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82" r:id="rId3"/>
    <p:sldId id="293" r:id="rId4"/>
    <p:sldId id="284"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9" r:id="rId30"/>
    <p:sldId id="320" r:id="rId31"/>
    <p:sldId id="322" r:id="rId32"/>
    <p:sldId id="324" r:id="rId33"/>
    <p:sldId id="325" r:id="rId34"/>
    <p:sldId id="326" r:id="rId35"/>
    <p:sldId id="327" r:id="rId36"/>
    <p:sldId id="328" r:id="rId37"/>
    <p:sldId id="329" r:id="rId38"/>
    <p:sldId id="330" r:id="rId39"/>
    <p:sldId id="331" r:id="rId40"/>
    <p:sldId id="332" r:id="rId41"/>
    <p:sldId id="333" r:id="rId42"/>
    <p:sldId id="334" r:id="rId43"/>
    <p:sldId id="335" r:id="rId44"/>
    <p:sldId id="336" r:id="rId45"/>
    <p:sldId id="337" r:id="rId46"/>
    <p:sldId id="338" r:id="rId47"/>
    <p:sldId id="339" r:id="rId48"/>
    <p:sldId id="340" r:id="rId49"/>
    <p:sldId id="341" r:id="rId50"/>
    <p:sldId id="342" r:id="rId51"/>
    <p:sldId id="343" r:id="rId52"/>
    <p:sldId id="344" r:id="rId53"/>
    <p:sldId id="345" r:id="rId54"/>
    <p:sldId id="346" r:id="rId55"/>
    <p:sldId id="347" r:id="rId56"/>
    <p:sldId id="348" r:id="rId57"/>
    <p:sldId id="349" r:id="rId58"/>
    <p:sldId id="350" r:id="rId59"/>
    <p:sldId id="351" r:id="rId60"/>
    <p:sldId id="352" r:id="rId61"/>
    <p:sldId id="353" r:id="rId62"/>
    <p:sldId id="354" r:id="rId63"/>
    <p:sldId id="355" r:id="rId64"/>
    <p:sldId id="356" r:id="rId65"/>
    <p:sldId id="357" r:id="rId66"/>
    <p:sldId id="358" r:id="rId67"/>
    <p:sldId id="359" r:id="rId68"/>
    <p:sldId id="360" r:id="rId69"/>
    <p:sldId id="361" r:id="rId70"/>
    <p:sldId id="362" r:id="rId71"/>
    <p:sldId id="363" r:id="rId72"/>
    <p:sldId id="364" r:id="rId73"/>
    <p:sldId id="365" r:id="rId74"/>
    <p:sldId id="366" r:id="rId75"/>
    <p:sldId id="367" r:id="rId76"/>
    <p:sldId id="368" r:id="rId77"/>
    <p:sldId id="370" r:id="rId78"/>
    <p:sldId id="371" r:id="rId79"/>
    <p:sldId id="372" r:id="rId80"/>
    <p:sldId id="373" r:id="rId81"/>
    <p:sldId id="374" r:id="rId82"/>
    <p:sldId id="375" r:id="rId83"/>
    <p:sldId id="376" r:id="rId84"/>
    <p:sldId id="377" r:id="rId85"/>
    <p:sldId id="378" r:id="rId86"/>
    <p:sldId id="379" r:id="rId87"/>
    <p:sldId id="380" r:id="rId88"/>
    <p:sldId id="381" r:id="rId89"/>
    <p:sldId id="382" r:id="rId90"/>
    <p:sldId id="383" r:id="rId91"/>
    <p:sldId id="384" r:id="rId92"/>
    <p:sldId id="385" r:id="rId93"/>
    <p:sldId id="386" r:id="rId94"/>
    <p:sldId id="291" r:id="rId95"/>
    <p:sldId id="292" r:id="rId96"/>
    <p:sldId id="387" r:id="rId97"/>
    <p:sldId id="283" r:id="rId9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CBE"/>
    <a:srgbClr val="2F5597"/>
    <a:srgbClr val="7030A0"/>
    <a:srgbClr val="F8353D"/>
    <a:srgbClr val="FFB8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6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914040C4-2C9D-4FAE-9F6B-59EDE73CA5B7}" type="datetimeFigureOut">
              <a:rPr lang="zh-CN" altLang="en-US" smtClean="0"/>
              <a:t>2020-4-6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670BA4-FC3A-4E34-A44F-9338F4CFE8A2}" type="slidenum">
              <a:rPr lang="zh-CN" altLang="en-US" smtClean="0"/>
              <a:t>‹#›</a:t>
            </a:fld>
            <a:endParaRPr lang="zh-CN" altLang="en-US"/>
          </a:p>
        </p:txBody>
      </p:sp>
    </p:spTree>
    <p:extLst>
      <p:ext uri="{BB962C8B-B14F-4D97-AF65-F5344CB8AC3E}">
        <p14:creationId xmlns:p14="http://schemas.microsoft.com/office/powerpoint/2010/main" val="4125839604"/>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794825326"/>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4275777065"/>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1203509221"/>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latin typeface="微软雅黑" panose="020B0503020204020204" pitchFamily="34" charset="-122"/>
                <a:ea typeface="微软雅黑" panose="020B0503020204020204" pitchFamily="34" charset="-122"/>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408663877"/>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Content Placeholder 3"/>
          <p:cNvSpPr>
            <a:spLocks noGrp="1"/>
          </p:cNvSpPr>
          <p:nvPr>
            <p:ph sz="half" idx="2"/>
          </p:nvPr>
        </p:nvSpPr>
        <p:spPr>
          <a:xfrm>
            <a:off x="4629150" y="1369219"/>
            <a:ext cx="3886200" cy="326350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2701484503"/>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atin typeface="微软雅黑" panose="020B0503020204020204" pitchFamily="34" charset="-122"/>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atin typeface="微软雅黑" panose="020B0503020204020204" pitchFamily="34" charset="-122"/>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8" name="Footer Placeholder 7"/>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9" name="Slide Number Placeholder 8"/>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4205614821"/>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4" name="Footer Placeholder 3"/>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5" name="Slide Number Placeholder 4"/>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1479548036"/>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3" name="Footer Placeholder 2"/>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4" name="Slide Number Placeholder 3"/>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1732959379"/>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atin typeface="微软雅黑" panose="020B0503020204020204" pitchFamily="34" charset="-122"/>
                <a:ea typeface="微软雅黑" panose="020B0503020204020204" pitchFamily="34" charset="-122"/>
              </a:defRPr>
            </a:lvl1pPr>
            <a:lvl2pPr>
              <a:defRPr sz="21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500">
                <a:latin typeface="微软雅黑" panose="020B0503020204020204" pitchFamily="34" charset="-122"/>
                <a:ea typeface="微软雅黑" panose="020B0503020204020204" pitchFamily="34" charset="-122"/>
              </a:defRPr>
            </a:lvl4pPr>
            <a:lvl5pPr>
              <a:defRPr sz="1500">
                <a:latin typeface="微软雅黑" panose="020B0503020204020204" pitchFamily="34" charset="-122"/>
                <a:ea typeface="微软雅黑" panose="020B0503020204020204" pitchFamily="34" charset="-122"/>
              </a:defRPr>
            </a:lvl5pPr>
            <a:lvl6pPr>
              <a:defRPr sz="1500"/>
            </a:lvl6pPr>
            <a:lvl7pPr>
              <a:defRPr sz="1500"/>
            </a:lvl7pPr>
            <a:lvl8pPr>
              <a:defRPr sz="1500"/>
            </a:lvl8pPr>
            <a:lvl9pPr>
              <a:defRPr sz="15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3218054673"/>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atin typeface="微软雅黑" panose="020B0503020204020204" pitchFamily="34" charset="-122"/>
                <a:ea typeface="微软雅黑" panose="020B0503020204020204" pitchFamily="34" charset="-122"/>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1475168498"/>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7" name="圆角矩形 28">
            <a:extLst>
              <a:ext uri="{FF2B5EF4-FFF2-40B4-BE49-F238E27FC236}">
                <a16:creationId xmlns:a16="http://schemas.microsoft.com/office/drawing/2014/main" id="{36DD7DA4-15DC-4FE6-8C0E-6E3AB6524FF3}"/>
              </a:ext>
            </a:extLst>
          </p:cNvPr>
          <p:cNvSpPr/>
          <p:nvPr userDrawn="1"/>
        </p:nvSpPr>
        <p:spPr>
          <a:xfrm>
            <a:off x="0" y="4783456"/>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配套课件</a:t>
            </a:r>
            <a:r>
              <a:rPr lang="en-US" altLang="zh-CN" sz="1200" dirty="0">
                <a:latin typeface="微软雅黑" panose="020B0503020204020204" pitchFamily="34" charset="-122"/>
                <a:ea typeface="微软雅黑" panose="020B0503020204020204" pitchFamily="34" charset="-122"/>
              </a:rPr>
              <a:t>    ISBN:978-7-5606-5579-6    </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16867257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med">
    <p:pull/>
  </p:transition>
  <p:txStyles>
    <p:titleStyle>
      <a:lvl1pPr algn="l" defTabSz="6858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s://hadoop.apache.org/docs/r2.9.2/hadoop-project-dist/hadoop-hdfs/Federation.html"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p:nvPr/>
        </p:nvSpPr>
        <p:spPr bwMode="auto">
          <a:xfrm rot="5400000">
            <a:off x="1510846" y="1367541"/>
            <a:ext cx="1611119" cy="142792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8" name="Freeform 5"/>
          <p:cNvSpPr/>
          <p:nvPr/>
        </p:nvSpPr>
        <p:spPr bwMode="auto">
          <a:xfrm rot="5400000">
            <a:off x="2262919" y="229047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01CFE5"/>
              </a:gs>
              <a:gs pos="0">
                <a:srgbClr val="0192A1"/>
              </a:gs>
            </a:gsLst>
            <a:lin ang="18900000" scaled="0"/>
            <a:tileRect/>
          </a:gradFill>
          <a:ln w="25400">
            <a:gradFill flip="none" rotWithShape="1">
              <a:gsLst>
                <a:gs pos="0">
                  <a:srgbClr val="01CFE5"/>
                </a:gs>
                <a:gs pos="100000">
                  <a:srgbClr val="0192A1"/>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9" name="Freeform 5"/>
          <p:cNvSpPr/>
          <p:nvPr/>
        </p:nvSpPr>
        <p:spPr bwMode="auto">
          <a:xfrm rot="5400000">
            <a:off x="633264" y="148059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C46D"/>
              </a:gs>
              <a:gs pos="0">
                <a:srgbClr val="FFA015"/>
              </a:gs>
            </a:gsLst>
            <a:lin ang="18900000" scaled="0"/>
            <a:tileRect/>
          </a:gradFill>
          <a:ln w="25400">
            <a:gradFill flip="none" rotWithShape="1">
              <a:gsLst>
                <a:gs pos="0">
                  <a:srgbClr val="FFC46D"/>
                </a:gs>
                <a:gs pos="100000">
                  <a:srgbClr val="FFA015"/>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0" name="Freeform 5"/>
          <p:cNvSpPr/>
          <p:nvPr/>
        </p:nvSpPr>
        <p:spPr bwMode="auto">
          <a:xfrm rot="5400000">
            <a:off x="955681" y="1397225"/>
            <a:ext cx="1890618" cy="167564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858E"/>
              </a:gs>
              <a:gs pos="0">
                <a:srgbClr val="F02832"/>
              </a:gs>
            </a:gsLst>
            <a:lin ang="18900000" scaled="0"/>
            <a:tileRect/>
          </a:gradFill>
          <a:ln w="25400">
            <a:gradFill flip="none" rotWithShape="1">
              <a:gsLst>
                <a:gs pos="0">
                  <a:srgbClr val="FF858E"/>
                </a:gs>
                <a:gs pos="100000">
                  <a:srgbClr val="F02832"/>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2" name="Rectangle 3"/>
          <p:cNvSpPr txBox="1">
            <a:spLocks noChangeArrowheads="1"/>
          </p:cNvSpPr>
          <p:nvPr/>
        </p:nvSpPr>
        <p:spPr bwMode="auto">
          <a:xfrm>
            <a:off x="3708129" y="1753712"/>
            <a:ext cx="5134457" cy="171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zh-CN" altLang="en-US" sz="4799" b="1" dirty="0">
                <a:solidFill>
                  <a:srgbClr val="01ACBE"/>
                </a:solidFill>
                <a:latin typeface="微软雅黑" panose="020B0503020204020204" pitchFamily="34" charset="-122"/>
                <a:ea typeface="微软雅黑" panose="020B0503020204020204" pitchFamily="34" charset="-122"/>
              </a:rPr>
              <a:t>第</a:t>
            </a:r>
            <a:r>
              <a:rPr lang="en-US" altLang="zh-CN" sz="4799" b="1" dirty="0">
                <a:solidFill>
                  <a:srgbClr val="01ACBE"/>
                </a:solidFill>
                <a:latin typeface="微软雅黑" panose="020B0503020204020204" pitchFamily="34" charset="-122"/>
                <a:ea typeface="微软雅黑" panose="020B0503020204020204" pitchFamily="34" charset="-122"/>
              </a:rPr>
              <a:t>3</a:t>
            </a:r>
            <a:r>
              <a:rPr lang="zh-CN" altLang="en-US" sz="4799" b="1" dirty="0">
                <a:solidFill>
                  <a:srgbClr val="01ACBE"/>
                </a:solidFill>
                <a:latin typeface="微软雅黑" panose="020B0503020204020204" pitchFamily="34" charset="-122"/>
                <a:ea typeface="微软雅黑" panose="020B0503020204020204" pitchFamily="34" charset="-122"/>
              </a:rPr>
              <a:t>章</a:t>
            </a:r>
            <a:endParaRPr lang="en-US" altLang="zh-CN" sz="4799" b="1" dirty="0">
              <a:solidFill>
                <a:srgbClr val="01ACBE"/>
              </a:solidFill>
              <a:latin typeface="微软雅黑" panose="020B0503020204020204" pitchFamily="34" charset="-122"/>
              <a:ea typeface="微软雅黑" panose="020B0503020204020204" pitchFamily="34" charset="-122"/>
            </a:endParaRPr>
          </a:p>
          <a:p>
            <a:r>
              <a:rPr lang="zh-CN" altLang="en-US" sz="4799" b="1" dirty="0">
                <a:solidFill>
                  <a:srgbClr val="01ACBE"/>
                </a:solidFill>
                <a:latin typeface="微软雅黑" panose="020B0503020204020204" pitchFamily="34" charset="-122"/>
                <a:ea typeface="微软雅黑" panose="020B0503020204020204" pitchFamily="34" charset="-122"/>
              </a:rPr>
              <a:t>分布式文件系统</a:t>
            </a:r>
            <a:r>
              <a:rPr lang="en-US" altLang="zh-CN" sz="4799" b="1" dirty="0">
                <a:solidFill>
                  <a:srgbClr val="01ACBE"/>
                </a:solidFill>
                <a:latin typeface="微软雅黑" panose="020B0503020204020204" pitchFamily="34" charset="-122"/>
                <a:ea typeface="微软雅黑" panose="020B0503020204020204" pitchFamily="34" charset="-122"/>
              </a:rPr>
              <a:t>HDFS</a:t>
            </a:r>
            <a:endParaRPr lang="zh-CN" altLang="en-US" sz="4799" b="1" dirty="0">
              <a:solidFill>
                <a:srgbClr val="01ACB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0776099"/>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D5546-1C0E-4E1E-B490-6099CD2A1A60}"/>
              </a:ext>
            </a:extLst>
          </p:cNvPr>
          <p:cNvSpPr>
            <a:spLocks noGrp="1"/>
          </p:cNvSpPr>
          <p:nvPr>
            <p:ph type="title"/>
          </p:nvPr>
        </p:nvSpPr>
        <p:spPr/>
        <p:txBody>
          <a:bodyPr/>
          <a:lstStyle/>
          <a:p>
            <a:r>
              <a:rPr lang="en-US" altLang="zh-CN" dirty="0"/>
              <a:t>3.2  HDFS</a:t>
            </a:r>
            <a:r>
              <a:rPr lang="zh-CN" altLang="en-US" dirty="0"/>
              <a:t>体系架构</a:t>
            </a:r>
          </a:p>
        </p:txBody>
      </p:sp>
      <p:sp>
        <p:nvSpPr>
          <p:cNvPr id="3" name="内容占位符 2">
            <a:extLst>
              <a:ext uri="{FF2B5EF4-FFF2-40B4-BE49-F238E27FC236}">
                <a16:creationId xmlns:a16="http://schemas.microsoft.com/office/drawing/2014/main" id="{326DD2C3-62C8-4C3D-90AF-DC33D86CBC75}"/>
              </a:ext>
            </a:extLst>
          </p:cNvPr>
          <p:cNvSpPr>
            <a:spLocks noGrp="1"/>
          </p:cNvSpPr>
          <p:nvPr>
            <p:ph idx="1"/>
          </p:nvPr>
        </p:nvSpPr>
        <p:spPr/>
        <p:txBody>
          <a:bodyPr>
            <a:normAutofit/>
          </a:bodyPr>
          <a:lstStyle/>
          <a:p>
            <a:r>
              <a:rPr lang="zh-CN" altLang="en-US" dirty="0"/>
              <a:t>严格地说，客户端并不算是</a:t>
            </a:r>
            <a:r>
              <a:rPr lang="en-US" altLang="zh-CN" dirty="0"/>
              <a:t>HDFS</a:t>
            </a:r>
            <a:r>
              <a:rPr lang="zh-CN" altLang="en-US" dirty="0"/>
              <a:t>的一部分。客户端可以支持打开、读取、写入等常见操作，并且提供了类似</a:t>
            </a:r>
            <a:r>
              <a:rPr lang="en-US" altLang="zh-CN" dirty="0"/>
              <a:t>Shell</a:t>
            </a:r>
            <a:r>
              <a:rPr lang="zh-CN" altLang="en-US" dirty="0"/>
              <a:t>的命令行方式来访问</a:t>
            </a:r>
            <a:r>
              <a:rPr lang="en-US" altLang="zh-CN" dirty="0"/>
              <a:t>HDFS</a:t>
            </a:r>
            <a:r>
              <a:rPr lang="zh-CN" altLang="en-US" dirty="0"/>
              <a:t>中的数据，也提供了</a:t>
            </a:r>
            <a:r>
              <a:rPr lang="en-US" altLang="zh-CN" dirty="0"/>
              <a:t>API</a:t>
            </a:r>
            <a:r>
              <a:rPr lang="zh-CN" altLang="en-US" dirty="0"/>
              <a:t>作为应用程序访问文件系统的客户端编程接口。</a:t>
            </a:r>
          </a:p>
        </p:txBody>
      </p:sp>
    </p:spTree>
    <p:extLst>
      <p:ext uri="{BB962C8B-B14F-4D97-AF65-F5344CB8AC3E}">
        <p14:creationId xmlns:p14="http://schemas.microsoft.com/office/powerpoint/2010/main" val="3872878128"/>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01FF7-C51E-4636-83EF-DB3A293004DC}"/>
              </a:ext>
            </a:extLst>
          </p:cNvPr>
          <p:cNvSpPr>
            <a:spLocks noGrp="1"/>
          </p:cNvSpPr>
          <p:nvPr>
            <p:ph type="title"/>
          </p:nvPr>
        </p:nvSpPr>
        <p:spPr/>
        <p:txBody>
          <a:bodyPr/>
          <a:lstStyle/>
          <a:p>
            <a:r>
              <a:rPr lang="en-US" altLang="zh-CN" dirty="0"/>
              <a:t>3.3  HDFS</a:t>
            </a:r>
            <a:r>
              <a:rPr lang="zh-CN" altLang="en-US" dirty="0"/>
              <a:t>文件存储机制</a:t>
            </a:r>
          </a:p>
        </p:txBody>
      </p:sp>
      <p:sp>
        <p:nvSpPr>
          <p:cNvPr id="3" name="内容占位符 2">
            <a:extLst>
              <a:ext uri="{FF2B5EF4-FFF2-40B4-BE49-F238E27FC236}">
                <a16:creationId xmlns:a16="http://schemas.microsoft.com/office/drawing/2014/main" id="{A350CC21-936C-4ABA-87D3-2FD510A5FD10}"/>
              </a:ext>
            </a:extLst>
          </p:cNvPr>
          <p:cNvSpPr>
            <a:spLocks noGrp="1"/>
          </p:cNvSpPr>
          <p:nvPr>
            <p:ph idx="1"/>
          </p:nvPr>
        </p:nvSpPr>
        <p:spPr/>
        <p:txBody>
          <a:bodyPr>
            <a:normAutofit lnSpcReduction="10000"/>
          </a:bodyPr>
          <a:lstStyle/>
          <a:p>
            <a:r>
              <a:rPr lang="en-US" altLang="zh-CN" dirty="0"/>
              <a:t>1.  Block</a:t>
            </a:r>
          </a:p>
          <a:p>
            <a:pPr lvl="1"/>
            <a:r>
              <a:rPr lang="en-US" altLang="zh-CN" dirty="0"/>
              <a:t>HDFS</a:t>
            </a:r>
            <a:r>
              <a:rPr lang="zh-CN" altLang="zh-CN" dirty="0"/>
              <a:t>中的数据以文件块</a:t>
            </a:r>
            <a:r>
              <a:rPr lang="en-US" altLang="zh-CN" dirty="0"/>
              <a:t>Block</a:t>
            </a:r>
            <a:r>
              <a:rPr lang="zh-CN" altLang="zh-CN" dirty="0"/>
              <a:t>的形式存储，</a:t>
            </a:r>
            <a:r>
              <a:rPr lang="en-US" altLang="zh-CN" dirty="0"/>
              <a:t>Block</a:t>
            </a:r>
            <a:r>
              <a:rPr lang="zh-CN" altLang="zh-CN" dirty="0"/>
              <a:t>是最基本的存储单位，每次读写的最小单元是一个</a:t>
            </a:r>
            <a:r>
              <a:rPr lang="en-US" altLang="zh-CN" dirty="0"/>
              <a:t>Block</a:t>
            </a:r>
            <a:r>
              <a:rPr lang="zh-CN" altLang="zh-CN" dirty="0"/>
              <a:t>。对于文件内容而言，一个文件的长度大小是</a:t>
            </a:r>
            <a:r>
              <a:rPr lang="en-US" altLang="zh-CN" dirty="0"/>
              <a:t>N</a:t>
            </a:r>
            <a:r>
              <a:rPr lang="zh-CN" altLang="zh-CN" dirty="0"/>
              <a:t>，那么从文件的</a:t>
            </a:r>
            <a:r>
              <a:rPr lang="en-US" altLang="zh-CN" dirty="0"/>
              <a:t>0</a:t>
            </a:r>
            <a:r>
              <a:rPr lang="zh-CN" altLang="zh-CN" dirty="0"/>
              <a:t>偏移开始，按照固定的大小，顺序对文件进行划分并编号，划分好的每一个块称一个</a:t>
            </a:r>
            <a:r>
              <a:rPr lang="en-US" altLang="zh-CN" dirty="0"/>
              <a:t>Block</a:t>
            </a:r>
            <a:r>
              <a:rPr lang="zh-CN" altLang="zh-CN" dirty="0"/>
              <a:t>。</a:t>
            </a:r>
            <a:endParaRPr lang="en-US" altLang="zh-CN" dirty="0"/>
          </a:p>
          <a:p>
            <a:pPr lvl="1"/>
            <a:r>
              <a:rPr lang="en-US" altLang="zh-CN" dirty="0"/>
              <a:t>Hadoop 2.0</a:t>
            </a:r>
            <a:r>
              <a:rPr lang="zh-CN" altLang="zh-CN" dirty="0"/>
              <a:t>中默认</a:t>
            </a:r>
            <a:r>
              <a:rPr lang="en-US" altLang="zh-CN" dirty="0"/>
              <a:t>Block</a:t>
            </a:r>
            <a:r>
              <a:rPr lang="zh-CN" altLang="zh-CN" dirty="0"/>
              <a:t>大小是</a:t>
            </a:r>
            <a:r>
              <a:rPr lang="en-US" altLang="zh-CN" dirty="0"/>
              <a:t>128MB</a:t>
            </a:r>
            <a:r>
              <a:rPr lang="zh-CN" altLang="zh-CN" dirty="0"/>
              <a:t>。不同于普通文件系统，</a:t>
            </a:r>
            <a:r>
              <a:rPr lang="en-US" altLang="zh-CN" dirty="0"/>
              <a:t>HDFS</a:t>
            </a:r>
            <a:r>
              <a:rPr lang="zh-CN" altLang="zh-CN" dirty="0"/>
              <a:t>中如果一个文件小于一个数据块的大小，并不占用整个数据块存储空间。</a:t>
            </a:r>
            <a:endParaRPr lang="en-US" altLang="zh-CN" dirty="0"/>
          </a:p>
          <a:p>
            <a:pPr lvl="1"/>
            <a:r>
              <a:rPr lang="en-US" altLang="zh-CN" dirty="0"/>
              <a:t>Block</a:t>
            </a:r>
            <a:r>
              <a:rPr lang="zh-CN" altLang="zh-CN" dirty="0"/>
              <a:t>的大小可以根据实际需求进行配置，可以通过</a:t>
            </a:r>
            <a:r>
              <a:rPr lang="en-US" altLang="zh-CN" dirty="0"/>
              <a:t>HDFS</a:t>
            </a:r>
            <a:r>
              <a:rPr lang="zh-CN" altLang="zh-CN" dirty="0"/>
              <a:t>配置文件</a:t>
            </a:r>
            <a:r>
              <a:rPr lang="en-US" altLang="zh-CN" dirty="0"/>
              <a:t>hdfs-site.xml</a:t>
            </a:r>
            <a:r>
              <a:rPr lang="zh-CN" altLang="zh-CN" dirty="0"/>
              <a:t>中的参数</a:t>
            </a:r>
            <a:r>
              <a:rPr lang="en-US" altLang="zh-CN" dirty="0" err="1"/>
              <a:t>dfs.blocksize</a:t>
            </a:r>
            <a:r>
              <a:rPr lang="zh-CN" altLang="zh-CN" dirty="0"/>
              <a:t>来定义块大小，但要注意，数字必须是</a:t>
            </a:r>
            <a:r>
              <a:rPr lang="en-US" altLang="zh-CN" dirty="0"/>
              <a:t>2</a:t>
            </a:r>
            <a:r>
              <a:rPr lang="en-US" altLang="zh-CN" baseline="30000" dirty="0"/>
              <a:t>K</a:t>
            </a:r>
            <a:r>
              <a:rPr lang="zh-CN" altLang="zh-CN" dirty="0"/>
              <a:t>，文件的大小可以不是</a:t>
            </a:r>
            <a:r>
              <a:rPr lang="en-US" altLang="zh-CN" dirty="0"/>
              <a:t>Block</a:t>
            </a:r>
            <a:r>
              <a:rPr lang="zh-CN" altLang="zh-CN" dirty="0"/>
              <a:t>大小的整数倍，这时最后一个块可能存在剩余。</a:t>
            </a:r>
          </a:p>
        </p:txBody>
      </p:sp>
    </p:spTree>
    <p:extLst>
      <p:ext uri="{BB962C8B-B14F-4D97-AF65-F5344CB8AC3E}">
        <p14:creationId xmlns:p14="http://schemas.microsoft.com/office/powerpoint/2010/main" val="194691712"/>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01FF7-C51E-4636-83EF-DB3A293004DC}"/>
              </a:ext>
            </a:extLst>
          </p:cNvPr>
          <p:cNvSpPr>
            <a:spLocks noGrp="1"/>
          </p:cNvSpPr>
          <p:nvPr>
            <p:ph type="title"/>
          </p:nvPr>
        </p:nvSpPr>
        <p:spPr/>
        <p:txBody>
          <a:bodyPr/>
          <a:lstStyle/>
          <a:p>
            <a:r>
              <a:rPr lang="en-US" altLang="zh-CN" dirty="0"/>
              <a:t>3.3  HDFS</a:t>
            </a:r>
            <a:r>
              <a:rPr lang="zh-CN" altLang="en-US" dirty="0"/>
              <a:t>文件存储机制</a:t>
            </a:r>
          </a:p>
        </p:txBody>
      </p:sp>
      <p:sp>
        <p:nvSpPr>
          <p:cNvPr id="3" name="内容占位符 2">
            <a:extLst>
              <a:ext uri="{FF2B5EF4-FFF2-40B4-BE49-F238E27FC236}">
                <a16:creationId xmlns:a16="http://schemas.microsoft.com/office/drawing/2014/main" id="{A350CC21-936C-4ABA-87D3-2FD510A5FD10}"/>
              </a:ext>
            </a:extLst>
          </p:cNvPr>
          <p:cNvSpPr>
            <a:spLocks noGrp="1"/>
          </p:cNvSpPr>
          <p:nvPr>
            <p:ph idx="1"/>
          </p:nvPr>
        </p:nvSpPr>
        <p:spPr/>
        <p:txBody>
          <a:bodyPr>
            <a:normAutofit/>
          </a:bodyPr>
          <a:lstStyle/>
          <a:p>
            <a:r>
              <a:rPr lang="en-US" altLang="zh-CN" dirty="0"/>
              <a:t>1.  Block</a:t>
            </a:r>
          </a:p>
          <a:p>
            <a:pPr lvl="1"/>
            <a:r>
              <a:rPr lang="zh-CN" altLang="en-US" dirty="0"/>
              <a:t>为什么</a:t>
            </a:r>
            <a:r>
              <a:rPr lang="en-US" altLang="zh-CN" dirty="0"/>
              <a:t>HDFS</a:t>
            </a:r>
            <a:r>
              <a:rPr lang="zh-CN" altLang="en-US" dirty="0"/>
              <a:t>数据块设置的这么大呢？</a:t>
            </a:r>
            <a:endParaRPr lang="en-US" altLang="zh-CN" dirty="0"/>
          </a:p>
          <a:p>
            <a:pPr lvl="1"/>
            <a:r>
              <a:rPr lang="zh-CN" altLang="en-US" dirty="0"/>
              <a:t>原因是和普通的本地磁盘文件系统不同，</a:t>
            </a:r>
            <a:r>
              <a:rPr lang="en-US" altLang="zh-CN" dirty="0"/>
              <a:t>HDFS</a:t>
            </a:r>
            <a:r>
              <a:rPr lang="zh-CN" altLang="en-US" dirty="0"/>
              <a:t>存储的是大数据文件，通常会有</a:t>
            </a:r>
            <a:r>
              <a:rPr lang="en-US" altLang="zh-CN" dirty="0"/>
              <a:t>TB</a:t>
            </a:r>
            <a:r>
              <a:rPr lang="zh-CN" altLang="en-US" dirty="0"/>
              <a:t>甚至</a:t>
            </a:r>
            <a:r>
              <a:rPr lang="en-US" altLang="zh-CN" dirty="0"/>
              <a:t>PB</a:t>
            </a:r>
            <a:r>
              <a:rPr lang="zh-CN" altLang="en-US" dirty="0"/>
              <a:t>的数据文件需要管理，所以数据的基本单元必须足够大才能提高管理效率。而如果还使用像</a:t>
            </a:r>
            <a:r>
              <a:rPr lang="en-US" altLang="zh-CN" dirty="0"/>
              <a:t>Linux</a:t>
            </a:r>
            <a:r>
              <a:rPr lang="zh-CN" altLang="en-US" dirty="0"/>
              <a:t>本地文件系统</a:t>
            </a:r>
            <a:r>
              <a:rPr lang="en-US" altLang="zh-CN" dirty="0"/>
              <a:t>EXT3</a:t>
            </a:r>
            <a:r>
              <a:rPr lang="zh-CN" altLang="en-US" dirty="0"/>
              <a:t>的</a:t>
            </a:r>
            <a:r>
              <a:rPr lang="en-US" altLang="zh-CN" dirty="0"/>
              <a:t>4KB</a:t>
            </a:r>
            <a:r>
              <a:rPr lang="zh-CN" altLang="en-US" dirty="0"/>
              <a:t>单元来管理数据，则会非常低效，同时会浪费大量的元数据空间。</a:t>
            </a:r>
            <a:endParaRPr lang="zh-CN" altLang="zh-CN" dirty="0"/>
          </a:p>
        </p:txBody>
      </p:sp>
    </p:spTree>
    <p:extLst>
      <p:ext uri="{BB962C8B-B14F-4D97-AF65-F5344CB8AC3E}">
        <p14:creationId xmlns:p14="http://schemas.microsoft.com/office/powerpoint/2010/main" val="3705903493"/>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01FF7-C51E-4636-83EF-DB3A293004DC}"/>
              </a:ext>
            </a:extLst>
          </p:cNvPr>
          <p:cNvSpPr>
            <a:spLocks noGrp="1"/>
          </p:cNvSpPr>
          <p:nvPr>
            <p:ph type="title"/>
          </p:nvPr>
        </p:nvSpPr>
        <p:spPr/>
        <p:txBody>
          <a:bodyPr/>
          <a:lstStyle/>
          <a:p>
            <a:r>
              <a:rPr lang="en-US" altLang="zh-CN" dirty="0"/>
              <a:t>3.3  HDFS</a:t>
            </a:r>
            <a:r>
              <a:rPr lang="zh-CN" altLang="en-US" dirty="0"/>
              <a:t>文件存储机制</a:t>
            </a:r>
          </a:p>
        </p:txBody>
      </p:sp>
      <p:sp>
        <p:nvSpPr>
          <p:cNvPr id="3" name="内容占位符 2">
            <a:extLst>
              <a:ext uri="{FF2B5EF4-FFF2-40B4-BE49-F238E27FC236}">
                <a16:creationId xmlns:a16="http://schemas.microsoft.com/office/drawing/2014/main" id="{A350CC21-936C-4ABA-87D3-2FD510A5FD10}"/>
              </a:ext>
            </a:extLst>
          </p:cNvPr>
          <p:cNvSpPr>
            <a:spLocks noGrp="1"/>
          </p:cNvSpPr>
          <p:nvPr>
            <p:ph idx="1"/>
          </p:nvPr>
        </p:nvSpPr>
        <p:spPr/>
        <p:txBody>
          <a:bodyPr>
            <a:normAutofit fontScale="85000" lnSpcReduction="10000"/>
          </a:bodyPr>
          <a:lstStyle/>
          <a:p>
            <a:r>
              <a:rPr lang="en-US" altLang="zh-CN" dirty="0"/>
              <a:t>2. Block</a:t>
            </a:r>
            <a:r>
              <a:rPr lang="zh-CN" altLang="en-US" dirty="0"/>
              <a:t>副本管理策略</a:t>
            </a:r>
          </a:p>
          <a:p>
            <a:pPr lvl="1"/>
            <a:r>
              <a:rPr lang="en-US" altLang="zh-CN" dirty="0"/>
              <a:t>HDFS</a:t>
            </a:r>
            <a:r>
              <a:rPr lang="zh-CN" altLang="en-US" dirty="0"/>
              <a:t>采用多副本方式对数据进行冗余存储，通常一个数据块的多个副本会被分布到不同的</a:t>
            </a:r>
            <a:r>
              <a:rPr lang="en-US" altLang="zh-CN" dirty="0" err="1"/>
              <a:t>DataNode</a:t>
            </a:r>
            <a:r>
              <a:rPr lang="zh-CN" altLang="en-US" dirty="0"/>
              <a:t>上。</a:t>
            </a:r>
          </a:p>
          <a:p>
            <a:pPr lvl="1"/>
            <a:r>
              <a:rPr lang="en-US" altLang="zh-CN" dirty="0"/>
              <a:t>HDFS</a:t>
            </a:r>
            <a:r>
              <a:rPr lang="zh-CN" altLang="en-US" dirty="0"/>
              <a:t>提供可靠的算法实现在分布式环境中存储大量数据。简单来说，每个数据块</a:t>
            </a:r>
            <a:r>
              <a:rPr lang="en-US" altLang="zh-CN" dirty="0"/>
              <a:t>Block</a:t>
            </a:r>
            <a:r>
              <a:rPr lang="zh-CN" altLang="en-US" dirty="0"/>
              <a:t>都存在副本以提高容错性。默认情况下每个块存在</a:t>
            </a:r>
            <a:r>
              <a:rPr lang="en-US" altLang="zh-CN" dirty="0"/>
              <a:t>3</a:t>
            </a:r>
            <a:r>
              <a:rPr lang="zh-CN" altLang="en-US" dirty="0"/>
              <a:t>个副本。数据块的信息会定期由</a:t>
            </a:r>
            <a:r>
              <a:rPr lang="en-US" altLang="zh-CN" dirty="0" err="1"/>
              <a:t>DataNode</a:t>
            </a:r>
            <a:r>
              <a:rPr lang="zh-CN" altLang="en-US" dirty="0"/>
              <a:t>报送给</a:t>
            </a:r>
            <a:r>
              <a:rPr lang="en-US" altLang="zh-CN" dirty="0" err="1"/>
              <a:t>NameNode</a:t>
            </a:r>
            <a:r>
              <a:rPr lang="zh-CN" altLang="en-US" dirty="0"/>
              <a:t>，任何时候，当</a:t>
            </a:r>
            <a:r>
              <a:rPr lang="en-US" altLang="zh-CN" dirty="0" err="1"/>
              <a:t>NameNode</a:t>
            </a:r>
            <a:r>
              <a:rPr lang="zh-CN" altLang="en-US" dirty="0"/>
              <a:t>发现一个块的副本个数少于</a:t>
            </a:r>
            <a:r>
              <a:rPr lang="en-US" altLang="zh-CN" dirty="0"/>
              <a:t>3</a:t>
            </a:r>
            <a:r>
              <a:rPr lang="zh-CN" altLang="en-US" dirty="0"/>
              <a:t>个或者多于</a:t>
            </a:r>
            <a:r>
              <a:rPr lang="en-US" altLang="zh-CN" dirty="0"/>
              <a:t>3</a:t>
            </a:r>
            <a:r>
              <a:rPr lang="zh-CN" altLang="en-US" dirty="0"/>
              <a:t>个时都会进行补充或者删除。</a:t>
            </a:r>
            <a:endParaRPr lang="en-US" altLang="zh-CN" dirty="0"/>
          </a:p>
          <a:p>
            <a:pPr lvl="1"/>
            <a:r>
              <a:rPr lang="zh-CN" altLang="en-US" dirty="0"/>
              <a:t>副本放置的基本原则是保证并非所有的副本都在同一个机架（</a:t>
            </a:r>
            <a:r>
              <a:rPr lang="en-US" altLang="zh-CN" dirty="0"/>
              <a:t>Rack</a:t>
            </a:r>
            <a:r>
              <a:rPr lang="zh-CN" altLang="en-US" dirty="0"/>
              <a:t>）上。这样放置的好处在于提供高容错性的同时降低延时，注意一个</a:t>
            </a:r>
            <a:r>
              <a:rPr lang="en-US" altLang="zh-CN" dirty="0"/>
              <a:t>Rack</a:t>
            </a:r>
            <a:r>
              <a:rPr lang="zh-CN" altLang="en-US" dirty="0"/>
              <a:t>可能包含多个</a:t>
            </a:r>
            <a:r>
              <a:rPr lang="en-US" altLang="zh-CN" dirty="0" err="1"/>
              <a:t>DataNode</a:t>
            </a:r>
            <a:r>
              <a:rPr lang="zh-CN" altLang="en-US" dirty="0"/>
              <a:t>，而数据分布在不同</a:t>
            </a:r>
            <a:r>
              <a:rPr lang="en-US" altLang="zh-CN" dirty="0" err="1"/>
              <a:t>DataNode</a:t>
            </a:r>
            <a:r>
              <a:rPr lang="zh-CN" altLang="en-US" dirty="0"/>
              <a:t>可以提高数据读写并发。对于多于</a:t>
            </a:r>
            <a:r>
              <a:rPr lang="en-US" altLang="zh-CN" dirty="0"/>
              <a:t>3</a:t>
            </a:r>
            <a:r>
              <a:rPr lang="zh-CN" altLang="en-US" dirty="0"/>
              <a:t>个副本的情况，其它副本将会随机分布在不同</a:t>
            </a:r>
            <a:r>
              <a:rPr lang="en-US" altLang="zh-CN" dirty="0" err="1"/>
              <a:t>DataNode</a:t>
            </a:r>
            <a:r>
              <a:rPr lang="zh-CN" altLang="en-US" dirty="0"/>
              <a:t>，同时保证同一个机架中最多存在两个副本。</a:t>
            </a:r>
            <a:endParaRPr lang="en-US" altLang="zh-CN" dirty="0"/>
          </a:p>
          <a:p>
            <a:pPr lvl="1"/>
            <a:r>
              <a:rPr lang="zh-CN" altLang="en-US" dirty="0"/>
              <a:t>可以通过配置文件</a:t>
            </a:r>
            <a:r>
              <a:rPr lang="en-US" altLang="zh-CN" dirty="0"/>
              <a:t>hdfs-site.xml</a:t>
            </a:r>
            <a:r>
              <a:rPr lang="zh-CN" altLang="en-US" dirty="0"/>
              <a:t>中的参数</a:t>
            </a:r>
            <a:r>
              <a:rPr lang="en-US" altLang="zh-CN" dirty="0" err="1"/>
              <a:t>dfs.replication</a:t>
            </a:r>
            <a:r>
              <a:rPr lang="zh-CN" altLang="en-US" dirty="0"/>
              <a:t>来定义</a:t>
            </a:r>
            <a:r>
              <a:rPr lang="en-US" altLang="zh-CN" dirty="0"/>
              <a:t>Block</a:t>
            </a:r>
            <a:r>
              <a:rPr lang="zh-CN" altLang="en-US" dirty="0"/>
              <a:t>副本数。</a:t>
            </a:r>
          </a:p>
        </p:txBody>
      </p:sp>
    </p:spTree>
    <p:extLst>
      <p:ext uri="{BB962C8B-B14F-4D97-AF65-F5344CB8AC3E}">
        <p14:creationId xmlns:p14="http://schemas.microsoft.com/office/powerpoint/2010/main" val="818419909"/>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01FF7-C51E-4636-83EF-DB3A293004DC}"/>
              </a:ext>
            </a:extLst>
          </p:cNvPr>
          <p:cNvSpPr>
            <a:spLocks noGrp="1"/>
          </p:cNvSpPr>
          <p:nvPr>
            <p:ph type="title"/>
          </p:nvPr>
        </p:nvSpPr>
        <p:spPr/>
        <p:txBody>
          <a:bodyPr/>
          <a:lstStyle/>
          <a:p>
            <a:r>
              <a:rPr lang="en-US" altLang="zh-CN" dirty="0"/>
              <a:t>3.3  HDFS</a:t>
            </a:r>
            <a:r>
              <a:rPr lang="zh-CN" altLang="en-US" dirty="0"/>
              <a:t>文件存储机制</a:t>
            </a:r>
          </a:p>
        </p:txBody>
      </p:sp>
      <p:sp>
        <p:nvSpPr>
          <p:cNvPr id="3" name="内容占位符 2">
            <a:extLst>
              <a:ext uri="{FF2B5EF4-FFF2-40B4-BE49-F238E27FC236}">
                <a16:creationId xmlns:a16="http://schemas.microsoft.com/office/drawing/2014/main" id="{A350CC21-936C-4ABA-87D3-2FD510A5FD10}"/>
              </a:ext>
            </a:extLst>
          </p:cNvPr>
          <p:cNvSpPr>
            <a:spLocks noGrp="1"/>
          </p:cNvSpPr>
          <p:nvPr>
            <p:ph idx="1"/>
          </p:nvPr>
        </p:nvSpPr>
        <p:spPr/>
        <p:txBody>
          <a:bodyPr>
            <a:normAutofit/>
          </a:bodyPr>
          <a:lstStyle/>
          <a:p>
            <a:r>
              <a:rPr lang="en-US" altLang="zh-CN" dirty="0"/>
              <a:t>2. Block</a:t>
            </a:r>
            <a:r>
              <a:rPr lang="zh-CN" altLang="en-US" dirty="0"/>
              <a:t>副本管理策略</a:t>
            </a:r>
            <a:endParaRPr lang="en-US" altLang="zh-CN" dirty="0"/>
          </a:p>
          <a:p>
            <a:pPr lvl="1"/>
            <a:r>
              <a:rPr lang="en-US" altLang="zh-CN" dirty="0"/>
              <a:t>Block</a:t>
            </a:r>
            <a:r>
              <a:rPr lang="zh-CN" altLang="zh-CN" dirty="0"/>
              <a:t>副本在机架中的放置策略</a:t>
            </a:r>
            <a:endParaRPr lang="en-US" altLang="zh-CN" dirty="0"/>
          </a:p>
        </p:txBody>
      </p:sp>
      <p:grpSp>
        <p:nvGrpSpPr>
          <p:cNvPr id="4" name="画布 330">
            <a:extLst>
              <a:ext uri="{FF2B5EF4-FFF2-40B4-BE49-F238E27FC236}">
                <a16:creationId xmlns:a16="http://schemas.microsoft.com/office/drawing/2014/main" id="{BD244940-58BC-4EF3-9CC3-E2674D8A5799}"/>
              </a:ext>
            </a:extLst>
          </p:cNvPr>
          <p:cNvGrpSpPr/>
          <p:nvPr/>
        </p:nvGrpSpPr>
        <p:grpSpPr>
          <a:xfrm>
            <a:off x="1934845" y="2571750"/>
            <a:ext cx="5274310" cy="1760855"/>
            <a:chOff x="0" y="0"/>
            <a:chExt cx="5274310" cy="1760855"/>
          </a:xfrm>
        </p:grpSpPr>
        <p:sp>
          <p:nvSpPr>
            <p:cNvPr id="5" name="矩形 4">
              <a:extLst>
                <a:ext uri="{FF2B5EF4-FFF2-40B4-BE49-F238E27FC236}">
                  <a16:creationId xmlns:a16="http://schemas.microsoft.com/office/drawing/2014/main" id="{A271ADC3-6F11-41FA-B354-D95255296F80}"/>
                </a:ext>
              </a:extLst>
            </p:cNvPr>
            <p:cNvSpPr/>
            <p:nvPr/>
          </p:nvSpPr>
          <p:spPr>
            <a:xfrm>
              <a:off x="0" y="0"/>
              <a:ext cx="5274310" cy="1760855"/>
            </a:xfrm>
            <a:prstGeom prst="rect">
              <a:avLst/>
            </a:prstGeom>
          </p:spPr>
        </p:sp>
        <p:sp>
          <p:nvSpPr>
            <p:cNvPr id="6" name="文本框 331">
              <a:extLst>
                <a:ext uri="{FF2B5EF4-FFF2-40B4-BE49-F238E27FC236}">
                  <a16:creationId xmlns:a16="http://schemas.microsoft.com/office/drawing/2014/main" id="{0EF2A996-390E-4FFC-BD74-1F388FA11017}"/>
                </a:ext>
              </a:extLst>
            </p:cNvPr>
            <p:cNvSpPr txBox="1"/>
            <p:nvPr/>
          </p:nvSpPr>
          <p:spPr>
            <a:xfrm>
              <a:off x="1409785" y="82679"/>
              <a:ext cx="719455" cy="346710"/>
            </a:xfrm>
            <a:prstGeom prst="rect">
              <a:avLst/>
            </a:prstGeom>
            <a:solidFill>
              <a:schemeClr val="lt1"/>
            </a:solid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dirty="0">
                  <a:effectLst/>
                  <a:latin typeface="Times New Roman" panose="02020603050405020304" pitchFamily="18" charset="0"/>
                  <a:ea typeface="宋体" panose="02010600030101010101" pitchFamily="2" charset="-122"/>
                  <a:cs typeface="Times New Roman" panose="02020603050405020304" pitchFamily="18" charset="0"/>
                </a:rPr>
                <a:t>Block</a:t>
              </a:r>
              <a:r>
                <a:rPr lang="zh-CN" sz="9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331">
              <a:extLst>
                <a:ext uri="{FF2B5EF4-FFF2-40B4-BE49-F238E27FC236}">
                  <a16:creationId xmlns:a16="http://schemas.microsoft.com/office/drawing/2014/main" id="{71E47959-BE34-4FB3-B1B5-9EC23D7292BF}"/>
                </a:ext>
              </a:extLst>
            </p:cNvPr>
            <p:cNvSpPr txBox="1"/>
            <p:nvPr/>
          </p:nvSpPr>
          <p:spPr>
            <a:xfrm>
              <a:off x="2057400" y="107655"/>
              <a:ext cx="288000" cy="2880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331">
              <a:extLst>
                <a:ext uri="{FF2B5EF4-FFF2-40B4-BE49-F238E27FC236}">
                  <a16:creationId xmlns:a16="http://schemas.microsoft.com/office/drawing/2014/main" id="{639957B9-F554-4536-9DC2-9D20E011290F}"/>
                </a:ext>
              </a:extLst>
            </p:cNvPr>
            <p:cNvSpPr txBox="1"/>
            <p:nvPr/>
          </p:nvSpPr>
          <p:spPr>
            <a:xfrm>
              <a:off x="2542200" y="108079"/>
              <a:ext cx="288000" cy="288000"/>
            </a:xfrm>
            <a:prstGeom prst="rect">
              <a:avLst/>
            </a:prstGeom>
            <a:solidFill>
              <a:schemeClr val="bg1">
                <a:lumMod val="8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文本框 331">
              <a:extLst>
                <a:ext uri="{FF2B5EF4-FFF2-40B4-BE49-F238E27FC236}">
                  <a16:creationId xmlns:a16="http://schemas.microsoft.com/office/drawing/2014/main" id="{F4785EBE-3202-442C-974D-607FA3E075CE}"/>
                </a:ext>
              </a:extLst>
            </p:cNvPr>
            <p:cNvSpPr txBox="1"/>
            <p:nvPr/>
          </p:nvSpPr>
          <p:spPr>
            <a:xfrm>
              <a:off x="3033267" y="110279"/>
              <a:ext cx="288000" cy="288000"/>
            </a:xfrm>
            <a:prstGeom prst="rect">
              <a:avLst/>
            </a:prstGeom>
            <a:solidFill>
              <a:schemeClr val="bg1">
                <a:lumMod val="7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矩形: 圆角 9">
              <a:extLst>
                <a:ext uri="{FF2B5EF4-FFF2-40B4-BE49-F238E27FC236}">
                  <a16:creationId xmlns:a16="http://schemas.microsoft.com/office/drawing/2014/main" id="{ADC44A21-9861-466C-9B11-0A3964C0A4C4}"/>
                </a:ext>
              </a:extLst>
            </p:cNvPr>
            <p:cNvSpPr/>
            <p:nvPr/>
          </p:nvSpPr>
          <p:spPr>
            <a:xfrm>
              <a:off x="491067" y="556813"/>
              <a:ext cx="999066" cy="1075267"/>
            </a:xfrm>
            <a:prstGeom prst="roundRect">
              <a:avLst/>
            </a:prstGeom>
            <a:ln w="63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机架</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ea typeface="等线" panose="02010600030101010101" pitchFamily="2" charset="-122"/>
                <a:cs typeface="Times New Roman" panose="02020603050405020304" pitchFamily="18" charset="0"/>
              </a:endParaRPr>
            </a:p>
          </p:txBody>
        </p:sp>
        <p:sp>
          <p:nvSpPr>
            <p:cNvPr id="11" name="文本框 331">
              <a:extLst>
                <a:ext uri="{FF2B5EF4-FFF2-40B4-BE49-F238E27FC236}">
                  <a16:creationId xmlns:a16="http://schemas.microsoft.com/office/drawing/2014/main" id="{5FB82568-64A7-46FF-BC98-49C78C64433C}"/>
                </a:ext>
              </a:extLst>
            </p:cNvPr>
            <p:cNvSpPr txBox="1"/>
            <p:nvPr/>
          </p:nvSpPr>
          <p:spPr>
            <a:xfrm>
              <a:off x="645669" y="880746"/>
              <a:ext cx="288000" cy="2880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2" name="文本框 331">
              <a:extLst>
                <a:ext uri="{FF2B5EF4-FFF2-40B4-BE49-F238E27FC236}">
                  <a16:creationId xmlns:a16="http://schemas.microsoft.com/office/drawing/2014/main" id="{B25D0DA6-1F29-4014-B270-AE98CF538970}"/>
                </a:ext>
              </a:extLst>
            </p:cNvPr>
            <p:cNvSpPr txBox="1"/>
            <p:nvPr/>
          </p:nvSpPr>
          <p:spPr>
            <a:xfrm>
              <a:off x="1045504" y="881381"/>
              <a:ext cx="288000" cy="288000"/>
            </a:xfrm>
            <a:prstGeom prst="rect">
              <a:avLst/>
            </a:prstGeom>
            <a:solidFill>
              <a:schemeClr val="bg1">
                <a:lumMod val="8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3" name="文本框 331">
              <a:extLst>
                <a:ext uri="{FF2B5EF4-FFF2-40B4-BE49-F238E27FC236}">
                  <a16:creationId xmlns:a16="http://schemas.microsoft.com/office/drawing/2014/main" id="{2FDD483E-C9D1-4C5D-A732-CB64BEB6B465}"/>
                </a:ext>
              </a:extLst>
            </p:cNvPr>
            <p:cNvSpPr txBox="1"/>
            <p:nvPr/>
          </p:nvSpPr>
          <p:spPr>
            <a:xfrm>
              <a:off x="1043600" y="1270212"/>
              <a:ext cx="287655" cy="28765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4" name="矩形: 圆角 13">
              <a:extLst>
                <a:ext uri="{FF2B5EF4-FFF2-40B4-BE49-F238E27FC236}">
                  <a16:creationId xmlns:a16="http://schemas.microsoft.com/office/drawing/2014/main" id="{DE8754EF-1E59-44F3-A06D-C6492EE52041}"/>
                </a:ext>
              </a:extLst>
            </p:cNvPr>
            <p:cNvSpPr/>
            <p:nvPr/>
          </p:nvSpPr>
          <p:spPr>
            <a:xfrm>
              <a:off x="1932600" y="575946"/>
              <a:ext cx="998855" cy="1075055"/>
            </a:xfrm>
            <a:prstGeom prst="roundRect">
              <a:avLst/>
            </a:prstGeom>
            <a:ln w="63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机架</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p:txBody>
        </p:sp>
        <p:sp>
          <p:nvSpPr>
            <p:cNvPr id="15" name="文本框 331">
              <a:extLst>
                <a:ext uri="{FF2B5EF4-FFF2-40B4-BE49-F238E27FC236}">
                  <a16:creationId xmlns:a16="http://schemas.microsoft.com/office/drawing/2014/main" id="{2FB917EC-1B28-42E7-8610-AE6BBA8278B1}"/>
                </a:ext>
              </a:extLst>
            </p:cNvPr>
            <p:cNvSpPr txBox="1"/>
            <p:nvPr/>
          </p:nvSpPr>
          <p:spPr>
            <a:xfrm>
              <a:off x="2086905" y="899796"/>
              <a:ext cx="287655" cy="287655"/>
            </a:xfrm>
            <a:prstGeom prst="rect">
              <a:avLst/>
            </a:prstGeom>
            <a:solidFill>
              <a:schemeClr val="bg1">
                <a:lumMod val="8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6" name="文本框 331">
              <a:extLst>
                <a:ext uri="{FF2B5EF4-FFF2-40B4-BE49-F238E27FC236}">
                  <a16:creationId xmlns:a16="http://schemas.microsoft.com/office/drawing/2014/main" id="{5F167904-4D3C-4945-9574-FD8C346CF3E1}"/>
                </a:ext>
              </a:extLst>
            </p:cNvPr>
            <p:cNvSpPr txBox="1"/>
            <p:nvPr/>
          </p:nvSpPr>
          <p:spPr>
            <a:xfrm>
              <a:off x="2486955" y="891964"/>
              <a:ext cx="287655" cy="287655"/>
            </a:xfrm>
            <a:prstGeom prst="rect">
              <a:avLst/>
            </a:prstGeom>
            <a:solidFill>
              <a:schemeClr val="bg1">
                <a:lumMod val="7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7" name="文本框 331">
              <a:extLst>
                <a:ext uri="{FF2B5EF4-FFF2-40B4-BE49-F238E27FC236}">
                  <a16:creationId xmlns:a16="http://schemas.microsoft.com/office/drawing/2014/main" id="{68A45F1D-38E9-4746-9A8A-A2836691A52B}"/>
                </a:ext>
              </a:extLst>
            </p:cNvPr>
            <p:cNvSpPr txBox="1"/>
            <p:nvPr/>
          </p:nvSpPr>
          <p:spPr>
            <a:xfrm>
              <a:off x="2086905" y="1289051"/>
              <a:ext cx="287655" cy="287655"/>
            </a:xfrm>
            <a:prstGeom prst="rect">
              <a:avLst/>
            </a:prstGeom>
            <a:solidFill>
              <a:schemeClr val="bg1">
                <a:lumMod val="8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8" name="矩形: 圆角 17">
              <a:extLst>
                <a:ext uri="{FF2B5EF4-FFF2-40B4-BE49-F238E27FC236}">
                  <a16:creationId xmlns:a16="http://schemas.microsoft.com/office/drawing/2014/main" id="{D01BA75A-E18D-48FD-B84D-E5F98638C599}"/>
                </a:ext>
              </a:extLst>
            </p:cNvPr>
            <p:cNvSpPr/>
            <p:nvPr/>
          </p:nvSpPr>
          <p:spPr>
            <a:xfrm>
              <a:off x="3397334" y="556813"/>
              <a:ext cx="998855" cy="1075055"/>
            </a:xfrm>
            <a:prstGeom prst="roundRect">
              <a:avLst/>
            </a:prstGeom>
            <a:ln w="63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机架</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050" kern="100">
                <a:effectLst/>
                <a:ea typeface="等线" panose="02010600030101010101" pitchFamily="2" charset="-122"/>
                <a:cs typeface="Times New Roman" panose="02020603050405020304" pitchFamily="18" charset="0"/>
              </a:endParaRPr>
            </a:p>
          </p:txBody>
        </p:sp>
        <p:sp>
          <p:nvSpPr>
            <p:cNvPr id="19" name="文本框 331">
              <a:extLst>
                <a:ext uri="{FF2B5EF4-FFF2-40B4-BE49-F238E27FC236}">
                  <a16:creationId xmlns:a16="http://schemas.microsoft.com/office/drawing/2014/main" id="{B8A053D8-BF80-458F-8347-0341E1A534D4}"/>
                </a:ext>
              </a:extLst>
            </p:cNvPr>
            <p:cNvSpPr txBox="1"/>
            <p:nvPr/>
          </p:nvSpPr>
          <p:spPr>
            <a:xfrm>
              <a:off x="3551639" y="880663"/>
              <a:ext cx="287655" cy="287655"/>
            </a:xfrm>
            <a:prstGeom prst="rect">
              <a:avLst/>
            </a:prstGeom>
            <a:solidFill>
              <a:schemeClr val="bg1">
                <a:lumMod val="7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0" name="文本框 331">
              <a:extLst>
                <a:ext uri="{FF2B5EF4-FFF2-40B4-BE49-F238E27FC236}">
                  <a16:creationId xmlns:a16="http://schemas.microsoft.com/office/drawing/2014/main" id="{0452268E-91FC-4663-AC78-237015DCA44F}"/>
                </a:ext>
              </a:extLst>
            </p:cNvPr>
            <p:cNvSpPr txBox="1"/>
            <p:nvPr/>
          </p:nvSpPr>
          <p:spPr>
            <a:xfrm>
              <a:off x="3951689" y="881298"/>
              <a:ext cx="287655" cy="287655"/>
            </a:xfrm>
            <a:prstGeom prst="rect">
              <a:avLst/>
            </a:prstGeom>
            <a:solidFill>
              <a:schemeClr val="bg1">
                <a:lumMod val="7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1" name="文本框 331">
              <a:extLst>
                <a:ext uri="{FF2B5EF4-FFF2-40B4-BE49-F238E27FC236}">
                  <a16:creationId xmlns:a16="http://schemas.microsoft.com/office/drawing/2014/main" id="{BFC55083-018E-48FC-8090-847D56804416}"/>
                </a:ext>
              </a:extLst>
            </p:cNvPr>
            <p:cNvSpPr txBox="1"/>
            <p:nvPr/>
          </p:nvSpPr>
          <p:spPr>
            <a:xfrm>
              <a:off x="3949784" y="1269918"/>
              <a:ext cx="287655" cy="28765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3388847278"/>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01FF7-C51E-4636-83EF-DB3A293004DC}"/>
              </a:ext>
            </a:extLst>
          </p:cNvPr>
          <p:cNvSpPr>
            <a:spLocks noGrp="1"/>
          </p:cNvSpPr>
          <p:nvPr>
            <p:ph type="title"/>
          </p:nvPr>
        </p:nvSpPr>
        <p:spPr/>
        <p:txBody>
          <a:bodyPr/>
          <a:lstStyle/>
          <a:p>
            <a:r>
              <a:rPr lang="en-US" altLang="zh-CN" dirty="0"/>
              <a:t>3.3  HDFS</a:t>
            </a:r>
            <a:r>
              <a:rPr lang="zh-CN" altLang="en-US" dirty="0"/>
              <a:t>文件存储机制</a:t>
            </a:r>
          </a:p>
        </p:txBody>
      </p:sp>
      <p:sp>
        <p:nvSpPr>
          <p:cNvPr id="3" name="内容占位符 2">
            <a:extLst>
              <a:ext uri="{FF2B5EF4-FFF2-40B4-BE49-F238E27FC236}">
                <a16:creationId xmlns:a16="http://schemas.microsoft.com/office/drawing/2014/main" id="{A350CC21-936C-4ABA-87D3-2FD510A5FD10}"/>
              </a:ext>
            </a:extLst>
          </p:cNvPr>
          <p:cNvSpPr>
            <a:spLocks noGrp="1"/>
          </p:cNvSpPr>
          <p:nvPr>
            <p:ph idx="1"/>
          </p:nvPr>
        </p:nvSpPr>
        <p:spPr/>
        <p:txBody>
          <a:bodyPr>
            <a:normAutofit/>
          </a:bodyPr>
          <a:lstStyle/>
          <a:p>
            <a:r>
              <a:rPr lang="en-US" altLang="zh-CN" dirty="0"/>
              <a:t>2. Block</a:t>
            </a:r>
            <a:r>
              <a:rPr lang="zh-CN" altLang="en-US" dirty="0"/>
              <a:t>副本管理策略</a:t>
            </a:r>
            <a:endParaRPr lang="en-US" altLang="zh-CN" dirty="0"/>
          </a:p>
          <a:p>
            <a:pPr lvl="1"/>
            <a:r>
              <a:rPr lang="en-US" altLang="zh-CN" dirty="0"/>
              <a:t>Hadoop</a:t>
            </a:r>
            <a:r>
              <a:rPr lang="zh-CN" altLang="zh-CN" dirty="0"/>
              <a:t>集群中机架逻辑结构</a:t>
            </a:r>
            <a:endParaRPr lang="en-US" altLang="zh-CN" dirty="0"/>
          </a:p>
        </p:txBody>
      </p:sp>
      <p:grpSp>
        <p:nvGrpSpPr>
          <p:cNvPr id="22" name="画布 333">
            <a:extLst>
              <a:ext uri="{FF2B5EF4-FFF2-40B4-BE49-F238E27FC236}">
                <a16:creationId xmlns:a16="http://schemas.microsoft.com/office/drawing/2014/main" id="{4B21D572-23B9-4986-B919-FE99A2BE3FBF}"/>
              </a:ext>
            </a:extLst>
          </p:cNvPr>
          <p:cNvGrpSpPr/>
          <p:nvPr/>
        </p:nvGrpSpPr>
        <p:grpSpPr>
          <a:xfrm>
            <a:off x="3778250" y="1517016"/>
            <a:ext cx="5274310" cy="3216910"/>
            <a:chOff x="0" y="0"/>
            <a:chExt cx="5274310" cy="3216910"/>
          </a:xfrm>
        </p:grpSpPr>
        <p:sp>
          <p:nvSpPr>
            <p:cNvPr id="23" name="矩形 22">
              <a:extLst>
                <a:ext uri="{FF2B5EF4-FFF2-40B4-BE49-F238E27FC236}">
                  <a16:creationId xmlns:a16="http://schemas.microsoft.com/office/drawing/2014/main" id="{B690D6FB-B914-44A0-8C95-EA691366CC14}"/>
                </a:ext>
              </a:extLst>
            </p:cNvPr>
            <p:cNvSpPr/>
            <p:nvPr/>
          </p:nvSpPr>
          <p:spPr>
            <a:xfrm>
              <a:off x="0" y="0"/>
              <a:ext cx="5274310" cy="3216910"/>
            </a:xfrm>
            <a:prstGeom prst="rect">
              <a:avLst/>
            </a:prstGeom>
            <a:ln w="6350"/>
          </p:spPr>
        </p:sp>
        <p:sp>
          <p:nvSpPr>
            <p:cNvPr id="24" name="圆角矩形 6">
              <a:extLst>
                <a:ext uri="{FF2B5EF4-FFF2-40B4-BE49-F238E27FC236}">
                  <a16:creationId xmlns:a16="http://schemas.microsoft.com/office/drawing/2014/main" id="{B1484F13-028C-488C-A31C-9AAF437991A9}"/>
                </a:ext>
              </a:extLst>
            </p:cNvPr>
            <p:cNvSpPr/>
            <p:nvPr/>
          </p:nvSpPr>
          <p:spPr>
            <a:xfrm>
              <a:off x="2039972" y="67734"/>
              <a:ext cx="1170442" cy="380408"/>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Hadoop</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集群</a:t>
              </a:r>
              <a:endParaRPr lang="zh-CN" sz="1050" kern="100">
                <a:effectLst/>
                <a:ea typeface="等线" panose="02010600030101010101" pitchFamily="2" charset="-122"/>
                <a:cs typeface="Times New Roman" panose="02020603050405020304" pitchFamily="18" charset="0"/>
              </a:endParaRPr>
            </a:p>
          </p:txBody>
        </p:sp>
        <p:sp>
          <p:nvSpPr>
            <p:cNvPr id="25" name="圆角矩形 75">
              <a:extLst>
                <a:ext uri="{FF2B5EF4-FFF2-40B4-BE49-F238E27FC236}">
                  <a16:creationId xmlns:a16="http://schemas.microsoft.com/office/drawing/2014/main" id="{94B95A9D-EC44-46E4-9574-2BF2CD18FF19}"/>
                </a:ext>
              </a:extLst>
            </p:cNvPr>
            <p:cNvSpPr/>
            <p:nvPr/>
          </p:nvSpPr>
          <p:spPr>
            <a:xfrm>
              <a:off x="886958" y="666093"/>
              <a:ext cx="1170442" cy="380408"/>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核心交换机</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1</a:t>
              </a:r>
              <a:endParaRPr lang="zh-CN" sz="1050" kern="100">
                <a:effectLst/>
                <a:ea typeface="等线" panose="02010600030101010101" pitchFamily="2" charset="-122"/>
                <a:cs typeface="Times New Roman" panose="02020603050405020304" pitchFamily="18" charset="0"/>
              </a:endParaRPr>
            </a:p>
          </p:txBody>
        </p:sp>
        <p:sp>
          <p:nvSpPr>
            <p:cNvPr id="26" name="圆角矩形 78">
              <a:extLst>
                <a:ext uri="{FF2B5EF4-FFF2-40B4-BE49-F238E27FC236}">
                  <a16:creationId xmlns:a16="http://schemas.microsoft.com/office/drawing/2014/main" id="{8C517946-F1A7-4FF1-9A59-CE10A2B0F838}"/>
                </a:ext>
              </a:extLst>
            </p:cNvPr>
            <p:cNvSpPr/>
            <p:nvPr/>
          </p:nvSpPr>
          <p:spPr>
            <a:xfrm>
              <a:off x="3143775" y="667248"/>
              <a:ext cx="1170442" cy="380408"/>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核心交换机</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k</a:t>
              </a:r>
              <a:endParaRPr lang="zh-CN" sz="1050" kern="100">
                <a:effectLst/>
                <a:ea typeface="等线" panose="02010600030101010101" pitchFamily="2" charset="-122"/>
                <a:cs typeface="Times New Roman" panose="02020603050405020304" pitchFamily="18" charset="0"/>
              </a:endParaRPr>
            </a:p>
          </p:txBody>
        </p:sp>
        <p:sp>
          <p:nvSpPr>
            <p:cNvPr id="27" name="矩形 26">
              <a:extLst>
                <a:ext uri="{FF2B5EF4-FFF2-40B4-BE49-F238E27FC236}">
                  <a16:creationId xmlns:a16="http://schemas.microsoft.com/office/drawing/2014/main" id="{73C29561-026F-406D-9423-745072967EDB}"/>
                </a:ext>
              </a:extLst>
            </p:cNvPr>
            <p:cNvSpPr/>
            <p:nvPr/>
          </p:nvSpPr>
          <p:spPr>
            <a:xfrm>
              <a:off x="245543" y="1509312"/>
              <a:ext cx="979946" cy="1634997"/>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机架</a:t>
              </a:r>
              <a:r>
                <a:rPr lang="zh-CN" sz="900" kern="100">
                  <a:effectLst/>
                  <a:ea typeface="Times New Roman" panose="02020603050405020304" pitchFamily="18" charset="0"/>
                  <a:cs typeface="Times New Roman" panose="02020603050405020304" pitchFamily="18" charset="0"/>
                </a:rPr>
                <a:t> </a:t>
              </a:r>
              <a:r>
                <a:rPr lang="en-US" sz="900" kern="100">
                  <a:effectLst/>
                  <a:ea typeface="Times New Roman" panose="02020603050405020304" pitchFamily="18" charset="0"/>
                  <a:cs typeface="Times New Roman" panose="02020603050405020304" pitchFamily="18" charset="0"/>
                </a:rPr>
                <a:t>1</a:t>
              </a:r>
              <a:endParaRPr lang="zh-CN" sz="1050" kern="100">
                <a:effectLst/>
                <a:ea typeface="等线" panose="02010600030101010101" pitchFamily="2" charset="-122"/>
                <a:cs typeface="Times New Roman" panose="02020603050405020304" pitchFamily="18" charset="0"/>
              </a:endParaRPr>
            </a:p>
          </p:txBody>
        </p:sp>
        <p:sp>
          <p:nvSpPr>
            <p:cNvPr id="28" name="矩形 27">
              <a:extLst>
                <a:ext uri="{FF2B5EF4-FFF2-40B4-BE49-F238E27FC236}">
                  <a16:creationId xmlns:a16="http://schemas.microsoft.com/office/drawing/2014/main" id="{6038A4C5-8909-4504-A953-A86A495A6C01}"/>
                </a:ext>
              </a:extLst>
            </p:cNvPr>
            <p:cNvSpPr/>
            <p:nvPr/>
          </p:nvSpPr>
          <p:spPr>
            <a:xfrm>
              <a:off x="1340605" y="1509312"/>
              <a:ext cx="979946" cy="1634997"/>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机架</a:t>
              </a:r>
              <a:r>
                <a:rPr lang="zh-CN" sz="900" kern="100">
                  <a:effectLst/>
                  <a:ea typeface="Times New Roman" panose="02020603050405020304" pitchFamily="18" charset="0"/>
                  <a:cs typeface="Times New Roman" panose="02020603050405020304" pitchFamily="18" charset="0"/>
                </a:rPr>
                <a:t> </a:t>
              </a:r>
              <a:r>
                <a:rPr lang="en-US" sz="900" kern="100">
                  <a:effectLst/>
                  <a:ea typeface="Times New Roman" panose="02020603050405020304" pitchFamily="18" charset="0"/>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p:txBody>
        </p:sp>
        <p:sp>
          <p:nvSpPr>
            <p:cNvPr id="29" name="圆角矩形 26">
              <a:extLst>
                <a:ext uri="{FF2B5EF4-FFF2-40B4-BE49-F238E27FC236}">
                  <a16:creationId xmlns:a16="http://schemas.microsoft.com/office/drawing/2014/main" id="{6ECA4780-919C-401B-9F6F-CBDFFEC970EB}"/>
                </a:ext>
              </a:extLst>
            </p:cNvPr>
            <p:cNvSpPr/>
            <p:nvPr/>
          </p:nvSpPr>
          <p:spPr>
            <a:xfrm>
              <a:off x="311574" y="1589368"/>
              <a:ext cx="863077" cy="328986"/>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单层交换机</a:t>
              </a:r>
              <a:endParaRPr lang="zh-CN" sz="1050" kern="100">
                <a:effectLst/>
                <a:ea typeface="等线" panose="02010600030101010101" pitchFamily="2" charset="-122"/>
                <a:cs typeface="Times New Roman" panose="02020603050405020304" pitchFamily="18" charset="0"/>
              </a:endParaRPr>
            </a:p>
          </p:txBody>
        </p:sp>
        <p:sp>
          <p:nvSpPr>
            <p:cNvPr id="30" name="圆角矩形 86">
              <a:extLst>
                <a:ext uri="{FF2B5EF4-FFF2-40B4-BE49-F238E27FC236}">
                  <a16:creationId xmlns:a16="http://schemas.microsoft.com/office/drawing/2014/main" id="{66E9CAB9-C94B-424C-9ED8-049D147BEC1A}"/>
                </a:ext>
              </a:extLst>
            </p:cNvPr>
            <p:cNvSpPr/>
            <p:nvPr/>
          </p:nvSpPr>
          <p:spPr>
            <a:xfrm>
              <a:off x="1392027" y="1594627"/>
              <a:ext cx="863078" cy="328986"/>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单层交换机</a:t>
              </a:r>
              <a:endParaRPr lang="zh-CN" sz="1050" kern="100">
                <a:effectLst/>
                <a:ea typeface="等线" panose="02010600030101010101" pitchFamily="2" charset="-122"/>
                <a:cs typeface="Times New Roman" panose="02020603050405020304" pitchFamily="18" charset="0"/>
              </a:endParaRPr>
            </a:p>
          </p:txBody>
        </p:sp>
        <p:sp>
          <p:nvSpPr>
            <p:cNvPr id="31" name="矩形 30">
              <a:extLst>
                <a:ext uri="{FF2B5EF4-FFF2-40B4-BE49-F238E27FC236}">
                  <a16:creationId xmlns:a16="http://schemas.microsoft.com/office/drawing/2014/main" id="{5F3D421A-FD28-4570-A3CC-80AC66D13DAC}"/>
                </a:ext>
              </a:extLst>
            </p:cNvPr>
            <p:cNvSpPr/>
            <p:nvPr/>
          </p:nvSpPr>
          <p:spPr>
            <a:xfrm>
              <a:off x="311574" y="2013602"/>
              <a:ext cx="863077" cy="263539"/>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计算机</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ea typeface="等线" panose="02010600030101010101" pitchFamily="2" charset="-122"/>
                <a:cs typeface="Times New Roman" panose="02020603050405020304" pitchFamily="18" charset="0"/>
              </a:endParaRPr>
            </a:p>
          </p:txBody>
        </p:sp>
        <p:sp>
          <p:nvSpPr>
            <p:cNvPr id="32" name="矩形 31">
              <a:extLst>
                <a:ext uri="{FF2B5EF4-FFF2-40B4-BE49-F238E27FC236}">
                  <a16:creationId xmlns:a16="http://schemas.microsoft.com/office/drawing/2014/main" id="{91B825D2-BFA6-4562-8C4B-ABD5E12D71BF}"/>
                </a:ext>
              </a:extLst>
            </p:cNvPr>
            <p:cNvSpPr/>
            <p:nvPr/>
          </p:nvSpPr>
          <p:spPr>
            <a:xfrm>
              <a:off x="311574" y="2340835"/>
              <a:ext cx="863077" cy="263539"/>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计算机</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p:txBody>
        </p:sp>
        <p:sp>
          <p:nvSpPr>
            <p:cNvPr id="33" name="矩形 32">
              <a:extLst>
                <a:ext uri="{FF2B5EF4-FFF2-40B4-BE49-F238E27FC236}">
                  <a16:creationId xmlns:a16="http://schemas.microsoft.com/office/drawing/2014/main" id="{15EB2EEE-93C8-4747-9FBF-ADE604F5EFC3}"/>
                </a:ext>
              </a:extLst>
            </p:cNvPr>
            <p:cNvSpPr/>
            <p:nvPr/>
          </p:nvSpPr>
          <p:spPr>
            <a:xfrm>
              <a:off x="1392027" y="2025873"/>
              <a:ext cx="863078" cy="26354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计算机</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ea typeface="等线" panose="02010600030101010101" pitchFamily="2" charset="-122"/>
                <a:cs typeface="Times New Roman" panose="02020603050405020304" pitchFamily="18" charset="0"/>
              </a:endParaRPr>
            </a:p>
          </p:txBody>
        </p:sp>
        <p:sp>
          <p:nvSpPr>
            <p:cNvPr id="34" name="矩形 33">
              <a:extLst>
                <a:ext uri="{FF2B5EF4-FFF2-40B4-BE49-F238E27FC236}">
                  <a16:creationId xmlns:a16="http://schemas.microsoft.com/office/drawing/2014/main" id="{901F7CF6-5312-40F6-A95A-ED5A28736765}"/>
                </a:ext>
              </a:extLst>
            </p:cNvPr>
            <p:cNvSpPr/>
            <p:nvPr/>
          </p:nvSpPr>
          <p:spPr>
            <a:xfrm>
              <a:off x="1392027" y="2345510"/>
              <a:ext cx="863078" cy="26295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计算机</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p:txBody>
        </p:sp>
        <p:cxnSp>
          <p:nvCxnSpPr>
            <p:cNvPr id="35" name="直接连接符 34">
              <a:extLst>
                <a:ext uri="{FF2B5EF4-FFF2-40B4-BE49-F238E27FC236}">
                  <a16:creationId xmlns:a16="http://schemas.microsoft.com/office/drawing/2014/main" id="{EB9A94A8-940C-449D-860C-D7C82AF28952}"/>
                </a:ext>
              </a:extLst>
            </p:cNvPr>
            <p:cNvCxnSpPr>
              <a:stCxn id="24" idx="1"/>
              <a:endCxn id="25" idx="0"/>
            </p:cNvCxnSpPr>
            <p:nvPr/>
          </p:nvCxnSpPr>
          <p:spPr>
            <a:xfrm flipH="1">
              <a:off x="1472179" y="257938"/>
              <a:ext cx="567793" cy="408155"/>
            </a:xfrm>
            <a:prstGeom prst="line">
              <a:avLst/>
            </a:prstGeom>
          </p:spPr>
          <p:style>
            <a:lnRef idx="1">
              <a:schemeClr val="dk1"/>
            </a:lnRef>
            <a:fillRef idx="0">
              <a:schemeClr val="dk1"/>
            </a:fillRef>
            <a:effectRef idx="0">
              <a:schemeClr val="dk1"/>
            </a:effectRef>
            <a:fontRef idx="minor">
              <a:schemeClr val="tx1"/>
            </a:fontRef>
          </p:style>
        </p:cxnSp>
        <p:cxnSp>
          <p:nvCxnSpPr>
            <p:cNvPr id="36" name="直接连接符 35">
              <a:extLst>
                <a:ext uri="{FF2B5EF4-FFF2-40B4-BE49-F238E27FC236}">
                  <a16:creationId xmlns:a16="http://schemas.microsoft.com/office/drawing/2014/main" id="{C9FA60CB-6F24-459C-8881-274C22B740DD}"/>
                </a:ext>
              </a:extLst>
            </p:cNvPr>
            <p:cNvCxnSpPr>
              <a:stCxn id="24" idx="3"/>
              <a:endCxn id="26" idx="0"/>
            </p:cNvCxnSpPr>
            <p:nvPr/>
          </p:nvCxnSpPr>
          <p:spPr>
            <a:xfrm>
              <a:off x="3210414" y="257938"/>
              <a:ext cx="518582" cy="409310"/>
            </a:xfrm>
            <a:prstGeom prst="line">
              <a:avLst/>
            </a:prstGeom>
            <a:ln w="6350"/>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CF6CB4A0-9629-40CC-8F09-F66C8139AB44}"/>
                </a:ext>
              </a:extLst>
            </p:cNvPr>
            <p:cNvCxnSpPr>
              <a:stCxn id="26" idx="2"/>
              <a:endCxn id="47" idx="0"/>
            </p:cNvCxnSpPr>
            <p:nvPr/>
          </p:nvCxnSpPr>
          <p:spPr>
            <a:xfrm>
              <a:off x="3728996" y="1047656"/>
              <a:ext cx="752079" cy="462163"/>
            </a:xfrm>
            <a:prstGeom prst="line">
              <a:avLst/>
            </a:prstGeom>
          </p:spPr>
          <p:style>
            <a:lnRef idx="1">
              <a:schemeClr val="dk1"/>
            </a:lnRef>
            <a:fillRef idx="0">
              <a:schemeClr val="dk1"/>
            </a:fillRef>
            <a:effectRef idx="0">
              <a:schemeClr val="dk1"/>
            </a:effectRef>
            <a:fontRef idx="minor">
              <a:schemeClr val="tx1"/>
            </a:fontRef>
          </p:style>
        </p:cxnSp>
        <p:cxnSp>
          <p:nvCxnSpPr>
            <p:cNvPr id="38" name="直接连接符 37">
              <a:extLst>
                <a:ext uri="{FF2B5EF4-FFF2-40B4-BE49-F238E27FC236}">
                  <a16:creationId xmlns:a16="http://schemas.microsoft.com/office/drawing/2014/main" id="{0EAE36DB-2CEB-489F-8B73-8115D5956D77}"/>
                </a:ext>
              </a:extLst>
            </p:cNvPr>
            <p:cNvCxnSpPr>
              <a:stCxn id="26" idx="2"/>
              <a:endCxn id="28" idx="0"/>
            </p:cNvCxnSpPr>
            <p:nvPr/>
          </p:nvCxnSpPr>
          <p:spPr>
            <a:xfrm flipH="1">
              <a:off x="1830578" y="1047656"/>
              <a:ext cx="1898418" cy="461656"/>
            </a:xfrm>
            <a:prstGeom prst="line">
              <a:avLst/>
            </a:prstGeom>
          </p:spPr>
          <p:style>
            <a:lnRef idx="1">
              <a:schemeClr val="dk1"/>
            </a:lnRef>
            <a:fillRef idx="0">
              <a:schemeClr val="dk1"/>
            </a:fillRef>
            <a:effectRef idx="0">
              <a:schemeClr val="dk1"/>
            </a:effectRef>
            <a:fontRef idx="minor">
              <a:schemeClr val="tx1"/>
            </a:fontRef>
          </p:style>
        </p:cxnSp>
        <p:cxnSp>
          <p:nvCxnSpPr>
            <p:cNvPr id="39" name="直接连接符 38">
              <a:extLst>
                <a:ext uri="{FF2B5EF4-FFF2-40B4-BE49-F238E27FC236}">
                  <a16:creationId xmlns:a16="http://schemas.microsoft.com/office/drawing/2014/main" id="{B711FAB5-21F5-4780-A04B-5FD2CE979AD6}"/>
                </a:ext>
              </a:extLst>
            </p:cNvPr>
            <p:cNvCxnSpPr>
              <a:stCxn id="26" idx="2"/>
              <a:endCxn id="27" idx="0"/>
            </p:cNvCxnSpPr>
            <p:nvPr/>
          </p:nvCxnSpPr>
          <p:spPr>
            <a:xfrm flipH="1">
              <a:off x="735516" y="1047656"/>
              <a:ext cx="2993480" cy="461656"/>
            </a:xfrm>
            <a:prstGeom prst="line">
              <a:avLst/>
            </a:prstGeom>
          </p:spPr>
          <p:style>
            <a:lnRef idx="1">
              <a:schemeClr val="dk1"/>
            </a:lnRef>
            <a:fillRef idx="0">
              <a:schemeClr val="dk1"/>
            </a:fillRef>
            <a:effectRef idx="0">
              <a:schemeClr val="dk1"/>
            </a:effectRef>
            <a:fontRef idx="minor">
              <a:schemeClr val="tx1"/>
            </a:fontRef>
          </p:style>
        </p:cxnSp>
        <p:cxnSp>
          <p:nvCxnSpPr>
            <p:cNvPr id="40" name="直接连接符 39">
              <a:extLst>
                <a:ext uri="{FF2B5EF4-FFF2-40B4-BE49-F238E27FC236}">
                  <a16:creationId xmlns:a16="http://schemas.microsoft.com/office/drawing/2014/main" id="{EC2EDCD5-09A9-432F-BD48-CA41FC999D9B}"/>
                </a:ext>
              </a:extLst>
            </p:cNvPr>
            <p:cNvCxnSpPr>
              <a:stCxn id="25" idx="2"/>
              <a:endCxn id="47" idx="0"/>
            </p:cNvCxnSpPr>
            <p:nvPr/>
          </p:nvCxnSpPr>
          <p:spPr>
            <a:xfrm>
              <a:off x="1472179" y="1046501"/>
              <a:ext cx="3008896" cy="463318"/>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a:extLst>
                <a:ext uri="{FF2B5EF4-FFF2-40B4-BE49-F238E27FC236}">
                  <a16:creationId xmlns:a16="http://schemas.microsoft.com/office/drawing/2014/main" id="{CE93CD5F-BBFE-4DA2-9994-E2B161F47027}"/>
                </a:ext>
              </a:extLst>
            </p:cNvPr>
            <p:cNvCxnSpPr>
              <a:stCxn id="25" idx="2"/>
              <a:endCxn id="27" idx="0"/>
            </p:cNvCxnSpPr>
            <p:nvPr/>
          </p:nvCxnSpPr>
          <p:spPr>
            <a:xfrm flipH="1">
              <a:off x="735516" y="1046501"/>
              <a:ext cx="736663" cy="462811"/>
            </a:xfrm>
            <a:prstGeom prst="line">
              <a:avLst/>
            </a:prstGeom>
          </p:spPr>
          <p:style>
            <a:lnRef idx="1">
              <a:schemeClr val="dk1"/>
            </a:lnRef>
            <a:fillRef idx="0">
              <a:schemeClr val="dk1"/>
            </a:fillRef>
            <a:effectRef idx="0">
              <a:schemeClr val="dk1"/>
            </a:effectRef>
            <a:fontRef idx="minor">
              <a:schemeClr val="tx1"/>
            </a:fontRef>
          </p:style>
        </p:cxnSp>
        <p:cxnSp>
          <p:nvCxnSpPr>
            <p:cNvPr id="42" name="直接连接符 41">
              <a:extLst>
                <a:ext uri="{FF2B5EF4-FFF2-40B4-BE49-F238E27FC236}">
                  <a16:creationId xmlns:a16="http://schemas.microsoft.com/office/drawing/2014/main" id="{EE751CAE-44B7-4639-AB15-BCFFA7E77A34}"/>
                </a:ext>
              </a:extLst>
            </p:cNvPr>
            <p:cNvCxnSpPr>
              <a:stCxn id="25" idx="2"/>
              <a:endCxn id="28" idx="0"/>
            </p:cNvCxnSpPr>
            <p:nvPr/>
          </p:nvCxnSpPr>
          <p:spPr>
            <a:xfrm>
              <a:off x="1472179" y="1046501"/>
              <a:ext cx="358399" cy="462811"/>
            </a:xfrm>
            <a:prstGeom prst="line">
              <a:avLst/>
            </a:prstGeom>
          </p:spPr>
          <p:style>
            <a:lnRef idx="1">
              <a:schemeClr val="dk1"/>
            </a:lnRef>
            <a:fillRef idx="0">
              <a:schemeClr val="dk1"/>
            </a:fillRef>
            <a:effectRef idx="0">
              <a:schemeClr val="dk1"/>
            </a:effectRef>
            <a:fontRef idx="minor">
              <a:schemeClr val="tx1"/>
            </a:fontRef>
          </p:style>
        </p:cxnSp>
        <p:sp>
          <p:nvSpPr>
            <p:cNvPr id="43" name="文本框 331">
              <a:extLst>
                <a:ext uri="{FF2B5EF4-FFF2-40B4-BE49-F238E27FC236}">
                  <a16:creationId xmlns:a16="http://schemas.microsoft.com/office/drawing/2014/main" id="{2B21155C-BC0B-4293-8B4B-7D30926DD74C}"/>
                </a:ext>
              </a:extLst>
            </p:cNvPr>
            <p:cNvSpPr txBox="1"/>
            <p:nvPr/>
          </p:nvSpPr>
          <p:spPr>
            <a:xfrm>
              <a:off x="2279748" y="667713"/>
              <a:ext cx="719455" cy="346075"/>
            </a:xfrm>
            <a:prstGeom prst="rect">
              <a:avLst/>
            </a:prstGeom>
            <a:solidFill>
              <a:schemeClr val="lt1"/>
            </a:solid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b="1"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4" name="文本框 331">
              <a:extLst>
                <a:ext uri="{FF2B5EF4-FFF2-40B4-BE49-F238E27FC236}">
                  <a16:creationId xmlns:a16="http://schemas.microsoft.com/office/drawing/2014/main" id="{43AA87F5-29AB-4F25-8E85-A1D6F13E1F36}"/>
                </a:ext>
              </a:extLst>
            </p:cNvPr>
            <p:cNvSpPr txBox="1"/>
            <p:nvPr/>
          </p:nvSpPr>
          <p:spPr>
            <a:xfrm>
              <a:off x="279410" y="2559134"/>
              <a:ext cx="946079" cy="346075"/>
            </a:xfrm>
            <a:prstGeom prst="rect">
              <a:avLst/>
            </a:prstGeom>
            <a:solidFill>
              <a:schemeClr val="lt1">
                <a:alpha val="0"/>
              </a:schemeClr>
            </a:solid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b="1" kern="100">
                  <a:solidFill>
                    <a:srgbClr val="000000">
                      <a:alpha val="99000"/>
                    </a:srgb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5" name="文本框 331">
              <a:extLst>
                <a:ext uri="{FF2B5EF4-FFF2-40B4-BE49-F238E27FC236}">
                  <a16:creationId xmlns:a16="http://schemas.microsoft.com/office/drawing/2014/main" id="{077612E9-9DB4-4C6A-9836-838DA8424DF2}"/>
                </a:ext>
              </a:extLst>
            </p:cNvPr>
            <p:cNvSpPr txBox="1"/>
            <p:nvPr/>
          </p:nvSpPr>
          <p:spPr>
            <a:xfrm>
              <a:off x="1357428" y="2550667"/>
              <a:ext cx="945515" cy="346075"/>
            </a:xfrm>
            <a:prstGeom prst="rect">
              <a:avLst/>
            </a:prstGeom>
            <a:solidFill>
              <a:schemeClr val="lt1">
                <a:alpha val="0"/>
              </a:schemeClr>
            </a:solid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b="1" kern="100">
                  <a:solidFill>
                    <a:srgbClr val="000000">
                      <a:alpha val="99000"/>
                    </a:srgb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6" name="文本框 331">
              <a:extLst>
                <a:ext uri="{FF2B5EF4-FFF2-40B4-BE49-F238E27FC236}">
                  <a16:creationId xmlns:a16="http://schemas.microsoft.com/office/drawing/2014/main" id="{E21094A8-D410-4EA6-8F65-FFBB68EE0274}"/>
                </a:ext>
              </a:extLst>
            </p:cNvPr>
            <p:cNvSpPr txBox="1"/>
            <p:nvPr/>
          </p:nvSpPr>
          <p:spPr>
            <a:xfrm>
              <a:off x="2110400" y="2118868"/>
              <a:ext cx="945515" cy="346075"/>
            </a:xfrm>
            <a:prstGeom prst="rect">
              <a:avLst/>
            </a:prstGeom>
            <a:solidFill>
              <a:schemeClr val="lt1">
                <a:alpha val="0"/>
              </a:schemeClr>
            </a:solid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b="1" kern="100">
                  <a:solidFill>
                    <a:srgbClr val="000000">
                      <a:alpha val="99000"/>
                    </a:srgb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7" name="矩形 46">
              <a:extLst>
                <a:ext uri="{FF2B5EF4-FFF2-40B4-BE49-F238E27FC236}">
                  <a16:creationId xmlns:a16="http://schemas.microsoft.com/office/drawing/2014/main" id="{47EFBF8C-F31B-444E-A3CF-6178C06766EB}"/>
                </a:ext>
              </a:extLst>
            </p:cNvPr>
            <p:cNvSpPr/>
            <p:nvPr/>
          </p:nvSpPr>
          <p:spPr>
            <a:xfrm>
              <a:off x="3991172" y="1509819"/>
              <a:ext cx="979805" cy="163449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机架</a:t>
              </a:r>
              <a:r>
                <a:rPr lang="zh-CN" sz="900" kern="100">
                  <a:effectLst/>
                  <a:ea typeface="Times New Roman" panose="02020603050405020304" pitchFamily="18" charset="0"/>
                  <a:cs typeface="Times New Roman" panose="02020603050405020304" pitchFamily="18" charset="0"/>
                </a:rPr>
                <a:t> </a:t>
              </a:r>
              <a:r>
                <a:rPr lang="en-US" sz="900" kern="100">
                  <a:effectLst/>
                  <a:ea typeface="Times New Roman" panose="02020603050405020304" pitchFamily="18" charset="0"/>
                  <a:cs typeface="Times New Roman" panose="02020603050405020304" pitchFamily="18" charset="0"/>
                </a:rPr>
                <a:t>N</a:t>
              </a:r>
              <a:endParaRPr lang="zh-CN" sz="1050" kern="100">
                <a:effectLst/>
                <a:ea typeface="等线" panose="02010600030101010101" pitchFamily="2" charset="-122"/>
                <a:cs typeface="Times New Roman" panose="02020603050405020304" pitchFamily="18" charset="0"/>
              </a:endParaRPr>
            </a:p>
          </p:txBody>
        </p:sp>
        <p:sp>
          <p:nvSpPr>
            <p:cNvPr id="48" name="圆角矩形 86">
              <a:extLst>
                <a:ext uri="{FF2B5EF4-FFF2-40B4-BE49-F238E27FC236}">
                  <a16:creationId xmlns:a16="http://schemas.microsoft.com/office/drawing/2014/main" id="{B9A2A5B4-9756-4D37-B5D3-C7FAED8F019C}"/>
                </a:ext>
              </a:extLst>
            </p:cNvPr>
            <p:cNvSpPr/>
            <p:nvPr/>
          </p:nvSpPr>
          <p:spPr>
            <a:xfrm>
              <a:off x="4042607" y="1594909"/>
              <a:ext cx="862965" cy="32893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单层交换机</a:t>
              </a:r>
              <a:endParaRPr lang="zh-CN" sz="1050" kern="100">
                <a:effectLst/>
                <a:ea typeface="等线" panose="02010600030101010101" pitchFamily="2" charset="-122"/>
                <a:cs typeface="Times New Roman" panose="02020603050405020304" pitchFamily="18" charset="0"/>
              </a:endParaRPr>
            </a:p>
          </p:txBody>
        </p:sp>
        <p:sp>
          <p:nvSpPr>
            <p:cNvPr id="49" name="矩形 48">
              <a:extLst>
                <a:ext uri="{FF2B5EF4-FFF2-40B4-BE49-F238E27FC236}">
                  <a16:creationId xmlns:a16="http://schemas.microsoft.com/office/drawing/2014/main" id="{9B662408-7345-4C5B-9560-DF637C57BCFC}"/>
                </a:ext>
              </a:extLst>
            </p:cNvPr>
            <p:cNvSpPr/>
            <p:nvPr/>
          </p:nvSpPr>
          <p:spPr>
            <a:xfrm>
              <a:off x="4042607" y="2026074"/>
              <a:ext cx="862965" cy="26352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计算机</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ea typeface="等线" panose="02010600030101010101" pitchFamily="2" charset="-122"/>
                <a:cs typeface="Times New Roman" panose="02020603050405020304" pitchFamily="18" charset="0"/>
              </a:endParaRPr>
            </a:p>
          </p:txBody>
        </p:sp>
        <p:sp>
          <p:nvSpPr>
            <p:cNvPr id="50" name="矩形 49">
              <a:extLst>
                <a:ext uri="{FF2B5EF4-FFF2-40B4-BE49-F238E27FC236}">
                  <a16:creationId xmlns:a16="http://schemas.microsoft.com/office/drawing/2014/main" id="{2D41E489-9549-4C0D-AB7A-5A01BFC60E61}"/>
                </a:ext>
              </a:extLst>
            </p:cNvPr>
            <p:cNvSpPr/>
            <p:nvPr/>
          </p:nvSpPr>
          <p:spPr>
            <a:xfrm>
              <a:off x="4042607" y="2346114"/>
              <a:ext cx="862965" cy="26289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计算机</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p:txBody>
        </p:sp>
        <p:sp>
          <p:nvSpPr>
            <p:cNvPr id="51" name="文本框 331">
              <a:extLst>
                <a:ext uri="{FF2B5EF4-FFF2-40B4-BE49-F238E27FC236}">
                  <a16:creationId xmlns:a16="http://schemas.microsoft.com/office/drawing/2014/main" id="{BA8D406D-3B09-478A-9DD8-602A4CAA1FDC}"/>
                </a:ext>
              </a:extLst>
            </p:cNvPr>
            <p:cNvSpPr txBox="1"/>
            <p:nvPr/>
          </p:nvSpPr>
          <p:spPr>
            <a:xfrm>
              <a:off x="4008317" y="2551219"/>
              <a:ext cx="945515" cy="346075"/>
            </a:xfrm>
            <a:prstGeom prst="rect">
              <a:avLst/>
            </a:prstGeom>
            <a:solidFill>
              <a:schemeClr val="lt1">
                <a:alpha val="0"/>
              </a:schemeClr>
            </a:solid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b="1" kern="100">
                  <a:solidFill>
                    <a:srgbClr val="000000">
                      <a:alpha val="99000"/>
                    </a:srgb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3292294117"/>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01FF7-C51E-4636-83EF-DB3A293004DC}"/>
              </a:ext>
            </a:extLst>
          </p:cNvPr>
          <p:cNvSpPr>
            <a:spLocks noGrp="1"/>
          </p:cNvSpPr>
          <p:nvPr>
            <p:ph type="title"/>
          </p:nvPr>
        </p:nvSpPr>
        <p:spPr/>
        <p:txBody>
          <a:bodyPr/>
          <a:lstStyle/>
          <a:p>
            <a:r>
              <a:rPr lang="en-US" altLang="zh-CN" dirty="0"/>
              <a:t>3.4  HDFS</a:t>
            </a:r>
            <a:r>
              <a:rPr lang="zh-CN" altLang="en-US" dirty="0"/>
              <a:t>数据读写过程</a:t>
            </a:r>
          </a:p>
        </p:txBody>
      </p:sp>
      <p:sp>
        <p:nvSpPr>
          <p:cNvPr id="3" name="内容占位符 2">
            <a:extLst>
              <a:ext uri="{FF2B5EF4-FFF2-40B4-BE49-F238E27FC236}">
                <a16:creationId xmlns:a16="http://schemas.microsoft.com/office/drawing/2014/main" id="{A350CC21-936C-4ABA-87D3-2FD510A5FD10}"/>
              </a:ext>
            </a:extLst>
          </p:cNvPr>
          <p:cNvSpPr>
            <a:spLocks noGrp="1"/>
          </p:cNvSpPr>
          <p:nvPr>
            <p:ph idx="1"/>
          </p:nvPr>
        </p:nvSpPr>
        <p:spPr/>
        <p:txBody>
          <a:bodyPr>
            <a:normAutofit/>
          </a:bodyPr>
          <a:lstStyle/>
          <a:p>
            <a:r>
              <a:rPr lang="en-US" altLang="zh-CN" dirty="0"/>
              <a:t>3.4.1 </a:t>
            </a:r>
            <a:r>
              <a:rPr lang="zh-CN" altLang="en-US" dirty="0"/>
              <a:t>数据读取过程</a:t>
            </a:r>
            <a:endParaRPr lang="en-US" altLang="zh-CN" dirty="0"/>
          </a:p>
        </p:txBody>
      </p:sp>
      <p:grpSp>
        <p:nvGrpSpPr>
          <p:cNvPr id="52" name="画布 104">
            <a:extLst>
              <a:ext uri="{FF2B5EF4-FFF2-40B4-BE49-F238E27FC236}">
                <a16:creationId xmlns:a16="http://schemas.microsoft.com/office/drawing/2014/main" id="{9CE49225-48FB-44CB-8DC8-2CA8DC6BE2E9}"/>
              </a:ext>
            </a:extLst>
          </p:cNvPr>
          <p:cNvGrpSpPr/>
          <p:nvPr/>
        </p:nvGrpSpPr>
        <p:grpSpPr>
          <a:xfrm>
            <a:off x="1934845" y="1758236"/>
            <a:ext cx="5274310" cy="2975690"/>
            <a:chOff x="0" y="0"/>
            <a:chExt cx="5274310" cy="2975690"/>
          </a:xfrm>
        </p:grpSpPr>
        <p:sp>
          <p:nvSpPr>
            <p:cNvPr id="53" name="矩形 52">
              <a:extLst>
                <a:ext uri="{FF2B5EF4-FFF2-40B4-BE49-F238E27FC236}">
                  <a16:creationId xmlns:a16="http://schemas.microsoft.com/office/drawing/2014/main" id="{EBF8929E-2B11-442D-BB3D-177435F67434}"/>
                </a:ext>
              </a:extLst>
            </p:cNvPr>
            <p:cNvSpPr/>
            <p:nvPr/>
          </p:nvSpPr>
          <p:spPr>
            <a:xfrm>
              <a:off x="0" y="0"/>
              <a:ext cx="5274310" cy="2975610"/>
            </a:xfrm>
            <a:prstGeom prst="rect">
              <a:avLst/>
            </a:prstGeom>
          </p:spPr>
        </p:sp>
        <p:sp>
          <p:nvSpPr>
            <p:cNvPr id="54" name="矩形 53">
              <a:extLst>
                <a:ext uri="{FF2B5EF4-FFF2-40B4-BE49-F238E27FC236}">
                  <a16:creationId xmlns:a16="http://schemas.microsoft.com/office/drawing/2014/main" id="{24383D92-59A8-4AE0-AF43-FA1ADF97F432}"/>
                </a:ext>
              </a:extLst>
            </p:cNvPr>
            <p:cNvSpPr/>
            <p:nvPr/>
          </p:nvSpPr>
          <p:spPr>
            <a:xfrm>
              <a:off x="279400" y="35999"/>
              <a:ext cx="2762642" cy="1548546"/>
            </a:xfrm>
            <a:prstGeom prst="rect">
              <a:avLst/>
            </a:prstGeom>
            <a:ln w="6350">
              <a:prstDash val="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l">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客户端</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JVM</a:t>
              </a:r>
              <a:endParaRPr lang="zh-CN" sz="1050" kern="100">
                <a:effectLst/>
                <a:ea typeface="等线" panose="02010600030101010101" pitchFamily="2" charset="-122"/>
                <a:cs typeface="Times New Roman" panose="02020603050405020304" pitchFamily="18" charset="0"/>
              </a:endParaRPr>
            </a:p>
          </p:txBody>
        </p:sp>
        <p:sp>
          <p:nvSpPr>
            <p:cNvPr id="55" name="矩形 54">
              <a:extLst>
                <a:ext uri="{FF2B5EF4-FFF2-40B4-BE49-F238E27FC236}">
                  <a16:creationId xmlns:a16="http://schemas.microsoft.com/office/drawing/2014/main" id="{5E759A7E-D94E-4A86-8EC5-309ABA61956E}"/>
                </a:ext>
              </a:extLst>
            </p:cNvPr>
            <p:cNvSpPr/>
            <p:nvPr/>
          </p:nvSpPr>
          <p:spPr>
            <a:xfrm>
              <a:off x="279400" y="1850021"/>
              <a:ext cx="826770" cy="76327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56" name="矩形 55">
              <a:extLst>
                <a:ext uri="{FF2B5EF4-FFF2-40B4-BE49-F238E27FC236}">
                  <a16:creationId xmlns:a16="http://schemas.microsoft.com/office/drawing/2014/main" id="{44FE3D5D-747E-40BE-A5AB-9154ED264689}"/>
                </a:ext>
              </a:extLst>
            </p:cNvPr>
            <p:cNvSpPr/>
            <p:nvPr/>
          </p:nvSpPr>
          <p:spPr>
            <a:xfrm>
              <a:off x="1513206" y="1860045"/>
              <a:ext cx="826770" cy="76327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57" name="矩形 56">
              <a:extLst>
                <a:ext uri="{FF2B5EF4-FFF2-40B4-BE49-F238E27FC236}">
                  <a16:creationId xmlns:a16="http://schemas.microsoft.com/office/drawing/2014/main" id="{66B01084-2535-45A8-A68C-7D5FF5A3D074}"/>
                </a:ext>
              </a:extLst>
            </p:cNvPr>
            <p:cNvSpPr/>
            <p:nvPr/>
          </p:nvSpPr>
          <p:spPr>
            <a:xfrm>
              <a:off x="358775" y="1953526"/>
              <a:ext cx="309880" cy="26225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ea typeface="等线" panose="02010600030101010101" pitchFamily="2" charset="-122"/>
                <a:cs typeface="Times New Roman" panose="02020603050405020304" pitchFamily="18" charset="0"/>
              </a:endParaRPr>
            </a:p>
          </p:txBody>
        </p:sp>
        <p:sp>
          <p:nvSpPr>
            <p:cNvPr id="58" name="矩形 57">
              <a:extLst>
                <a:ext uri="{FF2B5EF4-FFF2-40B4-BE49-F238E27FC236}">
                  <a16:creationId xmlns:a16="http://schemas.microsoft.com/office/drawing/2014/main" id="{246E960B-4EB3-4D14-9896-EE4F093304FB}"/>
                </a:ext>
              </a:extLst>
            </p:cNvPr>
            <p:cNvSpPr/>
            <p:nvPr/>
          </p:nvSpPr>
          <p:spPr>
            <a:xfrm>
              <a:off x="729615" y="1953526"/>
              <a:ext cx="320675" cy="26225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050" kern="100">
                <a:effectLst/>
                <a:ea typeface="等线" panose="02010600030101010101" pitchFamily="2" charset="-122"/>
                <a:cs typeface="Times New Roman" panose="02020603050405020304" pitchFamily="18" charset="0"/>
              </a:endParaRPr>
            </a:p>
          </p:txBody>
        </p:sp>
        <p:sp>
          <p:nvSpPr>
            <p:cNvPr id="59" name="矩形 58">
              <a:extLst>
                <a:ext uri="{FF2B5EF4-FFF2-40B4-BE49-F238E27FC236}">
                  <a16:creationId xmlns:a16="http://schemas.microsoft.com/office/drawing/2014/main" id="{AB919565-27B8-4D6B-8E54-D9A57502B863}"/>
                </a:ext>
              </a:extLst>
            </p:cNvPr>
            <p:cNvSpPr/>
            <p:nvPr/>
          </p:nvSpPr>
          <p:spPr>
            <a:xfrm>
              <a:off x="351155" y="2276741"/>
              <a:ext cx="317500" cy="25717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050" kern="100">
                <a:effectLst/>
                <a:ea typeface="等线" panose="02010600030101010101" pitchFamily="2" charset="-122"/>
                <a:cs typeface="Times New Roman" panose="02020603050405020304" pitchFamily="18" charset="0"/>
              </a:endParaRPr>
            </a:p>
          </p:txBody>
        </p:sp>
        <p:sp>
          <p:nvSpPr>
            <p:cNvPr id="60" name="矩形 59">
              <a:extLst>
                <a:ext uri="{FF2B5EF4-FFF2-40B4-BE49-F238E27FC236}">
                  <a16:creationId xmlns:a16="http://schemas.microsoft.com/office/drawing/2014/main" id="{26006C72-8F4F-45D3-BE49-202DCDBF08C0}"/>
                </a:ext>
              </a:extLst>
            </p:cNvPr>
            <p:cNvSpPr/>
            <p:nvPr/>
          </p:nvSpPr>
          <p:spPr>
            <a:xfrm>
              <a:off x="729615" y="2276741"/>
              <a:ext cx="320675" cy="25717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p:txBody>
        </p:sp>
        <p:sp>
          <p:nvSpPr>
            <p:cNvPr id="61" name="矩形 60">
              <a:extLst>
                <a:ext uri="{FF2B5EF4-FFF2-40B4-BE49-F238E27FC236}">
                  <a16:creationId xmlns:a16="http://schemas.microsoft.com/office/drawing/2014/main" id="{61662939-A8DE-4A25-A0C9-35EEECEA080C}"/>
                </a:ext>
              </a:extLst>
            </p:cNvPr>
            <p:cNvSpPr/>
            <p:nvPr/>
          </p:nvSpPr>
          <p:spPr>
            <a:xfrm>
              <a:off x="3765942" y="1848321"/>
              <a:ext cx="826770" cy="76327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62" name="文本框 2">
              <a:extLst>
                <a:ext uri="{FF2B5EF4-FFF2-40B4-BE49-F238E27FC236}">
                  <a16:creationId xmlns:a16="http://schemas.microsoft.com/office/drawing/2014/main" id="{F36360EC-5CC2-442B-9C0C-7E17FC5DD604}"/>
                </a:ext>
              </a:extLst>
            </p:cNvPr>
            <p:cNvSpPr txBox="1">
              <a:spLocks noChangeArrowheads="1"/>
            </p:cNvSpPr>
            <p:nvPr/>
          </p:nvSpPr>
          <p:spPr bwMode="auto">
            <a:xfrm>
              <a:off x="287702" y="2627601"/>
              <a:ext cx="818515" cy="339540"/>
            </a:xfrm>
            <a:prstGeom prst="rect">
              <a:avLst/>
            </a:prstGeom>
            <a:noFill/>
            <a:ln w="6350">
              <a:noFill/>
              <a:miter lim="800000"/>
              <a:headEnd/>
              <a:tailEnd/>
            </a:ln>
          </p:spPr>
          <p:txBody>
            <a:bodyPr rot="0" vert="horz" wrap="square" lIns="91440" tIns="45720" rIns="91440" bIns="45720" anchor="t" anchorCtr="0">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数据节点</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DataNode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3" name="矩形 62">
              <a:extLst>
                <a:ext uri="{FF2B5EF4-FFF2-40B4-BE49-F238E27FC236}">
                  <a16:creationId xmlns:a16="http://schemas.microsoft.com/office/drawing/2014/main" id="{CC55A667-A825-4CDE-854F-2BE1624E678F}"/>
                </a:ext>
              </a:extLst>
            </p:cNvPr>
            <p:cNvSpPr/>
            <p:nvPr/>
          </p:nvSpPr>
          <p:spPr>
            <a:xfrm>
              <a:off x="1576706" y="1955930"/>
              <a:ext cx="309880" cy="26225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p:txBody>
        </p:sp>
        <p:sp>
          <p:nvSpPr>
            <p:cNvPr id="64" name="矩形 63">
              <a:extLst>
                <a:ext uri="{FF2B5EF4-FFF2-40B4-BE49-F238E27FC236}">
                  <a16:creationId xmlns:a16="http://schemas.microsoft.com/office/drawing/2014/main" id="{373B4681-79B5-4D86-861C-E3EA5F07C865}"/>
                </a:ext>
              </a:extLst>
            </p:cNvPr>
            <p:cNvSpPr/>
            <p:nvPr/>
          </p:nvSpPr>
          <p:spPr>
            <a:xfrm>
              <a:off x="1947546" y="1955930"/>
              <a:ext cx="320675" cy="26225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050" kern="100">
                <a:effectLst/>
                <a:ea typeface="等线" panose="02010600030101010101" pitchFamily="2" charset="-122"/>
                <a:cs typeface="Times New Roman" panose="02020603050405020304" pitchFamily="18" charset="0"/>
              </a:endParaRPr>
            </a:p>
          </p:txBody>
        </p:sp>
        <p:sp>
          <p:nvSpPr>
            <p:cNvPr id="65" name="矩形 64">
              <a:extLst>
                <a:ext uri="{FF2B5EF4-FFF2-40B4-BE49-F238E27FC236}">
                  <a16:creationId xmlns:a16="http://schemas.microsoft.com/office/drawing/2014/main" id="{7214B304-A310-4776-8213-6238F8B32E84}"/>
                </a:ext>
              </a:extLst>
            </p:cNvPr>
            <p:cNvSpPr/>
            <p:nvPr/>
          </p:nvSpPr>
          <p:spPr>
            <a:xfrm>
              <a:off x="1569086" y="2279145"/>
              <a:ext cx="317500" cy="25717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050" kern="100">
                <a:effectLst/>
                <a:ea typeface="等线" panose="02010600030101010101" pitchFamily="2" charset="-122"/>
                <a:cs typeface="Times New Roman" panose="02020603050405020304" pitchFamily="18" charset="0"/>
              </a:endParaRPr>
            </a:p>
          </p:txBody>
        </p:sp>
        <p:sp>
          <p:nvSpPr>
            <p:cNvPr id="66" name="矩形 65">
              <a:extLst>
                <a:ext uri="{FF2B5EF4-FFF2-40B4-BE49-F238E27FC236}">
                  <a16:creationId xmlns:a16="http://schemas.microsoft.com/office/drawing/2014/main" id="{E1AC8033-079A-47B4-A663-FA278226BD32}"/>
                </a:ext>
              </a:extLst>
            </p:cNvPr>
            <p:cNvSpPr/>
            <p:nvPr/>
          </p:nvSpPr>
          <p:spPr>
            <a:xfrm>
              <a:off x="1947546" y="2279145"/>
              <a:ext cx="320675" cy="25717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67" name="矩形 66">
              <a:extLst>
                <a:ext uri="{FF2B5EF4-FFF2-40B4-BE49-F238E27FC236}">
                  <a16:creationId xmlns:a16="http://schemas.microsoft.com/office/drawing/2014/main" id="{C1948F6A-03BF-43AC-AB9A-69A80BF2D7A6}"/>
                </a:ext>
              </a:extLst>
            </p:cNvPr>
            <p:cNvSpPr/>
            <p:nvPr/>
          </p:nvSpPr>
          <p:spPr>
            <a:xfrm>
              <a:off x="3834522" y="1944206"/>
              <a:ext cx="309880" cy="26225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050" kern="100">
                <a:effectLst/>
                <a:ea typeface="等线" panose="02010600030101010101" pitchFamily="2" charset="-122"/>
                <a:cs typeface="Times New Roman" panose="02020603050405020304" pitchFamily="18" charset="0"/>
              </a:endParaRPr>
            </a:p>
          </p:txBody>
        </p:sp>
        <p:sp>
          <p:nvSpPr>
            <p:cNvPr id="68" name="矩形 67">
              <a:extLst>
                <a:ext uri="{FF2B5EF4-FFF2-40B4-BE49-F238E27FC236}">
                  <a16:creationId xmlns:a16="http://schemas.microsoft.com/office/drawing/2014/main" id="{E3D6EAED-5BB7-4001-93BE-AA7BBC12E94E}"/>
                </a:ext>
              </a:extLst>
            </p:cNvPr>
            <p:cNvSpPr/>
            <p:nvPr/>
          </p:nvSpPr>
          <p:spPr>
            <a:xfrm>
              <a:off x="4205362" y="1944206"/>
              <a:ext cx="320675" cy="26225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050" kern="100">
                <a:effectLst/>
                <a:ea typeface="等线" panose="02010600030101010101" pitchFamily="2" charset="-122"/>
                <a:cs typeface="Times New Roman" panose="02020603050405020304" pitchFamily="18" charset="0"/>
              </a:endParaRPr>
            </a:p>
          </p:txBody>
        </p:sp>
        <p:sp>
          <p:nvSpPr>
            <p:cNvPr id="69" name="矩形 68">
              <a:extLst>
                <a:ext uri="{FF2B5EF4-FFF2-40B4-BE49-F238E27FC236}">
                  <a16:creationId xmlns:a16="http://schemas.microsoft.com/office/drawing/2014/main" id="{7A6C79AD-AE61-4035-9AF2-DBD53F2B524D}"/>
                </a:ext>
              </a:extLst>
            </p:cNvPr>
            <p:cNvSpPr/>
            <p:nvPr/>
          </p:nvSpPr>
          <p:spPr>
            <a:xfrm>
              <a:off x="3826902" y="2267421"/>
              <a:ext cx="317500" cy="25717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ea typeface="等线" panose="02010600030101010101" pitchFamily="2" charset="-122"/>
                <a:cs typeface="Times New Roman" panose="02020603050405020304" pitchFamily="18" charset="0"/>
              </a:endParaRPr>
            </a:p>
          </p:txBody>
        </p:sp>
        <p:sp>
          <p:nvSpPr>
            <p:cNvPr id="70" name="矩形 69">
              <a:extLst>
                <a:ext uri="{FF2B5EF4-FFF2-40B4-BE49-F238E27FC236}">
                  <a16:creationId xmlns:a16="http://schemas.microsoft.com/office/drawing/2014/main" id="{6CF8C6C8-48F4-43BC-9F2D-3B6145057499}"/>
                </a:ext>
              </a:extLst>
            </p:cNvPr>
            <p:cNvSpPr/>
            <p:nvPr/>
          </p:nvSpPr>
          <p:spPr>
            <a:xfrm>
              <a:off x="4205362" y="2267421"/>
              <a:ext cx="320675" cy="25717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p:txBody>
        </p:sp>
        <p:sp>
          <p:nvSpPr>
            <p:cNvPr id="71" name="圆角矩形 63">
              <a:extLst>
                <a:ext uri="{FF2B5EF4-FFF2-40B4-BE49-F238E27FC236}">
                  <a16:creationId xmlns:a16="http://schemas.microsoft.com/office/drawing/2014/main" id="{829BFCE8-0EF2-45D3-B681-331EFCFB0BB6}"/>
                </a:ext>
              </a:extLst>
            </p:cNvPr>
            <p:cNvSpPr/>
            <p:nvPr/>
          </p:nvSpPr>
          <p:spPr>
            <a:xfrm>
              <a:off x="373137" y="324270"/>
              <a:ext cx="325755" cy="698346"/>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客户端</a:t>
              </a:r>
              <a:endParaRPr lang="zh-CN" sz="1050" kern="100">
                <a:effectLst/>
                <a:ea typeface="等线" panose="02010600030101010101" pitchFamily="2" charset="-122"/>
                <a:cs typeface="Times New Roman" panose="02020603050405020304" pitchFamily="18" charset="0"/>
              </a:endParaRPr>
            </a:p>
          </p:txBody>
        </p:sp>
        <p:sp>
          <p:nvSpPr>
            <p:cNvPr id="72" name="矩形 71">
              <a:extLst>
                <a:ext uri="{FF2B5EF4-FFF2-40B4-BE49-F238E27FC236}">
                  <a16:creationId xmlns:a16="http://schemas.microsoft.com/office/drawing/2014/main" id="{6AE03F62-2B9C-4E83-BD2D-7315E745C1F4}"/>
                </a:ext>
              </a:extLst>
            </p:cNvPr>
            <p:cNvSpPr/>
            <p:nvPr/>
          </p:nvSpPr>
          <p:spPr>
            <a:xfrm>
              <a:off x="1483752" y="147156"/>
              <a:ext cx="1398905" cy="31750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DistributedFileSytem</a:t>
              </a:r>
              <a:endParaRPr lang="zh-CN" sz="1050" kern="100">
                <a:effectLst/>
                <a:ea typeface="等线" panose="02010600030101010101" pitchFamily="2" charset="-122"/>
                <a:cs typeface="Times New Roman" panose="02020603050405020304" pitchFamily="18" charset="0"/>
              </a:endParaRPr>
            </a:p>
          </p:txBody>
        </p:sp>
        <p:sp>
          <p:nvSpPr>
            <p:cNvPr id="73" name="矩形 72">
              <a:extLst>
                <a:ext uri="{FF2B5EF4-FFF2-40B4-BE49-F238E27FC236}">
                  <a16:creationId xmlns:a16="http://schemas.microsoft.com/office/drawing/2014/main" id="{F5D6FD64-9728-4619-82A0-457BD8420FF2}"/>
                </a:ext>
              </a:extLst>
            </p:cNvPr>
            <p:cNvSpPr/>
            <p:nvPr/>
          </p:nvSpPr>
          <p:spPr>
            <a:xfrm>
              <a:off x="1483752" y="744691"/>
              <a:ext cx="1398905" cy="75501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FSDataInputStream</a:t>
              </a:r>
              <a:endParaRPr lang="zh-CN" sz="1050" kern="100">
                <a:effectLst/>
                <a:ea typeface="等线" panose="02010600030101010101" pitchFamily="2" charset="-122"/>
                <a:cs typeface="Times New Roman" panose="02020603050405020304" pitchFamily="18" charset="0"/>
              </a:endParaRPr>
            </a:p>
          </p:txBody>
        </p:sp>
        <p:sp>
          <p:nvSpPr>
            <p:cNvPr id="74" name="矩形 73">
              <a:extLst>
                <a:ext uri="{FF2B5EF4-FFF2-40B4-BE49-F238E27FC236}">
                  <a16:creationId xmlns:a16="http://schemas.microsoft.com/office/drawing/2014/main" id="{5B93AFCF-61E7-4F16-B94B-448051CDB45F}"/>
                </a:ext>
              </a:extLst>
            </p:cNvPr>
            <p:cNvSpPr/>
            <p:nvPr/>
          </p:nvSpPr>
          <p:spPr>
            <a:xfrm>
              <a:off x="1578953" y="1119976"/>
              <a:ext cx="1208405" cy="27647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36000" rIns="91440" bIns="36000" numCol="1" spcCol="0" rtlCol="0" fromWordArt="0" anchor="ctr" anchorCtr="0" forceAA="0" compatLnSpc="1">
              <a:prstTxWarp prst="textNoShape">
                <a:avLst/>
              </a:prstTxWarp>
              <a:sp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DFSInputStream</a:t>
              </a:r>
              <a:endParaRPr lang="zh-CN" sz="1050" kern="100">
                <a:effectLst/>
                <a:ea typeface="等线" panose="02010600030101010101" pitchFamily="2" charset="-122"/>
                <a:cs typeface="Times New Roman" panose="02020603050405020304" pitchFamily="18" charset="0"/>
              </a:endParaRPr>
            </a:p>
          </p:txBody>
        </p:sp>
        <p:cxnSp>
          <p:nvCxnSpPr>
            <p:cNvPr id="75" name="直接箭头连接符 74">
              <a:extLst>
                <a:ext uri="{FF2B5EF4-FFF2-40B4-BE49-F238E27FC236}">
                  <a16:creationId xmlns:a16="http://schemas.microsoft.com/office/drawing/2014/main" id="{C6DAAA56-FB76-4702-9126-E41257CB03FB}"/>
                </a:ext>
              </a:extLst>
            </p:cNvPr>
            <p:cNvCxnSpPr/>
            <p:nvPr/>
          </p:nvCxnSpPr>
          <p:spPr>
            <a:xfrm flipV="1">
              <a:off x="698892" y="305906"/>
              <a:ext cx="784860" cy="3675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直接箭头连接符 75">
              <a:extLst>
                <a:ext uri="{FF2B5EF4-FFF2-40B4-BE49-F238E27FC236}">
                  <a16:creationId xmlns:a16="http://schemas.microsoft.com/office/drawing/2014/main" id="{D248CC9B-AA77-4BA2-B899-C500736002BB}"/>
                </a:ext>
              </a:extLst>
            </p:cNvPr>
            <p:cNvCxnSpPr/>
            <p:nvPr/>
          </p:nvCxnSpPr>
          <p:spPr>
            <a:xfrm>
              <a:off x="698892" y="673343"/>
              <a:ext cx="793358" cy="890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直接箭头连接符 76">
              <a:extLst>
                <a:ext uri="{FF2B5EF4-FFF2-40B4-BE49-F238E27FC236}">
                  <a16:creationId xmlns:a16="http://schemas.microsoft.com/office/drawing/2014/main" id="{44B39EA4-2B80-4B81-B43F-639D06F52A33}"/>
                </a:ext>
              </a:extLst>
            </p:cNvPr>
            <p:cNvCxnSpPr/>
            <p:nvPr/>
          </p:nvCxnSpPr>
          <p:spPr>
            <a:xfrm>
              <a:off x="698892" y="673443"/>
              <a:ext cx="784860" cy="4487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直接箭头连接符 77">
              <a:extLst>
                <a:ext uri="{FF2B5EF4-FFF2-40B4-BE49-F238E27FC236}">
                  <a16:creationId xmlns:a16="http://schemas.microsoft.com/office/drawing/2014/main" id="{6DDAA27D-0AFA-4C36-8460-AD0F0F1D543C}"/>
                </a:ext>
              </a:extLst>
            </p:cNvPr>
            <p:cNvCxnSpPr/>
            <p:nvPr/>
          </p:nvCxnSpPr>
          <p:spPr>
            <a:xfrm>
              <a:off x="2183205" y="464583"/>
              <a:ext cx="0" cy="279998"/>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cxnSp>
          <p:nvCxnSpPr>
            <p:cNvPr id="79" name="直接箭头连接符 78">
              <a:extLst>
                <a:ext uri="{FF2B5EF4-FFF2-40B4-BE49-F238E27FC236}">
                  <a16:creationId xmlns:a16="http://schemas.microsoft.com/office/drawing/2014/main" id="{58D62AC3-D39A-45A5-9C96-474E9253B954}"/>
                </a:ext>
              </a:extLst>
            </p:cNvPr>
            <p:cNvCxnSpPr/>
            <p:nvPr/>
          </p:nvCxnSpPr>
          <p:spPr>
            <a:xfrm flipH="1">
              <a:off x="1926591" y="1396446"/>
              <a:ext cx="256565" cy="4635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直接箭头连接符 79">
              <a:extLst>
                <a:ext uri="{FF2B5EF4-FFF2-40B4-BE49-F238E27FC236}">
                  <a16:creationId xmlns:a16="http://schemas.microsoft.com/office/drawing/2014/main" id="{0D23E8E9-7520-4954-8080-FA61A61FBC69}"/>
                </a:ext>
              </a:extLst>
            </p:cNvPr>
            <p:cNvCxnSpPr/>
            <p:nvPr/>
          </p:nvCxnSpPr>
          <p:spPr>
            <a:xfrm flipH="1">
              <a:off x="692785" y="1396446"/>
              <a:ext cx="1490371" cy="4535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1" name="矩形 80">
              <a:extLst>
                <a:ext uri="{FF2B5EF4-FFF2-40B4-BE49-F238E27FC236}">
                  <a16:creationId xmlns:a16="http://schemas.microsoft.com/office/drawing/2014/main" id="{7C8EC970-55DB-4F99-86F0-45CD759898CF}"/>
                </a:ext>
              </a:extLst>
            </p:cNvPr>
            <p:cNvSpPr/>
            <p:nvPr/>
          </p:nvSpPr>
          <p:spPr>
            <a:xfrm>
              <a:off x="3703712" y="1035384"/>
              <a:ext cx="1359535" cy="35496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名称节点</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NameNode</a:t>
              </a:r>
              <a:endParaRPr lang="zh-CN" sz="1050" kern="100">
                <a:effectLst/>
                <a:ea typeface="等线" panose="02010600030101010101" pitchFamily="2" charset="-122"/>
                <a:cs typeface="Times New Roman" panose="02020603050405020304" pitchFamily="18" charset="0"/>
              </a:endParaRPr>
            </a:p>
          </p:txBody>
        </p:sp>
        <p:cxnSp>
          <p:nvCxnSpPr>
            <p:cNvPr id="82" name="直接箭头连接符 81">
              <a:extLst>
                <a:ext uri="{FF2B5EF4-FFF2-40B4-BE49-F238E27FC236}">
                  <a16:creationId xmlns:a16="http://schemas.microsoft.com/office/drawing/2014/main" id="{29AACC11-2BFD-47A4-A5F2-07604E14E991}"/>
                </a:ext>
              </a:extLst>
            </p:cNvPr>
            <p:cNvCxnSpPr/>
            <p:nvPr/>
          </p:nvCxnSpPr>
          <p:spPr>
            <a:xfrm>
              <a:off x="2883292" y="305846"/>
              <a:ext cx="820420" cy="9069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文本框 2">
              <a:extLst>
                <a:ext uri="{FF2B5EF4-FFF2-40B4-BE49-F238E27FC236}">
                  <a16:creationId xmlns:a16="http://schemas.microsoft.com/office/drawing/2014/main" id="{52809CBA-5C53-4F9F-B816-2673E8792EE0}"/>
                </a:ext>
              </a:extLst>
            </p:cNvPr>
            <p:cNvSpPr txBox="1">
              <a:spLocks noChangeArrowheads="1"/>
            </p:cNvSpPr>
            <p:nvPr/>
          </p:nvSpPr>
          <p:spPr bwMode="auto">
            <a:xfrm>
              <a:off x="3184917" y="769950"/>
              <a:ext cx="1168400" cy="295910"/>
            </a:xfrm>
            <a:prstGeom prst="rect">
              <a:avLst/>
            </a:prstGeom>
            <a:noFill/>
            <a:ln w="6350">
              <a:noFill/>
              <a:miter lim="800000"/>
              <a:headEnd/>
              <a:tailEnd/>
            </a:ln>
          </p:spPr>
          <p:txBody>
            <a:bodyPr rot="0" vert="horz" wrap="square" lIns="91440" tIns="45720" rIns="91440" bIns="45720" anchor="t" anchorCtr="0">
              <a:sp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：获取数据块信息</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4" name="文本框 2">
              <a:extLst>
                <a:ext uri="{FF2B5EF4-FFF2-40B4-BE49-F238E27FC236}">
                  <a16:creationId xmlns:a16="http://schemas.microsoft.com/office/drawing/2014/main" id="{0160EC1A-90FC-40E7-9C93-9A2DB746216A}"/>
                </a:ext>
              </a:extLst>
            </p:cNvPr>
            <p:cNvSpPr txBox="1">
              <a:spLocks noChangeArrowheads="1"/>
            </p:cNvSpPr>
            <p:nvPr/>
          </p:nvSpPr>
          <p:spPr bwMode="auto">
            <a:xfrm>
              <a:off x="877327" y="488789"/>
              <a:ext cx="792723" cy="381635"/>
            </a:xfrm>
            <a:prstGeom prst="rect">
              <a:avLst/>
            </a:prstGeom>
            <a:noFill/>
            <a:ln w="6350">
              <a:noFill/>
              <a:miter lim="800000"/>
              <a:headEnd/>
              <a:tailEnd/>
            </a:ln>
          </p:spPr>
          <p:txBody>
            <a:bodyPr rot="0" vert="horz" wrap="square" lIns="91440" tIns="45720" rIns="91440" bIns="45720" anchor="t" anchorCtr="0">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4</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：读取请求</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5" name="文本框 2">
              <a:extLst>
                <a:ext uri="{FF2B5EF4-FFF2-40B4-BE49-F238E27FC236}">
                  <a16:creationId xmlns:a16="http://schemas.microsoft.com/office/drawing/2014/main" id="{FBB92E74-EB60-4A77-BF91-D169ADAD6E64}"/>
                </a:ext>
              </a:extLst>
            </p:cNvPr>
            <p:cNvSpPr txBox="1">
              <a:spLocks noChangeArrowheads="1"/>
            </p:cNvSpPr>
            <p:nvPr/>
          </p:nvSpPr>
          <p:spPr bwMode="auto">
            <a:xfrm>
              <a:off x="616342" y="943928"/>
              <a:ext cx="818758" cy="288793"/>
            </a:xfrm>
            <a:prstGeom prst="rect">
              <a:avLst/>
            </a:prstGeom>
            <a:noFill/>
            <a:ln w="6350">
              <a:noFill/>
              <a:miter lim="800000"/>
              <a:headEnd/>
              <a:tailEnd/>
            </a:ln>
          </p:spPr>
          <p:txBody>
            <a:bodyPr rot="0" vert="horz" wrap="square" lIns="91440" tIns="45720" rIns="91440" bIns="45720" anchor="t" anchorCtr="0">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7</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：关闭文件</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6" name="文本框 2">
              <a:extLst>
                <a:ext uri="{FF2B5EF4-FFF2-40B4-BE49-F238E27FC236}">
                  <a16:creationId xmlns:a16="http://schemas.microsoft.com/office/drawing/2014/main" id="{90055039-5E76-44B3-A9EF-B63D1FC4BC94}"/>
                </a:ext>
              </a:extLst>
            </p:cNvPr>
            <p:cNvSpPr txBox="1">
              <a:spLocks noChangeArrowheads="1"/>
            </p:cNvSpPr>
            <p:nvPr/>
          </p:nvSpPr>
          <p:spPr bwMode="auto">
            <a:xfrm>
              <a:off x="2095976" y="439461"/>
              <a:ext cx="1004178" cy="267552"/>
            </a:xfrm>
            <a:prstGeom prst="rect">
              <a:avLst/>
            </a:prstGeom>
            <a:noFill/>
            <a:ln w="6350">
              <a:noFill/>
              <a:miter lim="800000"/>
              <a:headEnd/>
              <a:tailEnd/>
            </a:ln>
          </p:spPr>
          <p:txBody>
            <a:bodyPr rot="0" vert="horz" wrap="square" lIns="91440" tIns="45720" rIns="91440" bIns="45720" anchor="t" anchorCtr="0">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：生成对象实例</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7" name="文本框 2">
              <a:extLst>
                <a:ext uri="{FF2B5EF4-FFF2-40B4-BE49-F238E27FC236}">
                  <a16:creationId xmlns:a16="http://schemas.microsoft.com/office/drawing/2014/main" id="{25E9FE01-DB42-442D-8988-2CC391DD415C}"/>
                </a:ext>
              </a:extLst>
            </p:cNvPr>
            <p:cNvSpPr txBox="1">
              <a:spLocks noChangeArrowheads="1"/>
            </p:cNvSpPr>
            <p:nvPr/>
          </p:nvSpPr>
          <p:spPr bwMode="auto">
            <a:xfrm>
              <a:off x="1193800" y="1584766"/>
              <a:ext cx="819150" cy="314304"/>
            </a:xfrm>
            <a:prstGeom prst="rect">
              <a:avLst/>
            </a:prstGeom>
            <a:noFill/>
            <a:ln w="6350">
              <a:noFill/>
              <a:miter lim="800000"/>
              <a:headEnd/>
              <a:tailEnd/>
            </a:ln>
          </p:spPr>
          <p:txBody>
            <a:bodyPr rot="0" vert="horz" wrap="square" lIns="91440" tIns="45720" rIns="91440" bIns="45720" anchor="t" anchorCtr="0">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5</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：读取数据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8" name="文本框 2">
              <a:extLst>
                <a:ext uri="{FF2B5EF4-FFF2-40B4-BE49-F238E27FC236}">
                  <a16:creationId xmlns:a16="http://schemas.microsoft.com/office/drawing/2014/main" id="{55F95405-353B-4F93-8F2E-84C02414FD97}"/>
                </a:ext>
              </a:extLst>
            </p:cNvPr>
            <p:cNvSpPr txBox="1">
              <a:spLocks noChangeArrowheads="1"/>
            </p:cNvSpPr>
            <p:nvPr/>
          </p:nvSpPr>
          <p:spPr bwMode="auto">
            <a:xfrm>
              <a:off x="1940108" y="1582921"/>
              <a:ext cx="847250" cy="287154"/>
            </a:xfrm>
            <a:prstGeom prst="rect">
              <a:avLst/>
            </a:prstGeom>
            <a:noFill/>
            <a:ln w="6350">
              <a:noFill/>
              <a:miter lim="800000"/>
              <a:headEnd/>
              <a:tailEnd/>
            </a:ln>
          </p:spPr>
          <p:txBody>
            <a:bodyPr rot="0" vert="horz" wrap="square" lIns="91440" tIns="45720" rIns="91440" bIns="45720" anchor="t" anchorCtr="0">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6</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：读取数据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89" name="直接箭头连接符 88">
              <a:extLst>
                <a:ext uri="{FF2B5EF4-FFF2-40B4-BE49-F238E27FC236}">
                  <a16:creationId xmlns:a16="http://schemas.microsoft.com/office/drawing/2014/main" id="{F13ED603-8BEE-499F-B031-040140EAE673}"/>
                </a:ext>
              </a:extLst>
            </p:cNvPr>
            <p:cNvCxnSpPr/>
            <p:nvPr/>
          </p:nvCxnSpPr>
          <p:spPr>
            <a:xfrm flipV="1">
              <a:off x="4383480" y="708037"/>
              <a:ext cx="3810" cy="327319"/>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90" name="流程图: 文档 89">
              <a:extLst>
                <a:ext uri="{FF2B5EF4-FFF2-40B4-BE49-F238E27FC236}">
                  <a16:creationId xmlns:a16="http://schemas.microsoft.com/office/drawing/2014/main" id="{157AC14B-20FF-43BC-BDE2-ABEAB3ACF396}"/>
                </a:ext>
              </a:extLst>
            </p:cNvPr>
            <p:cNvSpPr/>
            <p:nvPr/>
          </p:nvSpPr>
          <p:spPr>
            <a:xfrm>
              <a:off x="3751337" y="53673"/>
              <a:ext cx="1271905" cy="700707"/>
            </a:xfrm>
            <a:prstGeom prst="flowChartDocumen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元数据</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名称，块个数，地址，……</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91" name="文本框 2">
              <a:extLst>
                <a:ext uri="{FF2B5EF4-FFF2-40B4-BE49-F238E27FC236}">
                  <a16:creationId xmlns:a16="http://schemas.microsoft.com/office/drawing/2014/main" id="{F8247A16-C729-4F11-BB2F-B432A83E25BC}"/>
                </a:ext>
              </a:extLst>
            </p:cNvPr>
            <p:cNvSpPr txBox="1">
              <a:spLocks noChangeArrowheads="1"/>
            </p:cNvSpPr>
            <p:nvPr/>
          </p:nvSpPr>
          <p:spPr bwMode="auto">
            <a:xfrm>
              <a:off x="692150" y="191527"/>
              <a:ext cx="768350" cy="240693"/>
            </a:xfrm>
            <a:prstGeom prst="rect">
              <a:avLst/>
            </a:prstGeom>
            <a:noFill/>
            <a:ln w="6350">
              <a:noFill/>
              <a:miter lim="800000"/>
              <a:headEnd/>
              <a:tailEnd/>
            </a:ln>
          </p:spPr>
          <p:txBody>
            <a:bodyPr rot="0" vert="horz" wrap="square" lIns="91440" tIns="45720" rIns="91440" bIns="45720" anchor="t" anchorCtr="0">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：打开文件</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2" name="文本框 2">
              <a:extLst>
                <a:ext uri="{FF2B5EF4-FFF2-40B4-BE49-F238E27FC236}">
                  <a16:creationId xmlns:a16="http://schemas.microsoft.com/office/drawing/2014/main" id="{462C6251-53A8-45EF-B3FD-C3829760CF43}"/>
                </a:ext>
              </a:extLst>
            </p:cNvPr>
            <p:cNvSpPr txBox="1">
              <a:spLocks noChangeArrowheads="1"/>
            </p:cNvSpPr>
            <p:nvPr/>
          </p:nvSpPr>
          <p:spPr bwMode="auto">
            <a:xfrm>
              <a:off x="3364161" y="1470139"/>
              <a:ext cx="858589" cy="251132"/>
            </a:xfrm>
            <a:prstGeom prst="rect">
              <a:avLst/>
            </a:prstGeom>
            <a:noFill/>
            <a:ln w="9525">
              <a:noFill/>
              <a:miter lim="800000"/>
              <a:headEnd/>
              <a:tailEnd/>
            </a:ln>
          </p:spPr>
          <p:txBody>
            <a:bodyPr rot="0" vert="horz" wrap="square" lIns="91440" tIns="45720" rIns="91440" bIns="45720" anchor="t" anchorCtr="0">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6</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：读取数据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93" name="直接箭头连接符 92">
              <a:extLst>
                <a:ext uri="{FF2B5EF4-FFF2-40B4-BE49-F238E27FC236}">
                  <a16:creationId xmlns:a16="http://schemas.microsoft.com/office/drawing/2014/main" id="{76ABBE40-803A-41CE-B621-C31999CAF086}"/>
                </a:ext>
              </a:extLst>
            </p:cNvPr>
            <p:cNvCxnSpPr/>
            <p:nvPr/>
          </p:nvCxnSpPr>
          <p:spPr>
            <a:xfrm>
              <a:off x="2183156" y="1396446"/>
              <a:ext cx="1996171" cy="451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4" name="文本框 331">
              <a:extLst>
                <a:ext uri="{FF2B5EF4-FFF2-40B4-BE49-F238E27FC236}">
                  <a16:creationId xmlns:a16="http://schemas.microsoft.com/office/drawing/2014/main" id="{3A796FFC-5DEC-4643-8084-230007F602BC}"/>
                </a:ext>
              </a:extLst>
            </p:cNvPr>
            <p:cNvSpPr txBox="1"/>
            <p:nvPr/>
          </p:nvSpPr>
          <p:spPr>
            <a:xfrm>
              <a:off x="2601352" y="2034131"/>
              <a:ext cx="945515" cy="345440"/>
            </a:xfrm>
            <a:prstGeom prst="rect">
              <a:avLst/>
            </a:prstGeom>
            <a:solidFill>
              <a:schemeClr val="lt1">
                <a:alpha val="0"/>
              </a:schemeClr>
            </a:solid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b="1" kern="100">
                  <a:solidFill>
                    <a:srgbClr val="000000">
                      <a:alpha val="99000"/>
                    </a:srgb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5" name="文本框 2">
              <a:extLst>
                <a:ext uri="{FF2B5EF4-FFF2-40B4-BE49-F238E27FC236}">
                  <a16:creationId xmlns:a16="http://schemas.microsoft.com/office/drawing/2014/main" id="{99CF90DE-7B7F-417C-B62B-09566ED15991}"/>
                </a:ext>
              </a:extLst>
            </p:cNvPr>
            <p:cNvSpPr txBox="1">
              <a:spLocks noChangeArrowheads="1"/>
            </p:cNvSpPr>
            <p:nvPr/>
          </p:nvSpPr>
          <p:spPr bwMode="auto">
            <a:xfrm>
              <a:off x="1515110" y="2636600"/>
              <a:ext cx="818515" cy="339090"/>
            </a:xfrm>
            <a:prstGeom prst="rect">
              <a:avLst/>
            </a:prstGeom>
            <a:noFill/>
            <a:ln w="6350">
              <a:noFill/>
              <a:miter lim="800000"/>
              <a:headEnd/>
              <a:tailEnd/>
            </a:ln>
          </p:spPr>
          <p:txBody>
            <a:bodyPr rot="0" vert="horz" wrap="square" lIns="91440" tIns="45720" rIns="91440" bIns="45720" anchor="t" anchorCtr="0">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数据节点</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DataNode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6" name="文本框 2">
              <a:extLst>
                <a:ext uri="{FF2B5EF4-FFF2-40B4-BE49-F238E27FC236}">
                  <a16:creationId xmlns:a16="http://schemas.microsoft.com/office/drawing/2014/main" id="{DB19AB85-B8B3-4B34-8F3B-27A37B4696C9}"/>
                </a:ext>
              </a:extLst>
            </p:cNvPr>
            <p:cNvSpPr txBox="1">
              <a:spLocks noChangeArrowheads="1"/>
            </p:cNvSpPr>
            <p:nvPr/>
          </p:nvSpPr>
          <p:spPr bwMode="auto">
            <a:xfrm>
              <a:off x="3761400" y="2611591"/>
              <a:ext cx="818515" cy="339090"/>
            </a:xfrm>
            <a:prstGeom prst="rect">
              <a:avLst/>
            </a:prstGeom>
            <a:noFill/>
            <a:ln w="6350">
              <a:noFill/>
              <a:miter lim="800000"/>
              <a:headEnd/>
              <a:tailEnd/>
            </a:ln>
          </p:spPr>
          <p:txBody>
            <a:bodyPr rot="0" vert="horz" wrap="square" lIns="91440" tIns="45720" rIns="91440" bIns="45720" anchor="t" anchorCtr="0">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数据节点</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DataNode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1077421061"/>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01FF7-C51E-4636-83EF-DB3A293004DC}"/>
              </a:ext>
            </a:extLst>
          </p:cNvPr>
          <p:cNvSpPr>
            <a:spLocks noGrp="1"/>
          </p:cNvSpPr>
          <p:nvPr>
            <p:ph type="title"/>
          </p:nvPr>
        </p:nvSpPr>
        <p:spPr/>
        <p:txBody>
          <a:bodyPr/>
          <a:lstStyle/>
          <a:p>
            <a:r>
              <a:rPr lang="en-US" altLang="zh-CN" dirty="0"/>
              <a:t>3.4  HDFS</a:t>
            </a:r>
            <a:r>
              <a:rPr lang="zh-CN" altLang="en-US" dirty="0"/>
              <a:t>数据读写过程</a:t>
            </a:r>
          </a:p>
        </p:txBody>
      </p:sp>
      <p:sp>
        <p:nvSpPr>
          <p:cNvPr id="3" name="内容占位符 2">
            <a:extLst>
              <a:ext uri="{FF2B5EF4-FFF2-40B4-BE49-F238E27FC236}">
                <a16:creationId xmlns:a16="http://schemas.microsoft.com/office/drawing/2014/main" id="{A350CC21-936C-4ABA-87D3-2FD510A5FD10}"/>
              </a:ext>
            </a:extLst>
          </p:cNvPr>
          <p:cNvSpPr>
            <a:spLocks noGrp="1"/>
          </p:cNvSpPr>
          <p:nvPr>
            <p:ph idx="1"/>
          </p:nvPr>
        </p:nvSpPr>
        <p:spPr/>
        <p:txBody>
          <a:bodyPr>
            <a:normAutofit fontScale="92500"/>
          </a:bodyPr>
          <a:lstStyle/>
          <a:p>
            <a:pPr>
              <a:lnSpc>
                <a:spcPct val="120000"/>
              </a:lnSpc>
            </a:pPr>
            <a:r>
              <a:rPr lang="en-US" altLang="zh-CN" sz="1400" dirty="0"/>
              <a:t>3.4.1 </a:t>
            </a:r>
            <a:r>
              <a:rPr lang="zh-CN" altLang="en-US" sz="1400" dirty="0"/>
              <a:t>数据读取过程</a:t>
            </a:r>
            <a:endParaRPr lang="en-US" altLang="zh-CN" sz="1400" dirty="0"/>
          </a:p>
          <a:p>
            <a:pPr lvl="1">
              <a:lnSpc>
                <a:spcPct val="120000"/>
              </a:lnSpc>
            </a:pPr>
            <a:r>
              <a:rPr lang="zh-CN" altLang="en-US" sz="1200" dirty="0"/>
              <a:t>客户端读取</a:t>
            </a:r>
            <a:r>
              <a:rPr lang="en-US" altLang="zh-CN" sz="1200" dirty="0"/>
              <a:t>HDFS</a:t>
            </a:r>
            <a:r>
              <a:rPr lang="zh-CN" altLang="en-US" sz="1200" dirty="0"/>
              <a:t>上的文件时，需要调用</a:t>
            </a:r>
            <a:r>
              <a:rPr lang="en-US" altLang="zh-CN" sz="1200" dirty="0"/>
              <a:t>HDFS Java API</a:t>
            </a:r>
            <a:r>
              <a:rPr lang="zh-CN" altLang="en-US" sz="1200" dirty="0"/>
              <a:t>一些类的方法，从编程角度来看，主要经过以下几个步骤。</a:t>
            </a:r>
          </a:p>
          <a:p>
            <a:pPr lvl="2">
              <a:lnSpc>
                <a:spcPct val="120000"/>
              </a:lnSpc>
            </a:pPr>
            <a:r>
              <a:rPr lang="zh-CN" altLang="en-US" sz="1000" dirty="0"/>
              <a:t>（</a:t>
            </a:r>
            <a:r>
              <a:rPr lang="en-US" altLang="zh-CN" sz="1000" dirty="0"/>
              <a:t>1</a:t>
            </a:r>
            <a:r>
              <a:rPr lang="zh-CN" altLang="en-US" sz="1000" dirty="0"/>
              <a:t>）客户端生成一个</a:t>
            </a:r>
            <a:r>
              <a:rPr lang="en-US" altLang="zh-CN" sz="1000" dirty="0" err="1"/>
              <a:t>FileSystem</a:t>
            </a:r>
            <a:r>
              <a:rPr lang="zh-CN" altLang="en-US" sz="1000" dirty="0"/>
              <a:t>实例（</a:t>
            </a:r>
            <a:r>
              <a:rPr lang="en-US" altLang="zh-CN" sz="1000" dirty="0" err="1"/>
              <a:t>DistributedFileSystem</a:t>
            </a:r>
            <a:r>
              <a:rPr lang="zh-CN" altLang="en-US" sz="1000" dirty="0"/>
              <a:t>对象），并使用此实例的</a:t>
            </a:r>
            <a:r>
              <a:rPr lang="en-US" altLang="zh-CN" sz="1000" dirty="0"/>
              <a:t>open()</a:t>
            </a:r>
            <a:r>
              <a:rPr lang="zh-CN" altLang="en-US" sz="1000" dirty="0"/>
              <a:t>方法打开</a:t>
            </a:r>
            <a:r>
              <a:rPr lang="en-US" altLang="zh-CN" sz="1000" dirty="0"/>
              <a:t>HDFS</a:t>
            </a:r>
            <a:r>
              <a:rPr lang="zh-CN" altLang="en-US" sz="1000" dirty="0"/>
              <a:t>上的一个文件。</a:t>
            </a:r>
          </a:p>
          <a:p>
            <a:pPr lvl="2">
              <a:lnSpc>
                <a:spcPct val="120000"/>
              </a:lnSpc>
            </a:pPr>
            <a:r>
              <a:rPr lang="zh-CN" altLang="en-US" sz="1000" dirty="0"/>
              <a:t>（</a:t>
            </a:r>
            <a:r>
              <a:rPr lang="en-US" altLang="zh-CN" sz="1000" dirty="0"/>
              <a:t>2</a:t>
            </a:r>
            <a:r>
              <a:rPr lang="zh-CN" altLang="en-US" sz="1000" dirty="0"/>
              <a:t>）</a:t>
            </a:r>
            <a:r>
              <a:rPr lang="en-US" altLang="zh-CN" sz="1000" dirty="0" err="1"/>
              <a:t>DistributedFileSystem</a:t>
            </a:r>
            <a:r>
              <a:rPr lang="zh-CN" altLang="en-US" sz="1000" dirty="0"/>
              <a:t>通过</a:t>
            </a:r>
            <a:r>
              <a:rPr lang="en-US" altLang="zh-CN" sz="1000" dirty="0"/>
              <a:t>RPC</a:t>
            </a:r>
            <a:r>
              <a:rPr lang="zh-CN" altLang="en-US" sz="1000" dirty="0"/>
              <a:t>调用向</a:t>
            </a:r>
            <a:r>
              <a:rPr lang="en-US" altLang="zh-CN" sz="1000" dirty="0" err="1"/>
              <a:t>NameNode</a:t>
            </a:r>
            <a:r>
              <a:rPr lang="zh-CN" altLang="en-US" sz="1000" dirty="0"/>
              <a:t>发出请求，得到文件的位置信息，即数据块编号和所在</a:t>
            </a:r>
            <a:r>
              <a:rPr lang="en-US" altLang="zh-CN" sz="1000" dirty="0" err="1"/>
              <a:t>DataNode</a:t>
            </a:r>
            <a:r>
              <a:rPr lang="zh-CN" altLang="en-US" sz="1000" dirty="0"/>
              <a:t>地址，对于每一个数据块，元数据节点返回保存数据块的数据节点的地址，通常按照</a:t>
            </a:r>
            <a:r>
              <a:rPr lang="en-US" altLang="zh-CN" sz="1000" dirty="0" err="1"/>
              <a:t>DataNode</a:t>
            </a:r>
            <a:r>
              <a:rPr lang="zh-CN" altLang="en-US" sz="1000" dirty="0"/>
              <a:t>地址与客户端的距离从近到远排序。</a:t>
            </a:r>
          </a:p>
          <a:p>
            <a:pPr lvl="2">
              <a:lnSpc>
                <a:spcPct val="120000"/>
              </a:lnSpc>
            </a:pPr>
            <a:r>
              <a:rPr lang="zh-CN" altLang="en-US" sz="1000" dirty="0"/>
              <a:t>（</a:t>
            </a:r>
            <a:r>
              <a:rPr lang="en-US" altLang="zh-CN" sz="1000" dirty="0"/>
              <a:t>3</a:t>
            </a:r>
            <a:r>
              <a:rPr lang="zh-CN" altLang="en-US" sz="1000" dirty="0"/>
              <a:t>）</a:t>
            </a:r>
            <a:r>
              <a:rPr lang="en-US" altLang="zh-CN" sz="1000" dirty="0" err="1"/>
              <a:t>FileSystem</a:t>
            </a:r>
            <a:r>
              <a:rPr lang="zh-CN" altLang="en-US" sz="1000" dirty="0"/>
              <a:t>实例获得地址信息后，生成一个</a:t>
            </a:r>
            <a:r>
              <a:rPr lang="en-US" altLang="zh-CN" sz="1000" dirty="0" err="1"/>
              <a:t>FSDataInputStream</a:t>
            </a:r>
            <a:r>
              <a:rPr lang="zh-CN" altLang="en-US" sz="1000" dirty="0"/>
              <a:t>对象实例返回给客户端，此实例封装了一个</a:t>
            </a:r>
            <a:r>
              <a:rPr lang="en-US" altLang="zh-CN" sz="1000" dirty="0" err="1"/>
              <a:t>DFSInputStream</a:t>
            </a:r>
            <a:r>
              <a:rPr lang="zh-CN" altLang="en-US" sz="1000" dirty="0"/>
              <a:t>对象，负责存储数据块信息和</a:t>
            </a:r>
            <a:r>
              <a:rPr lang="en-US" altLang="zh-CN" sz="1000" dirty="0" err="1"/>
              <a:t>DataNode</a:t>
            </a:r>
            <a:r>
              <a:rPr lang="zh-CN" altLang="en-US" sz="1000" dirty="0"/>
              <a:t>地址信息，并负责后续的文件内容读取工作。</a:t>
            </a:r>
          </a:p>
          <a:p>
            <a:pPr lvl="2">
              <a:lnSpc>
                <a:spcPct val="120000"/>
              </a:lnSpc>
            </a:pPr>
            <a:r>
              <a:rPr lang="zh-CN" altLang="en-US" sz="1000" dirty="0"/>
              <a:t>（</a:t>
            </a:r>
            <a:r>
              <a:rPr lang="en-US" altLang="zh-CN" sz="1000" dirty="0"/>
              <a:t>4</a:t>
            </a:r>
            <a:r>
              <a:rPr lang="zh-CN" altLang="en-US" sz="1000" dirty="0"/>
              <a:t>）客户端向</a:t>
            </a:r>
            <a:r>
              <a:rPr lang="en-US" altLang="zh-CN" sz="1000" dirty="0" err="1"/>
              <a:t>FSDataInputStream</a:t>
            </a:r>
            <a:r>
              <a:rPr lang="zh-CN" altLang="en-US" sz="1000" dirty="0"/>
              <a:t>发出读取数据的</a:t>
            </a:r>
            <a:r>
              <a:rPr lang="en-US" altLang="zh-CN" sz="1000" dirty="0"/>
              <a:t>read()</a:t>
            </a:r>
            <a:r>
              <a:rPr lang="zh-CN" altLang="en-US" sz="1000" dirty="0"/>
              <a:t>调用。</a:t>
            </a:r>
          </a:p>
          <a:p>
            <a:pPr lvl="2">
              <a:lnSpc>
                <a:spcPct val="120000"/>
              </a:lnSpc>
            </a:pPr>
            <a:r>
              <a:rPr lang="zh-CN" altLang="en-US" sz="1000" dirty="0"/>
              <a:t>（</a:t>
            </a:r>
            <a:r>
              <a:rPr lang="en-US" altLang="zh-CN" sz="1000" dirty="0"/>
              <a:t>5</a:t>
            </a:r>
            <a:r>
              <a:rPr lang="zh-CN" altLang="en-US" sz="1000" dirty="0"/>
              <a:t>）</a:t>
            </a:r>
            <a:r>
              <a:rPr lang="en-US" altLang="zh-CN" sz="1000" dirty="0" err="1"/>
              <a:t>FSDataInputStream</a:t>
            </a:r>
            <a:r>
              <a:rPr lang="zh-CN" altLang="en-US" sz="1000" dirty="0"/>
              <a:t>收到</a:t>
            </a:r>
            <a:r>
              <a:rPr lang="en-US" altLang="zh-CN" sz="1000" dirty="0"/>
              <a:t>read()</a:t>
            </a:r>
            <a:r>
              <a:rPr lang="zh-CN" altLang="en-US" sz="1000" dirty="0"/>
              <a:t>调用请求后，</a:t>
            </a:r>
            <a:r>
              <a:rPr lang="en-US" altLang="zh-CN" sz="1000" dirty="0" err="1"/>
              <a:t>FSDataInputStream</a:t>
            </a:r>
            <a:r>
              <a:rPr lang="zh-CN" altLang="en-US" sz="1000" dirty="0"/>
              <a:t>封装的</a:t>
            </a:r>
            <a:r>
              <a:rPr lang="en-US" altLang="zh-CN" sz="1000" dirty="0" err="1"/>
              <a:t>DFSInputStream</a:t>
            </a:r>
            <a:r>
              <a:rPr lang="zh-CN" altLang="en-US" sz="1000" dirty="0"/>
              <a:t>选择与第一个数据块最近的</a:t>
            </a:r>
            <a:r>
              <a:rPr lang="en-US" altLang="zh-CN" sz="1000" dirty="0" err="1"/>
              <a:t>DataNode</a:t>
            </a:r>
            <a:r>
              <a:rPr lang="zh-CN" altLang="en-US" sz="1000" dirty="0"/>
              <a:t>，并读取相应的数据信息返回给客户端，在数据块读取完成后，</a:t>
            </a:r>
            <a:r>
              <a:rPr lang="en-US" altLang="zh-CN" sz="1000" dirty="0" err="1"/>
              <a:t>DFSInputStream</a:t>
            </a:r>
            <a:r>
              <a:rPr lang="zh-CN" altLang="en-US" sz="1000" dirty="0"/>
              <a:t>负责关闭到相应</a:t>
            </a:r>
            <a:r>
              <a:rPr lang="en-US" altLang="zh-CN" sz="1000" dirty="0" err="1"/>
              <a:t>DataNode</a:t>
            </a:r>
            <a:r>
              <a:rPr lang="zh-CN" altLang="en-US" sz="1000" dirty="0"/>
              <a:t>的链接。</a:t>
            </a:r>
          </a:p>
          <a:p>
            <a:pPr lvl="2">
              <a:lnSpc>
                <a:spcPct val="120000"/>
              </a:lnSpc>
            </a:pPr>
            <a:r>
              <a:rPr lang="zh-CN" altLang="en-US" sz="1000" dirty="0"/>
              <a:t>（</a:t>
            </a:r>
            <a:r>
              <a:rPr lang="en-US" altLang="zh-CN" sz="1000" dirty="0"/>
              <a:t>6</a:t>
            </a:r>
            <a:r>
              <a:rPr lang="zh-CN" altLang="en-US" sz="1000" dirty="0"/>
              <a:t>）</a:t>
            </a:r>
            <a:r>
              <a:rPr lang="en-US" altLang="zh-CN" sz="1000" dirty="0" err="1"/>
              <a:t>DFSInputStream</a:t>
            </a:r>
            <a:r>
              <a:rPr lang="zh-CN" altLang="en-US" sz="1000" dirty="0"/>
              <a:t>依次选择后续数据块的最近</a:t>
            </a:r>
            <a:r>
              <a:rPr lang="en-US" altLang="zh-CN" sz="1000" dirty="0" err="1"/>
              <a:t>DataNode</a:t>
            </a:r>
            <a:r>
              <a:rPr lang="zh-CN" altLang="en-US" sz="1000" dirty="0"/>
              <a:t>节点，并读取数据返回给客户端，直到最后一个数据块读取完毕。</a:t>
            </a:r>
            <a:r>
              <a:rPr lang="en-US" altLang="zh-CN" sz="1000" dirty="0" err="1"/>
              <a:t>DFSInputStream</a:t>
            </a:r>
            <a:r>
              <a:rPr lang="zh-CN" altLang="en-US" sz="1000" dirty="0"/>
              <a:t>从</a:t>
            </a:r>
            <a:r>
              <a:rPr lang="en-US" altLang="zh-CN" sz="1000" dirty="0" err="1"/>
              <a:t>DataNode</a:t>
            </a:r>
            <a:r>
              <a:rPr lang="zh-CN" altLang="en-US" sz="1000" dirty="0"/>
              <a:t>读取数据时，可能会碰上某个</a:t>
            </a:r>
            <a:r>
              <a:rPr lang="en-US" altLang="zh-CN" sz="1000" dirty="0" err="1"/>
              <a:t>DataNode</a:t>
            </a:r>
            <a:r>
              <a:rPr lang="zh-CN" altLang="en-US" sz="1000" dirty="0"/>
              <a:t>失效的情况，则会自动选择下一个包含此数据块的最近的</a:t>
            </a:r>
            <a:r>
              <a:rPr lang="en-US" altLang="zh-CN" sz="1000" dirty="0" err="1"/>
              <a:t>DataNode</a:t>
            </a:r>
            <a:r>
              <a:rPr lang="zh-CN" altLang="en-US" sz="1000" dirty="0"/>
              <a:t>去读取。</a:t>
            </a:r>
          </a:p>
          <a:p>
            <a:pPr lvl="2">
              <a:lnSpc>
                <a:spcPct val="120000"/>
              </a:lnSpc>
            </a:pPr>
            <a:r>
              <a:rPr lang="zh-CN" altLang="en-US" sz="1000" dirty="0"/>
              <a:t>（</a:t>
            </a:r>
            <a:r>
              <a:rPr lang="en-US" altLang="zh-CN" sz="1000" dirty="0"/>
              <a:t>7</a:t>
            </a:r>
            <a:r>
              <a:rPr lang="zh-CN" altLang="en-US" sz="1000" dirty="0"/>
              <a:t>）客户端读取完所有数据块，然后调用</a:t>
            </a:r>
            <a:r>
              <a:rPr lang="en-US" altLang="zh-CN" sz="1000" dirty="0" err="1"/>
              <a:t>FSDataInputStream</a:t>
            </a:r>
            <a:r>
              <a:rPr lang="zh-CN" altLang="en-US" sz="1000" dirty="0"/>
              <a:t>的</a:t>
            </a:r>
            <a:r>
              <a:rPr lang="en-US" altLang="zh-CN" sz="1000" dirty="0"/>
              <a:t>close()</a:t>
            </a:r>
            <a:r>
              <a:rPr lang="zh-CN" altLang="en-US" sz="1000" dirty="0"/>
              <a:t>方法关闭文件。</a:t>
            </a:r>
          </a:p>
        </p:txBody>
      </p:sp>
    </p:spTree>
    <p:extLst>
      <p:ext uri="{BB962C8B-B14F-4D97-AF65-F5344CB8AC3E}">
        <p14:creationId xmlns:p14="http://schemas.microsoft.com/office/powerpoint/2010/main" val="4004253682"/>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01FF7-C51E-4636-83EF-DB3A293004DC}"/>
              </a:ext>
            </a:extLst>
          </p:cNvPr>
          <p:cNvSpPr>
            <a:spLocks noGrp="1"/>
          </p:cNvSpPr>
          <p:nvPr>
            <p:ph type="title"/>
          </p:nvPr>
        </p:nvSpPr>
        <p:spPr/>
        <p:txBody>
          <a:bodyPr/>
          <a:lstStyle/>
          <a:p>
            <a:r>
              <a:rPr lang="en-US" altLang="zh-CN" dirty="0"/>
              <a:t>3.4  HDFS</a:t>
            </a:r>
            <a:r>
              <a:rPr lang="zh-CN" altLang="en-US" dirty="0"/>
              <a:t>数据读写过程</a:t>
            </a:r>
          </a:p>
        </p:txBody>
      </p:sp>
      <p:sp>
        <p:nvSpPr>
          <p:cNvPr id="3" name="内容占位符 2">
            <a:extLst>
              <a:ext uri="{FF2B5EF4-FFF2-40B4-BE49-F238E27FC236}">
                <a16:creationId xmlns:a16="http://schemas.microsoft.com/office/drawing/2014/main" id="{A350CC21-936C-4ABA-87D3-2FD510A5FD10}"/>
              </a:ext>
            </a:extLst>
          </p:cNvPr>
          <p:cNvSpPr>
            <a:spLocks noGrp="1"/>
          </p:cNvSpPr>
          <p:nvPr>
            <p:ph idx="1"/>
          </p:nvPr>
        </p:nvSpPr>
        <p:spPr/>
        <p:txBody>
          <a:bodyPr>
            <a:normAutofit/>
          </a:bodyPr>
          <a:lstStyle/>
          <a:p>
            <a:r>
              <a:rPr lang="en-US" altLang="zh-CN" dirty="0"/>
              <a:t>3.4.2 </a:t>
            </a:r>
            <a:r>
              <a:rPr lang="zh-CN" altLang="en-US" dirty="0"/>
              <a:t>数据写入过程</a:t>
            </a:r>
            <a:endParaRPr lang="en-US" altLang="zh-CN" dirty="0"/>
          </a:p>
          <a:p>
            <a:pPr lvl="1"/>
            <a:r>
              <a:rPr lang="en-US" altLang="zh-CN" dirty="0"/>
              <a:t>HDFS</a:t>
            </a:r>
            <a:r>
              <a:rPr lang="zh-CN" altLang="zh-CN" dirty="0"/>
              <a:t>的设计遵循“一次写入，多次读取”的原则，所有数据只能添加不能更新。数据会被划分为等尺寸的块写入不同的</a:t>
            </a:r>
            <a:r>
              <a:rPr lang="en-US" altLang="zh-CN" dirty="0" err="1"/>
              <a:t>DataNode</a:t>
            </a:r>
            <a:r>
              <a:rPr lang="zh-CN" altLang="zh-CN" dirty="0"/>
              <a:t>中。每个块通常保存指定数量的副本（默认</a:t>
            </a:r>
            <a:r>
              <a:rPr lang="en-US" altLang="zh-CN" dirty="0"/>
              <a:t>3</a:t>
            </a:r>
            <a:r>
              <a:rPr lang="zh-CN" altLang="zh-CN" dirty="0"/>
              <a:t>个）。</a:t>
            </a:r>
            <a:r>
              <a:rPr lang="en-US" altLang="zh-CN" dirty="0"/>
              <a:t>HDFS</a:t>
            </a:r>
            <a:r>
              <a:rPr lang="zh-CN" altLang="zh-CN" dirty="0"/>
              <a:t>数据写入基本过程为：客户端向</a:t>
            </a:r>
            <a:r>
              <a:rPr lang="en-US" altLang="zh-CN" dirty="0" err="1"/>
              <a:t>NameNode</a:t>
            </a:r>
            <a:r>
              <a:rPr lang="zh-CN" altLang="zh-CN" dirty="0"/>
              <a:t>发送文件写请求，</a:t>
            </a:r>
            <a:r>
              <a:rPr lang="en-US" altLang="zh-CN" dirty="0" err="1"/>
              <a:t>NameNode</a:t>
            </a:r>
            <a:r>
              <a:rPr lang="zh-CN" altLang="zh-CN" dirty="0"/>
              <a:t>给客户分配写权限，并随机分配块的写入地址</a:t>
            </a:r>
            <a:r>
              <a:rPr lang="en-US" altLang="zh-CN" dirty="0"/>
              <a:t>——</a:t>
            </a:r>
            <a:r>
              <a:rPr lang="en-US" altLang="zh-CN" dirty="0" err="1"/>
              <a:t>DataNode</a:t>
            </a:r>
            <a:r>
              <a:rPr lang="zh-CN" altLang="zh-CN" dirty="0"/>
              <a:t>的</a:t>
            </a:r>
            <a:r>
              <a:rPr lang="en-US" altLang="zh-CN" dirty="0"/>
              <a:t>IP</a:t>
            </a:r>
            <a:r>
              <a:rPr lang="zh-CN" altLang="zh-CN" dirty="0"/>
              <a:t>，兼顾副本数量和块</a:t>
            </a:r>
            <a:r>
              <a:rPr lang="en-US" altLang="zh-CN" dirty="0"/>
              <a:t>Rack</a:t>
            </a:r>
            <a:r>
              <a:rPr lang="zh-CN" altLang="zh-CN" dirty="0"/>
              <a:t>自适应算法，例如副本因子是</a:t>
            </a:r>
            <a:r>
              <a:rPr lang="en-US" altLang="zh-CN" dirty="0"/>
              <a:t>3</a:t>
            </a:r>
            <a:r>
              <a:rPr lang="zh-CN" altLang="zh-CN" dirty="0"/>
              <a:t>，则每个块会分配到三个不同的</a:t>
            </a:r>
            <a:r>
              <a:rPr lang="en-US" altLang="zh-CN" dirty="0" err="1"/>
              <a:t>DataNode</a:t>
            </a:r>
            <a:r>
              <a:rPr lang="zh-CN" altLang="zh-CN" dirty="0"/>
              <a:t>，为了提高传输效率，客户端只会向其中一个</a:t>
            </a:r>
            <a:r>
              <a:rPr lang="en-US" altLang="zh-CN" dirty="0" err="1"/>
              <a:t>DataNode</a:t>
            </a:r>
            <a:r>
              <a:rPr lang="zh-CN" altLang="zh-CN" dirty="0"/>
              <a:t>复制一个副本，另外两个副本则由</a:t>
            </a:r>
            <a:r>
              <a:rPr lang="en-US" altLang="zh-CN" dirty="0" err="1"/>
              <a:t>DataNode</a:t>
            </a:r>
            <a:r>
              <a:rPr lang="zh-CN" altLang="zh-CN" dirty="0"/>
              <a:t>传输到相邻</a:t>
            </a:r>
            <a:r>
              <a:rPr lang="en-US" altLang="zh-CN" dirty="0" err="1"/>
              <a:t>DataNode</a:t>
            </a:r>
            <a:r>
              <a:rPr lang="zh-CN" altLang="zh-CN" dirty="0"/>
              <a:t>。</a:t>
            </a:r>
          </a:p>
          <a:p>
            <a:endParaRPr lang="en-US" altLang="zh-CN" dirty="0"/>
          </a:p>
        </p:txBody>
      </p:sp>
    </p:spTree>
    <p:extLst>
      <p:ext uri="{BB962C8B-B14F-4D97-AF65-F5344CB8AC3E}">
        <p14:creationId xmlns:p14="http://schemas.microsoft.com/office/powerpoint/2010/main" val="178128660"/>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01FF7-C51E-4636-83EF-DB3A293004DC}"/>
              </a:ext>
            </a:extLst>
          </p:cNvPr>
          <p:cNvSpPr>
            <a:spLocks noGrp="1"/>
          </p:cNvSpPr>
          <p:nvPr>
            <p:ph type="title"/>
          </p:nvPr>
        </p:nvSpPr>
        <p:spPr/>
        <p:txBody>
          <a:bodyPr/>
          <a:lstStyle/>
          <a:p>
            <a:r>
              <a:rPr lang="en-US" altLang="zh-CN" dirty="0"/>
              <a:t>3.4  HDFS</a:t>
            </a:r>
            <a:r>
              <a:rPr lang="zh-CN" altLang="en-US" dirty="0"/>
              <a:t>数据读写过程</a:t>
            </a:r>
          </a:p>
        </p:txBody>
      </p:sp>
      <p:sp>
        <p:nvSpPr>
          <p:cNvPr id="3" name="内容占位符 2">
            <a:extLst>
              <a:ext uri="{FF2B5EF4-FFF2-40B4-BE49-F238E27FC236}">
                <a16:creationId xmlns:a16="http://schemas.microsoft.com/office/drawing/2014/main" id="{A350CC21-936C-4ABA-87D3-2FD510A5FD10}"/>
              </a:ext>
            </a:extLst>
          </p:cNvPr>
          <p:cNvSpPr>
            <a:spLocks noGrp="1"/>
          </p:cNvSpPr>
          <p:nvPr>
            <p:ph idx="1"/>
          </p:nvPr>
        </p:nvSpPr>
        <p:spPr/>
        <p:txBody>
          <a:bodyPr>
            <a:normAutofit/>
          </a:bodyPr>
          <a:lstStyle/>
          <a:p>
            <a:r>
              <a:rPr lang="en-US" altLang="zh-CN" dirty="0"/>
              <a:t>3.4.2 </a:t>
            </a:r>
            <a:r>
              <a:rPr lang="zh-CN" altLang="en-US" dirty="0"/>
              <a:t>数据写入过程</a:t>
            </a:r>
            <a:endParaRPr lang="en-US" altLang="zh-CN" dirty="0"/>
          </a:p>
          <a:p>
            <a:endParaRPr lang="en-US" altLang="zh-CN" dirty="0"/>
          </a:p>
        </p:txBody>
      </p:sp>
      <p:grpSp>
        <p:nvGrpSpPr>
          <p:cNvPr id="4" name="画布 22242">
            <a:extLst>
              <a:ext uri="{FF2B5EF4-FFF2-40B4-BE49-F238E27FC236}">
                <a16:creationId xmlns:a16="http://schemas.microsoft.com/office/drawing/2014/main" id="{1432C62B-5D4D-4DC1-8F51-BDDA1D5C0ED9}"/>
              </a:ext>
            </a:extLst>
          </p:cNvPr>
          <p:cNvGrpSpPr/>
          <p:nvPr/>
        </p:nvGrpSpPr>
        <p:grpSpPr>
          <a:xfrm>
            <a:off x="1934845" y="1675471"/>
            <a:ext cx="5274310" cy="3058455"/>
            <a:chOff x="0" y="0"/>
            <a:chExt cx="5274310" cy="3058455"/>
          </a:xfrm>
        </p:grpSpPr>
        <p:sp>
          <p:nvSpPr>
            <p:cNvPr id="5" name="矩形 4">
              <a:extLst>
                <a:ext uri="{FF2B5EF4-FFF2-40B4-BE49-F238E27FC236}">
                  <a16:creationId xmlns:a16="http://schemas.microsoft.com/office/drawing/2014/main" id="{F7EE3182-2BD5-47D0-A4E4-052F6B0BF742}"/>
                </a:ext>
              </a:extLst>
            </p:cNvPr>
            <p:cNvSpPr/>
            <p:nvPr/>
          </p:nvSpPr>
          <p:spPr>
            <a:xfrm>
              <a:off x="0" y="0"/>
              <a:ext cx="5274310" cy="3058160"/>
            </a:xfrm>
            <a:prstGeom prst="rect">
              <a:avLst/>
            </a:prstGeom>
          </p:spPr>
        </p:sp>
        <p:sp>
          <p:nvSpPr>
            <p:cNvPr id="6" name="矩形 5">
              <a:extLst>
                <a:ext uri="{FF2B5EF4-FFF2-40B4-BE49-F238E27FC236}">
                  <a16:creationId xmlns:a16="http://schemas.microsoft.com/office/drawing/2014/main" id="{C20C5801-8F08-41F9-AA03-0BF51B639504}"/>
                </a:ext>
              </a:extLst>
            </p:cNvPr>
            <p:cNvSpPr/>
            <p:nvPr/>
          </p:nvSpPr>
          <p:spPr>
            <a:xfrm>
              <a:off x="180000" y="119040"/>
              <a:ext cx="2762250" cy="154813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客户端</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JVM</a:t>
              </a:r>
              <a:endParaRPr lang="zh-CN" sz="1050" kern="100">
                <a:effectLst/>
                <a:ea typeface="等线"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369E2648-C1C8-4C37-B2A6-BA3BFCD2BF55}"/>
                </a:ext>
              </a:extLst>
            </p:cNvPr>
            <p:cNvSpPr/>
            <p:nvPr/>
          </p:nvSpPr>
          <p:spPr>
            <a:xfrm>
              <a:off x="1578953" y="1945055"/>
              <a:ext cx="826770" cy="76327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8" name="矩形 7">
              <a:extLst>
                <a:ext uri="{FF2B5EF4-FFF2-40B4-BE49-F238E27FC236}">
                  <a16:creationId xmlns:a16="http://schemas.microsoft.com/office/drawing/2014/main" id="{EB52287B-1EB3-4AF8-AE15-91200F10A1E3}"/>
                </a:ext>
              </a:extLst>
            </p:cNvPr>
            <p:cNvSpPr/>
            <p:nvPr/>
          </p:nvSpPr>
          <p:spPr>
            <a:xfrm>
              <a:off x="2916312" y="1954875"/>
              <a:ext cx="826770" cy="76327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9" name="矩形 8">
              <a:extLst>
                <a:ext uri="{FF2B5EF4-FFF2-40B4-BE49-F238E27FC236}">
                  <a16:creationId xmlns:a16="http://schemas.microsoft.com/office/drawing/2014/main" id="{196AE0D3-1A3D-4D34-BC63-3C3C1087ECFF}"/>
                </a:ext>
              </a:extLst>
            </p:cNvPr>
            <p:cNvSpPr/>
            <p:nvPr/>
          </p:nvSpPr>
          <p:spPr>
            <a:xfrm>
              <a:off x="1658328" y="2048560"/>
              <a:ext cx="309880" cy="26225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ea typeface="等线" panose="0201060003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2EDAC93B-CE7B-494E-A2D7-5967997448E7}"/>
                </a:ext>
              </a:extLst>
            </p:cNvPr>
            <p:cNvSpPr/>
            <p:nvPr/>
          </p:nvSpPr>
          <p:spPr>
            <a:xfrm>
              <a:off x="2029168" y="2048560"/>
              <a:ext cx="320675" cy="26225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050" kern="100">
                <a:effectLst/>
                <a:ea typeface="等线" panose="02010600030101010101"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8C409EE6-12C2-4277-AE3C-63F5E37BCB22}"/>
                </a:ext>
              </a:extLst>
            </p:cNvPr>
            <p:cNvSpPr/>
            <p:nvPr/>
          </p:nvSpPr>
          <p:spPr>
            <a:xfrm>
              <a:off x="1650708" y="2371775"/>
              <a:ext cx="317500" cy="25717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050" kern="100">
                <a:effectLst/>
                <a:ea typeface="等线" panose="0201060003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7D628D51-C6D4-4889-AF2B-C4C5B598C223}"/>
                </a:ext>
              </a:extLst>
            </p:cNvPr>
            <p:cNvSpPr/>
            <p:nvPr/>
          </p:nvSpPr>
          <p:spPr>
            <a:xfrm>
              <a:off x="2029168" y="2371775"/>
              <a:ext cx="320675" cy="25717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p:txBody>
        </p:sp>
        <p:sp>
          <p:nvSpPr>
            <p:cNvPr id="13" name="矩形 12">
              <a:extLst>
                <a:ext uri="{FF2B5EF4-FFF2-40B4-BE49-F238E27FC236}">
                  <a16:creationId xmlns:a16="http://schemas.microsoft.com/office/drawing/2014/main" id="{74337FA7-303E-40DE-A6A3-4C17F258A742}"/>
                </a:ext>
              </a:extLst>
            </p:cNvPr>
            <p:cNvSpPr/>
            <p:nvPr/>
          </p:nvSpPr>
          <p:spPr>
            <a:xfrm>
              <a:off x="4261242" y="1938500"/>
              <a:ext cx="826770" cy="76327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4" name="文本框 2">
              <a:extLst>
                <a:ext uri="{FF2B5EF4-FFF2-40B4-BE49-F238E27FC236}">
                  <a16:creationId xmlns:a16="http://schemas.microsoft.com/office/drawing/2014/main" id="{92F166B7-9CDD-42D2-A597-026094C1F028}"/>
                </a:ext>
              </a:extLst>
            </p:cNvPr>
            <p:cNvSpPr txBox="1">
              <a:spLocks noChangeArrowheads="1"/>
            </p:cNvSpPr>
            <p:nvPr/>
          </p:nvSpPr>
          <p:spPr bwMode="auto">
            <a:xfrm>
              <a:off x="1587255" y="2714625"/>
              <a:ext cx="818515" cy="340996"/>
            </a:xfrm>
            <a:prstGeom prst="rect">
              <a:avLst/>
            </a:prstGeom>
            <a:noFill/>
            <a:ln w="6350">
              <a:noFill/>
              <a:miter lim="800000"/>
              <a:headEnd/>
              <a:tailEnd/>
            </a:ln>
          </p:spPr>
          <p:txBody>
            <a:bodyPr rot="0" vert="horz" wrap="square" lIns="91440" tIns="45720" rIns="91440" bIns="45720" anchor="t" anchorCtr="0">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数据节点</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DataNode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矩形 14">
              <a:extLst>
                <a:ext uri="{FF2B5EF4-FFF2-40B4-BE49-F238E27FC236}">
                  <a16:creationId xmlns:a16="http://schemas.microsoft.com/office/drawing/2014/main" id="{0C3FB1D5-8ED3-4C61-9237-BBD97C4534D6}"/>
                </a:ext>
              </a:extLst>
            </p:cNvPr>
            <p:cNvSpPr/>
            <p:nvPr/>
          </p:nvSpPr>
          <p:spPr>
            <a:xfrm>
              <a:off x="2979812" y="2050760"/>
              <a:ext cx="309880" cy="26225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id="{BB69FFCF-0691-4139-B99C-FBA2160308DC}"/>
                </a:ext>
              </a:extLst>
            </p:cNvPr>
            <p:cNvSpPr/>
            <p:nvPr/>
          </p:nvSpPr>
          <p:spPr>
            <a:xfrm>
              <a:off x="3350652" y="2050760"/>
              <a:ext cx="320675" cy="26225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050" kern="100">
                <a:effectLst/>
                <a:ea typeface="等线" panose="02010600030101010101" pitchFamily="2" charset="-122"/>
                <a:cs typeface="Times New Roman" panose="02020603050405020304" pitchFamily="18" charset="0"/>
              </a:endParaRPr>
            </a:p>
          </p:txBody>
        </p:sp>
        <p:sp>
          <p:nvSpPr>
            <p:cNvPr id="17" name="矩形 16">
              <a:extLst>
                <a:ext uri="{FF2B5EF4-FFF2-40B4-BE49-F238E27FC236}">
                  <a16:creationId xmlns:a16="http://schemas.microsoft.com/office/drawing/2014/main" id="{01FC34A9-3D2D-4C36-BE19-B3E45E30EBE3}"/>
                </a:ext>
              </a:extLst>
            </p:cNvPr>
            <p:cNvSpPr/>
            <p:nvPr/>
          </p:nvSpPr>
          <p:spPr>
            <a:xfrm>
              <a:off x="2972192" y="2373975"/>
              <a:ext cx="317500" cy="25717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050" kern="100">
                <a:effectLst/>
                <a:ea typeface="等线" panose="02010600030101010101" pitchFamily="2" charset="-122"/>
                <a:cs typeface="Times New Roman" panose="02020603050405020304" pitchFamily="18" charset="0"/>
              </a:endParaRPr>
            </a:p>
          </p:txBody>
        </p:sp>
        <p:sp>
          <p:nvSpPr>
            <p:cNvPr id="18" name="矩形 17">
              <a:extLst>
                <a:ext uri="{FF2B5EF4-FFF2-40B4-BE49-F238E27FC236}">
                  <a16:creationId xmlns:a16="http://schemas.microsoft.com/office/drawing/2014/main" id="{A29CF9C1-D665-4529-AAD0-7E904D97C720}"/>
                </a:ext>
              </a:extLst>
            </p:cNvPr>
            <p:cNvSpPr/>
            <p:nvPr/>
          </p:nvSpPr>
          <p:spPr>
            <a:xfrm>
              <a:off x="3350652" y="2373975"/>
              <a:ext cx="320675" cy="25717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9" name="矩形 18">
              <a:extLst>
                <a:ext uri="{FF2B5EF4-FFF2-40B4-BE49-F238E27FC236}">
                  <a16:creationId xmlns:a16="http://schemas.microsoft.com/office/drawing/2014/main" id="{8279F8ED-8B50-444B-9243-8BED18CC5D4B}"/>
                </a:ext>
              </a:extLst>
            </p:cNvPr>
            <p:cNvSpPr/>
            <p:nvPr/>
          </p:nvSpPr>
          <p:spPr>
            <a:xfrm>
              <a:off x="4329822" y="2034385"/>
              <a:ext cx="309880" cy="26225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050" kern="100">
                <a:effectLst/>
                <a:ea typeface="等线" panose="02010600030101010101" pitchFamily="2" charset="-122"/>
                <a:cs typeface="Times New Roman" panose="02020603050405020304" pitchFamily="18" charset="0"/>
              </a:endParaRPr>
            </a:p>
          </p:txBody>
        </p:sp>
        <p:sp>
          <p:nvSpPr>
            <p:cNvPr id="20" name="矩形 19">
              <a:extLst>
                <a:ext uri="{FF2B5EF4-FFF2-40B4-BE49-F238E27FC236}">
                  <a16:creationId xmlns:a16="http://schemas.microsoft.com/office/drawing/2014/main" id="{062F2D6C-5FB0-497F-8D54-A8905DFFD23D}"/>
                </a:ext>
              </a:extLst>
            </p:cNvPr>
            <p:cNvSpPr/>
            <p:nvPr/>
          </p:nvSpPr>
          <p:spPr>
            <a:xfrm>
              <a:off x="4700662" y="2034385"/>
              <a:ext cx="320675" cy="26225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050" kern="100">
                <a:effectLst/>
                <a:ea typeface="等线" panose="02010600030101010101" pitchFamily="2" charset="-122"/>
                <a:cs typeface="Times New Roman" panose="02020603050405020304" pitchFamily="18" charset="0"/>
              </a:endParaRPr>
            </a:p>
          </p:txBody>
        </p:sp>
        <p:sp>
          <p:nvSpPr>
            <p:cNvPr id="21" name="矩形 20">
              <a:extLst>
                <a:ext uri="{FF2B5EF4-FFF2-40B4-BE49-F238E27FC236}">
                  <a16:creationId xmlns:a16="http://schemas.microsoft.com/office/drawing/2014/main" id="{52A29BEE-DDFF-4940-9C0B-73DD274FE3D3}"/>
                </a:ext>
              </a:extLst>
            </p:cNvPr>
            <p:cNvSpPr/>
            <p:nvPr/>
          </p:nvSpPr>
          <p:spPr>
            <a:xfrm>
              <a:off x="4322202" y="2357600"/>
              <a:ext cx="317500" cy="25717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ea typeface="等线" panose="02010600030101010101" pitchFamily="2" charset="-122"/>
                <a:cs typeface="Times New Roman" panose="02020603050405020304" pitchFamily="18" charset="0"/>
              </a:endParaRPr>
            </a:p>
          </p:txBody>
        </p:sp>
        <p:sp>
          <p:nvSpPr>
            <p:cNvPr id="22" name="矩形 21">
              <a:extLst>
                <a:ext uri="{FF2B5EF4-FFF2-40B4-BE49-F238E27FC236}">
                  <a16:creationId xmlns:a16="http://schemas.microsoft.com/office/drawing/2014/main" id="{D2F53A30-2A5D-4EA5-83B0-D55558F22172}"/>
                </a:ext>
              </a:extLst>
            </p:cNvPr>
            <p:cNvSpPr/>
            <p:nvPr/>
          </p:nvSpPr>
          <p:spPr>
            <a:xfrm>
              <a:off x="4700662" y="2357600"/>
              <a:ext cx="320675" cy="25717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p:txBody>
        </p:sp>
        <p:sp>
          <p:nvSpPr>
            <p:cNvPr id="23" name="圆角矩形 63">
              <a:extLst>
                <a:ext uri="{FF2B5EF4-FFF2-40B4-BE49-F238E27FC236}">
                  <a16:creationId xmlns:a16="http://schemas.microsoft.com/office/drawing/2014/main" id="{E187A278-46B2-4842-95C0-97A82BE25434}"/>
                </a:ext>
              </a:extLst>
            </p:cNvPr>
            <p:cNvSpPr/>
            <p:nvPr/>
          </p:nvSpPr>
          <p:spPr>
            <a:xfrm>
              <a:off x="373137" y="412750"/>
              <a:ext cx="325755" cy="698346"/>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客户端</a:t>
              </a:r>
              <a:endParaRPr lang="zh-CN" sz="1050" kern="100">
                <a:effectLst/>
                <a:ea typeface="等线" panose="02010600030101010101" pitchFamily="2" charset="-122"/>
                <a:cs typeface="Times New Roman" panose="02020603050405020304" pitchFamily="18" charset="0"/>
              </a:endParaRPr>
            </a:p>
          </p:txBody>
        </p:sp>
        <p:sp>
          <p:nvSpPr>
            <p:cNvPr id="24" name="矩形 23">
              <a:extLst>
                <a:ext uri="{FF2B5EF4-FFF2-40B4-BE49-F238E27FC236}">
                  <a16:creationId xmlns:a16="http://schemas.microsoft.com/office/drawing/2014/main" id="{A7BE2AF0-067C-4184-970B-94E95FDB2791}"/>
                </a:ext>
              </a:extLst>
            </p:cNvPr>
            <p:cNvSpPr/>
            <p:nvPr/>
          </p:nvSpPr>
          <p:spPr>
            <a:xfrm>
              <a:off x="1483752" y="235636"/>
              <a:ext cx="1398905" cy="31750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DistributedFileSytem</a:t>
              </a:r>
              <a:endParaRPr lang="zh-CN" sz="1050" kern="100">
                <a:effectLst/>
                <a:ea typeface="等线" panose="02010600030101010101" pitchFamily="2" charset="-122"/>
                <a:cs typeface="Times New Roman" panose="02020603050405020304" pitchFamily="18" charset="0"/>
              </a:endParaRPr>
            </a:p>
          </p:txBody>
        </p:sp>
        <p:sp>
          <p:nvSpPr>
            <p:cNvPr id="25" name="矩形 24">
              <a:extLst>
                <a:ext uri="{FF2B5EF4-FFF2-40B4-BE49-F238E27FC236}">
                  <a16:creationId xmlns:a16="http://schemas.microsoft.com/office/drawing/2014/main" id="{E25CC94E-E0A3-4A0C-B04F-AA7411C0006D}"/>
                </a:ext>
              </a:extLst>
            </p:cNvPr>
            <p:cNvSpPr/>
            <p:nvPr/>
          </p:nvSpPr>
          <p:spPr>
            <a:xfrm>
              <a:off x="1483752" y="833171"/>
              <a:ext cx="1398905" cy="75501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FSDataOutputStream</a:t>
              </a:r>
              <a:endParaRPr lang="zh-CN" sz="1050" kern="100">
                <a:effectLst/>
                <a:ea typeface="等线" panose="02010600030101010101" pitchFamily="2" charset="-122"/>
                <a:cs typeface="Times New Roman" panose="02020603050405020304" pitchFamily="18" charset="0"/>
              </a:endParaRPr>
            </a:p>
          </p:txBody>
        </p:sp>
        <p:sp>
          <p:nvSpPr>
            <p:cNvPr id="26" name="矩形 25">
              <a:extLst>
                <a:ext uri="{FF2B5EF4-FFF2-40B4-BE49-F238E27FC236}">
                  <a16:creationId xmlns:a16="http://schemas.microsoft.com/office/drawing/2014/main" id="{BD2EA38B-AD9A-465F-A7C2-7727EDE47BCD}"/>
                </a:ext>
              </a:extLst>
            </p:cNvPr>
            <p:cNvSpPr/>
            <p:nvPr/>
          </p:nvSpPr>
          <p:spPr>
            <a:xfrm>
              <a:off x="1578953" y="1210859"/>
              <a:ext cx="1208405" cy="27647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36000" rIns="91440" bIns="36000" numCol="1" spcCol="0" rtlCol="0" fromWordArt="0" anchor="ctr" anchorCtr="0" forceAA="0" compatLnSpc="1">
              <a:prstTxWarp prst="textNoShape">
                <a:avLst/>
              </a:prstTxWarp>
              <a:sp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DFSOutputStream</a:t>
              </a:r>
              <a:endParaRPr lang="zh-CN" sz="1050" kern="100">
                <a:effectLst/>
                <a:ea typeface="等线" panose="02010600030101010101" pitchFamily="2" charset="-122"/>
                <a:cs typeface="Times New Roman" panose="02020603050405020304" pitchFamily="18" charset="0"/>
              </a:endParaRPr>
            </a:p>
          </p:txBody>
        </p:sp>
        <p:cxnSp>
          <p:nvCxnSpPr>
            <p:cNvPr id="27" name="直接箭头连接符 26">
              <a:extLst>
                <a:ext uri="{FF2B5EF4-FFF2-40B4-BE49-F238E27FC236}">
                  <a16:creationId xmlns:a16="http://schemas.microsoft.com/office/drawing/2014/main" id="{BE1D8BF4-8038-4A7E-8A03-887067097A90}"/>
                </a:ext>
              </a:extLst>
            </p:cNvPr>
            <p:cNvCxnSpPr/>
            <p:nvPr/>
          </p:nvCxnSpPr>
          <p:spPr>
            <a:xfrm flipV="1">
              <a:off x="698892" y="394386"/>
              <a:ext cx="784860" cy="3675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7D8BB593-1E95-49B0-A644-8586129C26EF}"/>
                </a:ext>
              </a:extLst>
            </p:cNvPr>
            <p:cNvCxnSpPr/>
            <p:nvPr/>
          </p:nvCxnSpPr>
          <p:spPr>
            <a:xfrm>
              <a:off x="698892" y="761823"/>
              <a:ext cx="793358" cy="890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5EFEF488-240B-4472-922D-D29F920D412B}"/>
                </a:ext>
              </a:extLst>
            </p:cNvPr>
            <p:cNvCxnSpPr/>
            <p:nvPr/>
          </p:nvCxnSpPr>
          <p:spPr>
            <a:xfrm>
              <a:off x="698892" y="761923"/>
              <a:ext cx="784860" cy="4487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0B825682-95C0-46EA-8A46-4BF0BF782DBE}"/>
                </a:ext>
              </a:extLst>
            </p:cNvPr>
            <p:cNvCxnSpPr/>
            <p:nvPr/>
          </p:nvCxnSpPr>
          <p:spPr>
            <a:xfrm>
              <a:off x="1841500" y="1484534"/>
              <a:ext cx="0" cy="4600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7CAE46BF-C67F-4198-B2AF-415A3983EA4C}"/>
                </a:ext>
              </a:extLst>
            </p:cNvPr>
            <p:cNvCxnSpPr/>
            <p:nvPr/>
          </p:nvCxnSpPr>
          <p:spPr>
            <a:xfrm>
              <a:off x="2883292" y="394282"/>
              <a:ext cx="820420" cy="785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文本框 2">
              <a:extLst>
                <a:ext uri="{FF2B5EF4-FFF2-40B4-BE49-F238E27FC236}">
                  <a16:creationId xmlns:a16="http://schemas.microsoft.com/office/drawing/2014/main" id="{9EF455B8-4165-4781-B663-129A3777BDC5}"/>
                </a:ext>
              </a:extLst>
            </p:cNvPr>
            <p:cNvSpPr txBox="1">
              <a:spLocks noChangeArrowheads="1"/>
            </p:cNvSpPr>
            <p:nvPr/>
          </p:nvSpPr>
          <p:spPr bwMode="auto">
            <a:xfrm>
              <a:off x="3162057" y="736510"/>
              <a:ext cx="1168400" cy="295910"/>
            </a:xfrm>
            <a:prstGeom prst="rect">
              <a:avLst/>
            </a:prstGeom>
            <a:noFill/>
            <a:ln w="6350">
              <a:noFill/>
              <a:miter lim="800000"/>
              <a:headEnd/>
              <a:tailEnd/>
            </a:ln>
          </p:spPr>
          <p:txBody>
            <a:bodyPr rot="0" vert="horz" wrap="square" lIns="91440" tIns="45720" rIns="91440" bIns="45720" anchor="t" anchorCtr="0">
              <a:sp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：创建文件元数据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3" name="文本框 2">
              <a:extLst>
                <a:ext uri="{FF2B5EF4-FFF2-40B4-BE49-F238E27FC236}">
                  <a16:creationId xmlns:a16="http://schemas.microsoft.com/office/drawing/2014/main" id="{46D7FE51-C6D0-4FDC-A66B-6B3236846614}"/>
                </a:ext>
              </a:extLst>
            </p:cNvPr>
            <p:cNvSpPr txBox="1">
              <a:spLocks noChangeArrowheads="1"/>
            </p:cNvSpPr>
            <p:nvPr/>
          </p:nvSpPr>
          <p:spPr bwMode="auto">
            <a:xfrm>
              <a:off x="877327" y="577269"/>
              <a:ext cx="792723" cy="381635"/>
            </a:xfrm>
            <a:prstGeom prst="rect">
              <a:avLst/>
            </a:prstGeom>
            <a:noFill/>
            <a:ln w="6350">
              <a:noFill/>
              <a:miter lim="800000"/>
              <a:headEnd/>
              <a:tailEnd/>
            </a:ln>
          </p:spPr>
          <p:txBody>
            <a:bodyPr rot="0" vert="horz" wrap="square" lIns="91440" tIns="45720" rIns="91440" bIns="45720" anchor="t" anchorCtr="0">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：写入数据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4" name="文本框 2">
              <a:extLst>
                <a:ext uri="{FF2B5EF4-FFF2-40B4-BE49-F238E27FC236}">
                  <a16:creationId xmlns:a16="http://schemas.microsoft.com/office/drawing/2014/main" id="{036589E7-2DB0-4260-B080-14FE6F804293}"/>
                </a:ext>
              </a:extLst>
            </p:cNvPr>
            <p:cNvSpPr txBox="1">
              <a:spLocks noChangeArrowheads="1"/>
            </p:cNvSpPr>
            <p:nvPr/>
          </p:nvSpPr>
          <p:spPr bwMode="auto">
            <a:xfrm>
              <a:off x="616342" y="1032408"/>
              <a:ext cx="818758" cy="288793"/>
            </a:xfrm>
            <a:prstGeom prst="rect">
              <a:avLst/>
            </a:prstGeom>
            <a:noFill/>
            <a:ln w="6350">
              <a:noFill/>
              <a:miter lim="800000"/>
              <a:headEnd/>
              <a:tailEnd/>
            </a:ln>
          </p:spPr>
          <p:txBody>
            <a:bodyPr rot="0" vert="horz" wrap="square" lIns="91440" tIns="45720" rIns="91440" bIns="45720" anchor="t" anchorCtr="0">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6</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：关闭文件</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5" name="文本框 2">
              <a:extLst>
                <a:ext uri="{FF2B5EF4-FFF2-40B4-BE49-F238E27FC236}">
                  <a16:creationId xmlns:a16="http://schemas.microsoft.com/office/drawing/2014/main" id="{44319568-5D05-4DBF-89FB-CD0ED0C747B1}"/>
                </a:ext>
              </a:extLst>
            </p:cNvPr>
            <p:cNvSpPr txBox="1">
              <a:spLocks noChangeArrowheads="1"/>
            </p:cNvSpPr>
            <p:nvPr/>
          </p:nvSpPr>
          <p:spPr bwMode="auto">
            <a:xfrm>
              <a:off x="918602" y="1623079"/>
              <a:ext cx="946150" cy="257791"/>
            </a:xfrm>
            <a:prstGeom prst="rect">
              <a:avLst/>
            </a:prstGeom>
            <a:noFill/>
            <a:ln w="6350">
              <a:noFill/>
              <a:miter lim="800000"/>
              <a:headEnd/>
              <a:tailEnd/>
            </a:ln>
          </p:spPr>
          <p:txBody>
            <a:bodyPr rot="0" vert="horz" wrap="square" lIns="91440" tIns="45720" rIns="91440" bIns="45720" anchor="t" anchorCtr="0">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4</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：写入数据包</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36" name="直接箭头连接符 35">
              <a:extLst>
                <a:ext uri="{FF2B5EF4-FFF2-40B4-BE49-F238E27FC236}">
                  <a16:creationId xmlns:a16="http://schemas.microsoft.com/office/drawing/2014/main" id="{3F02D4E7-A192-4A27-AD81-EC5F7699ACA1}"/>
                </a:ext>
              </a:extLst>
            </p:cNvPr>
            <p:cNvCxnSpPr/>
            <p:nvPr/>
          </p:nvCxnSpPr>
          <p:spPr>
            <a:xfrm flipH="1" flipV="1">
              <a:off x="4383383" y="750182"/>
              <a:ext cx="97" cy="252646"/>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37" name="文本框 2">
              <a:extLst>
                <a:ext uri="{FF2B5EF4-FFF2-40B4-BE49-F238E27FC236}">
                  <a16:creationId xmlns:a16="http://schemas.microsoft.com/office/drawing/2014/main" id="{391626A8-B952-489B-B8AD-D3155F90C218}"/>
                </a:ext>
              </a:extLst>
            </p:cNvPr>
            <p:cNvSpPr txBox="1">
              <a:spLocks noChangeArrowheads="1"/>
            </p:cNvSpPr>
            <p:nvPr/>
          </p:nvSpPr>
          <p:spPr bwMode="auto">
            <a:xfrm>
              <a:off x="372502" y="204583"/>
              <a:ext cx="1087998" cy="258967"/>
            </a:xfrm>
            <a:prstGeom prst="rect">
              <a:avLst/>
            </a:prstGeom>
            <a:noFill/>
            <a:ln w="6350">
              <a:noFill/>
              <a:miter lim="800000"/>
              <a:headEnd/>
              <a:tailEnd/>
            </a:ln>
          </p:spPr>
          <p:txBody>
            <a:bodyPr rot="0" vert="horz" wrap="square" lIns="91440" tIns="45720" rIns="91440" bIns="45720" anchor="t" anchorCtr="0">
              <a:noAutofit/>
            </a:bodyPr>
            <a:lstStyle/>
            <a:p>
              <a:pPr algn="just">
                <a:spcAft>
                  <a:spcPts val="0"/>
                </a:spcAft>
              </a:pPr>
              <a:r>
                <a:rPr lang="en-US" sz="9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900" kern="100" dirty="0">
                  <a:effectLst/>
                  <a:latin typeface="Times New Roman" panose="02020603050405020304" pitchFamily="18" charset="0"/>
                  <a:ea typeface="宋体" panose="02010600030101010101" pitchFamily="2" charset="-122"/>
                  <a:cs typeface="Times New Roman" panose="02020603050405020304" pitchFamily="18" charset="0"/>
                </a:rPr>
                <a:t>：创建文件请求</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38" name="直接箭头连接符 37">
              <a:extLst>
                <a:ext uri="{FF2B5EF4-FFF2-40B4-BE49-F238E27FC236}">
                  <a16:creationId xmlns:a16="http://schemas.microsoft.com/office/drawing/2014/main" id="{2D887317-8AB5-44C6-AC6A-B243AE12381E}"/>
                </a:ext>
              </a:extLst>
            </p:cNvPr>
            <p:cNvCxnSpPr/>
            <p:nvPr/>
          </p:nvCxnSpPr>
          <p:spPr>
            <a:xfrm>
              <a:off x="2161200" y="1485339"/>
              <a:ext cx="0" cy="459740"/>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9" name="文本框 2">
              <a:extLst>
                <a:ext uri="{FF2B5EF4-FFF2-40B4-BE49-F238E27FC236}">
                  <a16:creationId xmlns:a16="http://schemas.microsoft.com/office/drawing/2014/main" id="{8A8B29A4-C416-4E55-BD2D-46803D1E5A2A}"/>
                </a:ext>
              </a:extLst>
            </p:cNvPr>
            <p:cNvSpPr txBox="1">
              <a:spLocks noChangeArrowheads="1"/>
            </p:cNvSpPr>
            <p:nvPr/>
          </p:nvSpPr>
          <p:spPr bwMode="auto">
            <a:xfrm>
              <a:off x="2095976" y="1608326"/>
              <a:ext cx="1168400" cy="295910"/>
            </a:xfrm>
            <a:prstGeom prst="rect">
              <a:avLst/>
            </a:prstGeom>
            <a:noFill/>
            <a:ln w="6350">
              <a:noFill/>
              <a:miter lim="800000"/>
              <a:headEnd/>
              <a:tailEnd/>
            </a:ln>
          </p:spPr>
          <p:txBody>
            <a:bodyPr rot="0" vert="horz" wrap="square" lIns="91440" tIns="45720" rIns="91440" bIns="45720" anchor="t" anchorCtr="0">
              <a:sp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5</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：接收确认包</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40" name="直接箭头连接符 39">
              <a:extLst>
                <a:ext uri="{FF2B5EF4-FFF2-40B4-BE49-F238E27FC236}">
                  <a16:creationId xmlns:a16="http://schemas.microsoft.com/office/drawing/2014/main" id="{23471323-2805-430B-A233-972002D0891D}"/>
                </a:ext>
              </a:extLst>
            </p:cNvPr>
            <p:cNvCxnSpPr/>
            <p:nvPr/>
          </p:nvCxnSpPr>
          <p:spPr>
            <a:xfrm>
              <a:off x="2413635" y="2164779"/>
              <a:ext cx="5025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a:extLst>
                <a:ext uri="{FF2B5EF4-FFF2-40B4-BE49-F238E27FC236}">
                  <a16:creationId xmlns:a16="http://schemas.microsoft.com/office/drawing/2014/main" id="{479C4560-348E-4104-BF18-294BF8A411AC}"/>
                </a:ext>
              </a:extLst>
            </p:cNvPr>
            <p:cNvCxnSpPr/>
            <p:nvPr/>
          </p:nvCxnSpPr>
          <p:spPr>
            <a:xfrm>
              <a:off x="2405770" y="2468378"/>
              <a:ext cx="502285" cy="0"/>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42" name="直接箭头连接符 41">
              <a:extLst>
                <a:ext uri="{FF2B5EF4-FFF2-40B4-BE49-F238E27FC236}">
                  <a16:creationId xmlns:a16="http://schemas.microsoft.com/office/drawing/2014/main" id="{076DDAC0-7427-40BE-A904-1824C2398DE7}"/>
                </a:ext>
              </a:extLst>
            </p:cNvPr>
            <p:cNvCxnSpPr/>
            <p:nvPr/>
          </p:nvCxnSpPr>
          <p:spPr>
            <a:xfrm>
              <a:off x="3755685" y="2172630"/>
              <a:ext cx="5022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7292240E-7BBC-49C6-9C51-92FA33AE2D96}"/>
                </a:ext>
              </a:extLst>
            </p:cNvPr>
            <p:cNvCxnSpPr/>
            <p:nvPr/>
          </p:nvCxnSpPr>
          <p:spPr>
            <a:xfrm>
              <a:off x="3747430" y="2476160"/>
              <a:ext cx="502285" cy="0"/>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44" name="文本框 2">
              <a:extLst>
                <a:ext uri="{FF2B5EF4-FFF2-40B4-BE49-F238E27FC236}">
                  <a16:creationId xmlns:a16="http://schemas.microsoft.com/office/drawing/2014/main" id="{7877AF07-40E3-4FDD-9CB1-A1244D25A81F}"/>
                </a:ext>
              </a:extLst>
            </p:cNvPr>
            <p:cNvSpPr txBox="1">
              <a:spLocks noChangeArrowheads="1"/>
            </p:cNvSpPr>
            <p:nvPr/>
          </p:nvSpPr>
          <p:spPr bwMode="auto">
            <a:xfrm>
              <a:off x="2516800" y="1938447"/>
              <a:ext cx="277200" cy="295910"/>
            </a:xfrm>
            <a:prstGeom prst="rect">
              <a:avLst/>
            </a:prstGeom>
            <a:noFill/>
            <a:ln w="6350">
              <a:noFill/>
              <a:miter lim="800000"/>
              <a:headEnd/>
              <a:tailEnd/>
            </a:ln>
          </p:spPr>
          <p:txBody>
            <a:bodyPr rot="0" vert="horz" wrap="square" lIns="91440" tIns="45720" rIns="91440" bIns="45720" anchor="t" anchorCtr="0">
              <a:sp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5" name="文本框 2">
              <a:extLst>
                <a:ext uri="{FF2B5EF4-FFF2-40B4-BE49-F238E27FC236}">
                  <a16:creationId xmlns:a16="http://schemas.microsoft.com/office/drawing/2014/main" id="{618EA07A-A59E-4C06-B96E-87B38A1EE480}"/>
                </a:ext>
              </a:extLst>
            </p:cNvPr>
            <p:cNvSpPr txBox="1">
              <a:spLocks noChangeArrowheads="1"/>
            </p:cNvSpPr>
            <p:nvPr/>
          </p:nvSpPr>
          <p:spPr bwMode="auto">
            <a:xfrm>
              <a:off x="3862683" y="1938215"/>
              <a:ext cx="276860" cy="295275"/>
            </a:xfrm>
            <a:prstGeom prst="rect">
              <a:avLst/>
            </a:prstGeom>
            <a:noFill/>
            <a:ln w="6350">
              <a:noFill/>
              <a:miter lim="800000"/>
              <a:headEnd/>
              <a:tailEnd/>
            </a:ln>
          </p:spPr>
          <p:txBody>
            <a:bodyPr rot="0" vert="horz" wrap="square" lIns="91440" tIns="45720" rIns="91440" bIns="45720" anchor="t" anchorCtr="0">
              <a:sp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6" name="文本框 2">
              <a:extLst>
                <a:ext uri="{FF2B5EF4-FFF2-40B4-BE49-F238E27FC236}">
                  <a16:creationId xmlns:a16="http://schemas.microsoft.com/office/drawing/2014/main" id="{5FD27A42-4B04-48C7-ACB0-2DBACBD1D457}"/>
                </a:ext>
              </a:extLst>
            </p:cNvPr>
            <p:cNvSpPr txBox="1">
              <a:spLocks noChangeArrowheads="1"/>
            </p:cNvSpPr>
            <p:nvPr/>
          </p:nvSpPr>
          <p:spPr bwMode="auto">
            <a:xfrm>
              <a:off x="3862683" y="2430967"/>
              <a:ext cx="276860" cy="295910"/>
            </a:xfrm>
            <a:prstGeom prst="rect">
              <a:avLst/>
            </a:prstGeom>
            <a:noFill/>
            <a:ln w="6350">
              <a:noFill/>
              <a:miter lim="800000"/>
              <a:headEnd/>
              <a:tailEnd/>
            </a:ln>
          </p:spPr>
          <p:txBody>
            <a:bodyPr rot="0" vert="horz" wrap="square" lIns="91440" tIns="45720" rIns="91440" bIns="45720" anchor="t" anchorCtr="0">
              <a:sp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7" name="文本框 2">
              <a:extLst>
                <a:ext uri="{FF2B5EF4-FFF2-40B4-BE49-F238E27FC236}">
                  <a16:creationId xmlns:a16="http://schemas.microsoft.com/office/drawing/2014/main" id="{3FB63796-26E0-4552-8170-D9EDDA8FE2FF}"/>
                </a:ext>
              </a:extLst>
            </p:cNvPr>
            <p:cNvSpPr txBox="1">
              <a:spLocks noChangeArrowheads="1"/>
            </p:cNvSpPr>
            <p:nvPr/>
          </p:nvSpPr>
          <p:spPr bwMode="auto">
            <a:xfrm>
              <a:off x="2516800" y="2439956"/>
              <a:ext cx="276860" cy="295910"/>
            </a:xfrm>
            <a:prstGeom prst="rect">
              <a:avLst/>
            </a:prstGeom>
            <a:noFill/>
            <a:ln w="6350">
              <a:noFill/>
              <a:miter lim="800000"/>
              <a:headEnd/>
              <a:tailEnd/>
            </a:ln>
          </p:spPr>
          <p:txBody>
            <a:bodyPr rot="0" vert="horz" wrap="square" lIns="91440" tIns="45720" rIns="91440" bIns="45720" anchor="t" anchorCtr="0">
              <a:sp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48" name="直接箭头连接符 47">
              <a:extLst>
                <a:ext uri="{FF2B5EF4-FFF2-40B4-BE49-F238E27FC236}">
                  <a16:creationId xmlns:a16="http://schemas.microsoft.com/office/drawing/2014/main" id="{0E88DD7F-8600-48C6-A979-AA80EA8A8378}"/>
                </a:ext>
              </a:extLst>
            </p:cNvPr>
            <p:cNvCxnSpPr/>
            <p:nvPr/>
          </p:nvCxnSpPr>
          <p:spPr>
            <a:xfrm flipV="1">
              <a:off x="2787358" y="1179970"/>
              <a:ext cx="916354" cy="1689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文本框 2">
              <a:extLst>
                <a:ext uri="{FF2B5EF4-FFF2-40B4-BE49-F238E27FC236}">
                  <a16:creationId xmlns:a16="http://schemas.microsoft.com/office/drawing/2014/main" id="{32CFA028-F400-4A4B-B31B-61F09591BBB4}"/>
                </a:ext>
              </a:extLst>
            </p:cNvPr>
            <p:cNvSpPr txBox="1">
              <a:spLocks noChangeArrowheads="1"/>
            </p:cNvSpPr>
            <p:nvPr/>
          </p:nvSpPr>
          <p:spPr bwMode="auto">
            <a:xfrm>
              <a:off x="2885100" y="1281939"/>
              <a:ext cx="1168400" cy="295275"/>
            </a:xfrm>
            <a:prstGeom prst="rect">
              <a:avLst/>
            </a:prstGeom>
            <a:noFill/>
            <a:ln w="6350">
              <a:noFill/>
              <a:miter lim="800000"/>
              <a:headEnd/>
              <a:tailEnd/>
            </a:ln>
          </p:spPr>
          <p:txBody>
            <a:bodyPr rot="0" vert="horz" wrap="square" lIns="91440" tIns="45720" rIns="91440" bIns="45720" anchor="t" anchorCtr="0">
              <a:sp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7</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：写操作完成</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0" name="流程图: 文档 49">
              <a:extLst>
                <a:ext uri="{FF2B5EF4-FFF2-40B4-BE49-F238E27FC236}">
                  <a16:creationId xmlns:a16="http://schemas.microsoft.com/office/drawing/2014/main" id="{0E249EA1-D103-4E1C-BDE9-339604878AF2}"/>
                </a:ext>
              </a:extLst>
            </p:cNvPr>
            <p:cNvSpPr/>
            <p:nvPr/>
          </p:nvSpPr>
          <p:spPr>
            <a:xfrm>
              <a:off x="3747430" y="96180"/>
              <a:ext cx="1271905" cy="700405"/>
            </a:xfrm>
            <a:prstGeom prst="flowChartDocumen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元数据</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名称，块个数，地址，</a:t>
              </a:r>
              <a:r>
                <a:rPr lang="en-US" sz="900" kern="100">
                  <a:effectLst/>
                  <a:latin typeface="宋体" panose="02010600030101010101" pitchFamily="2" charset="-122"/>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51" name="矩形 50">
              <a:extLst>
                <a:ext uri="{FF2B5EF4-FFF2-40B4-BE49-F238E27FC236}">
                  <a16:creationId xmlns:a16="http://schemas.microsoft.com/office/drawing/2014/main" id="{49C3BEE8-C68B-4339-8906-74E0DB30B748}"/>
                </a:ext>
              </a:extLst>
            </p:cNvPr>
            <p:cNvSpPr/>
            <p:nvPr/>
          </p:nvSpPr>
          <p:spPr>
            <a:xfrm>
              <a:off x="3703712" y="1002960"/>
              <a:ext cx="1359535" cy="35433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名称节点</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NameNode</a:t>
              </a:r>
              <a:endParaRPr lang="zh-CN" sz="1050" kern="100">
                <a:effectLst/>
                <a:ea typeface="等线" panose="02010600030101010101" pitchFamily="2" charset="-122"/>
                <a:cs typeface="Times New Roman" panose="02020603050405020304" pitchFamily="18" charset="0"/>
              </a:endParaRPr>
            </a:p>
          </p:txBody>
        </p:sp>
        <p:sp>
          <p:nvSpPr>
            <p:cNvPr id="52" name="文本框 2">
              <a:extLst>
                <a:ext uri="{FF2B5EF4-FFF2-40B4-BE49-F238E27FC236}">
                  <a16:creationId xmlns:a16="http://schemas.microsoft.com/office/drawing/2014/main" id="{B029C29E-DEF9-4220-95C0-E13C569080D6}"/>
                </a:ext>
              </a:extLst>
            </p:cNvPr>
            <p:cNvSpPr txBox="1">
              <a:spLocks noChangeArrowheads="1"/>
            </p:cNvSpPr>
            <p:nvPr/>
          </p:nvSpPr>
          <p:spPr bwMode="auto">
            <a:xfrm>
              <a:off x="2923200" y="2717460"/>
              <a:ext cx="818515" cy="340995"/>
            </a:xfrm>
            <a:prstGeom prst="rect">
              <a:avLst/>
            </a:prstGeom>
            <a:noFill/>
            <a:ln w="6350">
              <a:noFill/>
              <a:miter lim="800000"/>
              <a:headEnd/>
              <a:tailEnd/>
            </a:ln>
          </p:spPr>
          <p:txBody>
            <a:bodyPr rot="0" vert="horz" wrap="square" lIns="91440" tIns="45720" rIns="91440" bIns="45720" anchor="t" anchorCtr="0">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数据节点</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DataNode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3" name="文本框 2">
              <a:extLst>
                <a:ext uri="{FF2B5EF4-FFF2-40B4-BE49-F238E27FC236}">
                  <a16:creationId xmlns:a16="http://schemas.microsoft.com/office/drawing/2014/main" id="{1EEA3BFB-980F-4654-9A6E-C537AB52F0B9}"/>
                </a:ext>
              </a:extLst>
            </p:cNvPr>
            <p:cNvSpPr txBox="1">
              <a:spLocks noChangeArrowheads="1"/>
            </p:cNvSpPr>
            <p:nvPr/>
          </p:nvSpPr>
          <p:spPr bwMode="auto">
            <a:xfrm>
              <a:off x="4268862" y="2708325"/>
              <a:ext cx="818515" cy="340995"/>
            </a:xfrm>
            <a:prstGeom prst="rect">
              <a:avLst/>
            </a:prstGeom>
            <a:noFill/>
            <a:ln w="6350">
              <a:noFill/>
              <a:miter lim="800000"/>
              <a:headEnd/>
              <a:tailEnd/>
            </a:ln>
          </p:spPr>
          <p:txBody>
            <a:bodyPr rot="0" vert="horz" wrap="square" lIns="91440" tIns="45720" rIns="91440" bIns="45720" anchor="t" anchorCtr="0">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数据节点</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DataNode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629804759"/>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7AFCC7-8CB8-40D5-8C4D-DD8A2C175DBD}"/>
              </a:ext>
            </a:extLst>
          </p:cNvPr>
          <p:cNvSpPr>
            <a:spLocks noGrp="1"/>
          </p:cNvSpPr>
          <p:nvPr>
            <p:ph type="title"/>
          </p:nvPr>
        </p:nvSpPr>
        <p:spPr/>
        <p:txBody>
          <a:bodyPr/>
          <a:lstStyle/>
          <a:p>
            <a:r>
              <a:rPr lang="en-US" altLang="zh-CN" dirty="0">
                <a:latin typeface="+mj-ea"/>
              </a:rPr>
              <a:t>【</a:t>
            </a:r>
            <a:r>
              <a:rPr lang="zh-CN" altLang="en-US" dirty="0">
                <a:latin typeface="+mj-ea"/>
              </a:rPr>
              <a:t>知识与能力要求</a:t>
            </a:r>
            <a:r>
              <a:rPr lang="en-US" altLang="zh-CN" dirty="0">
                <a:latin typeface="+mj-ea"/>
              </a:rPr>
              <a:t>】</a:t>
            </a:r>
            <a:endParaRPr lang="zh-CN" altLang="en-US" dirty="0">
              <a:latin typeface="+mj-ea"/>
            </a:endParaRPr>
          </a:p>
        </p:txBody>
      </p:sp>
      <p:pic>
        <p:nvPicPr>
          <p:cNvPr id="9" name="内容占位符 8">
            <a:extLst>
              <a:ext uri="{FF2B5EF4-FFF2-40B4-BE49-F238E27FC236}">
                <a16:creationId xmlns:a16="http://schemas.microsoft.com/office/drawing/2014/main" id="{9CDA15D1-E0C7-4DE8-994C-25519154432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88382" y="1370013"/>
            <a:ext cx="4567236" cy="3262312"/>
          </a:xfrm>
          <a:prstGeom prst="rect">
            <a:avLst/>
          </a:prstGeom>
        </p:spPr>
      </p:pic>
    </p:spTree>
    <p:extLst>
      <p:ext uri="{BB962C8B-B14F-4D97-AF65-F5344CB8AC3E}">
        <p14:creationId xmlns:p14="http://schemas.microsoft.com/office/powerpoint/2010/main" val="2345203434"/>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01FF7-C51E-4636-83EF-DB3A293004DC}"/>
              </a:ext>
            </a:extLst>
          </p:cNvPr>
          <p:cNvSpPr>
            <a:spLocks noGrp="1"/>
          </p:cNvSpPr>
          <p:nvPr>
            <p:ph type="title"/>
          </p:nvPr>
        </p:nvSpPr>
        <p:spPr/>
        <p:txBody>
          <a:bodyPr/>
          <a:lstStyle/>
          <a:p>
            <a:r>
              <a:rPr lang="en-US" altLang="zh-CN" dirty="0"/>
              <a:t>3.4  HDFS</a:t>
            </a:r>
            <a:r>
              <a:rPr lang="zh-CN" altLang="en-US" dirty="0"/>
              <a:t>数据读写过程</a:t>
            </a:r>
          </a:p>
        </p:txBody>
      </p:sp>
      <p:sp>
        <p:nvSpPr>
          <p:cNvPr id="3" name="内容占位符 2">
            <a:extLst>
              <a:ext uri="{FF2B5EF4-FFF2-40B4-BE49-F238E27FC236}">
                <a16:creationId xmlns:a16="http://schemas.microsoft.com/office/drawing/2014/main" id="{A350CC21-936C-4ABA-87D3-2FD510A5FD10}"/>
              </a:ext>
            </a:extLst>
          </p:cNvPr>
          <p:cNvSpPr>
            <a:spLocks noGrp="1"/>
          </p:cNvSpPr>
          <p:nvPr>
            <p:ph idx="1"/>
          </p:nvPr>
        </p:nvSpPr>
        <p:spPr/>
        <p:txBody>
          <a:bodyPr>
            <a:normAutofit fontScale="70000" lnSpcReduction="20000"/>
          </a:bodyPr>
          <a:lstStyle/>
          <a:p>
            <a:pPr>
              <a:lnSpc>
                <a:spcPct val="120000"/>
              </a:lnSpc>
            </a:pPr>
            <a:r>
              <a:rPr lang="en-US" altLang="zh-CN" dirty="0"/>
              <a:t>3.4.2 </a:t>
            </a:r>
            <a:r>
              <a:rPr lang="zh-CN" altLang="en-US" dirty="0"/>
              <a:t>数据写入过程</a:t>
            </a:r>
            <a:endParaRPr lang="en-US" altLang="zh-CN" dirty="0"/>
          </a:p>
          <a:p>
            <a:pPr lvl="1">
              <a:lnSpc>
                <a:spcPct val="120000"/>
              </a:lnSpc>
            </a:pPr>
            <a:r>
              <a:rPr lang="zh-CN" altLang="zh-CN" dirty="0"/>
              <a:t>从编程角度来说，将数据写入</a:t>
            </a:r>
            <a:r>
              <a:rPr lang="en-US" altLang="zh-CN" dirty="0"/>
              <a:t>HDFS</a:t>
            </a:r>
            <a:r>
              <a:rPr lang="zh-CN" altLang="zh-CN" dirty="0"/>
              <a:t>主要经过以下几个步骤。</a:t>
            </a:r>
          </a:p>
          <a:p>
            <a:pPr lvl="2">
              <a:lnSpc>
                <a:spcPct val="120000"/>
              </a:lnSpc>
            </a:pPr>
            <a:r>
              <a:rPr lang="zh-CN" altLang="zh-CN" dirty="0"/>
              <a:t>（</a:t>
            </a:r>
            <a:r>
              <a:rPr lang="en-US" altLang="zh-CN" dirty="0"/>
              <a:t>1</a:t>
            </a:r>
            <a:r>
              <a:rPr lang="zh-CN" altLang="zh-CN" dirty="0"/>
              <a:t>）创建和初始化</a:t>
            </a:r>
            <a:r>
              <a:rPr lang="en-US" altLang="zh-CN" dirty="0" err="1"/>
              <a:t>FileSystem</a:t>
            </a:r>
            <a:r>
              <a:rPr lang="zh-CN" altLang="zh-CN" dirty="0"/>
              <a:t>，客户端调用</a:t>
            </a:r>
            <a:r>
              <a:rPr lang="en-US" altLang="zh-CN" dirty="0"/>
              <a:t>create()</a:t>
            </a:r>
            <a:r>
              <a:rPr lang="zh-CN" altLang="zh-CN" dirty="0"/>
              <a:t>来创建文件</a:t>
            </a:r>
          </a:p>
          <a:p>
            <a:pPr lvl="2">
              <a:lnSpc>
                <a:spcPct val="120000"/>
              </a:lnSpc>
            </a:pPr>
            <a:r>
              <a:rPr lang="zh-CN" altLang="zh-CN" dirty="0"/>
              <a:t>（</a:t>
            </a:r>
            <a:r>
              <a:rPr lang="en-US" altLang="zh-CN" dirty="0"/>
              <a:t>2</a:t>
            </a:r>
            <a:r>
              <a:rPr lang="zh-CN" altLang="zh-CN" dirty="0"/>
              <a:t>）</a:t>
            </a:r>
            <a:r>
              <a:rPr lang="en-US" altLang="zh-CN" dirty="0" err="1"/>
              <a:t>FileSystem</a:t>
            </a:r>
            <a:r>
              <a:rPr lang="zh-CN" altLang="zh-CN" dirty="0"/>
              <a:t>用</a:t>
            </a:r>
            <a:r>
              <a:rPr lang="en-US" altLang="zh-CN" dirty="0"/>
              <a:t>RPC</a:t>
            </a:r>
            <a:r>
              <a:rPr lang="zh-CN" altLang="zh-CN" dirty="0"/>
              <a:t>调用元数据节点，在文件系统的命名空间中创建一个新的文件，元数据节点首先确定文件原来不存在，并且客户端有创建文件的权限，然后创建新文件。</a:t>
            </a:r>
          </a:p>
          <a:p>
            <a:pPr lvl="2">
              <a:lnSpc>
                <a:spcPct val="120000"/>
              </a:lnSpc>
            </a:pPr>
            <a:r>
              <a:rPr lang="zh-CN" altLang="zh-CN" dirty="0"/>
              <a:t>（</a:t>
            </a:r>
            <a:r>
              <a:rPr lang="en-US" altLang="zh-CN" dirty="0"/>
              <a:t>3</a:t>
            </a:r>
            <a:r>
              <a:rPr lang="zh-CN" altLang="zh-CN" dirty="0"/>
              <a:t>）</a:t>
            </a:r>
            <a:r>
              <a:rPr lang="en-US" altLang="zh-CN" dirty="0" err="1"/>
              <a:t>FileSystem</a:t>
            </a:r>
            <a:r>
              <a:rPr lang="zh-CN" altLang="zh-CN" dirty="0"/>
              <a:t>返回</a:t>
            </a:r>
            <a:r>
              <a:rPr lang="en-US" altLang="zh-CN" dirty="0" err="1"/>
              <a:t>DFSOutputStream</a:t>
            </a:r>
            <a:r>
              <a:rPr lang="zh-CN" altLang="zh-CN" dirty="0"/>
              <a:t>，客户端开始写入数据。</a:t>
            </a:r>
          </a:p>
          <a:p>
            <a:pPr lvl="2">
              <a:lnSpc>
                <a:spcPct val="120000"/>
              </a:lnSpc>
            </a:pPr>
            <a:r>
              <a:rPr lang="zh-CN" altLang="zh-CN" dirty="0"/>
              <a:t>（</a:t>
            </a:r>
            <a:r>
              <a:rPr lang="en-US" altLang="zh-CN" dirty="0"/>
              <a:t>4</a:t>
            </a:r>
            <a:r>
              <a:rPr lang="zh-CN" altLang="zh-CN" dirty="0"/>
              <a:t>）</a:t>
            </a:r>
            <a:r>
              <a:rPr lang="en-US" altLang="zh-CN" dirty="0" err="1"/>
              <a:t>DFSOutputStream</a:t>
            </a:r>
            <a:r>
              <a:rPr lang="zh-CN" altLang="zh-CN" dirty="0"/>
              <a:t>将数据分成块，写入</a:t>
            </a:r>
            <a:r>
              <a:rPr lang="en-US" altLang="zh-CN" dirty="0"/>
              <a:t>data queue</a:t>
            </a:r>
            <a:r>
              <a:rPr lang="zh-CN" altLang="zh-CN" dirty="0"/>
              <a:t>。</a:t>
            </a:r>
            <a:r>
              <a:rPr lang="en-US" altLang="zh-CN" dirty="0"/>
              <a:t>data queue</a:t>
            </a:r>
            <a:r>
              <a:rPr lang="zh-CN" altLang="zh-CN" dirty="0"/>
              <a:t>由</a:t>
            </a:r>
            <a:r>
              <a:rPr lang="en-US" altLang="zh-CN" dirty="0"/>
              <a:t>Data Streamer</a:t>
            </a:r>
            <a:r>
              <a:rPr lang="zh-CN" altLang="zh-CN" dirty="0"/>
              <a:t>读取，并通知名称节点分配数据节点，用来存储数据块（每块默认复制</a:t>
            </a:r>
            <a:r>
              <a:rPr lang="en-US" altLang="zh-CN" dirty="0"/>
              <a:t>3</a:t>
            </a:r>
            <a:r>
              <a:rPr lang="zh-CN" altLang="zh-CN" dirty="0"/>
              <a:t>块）。分配的数据节点放在一个数据流管道（</a:t>
            </a:r>
            <a:r>
              <a:rPr lang="en-US" altLang="zh-CN" dirty="0"/>
              <a:t>pipeline</a:t>
            </a:r>
            <a:r>
              <a:rPr lang="zh-CN" altLang="zh-CN" dirty="0"/>
              <a:t>）里。</a:t>
            </a:r>
            <a:r>
              <a:rPr lang="en-US" altLang="zh-CN" dirty="0"/>
              <a:t>Data Streamer</a:t>
            </a:r>
            <a:r>
              <a:rPr lang="zh-CN" altLang="zh-CN" dirty="0"/>
              <a:t>将数据块写入</a:t>
            </a:r>
            <a:r>
              <a:rPr lang="en-US" altLang="zh-CN" dirty="0"/>
              <a:t>pipeline</a:t>
            </a:r>
            <a:r>
              <a:rPr lang="zh-CN" altLang="zh-CN" dirty="0"/>
              <a:t>中的第一个数据节点，一个数据节点将数据块发送给第二个数据节点，第二个数据节点将数据发送给第三个数据节点。</a:t>
            </a:r>
          </a:p>
          <a:p>
            <a:pPr lvl="2">
              <a:lnSpc>
                <a:spcPct val="120000"/>
              </a:lnSpc>
            </a:pPr>
            <a:r>
              <a:rPr lang="zh-CN" altLang="zh-CN" dirty="0"/>
              <a:t>（</a:t>
            </a:r>
            <a:r>
              <a:rPr lang="en-US" altLang="zh-CN" dirty="0"/>
              <a:t>5</a:t>
            </a:r>
            <a:r>
              <a:rPr lang="zh-CN" altLang="zh-CN" dirty="0"/>
              <a:t>）</a:t>
            </a:r>
            <a:r>
              <a:rPr lang="en-US" altLang="zh-CN" dirty="0" err="1"/>
              <a:t>DFSOutputStream</a:t>
            </a:r>
            <a:r>
              <a:rPr lang="zh-CN" altLang="zh-CN" dirty="0"/>
              <a:t>为发出去的数据块保存了</a:t>
            </a:r>
            <a:r>
              <a:rPr lang="en-US" altLang="zh-CN" dirty="0"/>
              <a:t>ack queue</a:t>
            </a:r>
            <a:r>
              <a:rPr lang="zh-CN" altLang="zh-CN" dirty="0"/>
              <a:t>，等待</a:t>
            </a:r>
            <a:r>
              <a:rPr lang="en-US" altLang="zh-CN" dirty="0"/>
              <a:t>pipeline</a:t>
            </a:r>
            <a:r>
              <a:rPr lang="zh-CN" altLang="zh-CN" dirty="0"/>
              <a:t>中的数据节点告知数据已经写入成功。</a:t>
            </a:r>
          </a:p>
          <a:p>
            <a:pPr lvl="2">
              <a:lnSpc>
                <a:spcPct val="120000"/>
              </a:lnSpc>
            </a:pPr>
            <a:r>
              <a:rPr lang="zh-CN" altLang="zh-CN" dirty="0"/>
              <a:t>（</a:t>
            </a:r>
            <a:r>
              <a:rPr lang="en-US" altLang="zh-CN" dirty="0"/>
              <a:t>6</a:t>
            </a:r>
            <a:r>
              <a:rPr lang="zh-CN" altLang="zh-CN" dirty="0"/>
              <a:t>）当客户端结束写入数据，则调用</a:t>
            </a:r>
            <a:r>
              <a:rPr lang="en-US" altLang="zh-CN" dirty="0"/>
              <a:t>stream</a:t>
            </a:r>
            <a:r>
              <a:rPr lang="zh-CN" altLang="zh-CN" dirty="0"/>
              <a:t>的</a:t>
            </a:r>
            <a:r>
              <a:rPr lang="en-US" altLang="zh-CN" dirty="0"/>
              <a:t>close</a:t>
            </a:r>
            <a:r>
              <a:rPr lang="zh-CN" altLang="zh-CN" dirty="0"/>
              <a:t>函数。此操作将所有的数据块写入</a:t>
            </a:r>
            <a:r>
              <a:rPr lang="en-US" altLang="zh-CN" dirty="0"/>
              <a:t>pipeline</a:t>
            </a:r>
            <a:r>
              <a:rPr lang="zh-CN" altLang="zh-CN" dirty="0"/>
              <a:t>中的数据节点，并等待</a:t>
            </a:r>
            <a:r>
              <a:rPr lang="en-US" altLang="zh-CN" dirty="0"/>
              <a:t>ack queue</a:t>
            </a:r>
            <a:r>
              <a:rPr lang="zh-CN" altLang="zh-CN" dirty="0"/>
              <a:t>返回成功。</a:t>
            </a:r>
          </a:p>
          <a:p>
            <a:pPr lvl="2">
              <a:lnSpc>
                <a:spcPct val="120000"/>
              </a:lnSpc>
            </a:pPr>
            <a:r>
              <a:rPr lang="zh-CN" altLang="zh-CN" dirty="0"/>
              <a:t>（</a:t>
            </a:r>
            <a:r>
              <a:rPr lang="en-US" altLang="zh-CN" dirty="0"/>
              <a:t>7</a:t>
            </a:r>
            <a:r>
              <a:rPr lang="zh-CN" altLang="zh-CN" dirty="0"/>
              <a:t>）通知名称节点写入完毕。</a:t>
            </a:r>
            <a:endParaRPr lang="en-US" altLang="zh-CN" dirty="0"/>
          </a:p>
        </p:txBody>
      </p:sp>
    </p:spTree>
    <p:extLst>
      <p:ext uri="{BB962C8B-B14F-4D97-AF65-F5344CB8AC3E}">
        <p14:creationId xmlns:p14="http://schemas.microsoft.com/office/powerpoint/2010/main" val="1740581917"/>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01FF7-C51E-4636-83EF-DB3A293004DC}"/>
              </a:ext>
            </a:extLst>
          </p:cNvPr>
          <p:cNvSpPr>
            <a:spLocks noGrp="1"/>
          </p:cNvSpPr>
          <p:nvPr>
            <p:ph type="title"/>
          </p:nvPr>
        </p:nvSpPr>
        <p:spPr/>
        <p:txBody>
          <a:bodyPr/>
          <a:lstStyle/>
          <a:p>
            <a:r>
              <a:rPr lang="en-US" altLang="zh-CN" dirty="0"/>
              <a:t>3.4  HDFS</a:t>
            </a:r>
            <a:r>
              <a:rPr lang="zh-CN" altLang="en-US" dirty="0"/>
              <a:t>数据读写过程</a:t>
            </a:r>
          </a:p>
        </p:txBody>
      </p:sp>
      <p:sp>
        <p:nvSpPr>
          <p:cNvPr id="3" name="内容占位符 2">
            <a:extLst>
              <a:ext uri="{FF2B5EF4-FFF2-40B4-BE49-F238E27FC236}">
                <a16:creationId xmlns:a16="http://schemas.microsoft.com/office/drawing/2014/main" id="{A350CC21-936C-4ABA-87D3-2FD510A5FD10}"/>
              </a:ext>
            </a:extLst>
          </p:cNvPr>
          <p:cNvSpPr>
            <a:spLocks noGrp="1"/>
          </p:cNvSpPr>
          <p:nvPr>
            <p:ph idx="1"/>
          </p:nvPr>
        </p:nvSpPr>
        <p:spPr/>
        <p:txBody>
          <a:bodyPr>
            <a:normAutofit fontScale="77500" lnSpcReduction="20000"/>
          </a:bodyPr>
          <a:lstStyle/>
          <a:p>
            <a:pPr>
              <a:lnSpc>
                <a:spcPct val="120000"/>
              </a:lnSpc>
            </a:pPr>
            <a:r>
              <a:rPr lang="en-US" altLang="zh-CN" dirty="0"/>
              <a:t>3.4.2 </a:t>
            </a:r>
            <a:r>
              <a:rPr lang="zh-CN" altLang="en-US" dirty="0"/>
              <a:t>数据写入过程</a:t>
            </a:r>
            <a:endParaRPr lang="en-US" altLang="zh-CN" dirty="0"/>
          </a:p>
          <a:p>
            <a:pPr lvl="1">
              <a:lnSpc>
                <a:spcPct val="120000"/>
              </a:lnSpc>
            </a:pPr>
            <a:r>
              <a:rPr lang="zh-CN" altLang="zh-CN" dirty="0"/>
              <a:t>数据写入可以看作是一个流水线</a:t>
            </a:r>
            <a:r>
              <a:rPr lang="en-US" altLang="zh-CN" dirty="0"/>
              <a:t>pipeline</a:t>
            </a:r>
            <a:r>
              <a:rPr lang="zh-CN" altLang="zh-CN" dirty="0"/>
              <a:t>过程，具体来说，客户端收到</a:t>
            </a:r>
            <a:r>
              <a:rPr lang="en-US" altLang="zh-CN" dirty="0" err="1"/>
              <a:t>NameNode</a:t>
            </a:r>
            <a:r>
              <a:rPr lang="zh-CN" altLang="zh-CN" dirty="0"/>
              <a:t>发送的块存储位置</a:t>
            </a:r>
            <a:r>
              <a:rPr lang="en-US" altLang="zh-CN" dirty="0" err="1"/>
              <a:t>DataNode</a:t>
            </a:r>
            <a:r>
              <a:rPr lang="zh-CN" altLang="zh-CN" dirty="0"/>
              <a:t>列表后，将做如下工作。</a:t>
            </a:r>
          </a:p>
          <a:p>
            <a:pPr lvl="2">
              <a:lnSpc>
                <a:spcPct val="120000"/>
              </a:lnSpc>
            </a:pPr>
            <a:r>
              <a:rPr lang="zh-CN" altLang="zh-CN" dirty="0"/>
              <a:t>（</a:t>
            </a:r>
            <a:r>
              <a:rPr lang="en-US" altLang="zh-CN" dirty="0"/>
              <a:t>1</a:t>
            </a:r>
            <a:r>
              <a:rPr lang="zh-CN" altLang="zh-CN" dirty="0"/>
              <a:t>）选择</a:t>
            </a:r>
            <a:r>
              <a:rPr lang="en-US" altLang="zh-CN" dirty="0" err="1"/>
              <a:t>DataNode</a:t>
            </a:r>
            <a:r>
              <a:rPr lang="zh-CN" altLang="zh-CN" dirty="0"/>
              <a:t>列表中的第一个</a:t>
            </a:r>
            <a:r>
              <a:rPr lang="en-US" altLang="zh-CN" dirty="0"/>
              <a:t>DataNode1</a:t>
            </a:r>
            <a:r>
              <a:rPr lang="zh-CN" altLang="zh-CN" dirty="0"/>
              <a:t>，通过</a:t>
            </a:r>
            <a:r>
              <a:rPr lang="en-US" altLang="zh-CN" dirty="0"/>
              <a:t>IP</a:t>
            </a:r>
            <a:r>
              <a:rPr lang="zh-CN" altLang="zh-CN" dirty="0"/>
              <a:t>地址建立</a:t>
            </a:r>
            <a:r>
              <a:rPr lang="en-US" altLang="zh-CN" dirty="0"/>
              <a:t>TCP</a:t>
            </a:r>
            <a:r>
              <a:rPr lang="zh-CN" altLang="zh-CN" dirty="0"/>
              <a:t>连接。</a:t>
            </a:r>
          </a:p>
          <a:p>
            <a:pPr lvl="2">
              <a:lnSpc>
                <a:spcPct val="120000"/>
              </a:lnSpc>
            </a:pPr>
            <a:r>
              <a:rPr lang="zh-CN" altLang="zh-CN" dirty="0"/>
              <a:t>（</a:t>
            </a:r>
            <a:r>
              <a:rPr lang="en-US" altLang="zh-CN" dirty="0"/>
              <a:t>2</a:t>
            </a:r>
            <a:r>
              <a:rPr lang="zh-CN" altLang="zh-CN" dirty="0"/>
              <a:t>）客户端通知</a:t>
            </a:r>
            <a:r>
              <a:rPr lang="en-US" altLang="zh-CN" dirty="0"/>
              <a:t>DataNode1</a:t>
            </a:r>
            <a:r>
              <a:rPr lang="zh-CN" altLang="zh-CN" dirty="0"/>
              <a:t>准备接收块数据，同时发送后续</a:t>
            </a:r>
            <a:r>
              <a:rPr lang="en-US" altLang="zh-CN" dirty="0" err="1"/>
              <a:t>DataNode</a:t>
            </a:r>
            <a:r>
              <a:rPr lang="zh-CN" altLang="zh-CN" dirty="0"/>
              <a:t>的</a:t>
            </a:r>
            <a:r>
              <a:rPr lang="en-US" altLang="zh-CN" dirty="0"/>
              <a:t>IP</a:t>
            </a:r>
            <a:r>
              <a:rPr lang="zh-CN" altLang="zh-CN" dirty="0"/>
              <a:t>地址给</a:t>
            </a:r>
            <a:r>
              <a:rPr lang="en-US" altLang="zh-CN" dirty="0"/>
              <a:t>DataNode1</a:t>
            </a:r>
            <a:r>
              <a:rPr lang="zh-CN" altLang="zh-CN" dirty="0"/>
              <a:t>，副本随后会拷贝到这些</a:t>
            </a:r>
            <a:r>
              <a:rPr lang="en-US" altLang="zh-CN" dirty="0" err="1"/>
              <a:t>DataNode</a:t>
            </a:r>
            <a:r>
              <a:rPr lang="zh-CN" altLang="zh-CN" dirty="0"/>
              <a:t>。</a:t>
            </a:r>
          </a:p>
          <a:p>
            <a:pPr lvl="2">
              <a:lnSpc>
                <a:spcPct val="120000"/>
              </a:lnSpc>
            </a:pPr>
            <a:r>
              <a:rPr lang="zh-CN" altLang="zh-CN" dirty="0"/>
              <a:t>（</a:t>
            </a:r>
            <a:r>
              <a:rPr lang="en-US" altLang="zh-CN" dirty="0"/>
              <a:t>3</a:t>
            </a:r>
            <a:r>
              <a:rPr lang="zh-CN" altLang="zh-CN" dirty="0"/>
              <a:t>）</a:t>
            </a:r>
            <a:r>
              <a:rPr lang="en-US" altLang="zh-CN" dirty="0"/>
              <a:t>DataNode1</a:t>
            </a:r>
            <a:r>
              <a:rPr lang="zh-CN" altLang="zh-CN" dirty="0"/>
              <a:t>连接</a:t>
            </a:r>
            <a:r>
              <a:rPr lang="en-US" altLang="zh-CN" dirty="0"/>
              <a:t>DataNode2</a:t>
            </a:r>
            <a:r>
              <a:rPr lang="zh-CN" altLang="zh-CN" dirty="0"/>
              <a:t>，并通知</a:t>
            </a:r>
            <a:r>
              <a:rPr lang="en-US" altLang="zh-CN" dirty="0"/>
              <a:t>DataNode2</a:t>
            </a:r>
            <a:r>
              <a:rPr lang="zh-CN" altLang="zh-CN" dirty="0"/>
              <a:t>连接</a:t>
            </a:r>
            <a:r>
              <a:rPr lang="en-US" altLang="zh-CN" dirty="0"/>
              <a:t>DataNode3</a:t>
            </a:r>
            <a:r>
              <a:rPr lang="zh-CN" altLang="zh-CN" dirty="0"/>
              <a:t>，前一个</a:t>
            </a:r>
            <a:r>
              <a:rPr lang="en-US" altLang="zh-CN" dirty="0" err="1"/>
              <a:t>DataNode</a:t>
            </a:r>
            <a:r>
              <a:rPr lang="zh-CN" altLang="zh-CN" dirty="0"/>
              <a:t>发送副本数据给后一个</a:t>
            </a:r>
            <a:r>
              <a:rPr lang="en-US" altLang="zh-CN" dirty="0" err="1"/>
              <a:t>DataNode</a:t>
            </a:r>
            <a:r>
              <a:rPr lang="zh-CN" altLang="zh-CN" dirty="0"/>
              <a:t>，依次类推。</a:t>
            </a:r>
          </a:p>
          <a:p>
            <a:pPr lvl="2">
              <a:lnSpc>
                <a:spcPct val="120000"/>
              </a:lnSpc>
            </a:pPr>
            <a:r>
              <a:rPr lang="zh-CN" altLang="zh-CN" dirty="0"/>
              <a:t>（</a:t>
            </a:r>
            <a:r>
              <a:rPr lang="en-US" altLang="zh-CN" dirty="0"/>
              <a:t>4</a:t>
            </a:r>
            <a:r>
              <a:rPr lang="zh-CN" altLang="zh-CN" dirty="0"/>
              <a:t>）</a:t>
            </a:r>
            <a:r>
              <a:rPr lang="en-US" altLang="zh-CN" dirty="0"/>
              <a:t>ack</a:t>
            </a:r>
            <a:r>
              <a:rPr lang="zh-CN" altLang="zh-CN" dirty="0"/>
              <a:t>确认消息遵从相反的顺序，即</a:t>
            </a:r>
            <a:r>
              <a:rPr lang="en-US" altLang="zh-CN" dirty="0"/>
              <a:t>DataNode3</a:t>
            </a:r>
            <a:r>
              <a:rPr lang="zh-CN" altLang="zh-CN" dirty="0"/>
              <a:t>收到完整块副本后返回确认给</a:t>
            </a:r>
            <a:r>
              <a:rPr lang="en-US" altLang="zh-CN" dirty="0"/>
              <a:t>DataNode2</a:t>
            </a:r>
            <a:r>
              <a:rPr lang="zh-CN" altLang="zh-CN" dirty="0"/>
              <a:t>，</a:t>
            </a:r>
            <a:r>
              <a:rPr lang="en-US" altLang="zh-CN" dirty="0"/>
              <a:t>DataNode2</a:t>
            </a:r>
            <a:r>
              <a:rPr lang="zh-CN" altLang="zh-CN" dirty="0"/>
              <a:t>收到完整块副本后返回确认给</a:t>
            </a:r>
            <a:r>
              <a:rPr lang="en-US" altLang="zh-CN" dirty="0"/>
              <a:t>DataNode1</a:t>
            </a:r>
            <a:r>
              <a:rPr lang="zh-CN" altLang="zh-CN" dirty="0"/>
              <a:t>。而</a:t>
            </a:r>
            <a:r>
              <a:rPr lang="en-US" altLang="zh-CN" dirty="0"/>
              <a:t>DataNode1</a:t>
            </a:r>
            <a:r>
              <a:rPr lang="zh-CN" altLang="zh-CN" dirty="0"/>
              <a:t>最后通知客户端所有数据块已经成功复制。对于</a:t>
            </a:r>
            <a:r>
              <a:rPr lang="en-US" altLang="zh-CN" dirty="0"/>
              <a:t>3</a:t>
            </a:r>
            <a:r>
              <a:rPr lang="zh-CN" altLang="zh-CN" dirty="0"/>
              <a:t>个副本，</a:t>
            </a:r>
            <a:r>
              <a:rPr lang="en-US" altLang="zh-CN" dirty="0"/>
              <a:t>DataNode1</a:t>
            </a:r>
            <a:r>
              <a:rPr lang="zh-CN" altLang="zh-CN" dirty="0"/>
              <a:t>会发送</a:t>
            </a:r>
            <a:r>
              <a:rPr lang="en-US" altLang="zh-CN" dirty="0"/>
              <a:t>3</a:t>
            </a:r>
            <a:r>
              <a:rPr lang="zh-CN" altLang="zh-CN" dirty="0"/>
              <a:t>个</a:t>
            </a:r>
            <a:r>
              <a:rPr lang="en-US" altLang="zh-CN" dirty="0"/>
              <a:t>ack</a:t>
            </a:r>
            <a:r>
              <a:rPr lang="zh-CN" altLang="zh-CN" dirty="0"/>
              <a:t>给客户端表示</a:t>
            </a:r>
            <a:r>
              <a:rPr lang="en-US" altLang="zh-CN" dirty="0"/>
              <a:t>3</a:t>
            </a:r>
            <a:r>
              <a:rPr lang="zh-CN" altLang="zh-CN" dirty="0"/>
              <a:t>个</a:t>
            </a:r>
            <a:r>
              <a:rPr lang="en-US" altLang="zh-CN" dirty="0" err="1"/>
              <a:t>DataNode</a:t>
            </a:r>
            <a:r>
              <a:rPr lang="zh-CN" altLang="zh-CN" dirty="0"/>
              <a:t>都成功接收。随后，客户端通知</a:t>
            </a:r>
            <a:r>
              <a:rPr lang="en-US" altLang="zh-CN" dirty="0" err="1"/>
              <a:t>NameNode</a:t>
            </a:r>
            <a:r>
              <a:rPr lang="zh-CN" altLang="zh-CN" dirty="0"/>
              <a:t>，完整文件写入成功，</a:t>
            </a:r>
            <a:r>
              <a:rPr lang="en-US" altLang="zh-CN" dirty="0" err="1"/>
              <a:t>NameNode</a:t>
            </a:r>
            <a:r>
              <a:rPr lang="zh-CN" altLang="zh-CN" dirty="0"/>
              <a:t>更新元数据。</a:t>
            </a:r>
          </a:p>
          <a:p>
            <a:pPr lvl="2">
              <a:lnSpc>
                <a:spcPct val="120000"/>
              </a:lnSpc>
            </a:pPr>
            <a:r>
              <a:rPr lang="zh-CN" altLang="zh-CN" dirty="0"/>
              <a:t>（</a:t>
            </a:r>
            <a:r>
              <a:rPr lang="en-US" altLang="zh-CN" dirty="0"/>
              <a:t>5</a:t>
            </a:r>
            <a:r>
              <a:rPr lang="zh-CN" altLang="zh-CN" dirty="0"/>
              <a:t>）当客户端接到通知流水线已经建立完成后，将会准备发送数据块到流水线中，然后逐个数据块按序在流水线中传输。这样以来，客户端只需要发送一次，所有备份将在不同</a:t>
            </a:r>
            <a:r>
              <a:rPr lang="en-US" altLang="zh-CN" dirty="0" err="1"/>
              <a:t>DataNode</a:t>
            </a:r>
            <a:r>
              <a:rPr lang="zh-CN" altLang="zh-CN" dirty="0"/>
              <a:t>之间自动完成，提高了传输效率。</a:t>
            </a:r>
            <a:endParaRPr lang="en-US" altLang="zh-CN" dirty="0"/>
          </a:p>
        </p:txBody>
      </p:sp>
    </p:spTree>
    <p:extLst>
      <p:ext uri="{BB962C8B-B14F-4D97-AF65-F5344CB8AC3E}">
        <p14:creationId xmlns:p14="http://schemas.microsoft.com/office/powerpoint/2010/main" val="4149256076"/>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A0A3B2-592F-4B0C-B7E0-BE8E7DD0A14B}"/>
              </a:ext>
            </a:extLst>
          </p:cNvPr>
          <p:cNvSpPr>
            <a:spLocks noGrp="1"/>
          </p:cNvSpPr>
          <p:nvPr>
            <p:ph type="title"/>
          </p:nvPr>
        </p:nvSpPr>
        <p:spPr/>
        <p:txBody>
          <a:bodyPr/>
          <a:lstStyle/>
          <a:p>
            <a:r>
              <a:rPr lang="en-US" altLang="zh-CN" dirty="0"/>
              <a:t>3.5  </a:t>
            </a:r>
            <a:r>
              <a:rPr lang="zh-CN" altLang="en-US" dirty="0"/>
              <a:t>实战</a:t>
            </a:r>
            <a:r>
              <a:rPr lang="en-US" altLang="zh-CN" dirty="0"/>
              <a:t>HDFS</a:t>
            </a:r>
            <a:endParaRPr lang="zh-CN" altLang="en-US" dirty="0"/>
          </a:p>
        </p:txBody>
      </p:sp>
      <p:sp>
        <p:nvSpPr>
          <p:cNvPr id="3" name="内容占位符 2">
            <a:extLst>
              <a:ext uri="{FF2B5EF4-FFF2-40B4-BE49-F238E27FC236}">
                <a16:creationId xmlns:a16="http://schemas.microsoft.com/office/drawing/2014/main" id="{3F062E66-F29B-49F7-8B5C-7BB3510EF216}"/>
              </a:ext>
            </a:extLst>
          </p:cNvPr>
          <p:cNvSpPr>
            <a:spLocks noGrp="1"/>
          </p:cNvSpPr>
          <p:nvPr>
            <p:ph idx="1"/>
          </p:nvPr>
        </p:nvSpPr>
        <p:spPr/>
        <p:txBody>
          <a:bodyPr/>
          <a:lstStyle/>
          <a:p>
            <a:r>
              <a:rPr lang="zh-CN" altLang="zh-CN" dirty="0"/>
              <a:t>为了方便用户使用</a:t>
            </a:r>
            <a:r>
              <a:rPr lang="en-US" altLang="zh-CN" dirty="0"/>
              <a:t>HDFS</a:t>
            </a:r>
            <a:r>
              <a:rPr lang="zh-CN" altLang="zh-CN" dirty="0"/>
              <a:t>，</a:t>
            </a:r>
            <a:r>
              <a:rPr lang="en-US" altLang="zh-CN" dirty="0"/>
              <a:t>HDFS</a:t>
            </a:r>
            <a:r>
              <a:rPr lang="zh-CN" altLang="zh-CN" dirty="0"/>
              <a:t>提供三种类型接口：</a:t>
            </a:r>
            <a:endParaRPr lang="en-US" altLang="zh-CN" dirty="0"/>
          </a:p>
          <a:p>
            <a:pPr lvl="1"/>
            <a:r>
              <a:rPr lang="en-US" altLang="zh-CN" dirty="0"/>
              <a:t>HDFS Web UI</a:t>
            </a:r>
          </a:p>
          <a:p>
            <a:pPr lvl="1"/>
            <a:r>
              <a:rPr lang="en-US" altLang="zh-CN" dirty="0"/>
              <a:t>HDFS Shell</a:t>
            </a:r>
          </a:p>
          <a:p>
            <a:pPr lvl="1"/>
            <a:r>
              <a:rPr lang="en-US" altLang="zh-CN" dirty="0"/>
              <a:t>HDFS API</a:t>
            </a:r>
            <a:endParaRPr lang="zh-CN" altLang="en-US" dirty="0"/>
          </a:p>
        </p:txBody>
      </p:sp>
    </p:spTree>
    <p:extLst>
      <p:ext uri="{BB962C8B-B14F-4D97-AF65-F5344CB8AC3E}">
        <p14:creationId xmlns:p14="http://schemas.microsoft.com/office/powerpoint/2010/main" val="2336938624"/>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A344CC-7977-4DDD-A868-AF2D067A9AD8}"/>
              </a:ext>
            </a:extLst>
          </p:cNvPr>
          <p:cNvSpPr>
            <a:spLocks noGrp="1"/>
          </p:cNvSpPr>
          <p:nvPr>
            <p:ph type="title"/>
          </p:nvPr>
        </p:nvSpPr>
        <p:spPr/>
        <p:txBody>
          <a:bodyPr/>
          <a:lstStyle/>
          <a:p>
            <a:r>
              <a:rPr lang="en-US" altLang="zh-CN" dirty="0"/>
              <a:t>3.5.1  HDFS Web UI</a:t>
            </a:r>
            <a:endParaRPr lang="zh-CN" altLang="en-US" dirty="0"/>
          </a:p>
        </p:txBody>
      </p:sp>
      <p:sp>
        <p:nvSpPr>
          <p:cNvPr id="3" name="内容占位符 2">
            <a:extLst>
              <a:ext uri="{FF2B5EF4-FFF2-40B4-BE49-F238E27FC236}">
                <a16:creationId xmlns:a16="http://schemas.microsoft.com/office/drawing/2014/main" id="{5A1F9221-E6DD-423B-A9A3-0ACFDC2ACBE3}"/>
              </a:ext>
            </a:extLst>
          </p:cNvPr>
          <p:cNvSpPr>
            <a:spLocks noGrp="1"/>
          </p:cNvSpPr>
          <p:nvPr>
            <p:ph idx="1"/>
          </p:nvPr>
        </p:nvSpPr>
        <p:spPr/>
        <p:txBody>
          <a:bodyPr/>
          <a:lstStyle/>
          <a:p>
            <a:r>
              <a:rPr lang="en-US" altLang="zh-CN" dirty="0"/>
              <a:t>HDFS Web UI</a:t>
            </a:r>
            <a:r>
              <a:rPr lang="zh-CN" altLang="zh-CN" dirty="0"/>
              <a:t>主要面向管理员，提供服务器基础统计信息和文件系统运行状态的查看功能，不支持配置更改操作。从该页面上，管理员可以查看当前文件系统中各个节点的分布信息，浏览名称节点上的存储、登录等日志，以及下载某个数据节点上某个文件的内容。</a:t>
            </a:r>
            <a:endParaRPr lang="en-US" altLang="zh-CN" dirty="0"/>
          </a:p>
          <a:p>
            <a:r>
              <a:rPr lang="en-US" altLang="zh-CN" dirty="0"/>
              <a:t>HDFS Web UI</a:t>
            </a:r>
            <a:r>
              <a:rPr lang="zh-CN" altLang="zh-CN" dirty="0"/>
              <a:t>地址为</a:t>
            </a:r>
            <a:r>
              <a:rPr lang="en-US" altLang="zh-CN" dirty="0"/>
              <a:t>http://NameNodeIP:50070</a:t>
            </a:r>
            <a:r>
              <a:rPr lang="zh-CN" altLang="zh-CN" dirty="0"/>
              <a:t>，进入后可以看到当前</a:t>
            </a:r>
            <a:r>
              <a:rPr lang="en-US" altLang="zh-CN" dirty="0"/>
              <a:t>HDFS</a:t>
            </a:r>
            <a:r>
              <a:rPr lang="zh-CN" altLang="zh-CN" dirty="0"/>
              <a:t>文件系统的</a:t>
            </a:r>
            <a:r>
              <a:rPr lang="en-US" altLang="zh-CN" dirty="0"/>
              <a:t>Overview</a:t>
            </a:r>
            <a:r>
              <a:rPr lang="zh-CN" altLang="zh-CN" dirty="0"/>
              <a:t>、</a:t>
            </a:r>
            <a:r>
              <a:rPr lang="en-US" altLang="zh-CN" dirty="0"/>
              <a:t>Summary</a:t>
            </a:r>
            <a:r>
              <a:rPr lang="zh-CN" altLang="zh-CN" dirty="0"/>
              <a:t>、</a:t>
            </a:r>
            <a:r>
              <a:rPr lang="en-US" altLang="zh-CN" dirty="0" err="1"/>
              <a:t>NameNode</a:t>
            </a:r>
            <a:r>
              <a:rPr lang="en-US" altLang="zh-CN" dirty="0"/>
              <a:t> Journal Status</a:t>
            </a:r>
            <a:r>
              <a:rPr lang="zh-CN" altLang="zh-CN" dirty="0"/>
              <a:t>、</a:t>
            </a:r>
            <a:r>
              <a:rPr lang="en-US" altLang="zh-CN" dirty="0" err="1"/>
              <a:t>NameNode</a:t>
            </a:r>
            <a:r>
              <a:rPr lang="en-US" altLang="zh-CN" dirty="0"/>
              <a:t> Storage</a:t>
            </a:r>
            <a:r>
              <a:rPr lang="zh-CN" altLang="zh-CN" dirty="0"/>
              <a:t>等信息。</a:t>
            </a:r>
            <a:endParaRPr lang="zh-CN" altLang="en-US" dirty="0"/>
          </a:p>
        </p:txBody>
      </p:sp>
    </p:spTree>
    <p:extLst>
      <p:ext uri="{BB962C8B-B14F-4D97-AF65-F5344CB8AC3E}">
        <p14:creationId xmlns:p14="http://schemas.microsoft.com/office/powerpoint/2010/main" val="3272831572"/>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F8396-16D3-4141-98D1-84D7B0BC48E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8727544-FF57-4835-9453-7C29959F5707}"/>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327A483C-29C0-424A-87B4-E28C921F5B2E}"/>
              </a:ext>
            </a:extLst>
          </p:cNvPr>
          <p:cNvPicPr/>
          <p:nvPr/>
        </p:nvPicPr>
        <p:blipFill>
          <a:blip r:embed="rId2"/>
          <a:stretch>
            <a:fillRect/>
          </a:stretch>
        </p:blipFill>
        <p:spPr>
          <a:xfrm>
            <a:off x="0" y="0"/>
            <a:ext cx="5273675" cy="2771775"/>
          </a:xfrm>
          <a:prstGeom prst="rect">
            <a:avLst/>
          </a:prstGeom>
        </p:spPr>
      </p:pic>
      <p:pic>
        <p:nvPicPr>
          <p:cNvPr id="5" name="图片 4">
            <a:extLst>
              <a:ext uri="{FF2B5EF4-FFF2-40B4-BE49-F238E27FC236}">
                <a16:creationId xmlns:a16="http://schemas.microsoft.com/office/drawing/2014/main" id="{B1E6284C-85E4-4C74-9276-DA6B3CE907CA}"/>
              </a:ext>
            </a:extLst>
          </p:cNvPr>
          <p:cNvPicPr/>
          <p:nvPr/>
        </p:nvPicPr>
        <p:blipFill>
          <a:blip r:embed="rId3"/>
          <a:stretch>
            <a:fillRect/>
          </a:stretch>
        </p:blipFill>
        <p:spPr>
          <a:xfrm>
            <a:off x="3870325" y="768667"/>
            <a:ext cx="5273675" cy="4006215"/>
          </a:xfrm>
          <a:prstGeom prst="rect">
            <a:avLst/>
          </a:prstGeom>
        </p:spPr>
      </p:pic>
    </p:spTree>
    <p:extLst>
      <p:ext uri="{BB962C8B-B14F-4D97-AF65-F5344CB8AC3E}">
        <p14:creationId xmlns:p14="http://schemas.microsoft.com/office/powerpoint/2010/main" val="2926404149"/>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4712D1-DE13-4093-8D6B-DFD71C98F9A2}"/>
              </a:ext>
            </a:extLst>
          </p:cNvPr>
          <p:cNvSpPr>
            <a:spLocks noGrp="1"/>
          </p:cNvSpPr>
          <p:nvPr>
            <p:ph type="title"/>
          </p:nvPr>
        </p:nvSpPr>
        <p:spPr/>
        <p:txBody>
          <a:bodyPr/>
          <a:lstStyle/>
          <a:p>
            <a:r>
              <a:rPr lang="en-US" altLang="zh-CN" dirty="0"/>
              <a:t>3.5.1  HDFS Web UI</a:t>
            </a:r>
            <a:endParaRPr lang="zh-CN" altLang="en-US" dirty="0"/>
          </a:p>
        </p:txBody>
      </p:sp>
      <p:sp>
        <p:nvSpPr>
          <p:cNvPr id="3" name="内容占位符 2">
            <a:extLst>
              <a:ext uri="{FF2B5EF4-FFF2-40B4-BE49-F238E27FC236}">
                <a16:creationId xmlns:a16="http://schemas.microsoft.com/office/drawing/2014/main" id="{C2A1BD0C-7B55-4BB3-B862-C1B0FEF5D803}"/>
              </a:ext>
            </a:extLst>
          </p:cNvPr>
          <p:cNvSpPr>
            <a:spLocks noGrp="1"/>
          </p:cNvSpPr>
          <p:nvPr>
            <p:ph idx="1"/>
          </p:nvPr>
        </p:nvSpPr>
        <p:spPr/>
        <p:txBody>
          <a:bodyPr/>
          <a:lstStyle/>
          <a:p>
            <a:r>
              <a:rPr lang="zh-CN" altLang="en-US" dirty="0"/>
              <a:t>可以</a:t>
            </a:r>
            <a:r>
              <a:rPr lang="zh-CN" altLang="zh-CN" dirty="0"/>
              <a:t>通过首页顶端菜单项『</a:t>
            </a:r>
            <a:r>
              <a:rPr lang="en-US" altLang="zh-CN" dirty="0"/>
              <a:t>Utilities</a:t>
            </a:r>
            <a:r>
              <a:rPr lang="zh-CN" altLang="zh-CN" dirty="0"/>
              <a:t>』→『</a:t>
            </a:r>
            <a:r>
              <a:rPr lang="en-US" altLang="zh-CN" dirty="0"/>
              <a:t>Browse the file system</a:t>
            </a:r>
            <a:r>
              <a:rPr lang="zh-CN" altLang="zh-CN" dirty="0"/>
              <a:t>』查看</a:t>
            </a:r>
            <a:r>
              <a:rPr lang="en-US" altLang="zh-CN" dirty="0"/>
              <a:t>HDFS</a:t>
            </a:r>
            <a:r>
              <a:rPr lang="zh-CN" altLang="zh-CN" dirty="0"/>
              <a:t>文件</a:t>
            </a:r>
            <a:r>
              <a:rPr lang="zh-CN" altLang="en-US" dirty="0"/>
              <a:t>。</a:t>
            </a:r>
          </a:p>
        </p:txBody>
      </p:sp>
      <p:pic>
        <p:nvPicPr>
          <p:cNvPr id="4" name="图片 3">
            <a:extLst>
              <a:ext uri="{FF2B5EF4-FFF2-40B4-BE49-F238E27FC236}">
                <a16:creationId xmlns:a16="http://schemas.microsoft.com/office/drawing/2014/main" id="{6F6A0255-31AD-43B7-BB78-C34850C08328}"/>
              </a:ext>
            </a:extLst>
          </p:cNvPr>
          <p:cNvPicPr/>
          <p:nvPr/>
        </p:nvPicPr>
        <p:blipFill>
          <a:blip r:embed="rId2"/>
          <a:stretch>
            <a:fillRect/>
          </a:stretch>
        </p:blipFill>
        <p:spPr>
          <a:xfrm>
            <a:off x="3601866" y="1834516"/>
            <a:ext cx="5274310" cy="2899410"/>
          </a:xfrm>
          <a:prstGeom prst="rect">
            <a:avLst/>
          </a:prstGeom>
        </p:spPr>
      </p:pic>
    </p:spTree>
    <p:extLst>
      <p:ext uri="{BB962C8B-B14F-4D97-AF65-F5344CB8AC3E}">
        <p14:creationId xmlns:p14="http://schemas.microsoft.com/office/powerpoint/2010/main" val="3268500442"/>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B6622-51B4-4348-82FC-8F8663BB004F}"/>
              </a:ext>
            </a:extLst>
          </p:cNvPr>
          <p:cNvSpPr>
            <a:spLocks noGrp="1"/>
          </p:cNvSpPr>
          <p:nvPr>
            <p:ph type="title"/>
          </p:nvPr>
        </p:nvSpPr>
        <p:spPr/>
        <p:txBody>
          <a:bodyPr/>
          <a:lstStyle/>
          <a:p>
            <a:r>
              <a:rPr lang="en-US" altLang="zh-CN" dirty="0"/>
              <a:t>3.5.2  HDFS Shell</a:t>
            </a:r>
            <a:endParaRPr lang="zh-CN" altLang="en-US" dirty="0"/>
          </a:p>
        </p:txBody>
      </p:sp>
      <p:sp>
        <p:nvSpPr>
          <p:cNvPr id="3" name="内容占位符 2">
            <a:extLst>
              <a:ext uri="{FF2B5EF4-FFF2-40B4-BE49-F238E27FC236}">
                <a16:creationId xmlns:a16="http://schemas.microsoft.com/office/drawing/2014/main" id="{D21CE263-940C-4C22-A071-E3C4CA62C5CD}"/>
              </a:ext>
            </a:extLst>
          </p:cNvPr>
          <p:cNvSpPr>
            <a:spLocks noGrp="1"/>
          </p:cNvSpPr>
          <p:nvPr>
            <p:ph idx="1"/>
          </p:nvPr>
        </p:nvSpPr>
        <p:spPr/>
        <p:txBody>
          <a:bodyPr>
            <a:normAutofit fontScale="40000" lnSpcReduction="20000"/>
          </a:bodyPr>
          <a:lstStyle/>
          <a:p>
            <a:r>
              <a:rPr lang="zh-CN" altLang="zh-CN" dirty="0"/>
              <a:t>在</a:t>
            </a:r>
            <a:r>
              <a:rPr lang="en-US" altLang="zh-CN" dirty="0"/>
              <a:t>Linux</a:t>
            </a:r>
            <a:r>
              <a:rPr lang="zh-CN" altLang="zh-CN" dirty="0"/>
              <a:t>命令行终端，使用</a:t>
            </a:r>
            <a:r>
              <a:rPr lang="en-US" altLang="zh-CN" dirty="0"/>
              <a:t>Shell</a:t>
            </a:r>
            <a:r>
              <a:rPr lang="zh-CN" altLang="zh-CN" dirty="0"/>
              <a:t>命令对</a:t>
            </a:r>
            <a:r>
              <a:rPr lang="en-US" altLang="zh-CN" dirty="0"/>
              <a:t>HDFS</a:t>
            </a:r>
            <a:r>
              <a:rPr lang="zh-CN" altLang="zh-CN" dirty="0"/>
              <a:t>进行操作，可以完成</a:t>
            </a:r>
            <a:r>
              <a:rPr lang="en-US" altLang="zh-CN" dirty="0"/>
              <a:t>HDFS</a:t>
            </a:r>
            <a:r>
              <a:rPr lang="zh-CN" altLang="zh-CN" dirty="0"/>
              <a:t>中文件的上传、下载、复制、查看、格式化名称节点等操作。</a:t>
            </a:r>
            <a:endParaRPr lang="en-US" altLang="zh-CN" dirty="0"/>
          </a:p>
          <a:p>
            <a:pPr marL="0" indent="0">
              <a:buNone/>
            </a:pPr>
            <a:r>
              <a:rPr lang="en-US" altLang="zh-CN" i="1" dirty="0"/>
              <a:t>Usage: </a:t>
            </a:r>
            <a:r>
              <a:rPr lang="en-US" altLang="zh-CN" i="1" dirty="0" err="1"/>
              <a:t>hadoop</a:t>
            </a:r>
            <a:r>
              <a:rPr lang="en-US" altLang="zh-CN" i="1" dirty="0"/>
              <a:t> [--config </a:t>
            </a:r>
            <a:r>
              <a:rPr lang="en-US" altLang="zh-CN" i="1" dirty="0" err="1"/>
              <a:t>confdir</a:t>
            </a:r>
            <a:r>
              <a:rPr lang="en-US" altLang="zh-CN" i="1" dirty="0"/>
              <a:t>] [COMMAND | CLASSNAME]</a:t>
            </a:r>
            <a:endParaRPr lang="zh-CN" altLang="zh-CN" i="1" dirty="0"/>
          </a:p>
          <a:p>
            <a:pPr marL="0" indent="0">
              <a:buNone/>
            </a:pPr>
            <a:r>
              <a:rPr lang="en-US" altLang="zh-CN" i="1" dirty="0"/>
              <a:t>  CLASSNAME          run the class named CLASSNAME</a:t>
            </a:r>
            <a:endParaRPr lang="zh-CN" altLang="zh-CN" i="1" dirty="0"/>
          </a:p>
          <a:p>
            <a:pPr marL="0" indent="0">
              <a:buNone/>
            </a:pPr>
            <a:r>
              <a:rPr lang="en-US" altLang="zh-CN" i="1" dirty="0"/>
              <a:t> or</a:t>
            </a:r>
            <a:endParaRPr lang="zh-CN" altLang="zh-CN" i="1" dirty="0"/>
          </a:p>
          <a:p>
            <a:pPr marL="0" indent="0">
              <a:buNone/>
            </a:pPr>
            <a:r>
              <a:rPr lang="en-US" altLang="zh-CN" i="1" dirty="0"/>
              <a:t>  where COMMAND is one of:</a:t>
            </a:r>
            <a:endParaRPr lang="zh-CN" altLang="zh-CN" i="1" dirty="0"/>
          </a:p>
          <a:p>
            <a:pPr marL="0" indent="0">
              <a:buNone/>
            </a:pPr>
            <a:r>
              <a:rPr lang="en-US" altLang="zh-CN" i="1" dirty="0"/>
              <a:t>  fs                    run a generic filesystem user client</a:t>
            </a:r>
            <a:endParaRPr lang="zh-CN" altLang="zh-CN" i="1" dirty="0"/>
          </a:p>
          <a:p>
            <a:pPr marL="0" indent="0">
              <a:buNone/>
            </a:pPr>
            <a:r>
              <a:rPr lang="en-US" altLang="zh-CN" i="1" dirty="0"/>
              <a:t>  version               print the version</a:t>
            </a:r>
            <a:endParaRPr lang="zh-CN" altLang="zh-CN" i="1" dirty="0"/>
          </a:p>
          <a:p>
            <a:pPr marL="0" indent="0">
              <a:buNone/>
            </a:pPr>
            <a:r>
              <a:rPr lang="en-US" altLang="zh-CN" i="1" dirty="0"/>
              <a:t>  jar &lt;jar&gt;              run a jar file, note: please use "yarn jar" to launch YARN applications, not this command.</a:t>
            </a:r>
            <a:endParaRPr lang="zh-CN" altLang="zh-CN" i="1" dirty="0"/>
          </a:p>
          <a:p>
            <a:pPr marL="0" indent="0">
              <a:buNone/>
            </a:pPr>
            <a:r>
              <a:rPr lang="en-US" altLang="zh-CN" i="1" dirty="0"/>
              <a:t>  </a:t>
            </a:r>
            <a:r>
              <a:rPr lang="en-US" altLang="zh-CN" i="1" dirty="0" err="1"/>
              <a:t>checknative</a:t>
            </a:r>
            <a:r>
              <a:rPr lang="en-US" altLang="zh-CN" i="1" dirty="0"/>
              <a:t> [-a|-h]  check native </a:t>
            </a:r>
            <a:r>
              <a:rPr lang="en-US" altLang="zh-CN" i="1" dirty="0" err="1"/>
              <a:t>hadoop</a:t>
            </a:r>
            <a:r>
              <a:rPr lang="en-US" altLang="zh-CN" i="1" dirty="0"/>
              <a:t> and compression libraries availability</a:t>
            </a:r>
            <a:endParaRPr lang="zh-CN" altLang="zh-CN" i="1" dirty="0"/>
          </a:p>
          <a:p>
            <a:pPr marL="0" indent="0">
              <a:buNone/>
            </a:pPr>
            <a:r>
              <a:rPr lang="en-US" altLang="zh-CN" i="1" dirty="0"/>
              <a:t>  </a:t>
            </a:r>
            <a:r>
              <a:rPr lang="en-US" altLang="zh-CN" i="1" dirty="0" err="1"/>
              <a:t>distcp</a:t>
            </a:r>
            <a:r>
              <a:rPr lang="en-US" altLang="zh-CN" i="1" dirty="0"/>
              <a:t> &lt;</a:t>
            </a:r>
            <a:r>
              <a:rPr lang="en-US" altLang="zh-CN" i="1" dirty="0" err="1"/>
              <a:t>srcurl</a:t>
            </a:r>
            <a:r>
              <a:rPr lang="en-US" altLang="zh-CN" i="1" dirty="0"/>
              <a:t>&gt; &lt;</a:t>
            </a:r>
            <a:r>
              <a:rPr lang="en-US" altLang="zh-CN" i="1" dirty="0" err="1"/>
              <a:t>desturl</a:t>
            </a:r>
            <a:r>
              <a:rPr lang="en-US" altLang="zh-CN" i="1" dirty="0"/>
              <a:t>&gt; copy file or directories recursively</a:t>
            </a:r>
            <a:endParaRPr lang="zh-CN" altLang="zh-CN" i="1" dirty="0"/>
          </a:p>
          <a:p>
            <a:pPr marL="0" indent="0">
              <a:buNone/>
            </a:pPr>
            <a:r>
              <a:rPr lang="en-US" altLang="zh-CN" i="1" dirty="0"/>
              <a:t>  archive -</a:t>
            </a:r>
            <a:r>
              <a:rPr lang="en-US" altLang="zh-CN" i="1" dirty="0" err="1"/>
              <a:t>archiveName</a:t>
            </a:r>
            <a:r>
              <a:rPr lang="en-US" altLang="zh-CN" i="1" dirty="0"/>
              <a:t> NAME -p &lt;parent path&gt; &lt;</a:t>
            </a:r>
            <a:r>
              <a:rPr lang="en-US" altLang="zh-CN" i="1" dirty="0" err="1"/>
              <a:t>src</a:t>
            </a:r>
            <a:r>
              <a:rPr lang="en-US" altLang="zh-CN" i="1" dirty="0"/>
              <a:t>&gt;* &lt;</a:t>
            </a:r>
            <a:r>
              <a:rPr lang="en-US" altLang="zh-CN" i="1" dirty="0" err="1"/>
              <a:t>dest</a:t>
            </a:r>
            <a:r>
              <a:rPr lang="en-US" altLang="zh-CN" i="1" dirty="0"/>
              <a:t>&gt; create a </a:t>
            </a:r>
            <a:r>
              <a:rPr lang="en-US" altLang="zh-CN" i="1" dirty="0" err="1"/>
              <a:t>hadoop</a:t>
            </a:r>
            <a:r>
              <a:rPr lang="en-US" altLang="zh-CN" i="1" dirty="0"/>
              <a:t> archive</a:t>
            </a:r>
            <a:endParaRPr lang="zh-CN" altLang="zh-CN" i="1" dirty="0"/>
          </a:p>
          <a:p>
            <a:pPr marL="0" indent="0">
              <a:buNone/>
            </a:pPr>
            <a:r>
              <a:rPr lang="en-US" altLang="zh-CN" i="1" dirty="0"/>
              <a:t>  </a:t>
            </a:r>
            <a:r>
              <a:rPr lang="en-US" altLang="zh-CN" i="1" dirty="0" err="1"/>
              <a:t>classpath</a:t>
            </a:r>
            <a:r>
              <a:rPr lang="en-US" altLang="zh-CN" i="1" dirty="0"/>
              <a:t>             prints the class path needed to get the Hadoop jar and the required libraries</a:t>
            </a:r>
            <a:endParaRPr lang="zh-CN" altLang="zh-CN" i="1" dirty="0"/>
          </a:p>
          <a:p>
            <a:pPr marL="0" indent="0">
              <a:buNone/>
            </a:pPr>
            <a:r>
              <a:rPr lang="en-US" altLang="zh-CN" i="1" dirty="0"/>
              <a:t>  credential            interact with credential providers</a:t>
            </a:r>
            <a:endParaRPr lang="zh-CN" altLang="zh-CN" i="1" dirty="0"/>
          </a:p>
          <a:p>
            <a:pPr marL="0" indent="0">
              <a:buNone/>
            </a:pPr>
            <a:r>
              <a:rPr lang="en-US" altLang="zh-CN" i="1" dirty="0"/>
              <a:t>  </a:t>
            </a:r>
            <a:r>
              <a:rPr lang="en-US" altLang="zh-CN" i="1" dirty="0" err="1"/>
              <a:t>daemonlog</a:t>
            </a:r>
            <a:r>
              <a:rPr lang="en-US" altLang="zh-CN" i="1" dirty="0"/>
              <a:t>           get/set the log level for each daemon</a:t>
            </a:r>
            <a:endParaRPr lang="zh-CN" altLang="zh-CN" i="1" dirty="0"/>
          </a:p>
          <a:p>
            <a:pPr marL="0" indent="0">
              <a:buNone/>
            </a:pPr>
            <a:r>
              <a:rPr lang="en-US" altLang="zh-CN" i="1" dirty="0"/>
              <a:t>  trace                view and modify Hadoop tracing settings</a:t>
            </a:r>
            <a:endParaRPr lang="zh-CN" altLang="zh-CN" i="1" dirty="0"/>
          </a:p>
        </p:txBody>
      </p:sp>
    </p:spTree>
    <p:extLst>
      <p:ext uri="{BB962C8B-B14F-4D97-AF65-F5344CB8AC3E}">
        <p14:creationId xmlns:p14="http://schemas.microsoft.com/office/powerpoint/2010/main" val="1695969975"/>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B6622-51B4-4348-82FC-8F8663BB004F}"/>
              </a:ext>
            </a:extLst>
          </p:cNvPr>
          <p:cNvSpPr>
            <a:spLocks noGrp="1"/>
          </p:cNvSpPr>
          <p:nvPr>
            <p:ph type="title"/>
          </p:nvPr>
        </p:nvSpPr>
        <p:spPr/>
        <p:txBody>
          <a:bodyPr/>
          <a:lstStyle/>
          <a:p>
            <a:r>
              <a:rPr lang="en-US" altLang="zh-CN" dirty="0"/>
              <a:t>3.5.2  HDFS Shell</a:t>
            </a:r>
            <a:endParaRPr lang="zh-CN" altLang="en-US" dirty="0"/>
          </a:p>
        </p:txBody>
      </p:sp>
      <p:sp>
        <p:nvSpPr>
          <p:cNvPr id="3" name="内容占位符 2">
            <a:extLst>
              <a:ext uri="{FF2B5EF4-FFF2-40B4-BE49-F238E27FC236}">
                <a16:creationId xmlns:a16="http://schemas.microsoft.com/office/drawing/2014/main" id="{D21CE263-940C-4C22-A071-E3C4CA62C5CD}"/>
              </a:ext>
            </a:extLst>
          </p:cNvPr>
          <p:cNvSpPr>
            <a:spLocks noGrp="1"/>
          </p:cNvSpPr>
          <p:nvPr>
            <p:ph idx="1"/>
          </p:nvPr>
        </p:nvSpPr>
        <p:spPr/>
        <p:txBody>
          <a:bodyPr>
            <a:normAutofit/>
          </a:bodyPr>
          <a:lstStyle/>
          <a:p>
            <a:r>
              <a:rPr lang="en-US" altLang="zh-CN" dirty="0"/>
              <a:t>1. </a:t>
            </a:r>
            <a:r>
              <a:rPr lang="zh-CN" altLang="en-US" dirty="0"/>
              <a:t>文件系统命令</a:t>
            </a:r>
            <a:endParaRPr lang="en-US" altLang="zh-CN" dirty="0"/>
          </a:p>
          <a:p>
            <a:pPr lvl="1"/>
            <a:r>
              <a:rPr lang="en-US" altLang="zh-CN" i="1" dirty="0" err="1"/>
              <a:t>hadoop</a:t>
            </a:r>
            <a:r>
              <a:rPr lang="en-US" altLang="zh-CN" i="1" dirty="0"/>
              <a:t> fs [generic options]</a:t>
            </a:r>
          </a:p>
          <a:p>
            <a:pPr lvl="2"/>
            <a:r>
              <a:rPr lang="zh-CN" altLang="zh-CN" dirty="0"/>
              <a:t>使用面最广，可以操作任何文件系统，比如本地文件、</a:t>
            </a:r>
            <a:r>
              <a:rPr lang="en-US" altLang="zh-CN" dirty="0"/>
              <a:t>HDFS</a:t>
            </a:r>
            <a:r>
              <a:rPr lang="zh-CN" altLang="zh-CN" dirty="0"/>
              <a:t>文件、</a:t>
            </a:r>
            <a:r>
              <a:rPr lang="en-US" altLang="zh-CN" dirty="0"/>
              <a:t>HFTP</a:t>
            </a:r>
            <a:r>
              <a:rPr lang="zh-CN" altLang="zh-CN" dirty="0"/>
              <a:t>文件、</a:t>
            </a:r>
            <a:r>
              <a:rPr lang="en-US" altLang="zh-CN" dirty="0"/>
              <a:t>S3</a:t>
            </a:r>
            <a:r>
              <a:rPr lang="zh-CN" altLang="zh-CN" dirty="0"/>
              <a:t>文件系统等</a:t>
            </a:r>
            <a:r>
              <a:rPr lang="zh-CN" altLang="en-US" dirty="0"/>
              <a:t>。</a:t>
            </a:r>
            <a:endParaRPr lang="en-US" altLang="zh-CN" dirty="0"/>
          </a:p>
          <a:p>
            <a:pPr lvl="1"/>
            <a:r>
              <a:rPr lang="en-US" altLang="zh-CN" i="1" dirty="0" err="1"/>
              <a:t>hdfs</a:t>
            </a:r>
            <a:r>
              <a:rPr lang="en-US" altLang="zh-CN" i="1" dirty="0"/>
              <a:t> </a:t>
            </a:r>
            <a:r>
              <a:rPr lang="en-US" altLang="zh-CN" i="1" dirty="0" err="1"/>
              <a:t>dfs</a:t>
            </a:r>
            <a:r>
              <a:rPr lang="en-US" altLang="zh-CN" i="1" dirty="0"/>
              <a:t> [generic options]</a:t>
            </a:r>
            <a:endParaRPr lang="en-US" altLang="zh-CN" dirty="0"/>
          </a:p>
          <a:p>
            <a:pPr lvl="2"/>
            <a:r>
              <a:rPr lang="zh-CN" altLang="zh-CN" dirty="0"/>
              <a:t>则是专门针对</a:t>
            </a:r>
            <a:r>
              <a:rPr lang="en-US" altLang="zh-CN" dirty="0"/>
              <a:t>HDFS</a:t>
            </a:r>
            <a:r>
              <a:rPr lang="zh-CN" altLang="zh-CN" dirty="0"/>
              <a:t>文件系统的操作。</a:t>
            </a:r>
            <a:endParaRPr lang="zh-CN" altLang="zh-CN" i="1" dirty="0"/>
          </a:p>
        </p:txBody>
      </p:sp>
    </p:spTree>
    <p:extLst>
      <p:ext uri="{BB962C8B-B14F-4D97-AF65-F5344CB8AC3E}">
        <p14:creationId xmlns:p14="http://schemas.microsoft.com/office/powerpoint/2010/main" val="1231592437"/>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B6622-51B4-4348-82FC-8F8663BB004F}"/>
              </a:ext>
            </a:extLst>
          </p:cNvPr>
          <p:cNvSpPr>
            <a:spLocks noGrp="1"/>
          </p:cNvSpPr>
          <p:nvPr>
            <p:ph type="title"/>
          </p:nvPr>
        </p:nvSpPr>
        <p:spPr/>
        <p:txBody>
          <a:bodyPr/>
          <a:lstStyle/>
          <a:p>
            <a:r>
              <a:rPr lang="en-US" altLang="zh-CN" dirty="0" err="1"/>
              <a:t>hadoop</a:t>
            </a:r>
            <a:r>
              <a:rPr lang="en-US" altLang="zh-CN" dirty="0"/>
              <a:t> fs</a:t>
            </a:r>
            <a:endParaRPr lang="zh-CN" altLang="en-US" dirty="0"/>
          </a:p>
        </p:txBody>
      </p:sp>
      <p:sp>
        <p:nvSpPr>
          <p:cNvPr id="3" name="内容占位符 2">
            <a:extLst>
              <a:ext uri="{FF2B5EF4-FFF2-40B4-BE49-F238E27FC236}">
                <a16:creationId xmlns:a16="http://schemas.microsoft.com/office/drawing/2014/main" id="{D21CE263-940C-4C22-A071-E3C4CA62C5CD}"/>
              </a:ext>
            </a:extLst>
          </p:cNvPr>
          <p:cNvSpPr>
            <a:spLocks noGrp="1"/>
          </p:cNvSpPr>
          <p:nvPr>
            <p:ph idx="1"/>
          </p:nvPr>
        </p:nvSpPr>
        <p:spPr>
          <a:xfrm>
            <a:off x="628650" y="1369219"/>
            <a:ext cx="3943350" cy="3263504"/>
          </a:xfrm>
        </p:spPr>
        <p:txBody>
          <a:bodyPr>
            <a:normAutofit fontScale="25000" lnSpcReduction="20000"/>
          </a:bodyPr>
          <a:lstStyle/>
          <a:p>
            <a:pPr marL="0" indent="0">
              <a:buNone/>
            </a:pPr>
            <a:r>
              <a:rPr lang="en-US" altLang="zh-CN" i="1" dirty="0"/>
              <a:t>Usage: </a:t>
            </a:r>
            <a:r>
              <a:rPr lang="en-US" altLang="zh-CN" i="1" dirty="0" err="1"/>
              <a:t>hadoop</a:t>
            </a:r>
            <a:r>
              <a:rPr lang="en-US" altLang="zh-CN" i="1" dirty="0"/>
              <a:t> fs [generic options]</a:t>
            </a:r>
            <a:endParaRPr lang="zh-CN" altLang="zh-CN" i="1" dirty="0"/>
          </a:p>
          <a:p>
            <a:pPr marL="0" indent="0">
              <a:buNone/>
            </a:pPr>
            <a:r>
              <a:rPr lang="en-US" altLang="zh-CN" i="1" dirty="0"/>
              <a:t>	[-</a:t>
            </a:r>
            <a:r>
              <a:rPr lang="en-US" altLang="zh-CN" i="1" dirty="0" err="1"/>
              <a:t>appendToFile</a:t>
            </a:r>
            <a:r>
              <a:rPr lang="en-US" altLang="zh-CN" i="1" dirty="0"/>
              <a:t> &lt;</a:t>
            </a:r>
            <a:r>
              <a:rPr lang="en-US" altLang="zh-CN" i="1" dirty="0" err="1"/>
              <a:t>localsrc</a:t>
            </a:r>
            <a:r>
              <a:rPr lang="en-US" altLang="zh-CN" i="1" dirty="0"/>
              <a:t>&gt; ... &lt;</a:t>
            </a:r>
            <a:r>
              <a:rPr lang="en-US" altLang="zh-CN" i="1" dirty="0" err="1"/>
              <a:t>dst</a:t>
            </a:r>
            <a:r>
              <a:rPr lang="en-US" altLang="zh-CN" i="1" dirty="0"/>
              <a:t>&gt;]</a:t>
            </a:r>
            <a:endParaRPr lang="zh-CN" altLang="zh-CN" i="1" dirty="0"/>
          </a:p>
          <a:p>
            <a:pPr marL="0" indent="0">
              <a:buNone/>
            </a:pPr>
            <a:r>
              <a:rPr lang="en-US" altLang="zh-CN" i="1" dirty="0"/>
              <a:t>	[-cat [-</a:t>
            </a:r>
            <a:r>
              <a:rPr lang="en-US" altLang="zh-CN" i="1" dirty="0" err="1"/>
              <a:t>ignoreCrc</a:t>
            </a:r>
            <a:r>
              <a:rPr lang="en-US" altLang="zh-CN" i="1" dirty="0"/>
              <a:t>] &lt;</a:t>
            </a:r>
            <a:r>
              <a:rPr lang="en-US" altLang="zh-CN" i="1" dirty="0" err="1"/>
              <a:t>src</a:t>
            </a:r>
            <a:r>
              <a:rPr lang="en-US" altLang="zh-CN" i="1" dirty="0"/>
              <a:t>&gt; ...]</a:t>
            </a:r>
            <a:endParaRPr lang="zh-CN" altLang="zh-CN" i="1" dirty="0"/>
          </a:p>
          <a:p>
            <a:pPr marL="0" indent="0">
              <a:buNone/>
            </a:pPr>
            <a:r>
              <a:rPr lang="en-US" altLang="zh-CN" i="1" dirty="0"/>
              <a:t>	[-checksum &lt;</a:t>
            </a:r>
            <a:r>
              <a:rPr lang="en-US" altLang="zh-CN" i="1" dirty="0" err="1"/>
              <a:t>src</a:t>
            </a:r>
            <a:r>
              <a:rPr lang="en-US" altLang="zh-CN" i="1" dirty="0"/>
              <a:t>&gt; ...]</a:t>
            </a:r>
            <a:endParaRPr lang="zh-CN" altLang="zh-CN" i="1" dirty="0"/>
          </a:p>
          <a:p>
            <a:pPr marL="0" indent="0">
              <a:buNone/>
            </a:pPr>
            <a:r>
              <a:rPr lang="en-US" altLang="zh-CN" i="1" dirty="0"/>
              <a:t>	[-</a:t>
            </a:r>
            <a:r>
              <a:rPr lang="en-US" altLang="zh-CN" i="1" dirty="0" err="1"/>
              <a:t>chgrp</a:t>
            </a:r>
            <a:r>
              <a:rPr lang="en-US" altLang="zh-CN" i="1" dirty="0"/>
              <a:t> [-R] GROUP PATH...]</a:t>
            </a:r>
            <a:endParaRPr lang="zh-CN" altLang="zh-CN" i="1" dirty="0"/>
          </a:p>
          <a:p>
            <a:pPr marL="0" indent="0">
              <a:buNone/>
            </a:pPr>
            <a:r>
              <a:rPr lang="en-US" altLang="zh-CN" i="1" dirty="0"/>
              <a:t>	[-</a:t>
            </a:r>
            <a:r>
              <a:rPr lang="en-US" altLang="zh-CN" i="1" dirty="0" err="1"/>
              <a:t>chmod</a:t>
            </a:r>
            <a:r>
              <a:rPr lang="en-US" altLang="zh-CN" i="1" dirty="0"/>
              <a:t> [-R] &lt;MODE[,MODE]... | OCTALMODE&gt; PATH...]</a:t>
            </a:r>
            <a:endParaRPr lang="zh-CN" altLang="zh-CN" i="1" dirty="0"/>
          </a:p>
          <a:p>
            <a:pPr marL="0" indent="0">
              <a:buNone/>
            </a:pPr>
            <a:r>
              <a:rPr lang="en-US" altLang="zh-CN" i="1" dirty="0"/>
              <a:t>	[-</a:t>
            </a:r>
            <a:r>
              <a:rPr lang="en-US" altLang="zh-CN" i="1" dirty="0" err="1"/>
              <a:t>chown</a:t>
            </a:r>
            <a:r>
              <a:rPr lang="en-US" altLang="zh-CN" i="1" dirty="0"/>
              <a:t> [-R] [OWNER][:[GROUP]] PATH...]</a:t>
            </a:r>
            <a:endParaRPr lang="zh-CN" altLang="zh-CN" i="1" dirty="0"/>
          </a:p>
          <a:p>
            <a:pPr marL="0" indent="0">
              <a:buNone/>
            </a:pPr>
            <a:r>
              <a:rPr lang="en-US" altLang="zh-CN" i="1" dirty="0"/>
              <a:t>	[-</a:t>
            </a:r>
            <a:r>
              <a:rPr lang="en-US" altLang="zh-CN" i="1" dirty="0" err="1"/>
              <a:t>copyFromLocal</a:t>
            </a:r>
            <a:r>
              <a:rPr lang="en-US" altLang="zh-CN" i="1" dirty="0"/>
              <a:t> [-f] [-p] [-l] [-d] &lt;</a:t>
            </a:r>
            <a:r>
              <a:rPr lang="en-US" altLang="zh-CN" i="1" dirty="0" err="1"/>
              <a:t>localsrc</a:t>
            </a:r>
            <a:r>
              <a:rPr lang="en-US" altLang="zh-CN" i="1" dirty="0"/>
              <a:t>&gt; ... &lt;</a:t>
            </a:r>
            <a:r>
              <a:rPr lang="en-US" altLang="zh-CN" i="1" dirty="0" err="1"/>
              <a:t>dst</a:t>
            </a:r>
            <a:r>
              <a:rPr lang="en-US" altLang="zh-CN" i="1" dirty="0"/>
              <a:t>&gt;]</a:t>
            </a:r>
            <a:endParaRPr lang="zh-CN" altLang="zh-CN" i="1" dirty="0"/>
          </a:p>
          <a:p>
            <a:pPr marL="0" indent="0">
              <a:buNone/>
            </a:pPr>
            <a:r>
              <a:rPr lang="en-US" altLang="zh-CN" i="1" dirty="0"/>
              <a:t>	[-</a:t>
            </a:r>
            <a:r>
              <a:rPr lang="en-US" altLang="zh-CN" i="1" dirty="0" err="1"/>
              <a:t>copyToLocal</a:t>
            </a:r>
            <a:r>
              <a:rPr lang="en-US" altLang="zh-CN" i="1" dirty="0"/>
              <a:t> [-f] [-p] [-</a:t>
            </a:r>
            <a:r>
              <a:rPr lang="en-US" altLang="zh-CN" i="1" dirty="0" err="1"/>
              <a:t>ignoreCrc</a:t>
            </a:r>
            <a:r>
              <a:rPr lang="en-US" altLang="zh-CN" i="1" dirty="0"/>
              <a:t>] [-</a:t>
            </a:r>
            <a:r>
              <a:rPr lang="en-US" altLang="zh-CN" i="1" dirty="0" err="1"/>
              <a:t>crc</a:t>
            </a:r>
            <a:r>
              <a:rPr lang="en-US" altLang="zh-CN" i="1" dirty="0"/>
              <a:t>] &lt;</a:t>
            </a:r>
            <a:r>
              <a:rPr lang="en-US" altLang="zh-CN" i="1" dirty="0" err="1"/>
              <a:t>src</a:t>
            </a:r>
            <a:r>
              <a:rPr lang="en-US" altLang="zh-CN" i="1" dirty="0"/>
              <a:t>&gt; ... &lt;</a:t>
            </a:r>
            <a:r>
              <a:rPr lang="en-US" altLang="zh-CN" i="1" dirty="0" err="1"/>
              <a:t>localdst</a:t>
            </a:r>
            <a:r>
              <a:rPr lang="en-US" altLang="zh-CN" i="1" dirty="0"/>
              <a:t>&gt;]</a:t>
            </a:r>
            <a:endParaRPr lang="zh-CN" altLang="zh-CN" i="1" dirty="0"/>
          </a:p>
          <a:p>
            <a:pPr marL="0" indent="0">
              <a:buNone/>
            </a:pPr>
            <a:r>
              <a:rPr lang="en-US" altLang="zh-CN" i="1" dirty="0"/>
              <a:t>	[-count [-q] [-h] [-v] [-t [&lt;storage type&gt;]] [-u] [-x] &lt;path&gt; ...]</a:t>
            </a:r>
            <a:endParaRPr lang="zh-CN" altLang="zh-CN" i="1" dirty="0"/>
          </a:p>
          <a:p>
            <a:pPr marL="0" indent="0">
              <a:buNone/>
            </a:pPr>
            <a:r>
              <a:rPr lang="en-US" altLang="zh-CN" i="1" dirty="0"/>
              <a:t>	[-cp [-f] [-p | -p[</a:t>
            </a:r>
            <a:r>
              <a:rPr lang="en-US" altLang="zh-CN" i="1" dirty="0" err="1"/>
              <a:t>topax</a:t>
            </a:r>
            <a:r>
              <a:rPr lang="en-US" altLang="zh-CN" i="1" dirty="0"/>
              <a:t>]] [-d] &lt;</a:t>
            </a:r>
            <a:r>
              <a:rPr lang="en-US" altLang="zh-CN" i="1" dirty="0" err="1"/>
              <a:t>src</a:t>
            </a:r>
            <a:r>
              <a:rPr lang="en-US" altLang="zh-CN" i="1" dirty="0"/>
              <a:t>&gt; ... &lt;</a:t>
            </a:r>
            <a:r>
              <a:rPr lang="en-US" altLang="zh-CN" i="1" dirty="0" err="1"/>
              <a:t>dst</a:t>
            </a:r>
            <a:r>
              <a:rPr lang="en-US" altLang="zh-CN" i="1" dirty="0"/>
              <a:t>&gt;]</a:t>
            </a:r>
            <a:endParaRPr lang="zh-CN" altLang="zh-CN" i="1" dirty="0"/>
          </a:p>
          <a:p>
            <a:pPr marL="0" indent="0">
              <a:buNone/>
            </a:pPr>
            <a:r>
              <a:rPr lang="en-US" altLang="zh-CN" i="1" dirty="0"/>
              <a:t>	[-</a:t>
            </a:r>
            <a:r>
              <a:rPr lang="en-US" altLang="zh-CN" i="1" dirty="0" err="1"/>
              <a:t>createSnapshot</a:t>
            </a:r>
            <a:r>
              <a:rPr lang="en-US" altLang="zh-CN" i="1" dirty="0"/>
              <a:t> &lt;</a:t>
            </a:r>
            <a:r>
              <a:rPr lang="en-US" altLang="zh-CN" i="1" dirty="0" err="1"/>
              <a:t>snapshotDir</a:t>
            </a:r>
            <a:r>
              <a:rPr lang="en-US" altLang="zh-CN" i="1" dirty="0"/>
              <a:t>&gt; [&lt;</a:t>
            </a:r>
            <a:r>
              <a:rPr lang="en-US" altLang="zh-CN" i="1" dirty="0" err="1"/>
              <a:t>snapshotName</a:t>
            </a:r>
            <a:r>
              <a:rPr lang="en-US" altLang="zh-CN" i="1" dirty="0"/>
              <a:t>&gt;]]</a:t>
            </a:r>
            <a:endParaRPr lang="zh-CN" altLang="zh-CN" i="1" dirty="0"/>
          </a:p>
          <a:p>
            <a:pPr marL="0" indent="0">
              <a:buNone/>
            </a:pPr>
            <a:r>
              <a:rPr lang="en-US" altLang="zh-CN" i="1" dirty="0"/>
              <a:t>	[-</a:t>
            </a:r>
            <a:r>
              <a:rPr lang="en-US" altLang="zh-CN" i="1" dirty="0" err="1"/>
              <a:t>deleteSnapshot</a:t>
            </a:r>
            <a:r>
              <a:rPr lang="en-US" altLang="zh-CN" i="1" dirty="0"/>
              <a:t> &lt;</a:t>
            </a:r>
            <a:r>
              <a:rPr lang="en-US" altLang="zh-CN" i="1" dirty="0" err="1"/>
              <a:t>snapshotDir</a:t>
            </a:r>
            <a:r>
              <a:rPr lang="en-US" altLang="zh-CN" i="1" dirty="0"/>
              <a:t>&gt; &lt;</a:t>
            </a:r>
            <a:r>
              <a:rPr lang="en-US" altLang="zh-CN" i="1" dirty="0" err="1"/>
              <a:t>snapshotName</a:t>
            </a:r>
            <a:r>
              <a:rPr lang="en-US" altLang="zh-CN" i="1" dirty="0"/>
              <a:t>&gt;]</a:t>
            </a:r>
            <a:endParaRPr lang="zh-CN" altLang="zh-CN" i="1" dirty="0"/>
          </a:p>
          <a:p>
            <a:pPr marL="0" indent="0">
              <a:buNone/>
            </a:pPr>
            <a:r>
              <a:rPr lang="en-US" altLang="zh-CN" i="1" dirty="0"/>
              <a:t>	[-df [-h] [&lt;path&gt; ...]]</a:t>
            </a:r>
            <a:endParaRPr lang="zh-CN" altLang="zh-CN" i="1" dirty="0"/>
          </a:p>
          <a:p>
            <a:pPr marL="0" indent="0">
              <a:buNone/>
            </a:pPr>
            <a:r>
              <a:rPr lang="en-US" altLang="zh-CN" i="1" dirty="0"/>
              <a:t>	[-du [-s] [-h] [-x] &lt;path&gt; ...]</a:t>
            </a:r>
            <a:endParaRPr lang="zh-CN" altLang="zh-CN" i="1" dirty="0"/>
          </a:p>
          <a:p>
            <a:pPr marL="0" indent="0">
              <a:buNone/>
            </a:pPr>
            <a:r>
              <a:rPr lang="en-US" altLang="zh-CN" i="1" dirty="0"/>
              <a:t>	[-expunge]</a:t>
            </a:r>
            <a:endParaRPr lang="zh-CN" altLang="zh-CN" i="1" dirty="0"/>
          </a:p>
          <a:p>
            <a:pPr marL="0" indent="0">
              <a:buNone/>
            </a:pPr>
            <a:r>
              <a:rPr lang="en-US" altLang="zh-CN" i="1" dirty="0"/>
              <a:t>	[-find &lt;path&gt; ... &lt;expression&gt; ...]</a:t>
            </a:r>
            <a:endParaRPr lang="zh-CN" altLang="zh-CN" i="1" dirty="0"/>
          </a:p>
          <a:p>
            <a:pPr marL="0" indent="0">
              <a:buNone/>
            </a:pPr>
            <a:r>
              <a:rPr lang="en-US" altLang="zh-CN" i="1" dirty="0"/>
              <a:t>	[-get [-f] [-p] [-</a:t>
            </a:r>
            <a:r>
              <a:rPr lang="en-US" altLang="zh-CN" i="1" dirty="0" err="1"/>
              <a:t>ignoreCrc</a:t>
            </a:r>
            <a:r>
              <a:rPr lang="en-US" altLang="zh-CN" i="1" dirty="0"/>
              <a:t>] [-</a:t>
            </a:r>
            <a:r>
              <a:rPr lang="en-US" altLang="zh-CN" i="1" dirty="0" err="1"/>
              <a:t>crc</a:t>
            </a:r>
            <a:r>
              <a:rPr lang="en-US" altLang="zh-CN" i="1" dirty="0"/>
              <a:t>] &lt;</a:t>
            </a:r>
            <a:r>
              <a:rPr lang="en-US" altLang="zh-CN" i="1" dirty="0" err="1"/>
              <a:t>src</a:t>
            </a:r>
            <a:r>
              <a:rPr lang="en-US" altLang="zh-CN" i="1" dirty="0"/>
              <a:t>&gt; ... &lt;</a:t>
            </a:r>
            <a:r>
              <a:rPr lang="en-US" altLang="zh-CN" i="1" dirty="0" err="1"/>
              <a:t>localdst</a:t>
            </a:r>
            <a:r>
              <a:rPr lang="en-US" altLang="zh-CN" i="1" dirty="0"/>
              <a:t>&gt;]</a:t>
            </a:r>
            <a:endParaRPr lang="zh-CN" altLang="zh-CN" i="1" dirty="0"/>
          </a:p>
          <a:p>
            <a:pPr marL="0" indent="0">
              <a:buNone/>
            </a:pPr>
            <a:r>
              <a:rPr lang="en-US" altLang="zh-CN" i="1" dirty="0"/>
              <a:t>	[-</a:t>
            </a:r>
            <a:r>
              <a:rPr lang="en-US" altLang="zh-CN" i="1" dirty="0" err="1"/>
              <a:t>getfacl</a:t>
            </a:r>
            <a:r>
              <a:rPr lang="en-US" altLang="zh-CN" i="1" dirty="0"/>
              <a:t> [-R] &lt;path&gt;]</a:t>
            </a:r>
            <a:endParaRPr lang="zh-CN" altLang="zh-CN" i="1" dirty="0"/>
          </a:p>
          <a:p>
            <a:pPr marL="0" indent="0">
              <a:buNone/>
            </a:pPr>
            <a:r>
              <a:rPr lang="en-US" altLang="zh-CN" i="1" dirty="0"/>
              <a:t>	[-</a:t>
            </a:r>
            <a:r>
              <a:rPr lang="en-US" altLang="zh-CN" i="1" dirty="0" err="1"/>
              <a:t>getfattr</a:t>
            </a:r>
            <a:r>
              <a:rPr lang="en-US" altLang="zh-CN" i="1" dirty="0"/>
              <a:t> [-R] {-n name | -d} [-e </a:t>
            </a:r>
            <a:r>
              <a:rPr lang="en-US" altLang="zh-CN" i="1" dirty="0" err="1"/>
              <a:t>en</a:t>
            </a:r>
            <a:r>
              <a:rPr lang="en-US" altLang="zh-CN" i="1" dirty="0"/>
              <a:t>] &lt;path&gt;]</a:t>
            </a:r>
            <a:endParaRPr lang="zh-CN" altLang="zh-CN" i="1" dirty="0"/>
          </a:p>
        </p:txBody>
      </p:sp>
      <p:sp>
        <p:nvSpPr>
          <p:cNvPr id="4" name="内容占位符 2">
            <a:extLst>
              <a:ext uri="{FF2B5EF4-FFF2-40B4-BE49-F238E27FC236}">
                <a16:creationId xmlns:a16="http://schemas.microsoft.com/office/drawing/2014/main" id="{FC96201E-3608-48D9-A837-C36DE7B90266}"/>
              </a:ext>
            </a:extLst>
          </p:cNvPr>
          <p:cNvSpPr txBox="1">
            <a:spLocks/>
          </p:cNvSpPr>
          <p:nvPr/>
        </p:nvSpPr>
        <p:spPr>
          <a:xfrm>
            <a:off x="4579328" y="1352770"/>
            <a:ext cx="3943350" cy="3263504"/>
          </a:xfrm>
          <a:prstGeom prst="rect">
            <a:avLst/>
          </a:prstGeom>
        </p:spPr>
        <p:txBody>
          <a:bodyPr vert="horz" lIns="91440" tIns="45720" rIns="91440" bIns="45720" rtlCol="0">
            <a:normAutofit fontScale="25000" lnSpcReduction="20000"/>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i="1" dirty="0"/>
              <a:t>	[-</a:t>
            </a:r>
            <a:r>
              <a:rPr lang="en-US" altLang="zh-CN" i="1" dirty="0" err="1"/>
              <a:t>getmerge</a:t>
            </a:r>
            <a:r>
              <a:rPr lang="en-US" altLang="zh-CN" i="1" dirty="0"/>
              <a:t> [-</a:t>
            </a:r>
            <a:r>
              <a:rPr lang="en-US" altLang="zh-CN" i="1" dirty="0" err="1"/>
              <a:t>nl</a:t>
            </a:r>
            <a:r>
              <a:rPr lang="en-US" altLang="zh-CN" i="1" dirty="0"/>
              <a:t>] [-skip-empty-file] &lt;</a:t>
            </a:r>
            <a:r>
              <a:rPr lang="en-US" altLang="zh-CN" i="1" dirty="0" err="1"/>
              <a:t>src</a:t>
            </a:r>
            <a:r>
              <a:rPr lang="en-US" altLang="zh-CN" i="1" dirty="0"/>
              <a:t>&gt; &lt;</a:t>
            </a:r>
            <a:r>
              <a:rPr lang="en-US" altLang="zh-CN" i="1" dirty="0" err="1"/>
              <a:t>localdst</a:t>
            </a:r>
            <a:r>
              <a:rPr lang="en-US" altLang="zh-CN" i="1" dirty="0"/>
              <a:t>&gt;]</a:t>
            </a:r>
          </a:p>
          <a:p>
            <a:pPr marL="0" indent="0">
              <a:buNone/>
            </a:pPr>
            <a:r>
              <a:rPr lang="en-US" altLang="zh-CN" i="1" dirty="0"/>
              <a:t>	[-help [</a:t>
            </a:r>
            <a:r>
              <a:rPr lang="en-US" altLang="zh-CN" i="1" dirty="0" err="1"/>
              <a:t>cmd</a:t>
            </a:r>
            <a:r>
              <a:rPr lang="en-US" altLang="zh-CN" i="1" dirty="0"/>
              <a:t> ...]]</a:t>
            </a:r>
            <a:endParaRPr lang="zh-CN" altLang="zh-CN" i="1" dirty="0"/>
          </a:p>
          <a:p>
            <a:pPr marL="0" indent="0">
              <a:buFont typeface="Arial" panose="020B0604020202020204" pitchFamily="34" charset="0"/>
              <a:buNone/>
            </a:pPr>
            <a:r>
              <a:rPr lang="en-US" altLang="zh-CN" i="1" dirty="0"/>
              <a:t>	[-ls [-C] [-d] [-h] [-q] [-R] [-t] [-S] [-r] [-u] [&lt;path&gt; ...]]</a:t>
            </a:r>
            <a:endParaRPr lang="zh-CN" altLang="zh-CN" i="1" dirty="0"/>
          </a:p>
          <a:p>
            <a:pPr marL="0" indent="0">
              <a:buFont typeface="Arial" panose="020B0604020202020204" pitchFamily="34" charset="0"/>
              <a:buNone/>
            </a:pPr>
            <a:r>
              <a:rPr lang="en-US" altLang="zh-CN" i="1" dirty="0"/>
              <a:t>	[-</a:t>
            </a:r>
            <a:r>
              <a:rPr lang="en-US" altLang="zh-CN" i="1" dirty="0" err="1"/>
              <a:t>mkdir</a:t>
            </a:r>
            <a:r>
              <a:rPr lang="en-US" altLang="zh-CN" i="1" dirty="0"/>
              <a:t> [-p] &lt;path&gt; ...]</a:t>
            </a:r>
            <a:endParaRPr lang="zh-CN" altLang="zh-CN" i="1" dirty="0"/>
          </a:p>
          <a:p>
            <a:pPr marL="0" indent="0">
              <a:buFont typeface="Arial" panose="020B0604020202020204" pitchFamily="34" charset="0"/>
              <a:buNone/>
            </a:pPr>
            <a:r>
              <a:rPr lang="en-US" altLang="zh-CN" i="1" dirty="0"/>
              <a:t>	[-</a:t>
            </a:r>
            <a:r>
              <a:rPr lang="en-US" altLang="zh-CN" i="1" dirty="0" err="1"/>
              <a:t>moveFromLocal</a:t>
            </a:r>
            <a:r>
              <a:rPr lang="en-US" altLang="zh-CN" i="1" dirty="0"/>
              <a:t> &lt;</a:t>
            </a:r>
            <a:r>
              <a:rPr lang="en-US" altLang="zh-CN" i="1" dirty="0" err="1"/>
              <a:t>localsrc</a:t>
            </a:r>
            <a:r>
              <a:rPr lang="en-US" altLang="zh-CN" i="1" dirty="0"/>
              <a:t>&gt; ... &lt;</a:t>
            </a:r>
            <a:r>
              <a:rPr lang="en-US" altLang="zh-CN" i="1" dirty="0" err="1"/>
              <a:t>dst</a:t>
            </a:r>
            <a:r>
              <a:rPr lang="en-US" altLang="zh-CN" i="1" dirty="0"/>
              <a:t>&gt;]</a:t>
            </a:r>
            <a:endParaRPr lang="zh-CN" altLang="zh-CN" i="1" dirty="0"/>
          </a:p>
          <a:p>
            <a:pPr marL="0" indent="0">
              <a:buFont typeface="Arial" panose="020B0604020202020204" pitchFamily="34" charset="0"/>
              <a:buNone/>
            </a:pPr>
            <a:r>
              <a:rPr lang="en-US" altLang="zh-CN" i="1" dirty="0"/>
              <a:t>	[-</a:t>
            </a:r>
            <a:r>
              <a:rPr lang="en-US" altLang="zh-CN" i="1" dirty="0" err="1"/>
              <a:t>moveToLocal</a:t>
            </a:r>
            <a:r>
              <a:rPr lang="en-US" altLang="zh-CN" i="1" dirty="0"/>
              <a:t> &lt;</a:t>
            </a:r>
            <a:r>
              <a:rPr lang="en-US" altLang="zh-CN" i="1" dirty="0" err="1"/>
              <a:t>src</a:t>
            </a:r>
            <a:r>
              <a:rPr lang="en-US" altLang="zh-CN" i="1" dirty="0"/>
              <a:t>&gt; &lt;</a:t>
            </a:r>
            <a:r>
              <a:rPr lang="en-US" altLang="zh-CN" i="1" dirty="0" err="1"/>
              <a:t>localdst</a:t>
            </a:r>
            <a:r>
              <a:rPr lang="en-US" altLang="zh-CN" i="1" dirty="0"/>
              <a:t>&gt;]</a:t>
            </a:r>
            <a:endParaRPr lang="zh-CN" altLang="zh-CN" i="1" dirty="0"/>
          </a:p>
          <a:p>
            <a:pPr marL="0" indent="0">
              <a:buFont typeface="Arial" panose="020B0604020202020204" pitchFamily="34" charset="0"/>
              <a:buNone/>
            </a:pPr>
            <a:r>
              <a:rPr lang="en-US" altLang="zh-CN" i="1" dirty="0"/>
              <a:t>	[-mv &lt;</a:t>
            </a:r>
            <a:r>
              <a:rPr lang="en-US" altLang="zh-CN" i="1" dirty="0" err="1"/>
              <a:t>src</a:t>
            </a:r>
            <a:r>
              <a:rPr lang="en-US" altLang="zh-CN" i="1" dirty="0"/>
              <a:t>&gt; ... &lt;</a:t>
            </a:r>
            <a:r>
              <a:rPr lang="en-US" altLang="zh-CN" i="1" dirty="0" err="1"/>
              <a:t>dst</a:t>
            </a:r>
            <a:r>
              <a:rPr lang="en-US" altLang="zh-CN" i="1" dirty="0"/>
              <a:t>&gt;]</a:t>
            </a:r>
            <a:endParaRPr lang="zh-CN" altLang="zh-CN" i="1" dirty="0"/>
          </a:p>
          <a:p>
            <a:pPr marL="0" indent="0">
              <a:buFont typeface="Arial" panose="020B0604020202020204" pitchFamily="34" charset="0"/>
              <a:buNone/>
            </a:pPr>
            <a:r>
              <a:rPr lang="en-US" altLang="zh-CN" i="1" dirty="0"/>
              <a:t>	[-put [-f] [-p] [-l] [-d] &lt;</a:t>
            </a:r>
            <a:r>
              <a:rPr lang="en-US" altLang="zh-CN" i="1" dirty="0" err="1"/>
              <a:t>localsrc</a:t>
            </a:r>
            <a:r>
              <a:rPr lang="en-US" altLang="zh-CN" i="1" dirty="0"/>
              <a:t>&gt; ... &lt;</a:t>
            </a:r>
            <a:r>
              <a:rPr lang="en-US" altLang="zh-CN" i="1" dirty="0" err="1"/>
              <a:t>dst</a:t>
            </a:r>
            <a:r>
              <a:rPr lang="en-US" altLang="zh-CN" i="1" dirty="0"/>
              <a:t>&gt;]</a:t>
            </a:r>
            <a:endParaRPr lang="zh-CN" altLang="zh-CN" i="1" dirty="0"/>
          </a:p>
          <a:p>
            <a:pPr marL="0" indent="0">
              <a:buFont typeface="Arial" panose="020B0604020202020204" pitchFamily="34" charset="0"/>
              <a:buNone/>
            </a:pPr>
            <a:r>
              <a:rPr lang="en-US" altLang="zh-CN" i="1" dirty="0"/>
              <a:t>	[-</a:t>
            </a:r>
            <a:r>
              <a:rPr lang="en-US" altLang="zh-CN" i="1" dirty="0" err="1"/>
              <a:t>renameSnapshot</a:t>
            </a:r>
            <a:r>
              <a:rPr lang="en-US" altLang="zh-CN" i="1" dirty="0"/>
              <a:t> &lt;</a:t>
            </a:r>
            <a:r>
              <a:rPr lang="en-US" altLang="zh-CN" i="1" dirty="0" err="1"/>
              <a:t>snapshotDir</a:t>
            </a:r>
            <a:r>
              <a:rPr lang="en-US" altLang="zh-CN" i="1" dirty="0"/>
              <a:t>&gt; &lt;</a:t>
            </a:r>
            <a:r>
              <a:rPr lang="en-US" altLang="zh-CN" i="1" dirty="0" err="1"/>
              <a:t>oldName</a:t>
            </a:r>
            <a:r>
              <a:rPr lang="en-US" altLang="zh-CN" i="1" dirty="0"/>
              <a:t>&gt; &lt;</a:t>
            </a:r>
            <a:r>
              <a:rPr lang="en-US" altLang="zh-CN" i="1" dirty="0" err="1"/>
              <a:t>newName</a:t>
            </a:r>
            <a:r>
              <a:rPr lang="en-US" altLang="zh-CN" i="1" dirty="0"/>
              <a:t>&gt;]</a:t>
            </a:r>
            <a:endParaRPr lang="zh-CN" altLang="zh-CN" i="1" dirty="0"/>
          </a:p>
          <a:p>
            <a:pPr marL="0" indent="0">
              <a:buFont typeface="Arial" panose="020B0604020202020204" pitchFamily="34" charset="0"/>
              <a:buNone/>
            </a:pPr>
            <a:r>
              <a:rPr lang="en-US" altLang="zh-CN" i="1" dirty="0"/>
              <a:t>	[-rm [-f] [-r|-R] [-</a:t>
            </a:r>
            <a:r>
              <a:rPr lang="en-US" altLang="zh-CN" i="1" dirty="0" err="1"/>
              <a:t>skipTrash</a:t>
            </a:r>
            <a:r>
              <a:rPr lang="en-US" altLang="zh-CN" i="1" dirty="0"/>
              <a:t>] [-safely] &lt;</a:t>
            </a:r>
            <a:r>
              <a:rPr lang="en-US" altLang="zh-CN" i="1" dirty="0" err="1"/>
              <a:t>src</a:t>
            </a:r>
            <a:r>
              <a:rPr lang="en-US" altLang="zh-CN" i="1" dirty="0"/>
              <a:t>&gt; ...]</a:t>
            </a:r>
            <a:endParaRPr lang="zh-CN" altLang="zh-CN" i="1" dirty="0"/>
          </a:p>
          <a:p>
            <a:pPr marL="0" indent="0">
              <a:buFont typeface="Arial" panose="020B0604020202020204" pitchFamily="34" charset="0"/>
              <a:buNone/>
            </a:pPr>
            <a:r>
              <a:rPr lang="en-US" altLang="zh-CN" i="1" dirty="0"/>
              <a:t>	[-</a:t>
            </a:r>
            <a:r>
              <a:rPr lang="en-US" altLang="zh-CN" i="1" dirty="0" err="1"/>
              <a:t>rmdir</a:t>
            </a:r>
            <a:r>
              <a:rPr lang="en-US" altLang="zh-CN" i="1" dirty="0"/>
              <a:t> [--ignore-fail-on-non-empty] &lt;</a:t>
            </a:r>
            <a:r>
              <a:rPr lang="en-US" altLang="zh-CN" i="1" dirty="0" err="1"/>
              <a:t>dir</a:t>
            </a:r>
            <a:r>
              <a:rPr lang="en-US" altLang="zh-CN" i="1" dirty="0"/>
              <a:t>&gt; ...]</a:t>
            </a:r>
            <a:endParaRPr lang="zh-CN" altLang="zh-CN" i="1" dirty="0"/>
          </a:p>
          <a:p>
            <a:pPr marL="0" indent="0">
              <a:buFont typeface="Arial" panose="020B0604020202020204" pitchFamily="34" charset="0"/>
              <a:buNone/>
            </a:pPr>
            <a:r>
              <a:rPr lang="en-US" altLang="zh-CN" i="1" dirty="0"/>
              <a:t>	[-</a:t>
            </a:r>
            <a:r>
              <a:rPr lang="en-US" altLang="zh-CN" i="1" dirty="0" err="1"/>
              <a:t>setfacl</a:t>
            </a:r>
            <a:r>
              <a:rPr lang="en-US" altLang="zh-CN" i="1" dirty="0"/>
              <a:t> [-R] [{-b|-k} {-m|-x &lt;</a:t>
            </a:r>
            <a:r>
              <a:rPr lang="en-US" altLang="zh-CN" i="1" dirty="0" err="1"/>
              <a:t>acl_spec</a:t>
            </a:r>
            <a:r>
              <a:rPr lang="en-US" altLang="zh-CN" i="1" dirty="0"/>
              <a:t>&gt;} &lt;path&gt;]|[--set &lt;</a:t>
            </a:r>
            <a:r>
              <a:rPr lang="en-US" altLang="zh-CN" i="1" dirty="0" err="1"/>
              <a:t>acl_spec</a:t>
            </a:r>
            <a:r>
              <a:rPr lang="en-US" altLang="zh-CN" i="1" dirty="0"/>
              <a:t>&gt; &lt;path&gt;]]</a:t>
            </a:r>
            <a:endParaRPr lang="zh-CN" altLang="zh-CN" i="1" dirty="0"/>
          </a:p>
          <a:p>
            <a:pPr marL="0" indent="0">
              <a:buFont typeface="Arial" panose="020B0604020202020204" pitchFamily="34" charset="0"/>
              <a:buNone/>
            </a:pPr>
            <a:r>
              <a:rPr lang="en-US" altLang="zh-CN" i="1" dirty="0"/>
              <a:t>	[-</a:t>
            </a:r>
            <a:r>
              <a:rPr lang="en-US" altLang="zh-CN" i="1" dirty="0" err="1"/>
              <a:t>setfattr</a:t>
            </a:r>
            <a:r>
              <a:rPr lang="en-US" altLang="zh-CN" i="1" dirty="0"/>
              <a:t> {-n name [-v value] | -x name} &lt;path&gt;]</a:t>
            </a:r>
            <a:endParaRPr lang="zh-CN" altLang="zh-CN" i="1" dirty="0"/>
          </a:p>
          <a:p>
            <a:pPr marL="0" indent="0">
              <a:buFont typeface="Arial" panose="020B0604020202020204" pitchFamily="34" charset="0"/>
              <a:buNone/>
            </a:pPr>
            <a:r>
              <a:rPr lang="en-US" altLang="zh-CN" i="1" dirty="0"/>
              <a:t>	[-</a:t>
            </a:r>
            <a:r>
              <a:rPr lang="en-US" altLang="zh-CN" i="1" dirty="0" err="1"/>
              <a:t>setrep</a:t>
            </a:r>
            <a:r>
              <a:rPr lang="en-US" altLang="zh-CN" i="1" dirty="0"/>
              <a:t> [-R] [-w] &lt;rep&gt; &lt;path&gt; ...]</a:t>
            </a:r>
            <a:endParaRPr lang="zh-CN" altLang="zh-CN" i="1" dirty="0"/>
          </a:p>
          <a:p>
            <a:pPr marL="0" indent="0">
              <a:buFont typeface="Arial" panose="020B0604020202020204" pitchFamily="34" charset="0"/>
              <a:buNone/>
            </a:pPr>
            <a:r>
              <a:rPr lang="en-US" altLang="zh-CN" i="1" dirty="0"/>
              <a:t>	[-stat [format] &lt;path&gt; ...]</a:t>
            </a:r>
            <a:endParaRPr lang="zh-CN" altLang="zh-CN" i="1" dirty="0"/>
          </a:p>
          <a:p>
            <a:pPr marL="0" indent="0">
              <a:buFont typeface="Arial" panose="020B0604020202020204" pitchFamily="34" charset="0"/>
              <a:buNone/>
            </a:pPr>
            <a:r>
              <a:rPr lang="en-US" altLang="zh-CN" i="1" dirty="0"/>
              <a:t>	[-tail [-f] &lt;file&gt;]</a:t>
            </a:r>
            <a:endParaRPr lang="zh-CN" altLang="zh-CN" i="1" dirty="0"/>
          </a:p>
          <a:p>
            <a:pPr marL="0" indent="0">
              <a:buFont typeface="Arial" panose="020B0604020202020204" pitchFamily="34" charset="0"/>
              <a:buNone/>
            </a:pPr>
            <a:r>
              <a:rPr lang="en-US" altLang="zh-CN" i="1" dirty="0"/>
              <a:t>	[-test -[</a:t>
            </a:r>
            <a:r>
              <a:rPr lang="en-US" altLang="zh-CN" i="1" dirty="0" err="1"/>
              <a:t>defsz</a:t>
            </a:r>
            <a:r>
              <a:rPr lang="en-US" altLang="zh-CN" i="1" dirty="0"/>
              <a:t>] &lt;path&gt;]</a:t>
            </a:r>
            <a:endParaRPr lang="zh-CN" altLang="zh-CN" i="1" dirty="0"/>
          </a:p>
          <a:p>
            <a:pPr marL="0" indent="0">
              <a:buFont typeface="Arial" panose="020B0604020202020204" pitchFamily="34" charset="0"/>
              <a:buNone/>
            </a:pPr>
            <a:r>
              <a:rPr lang="en-US" altLang="zh-CN" i="1" dirty="0"/>
              <a:t>	[-text [-</a:t>
            </a:r>
            <a:r>
              <a:rPr lang="en-US" altLang="zh-CN" i="1" dirty="0" err="1"/>
              <a:t>ignoreCrc</a:t>
            </a:r>
            <a:r>
              <a:rPr lang="en-US" altLang="zh-CN" i="1" dirty="0"/>
              <a:t>] &lt;</a:t>
            </a:r>
            <a:r>
              <a:rPr lang="en-US" altLang="zh-CN" i="1" dirty="0" err="1"/>
              <a:t>src</a:t>
            </a:r>
            <a:r>
              <a:rPr lang="en-US" altLang="zh-CN" i="1" dirty="0"/>
              <a:t>&gt; ...]</a:t>
            </a:r>
            <a:endParaRPr lang="zh-CN" altLang="zh-CN" i="1" dirty="0"/>
          </a:p>
          <a:p>
            <a:pPr marL="0" indent="0">
              <a:buFont typeface="Arial" panose="020B0604020202020204" pitchFamily="34" charset="0"/>
              <a:buNone/>
            </a:pPr>
            <a:r>
              <a:rPr lang="en-US" altLang="zh-CN" i="1" dirty="0"/>
              <a:t>	[-</a:t>
            </a:r>
            <a:r>
              <a:rPr lang="en-US" altLang="zh-CN" i="1" dirty="0" err="1"/>
              <a:t>touchz</a:t>
            </a:r>
            <a:r>
              <a:rPr lang="en-US" altLang="zh-CN" i="1" dirty="0"/>
              <a:t> &lt;path&gt; ...]</a:t>
            </a:r>
            <a:endParaRPr lang="zh-CN" altLang="zh-CN" i="1" dirty="0"/>
          </a:p>
          <a:p>
            <a:pPr marL="0" indent="0">
              <a:buFont typeface="Arial" panose="020B0604020202020204" pitchFamily="34" charset="0"/>
              <a:buNone/>
            </a:pPr>
            <a:r>
              <a:rPr lang="en-US" altLang="zh-CN" i="1" dirty="0"/>
              <a:t>	[-truncate [-w] &lt;length&gt; &lt;path&gt; ...]</a:t>
            </a:r>
            <a:endParaRPr lang="zh-CN" altLang="zh-CN" i="1" dirty="0"/>
          </a:p>
          <a:p>
            <a:pPr marL="0" indent="0">
              <a:buFont typeface="Arial" panose="020B0604020202020204" pitchFamily="34" charset="0"/>
              <a:buNone/>
            </a:pPr>
            <a:r>
              <a:rPr lang="en-US" altLang="zh-CN" i="1" dirty="0"/>
              <a:t>	[-usage [</a:t>
            </a:r>
            <a:r>
              <a:rPr lang="en-US" altLang="zh-CN" i="1" dirty="0" err="1"/>
              <a:t>cmd</a:t>
            </a:r>
            <a:r>
              <a:rPr lang="en-US" altLang="zh-CN" i="1" dirty="0"/>
              <a:t> ...]]</a:t>
            </a:r>
            <a:endParaRPr lang="zh-CN" altLang="zh-CN" i="1" dirty="0"/>
          </a:p>
        </p:txBody>
      </p:sp>
    </p:spTree>
    <p:extLst>
      <p:ext uri="{BB962C8B-B14F-4D97-AF65-F5344CB8AC3E}">
        <p14:creationId xmlns:p14="http://schemas.microsoft.com/office/powerpoint/2010/main" val="1205917990"/>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B6622-51B4-4348-82FC-8F8663BB004F}"/>
              </a:ext>
            </a:extLst>
          </p:cNvPr>
          <p:cNvSpPr>
            <a:spLocks noGrp="1"/>
          </p:cNvSpPr>
          <p:nvPr>
            <p:ph type="title"/>
          </p:nvPr>
        </p:nvSpPr>
        <p:spPr/>
        <p:txBody>
          <a:bodyPr/>
          <a:lstStyle/>
          <a:p>
            <a:r>
              <a:rPr lang="en-US" altLang="zh-CN" dirty="0" err="1"/>
              <a:t>hadoop</a:t>
            </a:r>
            <a:r>
              <a:rPr lang="en-US" altLang="zh-CN" dirty="0"/>
              <a:t> fs</a:t>
            </a:r>
            <a:endParaRPr lang="zh-CN" altLang="en-US" dirty="0"/>
          </a:p>
        </p:txBody>
      </p:sp>
      <p:sp>
        <p:nvSpPr>
          <p:cNvPr id="3" name="内容占位符 2">
            <a:extLst>
              <a:ext uri="{FF2B5EF4-FFF2-40B4-BE49-F238E27FC236}">
                <a16:creationId xmlns:a16="http://schemas.microsoft.com/office/drawing/2014/main" id="{D21CE263-940C-4C22-A071-E3C4CA62C5CD}"/>
              </a:ext>
            </a:extLst>
          </p:cNvPr>
          <p:cNvSpPr>
            <a:spLocks noGrp="1"/>
          </p:cNvSpPr>
          <p:nvPr>
            <p:ph idx="1"/>
          </p:nvPr>
        </p:nvSpPr>
        <p:spPr/>
        <p:txBody>
          <a:bodyPr>
            <a:normAutofit/>
          </a:bodyPr>
          <a:lstStyle/>
          <a:p>
            <a:r>
              <a:rPr lang="en-US" altLang="zh-CN" dirty="0"/>
              <a:t>1</a:t>
            </a:r>
            <a:r>
              <a:rPr lang="zh-CN" altLang="zh-CN" dirty="0"/>
              <a:t>）</a:t>
            </a:r>
            <a:r>
              <a:rPr lang="en-US" altLang="zh-CN" dirty="0"/>
              <a:t>ls</a:t>
            </a:r>
            <a:endParaRPr lang="zh-CN" altLang="zh-CN" dirty="0"/>
          </a:p>
          <a:p>
            <a:pPr lvl="1"/>
            <a:r>
              <a:rPr lang="zh-CN" altLang="zh-CN" dirty="0"/>
              <a:t>功能：显示文件的元数据信息或者目录包含的文件列表信息。其中目录信息包括修改日期，权限，用户</a:t>
            </a:r>
            <a:r>
              <a:rPr lang="en-US" altLang="zh-CN" dirty="0"/>
              <a:t>ID</a:t>
            </a:r>
            <a:r>
              <a:rPr lang="zh-CN" altLang="zh-CN" dirty="0"/>
              <a:t>，组</a:t>
            </a:r>
            <a:r>
              <a:rPr lang="en-US" altLang="zh-CN" dirty="0"/>
              <a:t>ID</a:t>
            </a:r>
            <a:r>
              <a:rPr lang="zh-CN" altLang="zh-CN" dirty="0"/>
              <a:t>等，文件信息包括文件大小，修改日期，权限，所属用户</a:t>
            </a:r>
            <a:r>
              <a:rPr lang="en-US" altLang="zh-CN" dirty="0"/>
              <a:t>ID</a:t>
            </a:r>
            <a:r>
              <a:rPr lang="zh-CN" altLang="zh-CN" dirty="0"/>
              <a:t>和组</a:t>
            </a:r>
            <a:r>
              <a:rPr lang="en-US" altLang="zh-CN" dirty="0"/>
              <a:t>ID</a:t>
            </a:r>
            <a:r>
              <a:rPr lang="zh-CN" altLang="zh-CN" dirty="0"/>
              <a:t>。</a:t>
            </a:r>
          </a:p>
          <a:p>
            <a:pPr lvl="1"/>
            <a:r>
              <a:rPr lang="zh-CN" altLang="zh-CN" dirty="0"/>
              <a:t>格式：</a:t>
            </a:r>
            <a:r>
              <a:rPr lang="en-US" altLang="zh-CN" i="1" dirty="0" err="1"/>
              <a:t>hadoop</a:t>
            </a:r>
            <a:r>
              <a:rPr lang="en-US" altLang="zh-CN" i="1" dirty="0"/>
              <a:t> fs -ls &lt;path&gt;</a:t>
            </a:r>
          </a:p>
          <a:p>
            <a:pPr lvl="1"/>
            <a:r>
              <a:rPr lang="zh-CN" altLang="zh-CN" dirty="0"/>
              <a:t>示例：显示文件</a:t>
            </a:r>
            <a:r>
              <a:rPr lang="en-US" altLang="zh-CN" dirty="0"/>
              <a:t>/log/text1.txt</a:t>
            </a:r>
            <a:r>
              <a:rPr lang="zh-CN" altLang="zh-CN" dirty="0"/>
              <a:t>的基本信息。</a:t>
            </a:r>
          </a:p>
          <a:p>
            <a:pPr marL="342900" lvl="1" indent="0">
              <a:buNone/>
            </a:pPr>
            <a:r>
              <a:rPr lang="en-US" altLang="zh-CN" i="1" dirty="0" err="1"/>
              <a:t>hadoop</a:t>
            </a:r>
            <a:r>
              <a:rPr lang="en-US" altLang="zh-CN" i="1" dirty="0"/>
              <a:t> fs -ls /log/text1.txt</a:t>
            </a:r>
            <a:endParaRPr lang="zh-CN" altLang="zh-CN" i="1" dirty="0"/>
          </a:p>
          <a:p>
            <a:pPr lvl="1"/>
            <a:r>
              <a:rPr lang="zh-CN" altLang="zh-CN" dirty="0"/>
              <a:t>示例：显示目录</a:t>
            </a:r>
            <a:r>
              <a:rPr lang="en-US" altLang="zh-CN" dirty="0"/>
              <a:t>/log/</a:t>
            </a:r>
            <a:r>
              <a:rPr lang="en-US" altLang="zh-CN" dirty="0" err="1"/>
              <a:t>hbase</a:t>
            </a:r>
            <a:r>
              <a:rPr lang="zh-CN" altLang="zh-CN" dirty="0"/>
              <a:t>包含的文件列表信息。</a:t>
            </a:r>
          </a:p>
          <a:p>
            <a:pPr marL="342900" lvl="1" indent="0">
              <a:buNone/>
            </a:pPr>
            <a:r>
              <a:rPr lang="en-US" altLang="zh-CN" i="1" dirty="0" err="1"/>
              <a:t>hadoop</a:t>
            </a:r>
            <a:r>
              <a:rPr lang="en-US" altLang="zh-CN" i="1" dirty="0"/>
              <a:t> fs -ls /log/</a:t>
            </a:r>
            <a:r>
              <a:rPr lang="en-US" altLang="zh-CN" i="1" dirty="0" err="1"/>
              <a:t>hbase</a:t>
            </a:r>
            <a:endParaRPr lang="zh-CN" altLang="zh-CN" i="1" dirty="0"/>
          </a:p>
        </p:txBody>
      </p:sp>
    </p:spTree>
    <p:extLst>
      <p:ext uri="{BB962C8B-B14F-4D97-AF65-F5344CB8AC3E}">
        <p14:creationId xmlns:p14="http://schemas.microsoft.com/office/powerpoint/2010/main" val="1903910412"/>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E9FDA-B378-4081-A899-557BA20A96FE}"/>
              </a:ext>
            </a:extLst>
          </p:cNvPr>
          <p:cNvSpPr>
            <a:spLocks noGrp="1"/>
          </p:cNvSpPr>
          <p:nvPr>
            <p:ph type="title"/>
          </p:nvPr>
        </p:nvSpPr>
        <p:spPr/>
        <p:txBody>
          <a:bodyPr/>
          <a:lstStyle/>
          <a:p>
            <a:r>
              <a:rPr lang="zh-CN" altLang="en-US" dirty="0"/>
              <a:t>第</a:t>
            </a:r>
            <a:r>
              <a:rPr lang="en-US" altLang="zh-CN" dirty="0"/>
              <a:t>3</a:t>
            </a:r>
            <a:r>
              <a:rPr lang="zh-CN" altLang="en-US" dirty="0"/>
              <a:t>章  分布式文件系统</a:t>
            </a:r>
            <a:r>
              <a:rPr lang="en-US" altLang="zh-CN" dirty="0"/>
              <a:t>HDFS</a:t>
            </a:r>
            <a:endParaRPr lang="zh-CN" altLang="en-US" dirty="0"/>
          </a:p>
        </p:txBody>
      </p:sp>
      <p:sp>
        <p:nvSpPr>
          <p:cNvPr id="3" name="内容占位符 2">
            <a:extLst>
              <a:ext uri="{FF2B5EF4-FFF2-40B4-BE49-F238E27FC236}">
                <a16:creationId xmlns:a16="http://schemas.microsoft.com/office/drawing/2014/main" id="{F7097D3D-2B78-42EC-A52B-7DECFC0F82DD}"/>
              </a:ext>
            </a:extLst>
          </p:cNvPr>
          <p:cNvSpPr>
            <a:spLocks noGrp="1"/>
          </p:cNvSpPr>
          <p:nvPr>
            <p:ph idx="1"/>
          </p:nvPr>
        </p:nvSpPr>
        <p:spPr/>
        <p:txBody>
          <a:bodyPr/>
          <a:lstStyle/>
          <a:p>
            <a:r>
              <a:rPr lang="en-US" altLang="zh-CN" dirty="0"/>
              <a:t>3.1  HDFS</a:t>
            </a:r>
            <a:r>
              <a:rPr lang="zh-CN" altLang="en-US" dirty="0"/>
              <a:t>简介</a:t>
            </a:r>
          </a:p>
          <a:p>
            <a:r>
              <a:rPr lang="en-US" altLang="zh-CN" dirty="0"/>
              <a:t>3.2  HDFS</a:t>
            </a:r>
            <a:r>
              <a:rPr lang="zh-CN" altLang="en-US" dirty="0"/>
              <a:t>体系架构</a:t>
            </a:r>
          </a:p>
          <a:p>
            <a:r>
              <a:rPr lang="en-US" altLang="zh-CN" dirty="0"/>
              <a:t>3.3  HDFS</a:t>
            </a:r>
            <a:r>
              <a:rPr lang="zh-CN" altLang="en-US" dirty="0"/>
              <a:t>文件存储机制</a:t>
            </a:r>
            <a:endParaRPr lang="en-US" altLang="zh-CN" dirty="0"/>
          </a:p>
          <a:p>
            <a:r>
              <a:rPr lang="en-US" altLang="zh-CN" dirty="0"/>
              <a:t>3.4  HDFS</a:t>
            </a:r>
            <a:r>
              <a:rPr lang="zh-CN" altLang="en-US" dirty="0"/>
              <a:t>数据读写过程</a:t>
            </a:r>
            <a:endParaRPr lang="en-US" altLang="zh-CN" dirty="0"/>
          </a:p>
          <a:p>
            <a:r>
              <a:rPr lang="en-US" altLang="zh-CN" dirty="0"/>
              <a:t>3.5  </a:t>
            </a:r>
            <a:r>
              <a:rPr lang="zh-CN" altLang="en-US" dirty="0"/>
              <a:t>实战</a:t>
            </a:r>
            <a:r>
              <a:rPr lang="en-US" altLang="zh-CN" dirty="0"/>
              <a:t>HDFS</a:t>
            </a:r>
          </a:p>
          <a:p>
            <a:r>
              <a:rPr lang="en-US" altLang="zh-CN" dirty="0"/>
              <a:t>3.6  HDFS</a:t>
            </a:r>
            <a:r>
              <a:rPr lang="zh-CN" altLang="en-US" dirty="0"/>
              <a:t>高可靠机制</a:t>
            </a:r>
          </a:p>
        </p:txBody>
      </p:sp>
    </p:spTree>
    <p:extLst>
      <p:ext uri="{BB962C8B-B14F-4D97-AF65-F5344CB8AC3E}">
        <p14:creationId xmlns:p14="http://schemas.microsoft.com/office/powerpoint/2010/main" val="4023935441"/>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B6622-51B4-4348-82FC-8F8663BB004F}"/>
              </a:ext>
            </a:extLst>
          </p:cNvPr>
          <p:cNvSpPr>
            <a:spLocks noGrp="1"/>
          </p:cNvSpPr>
          <p:nvPr>
            <p:ph type="title"/>
          </p:nvPr>
        </p:nvSpPr>
        <p:spPr/>
        <p:txBody>
          <a:bodyPr/>
          <a:lstStyle/>
          <a:p>
            <a:r>
              <a:rPr lang="en-US" altLang="zh-CN" dirty="0" err="1"/>
              <a:t>hadoop</a:t>
            </a:r>
            <a:r>
              <a:rPr lang="en-US" altLang="zh-CN" dirty="0"/>
              <a:t> fs</a:t>
            </a:r>
            <a:endParaRPr lang="zh-CN" altLang="en-US" dirty="0"/>
          </a:p>
        </p:txBody>
      </p:sp>
      <p:sp>
        <p:nvSpPr>
          <p:cNvPr id="3" name="内容占位符 2">
            <a:extLst>
              <a:ext uri="{FF2B5EF4-FFF2-40B4-BE49-F238E27FC236}">
                <a16:creationId xmlns:a16="http://schemas.microsoft.com/office/drawing/2014/main" id="{D21CE263-940C-4C22-A071-E3C4CA62C5CD}"/>
              </a:ext>
            </a:extLst>
          </p:cNvPr>
          <p:cNvSpPr>
            <a:spLocks noGrp="1"/>
          </p:cNvSpPr>
          <p:nvPr>
            <p:ph idx="1"/>
          </p:nvPr>
        </p:nvSpPr>
        <p:spPr/>
        <p:txBody>
          <a:bodyPr>
            <a:normAutofit fontScale="92500" lnSpcReduction="20000"/>
          </a:bodyPr>
          <a:lstStyle/>
          <a:p>
            <a:r>
              <a:rPr lang="en-US" altLang="zh-CN" dirty="0"/>
              <a:t>2</a:t>
            </a:r>
            <a:r>
              <a:rPr lang="zh-CN" altLang="zh-CN" dirty="0"/>
              <a:t>）</a:t>
            </a:r>
            <a:r>
              <a:rPr lang="en-US" altLang="zh-CN" dirty="0"/>
              <a:t>ls -R</a:t>
            </a:r>
            <a:endParaRPr lang="zh-CN" altLang="zh-CN" dirty="0"/>
          </a:p>
          <a:p>
            <a:pPr lvl="1"/>
            <a:r>
              <a:rPr lang="zh-CN" altLang="zh-CN" dirty="0"/>
              <a:t>功能：</a:t>
            </a:r>
            <a:r>
              <a:rPr lang="en-US" altLang="zh-CN" dirty="0"/>
              <a:t>ls</a:t>
            </a:r>
            <a:r>
              <a:rPr lang="zh-CN" altLang="zh-CN" dirty="0"/>
              <a:t>命令的递归版本，类似</a:t>
            </a:r>
            <a:r>
              <a:rPr lang="en-US" altLang="zh-CN" dirty="0"/>
              <a:t>Unix</a:t>
            </a:r>
            <a:r>
              <a:rPr lang="zh-CN" altLang="zh-CN" dirty="0"/>
              <a:t>中的</a:t>
            </a:r>
            <a:r>
              <a:rPr lang="en-US" altLang="zh-CN" dirty="0"/>
              <a:t>ls -R</a:t>
            </a:r>
            <a:r>
              <a:rPr lang="zh-CN" altLang="zh-CN" dirty="0"/>
              <a:t>。</a:t>
            </a:r>
          </a:p>
          <a:p>
            <a:pPr lvl="1"/>
            <a:r>
              <a:rPr lang="zh-CN" altLang="zh-CN" dirty="0"/>
              <a:t>格式：</a:t>
            </a:r>
            <a:r>
              <a:rPr lang="en-US" altLang="zh-CN" i="1" dirty="0" err="1"/>
              <a:t>hadoop</a:t>
            </a:r>
            <a:r>
              <a:rPr lang="en-US" altLang="zh-CN" i="1" dirty="0"/>
              <a:t> fs -ls -R &lt;path&gt;</a:t>
            </a:r>
            <a:endParaRPr lang="zh-CN" altLang="zh-CN" i="1" dirty="0"/>
          </a:p>
          <a:p>
            <a:pPr lvl="1"/>
            <a:r>
              <a:rPr lang="zh-CN" altLang="zh-CN" dirty="0"/>
              <a:t>示例：显示根目录</a:t>
            </a:r>
            <a:r>
              <a:rPr lang="en-US" altLang="zh-CN" dirty="0"/>
              <a:t>/</a:t>
            </a:r>
            <a:r>
              <a:rPr lang="zh-CN" altLang="zh-CN" dirty="0"/>
              <a:t>下的所有文件夹和文件。</a:t>
            </a:r>
          </a:p>
          <a:p>
            <a:pPr marL="342900" lvl="1" indent="0">
              <a:buNone/>
            </a:pPr>
            <a:r>
              <a:rPr lang="en-US" altLang="zh-CN" i="1" dirty="0" err="1"/>
              <a:t>hadoop</a:t>
            </a:r>
            <a:r>
              <a:rPr lang="en-US" altLang="zh-CN" i="1" dirty="0"/>
              <a:t> fs -</a:t>
            </a:r>
            <a:r>
              <a:rPr lang="en-US" altLang="zh-CN" i="1" dirty="0" err="1"/>
              <a:t>lsr</a:t>
            </a:r>
            <a:r>
              <a:rPr lang="en-US" altLang="zh-CN" i="1" dirty="0"/>
              <a:t> /</a:t>
            </a:r>
          </a:p>
          <a:p>
            <a:endParaRPr lang="en-US" altLang="zh-CN" dirty="0"/>
          </a:p>
          <a:p>
            <a:r>
              <a:rPr lang="en-US" altLang="zh-CN" dirty="0"/>
              <a:t>3</a:t>
            </a:r>
            <a:r>
              <a:rPr lang="zh-CN" altLang="en-US" dirty="0"/>
              <a:t>）</a:t>
            </a:r>
            <a:r>
              <a:rPr lang="en-US" altLang="zh-CN" dirty="0"/>
              <a:t>du</a:t>
            </a:r>
          </a:p>
          <a:p>
            <a:pPr lvl="1"/>
            <a:r>
              <a:rPr lang="zh-CN" altLang="en-US" dirty="0"/>
              <a:t>功能：显示文件的大小或者目录中包含的所有文件的大小。</a:t>
            </a:r>
          </a:p>
          <a:p>
            <a:pPr lvl="1"/>
            <a:r>
              <a:rPr lang="zh-CN" altLang="en-US" dirty="0"/>
              <a:t>格式：</a:t>
            </a:r>
            <a:r>
              <a:rPr lang="en-US" altLang="zh-CN" i="1" dirty="0" err="1"/>
              <a:t>hadoop</a:t>
            </a:r>
            <a:r>
              <a:rPr lang="en-US" altLang="zh-CN" i="1" dirty="0"/>
              <a:t> fs -du &lt;path&gt;</a:t>
            </a:r>
          </a:p>
          <a:p>
            <a:pPr lvl="1"/>
            <a:r>
              <a:rPr lang="zh-CN" altLang="en-US" dirty="0"/>
              <a:t>示例：显示目录</a:t>
            </a:r>
            <a:r>
              <a:rPr lang="en-US" altLang="zh-CN" dirty="0"/>
              <a:t>/test/data1</a:t>
            </a:r>
            <a:r>
              <a:rPr lang="zh-CN" altLang="en-US" dirty="0"/>
              <a:t>中每个文件的大小。</a:t>
            </a:r>
          </a:p>
          <a:p>
            <a:pPr marL="342900" lvl="1" indent="0">
              <a:buNone/>
            </a:pPr>
            <a:r>
              <a:rPr lang="en-US" altLang="zh-CN" i="1" dirty="0" err="1"/>
              <a:t>hadoop</a:t>
            </a:r>
            <a:r>
              <a:rPr lang="en-US" altLang="zh-CN" i="1" dirty="0"/>
              <a:t> fs -du /test/data1/</a:t>
            </a:r>
          </a:p>
        </p:txBody>
      </p:sp>
    </p:spTree>
    <p:extLst>
      <p:ext uri="{BB962C8B-B14F-4D97-AF65-F5344CB8AC3E}">
        <p14:creationId xmlns:p14="http://schemas.microsoft.com/office/powerpoint/2010/main" val="3627761227"/>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B6622-51B4-4348-82FC-8F8663BB004F}"/>
              </a:ext>
            </a:extLst>
          </p:cNvPr>
          <p:cNvSpPr>
            <a:spLocks noGrp="1"/>
          </p:cNvSpPr>
          <p:nvPr>
            <p:ph type="title"/>
          </p:nvPr>
        </p:nvSpPr>
        <p:spPr/>
        <p:txBody>
          <a:bodyPr/>
          <a:lstStyle/>
          <a:p>
            <a:r>
              <a:rPr lang="en-US" altLang="zh-CN" dirty="0" err="1"/>
              <a:t>hadoop</a:t>
            </a:r>
            <a:r>
              <a:rPr lang="en-US" altLang="zh-CN" dirty="0"/>
              <a:t> fs</a:t>
            </a:r>
            <a:endParaRPr lang="zh-CN" altLang="en-US" dirty="0"/>
          </a:p>
        </p:txBody>
      </p:sp>
      <p:sp>
        <p:nvSpPr>
          <p:cNvPr id="3" name="内容占位符 2">
            <a:extLst>
              <a:ext uri="{FF2B5EF4-FFF2-40B4-BE49-F238E27FC236}">
                <a16:creationId xmlns:a16="http://schemas.microsoft.com/office/drawing/2014/main" id="{D21CE263-940C-4C22-A071-E3C4CA62C5CD}"/>
              </a:ext>
            </a:extLst>
          </p:cNvPr>
          <p:cNvSpPr>
            <a:spLocks noGrp="1"/>
          </p:cNvSpPr>
          <p:nvPr>
            <p:ph idx="1"/>
          </p:nvPr>
        </p:nvSpPr>
        <p:spPr/>
        <p:txBody>
          <a:bodyPr>
            <a:normAutofit fontScale="92500" lnSpcReduction="20000"/>
          </a:bodyPr>
          <a:lstStyle/>
          <a:p>
            <a:r>
              <a:rPr lang="en-US" altLang="zh-CN" dirty="0"/>
              <a:t>4</a:t>
            </a:r>
            <a:r>
              <a:rPr lang="zh-CN" altLang="zh-CN" dirty="0"/>
              <a:t>）</a:t>
            </a:r>
            <a:r>
              <a:rPr lang="en-US" altLang="zh-CN" dirty="0"/>
              <a:t>du -s</a:t>
            </a:r>
            <a:endParaRPr lang="zh-CN" altLang="zh-CN" dirty="0"/>
          </a:p>
          <a:p>
            <a:pPr lvl="1"/>
            <a:r>
              <a:rPr lang="zh-CN" altLang="zh-CN" dirty="0"/>
              <a:t>功能：显示目录下所有文件大小之和，单位是字节。</a:t>
            </a:r>
          </a:p>
          <a:p>
            <a:pPr lvl="1"/>
            <a:r>
              <a:rPr lang="zh-CN" altLang="zh-CN" dirty="0"/>
              <a:t>格式：</a:t>
            </a:r>
            <a:r>
              <a:rPr lang="en-US" altLang="zh-CN" i="1" dirty="0" err="1"/>
              <a:t>hadoop</a:t>
            </a:r>
            <a:r>
              <a:rPr lang="en-US" altLang="zh-CN" i="1" dirty="0"/>
              <a:t> fs –du -s &lt;path&gt;</a:t>
            </a:r>
          </a:p>
          <a:p>
            <a:pPr lvl="1"/>
            <a:r>
              <a:rPr lang="zh-CN" altLang="zh-CN" dirty="0"/>
              <a:t>示例：显示</a:t>
            </a:r>
            <a:r>
              <a:rPr lang="en-US" altLang="zh-CN" dirty="0"/>
              <a:t>test</a:t>
            </a:r>
            <a:r>
              <a:rPr lang="zh-CN" altLang="zh-CN" dirty="0"/>
              <a:t>目录下所有文件大小之和。</a:t>
            </a:r>
          </a:p>
          <a:p>
            <a:pPr marL="342900" lvl="1" indent="0">
              <a:buNone/>
            </a:pPr>
            <a:r>
              <a:rPr lang="en-US" altLang="zh-CN" i="1" dirty="0" err="1"/>
              <a:t>hadoop</a:t>
            </a:r>
            <a:r>
              <a:rPr lang="en-US" altLang="zh-CN" i="1" dirty="0"/>
              <a:t> fs –du -s /test</a:t>
            </a:r>
          </a:p>
          <a:p>
            <a:pPr marL="171450" lvl="1">
              <a:spcBef>
                <a:spcPts val="750"/>
              </a:spcBef>
            </a:pPr>
            <a:endParaRPr lang="en-US" altLang="zh-CN" dirty="0"/>
          </a:p>
          <a:p>
            <a:pPr marL="171450" lvl="1">
              <a:spcBef>
                <a:spcPts val="750"/>
              </a:spcBef>
            </a:pPr>
            <a:r>
              <a:rPr lang="en-US" altLang="zh-CN" dirty="0"/>
              <a:t>5</a:t>
            </a:r>
            <a:r>
              <a:rPr lang="zh-CN" altLang="zh-CN" dirty="0"/>
              <a:t>） </a:t>
            </a:r>
            <a:r>
              <a:rPr lang="en-US" altLang="zh-CN" dirty="0"/>
              <a:t>count</a:t>
            </a:r>
            <a:endParaRPr lang="zh-CN" altLang="zh-CN" sz="2000" dirty="0"/>
          </a:p>
          <a:p>
            <a:pPr lvl="1"/>
            <a:r>
              <a:rPr lang="zh-CN" altLang="zh-CN" dirty="0"/>
              <a:t>功能：统计文件</a:t>
            </a:r>
            <a:r>
              <a:rPr lang="en-US" altLang="zh-CN" dirty="0"/>
              <a:t>(</a:t>
            </a:r>
            <a:r>
              <a:rPr lang="zh-CN" altLang="zh-CN" dirty="0"/>
              <a:t>夹</a:t>
            </a:r>
            <a:r>
              <a:rPr lang="en-US" altLang="zh-CN" dirty="0"/>
              <a:t>)</a:t>
            </a:r>
            <a:r>
              <a:rPr lang="zh-CN" altLang="zh-CN" dirty="0"/>
              <a:t>数量和文件总大小信息。</a:t>
            </a:r>
          </a:p>
          <a:p>
            <a:pPr lvl="1"/>
            <a:r>
              <a:rPr lang="zh-CN" altLang="zh-CN" dirty="0"/>
              <a:t>格式：</a:t>
            </a:r>
            <a:r>
              <a:rPr lang="en-US" altLang="zh-CN" i="1" dirty="0" err="1"/>
              <a:t>hadoop</a:t>
            </a:r>
            <a:r>
              <a:rPr lang="en-US" altLang="zh-CN" i="1" dirty="0"/>
              <a:t> fs -count &lt;path</a:t>
            </a:r>
            <a:r>
              <a:rPr lang="en-US" altLang="zh-CN" dirty="0"/>
              <a:t>&gt;</a:t>
            </a:r>
          </a:p>
          <a:p>
            <a:pPr lvl="1"/>
            <a:r>
              <a:rPr lang="zh-CN" altLang="zh-CN" dirty="0"/>
              <a:t>示例：显示</a:t>
            </a:r>
            <a:r>
              <a:rPr lang="en-US" altLang="zh-CN" dirty="0"/>
              <a:t>test</a:t>
            </a:r>
            <a:r>
              <a:rPr lang="zh-CN" altLang="zh-CN" dirty="0"/>
              <a:t>目录下包含的文件数量。</a:t>
            </a:r>
          </a:p>
          <a:p>
            <a:pPr marL="342900" lvl="1" indent="0">
              <a:buNone/>
            </a:pPr>
            <a:r>
              <a:rPr lang="en-US" altLang="zh-CN" i="1" dirty="0" err="1"/>
              <a:t>hadoop</a:t>
            </a:r>
            <a:r>
              <a:rPr lang="en-US" altLang="zh-CN" i="1" dirty="0"/>
              <a:t> fs -count /test</a:t>
            </a:r>
            <a:endParaRPr lang="zh-CN" altLang="zh-CN" i="1" dirty="0"/>
          </a:p>
        </p:txBody>
      </p:sp>
    </p:spTree>
    <p:extLst>
      <p:ext uri="{BB962C8B-B14F-4D97-AF65-F5344CB8AC3E}">
        <p14:creationId xmlns:p14="http://schemas.microsoft.com/office/powerpoint/2010/main" val="746983909"/>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B6622-51B4-4348-82FC-8F8663BB004F}"/>
              </a:ext>
            </a:extLst>
          </p:cNvPr>
          <p:cNvSpPr>
            <a:spLocks noGrp="1"/>
          </p:cNvSpPr>
          <p:nvPr>
            <p:ph type="title"/>
          </p:nvPr>
        </p:nvSpPr>
        <p:spPr/>
        <p:txBody>
          <a:bodyPr/>
          <a:lstStyle/>
          <a:p>
            <a:r>
              <a:rPr lang="en-US" altLang="zh-CN" dirty="0" err="1"/>
              <a:t>hadoop</a:t>
            </a:r>
            <a:r>
              <a:rPr lang="en-US" altLang="zh-CN" dirty="0"/>
              <a:t> fs</a:t>
            </a:r>
            <a:endParaRPr lang="zh-CN" altLang="en-US" dirty="0"/>
          </a:p>
        </p:txBody>
      </p:sp>
      <p:sp>
        <p:nvSpPr>
          <p:cNvPr id="3" name="内容占位符 2">
            <a:extLst>
              <a:ext uri="{FF2B5EF4-FFF2-40B4-BE49-F238E27FC236}">
                <a16:creationId xmlns:a16="http://schemas.microsoft.com/office/drawing/2014/main" id="{D21CE263-940C-4C22-A071-E3C4CA62C5CD}"/>
              </a:ext>
            </a:extLst>
          </p:cNvPr>
          <p:cNvSpPr>
            <a:spLocks noGrp="1"/>
          </p:cNvSpPr>
          <p:nvPr>
            <p:ph idx="1"/>
          </p:nvPr>
        </p:nvSpPr>
        <p:spPr/>
        <p:txBody>
          <a:bodyPr>
            <a:normAutofit fontScale="85000" lnSpcReduction="20000"/>
          </a:bodyPr>
          <a:lstStyle/>
          <a:p>
            <a:r>
              <a:rPr lang="en-US" altLang="zh-CN" dirty="0"/>
              <a:t>6</a:t>
            </a:r>
            <a:r>
              <a:rPr lang="zh-CN" altLang="zh-CN" dirty="0"/>
              <a:t>）</a:t>
            </a:r>
            <a:r>
              <a:rPr lang="en-US" altLang="zh-CN" dirty="0"/>
              <a:t>mv</a:t>
            </a:r>
            <a:endParaRPr lang="zh-CN" altLang="zh-CN" dirty="0"/>
          </a:p>
          <a:p>
            <a:pPr lvl="1"/>
            <a:r>
              <a:rPr lang="zh-CN" altLang="zh-CN" dirty="0"/>
              <a:t>功能：移动</a:t>
            </a:r>
            <a:r>
              <a:rPr lang="en-US" altLang="zh-CN" dirty="0" err="1"/>
              <a:t>hdfs</a:t>
            </a:r>
            <a:r>
              <a:rPr lang="zh-CN" altLang="zh-CN" dirty="0"/>
              <a:t>的文件到指定位置，第一个参数表示被移动文件位置，第二个参数表示移动的目标位置（通常为目录）。</a:t>
            </a:r>
          </a:p>
          <a:p>
            <a:pPr lvl="1"/>
            <a:r>
              <a:rPr lang="zh-CN" altLang="zh-CN" dirty="0"/>
              <a:t>格式：</a:t>
            </a:r>
            <a:r>
              <a:rPr lang="en-US" altLang="zh-CN" i="1" dirty="0" err="1"/>
              <a:t>hadoop</a:t>
            </a:r>
            <a:r>
              <a:rPr lang="en-US" altLang="zh-CN" i="1" dirty="0"/>
              <a:t> fs -mv &lt;</a:t>
            </a:r>
            <a:r>
              <a:rPr lang="en-US" altLang="zh-CN" i="1" dirty="0" err="1"/>
              <a:t>src</a:t>
            </a:r>
            <a:r>
              <a:rPr lang="en-US" altLang="zh-CN" i="1" dirty="0"/>
              <a:t>&gt; &lt;</a:t>
            </a:r>
            <a:r>
              <a:rPr lang="en-US" altLang="zh-CN" i="1" dirty="0" err="1"/>
              <a:t>dst</a:t>
            </a:r>
            <a:r>
              <a:rPr lang="en-US" altLang="zh-CN" i="1" dirty="0"/>
              <a:t>&gt;</a:t>
            </a:r>
          </a:p>
          <a:p>
            <a:pPr lvl="1"/>
            <a:r>
              <a:rPr lang="zh-CN" altLang="zh-CN" dirty="0"/>
              <a:t>示例：将</a:t>
            </a:r>
            <a:r>
              <a:rPr lang="en-US" altLang="zh-CN" dirty="0"/>
              <a:t>/test</a:t>
            </a:r>
            <a:r>
              <a:rPr lang="zh-CN" altLang="zh-CN" dirty="0"/>
              <a:t>目录下文件</a:t>
            </a:r>
            <a:r>
              <a:rPr lang="en-US" altLang="zh-CN" dirty="0"/>
              <a:t>text1.txt</a:t>
            </a:r>
            <a:r>
              <a:rPr lang="zh-CN" altLang="zh-CN" dirty="0"/>
              <a:t>移动到</a:t>
            </a:r>
            <a:r>
              <a:rPr lang="en-US" altLang="zh-CN" dirty="0"/>
              <a:t>/txt</a:t>
            </a:r>
            <a:r>
              <a:rPr lang="zh-CN" altLang="zh-CN" dirty="0"/>
              <a:t>目录。</a:t>
            </a:r>
          </a:p>
          <a:p>
            <a:pPr marL="342900" lvl="1" indent="0">
              <a:buNone/>
            </a:pPr>
            <a:r>
              <a:rPr lang="en-US" altLang="zh-CN" i="1" dirty="0" err="1"/>
              <a:t>hadoop</a:t>
            </a:r>
            <a:r>
              <a:rPr lang="en-US" altLang="zh-CN" i="1" dirty="0"/>
              <a:t> fs -mv /test/text1.txt /txt</a:t>
            </a:r>
          </a:p>
          <a:p>
            <a:endParaRPr lang="en-US" altLang="zh-CN" dirty="0"/>
          </a:p>
          <a:p>
            <a:r>
              <a:rPr lang="en-US" altLang="zh-CN" dirty="0"/>
              <a:t>7</a:t>
            </a:r>
            <a:r>
              <a:rPr lang="zh-CN" altLang="zh-CN" dirty="0"/>
              <a:t>）</a:t>
            </a:r>
            <a:r>
              <a:rPr lang="en-US" altLang="zh-CN" dirty="0"/>
              <a:t>cp</a:t>
            </a:r>
            <a:endParaRPr lang="zh-CN" altLang="zh-CN" dirty="0"/>
          </a:p>
          <a:p>
            <a:pPr lvl="1"/>
            <a:r>
              <a:rPr lang="zh-CN" altLang="zh-CN" dirty="0"/>
              <a:t>功能：将文件从源路径复制到目标路径。源路径可以是多个文件，此时目标路径必须是文件夹。</a:t>
            </a:r>
          </a:p>
          <a:p>
            <a:pPr lvl="1"/>
            <a:r>
              <a:rPr lang="zh-CN" altLang="zh-CN" dirty="0"/>
              <a:t>格式：</a:t>
            </a:r>
            <a:r>
              <a:rPr lang="en-US" altLang="zh-CN" i="1" dirty="0" err="1"/>
              <a:t>hadoop</a:t>
            </a:r>
            <a:r>
              <a:rPr lang="en-US" altLang="zh-CN" i="1" dirty="0"/>
              <a:t> fs -cp &lt;</a:t>
            </a:r>
            <a:r>
              <a:rPr lang="en-US" altLang="zh-CN" i="1" dirty="0" err="1"/>
              <a:t>src</a:t>
            </a:r>
            <a:r>
              <a:rPr lang="en-US" altLang="zh-CN" i="1" dirty="0"/>
              <a:t>&gt; &lt;</a:t>
            </a:r>
            <a:r>
              <a:rPr lang="en-US" altLang="zh-CN" i="1" dirty="0" err="1"/>
              <a:t>dst</a:t>
            </a:r>
            <a:r>
              <a:rPr lang="en-US" altLang="zh-CN" i="1" dirty="0"/>
              <a:t>&gt;</a:t>
            </a:r>
          </a:p>
          <a:p>
            <a:pPr lvl="1"/>
            <a:r>
              <a:rPr lang="zh-CN" altLang="zh-CN" dirty="0"/>
              <a:t>示例：将文件</a:t>
            </a:r>
            <a:r>
              <a:rPr lang="en-US" altLang="zh-CN" dirty="0"/>
              <a:t>/test/file1</a:t>
            </a:r>
            <a:r>
              <a:rPr lang="zh-CN" altLang="zh-CN" dirty="0"/>
              <a:t>复制到</a:t>
            </a:r>
            <a:r>
              <a:rPr lang="en-US" altLang="zh-CN" dirty="0"/>
              <a:t>/test/file2</a:t>
            </a:r>
            <a:r>
              <a:rPr lang="zh-CN" altLang="zh-CN" dirty="0"/>
              <a:t>目录下。</a:t>
            </a:r>
          </a:p>
          <a:p>
            <a:pPr marL="342900" lvl="1" indent="0">
              <a:buNone/>
            </a:pPr>
            <a:r>
              <a:rPr lang="en-US" altLang="zh-CN" i="1" dirty="0" err="1"/>
              <a:t>hadoop</a:t>
            </a:r>
            <a:r>
              <a:rPr lang="en-US" altLang="zh-CN" i="1" dirty="0"/>
              <a:t> fs -cp /test/file1 /test/file2</a:t>
            </a:r>
            <a:endParaRPr lang="zh-CN" altLang="zh-CN" i="1" dirty="0"/>
          </a:p>
          <a:p>
            <a:pPr marL="342900" lvl="1" indent="0">
              <a:buNone/>
            </a:pPr>
            <a:endParaRPr lang="zh-CN" altLang="zh-CN" i="1" dirty="0"/>
          </a:p>
        </p:txBody>
      </p:sp>
    </p:spTree>
    <p:extLst>
      <p:ext uri="{BB962C8B-B14F-4D97-AF65-F5344CB8AC3E}">
        <p14:creationId xmlns:p14="http://schemas.microsoft.com/office/powerpoint/2010/main" val="2925700010"/>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B6622-51B4-4348-82FC-8F8663BB004F}"/>
              </a:ext>
            </a:extLst>
          </p:cNvPr>
          <p:cNvSpPr>
            <a:spLocks noGrp="1"/>
          </p:cNvSpPr>
          <p:nvPr>
            <p:ph type="title"/>
          </p:nvPr>
        </p:nvSpPr>
        <p:spPr/>
        <p:txBody>
          <a:bodyPr/>
          <a:lstStyle/>
          <a:p>
            <a:r>
              <a:rPr lang="en-US" altLang="zh-CN" dirty="0" err="1"/>
              <a:t>hadoop</a:t>
            </a:r>
            <a:r>
              <a:rPr lang="en-US" altLang="zh-CN" dirty="0"/>
              <a:t> fs</a:t>
            </a:r>
            <a:endParaRPr lang="zh-CN" altLang="en-US" dirty="0"/>
          </a:p>
        </p:txBody>
      </p:sp>
      <p:sp>
        <p:nvSpPr>
          <p:cNvPr id="3" name="内容占位符 2">
            <a:extLst>
              <a:ext uri="{FF2B5EF4-FFF2-40B4-BE49-F238E27FC236}">
                <a16:creationId xmlns:a16="http://schemas.microsoft.com/office/drawing/2014/main" id="{D21CE263-940C-4C22-A071-E3C4CA62C5CD}"/>
              </a:ext>
            </a:extLst>
          </p:cNvPr>
          <p:cNvSpPr>
            <a:spLocks noGrp="1"/>
          </p:cNvSpPr>
          <p:nvPr>
            <p:ph idx="1"/>
          </p:nvPr>
        </p:nvSpPr>
        <p:spPr/>
        <p:txBody>
          <a:bodyPr>
            <a:normAutofit fontScale="92500" lnSpcReduction="20000"/>
          </a:bodyPr>
          <a:lstStyle/>
          <a:p>
            <a:r>
              <a:rPr lang="en-US" altLang="zh-CN" dirty="0"/>
              <a:t>8</a:t>
            </a:r>
            <a:r>
              <a:rPr lang="zh-CN" altLang="zh-CN" dirty="0"/>
              <a:t>）</a:t>
            </a:r>
            <a:r>
              <a:rPr lang="en-US" altLang="zh-CN" dirty="0"/>
              <a:t>rm</a:t>
            </a:r>
            <a:endParaRPr lang="zh-CN" altLang="zh-CN" dirty="0"/>
          </a:p>
          <a:p>
            <a:pPr lvl="1"/>
            <a:r>
              <a:rPr lang="zh-CN" altLang="zh-CN" dirty="0"/>
              <a:t>功能：删除文件。</a:t>
            </a:r>
          </a:p>
          <a:p>
            <a:pPr lvl="1"/>
            <a:r>
              <a:rPr lang="zh-CN" altLang="zh-CN" dirty="0"/>
              <a:t>格式：</a:t>
            </a:r>
            <a:r>
              <a:rPr lang="en-US" altLang="zh-CN" i="1" dirty="0" err="1"/>
              <a:t>hadoop</a:t>
            </a:r>
            <a:r>
              <a:rPr lang="en-US" altLang="zh-CN" i="1" dirty="0"/>
              <a:t> fs -rm &lt;</a:t>
            </a:r>
            <a:r>
              <a:rPr lang="en-US" altLang="zh-CN" i="1" dirty="0" err="1"/>
              <a:t>src</a:t>
            </a:r>
            <a:r>
              <a:rPr lang="en-US" altLang="zh-CN" i="1" dirty="0"/>
              <a:t>&gt;</a:t>
            </a:r>
            <a:endParaRPr lang="zh-CN" altLang="zh-CN" i="1" dirty="0"/>
          </a:p>
          <a:p>
            <a:pPr lvl="1"/>
            <a:r>
              <a:rPr lang="zh-CN" altLang="zh-CN" dirty="0"/>
              <a:t>示例：删除文件</a:t>
            </a:r>
            <a:r>
              <a:rPr lang="en-US" altLang="zh-CN" dirty="0"/>
              <a:t>/test/file1.txt</a:t>
            </a:r>
            <a:r>
              <a:rPr lang="zh-CN" altLang="zh-CN" dirty="0"/>
              <a:t>。</a:t>
            </a:r>
          </a:p>
          <a:p>
            <a:pPr marL="342900" lvl="1" indent="0">
              <a:buNone/>
            </a:pPr>
            <a:r>
              <a:rPr lang="en-US" altLang="zh-CN" i="1" dirty="0" err="1"/>
              <a:t>hadoop</a:t>
            </a:r>
            <a:r>
              <a:rPr lang="en-US" altLang="zh-CN" i="1" dirty="0"/>
              <a:t> fs -rm /test/file1.txt</a:t>
            </a:r>
            <a:endParaRPr lang="zh-CN" altLang="zh-CN" i="1" dirty="0"/>
          </a:p>
          <a:p>
            <a:endParaRPr lang="en-US" altLang="zh-CN" dirty="0"/>
          </a:p>
          <a:p>
            <a:r>
              <a:rPr lang="en-US" altLang="zh-CN" dirty="0"/>
              <a:t>9</a:t>
            </a:r>
            <a:r>
              <a:rPr lang="zh-CN" altLang="zh-CN" dirty="0"/>
              <a:t>）</a:t>
            </a:r>
            <a:r>
              <a:rPr lang="en-US" altLang="zh-CN" dirty="0"/>
              <a:t>rm -r</a:t>
            </a:r>
            <a:endParaRPr lang="zh-CN" altLang="zh-CN" dirty="0"/>
          </a:p>
          <a:p>
            <a:pPr lvl="1"/>
            <a:r>
              <a:rPr lang="zh-CN" altLang="zh-CN" dirty="0"/>
              <a:t>功能：</a:t>
            </a:r>
            <a:r>
              <a:rPr lang="zh-CN" altLang="en-US" dirty="0"/>
              <a:t>递归删除文件或者文件夹，文件夹可以包含子文件夹和子文件</a:t>
            </a:r>
            <a:r>
              <a:rPr lang="zh-CN" altLang="zh-CN" dirty="0"/>
              <a:t>。</a:t>
            </a:r>
          </a:p>
          <a:p>
            <a:pPr lvl="1"/>
            <a:r>
              <a:rPr lang="zh-CN" altLang="zh-CN" dirty="0"/>
              <a:t>格式：</a:t>
            </a:r>
            <a:r>
              <a:rPr lang="en-US" altLang="zh-CN" i="1" dirty="0" err="1"/>
              <a:t>hadoop</a:t>
            </a:r>
            <a:r>
              <a:rPr lang="en-US" altLang="zh-CN" i="1" dirty="0"/>
              <a:t> fs -rm -r &lt;</a:t>
            </a:r>
            <a:r>
              <a:rPr lang="en-US" altLang="zh-CN" i="1" dirty="0" err="1"/>
              <a:t>src</a:t>
            </a:r>
            <a:r>
              <a:rPr lang="en-US" altLang="zh-CN" i="1" dirty="0"/>
              <a:t>&gt;</a:t>
            </a:r>
            <a:endParaRPr lang="zh-CN" altLang="zh-CN" i="1" dirty="0"/>
          </a:p>
          <a:p>
            <a:pPr lvl="1"/>
            <a:r>
              <a:rPr lang="zh-CN" altLang="zh-CN" dirty="0"/>
              <a:t>示例：递归删除</a:t>
            </a:r>
            <a:r>
              <a:rPr lang="en-US" altLang="zh-CN" dirty="0"/>
              <a:t>test</a:t>
            </a:r>
            <a:r>
              <a:rPr lang="zh-CN" altLang="zh-CN" dirty="0"/>
              <a:t>目录下所有文件和文件夹。</a:t>
            </a:r>
          </a:p>
          <a:p>
            <a:pPr marL="342900" lvl="1" indent="0">
              <a:buNone/>
            </a:pPr>
            <a:r>
              <a:rPr lang="en-US" altLang="zh-CN" i="1" dirty="0" err="1"/>
              <a:t>hadoop</a:t>
            </a:r>
            <a:r>
              <a:rPr lang="en-US" altLang="zh-CN" i="1" dirty="0"/>
              <a:t> fs -rm -r /test</a:t>
            </a:r>
            <a:endParaRPr lang="zh-CN" altLang="zh-CN" i="1" dirty="0"/>
          </a:p>
        </p:txBody>
      </p:sp>
    </p:spTree>
    <p:extLst>
      <p:ext uri="{BB962C8B-B14F-4D97-AF65-F5344CB8AC3E}">
        <p14:creationId xmlns:p14="http://schemas.microsoft.com/office/powerpoint/2010/main" val="3647306439"/>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B6622-51B4-4348-82FC-8F8663BB004F}"/>
              </a:ext>
            </a:extLst>
          </p:cNvPr>
          <p:cNvSpPr>
            <a:spLocks noGrp="1"/>
          </p:cNvSpPr>
          <p:nvPr>
            <p:ph type="title"/>
          </p:nvPr>
        </p:nvSpPr>
        <p:spPr/>
        <p:txBody>
          <a:bodyPr/>
          <a:lstStyle/>
          <a:p>
            <a:r>
              <a:rPr lang="en-US" altLang="zh-CN" dirty="0" err="1"/>
              <a:t>hadoop</a:t>
            </a:r>
            <a:r>
              <a:rPr lang="en-US" altLang="zh-CN" dirty="0"/>
              <a:t> fs</a:t>
            </a:r>
            <a:endParaRPr lang="zh-CN" altLang="en-US" dirty="0"/>
          </a:p>
        </p:txBody>
      </p:sp>
      <p:sp>
        <p:nvSpPr>
          <p:cNvPr id="3" name="内容占位符 2">
            <a:extLst>
              <a:ext uri="{FF2B5EF4-FFF2-40B4-BE49-F238E27FC236}">
                <a16:creationId xmlns:a16="http://schemas.microsoft.com/office/drawing/2014/main" id="{D21CE263-940C-4C22-A071-E3C4CA62C5CD}"/>
              </a:ext>
            </a:extLst>
          </p:cNvPr>
          <p:cNvSpPr>
            <a:spLocks noGrp="1"/>
          </p:cNvSpPr>
          <p:nvPr>
            <p:ph idx="1"/>
          </p:nvPr>
        </p:nvSpPr>
        <p:spPr/>
        <p:txBody>
          <a:bodyPr>
            <a:normAutofit lnSpcReduction="10000"/>
          </a:bodyPr>
          <a:lstStyle/>
          <a:p>
            <a:r>
              <a:rPr lang="en-US" altLang="zh-CN" dirty="0"/>
              <a:t>10</a:t>
            </a:r>
            <a:r>
              <a:rPr lang="zh-CN" altLang="zh-CN" dirty="0"/>
              <a:t>）</a:t>
            </a:r>
            <a:r>
              <a:rPr lang="en-US" altLang="zh-CN" dirty="0"/>
              <a:t>put</a:t>
            </a:r>
            <a:endParaRPr lang="zh-CN" altLang="zh-CN" dirty="0"/>
          </a:p>
          <a:p>
            <a:pPr lvl="1"/>
            <a:r>
              <a:rPr lang="zh-CN" altLang="zh-CN" dirty="0"/>
              <a:t>功能：从本地文件系统复制单个或多个源路径到目标文件系统。同时支持从标准输入读取源文件内容后写入目标位置。</a:t>
            </a:r>
          </a:p>
          <a:p>
            <a:pPr lvl="1"/>
            <a:r>
              <a:rPr lang="zh-CN" altLang="zh-CN" dirty="0"/>
              <a:t>格式：</a:t>
            </a:r>
            <a:r>
              <a:rPr lang="en-US" altLang="zh-CN" i="1" dirty="0" err="1"/>
              <a:t>hadoop</a:t>
            </a:r>
            <a:r>
              <a:rPr lang="en-US" altLang="zh-CN" i="1" dirty="0"/>
              <a:t> fs -put &lt;</a:t>
            </a:r>
            <a:r>
              <a:rPr lang="en-US" altLang="zh-CN" i="1" dirty="0" err="1"/>
              <a:t>localsrc</a:t>
            </a:r>
            <a:r>
              <a:rPr lang="en-US" altLang="zh-CN" i="1" dirty="0"/>
              <a:t>&gt; &lt;</a:t>
            </a:r>
            <a:r>
              <a:rPr lang="en-US" altLang="zh-CN" i="1" dirty="0" err="1"/>
              <a:t>dst</a:t>
            </a:r>
            <a:r>
              <a:rPr lang="en-US" altLang="zh-CN" i="1" dirty="0"/>
              <a:t>&gt;</a:t>
            </a:r>
            <a:endParaRPr lang="zh-CN" altLang="zh-CN" i="1" dirty="0"/>
          </a:p>
          <a:p>
            <a:pPr lvl="1"/>
            <a:r>
              <a:rPr lang="zh-CN" altLang="zh-CN" dirty="0"/>
              <a:t>示例：将</a:t>
            </a:r>
            <a:r>
              <a:rPr lang="en-US" altLang="zh-CN" dirty="0"/>
              <a:t>Linux</a:t>
            </a:r>
            <a:r>
              <a:rPr lang="zh-CN" altLang="zh-CN" dirty="0"/>
              <a:t>本地文件</a:t>
            </a:r>
            <a:r>
              <a:rPr lang="en-US" altLang="zh-CN" dirty="0"/>
              <a:t>/home/</a:t>
            </a:r>
            <a:r>
              <a:rPr lang="en-US" altLang="zh-CN" dirty="0" err="1"/>
              <a:t>xuluhui</a:t>
            </a:r>
            <a:r>
              <a:rPr lang="en-US" altLang="zh-CN" dirty="0"/>
              <a:t>/text1.txt</a:t>
            </a:r>
            <a:r>
              <a:rPr lang="zh-CN" altLang="zh-CN" dirty="0"/>
              <a:t>复制到</a:t>
            </a:r>
            <a:r>
              <a:rPr lang="en-US" altLang="zh-CN" dirty="0"/>
              <a:t>HDFS</a:t>
            </a:r>
            <a:r>
              <a:rPr lang="zh-CN" altLang="zh-CN" dirty="0"/>
              <a:t>目录</a:t>
            </a:r>
            <a:r>
              <a:rPr lang="en-US" altLang="zh-CN" dirty="0"/>
              <a:t>/user/</a:t>
            </a:r>
            <a:r>
              <a:rPr lang="en-US" altLang="zh-CN" dirty="0" err="1"/>
              <a:t>xuluhui</a:t>
            </a:r>
            <a:r>
              <a:rPr lang="zh-CN" altLang="zh-CN" dirty="0"/>
              <a:t>下面，并重命名为</a:t>
            </a:r>
            <a:r>
              <a:rPr lang="en-US" altLang="zh-CN" dirty="0"/>
              <a:t>text2.txt</a:t>
            </a:r>
            <a:r>
              <a:rPr lang="zh-CN" altLang="zh-CN" dirty="0"/>
              <a:t>。</a:t>
            </a:r>
          </a:p>
          <a:p>
            <a:pPr marL="342900" lvl="1" indent="0">
              <a:buNone/>
            </a:pPr>
            <a:r>
              <a:rPr lang="en-US" altLang="zh-CN" i="1" dirty="0" err="1"/>
              <a:t>hadoop</a:t>
            </a:r>
            <a:r>
              <a:rPr lang="en-US" altLang="zh-CN" i="1" dirty="0"/>
              <a:t> fs -put /home/</a:t>
            </a:r>
            <a:r>
              <a:rPr lang="en-US" altLang="zh-CN" i="1" dirty="0" err="1"/>
              <a:t>xuluhui</a:t>
            </a:r>
            <a:r>
              <a:rPr lang="en-US" altLang="zh-CN" i="1" dirty="0"/>
              <a:t>/text1.txt /user/</a:t>
            </a:r>
            <a:r>
              <a:rPr lang="en-US" altLang="zh-CN" i="1" dirty="0" err="1"/>
              <a:t>xuluhui</a:t>
            </a:r>
            <a:r>
              <a:rPr lang="en-US" altLang="zh-CN" i="1" dirty="0"/>
              <a:t>/text2.txt</a:t>
            </a:r>
            <a:endParaRPr lang="zh-CN" altLang="zh-CN" i="1" dirty="0"/>
          </a:p>
          <a:p>
            <a:endParaRPr lang="en-US" altLang="zh-CN" dirty="0"/>
          </a:p>
          <a:p>
            <a:r>
              <a:rPr lang="en-US" altLang="zh-CN" dirty="0"/>
              <a:t>11</a:t>
            </a:r>
            <a:r>
              <a:rPr lang="zh-CN" altLang="zh-CN" dirty="0"/>
              <a:t>）</a:t>
            </a:r>
            <a:r>
              <a:rPr lang="en-US" altLang="zh-CN" dirty="0" err="1"/>
              <a:t>copyFromLocal</a:t>
            </a:r>
            <a:endParaRPr lang="zh-CN" altLang="zh-CN" dirty="0"/>
          </a:p>
          <a:p>
            <a:pPr lvl="1"/>
            <a:r>
              <a:rPr lang="zh-CN" altLang="zh-CN" dirty="0"/>
              <a:t>功能：和</a:t>
            </a:r>
            <a:r>
              <a:rPr lang="en-US" altLang="zh-CN" dirty="0"/>
              <a:t>put</a:t>
            </a:r>
            <a:r>
              <a:rPr lang="zh-CN" altLang="zh-CN" dirty="0"/>
              <a:t>一致。</a:t>
            </a:r>
          </a:p>
        </p:txBody>
      </p:sp>
    </p:spTree>
    <p:extLst>
      <p:ext uri="{BB962C8B-B14F-4D97-AF65-F5344CB8AC3E}">
        <p14:creationId xmlns:p14="http://schemas.microsoft.com/office/powerpoint/2010/main" val="3152950705"/>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B6622-51B4-4348-82FC-8F8663BB004F}"/>
              </a:ext>
            </a:extLst>
          </p:cNvPr>
          <p:cNvSpPr>
            <a:spLocks noGrp="1"/>
          </p:cNvSpPr>
          <p:nvPr>
            <p:ph type="title"/>
          </p:nvPr>
        </p:nvSpPr>
        <p:spPr/>
        <p:txBody>
          <a:bodyPr/>
          <a:lstStyle/>
          <a:p>
            <a:r>
              <a:rPr lang="en-US" altLang="zh-CN" dirty="0" err="1"/>
              <a:t>hadoop</a:t>
            </a:r>
            <a:r>
              <a:rPr lang="en-US" altLang="zh-CN" dirty="0"/>
              <a:t> fs</a:t>
            </a:r>
            <a:endParaRPr lang="zh-CN" altLang="en-US" dirty="0"/>
          </a:p>
        </p:txBody>
      </p:sp>
      <p:sp>
        <p:nvSpPr>
          <p:cNvPr id="3" name="内容占位符 2">
            <a:extLst>
              <a:ext uri="{FF2B5EF4-FFF2-40B4-BE49-F238E27FC236}">
                <a16:creationId xmlns:a16="http://schemas.microsoft.com/office/drawing/2014/main" id="{D21CE263-940C-4C22-A071-E3C4CA62C5CD}"/>
              </a:ext>
            </a:extLst>
          </p:cNvPr>
          <p:cNvSpPr>
            <a:spLocks noGrp="1"/>
          </p:cNvSpPr>
          <p:nvPr>
            <p:ph idx="1"/>
          </p:nvPr>
        </p:nvSpPr>
        <p:spPr/>
        <p:txBody>
          <a:bodyPr>
            <a:normAutofit fontScale="85000" lnSpcReduction="20000"/>
          </a:bodyPr>
          <a:lstStyle/>
          <a:p>
            <a:r>
              <a:rPr lang="en-US" altLang="zh-CN" dirty="0"/>
              <a:t>12</a:t>
            </a:r>
            <a:r>
              <a:rPr lang="zh-CN" altLang="zh-CN" dirty="0"/>
              <a:t>）</a:t>
            </a:r>
            <a:r>
              <a:rPr lang="en-US" altLang="zh-CN" dirty="0" err="1"/>
              <a:t>moveFromLocal</a:t>
            </a:r>
            <a:endParaRPr lang="zh-CN" altLang="zh-CN" dirty="0"/>
          </a:p>
          <a:p>
            <a:pPr lvl="1"/>
            <a:r>
              <a:rPr lang="zh-CN" altLang="zh-CN" dirty="0"/>
              <a:t>功能：将文件或目录从本地文件系统移动到</a:t>
            </a:r>
            <a:r>
              <a:rPr lang="en-US" altLang="zh-CN" dirty="0"/>
              <a:t>HDFS</a:t>
            </a:r>
            <a:r>
              <a:rPr lang="zh-CN" altLang="zh-CN" dirty="0"/>
              <a:t>。</a:t>
            </a:r>
          </a:p>
          <a:p>
            <a:pPr lvl="1"/>
            <a:r>
              <a:rPr lang="zh-CN" altLang="zh-CN" dirty="0"/>
              <a:t>格式：</a:t>
            </a:r>
            <a:r>
              <a:rPr lang="en-US" altLang="zh-CN" i="1" dirty="0" err="1"/>
              <a:t>hadoop</a:t>
            </a:r>
            <a:r>
              <a:rPr lang="en-US" altLang="zh-CN" i="1" dirty="0"/>
              <a:t> fs -</a:t>
            </a:r>
            <a:r>
              <a:rPr lang="en-US" altLang="zh-CN" i="1" dirty="0" err="1"/>
              <a:t>moveFromLocal</a:t>
            </a:r>
            <a:r>
              <a:rPr lang="en-US" altLang="zh-CN" i="1" dirty="0"/>
              <a:t> &lt;</a:t>
            </a:r>
            <a:r>
              <a:rPr lang="en-US" altLang="zh-CN" i="1" dirty="0" err="1"/>
              <a:t>localsrc</a:t>
            </a:r>
            <a:r>
              <a:rPr lang="en-US" altLang="zh-CN" i="1" dirty="0"/>
              <a:t>&gt; &lt;</a:t>
            </a:r>
            <a:r>
              <a:rPr lang="en-US" altLang="zh-CN" i="1" dirty="0" err="1"/>
              <a:t>dst</a:t>
            </a:r>
            <a:r>
              <a:rPr lang="en-US" altLang="zh-CN" i="1" dirty="0"/>
              <a:t>&gt;</a:t>
            </a:r>
            <a:endParaRPr lang="zh-CN" altLang="zh-CN" i="1" dirty="0"/>
          </a:p>
          <a:p>
            <a:pPr lvl="1"/>
            <a:r>
              <a:rPr lang="zh-CN" altLang="zh-CN" dirty="0"/>
              <a:t>示例：将本地文件系统当前路径的</a:t>
            </a:r>
            <a:r>
              <a:rPr lang="en-US" altLang="zh-CN" dirty="0"/>
              <a:t>test.txt</a:t>
            </a:r>
            <a:r>
              <a:rPr lang="zh-CN" altLang="zh-CN" dirty="0"/>
              <a:t>移动到</a:t>
            </a:r>
            <a:r>
              <a:rPr lang="en-US" altLang="zh-CN" dirty="0"/>
              <a:t>HDFS</a:t>
            </a:r>
            <a:r>
              <a:rPr lang="zh-CN" altLang="zh-CN" dirty="0"/>
              <a:t>目录</a:t>
            </a:r>
            <a:r>
              <a:rPr lang="en-US" altLang="zh-CN" dirty="0"/>
              <a:t>/user/</a:t>
            </a:r>
            <a:r>
              <a:rPr lang="en-US" altLang="zh-CN" dirty="0" err="1"/>
              <a:t>xuluhui</a:t>
            </a:r>
            <a:r>
              <a:rPr lang="zh-CN" altLang="zh-CN" dirty="0"/>
              <a:t>下。</a:t>
            </a:r>
          </a:p>
          <a:p>
            <a:pPr marL="342900" lvl="1" indent="0">
              <a:buNone/>
            </a:pPr>
            <a:r>
              <a:rPr lang="en-US" altLang="zh-CN" i="1" dirty="0" err="1"/>
              <a:t>hadoop</a:t>
            </a:r>
            <a:r>
              <a:rPr lang="en-US" altLang="zh-CN" i="1" dirty="0"/>
              <a:t> fs -</a:t>
            </a:r>
            <a:r>
              <a:rPr lang="en-US" altLang="zh-CN" i="1" dirty="0" err="1"/>
              <a:t>moveFromLocal</a:t>
            </a:r>
            <a:r>
              <a:rPr lang="en-US" altLang="zh-CN" i="1" dirty="0"/>
              <a:t> test.txt /user/</a:t>
            </a:r>
            <a:r>
              <a:rPr lang="en-US" altLang="zh-CN" i="1" dirty="0" err="1"/>
              <a:t>xuluhui</a:t>
            </a:r>
            <a:endParaRPr lang="zh-CN" altLang="zh-CN" i="1" dirty="0"/>
          </a:p>
          <a:p>
            <a:endParaRPr lang="en-US" altLang="zh-CN" dirty="0"/>
          </a:p>
          <a:p>
            <a:r>
              <a:rPr lang="en-US" altLang="zh-CN" dirty="0"/>
              <a:t>13</a:t>
            </a:r>
            <a:r>
              <a:rPr lang="zh-CN" altLang="zh-CN" dirty="0"/>
              <a:t>）</a:t>
            </a:r>
            <a:r>
              <a:rPr lang="en-US" altLang="zh-CN" dirty="0" err="1"/>
              <a:t>getmerge</a:t>
            </a:r>
            <a:endParaRPr lang="zh-CN" altLang="zh-CN" dirty="0"/>
          </a:p>
          <a:p>
            <a:pPr lvl="1"/>
            <a:r>
              <a:rPr lang="zh-CN" altLang="zh-CN" dirty="0"/>
              <a:t>功能：接受一个源目录和一个目标文件，将</a:t>
            </a:r>
            <a:r>
              <a:rPr lang="en-US" altLang="zh-CN" dirty="0"/>
              <a:t>HDFS</a:t>
            </a:r>
            <a:r>
              <a:rPr lang="zh-CN" altLang="zh-CN" dirty="0"/>
              <a:t>源目录中所有文件连接成本地</a:t>
            </a:r>
            <a:r>
              <a:rPr lang="en-US" altLang="zh-CN" dirty="0"/>
              <a:t>Linux</a:t>
            </a:r>
            <a:r>
              <a:rPr lang="zh-CN" altLang="zh-CN" dirty="0"/>
              <a:t>目标文件，可以在每个文件结束添加换行，参数</a:t>
            </a:r>
            <a:r>
              <a:rPr lang="en-US" altLang="zh-CN" dirty="0"/>
              <a:t>-</a:t>
            </a:r>
            <a:r>
              <a:rPr lang="en-US" altLang="zh-CN" dirty="0" err="1"/>
              <a:t>nl</a:t>
            </a:r>
            <a:r>
              <a:rPr lang="zh-CN" altLang="zh-CN" dirty="0"/>
              <a:t>表示是否在文件结束添加换行。</a:t>
            </a:r>
          </a:p>
          <a:p>
            <a:pPr lvl="1"/>
            <a:r>
              <a:rPr lang="zh-CN" altLang="zh-CN" dirty="0"/>
              <a:t>格式：</a:t>
            </a:r>
            <a:r>
              <a:rPr lang="en-US" altLang="zh-CN" i="1" dirty="0" err="1"/>
              <a:t>hadoop</a:t>
            </a:r>
            <a:r>
              <a:rPr lang="en-US" altLang="zh-CN" i="1" dirty="0"/>
              <a:t> fs -</a:t>
            </a:r>
            <a:r>
              <a:rPr lang="en-US" altLang="zh-CN" i="1" dirty="0" err="1"/>
              <a:t>getmerge</a:t>
            </a:r>
            <a:r>
              <a:rPr lang="en-US" altLang="zh-CN" i="1" dirty="0"/>
              <a:t> [-</a:t>
            </a:r>
            <a:r>
              <a:rPr lang="en-US" altLang="zh-CN" i="1" dirty="0" err="1"/>
              <a:t>nl</a:t>
            </a:r>
            <a:r>
              <a:rPr lang="en-US" altLang="zh-CN" i="1" dirty="0"/>
              <a:t>] &lt;</a:t>
            </a:r>
            <a:r>
              <a:rPr lang="en-US" altLang="zh-CN" i="1" dirty="0" err="1"/>
              <a:t>src</a:t>
            </a:r>
            <a:r>
              <a:rPr lang="en-US" altLang="zh-CN" i="1" dirty="0"/>
              <a:t>&gt; &lt;</a:t>
            </a:r>
            <a:r>
              <a:rPr lang="en-US" altLang="zh-CN" i="1" dirty="0" err="1"/>
              <a:t>localdst</a:t>
            </a:r>
            <a:r>
              <a:rPr lang="en-US" altLang="zh-CN" i="1" dirty="0"/>
              <a:t>&gt;</a:t>
            </a:r>
            <a:endParaRPr lang="zh-CN" altLang="zh-CN" i="1" dirty="0"/>
          </a:p>
          <a:p>
            <a:pPr lvl="1"/>
            <a:r>
              <a:rPr lang="zh-CN" altLang="zh-CN" dirty="0"/>
              <a:t>示例：将</a:t>
            </a:r>
            <a:r>
              <a:rPr lang="en-US" altLang="zh-CN" dirty="0"/>
              <a:t>HDFS</a:t>
            </a:r>
            <a:r>
              <a:rPr lang="zh-CN" altLang="zh-CN" dirty="0"/>
              <a:t>目录</a:t>
            </a:r>
            <a:r>
              <a:rPr lang="en-US" altLang="zh-CN" dirty="0"/>
              <a:t>/user/</a:t>
            </a:r>
            <a:r>
              <a:rPr lang="en-US" altLang="zh-CN" dirty="0" err="1"/>
              <a:t>xuluhui</a:t>
            </a:r>
            <a:r>
              <a:rPr lang="zh-CN" altLang="zh-CN" dirty="0"/>
              <a:t>下的文件合并，输出到本地文件系统，保存为</a:t>
            </a:r>
            <a:r>
              <a:rPr lang="en-US" altLang="zh-CN" dirty="0"/>
              <a:t>/home/</a:t>
            </a:r>
            <a:r>
              <a:rPr lang="en-US" altLang="zh-CN" dirty="0" err="1"/>
              <a:t>xuluhui</a:t>
            </a:r>
            <a:r>
              <a:rPr lang="en-US" altLang="zh-CN" dirty="0"/>
              <a:t>/test.txt</a:t>
            </a:r>
            <a:r>
              <a:rPr lang="zh-CN" altLang="zh-CN" dirty="0"/>
              <a:t>。</a:t>
            </a:r>
          </a:p>
          <a:p>
            <a:pPr marL="342900" lvl="1" indent="0">
              <a:buNone/>
            </a:pPr>
            <a:r>
              <a:rPr lang="en-US" altLang="zh-CN" i="1" dirty="0" err="1"/>
              <a:t>hadoop</a:t>
            </a:r>
            <a:r>
              <a:rPr lang="en-US" altLang="zh-CN" i="1" dirty="0"/>
              <a:t> fs -</a:t>
            </a:r>
            <a:r>
              <a:rPr lang="en-US" altLang="zh-CN" i="1" dirty="0" err="1"/>
              <a:t>getmerge</a:t>
            </a:r>
            <a:r>
              <a:rPr lang="en-US" altLang="zh-CN" i="1" dirty="0"/>
              <a:t> /user/</a:t>
            </a:r>
            <a:r>
              <a:rPr lang="en-US" altLang="zh-CN" i="1" dirty="0" err="1"/>
              <a:t>xuluhui</a:t>
            </a:r>
            <a:r>
              <a:rPr lang="en-US" altLang="zh-CN" i="1" dirty="0"/>
              <a:t> /home/</a:t>
            </a:r>
            <a:r>
              <a:rPr lang="en-US" altLang="zh-CN" i="1" dirty="0" err="1"/>
              <a:t>xuluhui</a:t>
            </a:r>
            <a:r>
              <a:rPr lang="en-US" altLang="zh-CN" i="1" dirty="0"/>
              <a:t>/test.txt</a:t>
            </a:r>
            <a:endParaRPr lang="zh-CN" altLang="zh-CN" i="1" dirty="0"/>
          </a:p>
        </p:txBody>
      </p:sp>
    </p:spTree>
    <p:extLst>
      <p:ext uri="{BB962C8B-B14F-4D97-AF65-F5344CB8AC3E}">
        <p14:creationId xmlns:p14="http://schemas.microsoft.com/office/powerpoint/2010/main" val="3619328404"/>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B6622-51B4-4348-82FC-8F8663BB004F}"/>
              </a:ext>
            </a:extLst>
          </p:cNvPr>
          <p:cNvSpPr>
            <a:spLocks noGrp="1"/>
          </p:cNvSpPr>
          <p:nvPr>
            <p:ph type="title"/>
          </p:nvPr>
        </p:nvSpPr>
        <p:spPr/>
        <p:txBody>
          <a:bodyPr/>
          <a:lstStyle/>
          <a:p>
            <a:r>
              <a:rPr lang="en-US" altLang="zh-CN" dirty="0" err="1"/>
              <a:t>hadoop</a:t>
            </a:r>
            <a:r>
              <a:rPr lang="en-US" altLang="zh-CN" dirty="0"/>
              <a:t> fs</a:t>
            </a:r>
            <a:endParaRPr lang="zh-CN" altLang="en-US" dirty="0"/>
          </a:p>
        </p:txBody>
      </p:sp>
      <p:sp>
        <p:nvSpPr>
          <p:cNvPr id="3" name="内容占位符 2">
            <a:extLst>
              <a:ext uri="{FF2B5EF4-FFF2-40B4-BE49-F238E27FC236}">
                <a16:creationId xmlns:a16="http://schemas.microsoft.com/office/drawing/2014/main" id="{D21CE263-940C-4C22-A071-E3C4CA62C5CD}"/>
              </a:ext>
            </a:extLst>
          </p:cNvPr>
          <p:cNvSpPr>
            <a:spLocks noGrp="1"/>
          </p:cNvSpPr>
          <p:nvPr>
            <p:ph idx="1"/>
          </p:nvPr>
        </p:nvSpPr>
        <p:spPr/>
        <p:txBody>
          <a:bodyPr>
            <a:normAutofit fontScale="92500" lnSpcReduction="20000"/>
          </a:bodyPr>
          <a:lstStyle/>
          <a:p>
            <a:r>
              <a:rPr lang="en-US" altLang="zh-CN" dirty="0"/>
              <a:t>14</a:t>
            </a:r>
            <a:r>
              <a:rPr lang="zh-CN" altLang="zh-CN" dirty="0"/>
              <a:t>）</a:t>
            </a:r>
            <a:r>
              <a:rPr lang="en-US" altLang="zh-CN" dirty="0"/>
              <a:t>cat</a:t>
            </a:r>
            <a:endParaRPr lang="zh-CN" altLang="zh-CN" dirty="0"/>
          </a:p>
          <a:p>
            <a:pPr lvl="1"/>
            <a:r>
              <a:rPr lang="zh-CN" altLang="zh-CN" dirty="0"/>
              <a:t>功能：将指定文件内容输出到标准输出</a:t>
            </a:r>
            <a:r>
              <a:rPr lang="en-US" altLang="zh-CN" dirty="0" err="1"/>
              <a:t>stdout</a:t>
            </a:r>
            <a:r>
              <a:rPr lang="zh-CN" altLang="zh-CN" dirty="0"/>
              <a:t>。</a:t>
            </a:r>
          </a:p>
          <a:p>
            <a:pPr lvl="1"/>
            <a:r>
              <a:rPr lang="zh-CN" altLang="zh-CN" dirty="0"/>
              <a:t>格式：</a:t>
            </a:r>
            <a:r>
              <a:rPr lang="en-US" altLang="zh-CN" i="1" dirty="0" err="1"/>
              <a:t>hadoop</a:t>
            </a:r>
            <a:r>
              <a:rPr lang="en-US" altLang="zh-CN" i="1" dirty="0"/>
              <a:t> fs -cat &lt;</a:t>
            </a:r>
            <a:r>
              <a:rPr lang="en-US" altLang="zh-CN" i="1" dirty="0" err="1"/>
              <a:t>src</a:t>
            </a:r>
            <a:r>
              <a:rPr lang="en-US" altLang="zh-CN" i="1" dirty="0"/>
              <a:t>&gt;</a:t>
            </a:r>
            <a:endParaRPr lang="zh-CN" altLang="zh-CN" dirty="0"/>
          </a:p>
          <a:p>
            <a:pPr lvl="1"/>
            <a:r>
              <a:rPr lang="zh-CN" altLang="zh-CN" dirty="0"/>
              <a:t>示例：输出</a:t>
            </a:r>
            <a:r>
              <a:rPr lang="en-US" altLang="zh-CN" dirty="0"/>
              <a:t>HDFS</a:t>
            </a:r>
            <a:r>
              <a:rPr lang="zh-CN" altLang="zh-CN" dirty="0"/>
              <a:t>目录</a:t>
            </a:r>
            <a:r>
              <a:rPr lang="en-US" altLang="zh-CN" dirty="0"/>
              <a:t>/user/</a:t>
            </a:r>
            <a:r>
              <a:rPr lang="en-US" altLang="zh-CN" dirty="0" err="1"/>
              <a:t>xuluhui</a:t>
            </a:r>
            <a:r>
              <a:rPr lang="zh-CN" altLang="zh-CN" dirty="0"/>
              <a:t>下文件</a:t>
            </a:r>
            <a:r>
              <a:rPr lang="en-US" altLang="zh-CN" dirty="0"/>
              <a:t>test.txt</a:t>
            </a:r>
            <a:r>
              <a:rPr lang="zh-CN" altLang="zh-CN" dirty="0"/>
              <a:t>到标准输出。</a:t>
            </a:r>
          </a:p>
          <a:p>
            <a:pPr marL="342900" lvl="1" indent="0">
              <a:buNone/>
            </a:pPr>
            <a:r>
              <a:rPr lang="en-US" altLang="zh-CN" i="1" dirty="0" err="1"/>
              <a:t>hadoop</a:t>
            </a:r>
            <a:r>
              <a:rPr lang="en-US" altLang="zh-CN" i="1" dirty="0"/>
              <a:t> fs -cat /user/</a:t>
            </a:r>
            <a:r>
              <a:rPr lang="en-US" altLang="zh-CN" i="1" dirty="0" err="1"/>
              <a:t>xuluhui</a:t>
            </a:r>
            <a:r>
              <a:rPr lang="en-US" altLang="zh-CN" i="1" dirty="0"/>
              <a:t>/test.txt</a:t>
            </a:r>
            <a:endParaRPr lang="zh-CN" altLang="zh-CN" i="1" dirty="0"/>
          </a:p>
          <a:p>
            <a:endParaRPr lang="en-US" altLang="zh-CN" dirty="0"/>
          </a:p>
          <a:p>
            <a:r>
              <a:rPr lang="en-US" altLang="zh-CN" dirty="0"/>
              <a:t>15</a:t>
            </a:r>
            <a:r>
              <a:rPr lang="zh-CN" altLang="zh-CN" dirty="0"/>
              <a:t>）</a:t>
            </a:r>
            <a:r>
              <a:rPr lang="en-US" altLang="zh-CN" dirty="0"/>
              <a:t>text</a:t>
            </a:r>
            <a:endParaRPr lang="zh-CN" altLang="zh-CN" dirty="0"/>
          </a:p>
          <a:p>
            <a:pPr lvl="1"/>
            <a:r>
              <a:rPr lang="zh-CN" altLang="zh-CN" dirty="0"/>
              <a:t>功能：输出源文件文本到标准输出。格式可以是</a:t>
            </a:r>
            <a:r>
              <a:rPr lang="en-US" altLang="zh-CN" dirty="0"/>
              <a:t>zip</a:t>
            </a:r>
            <a:r>
              <a:rPr lang="zh-CN" altLang="zh-CN" dirty="0"/>
              <a:t>和</a:t>
            </a:r>
            <a:r>
              <a:rPr lang="en-US" altLang="zh-CN" dirty="0" err="1"/>
              <a:t>TextRecordInputStream</a:t>
            </a:r>
            <a:r>
              <a:rPr lang="zh-CN" altLang="zh-CN" dirty="0"/>
              <a:t>，类似</a:t>
            </a:r>
            <a:r>
              <a:rPr lang="en-US" altLang="zh-CN" dirty="0"/>
              <a:t>Linux</a:t>
            </a:r>
            <a:r>
              <a:rPr lang="zh-CN" altLang="zh-CN" dirty="0"/>
              <a:t>中的</a:t>
            </a:r>
            <a:r>
              <a:rPr lang="en-US" altLang="zh-CN" dirty="0"/>
              <a:t>cat</a:t>
            </a:r>
            <a:r>
              <a:rPr lang="zh-CN" altLang="zh-CN" dirty="0"/>
              <a:t>命令。</a:t>
            </a:r>
          </a:p>
          <a:p>
            <a:pPr lvl="1"/>
            <a:r>
              <a:rPr lang="zh-CN" altLang="zh-CN" dirty="0"/>
              <a:t>格式：</a:t>
            </a:r>
            <a:r>
              <a:rPr lang="en-US" altLang="zh-CN" i="1" dirty="0" err="1"/>
              <a:t>hadoop</a:t>
            </a:r>
            <a:r>
              <a:rPr lang="en-US" altLang="zh-CN" i="1" dirty="0"/>
              <a:t> fs -text &lt;</a:t>
            </a:r>
            <a:r>
              <a:rPr lang="en-US" altLang="zh-CN" i="1" dirty="0" err="1"/>
              <a:t>src</a:t>
            </a:r>
            <a:r>
              <a:rPr lang="en-US" altLang="zh-CN" i="1" dirty="0"/>
              <a:t>&gt;</a:t>
            </a:r>
            <a:endParaRPr lang="zh-CN" altLang="zh-CN" dirty="0"/>
          </a:p>
          <a:p>
            <a:pPr lvl="1"/>
            <a:r>
              <a:rPr lang="zh-CN" altLang="zh-CN" dirty="0"/>
              <a:t>示例：输出</a:t>
            </a:r>
            <a:r>
              <a:rPr lang="en-US" altLang="zh-CN" dirty="0"/>
              <a:t>HDFS</a:t>
            </a:r>
            <a:r>
              <a:rPr lang="zh-CN" altLang="zh-CN" dirty="0"/>
              <a:t>目录</a:t>
            </a:r>
            <a:r>
              <a:rPr lang="en-US" altLang="zh-CN" dirty="0"/>
              <a:t>/user/</a:t>
            </a:r>
            <a:r>
              <a:rPr lang="en-US" altLang="zh-CN" dirty="0" err="1"/>
              <a:t>xuluhui</a:t>
            </a:r>
            <a:r>
              <a:rPr lang="zh-CN" altLang="zh-CN" dirty="0"/>
              <a:t>下文件</a:t>
            </a:r>
            <a:r>
              <a:rPr lang="en-US" altLang="zh-CN" dirty="0"/>
              <a:t>test.txt</a:t>
            </a:r>
            <a:r>
              <a:rPr lang="zh-CN" altLang="zh-CN" dirty="0"/>
              <a:t>到标准输出。</a:t>
            </a:r>
          </a:p>
          <a:p>
            <a:pPr marL="342900" lvl="1" indent="0">
              <a:buNone/>
            </a:pPr>
            <a:r>
              <a:rPr lang="en-US" altLang="zh-CN" i="1" dirty="0" err="1"/>
              <a:t>hadoop</a:t>
            </a:r>
            <a:r>
              <a:rPr lang="en-US" altLang="zh-CN" i="1" dirty="0"/>
              <a:t> fs -text /user/</a:t>
            </a:r>
            <a:r>
              <a:rPr lang="en-US" altLang="zh-CN" i="1" dirty="0" err="1"/>
              <a:t>xuluhui</a:t>
            </a:r>
            <a:r>
              <a:rPr lang="en-US" altLang="zh-CN" i="1" dirty="0"/>
              <a:t>/test.txt</a:t>
            </a:r>
            <a:endParaRPr lang="zh-CN" altLang="zh-CN" i="1" dirty="0"/>
          </a:p>
        </p:txBody>
      </p:sp>
    </p:spTree>
    <p:extLst>
      <p:ext uri="{BB962C8B-B14F-4D97-AF65-F5344CB8AC3E}">
        <p14:creationId xmlns:p14="http://schemas.microsoft.com/office/powerpoint/2010/main" val="3951882334"/>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B6622-51B4-4348-82FC-8F8663BB004F}"/>
              </a:ext>
            </a:extLst>
          </p:cNvPr>
          <p:cNvSpPr>
            <a:spLocks noGrp="1"/>
          </p:cNvSpPr>
          <p:nvPr>
            <p:ph type="title"/>
          </p:nvPr>
        </p:nvSpPr>
        <p:spPr/>
        <p:txBody>
          <a:bodyPr/>
          <a:lstStyle/>
          <a:p>
            <a:r>
              <a:rPr lang="en-US" altLang="zh-CN" dirty="0" err="1"/>
              <a:t>hadoop</a:t>
            </a:r>
            <a:r>
              <a:rPr lang="en-US" altLang="zh-CN" dirty="0"/>
              <a:t> fs</a:t>
            </a:r>
            <a:endParaRPr lang="zh-CN" altLang="en-US" dirty="0"/>
          </a:p>
        </p:txBody>
      </p:sp>
      <p:sp>
        <p:nvSpPr>
          <p:cNvPr id="3" name="内容占位符 2">
            <a:extLst>
              <a:ext uri="{FF2B5EF4-FFF2-40B4-BE49-F238E27FC236}">
                <a16:creationId xmlns:a16="http://schemas.microsoft.com/office/drawing/2014/main" id="{D21CE263-940C-4C22-A071-E3C4CA62C5CD}"/>
              </a:ext>
            </a:extLst>
          </p:cNvPr>
          <p:cNvSpPr>
            <a:spLocks noGrp="1"/>
          </p:cNvSpPr>
          <p:nvPr>
            <p:ph idx="1"/>
          </p:nvPr>
        </p:nvSpPr>
        <p:spPr/>
        <p:txBody>
          <a:bodyPr>
            <a:normAutofit fontScale="92500" lnSpcReduction="20000"/>
          </a:bodyPr>
          <a:lstStyle/>
          <a:p>
            <a:r>
              <a:rPr lang="en-US" altLang="zh-CN" dirty="0"/>
              <a:t>16</a:t>
            </a:r>
            <a:r>
              <a:rPr lang="zh-CN" altLang="zh-CN" dirty="0"/>
              <a:t>）</a:t>
            </a:r>
            <a:r>
              <a:rPr lang="en-US" altLang="zh-CN" dirty="0" err="1"/>
              <a:t>mkdir</a:t>
            </a:r>
            <a:endParaRPr lang="zh-CN" altLang="zh-CN" dirty="0"/>
          </a:p>
          <a:p>
            <a:pPr lvl="1"/>
            <a:r>
              <a:rPr lang="zh-CN" altLang="zh-CN" dirty="0"/>
              <a:t>功能：创建指定的一个或多个目录，</a:t>
            </a:r>
            <a:r>
              <a:rPr lang="en-US" altLang="zh-CN" dirty="0"/>
              <a:t>-p</a:t>
            </a:r>
            <a:r>
              <a:rPr lang="zh-CN" altLang="zh-CN" dirty="0"/>
              <a:t>选项用于递归创建子目录。类似于</a:t>
            </a:r>
            <a:r>
              <a:rPr lang="en-US" altLang="zh-CN" dirty="0"/>
              <a:t>Linux</a:t>
            </a:r>
            <a:r>
              <a:rPr lang="zh-CN" altLang="zh-CN" dirty="0"/>
              <a:t>的</a:t>
            </a:r>
            <a:r>
              <a:rPr lang="en-US" altLang="zh-CN" dirty="0" err="1"/>
              <a:t>mkdir</a:t>
            </a:r>
            <a:r>
              <a:rPr lang="en-US" altLang="zh-CN" dirty="0"/>
              <a:t> -p</a:t>
            </a:r>
            <a:r>
              <a:rPr lang="zh-CN" altLang="zh-CN" dirty="0"/>
              <a:t>。</a:t>
            </a:r>
          </a:p>
          <a:p>
            <a:pPr lvl="1"/>
            <a:r>
              <a:rPr lang="zh-CN" altLang="zh-CN" dirty="0"/>
              <a:t>格式：</a:t>
            </a:r>
            <a:r>
              <a:rPr lang="en-US" altLang="zh-CN" i="1" dirty="0" err="1"/>
              <a:t>hadoop</a:t>
            </a:r>
            <a:r>
              <a:rPr lang="en-US" altLang="zh-CN" i="1" dirty="0"/>
              <a:t> fs -</a:t>
            </a:r>
            <a:r>
              <a:rPr lang="en-US" altLang="zh-CN" i="1" dirty="0" err="1"/>
              <a:t>mkdir</a:t>
            </a:r>
            <a:r>
              <a:rPr lang="en-US" altLang="zh-CN" i="1" dirty="0"/>
              <a:t> [-p] &lt;path&gt;</a:t>
            </a:r>
            <a:endParaRPr lang="zh-CN" altLang="zh-CN" i="1" dirty="0"/>
          </a:p>
          <a:p>
            <a:pPr lvl="1"/>
            <a:r>
              <a:rPr lang="zh-CN" altLang="zh-CN" dirty="0"/>
              <a:t>示例：在</a:t>
            </a:r>
            <a:r>
              <a:rPr lang="en-US" altLang="zh-CN" dirty="0"/>
              <a:t>HDFS</a:t>
            </a:r>
            <a:r>
              <a:rPr lang="zh-CN" altLang="zh-CN" dirty="0"/>
              <a:t>目录</a:t>
            </a:r>
            <a:r>
              <a:rPr lang="en-US" altLang="zh-CN" dirty="0"/>
              <a:t>/user</a:t>
            </a:r>
            <a:r>
              <a:rPr lang="zh-CN" altLang="zh-CN" dirty="0"/>
              <a:t>下创建目录</a:t>
            </a:r>
            <a:r>
              <a:rPr lang="en-US" altLang="zh-CN" dirty="0"/>
              <a:t>data1</a:t>
            </a:r>
            <a:r>
              <a:rPr lang="zh-CN" altLang="zh-CN" dirty="0"/>
              <a:t>和</a:t>
            </a:r>
            <a:r>
              <a:rPr lang="en-US" altLang="zh-CN" dirty="0"/>
              <a:t>data2</a:t>
            </a:r>
            <a:r>
              <a:rPr lang="zh-CN" altLang="zh-CN" dirty="0"/>
              <a:t>。</a:t>
            </a:r>
          </a:p>
          <a:p>
            <a:pPr marL="342900" lvl="1" indent="0">
              <a:buNone/>
            </a:pPr>
            <a:r>
              <a:rPr lang="en-US" altLang="zh-CN" i="1" dirty="0" err="1"/>
              <a:t>hadoop</a:t>
            </a:r>
            <a:r>
              <a:rPr lang="en-US" altLang="zh-CN" i="1" dirty="0"/>
              <a:t> fs -</a:t>
            </a:r>
            <a:r>
              <a:rPr lang="en-US" altLang="zh-CN" i="1" dirty="0" err="1"/>
              <a:t>mkdir</a:t>
            </a:r>
            <a:r>
              <a:rPr lang="en-US" altLang="zh-CN" i="1" dirty="0"/>
              <a:t> /user/data1 /user/data2</a:t>
            </a:r>
            <a:endParaRPr lang="zh-CN" altLang="zh-CN" i="1" dirty="0"/>
          </a:p>
          <a:p>
            <a:endParaRPr lang="en-US" altLang="zh-CN" dirty="0"/>
          </a:p>
          <a:p>
            <a:r>
              <a:rPr lang="en-US" altLang="zh-CN" dirty="0"/>
              <a:t>17</a:t>
            </a:r>
            <a:r>
              <a:rPr lang="zh-CN" altLang="zh-CN" dirty="0"/>
              <a:t>）</a:t>
            </a:r>
            <a:r>
              <a:rPr lang="en-US" altLang="zh-CN" dirty="0" err="1"/>
              <a:t>touchz</a:t>
            </a:r>
            <a:endParaRPr lang="zh-CN" altLang="zh-CN" dirty="0"/>
          </a:p>
          <a:p>
            <a:pPr lvl="1"/>
            <a:r>
              <a:rPr lang="zh-CN" altLang="zh-CN" dirty="0"/>
              <a:t>功能：在</a:t>
            </a:r>
            <a:r>
              <a:rPr lang="en-US" altLang="zh-CN" dirty="0"/>
              <a:t>HDFS</a:t>
            </a:r>
            <a:r>
              <a:rPr lang="zh-CN" altLang="zh-CN" dirty="0"/>
              <a:t>中创建零字节的空白文件。</a:t>
            </a:r>
          </a:p>
          <a:p>
            <a:pPr lvl="1"/>
            <a:r>
              <a:rPr lang="zh-CN" altLang="zh-CN" dirty="0"/>
              <a:t>格式：</a:t>
            </a:r>
            <a:r>
              <a:rPr lang="en-US" altLang="zh-CN" i="1" dirty="0" err="1"/>
              <a:t>hadoop</a:t>
            </a:r>
            <a:r>
              <a:rPr lang="en-US" altLang="zh-CN" i="1" dirty="0"/>
              <a:t> fs -</a:t>
            </a:r>
            <a:r>
              <a:rPr lang="en-US" altLang="zh-CN" i="1" dirty="0" err="1"/>
              <a:t>touchz</a:t>
            </a:r>
            <a:r>
              <a:rPr lang="en-US" altLang="zh-CN" i="1" dirty="0"/>
              <a:t> &lt;path&gt;</a:t>
            </a:r>
            <a:endParaRPr lang="zh-CN" altLang="zh-CN" i="1" dirty="0"/>
          </a:p>
          <a:p>
            <a:pPr lvl="1"/>
            <a:r>
              <a:rPr lang="zh-CN" altLang="zh-CN" dirty="0"/>
              <a:t>示例：创建空白文件</a:t>
            </a:r>
            <a:r>
              <a:rPr lang="en-US" altLang="zh-CN" dirty="0"/>
              <a:t>empty</a:t>
            </a:r>
            <a:r>
              <a:rPr lang="zh-CN" altLang="zh-CN" dirty="0"/>
              <a:t>。</a:t>
            </a:r>
          </a:p>
          <a:p>
            <a:pPr marL="342900" lvl="1" indent="0">
              <a:buNone/>
            </a:pPr>
            <a:r>
              <a:rPr lang="en-US" altLang="zh-CN" i="1" dirty="0" err="1"/>
              <a:t>hadoop</a:t>
            </a:r>
            <a:r>
              <a:rPr lang="en-US" altLang="zh-CN" i="1" dirty="0"/>
              <a:t> fs -</a:t>
            </a:r>
            <a:r>
              <a:rPr lang="en-US" altLang="zh-CN" i="1" dirty="0" err="1"/>
              <a:t>touchz</a:t>
            </a:r>
            <a:r>
              <a:rPr lang="en-US" altLang="zh-CN" i="1" dirty="0"/>
              <a:t> /user/data1/empty</a:t>
            </a:r>
            <a:endParaRPr lang="zh-CN" altLang="zh-CN" i="1" dirty="0"/>
          </a:p>
        </p:txBody>
      </p:sp>
    </p:spTree>
    <p:extLst>
      <p:ext uri="{BB962C8B-B14F-4D97-AF65-F5344CB8AC3E}">
        <p14:creationId xmlns:p14="http://schemas.microsoft.com/office/powerpoint/2010/main" val="3976463152"/>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B6622-51B4-4348-82FC-8F8663BB004F}"/>
              </a:ext>
            </a:extLst>
          </p:cNvPr>
          <p:cNvSpPr>
            <a:spLocks noGrp="1"/>
          </p:cNvSpPr>
          <p:nvPr>
            <p:ph type="title"/>
          </p:nvPr>
        </p:nvSpPr>
        <p:spPr/>
        <p:txBody>
          <a:bodyPr/>
          <a:lstStyle/>
          <a:p>
            <a:r>
              <a:rPr lang="en-US" altLang="zh-CN" dirty="0" err="1"/>
              <a:t>hadoop</a:t>
            </a:r>
            <a:r>
              <a:rPr lang="en-US" altLang="zh-CN" dirty="0"/>
              <a:t> fs</a:t>
            </a:r>
            <a:endParaRPr lang="zh-CN" altLang="en-US" dirty="0"/>
          </a:p>
        </p:txBody>
      </p:sp>
      <p:sp>
        <p:nvSpPr>
          <p:cNvPr id="3" name="内容占位符 2">
            <a:extLst>
              <a:ext uri="{FF2B5EF4-FFF2-40B4-BE49-F238E27FC236}">
                <a16:creationId xmlns:a16="http://schemas.microsoft.com/office/drawing/2014/main" id="{D21CE263-940C-4C22-A071-E3C4CA62C5CD}"/>
              </a:ext>
            </a:extLst>
          </p:cNvPr>
          <p:cNvSpPr>
            <a:spLocks noGrp="1"/>
          </p:cNvSpPr>
          <p:nvPr>
            <p:ph idx="1"/>
          </p:nvPr>
        </p:nvSpPr>
        <p:spPr/>
        <p:txBody>
          <a:bodyPr>
            <a:normAutofit fontScale="77500" lnSpcReduction="20000"/>
          </a:bodyPr>
          <a:lstStyle/>
          <a:p>
            <a:r>
              <a:rPr lang="en-US" altLang="zh-CN" dirty="0"/>
              <a:t>18</a:t>
            </a:r>
            <a:r>
              <a:rPr lang="zh-CN" altLang="zh-CN" dirty="0"/>
              <a:t>）</a:t>
            </a:r>
            <a:r>
              <a:rPr lang="en-US" altLang="zh-CN" dirty="0"/>
              <a:t>stat</a:t>
            </a:r>
            <a:endParaRPr lang="zh-CN" altLang="zh-CN" dirty="0"/>
          </a:p>
          <a:p>
            <a:pPr lvl="1"/>
            <a:r>
              <a:rPr lang="zh-CN" altLang="zh-CN" dirty="0"/>
              <a:t>功能：以指定格式返回指定文件的相关信息。当不指定</a:t>
            </a:r>
            <a:r>
              <a:rPr lang="en-US" altLang="zh-CN" dirty="0"/>
              <a:t>format</a:t>
            </a:r>
            <a:r>
              <a:rPr lang="zh-CN" altLang="zh-CN" dirty="0"/>
              <a:t>时，返回文件的创建日期。命令选项后面可以有格式</a:t>
            </a:r>
            <a:r>
              <a:rPr lang="en-US" altLang="zh-CN" dirty="0"/>
              <a:t>format</a:t>
            </a:r>
            <a:r>
              <a:rPr lang="zh-CN" altLang="zh-CN" dirty="0"/>
              <a:t>，使用引号表示，格式“</a:t>
            </a:r>
            <a:r>
              <a:rPr lang="en-US" altLang="zh-CN" dirty="0"/>
              <a:t>%b %n %o %r %Y</a:t>
            </a:r>
            <a:r>
              <a:rPr lang="zh-CN" altLang="zh-CN" dirty="0"/>
              <a:t>”依次表示文件大小、文件名称、块大小、副本数、访问时间。</a:t>
            </a:r>
          </a:p>
          <a:p>
            <a:pPr lvl="1"/>
            <a:r>
              <a:rPr lang="zh-CN" altLang="zh-CN" dirty="0"/>
              <a:t>格式：</a:t>
            </a:r>
            <a:r>
              <a:rPr lang="en-US" altLang="zh-CN" i="1" dirty="0" err="1"/>
              <a:t>hadoop</a:t>
            </a:r>
            <a:r>
              <a:rPr lang="en-US" altLang="zh-CN" i="1" dirty="0"/>
              <a:t> fs -stat [format] &lt;path&gt;</a:t>
            </a:r>
            <a:endParaRPr lang="zh-CN" altLang="zh-CN" i="1" dirty="0"/>
          </a:p>
          <a:p>
            <a:pPr lvl="1"/>
            <a:r>
              <a:rPr lang="zh-CN" altLang="zh-CN" dirty="0"/>
              <a:t>示例：显示目录</a:t>
            </a:r>
            <a:r>
              <a:rPr lang="en-US" altLang="zh-CN" dirty="0"/>
              <a:t>/user/data1</a:t>
            </a:r>
            <a:r>
              <a:rPr lang="zh-CN" altLang="zh-CN" dirty="0"/>
              <a:t>的统计信息。</a:t>
            </a:r>
          </a:p>
          <a:p>
            <a:pPr marL="342900" lvl="1" indent="0">
              <a:buNone/>
            </a:pPr>
            <a:r>
              <a:rPr lang="en-US" altLang="zh-CN" i="1" dirty="0" err="1"/>
              <a:t>hadoop</a:t>
            </a:r>
            <a:r>
              <a:rPr lang="en-US" altLang="zh-CN" i="1" dirty="0"/>
              <a:t> fs -stat /user/data1</a:t>
            </a:r>
            <a:endParaRPr lang="zh-CN" altLang="zh-CN" i="1" dirty="0"/>
          </a:p>
          <a:p>
            <a:endParaRPr lang="en-US" altLang="zh-CN" dirty="0"/>
          </a:p>
          <a:p>
            <a:r>
              <a:rPr lang="en-US" altLang="zh-CN" dirty="0"/>
              <a:t>19</a:t>
            </a:r>
            <a:r>
              <a:rPr lang="zh-CN" altLang="zh-CN" dirty="0"/>
              <a:t>）</a:t>
            </a:r>
            <a:r>
              <a:rPr lang="en-US" altLang="zh-CN" dirty="0"/>
              <a:t>tail</a:t>
            </a:r>
            <a:endParaRPr lang="zh-CN" altLang="zh-CN" dirty="0"/>
          </a:p>
          <a:p>
            <a:pPr lvl="1"/>
            <a:r>
              <a:rPr lang="zh-CN" altLang="zh-CN" dirty="0"/>
              <a:t>功能：显示文件最后</a:t>
            </a:r>
            <a:r>
              <a:rPr lang="en-US" altLang="zh-CN" dirty="0"/>
              <a:t>1K</a:t>
            </a:r>
            <a:r>
              <a:rPr lang="zh-CN" altLang="zh-CN" dirty="0"/>
              <a:t>字节的内容到</a:t>
            </a:r>
            <a:r>
              <a:rPr lang="en-US" altLang="zh-CN" dirty="0" err="1"/>
              <a:t>stdout</a:t>
            </a:r>
            <a:r>
              <a:rPr lang="zh-CN" altLang="zh-CN" dirty="0"/>
              <a:t>，一般用于查看日志。如果带有选项</a:t>
            </a:r>
            <a:r>
              <a:rPr lang="en-US" altLang="zh-CN" dirty="0"/>
              <a:t>-f</a:t>
            </a:r>
            <a:r>
              <a:rPr lang="zh-CN" altLang="zh-CN" dirty="0"/>
              <a:t>，那么当文件内容变化时，也会自动显示。其用法与</a:t>
            </a:r>
            <a:r>
              <a:rPr lang="en-US" altLang="zh-CN" dirty="0"/>
              <a:t>Linux</a:t>
            </a:r>
            <a:r>
              <a:rPr lang="zh-CN" altLang="zh-CN" dirty="0"/>
              <a:t>一致。</a:t>
            </a:r>
          </a:p>
          <a:p>
            <a:pPr lvl="1"/>
            <a:r>
              <a:rPr lang="zh-CN" altLang="zh-CN" dirty="0"/>
              <a:t>格式：</a:t>
            </a:r>
            <a:r>
              <a:rPr lang="en-US" altLang="zh-CN" i="1" dirty="0" err="1"/>
              <a:t>hadoop</a:t>
            </a:r>
            <a:r>
              <a:rPr lang="en-US" altLang="zh-CN" i="1" dirty="0"/>
              <a:t> fs -tail [-f] &lt;file&gt;</a:t>
            </a:r>
            <a:endParaRPr lang="zh-CN" altLang="zh-CN" i="1" dirty="0"/>
          </a:p>
          <a:p>
            <a:pPr lvl="1"/>
            <a:r>
              <a:rPr lang="zh-CN" altLang="zh-CN" dirty="0"/>
              <a:t>示例：显示文件</a:t>
            </a:r>
            <a:r>
              <a:rPr lang="en-US" altLang="zh-CN" dirty="0"/>
              <a:t>input.txt</a:t>
            </a:r>
            <a:r>
              <a:rPr lang="zh-CN" altLang="zh-CN" dirty="0"/>
              <a:t>尾部内容。</a:t>
            </a:r>
          </a:p>
          <a:p>
            <a:pPr marL="342900" lvl="1" indent="0">
              <a:buNone/>
            </a:pPr>
            <a:r>
              <a:rPr lang="en-US" altLang="zh-CN" i="1" dirty="0" err="1"/>
              <a:t>hadoop</a:t>
            </a:r>
            <a:r>
              <a:rPr lang="en-US" altLang="zh-CN" i="1" dirty="0"/>
              <a:t> fs -tail /user/input.txt</a:t>
            </a:r>
            <a:endParaRPr lang="zh-CN" altLang="zh-CN" i="1" dirty="0"/>
          </a:p>
        </p:txBody>
      </p:sp>
    </p:spTree>
    <p:extLst>
      <p:ext uri="{BB962C8B-B14F-4D97-AF65-F5344CB8AC3E}">
        <p14:creationId xmlns:p14="http://schemas.microsoft.com/office/powerpoint/2010/main" val="2548005408"/>
      </p:ext>
    </p:extLst>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B6622-51B4-4348-82FC-8F8663BB004F}"/>
              </a:ext>
            </a:extLst>
          </p:cNvPr>
          <p:cNvSpPr>
            <a:spLocks noGrp="1"/>
          </p:cNvSpPr>
          <p:nvPr>
            <p:ph type="title"/>
          </p:nvPr>
        </p:nvSpPr>
        <p:spPr/>
        <p:txBody>
          <a:bodyPr/>
          <a:lstStyle/>
          <a:p>
            <a:r>
              <a:rPr lang="en-US" altLang="zh-CN" dirty="0" err="1"/>
              <a:t>hadoop</a:t>
            </a:r>
            <a:r>
              <a:rPr lang="en-US" altLang="zh-CN" dirty="0"/>
              <a:t> fs</a:t>
            </a:r>
            <a:endParaRPr lang="zh-CN" altLang="en-US" dirty="0"/>
          </a:p>
        </p:txBody>
      </p:sp>
      <p:sp>
        <p:nvSpPr>
          <p:cNvPr id="3" name="内容占位符 2">
            <a:extLst>
              <a:ext uri="{FF2B5EF4-FFF2-40B4-BE49-F238E27FC236}">
                <a16:creationId xmlns:a16="http://schemas.microsoft.com/office/drawing/2014/main" id="{D21CE263-940C-4C22-A071-E3C4CA62C5CD}"/>
              </a:ext>
            </a:extLst>
          </p:cNvPr>
          <p:cNvSpPr>
            <a:spLocks noGrp="1"/>
          </p:cNvSpPr>
          <p:nvPr>
            <p:ph idx="1"/>
          </p:nvPr>
        </p:nvSpPr>
        <p:spPr/>
        <p:txBody>
          <a:bodyPr>
            <a:normAutofit fontScale="92500" lnSpcReduction="20000"/>
          </a:bodyPr>
          <a:lstStyle/>
          <a:p>
            <a:r>
              <a:rPr lang="en-US" altLang="zh-CN" dirty="0"/>
              <a:t>20</a:t>
            </a:r>
            <a:r>
              <a:rPr lang="zh-CN" altLang="zh-CN" dirty="0"/>
              <a:t>）</a:t>
            </a:r>
            <a:r>
              <a:rPr lang="en-US" altLang="zh-CN" dirty="0" err="1"/>
              <a:t>chmod</a:t>
            </a:r>
            <a:endParaRPr lang="zh-CN" altLang="zh-CN" dirty="0"/>
          </a:p>
          <a:p>
            <a:pPr lvl="1"/>
            <a:r>
              <a:rPr lang="zh-CN" altLang="zh-CN" dirty="0"/>
              <a:t>功能：修改文件权限。使用选项</a:t>
            </a:r>
            <a:r>
              <a:rPr lang="en-US" altLang="zh-CN" dirty="0"/>
              <a:t>-R</a:t>
            </a:r>
            <a:r>
              <a:rPr lang="zh-CN" altLang="zh-CN" dirty="0"/>
              <a:t>可以在目录结构下递归更改，命令的使用者必须是文件的所有者或者超级用户。</a:t>
            </a:r>
          </a:p>
          <a:p>
            <a:pPr lvl="1"/>
            <a:r>
              <a:rPr lang="zh-CN" altLang="zh-CN" dirty="0"/>
              <a:t>格式：</a:t>
            </a:r>
            <a:r>
              <a:rPr lang="en-US" altLang="zh-CN" i="1" dirty="0" err="1"/>
              <a:t>hadoop</a:t>
            </a:r>
            <a:r>
              <a:rPr lang="en-US" altLang="zh-CN" i="1" dirty="0"/>
              <a:t> fs -</a:t>
            </a:r>
            <a:r>
              <a:rPr lang="en-US" altLang="zh-CN" i="1" dirty="0" err="1"/>
              <a:t>chmod</a:t>
            </a:r>
            <a:r>
              <a:rPr lang="en-US" altLang="zh-CN" i="1" dirty="0"/>
              <a:t> [-R] &lt;MODE[, MODE] … | OCTALMODE&gt; &lt;path&gt;</a:t>
            </a:r>
            <a:endParaRPr lang="zh-CN" altLang="zh-CN" i="1" dirty="0"/>
          </a:p>
          <a:p>
            <a:pPr lvl="1"/>
            <a:r>
              <a:rPr lang="zh-CN" altLang="zh-CN" dirty="0"/>
              <a:t>示例：更改</a:t>
            </a:r>
            <a:r>
              <a:rPr lang="en-US" altLang="zh-CN" dirty="0"/>
              <a:t>/user/data1</a:t>
            </a:r>
            <a:r>
              <a:rPr lang="zh-CN" altLang="zh-CN" dirty="0"/>
              <a:t>的权限为</a:t>
            </a:r>
            <a:r>
              <a:rPr lang="en-US" altLang="zh-CN" dirty="0"/>
              <a:t>766</a:t>
            </a:r>
            <a:r>
              <a:rPr lang="zh-CN" altLang="zh-CN" dirty="0"/>
              <a:t>。</a:t>
            </a:r>
          </a:p>
          <a:p>
            <a:pPr marL="342900" lvl="1" indent="0">
              <a:buNone/>
            </a:pPr>
            <a:r>
              <a:rPr lang="en-US" altLang="zh-CN" i="1" dirty="0" err="1"/>
              <a:t>hadoop</a:t>
            </a:r>
            <a:r>
              <a:rPr lang="en-US" altLang="zh-CN" i="1" dirty="0"/>
              <a:t> fs -</a:t>
            </a:r>
            <a:r>
              <a:rPr lang="en-US" altLang="zh-CN" i="1" dirty="0" err="1"/>
              <a:t>chmod</a:t>
            </a:r>
            <a:r>
              <a:rPr lang="en-US" altLang="zh-CN" i="1" dirty="0"/>
              <a:t> 766 /user/data1</a:t>
            </a:r>
            <a:endParaRPr lang="zh-CN" altLang="zh-CN" i="1" dirty="0"/>
          </a:p>
          <a:p>
            <a:endParaRPr lang="en-US" altLang="zh-CN" dirty="0"/>
          </a:p>
          <a:p>
            <a:r>
              <a:rPr lang="en-US" altLang="zh-CN" dirty="0"/>
              <a:t>HDFS</a:t>
            </a:r>
            <a:r>
              <a:rPr lang="zh-CN" altLang="zh-CN" dirty="0"/>
              <a:t>文件拥有和</a:t>
            </a:r>
            <a:r>
              <a:rPr lang="en-US" altLang="zh-CN" dirty="0"/>
              <a:t>Linux</a:t>
            </a:r>
            <a:r>
              <a:rPr lang="zh-CN" altLang="zh-CN" dirty="0"/>
              <a:t>文件类似的权限：读（</a:t>
            </a:r>
            <a:r>
              <a:rPr lang="en-US" altLang="zh-CN" dirty="0"/>
              <a:t>r</a:t>
            </a:r>
            <a:r>
              <a:rPr lang="zh-CN" altLang="zh-CN" dirty="0"/>
              <a:t>）、写（</a:t>
            </a:r>
            <a:r>
              <a:rPr lang="en-US" altLang="zh-CN" dirty="0"/>
              <a:t>w</a:t>
            </a:r>
            <a:r>
              <a:rPr lang="zh-CN" altLang="zh-CN" dirty="0"/>
              <a:t>）和执行（</a:t>
            </a:r>
            <a:r>
              <a:rPr lang="en-US" altLang="zh-CN" dirty="0"/>
              <a:t>x</a:t>
            </a:r>
            <a:r>
              <a:rPr lang="zh-CN" altLang="zh-CN" dirty="0"/>
              <a:t>）。这里执行仅表示目录的访问控制。所有文件和目录都有所属用户、所属用户组权限属性，权限值由文件和目录所属用户、所属用户组和其他用户的权限构成的一个</a:t>
            </a:r>
            <a:r>
              <a:rPr lang="en-US" altLang="zh-CN" dirty="0"/>
              <a:t>9</a:t>
            </a:r>
            <a:r>
              <a:rPr lang="zh-CN" altLang="zh-CN" dirty="0"/>
              <a:t>位二进制数字。</a:t>
            </a:r>
          </a:p>
        </p:txBody>
      </p:sp>
    </p:spTree>
    <p:extLst>
      <p:ext uri="{BB962C8B-B14F-4D97-AF65-F5344CB8AC3E}">
        <p14:creationId xmlns:p14="http://schemas.microsoft.com/office/powerpoint/2010/main" val="3204226651"/>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934FD0-299E-46E6-8A88-46938CFD6A36}"/>
              </a:ext>
            </a:extLst>
          </p:cNvPr>
          <p:cNvSpPr>
            <a:spLocks noGrp="1"/>
          </p:cNvSpPr>
          <p:nvPr>
            <p:ph type="title"/>
          </p:nvPr>
        </p:nvSpPr>
        <p:spPr/>
        <p:txBody>
          <a:bodyPr/>
          <a:lstStyle/>
          <a:p>
            <a:r>
              <a:rPr lang="en-US" altLang="zh-CN" dirty="0"/>
              <a:t>3.1  HDFS</a:t>
            </a:r>
            <a:r>
              <a:rPr lang="zh-CN" altLang="en-US" dirty="0"/>
              <a:t>简介</a:t>
            </a:r>
          </a:p>
        </p:txBody>
      </p:sp>
      <p:sp>
        <p:nvSpPr>
          <p:cNvPr id="3" name="内容占位符 2">
            <a:extLst>
              <a:ext uri="{FF2B5EF4-FFF2-40B4-BE49-F238E27FC236}">
                <a16:creationId xmlns:a16="http://schemas.microsoft.com/office/drawing/2014/main" id="{2FAEEC4F-89AE-4EF9-8782-DD38514CE340}"/>
              </a:ext>
            </a:extLst>
          </p:cNvPr>
          <p:cNvSpPr>
            <a:spLocks noGrp="1"/>
          </p:cNvSpPr>
          <p:nvPr>
            <p:ph idx="1"/>
          </p:nvPr>
        </p:nvSpPr>
        <p:spPr/>
        <p:txBody>
          <a:bodyPr/>
          <a:lstStyle/>
          <a:p>
            <a:r>
              <a:rPr lang="en-US" altLang="zh-CN" dirty="0"/>
              <a:t>HDFS</a:t>
            </a:r>
            <a:r>
              <a:rPr lang="zh-CN" altLang="en-US" dirty="0"/>
              <a:t>（</a:t>
            </a:r>
            <a:r>
              <a:rPr lang="en-US" altLang="zh-CN" dirty="0"/>
              <a:t>Hadoop Distributed File System</a:t>
            </a:r>
            <a:r>
              <a:rPr lang="zh-CN" altLang="en-US" dirty="0"/>
              <a:t>）是</a:t>
            </a:r>
            <a:r>
              <a:rPr lang="en-US" altLang="zh-CN" dirty="0"/>
              <a:t>Hadoop</a:t>
            </a:r>
            <a:r>
              <a:rPr lang="zh-CN" altLang="en-US" dirty="0"/>
              <a:t>分布式文件系统，是</a:t>
            </a:r>
            <a:r>
              <a:rPr lang="en-US" altLang="zh-CN" dirty="0"/>
              <a:t>Hadoop</a:t>
            </a:r>
            <a:r>
              <a:rPr lang="zh-CN" altLang="en-US" dirty="0"/>
              <a:t>三大核心之一，是针对谷歌文件系统</a:t>
            </a:r>
            <a:r>
              <a:rPr lang="en-US" altLang="zh-CN" dirty="0"/>
              <a:t>GFS</a:t>
            </a:r>
            <a:r>
              <a:rPr lang="zh-CN" altLang="en-US" dirty="0"/>
              <a:t>（</a:t>
            </a:r>
            <a:r>
              <a:rPr lang="en-US" altLang="zh-CN" dirty="0"/>
              <a:t>Google File System</a:t>
            </a:r>
            <a:r>
              <a:rPr lang="zh-CN" altLang="en-US" dirty="0"/>
              <a:t>）的开源实现（</a:t>
            </a:r>
            <a:r>
              <a:rPr lang="en-US" altLang="zh-CN" dirty="0"/>
              <a:t>The Google File System, 2003</a:t>
            </a:r>
            <a:r>
              <a:rPr lang="zh-CN" altLang="en-US" dirty="0"/>
              <a:t>）。</a:t>
            </a:r>
            <a:r>
              <a:rPr lang="en-US" altLang="zh-CN" dirty="0"/>
              <a:t>HDFS</a:t>
            </a:r>
            <a:r>
              <a:rPr lang="zh-CN" altLang="en-US" dirty="0"/>
              <a:t>是一个具有高容错性的文件系统，适合部署在廉价的机器上，</a:t>
            </a:r>
            <a:r>
              <a:rPr lang="en-US" altLang="zh-CN" dirty="0"/>
              <a:t>HDFS</a:t>
            </a:r>
            <a:r>
              <a:rPr lang="zh-CN" altLang="en-US" dirty="0"/>
              <a:t>能提供高吞吐量的数据访问，非常适合大规模数据集上的应用。大数据处理框架如</a:t>
            </a:r>
            <a:r>
              <a:rPr lang="en-US" altLang="zh-CN" dirty="0"/>
              <a:t>MapReduce</a:t>
            </a:r>
            <a:r>
              <a:rPr lang="zh-CN" altLang="en-US" dirty="0"/>
              <a:t>、</a:t>
            </a:r>
            <a:r>
              <a:rPr lang="en-US" altLang="zh-CN" dirty="0"/>
              <a:t>Spark</a:t>
            </a:r>
            <a:r>
              <a:rPr lang="zh-CN" altLang="en-US" dirty="0"/>
              <a:t>等要处理的数据源大部分都存储在</a:t>
            </a:r>
            <a:r>
              <a:rPr lang="en-US" altLang="zh-CN" dirty="0"/>
              <a:t>HDFS</a:t>
            </a:r>
            <a:r>
              <a:rPr lang="zh-CN" altLang="en-US" dirty="0"/>
              <a:t>上，</a:t>
            </a:r>
            <a:r>
              <a:rPr lang="en-US" altLang="zh-CN" dirty="0"/>
              <a:t>Hive</a:t>
            </a:r>
            <a:r>
              <a:rPr lang="zh-CN" altLang="en-US" dirty="0"/>
              <a:t>、</a:t>
            </a:r>
            <a:r>
              <a:rPr lang="en-US" altLang="zh-CN" dirty="0"/>
              <a:t>HBase</a:t>
            </a:r>
            <a:r>
              <a:rPr lang="zh-CN" altLang="en-US" dirty="0"/>
              <a:t>等框架的数据通常也存储在</a:t>
            </a:r>
            <a:r>
              <a:rPr lang="en-US" altLang="zh-CN" dirty="0"/>
              <a:t>HDFS</a:t>
            </a:r>
            <a:r>
              <a:rPr lang="zh-CN" altLang="en-US" dirty="0"/>
              <a:t>上。简而言之，</a:t>
            </a:r>
            <a:r>
              <a:rPr lang="en-US" altLang="zh-CN" dirty="0"/>
              <a:t>HDFS</a:t>
            </a:r>
            <a:r>
              <a:rPr lang="zh-CN" altLang="en-US" dirty="0"/>
              <a:t>为大数据的存储提供了保障。经过多年的发展，</a:t>
            </a:r>
            <a:r>
              <a:rPr lang="en-US" altLang="zh-CN" dirty="0"/>
              <a:t>HDFS</a:t>
            </a:r>
            <a:r>
              <a:rPr lang="zh-CN" altLang="en-US" dirty="0"/>
              <a:t>自身已经十分成熟和稳定，且用户群愈加广泛，</a:t>
            </a:r>
            <a:r>
              <a:rPr lang="en-US" altLang="zh-CN" dirty="0"/>
              <a:t>HDFS</a:t>
            </a:r>
            <a:r>
              <a:rPr lang="zh-CN" altLang="en-US" dirty="0"/>
              <a:t>逐渐成为分布式存储的事实标准。</a:t>
            </a:r>
          </a:p>
        </p:txBody>
      </p:sp>
    </p:spTree>
    <p:extLst>
      <p:ext uri="{BB962C8B-B14F-4D97-AF65-F5344CB8AC3E}">
        <p14:creationId xmlns:p14="http://schemas.microsoft.com/office/powerpoint/2010/main" val="1592005913"/>
      </p:ext>
    </p:extLst>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B6622-51B4-4348-82FC-8F8663BB004F}"/>
              </a:ext>
            </a:extLst>
          </p:cNvPr>
          <p:cNvSpPr>
            <a:spLocks noGrp="1"/>
          </p:cNvSpPr>
          <p:nvPr>
            <p:ph type="title"/>
          </p:nvPr>
        </p:nvSpPr>
        <p:spPr/>
        <p:txBody>
          <a:bodyPr/>
          <a:lstStyle/>
          <a:p>
            <a:r>
              <a:rPr lang="en-US" altLang="zh-CN" dirty="0" err="1"/>
              <a:t>hadoop</a:t>
            </a:r>
            <a:r>
              <a:rPr lang="en-US" altLang="zh-CN" dirty="0"/>
              <a:t> fs</a:t>
            </a:r>
            <a:endParaRPr lang="zh-CN" altLang="en-US" dirty="0"/>
          </a:p>
        </p:txBody>
      </p:sp>
      <p:sp>
        <p:nvSpPr>
          <p:cNvPr id="3" name="内容占位符 2">
            <a:extLst>
              <a:ext uri="{FF2B5EF4-FFF2-40B4-BE49-F238E27FC236}">
                <a16:creationId xmlns:a16="http://schemas.microsoft.com/office/drawing/2014/main" id="{D21CE263-940C-4C22-A071-E3C4CA62C5CD}"/>
              </a:ext>
            </a:extLst>
          </p:cNvPr>
          <p:cNvSpPr>
            <a:spLocks noGrp="1"/>
          </p:cNvSpPr>
          <p:nvPr>
            <p:ph idx="1"/>
          </p:nvPr>
        </p:nvSpPr>
        <p:spPr/>
        <p:txBody>
          <a:bodyPr>
            <a:normAutofit fontScale="85000" lnSpcReduction="20000"/>
          </a:bodyPr>
          <a:lstStyle/>
          <a:p>
            <a:r>
              <a:rPr lang="en-US" altLang="zh-CN" dirty="0"/>
              <a:t>21</a:t>
            </a:r>
            <a:r>
              <a:rPr lang="zh-CN" altLang="zh-CN" dirty="0"/>
              <a:t>）</a:t>
            </a:r>
            <a:r>
              <a:rPr lang="en-US" altLang="zh-CN" dirty="0" err="1"/>
              <a:t>chown</a:t>
            </a:r>
            <a:endParaRPr lang="zh-CN" altLang="zh-CN" dirty="0"/>
          </a:p>
          <a:p>
            <a:pPr lvl="1"/>
            <a:r>
              <a:rPr lang="zh-CN" altLang="zh-CN" dirty="0"/>
              <a:t>功能：更改文件的所有者。选项</a:t>
            </a:r>
            <a:r>
              <a:rPr lang="en-US" altLang="zh-CN" dirty="0"/>
              <a:t>R</a:t>
            </a:r>
            <a:r>
              <a:rPr lang="zh-CN" altLang="zh-CN" dirty="0"/>
              <a:t>表示递归更改所有子目录，命令的使用者必须是超级用户。</a:t>
            </a:r>
          </a:p>
          <a:p>
            <a:pPr lvl="1"/>
            <a:r>
              <a:rPr lang="zh-CN" altLang="zh-CN" dirty="0"/>
              <a:t>格式：</a:t>
            </a:r>
            <a:r>
              <a:rPr lang="en-US" altLang="zh-CN" i="1" dirty="0" err="1"/>
              <a:t>hadoop</a:t>
            </a:r>
            <a:r>
              <a:rPr lang="en-US" altLang="zh-CN" i="1" dirty="0"/>
              <a:t> fs -</a:t>
            </a:r>
            <a:r>
              <a:rPr lang="en-US" altLang="zh-CN" i="1" dirty="0" err="1"/>
              <a:t>chown</a:t>
            </a:r>
            <a:r>
              <a:rPr lang="en-US" altLang="zh-CN" i="1" dirty="0"/>
              <a:t> [-R] [OWNER] [:[GROUP]] &lt;path&gt;</a:t>
            </a:r>
            <a:endParaRPr lang="zh-CN" altLang="zh-CN" i="1" dirty="0"/>
          </a:p>
          <a:p>
            <a:pPr lvl="1"/>
            <a:r>
              <a:rPr lang="zh-CN" altLang="zh-CN" dirty="0"/>
              <a:t>示例：更改</a:t>
            </a:r>
            <a:r>
              <a:rPr lang="en-US" altLang="zh-CN" dirty="0"/>
              <a:t>/user/data1</a:t>
            </a:r>
            <a:r>
              <a:rPr lang="zh-CN" altLang="zh-CN" dirty="0"/>
              <a:t>的所有者为</a:t>
            </a:r>
            <a:r>
              <a:rPr lang="en-US" altLang="zh-CN" dirty="0"/>
              <a:t>user1</a:t>
            </a:r>
            <a:r>
              <a:rPr lang="zh-CN" altLang="zh-CN" dirty="0"/>
              <a:t>。</a:t>
            </a:r>
          </a:p>
          <a:p>
            <a:pPr marL="342900" lvl="1" indent="0">
              <a:buNone/>
            </a:pPr>
            <a:r>
              <a:rPr lang="en-US" altLang="zh-CN" i="1" dirty="0" err="1"/>
              <a:t>hadoop</a:t>
            </a:r>
            <a:r>
              <a:rPr lang="en-US" altLang="zh-CN" i="1" dirty="0"/>
              <a:t> fs -</a:t>
            </a:r>
            <a:r>
              <a:rPr lang="en-US" altLang="zh-CN" i="1" dirty="0" err="1"/>
              <a:t>chown</a:t>
            </a:r>
            <a:r>
              <a:rPr lang="en-US" altLang="zh-CN" i="1" dirty="0"/>
              <a:t> user1 /user/data1</a:t>
            </a:r>
            <a:endParaRPr lang="zh-CN" altLang="zh-CN" i="1" dirty="0"/>
          </a:p>
          <a:p>
            <a:endParaRPr lang="en-US" altLang="zh-CN" dirty="0"/>
          </a:p>
          <a:p>
            <a:r>
              <a:rPr lang="en-US" altLang="zh-CN" dirty="0"/>
              <a:t>22</a:t>
            </a:r>
            <a:r>
              <a:rPr lang="zh-CN" altLang="zh-CN" dirty="0"/>
              <a:t>）</a:t>
            </a:r>
            <a:r>
              <a:rPr lang="en-US" altLang="zh-CN" dirty="0" err="1"/>
              <a:t>chgrp</a:t>
            </a:r>
            <a:endParaRPr lang="zh-CN" altLang="zh-CN" dirty="0"/>
          </a:p>
          <a:p>
            <a:pPr lvl="1"/>
            <a:r>
              <a:rPr lang="zh-CN" altLang="zh-CN" dirty="0"/>
              <a:t>功能：更改文件所属的组。选项</a:t>
            </a:r>
            <a:r>
              <a:rPr lang="en-US" altLang="zh-CN" dirty="0"/>
              <a:t>R</a:t>
            </a:r>
            <a:r>
              <a:rPr lang="zh-CN" altLang="zh-CN" dirty="0"/>
              <a:t>表示递归处理子目录，命令使用者必须是文件所有者或者超级用户。</a:t>
            </a:r>
          </a:p>
          <a:p>
            <a:pPr lvl="1"/>
            <a:r>
              <a:rPr lang="zh-CN" altLang="zh-CN" dirty="0"/>
              <a:t>格式：</a:t>
            </a:r>
            <a:r>
              <a:rPr lang="en-US" altLang="zh-CN" i="1" dirty="0" err="1"/>
              <a:t>hadoop</a:t>
            </a:r>
            <a:r>
              <a:rPr lang="en-US" altLang="zh-CN" i="1" dirty="0"/>
              <a:t> fs -</a:t>
            </a:r>
            <a:r>
              <a:rPr lang="en-US" altLang="zh-CN" i="1" dirty="0" err="1"/>
              <a:t>chgrp</a:t>
            </a:r>
            <a:r>
              <a:rPr lang="en-US" altLang="zh-CN" i="1" dirty="0"/>
              <a:t> [-R] GROUP &lt;path&gt;</a:t>
            </a:r>
            <a:endParaRPr lang="zh-CN" altLang="zh-CN" i="1" dirty="0"/>
          </a:p>
          <a:p>
            <a:pPr lvl="1"/>
            <a:r>
              <a:rPr lang="zh-CN" altLang="zh-CN" dirty="0"/>
              <a:t>示例：更改</a:t>
            </a:r>
            <a:r>
              <a:rPr lang="en-US" altLang="zh-CN" dirty="0"/>
              <a:t>/user/data1</a:t>
            </a:r>
            <a:r>
              <a:rPr lang="zh-CN" altLang="zh-CN" dirty="0"/>
              <a:t>的组为</a:t>
            </a:r>
            <a:r>
              <a:rPr lang="en-US" altLang="zh-CN" dirty="0"/>
              <a:t>group1</a:t>
            </a:r>
            <a:r>
              <a:rPr lang="zh-CN" altLang="zh-CN" dirty="0"/>
              <a:t>。</a:t>
            </a:r>
          </a:p>
          <a:p>
            <a:pPr marL="342900" lvl="1" indent="0">
              <a:buNone/>
            </a:pPr>
            <a:r>
              <a:rPr lang="en-US" altLang="zh-CN" i="1" dirty="0" err="1"/>
              <a:t>hadoop</a:t>
            </a:r>
            <a:r>
              <a:rPr lang="en-US" altLang="zh-CN" i="1" dirty="0"/>
              <a:t> fs -</a:t>
            </a:r>
            <a:r>
              <a:rPr lang="en-US" altLang="zh-CN" i="1" dirty="0" err="1"/>
              <a:t>chgrp</a:t>
            </a:r>
            <a:r>
              <a:rPr lang="en-US" altLang="zh-CN" i="1" dirty="0"/>
              <a:t> group1 /user/data1</a:t>
            </a:r>
            <a:endParaRPr lang="zh-CN" altLang="zh-CN" i="1" dirty="0"/>
          </a:p>
        </p:txBody>
      </p:sp>
    </p:spTree>
    <p:extLst>
      <p:ext uri="{BB962C8B-B14F-4D97-AF65-F5344CB8AC3E}">
        <p14:creationId xmlns:p14="http://schemas.microsoft.com/office/powerpoint/2010/main" val="642154928"/>
      </p:ext>
    </p:extLst>
  </p:cSld>
  <p:clrMapOvr>
    <a:masterClrMapping/>
  </p:clrMapOvr>
  <p:transition spd="med">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B6622-51B4-4348-82FC-8F8663BB004F}"/>
              </a:ext>
            </a:extLst>
          </p:cNvPr>
          <p:cNvSpPr>
            <a:spLocks noGrp="1"/>
          </p:cNvSpPr>
          <p:nvPr>
            <p:ph type="title"/>
          </p:nvPr>
        </p:nvSpPr>
        <p:spPr/>
        <p:txBody>
          <a:bodyPr/>
          <a:lstStyle/>
          <a:p>
            <a:r>
              <a:rPr lang="en-US" altLang="zh-CN" dirty="0" err="1"/>
              <a:t>hadoop</a:t>
            </a:r>
            <a:r>
              <a:rPr lang="en-US" altLang="zh-CN" dirty="0"/>
              <a:t> fs</a:t>
            </a:r>
            <a:endParaRPr lang="zh-CN" altLang="en-US" dirty="0"/>
          </a:p>
        </p:txBody>
      </p:sp>
      <p:sp>
        <p:nvSpPr>
          <p:cNvPr id="3" name="内容占位符 2">
            <a:extLst>
              <a:ext uri="{FF2B5EF4-FFF2-40B4-BE49-F238E27FC236}">
                <a16:creationId xmlns:a16="http://schemas.microsoft.com/office/drawing/2014/main" id="{D21CE263-940C-4C22-A071-E3C4CA62C5CD}"/>
              </a:ext>
            </a:extLst>
          </p:cNvPr>
          <p:cNvSpPr>
            <a:spLocks noGrp="1"/>
          </p:cNvSpPr>
          <p:nvPr>
            <p:ph idx="1"/>
          </p:nvPr>
        </p:nvSpPr>
        <p:spPr/>
        <p:txBody>
          <a:bodyPr>
            <a:normAutofit fontScale="92500" lnSpcReduction="10000"/>
          </a:bodyPr>
          <a:lstStyle/>
          <a:p>
            <a:r>
              <a:rPr lang="en-US" altLang="zh-CN" dirty="0"/>
              <a:t>23</a:t>
            </a:r>
            <a:r>
              <a:rPr lang="zh-CN" altLang="zh-CN" dirty="0"/>
              <a:t>）</a:t>
            </a:r>
            <a:r>
              <a:rPr lang="en-US" altLang="zh-CN" dirty="0" err="1"/>
              <a:t>setrep</a:t>
            </a:r>
            <a:endParaRPr lang="zh-CN" altLang="zh-CN" dirty="0"/>
          </a:p>
          <a:p>
            <a:pPr lvl="1"/>
            <a:r>
              <a:rPr lang="zh-CN" altLang="zh-CN" dirty="0"/>
              <a:t>功能：改变文件的副本系数。选项</a:t>
            </a:r>
            <a:r>
              <a:rPr lang="en-US" altLang="zh-CN" dirty="0"/>
              <a:t>R</a:t>
            </a:r>
            <a:r>
              <a:rPr lang="zh-CN" altLang="zh-CN" dirty="0"/>
              <a:t>用于递归改变目录下所有文件的副本系数。此后，</a:t>
            </a:r>
            <a:r>
              <a:rPr lang="en-US" altLang="zh-CN" dirty="0"/>
              <a:t>HDFS</a:t>
            </a:r>
            <a:r>
              <a:rPr lang="zh-CN" altLang="zh-CN" dirty="0"/>
              <a:t>会根据系数自动进行复制或清除工作。参数</a:t>
            </a:r>
            <a:r>
              <a:rPr lang="en-US" altLang="zh-CN" dirty="0"/>
              <a:t>w</a:t>
            </a:r>
            <a:r>
              <a:rPr lang="zh-CN" altLang="zh-CN" dirty="0"/>
              <a:t>表示等待副本操作结束才退出命令。</a:t>
            </a:r>
          </a:p>
          <a:p>
            <a:pPr lvl="1"/>
            <a:r>
              <a:rPr lang="zh-CN" altLang="zh-CN" dirty="0"/>
              <a:t>格式：</a:t>
            </a:r>
            <a:r>
              <a:rPr lang="en-US" altLang="zh-CN" i="1" dirty="0" err="1"/>
              <a:t>hadoop</a:t>
            </a:r>
            <a:r>
              <a:rPr lang="en-US" altLang="zh-CN" i="1" dirty="0"/>
              <a:t> fs -</a:t>
            </a:r>
            <a:r>
              <a:rPr lang="en-US" altLang="zh-CN" i="1" dirty="0" err="1"/>
              <a:t>setrep</a:t>
            </a:r>
            <a:r>
              <a:rPr lang="en-US" altLang="zh-CN" i="1" dirty="0"/>
              <a:t> [-R] [-w] &lt;rep&gt; &lt;path&gt;</a:t>
            </a:r>
            <a:endParaRPr lang="zh-CN" altLang="zh-CN" i="1" dirty="0"/>
          </a:p>
          <a:p>
            <a:pPr lvl="1"/>
            <a:r>
              <a:rPr lang="zh-CN" altLang="zh-CN" dirty="0"/>
              <a:t>示例：设置目录</a:t>
            </a:r>
            <a:r>
              <a:rPr lang="en-US" altLang="zh-CN" dirty="0"/>
              <a:t>/user/data1</a:t>
            </a:r>
            <a:r>
              <a:rPr lang="zh-CN" altLang="zh-CN" dirty="0"/>
              <a:t>下所有文件的副本系数为</a:t>
            </a:r>
            <a:r>
              <a:rPr lang="en-US" altLang="zh-CN" dirty="0"/>
              <a:t>3</a:t>
            </a:r>
            <a:r>
              <a:rPr lang="zh-CN" altLang="zh-CN" dirty="0"/>
              <a:t>。</a:t>
            </a:r>
          </a:p>
          <a:p>
            <a:pPr marL="342900" lvl="1" indent="0">
              <a:buNone/>
            </a:pPr>
            <a:r>
              <a:rPr lang="en-US" altLang="zh-CN" i="1" dirty="0" err="1"/>
              <a:t>hadoop</a:t>
            </a:r>
            <a:r>
              <a:rPr lang="en-US" altLang="zh-CN" i="1" dirty="0"/>
              <a:t> fs -</a:t>
            </a:r>
            <a:r>
              <a:rPr lang="en-US" altLang="zh-CN" i="1" dirty="0" err="1"/>
              <a:t>setrep</a:t>
            </a:r>
            <a:r>
              <a:rPr lang="en-US" altLang="zh-CN" i="1" dirty="0"/>
              <a:t> -w 3 -R /user/data1/</a:t>
            </a:r>
            <a:endParaRPr lang="zh-CN" altLang="zh-CN" i="1" dirty="0"/>
          </a:p>
          <a:p>
            <a:endParaRPr lang="en-US" altLang="zh-CN" dirty="0"/>
          </a:p>
          <a:p>
            <a:r>
              <a:rPr lang="en-US" altLang="zh-CN" dirty="0"/>
              <a:t>24</a:t>
            </a:r>
            <a:r>
              <a:rPr lang="zh-CN" altLang="zh-CN" dirty="0"/>
              <a:t>）</a:t>
            </a:r>
            <a:r>
              <a:rPr lang="en-US" altLang="zh-CN" dirty="0"/>
              <a:t>expunge</a:t>
            </a:r>
            <a:r>
              <a:rPr lang="zh-CN" altLang="zh-CN" dirty="0"/>
              <a:t>命令</a:t>
            </a:r>
          </a:p>
          <a:p>
            <a:pPr lvl="1"/>
            <a:r>
              <a:rPr lang="zh-CN" altLang="zh-CN" dirty="0"/>
              <a:t>功能：清空回收站。注意，清空后数据将不可恢复。</a:t>
            </a:r>
          </a:p>
          <a:p>
            <a:pPr lvl="1"/>
            <a:r>
              <a:rPr lang="zh-CN" altLang="zh-CN" dirty="0"/>
              <a:t>格式：</a:t>
            </a:r>
            <a:r>
              <a:rPr lang="en-US" altLang="zh-CN" i="1" dirty="0" err="1"/>
              <a:t>hadoop</a:t>
            </a:r>
            <a:r>
              <a:rPr lang="en-US" altLang="zh-CN" i="1" dirty="0"/>
              <a:t> fs -expunge</a:t>
            </a:r>
            <a:endParaRPr lang="zh-CN" altLang="zh-CN" i="1" dirty="0"/>
          </a:p>
        </p:txBody>
      </p:sp>
    </p:spTree>
    <p:extLst>
      <p:ext uri="{BB962C8B-B14F-4D97-AF65-F5344CB8AC3E}">
        <p14:creationId xmlns:p14="http://schemas.microsoft.com/office/powerpoint/2010/main" val="2851677224"/>
      </p:ext>
    </p:extLst>
  </p:cSld>
  <p:clrMapOvr>
    <a:masterClrMapping/>
  </p:clrMapOvr>
  <p:transition spd="med">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05820D-EA71-4899-84F3-371FF49460B6}"/>
              </a:ext>
            </a:extLst>
          </p:cNvPr>
          <p:cNvSpPr>
            <a:spLocks noGrp="1"/>
          </p:cNvSpPr>
          <p:nvPr>
            <p:ph type="title"/>
          </p:nvPr>
        </p:nvSpPr>
        <p:spPr/>
        <p:txBody>
          <a:bodyPr/>
          <a:lstStyle/>
          <a:p>
            <a:r>
              <a:rPr lang="en-US" altLang="zh-CN" dirty="0"/>
              <a:t>3.5.2  HDFS Shell</a:t>
            </a:r>
            <a:endParaRPr lang="zh-CN" altLang="en-US" dirty="0"/>
          </a:p>
        </p:txBody>
      </p:sp>
      <p:sp>
        <p:nvSpPr>
          <p:cNvPr id="3" name="内容占位符 2">
            <a:extLst>
              <a:ext uri="{FF2B5EF4-FFF2-40B4-BE49-F238E27FC236}">
                <a16:creationId xmlns:a16="http://schemas.microsoft.com/office/drawing/2014/main" id="{E47016D9-6923-4E41-AF35-F57F6663220C}"/>
              </a:ext>
            </a:extLst>
          </p:cNvPr>
          <p:cNvSpPr>
            <a:spLocks noGrp="1"/>
          </p:cNvSpPr>
          <p:nvPr>
            <p:ph idx="1"/>
          </p:nvPr>
        </p:nvSpPr>
        <p:spPr>
          <a:xfrm>
            <a:off x="628650" y="1369219"/>
            <a:ext cx="3943350" cy="3263504"/>
          </a:xfrm>
        </p:spPr>
        <p:txBody>
          <a:bodyPr>
            <a:normAutofit fontScale="92500" lnSpcReduction="20000"/>
          </a:bodyPr>
          <a:lstStyle/>
          <a:p>
            <a:r>
              <a:rPr lang="en-US" altLang="zh-CN" sz="600" dirty="0"/>
              <a:t>2. </a:t>
            </a:r>
            <a:r>
              <a:rPr lang="zh-CN" altLang="en-US" sz="600" dirty="0"/>
              <a:t>系统管理命令</a:t>
            </a:r>
            <a:endParaRPr lang="en-US" altLang="zh-CN" sz="600" dirty="0"/>
          </a:p>
          <a:p>
            <a:pPr marL="0" indent="0">
              <a:buNone/>
            </a:pPr>
            <a:r>
              <a:rPr lang="en-US" altLang="zh-CN" sz="600" i="1" dirty="0"/>
              <a:t>Usage: </a:t>
            </a:r>
            <a:r>
              <a:rPr lang="en-US" altLang="zh-CN" sz="600" i="1" dirty="0" err="1"/>
              <a:t>hdfs</a:t>
            </a:r>
            <a:r>
              <a:rPr lang="en-US" altLang="zh-CN" sz="600" i="1" dirty="0"/>
              <a:t> </a:t>
            </a:r>
            <a:r>
              <a:rPr lang="en-US" altLang="zh-CN" sz="600" i="1" dirty="0" err="1"/>
              <a:t>dfsadmin</a:t>
            </a:r>
            <a:endParaRPr lang="zh-CN" altLang="zh-CN" sz="600" i="1" dirty="0"/>
          </a:p>
          <a:p>
            <a:pPr marL="0" indent="0">
              <a:buNone/>
            </a:pPr>
            <a:r>
              <a:rPr lang="en-US" altLang="zh-CN" sz="600" i="1" dirty="0"/>
              <a:t>Note: Administrative commands can only be run as the HDFS superuser.</a:t>
            </a:r>
            <a:endParaRPr lang="zh-CN" altLang="zh-CN" sz="600" i="1" dirty="0"/>
          </a:p>
          <a:p>
            <a:pPr marL="0" indent="0">
              <a:buNone/>
            </a:pPr>
            <a:r>
              <a:rPr lang="en-US" altLang="zh-CN" sz="600" i="1" dirty="0"/>
              <a:t>	[-report [-live] [-dead] [-decommissioning] [-</a:t>
            </a:r>
            <a:r>
              <a:rPr lang="en-US" altLang="zh-CN" sz="600" i="1" dirty="0" err="1"/>
              <a:t>enteringmaintenance</a:t>
            </a:r>
            <a:r>
              <a:rPr lang="en-US" altLang="zh-CN" sz="600" i="1" dirty="0"/>
              <a:t>] [-</a:t>
            </a:r>
            <a:r>
              <a:rPr lang="en-US" altLang="zh-CN" sz="600" i="1" dirty="0" err="1"/>
              <a:t>inmaintenance</a:t>
            </a:r>
            <a:r>
              <a:rPr lang="en-US" altLang="zh-CN" sz="600" i="1" dirty="0"/>
              <a:t>]]</a:t>
            </a:r>
            <a:endParaRPr lang="zh-CN" altLang="zh-CN" sz="600" i="1" dirty="0"/>
          </a:p>
          <a:p>
            <a:pPr marL="0" indent="0">
              <a:buNone/>
            </a:pPr>
            <a:r>
              <a:rPr lang="en-US" altLang="zh-CN" sz="600" i="1" dirty="0"/>
              <a:t>	[-</a:t>
            </a:r>
            <a:r>
              <a:rPr lang="en-US" altLang="zh-CN" sz="600" i="1" dirty="0" err="1"/>
              <a:t>safemode</a:t>
            </a:r>
            <a:r>
              <a:rPr lang="en-US" altLang="zh-CN" sz="600" i="1" dirty="0"/>
              <a:t> &lt;enter | leave | get | wait&gt;]</a:t>
            </a:r>
            <a:endParaRPr lang="zh-CN" altLang="zh-CN" sz="600" i="1" dirty="0"/>
          </a:p>
          <a:p>
            <a:pPr marL="0" indent="0">
              <a:buNone/>
            </a:pPr>
            <a:r>
              <a:rPr lang="en-US" altLang="zh-CN" sz="600" i="1" dirty="0"/>
              <a:t>	[-</a:t>
            </a:r>
            <a:r>
              <a:rPr lang="en-US" altLang="zh-CN" sz="600" i="1" dirty="0" err="1"/>
              <a:t>saveNamespace</a:t>
            </a:r>
            <a:r>
              <a:rPr lang="en-US" altLang="zh-CN" sz="600" i="1" dirty="0"/>
              <a:t>]</a:t>
            </a:r>
            <a:endParaRPr lang="zh-CN" altLang="zh-CN" sz="600" i="1" dirty="0"/>
          </a:p>
          <a:p>
            <a:pPr marL="0" indent="0">
              <a:buNone/>
            </a:pPr>
            <a:r>
              <a:rPr lang="en-US" altLang="zh-CN" sz="600" i="1" dirty="0"/>
              <a:t>	[-</a:t>
            </a:r>
            <a:r>
              <a:rPr lang="en-US" altLang="zh-CN" sz="600" i="1" dirty="0" err="1"/>
              <a:t>rollEdits</a:t>
            </a:r>
            <a:r>
              <a:rPr lang="en-US" altLang="zh-CN" sz="600" i="1" dirty="0"/>
              <a:t>]</a:t>
            </a:r>
            <a:endParaRPr lang="zh-CN" altLang="zh-CN" sz="600" i="1" dirty="0"/>
          </a:p>
          <a:p>
            <a:pPr marL="0" indent="0">
              <a:buNone/>
            </a:pPr>
            <a:r>
              <a:rPr lang="en-US" altLang="zh-CN" sz="600" i="1" dirty="0"/>
              <a:t>	[-</a:t>
            </a:r>
            <a:r>
              <a:rPr lang="en-US" altLang="zh-CN" sz="600" i="1" dirty="0" err="1"/>
              <a:t>restoreFailedStorage</a:t>
            </a:r>
            <a:r>
              <a:rPr lang="en-US" altLang="zh-CN" sz="600" i="1" dirty="0"/>
              <a:t> </a:t>
            </a:r>
            <a:r>
              <a:rPr lang="en-US" altLang="zh-CN" sz="600" i="1" dirty="0" err="1"/>
              <a:t>true|false|check</a:t>
            </a:r>
            <a:r>
              <a:rPr lang="en-US" altLang="zh-CN" sz="600" i="1" dirty="0"/>
              <a:t>]</a:t>
            </a:r>
            <a:endParaRPr lang="zh-CN" altLang="zh-CN" sz="600" i="1" dirty="0"/>
          </a:p>
          <a:p>
            <a:pPr marL="0" indent="0">
              <a:buNone/>
            </a:pPr>
            <a:r>
              <a:rPr lang="en-US" altLang="zh-CN" sz="600" i="1" dirty="0"/>
              <a:t>	[-</a:t>
            </a:r>
            <a:r>
              <a:rPr lang="en-US" altLang="zh-CN" sz="600" i="1" dirty="0" err="1"/>
              <a:t>refreshNodes</a:t>
            </a:r>
            <a:r>
              <a:rPr lang="en-US" altLang="zh-CN" sz="600" i="1" dirty="0"/>
              <a:t>]</a:t>
            </a:r>
            <a:endParaRPr lang="zh-CN" altLang="zh-CN" sz="600" i="1" dirty="0"/>
          </a:p>
          <a:p>
            <a:pPr marL="0" indent="0">
              <a:buNone/>
            </a:pPr>
            <a:r>
              <a:rPr lang="en-US" altLang="zh-CN" sz="600" i="1" dirty="0"/>
              <a:t>	[-</a:t>
            </a:r>
            <a:r>
              <a:rPr lang="en-US" altLang="zh-CN" sz="600" i="1" dirty="0" err="1"/>
              <a:t>setQuota</a:t>
            </a:r>
            <a:r>
              <a:rPr lang="en-US" altLang="zh-CN" sz="600" i="1" dirty="0"/>
              <a:t> &lt;quota&gt; &lt;</a:t>
            </a:r>
            <a:r>
              <a:rPr lang="en-US" altLang="zh-CN" sz="600" i="1" dirty="0" err="1"/>
              <a:t>dirname</a:t>
            </a:r>
            <a:r>
              <a:rPr lang="en-US" altLang="zh-CN" sz="600" i="1" dirty="0"/>
              <a:t>&gt;...&lt;</a:t>
            </a:r>
            <a:r>
              <a:rPr lang="en-US" altLang="zh-CN" sz="600" i="1" dirty="0" err="1"/>
              <a:t>dirname</a:t>
            </a:r>
            <a:r>
              <a:rPr lang="en-US" altLang="zh-CN" sz="600" i="1" dirty="0"/>
              <a:t>&gt;]</a:t>
            </a:r>
            <a:endParaRPr lang="zh-CN" altLang="zh-CN" sz="600" i="1" dirty="0"/>
          </a:p>
          <a:p>
            <a:pPr marL="0" indent="0">
              <a:buNone/>
            </a:pPr>
            <a:r>
              <a:rPr lang="en-US" altLang="zh-CN" sz="600" i="1" dirty="0"/>
              <a:t>	[-</a:t>
            </a:r>
            <a:r>
              <a:rPr lang="en-US" altLang="zh-CN" sz="600" i="1" dirty="0" err="1"/>
              <a:t>clrQuota</a:t>
            </a:r>
            <a:r>
              <a:rPr lang="en-US" altLang="zh-CN" sz="600" i="1" dirty="0"/>
              <a:t> &lt;</a:t>
            </a:r>
            <a:r>
              <a:rPr lang="en-US" altLang="zh-CN" sz="600" i="1" dirty="0" err="1"/>
              <a:t>dirname</a:t>
            </a:r>
            <a:r>
              <a:rPr lang="en-US" altLang="zh-CN" sz="600" i="1" dirty="0"/>
              <a:t>&gt;...&lt;</a:t>
            </a:r>
            <a:r>
              <a:rPr lang="en-US" altLang="zh-CN" sz="600" i="1" dirty="0" err="1"/>
              <a:t>dirname</a:t>
            </a:r>
            <a:r>
              <a:rPr lang="en-US" altLang="zh-CN" sz="600" i="1" dirty="0"/>
              <a:t>&gt;]</a:t>
            </a:r>
            <a:endParaRPr lang="zh-CN" altLang="zh-CN" sz="600" i="1" dirty="0"/>
          </a:p>
          <a:p>
            <a:pPr marL="0" indent="0">
              <a:buNone/>
            </a:pPr>
            <a:r>
              <a:rPr lang="en-US" altLang="zh-CN" sz="600" i="1" dirty="0"/>
              <a:t>	[-</a:t>
            </a:r>
            <a:r>
              <a:rPr lang="en-US" altLang="zh-CN" sz="600" i="1" dirty="0" err="1"/>
              <a:t>setSpaceQuota</a:t>
            </a:r>
            <a:r>
              <a:rPr lang="en-US" altLang="zh-CN" sz="600" i="1" dirty="0"/>
              <a:t> &lt;quota&gt; [-</a:t>
            </a:r>
            <a:r>
              <a:rPr lang="en-US" altLang="zh-CN" sz="600" i="1" dirty="0" err="1"/>
              <a:t>storageType</a:t>
            </a:r>
            <a:r>
              <a:rPr lang="en-US" altLang="zh-CN" sz="600" i="1" dirty="0"/>
              <a:t> &lt;</a:t>
            </a:r>
            <a:r>
              <a:rPr lang="en-US" altLang="zh-CN" sz="600" i="1" dirty="0" err="1"/>
              <a:t>storagetype</a:t>
            </a:r>
            <a:r>
              <a:rPr lang="en-US" altLang="zh-CN" sz="600" i="1" dirty="0"/>
              <a:t>&gt;] &lt;</a:t>
            </a:r>
            <a:r>
              <a:rPr lang="en-US" altLang="zh-CN" sz="600" i="1" dirty="0" err="1"/>
              <a:t>dirname</a:t>
            </a:r>
            <a:r>
              <a:rPr lang="en-US" altLang="zh-CN" sz="600" i="1" dirty="0"/>
              <a:t>&gt;...&lt;</a:t>
            </a:r>
            <a:r>
              <a:rPr lang="en-US" altLang="zh-CN" sz="600" i="1" dirty="0" err="1"/>
              <a:t>dirname</a:t>
            </a:r>
            <a:r>
              <a:rPr lang="en-US" altLang="zh-CN" sz="600" i="1" dirty="0"/>
              <a:t>&gt;]</a:t>
            </a:r>
            <a:endParaRPr lang="zh-CN" altLang="zh-CN" sz="600" i="1" dirty="0"/>
          </a:p>
          <a:p>
            <a:pPr marL="0" indent="0">
              <a:buNone/>
            </a:pPr>
            <a:r>
              <a:rPr lang="en-US" altLang="zh-CN" sz="600" i="1" dirty="0"/>
              <a:t>	[-</a:t>
            </a:r>
            <a:r>
              <a:rPr lang="en-US" altLang="zh-CN" sz="600" i="1" dirty="0" err="1"/>
              <a:t>clrSpaceQuota</a:t>
            </a:r>
            <a:r>
              <a:rPr lang="en-US" altLang="zh-CN" sz="600" i="1" dirty="0"/>
              <a:t> [-</a:t>
            </a:r>
            <a:r>
              <a:rPr lang="en-US" altLang="zh-CN" sz="600" i="1" dirty="0" err="1"/>
              <a:t>storageType</a:t>
            </a:r>
            <a:r>
              <a:rPr lang="en-US" altLang="zh-CN" sz="600" i="1" dirty="0"/>
              <a:t> &lt;</a:t>
            </a:r>
            <a:r>
              <a:rPr lang="en-US" altLang="zh-CN" sz="600" i="1" dirty="0" err="1"/>
              <a:t>storagetype</a:t>
            </a:r>
            <a:r>
              <a:rPr lang="en-US" altLang="zh-CN" sz="600" i="1" dirty="0"/>
              <a:t>&gt;] &lt;</a:t>
            </a:r>
            <a:r>
              <a:rPr lang="en-US" altLang="zh-CN" sz="600" i="1" dirty="0" err="1"/>
              <a:t>dirname</a:t>
            </a:r>
            <a:r>
              <a:rPr lang="en-US" altLang="zh-CN" sz="600" i="1" dirty="0"/>
              <a:t>&gt;...&lt;</a:t>
            </a:r>
            <a:r>
              <a:rPr lang="en-US" altLang="zh-CN" sz="600" i="1" dirty="0" err="1"/>
              <a:t>dirname</a:t>
            </a:r>
            <a:r>
              <a:rPr lang="en-US" altLang="zh-CN" sz="600" i="1" dirty="0"/>
              <a:t>&gt;]</a:t>
            </a:r>
            <a:endParaRPr lang="zh-CN" altLang="zh-CN" sz="600" i="1" dirty="0"/>
          </a:p>
          <a:p>
            <a:pPr marL="0" indent="0">
              <a:buNone/>
            </a:pPr>
            <a:r>
              <a:rPr lang="en-US" altLang="zh-CN" sz="600" i="1" dirty="0"/>
              <a:t>	[-</a:t>
            </a:r>
            <a:r>
              <a:rPr lang="en-US" altLang="zh-CN" sz="600" i="1" dirty="0" err="1"/>
              <a:t>finalizeUpgrade</a:t>
            </a:r>
            <a:r>
              <a:rPr lang="en-US" altLang="zh-CN" sz="600" i="1" dirty="0"/>
              <a:t>]</a:t>
            </a:r>
            <a:endParaRPr lang="zh-CN" altLang="zh-CN" sz="600" i="1" dirty="0"/>
          </a:p>
          <a:p>
            <a:pPr marL="0" indent="0">
              <a:buNone/>
            </a:pPr>
            <a:r>
              <a:rPr lang="en-US" altLang="zh-CN" sz="600" i="1" dirty="0"/>
              <a:t>	[-</a:t>
            </a:r>
            <a:r>
              <a:rPr lang="en-US" altLang="zh-CN" sz="600" i="1" dirty="0" err="1"/>
              <a:t>rollingUpgrade</a:t>
            </a:r>
            <a:r>
              <a:rPr lang="en-US" altLang="zh-CN" sz="600" i="1" dirty="0"/>
              <a:t> [&lt;</a:t>
            </a:r>
            <a:r>
              <a:rPr lang="en-US" altLang="zh-CN" sz="600" i="1" dirty="0" err="1"/>
              <a:t>query|prepare|finalize</a:t>
            </a:r>
            <a:r>
              <a:rPr lang="en-US" altLang="zh-CN" sz="600" i="1" dirty="0"/>
              <a:t>&gt;]]</a:t>
            </a:r>
            <a:endParaRPr lang="zh-CN" altLang="zh-CN" sz="600" i="1" dirty="0"/>
          </a:p>
          <a:p>
            <a:pPr marL="0" indent="0">
              <a:buNone/>
            </a:pPr>
            <a:r>
              <a:rPr lang="en-US" altLang="zh-CN" sz="600" i="1" dirty="0"/>
              <a:t>	[-</a:t>
            </a:r>
            <a:r>
              <a:rPr lang="en-US" altLang="zh-CN" sz="600" i="1" dirty="0" err="1"/>
              <a:t>refreshServiceAcl</a:t>
            </a:r>
            <a:r>
              <a:rPr lang="en-US" altLang="zh-CN" sz="600" i="1" dirty="0"/>
              <a:t>]</a:t>
            </a:r>
            <a:endParaRPr lang="zh-CN" altLang="zh-CN" sz="600" i="1" dirty="0"/>
          </a:p>
          <a:p>
            <a:pPr marL="0" indent="0">
              <a:buNone/>
            </a:pPr>
            <a:r>
              <a:rPr lang="en-US" altLang="zh-CN" sz="600" i="1" dirty="0"/>
              <a:t>	[-</a:t>
            </a:r>
            <a:r>
              <a:rPr lang="en-US" altLang="zh-CN" sz="600" i="1" dirty="0" err="1"/>
              <a:t>refreshUserToGroupsMappings</a:t>
            </a:r>
            <a:r>
              <a:rPr lang="en-US" altLang="zh-CN" sz="600" i="1" dirty="0"/>
              <a:t>]</a:t>
            </a:r>
            <a:endParaRPr lang="zh-CN" altLang="zh-CN" sz="600" i="1" dirty="0"/>
          </a:p>
          <a:p>
            <a:pPr marL="0" indent="0">
              <a:buNone/>
            </a:pPr>
            <a:r>
              <a:rPr lang="en-US" altLang="zh-CN" sz="600" i="1" dirty="0"/>
              <a:t>	[-</a:t>
            </a:r>
            <a:r>
              <a:rPr lang="en-US" altLang="zh-CN" sz="600" i="1" dirty="0" err="1"/>
              <a:t>refreshSuperUserGroupsConfiguration</a:t>
            </a:r>
            <a:r>
              <a:rPr lang="en-US" altLang="zh-CN" sz="600" i="1" dirty="0"/>
              <a:t>]</a:t>
            </a:r>
            <a:endParaRPr lang="zh-CN" altLang="zh-CN" sz="600" i="1" dirty="0"/>
          </a:p>
        </p:txBody>
      </p:sp>
      <p:sp>
        <p:nvSpPr>
          <p:cNvPr id="4" name="内容占位符 2">
            <a:extLst>
              <a:ext uri="{FF2B5EF4-FFF2-40B4-BE49-F238E27FC236}">
                <a16:creationId xmlns:a16="http://schemas.microsoft.com/office/drawing/2014/main" id="{E00E23BB-2989-4B19-9E04-AA9D0651FE8D}"/>
              </a:ext>
            </a:extLst>
          </p:cNvPr>
          <p:cNvSpPr txBox="1">
            <a:spLocks/>
          </p:cNvSpPr>
          <p:nvPr/>
        </p:nvSpPr>
        <p:spPr>
          <a:xfrm>
            <a:off x="4571998" y="1369219"/>
            <a:ext cx="3943351" cy="3263504"/>
          </a:xfrm>
          <a:prstGeom prst="rect">
            <a:avLst/>
          </a:prstGeom>
        </p:spPr>
        <p:txBody>
          <a:bodyPr vert="horz" lIns="91440" tIns="45720" rIns="91440" bIns="45720" rtlCol="0">
            <a:normAutofit fontScale="25000" lnSpcReduction="20000"/>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2400" i="1" dirty="0"/>
              <a:t>	[-</a:t>
            </a:r>
            <a:r>
              <a:rPr lang="en-US" altLang="zh-CN" sz="2400" i="1" dirty="0" err="1"/>
              <a:t>refreshCallQueue</a:t>
            </a:r>
            <a:r>
              <a:rPr lang="en-US" altLang="zh-CN" sz="2400" i="1" dirty="0"/>
              <a:t>]</a:t>
            </a:r>
            <a:endParaRPr lang="zh-CN" altLang="zh-CN" sz="2400" i="1" dirty="0"/>
          </a:p>
          <a:p>
            <a:pPr marL="0" indent="0">
              <a:buNone/>
            </a:pPr>
            <a:r>
              <a:rPr lang="en-US" altLang="zh-CN" sz="2400" i="1" dirty="0"/>
              <a:t>	[-refresh &lt;</a:t>
            </a:r>
            <a:r>
              <a:rPr lang="en-US" altLang="zh-CN" sz="2400" i="1" dirty="0" err="1"/>
              <a:t>host:ipc_port</a:t>
            </a:r>
            <a:r>
              <a:rPr lang="en-US" altLang="zh-CN" sz="2400" i="1" dirty="0"/>
              <a:t>&gt; &lt;key&gt; [arg1..argn]</a:t>
            </a:r>
            <a:endParaRPr lang="zh-CN" altLang="zh-CN" sz="2400" i="1" dirty="0"/>
          </a:p>
          <a:p>
            <a:pPr marL="0" indent="0">
              <a:buNone/>
            </a:pPr>
            <a:r>
              <a:rPr lang="en-US" altLang="zh-CN" sz="2400" i="1" dirty="0"/>
              <a:t>	[-</a:t>
            </a:r>
            <a:r>
              <a:rPr lang="en-US" altLang="zh-CN" sz="2400" i="1" dirty="0" err="1"/>
              <a:t>reconfig</a:t>
            </a:r>
            <a:r>
              <a:rPr lang="en-US" altLang="zh-CN" sz="2400" i="1" dirty="0"/>
              <a:t> &lt;</a:t>
            </a:r>
            <a:r>
              <a:rPr lang="en-US" altLang="zh-CN" sz="2400" i="1" dirty="0" err="1"/>
              <a:t>namenode|datanode</a:t>
            </a:r>
            <a:r>
              <a:rPr lang="en-US" altLang="zh-CN" sz="2400" i="1" dirty="0"/>
              <a:t>&gt; &lt;</a:t>
            </a:r>
            <a:r>
              <a:rPr lang="en-US" altLang="zh-CN" sz="2400" i="1" dirty="0" err="1"/>
              <a:t>host:ipc_port</a:t>
            </a:r>
            <a:r>
              <a:rPr lang="en-US" altLang="zh-CN" sz="2400" i="1" dirty="0"/>
              <a:t>&gt; &lt;</a:t>
            </a:r>
            <a:r>
              <a:rPr lang="en-US" altLang="zh-CN" sz="2400" i="1" dirty="0" err="1"/>
              <a:t>start|status|properties</a:t>
            </a:r>
            <a:r>
              <a:rPr lang="en-US" altLang="zh-CN" sz="2400" i="1" dirty="0"/>
              <a:t>&gt;]</a:t>
            </a:r>
            <a:endParaRPr lang="zh-CN" altLang="zh-CN" sz="2400" i="1" dirty="0"/>
          </a:p>
          <a:p>
            <a:pPr marL="0" indent="0">
              <a:buNone/>
            </a:pPr>
            <a:r>
              <a:rPr lang="en-US" altLang="zh-CN" sz="2400" i="1" dirty="0"/>
              <a:t>	[-</a:t>
            </a:r>
            <a:r>
              <a:rPr lang="en-US" altLang="zh-CN" sz="2400" i="1" dirty="0" err="1"/>
              <a:t>printTopology</a:t>
            </a:r>
            <a:r>
              <a:rPr lang="en-US" altLang="zh-CN" sz="2400" i="1" dirty="0"/>
              <a:t>]</a:t>
            </a:r>
            <a:endParaRPr lang="zh-CN" altLang="zh-CN" sz="2400" i="1" dirty="0"/>
          </a:p>
          <a:p>
            <a:pPr marL="0" indent="0">
              <a:buFont typeface="Arial" panose="020B0604020202020204" pitchFamily="34" charset="0"/>
              <a:buNone/>
            </a:pPr>
            <a:r>
              <a:rPr lang="en-US" altLang="zh-CN" sz="2400" i="1" dirty="0"/>
              <a:t>	[-</a:t>
            </a:r>
            <a:r>
              <a:rPr lang="en-US" altLang="zh-CN" sz="2400" i="1" dirty="0" err="1"/>
              <a:t>refreshNamenodes</a:t>
            </a:r>
            <a:r>
              <a:rPr lang="en-US" altLang="zh-CN" sz="2400" i="1" dirty="0"/>
              <a:t> </a:t>
            </a:r>
            <a:r>
              <a:rPr lang="en-US" altLang="zh-CN" sz="2400" i="1" dirty="0" err="1"/>
              <a:t>datanode_host:ipc_port</a:t>
            </a:r>
            <a:r>
              <a:rPr lang="en-US" altLang="zh-CN" sz="2400" i="1" dirty="0"/>
              <a:t>]</a:t>
            </a:r>
            <a:endParaRPr lang="zh-CN" altLang="zh-CN" sz="2400" i="1" dirty="0"/>
          </a:p>
          <a:p>
            <a:pPr marL="0" indent="0">
              <a:buFont typeface="Arial" panose="020B0604020202020204" pitchFamily="34" charset="0"/>
              <a:buNone/>
            </a:pPr>
            <a:r>
              <a:rPr lang="en-US" altLang="zh-CN" sz="2400" i="1" dirty="0"/>
              <a:t>	[-</a:t>
            </a:r>
            <a:r>
              <a:rPr lang="en-US" altLang="zh-CN" sz="2400" i="1" dirty="0" err="1"/>
              <a:t>getVolumeReport</a:t>
            </a:r>
            <a:r>
              <a:rPr lang="en-US" altLang="zh-CN" sz="2400" i="1" dirty="0"/>
              <a:t> </a:t>
            </a:r>
            <a:r>
              <a:rPr lang="en-US" altLang="zh-CN" sz="2400" i="1" dirty="0" err="1"/>
              <a:t>datanode_host:ipc_port</a:t>
            </a:r>
            <a:r>
              <a:rPr lang="en-US" altLang="zh-CN" sz="2400" i="1" dirty="0"/>
              <a:t>]</a:t>
            </a:r>
            <a:endParaRPr lang="zh-CN" altLang="zh-CN" sz="2400" i="1" dirty="0"/>
          </a:p>
          <a:p>
            <a:pPr marL="0" indent="0">
              <a:buFont typeface="Arial" panose="020B0604020202020204" pitchFamily="34" charset="0"/>
              <a:buNone/>
            </a:pPr>
            <a:r>
              <a:rPr lang="en-US" altLang="zh-CN" sz="2400" i="1" dirty="0"/>
              <a:t>	[-</a:t>
            </a:r>
            <a:r>
              <a:rPr lang="en-US" altLang="zh-CN" sz="2400" i="1" dirty="0" err="1"/>
              <a:t>deleteBlockPool</a:t>
            </a:r>
            <a:r>
              <a:rPr lang="en-US" altLang="zh-CN" sz="2400" i="1" dirty="0"/>
              <a:t> </a:t>
            </a:r>
            <a:r>
              <a:rPr lang="en-US" altLang="zh-CN" sz="2400" i="1" dirty="0" err="1"/>
              <a:t>datanode_host:ipc_port</a:t>
            </a:r>
            <a:r>
              <a:rPr lang="en-US" altLang="zh-CN" sz="2400" i="1" dirty="0"/>
              <a:t> </a:t>
            </a:r>
            <a:r>
              <a:rPr lang="en-US" altLang="zh-CN" sz="2400" i="1" dirty="0" err="1"/>
              <a:t>blockpoolId</a:t>
            </a:r>
            <a:r>
              <a:rPr lang="en-US" altLang="zh-CN" sz="2400" i="1" dirty="0"/>
              <a:t> [force]]</a:t>
            </a:r>
            <a:endParaRPr lang="zh-CN" altLang="zh-CN" sz="2400" i="1" dirty="0"/>
          </a:p>
          <a:p>
            <a:pPr marL="0" indent="0">
              <a:buFont typeface="Arial" panose="020B0604020202020204" pitchFamily="34" charset="0"/>
              <a:buNone/>
            </a:pPr>
            <a:r>
              <a:rPr lang="en-US" altLang="zh-CN" sz="2400" i="1" dirty="0"/>
              <a:t>	[-</a:t>
            </a:r>
            <a:r>
              <a:rPr lang="en-US" altLang="zh-CN" sz="2400" i="1" dirty="0" err="1"/>
              <a:t>setBalancerBandwidth</a:t>
            </a:r>
            <a:r>
              <a:rPr lang="en-US" altLang="zh-CN" sz="2400" i="1" dirty="0"/>
              <a:t> &lt;bandwidth in bytes per second&gt;]</a:t>
            </a:r>
            <a:endParaRPr lang="zh-CN" altLang="zh-CN" sz="2400" i="1" dirty="0"/>
          </a:p>
          <a:p>
            <a:pPr marL="0" indent="0">
              <a:buFont typeface="Arial" panose="020B0604020202020204" pitchFamily="34" charset="0"/>
              <a:buNone/>
            </a:pPr>
            <a:r>
              <a:rPr lang="en-US" altLang="zh-CN" sz="2400" i="1" dirty="0"/>
              <a:t>	[-</a:t>
            </a:r>
            <a:r>
              <a:rPr lang="en-US" altLang="zh-CN" sz="2400" i="1" dirty="0" err="1"/>
              <a:t>getBalancerBandwidth</a:t>
            </a:r>
            <a:r>
              <a:rPr lang="en-US" altLang="zh-CN" sz="2400" i="1" dirty="0"/>
              <a:t> &lt;</a:t>
            </a:r>
            <a:r>
              <a:rPr lang="en-US" altLang="zh-CN" sz="2400" i="1" dirty="0" err="1"/>
              <a:t>datanode_host:ipc_port</a:t>
            </a:r>
            <a:r>
              <a:rPr lang="en-US" altLang="zh-CN" sz="2400" i="1" dirty="0"/>
              <a:t>&gt;]</a:t>
            </a:r>
            <a:endParaRPr lang="zh-CN" altLang="zh-CN" sz="2400" i="1" dirty="0"/>
          </a:p>
          <a:p>
            <a:pPr marL="0" indent="0">
              <a:buFont typeface="Arial" panose="020B0604020202020204" pitchFamily="34" charset="0"/>
              <a:buNone/>
            </a:pPr>
            <a:r>
              <a:rPr lang="en-US" altLang="zh-CN" sz="2400" i="1" dirty="0"/>
              <a:t>	[-</a:t>
            </a:r>
            <a:r>
              <a:rPr lang="en-US" altLang="zh-CN" sz="2400" i="1" dirty="0" err="1"/>
              <a:t>fetchImage</a:t>
            </a:r>
            <a:r>
              <a:rPr lang="en-US" altLang="zh-CN" sz="2400" i="1" dirty="0"/>
              <a:t> &lt;local directory&gt;]</a:t>
            </a:r>
            <a:endParaRPr lang="zh-CN" altLang="zh-CN" sz="2400" i="1" dirty="0"/>
          </a:p>
          <a:p>
            <a:pPr marL="0" indent="0">
              <a:buFont typeface="Arial" panose="020B0604020202020204" pitchFamily="34" charset="0"/>
              <a:buNone/>
            </a:pPr>
            <a:r>
              <a:rPr lang="en-US" altLang="zh-CN" sz="2400" i="1" dirty="0"/>
              <a:t>	[-</a:t>
            </a:r>
            <a:r>
              <a:rPr lang="en-US" altLang="zh-CN" sz="2400" i="1" dirty="0" err="1"/>
              <a:t>allowSnapshot</a:t>
            </a:r>
            <a:r>
              <a:rPr lang="en-US" altLang="zh-CN" sz="2400" i="1" dirty="0"/>
              <a:t> &lt;</a:t>
            </a:r>
            <a:r>
              <a:rPr lang="en-US" altLang="zh-CN" sz="2400" i="1" dirty="0" err="1"/>
              <a:t>snapshotDir</a:t>
            </a:r>
            <a:r>
              <a:rPr lang="en-US" altLang="zh-CN" sz="2400" i="1" dirty="0"/>
              <a:t>&gt;]</a:t>
            </a:r>
            <a:endParaRPr lang="zh-CN" altLang="zh-CN" sz="2400" i="1" dirty="0"/>
          </a:p>
          <a:p>
            <a:pPr marL="0" indent="0">
              <a:buFont typeface="Arial" panose="020B0604020202020204" pitchFamily="34" charset="0"/>
              <a:buNone/>
            </a:pPr>
            <a:r>
              <a:rPr lang="en-US" altLang="zh-CN" sz="2400" i="1" dirty="0"/>
              <a:t>	[-</a:t>
            </a:r>
            <a:r>
              <a:rPr lang="en-US" altLang="zh-CN" sz="2400" i="1" dirty="0" err="1"/>
              <a:t>disallowSnapshot</a:t>
            </a:r>
            <a:r>
              <a:rPr lang="en-US" altLang="zh-CN" sz="2400" i="1" dirty="0"/>
              <a:t> &lt;</a:t>
            </a:r>
            <a:r>
              <a:rPr lang="en-US" altLang="zh-CN" sz="2400" i="1" dirty="0" err="1"/>
              <a:t>snapshotDir</a:t>
            </a:r>
            <a:r>
              <a:rPr lang="en-US" altLang="zh-CN" sz="2400" i="1" dirty="0"/>
              <a:t>&gt;]</a:t>
            </a:r>
            <a:endParaRPr lang="zh-CN" altLang="zh-CN" sz="2400" i="1" dirty="0"/>
          </a:p>
          <a:p>
            <a:pPr marL="0" indent="0">
              <a:buFont typeface="Arial" panose="020B0604020202020204" pitchFamily="34" charset="0"/>
              <a:buNone/>
            </a:pPr>
            <a:r>
              <a:rPr lang="en-US" altLang="zh-CN" sz="2400" i="1" dirty="0"/>
              <a:t>	[-</a:t>
            </a:r>
            <a:r>
              <a:rPr lang="en-US" altLang="zh-CN" sz="2400" i="1" dirty="0" err="1"/>
              <a:t>shutdownDatanode</a:t>
            </a:r>
            <a:r>
              <a:rPr lang="en-US" altLang="zh-CN" sz="2400" i="1" dirty="0"/>
              <a:t> &lt;</a:t>
            </a:r>
            <a:r>
              <a:rPr lang="en-US" altLang="zh-CN" sz="2400" i="1" dirty="0" err="1"/>
              <a:t>datanode_host:ipc_port</a:t>
            </a:r>
            <a:r>
              <a:rPr lang="en-US" altLang="zh-CN" sz="2400" i="1" dirty="0"/>
              <a:t>&gt; [upgrade]]</a:t>
            </a:r>
            <a:endParaRPr lang="zh-CN" altLang="zh-CN" sz="2400" i="1" dirty="0"/>
          </a:p>
          <a:p>
            <a:pPr marL="0" indent="0">
              <a:buFont typeface="Arial" panose="020B0604020202020204" pitchFamily="34" charset="0"/>
              <a:buNone/>
            </a:pPr>
            <a:r>
              <a:rPr lang="en-US" altLang="zh-CN" sz="2400" i="1" dirty="0"/>
              <a:t>	[-</a:t>
            </a:r>
            <a:r>
              <a:rPr lang="en-US" altLang="zh-CN" sz="2400" i="1" dirty="0" err="1"/>
              <a:t>evictWriters</a:t>
            </a:r>
            <a:r>
              <a:rPr lang="en-US" altLang="zh-CN" sz="2400" i="1" dirty="0"/>
              <a:t> &lt;</a:t>
            </a:r>
            <a:r>
              <a:rPr lang="en-US" altLang="zh-CN" sz="2400" i="1" dirty="0" err="1"/>
              <a:t>datanode_host:ipc_port</a:t>
            </a:r>
            <a:r>
              <a:rPr lang="en-US" altLang="zh-CN" sz="2400" i="1" dirty="0"/>
              <a:t>&gt;]</a:t>
            </a:r>
            <a:endParaRPr lang="zh-CN" altLang="zh-CN" sz="2400" i="1" dirty="0"/>
          </a:p>
          <a:p>
            <a:pPr marL="0" indent="0">
              <a:buFont typeface="Arial" panose="020B0604020202020204" pitchFamily="34" charset="0"/>
              <a:buNone/>
            </a:pPr>
            <a:r>
              <a:rPr lang="en-US" altLang="zh-CN" sz="2400" i="1" dirty="0"/>
              <a:t>	[-</a:t>
            </a:r>
            <a:r>
              <a:rPr lang="en-US" altLang="zh-CN" sz="2400" i="1" dirty="0" err="1"/>
              <a:t>getDatanodeInfo</a:t>
            </a:r>
            <a:r>
              <a:rPr lang="en-US" altLang="zh-CN" sz="2400" i="1" dirty="0"/>
              <a:t> &lt;</a:t>
            </a:r>
            <a:r>
              <a:rPr lang="en-US" altLang="zh-CN" sz="2400" i="1" dirty="0" err="1"/>
              <a:t>datanode_host:ipc_port</a:t>
            </a:r>
            <a:r>
              <a:rPr lang="en-US" altLang="zh-CN" sz="2400" i="1" dirty="0"/>
              <a:t>&gt;]</a:t>
            </a:r>
            <a:endParaRPr lang="zh-CN" altLang="zh-CN" sz="2400" i="1" dirty="0"/>
          </a:p>
          <a:p>
            <a:pPr marL="0" indent="0">
              <a:buFont typeface="Arial" panose="020B0604020202020204" pitchFamily="34" charset="0"/>
              <a:buNone/>
            </a:pPr>
            <a:r>
              <a:rPr lang="en-US" altLang="zh-CN" sz="2400" i="1" dirty="0"/>
              <a:t>	[-</a:t>
            </a:r>
            <a:r>
              <a:rPr lang="en-US" altLang="zh-CN" sz="2400" i="1" dirty="0" err="1"/>
              <a:t>metasave</a:t>
            </a:r>
            <a:r>
              <a:rPr lang="en-US" altLang="zh-CN" sz="2400" i="1" dirty="0"/>
              <a:t> filename]</a:t>
            </a:r>
            <a:endParaRPr lang="zh-CN" altLang="zh-CN" sz="2400" i="1" dirty="0"/>
          </a:p>
          <a:p>
            <a:pPr marL="0" indent="0">
              <a:buFont typeface="Arial" panose="020B0604020202020204" pitchFamily="34" charset="0"/>
              <a:buNone/>
            </a:pPr>
            <a:r>
              <a:rPr lang="en-US" altLang="zh-CN" sz="2400" i="1" dirty="0"/>
              <a:t>	[-</a:t>
            </a:r>
            <a:r>
              <a:rPr lang="en-US" altLang="zh-CN" sz="2400" i="1" dirty="0" err="1"/>
              <a:t>triggerBlockReport</a:t>
            </a:r>
            <a:r>
              <a:rPr lang="en-US" altLang="zh-CN" sz="2400" i="1" dirty="0"/>
              <a:t> [-incremental] &lt;</a:t>
            </a:r>
            <a:r>
              <a:rPr lang="en-US" altLang="zh-CN" sz="2400" i="1" dirty="0" err="1"/>
              <a:t>datanode_host:ipc_port</a:t>
            </a:r>
            <a:r>
              <a:rPr lang="en-US" altLang="zh-CN" sz="2400" i="1" dirty="0"/>
              <a:t>&gt;]</a:t>
            </a:r>
            <a:endParaRPr lang="zh-CN" altLang="zh-CN" sz="2400" i="1" dirty="0"/>
          </a:p>
          <a:p>
            <a:pPr marL="0" indent="0">
              <a:buFont typeface="Arial" panose="020B0604020202020204" pitchFamily="34" charset="0"/>
              <a:buNone/>
            </a:pPr>
            <a:r>
              <a:rPr lang="en-US" altLang="zh-CN" sz="2400" i="1" dirty="0"/>
              <a:t>	[-</a:t>
            </a:r>
            <a:r>
              <a:rPr lang="en-US" altLang="zh-CN" sz="2400" i="1" dirty="0" err="1"/>
              <a:t>listOpenFiles</a:t>
            </a:r>
            <a:r>
              <a:rPr lang="en-US" altLang="zh-CN" sz="2400" i="1" dirty="0"/>
              <a:t>]</a:t>
            </a:r>
            <a:endParaRPr lang="zh-CN" altLang="zh-CN" sz="2400" i="1" dirty="0"/>
          </a:p>
          <a:p>
            <a:pPr marL="0" indent="0">
              <a:buFont typeface="Arial" panose="020B0604020202020204" pitchFamily="34" charset="0"/>
              <a:buNone/>
            </a:pPr>
            <a:r>
              <a:rPr lang="en-US" altLang="zh-CN" sz="2400" i="1" dirty="0"/>
              <a:t>	[-help [</a:t>
            </a:r>
            <a:r>
              <a:rPr lang="en-US" altLang="zh-CN" sz="2400" i="1" dirty="0" err="1"/>
              <a:t>cmd</a:t>
            </a:r>
            <a:r>
              <a:rPr lang="en-US" altLang="zh-CN" sz="2400" i="1" dirty="0"/>
              <a:t>]]</a:t>
            </a:r>
            <a:endParaRPr lang="zh-CN" altLang="zh-CN" sz="2400" i="1" dirty="0"/>
          </a:p>
          <a:p>
            <a:endParaRPr lang="zh-CN" altLang="en-US" dirty="0"/>
          </a:p>
        </p:txBody>
      </p:sp>
    </p:spTree>
    <p:extLst>
      <p:ext uri="{BB962C8B-B14F-4D97-AF65-F5344CB8AC3E}">
        <p14:creationId xmlns:p14="http://schemas.microsoft.com/office/powerpoint/2010/main" val="2616090125"/>
      </p:ext>
    </p:extLst>
  </p:cSld>
  <p:clrMapOvr>
    <a:masterClrMapping/>
  </p:clrMapOvr>
  <p:transition spd="med">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FA9A7-93DE-44C9-BBE3-EDF9E63B0D2E}"/>
              </a:ext>
            </a:extLst>
          </p:cNvPr>
          <p:cNvSpPr>
            <a:spLocks noGrp="1"/>
          </p:cNvSpPr>
          <p:nvPr>
            <p:ph type="title"/>
          </p:nvPr>
        </p:nvSpPr>
        <p:spPr/>
        <p:txBody>
          <a:bodyPr/>
          <a:lstStyle/>
          <a:p>
            <a:r>
              <a:rPr lang="en-US" altLang="zh-CN" dirty="0"/>
              <a:t>3.5.3  HDFS Java API</a:t>
            </a:r>
            <a:r>
              <a:rPr lang="zh-CN" altLang="en-US" dirty="0"/>
              <a:t>编程</a:t>
            </a:r>
          </a:p>
        </p:txBody>
      </p:sp>
      <p:sp>
        <p:nvSpPr>
          <p:cNvPr id="3" name="内容占位符 2">
            <a:extLst>
              <a:ext uri="{FF2B5EF4-FFF2-40B4-BE49-F238E27FC236}">
                <a16:creationId xmlns:a16="http://schemas.microsoft.com/office/drawing/2014/main" id="{B40C24C5-3404-43AF-A137-77744F39BE0F}"/>
              </a:ext>
            </a:extLst>
          </p:cNvPr>
          <p:cNvSpPr>
            <a:spLocks noGrp="1"/>
          </p:cNvSpPr>
          <p:nvPr>
            <p:ph idx="1"/>
          </p:nvPr>
        </p:nvSpPr>
        <p:spPr/>
        <p:txBody>
          <a:bodyPr/>
          <a:lstStyle/>
          <a:p>
            <a:r>
              <a:rPr lang="en-US" altLang="zh-CN" dirty="0"/>
              <a:t>HDFS</a:t>
            </a:r>
            <a:r>
              <a:rPr lang="zh-CN" altLang="zh-CN" dirty="0"/>
              <a:t>使用</a:t>
            </a:r>
            <a:r>
              <a:rPr lang="en-US" altLang="zh-CN" dirty="0"/>
              <a:t>Java</a:t>
            </a:r>
            <a:r>
              <a:rPr lang="zh-CN" altLang="zh-CN" dirty="0"/>
              <a:t>语言编写，所以提供了丰富了</a:t>
            </a:r>
            <a:r>
              <a:rPr lang="en-US" altLang="zh-CN" dirty="0"/>
              <a:t>Java</a:t>
            </a:r>
            <a:r>
              <a:rPr lang="zh-CN" altLang="zh-CN" dirty="0"/>
              <a:t>编程接口供开发人员调用，当然</a:t>
            </a:r>
            <a:r>
              <a:rPr lang="en-US" altLang="zh-CN" dirty="0"/>
              <a:t>HDFS</a:t>
            </a:r>
            <a:r>
              <a:rPr lang="zh-CN" altLang="zh-CN" dirty="0"/>
              <a:t>同时支持其它语言如</a:t>
            </a:r>
            <a:r>
              <a:rPr lang="en-US" altLang="zh-CN" dirty="0"/>
              <a:t>C++</a:t>
            </a:r>
            <a:r>
              <a:rPr lang="zh-CN" altLang="zh-CN" dirty="0"/>
              <a:t>、</a:t>
            </a:r>
            <a:r>
              <a:rPr lang="en-US" altLang="zh-CN" dirty="0"/>
              <a:t>Python</a:t>
            </a:r>
            <a:r>
              <a:rPr lang="zh-CN" altLang="zh-CN" dirty="0"/>
              <a:t>等编程接口，但它们都没有</a:t>
            </a:r>
            <a:r>
              <a:rPr lang="en-US" altLang="zh-CN" dirty="0"/>
              <a:t>Java</a:t>
            </a:r>
            <a:r>
              <a:rPr lang="zh-CN" altLang="zh-CN" dirty="0"/>
              <a:t>接口方便。凡是使用</a:t>
            </a:r>
            <a:r>
              <a:rPr lang="en-US" altLang="zh-CN" dirty="0"/>
              <a:t>Shell</a:t>
            </a:r>
            <a:r>
              <a:rPr lang="zh-CN" altLang="zh-CN" dirty="0"/>
              <a:t>命令可以完成的功能，都可以使用相应</a:t>
            </a:r>
            <a:r>
              <a:rPr lang="en-US" altLang="zh-CN" dirty="0"/>
              <a:t>Java API</a:t>
            </a:r>
            <a:r>
              <a:rPr lang="zh-CN" altLang="zh-CN" dirty="0"/>
              <a:t>来实现，甚至使用</a:t>
            </a:r>
            <a:r>
              <a:rPr lang="en-US" altLang="zh-CN" dirty="0"/>
              <a:t>API</a:t>
            </a:r>
            <a:r>
              <a:rPr lang="zh-CN" altLang="zh-CN" dirty="0"/>
              <a:t>可以完成</a:t>
            </a:r>
            <a:r>
              <a:rPr lang="en-US" altLang="zh-CN" dirty="0"/>
              <a:t>Shell</a:t>
            </a:r>
            <a:r>
              <a:rPr lang="zh-CN" altLang="zh-CN" dirty="0"/>
              <a:t>命令不支持的功能。</a:t>
            </a:r>
            <a:endParaRPr lang="zh-CN" altLang="en-US" dirty="0"/>
          </a:p>
        </p:txBody>
      </p:sp>
    </p:spTree>
    <p:extLst>
      <p:ext uri="{BB962C8B-B14F-4D97-AF65-F5344CB8AC3E}">
        <p14:creationId xmlns:p14="http://schemas.microsoft.com/office/powerpoint/2010/main" val="763362400"/>
      </p:ext>
    </p:extLst>
  </p:cSld>
  <p:clrMapOvr>
    <a:masterClrMapping/>
  </p:clrMapOvr>
  <p:transition spd="med">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FA9A7-93DE-44C9-BBE3-EDF9E63B0D2E}"/>
              </a:ext>
            </a:extLst>
          </p:cNvPr>
          <p:cNvSpPr>
            <a:spLocks noGrp="1"/>
          </p:cNvSpPr>
          <p:nvPr>
            <p:ph type="title"/>
          </p:nvPr>
        </p:nvSpPr>
        <p:spPr/>
        <p:txBody>
          <a:bodyPr/>
          <a:lstStyle/>
          <a:p>
            <a:r>
              <a:rPr lang="en-US" altLang="zh-CN" dirty="0"/>
              <a:t>HDFS Java API</a:t>
            </a:r>
            <a:r>
              <a:rPr lang="zh-CN" altLang="zh-CN" dirty="0"/>
              <a:t>常用类</a:t>
            </a:r>
          </a:p>
        </p:txBody>
      </p:sp>
      <p:graphicFrame>
        <p:nvGraphicFramePr>
          <p:cNvPr id="6" name="内容占位符 5">
            <a:extLst>
              <a:ext uri="{FF2B5EF4-FFF2-40B4-BE49-F238E27FC236}">
                <a16:creationId xmlns:a16="http://schemas.microsoft.com/office/drawing/2014/main" id="{58D1514F-A077-4655-A6E3-9D33D1A5E927}"/>
              </a:ext>
            </a:extLst>
          </p:cNvPr>
          <p:cNvGraphicFramePr>
            <a:graphicFrameLocks noGrp="1"/>
          </p:cNvGraphicFramePr>
          <p:nvPr>
            <p:ph idx="1"/>
            <p:extLst>
              <p:ext uri="{D42A27DB-BD31-4B8C-83A1-F6EECF244321}">
                <p14:modId xmlns:p14="http://schemas.microsoft.com/office/powerpoint/2010/main" val="858579064"/>
              </p:ext>
            </p:extLst>
          </p:nvPr>
        </p:nvGraphicFramePr>
        <p:xfrm>
          <a:off x="628650" y="1318712"/>
          <a:ext cx="7886700" cy="3413760"/>
        </p:xfrm>
        <a:graphic>
          <a:graphicData uri="http://schemas.openxmlformats.org/drawingml/2006/table">
            <a:tbl>
              <a:tblPr firstRow="1" firstCol="1" bandRow="1">
                <a:tableStyleId>{5C22544A-7EE6-4342-B048-85BDC9FD1C3A}</a:tableStyleId>
              </a:tblPr>
              <a:tblGrid>
                <a:gridCol w="3117846">
                  <a:extLst>
                    <a:ext uri="{9D8B030D-6E8A-4147-A177-3AD203B41FA5}">
                      <a16:colId xmlns:a16="http://schemas.microsoft.com/office/drawing/2014/main" val="3960351707"/>
                    </a:ext>
                  </a:extLst>
                </a:gridCol>
                <a:gridCol w="4768854">
                  <a:extLst>
                    <a:ext uri="{9D8B030D-6E8A-4147-A177-3AD203B41FA5}">
                      <a16:colId xmlns:a16="http://schemas.microsoft.com/office/drawing/2014/main" val="4162019873"/>
                    </a:ext>
                  </a:extLst>
                </a:gridCol>
              </a:tblGrid>
              <a:tr h="0">
                <a:tc>
                  <a:txBody>
                    <a:bodyPr/>
                    <a:lstStyle/>
                    <a:p>
                      <a:pPr algn="ctr">
                        <a:spcAft>
                          <a:spcPts val="0"/>
                        </a:spcAft>
                      </a:pPr>
                      <a:r>
                        <a:rPr lang="zh-CN" sz="1600" kern="0" dirty="0">
                          <a:effectLst/>
                        </a:rPr>
                        <a:t>类名</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600" kern="0">
                          <a:effectLst/>
                        </a:rPr>
                        <a:t>说明</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865167745"/>
                  </a:ext>
                </a:extLst>
              </a:tr>
              <a:tr h="0">
                <a:tc>
                  <a:txBody>
                    <a:bodyPr/>
                    <a:lstStyle/>
                    <a:p>
                      <a:pPr algn="l">
                        <a:spcAft>
                          <a:spcPts val="0"/>
                        </a:spcAft>
                      </a:pPr>
                      <a:r>
                        <a:rPr lang="en-US" sz="1600" kern="0">
                          <a:effectLst/>
                        </a:rPr>
                        <a:t>org.apache.hadoop.fs.FileSystem</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0" dirty="0">
                          <a:effectLst/>
                        </a:rPr>
                        <a:t>通用文件系统基类，用于与</a:t>
                      </a:r>
                      <a:r>
                        <a:rPr lang="en-US" sz="1600" kern="0" dirty="0">
                          <a:effectLst/>
                        </a:rPr>
                        <a:t>HDFS</a:t>
                      </a:r>
                      <a:r>
                        <a:rPr lang="zh-CN" sz="1600" kern="0" dirty="0">
                          <a:effectLst/>
                        </a:rPr>
                        <a:t>文件系统交互，编写的</a:t>
                      </a:r>
                      <a:r>
                        <a:rPr lang="en-US" sz="1600" kern="0" dirty="0">
                          <a:effectLst/>
                        </a:rPr>
                        <a:t>HDFS</a:t>
                      </a:r>
                      <a:r>
                        <a:rPr lang="zh-CN" sz="1600" kern="0" dirty="0">
                          <a:effectLst/>
                        </a:rPr>
                        <a:t>程序都需要重写</a:t>
                      </a:r>
                      <a:r>
                        <a:rPr lang="en-US" sz="1600" kern="0" dirty="0" err="1">
                          <a:effectLst/>
                        </a:rPr>
                        <a:t>FileSystem</a:t>
                      </a:r>
                      <a:r>
                        <a:rPr lang="zh-CN" sz="1600" kern="0" dirty="0">
                          <a:effectLst/>
                        </a:rPr>
                        <a:t>类，通过该类，可以方便地像操作本地文件系统一样操作</a:t>
                      </a:r>
                      <a:r>
                        <a:rPr lang="en-US" sz="1600" kern="0" dirty="0">
                          <a:effectLst/>
                        </a:rPr>
                        <a:t>HDFS</a:t>
                      </a:r>
                      <a:r>
                        <a:rPr lang="zh-CN" sz="1600" kern="0" dirty="0">
                          <a:effectLst/>
                        </a:rPr>
                        <a:t>集群文件</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439156426"/>
                  </a:ext>
                </a:extLst>
              </a:tr>
              <a:tr h="0">
                <a:tc>
                  <a:txBody>
                    <a:bodyPr/>
                    <a:lstStyle/>
                    <a:p>
                      <a:pPr algn="l">
                        <a:spcAft>
                          <a:spcPts val="0"/>
                        </a:spcAft>
                      </a:pPr>
                      <a:r>
                        <a:rPr lang="en-US" sz="1600" kern="0">
                          <a:effectLst/>
                        </a:rPr>
                        <a:t>org.apache.hadoop.fs.FSDataInputStream</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0">
                          <a:effectLst/>
                        </a:rPr>
                        <a:t>文件输入流，用于读取</a:t>
                      </a:r>
                      <a:r>
                        <a:rPr lang="en-US" sz="1600" kern="0">
                          <a:effectLst/>
                        </a:rPr>
                        <a:t>HDFS</a:t>
                      </a:r>
                      <a:r>
                        <a:rPr lang="zh-CN" sz="1600" kern="0">
                          <a:effectLst/>
                        </a:rPr>
                        <a:t>文件</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983479059"/>
                  </a:ext>
                </a:extLst>
              </a:tr>
              <a:tr h="0">
                <a:tc>
                  <a:txBody>
                    <a:bodyPr/>
                    <a:lstStyle/>
                    <a:p>
                      <a:pPr algn="l">
                        <a:spcAft>
                          <a:spcPts val="0"/>
                        </a:spcAft>
                      </a:pPr>
                      <a:r>
                        <a:rPr lang="en-US" sz="1600" kern="0">
                          <a:effectLst/>
                        </a:rPr>
                        <a:t>org.apache.hadoop.fs.FSDataOutputStream</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0">
                          <a:effectLst/>
                        </a:rPr>
                        <a:t>文件输出流，向</a:t>
                      </a:r>
                      <a:r>
                        <a:rPr lang="en-US" sz="1600" kern="0">
                          <a:effectLst/>
                        </a:rPr>
                        <a:t>HDFS</a:t>
                      </a:r>
                      <a:r>
                        <a:rPr lang="zh-CN" sz="1600" kern="0">
                          <a:effectLst/>
                        </a:rPr>
                        <a:t>顺序写入数据流</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302503280"/>
                  </a:ext>
                </a:extLst>
              </a:tr>
              <a:tr h="0">
                <a:tc>
                  <a:txBody>
                    <a:bodyPr/>
                    <a:lstStyle/>
                    <a:p>
                      <a:pPr algn="l">
                        <a:spcAft>
                          <a:spcPts val="0"/>
                        </a:spcAft>
                      </a:pPr>
                      <a:r>
                        <a:rPr lang="en-US" sz="1600" kern="0">
                          <a:effectLst/>
                        </a:rPr>
                        <a:t>org.apache.hadoop.fs.Path</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0">
                          <a:effectLst/>
                        </a:rPr>
                        <a:t>文件与目录定位类，用于定义</a:t>
                      </a:r>
                      <a:r>
                        <a:rPr lang="en-US" sz="1600" kern="0">
                          <a:effectLst/>
                        </a:rPr>
                        <a:t>HDFS</a:t>
                      </a:r>
                      <a:r>
                        <a:rPr lang="zh-CN" sz="1600" kern="0">
                          <a:effectLst/>
                        </a:rPr>
                        <a:t>集群中指定的目录与文件绝对或相对路径</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799071842"/>
                  </a:ext>
                </a:extLst>
              </a:tr>
              <a:tr h="0">
                <a:tc>
                  <a:txBody>
                    <a:bodyPr/>
                    <a:lstStyle/>
                    <a:p>
                      <a:pPr algn="l">
                        <a:spcAft>
                          <a:spcPts val="0"/>
                        </a:spcAft>
                      </a:pPr>
                      <a:r>
                        <a:rPr lang="en-US" sz="1600" kern="0">
                          <a:effectLst/>
                        </a:rPr>
                        <a:t>org.apache.hadoop.fs.FileStatus</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0" dirty="0">
                          <a:effectLst/>
                        </a:rPr>
                        <a:t>文件状态显示类，可以获取文件与目录的元数据、长度、块大小、所属用户、编辑时间等信息；同时可以设置文件用户、权限等内容</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387833714"/>
                  </a:ext>
                </a:extLst>
              </a:tr>
            </a:tbl>
          </a:graphicData>
        </a:graphic>
      </p:graphicFrame>
    </p:spTree>
    <p:extLst>
      <p:ext uri="{BB962C8B-B14F-4D97-AF65-F5344CB8AC3E}">
        <p14:creationId xmlns:p14="http://schemas.microsoft.com/office/powerpoint/2010/main" val="3281375350"/>
      </p:ext>
    </p:extLst>
  </p:cSld>
  <p:clrMapOvr>
    <a:masterClrMapping/>
  </p:clrMapOvr>
  <p:transition spd="med">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D5B6E-25B2-4DA2-BBD3-4D36CE1E9D56}"/>
              </a:ext>
            </a:extLst>
          </p:cNvPr>
          <p:cNvSpPr>
            <a:spLocks noGrp="1"/>
          </p:cNvSpPr>
          <p:nvPr>
            <p:ph type="title"/>
          </p:nvPr>
        </p:nvSpPr>
        <p:spPr/>
        <p:txBody>
          <a:bodyPr/>
          <a:lstStyle/>
          <a:p>
            <a:r>
              <a:rPr lang="en-US" altLang="zh-CN" dirty="0"/>
              <a:t>3.5.3  HDFS Java API</a:t>
            </a:r>
            <a:r>
              <a:rPr lang="zh-CN" altLang="en-US" dirty="0"/>
              <a:t>编程</a:t>
            </a:r>
          </a:p>
        </p:txBody>
      </p:sp>
      <p:sp>
        <p:nvSpPr>
          <p:cNvPr id="3" name="内容占位符 2">
            <a:extLst>
              <a:ext uri="{FF2B5EF4-FFF2-40B4-BE49-F238E27FC236}">
                <a16:creationId xmlns:a16="http://schemas.microsoft.com/office/drawing/2014/main" id="{5D10629C-078A-45F5-80DE-E916B2F98592}"/>
              </a:ext>
            </a:extLst>
          </p:cNvPr>
          <p:cNvSpPr>
            <a:spLocks noGrp="1"/>
          </p:cNvSpPr>
          <p:nvPr>
            <p:ph idx="1"/>
          </p:nvPr>
        </p:nvSpPr>
        <p:spPr/>
        <p:txBody>
          <a:bodyPr/>
          <a:lstStyle/>
          <a:p>
            <a:r>
              <a:rPr lang="en-US" altLang="zh-CN" dirty="0"/>
              <a:t>1. URL</a:t>
            </a:r>
            <a:r>
              <a:rPr lang="zh-CN" altLang="en-US" dirty="0"/>
              <a:t>类</a:t>
            </a:r>
          </a:p>
          <a:p>
            <a:pPr lvl="1"/>
            <a:r>
              <a:rPr lang="en-US" altLang="zh-CN" dirty="0"/>
              <a:t>java.net.URL</a:t>
            </a:r>
            <a:r>
              <a:rPr lang="zh-CN" altLang="en-US" dirty="0"/>
              <a:t>类可以很方便地打开</a:t>
            </a:r>
            <a:r>
              <a:rPr lang="en-US" altLang="zh-CN" dirty="0"/>
              <a:t>HDFS</a:t>
            </a:r>
            <a:r>
              <a:rPr lang="zh-CN" altLang="en-US" dirty="0"/>
              <a:t>文件系统中文件，数据以流的形式从远程服务器传输到本地。使用</a:t>
            </a:r>
            <a:r>
              <a:rPr lang="en-US" altLang="zh-CN" dirty="0"/>
              <a:t>URL</a:t>
            </a:r>
            <a:r>
              <a:rPr lang="zh-CN" altLang="en-US" dirty="0"/>
              <a:t>类的静态方法</a:t>
            </a:r>
            <a:r>
              <a:rPr lang="en-US" altLang="zh-CN" dirty="0" err="1"/>
              <a:t>setURLStreamHandlerFactory</a:t>
            </a:r>
            <a:r>
              <a:rPr lang="zh-CN" altLang="en-US" dirty="0"/>
              <a:t>设置</a:t>
            </a:r>
            <a:r>
              <a:rPr lang="en-US" altLang="zh-CN" dirty="0"/>
              <a:t>Hadoop</a:t>
            </a:r>
            <a:r>
              <a:rPr lang="zh-CN" altLang="en-US" dirty="0"/>
              <a:t>文件系统的</a:t>
            </a:r>
            <a:r>
              <a:rPr lang="en-US" altLang="zh-CN" dirty="0" err="1"/>
              <a:t>URLStreamHandlerFactory</a:t>
            </a:r>
            <a:r>
              <a:rPr lang="zh-CN" altLang="en-US" dirty="0"/>
              <a:t>实现类</a:t>
            </a:r>
            <a:r>
              <a:rPr lang="en-US" altLang="zh-CN" dirty="0" err="1"/>
              <a:t>FsUrlStreamHandlerFactory</a:t>
            </a:r>
            <a:r>
              <a:rPr lang="zh-CN" altLang="en-US" dirty="0"/>
              <a:t>，此方法只在程序启动时调用一次，所以放在静态语句块中。所以，如果其他程序已经设置了</a:t>
            </a:r>
            <a:r>
              <a:rPr lang="en-US" altLang="zh-CN" dirty="0" err="1"/>
              <a:t>URLStreamHandlerFactory</a:t>
            </a:r>
            <a:r>
              <a:rPr lang="zh-CN" altLang="en-US" dirty="0"/>
              <a:t>，则不能再使用上述方法从</a:t>
            </a:r>
            <a:r>
              <a:rPr lang="en-US" altLang="zh-CN" dirty="0"/>
              <a:t>Hadoop</a:t>
            </a:r>
            <a:r>
              <a:rPr lang="zh-CN" altLang="en-US" dirty="0"/>
              <a:t>读取数据。</a:t>
            </a:r>
          </a:p>
        </p:txBody>
      </p:sp>
    </p:spTree>
    <p:extLst>
      <p:ext uri="{BB962C8B-B14F-4D97-AF65-F5344CB8AC3E}">
        <p14:creationId xmlns:p14="http://schemas.microsoft.com/office/powerpoint/2010/main" val="3356876134"/>
      </p:ext>
    </p:extLst>
  </p:cSld>
  <p:clrMapOvr>
    <a:masterClrMapping/>
  </p:clrMapOvr>
  <p:transition spd="med">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CED497-A126-407B-BE46-D2A49442E48A}"/>
              </a:ext>
            </a:extLst>
          </p:cNvPr>
          <p:cNvSpPr>
            <a:spLocks noGrp="1"/>
          </p:cNvSpPr>
          <p:nvPr>
            <p:ph type="title"/>
          </p:nvPr>
        </p:nvSpPr>
        <p:spPr/>
        <p:txBody>
          <a:bodyPr/>
          <a:lstStyle/>
          <a:p>
            <a:r>
              <a:rPr lang="zh-CN" altLang="zh-CN" dirty="0"/>
              <a:t>【实例</a:t>
            </a:r>
            <a:r>
              <a:rPr lang="en-US" altLang="zh-CN" dirty="0"/>
              <a:t>3-1</a:t>
            </a:r>
            <a:r>
              <a:rPr lang="zh-CN" altLang="zh-CN" dirty="0"/>
              <a:t>】</a:t>
            </a:r>
            <a:endParaRPr lang="zh-CN" altLang="en-US" dirty="0"/>
          </a:p>
        </p:txBody>
      </p:sp>
      <p:sp>
        <p:nvSpPr>
          <p:cNvPr id="3" name="内容占位符 2">
            <a:extLst>
              <a:ext uri="{FF2B5EF4-FFF2-40B4-BE49-F238E27FC236}">
                <a16:creationId xmlns:a16="http://schemas.microsoft.com/office/drawing/2014/main" id="{9F1AF4A8-6E7B-4E0D-BEA0-61546BCF9922}"/>
              </a:ext>
            </a:extLst>
          </p:cNvPr>
          <p:cNvSpPr>
            <a:spLocks noGrp="1"/>
          </p:cNvSpPr>
          <p:nvPr>
            <p:ph idx="1"/>
          </p:nvPr>
        </p:nvSpPr>
        <p:spPr>
          <a:xfrm>
            <a:off x="628650" y="1369219"/>
            <a:ext cx="3943350" cy="3263504"/>
          </a:xfrm>
        </p:spPr>
        <p:txBody>
          <a:bodyPr>
            <a:normAutofit fontScale="40000" lnSpcReduction="20000"/>
          </a:bodyPr>
          <a:lstStyle/>
          <a:p>
            <a:r>
              <a:rPr lang="zh-CN" altLang="zh-CN" dirty="0"/>
              <a:t>【实例</a:t>
            </a:r>
            <a:r>
              <a:rPr lang="en-US" altLang="zh-CN" dirty="0"/>
              <a:t>3-1</a:t>
            </a:r>
            <a:r>
              <a:rPr lang="zh-CN" altLang="zh-CN" dirty="0"/>
              <a:t>】使用</a:t>
            </a:r>
            <a:r>
              <a:rPr lang="en-US" altLang="zh-CN" dirty="0"/>
              <a:t>URL</a:t>
            </a:r>
            <a:r>
              <a:rPr lang="zh-CN" altLang="zh-CN" dirty="0"/>
              <a:t>读取</a:t>
            </a:r>
            <a:r>
              <a:rPr lang="en-US" altLang="zh-CN" dirty="0"/>
              <a:t>HDFS</a:t>
            </a:r>
            <a:r>
              <a:rPr lang="zh-CN" altLang="zh-CN" dirty="0"/>
              <a:t>文件</a:t>
            </a:r>
            <a:r>
              <a:rPr lang="zh-CN" altLang="en-US" dirty="0"/>
              <a:t>。</a:t>
            </a:r>
            <a:endParaRPr lang="en-US" altLang="zh-CN" dirty="0"/>
          </a:p>
          <a:p>
            <a:pPr marL="0" indent="0">
              <a:buNone/>
            </a:pPr>
            <a:r>
              <a:rPr lang="en-US" altLang="zh-CN" i="1" dirty="0"/>
              <a:t>package </a:t>
            </a:r>
            <a:r>
              <a:rPr lang="en-US" altLang="zh-CN" i="1" dirty="0" err="1"/>
              <a:t>com.xijing.hdfs</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import </a:t>
            </a:r>
            <a:r>
              <a:rPr lang="en-US" altLang="zh-CN" i="1" dirty="0" err="1"/>
              <a:t>java.io.IOException</a:t>
            </a:r>
            <a:r>
              <a:rPr lang="en-US" altLang="zh-CN" i="1" dirty="0"/>
              <a:t>;</a:t>
            </a:r>
            <a:endParaRPr lang="zh-CN" altLang="zh-CN" i="1" dirty="0"/>
          </a:p>
          <a:p>
            <a:pPr marL="0" indent="0">
              <a:buNone/>
            </a:pPr>
            <a:r>
              <a:rPr lang="en-US" altLang="zh-CN" i="1" dirty="0"/>
              <a:t>import </a:t>
            </a:r>
            <a:r>
              <a:rPr lang="en-US" altLang="zh-CN" i="1" dirty="0" err="1"/>
              <a:t>java.io.InputStream</a:t>
            </a:r>
            <a:r>
              <a:rPr lang="en-US" altLang="zh-CN" i="1" dirty="0"/>
              <a:t>;</a:t>
            </a:r>
            <a:endParaRPr lang="zh-CN" altLang="zh-CN" i="1" dirty="0"/>
          </a:p>
          <a:p>
            <a:pPr marL="0" indent="0">
              <a:buNone/>
            </a:pPr>
            <a:r>
              <a:rPr lang="en-US" altLang="zh-CN" i="1" dirty="0"/>
              <a:t>import java.net.URL;</a:t>
            </a:r>
            <a:endParaRPr lang="zh-CN" altLang="zh-CN" i="1" dirty="0"/>
          </a:p>
          <a:p>
            <a:pPr marL="0" indent="0">
              <a:buNone/>
            </a:pPr>
            <a:r>
              <a:rPr lang="en-US" altLang="zh-CN" i="1" dirty="0"/>
              <a:t>import </a:t>
            </a:r>
            <a:r>
              <a:rPr lang="en-US" altLang="zh-CN" i="1" dirty="0" err="1"/>
              <a:t>org.apache.hadoop.fs.FsUrlStreamHandlerFactory</a:t>
            </a:r>
            <a:r>
              <a:rPr lang="en-US" altLang="zh-CN" i="1" dirty="0"/>
              <a:t>;</a:t>
            </a:r>
            <a:endParaRPr lang="zh-CN" altLang="zh-CN" i="1" dirty="0"/>
          </a:p>
          <a:p>
            <a:pPr marL="0" indent="0">
              <a:buNone/>
            </a:pPr>
            <a:r>
              <a:rPr lang="en-US" altLang="zh-CN" i="1" dirty="0"/>
              <a:t>import </a:t>
            </a:r>
            <a:r>
              <a:rPr lang="en-US" altLang="zh-CN" i="1" dirty="0" err="1"/>
              <a:t>org.apche.hadoop.io.IOUtils</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 </a:t>
            </a:r>
            <a:r>
              <a:rPr lang="zh-CN" altLang="zh-CN" i="1" dirty="0"/>
              <a:t>从</a:t>
            </a:r>
            <a:r>
              <a:rPr lang="en-US" altLang="zh-CN" i="1" dirty="0"/>
              <a:t>URL</a:t>
            </a:r>
            <a:r>
              <a:rPr lang="zh-CN" altLang="zh-CN" i="1" dirty="0"/>
              <a:t>读取</a:t>
            </a:r>
            <a:r>
              <a:rPr lang="en-US" altLang="zh-CN" i="1" dirty="0"/>
              <a:t>HDFS</a:t>
            </a:r>
            <a:r>
              <a:rPr lang="zh-CN" altLang="zh-CN" i="1" dirty="0"/>
              <a:t>文件</a:t>
            </a:r>
          </a:p>
          <a:p>
            <a:pPr marL="0" indent="0">
              <a:buNone/>
            </a:pPr>
            <a:r>
              <a:rPr lang="en-US" altLang="zh-CN" i="1" dirty="0"/>
              <a:t>public class </a:t>
            </a:r>
            <a:r>
              <a:rPr lang="en-US" altLang="zh-CN" i="1" dirty="0" err="1"/>
              <a:t>HDFSURLReader</a:t>
            </a:r>
            <a:r>
              <a:rPr lang="en-US" altLang="zh-CN" i="1" dirty="0"/>
              <a:t> {	</a:t>
            </a:r>
            <a:endParaRPr lang="zh-CN" altLang="zh-CN" i="1" dirty="0"/>
          </a:p>
          <a:p>
            <a:pPr marL="0" indent="0">
              <a:buNone/>
            </a:pPr>
            <a:r>
              <a:rPr lang="en-US" altLang="zh-CN" i="1" dirty="0"/>
              <a:t>    static {</a:t>
            </a:r>
            <a:endParaRPr lang="zh-CN" altLang="zh-CN" i="1" dirty="0"/>
          </a:p>
          <a:p>
            <a:pPr marL="0" indent="0">
              <a:buNone/>
            </a:pPr>
            <a:r>
              <a:rPr lang="en-US" altLang="zh-CN" i="1" dirty="0"/>
              <a:t>        // </a:t>
            </a:r>
            <a:r>
              <a:rPr lang="zh-CN" altLang="zh-CN" i="1" dirty="0"/>
              <a:t>此行设置文件系统配置为</a:t>
            </a:r>
            <a:r>
              <a:rPr lang="en-US" altLang="zh-CN" i="1" dirty="0"/>
              <a:t>URL</a:t>
            </a:r>
            <a:r>
              <a:rPr lang="zh-CN" altLang="zh-CN" i="1" dirty="0"/>
              <a:t>流，仅执行一次</a:t>
            </a:r>
          </a:p>
          <a:p>
            <a:pPr marL="0" indent="0">
              <a:buNone/>
            </a:pPr>
            <a:r>
              <a:rPr lang="en-US" altLang="zh-CN" i="1" dirty="0"/>
              <a:t>        </a:t>
            </a:r>
            <a:r>
              <a:rPr lang="en-US" altLang="zh-CN" i="1" dirty="0" err="1"/>
              <a:t>URL.setURLStreamHandlerFactory</a:t>
            </a:r>
            <a:r>
              <a:rPr lang="en-US" altLang="zh-CN" i="1" dirty="0"/>
              <a:t>(new </a:t>
            </a:r>
            <a:r>
              <a:rPr lang="en-US" altLang="zh-CN" i="1" dirty="0" err="1"/>
              <a:t>FsUrlStreamHandlerFactory</a:t>
            </a:r>
            <a:r>
              <a:rPr lang="en-US" altLang="zh-CN" i="1" dirty="0"/>
              <a:t>());</a:t>
            </a:r>
            <a:endParaRPr lang="zh-CN" altLang="zh-CN" i="1" dirty="0"/>
          </a:p>
          <a:p>
            <a:pPr marL="0" indent="0">
              <a:buNone/>
            </a:pPr>
            <a:r>
              <a:rPr lang="en-US" altLang="zh-CN" i="1" dirty="0"/>
              <a:t>    }</a:t>
            </a:r>
            <a:endParaRPr lang="zh-CN" altLang="zh-CN" i="1" dirty="0"/>
          </a:p>
        </p:txBody>
      </p:sp>
      <p:sp>
        <p:nvSpPr>
          <p:cNvPr id="4" name="内容占位符 2">
            <a:extLst>
              <a:ext uri="{FF2B5EF4-FFF2-40B4-BE49-F238E27FC236}">
                <a16:creationId xmlns:a16="http://schemas.microsoft.com/office/drawing/2014/main" id="{79A6DBBD-70A7-4FBA-BAE4-CAF5FA7F49FC}"/>
              </a:ext>
            </a:extLst>
          </p:cNvPr>
          <p:cNvSpPr txBox="1">
            <a:spLocks/>
          </p:cNvSpPr>
          <p:nvPr/>
        </p:nvSpPr>
        <p:spPr>
          <a:xfrm>
            <a:off x="4572000" y="1369219"/>
            <a:ext cx="4180156" cy="3263504"/>
          </a:xfrm>
          <a:prstGeom prst="rect">
            <a:avLst/>
          </a:prstGeom>
        </p:spPr>
        <p:txBody>
          <a:bodyPr vert="horz" lIns="91440" tIns="45720" rIns="91440" bIns="45720" rtlCol="0">
            <a:normAutofit fontScale="55000" lnSpcReduction="20000"/>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i="1" dirty="0"/>
              <a:t>    public static void main(String[] </a:t>
            </a:r>
            <a:r>
              <a:rPr lang="en-US" altLang="zh-CN" i="1" dirty="0" err="1"/>
              <a:t>args</a:t>
            </a:r>
            <a:r>
              <a:rPr lang="en-US" altLang="zh-CN" i="1" dirty="0"/>
              <a:t>) {</a:t>
            </a:r>
            <a:endParaRPr lang="zh-CN" altLang="zh-CN" i="1" dirty="0"/>
          </a:p>
          <a:p>
            <a:pPr marL="0" indent="0">
              <a:buNone/>
            </a:pPr>
            <a:r>
              <a:rPr lang="en-US" altLang="zh-CN" i="1" dirty="0"/>
              <a:t>        </a:t>
            </a:r>
            <a:r>
              <a:rPr lang="en-US" altLang="zh-CN" i="1" dirty="0" err="1"/>
              <a:t>InputStream</a:t>
            </a:r>
            <a:r>
              <a:rPr lang="en-US" altLang="zh-CN" i="1" dirty="0"/>
              <a:t> stream=null;</a:t>
            </a:r>
            <a:endParaRPr lang="zh-CN" altLang="zh-CN" i="1" dirty="0"/>
          </a:p>
          <a:p>
            <a:pPr marL="0" indent="0">
              <a:buNone/>
            </a:pPr>
            <a:r>
              <a:rPr lang="en-US" altLang="zh-CN" i="1" dirty="0"/>
              <a:t>        String </a:t>
            </a:r>
            <a:r>
              <a:rPr lang="en-US" altLang="zh-CN" i="1" dirty="0" err="1"/>
              <a:t>hdfsurl</a:t>
            </a:r>
            <a:r>
              <a:rPr lang="en-US" altLang="zh-CN" i="1" dirty="0"/>
              <a:t> = “</a:t>
            </a:r>
            <a:r>
              <a:rPr lang="en-US" altLang="zh-CN" i="1" dirty="0" err="1"/>
              <a:t>hdfs</a:t>
            </a:r>
            <a:r>
              <a:rPr lang="en-US" altLang="zh-CN" i="1" dirty="0"/>
              <a:t>://192.168.18.130:9000/data/input.txt”);</a:t>
            </a:r>
            <a:endParaRPr lang="zh-CN" altLang="zh-CN" i="1" dirty="0"/>
          </a:p>
          <a:p>
            <a:pPr marL="0" indent="0">
              <a:buNone/>
            </a:pPr>
            <a:r>
              <a:rPr lang="en-US" altLang="zh-CN" i="1" dirty="0"/>
              <a:t>        try {</a:t>
            </a:r>
            <a:endParaRPr lang="zh-CN" altLang="zh-CN" i="1" dirty="0"/>
          </a:p>
          <a:p>
            <a:pPr marL="0" indent="0">
              <a:buNone/>
            </a:pPr>
            <a:r>
              <a:rPr lang="en-US" altLang="zh-CN" i="1" dirty="0"/>
              <a:t>            // </a:t>
            </a:r>
            <a:r>
              <a:rPr lang="zh-CN" altLang="zh-CN" i="1" dirty="0"/>
              <a:t>打开远程</a:t>
            </a:r>
            <a:r>
              <a:rPr lang="en-US" altLang="zh-CN" i="1" dirty="0"/>
              <a:t>HDFS</a:t>
            </a:r>
            <a:r>
              <a:rPr lang="zh-CN" altLang="zh-CN" i="1" dirty="0"/>
              <a:t>文件系统的文件</a:t>
            </a:r>
          </a:p>
          <a:p>
            <a:pPr marL="0" indent="0">
              <a:buNone/>
            </a:pPr>
            <a:r>
              <a:rPr lang="en-US" altLang="zh-CN" i="1" dirty="0"/>
              <a:t>            stream = new URL(</a:t>
            </a:r>
            <a:r>
              <a:rPr lang="en-US" altLang="zh-CN" i="1" dirty="0" err="1"/>
              <a:t>hdfsurl</a:t>
            </a:r>
            <a:r>
              <a:rPr lang="en-US" altLang="zh-CN" i="1" dirty="0"/>
              <a:t>).</a:t>
            </a:r>
            <a:r>
              <a:rPr lang="en-US" altLang="zh-CN" i="1" dirty="0" err="1"/>
              <a:t>openStream</a:t>
            </a:r>
            <a:r>
              <a:rPr lang="en-US" altLang="zh-CN" i="1" dirty="0"/>
              <a:t>();</a:t>
            </a:r>
            <a:endParaRPr lang="zh-CN" altLang="zh-CN" i="1" dirty="0"/>
          </a:p>
          <a:p>
            <a:pPr marL="0" indent="0">
              <a:buNone/>
            </a:pPr>
            <a:r>
              <a:rPr lang="en-US" altLang="zh-CN" i="1" dirty="0"/>
              <a:t>            // </a:t>
            </a:r>
            <a:r>
              <a:rPr lang="zh-CN" altLang="zh-CN" i="1" dirty="0"/>
              <a:t>输出文件内容到标准输出（默认为屏幕）</a:t>
            </a:r>
          </a:p>
          <a:p>
            <a:pPr marL="0" indent="0">
              <a:buNone/>
            </a:pPr>
            <a:r>
              <a:rPr lang="en-US" altLang="zh-CN" i="1" dirty="0"/>
              <a:t>            </a:t>
            </a:r>
            <a:r>
              <a:rPr lang="en-US" altLang="zh-CN" i="1" dirty="0" err="1"/>
              <a:t>IOUtils.copyBytes</a:t>
            </a:r>
            <a:r>
              <a:rPr lang="en-US" altLang="zh-CN" i="1" dirty="0"/>
              <a:t>(stream, </a:t>
            </a:r>
            <a:r>
              <a:rPr lang="en-US" altLang="zh-CN" i="1" dirty="0" err="1"/>
              <a:t>System.out</a:t>
            </a:r>
            <a:r>
              <a:rPr lang="en-US" altLang="zh-CN" i="1" dirty="0"/>
              <a:t>, 1024, false);</a:t>
            </a:r>
            <a:endParaRPr lang="zh-CN" altLang="zh-CN" i="1" dirty="0"/>
          </a:p>
          <a:p>
            <a:pPr marL="0" indent="0">
              <a:buNone/>
            </a:pPr>
            <a:r>
              <a:rPr lang="en-US" altLang="zh-CN" i="1" dirty="0"/>
              <a:t>        } catch (</a:t>
            </a:r>
            <a:r>
              <a:rPr lang="en-US" altLang="zh-CN" i="1" dirty="0" err="1"/>
              <a:t>IOException</a:t>
            </a:r>
            <a:r>
              <a:rPr lang="en-US" altLang="zh-CN" i="1" dirty="0"/>
              <a:t> e) {</a:t>
            </a:r>
            <a:endParaRPr lang="zh-CN" altLang="zh-CN" i="1" dirty="0"/>
          </a:p>
          <a:p>
            <a:pPr marL="0" indent="0">
              <a:buNone/>
            </a:pPr>
            <a:r>
              <a:rPr lang="en-US" altLang="zh-CN" i="1" dirty="0"/>
              <a:t>            </a:t>
            </a:r>
            <a:r>
              <a:rPr lang="en-US" altLang="zh-CN" i="1" dirty="0" err="1"/>
              <a:t>IOUtils.closeStream</a:t>
            </a:r>
            <a:r>
              <a:rPr lang="en-US" altLang="zh-CN" i="1" dirty="0"/>
              <a:t>(stream);  // </a:t>
            </a:r>
            <a:r>
              <a:rPr lang="zh-CN" altLang="zh-CN" i="1" dirty="0"/>
              <a:t>关闭文件</a:t>
            </a:r>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a:t>
            </a:r>
            <a:endParaRPr lang="zh-CN" altLang="zh-CN" i="1" dirty="0"/>
          </a:p>
        </p:txBody>
      </p:sp>
      <p:sp>
        <p:nvSpPr>
          <p:cNvPr id="5" name="矩形 4">
            <a:extLst>
              <a:ext uri="{FF2B5EF4-FFF2-40B4-BE49-F238E27FC236}">
                <a16:creationId xmlns:a16="http://schemas.microsoft.com/office/drawing/2014/main" id="{7897E03D-6B2E-4A9B-87A3-9B28F72E18BB}"/>
              </a:ext>
            </a:extLst>
          </p:cNvPr>
          <p:cNvSpPr/>
          <p:nvPr/>
        </p:nvSpPr>
        <p:spPr>
          <a:xfrm>
            <a:off x="5050302" y="3902929"/>
            <a:ext cx="4093698" cy="830997"/>
          </a:xfrm>
          <a:prstGeom prst="rect">
            <a:avLst/>
          </a:prstGeom>
        </p:spPr>
        <p:txBody>
          <a:bodyPr wrap="square">
            <a:spAutoFit/>
          </a:bodyPr>
          <a:lstStyle/>
          <a:p>
            <a:r>
              <a:rPr lang="zh-CN" altLang="zh-CN" sz="1200" dirty="0">
                <a:highlight>
                  <a:srgbClr val="FFFF00"/>
                </a:highlight>
                <a:ea typeface="等线" panose="02010600030101010101" pitchFamily="2" charset="-122"/>
                <a:cs typeface="Times New Roman" panose="02020603050405020304" pitchFamily="18" charset="0"/>
              </a:rPr>
              <a:t>以上程序执行后，会在标准输出设备（屏幕）上打印远程</a:t>
            </a:r>
            <a:r>
              <a:rPr lang="en-US" altLang="zh-CN" sz="1200" dirty="0">
                <a:highlight>
                  <a:srgbClr val="FFFF00"/>
                </a:highlight>
                <a:ea typeface="等线" panose="02010600030101010101" pitchFamily="2" charset="-122"/>
                <a:cs typeface="Times New Roman" panose="02020603050405020304" pitchFamily="18" charset="0"/>
              </a:rPr>
              <a:t>HDFS</a:t>
            </a:r>
            <a:r>
              <a:rPr lang="zh-CN" altLang="zh-CN" sz="1200" dirty="0">
                <a:highlight>
                  <a:srgbClr val="FFFF00"/>
                </a:highlight>
                <a:ea typeface="等线" panose="02010600030101010101" pitchFamily="2" charset="-122"/>
                <a:cs typeface="Times New Roman" panose="02020603050405020304" pitchFamily="18" charset="0"/>
              </a:rPr>
              <a:t>文件</a:t>
            </a:r>
            <a:r>
              <a:rPr lang="en-US" altLang="zh-CN" sz="1200" dirty="0">
                <a:highlight>
                  <a:srgbClr val="FFFF00"/>
                </a:highlight>
                <a:ea typeface="等线" panose="02010600030101010101" pitchFamily="2" charset="-122"/>
                <a:cs typeface="Times New Roman" panose="02020603050405020304" pitchFamily="18" charset="0"/>
              </a:rPr>
              <a:t>input.txt</a:t>
            </a:r>
            <a:r>
              <a:rPr lang="zh-CN" altLang="zh-CN" sz="1200" dirty="0">
                <a:highlight>
                  <a:srgbClr val="FFFF00"/>
                </a:highlight>
                <a:ea typeface="等线" panose="02010600030101010101" pitchFamily="2" charset="-122"/>
                <a:cs typeface="Times New Roman" panose="02020603050405020304" pitchFamily="18" charset="0"/>
              </a:rPr>
              <a:t>的内容。方法</a:t>
            </a:r>
            <a:r>
              <a:rPr lang="en-US" altLang="zh-CN" sz="1200" dirty="0" err="1">
                <a:highlight>
                  <a:srgbClr val="FFFF00"/>
                </a:highlight>
                <a:ea typeface="等线" panose="02010600030101010101" pitchFamily="2" charset="-122"/>
                <a:cs typeface="Times New Roman" panose="02020603050405020304" pitchFamily="18" charset="0"/>
              </a:rPr>
              <a:t>copyBytes</a:t>
            </a:r>
            <a:r>
              <a:rPr lang="en-US" altLang="zh-CN" sz="1200" dirty="0">
                <a:highlight>
                  <a:srgbClr val="FFFF00"/>
                </a:highlight>
                <a:ea typeface="等线" panose="02010600030101010101" pitchFamily="2" charset="-122"/>
                <a:cs typeface="Times New Roman" panose="02020603050405020304" pitchFamily="18" charset="0"/>
              </a:rPr>
              <a:t>()</a:t>
            </a:r>
            <a:r>
              <a:rPr lang="zh-CN" altLang="zh-CN" sz="1200" dirty="0">
                <a:highlight>
                  <a:srgbClr val="FFFF00"/>
                </a:highlight>
                <a:ea typeface="等线" panose="02010600030101010101" pitchFamily="2" charset="-122"/>
                <a:cs typeface="Times New Roman" panose="02020603050405020304" pitchFamily="18" charset="0"/>
              </a:rPr>
              <a:t>将流</a:t>
            </a:r>
            <a:r>
              <a:rPr lang="en-US" altLang="zh-CN" sz="1200" dirty="0">
                <a:highlight>
                  <a:srgbClr val="FFFF00"/>
                </a:highlight>
                <a:ea typeface="等线" panose="02010600030101010101" pitchFamily="2" charset="-122"/>
                <a:cs typeface="Times New Roman" panose="02020603050405020304" pitchFamily="18" charset="0"/>
              </a:rPr>
              <a:t>stream</a:t>
            </a:r>
            <a:r>
              <a:rPr lang="zh-CN" altLang="zh-CN" sz="1200" dirty="0">
                <a:highlight>
                  <a:srgbClr val="FFFF00"/>
                </a:highlight>
                <a:ea typeface="等线" panose="02010600030101010101" pitchFamily="2" charset="-122"/>
                <a:cs typeface="Times New Roman" panose="02020603050405020304" pitchFamily="18" charset="0"/>
              </a:rPr>
              <a:t>复制到</a:t>
            </a:r>
            <a:r>
              <a:rPr lang="en-US" altLang="zh-CN" sz="1200" dirty="0" err="1">
                <a:highlight>
                  <a:srgbClr val="FFFF00"/>
                </a:highlight>
                <a:ea typeface="等线" panose="02010600030101010101" pitchFamily="2" charset="-122"/>
                <a:cs typeface="Times New Roman" panose="02020603050405020304" pitchFamily="18" charset="0"/>
              </a:rPr>
              <a:t>System.out</a:t>
            </a:r>
            <a:r>
              <a:rPr lang="zh-CN" altLang="zh-CN" sz="1200" dirty="0">
                <a:highlight>
                  <a:srgbClr val="FFFF00"/>
                </a:highlight>
                <a:ea typeface="等线" panose="02010600030101010101" pitchFamily="2" charset="-122"/>
                <a:cs typeface="Times New Roman" panose="02020603050405020304" pitchFamily="18" charset="0"/>
              </a:rPr>
              <a:t>。注意，程序结束前需要调用</a:t>
            </a:r>
            <a:r>
              <a:rPr lang="en-US" altLang="zh-CN" sz="1200" dirty="0" err="1">
                <a:highlight>
                  <a:srgbClr val="FFFF00"/>
                </a:highlight>
                <a:ea typeface="等线" panose="02010600030101010101" pitchFamily="2" charset="-122"/>
                <a:cs typeface="Times New Roman" panose="02020603050405020304" pitchFamily="18" charset="0"/>
              </a:rPr>
              <a:t>IOUtils</a:t>
            </a:r>
            <a:r>
              <a:rPr lang="zh-CN" altLang="zh-CN" sz="1200" dirty="0">
                <a:highlight>
                  <a:srgbClr val="FFFF00"/>
                </a:highlight>
                <a:ea typeface="等线" panose="02010600030101010101" pitchFamily="2" charset="-122"/>
                <a:cs typeface="Times New Roman" panose="02020603050405020304" pitchFamily="18" charset="0"/>
              </a:rPr>
              <a:t>关闭打开的文件流。</a:t>
            </a:r>
            <a:endParaRPr lang="zh-CN" altLang="en-US" sz="1200" dirty="0">
              <a:highlight>
                <a:srgbClr val="FFFF00"/>
              </a:highlight>
            </a:endParaRPr>
          </a:p>
        </p:txBody>
      </p:sp>
    </p:spTree>
    <p:extLst>
      <p:ext uri="{BB962C8B-B14F-4D97-AF65-F5344CB8AC3E}">
        <p14:creationId xmlns:p14="http://schemas.microsoft.com/office/powerpoint/2010/main" val="683789490"/>
      </p:ext>
    </p:extLst>
  </p:cSld>
  <p:clrMapOvr>
    <a:masterClrMapping/>
  </p:clrMapOvr>
  <p:transition spd="med">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D5B6E-25B2-4DA2-BBD3-4D36CE1E9D56}"/>
              </a:ext>
            </a:extLst>
          </p:cNvPr>
          <p:cNvSpPr>
            <a:spLocks noGrp="1"/>
          </p:cNvSpPr>
          <p:nvPr>
            <p:ph type="title"/>
          </p:nvPr>
        </p:nvSpPr>
        <p:spPr/>
        <p:txBody>
          <a:bodyPr/>
          <a:lstStyle/>
          <a:p>
            <a:r>
              <a:rPr lang="en-US" altLang="zh-CN" dirty="0"/>
              <a:t>3.5.3  HDFS Java API</a:t>
            </a:r>
            <a:r>
              <a:rPr lang="zh-CN" altLang="en-US" dirty="0"/>
              <a:t>编程</a:t>
            </a:r>
          </a:p>
        </p:txBody>
      </p:sp>
      <p:sp>
        <p:nvSpPr>
          <p:cNvPr id="3" name="内容占位符 2">
            <a:extLst>
              <a:ext uri="{FF2B5EF4-FFF2-40B4-BE49-F238E27FC236}">
                <a16:creationId xmlns:a16="http://schemas.microsoft.com/office/drawing/2014/main" id="{5D10629C-078A-45F5-80DE-E916B2F98592}"/>
              </a:ext>
            </a:extLst>
          </p:cNvPr>
          <p:cNvSpPr>
            <a:spLocks noGrp="1"/>
          </p:cNvSpPr>
          <p:nvPr>
            <p:ph idx="1"/>
          </p:nvPr>
        </p:nvSpPr>
        <p:spPr/>
        <p:txBody>
          <a:bodyPr>
            <a:normAutofit fontScale="55000" lnSpcReduction="20000"/>
          </a:bodyPr>
          <a:lstStyle/>
          <a:p>
            <a:pPr>
              <a:lnSpc>
                <a:spcPct val="120000"/>
              </a:lnSpc>
            </a:pPr>
            <a:r>
              <a:rPr lang="en-US" altLang="zh-CN" b="1" dirty="0"/>
              <a:t>2. </a:t>
            </a:r>
            <a:r>
              <a:rPr lang="en-US" altLang="zh-CN" b="1" dirty="0" err="1"/>
              <a:t>FileSystem</a:t>
            </a:r>
            <a:r>
              <a:rPr lang="zh-CN" altLang="zh-CN" b="1" dirty="0"/>
              <a:t>类</a:t>
            </a:r>
          </a:p>
          <a:p>
            <a:pPr lvl="1">
              <a:lnSpc>
                <a:spcPct val="120000"/>
              </a:lnSpc>
            </a:pPr>
            <a:r>
              <a:rPr lang="en-US" altLang="zh-CN" dirty="0"/>
              <a:t>HDFS Java API</a:t>
            </a:r>
            <a:r>
              <a:rPr lang="zh-CN" altLang="zh-CN" dirty="0"/>
              <a:t>中最常用的类是</a:t>
            </a:r>
            <a:r>
              <a:rPr lang="en-US" altLang="zh-CN" dirty="0" err="1"/>
              <a:t>org.apache.hadoop.fs.FileSystem</a:t>
            </a:r>
            <a:r>
              <a:rPr lang="zh-CN" altLang="zh-CN" dirty="0"/>
              <a:t>，作为抽象类，它定义了存取和管理</a:t>
            </a:r>
            <a:r>
              <a:rPr lang="en-US" altLang="zh-CN" dirty="0"/>
              <a:t>HDFS</a:t>
            </a:r>
            <a:r>
              <a:rPr lang="zh-CN" altLang="zh-CN" dirty="0"/>
              <a:t>文件和目录的基本方法。</a:t>
            </a:r>
          </a:p>
          <a:p>
            <a:pPr lvl="1">
              <a:lnSpc>
                <a:spcPct val="120000"/>
              </a:lnSpc>
            </a:pPr>
            <a:r>
              <a:rPr lang="en-US" altLang="zh-CN" dirty="0" err="1"/>
              <a:t>FileSystem</a:t>
            </a:r>
            <a:r>
              <a:rPr lang="zh-CN" altLang="zh-CN" dirty="0"/>
              <a:t>类的常见方法如下：</a:t>
            </a:r>
          </a:p>
          <a:p>
            <a:pPr lvl="2">
              <a:lnSpc>
                <a:spcPct val="120000"/>
              </a:lnSpc>
            </a:pPr>
            <a:r>
              <a:rPr lang="en-US" altLang="zh-CN" dirty="0"/>
              <a:t>public static </a:t>
            </a:r>
            <a:r>
              <a:rPr lang="en-US" altLang="zh-CN" dirty="0" err="1"/>
              <a:t>FileSystem</a:t>
            </a:r>
            <a:r>
              <a:rPr lang="en-US" altLang="zh-CN" dirty="0"/>
              <a:t> get(Configuration conf) throws </a:t>
            </a:r>
            <a:r>
              <a:rPr lang="en-US" altLang="zh-CN" dirty="0" err="1"/>
              <a:t>IOException</a:t>
            </a:r>
            <a:r>
              <a:rPr lang="zh-CN" altLang="zh-CN" dirty="0"/>
              <a:t>：根据配置信息返回文件系统的实例。</a:t>
            </a:r>
          </a:p>
          <a:p>
            <a:pPr lvl="2">
              <a:lnSpc>
                <a:spcPct val="120000"/>
              </a:lnSpc>
            </a:pPr>
            <a:r>
              <a:rPr lang="en-US" altLang="zh-CN" dirty="0"/>
              <a:t>public static </a:t>
            </a:r>
            <a:r>
              <a:rPr lang="en-US" altLang="zh-CN" dirty="0" err="1"/>
              <a:t>FileSystem</a:t>
            </a:r>
            <a:r>
              <a:rPr lang="en-US" altLang="zh-CN" dirty="0"/>
              <a:t> get(URI </a:t>
            </a:r>
            <a:r>
              <a:rPr lang="en-US" altLang="zh-CN" dirty="0" err="1"/>
              <a:t>uri</a:t>
            </a:r>
            <a:r>
              <a:rPr lang="en-US" altLang="zh-CN" dirty="0"/>
              <a:t>, Configuration conf) throws </a:t>
            </a:r>
            <a:r>
              <a:rPr lang="en-US" altLang="zh-CN" dirty="0" err="1"/>
              <a:t>IOException</a:t>
            </a:r>
            <a:r>
              <a:rPr lang="zh-CN" altLang="zh-CN" dirty="0"/>
              <a:t>：根据</a:t>
            </a:r>
            <a:r>
              <a:rPr lang="en-US" altLang="zh-CN" dirty="0"/>
              <a:t>URI</a:t>
            </a:r>
            <a:r>
              <a:rPr lang="zh-CN" altLang="zh-CN" dirty="0"/>
              <a:t>的</a:t>
            </a:r>
            <a:r>
              <a:rPr lang="en-US" altLang="zh-CN" dirty="0"/>
              <a:t>scheme</a:t>
            </a:r>
            <a:r>
              <a:rPr lang="zh-CN" altLang="zh-CN" dirty="0"/>
              <a:t>和</a:t>
            </a:r>
            <a:r>
              <a:rPr lang="en-US" altLang="zh-CN" dirty="0"/>
              <a:t>authority</a:t>
            </a:r>
            <a:r>
              <a:rPr lang="zh-CN" altLang="zh-CN" dirty="0"/>
              <a:t>信息返回文件系统实例。</a:t>
            </a:r>
          </a:p>
          <a:p>
            <a:pPr lvl="2">
              <a:lnSpc>
                <a:spcPct val="120000"/>
              </a:lnSpc>
            </a:pPr>
            <a:r>
              <a:rPr lang="en-US" altLang="zh-CN" dirty="0"/>
              <a:t>public static </a:t>
            </a:r>
            <a:r>
              <a:rPr lang="en-US" altLang="zh-CN" dirty="0" err="1"/>
              <a:t>FileSystem</a:t>
            </a:r>
            <a:r>
              <a:rPr lang="en-US" altLang="zh-CN" dirty="0"/>
              <a:t> get(URI </a:t>
            </a:r>
            <a:r>
              <a:rPr lang="en-US" altLang="zh-CN" dirty="0" err="1"/>
              <a:t>uri</a:t>
            </a:r>
            <a:r>
              <a:rPr lang="en-US" altLang="zh-CN" dirty="0"/>
              <a:t>, Configuration conf, String user) throws </a:t>
            </a:r>
            <a:r>
              <a:rPr lang="en-US" altLang="zh-CN" dirty="0" err="1"/>
              <a:t>IOException</a:t>
            </a:r>
            <a:r>
              <a:rPr lang="en-US" altLang="zh-CN" dirty="0"/>
              <a:t>, </a:t>
            </a:r>
            <a:r>
              <a:rPr lang="en-US" altLang="zh-CN" dirty="0" err="1"/>
              <a:t>InterruptedException</a:t>
            </a:r>
            <a:r>
              <a:rPr lang="zh-CN" altLang="zh-CN" dirty="0"/>
              <a:t>：根据</a:t>
            </a:r>
            <a:r>
              <a:rPr lang="en-US" altLang="zh-CN" dirty="0"/>
              <a:t>URI</a:t>
            </a:r>
            <a:r>
              <a:rPr lang="zh-CN" altLang="zh-CN" dirty="0"/>
              <a:t>，配置信息和用户返回文件系统实例。</a:t>
            </a:r>
          </a:p>
          <a:p>
            <a:pPr lvl="2">
              <a:lnSpc>
                <a:spcPct val="120000"/>
              </a:lnSpc>
            </a:pPr>
            <a:r>
              <a:rPr lang="en-US" altLang="zh-CN" dirty="0"/>
              <a:t>public </a:t>
            </a:r>
            <a:r>
              <a:rPr lang="en-US" altLang="zh-CN" dirty="0" err="1"/>
              <a:t>FSDataOutputStream</a:t>
            </a:r>
            <a:r>
              <a:rPr lang="en-US" altLang="zh-CN" dirty="0"/>
              <a:t> create(Path f, </a:t>
            </a:r>
            <a:r>
              <a:rPr lang="en-US" altLang="zh-CN" dirty="0" err="1"/>
              <a:t>boolean</a:t>
            </a:r>
            <a:r>
              <a:rPr lang="en-US" altLang="zh-CN" dirty="0"/>
              <a:t> overwrite) throws </a:t>
            </a:r>
            <a:r>
              <a:rPr lang="en-US" altLang="zh-CN" dirty="0" err="1"/>
              <a:t>IOException</a:t>
            </a:r>
            <a:r>
              <a:rPr lang="zh-CN" altLang="zh-CN" dirty="0"/>
              <a:t>：创建文件，</a:t>
            </a:r>
            <a:r>
              <a:rPr lang="en-US" altLang="zh-CN" dirty="0"/>
              <a:t>path</a:t>
            </a:r>
            <a:r>
              <a:rPr lang="zh-CN" altLang="zh-CN" dirty="0"/>
              <a:t>指定完整文件路径，</a:t>
            </a:r>
            <a:r>
              <a:rPr lang="en-US" altLang="zh-CN" dirty="0" err="1"/>
              <a:t>overwirte</a:t>
            </a:r>
            <a:r>
              <a:rPr lang="zh-CN" altLang="zh-CN" dirty="0"/>
              <a:t>指定是否覆盖现有文件，注意此方法有多个重载版本，具体可以查看</a:t>
            </a:r>
            <a:r>
              <a:rPr lang="en-US" altLang="zh-CN" dirty="0"/>
              <a:t>Hadoop</a:t>
            </a:r>
            <a:r>
              <a:rPr lang="zh-CN" altLang="zh-CN" dirty="0"/>
              <a:t>的</a:t>
            </a:r>
            <a:r>
              <a:rPr lang="en-US" altLang="zh-CN" dirty="0"/>
              <a:t>API</a:t>
            </a:r>
            <a:r>
              <a:rPr lang="zh-CN" altLang="zh-CN" dirty="0"/>
              <a:t>文件。</a:t>
            </a:r>
          </a:p>
          <a:p>
            <a:pPr lvl="2">
              <a:lnSpc>
                <a:spcPct val="120000"/>
              </a:lnSpc>
            </a:pPr>
            <a:r>
              <a:rPr lang="en-US" altLang="zh-CN" dirty="0"/>
              <a:t>public abstract </a:t>
            </a:r>
            <a:r>
              <a:rPr lang="en-US" altLang="zh-CN" dirty="0" err="1"/>
              <a:t>FSDataInputStream</a:t>
            </a:r>
            <a:r>
              <a:rPr lang="en-US" altLang="zh-CN" dirty="0"/>
              <a:t> open(Path f, int </a:t>
            </a:r>
            <a:r>
              <a:rPr lang="en-US" altLang="zh-CN" dirty="0" err="1"/>
              <a:t>bufferSize</a:t>
            </a:r>
            <a:r>
              <a:rPr lang="en-US" altLang="zh-CN" dirty="0"/>
              <a:t>) throws </a:t>
            </a:r>
            <a:r>
              <a:rPr lang="en-US" altLang="zh-CN" dirty="0" err="1"/>
              <a:t>IOException</a:t>
            </a:r>
            <a:r>
              <a:rPr lang="zh-CN" altLang="zh-CN" dirty="0"/>
              <a:t>：打开文件，返回</a:t>
            </a:r>
            <a:r>
              <a:rPr lang="en-US" altLang="zh-CN" dirty="0" err="1"/>
              <a:t>FSDataInputStream</a:t>
            </a:r>
            <a:r>
              <a:rPr lang="zh-CN" altLang="zh-CN" dirty="0"/>
              <a:t>类的实例，</a:t>
            </a:r>
            <a:r>
              <a:rPr lang="en-US" altLang="zh-CN" dirty="0" err="1"/>
              <a:t>bufferSize</a:t>
            </a:r>
            <a:r>
              <a:rPr lang="zh-CN" altLang="zh-CN" dirty="0"/>
              <a:t>指定缓冲区大小。</a:t>
            </a:r>
          </a:p>
          <a:p>
            <a:pPr lvl="2">
              <a:lnSpc>
                <a:spcPct val="120000"/>
              </a:lnSpc>
            </a:pPr>
            <a:r>
              <a:rPr lang="en-US" altLang="zh-CN" dirty="0"/>
              <a:t>public abstract </a:t>
            </a:r>
            <a:r>
              <a:rPr lang="en-US" altLang="zh-CN" dirty="0" err="1"/>
              <a:t>boolean</a:t>
            </a:r>
            <a:r>
              <a:rPr lang="en-US" altLang="zh-CN" dirty="0"/>
              <a:t> delete(Path f, </a:t>
            </a:r>
            <a:r>
              <a:rPr lang="en-US" altLang="zh-CN" dirty="0" err="1"/>
              <a:t>boolean</a:t>
            </a:r>
            <a:r>
              <a:rPr lang="en-US" altLang="zh-CN" dirty="0"/>
              <a:t> recursive) throws </a:t>
            </a:r>
            <a:r>
              <a:rPr lang="en-US" altLang="zh-CN" dirty="0" err="1"/>
              <a:t>IOException</a:t>
            </a:r>
            <a:r>
              <a:rPr lang="zh-CN" altLang="zh-CN" dirty="0"/>
              <a:t>：删除文件或目录，如果要同时删除子目录（非空目录），则需要设置参数</a:t>
            </a:r>
            <a:r>
              <a:rPr lang="en-US" altLang="zh-CN" dirty="0"/>
              <a:t>recursive</a:t>
            </a:r>
            <a:r>
              <a:rPr lang="zh-CN" altLang="zh-CN" dirty="0"/>
              <a:t>为</a:t>
            </a:r>
            <a:r>
              <a:rPr lang="en-US" altLang="zh-CN" dirty="0"/>
              <a:t>true</a:t>
            </a:r>
            <a:r>
              <a:rPr lang="zh-CN" altLang="zh-CN" dirty="0"/>
              <a:t>。如果删除失败（比如文件不存在）则会抛出</a:t>
            </a:r>
            <a:r>
              <a:rPr lang="en-US" altLang="zh-CN" dirty="0"/>
              <a:t>I/O</a:t>
            </a:r>
            <a:r>
              <a:rPr lang="zh-CN" altLang="zh-CN" dirty="0"/>
              <a:t>异常。</a:t>
            </a:r>
          </a:p>
          <a:p>
            <a:pPr lvl="2">
              <a:lnSpc>
                <a:spcPct val="120000"/>
              </a:lnSpc>
            </a:pPr>
            <a:r>
              <a:rPr lang="en-US" altLang="zh-CN" dirty="0"/>
              <a:t>public </a:t>
            </a:r>
            <a:r>
              <a:rPr lang="en-US" altLang="zh-CN" dirty="0" err="1"/>
              <a:t>boolean</a:t>
            </a:r>
            <a:r>
              <a:rPr lang="en-US" altLang="zh-CN" dirty="0"/>
              <a:t> </a:t>
            </a:r>
            <a:r>
              <a:rPr lang="en-US" altLang="zh-CN" dirty="0" err="1"/>
              <a:t>mkdirs</a:t>
            </a:r>
            <a:r>
              <a:rPr lang="en-US" altLang="zh-CN" dirty="0"/>
              <a:t>(Path f) throws </a:t>
            </a:r>
            <a:r>
              <a:rPr lang="en-US" altLang="zh-CN" dirty="0" err="1"/>
              <a:t>IOException</a:t>
            </a:r>
            <a:r>
              <a:rPr lang="zh-CN" altLang="zh-CN" dirty="0"/>
              <a:t>：创建目录和子目录。创建成功时返回</a:t>
            </a:r>
            <a:r>
              <a:rPr lang="en-US" altLang="zh-CN" dirty="0"/>
              <a:t>true</a:t>
            </a:r>
            <a:r>
              <a:rPr lang="zh-CN" altLang="zh-CN" dirty="0"/>
              <a:t>，否则返回</a:t>
            </a:r>
            <a:r>
              <a:rPr lang="en-US" altLang="zh-CN" dirty="0"/>
              <a:t>false</a:t>
            </a:r>
            <a:r>
              <a:rPr lang="zh-CN" altLang="zh-CN" dirty="0"/>
              <a:t>。</a:t>
            </a:r>
          </a:p>
          <a:p>
            <a:pPr lvl="2">
              <a:lnSpc>
                <a:spcPct val="120000"/>
              </a:lnSpc>
            </a:pPr>
            <a:r>
              <a:rPr lang="en-US" altLang="zh-CN" dirty="0"/>
              <a:t>public abstract </a:t>
            </a:r>
            <a:r>
              <a:rPr lang="en-US" altLang="zh-CN" dirty="0" err="1"/>
              <a:t>FileStatus</a:t>
            </a:r>
            <a:r>
              <a:rPr lang="en-US" altLang="zh-CN" dirty="0"/>
              <a:t>[] </a:t>
            </a:r>
            <a:r>
              <a:rPr lang="en-US" altLang="zh-CN" dirty="0" err="1"/>
              <a:t>listStatus</a:t>
            </a:r>
            <a:r>
              <a:rPr lang="en-US" altLang="zh-CN" dirty="0"/>
              <a:t>(Path f) throws </a:t>
            </a:r>
            <a:r>
              <a:rPr lang="en-US" altLang="zh-CN" dirty="0" err="1"/>
              <a:t>FileNotFoundException</a:t>
            </a:r>
            <a:r>
              <a:rPr lang="en-US" altLang="zh-CN" dirty="0"/>
              <a:t>, </a:t>
            </a:r>
            <a:r>
              <a:rPr lang="en-US" altLang="zh-CN" dirty="0" err="1"/>
              <a:t>IOException</a:t>
            </a:r>
            <a:r>
              <a:rPr lang="zh-CN" altLang="zh-CN" dirty="0"/>
              <a:t>：列出指定文件或目录的状态信息，参数</a:t>
            </a:r>
            <a:r>
              <a:rPr lang="en-US" altLang="zh-CN" dirty="0"/>
              <a:t>Path</a:t>
            </a:r>
            <a:r>
              <a:rPr lang="zh-CN" altLang="zh-CN" dirty="0"/>
              <a:t>可以是目录或文件，返回一个数组。</a:t>
            </a:r>
          </a:p>
          <a:p>
            <a:pPr lvl="2">
              <a:lnSpc>
                <a:spcPct val="120000"/>
              </a:lnSpc>
            </a:pPr>
            <a:r>
              <a:rPr lang="en-US" altLang="zh-CN" dirty="0"/>
              <a:t>public abstract </a:t>
            </a:r>
            <a:r>
              <a:rPr lang="en-US" altLang="zh-CN" dirty="0" err="1"/>
              <a:t>FileStatus</a:t>
            </a:r>
            <a:r>
              <a:rPr lang="en-US" altLang="zh-CN" dirty="0"/>
              <a:t> </a:t>
            </a:r>
            <a:r>
              <a:rPr lang="en-US" altLang="zh-CN" dirty="0" err="1"/>
              <a:t>getFileStatus</a:t>
            </a:r>
            <a:r>
              <a:rPr lang="en-US" altLang="zh-CN" dirty="0"/>
              <a:t>(Path f) throws </a:t>
            </a:r>
            <a:r>
              <a:rPr lang="en-US" altLang="zh-CN" dirty="0" err="1"/>
              <a:t>IOException</a:t>
            </a:r>
            <a:r>
              <a:rPr lang="zh-CN" altLang="zh-CN" dirty="0"/>
              <a:t>：显示文件系统的目录和文件的元数据信息。</a:t>
            </a:r>
          </a:p>
        </p:txBody>
      </p:sp>
    </p:spTree>
    <p:extLst>
      <p:ext uri="{BB962C8B-B14F-4D97-AF65-F5344CB8AC3E}">
        <p14:creationId xmlns:p14="http://schemas.microsoft.com/office/powerpoint/2010/main" val="1475821956"/>
      </p:ext>
    </p:extLst>
  </p:cSld>
  <p:clrMapOvr>
    <a:masterClrMapping/>
  </p:clrMapOvr>
  <p:transition spd="med">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D5B6E-25B2-4DA2-BBD3-4D36CE1E9D56}"/>
              </a:ext>
            </a:extLst>
          </p:cNvPr>
          <p:cNvSpPr>
            <a:spLocks noGrp="1"/>
          </p:cNvSpPr>
          <p:nvPr>
            <p:ph type="title"/>
          </p:nvPr>
        </p:nvSpPr>
        <p:spPr/>
        <p:txBody>
          <a:bodyPr/>
          <a:lstStyle/>
          <a:p>
            <a:r>
              <a:rPr lang="en-US" altLang="zh-CN" dirty="0"/>
              <a:t>3.5.3  HDFS Java API</a:t>
            </a:r>
            <a:r>
              <a:rPr lang="zh-CN" altLang="en-US" dirty="0"/>
              <a:t>编程</a:t>
            </a:r>
          </a:p>
        </p:txBody>
      </p:sp>
      <p:sp>
        <p:nvSpPr>
          <p:cNvPr id="3" name="内容占位符 2">
            <a:extLst>
              <a:ext uri="{FF2B5EF4-FFF2-40B4-BE49-F238E27FC236}">
                <a16:creationId xmlns:a16="http://schemas.microsoft.com/office/drawing/2014/main" id="{5D10629C-078A-45F5-80DE-E916B2F98592}"/>
              </a:ext>
            </a:extLst>
          </p:cNvPr>
          <p:cNvSpPr>
            <a:spLocks noGrp="1"/>
          </p:cNvSpPr>
          <p:nvPr>
            <p:ph idx="1"/>
          </p:nvPr>
        </p:nvSpPr>
        <p:spPr/>
        <p:txBody>
          <a:bodyPr>
            <a:normAutofit/>
          </a:bodyPr>
          <a:lstStyle/>
          <a:p>
            <a:pPr>
              <a:lnSpc>
                <a:spcPct val="120000"/>
              </a:lnSpc>
            </a:pPr>
            <a:r>
              <a:rPr lang="en-US" altLang="zh-CN" dirty="0"/>
              <a:t>2. </a:t>
            </a:r>
            <a:r>
              <a:rPr lang="en-US" altLang="zh-CN" dirty="0" err="1"/>
              <a:t>FileSystem</a:t>
            </a:r>
            <a:r>
              <a:rPr lang="zh-CN" altLang="zh-CN" dirty="0"/>
              <a:t>类</a:t>
            </a:r>
          </a:p>
          <a:p>
            <a:pPr lvl="1"/>
            <a:r>
              <a:rPr lang="en-US" altLang="zh-CN" dirty="0" err="1"/>
              <a:t>FileSystem</a:t>
            </a:r>
            <a:r>
              <a:rPr lang="zh-CN" altLang="zh-CN" dirty="0"/>
              <a:t>类通过</a:t>
            </a:r>
            <a:r>
              <a:rPr lang="en-US" altLang="zh-CN" dirty="0" err="1"/>
              <a:t>NameNode</a:t>
            </a:r>
            <a:r>
              <a:rPr lang="zh-CN" altLang="zh-CN" dirty="0"/>
              <a:t>获取文件块的地址信息，然后逐块进行访问。</a:t>
            </a:r>
            <a:r>
              <a:rPr lang="en-US" altLang="zh-CN" dirty="0" err="1"/>
              <a:t>FileSystem</a:t>
            </a:r>
            <a:r>
              <a:rPr lang="zh-CN" altLang="zh-CN" dirty="0"/>
              <a:t>类使用</a:t>
            </a:r>
            <a:r>
              <a:rPr lang="en-US" altLang="zh-CN" dirty="0" err="1"/>
              <a:t>FSDataOutputStream</a:t>
            </a:r>
            <a:r>
              <a:rPr lang="zh-CN" altLang="zh-CN" dirty="0"/>
              <a:t>进行写文件，使用</a:t>
            </a:r>
            <a:r>
              <a:rPr lang="en-US" altLang="zh-CN" dirty="0" err="1"/>
              <a:t>FSDataInputStream</a:t>
            </a:r>
            <a:r>
              <a:rPr lang="zh-CN" altLang="zh-CN" dirty="0"/>
              <a:t>进行读文件。</a:t>
            </a:r>
            <a:endParaRPr lang="en-US" altLang="zh-CN" dirty="0"/>
          </a:p>
          <a:p>
            <a:pPr lvl="1"/>
            <a:r>
              <a:rPr lang="en-US" altLang="zh-CN" dirty="0"/>
              <a:t>Hadoop</a:t>
            </a:r>
            <a:r>
              <a:rPr lang="zh-CN" altLang="zh-CN" dirty="0"/>
              <a:t>提供多种抽象类</a:t>
            </a:r>
            <a:r>
              <a:rPr lang="en-US" altLang="zh-CN" dirty="0" err="1"/>
              <a:t>FileSystem</a:t>
            </a:r>
            <a:r>
              <a:rPr lang="zh-CN" altLang="zh-CN" dirty="0"/>
              <a:t>的具体实现，例如：</a:t>
            </a:r>
          </a:p>
          <a:p>
            <a:pPr lvl="2"/>
            <a:r>
              <a:rPr lang="en-US" altLang="zh-CN" dirty="0" err="1"/>
              <a:t>DistributedFileSystem</a:t>
            </a:r>
            <a:r>
              <a:rPr lang="zh-CN" altLang="zh-CN" dirty="0"/>
              <a:t>：在分布式环境中存取</a:t>
            </a:r>
            <a:r>
              <a:rPr lang="en-US" altLang="zh-CN" dirty="0"/>
              <a:t>HDFS</a:t>
            </a:r>
            <a:r>
              <a:rPr lang="zh-CN" altLang="zh-CN" dirty="0"/>
              <a:t>文件。</a:t>
            </a:r>
          </a:p>
          <a:p>
            <a:pPr lvl="2"/>
            <a:r>
              <a:rPr lang="en-US" altLang="zh-CN" dirty="0" err="1"/>
              <a:t>LocalFileSystem</a:t>
            </a:r>
            <a:r>
              <a:rPr lang="zh-CN" altLang="zh-CN" dirty="0"/>
              <a:t>：在本地系统存取</a:t>
            </a:r>
            <a:r>
              <a:rPr lang="en-US" altLang="zh-CN" dirty="0"/>
              <a:t>HDFS</a:t>
            </a:r>
            <a:r>
              <a:rPr lang="zh-CN" altLang="zh-CN" dirty="0"/>
              <a:t>文件。</a:t>
            </a:r>
          </a:p>
          <a:p>
            <a:pPr lvl="2"/>
            <a:r>
              <a:rPr lang="en-US" altLang="zh-CN" dirty="0" err="1"/>
              <a:t>FTPFileSystem</a:t>
            </a:r>
            <a:r>
              <a:rPr lang="zh-CN" altLang="zh-CN" dirty="0"/>
              <a:t>：从</a:t>
            </a:r>
            <a:r>
              <a:rPr lang="en-US" altLang="zh-CN" dirty="0"/>
              <a:t>FTP</a:t>
            </a:r>
            <a:r>
              <a:rPr lang="zh-CN" altLang="zh-CN" dirty="0"/>
              <a:t>存取</a:t>
            </a:r>
            <a:r>
              <a:rPr lang="en-US" altLang="zh-CN" dirty="0"/>
              <a:t>HDFS</a:t>
            </a:r>
            <a:r>
              <a:rPr lang="zh-CN" altLang="zh-CN" dirty="0"/>
              <a:t>文件。</a:t>
            </a:r>
          </a:p>
          <a:p>
            <a:pPr lvl="2"/>
            <a:r>
              <a:rPr lang="en-US" altLang="zh-CN" dirty="0" err="1"/>
              <a:t>WebHdfsFileSystem</a:t>
            </a:r>
            <a:r>
              <a:rPr lang="zh-CN" altLang="zh-CN" dirty="0"/>
              <a:t>：从网络文件系统存取</a:t>
            </a:r>
            <a:r>
              <a:rPr lang="en-US" altLang="zh-CN" dirty="0"/>
              <a:t>HDFS</a:t>
            </a:r>
            <a:r>
              <a:rPr lang="zh-CN" altLang="zh-CN" dirty="0"/>
              <a:t>文件。</a:t>
            </a:r>
          </a:p>
        </p:txBody>
      </p:sp>
    </p:spTree>
    <p:extLst>
      <p:ext uri="{BB962C8B-B14F-4D97-AF65-F5344CB8AC3E}">
        <p14:creationId xmlns:p14="http://schemas.microsoft.com/office/powerpoint/2010/main" val="2926502157"/>
      </p:ext>
    </p:extLst>
  </p:cSld>
  <p:clrMapOvr>
    <a:masterClrMapping/>
  </p:clrMapOvr>
  <p:transition spd="med">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D5B6E-25B2-4DA2-BBD3-4D36CE1E9D56}"/>
              </a:ext>
            </a:extLst>
          </p:cNvPr>
          <p:cNvSpPr>
            <a:spLocks noGrp="1"/>
          </p:cNvSpPr>
          <p:nvPr>
            <p:ph type="title"/>
          </p:nvPr>
        </p:nvSpPr>
        <p:spPr/>
        <p:txBody>
          <a:bodyPr/>
          <a:lstStyle/>
          <a:p>
            <a:r>
              <a:rPr lang="en-US" altLang="zh-CN" dirty="0"/>
              <a:t>3.5.3  HDFS Java API</a:t>
            </a:r>
            <a:r>
              <a:rPr lang="zh-CN" altLang="en-US" dirty="0"/>
              <a:t>编程</a:t>
            </a:r>
          </a:p>
        </p:txBody>
      </p:sp>
      <p:sp>
        <p:nvSpPr>
          <p:cNvPr id="3" name="内容占位符 2">
            <a:extLst>
              <a:ext uri="{FF2B5EF4-FFF2-40B4-BE49-F238E27FC236}">
                <a16:creationId xmlns:a16="http://schemas.microsoft.com/office/drawing/2014/main" id="{5D10629C-078A-45F5-80DE-E916B2F98592}"/>
              </a:ext>
            </a:extLst>
          </p:cNvPr>
          <p:cNvSpPr>
            <a:spLocks noGrp="1"/>
          </p:cNvSpPr>
          <p:nvPr>
            <p:ph idx="1"/>
          </p:nvPr>
        </p:nvSpPr>
        <p:spPr/>
        <p:txBody>
          <a:bodyPr>
            <a:normAutofit fontScale="92500"/>
          </a:bodyPr>
          <a:lstStyle/>
          <a:p>
            <a:pPr>
              <a:lnSpc>
                <a:spcPct val="120000"/>
              </a:lnSpc>
            </a:pPr>
            <a:r>
              <a:rPr lang="en-US" altLang="zh-CN" dirty="0"/>
              <a:t>3. URI</a:t>
            </a:r>
            <a:r>
              <a:rPr lang="zh-CN" altLang="en-US" dirty="0"/>
              <a:t>和</a:t>
            </a:r>
            <a:r>
              <a:rPr lang="en-US" altLang="zh-CN" dirty="0"/>
              <a:t>Path</a:t>
            </a:r>
            <a:r>
              <a:rPr lang="zh-CN" altLang="en-US" dirty="0"/>
              <a:t>类</a:t>
            </a:r>
          </a:p>
          <a:p>
            <a:pPr lvl="1">
              <a:lnSpc>
                <a:spcPct val="120000"/>
              </a:lnSpc>
            </a:pPr>
            <a:r>
              <a:rPr lang="zh-CN" altLang="en-US" dirty="0"/>
              <a:t>通常使用</a:t>
            </a:r>
            <a:r>
              <a:rPr lang="en-US" altLang="zh-CN" dirty="0"/>
              <a:t>URI</a:t>
            </a:r>
            <a:r>
              <a:rPr lang="zh-CN" altLang="en-US" dirty="0"/>
              <a:t>和</a:t>
            </a:r>
            <a:r>
              <a:rPr lang="en-US" altLang="zh-CN" dirty="0"/>
              <a:t>Path</a:t>
            </a:r>
            <a:r>
              <a:rPr lang="zh-CN" altLang="en-US" dirty="0"/>
              <a:t>两个类来表示文件和资源路径。</a:t>
            </a:r>
            <a:endParaRPr lang="en-US" altLang="zh-CN" dirty="0"/>
          </a:p>
          <a:p>
            <a:pPr lvl="1">
              <a:lnSpc>
                <a:spcPct val="120000"/>
              </a:lnSpc>
            </a:pPr>
            <a:r>
              <a:rPr lang="en-US" altLang="zh-CN" dirty="0"/>
              <a:t>URI</a:t>
            </a:r>
            <a:r>
              <a:rPr lang="zh-CN" altLang="en-US" dirty="0"/>
              <a:t>格式为：</a:t>
            </a:r>
            <a:r>
              <a:rPr lang="en-US" altLang="zh-CN" dirty="0"/>
              <a:t>hdfs://host:port/location</a:t>
            </a:r>
            <a:r>
              <a:rPr lang="zh-CN" altLang="en-US" dirty="0"/>
              <a:t>，其中</a:t>
            </a:r>
            <a:r>
              <a:rPr lang="en-US" altLang="zh-CN" dirty="0"/>
              <a:t>Host</a:t>
            </a:r>
            <a:r>
              <a:rPr lang="zh-CN" altLang="en-US" dirty="0"/>
              <a:t>和</a:t>
            </a:r>
            <a:r>
              <a:rPr lang="en-US" altLang="zh-CN" dirty="0"/>
              <a:t>Port</a:t>
            </a:r>
            <a:r>
              <a:rPr lang="zh-CN" altLang="en-US" dirty="0"/>
              <a:t>在</a:t>
            </a:r>
            <a:r>
              <a:rPr lang="en-US" altLang="zh-CN" dirty="0"/>
              <a:t>Hadoop</a:t>
            </a:r>
            <a:r>
              <a:rPr lang="zh-CN" altLang="en-US" dirty="0"/>
              <a:t>配置文件</a:t>
            </a:r>
            <a:r>
              <a:rPr lang="en-US" altLang="zh-CN" dirty="0"/>
              <a:t>conf/core-site.xml</a:t>
            </a:r>
            <a:r>
              <a:rPr lang="zh-CN" altLang="en-US" dirty="0"/>
              <a:t>中配置。例如，创建</a:t>
            </a:r>
            <a:r>
              <a:rPr lang="en-US" altLang="zh-CN" dirty="0"/>
              <a:t>URI</a:t>
            </a:r>
            <a:r>
              <a:rPr lang="zh-CN" altLang="en-US" dirty="0"/>
              <a:t>的</a:t>
            </a:r>
            <a:r>
              <a:rPr lang="en-US" altLang="zh-CN" dirty="0"/>
              <a:t>Java</a:t>
            </a:r>
            <a:r>
              <a:rPr lang="zh-CN" altLang="en-US" dirty="0"/>
              <a:t>代码如下：</a:t>
            </a:r>
          </a:p>
          <a:p>
            <a:pPr marL="342900" lvl="1" indent="0">
              <a:lnSpc>
                <a:spcPct val="120000"/>
              </a:lnSpc>
              <a:buNone/>
            </a:pPr>
            <a:r>
              <a:rPr lang="en-US" altLang="zh-CN" i="1" dirty="0"/>
              <a:t>URI </a:t>
            </a:r>
            <a:r>
              <a:rPr lang="en-US" altLang="zh-CN" i="1" dirty="0" err="1"/>
              <a:t>uri</a:t>
            </a:r>
            <a:r>
              <a:rPr lang="en-US" altLang="zh-CN" i="1" dirty="0"/>
              <a:t>=</a:t>
            </a:r>
            <a:r>
              <a:rPr lang="en-US" altLang="zh-CN" i="1" dirty="0" err="1"/>
              <a:t>URI.create</a:t>
            </a:r>
            <a:r>
              <a:rPr lang="en-US" altLang="zh-CN" i="1" dirty="0"/>
              <a:t> ("</a:t>
            </a:r>
            <a:r>
              <a:rPr lang="en-US" altLang="zh-CN" i="1" dirty="0" err="1"/>
              <a:t>hdfs</a:t>
            </a:r>
            <a:r>
              <a:rPr lang="en-US" altLang="zh-CN" i="1" dirty="0"/>
              <a:t>://192.168.18.130:9000/user/</a:t>
            </a:r>
            <a:r>
              <a:rPr lang="en-US" altLang="zh-CN" i="1" dirty="0" err="1"/>
              <a:t>xuluhui</a:t>
            </a:r>
            <a:r>
              <a:rPr lang="en-US" altLang="zh-CN" i="1" dirty="0"/>
              <a:t>/TestFile.txt");</a:t>
            </a:r>
          </a:p>
          <a:p>
            <a:pPr lvl="1">
              <a:lnSpc>
                <a:spcPct val="120000"/>
              </a:lnSpc>
            </a:pPr>
            <a:endParaRPr lang="en-US" altLang="zh-CN" dirty="0"/>
          </a:p>
          <a:p>
            <a:pPr lvl="1">
              <a:lnSpc>
                <a:spcPct val="120000"/>
              </a:lnSpc>
            </a:pPr>
            <a:r>
              <a:rPr lang="en-US" altLang="zh-CN" dirty="0"/>
              <a:t>Path</a:t>
            </a:r>
            <a:r>
              <a:rPr lang="zh-CN" altLang="en-US" dirty="0"/>
              <a:t>由</a:t>
            </a:r>
            <a:r>
              <a:rPr lang="en-US" altLang="zh-CN" dirty="0"/>
              <a:t>URI</a:t>
            </a:r>
            <a:r>
              <a:rPr lang="zh-CN" altLang="en-US" dirty="0"/>
              <a:t>组成，同时解析操作系统路径表示方法。例如</a:t>
            </a:r>
            <a:r>
              <a:rPr lang="en-US" altLang="zh-CN" dirty="0"/>
              <a:t>Windows</a:t>
            </a:r>
            <a:r>
              <a:rPr lang="zh-CN" altLang="en-US" dirty="0"/>
              <a:t>使用反斜杠“</a:t>
            </a:r>
            <a:r>
              <a:rPr lang="en-US" altLang="zh-CN" dirty="0"/>
              <a:t>\”</a:t>
            </a:r>
            <a:r>
              <a:rPr lang="zh-CN" altLang="en-US" dirty="0"/>
              <a:t>分隔父目录和子目录，而</a:t>
            </a:r>
            <a:r>
              <a:rPr lang="en-US" altLang="zh-CN" dirty="0"/>
              <a:t>Linux</a:t>
            </a:r>
            <a:r>
              <a:rPr lang="zh-CN" altLang="en-US" dirty="0"/>
              <a:t>使用斜杠“</a:t>
            </a:r>
            <a:r>
              <a:rPr lang="en-US" altLang="zh-CN" dirty="0"/>
              <a:t>/”</a:t>
            </a:r>
            <a:r>
              <a:rPr lang="zh-CN" altLang="en-US" dirty="0"/>
              <a:t>分隔父目录和子目录。</a:t>
            </a:r>
          </a:p>
        </p:txBody>
      </p:sp>
    </p:spTree>
    <p:extLst>
      <p:ext uri="{BB962C8B-B14F-4D97-AF65-F5344CB8AC3E}">
        <p14:creationId xmlns:p14="http://schemas.microsoft.com/office/powerpoint/2010/main" val="1596771205"/>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D5546-1C0E-4E1E-B490-6099CD2A1A60}"/>
              </a:ext>
            </a:extLst>
          </p:cNvPr>
          <p:cNvSpPr>
            <a:spLocks noGrp="1"/>
          </p:cNvSpPr>
          <p:nvPr>
            <p:ph type="title"/>
          </p:nvPr>
        </p:nvSpPr>
        <p:spPr/>
        <p:txBody>
          <a:bodyPr/>
          <a:lstStyle/>
          <a:p>
            <a:r>
              <a:rPr lang="en-US" altLang="zh-CN" dirty="0"/>
              <a:t>3.1  HDFS</a:t>
            </a:r>
            <a:r>
              <a:rPr lang="zh-CN" altLang="en-US" dirty="0"/>
              <a:t>简介</a:t>
            </a:r>
          </a:p>
        </p:txBody>
      </p:sp>
      <p:sp>
        <p:nvSpPr>
          <p:cNvPr id="3" name="内容占位符 2">
            <a:extLst>
              <a:ext uri="{FF2B5EF4-FFF2-40B4-BE49-F238E27FC236}">
                <a16:creationId xmlns:a16="http://schemas.microsoft.com/office/drawing/2014/main" id="{326DD2C3-62C8-4C3D-90AF-DC33D86CBC75}"/>
              </a:ext>
            </a:extLst>
          </p:cNvPr>
          <p:cNvSpPr>
            <a:spLocks noGrp="1"/>
          </p:cNvSpPr>
          <p:nvPr>
            <p:ph idx="1"/>
          </p:nvPr>
        </p:nvSpPr>
        <p:spPr/>
        <p:txBody>
          <a:bodyPr>
            <a:normAutofit/>
          </a:bodyPr>
          <a:lstStyle/>
          <a:p>
            <a:r>
              <a:rPr lang="en-US" altLang="zh-CN" dirty="0"/>
              <a:t>HDFS</a:t>
            </a:r>
            <a:r>
              <a:rPr lang="zh-CN" altLang="en-US" dirty="0"/>
              <a:t>文件系统的基本特征包括以下几个方面。</a:t>
            </a:r>
          </a:p>
          <a:p>
            <a:pPr lvl="1"/>
            <a:r>
              <a:rPr lang="zh-CN" altLang="en-US" dirty="0"/>
              <a:t>（</a:t>
            </a:r>
            <a:r>
              <a:rPr lang="en-US" altLang="zh-CN" dirty="0"/>
              <a:t>1</a:t>
            </a:r>
            <a:r>
              <a:rPr lang="zh-CN" altLang="en-US" dirty="0"/>
              <a:t>）高容错性：把硬件出错看做一种常态，</a:t>
            </a:r>
            <a:r>
              <a:rPr lang="en-US" altLang="zh-CN" dirty="0"/>
              <a:t>HDFS</a:t>
            </a:r>
            <a:r>
              <a:rPr lang="zh-CN" altLang="en-US" dirty="0"/>
              <a:t>设计了相应机制能够快速自动进行错误检测和恢复。例如，一个节点出现故障，它上面的数据在其它节点存在备份，并且会被自动补充。</a:t>
            </a:r>
          </a:p>
          <a:p>
            <a:pPr lvl="1"/>
            <a:r>
              <a:rPr lang="zh-CN" altLang="en-US" dirty="0"/>
              <a:t>（</a:t>
            </a:r>
            <a:r>
              <a:rPr lang="en-US" altLang="zh-CN" dirty="0"/>
              <a:t>2</a:t>
            </a:r>
            <a:r>
              <a:rPr lang="zh-CN" altLang="en-US" dirty="0"/>
              <a:t>）数据容量大：</a:t>
            </a:r>
            <a:r>
              <a:rPr lang="en-US" altLang="zh-CN" dirty="0"/>
              <a:t>HDFS</a:t>
            </a:r>
            <a:r>
              <a:rPr lang="zh-CN" altLang="en-US" dirty="0"/>
              <a:t>每个集群可以支持数百个节点，以支持应用程序的大数据需求。</a:t>
            </a:r>
          </a:p>
          <a:p>
            <a:pPr lvl="1"/>
            <a:r>
              <a:rPr lang="zh-CN" altLang="en-US" dirty="0"/>
              <a:t>（</a:t>
            </a:r>
            <a:r>
              <a:rPr lang="en-US" altLang="zh-CN" dirty="0"/>
              <a:t>3</a:t>
            </a:r>
            <a:r>
              <a:rPr lang="zh-CN" altLang="en-US" dirty="0"/>
              <a:t>）可扩展性：水平扩展性强，数据节点可以根据需要进行增删。</a:t>
            </a:r>
          </a:p>
          <a:p>
            <a:pPr lvl="1"/>
            <a:r>
              <a:rPr lang="zh-CN" altLang="en-US" dirty="0"/>
              <a:t>（</a:t>
            </a:r>
            <a:r>
              <a:rPr lang="en-US" altLang="zh-CN" dirty="0"/>
              <a:t>4</a:t>
            </a:r>
            <a:r>
              <a:rPr lang="zh-CN" altLang="en-US" dirty="0"/>
              <a:t>）高吞吐量：数据传输速率高，支持高并发大数据应用程序。</a:t>
            </a:r>
          </a:p>
          <a:p>
            <a:pPr lvl="1"/>
            <a:r>
              <a:rPr lang="zh-CN" altLang="en-US" dirty="0"/>
              <a:t>（</a:t>
            </a:r>
            <a:r>
              <a:rPr lang="en-US" altLang="zh-CN" dirty="0"/>
              <a:t>5</a:t>
            </a:r>
            <a:r>
              <a:rPr lang="zh-CN" altLang="en-US" dirty="0"/>
              <a:t>）就近计算：客户请求尽可能在数据节点上直接完成计算任务，这样在大数据的业务中可以降低网络负担，增加吞吐量。</a:t>
            </a:r>
          </a:p>
        </p:txBody>
      </p:sp>
    </p:spTree>
    <p:extLst>
      <p:ext uri="{BB962C8B-B14F-4D97-AF65-F5344CB8AC3E}">
        <p14:creationId xmlns:p14="http://schemas.microsoft.com/office/powerpoint/2010/main" val="1403421244"/>
      </p:ext>
    </p:extLst>
  </p:cSld>
  <p:clrMapOvr>
    <a:masterClrMapping/>
  </p:clrMapOvr>
  <p:transition spd="med">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D5B6E-25B2-4DA2-BBD3-4D36CE1E9D56}"/>
              </a:ext>
            </a:extLst>
          </p:cNvPr>
          <p:cNvSpPr>
            <a:spLocks noGrp="1"/>
          </p:cNvSpPr>
          <p:nvPr>
            <p:ph type="title"/>
          </p:nvPr>
        </p:nvSpPr>
        <p:spPr/>
        <p:txBody>
          <a:bodyPr/>
          <a:lstStyle/>
          <a:p>
            <a:r>
              <a:rPr lang="en-US" altLang="zh-CN" dirty="0"/>
              <a:t>3.5.3  HDFS Java API</a:t>
            </a:r>
            <a:r>
              <a:rPr lang="zh-CN" altLang="en-US" dirty="0"/>
              <a:t>编程</a:t>
            </a:r>
          </a:p>
        </p:txBody>
      </p:sp>
      <p:sp>
        <p:nvSpPr>
          <p:cNvPr id="3" name="内容占位符 2">
            <a:extLst>
              <a:ext uri="{FF2B5EF4-FFF2-40B4-BE49-F238E27FC236}">
                <a16:creationId xmlns:a16="http://schemas.microsoft.com/office/drawing/2014/main" id="{5D10629C-078A-45F5-80DE-E916B2F98592}"/>
              </a:ext>
            </a:extLst>
          </p:cNvPr>
          <p:cNvSpPr>
            <a:spLocks noGrp="1"/>
          </p:cNvSpPr>
          <p:nvPr>
            <p:ph idx="1"/>
          </p:nvPr>
        </p:nvSpPr>
        <p:spPr/>
        <p:txBody>
          <a:bodyPr>
            <a:normAutofit/>
          </a:bodyPr>
          <a:lstStyle/>
          <a:p>
            <a:r>
              <a:rPr lang="en-US" altLang="zh-CN" dirty="0"/>
              <a:t>4. Configuration</a:t>
            </a:r>
            <a:r>
              <a:rPr lang="zh-CN" altLang="zh-CN" dirty="0"/>
              <a:t>类</a:t>
            </a:r>
          </a:p>
          <a:p>
            <a:pPr lvl="1"/>
            <a:r>
              <a:rPr lang="en-US" altLang="zh-CN" dirty="0"/>
              <a:t>Configuration</a:t>
            </a:r>
            <a:r>
              <a:rPr lang="zh-CN" altLang="zh-CN" dirty="0"/>
              <a:t>类将</a:t>
            </a:r>
            <a:r>
              <a:rPr lang="en-US" altLang="zh-CN" dirty="0"/>
              <a:t>HDFS</a:t>
            </a:r>
            <a:r>
              <a:rPr lang="zh-CN" altLang="zh-CN" dirty="0"/>
              <a:t>的客户端或服务器端的配置信息传递给</a:t>
            </a:r>
            <a:r>
              <a:rPr lang="en-US" altLang="zh-CN" dirty="0" err="1"/>
              <a:t>FileSystem</a:t>
            </a:r>
            <a:r>
              <a:rPr lang="zh-CN" altLang="zh-CN" dirty="0"/>
              <a:t>。具体来讲，它会加载</a:t>
            </a:r>
            <a:r>
              <a:rPr lang="en-US" altLang="zh-CN" dirty="0"/>
              <a:t>core-site.xml</a:t>
            </a:r>
            <a:r>
              <a:rPr lang="zh-CN" altLang="zh-CN" dirty="0"/>
              <a:t>和</a:t>
            </a:r>
            <a:r>
              <a:rPr lang="en-US" altLang="zh-CN" dirty="0"/>
              <a:t>core-default.xml</a:t>
            </a:r>
            <a:r>
              <a:rPr lang="zh-CN" altLang="zh-CN" dirty="0"/>
              <a:t>文件中的具体配置和参数信息，例如</a:t>
            </a:r>
            <a:r>
              <a:rPr lang="en-US" altLang="zh-CN" dirty="0" err="1"/>
              <a:t>fs.defaultFS</a:t>
            </a:r>
            <a:r>
              <a:rPr lang="zh-CN" altLang="zh-CN" dirty="0"/>
              <a:t>、</a:t>
            </a:r>
            <a:r>
              <a:rPr lang="en-US" altLang="zh-CN" dirty="0"/>
              <a:t>fs.default.name</a:t>
            </a:r>
            <a:r>
              <a:rPr lang="zh-CN" altLang="zh-CN" dirty="0"/>
              <a:t>等，同时，它可以更新配置信息。</a:t>
            </a:r>
            <a:endParaRPr lang="en-US" altLang="zh-CN" dirty="0"/>
          </a:p>
          <a:p>
            <a:pPr lvl="1"/>
            <a:r>
              <a:rPr lang="en-US" altLang="zh-CN" dirty="0"/>
              <a:t>Configuration</a:t>
            </a:r>
            <a:r>
              <a:rPr lang="zh-CN" altLang="zh-CN" dirty="0"/>
              <a:t>类的使用方法示例如下：</a:t>
            </a:r>
            <a:endParaRPr lang="en-US" altLang="zh-CN" dirty="0"/>
          </a:p>
          <a:p>
            <a:pPr lvl="1"/>
            <a:endParaRPr lang="zh-CN" altLang="zh-CN" dirty="0"/>
          </a:p>
          <a:p>
            <a:pPr marL="342900" lvl="1" indent="0">
              <a:buNone/>
            </a:pPr>
            <a:r>
              <a:rPr lang="en-US" altLang="zh-CN" i="1" dirty="0"/>
              <a:t>Configuration conf = new Configuration ( );</a:t>
            </a:r>
            <a:endParaRPr lang="zh-CN" altLang="zh-CN" i="1" dirty="0"/>
          </a:p>
          <a:p>
            <a:pPr marL="342900" lvl="1" indent="0">
              <a:buNone/>
            </a:pPr>
            <a:r>
              <a:rPr lang="en-US" altLang="zh-CN" i="1" dirty="0" err="1"/>
              <a:t>conf.set</a:t>
            </a:r>
            <a:r>
              <a:rPr lang="en-US" altLang="zh-CN" i="1" dirty="0"/>
              <a:t>("fs.default.name", "</a:t>
            </a:r>
            <a:r>
              <a:rPr lang="en-US" altLang="zh-CN" i="1" dirty="0" err="1"/>
              <a:t>hdfs</a:t>
            </a:r>
            <a:r>
              <a:rPr lang="en-US" altLang="zh-CN" i="1" dirty="0"/>
              <a:t>://192.168.18.130:9000");</a:t>
            </a:r>
            <a:endParaRPr lang="zh-CN" altLang="zh-CN" i="1" dirty="0"/>
          </a:p>
        </p:txBody>
      </p:sp>
    </p:spTree>
    <p:extLst>
      <p:ext uri="{BB962C8B-B14F-4D97-AF65-F5344CB8AC3E}">
        <p14:creationId xmlns:p14="http://schemas.microsoft.com/office/powerpoint/2010/main" val="2904869103"/>
      </p:ext>
    </p:extLst>
  </p:cSld>
  <p:clrMapOvr>
    <a:masterClrMapping/>
  </p:clrMapOvr>
  <p:transition spd="med">
    <p:pull/>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D5B6E-25B2-4DA2-BBD3-4D36CE1E9D56}"/>
              </a:ext>
            </a:extLst>
          </p:cNvPr>
          <p:cNvSpPr>
            <a:spLocks noGrp="1"/>
          </p:cNvSpPr>
          <p:nvPr>
            <p:ph type="title"/>
          </p:nvPr>
        </p:nvSpPr>
        <p:spPr/>
        <p:txBody>
          <a:bodyPr/>
          <a:lstStyle/>
          <a:p>
            <a:r>
              <a:rPr lang="en-US" altLang="zh-CN" dirty="0"/>
              <a:t>3.5.3  HDFS Java API</a:t>
            </a:r>
            <a:r>
              <a:rPr lang="zh-CN" altLang="en-US" dirty="0"/>
              <a:t>编程</a:t>
            </a:r>
          </a:p>
        </p:txBody>
      </p:sp>
      <p:sp>
        <p:nvSpPr>
          <p:cNvPr id="3" name="内容占位符 2">
            <a:extLst>
              <a:ext uri="{FF2B5EF4-FFF2-40B4-BE49-F238E27FC236}">
                <a16:creationId xmlns:a16="http://schemas.microsoft.com/office/drawing/2014/main" id="{5D10629C-078A-45F5-80DE-E916B2F98592}"/>
              </a:ext>
            </a:extLst>
          </p:cNvPr>
          <p:cNvSpPr>
            <a:spLocks noGrp="1"/>
          </p:cNvSpPr>
          <p:nvPr>
            <p:ph idx="1"/>
          </p:nvPr>
        </p:nvSpPr>
        <p:spPr/>
        <p:txBody>
          <a:bodyPr>
            <a:normAutofit fontScale="85000" lnSpcReduction="10000"/>
          </a:bodyPr>
          <a:lstStyle/>
          <a:p>
            <a:r>
              <a:rPr lang="en-US" altLang="zh-CN" dirty="0"/>
              <a:t>5. </a:t>
            </a:r>
            <a:r>
              <a:rPr lang="en-US" altLang="zh-CN" dirty="0" err="1"/>
              <a:t>FSDataInputStream</a:t>
            </a:r>
            <a:r>
              <a:rPr lang="zh-CN" altLang="en-US" dirty="0"/>
              <a:t>类</a:t>
            </a:r>
          </a:p>
          <a:p>
            <a:pPr lvl="1"/>
            <a:r>
              <a:rPr lang="en-US" altLang="zh-CN" dirty="0" err="1"/>
              <a:t>FileSystem</a:t>
            </a:r>
            <a:r>
              <a:rPr lang="zh-CN" altLang="en-US" dirty="0"/>
              <a:t>类使用</a:t>
            </a:r>
            <a:r>
              <a:rPr lang="en-US" altLang="zh-CN" dirty="0" err="1"/>
              <a:t>NameNode</a:t>
            </a:r>
            <a:r>
              <a:rPr lang="zh-CN" altLang="en-US" dirty="0"/>
              <a:t>来定位</a:t>
            </a:r>
            <a:r>
              <a:rPr lang="en-US" altLang="zh-CN" dirty="0" err="1"/>
              <a:t>DataNode</a:t>
            </a:r>
            <a:r>
              <a:rPr lang="zh-CN" altLang="en-US" dirty="0"/>
              <a:t>的位置，然后直接存取其上面的数据块以访问文件。文件读写仍然主要使用</a:t>
            </a:r>
            <a:r>
              <a:rPr lang="en-US" altLang="zh-CN" dirty="0"/>
              <a:t>Java</a:t>
            </a:r>
            <a:r>
              <a:rPr lang="zh-CN" altLang="en-US" dirty="0"/>
              <a:t>常见的</a:t>
            </a:r>
            <a:r>
              <a:rPr lang="en-US" altLang="zh-CN" dirty="0"/>
              <a:t>I/O</a:t>
            </a:r>
            <a:r>
              <a:rPr lang="zh-CN" altLang="en-US" dirty="0"/>
              <a:t>接口：</a:t>
            </a:r>
            <a:r>
              <a:rPr lang="en-US" altLang="zh-CN" dirty="0" err="1"/>
              <a:t>DataInputStream</a:t>
            </a:r>
            <a:r>
              <a:rPr lang="zh-CN" altLang="en-US" dirty="0"/>
              <a:t>和</a:t>
            </a:r>
            <a:r>
              <a:rPr lang="en-US" altLang="zh-CN" dirty="0" err="1"/>
              <a:t>DataOutputStream</a:t>
            </a:r>
            <a:r>
              <a:rPr lang="zh-CN" altLang="en-US" dirty="0"/>
              <a:t>。</a:t>
            </a:r>
          </a:p>
          <a:p>
            <a:pPr lvl="1"/>
            <a:r>
              <a:rPr lang="en-US" altLang="zh-CN" dirty="0" err="1"/>
              <a:t>FSDataInputStream</a:t>
            </a:r>
            <a:r>
              <a:rPr lang="zh-CN" altLang="en-US" dirty="0"/>
              <a:t>类封装了类</a:t>
            </a:r>
            <a:r>
              <a:rPr lang="en-US" altLang="zh-CN" dirty="0" err="1"/>
              <a:t>DataInputStream</a:t>
            </a:r>
            <a:r>
              <a:rPr lang="zh-CN" altLang="en-US" dirty="0"/>
              <a:t>，其使用方法如下所示。</a:t>
            </a:r>
            <a:endParaRPr lang="en-US" altLang="zh-CN" dirty="0"/>
          </a:p>
          <a:p>
            <a:pPr lvl="1"/>
            <a:endParaRPr lang="zh-CN" altLang="en-US" dirty="0"/>
          </a:p>
          <a:p>
            <a:pPr marL="342900" lvl="1" indent="0">
              <a:buNone/>
            </a:pPr>
            <a:r>
              <a:rPr lang="en-US" altLang="zh-CN" i="1" dirty="0"/>
              <a:t>URI </a:t>
            </a:r>
            <a:r>
              <a:rPr lang="en-US" altLang="zh-CN" i="1" dirty="0" err="1"/>
              <a:t>uri</a:t>
            </a:r>
            <a:r>
              <a:rPr lang="en-US" altLang="zh-CN" i="1" dirty="0"/>
              <a:t> = </a:t>
            </a:r>
            <a:r>
              <a:rPr lang="en-US" altLang="zh-CN" i="1" dirty="0" err="1"/>
              <a:t>URI.create</a:t>
            </a:r>
            <a:r>
              <a:rPr lang="en-US" altLang="zh-CN" i="1" dirty="0"/>
              <a:t> ("</a:t>
            </a:r>
            <a:r>
              <a:rPr lang="en-US" altLang="zh-CN" i="1" dirty="0" err="1"/>
              <a:t>hdfs</a:t>
            </a:r>
            <a:r>
              <a:rPr lang="en-US" altLang="zh-CN" i="1" dirty="0"/>
              <a:t>://</a:t>
            </a:r>
            <a:r>
              <a:rPr lang="en-US" altLang="zh-CN" i="1" dirty="0" err="1"/>
              <a:t>host:port</a:t>
            </a:r>
            <a:r>
              <a:rPr lang="en-US" altLang="zh-CN" i="1" dirty="0"/>
              <a:t>/</a:t>
            </a:r>
            <a:r>
              <a:rPr lang="en-US" altLang="zh-CN" i="1" dirty="0" err="1"/>
              <a:t>filepath</a:t>
            </a:r>
            <a:r>
              <a:rPr lang="en-US" altLang="zh-CN" i="1" dirty="0"/>
              <a:t>");</a:t>
            </a:r>
          </a:p>
          <a:p>
            <a:pPr marL="342900" lvl="1" indent="0">
              <a:buNone/>
            </a:pPr>
            <a:r>
              <a:rPr lang="en-US" altLang="zh-CN" i="1" dirty="0"/>
              <a:t>Configuration conf = new Configuration();</a:t>
            </a:r>
          </a:p>
          <a:p>
            <a:pPr marL="342900" lvl="1" indent="0">
              <a:buNone/>
            </a:pPr>
            <a:r>
              <a:rPr lang="en-US" altLang="zh-CN" i="1" dirty="0" err="1"/>
              <a:t>FileSystem</a:t>
            </a:r>
            <a:r>
              <a:rPr lang="en-US" altLang="zh-CN" i="1" dirty="0"/>
              <a:t> file = </a:t>
            </a:r>
            <a:r>
              <a:rPr lang="en-US" altLang="zh-CN" i="1" dirty="0" err="1"/>
              <a:t>FileSystem.get</a:t>
            </a:r>
            <a:r>
              <a:rPr lang="en-US" altLang="zh-CN" i="1" dirty="0"/>
              <a:t>(</a:t>
            </a:r>
            <a:r>
              <a:rPr lang="en-US" altLang="zh-CN" i="1" dirty="0" err="1"/>
              <a:t>uri</a:t>
            </a:r>
            <a:r>
              <a:rPr lang="en-US" altLang="zh-CN" i="1" dirty="0"/>
              <a:t>, conf);</a:t>
            </a:r>
          </a:p>
          <a:p>
            <a:pPr marL="342900" lvl="1" indent="0">
              <a:buNone/>
            </a:pPr>
            <a:r>
              <a:rPr lang="en-US" altLang="zh-CN" i="1" dirty="0" err="1"/>
              <a:t>FSDataInputStream</a:t>
            </a:r>
            <a:r>
              <a:rPr lang="en-US" altLang="zh-CN" i="1" dirty="0"/>
              <a:t> in = </a:t>
            </a:r>
            <a:r>
              <a:rPr lang="en-US" altLang="zh-CN" i="1" dirty="0" err="1"/>
              <a:t>file.open</a:t>
            </a:r>
            <a:r>
              <a:rPr lang="en-US" altLang="zh-CN" i="1" dirty="0"/>
              <a:t>(new Path(</a:t>
            </a:r>
            <a:r>
              <a:rPr lang="en-US" altLang="zh-CN" i="1" dirty="0" err="1"/>
              <a:t>uri</a:t>
            </a:r>
            <a:r>
              <a:rPr lang="en-US" altLang="zh-CN" i="1" dirty="0"/>
              <a:t>));</a:t>
            </a:r>
          </a:p>
          <a:p>
            <a:pPr lvl="1"/>
            <a:endParaRPr lang="en-US" altLang="zh-CN" dirty="0"/>
          </a:p>
          <a:p>
            <a:pPr lvl="1"/>
            <a:r>
              <a:rPr lang="zh-CN" altLang="en-US" dirty="0"/>
              <a:t>以上方法获得的</a:t>
            </a:r>
            <a:r>
              <a:rPr lang="en-US" altLang="zh-CN" dirty="0" err="1"/>
              <a:t>FSDataInputStream</a:t>
            </a:r>
            <a:r>
              <a:rPr lang="zh-CN" altLang="en-US" dirty="0"/>
              <a:t>对象具有默认的缓冲区大小</a:t>
            </a:r>
            <a:r>
              <a:rPr lang="en-US" altLang="zh-CN" dirty="0"/>
              <a:t>4096</a:t>
            </a:r>
            <a:r>
              <a:rPr lang="zh-CN" altLang="en-US" dirty="0"/>
              <a:t>字节，也可以在调用</a:t>
            </a:r>
            <a:r>
              <a:rPr lang="en-US" altLang="zh-CN" dirty="0"/>
              <a:t>open()</a:t>
            </a:r>
            <a:r>
              <a:rPr lang="zh-CN" altLang="en-US" dirty="0"/>
              <a:t>方法时指定缓冲区大小。</a:t>
            </a:r>
          </a:p>
        </p:txBody>
      </p:sp>
    </p:spTree>
    <p:extLst>
      <p:ext uri="{BB962C8B-B14F-4D97-AF65-F5344CB8AC3E}">
        <p14:creationId xmlns:p14="http://schemas.microsoft.com/office/powerpoint/2010/main" val="2899890602"/>
      </p:ext>
    </p:extLst>
  </p:cSld>
  <p:clrMapOvr>
    <a:masterClrMapping/>
  </p:clrMapOvr>
  <p:transition spd="med">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D5B6E-25B2-4DA2-BBD3-4D36CE1E9D56}"/>
              </a:ext>
            </a:extLst>
          </p:cNvPr>
          <p:cNvSpPr>
            <a:spLocks noGrp="1"/>
          </p:cNvSpPr>
          <p:nvPr>
            <p:ph type="title"/>
          </p:nvPr>
        </p:nvSpPr>
        <p:spPr/>
        <p:txBody>
          <a:bodyPr/>
          <a:lstStyle/>
          <a:p>
            <a:r>
              <a:rPr lang="en-US" altLang="zh-CN" dirty="0"/>
              <a:t>3.5.3  HDFS Java API</a:t>
            </a:r>
            <a:r>
              <a:rPr lang="zh-CN" altLang="en-US" dirty="0"/>
              <a:t>编程</a:t>
            </a:r>
          </a:p>
        </p:txBody>
      </p:sp>
      <p:sp>
        <p:nvSpPr>
          <p:cNvPr id="3" name="内容占位符 2">
            <a:extLst>
              <a:ext uri="{FF2B5EF4-FFF2-40B4-BE49-F238E27FC236}">
                <a16:creationId xmlns:a16="http://schemas.microsoft.com/office/drawing/2014/main" id="{5D10629C-078A-45F5-80DE-E916B2F98592}"/>
              </a:ext>
            </a:extLst>
          </p:cNvPr>
          <p:cNvSpPr>
            <a:spLocks noGrp="1"/>
          </p:cNvSpPr>
          <p:nvPr>
            <p:ph idx="1"/>
          </p:nvPr>
        </p:nvSpPr>
        <p:spPr/>
        <p:txBody>
          <a:bodyPr>
            <a:normAutofit fontScale="77500" lnSpcReduction="20000"/>
          </a:bodyPr>
          <a:lstStyle/>
          <a:p>
            <a:r>
              <a:rPr lang="en-US" altLang="zh-CN" dirty="0"/>
              <a:t>5. </a:t>
            </a:r>
            <a:r>
              <a:rPr lang="en-US" altLang="zh-CN" dirty="0" err="1"/>
              <a:t>FSDataInputStream</a:t>
            </a:r>
            <a:r>
              <a:rPr lang="zh-CN" altLang="en-US" dirty="0"/>
              <a:t>类</a:t>
            </a:r>
          </a:p>
          <a:p>
            <a:pPr lvl="1"/>
            <a:r>
              <a:rPr lang="en-US" altLang="zh-CN" dirty="0" err="1"/>
              <a:t>FSDataInputStream</a:t>
            </a:r>
            <a:r>
              <a:rPr lang="zh-CN" altLang="zh-CN" dirty="0"/>
              <a:t>类实现了</a:t>
            </a:r>
            <a:r>
              <a:rPr lang="en-US" altLang="zh-CN" dirty="0" err="1"/>
              <a:t>Seekable</a:t>
            </a:r>
            <a:r>
              <a:rPr lang="zh-CN" altLang="zh-CN" dirty="0"/>
              <a:t>接口和</a:t>
            </a:r>
            <a:r>
              <a:rPr lang="en-US" altLang="zh-CN" dirty="0" err="1"/>
              <a:t>PositonedReadable</a:t>
            </a:r>
            <a:r>
              <a:rPr lang="zh-CN" altLang="zh-CN" dirty="0"/>
              <a:t>接口，用于随机跳跃式读取</a:t>
            </a:r>
            <a:r>
              <a:rPr lang="en-US" altLang="zh-CN" dirty="0"/>
              <a:t>HDFS</a:t>
            </a:r>
            <a:r>
              <a:rPr lang="zh-CN" altLang="zh-CN" dirty="0"/>
              <a:t>文件内容，</a:t>
            </a:r>
            <a:r>
              <a:rPr lang="en-US" altLang="zh-CN" dirty="0" err="1"/>
              <a:t>Seekable</a:t>
            </a:r>
            <a:r>
              <a:rPr lang="zh-CN" altLang="zh-CN" dirty="0"/>
              <a:t>接口和</a:t>
            </a:r>
            <a:r>
              <a:rPr lang="en-US" altLang="zh-CN" dirty="0" err="1"/>
              <a:t>PositionedReadable</a:t>
            </a:r>
            <a:r>
              <a:rPr lang="zh-CN" altLang="zh-CN" dirty="0"/>
              <a:t>接口的定义如下所示。</a:t>
            </a:r>
            <a:endParaRPr lang="en-US" altLang="zh-CN" dirty="0"/>
          </a:p>
          <a:p>
            <a:pPr lvl="1"/>
            <a:endParaRPr lang="zh-CN" altLang="zh-CN" dirty="0"/>
          </a:p>
          <a:p>
            <a:pPr marL="342900" lvl="1" indent="0">
              <a:buNone/>
            </a:pPr>
            <a:r>
              <a:rPr lang="en-US" altLang="zh-CN" i="1" dirty="0"/>
              <a:t>public interface </a:t>
            </a:r>
            <a:r>
              <a:rPr lang="en-US" altLang="zh-CN" i="1" dirty="0" err="1"/>
              <a:t>Seekable</a:t>
            </a:r>
            <a:r>
              <a:rPr lang="en-US" altLang="zh-CN" i="1" dirty="0"/>
              <a:t> {</a:t>
            </a:r>
            <a:endParaRPr lang="zh-CN" altLang="zh-CN" i="1" dirty="0"/>
          </a:p>
          <a:p>
            <a:pPr marL="342900" lvl="1" indent="0">
              <a:buNone/>
            </a:pPr>
            <a:r>
              <a:rPr lang="en-US" altLang="zh-CN" i="1" dirty="0"/>
              <a:t>    void seek(long pos) throws </a:t>
            </a:r>
            <a:r>
              <a:rPr lang="en-US" altLang="zh-CN" i="1" dirty="0" err="1"/>
              <a:t>IOException</a:t>
            </a:r>
            <a:r>
              <a:rPr lang="en-US" altLang="zh-CN" i="1" dirty="0"/>
              <a:t>;    // </a:t>
            </a:r>
            <a:r>
              <a:rPr lang="zh-CN" altLang="zh-CN" i="1" dirty="0"/>
              <a:t>跳到指定偏移量（字节）位置</a:t>
            </a:r>
          </a:p>
          <a:p>
            <a:pPr marL="342900" lvl="1" indent="0">
              <a:buNone/>
            </a:pPr>
            <a:r>
              <a:rPr lang="en-US" altLang="zh-CN" i="1" dirty="0"/>
              <a:t>    long </a:t>
            </a:r>
            <a:r>
              <a:rPr lang="en-US" altLang="zh-CN" i="1" dirty="0" err="1"/>
              <a:t>getPos</a:t>
            </a:r>
            <a:r>
              <a:rPr lang="en-US" altLang="zh-CN" i="1" dirty="0"/>
              <a:t>() throws </a:t>
            </a:r>
            <a:r>
              <a:rPr lang="en-US" altLang="zh-CN" i="1" dirty="0" err="1"/>
              <a:t>IOException</a:t>
            </a:r>
            <a:r>
              <a:rPr lang="en-US" altLang="zh-CN" i="1" dirty="0"/>
              <a:t>;         // </a:t>
            </a:r>
            <a:r>
              <a:rPr lang="zh-CN" altLang="zh-CN" i="1" dirty="0"/>
              <a:t>返回</a:t>
            </a:r>
            <a:r>
              <a:rPr lang="en-US" altLang="zh-CN" i="1" dirty="0" err="1"/>
              <a:t>InputStream</a:t>
            </a:r>
            <a:r>
              <a:rPr lang="zh-CN" altLang="zh-CN" i="1" dirty="0"/>
              <a:t>当前位置</a:t>
            </a:r>
          </a:p>
          <a:p>
            <a:pPr marL="342900" lvl="1" indent="0">
              <a:buNone/>
            </a:pPr>
            <a:r>
              <a:rPr lang="en-US" altLang="zh-CN" i="1" dirty="0"/>
              <a:t>    </a:t>
            </a:r>
            <a:r>
              <a:rPr lang="en-US" altLang="zh-CN" i="1" dirty="0" err="1"/>
              <a:t>boolean</a:t>
            </a:r>
            <a:r>
              <a:rPr lang="en-US" altLang="zh-CN" i="1" dirty="0"/>
              <a:t> </a:t>
            </a:r>
            <a:r>
              <a:rPr lang="en-US" altLang="zh-CN" i="1" dirty="0" err="1"/>
              <a:t>seekToNewSource</a:t>
            </a:r>
            <a:r>
              <a:rPr lang="en-US" altLang="zh-CN" i="1" dirty="0"/>
              <a:t>(long </a:t>
            </a:r>
            <a:r>
              <a:rPr lang="en-US" altLang="zh-CN" i="1" dirty="0" err="1"/>
              <a:t>targetPos</a:t>
            </a:r>
            <a:r>
              <a:rPr lang="en-US" altLang="zh-CN" i="1" dirty="0"/>
              <a:t>) throws </a:t>
            </a:r>
            <a:r>
              <a:rPr lang="en-US" altLang="zh-CN" i="1" dirty="0" err="1"/>
              <a:t>IOException</a:t>
            </a:r>
            <a:r>
              <a:rPr lang="en-US" altLang="zh-CN" i="1" dirty="0"/>
              <a:t>;  // </a:t>
            </a:r>
            <a:r>
              <a:rPr lang="zh-CN" altLang="zh-CN" i="1" dirty="0"/>
              <a:t>跳到指定新位置</a:t>
            </a:r>
          </a:p>
          <a:p>
            <a:pPr marL="342900" lvl="1" indent="0">
              <a:buNone/>
            </a:pPr>
            <a:r>
              <a:rPr lang="en-US" altLang="zh-CN" i="1" dirty="0"/>
              <a:t>}</a:t>
            </a:r>
            <a:endParaRPr lang="zh-CN" altLang="zh-CN" i="1" dirty="0"/>
          </a:p>
          <a:p>
            <a:pPr marL="342900" lvl="1" indent="0">
              <a:buNone/>
            </a:pPr>
            <a:r>
              <a:rPr lang="en-US" altLang="zh-CN" i="1" dirty="0"/>
              <a:t> </a:t>
            </a:r>
            <a:endParaRPr lang="zh-CN" altLang="zh-CN" i="1" dirty="0"/>
          </a:p>
          <a:p>
            <a:pPr marL="342900" lvl="1" indent="0">
              <a:buNone/>
            </a:pPr>
            <a:r>
              <a:rPr lang="en-US" altLang="zh-CN" i="1" dirty="0"/>
              <a:t>public interface </a:t>
            </a:r>
            <a:r>
              <a:rPr lang="en-US" altLang="zh-CN" i="1" dirty="0" err="1"/>
              <a:t>PositionedReadable</a:t>
            </a:r>
            <a:r>
              <a:rPr lang="en-US" altLang="zh-CN" i="1" dirty="0"/>
              <a:t> {</a:t>
            </a:r>
            <a:endParaRPr lang="zh-CN" altLang="zh-CN" i="1" dirty="0"/>
          </a:p>
          <a:p>
            <a:pPr marL="342900" lvl="1" indent="0">
              <a:buNone/>
            </a:pPr>
            <a:r>
              <a:rPr lang="en-US" altLang="zh-CN" i="1" dirty="0"/>
              <a:t>    long read(long position, byte[] buffer, int offset, int length); // </a:t>
            </a:r>
            <a:r>
              <a:rPr lang="zh-CN" altLang="zh-CN" i="1" dirty="0"/>
              <a:t>从指定位置读取指定长度</a:t>
            </a:r>
          </a:p>
          <a:p>
            <a:pPr marL="342900" lvl="1" indent="0">
              <a:buNone/>
            </a:pPr>
            <a:r>
              <a:rPr lang="en-US" altLang="zh-CN" i="1" dirty="0"/>
              <a:t>}</a:t>
            </a:r>
            <a:endParaRPr lang="zh-CN" altLang="zh-CN" i="1" dirty="0"/>
          </a:p>
        </p:txBody>
      </p:sp>
    </p:spTree>
    <p:extLst>
      <p:ext uri="{BB962C8B-B14F-4D97-AF65-F5344CB8AC3E}">
        <p14:creationId xmlns:p14="http://schemas.microsoft.com/office/powerpoint/2010/main" val="2974304666"/>
      </p:ext>
    </p:extLst>
  </p:cSld>
  <p:clrMapOvr>
    <a:masterClrMapping/>
  </p:clrMapOvr>
  <p:transition spd="med">
    <p:pull/>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D5B6E-25B2-4DA2-BBD3-4D36CE1E9D56}"/>
              </a:ext>
            </a:extLst>
          </p:cNvPr>
          <p:cNvSpPr>
            <a:spLocks noGrp="1"/>
          </p:cNvSpPr>
          <p:nvPr>
            <p:ph type="title"/>
          </p:nvPr>
        </p:nvSpPr>
        <p:spPr/>
        <p:txBody>
          <a:bodyPr/>
          <a:lstStyle/>
          <a:p>
            <a:r>
              <a:rPr lang="en-US" altLang="zh-CN" dirty="0"/>
              <a:t>3.5.3  HDFS Java API</a:t>
            </a:r>
            <a:r>
              <a:rPr lang="zh-CN" altLang="en-US" dirty="0"/>
              <a:t>编程</a:t>
            </a:r>
          </a:p>
        </p:txBody>
      </p:sp>
      <p:sp>
        <p:nvSpPr>
          <p:cNvPr id="3" name="内容占位符 2">
            <a:extLst>
              <a:ext uri="{FF2B5EF4-FFF2-40B4-BE49-F238E27FC236}">
                <a16:creationId xmlns:a16="http://schemas.microsoft.com/office/drawing/2014/main" id="{5D10629C-078A-45F5-80DE-E916B2F98592}"/>
              </a:ext>
            </a:extLst>
          </p:cNvPr>
          <p:cNvSpPr>
            <a:spLocks noGrp="1"/>
          </p:cNvSpPr>
          <p:nvPr>
            <p:ph idx="1"/>
          </p:nvPr>
        </p:nvSpPr>
        <p:spPr/>
        <p:txBody>
          <a:bodyPr>
            <a:normAutofit fontScale="92500" lnSpcReduction="20000"/>
          </a:bodyPr>
          <a:lstStyle/>
          <a:p>
            <a:r>
              <a:rPr lang="en-US" altLang="zh-CN" dirty="0"/>
              <a:t>5. </a:t>
            </a:r>
            <a:r>
              <a:rPr lang="en-US" altLang="zh-CN" dirty="0" err="1"/>
              <a:t>FSDataInputStream</a:t>
            </a:r>
            <a:r>
              <a:rPr lang="zh-CN" altLang="en-US" dirty="0"/>
              <a:t>类</a:t>
            </a:r>
          </a:p>
          <a:p>
            <a:pPr lvl="1"/>
            <a:r>
              <a:rPr lang="zh-CN" altLang="zh-CN" dirty="0"/>
              <a:t>下面代码使用</a:t>
            </a:r>
            <a:r>
              <a:rPr lang="en-US" altLang="zh-CN" dirty="0"/>
              <a:t>seek()</a:t>
            </a:r>
            <a:r>
              <a:rPr lang="zh-CN" altLang="zh-CN" dirty="0"/>
              <a:t>方法读取指定偏移量的文件内容。</a:t>
            </a:r>
            <a:endParaRPr lang="en-US" altLang="zh-CN" dirty="0"/>
          </a:p>
          <a:p>
            <a:pPr lvl="1"/>
            <a:endParaRPr lang="zh-CN" altLang="zh-CN" dirty="0"/>
          </a:p>
          <a:p>
            <a:pPr marL="342900" lvl="1" indent="0">
              <a:buNone/>
            </a:pPr>
            <a:r>
              <a:rPr lang="en-US" altLang="zh-CN" i="1" dirty="0" err="1"/>
              <a:t>FileSystem</a:t>
            </a:r>
            <a:r>
              <a:rPr lang="en-US" altLang="zh-CN" i="1" dirty="0"/>
              <a:t> file = </a:t>
            </a:r>
            <a:r>
              <a:rPr lang="en-US" altLang="zh-CN" i="1" dirty="0" err="1"/>
              <a:t>FileSystem.get</a:t>
            </a:r>
            <a:r>
              <a:rPr lang="en-US" altLang="zh-CN" i="1" dirty="0"/>
              <a:t> (</a:t>
            </a:r>
            <a:r>
              <a:rPr lang="en-US" altLang="zh-CN" i="1" dirty="0" err="1"/>
              <a:t>uri</a:t>
            </a:r>
            <a:r>
              <a:rPr lang="en-US" altLang="zh-CN" i="1" dirty="0"/>
              <a:t>, conf);</a:t>
            </a:r>
            <a:endParaRPr lang="zh-CN" altLang="zh-CN" i="1" dirty="0"/>
          </a:p>
          <a:p>
            <a:pPr marL="342900" lvl="1" indent="0">
              <a:buNone/>
            </a:pPr>
            <a:r>
              <a:rPr lang="en-US" altLang="zh-CN" i="1" dirty="0" err="1"/>
              <a:t>FSDataInputStream</a:t>
            </a:r>
            <a:r>
              <a:rPr lang="en-US" altLang="zh-CN" i="1" dirty="0"/>
              <a:t> in = </a:t>
            </a:r>
            <a:r>
              <a:rPr lang="en-US" altLang="zh-CN" i="1" dirty="0" err="1"/>
              <a:t>file.open</a:t>
            </a:r>
            <a:r>
              <a:rPr lang="en-US" altLang="zh-CN" i="1" dirty="0"/>
              <a:t>(new Path(</a:t>
            </a:r>
            <a:r>
              <a:rPr lang="en-US" altLang="zh-CN" i="1" dirty="0" err="1"/>
              <a:t>uri</a:t>
            </a:r>
            <a:r>
              <a:rPr lang="en-US" altLang="zh-CN" i="1" dirty="0"/>
              <a:t>));</a:t>
            </a:r>
            <a:endParaRPr lang="zh-CN" altLang="zh-CN" i="1" dirty="0"/>
          </a:p>
          <a:p>
            <a:pPr marL="342900" lvl="1" indent="0">
              <a:buNone/>
            </a:pPr>
            <a:r>
              <a:rPr lang="en-US" altLang="zh-CN" i="1" dirty="0"/>
              <a:t>byte[] </a:t>
            </a:r>
            <a:r>
              <a:rPr lang="en-US" altLang="zh-CN" i="1" dirty="0" err="1"/>
              <a:t>btbuffer</a:t>
            </a:r>
            <a:r>
              <a:rPr lang="en-US" altLang="zh-CN" i="1" dirty="0"/>
              <a:t> = new byte[5];</a:t>
            </a:r>
            <a:endParaRPr lang="zh-CN" altLang="zh-CN" i="1" dirty="0"/>
          </a:p>
          <a:p>
            <a:pPr marL="342900" lvl="1" indent="0">
              <a:buNone/>
            </a:pPr>
            <a:r>
              <a:rPr lang="en-US" altLang="zh-CN" i="1" dirty="0" err="1"/>
              <a:t>in.seek</a:t>
            </a:r>
            <a:r>
              <a:rPr lang="en-US" altLang="zh-CN" i="1" dirty="0"/>
              <a:t>(5);                               // </a:t>
            </a:r>
            <a:r>
              <a:rPr lang="zh-CN" altLang="zh-CN" i="1" dirty="0"/>
              <a:t>读指针偏移到第</a:t>
            </a:r>
            <a:r>
              <a:rPr lang="en-US" altLang="zh-CN" i="1" dirty="0"/>
              <a:t>5</a:t>
            </a:r>
            <a:r>
              <a:rPr lang="zh-CN" altLang="zh-CN" i="1" dirty="0"/>
              <a:t>个字节</a:t>
            </a:r>
          </a:p>
          <a:p>
            <a:pPr marL="342900" lvl="1" indent="0">
              <a:buNone/>
            </a:pPr>
            <a:r>
              <a:rPr lang="en-US" altLang="zh-CN" i="1" dirty="0" err="1"/>
              <a:t>Assert.assertEquals</a:t>
            </a:r>
            <a:r>
              <a:rPr lang="en-US" altLang="zh-CN" i="1" dirty="0"/>
              <a:t>(5, </a:t>
            </a:r>
            <a:r>
              <a:rPr lang="en-US" altLang="zh-CN" i="1" dirty="0" err="1"/>
              <a:t>in.getPos</a:t>
            </a:r>
            <a:r>
              <a:rPr lang="en-US" altLang="zh-CN" i="1" dirty="0"/>
              <a:t>());</a:t>
            </a:r>
            <a:endParaRPr lang="zh-CN" altLang="zh-CN" i="1" dirty="0"/>
          </a:p>
          <a:p>
            <a:pPr marL="342900" lvl="1" indent="0">
              <a:buNone/>
            </a:pPr>
            <a:r>
              <a:rPr lang="en-US" altLang="zh-CN" i="1" dirty="0" err="1"/>
              <a:t>in.read</a:t>
            </a:r>
            <a:r>
              <a:rPr lang="en-US" altLang="zh-CN" i="1" dirty="0"/>
              <a:t>(</a:t>
            </a:r>
            <a:r>
              <a:rPr lang="en-US" altLang="zh-CN" i="1" dirty="0" err="1"/>
              <a:t>btbuffer</a:t>
            </a:r>
            <a:r>
              <a:rPr lang="en-US" altLang="zh-CN" i="1" dirty="0"/>
              <a:t>, 0, 5);                     // </a:t>
            </a:r>
            <a:r>
              <a:rPr lang="zh-CN" altLang="zh-CN" i="1" dirty="0"/>
              <a:t>读取</a:t>
            </a:r>
            <a:r>
              <a:rPr lang="en-US" altLang="zh-CN" i="1" dirty="0"/>
              <a:t>5</a:t>
            </a:r>
            <a:r>
              <a:rPr lang="zh-CN" altLang="zh-CN" i="1" dirty="0"/>
              <a:t>个字节到</a:t>
            </a:r>
            <a:r>
              <a:rPr lang="en-US" altLang="zh-CN" i="1" dirty="0" err="1"/>
              <a:t>btbuffer</a:t>
            </a:r>
            <a:endParaRPr lang="zh-CN" altLang="zh-CN" i="1" dirty="0"/>
          </a:p>
          <a:p>
            <a:pPr marL="342900" lvl="1" indent="0">
              <a:buNone/>
            </a:pPr>
            <a:r>
              <a:rPr lang="en-US" altLang="zh-CN" i="1" dirty="0" err="1"/>
              <a:t>System.out.println</a:t>
            </a:r>
            <a:r>
              <a:rPr lang="en-US" altLang="zh-CN" i="1" dirty="0"/>
              <a:t>(new String(</a:t>
            </a:r>
            <a:r>
              <a:rPr lang="en-US" altLang="zh-CN" i="1" dirty="0" err="1"/>
              <a:t>btbuffer</a:t>
            </a:r>
            <a:r>
              <a:rPr lang="en-US" altLang="zh-CN" i="1" dirty="0"/>
              <a:t>));  </a:t>
            </a:r>
            <a:endParaRPr lang="zh-CN" altLang="zh-CN" i="1" dirty="0"/>
          </a:p>
          <a:p>
            <a:pPr marL="342900" lvl="1" indent="0">
              <a:buNone/>
            </a:pPr>
            <a:r>
              <a:rPr lang="en-US" altLang="zh-CN" i="1" dirty="0" err="1"/>
              <a:t>in.read</a:t>
            </a:r>
            <a:r>
              <a:rPr lang="en-US" altLang="zh-CN" i="1" dirty="0"/>
              <a:t>(10,btbuffer, 0, 5);                // </a:t>
            </a:r>
            <a:r>
              <a:rPr lang="zh-CN" altLang="zh-CN" i="1" dirty="0"/>
              <a:t>从第</a:t>
            </a:r>
            <a:r>
              <a:rPr lang="en-US" altLang="zh-CN" i="1" dirty="0"/>
              <a:t>10</a:t>
            </a:r>
            <a:r>
              <a:rPr lang="zh-CN" altLang="zh-CN" i="1" dirty="0"/>
              <a:t>个字节开始读</a:t>
            </a:r>
            <a:r>
              <a:rPr lang="en-US" altLang="zh-CN" i="1" dirty="0"/>
              <a:t>5</a:t>
            </a:r>
            <a:r>
              <a:rPr lang="zh-CN" altLang="zh-CN" i="1" dirty="0"/>
              <a:t>个字节到</a:t>
            </a:r>
            <a:r>
              <a:rPr lang="en-US" altLang="zh-CN" i="1" dirty="0" err="1"/>
              <a:t>btbuffer</a:t>
            </a:r>
            <a:endParaRPr lang="zh-CN" altLang="zh-CN" i="1" dirty="0"/>
          </a:p>
        </p:txBody>
      </p:sp>
    </p:spTree>
    <p:extLst>
      <p:ext uri="{BB962C8B-B14F-4D97-AF65-F5344CB8AC3E}">
        <p14:creationId xmlns:p14="http://schemas.microsoft.com/office/powerpoint/2010/main" val="3715461131"/>
      </p:ext>
    </p:extLst>
  </p:cSld>
  <p:clrMapOvr>
    <a:masterClrMapping/>
  </p:clrMapOvr>
  <p:transition spd="med">
    <p:pull/>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D5B6E-25B2-4DA2-BBD3-4D36CE1E9D56}"/>
              </a:ext>
            </a:extLst>
          </p:cNvPr>
          <p:cNvSpPr>
            <a:spLocks noGrp="1"/>
          </p:cNvSpPr>
          <p:nvPr>
            <p:ph type="title"/>
          </p:nvPr>
        </p:nvSpPr>
        <p:spPr/>
        <p:txBody>
          <a:bodyPr/>
          <a:lstStyle/>
          <a:p>
            <a:r>
              <a:rPr lang="en-US" altLang="zh-CN" dirty="0"/>
              <a:t>3.5.3  HDFS Java API</a:t>
            </a:r>
            <a:r>
              <a:rPr lang="zh-CN" altLang="en-US" dirty="0"/>
              <a:t>编程</a:t>
            </a:r>
          </a:p>
        </p:txBody>
      </p:sp>
      <p:sp>
        <p:nvSpPr>
          <p:cNvPr id="3" name="内容占位符 2">
            <a:extLst>
              <a:ext uri="{FF2B5EF4-FFF2-40B4-BE49-F238E27FC236}">
                <a16:creationId xmlns:a16="http://schemas.microsoft.com/office/drawing/2014/main" id="{5D10629C-078A-45F5-80DE-E916B2F98592}"/>
              </a:ext>
            </a:extLst>
          </p:cNvPr>
          <p:cNvSpPr>
            <a:spLocks noGrp="1"/>
          </p:cNvSpPr>
          <p:nvPr>
            <p:ph idx="1"/>
          </p:nvPr>
        </p:nvSpPr>
        <p:spPr/>
        <p:txBody>
          <a:bodyPr>
            <a:normAutofit/>
          </a:bodyPr>
          <a:lstStyle/>
          <a:p>
            <a:r>
              <a:rPr lang="en-US" altLang="zh-CN" dirty="0"/>
              <a:t>6. </a:t>
            </a:r>
            <a:r>
              <a:rPr lang="en-US" altLang="zh-CN" dirty="0" err="1"/>
              <a:t>FSDataOutputStream</a:t>
            </a:r>
            <a:r>
              <a:rPr lang="zh-CN" altLang="en-US" dirty="0"/>
              <a:t>类</a:t>
            </a:r>
          </a:p>
          <a:p>
            <a:pPr lvl="1"/>
            <a:r>
              <a:rPr lang="en-US" altLang="zh-CN" dirty="0" err="1"/>
              <a:t>FileSystem</a:t>
            </a:r>
            <a:r>
              <a:rPr lang="zh-CN" altLang="en-US" dirty="0"/>
              <a:t>类</a:t>
            </a:r>
            <a:r>
              <a:rPr lang="en-US" altLang="zh-CN" dirty="0"/>
              <a:t>create()</a:t>
            </a:r>
            <a:r>
              <a:rPr lang="zh-CN" altLang="en-US" dirty="0"/>
              <a:t>方法返回一个</a:t>
            </a:r>
            <a:r>
              <a:rPr lang="en-US" altLang="zh-CN" dirty="0" err="1"/>
              <a:t>FSDataOutputStream</a:t>
            </a:r>
            <a:r>
              <a:rPr lang="zh-CN" altLang="en-US" dirty="0"/>
              <a:t>对象，用于创建一个输出文件或者写内容到</a:t>
            </a:r>
            <a:r>
              <a:rPr lang="en-US" altLang="zh-CN" dirty="0"/>
              <a:t>HDFS</a:t>
            </a:r>
            <a:r>
              <a:rPr lang="zh-CN" altLang="en-US" dirty="0"/>
              <a:t>文件的结尾（</a:t>
            </a:r>
            <a:r>
              <a:rPr lang="en-US" altLang="zh-CN" dirty="0"/>
              <a:t>EOF</a:t>
            </a:r>
            <a:r>
              <a:rPr lang="zh-CN" altLang="en-US" dirty="0"/>
              <a:t>）。注意</a:t>
            </a:r>
            <a:r>
              <a:rPr lang="en-US" altLang="zh-CN" dirty="0" err="1"/>
              <a:t>FSDataOutputStream</a:t>
            </a:r>
            <a:r>
              <a:rPr lang="zh-CN" altLang="en-US" dirty="0"/>
              <a:t>不提供</a:t>
            </a:r>
            <a:r>
              <a:rPr lang="en-US" altLang="zh-CN" dirty="0"/>
              <a:t>seek()</a:t>
            </a:r>
            <a:r>
              <a:rPr lang="zh-CN" altLang="en-US" dirty="0"/>
              <a:t>方法，因为</a:t>
            </a:r>
            <a:r>
              <a:rPr lang="en-US" altLang="zh-CN" dirty="0"/>
              <a:t>HDFS</a:t>
            </a:r>
            <a:r>
              <a:rPr lang="zh-CN" altLang="en-US" dirty="0"/>
              <a:t>只支持在文件结尾添加内容，而不支持在中间位置写入。</a:t>
            </a:r>
            <a:r>
              <a:rPr lang="en-US" altLang="zh-CN" dirty="0" err="1"/>
              <a:t>FSDataOutputStream</a:t>
            </a:r>
            <a:r>
              <a:rPr lang="zh-CN" altLang="en-US" dirty="0"/>
              <a:t>封装了</a:t>
            </a:r>
            <a:r>
              <a:rPr lang="en-US" altLang="zh-CN" dirty="0" err="1"/>
              <a:t>DataOutputStream</a:t>
            </a:r>
            <a:r>
              <a:rPr lang="zh-CN" altLang="en-US" dirty="0"/>
              <a:t>类的</a:t>
            </a:r>
            <a:r>
              <a:rPr lang="en-US" altLang="zh-CN" dirty="0"/>
              <a:t>size()</a:t>
            </a:r>
            <a:r>
              <a:rPr lang="zh-CN" altLang="en-US" dirty="0"/>
              <a:t>、</a:t>
            </a:r>
            <a:r>
              <a:rPr lang="en-US" altLang="zh-CN" dirty="0"/>
              <a:t>write()</a:t>
            </a:r>
            <a:r>
              <a:rPr lang="zh-CN" altLang="en-US" dirty="0"/>
              <a:t>等方法。</a:t>
            </a:r>
          </a:p>
        </p:txBody>
      </p:sp>
    </p:spTree>
    <p:extLst>
      <p:ext uri="{BB962C8B-B14F-4D97-AF65-F5344CB8AC3E}">
        <p14:creationId xmlns:p14="http://schemas.microsoft.com/office/powerpoint/2010/main" val="3791461278"/>
      </p:ext>
    </p:extLst>
  </p:cSld>
  <p:clrMapOvr>
    <a:masterClrMapping/>
  </p:clrMapOvr>
  <p:transition spd="med">
    <p:pull/>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D5B6E-25B2-4DA2-BBD3-4D36CE1E9D56}"/>
              </a:ext>
            </a:extLst>
          </p:cNvPr>
          <p:cNvSpPr>
            <a:spLocks noGrp="1"/>
          </p:cNvSpPr>
          <p:nvPr>
            <p:ph type="title"/>
          </p:nvPr>
        </p:nvSpPr>
        <p:spPr/>
        <p:txBody>
          <a:bodyPr/>
          <a:lstStyle/>
          <a:p>
            <a:r>
              <a:rPr lang="en-US" altLang="zh-CN" dirty="0"/>
              <a:t>3.5.3  HDFS Java API</a:t>
            </a:r>
            <a:r>
              <a:rPr lang="zh-CN" altLang="en-US" dirty="0"/>
              <a:t>编程</a:t>
            </a:r>
          </a:p>
        </p:txBody>
      </p:sp>
      <p:sp>
        <p:nvSpPr>
          <p:cNvPr id="3" name="内容占位符 2">
            <a:extLst>
              <a:ext uri="{FF2B5EF4-FFF2-40B4-BE49-F238E27FC236}">
                <a16:creationId xmlns:a16="http://schemas.microsoft.com/office/drawing/2014/main" id="{5D10629C-078A-45F5-80DE-E916B2F98592}"/>
              </a:ext>
            </a:extLst>
          </p:cNvPr>
          <p:cNvSpPr>
            <a:spLocks noGrp="1"/>
          </p:cNvSpPr>
          <p:nvPr>
            <p:ph idx="1"/>
          </p:nvPr>
        </p:nvSpPr>
        <p:spPr/>
        <p:txBody>
          <a:bodyPr>
            <a:normAutofit fontScale="85000" lnSpcReduction="20000"/>
          </a:bodyPr>
          <a:lstStyle/>
          <a:p>
            <a:r>
              <a:rPr lang="en-US" altLang="zh-CN" dirty="0"/>
              <a:t>7. </a:t>
            </a:r>
            <a:r>
              <a:rPr lang="en-US" altLang="zh-CN" dirty="0" err="1"/>
              <a:t>FileStatus</a:t>
            </a:r>
            <a:r>
              <a:rPr lang="zh-CN" altLang="en-US" dirty="0"/>
              <a:t>类</a:t>
            </a:r>
          </a:p>
          <a:p>
            <a:pPr lvl="1"/>
            <a:r>
              <a:rPr lang="en-US" altLang="zh-CN" dirty="0" err="1"/>
              <a:t>FileStatus</a:t>
            </a:r>
            <a:r>
              <a:rPr lang="zh-CN" altLang="en-US" dirty="0"/>
              <a:t>类主要包含</a:t>
            </a:r>
            <a:r>
              <a:rPr lang="en-US" altLang="zh-CN" dirty="0"/>
              <a:t>HDFS</a:t>
            </a:r>
            <a:r>
              <a:rPr lang="zh-CN" altLang="en-US" dirty="0"/>
              <a:t>文件的元信息，包括存取时间、文件大小、文件属主、存放路径等。</a:t>
            </a:r>
            <a:endParaRPr lang="en-US" altLang="zh-CN" dirty="0"/>
          </a:p>
          <a:p>
            <a:pPr lvl="1"/>
            <a:r>
              <a:rPr lang="zh-CN" altLang="en-US" dirty="0"/>
              <a:t>例如，下面代码使用类</a:t>
            </a:r>
            <a:r>
              <a:rPr lang="en-US" altLang="zh-CN" dirty="0" err="1"/>
              <a:t>FileStatus</a:t>
            </a:r>
            <a:r>
              <a:rPr lang="zh-CN" altLang="en-US" dirty="0"/>
              <a:t>获取文件</a:t>
            </a:r>
            <a:r>
              <a:rPr lang="en-US" altLang="zh-CN" dirty="0" err="1"/>
              <a:t>strURI</a:t>
            </a:r>
            <a:r>
              <a:rPr lang="zh-CN" altLang="en-US" dirty="0"/>
              <a:t>的元信息并输出。如果</a:t>
            </a:r>
            <a:r>
              <a:rPr lang="en-US" altLang="zh-CN" dirty="0" err="1"/>
              <a:t>strURI</a:t>
            </a:r>
            <a:r>
              <a:rPr lang="zh-CN" altLang="en-US" dirty="0"/>
              <a:t>是一个目录而不是文件，则</a:t>
            </a:r>
            <a:r>
              <a:rPr lang="en-US" altLang="zh-CN" dirty="0" err="1"/>
              <a:t>getFileStatus</a:t>
            </a:r>
            <a:r>
              <a:rPr lang="en-US" altLang="zh-CN" dirty="0"/>
              <a:t>()</a:t>
            </a:r>
            <a:r>
              <a:rPr lang="zh-CN" altLang="en-US" dirty="0"/>
              <a:t>方法返回一个数组</a:t>
            </a:r>
            <a:r>
              <a:rPr lang="en-US" altLang="zh-CN" dirty="0" err="1"/>
              <a:t>FileStatus</a:t>
            </a:r>
            <a:r>
              <a:rPr lang="en-US" altLang="zh-CN" dirty="0"/>
              <a:t>[]</a:t>
            </a:r>
            <a:r>
              <a:rPr lang="zh-CN" altLang="en-US" dirty="0"/>
              <a:t>，其包含每个文件的元信息。</a:t>
            </a:r>
          </a:p>
          <a:p>
            <a:pPr marL="342900" lvl="1" indent="0">
              <a:buNone/>
            </a:pPr>
            <a:endParaRPr lang="en-US" altLang="zh-CN" i="1" dirty="0"/>
          </a:p>
          <a:p>
            <a:pPr marL="342900" lvl="1" indent="0">
              <a:buNone/>
            </a:pPr>
            <a:r>
              <a:rPr lang="en-US" altLang="zh-CN" i="1" dirty="0"/>
              <a:t>URI </a:t>
            </a:r>
            <a:r>
              <a:rPr lang="en-US" altLang="zh-CN" i="1" dirty="0" err="1"/>
              <a:t>uri</a:t>
            </a:r>
            <a:r>
              <a:rPr lang="en-US" altLang="zh-CN" i="1" dirty="0"/>
              <a:t>=</a:t>
            </a:r>
            <a:r>
              <a:rPr lang="en-US" altLang="zh-CN" i="1" dirty="0" err="1"/>
              <a:t>URI.create</a:t>
            </a:r>
            <a:r>
              <a:rPr lang="en-US" altLang="zh-CN" i="1" dirty="0"/>
              <a:t>(</a:t>
            </a:r>
            <a:r>
              <a:rPr lang="en-US" altLang="zh-CN" i="1" dirty="0" err="1"/>
              <a:t>strURI</a:t>
            </a:r>
            <a:r>
              <a:rPr lang="en-US" altLang="zh-CN" i="1" dirty="0"/>
              <a:t>);</a:t>
            </a:r>
          </a:p>
          <a:p>
            <a:pPr marL="342900" lvl="1" indent="0">
              <a:buNone/>
            </a:pPr>
            <a:r>
              <a:rPr lang="en-US" altLang="zh-CN" i="1" dirty="0" err="1"/>
              <a:t>FileSystem</a:t>
            </a:r>
            <a:r>
              <a:rPr lang="en-US" altLang="zh-CN" i="1" dirty="0"/>
              <a:t> </a:t>
            </a:r>
            <a:r>
              <a:rPr lang="en-US" altLang="zh-CN" i="1" dirty="0" err="1"/>
              <a:t>fileSystem</a:t>
            </a:r>
            <a:r>
              <a:rPr lang="en-US" altLang="zh-CN" i="1" dirty="0"/>
              <a:t>=</a:t>
            </a:r>
            <a:r>
              <a:rPr lang="en-US" altLang="zh-CN" i="1" dirty="0" err="1"/>
              <a:t>FileSystem.get</a:t>
            </a:r>
            <a:r>
              <a:rPr lang="en-US" altLang="zh-CN" i="1" dirty="0"/>
              <a:t>(</a:t>
            </a:r>
            <a:r>
              <a:rPr lang="en-US" altLang="zh-CN" i="1" dirty="0" err="1"/>
              <a:t>uri</a:t>
            </a:r>
            <a:r>
              <a:rPr lang="en-US" altLang="zh-CN" i="1" dirty="0"/>
              <a:t>, conf);</a:t>
            </a:r>
          </a:p>
          <a:p>
            <a:pPr marL="342900" lvl="1" indent="0">
              <a:buNone/>
            </a:pPr>
            <a:r>
              <a:rPr lang="en-US" altLang="zh-CN" i="1" dirty="0" err="1"/>
              <a:t>FileStatus</a:t>
            </a:r>
            <a:r>
              <a:rPr lang="en-US" altLang="zh-CN" i="1" dirty="0"/>
              <a:t> </a:t>
            </a:r>
            <a:r>
              <a:rPr lang="en-US" altLang="zh-CN" i="1" dirty="0" err="1"/>
              <a:t>fileStatus</a:t>
            </a:r>
            <a:r>
              <a:rPr lang="en-US" altLang="zh-CN" i="1" dirty="0"/>
              <a:t>=</a:t>
            </a:r>
            <a:r>
              <a:rPr lang="en-US" altLang="zh-CN" i="1" dirty="0" err="1"/>
              <a:t>fileSystem.getFileStatus</a:t>
            </a:r>
            <a:r>
              <a:rPr lang="en-US" altLang="zh-CN" i="1" dirty="0"/>
              <a:t>(new Path(</a:t>
            </a:r>
            <a:r>
              <a:rPr lang="en-US" altLang="zh-CN" i="1" dirty="0" err="1"/>
              <a:t>uri</a:t>
            </a:r>
            <a:r>
              <a:rPr lang="en-US" altLang="zh-CN" i="1" dirty="0"/>
              <a:t>));</a:t>
            </a:r>
          </a:p>
          <a:p>
            <a:pPr marL="342900" lvl="1" indent="0">
              <a:buNone/>
            </a:pPr>
            <a:r>
              <a:rPr lang="en-US" altLang="zh-CN" i="1" dirty="0" err="1"/>
              <a:t>System.out.println</a:t>
            </a:r>
            <a:r>
              <a:rPr lang="en-US" altLang="zh-CN" i="1" dirty="0"/>
              <a:t>("</a:t>
            </a:r>
            <a:r>
              <a:rPr lang="zh-CN" altLang="en-US" i="1" dirty="0"/>
              <a:t>存取时间</a:t>
            </a:r>
            <a:r>
              <a:rPr lang="en-US" altLang="zh-CN" i="1" dirty="0"/>
              <a:t>: "+</a:t>
            </a:r>
            <a:r>
              <a:rPr lang="en-US" altLang="zh-CN" i="1" dirty="0" err="1"/>
              <a:t>fileStatus.getAccessTime</a:t>
            </a:r>
            <a:r>
              <a:rPr lang="en-US" altLang="zh-CN" i="1" dirty="0"/>
              <a:t>());</a:t>
            </a:r>
          </a:p>
          <a:p>
            <a:pPr marL="342900" lvl="1" indent="0">
              <a:buNone/>
            </a:pPr>
            <a:r>
              <a:rPr lang="en-US" altLang="zh-CN" i="1" dirty="0" err="1"/>
              <a:t>System.out.println</a:t>
            </a:r>
            <a:r>
              <a:rPr lang="en-US" altLang="zh-CN" i="1" dirty="0"/>
              <a:t>("</a:t>
            </a:r>
            <a:r>
              <a:rPr lang="zh-CN" altLang="en-US" i="1" dirty="0"/>
              <a:t>长度</a:t>
            </a:r>
            <a:r>
              <a:rPr lang="en-US" altLang="zh-CN" i="1" dirty="0"/>
              <a:t>: "+</a:t>
            </a:r>
            <a:r>
              <a:rPr lang="en-US" altLang="zh-CN" i="1" dirty="0" err="1"/>
              <a:t>fileStatus.getLen</a:t>
            </a:r>
            <a:r>
              <a:rPr lang="en-US" altLang="zh-CN" i="1" dirty="0"/>
              <a:t>());</a:t>
            </a:r>
          </a:p>
          <a:p>
            <a:pPr marL="342900" lvl="1" indent="0">
              <a:buNone/>
            </a:pPr>
            <a:r>
              <a:rPr lang="en-US" altLang="zh-CN" i="1" dirty="0" err="1"/>
              <a:t>System.out.println</a:t>
            </a:r>
            <a:r>
              <a:rPr lang="en-US" altLang="zh-CN" i="1" dirty="0"/>
              <a:t>("</a:t>
            </a:r>
            <a:r>
              <a:rPr lang="zh-CN" altLang="en-US" i="1" dirty="0"/>
              <a:t>修改时间</a:t>
            </a:r>
            <a:r>
              <a:rPr lang="en-US" altLang="zh-CN" i="1" dirty="0"/>
              <a:t>: " + </a:t>
            </a:r>
            <a:r>
              <a:rPr lang="en-US" altLang="zh-CN" i="1" dirty="0" err="1"/>
              <a:t>fileStatus.getModificationTime</a:t>
            </a:r>
            <a:r>
              <a:rPr lang="en-US" altLang="zh-CN" i="1" dirty="0"/>
              <a:t>());</a:t>
            </a:r>
          </a:p>
          <a:p>
            <a:pPr marL="342900" lvl="1" indent="0">
              <a:buNone/>
            </a:pPr>
            <a:r>
              <a:rPr lang="en-US" altLang="zh-CN" i="1" dirty="0" err="1"/>
              <a:t>System.out.println</a:t>
            </a:r>
            <a:r>
              <a:rPr lang="en-US" altLang="zh-CN" i="1" dirty="0"/>
              <a:t>("</a:t>
            </a:r>
            <a:r>
              <a:rPr lang="zh-CN" altLang="en-US" i="1" dirty="0"/>
              <a:t>路径</a:t>
            </a:r>
            <a:r>
              <a:rPr lang="en-US" altLang="zh-CN" i="1" dirty="0"/>
              <a:t>: " + </a:t>
            </a:r>
            <a:r>
              <a:rPr lang="en-US" altLang="zh-CN" i="1" dirty="0" err="1"/>
              <a:t>fileStatus.getPath</a:t>
            </a:r>
            <a:r>
              <a:rPr lang="en-US" altLang="zh-CN" i="1" dirty="0"/>
              <a:t>());</a:t>
            </a:r>
          </a:p>
        </p:txBody>
      </p:sp>
    </p:spTree>
    <p:extLst>
      <p:ext uri="{BB962C8B-B14F-4D97-AF65-F5344CB8AC3E}">
        <p14:creationId xmlns:p14="http://schemas.microsoft.com/office/powerpoint/2010/main" val="2801383209"/>
      </p:ext>
    </p:extLst>
  </p:cSld>
  <p:clrMapOvr>
    <a:masterClrMapping/>
  </p:clrMapOvr>
  <p:transition spd="med">
    <p:pull/>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D5B6E-25B2-4DA2-BBD3-4D36CE1E9D56}"/>
              </a:ext>
            </a:extLst>
          </p:cNvPr>
          <p:cNvSpPr>
            <a:spLocks noGrp="1"/>
          </p:cNvSpPr>
          <p:nvPr>
            <p:ph type="title"/>
          </p:nvPr>
        </p:nvSpPr>
        <p:spPr/>
        <p:txBody>
          <a:bodyPr/>
          <a:lstStyle/>
          <a:p>
            <a:r>
              <a:rPr lang="en-US" altLang="zh-CN" dirty="0"/>
              <a:t>【</a:t>
            </a:r>
            <a:r>
              <a:rPr lang="zh-CN" altLang="en-US" dirty="0"/>
              <a:t>实例</a:t>
            </a:r>
            <a:r>
              <a:rPr lang="en-US" altLang="zh-CN" dirty="0"/>
              <a:t>3-2】</a:t>
            </a:r>
            <a:endParaRPr lang="zh-CN" altLang="en-US" dirty="0"/>
          </a:p>
        </p:txBody>
      </p:sp>
      <p:sp>
        <p:nvSpPr>
          <p:cNvPr id="3" name="内容占位符 2">
            <a:extLst>
              <a:ext uri="{FF2B5EF4-FFF2-40B4-BE49-F238E27FC236}">
                <a16:creationId xmlns:a16="http://schemas.microsoft.com/office/drawing/2014/main" id="{5D10629C-078A-45F5-80DE-E916B2F98592}"/>
              </a:ext>
            </a:extLst>
          </p:cNvPr>
          <p:cNvSpPr>
            <a:spLocks noGrp="1"/>
          </p:cNvSpPr>
          <p:nvPr>
            <p:ph idx="1"/>
          </p:nvPr>
        </p:nvSpPr>
        <p:spPr/>
        <p:txBody>
          <a:bodyPr>
            <a:normAutofit/>
          </a:bodyPr>
          <a:lstStyle/>
          <a:p>
            <a:r>
              <a:rPr lang="en-US" altLang="zh-CN" dirty="0"/>
              <a:t>【</a:t>
            </a:r>
            <a:r>
              <a:rPr lang="zh-CN" altLang="en-US" dirty="0"/>
              <a:t>实例</a:t>
            </a:r>
            <a:r>
              <a:rPr lang="en-US" altLang="zh-CN" dirty="0"/>
              <a:t>3-2】</a:t>
            </a:r>
            <a:r>
              <a:rPr lang="zh-CN" altLang="en-US" dirty="0"/>
              <a:t>使用</a:t>
            </a:r>
            <a:r>
              <a:rPr lang="en-US" altLang="zh-CN" dirty="0"/>
              <a:t>HDFS Java API</a:t>
            </a:r>
            <a:r>
              <a:rPr lang="zh-CN" altLang="en-US" dirty="0"/>
              <a:t>读写</a:t>
            </a:r>
            <a:r>
              <a:rPr lang="en-US" altLang="zh-CN" dirty="0"/>
              <a:t>HDFS</a:t>
            </a:r>
            <a:r>
              <a:rPr lang="zh-CN" altLang="en-US" dirty="0"/>
              <a:t>文件系统上的文件。主要演示了如何获取</a:t>
            </a:r>
            <a:r>
              <a:rPr lang="en-US" altLang="zh-CN" dirty="0" err="1"/>
              <a:t>FileSystem</a:t>
            </a:r>
            <a:r>
              <a:rPr lang="zh-CN" altLang="en-US" dirty="0"/>
              <a:t>、上传和下载文件、创建和删除目录等功能。</a:t>
            </a:r>
            <a:endParaRPr lang="en-US" altLang="zh-CN" dirty="0"/>
          </a:p>
        </p:txBody>
      </p:sp>
    </p:spTree>
    <p:extLst>
      <p:ext uri="{BB962C8B-B14F-4D97-AF65-F5344CB8AC3E}">
        <p14:creationId xmlns:p14="http://schemas.microsoft.com/office/powerpoint/2010/main" val="3652433135"/>
      </p:ext>
    </p:extLst>
  </p:cSld>
  <p:clrMapOvr>
    <a:masterClrMapping/>
  </p:clrMapOvr>
  <p:transition spd="med">
    <p:pull/>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69B30AC-56F2-4C6B-927B-E941E295A180}"/>
              </a:ext>
            </a:extLst>
          </p:cNvPr>
          <p:cNvSpPr>
            <a:spLocks noGrp="1"/>
          </p:cNvSpPr>
          <p:nvPr>
            <p:ph idx="1"/>
          </p:nvPr>
        </p:nvSpPr>
        <p:spPr>
          <a:xfrm>
            <a:off x="628650" y="180490"/>
            <a:ext cx="3943350" cy="4560322"/>
          </a:xfrm>
        </p:spPr>
        <p:txBody>
          <a:bodyPr>
            <a:normAutofit fontScale="62500" lnSpcReduction="20000"/>
          </a:bodyPr>
          <a:lstStyle/>
          <a:p>
            <a:pPr marL="0" indent="0">
              <a:buNone/>
            </a:pPr>
            <a:r>
              <a:rPr lang="en-US" altLang="zh-CN" i="1" dirty="0"/>
              <a:t>package </a:t>
            </a:r>
            <a:r>
              <a:rPr lang="en-US" altLang="zh-CN" i="1" dirty="0" err="1"/>
              <a:t>com.xijing.hdfs</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import </a:t>
            </a:r>
            <a:r>
              <a:rPr lang="en-US" altLang="zh-CN" i="1" dirty="0" err="1"/>
              <a:t>java.io.FileInputStream</a:t>
            </a:r>
            <a:r>
              <a:rPr lang="en-US" altLang="zh-CN" i="1" dirty="0"/>
              <a:t>;</a:t>
            </a:r>
            <a:endParaRPr lang="zh-CN" altLang="zh-CN" i="1" dirty="0"/>
          </a:p>
          <a:p>
            <a:pPr marL="0" indent="0">
              <a:buNone/>
            </a:pPr>
            <a:r>
              <a:rPr lang="en-US" altLang="zh-CN" i="1" dirty="0"/>
              <a:t>import </a:t>
            </a:r>
            <a:r>
              <a:rPr lang="en-US" altLang="zh-CN" i="1" dirty="0" err="1"/>
              <a:t>java.io.FileOutputStream</a:t>
            </a:r>
            <a:r>
              <a:rPr lang="en-US" altLang="zh-CN" i="1" dirty="0"/>
              <a:t>;</a:t>
            </a:r>
            <a:endParaRPr lang="zh-CN" altLang="zh-CN" i="1" dirty="0"/>
          </a:p>
          <a:p>
            <a:pPr marL="0" indent="0">
              <a:buNone/>
            </a:pPr>
            <a:r>
              <a:rPr lang="en-US" altLang="zh-CN" i="1" dirty="0"/>
              <a:t>import </a:t>
            </a:r>
            <a:r>
              <a:rPr lang="en-US" altLang="zh-CN" i="1" dirty="0" err="1"/>
              <a:t>java.io.IOException</a:t>
            </a:r>
            <a:r>
              <a:rPr lang="en-US" altLang="zh-CN" i="1" dirty="0"/>
              <a:t>;</a:t>
            </a:r>
            <a:endParaRPr lang="zh-CN" altLang="zh-CN" i="1" dirty="0"/>
          </a:p>
          <a:p>
            <a:pPr marL="0" indent="0">
              <a:buNone/>
            </a:pPr>
            <a:r>
              <a:rPr lang="en-US" altLang="zh-CN" i="1" dirty="0"/>
              <a:t>import </a:t>
            </a:r>
            <a:r>
              <a:rPr lang="en-US" altLang="zh-CN" i="1" dirty="0" err="1"/>
              <a:t>java.net.URI</a:t>
            </a:r>
            <a:r>
              <a:rPr lang="en-US" altLang="zh-CN" i="1" dirty="0"/>
              <a:t>;</a:t>
            </a:r>
            <a:endParaRPr lang="zh-CN" altLang="zh-CN" i="1" dirty="0"/>
          </a:p>
          <a:p>
            <a:pPr marL="0" indent="0">
              <a:buNone/>
            </a:pPr>
            <a:r>
              <a:rPr lang="en-US" altLang="zh-CN" i="1" dirty="0"/>
              <a:t>import </a:t>
            </a:r>
            <a:r>
              <a:rPr lang="en-US" altLang="zh-CN" i="1" dirty="0" err="1"/>
              <a:t>java.net.URISyntaxException</a:t>
            </a:r>
            <a:r>
              <a:rPr lang="en-US" altLang="zh-CN" i="1" dirty="0"/>
              <a:t>;</a:t>
            </a:r>
            <a:endParaRPr lang="zh-CN" altLang="zh-CN" i="1" dirty="0"/>
          </a:p>
          <a:p>
            <a:pPr marL="0" indent="0">
              <a:buNone/>
            </a:pPr>
            <a:r>
              <a:rPr lang="en-US" altLang="zh-CN" i="1" dirty="0"/>
              <a:t>import </a:t>
            </a:r>
            <a:r>
              <a:rPr lang="en-US" altLang="zh-CN" i="1" dirty="0" err="1"/>
              <a:t>org.apache.hadoop.conf.Configuration</a:t>
            </a:r>
            <a:r>
              <a:rPr lang="en-US" altLang="zh-CN" i="1" dirty="0"/>
              <a:t>;</a:t>
            </a:r>
            <a:endParaRPr lang="zh-CN" altLang="zh-CN" i="1" dirty="0"/>
          </a:p>
          <a:p>
            <a:pPr marL="0" indent="0">
              <a:buNone/>
            </a:pPr>
            <a:r>
              <a:rPr lang="en-US" altLang="zh-CN" i="1" dirty="0"/>
              <a:t>import </a:t>
            </a:r>
            <a:r>
              <a:rPr lang="en-US" altLang="zh-CN" i="1" dirty="0" err="1"/>
              <a:t>org.apache.hadoop.fs.FSDataInputStream</a:t>
            </a:r>
            <a:r>
              <a:rPr lang="en-US" altLang="zh-CN" i="1" dirty="0"/>
              <a:t>;</a:t>
            </a:r>
            <a:endParaRPr lang="zh-CN" altLang="zh-CN" i="1" dirty="0"/>
          </a:p>
          <a:p>
            <a:pPr marL="0" indent="0">
              <a:buNone/>
            </a:pPr>
            <a:r>
              <a:rPr lang="en-US" altLang="zh-CN" i="1" dirty="0"/>
              <a:t>import </a:t>
            </a:r>
            <a:r>
              <a:rPr lang="en-US" altLang="zh-CN" i="1" dirty="0" err="1"/>
              <a:t>org.apache.hadoop.fs.FSDataOutputStream</a:t>
            </a:r>
            <a:r>
              <a:rPr lang="en-US" altLang="zh-CN" i="1" dirty="0"/>
              <a:t>;</a:t>
            </a:r>
            <a:endParaRPr lang="zh-CN" altLang="zh-CN" i="1" dirty="0"/>
          </a:p>
          <a:p>
            <a:pPr marL="0" indent="0">
              <a:buNone/>
            </a:pPr>
            <a:r>
              <a:rPr lang="en-US" altLang="zh-CN" i="1" dirty="0"/>
              <a:t>import </a:t>
            </a:r>
            <a:r>
              <a:rPr lang="en-US" altLang="zh-CN" i="1" dirty="0" err="1"/>
              <a:t>org.apache.hadoop.fs.FileSystem</a:t>
            </a:r>
            <a:r>
              <a:rPr lang="en-US" altLang="zh-CN" i="1" dirty="0"/>
              <a:t>;</a:t>
            </a:r>
            <a:endParaRPr lang="zh-CN" altLang="zh-CN" i="1" dirty="0"/>
          </a:p>
          <a:p>
            <a:pPr marL="0" indent="0">
              <a:buNone/>
            </a:pPr>
            <a:r>
              <a:rPr lang="en-US" altLang="zh-CN" i="1" dirty="0"/>
              <a:t>import </a:t>
            </a:r>
            <a:r>
              <a:rPr lang="en-US" altLang="zh-CN" i="1" dirty="0" err="1"/>
              <a:t>org.apache.hadoop.fs.Path</a:t>
            </a:r>
            <a:r>
              <a:rPr lang="en-US" altLang="zh-CN" i="1" dirty="0"/>
              <a:t>;</a:t>
            </a:r>
            <a:endParaRPr lang="zh-CN" altLang="zh-CN" i="1" dirty="0"/>
          </a:p>
          <a:p>
            <a:pPr marL="0" indent="0">
              <a:buNone/>
            </a:pPr>
            <a:r>
              <a:rPr lang="en-US" altLang="zh-CN" i="1" dirty="0"/>
              <a:t>import </a:t>
            </a:r>
            <a:r>
              <a:rPr lang="en-US" altLang="zh-CN" i="1" dirty="0" err="1"/>
              <a:t>org.apache.hadoop.io.IOUtils</a:t>
            </a:r>
            <a:r>
              <a:rPr lang="en-US" altLang="zh-CN" i="1" dirty="0"/>
              <a:t>;</a:t>
            </a:r>
            <a:endParaRPr lang="zh-CN" altLang="zh-CN" i="1" dirty="0"/>
          </a:p>
          <a:p>
            <a:pPr marL="0" indent="0">
              <a:buNone/>
            </a:pPr>
            <a:r>
              <a:rPr lang="en-US" altLang="zh-CN" i="1" dirty="0"/>
              <a:t>import </a:t>
            </a:r>
            <a:r>
              <a:rPr lang="en-US" altLang="zh-CN" i="1" dirty="0" err="1"/>
              <a:t>org.junit.Before</a:t>
            </a:r>
            <a:r>
              <a:rPr lang="en-US" altLang="zh-CN" i="1" dirty="0"/>
              <a:t>;</a:t>
            </a:r>
            <a:endParaRPr lang="zh-CN" altLang="zh-CN" i="1" dirty="0"/>
          </a:p>
          <a:p>
            <a:pPr marL="0" indent="0">
              <a:buNone/>
            </a:pPr>
            <a:r>
              <a:rPr lang="en-US" altLang="zh-CN" i="1" dirty="0"/>
              <a:t>import </a:t>
            </a:r>
            <a:r>
              <a:rPr lang="en-US" altLang="zh-CN" i="1" dirty="0" err="1"/>
              <a:t>org.junit.Test</a:t>
            </a:r>
            <a:r>
              <a:rPr lang="en-US" altLang="zh-CN" i="1" dirty="0"/>
              <a:t>;</a:t>
            </a:r>
          </a:p>
        </p:txBody>
      </p:sp>
      <p:sp>
        <p:nvSpPr>
          <p:cNvPr id="4" name="内容占位符 2">
            <a:extLst>
              <a:ext uri="{FF2B5EF4-FFF2-40B4-BE49-F238E27FC236}">
                <a16:creationId xmlns:a16="http://schemas.microsoft.com/office/drawing/2014/main" id="{E5834B4C-38AF-4387-8D8C-6647D62EBF70}"/>
              </a:ext>
            </a:extLst>
          </p:cNvPr>
          <p:cNvSpPr txBox="1">
            <a:spLocks/>
          </p:cNvSpPr>
          <p:nvPr/>
        </p:nvSpPr>
        <p:spPr>
          <a:xfrm>
            <a:off x="4572000" y="175755"/>
            <a:ext cx="3943350" cy="4560322"/>
          </a:xfrm>
          <a:prstGeom prst="rect">
            <a:avLst/>
          </a:prstGeom>
        </p:spPr>
        <p:txBody>
          <a:bodyPr vert="horz" lIns="91440" tIns="45720" rIns="91440" bIns="45720" rtlCol="0">
            <a:normAutofit fontScale="70000" lnSpcReduction="20000"/>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i="1" dirty="0"/>
              <a:t>public class </a:t>
            </a:r>
            <a:r>
              <a:rPr lang="en-US" altLang="zh-CN" i="1" dirty="0" err="1"/>
              <a:t>HdfsApi</a:t>
            </a:r>
            <a:r>
              <a:rPr lang="en-US" altLang="zh-CN" i="1" dirty="0"/>
              <a:t> {</a:t>
            </a:r>
          </a:p>
          <a:p>
            <a:pPr marL="0" indent="0">
              <a:buNone/>
            </a:pPr>
            <a:r>
              <a:rPr lang="en-US" altLang="zh-CN" i="1" dirty="0"/>
              <a:t>    </a:t>
            </a:r>
            <a:r>
              <a:rPr lang="en-US" altLang="zh-CN" i="1" dirty="0" err="1"/>
              <a:t>FileSystem</a:t>
            </a:r>
            <a:r>
              <a:rPr lang="en-US" altLang="zh-CN" i="1" dirty="0"/>
              <a:t> </a:t>
            </a:r>
            <a:r>
              <a:rPr lang="en-US" altLang="zh-CN" i="1" dirty="0" err="1"/>
              <a:t>fileSystem</a:t>
            </a:r>
            <a:r>
              <a:rPr lang="en-US" altLang="zh-CN" i="1" dirty="0"/>
              <a:t> = null;     // </a:t>
            </a:r>
            <a:r>
              <a:rPr lang="zh-CN" altLang="en-US" i="1" dirty="0"/>
              <a:t>定义一个</a:t>
            </a:r>
            <a:r>
              <a:rPr lang="en-US" altLang="zh-CN" i="1" dirty="0" err="1"/>
              <a:t>fileSystem</a:t>
            </a:r>
            <a:r>
              <a:rPr lang="zh-CN" altLang="en-US" i="1" dirty="0"/>
              <a:t>变量</a:t>
            </a:r>
          </a:p>
          <a:p>
            <a:pPr marL="0" indent="0">
              <a:buNone/>
            </a:pPr>
            <a:r>
              <a:rPr lang="zh-CN" altLang="en-US" i="1" dirty="0"/>
              <a:t> </a:t>
            </a:r>
          </a:p>
          <a:p>
            <a:pPr marL="0" indent="0">
              <a:buNone/>
            </a:pPr>
            <a:r>
              <a:rPr lang="zh-CN" altLang="en-US" i="1" dirty="0"/>
              <a:t>    </a:t>
            </a:r>
            <a:r>
              <a:rPr lang="en-US" altLang="zh-CN" i="1" dirty="0"/>
              <a:t>public void </a:t>
            </a:r>
            <a:r>
              <a:rPr lang="en-US" altLang="zh-CN" i="1" dirty="0" err="1"/>
              <a:t>getfileSystem</a:t>
            </a:r>
            <a:r>
              <a:rPr lang="en-US" altLang="zh-CN" i="1" dirty="0"/>
              <a:t>() throws </a:t>
            </a:r>
            <a:r>
              <a:rPr lang="en-US" altLang="zh-CN" i="1" dirty="0" err="1"/>
              <a:t>IOException</a:t>
            </a:r>
            <a:r>
              <a:rPr lang="en-US" altLang="zh-CN" i="1" dirty="0"/>
              <a:t>, </a:t>
            </a:r>
            <a:r>
              <a:rPr lang="en-US" altLang="zh-CN" i="1" dirty="0" err="1"/>
              <a:t>InterruptedException</a:t>
            </a:r>
            <a:r>
              <a:rPr lang="en-US" altLang="zh-CN" i="1" dirty="0"/>
              <a:t>, </a:t>
            </a:r>
            <a:r>
              <a:rPr lang="en-US" altLang="zh-CN" i="1" dirty="0" err="1"/>
              <a:t>URISyntaxException</a:t>
            </a:r>
            <a:r>
              <a:rPr lang="en-US" altLang="zh-CN" i="1" dirty="0"/>
              <a:t>{</a:t>
            </a:r>
          </a:p>
          <a:p>
            <a:pPr marL="0" indent="0">
              <a:buNone/>
            </a:pPr>
            <a:r>
              <a:rPr lang="en-US" altLang="zh-CN" i="1" dirty="0"/>
              <a:t>        // </a:t>
            </a:r>
            <a:r>
              <a:rPr lang="zh-CN" altLang="en-US" i="1" dirty="0"/>
              <a:t>获取具体文件系统对象</a:t>
            </a:r>
          </a:p>
          <a:p>
            <a:pPr marL="0" indent="0">
              <a:buNone/>
            </a:pPr>
            <a:r>
              <a:rPr lang="zh-CN" altLang="en-US" i="1" dirty="0"/>
              <a:t>        </a:t>
            </a:r>
            <a:r>
              <a:rPr lang="en-US" altLang="zh-CN" i="1" dirty="0" err="1"/>
              <a:t>fileSystem</a:t>
            </a:r>
            <a:r>
              <a:rPr lang="en-US" altLang="zh-CN" i="1" dirty="0"/>
              <a:t> = </a:t>
            </a:r>
            <a:r>
              <a:rPr lang="en-US" altLang="zh-CN" i="1" dirty="0" err="1"/>
              <a:t>FileSystem.get</a:t>
            </a:r>
            <a:r>
              <a:rPr lang="en-US" altLang="zh-CN" i="1" dirty="0"/>
              <a:t>(</a:t>
            </a:r>
          </a:p>
          <a:p>
            <a:pPr marL="0" indent="0">
              <a:buNone/>
            </a:pPr>
            <a:r>
              <a:rPr lang="en-US" altLang="zh-CN" i="1" dirty="0"/>
              <a:t>            // </a:t>
            </a:r>
            <a:r>
              <a:rPr lang="zh-CN" altLang="en-US" i="1" dirty="0"/>
              <a:t>创建</a:t>
            </a:r>
            <a:r>
              <a:rPr lang="en-US" altLang="zh-CN" i="1" dirty="0"/>
              <a:t>HDFS</a:t>
            </a:r>
            <a:r>
              <a:rPr lang="zh-CN" altLang="en-US" i="1" dirty="0"/>
              <a:t>文件系统的访问路径，就是</a:t>
            </a:r>
            <a:r>
              <a:rPr lang="en-US" altLang="zh-CN" i="1" dirty="0"/>
              <a:t>Hadoop</a:t>
            </a:r>
            <a:r>
              <a:rPr lang="zh-CN" altLang="en-US" i="1" dirty="0"/>
              <a:t>配置文件</a:t>
            </a:r>
            <a:r>
              <a:rPr lang="en-US" altLang="zh-CN" i="1" dirty="0"/>
              <a:t>core-site.xml</a:t>
            </a:r>
            <a:r>
              <a:rPr lang="zh-CN" altLang="en-US" i="1" dirty="0"/>
              <a:t>中的</a:t>
            </a:r>
            <a:r>
              <a:rPr lang="en-US" altLang="zh-CN" i="1" dirty="0"/>
              <a:t>HDFS</a:t>
            </a:r>
            <a:r>
              <a:rPr lang="zh-CN" altLang="en-US" i="1" dirty="0"/>
              <a:t>文件系统所在机器</a:t>
            </a:r>
          </a:p>
          <a:p>
            <a:pPr marL="0" indent="0">
              <a:buNone/>
            </a:pPr>
            <a:r>
              <a:rPr lang="zh-CN" altLang="en-US" i="1" dirty="0"/>
              <a:t>            </a:t>
            </a:r>
            <a:r>
              <a:rPr lang="en-US" altLang="zh-CN" i="1" dirty="0"/>
              <a:t>new URI("</a:t>
            </a:r>
            <a:r>
              <a:rPr lang="en-US" altLang="zh-CN" i="1" dirty="0" err="1"/>
              <a:t>hdfs</a:t>
            </a:r>
            <a:r>
              <a:rPr lang="en-US" altLang="zh-CN" i="1" dirty="0"/>
              <a:t>://192.168.18.130:9000"),</a:t>
            </a:r>
          </a:p>
          <a:p>
            <a:pPr marL="0" indent="0">
              <a:buNone/>
            </a:pPr>
            <a:r>
              <a:rPr lang="en-US" altLang="zh-CN" i="1" dirty="0"/>
              <a:t>            // </a:t>
            </a:r>
            <a:r>
              <a:rPr lang="zh-CN" altLang="en-US" i="1" dirty="0"/>
              <a:t>创建</a:t>
            </a:r>
            <a:r>
              <a:rPr lang="en-US" altLang="zh-CN" i="1" dirty="0"/>
              <a:t>Hadoop</a:t>
            </a:r>
            <a:r>
              <a:rPr lang="zh-CN" altLang="en-US" i="1" dirty="0"/>
              <a:t>配置文件的类</a:t>
            </a:r>
          </a:p>
          <a:p>
            <a:pPr marL="0" indent="0">
              <a:buNone/>
            </a:pPr>
            <a:r>
              <a:rPr lang="zh-CN" altLang="en-US" i="1" dirty="0"/>
              <a:t>            </a:t>
            </a:r>
            <a:r>
              <a:rPr lang="en-US" altLang="zh-CN" i="1" dirty="0"/>
              <a:t>new  Configuration(),</a:t>
            </a:r>
          </a:p>
          <a:p>
            <a:pPr marL="0" indent="0">
              <a:buNone/>
            </a:pPr>
            <a:r>
              <a:rPr lang="en-US" altLang="zh-CN" i="1" dirty="0"/>
              <a:t>            // Linux</a:t>
            </a:r>
            <a:r>
              <a:rPr lang="zh-CN" altLang="en-US" i="1" dirty="0"/>
              <a:t>启动用户名</a:t>
            </a:r>
          </a:p>
          <a:p>
            <a:pPr marL="0" indent="0">
              <a:buNone/>
            </a:pPr>
            <a:r>
              <a:rPr lang="zh-CN" altLang="en-US" i="1" dirty="0"/>
              <a:t>            </a:t>
            </a:r>
            <a:r>
              <a:rPr lang="en-US" altLang="zh-CN" i="1" dirty="0"/>
              <a:t>"</a:t>
            </a:r>
            <a:r>
              <a:rPr lang="en-US" altLang="zh-CN" i="1" dirty="0" err="1"/>
              <a:t>xuluhui</a:t>
            </a:r>
            <a:r>
              <a:rPr lang="en-US" altLang="zh-CN" i="1" dirty="0"/>
              <a:t>");</a:t>
            </a:r>
          </a:p>
          <a:p>
            <a:pPr marL="0" indent="0">
              <a:buNone/>
            </a:pPr>
            <a:r>
              <a:rPr lang="en-US" altLang="zh-CN" i="1" dirty="0"/>
              <a:t>    }</a:t>
            </a:r>
          </a:p>
        </p:txBody>
      </p:sp>
    </p:spTree>
    <p:extLst>
      <p:ext uri="{BB962C8B-B14F-4D97-AF65-F5344CB8AC3E}">
        <p14:creationId xmlns:p14="http://schemas.microsoft.com/office/powerpoint/2010/main" val="3512498430"/>
      </p:ext>
    </p:extLst>
  </p:cSld>
  <p:clrMapOvr>
    <a:masterClrMapping/>
  </p:clrMapOvr>
  <p:transition spd="med">
    <p:pull/>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69B30AC-56F2-4C6B-927B-E941E295A180}"/>
              </a:ext>
            </a:extLst>
          </p:cNvPr>
          <p:cNvSpPr>
            <a:spLocks noGrp="1"/>
          </p:cNvSpPr>
          <p:nvPr>
            <p:ph idx="1"/>
          </p:nvPr>
        </p:nvSpPr>
        <p:spPr>
          <a:xfrm>
            <a:off x="628650" y="180490"/>
            <a:ext cx="3943350" cy="4560322"/>
          </a:xfrm>
        </p:spPr>
        <p:txBody>
          <a:bodyPr>
            <a:normAutofit fontScale="40000" lnSpcReduction="20000"/>
          </a:bodyPr>
          <a:lstStyle/>
          <a:p>
            <a:pPr marL="0" indent="0">
              <a:buNone/>
            </a:pPr>
            <a:r>
              <a:rPr lang="en-US" altLang="zh-CN" i="1" dirty="0"/>
              <a:t>// </a:t>
            </a:r>
            <a:r>
              <a:rPr lang="zh-CN" altLang="zh-CN" i="1" dirty="0"/>
              <a:t>下载</a:t>
            </a:r>
            <a:r>
              <a:rPr lang="en-US" altLang="zh-CN" i="1" dirty="0"/>
              <a:t>HDFS</a:t>
            </a:r>
            <a:r>
              <a:rPr lang="zh-CN" altLang="zh-CN" i="1" dirty="0"/>
              <a:t>文件到本地</a:t>
            </a:r>
          </a:p>
          <a:p>
            <a:pPr marL="0" indent="0">
              <a:buNone/>
            </a:pPr>
            <a:r>
              <a:rPr lang="en-US" altLang="zh-CN" i="1" dirty="0"/>
              <a:t>    public void </a:t>
            </a:r>
            <a:r>
              <a:rPr lang="en-US" altLang="zh-CN" i="1" dirty="0" err="1"/>
              <a:t>testDownload</a:t>
            </a:r>
            <a:r>
              <a:rPr lang="en-US" altLang="zh-CN" i="1" dirty="0"/>
              <a:t>() throws </a:t>
            </a:r>
            <a:r>
              <a:rPr lang="en-US" altLang="zh-CN" i="1" dirty="0" err="1"/>
              <a:t>IllegalArgumentException</a:t>
            </a:r>
            <a:r>
              <a:rPr lang="en-US" altLang="zh-CN" i="1" dirty="0"/>
              <a:t>, </a:t>
            </a:r>
            <a:r>
              <a:rPr lang="en-US" altLang="zh-CN" i="1" dirty="0" err="1"/>
              <a:t>IOException</a:t>
            </a:r>
            <a:r>
              <a:rPr lang="en-US" altLang="zh-CN" i="1" dirty="0"/>
              <a:t>{</a:t>
            </a:r>
            <a:endParaRPr lang="zh-CN" altLang="zh-CN" i="1" dirty="0"/>
          </a:p>
          <a:p>
            <a:pPr marL="0" indent="0">
              <a:buNone/>
            </a:pPr>
            <a:r>
              <a:rPr lang="en-US" altLang="zh-CN" i="1" dirty="0"/>
              <a:t>        // </a:t>
            </a:r>
            <a:r>
              <a:rPr lang="zh-CN" altLang="zh-CN" i="1" dirty="0"/>
              <a:t>构建一个输入流，将需要下载的文件写入到客户端的内存中</a:t>
            </a:r>
          </a:p>
          <a:p>
            <a:pPr marL="0" indent="0">
              <a:buNone/>
            </a:pPr>
            <a:r>
              <a:rPr lang="en-US" altLang="zh-CN" i="1" dirty="0"/>
              <a:t>        </a:t>
            </a:r>
            <a:r>
              <a:rPr lang="en-US" altLang="zh-CN" i="1" dirty="0" err="1"/>
              <a:t>FSDataInputStream</a:t>
            </a:r>
            <a:r>
              <a:rPr lang="en-US" altLang="zh-CN" i="1" dirty="0"/>
              <a:t> in = </a:t>
            </a:r>
            <a:r>
              <a:rPr lang="en-US" altLang="zh-CN" i="1" dirty="0" err="1"/>
              <a:t>fileSystem.open</a:t>
            </a:r>
            <a:r>
              <a:rPr lang="en-US" altLang="zh-CN" i="1" dirty="0"/>
              <a:t>(new Path("/user/</a:t>
            </a:r>
            <a:r>
              <a:rPr lang="en-US" altLang="zh-CN" i="1" dirty="0" err="1"/>
              <a:t>xuluhui</a:t>
            </a:r>
            <a:r>
              <a:rPr lang="en-US" altLang="zh-CN" i="1" dirty="0"/>
              <a:t>/</a:t>
            </a:r>
            <a:r>
              <a:rPr lang="en-US" altLang="zh-CN" i="1" dirty="0" err="1"/>
              <a:t>mapreduce</a:t>
            </a:r>
            <a:r>
              <a:rPr lang="en-US" altLang="zh-CN" i="1" dirty="0"/>
              <a:t>/wordcount/input/</a:t>
            </a:r>
            <a:r>
              <a:rPr lang="en-US" altLang="zh-CN" i="1" dirty="0" err="1"/>
              <a:t>wc.input</a:t>
            </a:r>
            <a:r>
              <a:rPr lang="en-US" altLang="zh-CN" i="1" dirty="0"/>
              <a:t>"));</a:t>
            </a:r>
            <a:endParaRPr lang="zh-CN" altLang="zh-CN" i="1" dirty="0"/>
          </a:p>
          <a:p>
            <a:pPr marL="0" indent="0">
              <a:buNone/>
            </a:pPr>
            <a:r>
              <a:rPr lang="en-US" altLang="zh-CN" i="1" dirty="0"/>
              <a:t>        // </a:t>
            </a:r>
            <a:r>
              <a:rPr lang="zh-CN" altLang="zh-CN" i="1" dirty="0"/>
              <a:t>构建一个输出流，将需要下载的文件从内存中写入到本地磁盘</a:t>
            </a:r>
          </a:p>
          <a:p>
            <a:pPr marL="0" indent="0">
              <a:buNone/>
            </a:pPr>
            <a:r>
              <a:rPr lang="en-US" altLang="zh-CN" i="1" dirty="0"/>
              <a:t>        </a:t>
            </a:r>
            <a:r>
              <a:rPr lang="en-US" altLang="zh-CN" i="1" dirty="0" err="1"/>
              <a:t>FileOutputStream</a:t>
            </a:r>
            <a:r>
              <a:rPr lang="en-US" altLang="zh-CN" i="1" dirty="0"/>
              <a:t> out = new </a:t>
            </a:r>
            <a:r>
              <a:rPr lang="en-US" altLang="zh-CN" i="1" dirty="0" err="1"/>
              <a:t>FileOutputStream</a:t>
            </a:r>
            <a:r>
              <a:rPr lang="en-US" altLang="zh-CN" i="1" dirty="0"/>
              <a:t>("/home/</a:t>
            </a:r>
            <a:r>
              <a:rPr lang="en-US" altLang="zh-CN" i="1" dirty="0" err="1"/>
              <a:t>xuluhui</a:t>
            </a:r>
            <a:r>
              <a:rPr lang="en-US" altLang="zh-CN" i="1" dirty="0"/>
              <a:t>/</a:t>
            </a:r>
            <a:r>
              <a:rPr lang="en-US" altLang="zh-CN" i="1" dirty="0" err="1"/>
              <a:t>testData</a:t>
            </a:r>
            <a:r>
              <a:rPr lang="en-US" altLang="zh-CN" i="1" dirty="0"/>
              <a:t>/test1.txt");</a:t>
            </a:r>
            <a:endParaRPr lang="zh-CN" altLang="zh-CN" i="1" dirty="0"/>
          </a:p>
          <a:p>
            <a:pPr marL="0" indent="0">
              <a:buNone/>
            </a:pPr>
            <a:r>
              <a:rPr lang="en-US" altLang="zh-CN" i="1" dirty="0"/>
              <a:t>        /**</a:t>
            </a:r>
            <a:endParaRPr lang="zh-CN" altLang="zh-CN" i="1" dirty="0"/>
          </a:p>
          <a:p>
            <a:pPr marL="0" indent="0">
              <a:buNone/>
            </a:pPr>
            <a:r>
              <a:rPr lang="en-US" altLang="zh-CN" i="1" dirty="0"/>
              <a:t>         * </a:t>
            </a:r>
            <a:r>
              <a:rPr lang="zh-CN" altLang="zh-CN" i="1" dirty="0"/>
              <a:t>参数说明：</a:t>
            </a:r>
          </a:p>
          <a:p>
            <a:pPr marL="0" indent="0">
              <a:buNone/>
            </a:pPr>
            <a:r>
              <a:rPr lang="en-US" altLang="zh-CN" i="1" dirty="0"/>
              <a:t>         *     in   </a:t>
            </a:r>
            <a:r>
              <a:rPr lang="zh-CN" altLang="zh-CN" i="1" dirty="0"/>
              <a:t>代表输入流，读取</a:t>
            </a:r>
            <a:r>
              <a:rPr lang="en-US" altLang="zh-CN" i="1" dirty="0"/>
              <a:t>HDFS</a:t>
            </a:r>
            <a:r>
              <a:rPr lang="zh-CN" altLang="zh-CN" i="1" dirty="0"/>
              <a:t>文件系统的文件到本机内存中</a:t>
            </a:r>
          </a:p>
          <a:p>
            <a:pPr marL="0" indent="0">
              <a:buNone/>
            </a:pPr>
            <a:r>
              <a:rPr lang="en-US" altLang="zh-CN" i="1" dirty="0"/>
              <a:t>         *     out  </a:t>
            </a:r>
            <a:r>
              <a:rPr lang="zh-CN" altLang="zh-CN" i="1" dirty="0"/>
              <a:t>代表输出流，将本机内存中的文件写入到本地磁盘中</a:t>
            </a:r>
          </a:p>
          <a:p>
            <a:pPr marL="0" indent="0">
              <a:buNone/>
            </a:pPr>
            <a:r>
              <a:rPr lang="en-US" altLang="zh-CN" i="1" dirty="0"/>
              <a:t>         *     4096 </a:t>
            </a:r>
            <a:r>
              <a:rPr lang="zh-CN" altLang="zh-CN" i="1" dirty="0"/>
              <a:t>缓冲区大小</a:t>
            </a:r>
          </a:p>
          <a:p>
            <a:pPr marL="0" indent="0">
              <a:buNone/>
            </a:pPr>
            <a:r>
              <a:rPr lang="en-US" altLang="zh-CN" i="1" dirty="0"/>
              <a:t>         *     true </a:t>
            </a:r>
            <a:r>
              <a:rPr lang="zh-CN" altLang="zh-CN" i="1" dirty="0"/>
              <a:t>自动关闭流，如果不使用自动关闭的话需要手动关闭输入输出流</a:t>
            </a:r>
          </a:p>
          <a:p>
            <a:pPr marL="0" indent="0">
              <a:buNone/>
            </a:pPr>
            <a:r>
              <a:rPr lang="en-US" altLang="zh-CN" i="1" dirty="0"/>
              <a:t>         *         </a:t>
            </a:r>
            <a:r>
              <a:rPr lang="zh-CN" altLang="zh-CN" i="1" dirty="0"/>
              <a:t>手动关闭输入输出流：</a:t>
            </a:r>
          </a:p>
          <a:p>
            <a:pPr marL="0" indent="0">
              <a:buNone/>
            </a:pPr>
            <a:r>
              <a:rPr lang="en-US" altLang="zh-CN" i="1" dirty="0"/>
              <a:t>         *            </a:t>
            </a:r>
            <a:r>
              <a:rPr lang="en-US" altLang="zh-CN" i="1" dirty="0" err="1"/>
              <a:t>IOUtils.closeStream</a:t>
            </a:r>
            <a:r>
              <a:rPr lang="en-US" altLang="zh-CN" i="1" dirty="0"/>
              <a:t>(in);</a:t>
            </a:r>
            <a:endParaRPr lang="zh-CN" altLang="zh-CN" i="1" dirty="0"/>
          </a:p>
          <a:p>
            <a:pPr marL="0" indent="0">
              <a:buNone/>
            </a:pPr>
            <a:r>
              <a:rPr lang="en-US" altLang="zh-CN" i="1" dirty="0"/>
              <a:t>         *            </a:t>
            </a:r>
            <a:r>
              <a:rPr lang="en-US" altLang="zh-CN" i="1" dirty="0" err="1"/>
              <a:t>IOUtils.closeStream</a:t>
            </a:r>
            <a:r>
              <a:rPr lang="en-US" altLang="zh-CN" i="1" dirty="0"/>
              <a:t>(out);</a:t>
            </a:r>
            <a:endParaRPr lang="zh-CN" altLang="zh-CN" i="1" dirty="0"/>
          </a:p>
          <a:p>
            <a:pPr marL="0" indent="0">
              <a:buNone/>
            </a:pPr>
            <a:r>
              <a:rPr lang="en-US" altLang="zh-CN" i="1" dirty="0"/>
              <a:t>         */</a:t>
            </a:r>
            <a:endParaRPr lang="zh-CN" altLang="zh-CN" i="1" dirty="0"/>
          </a:p>
          <a:p>
            <a:pPr marL="0" indent="0">
              <a:buNone/>
            </a:pPr>
            <a:r>
              <a:rPr lang="en-US" altLang="zh-CN" i="1" dirty="0"/>
              <a:t>        </a:t>
            </a:r>
            <a:r>
              <a:rPr lang="en-US" altLang="zh-CN" i="1" dirty="0" err="1"/>
              <a:t>IOUtils.copyBytes</a:t>
            </a:r>
            <a:r>
              <a:rPr lang="en-US" altLang="zh-CN" i="1" dirty="0"/>
              <a:t>(in, out, 4096, true);</a:t>
            </a:r>
            <a:endParaRPr lang="zh-CN" altLang="zh-CN" i="1" dirty="0"/>
          </a:p>
          <a:p>
            <a:pPr marL="0" indent="0">
              <a:buNone/>
            </a:pPr>
            <a:r>
              <a:rPr lang="en-US" altLang="zh-CN" i="1" dirty="0"/>
              <a:t>    }</a:t>
            </a:r>
            <a:endParaRPr lang="zh-CN" altLang="zh-CN" i="1" dirty="0"/>
          </a:p>
        </p:txBody>
      </p:sp>
      <p:sp>
        <p:nvSpPr>
          <p:cNvPr id="4" name="内容占位符 2">
            <a:extLst>
              <a:ext uri="{FF2B5EF4-FFF2-40B4-BE49-F238E27FC236}">
                <a16:creationId xmlns:a16="http://schemas.microsoft.com/office/drawing/2014/main" id="{E5834B4C-38AF-4387-8D8C-6647D62EBF70}"/>
              </a:ext>
            </a:extLst>
          </p:cNvPr>
          <p:cNvSpPr txBox="1">
            <a:spLocks/>
          </p:cNvSpPr>
          <p:nvPr/>
        </p:nvSpPr>
        <p:spPr>
          <a:xfrm>
            <a:off x="4572000" y="175755"/>
            <a:ext cx="3943350" cy="4560322"/>
          </a:xfrm>
          <a:prstGeom prst="rect">
            <a:avLst/>
          </a:prstGeom>
        </p:spPr>
        <p:txBody>
          <a:bodyPr vert="horz" lIns="91440" tIns="45720" rIns="91440" bIns="45720" rtlCol="0">
            <a:normAutofit fontScale="25000" lnSpcReduction="20000"/>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altLang="zh-CN" i="1" dirty="0"/>
              <a:t> </a:t>
            </a:r>
            <a:endParaRPr lang="zh-CN" altLang="zh-CN" i="1" dirty="0"/>
          </a:p>
          <a:p>
            <a:pPr marL="0" indent="0">
              <a:buFont typeface="Arial" panose="020B0604020202020204" pitchFamily="34" charset="0"/>
              <a:buNone/>
            </a:pPr>
            <a:r>
              <a:rPr lang="en-US" altLang="zh-CN" i="1" dirty="0"/>
              <a:t>    // </a:t>
            </a:r>
            <a:r>
              <a:rPr lang="zh-CN" altLang="zh-CN" i="1" dirty="0"/>
              <a:t>上传文件到</a:t>
            </a:r>
            <a:r>
              <a:rPr lang="en-US" altLang="zh-CN" i="1" dirty="0"/>
              <a:t>HDFS</a:t>
            </a:r>
            <a:endParaRPr lang="zh-CN" altLang="zh-CN" i="1" dirty="0"/>
          </a:p>
          <a:p>
            <a:pPr marL="0" indent="0">
              <a:buFont typeface="Arial" panose="020B0604020202020204" pitchFamily="34" charset="0"/>
              <a:buNone/>
            </a:pPr>
            <a:r>
              <a:rPr lang="en-US" altLang="zh-CN" i="1" dirty="0"/>
              <a:t>    public void </a:t>
            </a:r>
            <a:r>
              <a:rPr lang="en-US" altLang="zh-CN" i="1" dirty="0" err="1"/>
              <a:t>testUpload</a:t>
            </a:r>
            <a:r>
              <a:rPr lang="en-US" altLang="zh-CN" i="1" dirty="0"/>
              <a:t>() throws </a:t>
            </a:r>
            <a:r>
              <a:rPr lang="en-US" altLang="zh-CN" i="1" dirty="0" err="1"/>
              <a:t>IllegalArgumentException</a:t>
            </a:r>
            <a:r>
              <a:rPr lang="en-US" altLang="zh-CN" i="1" dirty="0"/>
              <a:t>, </a:t>
            </a:r>
            <a:r>
              <a:rPr lang="en-US" altLang="zh-CN" i="1" dirty="0" err="1"/>
              <a:t>IOException</a:t>
            </a:r>
            <a:r>
              <a:rPr lang="en-US" altLang="zh-CN" i="1" dirty="0"/>
              <a:t>{</a:t>
            </a:r>
            <a:endParaRPr lang="zh-CN" altLang="zh-CN" i="1" dirty="0"/>
          </a:p>
          <a:p>
            <a:pPr marL="0" indent="0">
              <a:buFont typeface="Arial" panose="020B0604020202020204" pitchFamily="34" charset="0"/>
              <a:buNone/>
            </a:pPr>
            <a:r>
              <a:rPr lang="en-US" altLang="zh-CN" i="1" dirty="0"/>
              <a:t>        // </a:t>
            </a:r>
            <a:r>
              <a:rPr lang="zh-CN" altLang="zh-CN" i="1" dirty="0"/>
              <a:t>构建一个输入流，将本机需要上传的文件写入到内存中</a:t>
            </a:r>
          </a:p>
          <a:p>
            <a:pPr marL="0" indent="0">
              <a:buFont typeface="Arial" panose="020B0604020202020204" pitchFamily="34" charset="0"/>
              <a:buNone/>
            </a:pPr>
            <a:r>
              <a:rPr lang="en-US" altLang="zh-CN" i="1" dirty="0"/>
              <a:t>        </a:t>
            </a:r>
            <a:r>
              <a:rPr lang="en-US" altLang="zh-CN" i="1" dirty="0" err="1"/>
              <a:t>FileInputStream</a:t>
            </a:r>
            <a:r>
              <a:rPr lang="en-US" altLang="zh-CN" i="1" dirty="0"/>
              <a:t> in = new </a:t>
            </a:r>
            <a:r>
              <a:rPr lang="en-US" altLang="zh-CN" i="1" dirty="0" err="1"/>
              <a:t>FileInputStream</a:t>
            </a:r>
            <a:r>
              <a:rPr lang="en-US" altLang="zh-CN" i="1" dirty="0"/>
              <a:t>("/home/</a:t>
            </a:r>
            <a:r>
              <a:rPr lang="en-US" altLang="zh-CN" i="1" dirty="0" err="1"/>
              <a:t>xuluhui</a:t>
            </a:r>
            <a:r>
              <a:rPr lang="en-US" altLang="zh-CN" i="1" dirty="0"/>
              <a:t>/</a:t>
            </a:r>
            <a:r>
              <a:rPr lang="en-US" altLang="zh-CN" i="1" dirty="0" err="1"/>
              <a:t>testData</a:t>
            </a:r>
            <a:r>
              <a:rPr lang="en-US" altLang="zh-CN" i="1" dirty="0"/>
              <a:t>/test2.txt");</a:t>
            </a:r>
            <a:endParaRPr lang="zh-CN" altLang="zh-CN" i="1" dirty="0"/>
          </a:p>
          <a:p>
            <a:pPr marL="0" indent="0">
              <a:buFont typeface="Arial" panose="020B0604020202020204" pitchFamily="34" charset="0"/>
              <a:buNone/>
            </a:pPr>
            <a:r>
              <a:rPr lang="en-US" altLang="zh-CN" i="1" dirty="0"/>
              <a:t>        // </a:t>
            </a:r>
            <a:r>
              <a:rPr lang="zh-CN" altLang="zh-CN" i="1" dirty="0"/>
              <a:t>构建一个输出流，将客户端内存的数据写入到</a:t>
            </a:r>
            <a:r>
              <a:rPr lang="en-US" altLang="zh-CN" i="1" dirty="0"/>
              <a:t>HDFS</a:t>
            </a:r>
            <a:r>
              <a:rPr lang="zh-CN" altLang="zh-CN" i="1" dirty="0"/>
              <a:t>文件系统指定的路径中</a:t>
            </a:r>
          </a:p>
          <a:p>
            <a:pPr marL="0" indent="0">
              <a:buFont typeface="Arial" panose="020B0604020202020204" pitchFamily="34" charset="0"/>
              <a:buNone/>
            </a:pPr>
            <a:r>
              <a:rPr lang="en-US" altLang="zh-CN" i="1" dirty="0"/>
              <a:t>        </a:t>
            </a:r>
            <a:r>
              <a:rPr lang="en-US" altLang="zh-CN" i="1" dirty="0" err="1"/>
              <a:t>FSDataOutputStream</a:t>
            </a:r>
            <a:r>
              <a:rPr lang="en-US" altLang="zh-CN" i="1" dirty="0"/>
              <a:t> out = </a:t>
            </a:r>
            <a:r>
              <a:rPr lang="en-US" altLang="zh-CN" i="1" dirty="0" err="1"/>
              <a:t>fileSystem.create</a:t>
            </a:r>
            <a:r>
              <a:rPr lang="en-US" altLang="zh-CN" i="1" dirty="0"/>
              <a:t>(new Path("/input/test2.txt"), true);</a:t>
            </a:r>
            <a:endParaRPr lang="zh-CN" altLang="zh-CN" i="1" dirty="0"/>
          </a:p>
          <a:p>
            <a:pPr marL="0" indent="0">
              <a:buFont typeface="Arial" panose="020B0604020202020204" pitchFamily="34" charset="0"/>
              <a:buNone/>
            </a:pPr>
            <a:r>
              <a:rPr lang="en-US" altLang="zh-CN" i="1" dirty="0"/>
              <a:t>        // true </a:t>
            </a:r>
            <a:r>
              <a:rPr lang="zh-CN" altLang="zh-CN" i="1" dirty="0"/>
              <a:t>表示自动关闭输出流</a:t>
            </a:r>
          </a:p>
          <a:p>
            <a:pPr marL="0" indent="0">
              <a:buFont typeface="Arial" panose="020B0604020202020204" pitchFamily="34" charset="0"/>
              <a:buNone/>
            </a:pPr>
            <a:r>
              <a:rPr lang="en-US" altLang="zh-CN" i="1" dirty="0"/>
              <a:t>        </a:t>
            </a:r>
            <a:r>
              <a:rPr lang="en-US" altLang="zh-CN" i="1" dirty="0" err="1"/>
              <a:t>IOUtils.copyBytes</a:t>
            </a:r>
            <a:r>
              <a:rPr lang="en-US" altLang="zh-CN" i="1" dirty="0"/>
              <a:t>(in, out, 4096, true);</a:t>
            </a:r>
            <a:endParaRPr lang="zh-CN" altLang="zh-CN" i="1" dirty="0"/>
          </a:p>
          <a:p>
            <a:pPr marL="0" indent="0">
              <a:buFont typeface="Arial" panose="020B0604020202020204" pitchFamily="34" charset="0"/>
              <a:buNone/>
            </a:pPr>
            <a:r>
              <a:rPr lang="en-US" altLang="zh-CN" i="1" dirty="0"/>
              <a:t>}</a:t>
            </a:r>
            <a:endParaRPr lang="zh-CN" altLang="zh-CN" i="1" dirty="0"/>
          </a:p>
          <a:p>
            <a:pPr marL="0" indent="0">
              <a:buFont typeface="Arial" panose="020B0604020202020204" pitchFamily="34" charset="0"/>
              <a:buNone/>
            </a:pPr>
            <a:r>
              <a:rPr lang="en-US" altLang="zh-CN" i="1" dirty="0"/>
              <a:t> </a:t>
            </a:r>
            <a:endParaRPr lang="zh-CN" altLang="zh-CN" i="1" dirty="0"/>
          </a:p>
          <a:p>
            <a:pPr marL="0" indent="0">
              <a:buFont typeface="Arial" panose="020B0604020202020204" pitchFamily="34" charset="0"/>
              <a:buNone/>
            </a:pPr>
            <a:r>
              <a:rPr lang="en-US" altLang="zh-CN" i="1" dirty="0"/>
              <a:t>    // </a:t>
            </a:r>
            <a:r>
              <a:rPr lang="zh-CN" altLang="zh-CN" i="1" dirty="0"/>
              <a:t>创建</a:t>
            </a:r>
            <a:r>
              <a:rPr lang="en-US" altLang="zh-CN" i="1" dirty="0"/>
              <a:t>HDFS</a:t>
            </a:r>
            <a:r>
              <a:rPr lang="zh-CN" altLang="zh-CN" i="1" dirty="0"/>
              <a:t>目录</a:t>
            </a:r>
          </a:p>
          <a:p>
            <a:pPr marL="0" indent="0">
              <a:buFont typeface="Arial" panose="020B0604020202020204" pitchFamily="34" charset="0"/>
              <a:buNone/>
            </a:pPr>
            <a:r>
              <a:rPr lang="en-US" altLang="zh-CN" i="1" dirty="0"/>
              <a:t>    public void </a:t>
            </a:r>
            <a:r>
              <a:rPr lang="en-US" altLang="zh-CN" i="1" dirty="0" err="1"/>
              <a:t>testMakeDir</a:t>
            </a:r>
            <a:r>
              <a:rPr lang="en-US" altLang="zh-CN" i="1" dirty="0"/>
              <a:t>( ) throws </a:t>
            </a:r>
            <a:r>
              <a:rPr lang="en-US" altLang="zh-CN" i="1" dirty="0" err="1"/>
              <a:t>IllegalArgumentException</a:t>
            </a:r>
            <a:r>
              <a:rPr lang="en-US" altLang="zh-CN" i="1" dirty="0"/>
              <a:t>, </a:t>
            </a:r>
            <a:r>
              <a:rPr lang="en-US" altLang="zh-CN" i="1" dirty="0" err="1"/>
              <a:t>IOException</a:t>
            </a:r>
            <a:r>
              <a:rPr lang="en-US" altLang="zh-CN" i="1" dirty="0"/>
              <a:t>{</a:t>
            </a:r>
            <a:endParaRPr lang="zh-CN" altLang="zh-CN" i="1" dirty="0"/>
          </a:p>
          <a:p>
            <a:pPr marL="0" indent="0">
              <a:buFont typeface="Arial" panose="020B0604020202020204" pitchFamily="34" charset="0"/>
              <a:buNone/>
            </a:pPr>
            <a:r>
              <a:rPr lang="en-US" altLang="zh-CN" i="1" dirty="0"/>
              <a:t>        </a:t>
            </a:r>
            <a:r>
              <a:rPr lang="en-US" altLang="zh-CN" i="1" dirty="0" err="1"/>
              <a:t>boolean</a:t>
            </a:r>
            <a:r>
              <a:rPr lang="en-US" altLang="zh-CN" i="1" dirty="0"/>
              <a:t> </a:t>
            </a:r>
            <a:r>
              <a:rPr lang="en-US" altLang="zh-CN" i="1" dirty="0" err="1"/>
              <a:t>isSuccess</a:t>
            </a:r>
            <a:r>
              <a:rPr lang="en-US" altLang="zh-CN" i="1" dirty="0"/>
              <a:t> = </a:t>
            </a:r>
            <a:r>
              <a:rPr lang="en-US" altLang="zh-CN" i="1" dirty="0" err="1"/>
              <a:t>fileSystem.mkdirs</a:t>
            </a:r>
            <a:r>
              <a:rPr lang="en-US" altLang="zh-CN" i="1" dirty="0"/>
              <a:t>(new Path("/</a:t>
            </a:r>
            <a:r>
              <a:rPr lang="en-US" altLang="zh-CN" i="1" dirty="0" err="1"/>
              <a:t>testdir</a:t>
            </a:r>
            <a:r>
              <a:rPr lang="en-US" altLang="zh-CN" i="1" dirty="0"/>
              <a:t>"));</a:t>
            </a:r>
            <a:endParaRPr lang="zh-CN" altLang="zh-CN" i="1" dirty="0"/>
          </a:p>
          <a:p>
            <a:pPr marL="0" indent="0">
              <a:buFont typeface="Arial" panose="020B0604020202020204" pitchFamily="34" charset="0"/>
              <a:buNone/>
            </a:pPr>
            <a:r>
              <a:rPr lang="en-US" altLang="zh-CN" i="1" dirty="0"/>
              <a:t>        </a:t>
            </a:r>
            <a:r>
              <a:rPr lang="en-US" altLang="zh-CN" i="1" dirty="0" err="1"/>
              <a:t>System.out.println</a:t>
            </a:r>
            <a:r>
              <a:rPr lang="en-US" altLang="zh-CN" i="1" dirty="0"/>
              <a:t>(</a:t>
            </a:r>
            <a:r>
              <a:rPr lang="en-US" altLang="zh-CN" i="1" dirty="0" err="1"/>
              <a:t>isSuccess</a:t>
            </a:r>
            <a:r>
              <a:rPr lang="en-US" altLang="zh-CN" i="1" dirty="0"/>
              <a:t>);</a:t>
            </a:r>
            <a:endParaRPr lang="zh-CN" altLang="zh-CN" i="1" dirty="0"/>
          </a:p>
          <a:p>
            <a:pPr marL="0" indent="0">
              <a:buFont typeface="Arial" panose="020B0604020202020204" pitchFamily="34" charset="0"/>
              <a:buNone/>
            </a:pPr>
            <a:r>
              <a:rPr lang="en-US" altLang="zh-CN" i="1" dirty="0"/>
              <a:t>    }</a:t>
            </a:r>
            <a:endParaRPr lang="zh-CN" altLang="zh-CN" i="1" dirty="0"/>
          </a:p>
          <a:p>
            <a:pPr marL="0" indent="0">
              <a:buFont typeface="Arial" panose="020B0604020202020204" pitchFamily="34" charset="0"/>
              <a:buNone/>
            </a:pPr>
            <a:r>
              <a:rPr lang="en-US" altLang="zh-CN" i="1" dirty="0"/>
              <a:t> </a:t>
            </a:r>
            <a:endParaRPr lang="zh-CN" altLang="zh-CN" i="1" dirty="0"/>
          </a:p>
          <a:p>
            <a:pPr marL="0" indent="0">
              <a:buFont typeface="Arial" panose="020B0604020202020204" pitchFamily="34" charset="0"/>
              <a:buNone/>
            </a:pPr>
            <a:r>
              <a:rPr lang="en-US" altLang="zh-CN" i="1" dirty="0"/>
              <a:t>    // </a:t>
            </a:r>
            <a:r>
              <a:rPr lang="zh-CN" altLang="zh-CN" i="1" dirty="0"/>
              <a:t>删除</a:t>
            </a:r>
            <a:r>
              <a:rPr lang="en-US" altLang="zh-CN" i="1" dirty="0"/>
              <a:t>HDFS</a:t>
            </a:r>
            <a:r>
              <a:rPr lang="zh-CN" altLang="zh-CN" i="1" dirty="0"/>
              <a:t>目录</a:t>
            </a:r>
            <a:r>
              <a:rPr lang="en-US" altLang="zh-CN" i="1" dirty="0"/>
              <a:t>/</a:t>
            </a:r>
            <a:r>
              <a:rPr lang="zh-CN" altLang="zh-CN" i="1" dirty="0"/>
              <a:t>文件：</a:t>
            </a:r>
          </a:p>
          <a:p>
            <a:pPr marL="0" indent="0">
              <a:buFont typeface="Arial" panose="020B0604020202020204" pitchFamily="34" charset="0"/>
              <a:buNone/>
            </a:pPr>
            <a:r>
              <a:rPr lang="en-US" altLang="zh-CN" i="1" dirty="0"/>
              <a:t>    public void </a:t>
            </a:r>
            <a:r>
              <a:rPr lang="en-US" altLang="zh-CN" i="1" dirty="0" err="1"/>
              <a:t>testDel</a:t>
            </a:r>
            <a:r>
              <a:rPr lang="en-US" altLang="zh-CN" i="1" dirty="0"/>
              <a:t>() throws </a:t>
            </a:r>
            <a:r>
              <a:rPr lang="en-US" altLang="zh-CN" i="1" dirty="0" err="1"/>
              <a:t>IllegalArgumentException</a:t>
            </a:r>
            <a:r>
              <a:rPr lang="en-US" altLang="zh-CN" i="1" dirty="0"/>
              <a:t>, </a:t>
            </a:r>
            <a:r>
              <a:rPr lang="en-US" altLang="zh-CN" i="1" dirty="0" err="1"/>
              <a:t>IOException</a:t>
            </a:r>
            <a:r>
              <a:rPr lang="en-US" altLang="zh-CN" i="1" dirty="0"/>
              <a:t> {</a:t>
            </a:r>
            <a:endParaRPr lang="zh-CN" altLang="zh-CN" i="1" dirty="0"/>
          </a:p>
          <a:p>
            <a:pPr marL="0" indent="0">
              <a:buFont typeface="Arial" panose="020B0604020202020204" pitchFamily="34" charset="0"/>
              <a:buNone/>
            </a:pPr>
            <a:r>
              <a:rPr lang="en-US" altLang="zh-CN" i="1" dirty="0"/>
              <a:t>        </a:t>
            </a:r>
            <a:r>
              <a:rPr lang="en-US" altLang="zh-CN" i="1" dirty="0" err="1"/>
              <a:t>System.out.println</a:t>
            </a:r>
            <a:r>
              <a:rPr lang="en-US" altLang="zh-CN" i="1" dirty="0"/>
              <a:t>( // </a:t>
            </a:r>
            <a:r>
              <a:rPr lang="zh-CN" altLang="zh-CN" i="1" dirty="0"/>
              <a:t>返回的是一个</a:t>
            </a:r>
            <a:r>
              <a:rPr lang="en-US" altLang="zh-CN" i="1" dirty="0" err="1"/>
              <a:t>boolean</a:t>
            </a:r>
            <a:r>
              <a:rPr lang="zh-CN" altLang="zh-CN" i="1" dirty="0"/>
              <a:t>类型的值</a:t>
            </a:r>
          </a:p>
          <a:p>
            <a:pPr marL="0" indent="0">
              <a:buFont typeface="Arial" panose="020B0604020202020204" pitchFamily="34" charset="0"/>
              <a:buNone/>
            </a:pPr>
            <a:r>
              <a:rPr lang="en-US" altLang="zh-CN" i="1" dirty="0"/>
              <a:t>                        </a:t>
            </a:r>
            <a:r>
              <a:rPr lang="en-US" altLang="zh-CN" i="1" dirty="0" err="1"/>
              <a:t>fileSystem.delete</a:t>
            </a:r>
            <a:r>
              <a:rPr lang="en-US" altLang="zh-CN" i="1" dirty="0"/>
              <a:t>(</a:t>
            </a:r>
            <a:endParaRPr lang="zh-CN" altLang="zh-CN" i="1" dirty="0"/>
          </a:p>
          <a:p>
            <a:pPr marL="0" indent="0">
              <a:buFont typeface="Arial" panose="020B0604020202020204" pitchFamily="34" charset="0"/>
              <a:buNone/>
            </a:pPr>
            <a:r>
              <a:rPr lang="en-US" altLang="zh-CN" i="1" dirty="0"/>
              <a:t>                        // </a:t>
            </a:r>
            <a:r>
              <a:rPr lang="zh-CN" altLang="zh-CN" i="1" dirty="0"/>
              <a:t>指定要删除的目录</a:t>
            </a:r>
          </a:p>
          <a:p>
            <a:pPr marL="0" indent="0">
              <a:buFont typeface="Arial" panose="020B0604020202020204" pitchFamily="34" charset="0"/>
              <a:buNone/>
            </a:pPr>
            <a:r>
              <a:rPr lang="en-US" altLang="zh-CN" i="1" dirty="0"/>
              <a:t>                        new Path("/</a:t>
            </a:r>
            <a:r>
              <a:rPr lang="en-US" altLang="zh-CN" i="1" dirty="0" err="1"/>
              <a:t>testMK</a:t>
            </a:r>
            <a:r>
              <a:rPr lang="en-US" altLang="zh-CN" i="1" dirty="0"/>
              <a:t>"), </a:t>
            </a:r>
            <a:endParaRPr lang="zh-CN" altLang="zh-CN" i="1" dirty="0"/>
          </a:p>
          <a:p>
            <a:pPr marL="0" indent="0">
              <a:buFont typeface="Arial" panose="020B0604020202020204" pitchFamily="34" charset="0"/>
              <a:buNone/>
            </a:pPr>
            <a:r>
              <a:rPr lang="en-US" altLang="zh-CN" i="1" dirty="0"/>
              <a:t>                        // </a:t>
            </a:r>
            <a:r>
              <a:rPr lang="zh-CN" altLang="zh-CN" i="1" dirty="0"/>
              <a:t>是否使用递归删除</a:t>
            </a:r>
          </a:p>
          <a:p>
            <a:pPr marL="0" indent="0">
              <a:buFont typeface="Arial" panose="020B0604020202020204" pitchFamily="34" charset="0"/>
              <a:buNone/>
            </a:pPr>
            <a:r>
              <a:rPr lang="en-US" altLang="zh-CN" i="1" dirty="0"/>
              <a:t>                       true</a:t>
            </a:r>
            <a:endParaRPr lang="zh-CN" altLang="zh-CN" i="1" dirty="0"/>
          </a:p>
          <a:p>
            <a:pPr marL="0" indent="0">
              <a:buFont typeface="Arial" panose="020B0604020202020204" pitchFamily="34" charset="0"/>
              <a:buNone/>
            </a:pPr>
            <a:r>
              <a:rPr lang="en-US" altLang="zh-CN" i="1" dirty="0"/>
              <a:t>                ));</a:t>
            </a:r>
            <a:endParaRPr lang="zh-CN" altLang="zh-CN" i="1" dirty="0"/>
          </a:p>
          <a:p>
            <a:pPr marL="0" indent="0">
              <a:buFont typeface="Arial" panose="020B0604020202020204" pitchFamily="34" charset="0"/>
              <a:buNone/>
            </a:pPr>
            <a:r>
              <a:rPr lang="en-US" altLang="zh-CN" i="1" dirty="0"/>
              <a:t>    }</a:t>
            </a:r>
            <a:endParaRPr lang="zh-CN" altLang="zh-CN" i="1" dirty="0"/>
          </a:p>
          <a:p>
            <a:pPr marL="0" indent="0">
              <a:buFont typeface="Arial" panose="020B0604020202020204" pitchFamily="34" charset="0"/>
              <a:buNone/>
            </a:pPr>
            <a:r>
              <a:rPr lang="en-US" altLang="zh-CN" i="1" dirty="0"/>
              <a:t>}</a:t>
            </a:r>
            <a:endParaRPr lang="zh-CN" altLang="zh-CN" i="1" dirty="0"/>
          </a:p>
          <a:p>
            <a:pPr marL="0" indent="0">
              <a:buFont typeface="Arial" panose="020B0604020202020204" pitchFamily="34" charset="0"/>
              <a:buNone/>
            </a:pPr>
            <a:endParaRPr lang="zh-CN" altLang="en-US" i="1" dirty="0"/>
          </a:p>
        </p:txBody>
      </p:sp>
    </p:spTree>
    <p:extLst>
      <p:ext uri="{BB962C8B-B14F-4D97-AF65-F5344CB8AC3E}">
        <p14:creationId xmlns:p14="http://schemas.microsoft.com/office/powerpoint/2010/main" val="2848259652"/>
      </p:ext>
    </p:extLst>
  </p:cSld>
  <p:clrMapOvr>
    <a:masterClrMapping/>
  </p:clrMapOvr>
  <p:transition spd="med">
    <p:pull/>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020A7-7CC1-488C-9E9A-4257C55397F7}"/>
              </a:ext>
            </a:extLst>
          </p:cNvPr>
          <p:cNvSpPr>
            <a:spLocks noGrp="1"/>
          </p:cNvSpPr>
          <p:nvPr>
            <p:ph type="title"/>
          </p:nvPr>
        </p:nvSpPr>
        <p:spPr/>
        <p:txBody>
          <a:bodyPr/>
          <a:lstStyle/>
          <a:p>
            <a:r>
              <a:rPr lang="en-US" altLang="zh-CN" dirty="0"/>
              <a:t>3.6  HDFS</a:t>
            </a:r>
            <a:r>
              <a:rPr lang="zh-CN" altLang="en-US" dirty="0"/>
              <a:t>高可靠性机制</a:t>
            </a:r>
          </a:p>
        </p:txBody>
      </p:sp>
      <p:sp>
        <p:nvSpPr>
          <p:cNvPr id="3" name="内容占位符 2">
            <a:extLst>
              <a:ext uri="{FF2B5EF4-FFF2-40B4-BE49-F238E27FC236}">
                <a16:creationId xmlns:a16="http://schemas.microsoft.com/office/drawing/2014/main" id="{FE48E977-BE9E-4989-B5F6-A61340728957}"/>
              </a:ext>
            </a:extLst>
          </p:cNvPr>
          <p:cNvSpPr>
            <a:spLocks noGrp="1"/>
          </p:cNvSpPr>
          <p:nvPr>
            <p:ph idx="1"/>
          </p:nvPr>
        </p:nvSpPr>
        <p:spPr/>
        <p:txBody>
          <a:bodyPr/>
          <a:lstStyle/>
          <a:p>
            <a:r>
              <a:rPr lang="zh-CN" altLang="en-US" dirty="0"/>
              <a:t>作为分布式存储系统，</a:t>
            </a:r>
            <a:r>
              <a:rPr lang="en-US" altLang="zh-CN" dirty="0"/>
              <a:t>HDFS</a:t>
            </a:r>
            <a:r>
              <a:rPr lang="zh-CN" altLang="en-US" dirty="0"/>
              <a:t>设计和实现了多种机制来保证高可靠性。高可靠性的主要目标之一就是即使在系统出错的情况下也要保证数据存储的正常。常见的三种出错情况是：</a:t>
            </a:r>
            <a:r>
              <a:rPr lang="en-US" altLang="zh-CN" dirty="0" err="1"/>
              <a:t>NameNode</a:t>
            </a:r>
            <a:r>
              <a:rPr lang="zh-CN" altLang="en-US" dirty="0"/>
              <a:t>出错、</a:t>
            </a:r>
            <a:r>
              <a:rPr lang="en-US" altLang="zh-CN" dirty="0" err="1"/>
              <a:t>DataNode</a:t>
            </a:r>
            <a:r>
              <a:rPr lang="zh-CN" altLang="en-US" dirty="0"/>
              <a:t>出错和数据出错。</a:t>
            </a:r>
            <a:endParaRPr lang="en-US" altLang="zh-CN" dirty="0"/>
          </a:p>
          <a:p>
            <a:r>
              <a:rPr lang="en-US" altLang="zh-CN" dirty="0" err="1"/>
              <a:t>NameNode</a:t>
            </a:r>
            <a:r>
              <a:rPr lang="zh-CN" altLang="zh-CN" dirty="0"/>
              <a:t>是</a:t>
            </a:r>
            <a:r>
              <a:rPr lang="en-US" altLang="zh-CN" dirty="0"/>
              <a:t>HDFS</a:t>
            </a:r>
            <a:r>
              <a:rPr lang="zh-CN" altLang="zh-CN" dirty="0"/>
              <a:t>集群中的单点故障所在。如果</a:t>
            </a:r>
            <a:r>
              <a:rPr lang="en-US" altLang="zh-CN" dirty="0" err="1"/>
              <a:t>Namenode</a:t>
            </a:r>
            <a:r>
              <a:rPr lang="zh-CN" altLang="zh-CN" dirty="0"/>
              <a:t>节点出现故障，是需要手工干预的。</a:t>
            </a:r>
          </a:p>
          <a:p>
            <a:r>
              <a:rPr lang="en-US" altLang="zh-CN" dirty="0"/>
              <a:t>HDFS</a:t>
            </a:r>
            <a:r>
              <a:rPr lang="zh-CN" altLang="zh-CN" dirty="0"/>
              <a:t>通过心跳（</a:t>
            </a:r>
            <a:r>
              <a:rPr lang="en-US" altLang="zh-CN" dirty="0"/>
              <a:t>heartbeat</a:t>
            </a:r>
            <a:r>
              <a:rPr lang="zh-CN" altLang="zh-CN" dirty="0"/>
              <a:t>）来检测发现</a:t>
            </a:r>
            <a:r>
              <a:rPr lang="en-US" altLang="zh-CN" dirty="0" err="1"/>
              <a:t>DataNode</a:t>
            </a:r>
            <a:r>
              <a:rPr lang="zh-CN" altLang="zh-CN" dirty="0"/>
              <a:t>是否出错。</a:t>
            </a:r>
          </a:p>
          <a:p>
            <a:r>
              <a:rPr lang="zh-CN" altLang="zh-CN" dirty="0"/>
              <a:t>网络传输和磁盘错误等因素都会造成数据错误。</a:t>
            </a:r>
          </a:p>
        </p:txBody>
      </p:sp>
    </p:spTree>
    <p:extLst>
      <p:ext uri="{BB962C8B-B14F-4D97-AF65-F5344CB8AC3E}">
        <p14:creationId xmlns:p14="http://schemas.microsoft.com/office/powerpoint/2010/main" val="1446630142"/>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E66CF-216B-409F-891F-AA0BF3170A64}"/>
              </a:ext>
            </a:extLst>
          </p:cNvPr>
          <p:cNvSpPr>
            <a:spLocks noGrp="1"/>
          </p:cNvSpPr>
          <p:nvPr>
            <p:ph type="title"/>
          </p:nvPr>
        </p:nvSpPr>
        <p:spPr/>
        <p:txBody>
          <a:bodyPr/>
          <a:lstStyle/>
          <a:p>
            <a:r>
              <a:rPr lang="en-US" altLang="zh-CN" dirty="0"/>
              <a:t>3.2  HDFS</a:t>
            </a:r>
            <a:r>
              <a:rPr lang="zh-CN" altLang="en-US" dirty="0"/>
              <a:t>体系架构</a:t>
            </a:r>
          </a:p>
        </p:txBody>
      </p:sp>
      <p:sp>
        <p:nvSpPr>
          <p:cNvPr id="3" name="内容占位符 2">
            <a:extLst>
              <a:ext uri="{FF2B5EF4-FFF2-40B4-BE49-F238E27FC236}">
                <a16:creationId xmlns:a16="http://schemas.microsoft.com/office/drawing/2014/main" id="{9380709A-BF1D-4C4C-8126-4A45398754C5}"/>
              </a:ext>
            </a:extLst>
          </p:cNvPr>
          <p:cNvSpPr>
            <a:spLocks noGrp="1"/>
          </p:cNvSpPr>
          <p:nvPr>
            <p:ph idx="1"/>
          </p:nvPr>
        </p:nvSpPr>
        <p:spPr>
          <a:xfrm>
            <a:off x="628650" y="1369219"/>
            <a:ext cx="4266907" cy="3263504"/>
          </a:xfrm>
        </p:spPr>
        <p:txBody>
          <a:bodyPr>
            <a:normAutofit fontScale="92500"/>
          </a:bodyPr>
          <a:lstStyle/>
          <a:p>
            <a:r>
              <a:rPr lang="en-US" altLang="zh-CN" dirty="0"/>
              <a:t>HDFS</a:t>
            </a:r>
            <a:r>
              <a:rPr lang="zh-CN" altLang="zh-CN" dirty="0"/>
              <a:t>采用</a:t>
            </a:r>
            <a:r>
              <a:rPr lang="en-US" altLang="zh-CN" dirty="0"/>
              <a:t>Master/Slave</a:t>
            </a:r>
            <a:r>
              <a:rPr lang="zh-CN" altLang="zh-CN" dirty="0"/>
              <a:t>架构模型，一个</a:t>
            </a:r>
            <a:r>
              <a:rPr lang="en-US" altLang="zh-CN" dirty="0"/>
              <a:t>HDFS</a:t>
            </a:r>
            <a:r>
              <a:rPr lang="zh-CN" altLang="zh-CN" dirty="0"/>
              <a:t>集群包括一个</a:t>
            </a:r>
            <a:r>
              <a:rPr lang="en-US" altLang="zh-CN" dirty="0" err="1"/>
              <a:t>NameNode</a:t>
            </a:r>
            <a:r>
              <a:rPr lang="zh-CN" altLang="zh-CN" dirty="0"/>
              <a:t>和多个</a:t>
            </a:r>
            <a:r>
              <a:rPr lang="en-US" altLang="zh-CN" dirty="0" err="1"/>
              <a:t>DataNode</a:t>
            </a:r>
            <a:r>
              <a:rPr lang="zh-CN" altLang="zh-CN" dirty="0"/>
              <a:t>。名称节点</a:t>
            </a:r>
            <a:r>
              <a:rPr lang="en-US" altLang="zh-CN" dirty="0" err="1"/>
              <a:t>NameNode</a:t>
            </a:r>
            <a:r>
              <a:rPr lang="zh-CN" altLang="zh-CN" dirty="0"/>
              <a:t>为主节点，数据节点</a:t>
            </a:r>
            <a:r>
              <a:rPr lang="en-US" altLang="zh-CN" dirty="0" err="1"/>
              <a:t>DataNode</a:t>
            </a:r>
            <a:r>
              <a:rPr lang="zh-CN" altLang="zh-CN" dirty="0"/>
              <a:t>为从节点，文件被划分为一系列的数据块（</a:t>
            </a:r>
            <a:r>
              <a:rPr lang="en-US" altLang="zh-CN" dirty="0"/>
              <a:t>Block</a:t>
            </a:r>
            <a:r>
              <a:rPr lang="zh-CN" altLang="zh-CN" dirty="0"/>
              <a:t>）存储在从节点</a:t>
            </a:r>
            <a:r>
              <a:rPr lang="en-US" altLang="zh-CN" dirty="0" err="1"/>
              <a:t>DataNode</a:t>
            </a:r>
            <a:r>
              <a:rPr lang="zh-CN" altLang="zh-CN" dirty="0"/>
              <a:t>上，</a:t>
            </a:r>
            <a:r>
              <a:rPr lang="en-US" altLang="zh-CN" dirty="0" err="1"/>
              <a:t>NameNode</a:t>
            </a:r>
            <a:r>
              <a:rPr lang="zh-CN" altLang="zh-CN" dirty="0"/>
              <a:t>是中心服务器，不存储数据，负责管理文件系统的命名空间（</a:t>
            </a:r>
            <a:r>
              <a:rPr lang="en-US" altLang="zh-CN" dirty="0"/>
              <a:t>Namespace</a:t>
            </a:r>
            <a:r>
              <a:rPr lang="zh-CN" altLang="zh-CN" dirty="0"/>
              <a:t>）以及客户端对文件的访问。</a:t>
            </a:r>
            <a:endParaRPr lang="zh-CN" altLang="en-US" dirty="0"/>
          </a:p>
        </p:txBody>
      </p:sp>
      <p:sp>
        <p:nvSpPr>
          <p:cNvPr id="4" name="Rectangle 2">
            <a:extLst>
              <a:ext uri="{FF2B5EF4-FFF2-40B4-BE49-F238E27FC236}">
                <a16:creationId xmlns:a16="http://schemas.microsoft.com/office/drawing/2014/main" id="{5451059F-2D54-438A-80CB-E6ECAD6BF34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1218358E-2882-4BB9-B37B-192D2620AC2F}"/>
              </a:ext>
            </a:extLst>
          </p:cNvPr>
          <p:cNvGraphicFramePr>
            <a:graphicFrameLocks noChangeAspect="1"/>
          </p:cNvGraphicFramePr>
          <p:nvPr>
            <p:extLst>
              <p:ext uri="{D42A27DB-BD31-4B8C-83A1-F6EECF244321}">
                <p14:modId xmlns:p14="http://schemas.microsoft.com/office/powerpoint/2010/main" val="2435791167"/>
              </p:ext>
            </p:extLst>
          </p:nvPr>
        </p:nvGraphicFramePr>
        <p:xfrm>
          <a:off x="5181600" y="1369219"/>
          <a:ext cx="3962400" cy="3170238"/>
        </p:xfrm>
        <a:graphic>
          <a:graphicData uri="http://schemas.openxmlformats.org/presentationml/2006/ole">
            <mc:AlternateContent xmlns:mc="http://schemas.openxmlformats.org/markup-compatibility/2006">
              <mc:Choice xmlns:v="urn:schemas-microsoft-com:vml" Requires="v">
                <p:oleObj spid="_x0000_s1192" name="Visio" r:id="rId3" imgW="4206240" imgH="3360491" progId="Visio.Drawing.15">
                  <p:embed/>
                </p:oleObj>
              </mc:Choice>
              <mc:Fallback>
                <p:oleObj name="Visio" r:id="rId3" imgW="4206240" imgH="3360491"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1369219"/>
                        <a:ext cx="3962400" cy="317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83634061"/>
      </p:ext>
    </p:extLst>
  </p:cSld>
  <p:clrMapOvr>
    <a:masterClrMapping/>
  </p:clrMapOvr>
  <p:transition spd="med">
    <p:pull/>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020A7-7CC1-488C-9E9A-4257C55397F7}"/>
              </a:ext>
            </a:extLst>
          </p:cNvPr>
          <p:cNvSpPr>
            <a:spLocks noGrp="1"/>
          </p:cNvSpPr>
          <p:nvPr>
            <p:ph type="title"/>
          </p:nvPr>
        </p:nvSpPr>
        <p:spPr/>
        <p:txBody>
          <a:bodyPr/>
          <a:lstStyle/>
          <a:p>
            <a:r>
              <a:rPr lang="en-US" altLang="zh-CN" dirty="0"/>
              <a:t>3.6.1  </a:t>
            </a:r>
            <a:r>
              <a:rPr lang="zh-CN" altLang="en-US" dirty="0"/>
              <a:t>元数据备份</a:t>
            </a:r>
          </a:p>
        </p:txBody>
      </p:sp>
      <p:sp>
        <p:nvSpPr>
          <p:cNvPr id="3" name="内容占位符 2">
            <a:extLst>
              <a:ext uri="{FF2B5EF4-FFF2-40B4-BE49-F238E27FC236}">
                <a16:creationId xmlns:a16="http://schemas.microsoft.com/office/drawing/2014/main" id="{FE48E977-BE9E-4989-B5F6-A61340728957}"/>
              </a:ext>
            </a:extLst>
          </p:cNvPr>
          <p:cNvSpPr>
            <a:spLocks noGrp="1"/>
          </p:cNvSpPr>
          <p:nvPr>
            <p:ph idx="1"/>
          </p:nvPr>
        </p:nvSpPr>
        <p:spPr/>
        <p:txBody>
          <a:bodyPr/>
          <a:lstStyle/>
          <a:p>
            <a:r>
              <a:rPr lang="zh-CN" altLang="zh-CN" dirty="0"/>
              <a:t>在服务器系统中，发生硬件故障或者软件错误是难以避免的，所以需要对重要数据进行备份。元数据是</a:t>
            </a:r>
            <a:r>
              <a:rPr lang="en-US" altLang="zh-CN" dirty="0"/>
              <a:t>HDFS</a:t>
            </a:r>
            <a:r>
              <a:rPr lang="zh-CN" altLang="zh-CN" dirty="0"/>
              <a:t>的核心数据，通过它对整个</a:t>
            </a:r>
            <a:r>
              <a:rPr lang="en-US" altLang="zh-CN" dirty="0"/>
              <a:t>HDFS</a:t>
            </a:r>
            <a:r>
              <a:rPr lang="zh-CN" altLang="zh-CN" dirty="0"/>
              <a:t>进行管理，</a:t>
            </a:r>
            <a:r>
              <a:rPr lang="en-US" altLang="zh-CN" dirty="0" err="1"/>
              <a:t>FsImage</a:t>
            </a:r>
            <a:r>
              <a:rPr lang="zh-CN" altLang="zh-CN" dirty="0"/>
              <a:t>和</a:t>
            </a:r>
            <a:r>
              <a:rPr lang="en-US" altLang="zh-CN" dirty="0" err="1"/>
              <a:t>EditLog</a:t>
            </a:r>
            <a:r>
              <a:rPr lang="zh-CN" altLang="zh-CN" dirty="0"/>
              <a:t>是最重要的元数据文件。所以，</a:t>
            </a:r>
            <a:r>
              <a:rPr lang="en-US" altLang="zh-CN" dirty="0" err="1"/>
              <a:t>NameNode</a:t>
            </a:r>
            <a:r>
              <a:rPr lang="zh-CN" altLang="zh-CN" dirty="0"/>
              <a:t>通常会配置支持维护多个</a:t>
            </a:r>
            <a:r>
              <a:rPr lang="en-US" altLang="zh-CN" dirty="0" err="1"/>
              <a:t>FsImage</a:t>
            </a:r>
            <a:r>
              <a:rPr lang="zh-CN" altLang="zh-CN" dirty="0"/>
              <a:t>和</a:t>
            </a:r>
            <a:r>
              <a:rPr lang="en-US" altLang="zh-CN" dirty="0" err="1"/>
              <a:t>EditLog</a:t>
            </a:r>
            <a:r>
              <a:rPr lang="zh-CN" altLang="zh-CN" dirty="0"/>
              <a:t>的副本。任何对</a:t>
            </a:r>
            <a:r>
              <a:rPr lang="en-US" altLang="zh-CN" dirty="0" err="1"/>
              <a:t>FsImage</a:t>
            </a:r>
            <a:r>
              <a:rPr lang="zh-CN" altLang="zh-CN" dirty="0"/>
              <a:t>或</a:t>
            </a:r>
            <a:r>
              <a:rPr lang="en-US" altLang="zh-CN" dirty="0" err="1"/>
              <a:t>EditLog</a:t>
            </a:r>
            <a:r>
              <a:rPr lang="zh-CN" altLang="zh-CN" dirty="0"/>
              <a:t>的修改，都将同步到它们的副本上。这种多副本的同步操作可能会降低</a:t>
            </a:r>
            <a:r>
              <a:rPr lang="en-US" altLang="zh-CN" dirty="0" err="1"/>
              <a:t>NameNode</a:t>
            </a:r>
            <a:r>
              <a:rPr lang="zh-CN" altLang="zh-CN" dirty="0"/>
              <a:t>每秒处理的名字空间事务数量，然而这个代价是可以接受的，因为即使</a:t>
            </a:r>
            <a:r>
              <a:rPr lang="en-US" altLang="zh-CN" dirty="0"/>
              <a:t>HDFS</a:t>
            </a:r>
            <a:r>
              <a:rPr lang="zh-CN" altLang="zh-CN" dirty="0"/>
              <a:t>的应用是数据密集的，它们不一定是元数据密集的。当</a:t>
            </a:r>
            <a:r>
              <a:rPr lang="en-US" altLang="zh-CN" dirty="0" err="1"/>
              <a:t>NameNode</a:t>
            </a:r>
            <a:r>
              <a:rPr lang="zh-CN" altLang="zh-CN" dirty="0"/>
              <a:t>重启时，它会选取最近的完整的</a:t>
            </a:r>
            <a:r>
              <a:rPr lang="en-US" altLang="zh-CN" dirty="0" err="1"/>
              <a:t>FsImage</a:t>
            </a:r>
            <a:r>
              <a:rPr lang="zh-CN" altLang="zh-CN" dirty="0"/>
              <a:t>和</a:t>
            </a:r>
            <a:r>
              <a:rPr lang="en-US" altLang="zh-CN" dirty="0" err="1"/>
              <a:t>EditLog</a:t>
            </a:r>
            <a:r>
              <a:rPr lang="zh-CN" altLang="zh-CN" dirty="0"/>
              <a:t>来使用。</a:t>
            </a:r>
          </a:p>
        </p:txBody>
      </p:sp>
    </p:spTree>
    <p:extLst>
      <p:ext uri="{BB962C8B-B14F-4D97-AF65-F5344CB8AC3E}">
        <p14:creationId xmlns:p14="http://schemas.microsoft.com/office/powerpoint/2010/main" val="3312050192"/>
      </p:ext>
    </p:extLst>
  </p:cSld>
  <p:clrMapOvr>
    <a:masterClrMapping/>
  </p:clrMapOvr>
  <p:transition spd="med">
    <p:pull/>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35DE68-5732-4336-8CC8-86DECE5E3EC4}"/>
              </a:ext>
            </a:extLst>
          </p:cNvPr>
          <p:cNvSpPr>
            <a:spLocks noGrp="1"/>
          </p:cNvSpPr>
          <p:nvPr>
            <p:ph type="title"/>
          </p:nvPr>
        </p:nvSpPr>
        <p:spPr/>
        <p:txBody>
          <a:bodyPr/>
          <a:lstStyle/>
          <a:p>
            <a:r>
              <a:rPr lang="en-US" altLang="zh-CN" dirty="0"/>
              <a:t>3.6.2  Secondary </a:t>
            </a:r>
            <a:r>
              <a:rPr lang="en-US" altLang="zh-CN" dirty="0" err="1"/>
              <a:t>NameNode</a:t>
            </a:r>
            <a:endParaRPr lang="zh-CN" altLang="en-US" dirty="0"/>
          </a:p>
        </p:txBody>
      </p:sp>
      <p:sp>
        <p:nvSpPr>
          <p:cNvPr id="3" name="内容占位符 2">
            <a:extLst>
              <a:ext uri="{FF2B5EF4-FFF2-40B4-BE49-F238E27FC236}">
                <a16:creationId xmlns:a16="http://schemas.microsoft.com/office/drawing/2014/main" id="{E9831FD4-2508-4032-9B43-D7B8CF5564C3}"/>
              </a:ext>
            </a:extLst>
          </p:cNvPr>
          <p:cNvSpPr>
            <a:spLocks noGrp="1"/>
          </p:cNvSpPr>
          <p:nvPr>
            <p:ph idx="1"/>
          </p:nvPr>
        </p:nvSpPr>
        <p:spPr/>
        <p:txBody>
          <a:bodyPr/>
          <a:lstStyle/>
          <a:p>
            <a:r>
              <a:rPr lang="en-US" altLang="zh-CN" dirty="0"/>
              <a:t>HDFS</a:t>
            </a:r>
            <a:r>
              <a:rPr lang="zh-CN" altLang="en-US" dirty="0"/>
              <a:t>中除了名称节点</a:t>
            </a:r>
            <a:r>
              <a:rPr lang="en-US" altLang="zh-CN" dirty="0" err="1"/>
              <a:t>NameNode</a:t>
            </a:r>
            <a:r>
              <a:rPr lang="zh-CN" altLang="en-US" dirty="0"/>
              <a:t>外，还有一个辅助</a:t>
            </a:r>
            <a:r>
              <a:rPr lang="en-US" altLang="zh-CN" dirty="0" err="1"/>
              <a:t>NameNode</a:t>
            </a:r>
            <a:r>
              <a:rPr lang="zh-CN" altLang="en-US" dirty="0"/>
              <a:t>，称为第二名称节点</a:t>
            </a:r>
            <a:r>
              <a:rPr lang="en-US" altLang="zh-CN" dirty="0"/>
              <a:t>Secondary </a:t>
            </a:r>
            <a:r>
              <a:rPr lang="en-US" altLang="zh-CN" dirty="0" err="1"/>
              <a:t>NameNode</a:t>
            </a:r>
            <a:r>
              <a:rPr lang="zh-CN" altLang="en-US" dirty="0"/>
              <a:t>。从名称上看，</a:t>
            </a:r>
            <a:r>
              <a:rPr lang="en-US" altLang="zh-CN" dirty="0"/>
              <a:t>Secondary </a:t>
            </a:r>
            <a:r>
              <a:rPr lang="en-US" altLang="zh-CN" dirty="0" err="1"/>
              <a:t>NameNode</a:t>
            </a:r>
            <a:r>
              <a:rPr lang="zh-CN" altLang="en-US" dirty="0"/>
              <a:t>似乎是作为</a:t>
            </a:r>
            <a:r>
              <a:rPr lang="en-US" altLang="zh-CN" dirty="0" err="1"/>
              <a:t>NameNode</a:t>
            </a:r>
            <a:r>
              <a:rPr lang="zh-CN" altLang="en-US" dirty="0"/>
              <a:t>的备份而存在的，事实上并非如此。</a:t>
            </a:r>
            <a:r>
              <a:rPr lang="en-US" altLang="zh-CN" dirty="0"/>
              <a:t>Secondary </a:t>
            </a:r>
            <a:r>
              <a:rPr lang="en-US" altLang="zh-CN" dirty="0" err="1"/>
              <a:t>NameNode</a:t>
            </a:r>
            <a:r>
              <a:rPr lang="zh-CN" altLang="en-US" dirty="0"/>
              <a:t>有它自身的独立的角色和功能，通常认为它和</a:t>
            </a:r>
            <a:r>
              <a:rPr lang="en-US" altLang="zh-CN" dirty="0" err="1"/>
              <a:t>NameNode</a:t>
            </a:r>
            <a:r>
              <a:rPr lang="zh-CN" altLang="en-US" dirty="0"/>
              <a:t>是协同工作的。</a:t>
            </a:r>
            <a:endParaRPr lang="en-US" altLang="zh-CN" dirty="0"/>
          </a:p>
          <a:p>
            <a:r>
              <a:rPr lang="en-US" altLang="zh-CN" dirty="0"/>
              <a:t>Secondary </a:t>
            </a:r>
            <a:r>
              <a:rPr lang="en-US" altLang="zh-CN" dirty="0" err="1"/>
              <a:t>NameNode</a:t>
            </a:r>
            <a:r>
              <a:rPr lang="zh-CN" altLang="en-US" dirty="0"/>
              <a:t>主要有如下特征和功能：是</a:t>
            </a:r>
            <a:r>
              <a:rPr lang="en-US" altLang="zh-CN" dirty="0"/>
              <a:t>HDFS</a:t>
            </a:r>
            <a:r>
              <a:rPr lang="zh-CN" altLang="en-US" dirty="0"/>
              <a:t>高可用性的一个解决方案，但不支持热备，使用前配置即可；定期对</a:t>
            </a:r>
            <a:r>
              <a:rPr lang="en-US" altLang="zh-CN" dirty="0" err="1"/>
              <a:t>NameNode</a:t>
            </a:r>
            <a:r>
              <a:rPr lang="zh-CN" altLang="en-US" dirty="0"/>
              <a:t>中内存元数据进行更新和备</a:t>
            </a:r>
            <a:r>
              <a:rPr lang="zh-CN" altLang="zh-CN" dirty="0"/>
              <a:t>份；默认安装在与</a:t>
            </a:r>
            <a:r>
              <a:rPr lang="en-US" altLang="zh-CN" dirty="0" err="1"/>
              <a:t>NameNode</a:t>
            </a:r>
            <a:r>
              <a:rPr lang="zh-CN" altLang="zh-CN" dirty="0"/>
              <a:t>相同的节点，但是建议安装在不同节点以提高可靠性。</a:t>
            </a:r>
          </a:p>
        </p:txBody>
      </p:sp>
    </p:spTree>
    <p:extLst>
      <p:ext uri="{BB962C8B-B14F-4D97-AF65-F5344CB8AC3E}">
        <p14:creationId xmlns:p14="http://schemas.microsoft.com/office/powerpoint/2010/main" val="3801984003"/>
      </p:ext>
    </p:extLst>
  </p:cSld>
  <p:clrMapOvr>
    <a:masterClrMapping/>
  </p:clrMapOvr>
  <p:transition spd="med">
    <p:pull/>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35DE68-5732-4336-8CC8-86DECE5E3EC4}"/>
              </a:ext>
            </a:extLst>
          </p:cNvPr>
          <p:cNvSpPr>
            <a:spLocks noGrp="1"/>
          </p:cNvSpPr>
          <p:nvPr>
            <p:ph type="title"/>
          </p:nvPr>
        </p:nvSpPr>
        <p:spPr/>
        <p:txBody>
          <a:bodyPr/>
          <a:lstStyle/>
          <a:p>
            <a:r>
              <a:rPr lang="en-US" altLang="zh-CN" dirty="0"/>
              <a:t>3.6.2  Secondary </a:t>
            </a:r>
            <a:r>
              <a:rPr lang="en-US" altLang="zh-CN" dirty="0" err="1"/>
              <a:t>NameNode</a:t>
            </a:r>
            <a:endParaRPr lang="zh-CN" altLang="en-US" dirty="0"/>
          </a:p>
        </p:txBody>
      </p:sp>
      <p:sp>
        <p:nvSpPr>
          <p:cNvPr id="3" name="内容占位符 2">
            <a:extLst>
              <a:ext uri="{FF2B5EF4-FFF2-40B4-BE49-F238E27FC236}">
                <a16:creationId xmlns:a16="http://schemas.microsoft.com/office/drawing/2014/main" id="{E9831FD4-2508-4032-9B43-D7B8CF5564C3}"/>
              </a:ext>
            </a:extLst>
          </p:cNvPr>
          <p:cNvSpPr>
            <a:spLocks noGrp="1"/>
          </p:cNvSpPr>
          <p:nvPr>
            <p:ph idx="1"/>
          </p:nvPr>
        </p:nvSpPr>
        <p:spPr/>
        <p:txBody>
          <a:bodyPr>
            <a:normAutofit fontScale="85000" lnSpcReduction="10000"/>
          </a:bodyPr>
          <a:lstStyle/>
          <a:p>
            <a:r>
              <a:rPr lang="zh-CN" altLang="zh-CN" dirty="0"/>
              <a:t>当</a:t>
            </a:r>
            <a:r>
              <a:rPr lang="en-US" altLang="zh-CN" dirty="0" err="1"/>
              <a:t>NameNode</a:t>
            </a:r>
            <a:r>
              <a:rPr lang="zh-CN" altLang="zh-CN" dirty="0"/>
              <a:t>运行很长时间后，</a:t>
            </a:r>
            <a:r>
              <a:rPr lang="en-US" altLang="zh-CN" dirty="0" err="1"/>
              <a:t>EditLog</a:t>
            </a:r>
            <a:r>
              <a:rPr lang="zh-CN" altLang="zh-CN" dirty="0"/>
              <a:t>文件会变得很大。在这种情况下就会出现以下问题：</a:t>
            </a:r>
          </a:p>
          <a:p>
            <a:r>
              <a:rPr lang="zh-CN" altLang="zh-CN" dirty="0"/>
              <a:t>（</a:t>
            </a:r>
            <a:r>
              <a:rPr lang="en-US" altLang="zh-CN" dirty="0"/>
              <a:t>1</a:t>
            </a:r>
            <a:r>
              <a:rPr lang="zh-CN" altLang="zh-CN" dirty="0"/>
              <a:t>）</a:t>
            </a:r>
            <a:r>
              <a:rPr lang="en-US" altLang="zh-CN" dirty="0" err="1"/>
              <a:t>EditLog</a:t>
            </a:r>
            <a:r>
              <a:rPr lang="zh-CN" altLang="zh-CN" dirty="0"/>
              <a:t>文件会变的很大，如何去管理这个文件？</a:t>
            </a:r>
          </a:p>
          <a:p>
            <a:r>
              <a:rPr lang="zh-CN" altLang="zh-CN" dirty="0"/>
              <a:t>（</a:t>
            </a:r>
            <a:r>
              <a:rPr lang="en-US" altLang="zh-CN" dirty="0"/>
              <a:t>2</a:t>
            </a:r>
            <a:r>
              <a:rPr lang="zh-CN" altLang="zh-CN" dirty="0"/>
              <a:t>）</a:t>
            </a:r>
            <a:r>
              <a:rPr lang="en-US" altLang="zh-CN" dirty="0" err="1"/>
              <a:t>NameNode</a:t>
            </a:r>
            <a:r>
              <a:rPr lang="zh-CN" altLang="zh-CN" dirty="0"/>
              <a:t>的重启会花费很长时间，因为有很多改动要合并到</a:t>
            </a:r>
            <a:r>
              <a:rPr lang="en-US" altLang="zh-CN" dirty="0" err="1"/>
              <a:t>FsImage</a:t>
            </a:r>
            <a:r>
              <a:rPr lang="zh-CN" altLang="zh-CN" dirty="0"/>
              <a:t>文件上；</a:t>
            </a:r>
          </a:p>
          <a:p>
            <a:r>
              <a:rPr lang="zh-CN" altLang="zh-CN" dirty="0"/>
              <a:t>（</a:t>
            </a:r>
            <a:r>
              <a:rPr lang="en-US" altLang="zh-CN" dirty="0"/>
              <a:t>3</a:t>
            </a:r>
            <a:r>
              <a:rPr lang="zh-CN" altLang="zh-CN" dirty="0"/>
              <a:t>）如果</a:t>
            </a:r>
            <a:r>
              <a:rPr lang="en-US" altLang="zh-CN" dirty="0" err="1"/>
              <a:t>NameNode</a:t>
            </a:r>
            <a:r>
              <a:rPr lang="zh-CN" altLang="zh-CN" dirty="0"/>
              <a:t>宕机，那就丢失了很多改动，因为此时的</a:t>
            </a:r>
            <a:r>
              <a:rPr lang="en-US" altLang="zh-CN" dirty="0" err="1"/>
              <a:t>FsImage</a:t>
            </a:r>
            <a:r>
              <a:rPr lang="zh-CN" altLang="zh-CN" dirty="0"/>
              <a:t>文件时间戳比较旧。</a:t>
            </a:r>
          </a:p>
          <a:p>
            <a:r>
              <a:rPr lang="zh-CN" altLang="zh-CN" dirty="0"/>
              <a:t>为了克服这些问题，我们需要一个易于管理的机制来帮助减小</a:t>
            </a:r>
            <a:r>
              <a:rPr lang="en-US" altLang="zh-CN" dirty="0" err="1"/>
              <a:t>EditLog</a:t>
            </a:r>
            <a:r>
              <a:rPr lang="zh-CN" altLang="zh-CN" dirty="0"/>
              <a:t>文件的大小和得到一个最新的</a:t>
            </a:r>
            <a:r>
              <a:rPr lang="en-US" altLang="zh-CN" dirty="0" err="1"/>
              <a:t>FsImage</a:t>
            </a:r>
            <a:r>
              <a:rPr lang="zh-CN" altLang="zh-CN" dirty="0"/>
              <a:t>文件，这样也会减小</a:t>
            </a:r>
            <a:r>
              <a:rPr lang="en-US" altLang="zh-CN" dirty="0" err="1"/>
              <a:t>NameNode</a:t>
            </a:r>
            <a:r>
              <a:rPr lang="zh-CN" altLang="zh-CN" dirty="0"/>
              <a:t>的计算压力。而</a:t>
            </a:r>
            <a:r>
              <a:rPr lang="en-US" altLang="zh-CN" dirty="0"/>
              <a:t>Secondary </a:t>
            </a:r>
            <a:r>
              <a:rPr lang="en-US" altLang="zh-CN" dirty="0" err="1"/>
              <a:t>NameNode</a:t>
            </a:r>
            <a:r>
              <a:rPr lang="zh-CN" altLang="zh-CN" dirty="0"/>
              <a:t>就是为了帮助解决上述问题提出的，它的主要职责是合并</a:t>
            </a:r>
            <a:r>
              <a:rPr lang="en-US" altLang="zh-CN" dirty="0" err="1"/>
              <a:t>NameNode</a:t>
            </a:r>
            <a:r>
              <a:rPr lang="zh-CN" altLang="zh-CN" dirty="0"/>
              <a:t>的</a:t>
            </a:r>
            <a:r>
              <a:rPr lang="en-US" altLang="zh-CN" dirty="0" err="1"/>
              <a:t>EditLog</a:t>
            </a:r>
            <a:r>
              <a:rPr lang="zh-CN" altLang="zh-CN" dirty="0"/>
              <a:t>到</a:t>
            </a:r>
            <a:r>
              <a:rPr lang="en-US" altLang="zh-CN" dirty="0" err="1"/>
              <a:t>FsImage</a:t>
            </a:r>
            <a:r>
              <a:rPr lang="zh-CN" altLang="zh-CN" dirty="0"/>
              <a:t>文件中</a:t>
            </a:r>
            <a:r>
              <a:rPr lang="zh-CN" altLang="en-US" dirty="0"/>
              <a:t>，</a:t>
            </a:r>
            <a:r>
              <a:rPr lang="zh-CN" altLang="zh-CN" dirty="0"/>
              <a:t>即对元数据进行定期更新和备份。</a:t>
            </a:r>
          </a:p>
        </p:txBody>
      </p:sp>
    </p:spTree>
    <p:extLst>
      <p:ext uri="{BB962C8B-B14F-4D97-AF65-F5344CB8AC3E}">
        <p14:creationId xmlns:p14="http://schemas.microsoft.com/office/powerpoint/2010/main" val="2979711445"/>
      </p:ext>
    </p:extLst>
  </p:cSld>
  <p:clrMapOvr>
    <a:masterClrMapping/>
  </p:clrMapOvr>
  <p:transition spd="med">
    <p:pull/>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D26D34-539F-4CF5-83A3-660F8C4856D5}"/>
              </a:ext>
            </a:extLst>
          </p:cNvPr>
          <p:cNvSpPr>
            <a:spLocks noGrp="1"/>
          </p:cNvSpPr>
          <p:nvPr>
            <p:ph type="title"/>
          </p:nvPr>
        </p:nvSpPr>
        <p:spPr/>
        <p:txBody>
          <a:bodyPr/>
          <a:lstStyle/>
          <a:p>
            <a:r>
              <a:rPr lang="en-US" altLang="zh-CN" dirty="0"/>
              <a:t>3.6.3  Backup Node</a:t>
            </a:r>
            <a:r>
              <a:rPr lang="zh-CN" altLang="en-US" dirty="0"/>
              <a:t>备份</a:t>
            </a:r>
          </a:p>
        </p:txBody>
      </p:sp>
      <p:sp>
        <p:nvSpPr>
          <p:cNvPr id="3" name="内容占位符 2">
            <a:extLst>
              <a:ext uri="{FF2B5EF4-FFF2-40B4-BE49-F238E27FC236}">
                <a16:creationId xmlns:a16="http://schemas.microsoft.com/office/drawing/2014/main" id="{B48A1D08-1B72-44D2-8FF6-3466C6D5F3BC}"/>
              </a:ext>
            </a:extLst>
          </p:cNvPr>
          <p:cNvSpPr>
            <a:spLocks noGrp="1"/>
          </p:cNvSpPr>
          <p:nvPr>
            <p:ph idx="1"/>
          </p:nvPr>
        </p:nvSpPr>
        <p:spPr/>
        <p:txBody>
          <a:bodyPr/>
          <a:lstStyle/>
          <a:p>
            <a:r>
              <a:rPr lang="en-US" altLang="zh-CN" dirty="0"/>
              <a:t>Hadoop 2.0</a:t>
            </a:r>
            <a:r>
              <a:rPr lang="zh-CN" altLang="zh-CN" dirty="0"/>
              <a:t>以后版本新提供了一个真正意义上的备用节点，即</a:t>
            </a:r>
            <a:r>
              <a:rPr lang="en-US" altLang="zh-CN" dirty="0"/>
              <a:t>Backup Node</a:t>
            </a:r>
            <a:r>
              <a:rPr lang="zh-CN" altLang="zh-CN" dirty="0"/>
              <a:t>。</a:t>
            </a:r>
            <a:r>
              <a:rPr lang="en-US" altLang="zh-CN" dirty="0"/>
              <a:t>Backup Node</a:t>
            </a:r>
            <a:r>
              <a:rPr lang="zh-CN" altLang="zh-CN" dirty="0"/>
              <a:t>在内存中维护了一份从</a:t>
            </a:r>
            <a:r>
              <a:rPr lang="en-US" altLang="zh-CN" dirty="0" err="1"/>
              <a:t>NameNode</a:t>
            </a:r>
            <a:r>
              <a:rPr lang="zh-CN" altLang="zh-CN" dirty="0"/>
              <a:t>同步过来的</a:t>
            </a:r>
            <a:r>
              <a:rPr lang="en-US" altLang="zh-CN" dirty="0" err="1"/>
              <a:t>FsImage</a:t>
            </a:r>
            <a:r>
              <a:rPr lang="zh-CN" altLang="zh-CN" dirty="0"/>
              <a:t>，同时它还从</a:t>
            </a:r>
            <a:r>
              <a:rPr lang="en-US" altLang="zh-CN" dirty="0" err="1"/>
              <a:t>NameNode</a:t>
            </a:r>
            <a:r>
              <a:rPr lang="zh-CN" altLang="zh-CN" dirty="0"/>
              <a:t>接收</a:t>
            </a:r>
            <a:r>
              <a:rPr lang="en-US" altLang="zh-CN" dirty="0" err="1"/>
              <a:t>EditLog</a:t>
            </a:r>
            <a:r>
              <a:rPr lang="zh-CN" altLang="zh-CN" dirty="0"/>
              <a:t>文件的日志流，并把它们持久化到硬盘。</a:t>
            </a:r>
            <a:r>
              <a:rPr lang="en-US" altLang="zh-CN" dirty="0"/>
              <a:t>Backup Node</a:t>
            </a:r>
            <a:r>
              <a:rPr lang="zh-CN" altLang="zh-CN" dirty="0"/>
              <a:t>在内存中维护与</a:t>
            </a:r>
            <a:r>
              <a:rPr lang="en-US" altLang="zh-CN" dirty="0" err="1"/>
              <a:t>NameNode</a:t>
            </a:r>
            <a:r>
              <a:rPr lang="zh-CN" altLang="zh-CN" dirty="0"/>
              <a:t>一样的元数据。</a:t>
            </a:r>
            <a:endParaRPr lang="en-US" altLang="zh-CN" dirty="0"/>
          </a:p>
          <a:p>
            <a:r>
              <a:rPr lang="en-US" altLang="zh-CN" dirty="0"/>
              <a:t>Backup Node</a:t>
            </a:r>
            <a:r>
              <a:rPr lang="zh-CN" altLang="zh-CN" dirty="0"/>
              <a:t>的启动命令是“</a:t>
            </a:r>
            <a:r>
              <a:rPr lang="en-US" altLang="zh-CN" dirty="0" err="1"/>
              <a:t>hdfs</a:t>
            </a:r>
            <a:r>
              <a:rPr lang="en-US" altLang="zh-CN" dirty="0"/>
              <a:t> </a:t>
            </a:r>
            <a:r>
              <a:rPr lang="en-US" altLang="zh-CN" dirty="0" err="1"/>
              <a:t>namenode</a:t>
            </a:r>
            <a:r>
              <a:rPr lang="en-US" altLang="zh-CN" dirty="0"/>
              <a:t> -backup</a:t>
            </a:r>
            <a:r>
              <a:rPr lang="zh-CN" altLang="zh-CN" dirty="0"/>
              <a:t>”。在配置文件</a:t>
            </a:r>
            <a:r>
              <a:rPr lang="en-US" altLang="zh-CN" dirty="0"/>
              <a:t>hdfs-site.xml</a:t>
            </a:r>
            <a:r>
              <a:rPr lang="zh-CN" altLang="zh-CN" dirty="0"/>
              <a:t>中进行设置，主要包括两个参数：</a:t>
            </a:r>
            <a:r>
              <a:rPr lang="en-US" altLang="zh-CN" dirty="0" err="1"/>
              <a:t>dfs.backup.address</a:t>
            </a:r>
            <a:r>
              <a:rPr lang="zh-CN" altLang="zh-CN" dirty="0"/>
              <a:t>、</a:t>
            </a:r>
            <a:r>
              <a:rPr lang="en-US" altLang="zh-CN" dirty="0" err="1"/>
              <a:t>dfs.backup.http.address</a:t>
            </a:r>
            <a:r>
              <a:rPr lang="zh-CN" altLang="zh-CN" dirty="0"/>
              <a:t>。</a:t>
            </a:r>
          </a:p>
        </p:txBody>
      </p:sp>
    </p:spTree>
    <p:extLst>
      <p:ext uri="{BB962C8B-B14F-4D97-AF65-F5344CB8AC3E}">
        <p14:creationId xmlns:p14="http://schemas.microsoft.com/office/powerpoint/2010/main" val="3331738802"/>
      </p:ext>
    </p:extLst>
  </p:cSld>
  <p:clrMapOvr>
    <a:masterClrMapping/>
  </p:clrMapOvr>
  <p:transition spd="med">
    <p:pull/>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8C305-7EE8-43D2-96C9-2E6C2DA7FFF2}"/>
              </a:ext>
            </a:extLst>
          </p:cNvPr>
          <p:cNvSpPr>
            <a:spLocks noGrp="1"/>
          </p:cNvSpPr>
          <p:nvPr>
            <p:ph type="title"/>
          </p:nvPr>
        </p:nvSpPr>
        <p:spPr/>
        <p:txBody>
          <a:bodyPr/>
          <a:lstStyle/>
          <a:p>
            <a:r>
              <a:rPr lang="en-US" altLang="zh-CN" dirty="0"/>
              <a:t>3.6.4  HDFS </a:t>
            </a:r>
            <a:r>
              <a:rPr lang="en-US" altLang="zh-CN" dirty="0" err="1"/>
              <a:t>NameNode</a:t>
            </a:r>
            <a:r>
              <a:rPr lang="en-US" altLang="zh-CN" dirty="0"/>
              <a:t> HA</a:t>
            </a:r>
            <a:r>
              <a:rPr lang="zh-CN" altLang="en-US" dirty="0"/>
              <a:t>高可用机制</a:t>
            </a:r>
          </a:p>
        </p:txBody>
      </p:sp>
      <p:sp>
        <p:nvSpPr>
          <p:cNvPr id="3" name="内容占位符 2">
            <a:extLst>
              <a:ext uri="{FF2B5EF4-FFF2-40B4-BE49-F238E27FC236}">
                <a16:creationId xmlns:a16="http://schemas.microsoft.com/office/drawing/2014/main" id="{46D328A6-F49D-4AB5-A89F-35B00F1EA252}"/>
              </a:ext>
            </a:extLst>
          </p:cNvPr>
          <p:cNvSpPr>
            <a:spLocks noGrp="1"/>
          </p:cNvSpPr>
          <p:nvPr>
            <p:ph idx="1"/>
          </p:nvPr>
        </p:nvSpPr>
        <p:spPr/>
        <p:txBody>
          <a:bodyPr>
            <a:normAutofit lnSpcReduction="10000"/>
          </a:bodyPr>
          <a:lstStyle/>
          <a:p>
            <a:r>
              <a:rPr lang="en-US" altLang="zh-CN" dirty="0"/>
              <a:t>1. HDFS </a:t>
            </a:r>
            <a:r>
              <a:rPr lang="en-US" altLang="zh-CN" dirty="0" err="1"/>
              <a:t>NameNode</a:t>
            </a:r>
            <a:r>
              <a:rPr lang="en-US" altLang="zh-CN" dirty="0"/>
              <a:t> HA</a:t>
            </a:r>
            <a:r>
              <a:rPr lang="zh-CN" altLang="zh-CN" dirty="0"/>
              <a:t>概述</a:t>
            </a:r>
          </a:p>
          <a:p>
            <a:pPr lvl="1"/>
            <a:r>
              <a:rPr lang="zh-CN" altLang="zh-CN" dirty="0"/>
              <a:t>在</a:t>
            </a:r>
            <a:r>
              <a:rPr lang="en-US" altLang="zh-CN" dirty="0"/>
              <a:t>HDFS</a:t>
            </a:r>
            <a:r>
              <a:rPr lang="zh-CN" altLang="zh-CN" dirty="0"/>
              <a:t>中，</a:t>
            </a:r>
            <a:r>
              <a:rPr lang="en-US" altLang="zh-CN" dirty="0" err="1"/>
              <a:t>NameNode</a:t>
            </a:r>
            <a:r>
              <a:rPr lang="zh-CN" altLang="zh-CN" dirty="0"/>
              <a:t>管理整个</a:t>
            </a:r>
            <a:r>
              <a:rPr lang="en-US" altLang="zh-CN" dirty="0"/>
              <a:t>HDFS</a:t>
            </a:r>
            <a:r>
              <a:rPr lang="zh-CN" altLang="zh-CN" dirty="0"/>
              <a:t>文件系统的元数据信息，具有举足轻重的作用，</a:t>
            </a:r>
            <a:r>
              <a:rPr lang="en-US" altLang="zh-CN" dirty="0" err="1"/>
              <a:t>NameNode</a:t>
            </a:r>
            <a:r>
              <a:rPr lang="zh-CN" altLang="zh-CN" dirty="0"/>
              <a:t>的可用性直接决定了整个</a:t>
            </a:r>
            <a:r>
              <a:rPr lang="en-US" altLang="zh-CN" dirty="0"/>
              <a:t>Hadoop</a:t>
            </a:r>
            <a:r>
              <a:rPr lang="zh-CN" altLang="zh-CN" dirty="0"/>
              <a:t>的可用性，因此，</a:t>
            </a:r>
            <a:r>
              <a:rPr lang="en-US" altLang="zh-CN" dirty="0" err="1"/>
              <a:t>NameNode</a:t>
            </a:r>
            <a:r>
              <a:rPr lang="zh-CN" altLang="zh-CN" dirty="0"/>
              <a:t>绝对不允许出现故障。</a:t>
            </a:r>
            <a:endParaRPr lang="en-US" altLang="zh-CN" dirty="0"/>
          </a:p>
          <a:p>
            <a:pPr lvl="1"/>
            <a:r>
              <a:rPr lang="zh-CN" altLang="zh-CN" dirty="0"/>
              <a:t>在</a:t>
            </a:r>
            <a:r>
              <a:rPr lang="en-US" altLang="zh-CN" dirty="0"/>
              <a:t>Hadoop 1.0</a:t>
            </a:r>
            <a:r>
              <a:rPr lang="zh-CN" altLang="zh-CN" dirty="0"/>
              <a:t>时代，</a:t>
            </a:r>
            <a:r>
              <a:rPr lang="en-US" altLang="zh-CN" dirty="0" err="1"/>
              <a:t>NameNode</a:t>
            </a:r>
            <a:r>
              <a:rPr lang="zh-CN" altLang="zh-CN" dirty="0"/>
              <a:t>存在单点故障问题，一旦</a:t>
            </a:r>
            <a:r>
              <a:rPr lang="en-US" altLang="zh-CN" dirty="0" err="1"/>
              <a:t>NameNode</a:t>
            </a:r>
            <a:r>
              <a:rPr lang="zh-CN" altLang="zh-CN" dirty="0"/>
              <a:t>进程不能正常工作，就会造成整个</a:t>
            </a:r>
            <a:r>
              <a:rPr lang="en-US" altLang="zh-CN" dirty="0"/>
              <a:t>HDFS</a:t>
            </a:r>
            <a:r>
              <a:rPr lang="zh-CN" altLang="zh-CN" dirty="0"/>
              <a:t>也无法使用，而</a:t>
            </a:r>
            <a:r>
              <a:rPr lang="en-US" altLang="zh-CN" dirty="0"/>
              <a:t>Hive</a:t>
            </a:r>
            <a:r>
              <a:rPr lang="zh-CN" altLang="zh-CN" dirty="0"/>
              <a:t>或</a:t>
            </a:r>
            <a:r>
              <a:rPr lang="en-US" altLang="zh-CN" dirty="0"/>
              <a:t>HBase</a:t>
            </a:r>
            <a:r>
              <a:rPr lang="zh-CN" altLang="zh-CN" dirty="0"/>
              <a:t>等的数据也都存放在</a:t>
            </a:r>
            <a:r>
              <a:rPr lang="en-US" altLang="zh-CN" dirty="0"/>
              <a:t>HDFS</a:t>
            </a:r>
            <a:r>
              <a:rPr lang="zh-CN" altLang="zh-CN" dirty="0"/>
              <a:t>上，因此</a:t>
            </a:r>
            <a:r>
              <a:rPr lang="en-US" altLang="zh-CN" dirty="0"/>
              <a:t>Hive</a:t>
            </a:r>
            <a:r>
              <a:rPr lang="zh-CN" altLang="zh-CN" dirty="0"/>
              <a:t>或</a:t>
            </a:r>
            <a:r>
              <a:rPr lang="en-US" altLang="zh-CN" dirty="0"/>
              <a:t>HBase</a:t>
            </a:r>
            <a:r>
              <a:rPr lang="zh-CN" altLang="zh-CN" dirty="0"/>
              <a:t>等框架也将无法使用，这可能导致生产集群上的很多框架都无法正常使用，而通过重启</a:t>
            </a:r>
            <a:r>
              <a:rPr lang="en-US" altLang="zh-CN" dirty="0" err="1"/>
              <a:t>NameNode</a:t>
            </a:r>
            <a:r>
              <a:rPr lang="zh-CN" altLang="zh-CN" dirty="0"/>
              <a:t>来进行数据恢复十分耗时。</a:t>
            </a:r>
          </a:p>
          <a:p>
            <a:pPr lvl="1"/>
            <a:r>
              <a:rPr lang="zh-CN" altLang="zh-CN" dirty="0"/>
              <a:t>在</a:t>
            </a:r>
            <a:r>
              <a:rPr lang="en-US" altLang="zh-CN" dirty="0"/>
              <a:t>Hadoop 2.0</a:t>
            </a:r>
            <a:r>
              <a:rPr lang="zh-CN" altLang="zh-CN" dirty="0"/>
              <a:t>中，</a:t>
            </a:r>
            <a:r>
              <a:rPr lang="en-US" altLang="zh-CN" dirty="0"/>
              <a:t>HDFS </a:t>
            </a:r>
            <a:r>
              <a:rPr lang="en-US" altLang="zh-CN" dirty="0" err="1"/>
              <a:t>NameNode</a:t>
            </a:r>
            <a:r>
              <a:rPr lang="zh-CN" altLang="zh-CN" dirty="0"/>
              <a:t>的单点故障问题得到了解决，这就是</a:t>
            </a:r>
            <a:r>
              <a:rPr lang="en-US" altLang="zh-CN" dirty="0"/>
              <a:t>HDFS </a:t>
            </a:r>
            <a:r>
              <a:rPr lang="en-US" altLang="zh-CN" dirty="0" err="1"/>
              <a:t>NameNode</a:t>
            </a:r>
            <a:r>
              <a:rPr lang="en-US" altLang="zh-CN" dirty="0"/>
              <a:t> High Availability</a:t>
            </a:r>
            <a:r>
              <a:rPr lang="zh-CN" altLang="zh-CN" dirty="0"/>
              <a:t>（</a:t>
            </a:r>
            <a:r>
              <a:rPr lang="en-US" altLang="zh-CN" dirty="0"/>
              <a:t>HDFS </a:t>
            </a:r>
            <a:r>
              <a:rPr lang="en-US" altLang="zh-CN" dirty="0" err="1"/>
              <a:t>NameNode</a:t>
            </a:r>
            <a:r>
              <a:rPr lang="zh-CN" altLang="zh-CN" dirty="0"/>
              <a:t>高可用机制，简称</a:t>
            </a:r>
            <a:r>
              <a:rPr lang="en-US" altLang="zh-CN" dirty="0"/>
              <a:t>HDFS </a:t>
            </a:r>
            <a:r>
              <a:rPr lang="en-US" altLang="zh-CN" dirty="0" err="1"/>
              <a:t>NameNode</a:t>
            </a:r>
            <a:r>
              <a:rPr lang="en-US" altLang="zh-CN" dirty="0"/>
              <a:t> HA</a:t>
            </a:r>
            <a:r>
              <a:rPr lang="zh-CN" altLang="zh-CN" dirty="0"/>
              <a:t>）。</a:t>
            </a:r>
          </a:p>
        </p:txBody>
      </p:sp>
    </p:spTree>
    <p:extLst>
      <p:ext uri="{BB962C8B-B14F-4D97-AF65-F5344CB8AC3E}">
        <p14:creationId xmlns:p14="http://schemas.microsoft.com/office/powerpoint/2010/main" val="3290204162"/>
      </p:ext>
    </p:extLst>
  </p:cSld>
  <p:clrMapOvr>
    <a:masterClrMapping/>
  </p:clrMapOvr>
  <p:transition spd="med">
    <p:pull/>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8C305-7EE8-43D2-96C9-2E6C2DA7FFF2}"/>
              </a:ext>
            </a:extLst>
          </p:cNvPr>
          <p:cNvSpPr>
            <a:spLocks noGrp="1"/>
          </p:cNvSpPr>
          <p:nvPr>
            <p:ph type="title"/>
          </p:nvPr>
        </p:nvSpPr>
        <p:spPr/>
        <p:txBody>
          <a:bodyPr/>
          <a:lstStyle/>
          <a:p>
            <a:r>
              <a:rPr lang="en-US" altLang="zh-CN" dirty="0"/>
              <a:t>3.6.4  HDFS </a:t>
            </a:r>
            <a:r>
              <a:rPr lang="en-US" altLang="zh-CN" dirty="0" err="1"/>
              <a:t>NameNode</a:t>
            </a:r>
            <a:r>
              <a:rPr lang="en-US" altLang="zh-CN" dirty="0"/>
              <a:t> HA</a:t>
            </a:r>
            <a:r>
              <a:rPr lang="zh-CN" altLang="en-US" dirty="0"/>
              <a:t>高可用机制</a:t>
            </a:r>
          </a:p>
        </p:txBody>
      </p:sp>
      <p:sp>
        <p:nvSpPr>
          <p:cNvPr id="3" name="内容占位符 2">
            <a:extLst>
              <a:ext uri="{FF2B5EF4-FFF2-40B4-BE49-F238E27FC236}">
                <a16:creationId xmlns:a16="http://schemas.microsoft.com/office/drawing/2014/main" id="{46D328A6-F49D-4AB5-A89F-35B00F1EA252}"/>
              </a:ext>
            </a:extLst>
          </p:cNvPr>
          <p:cNvSpPr>
            <a:spLocks noGrp="1"/>
          </p:cNvSpPr>
          <p:nvPr>
            <p:ph idx="1"/>
          </p:nvPr>
        </p:nvSpPr>
        <p:spPr>
          <a:xfrm>
            <a:off x="628650" y="1369219"/>
            <a:ext cx="3440752" cy="3263504"/>
          </a:xfrm>
        </p:spPr>
        <p:txBody>
          <a:bodyPr>
            <a:normAutofit/>
          </a:bodyPr>
          <a:lstStyle/>
          <a:p>
            <a:r>
              <a:rPr lang="en-US" altLang="zh-CN" dirty="0"/>
              <a:t>2. HDFS </a:t>
            </a:r>
            <a:r>
              <a:rPr lang="en-US" altLang="zh-CN" dirty="0" err="1"/>
              <a:t>NameNode</a:t>
            </a:r>
            <a:r>
              <a:rPr lang="en-US" altLang="zh-CN" dirty="0"/>
              <a:t> HA</a:t>
            </a:r>
            <a:r>
              <a:rPr lang="zh-CN" altLang="en-US" dirty="0"/>
              <a:t>体系架构</a:t>
            </a:r>
            <a:endParaRPr lang="zh-CN" altLang="zh-CN" dirty="0"/>
          </a:p>
        </p:txBody>
      </p:sp>
      <p:grpSp>
        <p:nvGrpSpPr>
          <p:cNvPr id="4" name="画布 22752">
            <a:extLst>
              <a:ext uri="{FF2B5EF4-FFF2-40B4-BE49-F238E27FC236}">
                <a16:creationId xmlns:a16="http://schemas.microsoft.com/office/drawing/2014/main" id="{548FE16E-B82E-46DC-A956-79AAD3D65723}"/>
              </a:ext>
            </a:extLst>
          </p:cNvPr>
          <p:cNvGrpSpPr/>
          <p:nvPr/>
        </p:nvGrpSpPr>
        <p:grpSpPr>
          <a:xfrm>
            <a:off x="3749577" y="1048141"/>
            <a:ext cx="5274310" cy="3708400"/>
            <a:chOff x="0" y="0"/>
            <a:chExt cx="5274310" cy="3708400"/>
          </a:xfrm>
        </p:grpSpPr>
        <p:sp>
          <p:nvSpPr>
            <p:cNvPr id="5" name="矩形 4">
              <a:extLst>
                <a:ext uri="{FF2B5EF4-FFF2-40B4-BE49-F238E27FC236}">
                  <a16:creationId xmlns:a16="http://schemas.microsoft.com/office/drawing/2014/main" id="{5DA72DF0-9B12-4741-ABE3-AA76CC0CCBB8}"/>
                </a:ext>
              </a:extLst>
            </p:cNvPr>
            <p:cNvSpPr/>
            <p:nvPr/>
          </p:nvSpPr>
          <p:spPr>
            <a:xfrm>
              <a:off x="0" y="0"/>
              <a:ext cx="5274310" cy="3708400"/>
            </a:xfrm>
            <a:prstGeom prst="rect">
              <a:avLst/>
            </a:prstGeom>
            <a:solidFill>
              <a:prstClr val="white"/>
            </a:solidFill>
          </p:spPr>
        </p:sp>
        <p:sp>
          <p:nvSpPr>
            <p:cNvPr id="6" name="矩形 5">
              <a:extLst>
                <a:ext uri="{FF2B5EF4-FFF2-40B4-BE49-F238E27FC236}">
                  <a16:creationId xmlns:a16="http://schemas.microsoft.com/office/drawing/2014/main" id="{37659904-AF1B-4EF4-A5E4-35A4E1DF4035}"/>
                </a:ext>
              </a:extLst>
            </p:cNvPr>
            <p:cNvSpPr/>
            <p:nvPr/>
          </p:nvSpPr>
          <p:spPr>
            <a:xfrm>
              <a:off x="3553120" y="1093470"/>
              <a:ext cx="439420" cy="226060"/>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心跳</a:t>
              </a:r>
              <a:endParaRPr lang="zh-CN" sz="1050" kern="100">
                <a:effectLst/>
                <a:ea typeface="等线"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CD9EB90D-4547-4668-B66C-51487077F5F4}"/>
                </a:ext>
              </a:extLst>
            </p:cNvPr>
            <p:cNvSpPr/>
            <p:nvPr/>
          </p:nvSpPr>
          <p:spPr>
            <a:xfrm>
              <a:off x="1297940" y="1095670"/>
              <a:ext cx="439420" cy="226400"/>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心跳</a:t>
              </a:r>
              <a:endParaRPr lang="zh-CN" sz="1050" kern="100">
                <a:effectLst/>
                <a:ea typeface="等线"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E648975C-E12F-4F77-8C41-C7BE850E0B49}"/>
                </a:ext>
              </a:extLst>
            </p:cNvPr>
            <p:cNvSpPr/>
            <p:nvPr/>
          </p:nvSpPr>
          <p:spPr>
            <a:xfrm>
              <a:off x="0" y="2152650"/>
              <a:ext cx="662940" cy="582930"/>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监视名称节点健康状态</a:t>
              </a:r>
              <a:endParaRPr lang="zh-CN" sz="1050" kern="100">
                <a:effectLst/>
                <a:ea typeface="等线"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A040D9DB-ED4E-4236-8B38-DE5E8C59BA65}"/>
                </a:ext>
              </a:extLst>
            </p:cNvPr>
            <p:cNvSpPr/>
            <p:nvPr/>
          </p:nvSpPr>
          <p:spPr>
            <a:xfrm>
              <a:off x="1559220" y="2225040"/>
              <a:ext cx="899160" cy="227330"/>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提交</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EditLog</a:t>
              </a:r>
              <a:endParaRPr lang="zh-CN" sz="1050" kern="100">
                <a:effectLst/>
                <a:ea typeface="等线" panose="0201060003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9FC11981-D4D8-4C0A-8173-452F5D8A2DA0}"/>
                </a:ext>
              </a:extLst>
            </p:cNvPr>
            <p:cNvSpPr/>
            <p:nvPr/>
          </p:nvSpPr>
          <p:spPr>
            <a:xfrm>
              <a:off x="1828800" y="1642110"/>
              <a:ext cx="1478280" cy="521970"/>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通过共享存储系统（</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NFS</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QJM</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或</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ZooKeeper</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）同步状态</a:t>
              </a:r>
              <a:endParaRPr lang="zh-CN" sz="1050" kern="100">
                <a:effectLst/>
                <a:ea typeface="等线" panose="02010600030101010101"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A1E076DC-2C5B-4789-A315-CCF8B4E4E322}"/>
                </a:ext>
              </a:extLst>
            </p:cNvPr>
            <p:cNvSpPr/>
            <p:nvPr/>
          </p:nvSpPr>
          <p:spPr>
            <a:xfrm>
              <a:off x="3322320" y="2977515"/>
              <a:ext cx="1818640" cy="367030"/>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向主、备名称节点上报数据块的位置信息</a:t>
              </a:r>
              <a:endParaRPr lang="zh-CN" sz="1050" kern="100">
                <a:effectLst/>
                <a:ea typeface="等线" panose="0201060003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E9CE970F-9E32-4735-96A9-69C6D14467D4}"/>
                </a:ext>
              </a:extLst>
            </p:cNvPr>
            <p:cNvSpPr/>
            <p:nvPr/>
          </p:nvSpPr>
          <p:spPr>
            <a:xfrm>
              <a:off x="0" y="1723390"/>
              <a:ext cx="1378585" cy="34290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主备切换控制器</a:t>
              </a:r>
              <a:endParaRPr lang="zh-CN" sz="1050" kern="100">
                <a:effectLst/>
                <a:ea typeface="等线" panose="02010600030101010101" pitchFamily="2" charset="-122"/>
                <a:cs typeface="Times New Roman" panose="02020603050405020304" pitchFamily="18" charset="0"/>
              </a:endParaRPr>
            </a:p>
          </p:txBody>
        </p:sp>
        <p:sp>
          <p:nvSpPr>
            <p:cNvPr id="13" name="矩形 12">
              <a:extLst>
                <a:ext uri="{FF2B5EF4-FFF2-40B4-BE49-F238E27FC236}">
                  <a16:creationId xmlns:a16="http://schemas.microsoft.com/office/drawing/2014/main" id="{8DD2B222-BA14-4B13-8D2E-5B3736B9C809}"/>
                </a:ext>
              </a:extLst>
            </p:cNvPr>
            <p:cNvSpPr/>
            <p:nvPr/>
          </p:nvSpPr>
          <p:spPr>
            <a:xfrm>
              <a:off x="3895725" y="1723390"/>
              <a:ext cx="1378585" cy="34290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主备切换控制器</a:t>
              </a:r>
              <a:endParaRPr lang="zh-CN" sz="1050" kern="100">
                <a:effectLst/>
                <a:ea typeface="等线" panose="02010600030101010101" pitchFamily="2" charset="-122"/>
                <a:cs typeface="Times New Roman" panose="02020603050405020304" pitchFamily="18" charset="0"/>
              </a:endParaRPr>
            </a:p>
          </p:txBody>
        </p:sp>
        <p:sp>
          <p:nvSpPr>
            <p:cNvPr id="14" name="矩形 13">
              <a:extLst>
                <a:ext uri="{FF2B5EF4-FFF2-40B4-BE49-F238E27FC236}">
                  <a16:creationId xmlns:a16="http://schemas.microsoft.com/office/drawing/2014/main" id="{A75AFDA2-275F-4824-AF48-E064E416777C}"/>
                </a:ext>
              </a:extLst>
            </p:cNvPr>
            <p:cNvSpPr/>
            <p:nvPr/>
          </p:nvSpPr>
          <p:spPr>
            <a:xfrm>
              <a:off x="911225" y="39370"/>
              <a:ext cx="3463290" cy="724535"/>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8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8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8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8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ZooKeeper</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集群</a:t>
              </a:r>
              <a:endParaRPr lang="zh-CN" sz="1050" kern="100">
                <a:effectLst/>
                <a:ea typeface="等线" panose="02010600030101010101" pitchFamily="2" charset="-122"/>
                <a:cs typeface="Times New Roman" panose="02020603050405020304" pitchFamily="18" charset="0"/>
              </a:endParaRPr>
            </a:p>
          </p:txBody>
        </p:sp>
        <p:sp>
          <p:nvSpPr>
            <p:cNvPr id="15" name="矩形 14">
              <a:extLst>
                <a:ext uri="{FF2B5EF4-FFF2-40B4-BE49-F238E27FC236}">
                  <a16:creationId xmlns:a16="http://schemas.microsoft.com/office/drawing/2014/main" id="{63A896BB-38F2-4600-92DA-7A264048173A}"/>
                </a:ext>
              </a:extLst>
            </p:cNvPr>
            <p:cNvSpPr/>
            <p:nvPr/>
          </p:nvSpPr>
          <p:spPr>
            <a:xfrm>
              <a:off x="977265" y="120650"/>
              <a:ext cx="1076960" cy="28321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8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ZooKeeper</a:t>
              </a:r>
              <a:endParaRPr lang="zh-CN" sz="1050" kern="100">
                <a:effectLst/>
                <a:ea typeface="等线" panose="0201060003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id="{AD5E6A33-DB52-4FC4-B479-535890B12DC9}"/>
                </a:ext>
              </a:extLst>
            </p:cNvPr>
            <p:cNvSpPr/>
            <p:nvPr/>
          </p:nvSpPr>
          <p:spPr>
            <a:xfrm>
              <a:off x="2114550" y="120650"/>
              <a:ext cx="1076960" cy="28321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8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ZooKeeper</a:t>
              </a:r>
              <a:endParaRPr lang="zh-CN" sz="1050" kern="100">
                <a:effectLst/>
                <a:ea typeface="等线" panose="02010600030101010101" pitchFamily="2" charset="-122"/>
                <a:cs typeface="Times New Roman" panose="02020603050405020304" pitchFamily="18" charset="0"/>
              </a:endParaRPr>
            </a:p>
          </p:txBody>
        </p:sp>
        <p:sp>
          <p:nvSpPr>
            <p:cNvPr id="17" name="矩形 16">
              <a:extLst>
                <a:ext uri="{FF2B5EF4-FFF2-40B4-BE49-F238E27FC236}">
                  <a16:creationId xmlns:a16="http://schemas.microsoft.com/office/drawing/2014/main" id="{34152DF8-04D1-422C-B945-785AEBC666BE}"/>
                </a:ext>
              </a:extLst>
            </p:cNvPr>
            <p:cNvSpPr/>
            <p:nvPr/>
          </p:nvSpPr>
          <p:spPr>
            <a:xfrm>
              <a:off x="3246755" y="120650"/>
              <a:ext cx="1076960" cy="28321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8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ZooKeeper</a:t>
              </a:r>
              <a:endParaRPr lang="zh-CN" sz="1050" kern="100">
                <a:effectLst/>
                <a:ea typeface="等线" panose="02010600030101010101" pitchFamily="2" charset="-122"/>
                <a:cs typeface="Times New Roman" panose="02020603050405020304" pitchFamily="18" charset="0"/>
              </a:endParaRPr>
            </a:p>
          </p:txBody>
        </p:sp>
        <p:sp>
          <p:nvSpPr>
            <p:cNvPr id="18" name="矩形 17">
              <a:extLst>
                <a:ext uri="{FF2B5EF4-FFF2-40B4-BE49-F238E27FC236}">
                  <a16:creationId xmlns:a16="http://schemas.microsoft.com/office/drawing/2014/main" id="{E9D65977-31C4-4E80-975B-ADD626DF2F9D}"/>
                </a:ext>
              </a:extLst>
            </p:cNvPr>
            <p:cNvSpPr/>
            <p:nvPr/>
          </p:nvSpPr>
          <p:spPr>
            <a:xfrm>
              <a:off x="971845" y="2517140"/>
              <a:ext cx="1076960" cy="34200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主名称节点</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（活跃）</a:t>
              </a:r>
              <a:endParaRPr lang="zh-CN" sz="1050" kern="100">
                <a:effectLst/>
                <a:ea typeface="等线" panose="02010600030101010101" pitchFamily="2" charset="-122"/>
                <a:cs typeface="Times New Roman" panose="02020603050405020304" pitchFamily="18" charset="0"/>
              </a:endParaRPr>
            </a:p>
          </p:txBody>
        </p:sp>
        <p:sp>
          <p:nvSpPr>
            <p:cNvPr id="19" name="矩形 18">
              <a:extLst>
                <a:ext uri="{FF2B5EF4-FFF2-40B4-BE49-F238E27FC236}">
                  <a16:creationId xmlns:a16="http://schemas.microsoft.com/office/drawing/2014/main" id="{8C91A5F3-6055-4023-881D-840C42DEEC54}"/>
                </a:ext>
              </a:extLst>
            </p:cNvPr>
            <p:cNvSpPr/>
            <p:nvPr/>
          </p:nvSpPr>
          <p:spPr>
            <a:xfrm>
              <a:off x="3241335" y="2510790"/>
              <a:ext cx="1076960" cy="34200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备名称节点</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（待命）</a:t>
              </a:r>
              <a:endParaRPr lang="zh-CN" sz="1050" kern="100">
                <a:effectLst/>
                <a:ea typeface="等线" panose="02010600030101010101" pitchFamily="2" charset="-122"/>
                <a:cs typeface="Times New Roman" panose="02020603050405020304" pitchFamily="18" charset="0"/>
              </a:endParaRPr>
            </a:p>
          </p:txBody>
        </p:sp>
        <p:sp>
          <p:nvSpPr>
            <p:cNvPr id="20" name="矩形 19">
              <a:extLst>
                <a:ext uri="{FF2B5EF4-FFF2-40B4-BE49-F238E27FC236}">
                  <a16:creationId xmlns:a16="http://schemas.microsoft.com/office/drawing/2014/main" id="{97016D6B-FFDA-44CC-BBB9-728CA4085DF2}"/>
                </a:ext>
              </a:extLst>
            </p:cNvPr>
            <p:cNvSpPr/>
            <p:nvPr/>
          </p:nvSpPr>
          <p:spPr>
            <a:xfrm>
              <a:off x="0" y="3379470"/>
              <a:ext cx="900000" cy="28321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数据节点</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ea typeface="等线" panose="02010600030101010101" pitchFamily="2" charset="-122"/>
                <a:cs typeface="Times New Roman" panose="02020603050405020304" pitchFamily="18" charset="0"/>
              </a:endParaRPr>
            </a:p>
          </p:txBody>
        </p:sp>
        <p:sp>
          <p:nvSpPr>
            <p:cNvPr id="21" name="矩形 20">
              <a:extLst>
                <a:ext uri="{FF2B5EF4-FFF2-40B4-BE49-F238E27FC236}">
                  <a16:creationId xmlns:a16="http://schemas.microsoft.com/office/drawing/2014/main" id="{0810A02E-BAEA-412D-8A8D-A130F05F28EA}"/>
                </a:ext>
              </a:extLst>
            </p:cNvPr>
            <p:cNvSpPr/>
            <p:nvPr/>
          </p:nvSpPr>
          <p:spPr>
            <a:xfrm>
              <a:off x="1079160" y="3376590"/>
              <a:ext cx="900000" cy="28321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数据节点</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p:txBody>
        </p:sp>
        <p:sp>
          <p:nvSpPr>
            <p:cNvPr id="22" name="矩形 21">
              <a:extLst>
                <a:ext uri="{FF2B5EF4-FFF2-40B4-BE49-F238E27FC236}">
                  <a16:creationId xmlns:a16="http://schemas.microsoft.com/office/drawing/2014/main" id="{8315DF2B-B726-435E-BF9B-FD33BE0414DE}"/>
                </a:ext>
              </a:extLst>
            </p:cNvPr>
            <p:cNvSpPr/>
            <p:nvPr/>
          </p:nvSpPr>
          <p:spPr>
            <a:xfrm>
              <a:off x="2186600" y="3379470"/>
              <a:ext cx="900000" cy="28321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数据节点</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050" kern="100">
                <a:effectLst/>
                <a:ea typeface="等线" panose="02010600030101010101" pitchFamily="2" charset="-122"/>
                <a:cs typeface="Times New Roman" panose="02020603050405020304" pitchFamily="18" charset="0"/>
              </a:endParaRPr>
            </a:p>
          </p:txBody>
        </p:sp>
        <p:sp>
          <p:nvSpPr>
            <p:cNvPr id="23" name="矩形 22">
              <a:extLst>
                <a:ext uri="{FF2B5EF4-FFF2-40B4-BE49-F238E27FC236}">
                  <a16:creationId xmlns:a16="http://schemas.microsoft.com/office/drawing/2014/main" id="{6B00246D-EA13-413A-BEBF-A7AF4D9073E1}"/>
                </a:ext>
              </a:extLst>
            </p:cNvPr>
            <p:cNvSpPr/>
            <p:nvPr/>
          </p:nvSpPr>
          <p:spPr>
            <a:xfrm>
              <a:off x="3295650" y="3376590"/>
              <a:ext cx="899795" cy="28321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数据节点</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050" kern="100">
                <a:effectLst/>
                <a:ea typeface="等线" panose="02010600030101010101" pitchFamily="2" charset="-122"/>
                <a:cs typeface="Times New Roman" panose="02020603050405020304" pitchFamily="18" charset="0"/>
              </a:endParaRPr>
            </a:p>
          </p:txBody>
        </p:sp>
        <p:sp>
          <p:nvSpPr>
            <p:cNvPr id="24" name="矩形 23">
              <a:extLst>
                <a:ext uri="{FF2B5EF4-FFF2-40B4-BE49-F238E27FC236}">
                  <a16:creationId xmlns:a16="http://schemas.microsoft.com/office/drawing/2014/main" id="{8F9EB1BD-BCE5-4AD0-B7A0-80AB6A9083EE}"/>
                </a:ext>
              </a:extLst>
            </p:cNvPr>
            <p:cNvSpPr/>
            <p:nvPr/>
          </p:nvSpPr>
          <p:spPr>
            <a:xfrm>
              <a:off x="4374515" y="3373415"/>
              <a:ext cx="899795" cy="28321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数据节点</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N</a:t>
              </a:r>
              <a:endParaRPr lang="zh-CN" sz="1050" kern="100">
                <a:effectLst/>
                <a:ea typeface="等线" panose="02010600030101010101" pitchFamily="2" charset="-122"/>
                <a:cs typeface="Times New Roman" panose="02020603050405020304" pitchFamily="18" charset="0"/>
              </a:endParaRPr>
            </a:p>
          </p:txBody>
        </p:sp>
        <p:cxnSp>
          <p:nvCxnSpPr>
            <p:cNvPr id="25" name="直接箭头连接符 24">
              <a:extLst>
                <a:ext uri="{FF2B5EF4-FFF2-40B4-BE49-F238E27FC236}">
                  <a16:creationId xmlns:a16="http://schemas.microsoft.com/office/drawing/2014/main" id="{52F70700-D962-43AF-A3A1-8044865BEB57}"/>
                </a:ext>
              </a:extLst>
            </p:cNvPr>
            <p:cNvCxnSpPr/>
            <p:nvPr/>
          </p:nvCxnSpPr>
          <p:spPr>
            <a:xfrm flipH="1" flipV="1">
              <a:off x="1510325" y="2859140"/>
              <a:ext cx="1126275" cy="5203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45857A70-4C8A-43DD-91B5-EDF07D77406E}"/>
                </a:ext>
              </a:extLst>
            </p:cNvPr>
            <p:cNvCxnSpPr/>
            <p:nvPr/>
          </p:nvCxnSpPr>
          <p:spPr>
            <a:xfrm flipV="1">
              <a:off x="2636600" y="2852790"/>
              <a:ext cx="1143215" cy="526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圆柱体 26">
              <a:extLst>
                <a:ext uri="{FF2B5EF4-FFF2-40B4-BE49-F238E27FC236}">
                  <a16:creationId xmlns:a16="http://schemas.microsoft.com/office/drawing/2014/main" id="{0E3EE991-7A18-479D-B0A4-0A298D69E55A}"/>
                </a:ext>
              </a:extLst>
            </p:cNvPr>
            <p:cNvSpPr/>
            <p:nvPr/>
          </p:nvSpPr>
          <p:spPr>
            <a:xfrm>
              <a:off x="2118360" y="1106510"/>
              <a:ext cx="487680" cy="462280"/>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8" name="圆柱体 27">
              <a:extLst>
                <a:ext uri="{FF2B5EF4-FFF2-40B4-BE49-F238E27FC236}">
                  <a16:creationId xmlns:a16="http://schemas.microsoft.com/office/drawing/2014/main" id="{FF15D121-EC31-4AD9-8F98-C6D729A96D54}"/>
                </a:ext>
              </a:extLst>
            </p:cNvPr>
            <p:cNvSpPr/>
            <p:nvPr/>
          </p:nvSpPr>
          <p:spPr>
            <a:xfrm>
              <a:off x="2481240" y="1062990"/>
              <a:ext cx="487680" cy="462280"/>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29" name="直接箭头连接符 28">
              <a:extLst>
                <a:ext uri="{FF2B5EF4-FFF2-40B4-BE49-F238E27FC236}">
                  <a16:creationId xmlns:a16="http://schemas.microsoft.com/office/drawing/2014/main" id="{BAB4BFB7-9C69-4795-B5D4-A8951BA4296B}"/>
                </a:ext>
              </a:extLst>
            </p:cNvPr>
            <p:cNvCxnSpPr>
              <a:stCxn id="18" idx="0"/>
              <a:endCxn id="27" idx="2"/>
            </p:cNvCxnSpPr>
            <p:nvPr/>
          </p:nvCxnSpPr>
          <p:spPr>
            <a:xfrm flipV="1">
              <a:off x="1510325" y="1337650"/>
              <a:ext cx="608035" cy="11794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1E74CB5F-586F-4D77-9F07-97BD71A586E5}"/>
                </a:ext>
              </a:extLst>
            </p:cNvPr>
            <p:cNvCxnSpPr>
              <a:stCxn id="19" idx="0"/>
              <a:endCxn id="28" idx="4"/>
            </p:cNvCxnSpPr>
            <p:nvPr/>
          </p:nvCxnSpPr>
          <p:spPr>
            <a:xfrm flipH="1" flipV="1">
              <a:off x="2968920" y="1294130"/>
              <a:ext cx="810895" cy="1216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连接符: 肘形 30">
              <a:extLst>
                <a:ext uri="{FF2B5EF4-FFF2-40B4-BE49-F238E27FC236}">
                  <a16:creationId xmlns:a16="http://schemas.microsoft.com/office/drawing/2014/main" id="{7651BBE2-3C8B-4F54-A100-1C01349FFBED}"/>
                </a:ext>
              </a:extLst>
            </p:cNvPr>
            <p:cNvCxnSpPr/>
            <p:nvPr/>
          </p:nvCxnSpPr>
          <p:spPr>
            <a:xfrm rot="16200000" flipH="1">
              <a:off x="518067" y="2234362"/>
              <a:ext cx="616430" cy="29112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2" name="连接符: 肘形 31">
              <a:extLst>
                <a:ext uri="{FF2B5EF4-FFF2-40B4-BE49-F238E27FC236}">
                  <a16:creationId xmlns:a16="http://schemas.microsoft.com/office/drawing/2014/main" id="{68EC222B-F0F9-4BB3-B5BC-CDC4D670A323}"/>
                </a:ext>
              </a:extLst>
            </p:cNvPr>
            <p:cNvCxnSpPr/>
            <p:nvPr/>
          </p:nvCxnSpPr>
          <p:spPr>
            <a:xfrm rot="5400000">
              <a:off x="4143907" y="2240679"/>
              <a:ext cx="615500" cy="26672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a:extLst>
                <a:ext uri="{FF2B5EF4-FFF2-40B4-BE49-F238E27FC236}">
                  <a16:creationId xmlns:a16="http://schemas.microsoft.com/office/drawing/2014/main" id="{1DA4BFB8-1DC6-42EB-83C7-A2383CE97496}"/>
                </a:ext>
              </a:extLst>
            </p:cNvPr>
            <p:cNvCxnSpPr/>
            <p:nvPr/>
          </p:nvCxnSpPr>
          <p:spPr>
            <a:xfrm flipV="1">
              <a:off x="689293" y="763905"/>
              <a:ext cx="1953577" cy="9594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a:extLst>
                <a:ext uri="{FF2B5EF4-FFF2-40B4-BE49-F238E27FC236}">
                  <a16:creationId xmlns:a16="http://schemas.microsoft.com/office/drawing/2014/main" id="{27A8004B-7498-4F71-8F90-CEBC0A80047C}"/>
                </a:ext>
              </a:extLst>
            </p:cNvPr>
            <p:cNvCxnSpPr/>
            <p:nvPr/>
          </p:nvCxnSpPr>
          <p:spPr>
            <a:xfrm flipH="1" flipV="1">
              <a:off x="2642870" y="763905"/>
              <a:ext cx="1942148" cy="9594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矩形 34">
              <a:extLst>
                <a:ext uri="{FF2B5EF4-FFF2-40B4-BE49-F238E27FC236}">
                  <a16:creationId xmlns:a16="http://schemas.microsoft.com/office/drawing/2014/main" id="{9F115458-808A-4B07-A3FD-2EFFA7D9C42D}"/>
                </a:ext>
              </a:extLst>
            </p:cNvPr>
            <p:cNvSpPr/>
            <p:nvPr/>
          </p:nvSpPr>
          <p:spPr>
            <a:xfrm>
              <a:off x="2854620" y="2229780"/>
              <a:ext cx="899160" cy="227330"/>
            </a:xfrm>
            <a:prstGeom prst="rect">
              <a:avLst/>
            </a:prstGeom>
            <a:solidFill>
              <a:schemeClr val="lt1">
                <a:alpha val="0"/>
              </a:schemeClr>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读取</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EditLog</a:t>
              </a:r>
              <a:endParaRPr lang="zh-CN" sz="1050" kern="100">
                <a:effectLst/>
                <a:ea typeface="等线" panose="02010600030101010101" pitchFamily="2" charset="-122"/>
                <a:cs typeface="Times New Roman" panose="02020603050405020304" pitchFamily="18" charset="0"/>
              </a:endParaRPr>
            </a:p>
          </p:txBody>
        </p:sp>
        <p:sp>
          <p:nvSpPr>
            <p:cNvPr id="36" name="矩形 35">
              <a:extLst>
                <a:ext uri="{FF2B5EF4-FFF2-40B4-BE49-F238E27FC236}">
                  <a16:creationId xmlns:a16="http://schemas.microsoft.com/office/drawing/2014/main" id="{71F61F41-0B1B-4C04-B4BB-EB752BD4242C}"/>
                </a:ext>
              </a:extLst>
            </p:cNvPr>
            <p:cNvSpPr/>
            <p:nvPr/>
          </p:nvSpPr>
          <p:spPr>
            <a:xfrm>
              <a:off x="4527550" y="2152650"/>
              <a:ext cx="662940" cy="582930"/>
            </a:xfrm>
            <a:prstGeom prst="rect">
              <a:avLst/>
            </a:prstGeom>
            <a:solidFill>
              <a:schemeClr val="lt1">
                <a:alpha val="0"/>
              </a:schemeClr>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监视名称节点健康状态</a:t>
              </a:r>
              <a:endParaRPr lang="zh-CN" sz="1050" kern="100">
                <a:effectLst/>
                <a:ea typeface="等线" panose="02010600030101010101" pitchFamily="2" charset="-122"/>
                <a:cs typeface="Times New Roman" panose="02020603050405020304" pitchFamily="18" charset="0"/>
              </a:endParaRPr>
            </a:p>
          </p:txBody>
        </p:sp>
        <p:sp>
          <p:nvSpPr>
            <p:cNvPr id="37" name="矩形 36">
              <a:extLst>
                <a:ext uri="{FF2B5EF4-FFF2-40B4-BE49-F238E27FC236}">
                  <a16:creationId xmlns:a16="http://schemas.microsoft.com/office/drawing/2014/main" id="{31B0DF2B-2A28-47E1-9D6E-011F76EBB3F6}"/>
                </a:ext>
              </a:extLst>
            </p:cNvPr>
            <p:cNvSpPr/>
            <p:nvPr/>
          </p:nvSpPr>
          <p:spPr>
            <a:xfrm>
              <a:off x="4145599" y="3403260"/>
              <a:ext cx="439420" cy="226060"/>
            </a:xfrm>
            <a:prstGeom prst="rect">
              <a:avLst/>
            </a:prstGeom>
            <a:solidFill>
              <a:schemeClr val="lt1">
                <a:alpha val="0"/>
              </a:schemeClr>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1000"/>
                </a:lnSpc>
                <a:spcAft>
                  <a:spcPts val="0"/>
                </a:spcAft>
              </a:pPr>
              <a:r>
                <a:rPr lang="zh-CN" sz="900" b="1"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3664315608"/>
      </p:ext>
    </p:extLst>
  </p:cSld>
  <p:clrMapOvr>
    <a:masterClrMapping/>
  </p:clrMapOvr>
  <p:transition spd="med">
    <p:pull/>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8C305-7EE8-43D2-96C9-2E6C2DA7FFF2}"/>
              </a:ext>
            </a:extLst>
          </p:cNvPr>
          <p:cNvSpPr>
            <a:spLocks noGrp="1"/>
          </p:cNvSpPr>
          <p:nvPr>
            <p:ph type="title"/>
          </p:nvPr>
        </p:nvSpPr>
        <p:spPr/>
        <p:txBody>
          <a:bodyPr/>
          <a:lstStyle/>
          <a:p>
            <a:r>
              <a:rPr lang="en-US" altLang="zh-CN" dirty="0"/>
              <a:t>3.6.4  HDFS </a:t>
            </a:r>
            <a:r>
              <a:rPr lang="en-US" altLang="zh-CN" dirty="0" err="1"/>
              <a:t>NameNode</a:t>
            </a:r>
            <a:r>
              <a:rPr lang="en-US" altLang="zh-CN" dirty="0"/>
              <a:t> HA</a:t>
            </a:r>
            <a:r>
              <a:rPr lang="zh-CN" altLang="en-US" dirty="0"/>
              <a:t>高可用机制</a:t>
            </a:r>
          </a:p>
        </p:txBody>
      </p:sp>
      <p:sp>
        <p:nvSpPr>
          <p:cNvPr id="3" name="内容占位符 2">
            <a:extLst>
              <a:ext uri="{FF2B5EF4-FFF2-40B4-BE49-F238E27FC236}">
                <a16:creationId xmlns:a16="http://schemas.microsoft.com/office/drawing/2014/main" id="{46D328A6-F49D-4AB5-A89F-35B00F1EA252}"/>
              </a:ext>
            </a:extLst>
          </p:cNvPr>
          <p:cNvSpPr>
            <a:spLocks noGrp="1"/>
          </p:cNvSpPr>
          <p:nvPr>
            <p:ph idx="1"/>
          </p:nvPr>
        </p:nvSpPr>
        <p:spPr/>
        <p:txBody>
          <a:bodyPr>
            <a:normAutofit fontScale="62500" lnSpcReduction="20000"/>
          </a:bodyPr>
          <a:lstStyle/>
          <a:p>
            <a:r>
              <a:rPr lang="en-US" altLang="zh-CN" dirty="0"/>
              <a:t>2. HDFS </a:t>
            </a:r>
            <a:r>
              <a:rPr lang="en-US" altLang="zh-CN" dirty="0" err="1"/>
              <a:t>NameNode</a:t>
            </a:r>
            <a:r>
              <a:rPr lang="en-US" altLang="zh-CN" dirty="0"/>
              <a:t> HA</a:t>
            </a:r>
            <a:r>
              <a:rPr lang="zh-CN" altLang="en-US" dirty="0"/>
              <a:t>体系架构</a:t>
            </a:r>
            <a:endParaRPr lang="zh-CN" altLang="zh-CN" dirty="0"/>
          </a:p>
          <a:p>
            <a:pPr lvl="1"/>
            <a:r>
              <a:rPr lang="en-US" altLang="zh-CN" dirty="0"/>
              <a:t>1</a:t>
            </a:r>
            <a:r>
              <a:rPr lang="zh-CN" altLang="en-US" dirty="0"/>
              <a:t>）</a:t>
            </a:r>
            <a:r>
              <a:rPr lang="en-US" altLang="zh-CN" dirty="0" err="1"/>
              <a:t>ZooKeeper</a:t>
            </a:r>
            <a:r>
              <a:rPr lang="zh-CN" altLang="en-US" dirty="0"/>
              <a:t>集群</a:t>
            </a:r>
          </a:p>
          <a:p>
            <a:pPr lvl="2"/>
            <a:r>
              <a:rPr lang="en-US" altLang="zh-CN" dirty="0" err="1"/>
              <a:t>ZooKeeper</a:t>
            </a:r>
            <a:r>
              <a:rPr lang="zh-CN" altLang="en-US" dirty="0"/>
              <a:t>集群的作用是为主备故障恢复控制器提供主备选举支持。</a:t>
            </a:r>
          </a:p>
          <a:p>
            <a:pPr lvl="1"/>
            <a:r>
              <a:rPr lang="en-US" altLang="zh-CN" dirty="0"/>
              <a:t>2</a:t>
            </a:r>
            <a:r>
              <a:rPr lang="zh-CN" altLang="en-US" dirty="0"/>
              <a:t>）主备名称节点（</a:t>
            </a:r>
            <a:r>
              <a:rPr lang="en-US" altLang="zh-CN" dirty="0"/>
              <a:t>Active/Standby </a:t>
            </a:r>
            <a:r>
              <a:rPr lang="en-US" altLang="zh-CN" dirty="0" err="1"/>
              <a:t>NameNode</a:t>
            </a:r>
            <a:r>
              <a:rPr lang="zh-CN" altLang="en-US" dirty="0"/>
              <a:t>）</a:t>
            </a:r>
          </a:p>
          <a:p>
            <a:pPr lvl="2"/>
            <a:r>
              <a:rPr lang="zh-CN" altLang="en-US" dirty="0"/>
              <a:t>典型高可用集群中，两个独立的机器作为</a:t>
            </a:r>
            <a:r>
              <a:rPr lang="en-US" altLang="zh-CN" dirty="0" err="1"/>
              <a:t>NameNode</a:t>
            </a:r>
            <a:r>
              <a:rPr lang="zh-CN" altLang="en-US" dirty="0"/>
              <a:t>，任何时刻，只有一个</a:t>
            </a:r>
            <a:r>
              <a:rPr lang="en-US" altLang="zh-CN" dirty="0" err="1"/>
              <a:t>NameNode</a:t>
            </a:r>
            <a:r>
              <a:rPr lang="zh-CN" altLang="en-US" dirty="0"/>
              <a:t>处于活跃（</a:t>
            </a:r>
            <a:r>
              <a:rPr lang="en-US" altLang="zh-CN" dirty="0"/>
              <a:t>Active</a:t>
            </a:r>
            <a:r>
              <a:rPr lang="zh-CN" altLang="en-US" dirty="0"/>
              <a:t>）状态，另一个处于待命（</a:t>
            </a:r>
            <a:r>
              <a:rPr lang="en-US" altLang="zh-CN" dirty="0"/>
              <a:t>Standby</a:t>
            </a:r>
            <a:r>
              <a:rPr lang="zh-CN" altLang="en-US" dirty="0"/>
              <a:t>）状态。活跃名称节点负责所有客户端操作，而待命名称节点只能简单地充当</a:t>
            </a:r>
            <a:r>
              <a:rPr lang="en-US" altLang="zh-CN" dirty="0"/>
              <a:t>Slave</a:t>
            </a:r>
            <a:r>
              <a:rPr lang="zh-CN" altLang="en-US" dirty="0"/>
              <a:t>，负责维护状态信息以便在需要时能快速切换。</a:t>
            </a:r>
          </a:p>
          <a:p>
            <a:pPr lvl="1"/>
            <a:r>
              <a:rPr lang="en-US" altLang="zh-CN" dirty="0"/>
              <a:t>3</a:t>
            </a:r>
            <a:r>
              <a:rPr lang="zh-CN" altLang="en-US" dirty="0"/>
              <a:t>）主备切换控制器（</a:t>
            </a:r>
            <a:r>
              <a:rPr lang="en-US" altLang="zh-CN" dirty="0"/>
              <a:t>Active/Standby </a:t>
            </a:r>
            <a:r>
              <a:rPr lang="en-US" altLang="zh-CN" dirty="0" err="1"/>
              <a:t>ZKFailoverController</a:t>
            </a:r>
            <a:r>
              <a:rPr lang="zh-CN" altLang="en-US" dirty="0"/>
              <a:t>）</a:t>
            </a:r>
          </a:p>
          <a:p>
            <a:pPr lvl="2"/>
            <a:r>
              <a:rPr lang="en-US" altLang="zh-CN" dirty="0" err="1"/>
              <a:t>ZKFailoverController</a:t>
            </a:r>
            <a:r>
              <a:rPr lang="zh-CN" altLang="en-US" dirty="0"/>
              <a:t>作为独立的进程运行，对</a:t>
            </a:r>
            <a:r>
              <a:rPr lang="en-US" altLang="zh-CN" dirty="0" err="1"/>
              <a:t>NameNode</a:t>
            </a:r>
            <a:r>
              <a:rPr lang="zh-CN" altLang="en-US" dirty="0"/>
              <a:t>的主备切换进行总体控制。</a:t>
            </a:r>
            <a:r>
              <a:rPr lang="en-US" altLang="zh-CN" dirty="0" err="1"/>
              <a:t>ZKFailoverController</a:t>
            </a:r>
            <a:r>
              <a:rPr lang="zh-CN" altLang="en-US" dirty="0"/>
              <a:t>能及时检测到</a:t>
            </a:r>
            <a:r>
              <a:rPr lang="en-US" altLang="zh-CN" dirty="0" err="1"/>
              <a:t>NameNode</a:t>
            </a:r>
            <a:r>
              <a:rPr lang="zh-CN" altLang="en-US" dirty="0"/>
              <a:t>的健康状况，在主</a:t>
            </a:r>
            <a:r>
              <a:rPr lang="en-US" altLang="zh-CN" dirty="0" err="1"/>
              <a:t>NameNode</a:t>
            </a:r>
            <a:r>
              <a:rPr lang="zh-CN" altLang="en-US" dirty="0"/>
              <a:t>发生故障时借助</a:t>
            </a:r>
            <a:r>
              <a:rPr lang="en-US" altLang="zh-CN" dirty="0" err="1"/>
              <a:t>ZooKeeper</a:t>
            </a:r>
            <a:r>
              <a:rPr lang="zh-CN" altLang="en-US" dirty="0"/>
              <a:t>实现自动的主备选举和切换，当然，</a:t>
            </a:r>
            <a:r>
              <a:rPr lang="en-US" altLang="zh-CN" dirty="0" err="1"/>
              <a:t>NameNode</a:t>
            </a:r>
            <a:r>
              <a:rPr lang="zh-CN" altLang="en-US" dirty="0"/>
              <a:t>目前也支持不依赖于</a:t>
            </a:r>
            <a:r>
              <a:rPr lang="en-US" altLang="zh-CN" dirty="0" err="1"/>
              <a:t>ZooKeeper</a:t>
            </a:r>
            <a:r>
              <a:rPr lang="zh-CN" altLang="en-US" dirty="0"/>
              <a:t>的手动主备切换。</a:t>
            </a:r>
          </a:p>
          <a:p>
            <a:pPr lvl="1"/>
            <a:r>
              <a:rPr lang="en-US" altLang="zh-CN" dirty="0"/>
              <a:t>4</a:t>
            </a:r>
            <a:r>
              <a:rPr lang="zh-CN" altLang="en-US" dirty="0"/>
              <a:t>）共享存储系统（</a:t>
            </a:r>
            <a:r>
              <a:rPr lang="en-US" altLang="zh-CN" dirty="0" err="1"/>
              <a:t>JournalNode</a:t>
            </a:r>
            <a:r>
              <a:rPr lang="zh-CN" altLang="en-US" dirty="0"/>
              <a:t>集群）</a:t>
            </a:r>
          </a:p>
          <a:p>
            <a:pPr lvl="2"/>
            <a:r>
              <a:rPr lang="zh-CN" altLang="en-US" dirty="0"/>
              <a:t>为了让活跃名称节点和待命名称节点保持状态同步，它们两个都要与称为“</a:t>
            </a:r>
            <a:r>
              <a:rPr lang="en-US" altLang="zh-CN" dirty="0"/>
              <a:t>Journal Node”</a:t>
            </a:r>
            <a:r>
              <a:rPr lang="zh-CN" altLang="en-US" dirty="0"/>
              <a:t>的一组独立的进程通信。活跃名称节点对命名空间所做的任何修改，都将修改日志（</a:t>
            </a:r>
            <a:r>
              <a:rPr lang="en-US" altLang="zh-CN" dirty="0" err="1"/>
              <a:t>EditLog</a:t>
            </a:r>
            <a:r>
              <a:rPr lang="zh-CN" altLang="en-US" dirty="0"/>
              <a:t>）发送给</a:t>
            </a:r>
            <a:r>
              <a:rPr lang="en-US" altLang="zh-CN" dirty="0" err="1"/>
              <a:t>JournalNode</a:t>
            </a:r>
            <a:r>
              <a:rPr lang="zh-CN" altLang="en-US" dirty="0"/>
              <a:t>，待命名称节点能够从</a:t>
            </a:r>
            <a:r>
              <a:rPr lang="en-US" altLang="zh-CN" dirty="0" err="1"/>
              <a:t>JournalNode</a:t>
            </a:r>
            <a:r>
              <a:rPr lang="zh-CN" altLang="en-US" dirty="0"/>
              <a:t>中读取修改日志，并且时时监控它们对修改日志的修改。待命名称节点获取</a:t>
            </a:r>
            <a:r>
              <a:rPr lang="en-US" altLang="zh-CN" dirty="0"/>
              <a:t>edit</a:t>
            </a:r>
            <a:r>
              <a:rPr lang="zh-CN" altLang="en-US" dirty="0"/>
              <a:t>后，将它们应用到自己的命名空间。故障切换时，待命名称节点（</a:t>
            </a:r>
            <a:r>
              <a:rPr lang="en-US" altLang="zh-CN" dirty="0"/>
              <a:t>Standby</a:t>
            </a:r>
            <a:r>
              <a:rPr lang="zh-CN" altLang="en-US" dirty="0"/>
              <a:t>）在提升自己为活跃（</a:t>
            </a:r>
            <a:r>
              <a:rPr lang="en-US" altLang="zh-CN" dirty="0"/>
              <a:t>Active</a:t>
            </a:r>
            <a:r>
              <a:rPr lang="zh-CN" altLang="en-US" dirty="0"/>
              <a:t>）状态前已经从</a:t>
            </a:r>
            <a:r>
              <a:rPr lang="en-US" altLang="zh-CN" dirty="0"/>
              <a:t>Journal Node</a:t>
            </a:r>
            <a:r>
              <a:rPr lang="zh-CN" altLang="en-US" dirty="0"/>
              <a:t>中读完了所有的修改日志（</a:t>
            </a:r>
            <a:r>
              <a:rPr lang="en-US" altLang="zh-CN" dirty="0" err="1"/>
              <a:t>EditLog</a:t>
            </a:r>
            <a:r>
              <a:rPr lang="zh-CN" altLang="en-US" dirty="0"/>
              <a:t>），这就确保了故障切换发生前两个</a:t>
            </a:r>
            <a:r>
              <a:rPr lang="en-US" altLang="zh-CN" dirty="0" err="1"/>
              <a:t>NameNode</a:t>
            </a:r>
            <a:r>
              <a:rPr lang="zh-CN" altLang="en-US" dirty="0"/>
              <a:t>命名空间的状态时完全同步的。</a:t>
            </a:r>
          </a:p>
          <a:p>
            <a:pPr lvl="1"/>
            <a:r>
              <a:rPr lang="en-US" altLang="zh-CN" dirty="0"/>
              <a:t>5</a:t>
            </a:r>
            <a:r>
              <a:rPr lang="zh-CN" altLang="en-US" dirty="0"/>
              <a:t>）</a:t>
            </a:r>
            <a:r>
              <a:rPr lang="en-US" altLang="zh-CN" dirty="0" err="1"/>
              <a:t>DataNode</a:t>
            </a:r>
            <a:endParaRPr lang="en-US" altLang="zh-CN" dirty="0"/>
          </a:p>
          <a:p>
            <a:pPr lvl="2"/>
            <a:r>
              <a:rPr lang="zh-CN" altLang="en-US" dirty="0"/>
              <a:t>除了通过共享存储系统共享</a:t>
            </a:r>
            <a:r>
              <a:rPr lang="en-US" altLang="zh-CN" dirty="0"/>
              <a:t>HDFS</a:t>
            </a:r>
            <a:r>
              <a:rPr lang="zh-CN" altLang="en-US" dirty="0"/>
              <a:t>的元数据信息外，主</a:t>
            </a:r>
            <a:r>
              <a:rPr lang="en-US" altLang="zh-CN" dirty="0" err="1"/>
              <a:t>NameNode</a:t>
            </a:r>
            <a:r>
              <a:rPr lang="zh-CN" altLang="en-US" dirty="0"/>
              <a:t>和备</a:t>
            </a:r>
            <a:r>
              <a:rPr lang="en-US" altLang="zh-CN" dirty="0" err="1"/>
              <a:t>NameNode</a:t>
            </a:r>
            <a:r>
              <a:rPr lang="zh-CN" altLang="en-US" dirty="0"/>
              <a:t>还需要共享</a:t>
            </a:r>
            <a:r>
              <a:rPr lang="en-US" altLang="zh-CN" dirty="0"/>
              <a:t>HDFS</a:t>
            </a:r>
            <a:r>
              <a:rPr lang="zh-CN" altLang="en-US" dirty="0"/>
              <a:t>的数据块和</a:t>
            </a:r>
            <a:r>
              <a:rPr lang="en-US" altLang="zh-CN" dirty="0" err="1"/>
              <a:t>DataNode</a:t>
            </a:r>
            <a:r>
              <a:rPr lang="zh-CN" altLang="en-US" dirty="0"/>
              <a:t>之间的映射关系。</a:t>
            </a:r>
            <a:r>
              <a:rPr lang="en-US" altLang="zh-CN" dirty="0" err="1"/>
              <a:t>DataNode</a:t>
            </a:r>
            <a:r>
              <a:rPr lang="zh-CN" altLang="en-US" dirty="0"/>
              <a:t>会同时向主</a:t>
            </a:r>
            <a:r>
              <a:rPr lang="en-US" altLang="zh-CN" dirty="0" err="1"/>
              <a:t>NameNode</a:t>
            </a:r>
            <a:r>
              <a:rPr lang="zh-CN" altLang="en-US" dirty="0"/>
              <a:t>和备</a:t>
            </a:r>
            <a:r>
              <a:rPr lang="en-US" altLang="zh-CN" dirty="0" err="1"/>
              <a:t>NameNode</a:t>
            </a:r>
            <a:r>
              <a:rPr lang="zh-CN" altLang="en-US" dirty="0"/>
              <a:t>上报数据块的位置信息。</a:t>
            </a:r>
          </a:p>
        </p:txBody>
      </p:sp>
    </p:spTree>
    <p:extLst>
      <p:ext uri="{BB962C8B-B14F-4D97-AF65-F5344CB8AC3E}">
        <p14:creationId xmlns:p14="http://schemas.microsoft.com/office/powerpoint/2010/main" val="3959174514"/>
      </p:ext>
    </p:extLst>
  </p:cSld>
  <p:clrMapOvr>
    <a:masterClrMapping/>
  </p:clrMapOvr>
  <p:transition spd="med">
    <p:pull/>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8C305-7EE8-43D2-96C9-2E6C2DA7FFF2}"/>
              </a:ext>
            </a:extLst>
          </p:cNvPr>
          <p:cNvSpPr>
            <a:spLocks noGrp="1"/>
          </p:cNvSpPr>
          <p:nvPr>
            <p:ph type="title"/>
          </p:nvPr>
        </p:nvSpPr>
        <p:spPr/>
        <p:txBody>
          <a:bodyPr/>
          <a:lstStyle/>
          <a:p>
            <a:r>
              <a:rPr lang="en-US" altLang="zh-CN" dirty="0"/>
              <a:t>3.6.4  HDFS </a:t>
            </a:r>
            <a:r>
              <a:rPr lang="en-US" altLang="zh-CN" dirty="0" err="1"/>
              <a:t>NameNode</a:t>
            </a:r>
            <a:r>
              <a:rPr lang="en-US" altLang="zh-CN" dirty="0"/>
              <a:t> HA</a:t>
            </a:r>
            <a:r>
              <a:rPr lang="zh-CN" altLang="en-US" dirty="0"/>
              <a:t>高可用机制</a:t>
            </a:r>
          </a:p>
        </p:txBody>
      </p:sp>
      <p:sp>
        <p:nvSpPr>
          <p:cNvPr id="3" name="内容占位符 2">
            <a:extLst>
              <a:ext uri="{FF2B5EF4-FFF2-40B4-BE49-F238E27FC236}">
                <a16:creationId xmlns:a16="http://schemas.microsoft.com/office/drawing/2014/main" id="{46D328A6-F49D-4AB5-A89F-35B00F1EA252}"/>
              </a:ext>
            </a:extLst>
          </p:cNvPr>
          <p:cNvSpPr>
            <a:spLocks noGrp="1"/>
          </p:cNvSpPr>
          <p:nvPr>
            <p:ph idx="1"/>
          </p:nvPr>
        </p:nvSpPr>
        <p:spPr/>
        <p:txBody>
          <a:bodyPr>
            <a:normAutofit/>
          </a:bodyPr>
          <a:lstStyle/>
          <a:p>
            <a:r>
              <a:rPr lang="en-US" altLang="zh-CN" dirty="0"/>
              <a:t>3. HDFS </a:t>
            </a:r>
            <a:r>
              <a:rPr lang="en-US" altLang="zh-CN" dirty="0" err="1"/>
              <a:t>NameNode</a:t>
            </a:r>
            <a:r>
              <a:rPr lang="zh-CN" altLang="en-US" dirty="0"/>
              <a:t>主备切换实现原理</a:t>
            </a:r>
            <a:endParaRPr lang="en-US" altLang="zh-CN" dirty="0"/>
          </a:p>
          <a:p>
            <a:pPr lvl="1"/>
            <a:r>
              <a:rPr lang="zh-CN" altLang="en-US" dirty="0"/>
              <a:t>在</a:t>
            </a:r>
            <a:r>
              <a:rPr lang="en-US" altLang="zh-CN" dirty="0"/>
              <a:t>HDFS </a:t>
            </a:r>
            <a:r>
              <a:rPr lang="en-US" altLang="zh-CN" dirty="0" err="1"/>
              <a:t>NameNode</a:t>
            </a:r>
            <a:r>
              <a:rPr lang="zh-CN" altLang="en-US" dirty="0"/>
              <a:t>的高可用体系架构中，</a:t>
            </a:r>
            <a:r>
              <a:rPr lang="en-US" altLang="zh-CN" dirty="0" err="1"/>
              <a:t>NameNode</a:t>
            </a:r>
            <a:r>
              <a:rPr lang="zh-CN" altLang="en-US" dirty="0"/>
              <a:t>的主备切换主要由故障恢复控制器（</a:t>
            </a:r>
            <a:r>
              <a:rPr lang="en-US" altLang="zh-CN" dirty="0" err="1"/>
              <a:t>ZKFailoverController</a:t>
            </a:r>
            <a:r>
              <a:rPr lang="zh-CN" altLang="en-US" dirty="0"/>
              <a:t>）、健康监视器（</a:t>
            </a:r>
            <a:r>
              <a:rPr lang="en-US" altLang="zh-CN" dirty="0" err="1"/>
              <a:t>HealthMonitor</a:t>
            </a:r>
            <a:r>
              <a:rPr lang="zh-CN" altLang="en-US" dirty="0"/>
              <a:t>）和主备选举器（</a:t>
            </a:r>
            <a:r>
              <a:rPr lang="en-US" altLang="zh-CN" dirty="0" err="1"/>
              <a:t>ActiveStandbyElector</a:t>
            </a:r>
            <a:r>
              <a:rPr lang="zh-CN" altLang="en-US" dirty="0"/>
              <a:t>）这</a:t>
            </a:r>
            <a:r>
              <a:rPr lang="en-US" altLang="zh-CN" dirty="0"/>
              <a:t>3</a:t>
            </a:r>
            <a:r>
              <a:rPr lang="zh-CN" altLang="en-US" dirty="0"/>
              <a:t>个组件来协同实现。</a:t>
            </a:r>
            <a:endParaRPr lang="en-US" altLang="zh-CN" dirty="0"/>
          </a:p>
        </p:txBody>
      </p:sp>
    </p:spTree>
    <p:extLst>
      <p:ext uri="{BB962C8B-B14F-4D97-AF65-F5344CB8AC3E}">
        <p14:creationId xmlns:p14="http://schemas.microsoft.com/office/powerpoint/2010/main" val="1799995810"/>
      </p:ext>
    </p:extLst>
  </p:cSld>
  <p:clrMapOvr>
    <a:masterClrMapping/>
  </p:clrMapOvr>
  <p:transition spd="med">
    <p:pull/>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8C305-7EE8-43D2-96C9-2E6C2DA7FFF2}"/>
              </a:ext>
            </a:extLst>
          </p:cNvPr>
          <p:cNvSpPr>
            <a:spLocks noGrp="1"/>
          </p:cNvSpPr>
          <p:nvPr>
            <p:ph type="title"/>
          </p:nvPr>
        </p:nvSpPr>
        <p:spPr/>
        <p:txBody>
          <a:bodyPr/>
          <a:lstStyle/>
          <a:p>
            <a:r>
              <a:rPr lang="en-US" altLang="zh-CN" dirty="0" err="1"/>
              <a:t>NameNode</a:t>
            </a:r>
            <a:r>
              <a:rPr lang="zh-CN" altLang="en-US" dirty="0"/>
              <a:t>主备切换流程图</a:t>
            </a:r>
          </a:p>
        </p:txBody>
      </p:sp>
      <p:grpSp>
        <p:nvGrpSpPr>
          <p:cNvPr id="4" name="画布 22333">
            <a:extLst>
              <a:ext uri="{FF2B5EF4-FFF2-40B4-BE49-F238E27FC236}">
                <a16:creationId xmlns:a16="http://schemas.microsoft.com/office/drawing/2014/main" id="{898E1D3E-B616-4372-BDBD-A549C5DDA699}"/>
              </a:ext>
            </a:extLst>
          </p:cNvPr>
          <p:cNvGrpSpPr/>
          <p:nvPr/>
        </p:nvGrpSpPr>
        <p:grpSpPr>
          <a:xfrm>
            <a:off x="2166961" y="1076179"/>
            <a:ext cx="4810077" cy="3697010"/>
            <a:chOff x="0" y="0"/>
            <a:chExt cx="5274310" cy="3931920"/>
          </a:xfrm>
        </p:grpSpPr>
        <p:sp>
          <p:nvSpPr>
            <p:cNvPr id="5" name="矩形 4">
              <a:extLst>
                <a:ext uri="{FF2B5EF4-FFF2-40B4-BE49-F238E27FC236}">
                  <a16:creationId xmlns:a16="http://schemas.microsoft.com/office/drawing/2014/main" id="{981C11A3-B285-4738-A5D9-3D69B46F0EE5}"/>
                </a:ext>
              </a:extLst>
            </p:cNvPr>
            <p:cNvSpPr/>
            <p:nvPr/>
          </p:nvSpPr>
          <p:spPr>
            <a:xfrm>
              <a:off x="0" y="0"/>
              <a:ext cx="5274310" cy="3931920"/>
            </a:xfrm>
            <a:prstGeom prst="rect">
              <a:avLst/>
            </a:prstGeom>
            <a:solidFill>
              <a:prstClr val="white"/>
            </a:solidFill>
          </p:spPr>
        </p:sp>
        <p:sp>
          <p:nvSpPr>
            <p:cNvPr id="6" name="矩形 5">
              <a:extLst>
                <a:ext uri="{FF2B5EF4-FFF2-40B4-BE49-F238E27FC236}">
                  <a16:creationId xmlns:a16="http://schemas.microsoft.com/office/drawing/2014/main" id="{A505BBCC-FC6F-4244-B71C-B9C79DC9E64C}"/>
                </a:ext>
              </a:extLst>
            </p:cNvPr>
            <p:cNvSpPr/>
            <p:nvPr/>
          </p:nvSpPr>
          <p:spPr>
            <a:xfrm>
              <a:off x="91440" y="1249680"/>
              <a:ext cx="2438401" cy="1912620"/>
            </a:xfrm>
            <a:prstGeom prst="rect">
              <a:avLst/>
            </a:prstGeom>
            <a:solidFill>
              <a:schemeClr val="bg1">
                <a:lumMod val="8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l">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ZKFC</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进程</a:t>
              </a:r>
              <a:endParaRPr lang="zh-CN" sz="1050" kern="100">
                <a:effectLst/>
                <a:ea typeface="等线"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1E63944F-7751-44F4-BAC0-D2E86720E50B}"/>
                </a:ext>
              </a:extLst>
            </p:cNvPr>
            <p:cNvSpPr/>
            <p:nvPr/>
          </p:nvSpPr>
          <p:spPr>
            <a:xfrm>
              <a:off x="1356020" y="998654"/>
              <a:ext cx="1003640" cy="295910"/>
            </a:xfrm>
            <a:prstGeom prst="rect">
              <a:avLst/>
            </a:prstGeom>
            <a:solidFill>
              <a:schemeClr val="lt1">
                <a:alpha val="0"/>
              </a:schemeClr>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7.</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切换主备状态</a:t>
              </a:r>
              <a:endParaRPr lang="zh-CN" sz="1050" kern="100">
                <a:effectLst/>
                <a:ea typeface="等线"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9017E0EA-BCB5-4862-8BA6-F868955C5A32}"/>
                </a:ext>
              </a:extLst>
            </p:cNvPr>
            <p:cNvSpPr/>
            <p:nvPr/>
          </p:nvSpPr>
          <p:spPr>
            <a:xfrm>
              <a:off x="68580" y="3210579"/>
              <a:ext cx="1272540" cy="295910"/>
            </a:xfrm>
            <a:prstGeom prst="rect">
              <a:avLst/>
            </a:prstGeom>
            <a:solidFill>
              <a:schemeClr val="lt1">
                <a:alpha val="0"/>
              </a:schemeClr>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l">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4.</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通过</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ZK</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选举主备</a:t>
              </a:r>
              <a:endParaRPr lang="zh-CN" sz="1050" kern="100">
                <a:effectLst/>
                <a:ea typeface="等线"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C16F0EB6-4615-42AB-8BBC-3993188CC0CA}"/>
                </a:ext>
              </a:extLst>
            </p:cNvPr>
            <p:cNvSpPr/>
            <p:nvPr/>
          </p:nvSpPr>
          <p:spPr>
            <a:xfrm>
              <a:off x="68580" y="1007544"/>
              <a:ext cx="1021080" cy="295910"/>
            </a:xfrm>
            <a:prstGeom prst="rect">
              <a:avLst/>
            </a:prstGeom>
            <a:solidFill>
              <a:schemeClr val="lt1">
                <a:alpha val="0"/>
              </a:schemeClr>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l">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主备状态监控</a:t>
              </a:r>
              <a:endParaRPr lang="zh-CN" sz="1050" kern="100">
                <a:effectLst/>
                <a:ea typeface="等线" panose="0201060003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3E7656BA-20DF-4C23-8CE6-153EB715A309}"/>
                </a:ext>
              </a:extLst>
            </p:cNvPr>
            <p:cNvSpPr/>
            <p:nvPr/>
          </p:nvSpPr>
          <p:spPr>
            <a:xfrm>
              <a:off x="91440" y="3528059"/>
              <a:ext cx="5006340" cy="381001"/>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ZooKeeper</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集群</a:t>
              </a:r>
              <a:endParaRPr lang="zh-CN" sz="1050" kern="100">
                <a:effectLst/>
                <a:ea typeface="等线" panose="02010600030101010101"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9BFEEBD7-4D6B-4005-9AD4-A47B1ABF0E88}"/>
                </a:ext>
              </a:extLst>
            </p:cNvPr>
            <p:cNvSpPr/>
            <p:nvPr/>
          </p:nvSpPr>
          <p:spPr>
            <a:xfrm>
              <a:off x="802300" y="717550"/>
              <a:ext cx="1214120" cy="28321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主名称节点</a:t>
              </a:r>
              <a:endParaRPr lang="zh-CN" sz="1050" kern="100">
                <a:effectLst/>
                <a:ea typeface="等线" panose="02010600030101010101" pitchFamily="2" charset="-122"/>
                <a:cs typeface="Times New Roman" panose="02020603050405020304" pitchFamily="18" charset="0"/>
              </a:endParaRPr>
            </a:p>
          </p:txBody>
        </p:sp>
        <p:cxnSp>
          <p:nvCxnSpPr>
            <p:cNvPr id="12" name="直接箭头连接符 11">
              <a:extLst>
                <a:ext uri="{FF2B5EF4-FFF2-40B4-BE49-F238E27FC236}">
                  <a16:creationId xmlns:a16="http://schemas.microsoft.com/office/drawing/2014/main" id="{1B0DEDA5-96CD-4220-80EB-9730B1A88490}"/>
                </a:ext>
              </a:extLst>
            </p:cNvPr>
            <p:cNvCxnSpPr/>
            <p:nvPr/>
          </p:nvCxnSpPr>
          <p:spPr>
            <a:xfrm>
              <a:off x="1125340" y="1008380"/>
              <a:ext cx="2420" cy="3755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CFD2F804-6CDE-4A26-9E54-212A1DD8F330}"/>
                </a:ext>
              </a:extLst>
            </p:cNvPr>
            <p:cNvCxnSpPr/>
            <p:nvPr/>
          </p:nvCxnSpPr>
          <p:spPr>
            <a:xfrm>
              <a:off x="1143800" y="3040451"/>
              <a:ext cx="0" cy="4952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矩形 13">
              <a:extLst>
                <a:ext uri="{FF2B5EF4-FFF2-40B4-BE49-F238E27FC236}">
                  <a16:creationId xmlns:a16="http://schemas.microsoft.com/office/drawing/2014/main" id="{A54DFF2E-B632-4FAB-8EDA-9C3065C243E6}"/>
                </a:ext>
              </a:extLst>
            </p:cNvPr>
            <p:cNvSpPr/>
            <p:nvPr/>
          </p:nvSpPr>
          <p:spPr>
            <a:xfrm>
              <a:off x="68580" y="1729379"/>
              <a:ext cx="1074420" cy="282302"/>
            </a:xfrm>
            <a:prstGeom prst="rect">
              <a:avLst/>
            </a:prstGeom>
            <a:solidFill>
              <a:schemeClr val="lt1">
                <a:alpha val="0"/>
              </a:schemeClr>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l">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状态变化回调</a:t>
              </a:r>
              <a:endParaRPr lang="zh-CN" sz="1050" kern="100">
                <a:effectLst/>
                <a:ea typeface="等线" panose="02010600030101010101" pitchFamily="2" charset="-122"/>
                <a:cs typeface="Times New Roman" panose="02020603050405020304" pitchFamily="18" charset="0"/>
              </a:endParaRPr>
            </a:p>
          </p:txBody>
        </p:sp>
        <p:sp>
          <p:nvSpPr>
            <p:cNvPr id="15" name="矩形 14">
              <a:extLst>
                <a:ext uri="{FF2B5EF4-FFF2-40B4-BE49-F238E27FC236}">
                  <a16:creationId xmlns:a16="http://schemas.microsoft.com/office/drawing/2014/main" id="{D750D72A-5449-4C7E-9475-673D5BE6CC32}"/>
                </a:ext>
              </a:extLst>
            </p:cNvPr>
            <p:cNvSpPr/>
            <p:nvPr/>
          </p:nvSpPr>
          <p:spPr>
            <a:xfrm>
              <a:off x="805180" y="1376340"/>
              <a:ext cx="1213200" cy="28321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8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HealthMonitor</a:t>
              </a:r>
              <a:endParaRPr lang="zh-CN" sz="1050" kern="100">
                <a:effectLst/>
                <a:ea typeface="等线" panose="0201060003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id="{6DE61BE6-A507-44DC-B8FD-285468186306}"/>
                </a:ext>
              </a:extLst>
            </p:cNvPr>
            <p:cNvSpPr/>
            <p:nvPr/>
          </p:nvSpPr>
          <p:spPr>
            <a:xfrm>
              <a:off x="802980" y="2069760"/>
              <a:ext cx="1214120" cy="28321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8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ZKFailoverController</a:t>
              </a:r>
              <a:endParaRPr lang="zh-CN" sz="1050" kern="100">
                <a:effectLst/>
                <a:ea typeface="等线" panose="02010600030101010101" pitchFamily="2" charset="-122"/>
                <a:cs typeface="Times New Roman" panose="02020603050405020304" pitchFamily="18" charset="0"/>
              </a:endParaRPr>
            </a:p>
          </p:txBody>
        </p:sp>
        <p:sp>
          <p:nvSpPr>
            <p:cNvPr id="17" name="矩形 16">
              <a:extLst>
                <a:ext uri="{FF2B5EF4-FFF2-40B4-BE49-F238E27FC236}">
                  <a16:creationId xmlns:a16="http://schemas.microsoft.com/office/drawing/2014/main" id="{05B57E3E-F1BB-4B0F-9043-B05EC31CE660}"/>
                </a:ext>
              </a:extLst>
            </p:cNvPr>
            <p:cNvSpPr/>
            <p:nvPr/>
          </p:nvSpPr>
          <p:spPr>
            <a:xfrm>
              <a:off x="811520" y="2765144"/>
              <a:ext cx="1213200" cy="28321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8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ActiveStandbyElector</a:t>
              </a:r>
              <a:endParaRPr lang="zh-CN" sz="1050" kern="100">
                <a:effectLst/>
                <a:ea typeface="等线" panose="02010600030101010101" pitchFamily="2" charset="-122"/>
                <a:cs typeface="Times New Roman" panose="02020603050405020304" pitchFamily="18" charset="0"/>
              </a:endParaRPr>
            </a:p>
          </p:txBody>
        </p:sp>
        <p:sp>
          <p:nvSpPr>
            <p:cNvPr id="18" name="矩形 17">
              <a:extLst>
                <a:ext uri="{FF2B5EF4-FFF2-40B4-BE49-F238E27FC236}">
                  <a16:creationId xmlns:a16="http://schemas.microsoft.com/office/drawing/2014/main" id="{65D88C79-7331-4DFB-BBBE-5AF83CC623B7}"/>
                </a:ext>
              </a:extLst>
            </p:cNvPr>
            <p:cNvSpPr/>
            <p:nvPr/>
          </p:nvSpPr>
          <p:spPr>
            <a:xfrm>
              <a:off x="68580" y="2443140"/>
              <a:ext cx="1005840" cy="295275"/>
            </a:xfrm>
            <a:prstGeom prst="rect">
              <a:avLst/>
            </a:prstGeom>
            <a:solidFill>
              <a:schemeClr val="lt1">
                <a:alpha val="0"/>
              </a:schemeClr>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l">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需要主备选举</a:t>
              </a:r>
              <a:endParaRPr lang="zh-CN" sz="1050" kern="100">
                <a:effectLst/>
                <a:ea typeface="等线" panose="02010600030101010101" pitchFamily="2" charset="-122"/>
                <a:cs typeface="Times New Roman" panose="02020603050405020304" pitchFamily="18" charset="0"/>
              </a:endParaRPr>
            </a:p>
          </p:txBody>
        </p:sp>
        <p:cxnSp>
          <p:nvCxnSpPr>
            <p:cNvPr id="19" name="直接箭头连接符 18">
              <a:extLst>
                <a:ext uri="{FF2B5EF4-FFF2-40B4-BE49-F238E27FC236}">
                  <a16:creationId xmlns:a16="http://schemas.microsoft.com/office/drawing/2014/main" id="{5E77F308-EAB4-4EEF-BAEA-F61B4D7275CB}"/>
                </a:ext>
              </a:extLst>
            </p:cNvPr>
            <p:cNvCxnSpPr/>
            <p:nvPr/>
          </p:nvCxnSpPr>
          <p:spPr>
            <a:xfrm>
              <a:off x="1636055" y="3044485"/>
              <a:ext cx="0" cy="48357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20" name="矩形 19">
              <a:extLst>
                <a:ext uri="{FF2B5EF4-FFF2-40B4-BE49-F238E27FC236}">
                  <a16:creationId xmlns:a16="http://schemas.microsoft.com/office/drawing/2014/main" id="{6FE0865F-7B1F-4978-BD18-9905B6D2C4AC}"/>
                </a:ext>
              </a:extLst>
            </p:cNvPr>
            <p:cNvSpPr/>
            <p:nvPr/>
          </p:nvSpPr>
          <p:spPr>
            <a:xfrm>
              <a:off x="1559221" y="3211214"/>
              <a:ext cx="1168740" cy="295275"/>
            </a:xfrm>
            <a:prstGeom prst="rect">
              <a:avLst/>
            </a:prstGeom>
            <a:solidFill>
              <a:schemeClr val="lt1">
                <a:alpha val="0"/>
              </a:schemeClr>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5.</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返回</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ZK</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选举结果</a:t>
              </a:r>
              <a:endParaRPr lang="zh-CN" sz="1050" kern="100">
                <a:effectLst/>
                <a:ea typeface="等线" panose="02010600030101010101" pitchFamily="2" charset="-122"/>
                <a:cs typeface="Times New Roman" panose="02020603050405020304" pitchFamily="18" charset="0"/>
              </a:endParaRPr>
            </a:p>
          </p:txBody>
        </p:sp>
        <p:cxnSp>
          <p:nvCxnSpPr>
            <p:cNvPr id="21" name="直接箭头连接符 20">
              <a:extLst>
                <a:ext uri="{FF2B5EF4-FFF2-40B4-BE49-F238E27FC236}">
                  <a16:creationId xmlns:a16="http://schemas.microsoft.com/office/drawing/2014/main" id="{F2EB2E4C-B46A-463B-9731-0942104282B3}"/>
                </a:ext>
              </a:extLst>
            </p:cNvPr>
            <p:cNvCxnSpPr/>
            <p:nvPr/>
          </p:nvCxnSpPr>
          <p:spPr>
            <a:xfrm>
              <a:off x="1143800" y="2358685"/>
              <a:ext cx="0" cy="4006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C8D5F1BB-E7E0-4B96-BF96-C85759193481}"/>
                </a:ext>
              </a:extLst>
            </p:cNvPr>
            <p:cNvCxnSpPr/>
            <p:nvPr/>
          </p:nvCxnSpPr>
          <p:spPr>
            <a:xfrm>
              <a:off x="1637620" y="2373312"/>
              <a:ext cx="0" cy="40068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23" name="矩形 22">
              <a:extLst>
                <a:ext uri="{FF2B5EF4-FFF2-40B4-BE49-F238E27FC236}">
                  <a16:creationId xmlns:a16="http://schemas.microsoft.com/office/drawing/2014/main" id="{81251EB3-C842-4F8F-8EB8-93DE82A9EB9D}"/>
                </a:ext>
              </a:extLst>
            </p:cNvPr>
            <p:cNvSpPr/>
            <p:nvPr/>
          </p:nvSpPr>
          <p:spPr>
            <a:xfrm>
              <a:off x="1566841" y="2443140"/>
              <a:ext cx="963000" cy="295275"/>
            </a:xfrm>
            <a:prstGeom prst="rect">
              <a:avLst/>
            </a:prstGeom>
            <a:solidFill>
              <a:schemeClr val="lt1">
                <a:alpha val="0"/>
              </a:schemeClr>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6.</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返回主备状态</a:t>
              </a:r>
              <a:endParaRPr lang="zh-CN" sz="1050" kern="100">
                <a:effectLst/>
                <a:ea typeface="等线" panose="02010600030101010101" pitchFamily="2" charset="-122"/>
                <a:cs typeface="Times New Roman" panose="02020603050405020304" pitchFamily="18" charset="0"/>
              </a:endParaRPr>
            </a:p>
          </p:txBody>
        </p:sp>
        <p:cxnSp>
          <p:nvCxnSpPr>
            <p:cNvPr id="24" name="直接箭头连接符 23">
              <a:extLst>
                <a:ext uri="{FF2B5EF4-FFF2-40B4-BE49-F238E27FC236}">
                  <a16:creationId xmlns:a16="http://schemas.microsoft.com/office/drawing/2014/main" id="{CF5C6055-6719-442B-BAF7-AABB6783FE19}"/>
                </a:ext>
              </a:extLst>
            </p:cNvPr>
            <p:cNvCxnSpPr/>
            <p:nvPr/>
          </p:nvCxnSpPr>
          <p:spPr>
            <a:xfrm>
              <a:off x="1143800" y="1669710"/>
              <a:ext cx="0" cy="4006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连接符: 肘形 24">
              <a:extLst>
                <a:ext uri="{FF2B5EF4-FFF2-40B4-BE49-F238E27FC236}">
                  <a16:creationId xmlns:a16="http://schemas.microsoft.com/office/drawing/2014/main" id="{0E8DFE15-5998-4719-B5C2-9354C8400633}"/>
                </a:ext>
              </a:extLst>
            </p:cNvPr>
            <p:cNvCxnSpPr/>
            <p:nvPr/>
          </p:nvCxnSpPr>
          <p:spPr>
            <a:xfrm flipH="1" flipV="1">
              <a:off x="2016420" y="859155"/>
              <a:ext cx="680" cy="1352210"/>
            </a:xfrm>
            <a:prstGeom prst="bentConnector3">
              <a:avLst>
                <a:gd name="adj1" fmla="val -33617647"/>
              </a:avLst>
            </a:prstGeom>
            <a:ln>
              <a:tailEnd type="triangle"/>
            </a:ln>
          </p:spPr>
          <p:style>
            <a:lnRef idx="1">
              <a:schemeClr val="dk1"/>
            </a:lnRef>
            <a:fillRef idx="0">
              <a:schemeClr val="dk1"/>
            </a:fillRef>
            <a:effectRef idx="0">
              <a:schemeClr val="dk1"/>
            </a:effectRef>
            <a:fontRef idx="minor">
              <a:schemeClr val="tx1"/>
            </a:fontRef>
          </p:style>
        </p:cxnSp>
        <p:sp>
          <p:nvSpPr>
            <p:cNvPr id="26" name="矩形 25">
              <a:extLst>
                <a:ext uri="{FF2B5EF4-FFF2-40B4-BE49-F238E27FC236}">
                  <a16:creationId xmlns:a16="http://schemas.microsoft.com/office/drawing/2014/main" id="{15FE3C68-A69E-4FF2-AE91-C11DC8824DB9}"/>
                </a:ext>
              </a:extLst>
            </p:cNvPr>
            <p:cNvSpPr/>
            <p:nvPr/>
          </p:nvSpPr>
          <p:spPr>
            <a:xfrm>
              <a:off x="2638425" y="1249680"/>
              <a:ext cx="2438400" cy="1912620"/>
            </a:xfrm>
            <a:prstGeom prst="rect">
              <a:avLst/>
            </a:prstGeom>
            <a:solidFill>
              <a:schemeClr val="bg1">
                <a:lumMod val="8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ZKFC</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进程</a:t>
              </a:r>
              <a:endParaRPr lang="zh-CN" sz="1050" kern="100">
                <a:effectLst/>
                <a:ea typeface="等线" panose="02010600030101010101" pitchFamily="2" charset="-122"/>
                <a:cs typeface="Times New Roman" panose="02020603050405020304" pitchFamily="18" charset="0"/>
              </a:endParaRPr>
            </a:p>
          </p:txBody>
        </p:sp>
        <p:sp>
          <p:nvSpPr>
            <p:cNvPr id="27" name="矩形 26">
              <a:extLst>
                <a:ext uri="{FF2B5EF4-FFF2-40B4-BE49-F238E27FC236}">
                  <a16:creationId xmlns:a16="http://schemas.microsoft.com/office/drawing/2014/main" id="{60E64A63-FF47-4076-AFC4-E2EFD053B3E9}"/>
                </a:ext>
              </a:extLst>
            </p:cNvPr>
            <p:cNvSpPr/>
            <p:nvPr/>
          </p:nvSpPr>
          <p:spPr>
            <a:xfrm>
              <a:off x="3902710" y="998220"/>
              <a:ext cx="1003300" cy="295910"/>
            </a:xfrm>
            <a:prstGeom prst="rect">
              <a:avLst/>
            </a:prstGeom>
            <a:solidFill>
              <a:schemeClr val="lt1">
                <a:alpha val="0"/>
              </a:schemeClr>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7.</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切换主备状态</a:t>
              </a:r>
              <a:endParaRPr lang="zh-CN" sz="1050" kern="100">
                <a:effectLst/>
                <a:ea typeface="等线" panose="02010600030101010101" pitchFamily="2" charset="-122"/>
                <a:cs typeface="Times New Roman" panose="02020603050405020304" pitchFamily="18" charset="0"/>
              </a:endParaRPr>
            </a:p>
          </p:txBody>
        </p:sp>
        <p:sp>
          <p:nvSpPr>
            <p:cNvPr id="28" name="矩形 27">
              <a:extLst>
                <a:ext uri="{FF2B5EF4-FFF2-40B4-BE49-F238E27FC236}">
                  <a16:creationId xmlns:a16="http://schemas.microsoft.com/office/drawing/2014/main" id="{E0B50CEF-F7B8-4651-87CD-37E8F63136A2}"/>
                </a:ext>
              </a:extLst>
            </p:cNvPr>
            <p:cNvSpPr/>
            <p:nvPr/>
          </p:nvSpPr>
          <p:spPr>
            <a:xfrm>
              <a:off x="2615565" y="3210560"/>
              <a:ext cx="1272540" cy="295910"/>
            </a:xfrm>
            <a:prstGeom prst="rect">
              <a:avLst/>
            </a:prstGeom>
            <a:solidFill>
              <a:schemeClr val="lt1">
                <a:alpha val="0"/>
              </a:schemeClr>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4.</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通过</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ZK</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选举主备</a:t>
              </a:r>
              <a:endParaRPr lang="zh-CN" sz="1050" kern="100">
                <a:effectLst/>
                <a:ea typeface="等线" panose="02010600030101010101" pitchFamily="2" charset="-122"/>
                <a:cs typeface="Times New Roman" panose="02020603050405020304" pitchFamily="18" charset="0"/>
              </a:endParaRPr>
            </a:p>
          </p:txBody>
        </p:sp>
        <p:sp>
          <p:nvSpPr>
            <p:cNvPr id="29" name="矩形 28">
              <a:extLst>
                <a:ext uri="{FF2B5EF4-FFF2-40B4-BE49-F238E27FC236}">
                  <a16:creationId xmlns:a16="http://schemas.microsoft.com/office/drawing/2014/main" id="{114B78CA-1FB5-4485-A9B1-EBD683C13C79}"/>
                </a:ext>
              </a:extLst>
            </p:cNvPr>
            <p:cNvSpPr/>
            <p:nvPr/>
          </p:nvSpPr>
          <p:spPr>
            <a:xfrm>
              <a:off x="2615565" y="1007110"/>
              <a:ext cx="1021080" cy="295910"/>
            </a:xfrm>
            <a:prstGeom prst="rect">
              <a:avLst/>
            </a:prstGeom>
            <a:solidFill>
              <a:schemeClr val="lt1">
                <a:alpha val="0"/>
              </a:schemeClr>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主备状态监控</a:t>
              </a:r>
              <a:endParaRPr lang="zh-CN" sz="1050" kern="100">
                <a:effectLst/>
                <a:ea typeface="等线" panose="02010600030101010101" pitchFamily="2" charset="-122"/>
                <a:cs typeface="Times New Roman" panose="02020603050405020304" pitchFamily="18" charset="0"/>
              </a:endParaRPr>
            </a:p>
          </p:txBody>
        </p:sp>
        <p:sp>
          <p:nvSpPr>
            <p:cNvPr id="30" name="矩形 29">
              <a:extLst>
                <a:ext uri="{FF2B5EF4-FFF2-40B4-BE49-F238E27FC236}">
                  <a16:creationId xmlns:a16="http://schemas.microsoft.com/office/drawing/2014/main" id="{82DDEEC3-03A7-449A-9CCD-4C5DE544AE98}"/>
                </a:ext>
              </a:extLst>
            </p:cNvPr>
            <p:cNvSpPr/>
            <p:nvPr/>
          </p:nvSpPr>
          <p:spPr>
            <a:xfrm>
              <a:off x="3348990" y="717550"/>
              <a:ext cx="1214120" cy="28321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备名称节点</a:t>
              </a:r>
              <a:endParaRPr lang="zh-CN" sz="1050" kern="100">
                <a:effectLst/>
                <a:ea typeface="等线" panose="02010600030101010101" pitchFamily="2" charset="-122"/>
                <a:cs typeface="Times New Roman" panose="02020603050405020304" pitchFamily="18" charset="0"/>
              </a:endParaRPr>
            </a:p>
          </p:txBody>
        </p:sp>
        <p:cxnSp>
          <p:nvCxnSpPr>
            <p:cNvPr id="31" name="直接箭头连接符 30">
              <a:extLst>
                <a:ext uri="{FF2B5EF4-FFF2-40B4-BE49-F238E27FC236}">
                  <a16:creationId xmlns:a16="http://schemas.microsoft.com/office/drawing/2014/main" id="{AA84B018-B33C-4C8F-B2E1-B4990DD24BA1}"/>
                </a:ext>
              </a:extLst>
            </p:cNvPr>
            <p:cNvCxnSpPr/>
            <p:nvPr/>
          </p:nvCxnSpPr>
          <p:spPr>
            <a:xfrm>
              <a:off x="3672205" y="1008380"/>
              <a:ext cx="1905" cy="3752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a:extLst>
                <a:ext uri="{FF2B5EF4-FFF2-40B4-BE49-F238E27FC236}">
                  <a16:creationId xmlns:a16="http://schemas.microsoft.com/office/drawing/2014/main" id="{29224652-C5AE-4B00-B4B1-160AE36EDE70}"/>
                </a:ext>
              </a:extLst>
            </p:cNvPr>
            <p:cNvCxnSpPr/>
            <p:nvPr/>
          </p:nvCxnSpPr>
          <p:spPr>
            <a:xfrm>
              <a:off x="3690620" y="3040380"/>
              <a:ext cx="0" cy="494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矩形 32">
              <a:extLst>
                <a:ext uri="{FF2B5EF4-FFF2-40B4-BE49-F238E27FC236}">
                  <a16:creationId xmlns:a16="http://schemas.microsoft.com/office/drawing/2014/main" id="{87EF74D3-1071-4FD0-9B89-BCA524981190}"/>
                </a:ext>
              </a:extLst>
            </p:cNvPr>
            <p:cNvSpPr/>
            <p:nvPr/>
          </p:nvSpPr>
          <p:spPr>
            <a:xfrm>
              <a:off x="2615565" y="1729105"/>
              <a:ext cx="1074420" cy="281940"/>
            </a:xfrm>
            <a:prstGeom prst="rect">
              <a:avLst/>
            </a:prstGeom>
            <a:solidFill>
              <a:schemeClr val="lt1">
                <a:alpha val="0"/>
              </a:schemeClr>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状态变化回调</a:t>
              </a:r>
              <a:endParaRPr lang="zh-CN" sz="1050" kern="100">
                <a:effectLst/>
                <a:ea typeface="等线" panose="02010600030101010101" pitchFamily="2" charset="-122"/>
                <a:cs typeface="Times New Roman" panose="02020603050405020304" pitchFamily="18" charset="0"/>
              </a:endParaRPr>
            </a:p>
          </p:txBody>
        </p:sp>
        <p:sp>
          <p:nvSpPr>
            <p:cNvPr id="34" name="矩形 33">
              <a:extLst>
                <a:ext uri="{FF2B5EF4-FFF2-40B4-BE49-F238E27FC236}">
                  <a16:creationId xmlns:a16="http://schemas.microsoft.com/office/drawing/2014/main" id="{ABED1F0A-93D0-45C2-AAF4-6EEE33FEC6ED}"/>
                </a:ext>
              </a:extLst>
            </p:cNvPr>
            <p:cNvSpPr/>
            <p:nvPr/>
          </p:nvSpPr>
          <p:spPr>
            <a:xfrm>
              <a:off x="3352165" y="1376045"/>
              <a:ext cx="1212850" cy="28321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8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HealthMonitor</a:t>
              </a:r>
              <a:endParaRPr lang="zh-CN" sz="1050" kern="100">
                <a:effectLst/>
                <a:ea typeface="等线" panose="02010600030101010101" pitchFamily="2" charset="-122"/>
                <a:cs typeface="Times New Roman" panose="02020603050405020304" pitchFamily="18" charset="0"/>
              </a:endParaRPr>
            </a:p>
          </p:txBody>
        </p:sp>
        <p:sp>
          <p:nvSpPr>
            <p:cNvPr id="35" name="矩形 34">
              <a:extLst>
                <a:ext uri="{FF2B5EF4-FFF2-40B4-BE49-F238E27FC236}">
                  <a16:creationId xmlns:a16="http://schemas.microsoft.com/office/drawing/2014/main" id="{8F813D41-5132-48C3-9C9E-569FE3DD150D}"/>
                </a:ext>
              </a:extLst>
            </p:cNvPr>
            <p:cNvSpPr/>
            <p:nvPr/>
          </p:nvSpPr>
          <p:spPr>
            <a:xfrm>
              <a:off x="3349625" y="2069465"/>
              <a:ext cx="1214120" cy="28321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8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ZKFailoverController</a:t>
              </a:r>
              <a:endParaRPr lang="zh-CN" sz="1050" kern="100">
                <a:effectLst/>
                <a:ea typeface="等线" panose="02010600030101010101" pitchFamily="2" charset="-122"/>
                <a:cs typeface="Times New Roman" panose="02020603050405020304" pitchFamily="18" charset="0"/>
              </a:endParaRPr>
            </a:p>
          </p:txBody>
        </p:sp>
        <p:sp>
          <p:nvSpPr>
            <p:cNvPr id="36" name="矩形 35">
              <a:extLst>
                <a:ext uri="{FF2B5EF4-FFF2-40B4-BE49-F238E27FC236}">
                  <a16:creationId xmlns:a16="http://schemas.microsoft.com/office/drawing/2014/main" id="{118CE841-304F-4B76-80C2-9BF49AFF452C}"/>
                </a:ext>
              </a:extLst>
            </p:cNvPr>
            <p:cNvSpPr/>
            <p:nvPr/>
          </p:nvSpPr>
          <p:spPr>
            <a:xfrm>
              <a:off x="3357880" y="2764790"/>
              <a:ext cx="1212850" cy="28321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8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ActiveStandbyElector</a:t>
              </a:r>
              <a:endParaRPr lang="zh-CN" sz="1050" kern="100">
                <a:effectLst/>
                <a:ea typeface="等线" panose="02010600030101010101" pitchFamily="2" charset="-122"/>
                <a:cs typeface="Times New Roman" panose="02020603050405020304" pitchFamily="18" charset="0"/>
              </a:endParaRPr>
            </a:p>
          </p:txBody>
        </p:sp>
        <p:sp>
          <p:nvSpPr>
            <p:cNvPr id="37" name="矩形 36">
              <a:extLst>
                <a:ext uri="{FF2B5EF4-FFF2-40B4-BE49-F238E27FC236}">
                  <a16:creationId xmlns:a16="http://schemas.microsoft.com/office/drawing/2014/main" id="{64B6C274-182D-497F-A970-99EB76CA0CAB}"/>
                </a:ext>
              </a:extLst>
            </p:cNvPr>
            <p:cNvSpPr/>
            <p:nvPr/>
          </p:nvSpPr>
          <p:spPr>
            <a:xfrm>
              <a:off x="2615565" y="2442845"/>
              <a:ext cx="1005840" cy="295275"/>
            </a:xfrm>
            <a:prstGeom prst="rect">
              <a:avLst/>
            </a:prstGeom>
            <a:solidFill>
              <a:schemeClr val="lt1">
                <a:alpha val="0"/>
              </a:schemeClr>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需要主备选举</a:t>
              </a:r>
              <a:endParaRPr lang="zh-CN" sz="1050" kern="100">
                <a:effectLst/>
                <a:ea typeface="等线" panose="02010600030101010101" pitchFamily="2" charset="-122"/>
                <a:cs typeface="Times New Roman" panose="02020603050405020304" pitchFamily="18" charset="0"/>
              </a:endParaRPr>
            </a:p>
          </p:txBody>
        </p:sp>
        <p:cxnSp>
          <p:nvCxnSpPr>
            <p:cNvPr id="38" name="直接箭头连接符 37">
              <a:extLst>
                <a:ext uri="{FF2B5EF4-FFF2-40B4-BE49-F238E27FC236}">
                  <a16:creationId xmlns:a16="http://schemas.microsoft.com/office/drawing/2014/main" id="{B1C9D6EF-0535-4294-BD65-E214E6BAEAF0}"/>
                </a:ext>
              </a:extLst>
            </p:cNvPr>
            <p:cNvCxnSpPr/>
            <p:nvPr/>
          </p:nvCxnSpPr>
          <p:spPr>
            <a:xfrm>
              <a:off x="4182745" y="3044190"/>
              <a:ext cx="0" cy="48323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9" name="矩形 38">
              <a:extLst>
                <a:ext uri="{FF2B5EF4-FFF2-40B4-BE49-F238E27FC236}">
                  <a16:creationId xmlns:a16="http://schemas.microsoft.com/office/drawing/2014/main" id="{A3D358E2-07EC-4088-A58E-1D150F0AA1EC}"/>
                </a:ext>
              </a:extLst>
            </p:cNvPr>
            <p:cNvSpPr/>
            <p:nvPr/>
          </p:nvSpPr>
          <p:spPr>
            <a:xfrm>
              <a:off x="4105910" y="3211195"/>
              <a:ext cx="1168400" cy="295275"/>
            </a:xfrm>
            <a:prstGeom prst="rect">
              <a:avLst/>
            </a:prstGeom>
            <a:solidFill>
              <a:schemeClr val="lt1">
                <a:alpha val="0"/>
              </a:schemeClr>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5.</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返回</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ZK</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选举结果</a:t>
              </a:r>
              <a:endParaRPr lang="zh-CN" sz="1050" kern="100">
                <a:effectLst/>
                <a:ea typeface="等线" panose="02010600030101010101" pitchFamily="2" charset="-122"/>
                <a:cs typeface="Times New Roman" panose="02020603050405020304" pitchFamily="18" charset="0"/>
              </a:endParaRPr>
            </a:p>
          </p:txBody>
        </p:sp>
        <p:cxnSp>
          <p:nvCxnSpPr>
            <p:cNvPr id="40" name="直接箭头连接符 39">
              <a:extLst>
                <a:ext uri="{FF2B5EF4-FFF2-40B4-BE49-F238E27FC236}">
                  <a16:creationId xmlns:a16="http://schemas.microsoft.com/office/drawing/2014/main" id="{E4F80CA1-9542-4E98-B0C5-25F24560A8AC}"/>
                </a:ext>
              </a:extLst>
            </p:cNvPr>
            <p:cNvCxnSpPr/>
            <p:nvPr/>
          </p:nvCxnSpPr>
          <p:spPr>
            <a:xfrm>
              <a:off x="3690620" y="2358390"/>
              <a:ext cx="0" cy="4006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a:extLst>
                <a:ext uri="{FF2B5EF4-FFF2-40B4-BE49-F238E27FC236}">
                  <a16:creationId xmlns:a16="http://schemas.microsoft.com/office/drawing/2014/main" id="{11861D8B-2E8D-4FEA-94D6-FAC89890C7E5}"/>
                </a:ext>
              </a:extLst>
            </p:cNvPr>
            <p:cNvCxnSpPr/>
            <p:nvPr/>
          </p:nvCxnSpPr>
          <p:spPr>
            <a:xfrm>
              <a:off x="4184015" y="2372995"/>
              <a:ext cx="0" cy="40068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42" name="矩形 41">
              <a:extLst>
                <a:ext uri="{FF2B5EF4-FFF2-40B4-BE49-F238E27FC236}">
                  <a16:creationId xmlns:a16="http://schemas.microsoft.com/office/drawing/2014/main" id="{C4608A82-8220-4F84-B7AE-CBA1081F62E7}"/>
                </a:ext>
              </a:extLst>
            </p:cNvPr>
            <p:cNvSpPr/>
            <p:nvPr/>
          </p:nvSpPr>
          <p:spPr>
            <a:xfrm>
              <a:off x="4113530" y="2442845"/>
              <a:ext cx="962660" cy="295275"/>
            </a:xfrm>
            <a:prstGeom prst="rect">
              <a:avLst/>
            </a:prstGeom>
            <a:solidFill>
              <a:schemeClr val="lt1">
                <a:alpha val="0"/>
              </a:schemeClr>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6.</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返回主备状态</a:t>
              </a:r>
              <a:endParaRPr lang="zh-CN" sz="1050" kern="100">
                <a:effectLst/>
                <a:ea typeface="等线" panose="02010600030101010101" pitchFamily="2" charset="-122"/>
                <a:cs typeface="Times New Roman" panose="02020603050405020304" pitchFamily="18" charset="0"/>
              </a:endParaRPr>
            </a:p>
          </p:txBody>
        </p:sp>
        <p:cxnSp>
          <p:nvCxnSpPr>
            <p:cNvPr id="43" name="直接箭头连接符 42">
              <a:extLst>
                <a:ext uri="{FF2B5EF4-FFF2-40B4-BE49-F238E27FC236}">
                  <a16:creationId xmlns:a16="http://schemas.microsoft.com/office/drawing/2014/main" id="{44BF6855-57AE-440A-B80D-4CCD296D3B54}"/>
                </a:ext>
              </a:extLst>
            </p:cNvPr>
            <p:cNvCxnSpPr/>
            <p:nvPr/>
          </p:nvCxnSpPr>
          <p:spPr>
            <a:xfrm>
              <a:off x="3690620" y="1669415"/>
              <a:ext cx="0" cy="4006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连接符: 肘形 43">
              <a:extLst>
                <a:ext uri="{FF2B5EF4-FFF2-40B4-BE49-F238E27FC236}">
                  <a16:creationId xmlns:a16="http://schemas.microsoft.com/office/drawing/2014/main" id="{ABF02D46-7089-4D81-B813-142F8D069601}"/>
                </a:ext>
              </a:extLst>
            </p:cNvPr>
            <p:cNvCxnSpPr/>
            <p:nvPr/>
          </p:nvCxnSpPr>
          <p:spPr>
            <a:xfrm flipH="1" flipV="1">
              <a:off x="4563110" y="859155"/>
              <a:ext cx="635" cy="1351915"/>
            </a:xfrm>
            <a:prstGeom prst="bentConnector3">
              <a:avLst>
                <a:gd name="adj1" fmla="val -33617647"/>
              </a:avLst>
            </a:prstGeom>
            <a:ln>
              <a:tailEnd type="triangle"/>
            </a:ln>
          </p:spPr>
          <p:style>
            <a:lnRef idx="1">
              <a:schemeClr val="dk1"/>
            </a:lnRef>
            <a:fillRef idx="0">
              <a:schemeClr val="dk1"/>
            </a:fillRef>
            <a:effectRef idx="0">
              <a:schemeClr val="dk1"/>
            </a:effectRef>
            <a:fontRef idx="minor">
              <a:schemeClr val="tx1"/>
            </a:fontRef>
          </p:style>
        </p:cxnSp>
        <p:sp>
          <p:nvSpPr>
            <p:cNvPr id="45" name="云形 44">
              <a:extLst>
                <a:ext uri="{FF2B5EF4-FFF2-40B4-BE49-F238E27FC236}">
                  <a16:creationId xmlns:a16="http://schemas.microsoft.com/office/drawing/2014/main" id="{9D11F42C-EF82-47D4-BCE5-8849629AAB25}"/>
                </a:ext>
              </a:extLst>
            </p:cNvPr>
            <p:cNvSpPr/>
            <p:nvPr/>
          </p:nvSpPr>
          <p:spPr>
            <a:xfrm>
              <a:off x="2026920" y="0"/>
              <a:ext cx="1310640" cy="594360"/>
            </a:xfrm>
            <a:prstGeom prst="cloud">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JournalNode</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集群</a:t>
              </a:r>
              <a:endParaRPr lang="zh-CN" sz="1050" kern="100">
                <a:effectLst/>
                <a:ea typeface="等线" panose="02010600030101010101" pitchFamily="2" charset="-122"/>
                <a:cs typeface="Times New Roman" panose="02020603050405020304" pitchFamily="18" charset="0"/>
              </a:endParaRPr>
            </a:p>
          </p:txBody>
        </p:sp>
        <p:cxnSp>
          <p:nvCxnSpPr>
            <p:cNvPr id="46" name="直接箭头连接符 45">
              <a:extLst>
                <a:ext uri="{FF2B5EF4-FFF2-40B4-BE49-F238E27FC236}">
                  <a16:creationId xmlns:a16="http://schemas.microsoft.com/office/drawing/2014/main" id="{49E8EDCF-D62F-4F87-B1FE-338F423C7189}"/>
                </a:ext>
              </a:extLst>
            </p:cNvPr>
            <p:cNvCxnSpPr/>
            <p:nvPr/>
          </p:nvCxnSpPr>
          <p:spPr>
            <a:xfrm flipV="1">
              <a:off x="1409360" y="297180"/>
              <a:ext cx="621625" cy="4203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a:extLst>
                <a:ext uri="{FF2B5EF4-FFF2-40B4-BE49-F238E27FC236}">
                  <a16:creationId xmlns:a16="http://schemas.microsoft.com/office/drawing/2014/main" id="{605FAEA6-B7C2-4BE7-8B26-95624593FF38}"/>
                </a:ext>
              </a:extLst>
            </p:cNvPr>
            <p:cNvCxnSpPr/>
            <p:nvPr/>
          </p:nvCxnSpPr>
          <p:spPr>
            <a:xfrm>
              <a:off x="3336468" y="297180"/>
              <a:ext cx="619582" cy="4203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矩形 47">
              <a:extLst>
                <a:ext uri="{FF2B5EF4-FFF2-40B4-BE49-F238E27FC236}">
                  <a16:creationId xmlns:a16="http://schemas.microsoft.com/office/drawing/2014/main" id="{6FC194FD-A6BB-43DF-927B-04D4EB618871}"/>
                </a:ext>
              </a:extLst>
            </p:cNvPr>
            <p:cNvSpPr/>
            <p:nvPr/>
          </p:nvSpPr>
          <p:spPr>
            <a:xfrm>
              <a:off x="942000" y="347640"/>
              <a:ext cx="899160" cy="227330"/>
            </a:xfrm>
            <a:prstGeom prst="rect">
              <a:avLst/>
            </a:prstGeom>
            <a:solidFill>
              <a:schemeClr val="lt1">
                <a:alpha val="0"/>
              </a:schemeClr>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写入</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EditLog</a:t>
              </a:r>
              <a:endParaRPr lang="zh-CN" sz="1050" kern="100">
                <a:effectLst/>
                <a:ea typeface="等线" panose="02010600030101010101" pitchFamily="2" charset="-122"/>
                <a:cs typeface="Times New Roman" panose="02020603050405020304" pitchFamily="18" charset="0"/>
              </a:endParaRPr>
            </a:p>
          </p:txBody>
        </p:sp>
        <p:sp>
          <p:nvSpPr>
            <p:cNvPr id="49" name="矩形 48">
              <a:extLst>
                <a:ext uri="{FF2B5EF4-FFF2-40B4-BE49-F238E27FC236}">
                  <a16:creationId xmlns:a16="http://schemas.microsoft.com/office/drawing/2014/main" id="{6AC45D6A-E16D-40D1-BF40-22AB93C0CE38}"/>
                </a:ext>
              </a:extLst>
            </p:cNvPr>
            <p:cNvSpPr/>
            <p:nvPr/>
          </p:nvSpPr>
          <p:spPr>
            <a:xfrm>
              <a:off x="3555660" y="332400"/>
              <a:ext cx="899160" cy="227330"/>
            </a:xfrm>
            <a:prstGeom prst="rect">
              <a:avLst/>
            </a:prstGeom>
            <a:solidFill>
              <a:schemeClr val="lt1">
                <a:alpha val="0"/>
              </a:schemeClr>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读取</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EditLog</a:t>
              </a:r>
              <a:endParaRPr lang="zh-CN" sz="1050" kern="100">
                <a:effectLst/>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1157221448"/>
      </p:ext>
    </p:extLst>
  </p:cSld>
  <p:clrMapOvr>
    <a:masterClrMapping/>
  </p:clrMapOvr>
  <p:transition spd="med">
    <p:pull/>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6B3F9E-A10D-4E93-8510-72754A517BA0}"/>
              </a:ext>
            </a:extLst>
          </p:cNvPr>
          <p:cNvSpPr>
            <a:spLocks noGrp="1"/>
          </p:cNvSpPr>
          <p:nvPr>
            <p:ph type="title"/>
          </p:nvPr>
        </p:nvSpPr>
        <p:spPr/>
        <p:txBody>
          <a:bodyPr/>
          <a:lstStyle/>
          <a:p>
            <a:r>
              <a:rPr lang="en-US" altLang="zh-CN" dirty="0"/>
              <a:t>3.6.4  HDFS </a:t>
            </a:r>
            <a:r>
              <a:rPr lang="en-US" altLang="zh-CN" dirty="0" err="1"/>
              <a:t>NameNode</a:t>
            </a:r>
            <a:r>
              <a:rPr lang="en-US" altLang="zh-CN" dirty="0"/>
              <a:t> HA</a:t>
            </a:r>
            <a:r>
              <a:rPr lang="zh-CN" altLang="en-US" dirty="0"/>
              <a:t>高可用机制</a:t>
            </a:r>
          </a:p>
        </p:txBody>
      </p:sp>
      <p:sp>
        <p:nvSpPr>
          <p:cNvPr id="3" name="内容占位符 2">
            <a:extLst>
              <a:ext uri="{FF2B5EF4-FFF2-40B4-BE49-F238E27FC236}">
                <a16:creationId xmlns:a16="http://schemas.microsoft.com/office/drawing/2014/main" id="{211AEC1A-1C23-4B3C-8FD1-E0BE241CA68C}"/>
              </a:ext>
            </a:extLst>
          </p:cNvPr>
          <p:cNvSpPr>
            <a:spLocks noGrp="1"/>
          </p:cNvSpPr>
          <p:nvPr>
            <p:ph idx="1"/>
          </p:nvPr>
        </p:nvSpPr>
        <p:spPr/>
        <p:txBody>
          <a:bodyPr>
            <a:normAutofit fontScale="92500" lnSpcReduction="10000"/>
          </a:bodyPr>
          <a:lstStyle/>
          <a:p>
            <a:r>
              <a:rPr lang="en-US" altLang="zh-CN" dirty="0"/>
              <a:t>3. HDFS </a:t>
            </a:r>
            <a:r>
              <a:rPr lang="en-US" altLang="zh-CN" dirty="0" err="1"/>
              <a:t>NameNode</a:t>
            </a:r>
            <a:r>
              <a:rPr lang="zh-CN" altLang="en-US" dirty="0"/>
              <a:t>主备切换实现原理</a:t>
            </a:r>
            <a:endParaRPr lang="en-US" altLang="zh-CN" dirty="0"/>
          </a:p>
          <a:p>
            <a:pPr lvl="1"/>
            <a:r>
              <a:rPr lang="en-US" altLang="zh-CN" dirty="0" err="1"/>
              <a:t>ZKFailoverController</a:t>
            </a:r>
            <a:r>
              <a:rPr lang="zh-CN" altLang="zh-CN" dirty="0"/>
              <a:t>作为</a:t>
            </a:r>
            <a:r>
              <a:rPr lang="en-US" altLang="zh-CN" dirty="0" err="1"/>
              <a:t>NameNode</a:t>
            </a:r>
            <a:r>
              <a:rPr lang="zh-CN" altLang="zh-CN" dirty="0"/>
              <a:t>机器上的一个独立进程启动（进程名为</a:t>
            </a:r>
            <a:r>
              <a:rPr lang="en-US" altLang="zh-CN" dirty="0"/>
              <a:t>ZKFC</a:t>
            </a:r>
            <a:r>
              <a:rPr lang="zh-CN" altLang="zh-CN" dirty="0"/>
              <a:t>），启动的时候会创建</a:t>
            </a:r>
            <a:r>
              <a:rPr lang="en-US" altLang="zh-CN" dirty="0" err="1"/>
              <a:t>HealthMonitor</a:t>
            </a:r>
            <a:r>
              <a:rPr lang="zh-CN" altLang="zh-CN" dirty="0"/>
              <a:t>和</a:t>
            </a:r>
            <a:r>
              <a:rPr lang="en-US" altLang="zh-CN" dirty="0" err="1"/>
              <a:t>ActiveStandbyElector</a:t>
            </a:r>
            <a:r>
              <a:rPr lang="zh-CN" altLang="zh-CN" dirty="0"/>
              <a:t>这两个主要的内部组件。</a:t>
            </a:r>
            <a:r>
              <a:rPr lang="en-US" altLang="zh-CN" dirty="0" err="1"/>
              <a:t>ZKFailoverController</a:t>
            </a:r>
            <a:r>
              <a:rPr lang="zh-CN" altLang="zh-CN" dirty="0"/>
              <a:t>在创建</a:t>
            </a:r>
            <a:r>
              <a:rPr lang="en-US" altLang="zh-CN" dirty="0" err="1"/>
              <a:t>HealthMonitor</a:t>
            </a:r>
            <a:r>
              <a:rPr lang="zh-CN" altLang="zh-CN" dirty="0"/>
              <a:t>和</a:t>
            </a:r>
            <a:r>
              <a:rPr lang="en-US" altLang="zh-CN" dirty="0" err="1"/>
              <a:t>ActiveStandbyElector</a:t>
            </a:r>
            <a:r>
              <a:rPr lang="zh-CN" altLang="zh-CN" dirty="0"/>
              <a:t>的同时，也会向</a:t>
            </a:r>
            <a:r>
              <a:rPr lang="en-US" altLang="zh-CN" dirty="0" err="1"/>
              <a:t>HealthMonitor</a:t>
            </a:r>
            <a:r>
              <a:rPr lang="zh-CN" altLang="zh-CN" dirty="0"/>
              <a:t>和</a:t>
            </a:r>
            <a:r>
              <a:rPr lang="en-US" altLang="zh-CN" dirty="0" err="1"/>
              <a:t>ActiveStandbyElector</a:t>
            </a:r>
            <a:r>
              <a:rPr lang="zh-CN" altLang="zh-CN" dirty="0"/>
              <a:t>注册相应的回调方法。</a:t>
            </a:r>
          </a:p>
          <a:p>
            <a:pPr lvl="1"/>
            <a:r>
              <a:rPr lang="en-US" altLang="zh-CN" dirty="0" err="1"/>
              <a:t>HealthMonitor</a:t>
            </a:r>
            <a:r>
              <a:rPr lang="zh-CN" altLang="zh-CN" dirty="0"/>
              <a:t>主要负责检测</a:t>
            </a:r>
            <a:r>
              <a:rPr lang="en-US" altLang="zh-CN" dirty="0" err="1"/>
              <a:t>NameNode</a:t>
            </a:r>
            <a:r>
              <a:rPr lang="zh-CN" altLang="zh-CN" dirty="0"/>
              <a:t>的健康状态，如果检测到</a:t>
            </a:r>
            <a:r>
              <a:rPr lang="en-US" altLang="zh-CN" dirty="0" err="1"/>
              <a:t>NameNode</a:t>
            </a:r>
            <a:r>
              <a:rPr lang="zh-CN" altLang="zh-CN" dirty="0"/>
              <a:t>的健康状态发生变化，会回调</a:t>
            </a:r>
            <a:r>
              <a:rPr lang="en-US" altLang="zh-CN" dirty="0" err="1"/>
              <a:t>ZKFailoverController</a:t>
            </a:r>
            <a:r>
              <a:rPr lang="zh-CN" altLang="zh-CN" dirty="0"/>
              <a:t>的相应方法进行自动的主备选举。</a:t>
            </a:r>
          </a:p>
          <a:p>
            <a:pPr lvl="1"/>
            <a:r>
              <a:rPr lang="en-US" altLang="zh-CN" dirty="0" err="1"/>
              <a:t>ActiveStandbyElector</a:t>
            </a:r>
            <a:r>
              <a:rPr lang="zh-CN" altLang="zh-CN" dirty="0"/>
              <a:t>主要负责完成自动的主备选举，内部封装了</a:t>
            </a:r>
            <a:r>
              <a:rPr lang="en-US" altLang="zh-CN" dirty="0" err="1"/>
              <a:t>ZooKeeper</a:t>
            </a:r>
            <a:r>
              <a:rPr lang="zh-CN" altLang="zh-CN" dirty="0"/>
              <a:t>的处理逻辑，一旦</a:t>
            </a:r>
            <a:r>
              <a:rPr lang="en-US" altLang="zh-CN" dirty="0" err="1"/>
              <a:t>ZooKeeper</a:t>
            </a:r>
            <a:r>
              <a:rPr lang="zh-CN" altLang="zh-CN" dirty="0"/>
              <a:t>主备选举完成，会回调</a:t>
            </a:r>
            <a:r>
              <a:rPr lang="en-US" altLang="zh-CN" dirty="0" err="1"/>
              <a:t>ZKFailoverController</a:t>
            </a:r>
            <a:r>
              <a:rPr lang="zh-CN" altLang="zh-CN" dirty="0"/>
              <a:t>的相应方法来进行</a:t>
            </a:r>
            <a:r>
              <a:rPr lang="en-US" altLang="zh-CN" dirty="0" err="1"/>
              <a:t>NameNode</a:t>
            </a:r>
            <a:r>
              <a:rPr lang="zh-CN" altLang="zh-CN" dirty="0"/>
              <a:t>的主备状态切换。</a:t>
            </a:r>
          </a:p>
        </p:txBody>
      </p:sp>
    </p:spTree>
    <p:extLst>
      <p:ext uri="{BB962C8B-B14F-4D97-AF65-F5344CB8AC3E}">
        <p14:creationId xmlns:p14="http://schemas.microsoft.com/office/powerpoint/2010/main" val="1655150109"/>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D5546-1C0E-4E1E-B490-6099CD2A1A60}"/>
              </a:ext>
            </a:extLst>
          </p:cNvPr>
          <p:cNvSpPr>
            <a:spLocks noGrp="1"/>
          </p:cNvSpPr>
          <p:nvPr>
            <p:ph type="title"/>
          </p:nvPr>
        </p:nvSpPr>
        <p:spPr/>
        <p:txBody>
          <a:bodyPr/>
          <a:lstStyle/>
          <a:p>
            <a:r>
              <a:rPr lang="en-US" altLang="zh-CN" dirty="0"/>
              <a:t>3.2  HDFS</a:t>
            </a:r>
            <a:r>
              <a:rPr lang="zh-CN" altLang="en-US" dirty="0"/>
              <a:t>体系架构</a:t>
            </a:r>
          </a:p>
        </p:txBody>
      </p:sp>
      <p:sp>
        <p:nvSpPr>
          <p:cNvPr id="3" name="内容占位符 2">
            <a:extLst>
              <a:ext uri="{FF2B5EF4-FFF2-40B4-BE49-F238E27FC236}">
                <a16:creationId xmlns:a16="http://schemas.microsoft.com/office/drawing/2014/main" id="{326DD2C3-62C8-4C3D-90AF-DC33D86CBC75}"/>
              </a:ext>
            </a:extLst>
          </p:cNvPr>
          <p:cNvSpPr>
            <a:spLocks noGrp="1"/>
          </p:cNvSpPr>
          <p:nvPr>
            <p:ph idx="1"/>
          </p:nvPr>
        </p:nvSpPr>
        <p:spPr/>
        <p:txBody>
          <a:bodyPr>
            <a:normAutofit/>
          </a:bodyPr>
          <a:lstStyle/>
          <a:p>
            <a:r>
              <a:rPr lang="en-US" altLang="zh-CN" dirty="0"/>
              <a:t>1. </a:t>
            </a:r>
            <a:r>
              <a:rPr lang="en-US" altLang="zh-CN" dirty="0" err="1"/>
              <a:t>NameNode</a:t>
            </a:r>
            <a:endParaRPr lang="en-US" altLang="zh-CN" dirty="0"/>
          </a:p>
          <a:p>
            <a:pPr lvl="1"/>
            <a:r>
              <a:rPr lang="en-US" altLang="zh-CN" dirty="0" err="1"/>
              <a:t>NameNode</a:t>
            </a:r>
            <a:r>
              <a:rPr lang="zh-CN" altLang="en-US" dirty="0"/>
              <a:t>运行在日常硬件上，通常只有一个，是整个文件系统的管理节点。它维护着整个文件系统的文件目录树，包括文件</a:t>
            </a:r>
            <a:r>
              <a:rPr lang="en-US" altLang="zh-CN" dirty="0"/>
              <a:t>/</a:t>
            </a:r>
            <a:r>
              <a:rPr lang="zh-CN" altLang="en-US" dirty="0"/>
              <a:t>目录的元数据和每个文件对应的数据块列表，它负责接收用户的操作请求。作为</a:t>
            </a:r>
            <a:r>
              <a:rPr lang="en-US" altLang="zh-CN" dirty="0"/>
              <a:t>HDFS</a:t>
            </a:r>
            <a:r>
              <a:rPr lang="zh-CN" altLang="en-US" dirty="0"/>
              <a:t>主服务节点的核心，它主要完成下面任务：</a:t>
            </a:r>
          </a:p>
          <a:p>
            <a:pPr lvl="2"/>
            <a:r>
              <a:rPr lang="zh-CN" altLang="en-US" dirty="0"/>
              <a:t>（</a:t>
            </a:r>
            <a:r>
              <a:rPr lang="en-US" altLang="zh-CN" dirty="0"/>
              <a:t>1</a:t>
            </a:r>
            <a:r>
              <a:rPr lang="zh-CN" altLang="en-US" dirty="0"/>
              <a:t>）管理命名空间（</a:t>
            </a:r>
            <a:r>
              <a:rPr lang="en-US" altLang="zh-CN" dirty="0"/>
              <a:t>Namespace</a:t>
            </a:r>
            <a:r>
              <a:rPr lang="zh-CN" altLang="en-US" dirty="0"/>
              <a:t>）。</a:t>
            </a:r>
          </a:p>
          <a:p>
            <a:pPr lvl="2"/>
            <a:r>
              <a:rPr lang="zh-CN" altLang="en-US" dirty="0"/>
              <a:t>（</a:t>
            </a:r>
            <a:r>
              <a:rPr lang="en-US" altLang="zh-CN" dirty="0"/>
              <a:t>2</a:t>
            </a:r>
            <a:r>
              <a:rPr lang="zh-CN" altLang="en-US" dirty="0"/>
              <a:t>）控制客户端对文件的读写。</a:t>
            </a:r>
          </a:p>
          <a:p>
            <a:pPr lvl="2"/>
            <a:r>
              <a:rPr lang="zh-CN" altLang="en-US" dirty="0"/>
              <a:t>（</a:t>
            </a:r>
            <a:r>
              <a:rPr lang="en-US" altLang="zh-CN" dirty="0"/>
              <a:t>3</a:t>
            </a:r>
            <a:r>
              <a:rPr lang="zh-CN" altLang="en-US" dirty="0"/>
              <a:t>）执行常见文件系统操作，比如文件的重命名、复制、移动、打开、关闭以及目录操作。</a:t>
            </a:r>
          </a:p>
        </p:txBody>
      </p:sp>
    </p:spTree>
    <p:extLst>
      <p:ext uri="{BB962C8B-B14F-4D97-AF65-F5344CB8AC3E}">
        <p14:creationId xmlns:p14="http://schemas.microsoft.com/office/powerpoint/2010/main" val="98221971"/>
      </p:ext>
    </p:extLst>
  </p:cSld>
  <p:clrMapOvr>
    <a:masterClrMapping/>
  </p:clrMapOvr>
  <p:transition spd="med">
    <p:pull/>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6B3F9E-A10D-4E93-8510-72754A517BA0}"/>
              </a:ext>
            </a:extLst>
          </p:cNvPr>
          <p:cNvSpPr>
            <a:spLocks noGrp="1"/>
          </p:cNvSpPr>
          <p:nvPr>
            <p:ph type="title"/>
          </p:nvPr>
        </p:nvSpPr>
        <p:spPr/>
        <p:txBody>
          <a:bodyPr/>
          <a:lstStyle/>
          <a:p>
            <a:r>
              <a:rPr lang="zh-CN" altLang="zh-CN" dirty="0"/>
              <a:t>【实例</a:t>
            </a:r>
            <a:r>
              <a:rPr lang="en-US" altLang="zh-CN" dirty="0"/>
              <a:t>3-3</a:t>
            </a:r>
            <a:r>
              <a:rPr lang="zh-CN" altLang="zh-CN" dirty="0"/>
              <a:t>】</a:t>
            </a:r>
            <a:endParaRPr lang="zh-CN" altLang="en-US" dirty="0"/>
          </a:p>
        </p:txBody>
      </p:sp>
      <p:sp>
        <p:nvSpPr>
          <p:cNvPr id="3" name="内容占位符 2">
            <a:extLst>
              <a:ext uri="{FF2B5EF4-FFF2-40B4-BE49-F238E27FC236}">
                <a16:creationId xmlns:a16="http://schemas.microsoft.com/office/drawing/2014/main" id="{211AEC1A-1C23-4B3C-8FD1-E0BE241CA68C}"/>
              </a:ext>
            </a:extLst>
          </p:cNvPr>
          <p:cNvSpPr>
            <a:spLocks noGrp="1"/>
          </p:cNvSpPr>
          <p:nvPr>
            <p:ph idx="1"/>
          </p:nvPr>
        </p:nvSpPr>
        <p:spPr/>
        <p:txBody>
          <a:bodyPr>
            <a:normAutofit/>
          </a:bodyPr>
          <a:lstStyle/>
          <a:p>
            <a:r>
              <a:rPr lang="zh-CN" altLang="zh-CN" dirty="0"/>
              <a:t>【实例</a:t>
            </a:r>
            <a:r>
              <a:rPr lang="en-US" altLang="zh-CN" dirty="0"/>
              <a:t>3-3</a:t>
            </a:r>
            <a:r>
              <a:rPr lang="zh-CN" altLang="zh-CN" dirty="0"/>
              <a:t>】假设某一集群共有</a:t>
            </a:r>
            <a:r>
              <a:rPr lang="en-US" altLang="zh-CN" dirty="0"/>
              <a:t>8</a:t>
            </a:r>
            <a:r>
              <a:rPr lang="zh-CN" altLang="zh-CN" dirty="0"/>
              <a:t>台机器，其中</a:t>
            </a:r>
            <a:r>
              <a:rPr lang="en-US" altLang="zh-CN" dirty="0" err="1"/>
              <a:t>JournalNode</a:t>
            </a:r>
            <a:r>
              <a:rPr lang="zh-CN" altLang="zh-CN" dirty="0"/>
              <a:t>和</a:t>
            </a:r>
            <a:r>
              <a:rPr lang="en-US" altLang="zh-CN" dirty="0" err="1"/>
              <a:t>ZooKeeper</a:t>
            </a:r>
            <a:r>
              <a:rPr lang="zh-CN" altLang="zh-CN" dirty="0"/>
              <a:t>保持奇数个节点，每个节点进程分布表所示。试对该集群进行</a:t>
            </a:r>
            <a:r>
              <a:rPr lang="en-US" altLang="zh-CN" dirty="0"/>
              <a:t>HDFS </a:t>
            </a:r>
            <a:r>
              <a:rPr lang="en-US" altLang="zh-CN" dirty="0" err="1"/>
              <a:t>NameNode</a:t>
            </a:r>
            <a:r>
              <a:rPr lang="zh-CN" altLang="zh-CN" dirty="0"/>
              <a:t>高可用环境搭建。</a:t>
            </a:r>
          </a:p>
        </p:txBody>
      </p:sp>
      <p:graphicFrame>
        <p:nvGraphicFramePr>
          <p:cNvPr id="4" name="表格 3">
            <a:extLst>
              <a:ext uri="{FF2B5EF4-FFF2-40B4-BE49-F238E27FC236}">
                <a16:creationId xmlns:a16="http://schemas.microsoft.com/office/drawing/2014/main" id="{429D0DE8-3A56-4672-BF79-14D0BA02BF3B}"/>
              </a:ext>
            </a:extLst>
          </p:cNvPr>
          <p:cNvGraphicFramePr>
            <a:graphicFrameLocks noGrp="1"/>
          </p:cNvGraphicFramePr>
          <p:nvPr>
            <p:extLst>
              <p:ext uri="{D42A27DB-BD31-4B8C-83A1-F6EECF244321}">
                <p14:modId xmlns:p14="http://schemas.microsoft.com/office/powerpoint/2010/main" val="4016547198"/>
              </p:ext>
            </p:extLst>
          </p:nvPr>
        </p:nvGraphicFramePr>
        <p:xfrm>
          <a:off x="628651" y="2589689"/>
          <a:ext cx="7886699" cy="1280160"/>
        </p:xfrm>
        <a:graphic>
          <a:graphicData uri="http://schemas.openxmlformats.org/drawingml/2006/table">
            <a:tbl>
              <a:tblPr firstRow="1" firstCol="1" bandRow="1">
                <a:tableStyleId>{5C22544A-7EE6-4342-B048-85BDC9FD1C3A}</a:tableStyleId>
              </a:tblPr>
              <a:tblGrid>
                <a:gridCol w="2392818">
                  <a:extLst>
                    <a:ext uri="{9D8B030D-6E8A-4147-A177-3AD203B41FA5}">
                      <a16:colId xmlns:a16="http://schemas.microsoft.com/office/drawing/2014/main" val="2152811815"/>
                    </a:ext>
                  </a:extLst>
                </a:gridCol>
                <a:gridCol w="748171">
                  <a:extLst>
                    <a:ext uri="{9D8B030D-6E8A-4147-A177-3AD203B41FA5}">
                      <a16:colId xmlns:a16="http://schemas.microsoft.com/office/drawing/2014/main" val="3826831297"/>
                    </a:ext>
                  </a:extLst>
                </a:gridCol>
                <a:gridCol w="749122">
                  <a:extLst>
                    <a:ext uri="{9D8B030D-6E8A-4147-A177-3AD203B41FA5}">
                      <a16:colId xmlns:a16="http://schemas.microsoft.com/office/drawing/2014/main" val="970060884"/>
                    </a:ext>
                  </a:extLst>
                </a:gridCol>
                <a:gridCol w="749122">
                  <a:extLst>
                    <a:ext uri="{9D8B030D-6E8A-4147-A177-3AD203B41FA5}">
                      <a16:colId xmlns:a16="http://schemas.microsoft.com/office/drawing/2014/main" val="1316762305"/>
                    </a:ext>
                  </a:extLst>
                </a:gridCol>
                <a:gridCol w="649303">
                  <a:extLst>
                    <a:ext uri="{9D8B030D-6E8A-4147-A177-3AD203B41FA5}">
                      <a16:colId xmlns:a16="http://schemas.microsoft.com/office/drawing/2014/main" val="4089147967"/>
                    </a:ext>
                  </a:extLst>
                </a:gridCol>
                <a:gridCol w="649303">
                  <a:extLst>
                    <a:ext uri="{9D8B030D-6E8A-4147-A177-3AD203B41FA5}">
                      <a16:colId xmlns:a16="http://schemas.microsoft.com/office/drawing/2014/main" val="3661418574"/>
                    </a:ext>
                  </a:extLst>
                </a:gridCol>
                <a:gridCol w="649303">
                  <a:extLst>
                    <a:ext uri="{9D8B030D-6E8A-4147-A177-3AD203B41FA5}">
                      <a16:colId xmlns:a16="http://schemas.microsoft.com/office/drawing/2014/main" val="1636197526"/>
                    </a:ext>
                  </a:extLst>
                </a:gridCol>
                <a:gridCol w="649303">
                  <a:extLst>
                    <a:ext uri="{9D8B030D-6E8A-4147-A177-3AD203B41FA5}">
                      <a16:colId xmlns:a16="http://schemas.microsoft.com/office/drawing/2014/main" val="956159467"/>
                    </a:ext>
                  </a:extLst>
                </a:gridCol>
                <a:gridCol w="650254">
                  <a:extLst>
                    <a:ext uri="{9D8B030D-6E8A-4147-A177-3AD203B41FA5}">
                      <a16:colId xmlns:a16="http://schemas.microsoft.com/office/drawing/2014/main" val="1971220878"/>
                    </a:ext>
                  </a:extLst>
                </a:gridCol>
              </a:tblGrid>
              <a:tr h="0">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master1</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master2</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master3</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slave1</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slave2</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slave3</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slave4</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slave5</a:t>
                      </a:r>
                      <a:endParaRPr lang="zh-CN" sz="12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2910875331"/>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NameNode</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257608944"/>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DataNode</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2966497614"/>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JournalNode</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3913201625"/>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ZooKeeper</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765029388"/>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DFSZKFailover-Controller</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dirty="0">
                          <a:effectLst/>
                          <a:latin typeface="微软雅黑" panose="020B0503020204020204" pitchFamily="34" charset="-122"/>
                          <a:ea typeface="微软雅黑" panose="020B0503020204020204" pitchFamily="34" charset="-122"/>
                        </a:rPr>
                        <a:t> </a:t>
                      </a:r>
                      <a:endParaRPr lang="zh-CN" sz="1200" kern="100" dirty="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kern="0" dirty="0">
                          <a:effectLst/>
                          <a:latin typeface="微软雅黑" panose="020B0503020204020204" pitchFamily="34" charset="-122"/>
                          <a:ea typeface="微软雅黑" panose="020B0503020204020204" pitchFamily="34" charset="-122"/>
                        </a:rPr>
                        <a:t> </a:t>
                      </a:r>
                      <a:endParaRPr lang="zh-CN" sz="1200" kern="100" dirty="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3317761772"/>
                  </a:ext>
                </a:extLst>
              </a:tr>
            </a:tbl>
          </a:graphicData>
        </a:graphic>
      </p:graphicFrame>
    </p:spTree>
    <p:extLst>
      <p:ext uri="{BB962C8B-B14F-4D97-AF65-F5344CB8AC3E}">
        <p14:creationId xmlns:p14="http://schemas.microsoft.com/office/powerpoint/2010/main" val="3307024016"/>
      </p:ext>
    </p:extLst>
  </p:cSld>
  <p:clrMapOvr>
    <a:masterClrMapping/>
  </p:clrMapOvr>
  <p:transition spd="med">
    <p:pull/>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E7747C-DE79-43DA-BCB2-03C2334024D1}"/>
              </a:ext>
            </a:extLst>
          </p:cNvPr>
          <p:cNvSpPr>
            <a:spLocks noGrp="1"/>
          </p:cNvSpPr>
          <p:nvPr>
            <p:ph type="title"/>
          </p:nvPr>
        </p:nvSpPr>
        <p:spPr/>
        <p:txBody>
          <a:bodyPr/>
          <a:lstStyle/>
          <a:p>
            <a:r>
              <a:rPr lang="zh-CN" altLang="zh-CN" dirty="0"/>
              <a:t>【实例</a:t>
            </a:r>
            <a:r>
              <a:rPr lang="en-US" altLang="zh-CN" dirty="0"/>
              <a:t>3-3</a:t>
            </a:r>
            <a:r>
              <a:rPr lang="zh-CN" altLang="zh-CN" dirty="0"/>
              <a:t>】</a:t>
            </a:r>
            <a:endParaRPr lang="zh-CN" altLang="en-US" dirty="0"/>
          </a:p>
        </p:txBody>
      </p:sp>
      <p:sp>
        <p:nvSpPr>
          <p:cNvPr id="3" name="内容占位符 2">
            <a:extLst>
              <a:ext uri="{FF2B5EF4-FFF2-40B4-BE49-F238E27FC236}">
                <a16:creationId xmlns:a16="http://schemas.microsoft.com/office/drawing/2014/main" id="{93B6571D-FA09-4997-AD27-6F8B64957EED}"/>
              </a:ext>
            </a:extLst>
          </p:cNvPr>
          <p:cNvSpPr>
            <a:spLocks noGrp="1"/>
          </p:cNvSpPr>
          <p:nvPr>
            <p:ph idx="1"/>
          </p:nvPr>
        </p:nvSpPr>
        <p:spPr/>
        <p:txBody>
          <a:bodyPr>
            <a:normAutofit/>
          </a:bodyPr>
          <a:lstStyle/>
          <a:p>
            <a:r>
              <a:rPr lang="en-US" altLang="zh-CN" dirty="0"/>
              <a:t>HDFS </a:t>
            </a:r>
            <a:r>
              <a:rPr lang="en-US" altLang="zh-CN" dirty="0" err="1"/>
              <a:t>NameNode</a:t>
            </a:r>
            <a:r>
              <a:rPr lang="zh-CN" altLang="en-US" dirty="0"/>
              <a:t>高可用的环境搭建具体步骤如下：</a:t>
            </a:r>
          </a:p>
          <a:p>
            <a:r>
              <a:rPr lang="zh-CN" altLang="en-US" dirty="0"/>
              <a:t>（</a:t>
            </a:r>
            <a:r>
              <a:rPr lang="en-US" altLang="zh-CN" dirty="0"/>
              <a:t>1</a:t>
            </a:r>
            <a:r>
              <a:rPr lang="zh-CN" altLang="en-US" dirty="0"/>
              <a:t>）安装</a:t>
            </a:r>
            <a:r>
              <a:rPr lang="en-US" altLang="zh-CN" dirty="0" err="1"/>
              <a:t>ZooKeeper</a:t>
            </a:r>
            <a:r>
              <a:rPr lang="zh-CN" altLang="en-US" dirty="0"/>
              <a:t>集群。</a:t>
            </a:r>
          </a:p>
          <a:p>
            <a:pPr lvl="1"/>
            <a:r>
              <a:rPr lang="zh-CN" altLang="en-US" dirty="0"/>
              <a:t>在</a:t>
            </a:r>
            <a:r>
              <a:rPr lang="en-US" altLang="zh-CN" dirty="0"/>
              <a:t>master1</a:t>
            </a:r>
            <a:r>
              <a:rPr lang="zh-CN" altLang="en-US" dirty="0"/>
              <a:t>、</a:t>
            </a:r>
            <a:r>
              <a:rPr lang="en-US" altLang="zh-CN" dirty="0"/>
              <a:t>master2</a:t>
            </a:r>
            <a:r>
              <a:rPr lang="zh-CN" altLang="en-US" dirty="0"/>
              <a:t>、</a:t>
            </a:r>
            <a:r>
              <a:rPr lang="en-US" altLang="zh-CN" dirty="0"/>
              <a:t>master3</a:t>
            </a:r>
            <a:r>
              <a:rPr lang="zh-CN" altLang="en-US" dirty="0"/>
              <a:t>三个节点上安装</a:t>
            </a:r>
            <a:r>
              <a:rPr lang="en-US" altLang="zh-CN" dirty="0" err="1"/>
              <a:t>ZooKeeper</a:t>
            </a:r>
            <a:r>
              <a:rPr lang="zh-CN" altLang="en-US" dirty="0"/>
              <a:t>集群，具体方法参见第</a:t>
            </a:r>
            <a:r>
              <a:rPr lang="en-US" altLang="zh-CN" dirty="0"/>
              <a:t>5</a:t>
            </a:r>
            <a:r>
              <a:rPr lang="zh-CN" altLang="en-US" dirty="0"/>
              <a:t>章，此处不再赘述。</a:t>
            </a:r>
          </a:p>
          <a:p>
            <a:r>
              <a:rPr lang="zh-CN" altLang="en-US" dirty="0"/>
              <a:t>（</a:t>
            </a:r>
            <a:r>
              <a:rPr lang="en-US" altLang="zh-CN" dirty="0"/>
              <a:t>2</a:t>
            </a:r>
            <a:r>
              <a:rPr lang="zh-CN" altLang="en-US" dirty="0"/>
              <a:t>）安装和配置全分布模式</a:t>
            </a:r>
            <a:r>
              <a:rPr lang="en-US" altLang="zh-CN" dirty="0"/>
              <a:t>Hadoop</a:t>
            </a:r>
            <a:r>
              <a:rPr lang="zh-CN" altLang="en-US" dirty="0"/>
              <a:t>集群。</a:t>
            </a:r>
          </a:p>
          <a:p>
            <a:pPr lvl="1"/>
            <a:r>
              <a:rPr lang="zh-CN" altLang="en-US" dirty="0"/>
              <a:t>在</a:t>
            </a:r>
            <a:r>
              <a:rPr lang="en-US" altLang="zh-CN" dirty="0"/>
              <a:t>master1</a:t>
            </a:r>
            <a:r>
              <a:rPr lang="zh-CN" altLang="en-US" dirty="0"/>
              <a:t>、</a:t>
            </a:r>
            <a:r>
              <a:rPr lang="en-US" altLang="zh-CN" dirty="0"/>
              <a:t>master2</a:t>
            </a:r>
            <a:r>
              <a:rPr lang="zh-CN" altLang="en-US" dirty="0"/>
              <a:t>、</a:t>
            </a:r>
            <a:r>
              <a:rPr lang="en-US" altLang="zh-CN" dirty="0"/>
              <a:t>master3</a:t>
            </a:r>
            <a:r>
              <a:rPr lang="zh-CN" altLang="en-US" dirty="0"/>
              <a:t>、</a:t>
            </a:r>
            <a:r>
              <a:rPr lang="en-US" altLang="zh-CN" dirty="0"/>
              <a:t>slave1</a:t>
            </a:r>
            <a:r>
              <a:rPr lang="zh-CN" altLang="en-US" dirty="0"/>
              <a:t>、</a:t>
            </a:r>
            <a:r>
              <a:rPr lang="en-US" altLang="zh-CN" dirty="0"/>
              <a:t>slave2</a:t>
            </a:r>
            <a:r>
              <a:rPr lang="zh-CN" altLang="en-US" dirty="0"/>
              <a:t>、</a:t>
            </a:r>
            <a:r>
              <a:rPr lang="en-US" altLang="zh-CN" dirty="0"/>
              <a:t>slave3</a:t>
            </a:r>
            <a:r>
              <a:rPr lang="zh-CN" altLang="en-US" dirty="0"/>
              <a:t>、</a:t>
            </a:r>
            <a:r>
              <a:rPr lang="en-US" altLang="zh-CN" dirty="0"/>
              <a:t>slave4</a:t>
            </a:r>
            <a:r>
              <a:rPr lang="zh-CN" altLang="en-US" dirty="0"/>
              <a:t>、</a:t>
            </a:r>
            <a:r>
              <a:rPr lang="en-US" altLang="zh-CN" dirty="0"/>
              <a:t>slave5</a:t>
            </a:r>
            <a:r>
              <a:rPr lang="zh-CN" altLang="en-US" dirty="0"/>
              <a:t>八个节点上安装</a:t>
            </a:r>
            <a:r>
              <a:rPr lang="en-US" altLang="zh-CN" dirty="0"/>
              <a:t>Hadoop</a:t>
            </a:r>
            <a:r>
              <a:rPr lang="zh-CN" altLang="en-US" dirty="0"/>
              <a:t>，具体方法参见第</a:t>
            </a:r>
            <a:r>
              <a:rPr lang="en-US" altLang="zh-CN" dirty="0"/>
              <a:t>2</a:t>
            </a:r>
            <a:r>
              <a:rPr lang="zh-CN" altLang="en-US" dirty="0"/>
              <a:t>章，与第</a:t>
            </a:r>
            <a:r>
              <a:rPr lang="en-US" altLang="zh-CN" dirty="0"/>
              <a:t>2</a:t>
            </a:r>
            <a:r>
              <a:rPr lang="zh-CN" altLang="en-US" dirty="0"/>
              <a:t>章的不同之处在于配置文件</a:t>
            </a:r>
            <a:r>
              <a:rPr lang="en-US" altLang="zh-CN" dirty="0"/>
              <a:t>core-site.xml</a:t>
            </a:r>
            <a:r>
              <a:rPr lang="zh-CN" altLang="en-US" dirty="0"/>
              <a:t>、</a:t>
            </a:r>
            <a:r>
              <a:rPr lang="en-US" altLang="zh-CN" dirty="0"/>
              <a:t>hdfs-site.xml</a:t>
            </a:r>
            <a:r>
              <a:rPr lang="zh-CN" altLang="en-US" dirty="0"/>
              <a:t>、</a:t>
            </a:r>
            <a:r>
              <a:rPr lang="en-US" altLang="zh-CN" dirty="0"/>
              <a:t>slaves</a:t>
            </a:r>
            <a:r>
              <a:rPr lang="zh-CN" altLang="en-US" dirty="0"/>
              <a:t>的内容有差异，具体如下所示。</a:t>
            </a:r>
          </a:p>
        </p:txBody>
      </p:sp>
    </p:spTree>
    <p:extLst>
      <p:ext uri="{BB962C8B-B14F-4D97-AF65-F5344CB8AC3E}">
        <p14:creationId xmlns:p14="http://schemas.microsoft.com/office/powerpoint/2010/main" val="2783541813"/>
      </p:ext>
    </p:extLst>
  </p:cSld>
  <p:clrMapOvr>
    <a:masterClrMapping/>
  </p:clrMapOvr>
  <p:transition spd="med">
    <p:pull/>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388FD-177D-4305-B5C7-B4002011B136}"/>
              </a:ext>
            </a:extLst>
          </p:cNvPr>
          <p:cNvSpPr>
            <a:spLocks noGrp="1"/>
          </p:cNvSpPr>
          <p:nvPr>
            <p:ph type="title"/>
          </p:nvPr>
        </p:nvSpPr>
        <p:spPr/>
        <p:txBody>
          <a:bodyPr/>
          <a:lstStyle/>
          <a:p>
            <a:r>
              <a:rPr lang="zh-CN" altLang="zh-CN" dirty="0"/>
              <a:t>【实例</a:t>
            </a:r>
            <a:r>
              <a:rPr lang="en-US" altLang="zh-CN" dirty="0"/>
              <a:t>3-3</a:t>
            </a:r>
            <a:r>
              <a:rPr lang="zh-CN" altLang="zh-CN" dirty="0"/>
              <a:t>】</a:t>
            </a:r>
            <a:endParaRPr lang="zh-CN" altLang="en-US" dirty="0"/>
          </a:p>
        </p:txBody>
      </p:sp>
      <p:sp>
        <p:nvSpPr>
          <p:cNvPr id="3" name="内容占位符 2">
            <a:extLst>
              <a:ext uri="{FF2B5EF4-FFF2-40B4-BE49-F238E27FC236}">
                <a16:creationId xmlns:a16="http://schemas.microsoft.com/office/drawing/2014/main" id="{454B3E87-AF32-4C62-A45B-11852C37349F}"/>
              </a:ext>
            </a:extLst>
          </p:cNvPr>
          <p:cNvSpPr>
            <a:spLocks noGrp="1"/>
          </p:cNvSpPr>
          <p:nvPr>
            <p:ph idx="1"/>
          </p:nvPr>
        </p:nvSpPr>
        <p:spPr>
          <a:xfrm>
            <a:off x="628650" y="1369219"/>
            <a:ext cx="3943350" cy="3263504"/>
          </a:xfrm>
        </p:spPr>
        <p:txBody>
          <a:bodyPr>
            <a:normAutofit fontScale="47500" lnSpcReduction="20000"/>
          </a:bodyPr>
          <a:lstStyle/>
          <a:p>
            <a:r>
              <a:rPr lang="zh-CN" altLang="en-US" dirty="0"/>
              <a:t>配置文件</a:t>
            </a:r>
            <a:r>
              <a:rPr lang="en-US" altLang="zh-CN" dirty="0"/>
              <a:t>core-site.xml</a:t>
            </a:r>
          </a:p>
          <a:p>
            <a:pPr marL="0" indent="0">
              <a:buNone/>
            </a:pPr>
            <a:r>
              <a:rPr lang="en-US" altLang="zh-CN" i="1" dirty="0"/>
              <a:t>&lt;configuration&gt;</a:t>
            </a:r>
          </a:p>
          <a:p>
            <a:pPr marL="0" indent="0">
              <a:buNone/>
            </a:pPr>
            <a:r>
              <a:rPr lang="en-US" altLang="zh-CN" i="1" dirty="0"/>
              <a:t>       &lt;!-- </a:t>
            </a:r>
            <a:r>
              <a:rPr lang="zh-CN" altLang="en-US" i="1" dirty="0"/>
              <a:t>集群中命名服务列表，名称自定义 </a:t>
            </a:r>
            <a:r>
              <a:rPr lang="en-US" altLang="zh-CN" i="1" dirty="0"/>
              <a:t>--&gt;</a:t>
            </a:r>
          </a:p>
          <a:p>
            <a:pPr marL="0" indent="0">
              <a:buNone/>
            </a:pPr>
            <a:r>
              <a:rPr lang="en-US" altLang="zh-CN" i="1" dirty="0"/>
              <a:t>        &lt;property&gt;</a:t>
            </a:r>
          </a:p>
          <a:p>
            <a:pPr marL="0" indent="0">
              <a:buNone/>
            </a:pPr>
            <a:r>
              <a:rPr lang="en-US" altLang="zh-CN" i="1" dirty="0"/>
              <a:t>                &lt;name&gt;</a:t>
            </a:r>
            <a:r>
              <a:rPr lang="en-US" altLang="zh-CN" i="1" dirty="0" err="1"/>
              <a:t>fs.defaultFS</a:t>
            </a:r>
            <a:r>
              <a:rPr lang="en-US" altLang="zh-CN" i="1" dirty="0"/>
              <a:t>&lt;/name&gt;</a:t>
            </a:r>
          </a:p>
          <a:p>
            <a:pPr marL="0" indent="0">
              <a:buNone/>
            </a:pPr>
            <a:r>
              <a:rPr lang="en-US" altLang="zh-CN" i="1" dirty="0"/>
              <a:t>                &lt;value&gt;hdfs://xijingcluster&lt;/value&gt;</a:t>
            </a:r>
          </a:p>
          <a:p>
            <a:pPr marL="0" indent="0">
              <a:buNone/>
            </a:pPr>
            <a:r>
              <a:rPr lang="en-US" altLang="zh-CN" i="1" dirty="0"/>
              <a:t>        &lt;/property&gt;</a:t>
            </a:r>
          </a:p>
          <a:p>
            <a:pPr marL="0" indent="0">
              <a:buNone/>
            </a:pPr>
            <a:endParaRPr lang="en-US" altLang="zh-CN" i="1" dirty="0"/>
          </a:p>
          <a:p>
            <a:pPr marL="0" indent="0">
              <a:buNone/>
            </a:pPr>
            <a:r>
              <a:rPr lang="en-US" altLang="zh-CN" i="1" dirty="0"/>
              <a:t>        &lt;!-- </a:t>
            </a:r>
            <a:r>
              <a:rPr lang="en-US" altLang="zh-CN" i="1" dirty="0" err="1"/>
              <a:t>NameNode</a:t>
            </a:r>
            <a:r>
              <a:rPr lang="zh-CN" altLang="en-US" i="1" dirty="0"/>
              <a:t>、</a:t>
            </a:r>
            <a:r>
              <a:rPr lang="en-US" altLang="zh-CN" i="1" dirty="0" err="1"/>
              <a:t>DataNode</a:t>
            </a:r>
            <a:r>
              <a:rPr lang="zh-CN" altLang="en-US" i="1" dirty="0"/>
              <a:t>、</a:t>
            </a:r>
            <a:r>
              <a:rPr lang="en-US" altLang="zh-CN" i="1" dirty="0" err="1"/>
              <a:t>JournalNode</a:t>
            </a:r>
            <a:r>
              <a:rPr lang="zh-CN" altLang="en-US" i="1" dirty="0"/>
              <a:t>等存放数据的公共目录，用户可以单独指定这</a:t>
            </a:r>
            <a:r>
              <a:rPr lang="en-US" altLang="zh-CN" i="1" dirty="0"/>
              <a:t>3</a:t>
            </a:r>
            <a:r>
              <a:rPr lang="zh-CN" altLang="en-US" i="1" dirty="0"/>
              <a:t>类节点的目录，其中</a:t>
            </a:r>
            <a:r>
              <a:rPr lang="en-US" altLang="zh-CN" i="1" dirty="0" err="1"/>
              <a:t>hdfsdata</a:t>
            </a:r>
            <a:r>
              <a:rPr lang="zh-CN" altLang="en-US" i="1" dirty="0"/>
              <a:t>是自动生成的 </a:t>
            </a:r>
            <a:r>
              <a:rPr lang="en-US" altLang="zh-CN" i="1" dirty="0"/>
              <a:t>--&gt;</a:t>
            </a:r>
          </a:p>
          <a:p>
            <a:pPr marL="0" indent="0">
              <a:buNone/>
            </a:pPr>
            <a:r>
              <a:rPr lang="en-US" altLang="zh-CN" i="1" dirty="0"/>
              <a:t>        &lt;property&gt;</a:t>
            </a:r>
          </a:p>
          <a:p>
            <a:pPr marL="0" indent="0">
              <a:buNone/>
            </a:pPr>
            <a:r>
              <a:rPr lang="en-US" altLang="zh-CN" i="1" dirty="0"/>
              <a:t>                &lt;name&gt;</a:t>
            </a:r>
            <a:r>
              <a:rPr lang="en-US" altLang="zh-CN" i="1" dirty="0" err="1"/>
              <a:t>hadoop.tmp.dir</a:t>
            </a:r>
            <a:r>
              <a:rPr lang="en-US" altLang="zh-CN" i="1" dirty="0"/>
              <a:t>&lt;/name&gt;</a:t>
            </a:r>
          </a:p>
          <a:p>
            <a:pPr marL="0" indent="0">
              <a:buNone/>
            </a:pPr>
            <a:r>
              <a:rPr lang="en-US" altLang="zh-CN" i="1" dirty="0"/>
              <a:t>                &lt;value&gt;/</a:t>
            </a:r>
            <a:r>
              <a:rPr lang="en-US" altLang="zh-CN" i="1" dirty="0" err="1"/>
              <a:t>usr</a:t>
            </a:r>
            <a:r>
              <a:rPr lang="en-US" altLang="zh-CN" i="1" dirty="0"/>
              <a:t>/local/hadoop-2.9.2/</a:t>
            </a:r>
            <a:r>
              <a:rPr lang="en-US" altLang="zh-CN" i="1" dirty="0" err="1"/>
              <a:t>hdfsdata</a:t>
            </a:r>
            <a:r>
              <a:rPr lang="en-US" altLang="zh-CN" i="1" dirty="0"/>
              <a:t>&lt;/value&gt;</a:t>
            </a:r>
          </a:p>
          <a:p>
            <a:pPr marL="0" indent="0">
              <a:buNone/>
            </a:pPr>
            <a:r>
              <a:rPr lang="en-US" altLang="zh-CN" i="1" dirty="0"/>
              <a:t>        &lt;/property&gt;</a:t>
            </a:r>
          </a:p>
        </p:txBody>
      </p:sp>
      <p:sp>
        <p:nvSpPr>
          <p:cNvPr id="4" name="内容占位符 2">
            <a:extLst>
              <a:ext uri="{FF2B5EF4-FFF2-40B4-BE49-F238E27FC236}">
                <a16:creationId xmlns:a16="http://schemas.microsoft.com/office/drawing/2014/main" id="{EF8E3809-0622-4FEF-BE65-36E755535EF0}"/>
              </a:ext>
            </a:extLst>
          </p:cNvPr>
          <p:cNvSpPr txBox="1">
            <a:spLocks/>
          </p:cNvSpPr>
          <p:nvPr/>
        </p:nvSpPr>
        <p:spPr>
          <a:xfrm>
            <a:off x="4572000" y="1369219"/>
            <a:ext cx="3943350" cy="3263504"/>
          </a:xfrm>
          <a:prstGeom prst="rect">
            <a:avLst/>
          </a:prstGeom>
        </p:spPr>
        <p:txBody>
          <a:bodyPr vert="horz" lIns="91440" tIns="45720" rIns="91440" bIns="45720" rtlCol="0">
            <a:normAutofit/>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1000" i="1" dirty="0"/>
              <a:t>       &lt;!—</a:t>
            </a:r>
            <a:r>
              <a:rPr lang="en-US" altLang="zh-CN" sz="1000" i="1" dirty="0" err="1"/>
              <a:t>ZooKeeper</a:t>
            </a:r>
            <a:r>
              <a:rPr lang="zh-CN" altLang="en-US" sz="1000" i="1" dirty="0"/>
              <a:t>集群的地址和端口，注意，数量一定是奇数，且不少于</a:t>
            </a:r>
            <a:r>
              <a:rPr lang="en-US" altLang="zh-CN" sz="1000" i="1" dirty="0"/>
              <a:t>3</a:t>
            </a:r>
            <a:r>
              <a:rPr lang="zh-CN" altLang="en-US" sz="1000" i="1" dirty="0"/>
              <a:t>个节点 </a:t>
            </a:r>
            <a:r>
              <a:rPr lang="en-US" altLang="zh-CN" sz="1000" i="1" dirty="0"/>
              <a:t>--&gt;</a:t>
            </a:r>
          </a:p>
          <a:p>
            <a:pPr marL="0" indent="0">
              <a:buNone/>
            </a:pPr>
            <a:r>
              <a:rPr lang="en-US" altLang="zh-CN" sz="1000" i="1" dirty="0"/>
              <a:t>        &lt;property&gt;</a:t>
            </a:r>
          </a:p>
          <a:p>
            <a:pPr marL="0" indent="0">
              <a:buNone/>
            </a:pPr>
            <a:r>
              <a:rPr lang="en-US" altLang="zh-CN" sz="1000" i="1" dirty="0"/>
              <a:t>                &lt;name&gt;</a:t>
            </a:r>
            <a:r>
              <a:rPr lang="en-US" altLang="zh-CN" sz="1000" i="1" dirty="0" err="1"/>
              <a:t>ha.zookeeper.quorum</a:t>
            </a:r>
            <a:r>
              <a:rPr lang="en-US" altLang="zh-CN" sz="1000" i="1" dirty="0"/>
              <a:t>&lt;/name&gt;</a:t>
            </a:r>
          </a:p>
          <a:p>
            <a:pPr marL="0" indent="0">
              <a:buNone/>
            </a:pPr>
            <a:r>
              <a:rPr lang="en-US" altLang="zh-CN" sz="1000" i="1" dirty="0"/>
              <a:t> &lt;value&gt;master1:2181,master2:2181,master3:2181&lt;/value&gt;</a:t>
            </a:r>
          </a:p>
          <a:p>
            <a:pPr marL="0" indent="0">
              <a:buNone/>
            </a:pPr>
            <a:r>
              <a:rPr lang="en-US" altLang="zh-CN" sz="1000" i="1" dirty="0"/>
              <a:t>        &lt;/property&gt;</a:t>
            </a:r>
          </a:p>
          <a:p>
            <a:pPr marL="0" indent="0">
              <a:buNone/>
            </a:pPr>
            <a:r>
              <a:rPr lang="en-US" altLang="zh-CN" sz="1000" i="1" dirty="0"/>
              <a:t>&lt;configuration&gt;</a:t>
            </a:r>
          </a:p>
        </p:txBody>
      </p:sp>
    </p:spTree>
    <p:extLst>
      <p:ext uri="{BB962C8B-B14F-4D97-AF65-F5344CB8AC3E}">
        <p14:creationId xmlns:p14="http://schemas.microsoft.com/office/powerpoint/2010/main" val="2397152716"/>
      </p:ext>
    </p:extLst>
  </p:cSld>
  <p:clrMapOvr>
    <a:masterClrMapping/>
  </p:clrMapOvr>
  <p:transition spd="med">
    <p:pull/>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C1B9E2-010E-4027-85E7-0029D40728A6}"/>
              </a:ext>
            </a:extLst>
          </p:cNvPr>
          <p:cNvSpPr>
            <a:spLocks noGrp="1"/>
          </p:cNvSpPr>
          <p:nvPr>
            <p:ph type="title"/>
          </p:nvPr>
        </p:nvSpPr>
        <p:spPr/>
        <p:txBody>
          <a:bodyPr/>
          <a:lstStyle/>
          <a:p>
            <a:r>
              <a:rPr lang="zh-CN" altLang="zh-CN" dirty="0"/>
              <a:t>【实例</a:t>
            </a:r>
            <a:r>
              <a:rPr lang="en-US" altLang="zh-CN" dirty="0"/>
              <a:t>3-3</a:t>
            </a:r>
            <a:r>
              <a:rPr lang="zh-CN" altLang="zh-CN" dirty="0"/>
              <a:t>】</a:t>
            </a:r>
            <a:endParaRPr lang="zh-CN" altLang="en-US" dirty="0"/>
          </a:p>
        </p:txBody>
      </p:sp>
      <p:sp>
        <p:nvSpPr>
          <p:cNvPr id="3" name="内容占位符 2">
            <a:extLst>
              <a:ext uri="{FF2B5EF4-FFF2-40B4-BE49-F238E27FC236}">
                <a16:creationId xmlns:a16="http://schemas.microsoft.com/office/drawing/2014/main" id="{03731BF5-BAB9-4E1E-BAC1-10917FE43986}"/>
              </a:ext>
            </a:extLst>
          </p:cNvPr>
          <p:cNvSpPr>
            <a:spLocks noGrp="1"/>
          </p:cNvSpPr>
          <p:nvPr>
            <p:ph idx="1"/>
          </p:nvPr>
        </p:nvSpPr>
        <p:spPr>
          <a:xfrm>
            <a:off x="628650" y="1369219"/>
            <a:ext cx="3943350" cy="3263504"/>
          </a:xfrm>
        </p:spPr>
        <p:txBody>
          <a:bodyPr>
            <a:normAutofit fontScale="47500" lnSpcReduction="20000"/>
          </a:bodyPr>
          <a:lstStyle/>
          <a:p>
            <a:pPr lvl="0"/>
            <a:r>
              <a:rPr lang="zh-CN" altLang="zh-CN" dirty="0"/>
              <a:t>配置文件</a:t>
            </a:r>
            <a:r>
              <a:rPr lang="en-US" altLang="zh-CN" dirty="0"/>
              <a:t>hdfs-site.xml</a:t>
            </a:r>
            <a:endParaRPr lang="zh-CN" altLang="zh-CN" dirty="0"/>
          </a:p>
          <a:p>
            <a:pPr marL="0" indent="0">
              <a:buNone/>
            </a:pPr>
            <a:r>
              <a:rPr lang="en-US" altLang="zh-CN" i="1" dirty="0"/>
              <a:t>&lt;configuration&gt;</a:t>
            </a:r>
            <a:endParaRPr lang="zh-CN" altLang="zh-CN" i="1" dirty="0"/>
          </a:p>
          <a:p>
            <a:pPr marL="0" indent="0">
              <a:buNone/>
            </a:pPr>
            <a:r>
              <a:rPr lang="en-US" altLang="zh-CN" i="1" dirty="0"/>
              <a:t>       &lt;!-- </a:t>
            </a:r>
            <a:r>
              <a:rPr lang="zh-CN" altLang="zh-CN" i="1" dirty="0"/>
              <a:t>给</a:t>
            </a:r>
            <a:r>
              <a:rPr lang="en-US" altLang="zh-CN" i="1" dirty="0"/>
              <a:t>HDFS</a:t>
            </a:r>
            <a:r>
              <a:rPr lang="zh-CN" altLang="zh-CN" i="1" dirty="0"/>
              <a:t>集群起名字，此名字必须和</a:t>
            </a:r>
            <a:r>
              <a:rPr lang="en-US" altLang="zh-CN" i="1" dirty="0"/>
              <a:t>core-site.xml</a:t>
            </a:r>
            <a:r>
              <a:rPr lang="zh-CN" altLang="zh-CN" i="1" dirty="0"/>
              <a:t>中的一致</a:t>
            </a:r>
            <a:r>
              <a:rPr lang="en-US" altLang="zh-CN" i="1" dirty="0"/>
              <a:t> --&gt;</a:t>
            </a:r>
            <a:endParaRPr lang="zh-CN" altLang="zh-CN" i="1" dirty="0"/>
          </a:p>
          <a:p>
            <a:pPr marL="0" indent="0">
              <a:buNone/>
            </a:pPr>
            <a:r>
              <a:rPr lang="en-US" altLang="zh-CN" i="1" dirty="0"/>
              <a:t>       &lt;property&gt;</a:t>
            </a:r>
            <a:endParaRPr lang="zh-CN" altLang="zh-CN" i="1" dirty="0"/>
          </a:p>
          <a:p>
            <a:pPr marL="0" indent="0">
              <a:buNone/>
            </a:pPr>
            <a:r>
              <a:rPr lang="en-US" altLang="zh-CN" i="1" dirty="0"/>
              <a:t>              &lt;name&gt;</a:t>
            </a:r>
            <a:r>
              <a:rPr lang="en-US" altLang="zh-CN" i="1" dirty="0" err="1"/>
              <a:t>dfs.nameservices</a:t>
            </a:r>
            <a:r>
              <a:rPr lang="en-US" altLang="zh-CN" i="1" dirty="0"/>
              <a:t>&lt;/name&gt;</a:t>
            </a:r>
            <a:endParaRPr lang="zh-CN" altLang="zh-CN" i="1" dirty="0"/>
          </a:p>
          <a:p>
            <a:pPr marL="0" indent="0">
              <a:buNone/>
            </a:pPr>
            <a:r>
              <a:rPr lang="en-US" altLang="zh-CN" i="1" dirty="0"/>
              <a:t>              &lt;value&gt;</a:t>
            </a:r>
            <a:r>
              <a:rPr lang="en-US" altLang="zh-CN" i="1" dirty="0" err="1"/>
              <a:t>xijingcluster</a:t>
            </a:r>
            <a:r>
              <a:rPr lang="en-US" altLang="zh-CN" i="1" dirty="0"/>
              <a:t>&lt;/value&gt;</a:t>
            </a:r>
            <a:endParaRPr lang="zh-CN" altLang="zh-CN" i="1" dirty="0"/>
          </a:p>
          <a:p>
            <a:pPr marL="0" indent="0">
              <a:buNone/>
            </a:pPr>
            <a:r>
              <a:rPr lang="en-US" altLang="zh-CN" i="1" dirty="0"/>
              <a:t>       &lt;/property&gt;</a:t>
            </a:r>
            <a:endParaRPr lang="zh-CN" altLang="zh-CN" i="1" dirty="0"/>
          </a:p>
          <a:p>
            <a:pPr marL="0" indent="0">
              <a:buNone/>
            </a:pPr>
            <a:r>
              <a:rPr lang="en-US" altLang="zh-CN" i="1" dirty="0"/>
              <a:t> </a:t>
            </a:r>
            <a:endParaRPr lang="zh-CN" altLang="zh-CN" i="1" dirty="0"/>
          </a:p>
          <a:p>
            <a:pPr marL="0" indent="0">
              <a:buNone/>
            </a:pPr>
            <a:r>
              <a:rPr lang="en-US" altLang="zh-CN" i="1" dirty="0"/>
              <a:t>       &lt;!—</a:t>
            </a:r>
            <a:r>
              <a:rPr lang="zh-CN" altLang="zh-CN" i="1" dirty="0"/>
              <a:t>指定</a:t>
            </a:r>
            <a:r>
              <a:rPr lang="en-US" altLang="zh-CN" i="1" dirty="0" err="1"/>
              <a:t>NameService</a:t>
            </a:r>
            <a:r>
              <a:rPr lang="zh-CN" altLang="zh-CN" i="1" dirty="0"/>
              <a:t>是</a:t>
            </a:r>
            <a:r>
              <a:rPr lang="en-US" altLang="zh-CN" i="1" dirty="0" err="1"/>
              <a:t>xijingcluster</a:t>
            </a:r>
            <a:r>
              <a:rPr lang="zh-CN" altLang="zh-CN" i="1" dirty="0"/>
              <a:t>时有哪些</a:t>
            </a:r>
            <a:r>
              <a:rPr lang="en-US" altLang="zh-CN" i="1" dirty="0" err="1"/>
              <a:t>NameNode</a:t>
            </a:r>
            <a:r>
              <a:rPr lang="en-US" altLang="zh-CN" i="1" dirty="0"/>
              <a:t> --&gt;</a:t>
            </a:r>
            <a:endParaRPr lang="zh-CN" altLang="zh-CN" i="1" dirty="0"/>
          </a:p>
          <a:p>
            <a:pPr marL="0" indent="0">
              <a:buNone/>
            </a:pPr>
            <a:r>
              <a:rPr lang="en-US" altLang="zh-CN" i="1" dirty="0"/>
              <a:t>       &lt;property&gt;</a:t>
            </a:r>
            <a:endParaRPr lang="zh-CN" altLang="zh-CN" i="1" dirty="0"/>
          </a:p>
          <a:p>
            <a:pPr marL="0" indent="0">
              <a:buNone/>
            </a:pPr>
            <a:r>
              <a:rPr lang="en-US" altLang="zh-CN" i="1" dirty="0"/>
              <a:t>              &lt;name&gt;</a:t>
            </a:r>
            <a:r>
              <a:rPr lang="en-US" altLang="zh-CN" i="1" dirty="0" err="1"/>
              <a:t>dfs.ha.namenodes.xijingcluster</a:t>
            </a:r>
            <a:r>
              <a:rPr lang="en-US" altLang="zh-CN" i="1" dirty="0"/>
              <a:t>&lt;/name&gt;</a:t>
            </a:r>
            <a:endParaRPr lang="zh-CN" altLang="zh-CN" i="1" dirty="0"/>
          </a:p>
          <a:p>
            <a:pPr marL="0" indent="0">
              <a:buNone/>
            </a:pPr>
            <a:r>
              <a:rPr lang="en-US" altLang="zh-CN" i="1" dirty="0"/>
              <a:t>              &lt;value&gt;master1,master2&lt;/value&gt;</a:t>
            </a:r>
            <a:endParaRPr lang="zh-CN" altLang="zh-CN" i="1" dirty="0"/>
          </a:p>
          <a:p>
            <a:pPr marL="0" indent="0">
              <a:buNone/>
            </a:pPr>
            <a:r>
              <a:rPr lang="en-US" altLang="zh-CN" i="1" dirty="0"/>
              <a:t>       &lt;/property&gt;</a:t>
            </a:r>
            <a:endParaRPr lang="zh-CN" altLang="zh-CN" i="1" dirty="0"/>
          </a:p>
        </p:txBody>
      </p:sp>
      <p:sp>
        <p:nvSpPr>
          <p:cNvPr id="4" name="内容占位符 2">
            <a:extLst>
              <a:ext uri="{FF2B5EF4-FFF2-40B4-BE49-F238E27FC236}">
                <a16:creationId xmlns:a16="http://schemas.microsoft.com/office/drawing/2014/main" id="{0DF741B6-B6FF-4EBC-A432-5C202FEE016E}"/>
              </a:ext>
            </a:extLst>
          </p:cNvPr>
          <p:cNvSpPr txBox="1">
            <a:spLocks/>
          </p:cNvSpPr>
          <p:nvPr/>
        </p:nvSpPr>
        <p:spPr>
          <a:xfrm>
            <a:off x="4572000" y="1369219"/>
            <a:ext cx="3943350" cy="3263504"/>
          </a:xfrm>
          <a:prstGeom prst="rect">
            <a:avLst/>
          </a:prstGeom>
        </p:spPr>
        <p:txBody>
          <a:bodyPr vert="horz" lIns="91440" tIns="45720" rIns="91440" bIns="45720" rtlCol="0">
            <a:normAutofit/>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1000" i="1" dirty="0"/>
              <a:t> &lt;!-- </a:t>
            </a:r>
            <a:r>
              <a:rPr lang="zh-CN" altLang="zh-CN" sz="1000" i="1" dirty="0"/>
              <a:t>指定</a:t>
            </a:r>
            <a:r>
              <a:rPr lang="en-US" altLang="zh-CN" sz="1000" i="1" dirty="0"/>
              <a:t>RPC</a:t>
            </a:r>
            <a:r>
              <a:rPr lang="zh-CN" altLang="zh-CN" sz="1000" i="1" dirty="0"/>
              <a:t>地址</a:t>
            </a:r>
            <a:r>
              <a:rPr lang="en-US" altLang="zh-CN" sz="1000" i="1" dirty="0"/>
              <a:t> --&gt;</a:t>
            </a:r>
            <a:endParaRPr lang="zh-CN" altLang="zh-CN" sz="1000" i="1" dirty="0"/>
          </a:p>
          <a:p>
            <a:pPr marL="0" indent="0">
              <a:buNone/>
            </a:pPr>
            <a:r>
              <a:rPr lang="en-US" altLang="zh-CN" sz="1000" i="1" dirty="0"/>
              <a:t>       &lt;property&gt;</a:t>
            </a:r>
            <a:endParaRPr lang="zh-CN" altLang="zh-CN" sz="1000" i="1" dirty="0"/>
          </a:p>
          <a:p>
            <a:pPr marL="0" indent="0">
              <a:buNone/>
            </a:pPr>
            <a:r>
              <a:rPr lang="en-US" altLang="zh-CN" sz="1000" i="1" dirty="0"/>
              <a:t>              &lt;name&gt;dfs.namenode.rpc-address.xijingcluster.master1&lt;/name&gt;</a:t>
            </a:r>
            <a:endParaRPr lang="zh-CN" altLang="zh-CN" sz="1000" i="1" dirty="0"/>
          </a:p>
          <a:p>
            <a:pPr marL="0" indent="0">
              <a:buNone/>
            </a:pPr>
            <a:r>
              <a:rPr lang="en-US" altLang="zh-CN" sz="1000" i="1" dirty="0"/>
              <a:t>              &lt;value&gt;master1:8020&lt;/value&gt;</a:t>
            </a:r>
            <a:endParaRPr lang="zh-CN" altLang="zh-CN" sz="1000" i="1" dirty="0"/>
          </a:p>
          <a:p>
            <a:pPr marL="0" indent="0">
              <a:buNone/>
            </a:pPr>
            <a:r>
              <a:rPr lang="en-US" altLang="zh-CN" sz="1000" i="1" dirty="0"/>
              <a:t>       &lt;/property&gt;</a:t>
            </a:r>
            <a:endParaRPr lang="zh-CN" altLang="zh-CN" sz="1000" i="1" dirty="0"/>
          </a:p>
          <a:p>
            <a:pPr marL="0" indent="0">
              <a:buNone/>
            </a:pPr>
            <a:r>
              <a:rPr lang="en-US" altLang="zh-CN" sz="1000" i="1" dirty="0"/>
              <a:t>       &lt;property&gt;</a:t>
            </a:r>
            <a:endParaRPr lang="zh-CN" altLang="zh-CN" sz="1000" i="1" dirty="0"/>
          </a:p>
          <a:p>
            <a:pPr marL="0" indent="0">
              <a:buNone/>
            </a:pPr>
            <a:r>
              <a:rPr lang="en-US" altLang="zh-CN" sz="1000" i="1" dirty="0"/>
              <a:t>              &lt;name&gt;</a:t>
            </a:r>
            <a:r>
              <a:rPr lang="en-US" altLang="zh-CN" sz="1000" i="1" dirty="0" err="1"/>
              <a:t>dfs.namenode.rpc</a:t>
            </a:r>
            <a:r>
              <a:rPr lang="en-US" altLang="zh-CN" sz="1000" i="1" dirty="0"/>
              <a:t>-address. xijingcluster.master2&lt;/name&gt;</a:t>
            </a:r>
            <a:endParaRPr lang="zh-CN" altLang="zh-CN" sz="1000" i="1" dirty="0"/>
          </a:p>
          <a:p>
            <a:pPr marL="0" indent="0">
              <a:buNone/>
            </a:pPr>
            <a:r>
              <a:rPr lang="en-US" altLang="zh-CN" sz="1000" i="1" dirty="0"/>
              <a:t>              &lt;value&gt;master2:8020&lt;/value&gt;</a:t>
            </a:r>
            <a:endParaRPr lang="zh-CN" altLang="zh-CN" sz="1000" i="1" dirty="0"/>
          </a:p>
          <a:p>
            <a:pPr marL="0" indent="0">
              <a:buNone/>
            </a:pPr>
            <a:r>
              <a:rPr lang="en-US" altLang="zh-CN" sz="1000" i="1" dirty="0"/>
              <a:t>       &lt;/property&gt;</a:t>
            </a:r>
            <a:endParaRPr lang="zh-CN" altLang="zh-CN" sz="1000" i="1" dirty="0"/>
          </a:p>
        </p:txBody>
      </p:sp>
    </p:spTree>
    <p:extLst>
      <p:ext uri="{BB962C8B-B14F-4D97-AF65-F5344CB8AC3E}">
        <p14:creationId xmlns:p14="http://schemas.microsoft.com/office/powerpoint/2010/main" val="2657527281"/>
      </p:ext>
    </p:extLst>
  </p:cSld>
  <p:clrMapOvr>
    <a:masterClrMapping/>
  </p:clrMapOvr>
  <p:transition spd="med">
    <p:pull/>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C1B9E2-010E-4027-85E7-0029D40728A6}"/>
              </a:ext>
            </a:extLst>
          </p:cNvPr>
          <p:cNvSpPr>
            <a:spLocks noGrp="1"/>
          </p:cNvSpPr>
          <p:nvPr>
            <p:ph type="title"/>
          </p:nvPr>
        </p:nvSpPr>
        <p:spPr/>
        <p:txBody>
          <a:bodyPr/>
          <a:lstStyle/>
          <a:p>
            <a:r>
              <a:rPr lang="zh-CN" altLang="zh-CN" dirty="0"/>
              <a:t>【实例</a:t>
            </a:r>
            <a:r>
              <a:rPr lang="en-US" altLang="zh-CN" dirty="0"/>
              <a:t>3-3</a:t>
            </a:r>
            <a:r>
              <a:rPr lang="zh-CN" altLang="zh-CN" dirty="0"/>
              <a:t>】</a:t>
            </a:r>
            <a:endParaRPr lang="zh-CN" altLang="en-US" dirty="0"/>
          </a:p>
        </p:txBody>
      </p:sp>
      <p:sp>
        <p:nvSpPr>
          <p:cNvPr id="3" name="内容占位符 2">
            <a:extLst>
              <a:ext uri="{FF2B5EF4-FFF2-40B4-BE49-F238E27FC236}">
                <a16:creationId xmlns:a16="http://schemas.microsoft.com/office/drawing/2014/main" id="{03731BF5-BAB9-4E1E-BAC1-10917FE43986}"/>
              </a:ext>
            </a:extLst>
          </p:cNvPr>
          <p:cNvSpPr>
            <a:spLocks noGrp="1"/>
          </p:cNvSpPr>
          <p:nvPr>
            <p:ph idx="1"/>
          </p:nvPr>
        </p:nvSpPr>
        <p:spPr>
          <a:xfrm>
            <a:off x="628650" y="1369219"/>
            <a:ext cx="3943350" cy="3263504"/>
          </a:xfrm>
        </p:spPr>
        <p:txBody>
          <a:bodyPr>
            <a:normAutofit fontScale="40000" lnSpcReduction="20000"/>
          </a:bodyPr>
          <a:lstStyle/>
          <a:p>
            <a:pPr marL="0" indent="0">
              <a:buNone/>
            </a:pPr>
            <a:r>
              <a:rPr lang="en-US" altLang="zh-CN" i="1" dirty="0"/>
              <a:t>       &lt;!-- </a:t>
            </a:r>
            <a:r>
              <a:rPr lang="zh-CN" altLang="zh-CN" i="1" dirty="0"/>
              <a:t>指定</a:t>
            </a:r>
            <a:r>
              <a:rPr lang="en-US" altLang="zh-CN" i="1" dirty="0"/>
              <a:t>HTTP</a:t>
            </a:r>
            <a:r>
              <a:rPr lang="zh-CN" altLang="zh-CN" i="1" dirty="0"/>
              <a:t>地址</a:t>
            </a:r>
            <a:r>
              <a:rPr lang="en-US" altLang="zh-CN" i="1" dirty="0"/>
              <a:t> --&gt;</a:t>
            </a:r>
            <a:endParaRPr lang="zh-CN" altLang="zh-CN" i="1" dirty="0"/>
          </a:p>
          <a:p>
            <a:pPr marL="0" indent="0">
              <a:buNone/>
            </a:pPr>
            <a:r>
              <a:rPr lang="en-US" altLang="zh-CN" i="1" dirty="0"/>
              <a:t>       &lt;property&gt;</a:t>
            </a:r>
            <a:endParaRPr lang="zh-CN" altLang="zh-CN" i="1" dirty="0"/>
          </a:p>
          <a:p>
            <a:pPr marL="0" indent="0">
              <a:buNone/>
            </a:pPr>
            <a:r>
              <a:rPr lang="en-US" altLang="zh-CN" i="1" dirty="0"/>
              <a:t>              &lt;name&gt;</a:t>
            </a:r>
            <a:r>
              <a:rPr lang="en-US" altLang="zh-CN" i="1" dirty="0" err="1"/>
              <a:t>dfs.namenode.http</a:t>
            </a:r>
            <a:r>
              <a:rPr lang="en-US" altLang="zh-CN" i="1" dirty="0"/>
              <a:t>-address. xijingcluster.master1&lt;/name&gt;</a:t>
            </a:r>
            <a:endParaRPr lang="zh-CN" altLang="zh-CN" i="1" dirty="0"/>
          </a:p>
          <a:p>
            <a:pPr marL="0" indent="0">
              <a:buNone/>
            </a:pPr>
            <a:r>
              <a:rPr lang="en-US" altLang="zh-CN" i="1" dirty="0"/>
              <a:t>              &lt;value&gt;master1:50070&lt;/value&gt;</a:t>
            </a:r>
            <a:endParaRPr lang="zh-CN" altLang="zh-CN" i="1" dirty="0"/>
          </a:p>
          <a:p>
            <a:pPr marL="0" indent="0">
              <a:buNone/>
            </a:pPr>
            <a:r>
              <a:rPr lang="en-US" altLang="zh-CN" i="1" dirty="0"/>
              <a:t>       &lt;/property&gt;</a:t>
            </a:r>
            <a:endParaRPr lang="zh-CN" altLang="zh-CN" i="1" dirty="0"/>
          </a:p>
          <a:p>
            <a:pPr marL="0" indent="0">
              <a:buNone/>
            </a:pPr>
            <a:r>
              <a:rPr lang="en-US" altLang="zh-CN" i="1" dirty="0"/>
              <a:t>       &lt;property&gt;</a:t>
            </a:r>
            <a:endParaRPr lang="zh-CN" altLang="zh-CN" i="1" dirty="0"/>
          </a:p>
          <a:p>
            <a:pPr marL="0" indent="0">
              <a:buNone/>
            </a:pPr>
            <a:r>
              <a:rPr lang="en-US" altLang="zh-CN" i="1" dirty="0"/>
              <a:t>              &lt;name&gt;</a:t>
            </a:r>
            <a:r>
              <a:rPr lang="en-US" altLang="zh-CN" i="1" dirty="0" err="1"/>
              <a:t>dfs.namenode.http</a:t>
            </a:r>
            <a:r>
              <a:rPr lang="en-US" altLang="zh-CN" i="1" dirty="0"/>
              <a:t>-address. xijingcluster.master2&lt;/name&gt;</a:t>
            </a:r>
            <a:endParaRPr lang="zh-CN" altLang="zh-CN" i="1" dirty="0"/>
          </a:p>
          <a:p>
            <a:pPr marL="0" indent="0">
              <a:buNone/>
            </a:pPr>
            <a:r>
              <a:rPr lang="en-US" altLang="zh-CN" i="1" dirty="0"/>
              <a:t>              &lt;value&gt;master2:50070&lt;/value&gt;</a:t>
            </a:r>
            <a:endParaRPr lang="zh-CN" altLang="zh-CN" i="1" dirty="0"/>
          </a:p>
          <a:p>
            <a:pPr marL="0" indent="0">
              <a:buNone/>
            </a:pPr>
            <a:r>
              <a:rPr lang="en-US" altLang="zh-CN" i="1" dirty="0"/>
              <a:t>       &lt;/property&gt;</a:t>
            </a:r>
            <a:endParaRPr lang="zh-CN" altLang="zh-CN" i="1" dirty="0"/>
          </a:p>
          <a:p>
            <a:pPr marL="0" indent="0">
              <a:buNone/>
            </a:pPr>
            <a:r>
              <a:rPr lang="en-US" altLang="zh-CN" i="1" dirty="0"/>
              <a:t> </a:t>
            </a:r>
            <a:endParaRPr lang="zh-CN" altLang="zh-CN" i="1" dirty="0"/>
          </a:p>
          <a:p>
            <a:pPr marL="0" indent="0">
              <a:buNone/>
            </a:pPr>
            <a:r>
              <a:rPr lang="en-US" altLang="zh-CN" i="1" dirty="0"/>
              <a:t>       &lt;!-- </a:t>
            </a:r>
            <a:r>
              <a:rPr lang="zh-CN" altLang="zh-CN" i="1" dirty="0"/>
              <a:t>指定</a:t>
            </a:r>
            <a:r>
              <a:rPr lang="en-US" altLang="zh-CN" i="1" dirty="0" err="1"/>
              <a:t>xijingcluster</a:t>
            </a:r>
            <a:r>
              <a:rPr lang="zh-CN" altLang="zh-CN" i="1" dirty="0"/>
              <a:t>是否启动自动故障恢复，即当</a:t>
            </a:r>
            <a:r>
              <a:rPr lang="en-US" altLang="zh-CN" i="1" dirty="0" err="1"/>
              <a:t>NameNode</a:t>
            </a:r>
            <a:r>
              <a:rPr lang="zh-CN" altLang="zh-CN" i="1" dirty="0"/>
              <a:t>发生故障时，是否自动切换到另一台</a:t>
            </a:r>
            <a:r>
              <a:rPr lang="en-US" altLang="zh-CN" i="1" dirty="0" err="1"/>
              <a:t>NameNode</a:t>
            </a:r>
            <a:r>
              <a:rPr lang="en-US" altLang="zh-CN" i="1" dirty="0"/>
              <a:t> --&gt;</a:t>
            </a:r>
            <a:endParaRPr lang="zh-CN" altLang="zh-CN" i="1" dirty="0"/>
          </a:p>
          <a:p>
            <a:pPr marL="0" indent="0">
              <a:buNone/>
            </a:pPr>
            <a:r>
              <a:rPr lang="en-US" altLang="zh-CN" i="1" dirty="0"/>
              <a:t>       &lt;property&gt;</a:t>
            </a:r>
            <a:endParaRPr lang="zh-CN" altLang="zh-CN" i="1" dirty="0"/>
          </a:p>
          <a:p>
            <a:pPr marL="0" indent="0">
              <a:buNone/>
            </a:pPr>
            <a:r>
              <a:rPr lang="en-US" altLang="zh-CN" i="1" dirty="0"/>
              <a:t>              &lt;name&gt;</a:t>
            </a:r>
            <a:r>
              <a:rPr lang="en-US" altLang="zh-CN" i="1" dirty="0" err="1"/>
              <a:t>dfs.ha.automatic-failover.enabled.xijingcluster</a:t>
            </a:r>
            <a:r>
              <a:rPr lang="en-US" altLang="zh-CN" i="1" dirty="0"/>
              <a:t>&lt;/name&gt;</a:t>
            </a:r>
            <a:endParaRPr lang="zh-CN" altLang="zh-CN" i="1" dirty="0"/>
          </a:p>
          <a:p>
            <a:pPr marL="0" indent="0">
              <a:buNone/>
            </a:pPr>
            <a:r>
              <a:rPr lang="en-US" altLang="zh-CN" i="1" dirty="0"/>
              <a:t>              &lt;value&gt;true&lt;/value&gt;</a:t>
            </a:r>
            <a:endParaRPr lang="zh-CN" altLang="zh-CN" i="1" dirty="0"/>
          </a:p>
          <a:p>
            <a:pPr marL="0" indent="0">
              <a:buNone/>
            </a:pPr>
            <a:r>
              <a:rPr lang="en-US" altLang="zh-CN" i="1" dirty="0"/>
              <a:t>       &lt;/property&gt;</a:t>
            </a:r>
            <a:endParaRPr lang="zh-CN" altLang="zh-CN" i="1" dirty="0"/>
          </a:p>
        </p:txBody>
      </p:sp>
      <p:sp>
        <p:nvSpPr>
          <p:cNvPr id="4" name="内容占位符 2">
            <a:extLst>
              <a:ext uri="{FF2B5EF4-FFF2-40B4-BE49-F238E27FC236}">
                <a16:creationId xmlns:a16="http://schemas.microsoft.com/office/drawing/2014/main" id="{0DF741B6-B6FF-4EBC-A432-5C202FEE016E}"/>
              </a:ext>
            </a:extLst>
          </p:cNvPr>
          <p:cNvSpPr txBox="1">
            <a:spLocks/>
          </p:cNvSpPr>
          <p:nvPr/>
        </p:nvSpPr>
        <p:spPr>
          <a:xfrm>
            <a:off x="4572000" y="1369219"/>
            <a:ext cx="3943350" cy="3263504"/>
          </a:xfrm>
          <a:prstGeom prst="rect">
            <a:avLst/>
          </a:prstGeom>
        </p:spPr>
        <p:txBody>
          <a:bodyPr vert="horz" lIns="91440" tIns="45720" rIns="91440" bIns="45720" rtlCol="0">
            <a:normAutofit fontScale="40000" lnSpcReduction="20000"/>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i="1" dirty="0"/>
              <a:t>       &lt;!-- </a:t>
            </a:r>
            <a:r>
              <a:rPr lang="zh-CN" altLang="zh-CN" i="1" dirty="0"/>
              <a:t>指定</a:t>
            </a:r>
            <a:r>
              <a:rPr lang="en-US" altLang="zh-CN" i="1" dirty="0" err="1"/>
              <a:t>xijingcluster</a:t>
            </a:r>
            <a:r>
              <a:rPr lang="zh-CN" altLang="zh-CN" i="1" dirty="0"/>
              <a:t>的两个</a:t>
            </a:r>
            <a:r>
              <a:rPr lang="en-US" altLang="zh-CN" i="1" dirty="0" err="1"/>
              <a:t>NameNode</a:t>
            </a:r>
            <a:r>
              <a:rPr lang="zh-CN" altLang="zh-CN" i="1" dirty="0"/>
              <a:t>共享</a:t>
            </a:r>
            <a:r>
              <a:rPr lang="en-US" altLang="zh-CN" i="1" dirty="0"/>
              <a:t>edits</a:t>
            </a:r>
            <a:r>
              <a:rPr lang="zh-CN" altLang="zh-CN" i="1" dirty="0"/>
              <a:t>文件目录时，使用的</a:t>
            </a:r>
            <a:r>
              <a:rPr lang="en-US" altLang="zh-CN" i="1" dirty="0" err="1"/>
              <a:t>JournalNode</a:t>
            </a:r>
            <a:r>
              <a:rPr lang="zh-CN" altLang="zh-CN" i="1" dirty="0"/>
              <a:t>集群信息</a:t>
            </a:r>
            <a:r>
              <a:rPr lang="en-US" altLang="zh-CN" i="1" dirty="0"/>
              <a:t> --&gt;</a:t>
            </a:r>
            <a:endParaRPr lang="zh-CN" altLang="zh-CN" i="1" dirty="0"/>
          </a:p>
          <a:p>
            <a:pPr marL="0" indent="0">
              <a:buNone/>
            </a:pPr>
            <a:r>
              <a:rPr lang="en-US" altLang="zh-CN" i="1" dirty="0"/>
              <a:t>       &lt;property&gt;</a:t>
            </a:r>
            <a:endParaRPr lang="zh-CN" altLang="zh-CN" i="1" dirty="0"/>
          </a:p>
          <a:p>
            <a:pPr marL="0" indent="0">
              <a:buNone/>
            </a:pPr>
            <a:r>
              <a:rPr lang="en-US" altLang="zh-CN" i="1" dirty="0"/>
              <a:t>              &lt;name&gt;</a:t>
            </a:r>
            <a:r>
              <a:rPr lang="en-US" altLang="zh-CN" i="1" dirty="0" err="1"/>
              <a:t>dfs.namenode.shared.edits.dir</a:t>
            </a:r>
            <a:r>
              <a:rPr lang="en-US" altLang="zh-CN" i="1" dirty="0"/>
              <a:t>&lt;/name&gt;</a:t>
            </a:r>
            <a:endParaRPr lang="zh-CN" altLang="zh-CN" i="1" dirty="0"/>
          </a:p>
          <a:p>
            <a:pPr marL="0" indent="0">
              <a:buNone/>
            </a:pPr>
            <a:r>
              <a:rPr lang="en-US" altLang="zh-CN" i="1" dirty="0"/>
              <a:t>              &lt;value&gt;qjournal://master1:8485;master2:8485;master3:8485/xijingcluster&lt;/value&gt;</a:t>
            </a:r>
            <a:endParaRPr lang="zh-CN" altLang="zh-CN" i="1" dirty="0"/>
          </a:p>
          <a:p>
            <a:pPr marL="0" indent="0">
              <a:buNone/>
            </a:pPr>
            <a:r>
              <a:rPr lang="en-US" altLang="zh-CN" i="1" dirty="0"/>
              <a:t>&lt;/property&gt;</a:t>
            </a:r>
            <a:endParaRPr lang="zh-CN" altLang="zh-CN" i="1" dirty="0"/>
          </a:p>
          <a:p>
            <a:pPr marL="0" indent="0">
              <a:buNone/>
            </a:pPr>
            <a:r>
              <a:rPr lang="en-US" altLang="zh-CN" i="1" dirty="0"/>
              <a:t> </a:t>
            </a:r>
            <a:endParaRPr lang="zh-CN" altLang="zh-CN" i="1" dirty="0"/>
          </a:p>
          <a:p>
            <a:pPr marL="0" indent="0">
              <a:buNone/>
            </a:pPr>
            <a:r>
              <a:rPr lang="en-US" altLang="zh-CN" i="1" dirty="0"/>
              <a:t>       &lt;!-- </a:t>
            </a:r>
            <a:r>
              <a:rPr lang="zh-CN" altLang="zh-CN" i="1" dirty="0"/>
              <a:t>指定</a:t>
            </a:r>
            <a:r>
              <a:rPr lang="en-US" altLang="zh-CN" i="1" dirty="0" err="1"/>
              <a:t>xijingcluster</a:t>
            </a:r>
            <a:r>
              <a:rPr lang="zh-CN" altLang="zh-CN" i="1" dirty="0"/>
              <a:t>出现故障时，哪个实现类负责执行故障切换，实现类有两个：</a:t>
            </a:r>
            <a:r>
              <a:rPr lang="en-US" altLang="zh-CN" i="1" dirty="0" err="1"/>
              <a:t>ConfiguredFailoverProxyProvider</a:t>
            </a:r>
            <a:r>
              <a:rPr lang="zh-CN" altLang="zh-CN" i="1" dirty="0"/>
              <a:t>和</a:t>
            </a:r>
            <a:r>
              <a:rPr lang="en-US" altLang="zh-CN" i="1" dirty="0" err="1"/>
              <a:t>RequestHedgingProxyProvider</a:t>
            </a:r>
            <a:r>
              <a:rPr lang="en-US" altLang="zh-CN" i="1" dirty="0"/>
              <a:t> --&gt;</a:t>
            </a:r>
            <a:endParaRPr lang="zh-CN" altLang="zh-CN" i="1" dirty="0"/>
          </a:p>
          <a:p>
            <a:pPr marL="0" indent="0">
              <a:buNone/>
            </a:pPr>
            <a:r>
              <a:rPr lang="en-US" altLang="zh-CN" i="1" dirty="0"/>
              <a:t>       &lt;property&gt;</a:t>
            </a:r>
            <a:endParaRPr lang="zh-CN" altLang="zh-CN" i="1" dirty="0"/>
          </a:p>
          <a:p>
            <a:pPr marL="0" indent="0">
              <a:buNone/>
            </a:pPr>
            <a:r>
              <a:rPr lang="en-US" altLang="zh-CN" i="1" dirty="0"/>
              <a:t>              &lt;name&gt;</a:t>
            </a:r>
            <a:r>
              <a:rPr lang="en-US" altLang="zh-CN" i="1" dirty="0" err="1"/>
              <a:t>dfs.client.failover.proxy.provider.xijingcluster</a:t>
            </a:r>
            <a:r>
              <a:rPr lang="en-US" altLang="zh-CN" i="1" dirty="0"/>
              <a:t>&lt;/name&gt;</a:t>
            </a:r>
            <a:endParaRPr lang="zh-CN" altLang="zh-CN" i="1" dirty="0"/>
          </a:p>
          <a:p>
            <a:pPr marL="0" indent="0">
              <a:buNone/>
            </a:pPr>
            <a:r>
              <a:rPr lang="en-US" altLang="zh-CN" i="1" dirty="0"/>
              <a:t>              &lt;value&gt;org.apache.hadoop.hdfs.server.namenode.ha.ConfiguredFailoverProxyProvider&lt;/value&gt;</a:t>
            </a:r>
            <a:endParaRPr lang="zh-CN" altLang="zh-CN" i="1" dirty="0"/>
          </a:p>
          <a:p>
            <a:pPr marL="0" indent="0">
              <a:buNone/>
            </a:pPr>
            <a:r>
              <a:rPr lang="en-US" altLang="zh-CN" i="1" dirty="0"/>
              <a:t>       &lt;/property&gt;</a:t>
            </a:r>
            <a:endParaRPr lang="zh-CN" altLang="zh-CN" i="1" dirty="0"/>
          </a:p>
        </p:txBody>
      </p:sp>
    </p:spTree>
    <p:extLst>
      <p:ext uri="{BB962C8B-B14F-4D97-AF65-F5344CB8AC3E}">
        <p14:creationId xmlns:p14="http://schemas.microsoft.com/office/powerpoint/2010/main" val="2323132045"/>
      </p:ext>
    </p:extLst>
  </p:cSld>
  <p:clrMapOvr>
    <a:masterClrMapping/>
  </p:clrMapOvr>
  <p:transition spd="med">
    <p:pull/>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C1B9E2-010E-4027-85E7-0029D40728A6}"/>
              </a:ext>
            </a:extLst>
          </p:cNvPr>
          <p:cNvSpPr>
            <a:spLocks noGrp="1"/>
          </p:cNvSpPr>
          <p:nvPr>
            <p:ph type="title"/>
          </p:nvPr>
        </p:nvSpPr>
        <p:spPr/>
        <p:txBody>
          <a:bodyPr/>
          <a:lstStyle/>
          <a:p>
            <a:r>
              <a:rPr lang="zh-CN" altLang="zh-CN" dirty="0"/>
              <a:t>【实例</a:t>
            </a:r>
            <a:r>
              <a:rPr lang="en-US" altLang="zh-CN" dirty="0"/>
              <a:t>3-3</a:t>
            </a:r>
            <a:r>
              <a:rPr lang="zh-CN" altLang="zh-CN" dirty="0"/>
              <a:t>】</a:t>
            </a:r>
            <a:endParaRPr lang="zh-CN" altLang="en-US" dirty="0"/>
          </a:p>
        </p:txBody>
      </p:sp>
      <p:sp>
        <p:nvSpPr>
          <p:cNvPr id="3" name="内容占位符 2">
            <a:extLst>
              <a:ext uri="{FF2B5EF4-FFF2-40B4-BE49-F238E27FC236}">
                <a16:creationId xmlns:a16="http://schemas.microsoft.com/office/drawing/2014/main" id="{03731BF5-BAB9-4E1E-BAC1-10917FE43986}"/>
              </a:ext>
            </a:extLst>
          </p:cNvPr>
          <p:cNvSpPr>
            <a:spLocks noGrp="1"/>
          </p:cNvSpPr>
          <p:nvPr>
            <p:ph idx="1"/>
          </p:nvPr>
        </p:nvSpPr>
        <p:spPr>
          <a:xfrm>
            <a:off x="628650" y="1369219"/>
            <a:ext cx="3943350" cy="3263504"/>
          </a:xfrm>
        </p:spPr>
        <p:txBody>
          <a:bodyPr>
            <a:normAutofit fontScale="55000" lnSpcReduction="20000"/>
          </a:bodyPr>
          <a:lstStyle/>
          <a:p>
            <a:pPr marL="0" indent="0">
              <a:buNone/>
            </a:pPr>
            <a:r>
              <a:rPr lang="en-US" altLang="zh-CN" i="1" dirty="0"/>
              <a:t>       &lt;!-- </a:t>
            </a:r>
            <a:r>
              <a:rPr lang="zh-CN" altLang="zh-CN" i="1" dirty="0"/>
              <a:t>指定</a:t>
            </a:r>
            <a:r>
              <a:rPr lang="en-US" altLang="zh-CN" i="1" dirty="0" err="1"/>
              <a:t>JournalNode</a:t>
            </a:r>
            <a:r>
              <a:rPr lang="zh-CN" altLang="zh-CN" i="1" dirty="0"/>
              <a:t>集群在对</a:t>
            </a:r>
            <a:r>
              <a:rPr lang="en-US" altLang="zh-CN" i="1" dirty="0" err="1"/>
              <a:t>NameNode</a:t>
            </a:r>
            <a:r>
              <a:rPr lang="zh-CN" altLang="zh-CN" i="1" dirty="0"/>
              <a:t>目录进行共享时，自己存储数据的磁盘路径，其中</a:t>
            </a:r>
            <a:r>
              <a:rPr lang="en-US" altLang="zh-CN" i="1" dirty="0"/>
              <a:t>journal</a:t>
            </a:r>
            <a:r>
              <a:rPr lang="zh-CN" altLang="zh-CN" i="1" dirty="0"/>
              <a:t>是启动</a:t>
            </a:r>
            <a:r>
              <a:rPr lang="en-US" altLang="zh-CN" i="1" dirty="0" err="1"/>
              <a:t>JournalNode</a:t>
            </a:r>
            <a:r>
              <a:rPr lang="zh-CN" altLang="zh-CN" i="1" dirty="0"/>
              <a:t>时自动生成的</a:t>
            </a:r>
            <a:r>
              <a:rPr lang="en-US" altLang="zh-CN" i="1" dirty="0"/>
              <a:t> --&gt;</a:t>
            </a:r>
            <a:endParaRPr lang="zh-CN" altLang="zh-CN" i="1" dirty="0"/>
          </a:p>
          <a:p>
            <a:pPr marL="0" indent="0">
              <a:buNone/>
            </a:pPr>
            <a:r>
              <a:rPr lang="en-US" altLang="zh-CN" i="1" dirty="0"/>
              <a:t>       &lt;property&gt;</a:t>
            </a:r>
            <a:endParaRPr lang="zh-CN" altLang="zh-CN" i="1" dirty="0"/>
          </a:p>
          <a:p>
            <a:pPr marL="0" indent="0">
              <a:buNone/>
            </a:pPr>
            <a:r>
              <a:rPr lang="en-US" altLang="zh-CN" i="1" dirty="0"/>
              <a:t>              &lt;name&gt;</a:t>
            </a:r>
            <a:r>
              <a:rPr lang="en-US" altLang="zh-CN" i="1" dirty="0" err="1"/>
              <a:t>dfs.journalnode.edits.dir</a:t>
            </a:r>
            <a:r>
              <a:rPr lang="en-US" altLang="zh-CN" i="1" dirty="0"/>
              <a:t>&lt;/name&gt;</a:t>
            </a:r>
            <a:endParaRPr lang="zh-CN" altLang="zh-CN" i="1" dirty="0"/>
          </a:p>
          <a:p>
            <a:pPr marL="0" indent="0">
              <a:buNone/>
            </a:pPr>
            <a:r>
              <a:rPr lang="en-US" altLang="zh-CN" i="1" dirty="0"/>
              <a:t>              &lt;value&gt;/</a:t>
            </a:r>
            <a:r>
              <a:rPr lang="en-US" altLang="zh-CN" i="1" dirty="0" err="1"/>
              <a:t>usr</a:t>
            </a:r>
            <a:r>
              <a:rPr lang="en-US" altLang="zh-CN" i="1" dirty="0"/>
              <a:t>/local/hadoop-2.9.2/</a:t>
            </a:r>
            <a:r>
              <a:rPr lang="en-US" altLang="zh-CN" i="1" dirty="0" err="1"/>
              <a:t>hdfsdata</a:t>
            </a:r>
            <a:r>
              <a:rPr lang="en-US" altLang="zh-CN" i="1" dirty="0"/>
              <a:t>/journal&lt;/value&gt;</a:t>
            </a:r>
            <a:endParaRPr lang="zh-CN" altLang="zh-CN" i="1" dirty="0"/>
          </a:p>
          <a:p>
            <a:pPr marL="0" indent="0">
              <a:buNone/>
            </a:pPr>
            <a:r>
              <a:rPr lang="en-US" altLang="zh-CN" i="1" dirty="0"/>
              <a:t>       &lt;/property&gt;</a:t>
            </a:r>
            <a:endParaRPr lang="zh-CN" altLang="zh-CN" i="1" dirty="0"/>
          </a:p>
          <a:p>
            <a:pPr marL="0" indent="0">
              <a:buNone/>
            </a:pPr>
            <a:r>
              <a:rPr lang="en-US" altLang="zh-CN" i="1" dirty="0"/>
              <a:t> </a:t>
            </a:r>
            <a:endParaRPr lang="zh-CN" altLang="zh-CN" i="1" dirty="0"/>
          </a:p>
          <a:p>
            <a:pPr marL="0" indent="0">
              <a:buNone/>
            </a:pPr>
            <a:r>
              <a:rPr lang="en-US" altLang="zh-CN" i="1" dirty="0"/>
              <a:t>       &lt;!-- </a:t>
            </a:r>
            <a:r>
              <a:rPr lang="zh-CN" altLang="zh-CN" i="1" dirty="0"/>
              <a:t>一旦需要</a:t>
            </a:r>
            <a:r>
              <a:rPr lang="en-US" altLang="zh-CN" i="1" dirty="0" err="1"/>
              <a:t>NameNode</a:t>
            </a:r>
            <a:r>
              <a:rPr lang="zh-CN" altLang="zh-CN" i="1" dirty="0"/>
              <a:t>切换，使用</a:t>
            </a:r>
            <a:r>
              <a:rPr lang="en-US" altLang="zh-CN" i="1" dirty="0" err="1"/>
              <a:t>sshfence</a:t>
            </a:r>
            <a:r>
              <a:rPr lang="zh-CN" altLang="zh-CN" i="1" dirty="0"/>
              <a:t>方式进行操作，除此之外，还提供有</a:t>
            </a:r>
            <a:r>
              <a:rPr lang="en-US" altLang="zh-CN" i="1" dirty="0"/>
              <a:t>shell</a:t>
            </a:r>
            <a:r>
              <a:rPr lang="zh-CN" altLang="zh-CN" i="1" dirty="0"/>
              <a:t>方式</a:t>
            </a:r>
            <a:r>
              <a:rPr lang="en-US" altLang="zh-CN" i="1" dirty="0"/>
              <a:t> --&gt;</a:t>
            </a:r>
            <a:endParaRPr lang="zh-CN" altLang="zh-CN" i="1" dirty="0"/>
          </a:p>
          <a:p>
            <a:pPr marL="0" indent="0">
              <a:buNone/>
            </a:pPr>
            <a:r>
              <a:rPr lang="en-US" altLang="zh-CN" i="1" dirty="0"/>
              <a:t>       &lt;property&gt;</a:t>
            </a:r>
            <a:endParaRPr lang="zh-CN" altLang="zh-CN" i="1" dirty="0"/>
          </a:p>
          <a:p>
            <a:pPr marL="0" indent="0">
              <a:buNone/>
            </a:pPr>
            <a:r>
              <a:rPr lang="en-US" altLang="zh-CN" i="1" dirty="0"/>
              <a:t>              &lt;name&gt;</a:t>
            </a:r>
            <a:r>
              <a:rPr lang="en-US" altLang="zh-CN" i="1" dirty="0" err="1"/>
              <a:t>dfs.ha.fencing.methods</a:t>
            </a:r>
            <a:r>
              <a:rPr lang="en-US" altLang="zh-CN" i="1" dirty="0"/>
              <a:t>&lt;/name&gt;</a:t>
            </a:r>
            <a:endParaRPr lang="zh-CN" altLang="zh-CN" i="1" dirty="0"/>
          </a:p>
          <a:p>
            <a:pPr marL="0" indent="0">
              <a:buNone/>
            </a:pPr>
            <a:r>
              <a:rPr lang="en-US" altLang="zh-CN" i="1" dirty="0"/>
              <a:t>              &lt;value&gt;</a:t>
            </a:r>
            <a:r>
              <a:rPr lang="en-US" altLang="zh-CN" i="1" dirty="0" err="1"/>
              <a:t>sshfence</a:t>
            </a:r>
            <a:r>
              <a:rPr lang="en-US" altLang="zh-CN" i="1" dirty="0"/>
              <a:t>&lt;/value&gt;</a:t>
            </a:r>
            <a:endParaRPr lang="zh-CN" altLang="zh-CN" i="1" dirty="0"/>
          </a:p>
          <a:p>
            <a:pPr marL="0" indent="0">
              <a:buNone/>
            </a:pPr>
            <a:r>
              <a:rPr lang="en-US" altLang="zh-CN" i="1" dirty="0"/>
              <a:t>       &lt;/property&gt;</a:t>
            </a:r>
            <a:endParaRPr lang="zh-CN" altLang="zh-CN" i="1" dirty="0"/>
          </a:p>
        </p:txBody>
      </p:sp>
      <p:sp>
        <p:nvSpPr>
          <p:cNvPr id="4" name="内容占位符 2">
            <a:extLst>
              <a:ext uri="{FF2B5EF4-FFF2-40B4-BE49-F238E27FC236}">
                <a16:creationId xmlns:a16="http://schemas.microsoft.com/office/drawing/2014/main" id="{0DF741B6-B6FF-4EBC-A432-5C202FEE016E}"/>
              </a:ext>
            </a:extLst>
          </p:cNvPr>
          <p:cNvSpPr txBox="1">
            <a:spLocks/>
          </p:cNvSpPr>
          <p:nvPr/>
        </p:nvSpPr>
        <p:spPr>
          <a:xfrm>
            <a:off x="4572000" y="1369219"/>
            <a:ext cx="3943350" cy="3263504"/>
          </a:xfrm>
          <a:prstGeom prst="rect">
            <a:avLst/>
          </a:prstGeom>
        </p:spPr>
        <p:txBody>
          <a:bodyPr vert="horz" lIns="91440" tIns="45720" rIns="91440" bIns="45720" rtlCol="0">
            <a:normAutofit/>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1100" i="1" dirty="0"/>
              <a:t>        &lt;!-- </a:t>
            </a:r>
            <a:r>
              <a:rPr lang="zh-CN" altLang="zh-CN" sz="1100" i="1" dirty="0"/>
              <a:t>使用</a:t>
            </a:r>
            <a:r>
              <a:rPr lang="en-US" altLang="zh-CN" sz="1100" i="1" dirty="0" err="1"/>
              <a:t>sshfence</a:t>
            </a:r>
            <a:r>
              <a:rPr lang="zh-CN" altLang="zh-CN" sz="1100" i="1" dirty="0"/>
              <a:t>方式进行故障切换，需要配置无密码登录，指定使用</a:t>
            </a:r>
            <a:r>
              <a:rPr lang="en-US" altLang="zh-CN" sz="1100" i="1" dirty="0" err="1"/>
              <a:t>ssh</a:t>
            </a:r>
            <a:r>
              <a:rPr lang="zh-CN" altLang="zh-CN" sz="1100" i="1" dirty="0"/>
              <a:t>通信时所用密钥的存储位置</a:t>
            </a:r>
            <a:r>
              <a:rPr lang="en-US" altLang="zh-CN" sz="1100" i="1" dirty="0"/>
              <a:t> --&gt;</a:t>
            </a:r>
            <a:endParaRPr lang="zh-CN" altLang="zh-CN" sz="1100" i="1" dirty="0"/>
          </a:p>
          <a:p>
            <a:pPr marL="0" indent="0">
              <a:buNone/>
            </a:pPr>
            <a:r>
              <a:rPr lang="en-US" altLang="zh-CN" sz="1100" i="1" dirty="0"/>
              <a:t>       &lt;property&gt;</a:t>
            </a:r>
            <a:endParaRPr lang="zh-CN" altLang="zh-CN" sz="1100" i="1" dirty="0"/>
          </a:p>
          <a:p>
            <a:pPr marL="0" indent="0">
              <a:buNone/>
            </a:pPr>
            <a:r>
              <a:rPr lang="en-US" altLang="zh-CN" sz="1100" i="1" dirty="0"/>
              <a:t>              &lt;name&gt;</a:t>
            </a:r>
            <a:r>
              <a:rPr lang="en-US" altLang="zh-CN" sz="1100" i="1" dirty="0" err="1"/>
              <a:t>dfs.ha.fencing.ssh.private</a:t>
            </a:r>
            <a:r>
              <a:rPr lang="en-US" altLang="zh-CN" sz="1100" i="1" dirty="0"/>
              <a:t>-key-files&lt;/name&gt;</a:t>
            </a:r>
            <a:endParaRPr lang="zh-CN" altLang="zh-CN" sz="1100" i="1" dirty="0"/>
          </a:p>
          <a:p>
            <a:pPr marL="0" indent="0">
              <a:buNone/>
            </a:pPr>
            <a:r>
              <a:rPr lang="en-US" altLang="zh-CN" sz="1100" i="1" dirty="0"/>
              <a:t>              &lt;value&gt;/home/</a:t>
            </a:r>
            <a:r>
              <a:rPr lang="en-US" altLang="zh-CN" sz="1100" i="1" dirty="0" err="1"/>
              <a:t>xuluhui</a:t>
            </a:r>
            <a:r>
              <a:rPr lang="en-US" altLang="zh-CN" sz="1100" i="1" dirty="0"/>
              <a:t>/.</a:t>
            </a:r>
            <a:r>
              <a:rPr lang="en-US" altLang="zh-CN" sz="1100" i="1" dirty="0" err="1"/>
              <a:t>ssh</a:t>
            </a:r>
            <a:r>
              <a:rPr lang="en-US" altLang="zh-CN" sz="1100" i="1" dirty="0"/>
              <a:t>/</a:t>
            </a:r>
            <a:r>
              <a:rPr lang="en-US" altLang="zh-CN" sz="1100" i="1" dirty="0" err="1"/>
              <a:t>id_rsa</a:t>
            </a:r>
            <a:r>
              <a:rPr lang="en-US" altLang="zh-CN" sz="1100" i="1" dirty="0"/>
              <a:t>&lt;/value&gt;</a:t>
            </a:r>
            <a:endParaRPr lang="zh-CN" altLang="zh-CN" sz="1100" i="1" dirty="0"/>
          </a:p>
          <a:p>
            <a:pPr marL="0" indent="0">
              <a:buNone/>
            </a:pPr>
            <a:r>
              <a:rPr lang="en-US" altLang="zh-CN" sz="1100" i="1" dirty="0"/>
              <a:t>       &lt;/property&gt;</a:t>
            </a:r>
            <a:endParaRPr lang="zh-CN" altLang="zh-CN" sz="1100" i="1" dirty="0"/>
          </a:p>
          <a:p>
            <a:pPr marL="0" indent="0">
              <a:buNone/>
            </a:pPr>
            <a:r>
              <a:rPr lang="en-US" altLang="zh-CN" sz="1100" i="1" dirty="0"/>
              <a:t>&lt;configuration&gt;</a:t>
            </a:r>
            <a:endParaRPr lang="zh-CN" altLang="zh-CN" sz="1100" i="1" dirty="0"/>
          </a:p>
        </p:txBody>
      </p:sp>
    </p:spTree>
    <p:extLst>
      <p:ext uri="{BB962C8B-B14F-4D97-AF65-F5344CB8AC3E}">
        <p14:creationId xmlns:p14="http://schemas.microsoft.com/office/powerpoint/2010/main" val="3231740261"/>
      </p:ext>
    </p:extLst>
  </p:cSld>
  <p:clrMapOvr>
    <a:masterClrMapping/>
  </p:clrMapOvr>
  <p:transition spd="med">
    <p:pull/>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287590-A676-4E06-8FD0-E66D3B8062DE}"/>
              </a:ext>
            </a:extLst>
          </p:cNvPr>
          <p:cNvSpPr>
            <a:spLocks noGrp="1"/>
          </p:cNvSpPr>
          <p:nvPr>
            <p:ph type="title"/>
          </p:nvPr>
        </p:nvSpPr>
        <p:spPr/>
        <p:txBody>
          <a:bodyPr/>
          <a:lstStyle/>
          <a:p>
            <a:r>
              <a:rPr lang="zh-CN" altLang="zh-CN" dirty="0"/>
              <a:t>【实例</a:t>
            </a:r>
            <a:r>
              <a:rPr lang="en-US" altLang="zh-CN" dirty="0"/>
              <a:t>3-3</a:t>
            </a:r>
            <a:r>
              <a:rPr lang="zh-CN" altLang="zh-CN" dirty="0"/>
              <a:t>】</a:t>
            </a:r>
            <a:endParaRPr lang="zh-CN" altLang="en-US" dirty="0"/>
          </a:p>
        </p:txBody>
      </p:sp>
      <p:sp>
        <p:nvSpPr>
          <p:cNvPr id="3" name="内容占位符 2">
            <a:extLst>
              <a:ext uri="{FF2B5EF4-FFF2-40B4-BE49-F238E27FC236}">
                <a16:creationId xmlns:a16="http://schemas.microsoft.com/office/drawing/2014/main" id="{541A5D88-EAE6-4F7F-8FF3-D7FE37E42C22}"/>
              </a:ext>
            </a:extLst>
          </p:cNvPr>
          <p:cNvSpPr>
            <a:spLocks noGrp="1"/>
          </p:cNvSpPr>
          <p:nvPr>
            <p:ph idx="1"/>
          </p:nvPr>
        </p:nvSpPr>
        <p:spPr/>
        <p:txBody>
          <a:bodyPr/>
          <a:lstStyle/>
          <a:p>
            <a:pPr lvl="0"/>
            <a:r>
              <a:rPr lang="zh-CN" altLang="zh-CN" dirty="0"/>
              <a:t>配置文件</a:t>
            </a:r>
            <a:r>
              <a:rPr lang="en-US" altLang="zh-CN" dirty="0"/>
              <a:t>slaves</a:t>
            </a:r>
            <a:endParaRPr lang="zh-CN" altLang="zh-CN" dirty="0"/>
          </a:p>
          <a:p>
            <a:pPr lvl="1"/>
            <a:r>
              <a:rPr lang="zh-CN" altLang="zh-CN" dirty="0"/>
              <a:t>在</a:t>
            </a:r>
            <a:r>
              <a:rPr lang="en-US" altLang="zh-CN" dirty="0"/>
              <a:t>slaves</a:t>
            </a:r>
            <a:r>
              <a:rPr lang="zh-CN" altLang="zh-CN" dirty="0"/>
              <a:t>中添加哪些节点是</a:t>
            </a:r>
            <a:r>
              <a:rPr lang="en-US" altLang="zh-CN" dirty="0" err="1"/>
              <a:t>DataNode</a:t>
            </a:r>
            <a:r>
              <a:rPr lang="zh-CN" altLang="zh-CN" dirty="0"/>
              <a:t>，这里指定</a:t>
            </a:r>
            <a:r>
              <a:rPr lang="en-US" altLang="zh-CN" dirty="0"/>
              <a:t>slave1~slave5</a:t>
            </a:r>
            <a:r>
              <a:rPr lang="zh-CN" altLang="zh-CN" dirty="0"/>
              <a:t>，此配置文件的内容如下。</a:t>
            </a:r>
          </a:p>
          <a:p>
            <a:pPr marL="342900" lvl="1" indent="0">
              <a:buNone/>
            </a:pPr>
            <a:r>
              <a:rPr lang="en-US" altLang="zh-CN" i="1" dirty="0"/>
              <a:t>slave1</a:t>
            </a:r>
            <a:endParaRPr lang="zh-CN" altLang="zh-CN" i="1" dirty="0"/>
          </a:p>
          <a:p>
            <a:pPr marL="342900" lvl="1" indent="0">
              <a:buNone/>
            </a:pPr>
            <a:r>
              <a:rPr lang="en-US" altLang="zh-CN" i="1" dirty="0"/>
              <a:t>slave2</a:t>
            </a:r>
            <a:endParaRPr lang="zh-CN" altLang="zh-CN" i="1" dirty="0"/>
          </a:p>
          <a:p>
            <a:pPr marL="342900" lvl="1" indent="0">
              <a:buNone/>
            </a:pPr>
            <a:r>
              <a:rPr lang="en-US" altLang="zh-CN" i="1" dirty="0"/>
              <a:t>slave3</a:t>
            </a:r>
            <a:endParaRPr lang="zh-CN" altLang="zh-CN" i="1" dirty="0"/>
          </a:p>
          <a:p>
            <a:pPr marL="342900" lvl="1" indent="0">
              <a:buNone/>
            </a:pPr>
            <a:r>
              <a:rPr lang="en-US" altLang="zh-CN" i="1" dirty="0"/>
              <a:t>slave4</a:t>
            </a:r>
            <a:endParaRPr lang="zh-CN" altLang="zh-CN" i="1" dirty="0"/>
          </a:p>
          <a:p>
            <a:pPr marL="342900" lvl="1" indent="0">
              <a:buNone/>
            </a:pPr>
            <a:r>
              <a:rPr lang="en-US" altLang="zh-CN" i="1" dirty="0"/>
              <a:t>slave5</a:t>
            </a:r>
            <a:endParaRPr lang="zh-CN" altLang="zh-CN" i="1" dirty="0"/>
          </a:p>
        </p:txBody>
      </p:sp>
    </p:spTree>
    <p:extLst>
      <p:ext uri="{BB962C8B-B14F-4D97-AF65-F5344CB8AC3E}">
        <p14:creationId xmlns:p14="http://schemas.microsoft.com/office/powerpoint/2010/main" val="3779880742"/>
      </p:ext>
    </p:extLst>
  </p:cSld>
  <p:clrMapOvr>
    <a:masterClrMapping/>
  </p:clrMapOvr>
  <p:transition spd="med">
    <p:pull/>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46F9B-1674-428D-BD65-82E47D18C7EA}"/>
              </a:ext>
            </a:extLst>
          </p:cNvPr>
          <p:cNvSpPr>
            <a:spLocks noGrp="1"/>
          </p:cNvSpPr>
          <p:nvPr>
            <p:ph type="title"/>
          </p:nvPr>
        </p:nvSpPr>
        <p:spPr/>
        <p:txBody>
          <a:bodyPr/>
          <a:lstStyle/>
          <a:p>
            <a:r>
              <a:rPr lang="zh-CN" altLang="zh-CN" dirty="0"/>
              <a:t>【实例</a:t>
            </a:r>
            <a:r>
              <a:rPr lang="en-US" altLang="zh-CN" dirty="0"/>
              <a:t>3-3</a:t>
            </a:r>
            <a:r>
              <a:rPr lang="zh-CN" altLang="zh-CN" dirty="0"/>
              <a:t>】</a:t>
            </a:r>
            <a:endParaRPr lang="zh-CN" altLang="en-US" dirty="0"/>
          </a:p>
        </p:txBody>
      </p:sp>
      <p:sp>
        <p:nvSpPr>
          <p:cNvPr id="3" name="内容占位符 2">
            <a:extLst>
              <a:ext uri="{FF2B5EF4-FFF2-40B4-BE49-F238E27FC236}">
                <a16:creationId xmlns:a16="http://schemas.microsoft.com/office/drawing/2014/main" id="{73D73B79-AEEC-41FC-8FD5-F66C3DB2876D}"/>
              </a:ext>
            </a:extLst>
          </p:cNvPr>
          <p:cNvSpPr>
            <a:spLocks noGrp="1"/>
          </p:cNvSpPr>
          <p:nvPr>
            <p:ph idx="1"/>
          </p:nvPr>
        </p:nvSpPr>
        <p:spPr/>
        <p:txBody>
          <a:bodyPr>
            <a:normAutofit fontScale="77500" lnSpcReduction="20000"/>
          </a:bodyPr>
          <a:lstStyle/>
          <a:p>
            <a:r>
              <a:rPr lang="zh-CN" altLang="zh-CN" dirty="0"/>
              <a:t>（</a:t>
            </a:r>
            <a:r>
              <a:rPr lang="en-US" altLang="zh-CN" dirty="0"/>
              <a:t>3</a:t>
            </a:r>
            <a:r>
              <a:rPr lang="zh-CN" altLang="zh-CN" dirty="0"/>
              <a:t>）启动集群</a:t>
            </a:r>
          </a:p>
          <a:p>
            <a:pPr lvl="1"/>
            <a:r>
              <a:rPr lang="zh-CN" altLang="zh-CN" dirty="0"/>
              <a:t>① 启动</a:t>
            </a:r>
            <a:r>
              <a:rPr lang="en-US" altLang="zh-CN" dirty="0" err="1"/>
              <a:t>ZooKeeper</a:t>
            </a:r>
            <a:r>
              <a:rPr lang="zh-CN" altLang="zh-CN" dirty="0"/>
              <a:t>集群</a:t>
            </a:r>
          </a:p>
          <a:p>
            <a:pPr lvl="2"/>
            <a:r>
              <a:rPr lang="zh-CN" altLang="zh-CN" dirty="0"/>
              <a:t>在</a:t>
            </a:r>
            <a:r>
              <a:rPr lang="en-US" altLang="zh-CN" dirty="0"/>
              <a:t>master1~master3</a:t>
            </a:r>
            <a:r>
              <a:rPr lang="zh-CN" altLang="zh-CN" dirty="0"/>
              <a:t>上分别执行如下命令：</a:t>
            </a:r>
          </a:p>
          <a:p>
            <a:pPr marL="685800" lvl="2" indent="0">
              <a:buNone/>
            </a:pPr>
            <a:r>
              <a:rPr lang="en-US" altLang="zh-CN" i="1" dirty="0"/>
              <a:t>zkServer.sh start</a:t>
            </a:r>
            <a:endParaRPr lang="zh-CN" altLang="zh-CN" i="1" dirty="0"/>
          </a:p>
          <a:p>
            <a:pPr lvl="2"/>
            <a:r>
              <a:rPr lang="zh-CN" altLang="zh-CN" dirty="0"/>
              <a:t>在</a:t>
            </a:r>
            <a:r>
              <a:rPr lang="en-US" altLang="zh-CN" dirty="0"/>
              <a:t>master1~master3</a:t>
            </a:r>
            <a:r>
              <a:rPr lang="zh-CN" altLang="zh-CN" dirty="0"/>
              <a:t>上使用命令“</a:t>
            </a:r>
            <a:r>
              <a:rPr lang="en-US" altLang="zh-CN" dirty="0"/>
              <a:t>zkServer.sh status</a:t>
            </a:r>
            <a:r>
              <a:rPr lang="zh-CN" altLang="zh-CN" dirty="0"/>
              <a:t>”查看每个节点的</a:t>
            </a:r>
            <a:r>
              <a:rPr lang="en-US" altLang="zh-CN" dirty="0" err="1"/>
              <a:t>ZooKeeper</a:t>
            </a:r>
            <a:r>
              <a:rPr lang="zh-CN" altLang="zh-CN" dirty="0"/>
              <a:t>状态，第</a:t>
            </a:r>
            <a:r>
              <a:rPr lang="en-US" altLang="zh-CN" dirty="0"/>
              <a:t>5</a:t>
            </a:r>
            <a:r>
              <a:rPr lang="zh-CN" altLang="zh-CN" dirty="0"/>
              <a:t>章已讲述过，正确的状态是只有一个节点是</a:t>
            </a:r>
            <a:r>
              <a:rPr lang="en-US" altLang="zh-CN" dirty="0"/>
              <a:t>leader</a:t>
            </a:r>
            <a:r>
              <a:rPr lang="zh-CN" altLang="zh-CN" dirty="0"/>
              <a:t>，其余均为</a:t>
            </a:r>
            <a:r>
              <a:rPr lang="en-US" altLang="zh-CN" dirty="0"/>
              <a:t>follower</a:t>
            </a:r>
            <a:r>
              <a:rPr lang="zh-CN" altLang="zh-CN" dirty="0"/>
              <a:t>。</a:t>
            </a:r>
          </a:p>
          <a:p>
            <a:pPr lvl="1"/>
            <a:r>
              <a:rPr lang="zh-CN" altLang="zh-CN" dirty="0"/>
              <a:t>② 格式化</a:t>
            </a:r>
            <a:r>
              <a:rPr lang="en-US" altLang="zh-CN" dirty="0" err="1"/>
              <a:t>ZooKeeper</a:t>
            </a:r>
            <a:r>
              <a:rPr lang="zh-CN" altLang="zh-CN" dirty="0"/>
              <a:t>集群</a:t>
            </a:r>
          </a:p>
          <a:p>
            <a:pPr lvl="2"/>
            <a:r>
              <a:rPr lang="zh-CN" altLang="zh-CN" dirty="0"/>
              <a:t>格式化</a:t>
            </a:r>
            <a:r>
              <a:rPr lang="en-US" altLang="zh-CN" dirty="0" err="1"/>
              <a:t>ZooKeeper</a:t>
            </a:r>
            <a:r>
              <a:rPr lang="zh-CN" altLang="zh-CN" dirty="0"/>
              <a:t>集群的目的是在</a:t>
            </a:r>
            <a:r>
              <a:rPr lang="en-US" altLang="zh-CN" dirty="0" err="1"/>
              <a:t>ZooKeeper</a:t>
            </a:r>
            <a:r>
              <a:rPr lang="zh-CN" altLang="zh-CN" dirty="0"/>
              <a:t>集群上建立</a:t>
            </a:r>
            <a:r>
              <a:rPr lang="en-US" altLang="zh-CN" dirty="0"/>
              <a:t>HA</a:t>
            </a:r>
            <a:r>
              <a:rPr lang="zh-CN" altLang="zh-CN" dirty="0"/>
              <a:t>的相应节点，在</a:t>
            </a:r>
            <a:r>
              <a:rPr lang="en-US" altLang="zh-CN" dirty="0"/>
              <a:t>master1</a:t>
            </a:r>
            <a:r>
              <a:rPr lang="zh-CN" altLang="zh-CN" dirty="0"/>
              <a:t>上执行如下命令：</a:t>
            </a:r>
          </a:p>
          <a:p>
            <a:pPr marL="685800" lvl="2" indent="0">
              <a:buNone/>
            </a:pPr>
            <a:r>
              <a:rPr lang="en-US" altLang="zh-CN" i="1" dirty="0" err="1"/>
              <a:t>hdfs</a:t>
            </a:r>
            <a:r>
              <a:rPr lang="en-US" altLang="zh-CN" i="1" dirty="0"/>
              <a:t> </a:t>
            </a:r>
            <a:r>
              <a:rPr lang="en-US" altLang="zh-CN" i="1" dirty="0" err="1"/>
              <a:t>zkfc</a:t>
            </a:r>
            <a:r>
              <a:rPr lang="en-US" altLang="zh-CN" i="1" dirty="0"/>
              <a:t> -</a:t>
            </a:r>
            <a:r>
              <a:rPr lang="en-US" altLang="zh-CN" i="1" dirty="0" err="1"/>
              <a:t>formatZK</a:t>
            </a:r>
            <a:endParaRPr lang="zh-CN" altLang="zh-CN" i="1" dirty="0"/>
          </a:p>
          <a:p>
            <a:pPr lvl="1"/>
            <a:r>
              <a:rPr lang="zh-CN" altLang="zh-CN" dirty="0"/>
              <a:t>③ 启动</a:t>
            </a:r>
            <a:r>
              <a:rPr lang="en-US" altLang="zh-CN" dirty="0" err="1"/>
              <a:t>JournalNode</a:t>
            </a:r>
            <a:r>
              <a:rPr lang="zh-CN" altLang="zh-CN" dirty="0"/>
              <a:t>集群</a:t>
            </a:r>
          </a:p>
          <a:p>
            <a:pPr lvl="2"/>
            <a:r>
              <a:rPr lang="zh-CN" altLang="zh-CN" dirty="0"/>
              <a:t>在</a:t>
            </a:r>
            <a:r>
              <a:rPr lang="en-US" altLang="zh-CN" dirty="0"/>
              <a:t>master1~master3</a:t>
            </a:r>
            <a:r>
              <a:rPr lang="zh-CN" altLang="zh-CN" dirty="0"/>
              <a:t>上分别执行如下命令：</a:t>
            </a:r>
          </a:p>
          <a:p>
            <a:pPr marL="685800" lvl="2" indent="0">
              <a:buNone/>
            </a:pPr>
            <a:r>
              <a:rPr lang="en-US" altLang="zh-CN" i="1" dirty="0"/>
              <a:t>hadoop-daemon.sh start </a:t>
            </a:r>
            <a:r>
              <a:rPr lang="en-US" altLang="zh-CN" i="1" dirty="0" err="1"/>
              <a:t>journalnode</a:t>
            </a:r>
            <a:endParaRPr lang="zh-CN" altLang="zh-CN" i="1" dirty="0"/>
          </a:p>
          <a:p>
            <a:pPr lvl="2"/>
            <a:r>
              <a:rPr lang="zh-CN" altLang="zh-CN" dirty="0"/>
              <a:t>格式化集群的某一个</a:t>
            </a:r>
            <a:r>
              <a:rPr lang="en-US" altLang="zh-CN" dirty="0" err="1"/>
              <a:t>NameNode</a:t>
            </a:r>
            <a:r>
              <a:rPr lang="zh-CN" altLang="zh-CN" dirty="0"/>
              <a:t>，只有第一次启动时需要进行格式化，这里选择</a:t>
            </a:r>
            <a:r>
              <a:rPr lang="en-US" altLang="zh-CN" dirty="0"/>
              <a:t>master1</a:t>
            </a:r>
            <a:r>
              <a:rPr lang="zh-CN" altLang="zh-CN" dirty="0"/>
              <a:t>，在</a:t>
            </a:r>
            <a:r>
              <a:rPr lang="en-US" altLang="zh-CN" dirty="0"/>
              <a:t>master1</a:t>
            </a:r>
            <a:r>
              <a:rPr lang="zh-CN" altLang="zh-CN" dirty="0"/>
              <a:t>上执行如下命令：</a:t>
            </a:r>
          </a:p>
          <a:p>
            <a:pPr marL="685800" lvl="2" indent="0">
              <a:buNone/>
            </a:pPr>
            <a:r>
              <a:rPr lang="en-US" altLang="zh-CN" i="1" dirty="0" err="1"/>
              <a:t>hdfs</a:t>
            </a:r>
            <a:r>
              <a:rPr lang="en-US" altLang="zh-CN" i="1" dirty="0"/>
              <a:t> </a:t>
            </a:r>
            <a:r>
              <a:rPr lang="en-US" altLang="zh-CN" i="1" dirty="0" err="1"/>
              <a:t>namenode</a:t>
            </a:r>
            <a:r>
              <a:rPr lang="en-US" altLang="zh-CN" i="1" dirty="0"/>
              <a:t> -format</a:t>
            </a:r>
            <a:endParaRPr lang="zh-CN" altLang="zh-CN" i="1" dirty="0"/>
          </a:p>
        </p:txBody>
      </p:sp>
    </p:spTree>
    <p:extLst>
      <p:ext uri="{BB962C8B-B14F-4D97-AF65-F5344CB8AC3E}">
        <p14:creationId xmlns:p14="http://schemas.microsoft.com/office/powerpoint/2010/main" val="2291247324"/>
      </p:ext>
    </p:extLst>
  </p:cSld>
  <p:clrMapOvr>
    <a:masterClrMapping/>
  </p:clrMapOvr>
  <p:transition spd="med">
    <p:pull/>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46F9B-1674-428D-BD65-82E47D18C7EA}"/>
              </a:ext>
            </a:extLst>
          </p:cNvPr>
          <p:cNvSpPr>
            <a:spLocks noGrp="1"/>
          </p:cNvSpPr>
          <p:nvPr>
            <p:ph type="title"/>
          </p:nvPr>
        </p:nvSpPr>
        <p:spPr/>
        <p:txBody>
          <a:bodyPr/>
          <a:lstStyle/>
          <a:p>
            <a:r>
              <a:rPr lang="zh-CN" altLang="zh-CN" dirty="0"/>
              <a:t>【实例</a:t>
            </a:r>
            <a:r>
              <a:rPr lang="en-US" altLang="zh-CN" dirty="0"/>
              <a:t>3-3</a:t>
            </a:r>
            <a:r>
              <a:rPr lang="zh-CN" altLang="zh-CN" dirty="0"/>
              <a:t>】</a:t>
            </a:r>
            <a:endParaRPr lang="zh-CN" altLang="en-US" dirty="0"/>
          </a:p>
        </p:txBody>
      </p:sp>
      <p:sp>
        <p:nvSpPr>
          <p:cNvPr id="3" name="内容占位符 2">
            <a:extLst>
              <a:ext uri="{FF2B5EF4-FFF2-40B4-BE49-F238E27FC236}">
                <a16:creationId xmlns:a16="http://schemas.microsoft.com/office/drawing/2014/main" id="{73D73B79-AEEC-41FC-8FD5-F66C3DB2876D}"/>
              </a:ext>
            </a:extLst>
          </p:cNvPr>
          <p:cNvSpPr>
            <a:spLocks noGrp="1"/>
          </p:cNvSpPr>
          <p:nvPr>
            <p:ph idx="1"/>
          </p:nvPr>
        </p:nvSpPr>
        <p:spPr/>
        <p:txBody>
          <a:bodyPr>
            <a:normAutofit fontScale="85000" lnSpcReduction="20000"/>
          </a:bodyPr>
          <a:lstStyle/>
          <a:p>
            <a:r>
              <a:rPr lang="zh-CN" altLang="zh-CN" dirty="0"/>
              <a:t>（</a:t>
            </a:r>
            <a:r>
              <a:rPr lang="en-US" altLang="zh-CN" dirty="0"/>
              <a:t>3</a:t>
            </a:r>
            <a:r>
              <a:rPr lang="zh-CN" altLang="zh-CN" dirty="0"/>
              <a:t>）启动集群</a:t>
            </a:r>
          </a:p>
          <a:p>
            <a:pPr lvl="1"/>
            <a:r>
              <a:rPr lang="zh-CN" altLang="zh-CN" dirty="0"/>
              <a:t>④ 启动刚格式化过的</a:t>
            </a:r>
            <a:r>
              <a:rPr lang="en-US" altLang="zh-CN" dirty="0" err="1"/>
              <a:t>NameNode</a:t>
            </a:r>
            <a:endParaRPr lang="zh-CN" altLang="zh-CN" dirty="0"/>
          </a:p>
          <a:p>
            <a:pPr lvl="2"/>
            <a:r>
              <a:rPr lang="zh-CN" altLang="zh-CN" dirty="0"/>
              <a:t>由于上步格式化了节点</a:t>
            </a:r>
            <a:r>
              <a:rPr lang="en-US" altLang="zh-CN" dirty="0"/>
              <a:t>master1</a:t>
            </a:r>
            <a:r>
              <a:rPr lang="zh-CN" altLang="zh-CN" dirty="0"/>
              <a:t>的</a:t>
            </a:r>
            <a:r>
              <a:rPr lang="en-US" altLang="zh-CN" dirty="0" err="1"/>
              <a:t>NameNode</a:t>
            </a:r>
            <a:r>
              <a:rPr lang="zh-CN" altLang="zh-CN" dirty="0"/>
              <a:t>，因此在</a:t>
            </a:r>
            <a:r>
              <a:rPr lang="en-US" altLang="zh-CN" dirty="0"/>
              <a:t>master1</a:t>
            </a:r>
            <a:r>
              <a:rPr lang="zh-CN" altLang="zh-CN" dirty="0"/>
              <a:t>上执行如下命令：</a:t>
            </a:r>
          </a:p>
          <a:p>
            <a:pPr marL="685800" lvl="2" indent="0">
              <a:buNone/>
            </a:pPr>
            <a:r>
              <a:rPr lang="en-US" altLang="zh-CN" i="1" dirty="0"/>
              <a:t>hadoop-daemon.sh start </a:t>
            </a:r>
            <a:r>
              <a:rPr lang="en-US" altLang="zh-CN" i="1" dirty="0" err="1"/>
              <a:t>namenode</a:t>
            </a:r>
            <a:endParaRPr lang="zh-CN" altLang="zh-CN" i="1" dirty="0"/>
          </a:p>
          <a:p>
            <a:pPr lvl="2"/>
            <a:r>
              <a:rPr lang="zh-CN" altLang="zh-CN" dirty="0"/>
              <a:t>将刚格式化的</a:t>
            </a:r>
            <a:r>
              <a:rPr lang="en-US" altLang="zh-CN" dirty="0" err="1"/>
              <a:t>NameNode</a:t>
            </a:r>
            <a:r>
              <a:rPr lang="zh-CN" altLang="zh-CN" dirty="0"/>
              <a:t>信息同步到备用</a:t>
            </a:r>
            <a:r>
              <a:rPr lang="en-US" altLang="zh-CN" dirty="0" err="1"/>
              <a:t>NameNode</a:t>
            </a:r>
            <a:r>
              <a:rPr lang="zh-CN" altLang="zh-CN" dirty="0"/>
              <a:t>上（第一次启动时需要，以后不需要），在</a:t>
            </a:r>
            <a:r>
              <a:rPr lang="en-US" altLang="zh-CN" dirty="0"/>
              <a:t>master2</a:t>
            </a:r>
            <a:r>
              <a:rPr lang="zh-CN" altLang="zh-CN" dirty="0"/>
              <a:t>上执行如下命令：</a:t>
            </a:r>
          </a:p>
          <a:p>
            <a:pPr marL="685800" lvl="2" indent="0">
              <a:buNone/>
            </a:pPr>
            <a:r>
              <a:rPr lang="en-US" altLang="zh-CN" i="1" dirty="0" err="1"/>
              <a:t>hdfs</a:t>
            </a:r>
            <a:r>
              <a:rPr lang="en-US" altLang="zh-CN" i="1" dirty="0"/>
              <a:t> </a:t>
            </a:r>
            <a:r>
              <a:rPr lang="en-US" altLang="zh-CN" i="1" dirty="0" err="1"/>
              <a:t>namenode</a:t>
            </a:r>
            <a:r>
              <a:rPr lang="en-US" altLang="zh-CN" i="1" dirty="0"/>
              <a:t> -</a:t>
            </a:r>
            <a:r>
              <a:rPr lang="en-US" altLang="zh-CN" i="1" dirty="0" err="1"/>
              <a:t>bootstrapStandby</a:t>
            </a:r>
            <a:endParaRPr lang="zh-CN" altLang="zh-CN" i="1" dirty="0"/>
          </a:p>
          <a:p>
            <a:pPr lvl="2"/>
            <a:r>
              <a:rPr lang="zh-CN" altLang="zh-CN" dirty="0"/>
              <a:t>然后在</a:t>
            </a:r>
            <a:r>
              <a:rPr lang="en-US" altLang="zh-CN" dirty="0"/>
              <a:t>master2</a:t>
            </a:r>
            <a:r>
              <a:rPr lang="zh-CN" altLang="zh-CN" dirty="0"/>
              <a:t>上启动</a:t>
            </a:r>
            <a:r>
              <a:rPr lang="en-US" altLang="zh-CN" dirty="0" err="1"/>
              <a:t>NameNode</a:t>
            </a:r>
            <a:r>
              <a:rPr lang="zh-CN" altLang="zh-CN" dirty="0"/>
              <a:t>，执行如下命令：</a:t>
            </a:r>
          </a:p>
          <a:p>
            <a:pPr marL="685800" lvl="2" indent="0">
              <a:buNone/>
            </a:pPr>
            <a:r>
              <a:rPr lang="en-US" altLang="zh-CN" i="1" dirty="0"/>
              <a:t>hadoop-daemon.sh start </a:t>
            </a:r>
            <a:r>
              <a:rPr lang="en-US" altLang="zh-CN" i="1" dirty="0" err="1"/>
              <a:t>namenode</a:t>
            </a:r>
            <a:endParaRPr lang="zh-CN" altLang="zh-CN" i="1" dirty="0"/>
          </a:p>
          <a:p>
            <a:pPr lvl="1"/>
            <a:r>
              <a:rPr lang="zh-CN" altLang="zh-CN" dirty="0"/>
              <a:t>⑤ 启动所有的</a:t>
            </a:r>
            <a:r>
              <a:rPr lang="en-US" altLang="zh-CN" dirty="0" err="1"/>
              <a:t>DataNode</a:t>
            </a:r>
            <a:endParaRPr lang="zh-CN" altLang="zh-CN" dirty="0"/>
          </a:p>
          <a:p>
            <a:pPr lvl="2"/>
            <a:r>
              <a:rPr lang="en-US" altLang="zh-CN" dirty="0" err="1"/>
              <a:t>DataNode</a:t>
            </a:r>
            <a:r>
              <a:rPr lang="zh-CN" altLang="zh-CN" dirty="0"/>
              <a:t>是在</a:t>
            </a:r>
            <a:r>
              <a:rPr lang="en-US" altLang="zh-CN" dirty="0"/>
              <a:t>slaves</a:t>
            </a:r>
            <a:r>
              <a:rPr lang="zh-CN" altLang="zh-CN" dirty="0"/>
              <a:t>文件中配置的，在</a:t>
            </a:r>
            <a:r>
              <a:rPr lang="en-US" altLang="zh-CN" dirty="0"/>
              <a:t>master1</a:t>
            </a:r>
            <a:r>
              <a:rPr lang="zh-CN" altLang="zh-CN" dirty="0"/>
              <a:t>上执行如下命令：</a:t>
            </a:r>
          </a:p>
          <a:p>
            <a:pPr marL="685800" lvl="2" indent="0">
              <a:buNone/>
            </a:pPr>
            <a:r>
              <a:rPr lang="en-US" altLang="zh-CN" i="1" dirty="0"/>
              <a:t>hadoop-daemon.sh start </a:t>
            </a:r>
            <a:r>
              <a:rPr lang="en-US" altLang="zh-CN" i="1" dirty="0" err="1"/>
              <a:t>datanode</a:t>
            </a:r>
            <a:endParaRPr lang="zh-CN" altLang="zh-CN" i="1" dirty="0"/>
          </a:p>
          <a:p>
            <a:pPr lvl="1"/>
            <a:r>
              <a:rPr lang="zh-CN" altLang="zh-CN" dirty="0"/>
              <a:t>⑥ 启动</a:t>
            </a:r>
            <a:r>
              <a:rPr lang="en-US" altLang="zh-CN" dirty="0" err="1"/>
              <a:t>ZKFailoverController</a:t>
            </a:r>
            <a:endParaRPr lang="zh-CN" altLang="zh-CN" dirty="0"/>
          </a:p>
          <a:p>
            <a:pPr lvl="2"/>
            <a:r>
              <a:rPr lang="zh-CN" altLang="zh-CN" dirty="0"/>
              <a:t>在</a:t>
            </a:r>
            <a:r>
              <a:rPr lang="en-US" altLang="zh-CN" dirty="0"/>
              <a:t>master1</a:t>
            </a:r>
            <a:r>
              <a:rPr lang="zh-CN" altLang="zh-CN" dirty="0"/>
              <a:t>、</a:t>
            </a:r>
            <a:r>
              <a:rPr lang="en-US" altLang="zh-CN" dirty="0"/>
              <a:t>master2</a:t>
            </a:r>
            <a:r>
              <a:rPr lang="zh-CN" altLang="zh-CN" dirty="0"/>
              <a:t>上分别执行如下命令</a:t>
            </a:r>
            <a:r>
              <a:rPr lang="zh-CN" altLang="en-US" dirty="0"/>
              <a:t>：</a:t>
            </a:r>
            <a:endParaRPr lang="zh-CN" altLang="zh-CN" dirty="0"/>
          </a:p>
          <a:p>
            <a:pPr marL="685800" lvl="2" indent="0">
              <a:buNone/>
            </a:pPr>
            <a:r>
              <a:rPr lang="en-US" altLang="zh-CN" i="1" dirty="0"/>
              <a:t>hadoop-daemon.sh start </a:t>
            </a:r>
            <a:r>
              <a:rPr lang="en-US" altLang="zh-CN" i="1" dirty="0" err="1"/>
              <a:t>zkfc</a:t>
            </a:r>
            <a:endParaRPr lang="zh-CN" altLang="zh-CN" i="1" dirty="0"/>
          </a:p>
        </p:txBody>
      </p:sp>
    </p:spTree>
    <p:extLst>
      <p:ext uri="{BB962C8B-B14F-4D97-AF65-F5344CB8AC3E}">
        <p14:creationId xmlns:p14="http://schemas.microsoft.com/office/powerpoint/2010/main" val="143123362"/>
      </p:ext>
    </p:extLst>
  </p:cSld>
  <p:clrMapOvr>
    <a:masterClrMapping/>
  </p:clrMapOvr>
  <p:transition spd="med">
    <p:pull/>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46F9B-1674-428D-BD65-82E47D18C7EA}"/>
              </a:ext>
            </a:extLst>
          </p:cNvPr>
          <p:cNvSpPr>
            <a:spLocks noGrp="1"/>
          </p:cNvSpPr>
          <p:nvPr>
            <p:ph type="title"/>
          </p:nvPr>
        </p:nvSpPr>
        <p:spPr/>
        <p:txBody>
          <a:bodyPr/>
          <a:lstStyle/>
          <a:p>
            <a:r>
              <a:rPr lang="zh-CN" altLang="zh-CN" dirty="0"/>
              <a:t>【实例</a:t>
            </a:r>
            <a:r>
              <a:rPr lang="en-US" altLang="zh-CN" dirty="0"/>
              <a:t>3-3</a:t>
            </a:r>
            <a:r>
              <a:rPr lang="zh-CN" altLang="zh-CN" dirty="0"/>
              <a:t>】</a:t>
            </a:r>
            <a:endParaRPr lang="zh-CN" altLang="en-US" dirty="0"/>
          </a:p>
        </p:txBody>
      </p:sp>
      <p:sp>
        <p:nvSpPr>
          <p:cNvPr id="3" name="内容占位符 2">
            <a:extLst>
              <a:ext uri="{FF2B5EF4-FFF2-40B4-BE49-F238E27FC236}">
                <a16:creationId xmlns:a16="http://schemas.microsoft.com/office/drawing/2014/main" id="{73D73B79-AEEC-41FC-8FD5-F66C3DB2876D}"/>
              </a:ext>
            </a:extLst>
          </p:cNvPr>
          <p:cNvSpPr>
            <a:spLocks noGrp="1"/>
          </p:cNvSpPr>
          <p:nvPr>
            <p:ph idx="1"/>
          </p:nvPr>
        </p:nvSpPr>
        <p:spPr/>
        <p:txBody>
          <a:bodyPr>
            <a:normAutofit/>
          </a:bodyPr>
          <a:lstStyle/>
          <a:p>
            <a:r>
              <a:rPr lang="zh-CN" altLang="en-US" dirty="0"/>
              <a:t>（</a:t>
            </a:r>
            <a:r>
              <a:rPr lang="en-US" altLang="zh-CN" dirty="0"/>
              <a:t>4</a:t>
            </a:r>
            <a:r>
              <a:rPr lang="zh-CN" altLang="en-US" dirty="0"/>
              <a:t>）</a:t>
            </a:r>
            <a:r>
              <a:rPr lang="zh-CN" altLang="zh-CN" dirty="0"/>
              <a:t>验证</a:t>
            </a:r>
            <a:r>
              <a:rPr lang="en-US" altLang="zh-CN" dirty="0"/>
              <a:t>HDFS </a:t>
            </a:r>
            <a:r>
              <a:rPr lang="en-US" altLang="zh-CN" dirty="0" err="1"/>
              <a:t>NameNode</a:t>
            </a:r>
            <a:r>
              <a:rPr lang="zh-CN" altLang="zh-CN" dirty="0"/>
              <a:t>高可用机制的故障自动转移功能</a:t>
            </a:r>
          </a:p>
          <a:p>
            <a:pPr lvl="1"/>
            <a:r>
              <a:rPr lang="zh-CN" altLang="zh-CN" dirty="0"/>
              <a:t>打开</a:t>
            </a:r>
            <a:r>
              <a:rPr lang="en-US" altLang="zh-CN" dirty="0"/>
              <a:t>http://master1:50070</a:t>
            </a:r>
            <a:r>
              <a:rPr lang="zh-CN" altLang="zh-CN" dirty="0"/>
              <a:t>和</a:t>
            </a:r>
            <a:r>
              <a:rPr lang="en-US" altLang="zh-CN" dirty="0"/>
              <a:t>http://master2:50070</a:t>
            </a:r>
            <a:r>
              <a:rPr lang="zh-CN" altLang="zh-CN" dirty="0"/>
              <a:t>两个</a:t>
            </a:r>
            <a:r>
              <a:rPr lang="en-US" altLang="zh-CN" dirty="0"/>
              <a:t>Web</a:t>
            </a:r>
            <a:r>
              <a:rPr lang="zh-CN" altLang="zh-CN" dirty="0"/>
              <a:t>页面，观察哪个节点是</a:t>
            </a:r>
            <a:r>
              <a:rPr lang="en-US" altLang="zh-CN" dirty="0"/>
              <a:t>Active </a:t>
            </a:r>
            <a:r>
              <a:rPr lang="en-US" altLang="zh-CN" dirty="0" err="1"/>
              <a:t>NameNode</a:t>
            </a:r>
            <a:r>
              <a:rPr lang="zh-CN" altLang="zh-CN" dirty="0"/>
              <a:t>，哪个节点是</a:t>
            </a:r>
            <a:r>
              <a:rPr lang="en-US" altLang="zh-CN" dirty="0"/>
              <a:t>Standby </a:t>
            </a:r>
            <a:r>
              <a:rPr lang="en-US" altLang="zh-CN" dirty="0" err="1"/>
              <a:t>NameNode</a:t>
            </a:r>
            <a:r>
              <a:rPr lang="zh-CN" altLang="zh-CN" dirty="0"/>
              <a:t>。假设此处</a:t>
            </a:r>
            <a:r>
              <a:rPr lang="en-US" altLang="zh-CN" dirty="0"/>
              <a:t>master1</a:t>
            </a:r>
            <a:r>
              <a:rPr lang="zh-CN" altLang="zh-CN" dirty="0"/>
              <a:t>是</a:t>
            </a:r>
            <a:r>
              <a:rPr lang="en-US" altLang="zh-CN" dirty="0"/>
              <a:t>Active</a:t>
            </a:r>
            <a:r>
              <a:rPr lang="zh-CN" altLang="zh-CN" dirty="0"/>
              <a:t>的，通过“</a:t>
            </a:r>
            <a:r>
              <a:rPr lang="en-US" altLang="zh-CN" dirty="0" err="1"/>
              <a:t>jps</a:t>
            </a:r>
            <a:r>
              <a:rPr lang="zh-CN" altLang="zh-CN" dirty="0"/>
              <a:t>”命令获取该节点的</a:t>
            </a:r>
            <a:r>
              <a:rPr lang="en-US" altLang="zh-CN" dirty="0" err="1"/>
              <a:t>NameNode</a:t>
            </a:r>
            <a:r>
              <a:rPr lang="zh-CN" altLang="zh-CN" dirty="0"/>
              <a:t>进程</a:t>
            </a:r>
            <a:r>
              <a:rPr lang="en-US" altLang="zh-CN" dirty="0"/>
              <a:t>id</a:t>
            </a:r>
            <a:r>
              <a:rPr lang="zh-CN" altLang="zh-CN" dirty="0"/>
              <a:t>，然后执行命令“</a:t>
            </a:r>
            <a:r>
              <a:rPr lang="en-US" altLang="zh-CN" dirty="0"/>
              <a:t>kill -9 </a:t>
            </a:r>
            <a:r>
              <a:rPr lang="en-US" altLang="zh-CN" dirty="0" err="1"/>
              <a:t>pid</a:t>
            </a:r>
            <a:r>
              <a:rPr lang="zh-CN" altLang="zh-CN" dirty="0"/>
              <a:t>”（其中</a:t>
            </a:r>
            <a:r>
              <a:rPr lang="en-US" altLang="zh-CN" dirty="0" err="1"/>
              <a:t>pid</a:t>
            </a:r>
            <a:r>
              <a:rPr lang="zh-CN" altLang="zh-CN" dirty="0"/>
              <a:t>是进程</a:t>
            </a:r>
            <a:r>
              <a:rPr lang="en-US" altLang="zh-CN" dirty="0" err="1"/>
              <a:t>NameNode</a:t>
            </a:r>
            <a:r>
              <a:rPr lang="zh-CN" altLang="zh-CN" dirty="0"/>
              <a:t>的进程号）将该进程杀死。刷新两个</a:t>
            </a:r>
            <a:r>
              <a:rPr lang="en-US" altLang="zh-CN" dirty="0"/>
              <a:t>HDFS</a:t>
            </a:r>
            <a:r>
              <a:rPr lang="zh-CN" altLang="zh-CN" dirty="0"/>
              <a:t>节点的</a:t>
            </a:r>
            <a:r>
              <a:rPr lang="en-US" altLang="zh-CN" dirty="0"/>
              <a:t>Web</a:t>
            </a:r>
            <a:r>
              <a:rPr lang="zh-CN" altLang="zh-CN" dirty="0"/>
              <a:t>界面，可以看到</a:t>
            </a:r>
            <a:r>
              <a:rPr lang="en-US" altLang="zh-CN" dirty="0"/>
              <a:t>master2</a:t>
            </a:r>
            <a:r>
              <a:rPr lang="zh-CN" altLang="zh-CN" dirty="0"/>
              <a:t>节点的状态由原来的</a:t>
            </a:r>
            <a:r>
              <a:rPr lang="en-US" altLang="zh-CN" dirty="0"/>
              <a:t>Standby</a:t>
            </a:r>
            <a:r>
              <a:rPr lang="zh-CN" altLang="zh-CN" dirty="0"/>
              <a:t>变成现在的</a:t>
            </a:r>
            <a:r>
              <a:rPr lang="en-US" altLang="zh-CN" dirty="0"/>
              <a:t>Active</a:t>
            </a:r>
            <a:r>
              <a:rPr lang="zh-CN" altLang="zh-CN" dirty="0"/>
              <a:t>，并且</a:t>
            </a:r>
            <a:r>
              <a:rPr lang="en-US" altLang="zh-CN" dirty="0"/>
              <a:t>HDFS</a:t>
            </a:r>
            <a:r>
              <a:rPr lang="zh-CN" altLang="zh-CN" dirty="0"/>
              <a:t>还能进行读写操作。这就说明，高可用机制的故障自动转换功能是正常的，</a:t>
            </a:r>
            <a:r>
              <a:rPr lang="en-US" altLang="zh-CN" dirty="0"/>
              <a:t>HDFS </a:t>
            </a:r>
            <a:r>
              <a:rPr lang="en-US" altLang="zh-CN" dirty="0" err="1"/>
              <a:t>NameNode</a:t>
            </a:r>
            <a:r>
              <a:rPr lang="zh-CN" altLang="zh-CN" dirty="0"/>
              <a:t>是高可用的，而且主备</a:t>
            </a:r>
            <a:r>
              <a:rPr lang="en-US" altLang="zh-CN" dirty="0" err="1"/>
              <a:t>NameNode</a:t>
            </a:r>
            <a:r>
              <a:rPr lang="zh-CN" altLang="zh-CN" dirty="0"/>
              <a:t>切换过程对用户来说是不透明的。</a:t>
            </a:r>
            <a:endParaRPr lang="zh-CN" altLang="en-US" dirty="0"/>
          </a:p>
        </p:txBody>
      </p:sp>
    </p:spTree>
    <p:extLst>
      <p:ext uri="{BB962C8B-B14F-4D97-AF65-F5344CB8AC3E}">
        <p14:creationId xmlns:p14="http://schemas.microsoft.com/office/powerpoint/2010/main" val="1988256134"/>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D5546-1C0E-4E1E-B490-6099CD2A1A60}"/>
              </a:ext>
            </a:extLst>
          </p:cNvPr>
          <p:cNvSpPr>
            <a:spLocks noGrp="1"/>
          </p:cNvSpPr>
          <p:nvPr>
            <p:ph type="title"/>
          </p:nvPr>
        </p:nvSpPr>
        <p:spPr/>
        <p:txBody>
          <a:bodyPr/>
          <a:lstStyle/>
          <a:p>
            <a:r>
              <a:rPr lang="en-US" altLang="zh-CN" dirty="0"/>
              <a:t>3.2  HDFS</a:t>
            </a:r>
            <a:r>
              <a:rPr lang="zh-CN" altLang="en-US" dirty="0"/>
              <a:t>体系架构</a:t>
            </a:r>
          </a:p>
        </p:txBody>
      </p:sp>
      <p:sp>
        <p:nvSpPr>
          <p:cNvPr id="3" name="内容占位符 2">
            <a:extLst>
              <a:ext uri="{FF2B5EF4-FFF2-40B4-BE49-F238E27FC236}">
                <a16:creationId xmlns:a16="http://schemas.microsoft.com/office/drawing/2014/main" id="{326DD2C3-62C8-4C3D-90AF-DC33D86CBC75}"/>
              </a:ext>
            </a:extLst>
          </p:cNvPr>
          <p:cNvSpPr>
            <a:spLocks noGrp="1"/>
          </p:cNvSpPr>
          <p:nvPr>
            <p:ph idx="1"/>
          </p:nvPr>
        </p:nvSpPr>
        <p:spPr/>
        <p:txBody>
          <a:bodyPr>
            <a:normAutofit/>
          </a:bodyPr>
          <a:lstStyle/>
          <a:p>
            <a:r>
              <a:rPr lang="en-US" altLang="zh-CN" dirty="0"/>
              <a:t>1. </a:t>
            </a:r>
            <a:r>
              <a:rPr lang="en-US" altLang="zh-CN" dirty="0" err="1"/>
              <a:t>NameNode</a:t>
            </a:r>
            <a:endParaRPr lang="en-US" altLang="zh-CN" dirty="0"/>
          </a:p>
          <a:p>
            <a:pPr lvl="1"/>
            <a:r>
              <a:rPr lang="en-US" altLang="zh-CN" dirty="0"/>
              <a:t>HDFS</a:t>
            </a:r>
            <a:r>
              <a:rPr lang="zh-CN" altLang="zh-CN" dirty="0"/>
              <a:t>命名空间（</a:t>
            </a:r>
            <a:r>
              <a:rPr lang="en-US" altLang="zh-CN" dirty="0" err="1"/>
              <a:t>NameSpace</a:t>
            </a:r>
            <a:r>
              <a:rPr lang="zh-CN" altLang="zh-CN" dirty="0"/>
              <a:t>）支持传统的层次型文件组织结构，与大多数现有文件系统类似，用户可以创建、删除、移动或重命名文件。</a:t>
            </a:r>
            <a:endParaRPr lang="en-US" altLang="zh-CN" dirty="0"/>
          </a:p>
          <a:p>
            <a:pPr lvl="1"/>
            <a:r>
              <a:rPr lang="zh-CN" altLang="zh-CN" dirty="0"/>
              <a:t>在</a:t>
            </a:r>
            <a:r>
              <a:rPr lang="en-US" altLang="zh-CN" dirty="0"/>
              <a:t>HDFS</a:t>
            </a:r>
            <a:r>
              <a:rPr lang="zh-CN" altLang="zh-CN" dirty="0"/>
              <a:t>中，</a:t>
            </a:r>
            <a:r>
              <a:rPr lang="en-US" altLang="zh-CN" dirty="0" err="1"/>
              <a:t>NameNode</a:t>
            </a:r>
            <a:r>
              <a:rPr lang="zh-CN" altLang="zh-CN" dirty="0"/>
              <a:t>负责管理分布式文件系统的命名空间，保存了两个核心数据结构：</a:t>
            </a:r>
            <a:r>
              <a:rPr lang="en-US" altLang="zh-CN" dirty="0" err="1"/>
              <a:t>FsImage</a:t>
            </a:r>
            <a:r>
              <a:rPr lang="zh-CN" altLang="zh-CN" dirty="0"/>
              <a:t>和</a:t>
            </a:r>
            <a:r>
              <a:rPr lang="en-US" altLang="zh-CN" dirty="0" err="1"/>
              <a:t>EditLog</a:t>
            </a:r>
            <a:r>
              <a:rPr lang="zh-CN" altLang="zh-CN" dirty="0"/>
              <a:t>。其中，</a:t>
            </a:r>
            <a:r>
              <a:rPr lang="en-US" altLang="zh-CN" dirty="0" err="1"/>
              <a:t>FsImage</a:t>
            </a:r>
            <a:r>
              <a:rPr lang="zh-CN" altLang="zh-CN" dirty="0"/>
              <a:t>用于维护文件系统树以及文件树中所有文件和目录的元数据；操作日志文件</a:t>
            </a:r>
            <a:r>
              <a:rPr lang="en-US" altLang="zh-CN" dirty="0" err="1"/>
              <a:t>EditLog</a:t>
            </a:r>
            <a:r>
              <a:rPr lang="zh-CN" altLang="zh-CN" dirty="0"/>
              <a:t>记录了所有针对文件的创建、删除、重命名等操作。</a:t>
            </a:r>
            <a:r>
              <a:rPr lang="en-US" altLang="zh-CN" dirty="0" err="1"/>
              <a:t>NameNode</a:t>
            </a:r>
            <a:r>
              <a:rPr lang="zh-CN" altLang="zh-CN" dirty="0"/>
              <a:t>记录了每个文件中各个块所在的数据节点的位置信息，但是并不持久化存储这些信息，而是在系统每次启动时扫描所有数据节点重构得到这些信息。</a:t>
            </a:r>
            <a:endParaRPr lang="en-US" altLang="zh-CN" dirty="0"/>
          </a:p>
        </p:txBody>
      </p:sp>
    </p:spTree>
    <p:extLst>
      <p:ext uri="{BB962C8B-B14F-4D97-AF65-F5344CB8AC3E}">
        <p14:creationId xmlns:p14="http://schemas.microsoft.com/office/powerpoint/2010/main" val="1906087528"/>
      </p:ext>
    </p:extLst>
  </p:cSld>
  <p:clrMapOvr>
    <a:masterClrMapping/>
  </p:clrMapOvr>
  <p:transition spd="med">
    <p:pull/>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7E9E4-083E-4B62-91EB-5FF6310C4CAC}"/>
              </a:ext>
            </a:extLst>
          </p:cNvPr>
          <p:cNvSpPr>
            <a:spLocks noGrp="1"/>
          </p:cNvSpPr>
          <p:nvPr>
            <p:ph type="title"/>
          </p:nvPr>
        </p:nvSpPr>
        <p:spPr/>
        <p:txBody>
          <a:bodyPr>
            <a:normAutofit/>
          </a:bodyPr>
          <a:lstStyle/>
          <a:p>
            <a:r>
              <a:rPr lang="en-US" altLang="zh-CN" dirty="0"/>
              <a:t>3.6.5  HDFS </a:t>
            </a:r>
            <a:r>
              <a:rPr lang="en-US" altLang="zh-CN" dirty="0" err="1"/>
              <a:t>NameNode</a:t>
            </a:r>
            <a:r>
              <a:rPr lang="en-US" altLang="zh-CN" dirty="0"/>
              <a:t> Federation</a:t>
            </a:r>
            <a:r>
              <a:rPr lang="zh-CN" altLang="zh-CN" dirty="0"/>
              <a:t>联邦机制</a:t>
            </a:r>
            <a:endParaRPr lang="zh-CN" altLang="en-US" dirty="0"/>
          </a:p>
        </p:txBody>
      </p:sp>
      <p:sp>
        <p:nvSpPr>
          <p:cNvPr id="3" name="内容占位符 2">
            <a:extLst>
              <a:ext uri="{FF2B5EF4-FFF2-40B4-BE49-F238E27FC236}">
                <a16:creationId xmlns:a16="http://schemas.microsoft.com/office/drawing/2014/main" id="{3E57977B-7569-4D0E-B35A-02557B76E545}"/>
              </a:ext>
            </a:extLst>
          </p:cNvPr>
          <p:cNvSpPr>
            <a:spLocks noGrp="1"/>
          </p:cNvSpPr>
          <p:nvPr>
            <p:ph idx="1"/>
          </p:nvPr>
        </p:nvSpPr>
        <p:spPr/>
        <p:txBody>
          <a:bodyPr>
            <a:normAutofit/>
          </a:bodyPr>
          <a:lstStyle/>
          <a:p>
            <a:r>
              <a:rPr lang="en-US" altLang="zh-CN" dirty="0"/>
              <a:t>1. HDFS Federation</a:t>
            </a:r>
            <a:r>
              <a:rPr lang="zh-CN" altLang="zh-CN" dirty="0"/>
              <a:t>概述</a:t>
            </a:r>
          </a:p>
          <a:p>
            <a:pPr lvl="1"/>
            <a:r>
              <a:rPr lang="en-US" altLang="zh-CN" dirty="0"/>
              <a:t>Hadoop</a:t>
            </a:r>
            <a:r>
              <a:rPr lang="zh-CN" altLang="zh-CN" dirty="0"/>
              <a:t>集群的元数据信息是存放在</a:t>
            </a:r>
            <a:r>
              <a:rPr lang="en-US" altLang="zh-CN" dirty="0" err="1"/>
              <a:t>NameNode</a:t>
            </a:r>
            <a:r>
              <a:rPr lang="zh-CN" altLang="zh-CN" dirty="0"/>
              <a:t>的内存中的，当集群扩大到一定规模后，</a:t>
            </a:r>
            <a:r>
              <a:rPr lang="en-US" altLang="zh-CN" dirty="0" err="1"/>
              <a:t>NameNode</a:t>
            </a:r>
            <a:r>
              <a:rPr lang="zh-CN" altLang="zh-CN" dirty="0"/>
              <a:t>内存中存放的元数据信息可能会非常大。由于</a:t>
            </a:r>
            <a:r>
              <a:rPr lang="en-US" altLang="zh-CN" dirty="0"/>
              <a:t>HDFS</a:t>
            </a:r>
            <a:r>
              <a:rPr lang="zh-CN" altLang="zh-CN" dirty="0"/>
              <a:t>所有操作都会和</a:t>
            </a:r>
            <a:r>
              <a:rPr lang="en-US" altLang="zh-CN" dirty="0" err="1"/>
              <a:t>NameNode</a:t>
            </a:r>
            <a:r>
              <a:rPr lang="zh-CN" altLang="zh-CN" dirty="0"/>
              <a:t>进行交互，当集群很大时，</a:t>
            </a:r>
            <a:r>
              <a:rPr lang="en-US" altLang="zh-CN" dirty="0" err="1"/>
              <a:t>NameNode</a:t>
            </a:r>
            <a:r>
              <a:rPr lang="zh-CN" altLang="zh-CN" dirty="0"/>
              <a:t>的内存限制将成为制约集群横向扩展的瓶颈。在</a:t>
            </a:r>
            <a:r>
              <a:rPr lang="en-US" altLang="zh-CN" dirty="0"/>
              <a:t>Hadoop 2.0</a:t>
            </a:r>
            <a:r>
              <a:rPr lang="zh-CN" altLang="zh-CN" dirty="0"/>
              <a:t>诞生之前，</a:t>
            </a:r>
            <a:r>
              <a:rPr lang="en-US" altLang="zh-CN" dirty="0"/>
              <a:t>HDFS</a:t>
            </a:r>
            <a:r>
              <a:rPr lang="zh-CN" altLang="zh-CN" dirty="0"/>
              <a:t>中只能有一个命名空间，对于</a:t>
            </a:r>
            <a:r>
              <a:rPr lang="en-US" altLang="zh-CN" dirty="0"/>
              <a:t>HFDS</a:t>
            </a:r>
            <a:r>
              <a:rPr lang="zh-CN" altLang="zh-CN" dirty="0"/>
              <a:t>中的文件没有办法完成隔离。正因为如此，在</a:t>
            </a:r>
            <a:r>
              <a:rPr lang="en-US" altLang="zh-CN" dirty="0"/>
              <a:t>Hadoop 2.0</a:t>
            </a:r>
            <a:r>
              <a:rPr lang="zh-CN" altLang="zh-CN" dirty="0"/>
              <a:t>中引入了</a:t>
            </a:r>
            <a:r>
              <a:rPr lang="en-US" altLang="zh-CN" dirty="0"/>
              <a:t>HDFS Federation</a:t>
            </a:r>
            <a:r>
              <a:rPr lang="zh-CN" altLang="zh-CN" dirty="0"/>
              <a:t>联邦机制，可以解决如下问题。</a:t>
            </a:r>
          </a:p>
          <a:p>
            <a:pPr lvl="2"/>
            <a:r>
              <a:rPr lang="zh-CN" altLang="zh-CN" dirty="0"/>
              <a:t>（</a:t>
            </a:r>
            <a:r>
              <a:rPr lang="en-US" altLang="zh-CN" dirty="0"/>
              <a:t>1</a:t>
            </a:r>
            <a:r>
              <a:rPr lang="zh-CN" altLang="zh-CN" dirty="0"/>
              <a:t>）集群扩展性。</a:t>
            </a:r>
            <a:endParaRPr lang="en-US" altLang="zh-CN" dirty="0"/>
          </a:p>
          <a:p>
            <a:pPr lvl="2"/>
            <a:r>
              <a:rPr lang="zh-CN" altLang="zh-CN" dirty="0"/>
              <a:t>（</a:t>
            </a:r>
            <a:r>
              <a:rPr lang="en-US" altLang="zh-CN" dirty="0"/>
              <a:t>2</a:t>
            </a:r>
            <a:r>
              <a:rPr lang="zh-CN" altLang="zh-CN" dirty="0"/>
              <a:t>）性能更高效。</a:t>
            </a:r>
            <a:endParaRPr lang="en-US" altLang="zh-CN" dirty="0"/>
          </a:p>
          <a:p>
            <a:pPr lvl="2"/>
            <a:r>
              <a:rPr lang="zh-CN" altLang="zh-CN" dirty="0"/>
              <a:t>（</a:t>
            </a:r>
            <a:r>
              <a:rPr lang="en-US" altLang="zh-CN" dirty="0"/>
              <a:t>3</a:t>
            </a:r>
            <a:r>
              <a:rPr lang="zh-CN" altLang="zh-CN" dirty="0"/>
              <a:t>）良好隔离性。</a:t>
            </a:r>
          </a:p>
        </p:txBody>
      </p:sp>
    </p:spTree>
    <p:extLst>
      <p:ext uri="{BB962C8B-B14F-4D97-AF65-F5344CB8AC3E}">
        <p14:creationId xmlns:p14="http://schemas.microsoft.com/office/powerpoint/2010/main" val="28438907"/>
      </p:ext>
    </p:extLst>
  </p:cSld>
  <p:clrMapOvr>
    <a:masterClrMapping/>
  </p:clrMapOvr>
  <p:transition spd="med">
    <p:pull/>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7E9E4-083E-4B62-91EB-5FF6310C4CAC}"/>
              </a:ext>
            </a:extLst>
          </p:cNvPr>
          <p:cNvSpPr>
            <a:spLocks noGrp="1"/>
          </p:cNvSpPr>
          <p:nvPr>
            <p:ph type="title"/>
          </p:nvPr>
        </p:nvSpPr>
        <p:spPr/>
        <p:txBody>
          <a:bodyPr>
            <a:normAutofit/>
          </a:bodyPr>
          <a:lstStyle/>
          <a:p>
            <a:r>
              <a:rPr lang="en-US" altLang="zh-CN" dirty="0"/>
              <a:t>3.6.5  HDFS </a:t>
            </a:r>
            <a:r>
              <a:rPr lang="en-US" altLang="zh-CN" dirty="0" err="1"/>
              <a:t>NameNode</a:t>
            </a:r>
            <a:r>
              <a:rPr lang="en-US" altLang="zh-CN" dirty="0"/>
              <a:t> Federation</a:t>
            </a:r>
            <a:r>
              <a:rPr lang="zh-CN" altLang="zh-CN" dirty="0"/>
              <a:t>联邦机制</a:t>
            </a:r>
            <a:endParaRPr lang="zh-CN" altLang="en-US" dirty="0"/>
          </a:p>
        </p:txBody>
      </p:sp>
      <p:sp>
        <p:nvSpPr>
          <p:cNvPr id="3" name="内容占位符 2">
            <a:extLst>
              <a:ext uri="{FF2B5EF4-FFF2-40B4-BE49-F238E27FC236}">
                <a16:creationId xmlns:a16="http://schemas.microsoft.com/office/drawing/2014/main" id="{3E57977B-7569-4D0E-B35A-02557B76E545}"/>
              </a:ext>
            </a:extLst>
          </p:cNvPr>
          <p:cNvSpPr>
            <a:spLocks noGrp="1"/>
          </p:cNvSpPr>
          <p:nvPr>
            <p:ph idx="1"/>
          </p:nvPr>
        </p:nvSpPr>
        <p:spPr>
          <a:xfrm>
            <a:off x="628650" y="1369219"/>
            <a:ext cx="5378255" cy="3263504"/>
          </a:xfrm>
        </p:spPr>
        <p:txBody>
          <a:bodyPr>
            <a:normAutofit fontScale="92500" lnSpcReduction="10000"/>
          </a:bodyPr>
          <a:lstStyle/>
          <a:p>
            <a:r>
              <a:rPr lang="en-US" altLang="zh-CN" dirty="0"/>
              <a:t>2. HDFS</a:t>
            </a:r>
            <a:r>
              <a:rPr lang="zh-CN" altLang="zh-CN" dirty="0"/>
              <a:t>数据管理体系架构</a:t>
            </a:r>
            <a:endParaRPr lang="en-US" altLang="zh-CN" dirty="0"/>
          </a:p>
          <a:p>
            <a:pPr lvl="1"/>
            <a:r>
              <a:rPr lang="en-US" altLang="zh-CN" dirty="0"/>
              <a:t>HDFS</a:t>
            </a:r>
            <a:r>
              <a:rPr lang="zh-CN" altLang="zh-CN" dirty="0"/>
              <a:t>的数据存储采用两层分层结构，分别为命名空间（</a:t>
            </a:r>
            <a:r>
              <a:rPr lang="en-US" altLang="zh-CN" dirty="0"/>
              <a:t>Namespace</a:t>
            </a:r>
            <a:r>
              <a:rPr lang="zh-CN" altLang="zh-CN" dirty="0"/>
              <a:t>）和块存储服务（</a:t>
            </a:r>
            <a:r>
              <a:rPr lang="en-US" altLang="zh-CN" dirty="0"/>
              <a:t>Block Storage Service</a:t>
            </a:r>
            <a:r>
              <a:rPr lang="zh-CN" altLang="zh-CN" dirty="0"/>
              <a:t>）。其中命名空间由目录、文件、块组成，支持创建、删除、修改、列举命名空间等相关操作。块存储服务包括两部分，分别是块管理</a:t>
            </a:r>
            <a:r>
              <a:rPr lang="en-US" altLang="zh-CN" dirty="0"/>
              <a:t>Block Management</a:t>
            </a:r>
            <a:r>
              <a:rPr lang="zh-CN" altLang="zh-CN" dirty="0"/>
              <a:t>和存储</a:t>
            </a:r>
            <a:r>
              <a:rPr lang="en-US" altLang="zh-CN" dirty="0"/>
              <a:t>Storage</a:t>
            </a:r>
            <a:r>
              <a:rPr lang="zh-CN" altLang="zh-CN" dirty="0"/>
              <a:t>，块管理在</a:t>
            </a:r>
            <a:r>
              <a:rPr lang="en-US" altLang="zh-CN" dirty="0" err="1"/>
              <a:t>NameNode</a:t>
            </a:r>
            <a:r>
              <a:rPr lang="zh-CN" altLang="zh-CN" dirty="0"/>
              <a:t>中完成，通过控制注册和阶段性心跳来保证</a:t>
            </a:r>
            <a:r>
              <a:rPr lang="en-US" altLang="zh-CN" dirty="0" err="1"/>
              <a:t>DataNode</a:t>
            </a:r>
            <a:r>
              <a:rPr lang="zh-CN" altLang="zh-CN" dirty="0"/>
              <a:t>正常运行，可以处理块的信息报告和维护块的位置信息，可以创建、修改、删除、查询块，还可以管理副本和副本位置；存储在数据节点</a:t>
            </a:r>
            <a:r>
              <a:rPr lang="en-US" altLang="zh-CN" dirty="0" err="1"/>
              <a:t>DataNode</a:t>
            </a:r>
            <a:r>
              <a:rPr lang="zh-CN" altLang="zh-CN" dirty="0"/>
              <a:t>上，提供对块的读写操作。</a:t>
            </a:r>
          </a:p>
        </p:txBody>
      </p:sp>
      <p:sp>
        <p:nvSpPr>
          <p:cNvPr id="17" name="文本框 22702">
            <a:extLst>
              <a:ext uri="{FF2B5EF4-FFF2-40B4-BE49-F238E27FC236}">
                <a16:creationId xmlns:a16="http://schemas.microsoft.com/office/drawing/2014/main" id="{1E497A00-FDD0-4F44-9353-45A4DE36E7C4}"/>
              </a:ext>
            </a:extLst>
          </p:cNvPr>
          <p:cNvSpPr txBox="1"/>
          <p:nvPr/>
        </p:nvSpPr>
        <p:spPr>
          <a:xfrm rot="10800000" flipV="1">
            <a:off x="6166485" y="2712012"/>
            <a:ext cx="381000" cy="815340"/>
          </a:xfrm>
          <a:prstGeom prst="rect">
            <a:avLst/>
          </a:prstGeom>
          <a:solidFill>
            <a:schemeClr val="lt1"/>
          </a:solidFill>
          <a:ln w="6350">
            <a:noFill/>
          </a:ln>
        </p:spPr>
        <p:txBody>
          <a:bodyPr rot="0" spcFirstLastPara="0" vert="eaVert" wrap="squar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块存储服务</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8" name="矩形: 圆角 17">
            <a:extLst>
              <a:ext uri="{FF2B5EF4-FFF2-40B4-BE49-F238E27FC236}">
                <a16:creationId xmlns:a16="http://schemas.microsoft.com/office/drawing/2014/main" id="{E8CBA53A-0D56-4D42-9766-58611AA0C8FD}"/>
              </a:ext>
            </a:extLst>
          </p:cNvPr>
          <p:cNvSpPr/>
          <p:nvPr/>
        </p:nvSpPr>
        <p:spPr>
          <a:xfrm>
            <a:off x="6701790" y="1756972"/>
            <a:ext cx="1813560" cy="948690"/>
          </a:xfrm>
          <a:prstGeom prst="roundRect">
            <a:avLst/>
          </a:prstGeom>
          <a:solidFill>
            <a:schemeClr val="bg1">
              <a:lumMod val="6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l">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名称节点</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9" name="矩形: 圆角 18">
            <a:extLst>
              <a:ext uri="{FF2B5EF4-FFF2-40B4-BE49-F238E27FC236}">
                <a16:creationId xmlns:a16="http://schemas.microsoft.com/office/drawing/2014/main" id="{813AC4E7-0B20-42DC-9CC4-933A74240D58}"/>
              </a:ext>
            </a:extLst>
          </p:cNvPr>
          <p:cNvSpPr/>
          <p:nvPr/>
        </p:nvSpPr>
        <p:spPr>
          <a:xfrm>
            <a:off x="6748780" y="2399592"/>
            <a:ext cx="1723390" cy="248285"/>
          </a:xfrm>
          <a:prstGeom prst="roundRect">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块管理</a:t>
            </a:r>
            <a:endParaRPr lang="zh-CN" sz="1050" kern="100">
              <a:effectLst/>
              <a:ea typeface="等线" panose="02010600030101010101" pitchFamily="2" charset="-122"/>
              <a:cs typeface="Times New Roman" panose="02020603050405020304" pitchFamily="18" charset="0"/>
            </a:endParaRPr>
          </a:p>
        </p:txBody>
      </p:sp>
      <p:sp>
        <p:nvSpPr>
          <p:cNvPr id="20" name="等腰三角形 19">
            <a:extLst>
              <a:ext uri="{FF2B5EF4-FFF2-40B4-BE49-F238E27FC236}">
                <a16:creationId xmlns:a16="http://schemas.microsoft.com/office/drawing/2014/main" id="{1DA81BBC-CEAE-4F2D-B6BE-B009A2E594D5}"/>
              </a:ext>
            </a:extLst>
          </p:cNvPr>
          <p:cNvSpPr/>
          <p:nvPr/>
        </p:nvSpPr>
        <p:spPr>
          <a:xfrm>
            <a:off x="7339965" y="1845872"/>
            <a:ext cx="706120" cy="522605"/>
          </a:xfrm>
          <a:prstGeom prst="triangle">
            <a:avLst/>
          </a:prstGeom>
          <a:solidFill>
            <a:schemeClr val="bg1">
              <a:lumMod val="6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NS</a:t>
            </a:r>
            <a:endParaRPr lang="zh-CN" sz="1050" kern="100">
              <a:effectLst/>
              <a:ea typeface="等线" panose="02010600030101010101" pitchFamily="2" charset="-122"/>
              <a:cs typeface="Times New Roman" panose="02020603050405020304" pitchFamily="18" charset="0"/>
            </a:endParaRPr>
          </a:p>
        </p:txBody>
      </p:sp>
      <p:sp>
        <p:nvSpPr>
          <p:cNvPr id="21" name="矩形: 圆角 20">
            <a:extLst>
              <a:ext uri="{FF2B5EF4-FFF2-40B4-BE49-F238E27FC236}">
                <a16:creationId xmlns:a16="http://schemas.microsoft.com/office/drawing/2014/main" id="{FB8535ED-C559-4B9D-B2C8-525713802BEF}"/>
              </a:ext>
            </a:extLst>
          </p:cNvPr>
          <p:cNvSpPr/>
          <p:nvPr/>
        </p:nvSpPr>
        <p:spPr>
          <a:xfrm>
            <a:off x="6701790" y="2874572"/>
            <a:ext cx="1813560" cy="948055"/>
          </a:xfrm>
          <a:prstGeom prst="roundRect">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存储</a:t>
            </a:r>
            <a:endParaRPr lang="zh-CN" sz="1050" kern="100">
              <a:effectLst/>
              <a:ea typeface="等线" panose="02010600030101010101" pitchFamily="2" charset="-122"/>
              <a:cs typeface="Times New Roman" panose="02020603050405020304" pitchFamily="18" charset="0"/>
            </a:endParaRPr>
          </a:p>
        </p:txBody>
      </p:sp>
      <p:sp>
        <p:nvSpPr>
          <p:cNvPr id="22" name="圆柱体 21">
            <a:extLst>
              <a:ext uri="{FF2B5EF4-FFF2-40B4-BE49-F238E27FC236}">
                <a16:creationId xmlns:a16="http://schemas.microsoft.com/office/drawing/2014/main" id="{BB7BDC85-43AA-45C9-8F1B-978F86B99F4B}"/>
              </a:ext>
            </a:extLst>
          </p:cNvPr>
          <p:cNvSpPr/>
          <p:nvPr/>
        </p:nvSpPr>
        <p:spPr>
          <a:xfrm>
            <a:off x="6730365" y="2907592"/>
            <a:ext cx="665480" cy="405765"/>
          </a:xfrm>
          <a:prstGeom prst="can">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数据节点</a:t>
            </a:r>
            <a:endParaRPr lang="zh-CN" sz="1050" kern="100">
              <a:effectLst/>
              <a:ea typeface="等线" panose="02010600030101010101" pitchFamily="2" charset="-122"/>
              <a:cs typeface="Times New Roman" panose="02020603050405020304" pitchFamily="18" charset="0"/>
            </a:endParaRPr>
          </a:p>
        </p:txBody>
      </p:sp>
      <p:sp>
        <p:nvSpPr>
          <p:cNvPr id="23" name="圆柱体 22">
            <a:extLst>
              <a:ext uri="{FF2B5EF4-FFF2-40B4-BE49-F238E27FC236}">
                <a16:creationId xmlns:a16="http://schemas.microsoft.com/office/drawing/2014/main" id="{8AAB267B-4006-4E8E-9AA7-768F4E4990C4}"/>
              </a:ext>
            </a:extLst>
          </p:cNvPr>
          <p:cNvSpPr/>
          <p:nvPr/>
        </p:nvSpPr>
        <p:spPr>
          <a:xfrm>
            <a:off x="7814310" y="2907592"/>
            <a:ext cx="665480" cy="405765"/>
          </a:xfrm>
          <a:prstGeom prst="can">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数据节点</a:t>
            </a:r>
            <a:endParaRPr lang="zh-CN" sz="1050" kern="100">
              <a:effectLst/>
              <a:ea typeface="等线" panose="02010600030101010101" pitchFamily="2" charset="-122"/>
              <a:cs typeface="Times New Roman" panose="02020603050405020304" pitchFamily="18" charset="0"/>
            </a:endParaRPr>
          </a:p>
        </p:txBody>
      </p:sp>
      <p:sp>
        <p:nvSpPr>
          <p:cNvPr id="24" name="矩形 23">
            <a:extLst>
              <a:ext uri="{FF2B5EF4-FFF2-40B4-BE49-F238E27FC236}">
                <a16:creationId xmlns:a16="http://schemas.microsoft.com/office/drawing/2014/main" id="{80FBD229-A0CC-45F1-8341-B5C08A118977}"/>
              </a:ext>
            </a:extLst>
          </p:cNvPr>
          <p:cNvSpPr/>
          <p:nvPr/>
        </p:nvSpPr>
        <p:spPr>
          <a:xfrm>
            <a:off x="7453630" y="3032052"/>
            <a:ext cx="312420" cy="225425"/>
          </a:xfrm>
          <a:prstGeom prst="rect">
            <a:avLst/>
          </a:prstGeom>
          <a:solidFill>
            <a:schemeClr val="bg1">
              <a:lumMod val="85000"/>
            </a:schemeClr>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25" name="箭头: 上下 24">
            <a:extLst>
              <a:ext uri="{FF2B5EF4-FFF2-40B4-BE49-F238E27FC236}">
                <a16:creationId xmlns:a16="http://schemas.microsoft.com/office/drawing/2014/main" id="{10638CDE-B279-4C5A-88E4-59A404924AAC}"/>
              </a:ext>
            </a:extLst>
          </p:cNvPr>
          <p:cNvSpPr/>
          <p:nvPr/>
        </p:nvSpPr>
        <p:spPr>
          <a:xfrm>
            <a:off x="6415405" y="2389432"/>
            <a:ext cx="162560" cy="1426845"/>
          </a:xfrm>
          <a:prstGeom prst="upDownArrow">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6" name="文本框 273">
            <a:extLst>
              <a:ext uri="{FF2B5EF4-FFF2-40B4-BE49-F238E27FC236}">
                <a16:creationId xmlns:a16="http://schemas.microsoft.com/office/drawing/2014/main" id="{9E4644DE-D20A-4E26-85FE-45AE98D013A0}"/>
              </a:ext>
            </a:extLst>
          </p:cNvPr>
          <p:cNvSpPr txBox="1"/>
          <p:nvPr/>
        </p:nvSpPr>
        <p:spPr>
          <a:xfrm>
            <a:off x="6163310" y="1789992"/>
            <a:ext cx="381000" cy="591185"/>
          </a:xfrm>
          <a:prstGeom prst="rect">
            <a:avLst/>
          </a:prstGeom>
          <a:solidFill>
            <a:schemeClr val="lt1"/>
          </a:solidFill>
          <a:ln w="6350">
            <a:noFill/>
          </a:ln>
        </p:spPr>
        <p:txBody>
          <a:bodyPr rot="0" spcFirstLastPara="0" vert="eaVert" wrap="squar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命名空间</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7" name="箭头: 上下 26">
            <a:extLst>
              <a:ext uri="{FF2B5EF4-FFF2-40B4-BE49-F238E27FC236}">
                <a16:creationId xmlns:a16="http://schemas.microsoft.com/office/drawing/2014/main" id="{037EF718-648B-460E-BDE5-596088C3DD10}"/>
              </a:ext>
            </a:extLst>
          </p:cNvPr>
          <p:cNvSpPr/>
          <p:nvPr/>
        </p:nvSpPr>
        <p:spPr>
          <a:xfrm>
            <a:off x="6417310" y="1769672"/>
            <a:ext cx="162560" cy="611505"/>
          </a:xfrm>
          <a:prstGeom prst="upDownArrow">
            <a:avLst/>
          </a:prstGeom>
          <a:solidFill>
            <a:schemeClr val="bg1">
              <a:lumMod val="6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Tree>
    <p:extLst>
      <p:ext uri="{BB962C8B-B14F-4D97-AF65-F5344CB8AC3E}">
        <p14:creationId xmlns:p14="http://schemas.microsoft.com/office/powerpoint/2010/main" val="904533381"/>
      </p:ext>
    </p:extLst>
  </p:cSld>
  <p:clrMapOvr>
    <a:masterClrMapping/>
  </p:clrMapOvr>
  <p:transition spd="med">
    <p:pull/>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7E9E4-083E-4B62-91EB-5FF6310C4CAC}"/>
              </a:ext>
            </a:extLst>
          </p:cNvPr>
          <p:cNvSpPr>
            <a:spLocks noGrp="1"/>
          </p:cNvSpPr>
          <p:nvPr>
            <p:ph type="title"/>
          </p:nvPr>
        </p:nvSpPr>
        <p:spPr/>
        <p:txBody>
          <a:bodyPr>
            <a:normAutofit/>
          </a:bodyPr>
          <a:lstStyle/>
          <a:p>
            <a:r>
              <a:rPr lang="en-US" altLang="zh-CN" dirty="0"/>
              <a:t>3.6.5  HDFS </a:t>
            </a:r>
            <a:r>
              <a:rPr lang="en-US" altLang="zh-CN" dirty="0" err="1"/>
              <a:t>NameNode</a:t>
            </a:r>
            <a:r>
              <a:rPr lang="en-US" altLang="zh-CN" dirty="0"/>
              <a:t> Federation</a:t>
            </a:r>
            <a:r>
              <a:rPr lang="zh-CN" altLang="zh-CN" dirty="0"/>
              <a:t>联邦机制</a:t>
            </a:r>
            <a:endParaRPr lang="zh-CN" altLang="en-US" dirty="0"/>
          </a:p>
        </p:txBody>
      </p:sp>
      <p:sp>
        <p:nvSpPr>
          <p:cNvPr id="3" name="内容占位符 2">
            <a:extLst>
              <a:ext uri="{FF2B5EF4-FFF2-40B4-BE49-F238E27FC236}">
                <a16:creationId xmlns:a16="http://schemas.microsoft.com/office/drawing/2014/main" id="{3E57977B-7569-4D0E-B35A-02557B76E545}"/>
              </a:ext>
            </a:extLst>
          </p:cNvPr>
          <p:cNvSpPr>
            <a:spLocks noGrp="1"/>
          </p:cNvSpPr>
          <p:nvPr>
            <p:ph idx="1"/>
          </p:nvPr>
        </p:nvSpPr>
        <p:spPr/>
        <p:txBody>
          <a:bodyPr>
            <a:normAutofit/>
          </a:bodyPr>
          <a:lstStyle/>
          <a:p>
            <a:r>
              <a:rPr lang="en-US" altLang="zh-CN" dirty="0"/>
              <a:t>3. HDFS Federation</a:t>
            </a:r>
            <a:r>
              <a:rPr lang="zh-CN" altLang="en-US" dirty="0"/>
              <a:t>体系架构</a:t>
            </a:r>
            <a:endParaRPr lang="en-US" altLang="zh-CN" dirty="0"/>
          </a:p>
        </p:txBody>
      </p:sp>
      <p:grpSp>
        <p:nvGrpSpPr>
          <p:cNvPr id="4" name="画布 22754">
            <a:extLst>
              <a:ext uri="{FF2B5EF4-FFF2-40B4-BE49-F238E27FC236}">
                <a16:creationId xmlns:a16="http://schemas.microsoft.com/office/drawing/2014/main" id="{82FA0453-8829-43F7-8437-B3147E12F767}"/>
              </a:ext>
            </a:extLst>
          </p:cNvPr>
          <p:cNvGrpSpPr/>
          <p:nvPr/>
        </p:nvGrpSpPr>
        <p:grpSpPr>
          <a:xfrm>
            <a:off x="1934845" y="1708933"/>
            <a:ext cx="5274310" cy="3046095"/>
            <a:chOff x="0" y="0"/>
            <a:chExt cx="5274310" cy="3046095"/>
          </a:xfrm>
        </p:grpSpPr>
        <p:sp>
          <p:nvSpPr>
            <p:cNvPr id="5" name="矩形 4">
              <a:extLst>
                <a:ext uri="{FF2B5EF4-FFF2-40B4-BE49-F238E27FC236}">
                  <a16:creationId xmlns:a16="http://schemas.microsoft.com/office/drawing/2014/main" id="{FF14698D-9655-4DE9-A6AE-032DF6C6E887}"/>
                </a:ext>
              </a:extLst>
            </p:cNvPr>
            <p:cNvSpPr/>
            <p:nvPr/>
          </p:nvSpPr>
          <p:spPr>
            <a:xfrm>
              <a:off x="0" y="0"/>
              <a:ext cx="5274310" cy="3046095"/>
            </a:xfrm>
            <a:prstGeom prst="rect">
              <a:avLst/>
            </a:prstGeom>
            <a:solidFill>
              <a:prstClr val="white"/>
            </a:solidFill>
          </p:spPr>
        </p:sp>
        <p:sp>
          <p:nvSpPr>
            <p:cNvPr id="6" name="文本框 273">
              <a:extLst>
                <a:ext uri="{FF2B5EF4-FFF2-40B4-BE49-F238E27FC236}">
                  <a16:creationId xmlns:a16="http://schemas.microsoft.com/office/drawing/2014/main" id="{E7153FF7-CB17-44F6-BDD0-BEBE7740A0A3}"/>
                </a:ext>
              </a:extLst>
            </p:cNvPr>
            <p:cNvSpPr txBox="1"/>
            <p:nvPr/>
          </p:nvSpPr>
          <p:spPr>
            <a:xfrm rot="10800000" flipV="1">
              <a:off x="254295" y="1589065"/>
              <a:ext cx="381000" cy="815340"/>
            </a:xfrm>
            <a:prstGeom prst="rect">
              <a:avLst/>
            </a:prstGeom>
            <a:solidFill>
              <a:schemeClr val="lt1"/>
            </a:solidFill>
            <a:ln w="6350">
              <a:noFill/>
            </a:ln>
          </p:spPr>
          <p:txBody>
            <a:bodyPr rot="0" spcFirstLastPara="0" vert="eaVert" wrap="squar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块存储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矩形: 圆角 6">
              <a:extLst>
                <a:ext uri="{FF2B5EF4-FFF2-40B4-BE49-F238E27FC236}">
                  <a16:creationId xmlns:a16="http://schemas.microsoft.com/office/drawing/2014/main" id="{933613EC-0839-46F4-A399-9E5C44DB10DC}"/>
                </a:ext>
              </a:extLst>
            </p:cNvPr>
            <p:cNvSpPr/>
            <p:nvPr/>
          </p:nvSpPr>
          <p:spPr>
            <a:xfrm>
              <a:off x="789600" y="60960"/>
              <a:ext cx="1090000" cy="1653908"/>
            </a:xfrm>
            <a:prstGeom prst="roundRect">
              <a:avLst/>
            </a:prstGeom>
            <a:noFill/>
            <a:ln w="6350">
              <a:prstDash val="lg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1000"/>
                </a:lnSpc>
                <a:spcAft>
                  <a:spcPts val="0"/>
                </a:spcAft>
              </a:pPr>
              <a:r>
                <a:rPr lang="zh-CN" sz="900" kern="100" dirty="0">
                  <a:effectLst/>
                  <a:latin typeface="Times New Roman" panose="02020603050405020304" pitchFamily="18" charset="0"/>
                  <a:ea typeface="宋体" panose="02010600030101010101" pitchFamily="2" charset="-122"/>
                  <a:cs typeface="Times New Roman" panose="02020603050405020304" pitchFamily="18" charset="0"/>
                </a:rPr>
                <a:t>名称节点</a:t>
              </a:r>
              <a:r>
                <a:rPr lang="en-US" sz="900" kern="100" dirty="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p:txBody>
        </p:sp>
        <p:sp>
          <p:nvSpPr>
            <p:cNvPr id="8" name="矩形: 圆角 7">
              <a:extLst>
                <a:ext uri="{FF2B5EF4-FFF2-40B4-BE49-F238E27FC236}">
                  <a16:creationId xmlns:a16="http://schemas.microsoft.com/office/drawing/2014/main" id="{8CBBC53B-5C09-4845-B0EF-7726FA3899FD}"/>
                </a:ext>
              </a:extLst>
            </p:cNvPr>
            <p:cNvSpPr/>
            <p:nvPr/>
          </p:nvSpPr>
          <p:spPr>
            <a:xfrm>
              <a:off x="1259500" y="1136604"/>
              <a:ext cx="568960" cy="248285"/>
            </a:xfrm>
            <a:prstGeom prst="roundRect">
              <a:avLst/>
            </a:prstGeom>
            <a:solidFill>
              <a:schemeClr val="bg1">
                <a:lumMod val="65000"/>
                <a:alpha val="96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块池</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ea typeface="等线" panose="02010600030101010101" pitchFamily="2" charset="-122"/>
                <a:cs typeface="Times New Roman" panose="02020603050405020304" pitchFamily="18" charset="0"/>
              </a:endParaRPr>
            </a:p>
          </p:txBody>
        </p:sp>
        <p:sp>
          <p:nvSpPr>
            <p:cNvPr id="9" name="等腰三角形 8">
              <a:extLst>
                <a:ext uri="{FF2B5EF4-FFF2-40B4-BE49-F238E27FC236}">
                  <a16:creationId xmlns:a16="http://schemas.microsoft.com/office/drawing/2014/main" id="{86C35513-8582-457C-905D-6FB73A29FD5B}"/>
                </a:ext>
              </a:extLst>
            </p:cNvPr>
            <p:cNvSpPr/>
            <p:nvPr/>
          </p:nvSpPr>
          <p:spPr>
            <a:xfrm>
              <a:off x="909614" y="296205"/>
              <a:ext cx="848066" cy="522605"/>
            </a:xfrm>
            <a:prstGeom prst="triangle">
              <a:avLst/>
            </a:prstGeom>
            <a:solidFill>
              <a:schemeClr val="bg1">
                <a:lumMod val="50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NS 1</a:t>
              </a:r>
              <a:endParaRPr lang="zh-CN" sz="1050" kern="100">
                <a:effectLst/>
                <a:ea typeface="等线" panose="02010600030101010101" pitchFamily="2" charset="-122"/>
                <a:cs typeface="Times New Roman" panose="02020603050405020304" pitchFamily="18" charset="0"/>
              </a:endParaRPr>
            </a:p>
          </p:txBody>
        </p:sp>
        <p:sp>
          <p:nvSpPr>
            <p:cNvPr id="10" name="矩形: 圆角 9">
              <a:extLst>
                <a:ext uri="{FF2B5EF4-FFF2-40B4-BE49-F238E27FC236}">
                  <a16:creationId xmlns:a16="http://schemas.microsoft.com/office/drawing/2014/main" id="{CDD36099-DD0E-41FA-AD5D-58EEBA0B6FAB}"/>
                </a:ext>
              </a:extLst>
            </p:cNvPr>
            <p:cNvSpPr/>
            <p:nvPr/>
          </p:nvSpPr>
          <p:spPr>
            <a:xfrm>
              <a:off x="789600" y="2051345"/>
              <a:ext cx="3706200" cy="948055"/>
            </a:xfrm>
            <a:prstGeom prst="roundRect">
              <a:avLst/>
            </a:prstGeom>
            <a:solidFill>
              <a:schemeClr val="bg1">
                <a:lumMod val="9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公共存储</a:t>
              </a:r>
              <a:endParaRPr lang="zh-CN" sz="1050" kern="100">
                <a:effectLst/>
                <a:ea typeface="等线" panose="02010600030101010101" pitchFamily="2" charset="-122"/>
                <a:cs typeface="Times New Roman" panose="02020603050405020304" pitchFamily="18" charset="0"/>
              </a:endParaRPr>
            </a:p>
          </p:txBody>
        </p:sp>
        <p:sp>
          <p:nvSpPr>
            <p:cNvPr id="11" name="圆柱体 10">
              <a:extLst>
                <a:ext uri="{FF2B5EF4-FFF2-40B4-BE49-F238E27FC236}">
                  <a16:creationId xmlns:a16="http://schemas.microsoft.com/office/drawing/2014/main" id="{1A0CFD68-F50C-40FE-A8BC-2617CFEB9104}"/>
                </a:ext>
              </a:extLst>
            </p:cNvPr>
            <p:cNvSpPr/>
            <p:nvPr/>
          </p:nvSpPr>
          <p:spPr>
            <a:xfrm>
              <a:off x="833414" y="2084365"/>
              <a:ext cx="792185" cy="516595"/>
            </a:xfrm>
            <a:prstGeom prst="can">
              <a:avLst/>
            </a:prstGeom>
            <a:solidFill>
              <a:schemeClr val="bg1">
                <a:lumMod val="9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数据节点</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2" name="箭头: 上下 11">
              <a:extLst>
                <a:ext uri="{FF2B5EF4-FFF2-40B4-BE49-F238E27FC236}">
                  <a16:creationId xmlns:a16="http://schemas.microsoft.com/office/drawing/2014/main" id="{BD2A32EB-E7AA-4096-BCF3-BA821A3078E3}"/>
                </a:ext>
              </a:extLst>
            </p:cNvPr>
            <p:cNvSpPr/>
            <p:nvPr/>
          </p:nvSpPr>
          <p:spPr>
            <a:xfrm>
              <a:off x="503215" y="1066095"/>
              <a:ext cx="162560" cy="1908000"/>
            </a:xfrm>
            <a:prstGeom prst="upDownArrow">
              <a:avLst/>
            </a:prstGeom>
            <a:solidFill>
              <a:schemeClr val="bg1">
                <a:lumMod val="9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3" name="文本框 273">
              <a:extLst>
                <a:ext uri="{FF2B5EF4-FFF2-40B4-BE49-F238E27FC236}">
                  <a16:creationId xmlns:a16="http://schemas.microsoft.com/office/drawing/2014/main" id="{FA20EE26-5FD9-4B49-B8A2-4B87E571C4AF}"/>
                </a:ext>
              </a:extLst>
            </p:cNvPr>
            <p:cNvSpPr txBox="1"/>
            <p:nvPr/>
          </p:nvSpPr>
          <p:spPr>
            <a:xfrm rot="10800000" flipV="1">
              <a:off x="251120" y="235880"/>
              <a:ext cx="381000" cy="677545"/>
            </a:xfrm>
            <a:prstGeom prst="rect">
              <a:avLst/>
            </a:prstGeom>
            <a:solidFill>
              <a:schemeClr val="lt1"/>
            </a:solidFill>
            <a:ln w="6350">
              <a:noFill/>
            </a:ln>
          </p:spPr>
          <p:txBody>
            <a:bodyPr rot="0" spcFirstLastPara="0" vert="eaVert" wrap="squar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命名空间</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4" name="箭头: 上下 13">
              <a:extLst>
                <a:ext uri="{FF2B5EF4-FFF2-40B4-BE49-F238E27FC236}">
                  <a16:creationId xmlns:a16="http://schemas.microsoft.com/office/drawing/2014/main" id="{C5601D9E-9109-4FA4-8B3E-627CB4496DA6}"/>
                </a:ext>
              </a:extLst>
            </p:cNvPr>
            <p:cNvSpPr/>
            <p:nvPr/>
          </p:nvSpPr>
          <p:spPr>
            <a:xfrm>
              <a:off x="505120" y="59983"/>
              <a:ext cx="162560" cy="904241"/>
            </a:xfrm>
            <a:prstGeom prst="upDownArrow">
              <a:avLst/>
            </a:prstGeom>
            <a:solidFill>
              <a:schemeClr val="bg1">
                <a:lumMod val="50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15" name="直接箭头连接符 14">
              <a:extLst>
                <a:ext uri="{FF2B5EF4-FFF2-40B4-BE49-F238E27FC236}">
                  <a16:creationId xmlns:a16="http://schemas.microsoft.com/office/drawing/2014/main" id="{488C1BC2-E6B3-4BFC-9922-871BA0A9EF89}"/>
                </a:ext>
              </a:extLst>
            </p:cNvPr>
            <p:cNvCxnSpPr>
              <a:stCxn id="8" idx="0"/>
              <a:endCxn id="9" idx="3"/>
            </p:cNvCxnSpPr>
            <p:nvPr/>
          </p:nvCxnSpPr>
          <p:spPr>
            <a:xfrm flipH="1" flipV="1">
              <a:off x="1333647" y="818810"/>
              <a:ext cx="210333" cy="317794"/>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6" name="矩形: 圆角 15">
              <a:extLst>
                <a:ext uri="{FF2B5EF4-FFF2-40B4-BE49-F238E27FC236}">
                  <a16:creationId xmlns:a16="http://schemas.microsoft.com/office/drawing/2014/main" id="{CEFC4610-FA28-457B-AE37-40D1FA4CC098}"/>
                </a:ext>
              </a:extLst>
            </p:cNvPr>
            <p:cNvSpPr/>
            <p:nvPr/>
          </p:nvSpPr>
          <p:spPr>
            <a:xfrm>
              <a:off x="2095160" y="73697"/>
              <a:ext cx="1089660" cy="1653503"/>
            </a:xfrm>
            <a:prstGeom prst="roundRect">
              <a:avLst/>
            </a:prstGeom>
            <a:noFill/>
            <a:ln w="6350">
              <a:prstDash val="lg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1000"/>
                </a:lnSpc>
                <a:spcAft>
                  <a:spcPts val="0"/>
                </a:spcAft>
              </a:pPr>
              <a:r>
                <a:rPr lang="zh-CN" sz="900" kern="100" dirty="0">
                  <a:effectLst/>
                  <a:latin typeface="Times New Roman" panose="02020603050405020304" pitchFamily="18" charset="0"/>
                  <a:ea typeface="宋体" panose="02010600030101010101" pitchFamily="2" charset="-122"/>
                  <a:cs typeface="Times New Roman" panose="02020603050405020304" pitchFamily="18" charset="0"/>
                </a:rPr>
                <a:t>名称节点</a:t>
              </a:r>
              <a:r>
                <a:rPr lang="en-US" sz="900" kern="100" dirty="0">
                  <a:effectLst/>
                  <a:latin typeface="Times New Roman" panose="02020603050405020304" pitchFamily="18" charset="0"/>
                  <a:ea typeface="宋体" panose="02010600030101010101" pitchFamily="2" charset="-122"/>
                  <a:cs typeface="Times New Roman" panose="02020603050405020304" pitchFamily="18" charset="0"/>
                </a:rPr>
                <a:t>-k</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p:txBody>
        </p:sp>
        <p:sp>
          <p:nvSpPr>
            <p:cNvPr id="17" name="矩形: 圆角 16">
              <a:extLst>
                <a:ext uri="{FF2B5EF4-FFF2-40B4-BE49-F238E27FC236}">
                  <a16:creationId xmlns:a16="http://schemas.microsoft.com/office/drawing/2014/main" id="{4234952C-C180-4577-BD54-16A0D90FF06D}"/>
                </a:ext>
              </a:extLst>
            </p:cNvPr>
            <p:cNvSpPr/>
            <p:nvPr/>
          </p:nvSpPr>
          <p:spPr>
            <a:xfrm>
              <a:off x="2565355" y="1149304"/>
              <a:ext cx="568960" cy="248285"/>
            </a:xfrm>
            <a:prstGeom prst="roundRect">
              <a:avLst/>
            </a:prstGeom>
            <a:solidFill>
              <a:schemeClr val="bg1">
                <a:lumMod val="7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块池</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k</a:t>
              </a:r>
              <a:endParaRPr lang="zh-CN" sz="1050" kern="100">
                <a:effectLst/>
                <a:ea typeface="等线" panose="02010600030101010101" pitchFamily="2" charset="-122"/>
                <a:cs typeface="Times New Roman" panose="02020603050405020304" pitchFamily="18" charset="0"/>
              </a:endParaRPr>
            </a:p>
          </p:txBody>
        </p:sp>
        <p:sp>
          <p:nvSpPr>
            <p:cNvPr id="18" name="等腰三角形 17">
              <a:extLst>
                <a:ext uri="{FF2B5EF4-FFF2-40B4-BE49-F238E27FC236}">
                  <a16:creationId xmlns:a16="http://schemas.microsoft.com/office/drawing/2014/main" id="{97D05669-4C22-4859-83FC-1FB545648854}"/>
                </a:ext>
              </a:extLst>
            </p:cNvPr>
            <p:cNvSpPr/>
            <p:nvPr/>
          </p:nvSpPr>
          <p:spPr>
            <a:xfrm>
              <a:off x="2215175" y="308905"/>
              <a:ext cx="847725" cy="522605"/>
            </a:xfrm>
            <a:prstGeom prst="triangle">
              <a:avLst/>
            </a:prstGeom>
            <a:solidFill>
              <a:schemeClr val="bg1">
                <a:lumMod val="50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NS k</a:t>
              </a:r>
              <a:endParaRPr lang="zh-CN" sz="1050" kern="100">
                <a:effectLst/>
                <a:ea typeface="等线" panose="02010600030101010101" pitchFamily="2" charset="-122"/>
                <a:cs typeface="Times New Roman" panose="02020603050405020304" pitchFamily="18" charset="0"/>
              </a:endParaRPr>
            </a:p>
          </p:txBody>
        </p:sp>
        <p:cxnSp>
          <p:nvCxnSpPr>
            <p:cNvPr id="19" name="直接箭头连接符 18">
              <a:extLst>
                <a:ext uri="{FF2B5EF4-FFF2-40B4-BE49-F238E27FC236}">
                  <a16:creationId xmlns:a16="http://schemas.microsoft.com/office/drawing/2014/main" id="{A727B9C4-DAA8-4533-BFCD-CD3EC80271F5}"/>
                </a:ext>
              </a:extLst>
            </p:cNvPr>
            <p:cNvCxnSpPr>
              <a:stCxn id="17" idx="0"/>
              <a:endCxn id="18" idx="3"/>
            </p:cNvCxnSpPr>
            <p:nvPr/>
          </p:nvCxnSpPr>
          <p:spPr>
            <a:xfrm flipH="1" flipV="1">
              <a:off x="2639038" y="831510"/>
              <a:ext cx="210797" cy="317794"/>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20" name="矩形: 圆角 19">
              <a:extLst>
                <a:ext uri="{FF2B5EF4-FFF2-40B4-BE49-F238E27FC236}">
                  <a16:creationId xmlns:a16="http://schemas.microsoft.com/office/drawing/2014/main" id="{6B567A7B-CC89-45D1-8F1B-CF493B9F850B}"/>
                </a:ext>
              </a:extLst>
            </p:cNvPr>
            <p:cNvSpPr/>
            <p:nvPr/>
          </p:nvSpPr>
          <p:spPr>
            <a:xfrm>
              <a:off x="3383470" y="60996"/>
              <a:ext cx="1089660" cy="1653503"/>
            </a:xfrm>
            <a:prstGeom prst="roundRect">
              <a:avLst/>
            </a:prstGeom>
            <a:noFill/>
            <a:ln w="6350">
              <a:prstDash val="lg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名称节点</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-n</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21" name="矩形: 圆角 20">
              <a:extLst>
                <a:ext uri="{FF2B5EF4-FFF2-40B4-BE49-F238E27FC236}">
                  <a16:creationId xmlns:a16="http://schemas.microsoft.com/office/drawing/2014/main" id="{1AC2C327-F399-4EF7-B581-CD192BCCE1F6}"/>
                </a:ext>
              </a:extLst>
            </p:cNvPr>
            <p:cNvSpPr/>
            <p:nvPr/>
          </p:nvSpPr>
          <p:spPr>
            <a:xfrm>
              <a:off x="3853665" y="1136603"/>
              <a:ext cx="568960" cy="248285"/>
            </a:xfrm>
            <a:prstGeom prst="roundRect">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块池</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n</a:t>
              </a:r>
              <a:endParaRPr lang="zh-CN" sz="1050" kern="100">
                <a:effectLst/>
                <a:ea typeface="等线" panose="02010600030101010101" pitchFamily="2" charset="-122"/>
                <a:cs typeface="Times New Roman" panose="02020603050405020304" pitchFamily="18" charset="0"/>
              </a:endParaRPr>
            </a:p>
          </p:txBody>
        </p:sp>
        <p:sp>
          <p:nvSpPr>
            <p:cNvPr id="22" name="等腰三角形 21">
              <a:extLst>
                <a:ext uri="{FF2B5EF4-FFF2-40B4-BE49-F238E27FC236}">
                  <a16:creationId xmlns:a16="http://schemas.microsoft.com/office/drawing/2014/main" id="{C49D0434-C5FA-418B-AF90-9B83E8305990}"/>
                </a:ext>
              </a:extLst>
            </p:cNvPr>
            <p:cNvSpPr/>
            <p:nvPr/>
          </p:nvSpPr>
          <p:spPr>
            <a:xfrm>
              <a:off x="3503485" y="296204"/>
              <a:ext cx="847725" cy="522605"/>
            </a:xfrm>
            <a:prstGeom prst="triangle">
              <a:avLst/>
            </a:prstGeom>
            <a:solidFill>
              <a:schemeClr val="bg1">
                <a:lumMod val="50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NS n</a:t>
              </a:r>
              <a:endParaRPr lang="zh-CN" sz="1050" kern="100">
                <a:effectLst/>
                <a:ea typeface="等线" panose="02010600030101010101" pitchFamily="2" charset="-122"/>
                <a:cs typeface="Times New Roman" panose="02020603050405020304" pitchFamily="18" charset="0"/>
              </a:endParaRPr>
            </a:p>
          </p:txBody>
        </p:sp>
        <p:cxnSp>
          <p:nvCxnSpPr>
            <p:cNvPr id="23" name="直接箭头连接符 22">
              <a:extLst>
                <a:ext uri="{FF2B5EF4-FFF2-40B4-BE49-F238E27FC236}">
                  <a16:creationId xmlns:a16="http://schemas.microsoft.com/office/drawing/2014/main" id="{7134F912-9BB5-4C7E-A309-90B798A786DA}"/>
                </a:ext>
              </a:extLst>
            </p:cNvPr>
            <p:cNvCxnSpPr>
              <a:stCxn id="21" idx="0"/>
              <a:endCxn id="22" idx="3"/>
            </p:cNvCxnSpPr>
            <p:nvPr/>
          </p:nvCxnSpPr>
          <p:spPr>
            <a:xfrm flipH="1" flipV="1">
              <a:off x="3927348" y="818809"/>
              <a:ext cx="210797" cy="317794"/>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24" name="矩形: 圆角 23">
              <a:extLst>
                <a:ext uri="{FF2B5EF4-FFF2-40B4-BE49-F238E27FC236}">
                  <a16:creationId xmlns:a16="http://schemas.microsoft.com/office/drawing/2014/main" id="{8611D76B-D988-4571-8233-69E8AFE19FC1}"/>
                </a:ext>
              </a:extLst>
            </p:cNvPr>
            <p:cNvSpPr/>
            <p:nvPr/>
          </p:nvSpPr>
          <p:spPr>
            <a:xfrm>
              <a:off x="1173480" y="1092200"/>
              <a:ext cx="3276600" cy="520360"/>
            </a:xfrm>
            <a:prstGeom prst="roundRect">
              <a:avLst/>
            </a:prstGeom>
            <a:no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ctr">
                <a:spcAft>
                  <a:spcPts val="0"/>
                </a:spcAft>
              </a:pPr>
              <a:endParaRPr lang="en-US" altLang="zh-CN" sz="9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ctr">
                <a:spcAft>
                  <a:spcPts val="0"/>
                </a:spcAft>
              </a:pPr>
              <a:r>
                <a:rPr lang="zh-CN" sz="900" kern="100" dirty="0">
                  <a:effectLst/>
                  <a:latin typeface="Times New Roman" panose="02020603050405020304" pitchFamily="18" charset="0"/>
                  <a:ea typeface="宋体" panose="02010600030101010101" pitchFamily="2" charset="-122"/>
                  <a:cs typeface="Times New Roman" panose="02020603050405020304" pitchFamily="18" charset="0"/>
                </a:rPr>
                <a:t>块池</a:t>
              </a:r>
              <a:endParaRPr lang="zh-CN" sz="1050" kern="100" dirty="0">
                <a:effectLst/>
                <a:ea typeface="等线" panose="02010600030101010101" pitchFamily="2" charset="-122"/>
                <a:cs typeface="Times New Roman" panose="02020603050405020304" pitchFamily="18" charset="0"/>
              </a:endParaRPr>
            </a:p>
          </p:txBody>
        </p:sp>
        <p:grpSp>
          <p:nvGrpSpPr>
            <p:cNvPr id="25" name="组合 24">
              <a:extLst>
                <a:ext uri="{FF2B5EF4-FFF2-40B4-BE49-F238E27FC236}">
                  <a16:creationId xmlns:a16="http://schemas.microsoft.com/office/drawing/2014/main" id="{9331FDC4-BA06-43B2-BA0A-28647B4D948F}"/>
                </a:ext>
              </a:extLst>
            </p:cNvPr>
            <p:cNvGrpSpPr/>
            <p:nvPr/>
          </p:nvGrpSpPr>
          <p:grpSpPr>
            <a:xfrm>
              <a:off x="1041400" y="2396785"/>
              <a:ext cx="416918" cy="225425"/>
              <a:chOff x="111760" y="2432345"/>
              <a:chExt cx="416918" cy="225425"/>
            </a:xfrm>
          </p:grpSpPr>
          <p:sp>
            <p:nvSpPr>
              <p:cNvPr id="41" name="矩形 40">
                <a:extLst>
                  <a:ext uri="{FF2B5EF4-FFF2-40B4-BE49-F238E27FC236}">
                    <a16:creationId xmlns:a16="http://schemas.microsoft.com/office/drawing/2014/main" id="{1175AD21-37D3-46FB-94BF-6B3001227E1C}"/>
                  </a:ext>
                </a:extLst>
              </p:cNvPr>
              <p:cNvSpPr/>
              <p:nvPr/>
            </p:nvSpPr>
            <p:spPr>
              <a:xfrm>
                <a:off x="216258" y="2432345"/>
                <a:ext cx="312420" cy="225425"/>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42" name="矩形 41">
                <a:extLst>
                  <a:ext uri="{FF2B5EF4-FFF2-40B4-BE49-F238E27FC236}">
                    <a16:creationId xmlns:a16="http://schemas.microsoft.com/office/drawing/2014/main" id="{7BC907AE-5C18-4F46-B61C-6D4AAF5B0862}"/>
                  </a:ext>
                </a:extLst>
              </p:cNvPr>
              <p:cNvSpPr/>
              <p:nvPr/>
            </p:nvSpPr>
            <p:spPr>
              <a:xfrm>
                <a:off x="111760" y="2494280"/>
                <a:ext cx="68239" cy="101600"/>
              </a:xfrm>
              <a:prstGeom prst="rect">
                <a:avLst/>
              </a:prstGeom>
              <a:solidFill>
                <a:schemeClr val="bg1">
                  <a:lumMod val="65000"/>
                </a:schemeClr>
              </a:solidFill>
              <a:ln w="6350">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3" name="矩形 42">
                <a:extLst>
                  <a:ext uri="{FF2B5EF4-FFF2-40B4-BE49-F238E27FC236}">
                    <a16:creationId xmlns:a16="http://schemas.microsoft.com/office/drawing/2014/main" id="{27A69758-F10C-4A08-8E3D-404EF0477D92}"/>
                  </a:ext>
                </a:extLst>
              </p:cNvPr>
              <p:cNvSpPr/>
              <p:nvPr/>
            </p:nvSpPr>
            <p:spPr>
              <a:xfrm>
                <a:off x="216258" y="2494280"/>
                <a:ext cx="67945" cy="101600"/>
              </a:xfrm>
              <a:prstGeom prst="rect">
                <a:avLst/>
              </a:prstGeom>
              <a:solidFill>
                <a:schemeClr val="bg1">
                  <a:lumMod val="75000"/>
                </a:schemeClr>
              </a:solidFill>
              <a:ln w="6350">
                <a:solidFill>
                  <a:schemeClr val="bg1">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4" name="矩形 43">
                <a:extLst>
                  <a:ext uri="{FF2B5EF4-FFF2-40B4-BE49-F238E27FC236}">
                    <a16:creationId xmlns:a16="http://schemas.microsoft.com/office/drawing/2014/main" id="{3689B02A-106F-4717-8B89-9CB291112AAF}"/>
                  </a:ext>
                </a:extLst>
              </p:cNvPr>
              <p:cNvSpPr/>
              <p:nvPr/>
            </p:nvSpPr>
            <p:spPr>
              <a:xfrm>
                <a:off x="413680" y="2494280"/>
                <a:ext cx="67945" cy="101600"/>
              </a:xfrm>
              <a:prstGeom prst="rect">
                <a:avLst/>
              </a:prstGeom>
              <a:solidFill>
                <a:schemeClr val="bg1">
                  <a:lumMod val="85000"/>
                </a:schemeClr>
              </a:solidFill>
              <a:ln w="6350">
                <a:solidFill>
                  <a:schemeClr val="bg1">
                    <a:lumMod val="8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26" name="圆柱体 25">
              <a:extLst>
                <a:ext uri="{FF2B5EF4-FFF2-40B4-BE49-F238E27FC236}">
                  <a16:creationId xmlns:a16="http://schemas.microsoft.com/office/drawing/2014/main" id="{B973F73D-5571-42E2-93DD-37830AFB070C}"/>
                </a:ext>
              </a:extLst>
            </p:cNvPr>
            <p:cNvSpPr/>
            <p:nvPr/>
          </p:nvSpPr>
          <p:spPr>
            <a:xfrm>
              <a:off x="2232320" y="2090080"/>
              <a:ext cx="791845" cy="516255"/>
            </a:xfrm>
            <a:prstGeom prst="can">
              <a:avLst/>
            </a:prstGeom>
            <a:solidFill>
              <a:schemeClr val="bg1">
                <a:lumMod val="9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数据节点</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grpSp>
          <p:nvGrpSpPr>
            <p:cNvPr id="27" name="组合 26">
              <a:extLst>
                <a:ext uri="{FF2B5EF4-FFF2-40B4-BE49-F238E27FC236}">
                  <a16:creationId xmlns:a16="http://schemas.microsoft.com/office/drawing/2014/main" id="{E079A9C9-72D8-473D-BCC1-A15FFF1F8A3D}"/>
                </a:ext>
              </a:extLst>
            </p:cNvPr>
            <p:cNvGrpSpPr/>
            <p:nvPr/>
          </p:nvGrpSpPr>
          <p:grpSpPr>
            <a:xfrm>
              <a:off x="2440600" y="2402500"/>
              <a:ext cx="416560" cy="225425"/>
              <a:chOff x="208280" y="312420"/>
              <a:chExt cx="416918" cy="225425"/>
            </a:xfrm>
          </p:grpSpPr>
          <p:sp>
            <p:nvSpPr>
              <p:cNvPr id="37" name="矩形 36">
                <a:extLst>
                  <a:ext uri="{FF2B5EF4-FFF2-40B4-BE49-F238E27FC236}">
                    <a16:creationId xmlns:a16="http://schemas.microsoft.com/office/drawing/2014/main" id="{71DC725F-940B-4496-9EDF-A1986BF32CF6}"/>
                  </a:ext>
                </a:extLst>
              </p:cNvPr>
              <p:cNvSpPr/>
              <p:nvPr/>
            </p:nvSpPr>
            <p:spPr>
              <a:xfrm>
                <a:off x="312778" y="312420"/>
                <a:ext cx="312420" cy="225425"/>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38" name="矩形 37">
                <a:extLst>
                  <a:ext uri="{FF2B5EF4-FFF2-40B4-BE49-F238E27FC236}">
                    <a16:creationId xmlns:a16="http://schemas.microsoft.com/office/drawing/2014/main" id="{72D51335-B601-4E59-BEAA-BEBBC4CD23C2}"/>
                  </a:ext>
                </a:extLst>
              </p:cNvPr>
              <p:cNvSpPr/>
              <p:nvPr/>
            </p:nvSpPr>
            <p:spPr>
              <a:xfrm>
                <a:off x="208280" y="374355"/>
                <a:ext cx="68239" cy="101600"/>
              </a:xfrm>
              <a:prstGeom prst="rect">
                <a:avLst/>
              </a:prstGeom>
              <a:solidFill>
                <a:schemeClr val="bg1">
                  <a:lumMod val="65000"/>
                </a:schemeClr>
              </a:solidFill>
              <a:ln w="6350">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9" name="矩形 38">
                <a:extLst>
                  <a:ext uri="{FF2B5EF4-FFF2-40B4-BE49-F238E27FC236}">
                    <a16:creationId xmlns:a16="http://schemas.microsoft.com/office/drawing/2014/main" id="{DBD964F1-12FB-4D18-BD6F-F6BAC9956811}"/>
                  </a:ext>
                </a:extLst>
              </p:cNvPr>
              <p:cNvSpPr/>
              <p:nvPr/>
            </p:nvSpPr>
            <p:spPr>
              <a:xfrm>
                <a:off x="312778" y="374355"/>
                <a:ext cx="67945" cy="101600"/>
              </a:xfrm>
              <a:prstGeom prst="rect">
                <a:avLst/>
              </a:prstGeom>
              <a:solidFill>
                <a:schemeClr val="bg1">
                  <a:lumMod val="75000"/>
                </a:schemeClr>
              </a:solidFill>
              <a:ln w="6350">
                <a:solidFill>
                  <a:schemeClr val="bg1">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0" name="矩形 39">
                <a:extLst>
                  <a:ext uri="{FF2B5EF4-FFF2-40B4-BE49-F238E27FC236}">
                    <a16:creationId xmlns:a16="http://schemas.microsoft.com/office/drawing/2014/main" id="{182DD595-29A8-41D4-A709-9DF5B075AF5D}"/>
                  </a:ext>
                </a:extLst>
              </p:cNvPr>
              <p:cNvSpPr/>
              <p:nvPr/>
            </p:nvSpPr>
            <p:spPr>
              <a:xfrm>
                <a:off x="510200" y="374355"/>
                <a:ext cx="67945" cy="101600"/>
              </a:xfrm>
              <a:prstGeom prst="rect">
                <a:avLst/>
              </a:prstGeom>
              <a:solidFill>
                <a:schemeClr val="bg1">
                  <a:lumMod val="85000"/>
                </a:schemeClr>
              </a:solidFill>
              <a:ln w="6350">
                <a:solidFill>
                  <a:schemeClr val="bg1">
                    <a:lumMod val="8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28" name="圆柱体 27">
              <a:extLst>
                <a:ext uri="{FF2B5EF4-FFF2-40B4-BE49-F238E27FC236}">
                  <a16:creationId xmlns:a16="http://schemas.microsoft.com/office/drawing/2014/main" id="{AFEBB43B-747A-4D67-984D-E036CEBDBA57}"/>
                </a:ext>
              </a:extLst>
            </p:cNvPr>
            <p:cNvSpPr/>
            <p:nvPr/>
          </p:nvSpPr>
          <p:spPr>
            <a:xfrm>
              <a:off x="3664880" y="2092280"/>
              <a:ext cx="791845" cy="516255"/>
            </a:xfrm>
            <a:prstGeom prst="can">
              <a:avLst/>
            </a:prstGeom>
            <a:solidFill>
              <a:schemeClr val="bg1">
                <a:lumMod val="9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数据节点</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m</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grpSp>
          <p:nvGrpSpPr>
            <p:cNvPr id="29" name="组合 28">
              <a:extLst>
                <a:ext uri="{FF2B5EF4-FFF2-40B4-BE49-F238E27FC236}">
                  <a16:creationId xmlns:a16="http://schemas.microsoft.com/office/drawing/2014/main" id="{090A0E3D-0224-4008-BA2E-318FE3F4D795}"/>
                </a:ext>
              </a:extLst>
            </p:cNvPr>
            <p:cNvGrpSpPr/>
            <p:nvPr/>
          </p:nvGrpSpPr>
          <p:grpSpPr>
            <a:xfrm>
              <a:off x="3873160" y="2404700"/>
              <a:ext cx="416560" cy="225425"/>
              <a:chOff x="208280" y="312420"/>
              <a:chExt cx="416918" cy="225425"/>
            </a:xfrm>
          </p:grpSpPr>
          <p:sp>
            <p:nvSpPr>
              <p:cNvPr id="33" name="矩形 32">
                <a:extLst>
                  <a:ext uri="{FF2B5EF4-FFF2-40B4-BE49-F238E27FC236}">
                    <a16:creationId xmlns:a16="http://schemas.microsoft.com/office/drawing/2014/main" id="{B58C7A1C-02A4-4111-9FE4-B1905DC9DE21}"/>
                  </a:ext>
                </a:extLst>
              </p:cNvPr>
              <p:cNvSpPr/>
              <p:nvPr/>
            </p:nvSpPr>
            <p:spPr>
              <a:xfrm>
                <a:off x="312778" y="312420"/>
                <a:ext cx="312420" cy="225425"/>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34" name="矩形 33">
                <a:extLst>
                  <a:ext uri="{FF2B5EF4-FFF2-40B4-BE49-F238E27FC236}">
                    <a16:creationId xmlns:a16="http://schemas.microsoft.com/office/drawing/2014/main" id="{74AA51A5-C984-4476-B4CA-597848A03528}"/>
                  </a:ext>
                </a:extLst>
              </p:cNvPr>
              <p:cNvSpPr/>
              <p:nvPr/>
            </p:nvSpPr>
            <p:spPr>
              <a:xfrm>
                <a:off x="208280" y="374355"/>
                <a:ext cx="68239" cy="101600"/>
              </a:xfrm>
              <a:prstGeom prst="rect">
                <a:avLst/>
              </a:prstGeom>
              <a:solidFill>
                <a:schemeClr val="bg1">
                  <a:lumMod val="65000"/>
                </a:schemeClr>
              </a:solidFill>
              <a:ln w="6350">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5" name="矩形 34">
                <a:extLst>
                  <a:ext uri="{FF2B5EF4-FFF2-40B4-BE49-F238E27FC236}">
                    <a16:creationId xmlns:a16="http://schemas.microsoft.com/office/drawing/2014/main" id="{67E5FD6A-8920-4C5D-AE81-3A66639C480B}"/>
                  </a:ext>
                </a:extLst>
              </p:cNvPr>
              <p:cNvSpPr/>
              <p:nvPr/>
            </p:nvSpPr>
            <p:spPr>
              <a:xfrm>
                <a:off x="312778" y="374355"/>
                <a:ext cx="67945" cy="101600"/>
              </a:xfrm>
              <a:prstGeom prst="rect">
                <a:avLst/>
              </a:prstGeom>
              <a:solidFill>
                <a:schemeClr val="bg1">
                  <a:lumMod val="75000"/>
                </a:schemeClr>
              </a:solidFill>
              <a:ln w="6350">
                <a:solidFill>
                  <a:schemeClr val="bg1">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6" name="矩形 35">
                <a:extLst>
                  <a:ext uri="{FF2B5EF4-FFF2-40B4-BE49-F238E27FC236}">
                    <a16:creationId xmlns:a16="http://schemas.microsoft.com/office/drawing/2014/main" id="{85F6B786-824C-4B29-8D20-BD767C3DD52A}"/>
                  </a:ext>
                </a:extLst>
              </p:cNvPr>
              <p:cNvSpPr/>
              <p:nvPr/>
            </p:nvSpPr>
            <p:spPr>
              <a:xfrm>
                <a:off x="510200" y="374355"/>
                <a:ext cx="67945" cy="101600"/>
              </a:xfrm>
              <a:prstGeom prst="rect">
                <a:avLst/>
              </a:prstGeom>
              <a:solidFill>
                <a:schemeClr val="bg1">
                  <a:lumMod val="85000"/>
                </a:schemeClr>
              </a:solidFill>
              <a:ln w="6350">
                <a:solidFill>
                  <a:schemeClr val="bg1">
                    <a:lumMod val="8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30" name="矩形 29">
              <a:extLst>
                <a:ext uri="{FF2B5EF4-FFF2-40B4-BE49-F238E27FC236}">
                  <a16:creationId xmlns:a16="http://schemas.microsoft.com/office/drawing/2014/main" id="{34476971-2EF2-4D44-A577-F137A5AE3647}"/>
                </a:ext>
              </a:extLst>
            </p:cNvPr>
            <p:cNvSpPr/>
            <p:nvPr/>
          </p:nvSpPr>
          <p:spPr>
            <a:xfrm>
              <a:off x="1851320" y="748960"/>
              <a:ext cx="312420" cy="225425"/>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31" name="矩形 30">
              <a:extLst>
                <a:ext uri="{FF2B5EF4-FFF2-40B4-BE49-F238E27FC236}">
                  <a16:creationId xmlns:a16="http://schemas.microsoft.com/office/drawing/2014/main" id="{9771D224-9EED-4E03-83AA-9496D419FC09}"/>
                </a:ext>
              </a:extLst>
            </p:cNvPr>
            <p:cNvSpPr/>
            <p:nvPr/>
          </p:nvSpPr>
          <p:spPr>
            <a:xfrm>
              <a:off x="3141640" y="738800"/>
              <a:ext cx="312420" cy="225425"/>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32" name="右大括号 31">
              <a:extLst>
                <a:ext uri="{FF2B5EF4-FFF2-40B4-BE49-F238E27FC236}">
                  <a16:creationId xmlns:a16="http://schemas.microsoft.com/office/drawing/2014/main" id="{22F074CE-FFEC-45E3-A58E-D7B30351C068}"/>
                </a:ext>
              </a:extLst>
            </p:cNvPr>
            <p:cNvSpPr/>
            <p:nvPr/>
          </p:nvSpPr>
          <p:spPr>
            <a:xfrm rot="16200000">
              <a:off x="2488025" y="194215"/>
              <a:ext cx="304800" cy="3421570"/>
            </a:xfrm>
            <a:prstGeom prst="rightBrace">
              <a:avLst>
                <a:gd name="adj1" fmla="val 8333"/>
                <a:gd name="adj2" fmla="val 49853"/>
              </a:avLst>
            </a:pr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Tree>
    <p:extLst>
      <p:ext uri="{BB962C8B-B14F-4D97-AF65-F5344CB8AC3E}">
        <p14:creationId xmlns:p14="http://schemas.microsoft.com/office/powerpoint/2010/main" val="4078836648"/>
      </p:ext>
    </p:extLst>
  </p:cSld>
  <p:clrMapOvr>
    <a:masterClrMapping/>
  </p:clrMapOvr>
  <p:transition spd="med">
    <p:pull/>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4D9D0-B187-45EC-9403-B20D09AB3A60}"/>
              </a:ext>
            </a:extLst>
          </p:cNvPr>
          <p:cNvSpPr>
            <a:spLocks noGrp="1"/>
          </p:cNvSpPr>
          <p:nvPr>
            <p:ph type="title"/>
          </p:nvPr>
        </p:nvSpPr>
        <p:spPr/>
        <p:txBody>
          <a:bodyPr/>
          <a:lstStyle/>
          <a:p>
            <a:r>
              <a:rPr lang="en-US" altLang="zh-CN" dirty="0"/>
              <a:t>3.6.5  HDFS </a:t>
            </a:r>
            <a:r>
              <a:rPr lang="en-US" altLang="zh-CN" dirty="0" err="1"/>
              <a:t>NameNode</a:t>
            </a:r>
            <a:r>
              <a:rPr lang="en-US" altLang="zh-CN" dirty="0"/>
              <a:t> Federation</a:t>
            </a:r>
            <a:r>
              <a:rPr lang="zh-CN" altLang="zh-CN" dirty="0"/>
              <a:t>联邦机制</a:t>
            </a:r>
            <a:endParaRPr lang="zh-CN" altLang="en-US" dirty="0"/>
          </a:p>
        </p:txBody>
      </p:sp>
      <p:sp>
        <p:nvSpPr>
          <p:cNvPr id="3" name="内容占位符 2">
            <a:extLst>
              <a:ext uri="{FF2B5EF4-FFF2-40B4-BE49-F238E27FC236}">
                <a16:creationId xmlns:a16="http://schemas.microsoft.com/office/drawing/2014/main" id="{53C651A0-41DC-47EF-AFF2-AA60F8D601DF}"/>
              </a:ext>
            </a:extLst>
          </p:cNvPr>
          <p:cNvSpPr>
            <a:spLocks noGrp="1"/>
          </p:cNvSpPr>
          <p:nvPr>
            <p:ph idx="1"/>
          </p:nvPr>
        </p:nvSpPr>
        <p:spPr/>
        <p:txBody>
          <a:bodyPr>
            <a:normAutofit fontScale="92500" lnSpcReduction="10000"/>
          </a:bodyPr>
          <a:lstStyle/>
          <a:p>
            <a:r>
              <a:rPr lang="en-US" altLang="zh-CN" dirty="0"/>
              <a:t>3. HDFS Federation</a:t>
            </a:r>
            <a:r>
              <a:rPr lang="zh-CN" altLang="en-US" dirty="0"/>
              <a:t>体系架构</a:t>
            </a:r>
            <a:endParaRPr lang="en-US" altLang="zh-CN" dirty="0"/>
          </a:p>
          <a:p>
            <a:pPr lvl="1"/>
            <a:r>
              <a:rPr lang="en-US" altLang="zh-CN" dirty="0"/>
              <a:t>HDFS Federation</a:t>
            </a:r>
            <a:r>
              <a:rPr lang="zh-CN" altLang="zh-CN" dirty="0"/>
              <a:t>环境下，各个</a:t>
            </a:r>
            <a:r>
              <a:rPr lang="en-US" altLang="zh-CN" dirty="0" err="1"/>
              <a:t>NameNode</a:t>
            </a:r>
            <a:r>
              <a:rPr lang="zh-CN" altLang="zh-CN" dirty="0"/>
              <a:t>相互独立，各自分工管理自己的命名空间，且不需要互相协调，一个</a:t>
            </a:r>
            <a:r>
              <a:rPr lang="en-US" altLang="zh-CN" dirty="0" err="1"/>
              <a:t>NameNode</a:t>
            </a:r>
            <a:r>
              <a:rPr lang="zh-CN" altLang="zh-CN" dirty="0"/>
              <a:t>发生故障不会影响其他的</a:t>
            </a:r>
            <a:r>
              <a:rPr lang="en-US" altLang="zh-CN" dirty="0" err="1"/>
              <a:t>NameNode</a:t>
            </a:r>
            <a:r>
              <a:rPr lang="zh-CN" altLang="zh-CN" dirty="0"/>
              <a:t>。</a:t>
            </a:r>
            <a:r>
              <a:rPr lang="en-US" altLang="zh-CN" dirty="0" err="1"/>
              <a:t>DataNode</a:t>
            </a:r>
            <a:r>
              <a:rPr lang="zh-CN" altLang="zh-CN" dirty="0"/>
              <a:t>被用作通用的数据存储设备，每个</a:t>
            </a:r>
            <a:r>
              <a:rPr lang="en-US" altLang="zh-CN" dirty="0" err="1"/>
              <a:t>DataNode</a:t>
            </a:r>
            <a:r>
              <a:rPr lang="zh-CN" altLang="zh-CN" dirty="0"/>
              <a:t>要向集群中所有的</a:t>
            </a:r>
            <a:r>
              <a:rPr lang="en-US" altLang="zh-CN" dirty="0" err="1"/>
              <a:t>NameNode</a:t>
            </a:r>
            <a:r>
              <a:rPr lang="zh-CN" altLang="zh-CN" dirty="0"/>
              <a:t>注册，且周期性地向所有</a:t>
            </a:r>
            <a:r>
              <a:rPr lang="en-US" altLang="zh-CN" dirty="0" err="1"/>
              <a:t>NameNode</a:t>
            </a:r>
            <a:r>
              <a:rPr lang="zh-CN" altLang="zh-CN" dirty="0"/>
              <a:t>发送心跳和报告，并执行来自所有</a:t>
            </a:r>
            <a:r>
              <a:rPr lang="en-US" altLang="zh-CN" dirty="0" err="1"/>
              <a:t>NameNode</a:t>
            </a:r>
            <a:r>
              <a:rPr lang="zh-CN" altLang="zh-CN" dirty="0"/>
              <a:t>的命令。</a:t>
            </a:r>
            <a:endParaRPr lang="en-US" altLang="zh-CN" dirty="0"/>
          </a:p>
          <a:p>
            <a:pPr lvl="1"/>
            <a:r>
              <a:rPr lang="zh-CN" altLang="zh-CN" dirty="0"/>
              <a:t>一个</a:t>
            </a:r>
            <a:r>
              <a:rPr lang="en-US" altLang="zh-CN" dirty="0"/>
              <a:t>Block Pool</a:t>
            </a:r>
            <a:r>
              <a:rPr lang="zh-CN" altLang="zh-CN" dirty="0"/>
              <a:t>由属于同一个</a:t>
            </a:r>
            <a:r>
              <a:rPr lang="en-US" altLang="zh-CN" dirty="0"/>
              <a:t>Namespace</a:t>
            </a:r>
            <a:r>
              <a:rPr lang="zh-CN" altLang="zh-CN" dirty="0"/>
              <a:t>的数据块组成，每个</a:t>
            </a:r>
            <a:r>
              <a:rPr lang="en-US" altLang="zh-CN" dirty="0" err="1"/>
              <a:t>DataNode</a:t>
            </a:r>
            <a:r>
              <a:rPr lang="zh-CN" altLang="zh-CN" dirty="0"/>
              <a:t>可能会存储集群中所有</a:t>
            </a:r>
            <a:r>
              <a:rPr lang="en-US" altLang="zh-CN" dirty="0"/>
              <a:t>Block Pool</a:t>
            </a:r>
            <a:r>
              <a:rPr lang="zh-CN" altLang="zh-CN" dirty="0"/>
              <a:t>的数据块，每个块池内部自治，各自管理各自的</a:t>
            </a:r>
            <a:r>
              <a:rPr lang="en-US" altLang="zh-CN" dirty="0"/>
              <a:t>Block</a:t>
            </a:r>
            <a:r>
              <a:rPr lang="zh-CN" altLang="zh-CN" dirty="0"/>
              <a:t>，不会与其他块池交流。每个</a:t>
            </a:r>
            <a:r>
              <a:rPr lang="en-US" altLang="zh-CN" dirty="0" err="1"/>
              <a:t>NameNode</a:t>
            </a:r>
            <a:r>
              <a:rPr lang="zh-CN" altLang="zh-CN" dirty="0"/>
              <a:t>维护一个命名空间卷，由命名</a:t>
            </a:r>
            <a:r>
              <a:rPr lang="en-US" altLang="zh-CN" dirty="0"/>
              <a:t>Namespace</a:t>
            </a:r>
            <a:r>
              <a:rPr lang="zh-CN" altLang="zh-CN" dirty="0"/>
              <a:t>和块池组成，它是管理的基本单位。当一个</a:t>
            </a:r>
            <a:r>
              <a:rPr lang="en-US" altLang="zh-CN" dirty="0"/>
              <a:t>Namespace</a:t>
            </a:r>
            <a:r>
              <a:rPr lang="zh-CN" altLang="zh-CN" dirty="0"/>
              <a:t>被删除后，所有</a:t>
            </a:r>
            <a:r>
              <a:rPr lang="en-US" altLang="zh-CN" dirty="0" err="1"/>
              <a:t>DataNode</a:t>
            </a:r>
            <a:r>
              <a:rPr lang="zh-CN" altLang="zh-CN" dirty="0"/>
              <a:t>上与其对应的块池也会被删除。当集群升级时，每个命名空间卷作为一个基本单元进行升级。</a:t>
            </a:r>
          </a:p>
        </p:txBody>
      </p:sp>
    </p:spTree>
    <p:extLst>
      <p:ext uri="{BB962C8B-B14F-4D97-AF65-F5344CB8AC3E}">
        <p14:creationId xmlns:p14="http://schemas.microsoft.com/office/powerpoint/2010/main" val="2998814550"/>
      </p:ext>
    </p:extLst>
  </p:cSld>
  <p:clrMapOvr>
    <a:masterClrMapping/>
  </p:clrMapOvr>
  <p:transition spd="med">
    <p:pull/>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4D9D0-B187-45EC-9403-B20D09AB3A60}"/>
              </a:ext>
            </a:extLst>
          </p:cNvPr>
          <p:cNvSpPr>
            <a:spLocks noGrp="1"/>
          </p:cNvSpPr>
          <p:nvPr>
            <p:ph type="title"/>
          </p:nvPr>
        </p:nvSpPr>
        <p:spPr/>
        <p:txBody>
          <a:bodyPr/>
          <a:lstStyle/>
          <a:p>
            <a:r>
              <a:rPr lang="en-US" altLang="zh-CN" dirty="0"/>
              <a:t>3.6.5  HDFS </a:t>
            </a:r>
            <a:r>
              <a:rPr lang="en-US" altLang="zh-CN" dirty="0" err="1"/>
              <a:t>NameNode</a:t>
            </a:r>
            <a:r>
              <a:rPr lang="en-US" altLang="zh-CN" dirty="0"/>
              <a:t> Federation</a:t>
            </a:r>
            <a:r>
              <a:rPr lang="zh-CN" altLang="zh-CN" dirty="0"/>
              <a:t>联邦机制</a:t>
            </a:r>
            <a:endParaRPr lang="zh-CN" altLang="en-US" dirty="0"/>
          </a:p>
        </p:txBody>
      </p:sp>
      <p:sp>
        <p:nvSpPr>
          <p:cNvPr id="3" name="内容占位符 2">
            <a:extLst>
              <a:ext uri="{FF2B5EF4-FFF2-40B4-BE49-F238E27FC236}">
                <a16:creationId xmlns:a16="http://schemas.microsoft.com/office/drawing/2014/main" id="{53C651A0-41DC-47EF-AFF2-AA60F8D601DF}"/>
              </a:ext>
            </a:extLst>
          </p:cNvPr>
          <p:cNvSpPr>
            <a:spLocks noGrp="1"/>
          </p:cNvSpPr>
          <p:nvPr>
            <p:ph idx="1"/>
          </p:nvPr>
        </p:nvSpPr>
        <p:spPr/>
        <p:txBody>
          <a:bodyPr>
            <a:normAutofit/>
          </a:bodyPr>
          <a:lstStyle/>
          <a:p>
            <a:r>
              <a:rPr lang="en-US" altLang="zh-CN" dirty="0"/>
              <a:t>4. HDFS Federation</a:t>
            </a:r>
            <a:r>
              <a:rPr lang="zh-CN" altLang="en-US" dirty="0"/>
              <a:t>配置</a:t>
            </a:r>
          </a:p>
          <a:p>
            <a:pPr lvl="1"/>
            <a:r>
              <a:rPr lang="zh-CN" altLang="en-US" dirty="0"/>
              <a:t>关于</a:t>
            </a:r>
            <a:r>
              <a:rPr lang="en-US" altLang="zh-CN" dirty="0"/>
              <a:t>HDFS Federation</a:t>
            </a:r>
            <a:r>
              <a:rPr lang="zh-CN" altLang="en-US" dirty="0"/>
              <a:t>如何配置，本章不再讲述，有兴趣的读者可以参考官网</a:t>
            </a:r>
            <a:r>
              <a:rPr lang="en-US" altLang="zh-CN" dirty="0">
                <a:hlinkClick r:id="rId2"/>
              </a:rPr>
              <a:t>https://hadoop.apache.org/docs/r2.9.2/hadoop-project-dist/hadoop-hdfs/Federation.html</a:t>
            </a:r>
            <a:r>
              <a:rPr lang="zh-CN" altLang="en-US" dirty="0"/>
              <a:t>。</a:t>
            </a:r>
          </a:p>
        </p:txBody>
      </p:sp>
    </p:spTree>
    <p:extLst>
      <p:ext uri="{BB962C8B-B14F-4D97-AF65-F5344CB8AC3E}">
        <p14:creationId xmlns:p14="http://schemas.microsoft.com/office/powerpoint/2010/main" val="3842327039"/>
      </p:ext>
    </p:extLst>
  </p:cSld>
  <p:clrMapOvr>
    <a:masterClrMapping/>
  </p:clrMapOvr>
  <p:transition spd="med">
    <p:pull/>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4D9D0-B187-45EC-9403-B20D09AB3A60}"/>
              </a:ext>
            </a:extLst>
          </p:cNvPr>
          <p:cNvSpPr>
            <a:spLocks noGrp="1"/>
          </p:cNvSpPr>
          <p:nvPr>
            <p:ph type="title"/>
          </p:nvPr>
        </p:nvSpPr>
        <p:spPr/>
        <p:txBody>
          <a:bodyPr/>
          <a:lstStyle/>
          <a:p>
            <a:r>
              <a:rPr lang="en-US" altLang="zh-CN" dirty="0"/>
              <a:t>3.6.6  HDFS Snapshots</a:t>
            </a:r>
            <a:r>
              <a:rPr lang="zh-CN" altLang="en-US" dirty="0"/>
              <a:t>快照机制</a:t>
            </a:r>
          </a:p>
        </p:txBody>
      </p:sp>
      <p:sp>
        <p:nvSpPr>
          <p:cNvPr id="3" name="内容占位符 2">
            <a:extLst>
              <a:ext uri="{FF2B5EF4-FFF2-40B4-BE49-F238E27FC236}">
                <a16:creationId xmlns:a16="http://schemas.microsoft.com/office/drawing/2014/main" id="{53C651A0-41DC-47EF-AFF2-AA60F8D601DF}"/>
              </a:ext>
            </a:extLst>
          </p:cNvPr>
          <p:cNvSpPr>
            <a:spLocks noGrp="1"/>
          </p:cNvSpPr>
          <p:nvPr>
            <p:ph idx="1"/>
          </p:nvPr>
        </p:nvSpPr>
        <p:spPr/>
        <p:txBody>
          <a:bodyPr>
            <a:normAutofit fontScale="92500" lnSpcReduction="20000"/>
          </a:bodyPr>
          <a:lstStyle/>
          <a:p>
            <a:r>
              <a:rPr lang="en-US" altLang="zh-CN" dirty="0"/>
              <a:t>1. HDFS Snapshots</a:t>
            </a:r>
            <a:r>
              <a:rPr lang="zh-CN" altLang="en-US" dirty="0"/>
              <a:t>概述</a:t>
            </a:r>
          </a:p>
          <a:p>
            <a:pPr lvl="1"/>
            <a:r>
              <a:rPr lang="en-US" altLang="zh-CN" dirty="0"/>
              <a:t>HDFS</a:t>
            </a:r>
            <a:r>
              <a:rPr lang="zh-CN" altLang="en-US" dirty="0"/>
              <a:t>快照是文件系统在某一时刻的只读镜像，可以是一个完整的文件系统，也可以是某个目录的镜像。快照分两种：一种是建立文件系统的索引，每次更新文件不会真正的改变文件，而是新开辟一个空间用来保存更改的文件；另一种是拷贝所有的文件系统。</a:t>
            </a:r>
            <a:r>
              <a:rPr lang="en-US" altLang="zh-CN" dirty="0"/>
              <a:t>HDFS</a:t>
            </a:r>
            <a:r>
              <a:rPr lang="zh-CN" altLang="en-US" dirty="0"/>
              <a:t>快照属于前者。</a:t>
            </a:r>
          </a:p>
          <a:p>
            <a:pPr lvl="1"/>
            <a:r>
              <a:rPr lang="en-US" altLang="zh-CN" dirty="0"/>
              <a:t>HDFS</a:t>
            </a:r>
            <a:r>
              <a:rPr lang="zh-CN" altLang="en-US" dirty="0"/>
              <a:t>快照常用于以下场景：</a:t>
            </a:r>
          </a:p>
          <a:p>
            <a:pPr lvl="2"/>
            <a:r>
              <a:rPr lang="zh-CN" altLang="en-US" dirty="0"/>
              <a:t>（</a:t>
            </a:r>
            <a:r>
              <a:rPr lang="en-US" altLang="zh-CN" dirty="0"/>
              <a:t>1</a:t>
            </a:r>
            <a:r>
              <a:rPr lang="zh-CN" altLang="en-US" dirty="0"/>
              <a:t>）防止用户的错误操作。</a:t>
            </a:r>
          </a:p>
          <a:p>
            <a:pPr lvl="2"/>
            <a:r>
              <a:rPr lang="zh-CN" altLang="en-US" dirty="0"/>
              <a:t>（</a:t>
            </a:r>
            <a:r>
              <a:rPr lang="en-US" altLang="zh-CN" dirty="0"/>
              <a:t>2</a:t>
            </a:r>
            <a:r>
              <a:rPr lang="zh-CN" altLang="en-US" dirty="0"/>
              <a:t>）备份。</a:t>
            </a:r>
          </a:p>
          <a:p>
            <a:pPr lvl="2"/>
            <a:r>
              <a:rPr lang="zh-CN" altLang="en-US" dirty="0"/>
              <a:t>（</a:t>
            </a:r>
            <a:r>
              <a:rPr lang="en-US" altLang="zh-CN" dirty="0"/>
              <a:t>3</a:t>
            </a:r>
            <a:r>
              <a:rPr lang="zh-CN" altLang="en-US" dirty="0"/>
              <a:t>）试验</a:t>
            </a:r>
            <a:r>
              <a:rPr lang="en-US" altLang="zh-CN" dirty="0"/>
              <a:t>/</a:t>
            </a:r>
            <a:r>
              <a:rPr lang="zh-CN" altLang="en-US" dirty="0"/>
              <a:t>测试。</a:t>
            </a:r>
          </a:p>
          <a:p>
            <a:pPr lvl="2"/>
            <a:r>
              <a:rPr lang="zh-CN" altLang="en-US" dirty="0"/>
              <a:t>（</a:t>
            </a:r>
            <a:r>
              <a:rPr lang="en-US" altLang="zh-CN" dirty="0"/>
              <a:t>4</a:t>
            </a:r>
            <a:r>
              <a:rPr lang="zh-CN" altLang="en-US" dirty="0"/>
              <a:t>）灾难恢复。</a:t>
            </a:r>
          </a:p>
          <a:p>
            <a:pPr lvl="1"/>
            <a:r>
              <a:rPr lang="zh-CN" altLang="en-US" dirty="0"/>
              <a:t>通过</a:t>
            </a:r>
            <a:r>
              <a:rPr lang="en-US" altLang="zh-CN" dirty="0"/>
              <a:t>HDFS</a:t>
            </a:r>
            <a:r>
              <a:rPr lang="zh-CN" altLang="en-US" dirty="0"/>
              <a:t>快照机制可以定时或按固定时间间隔创建文件快照，并删除过期的文件快照，减少业务误操作造成的数据损失。快照的操作远低于外部备份的开销，可以作为备份</a:t>
            </a:r>
            <a:r>
              <a:rPr lang="en-US" altLang="zh-CN" dirty="0"/>
              <a:t>HDFS</a:t>
            </a:r>
            <a:r>
              <a:rPr lang="zh-CN" altLang="en-US" dirty="0"/>
              <a:t>最常用的方式。</a:t>
            </a:r>
          </a:p>
        </p:txBody>
      </p:sp>
    </p:spTree>
    <p:extLst>
      <p:ext uri="{BB962C8B-B14F-4D97-AF65-F5344CB8AC3E}">
        <p14:creationId xmlns:p14="http://schemas.microsoft.com/office/powerpoint/2010/main" val="3133631647"/>
      </p:ext>
    </p:extLst>
  </p:cSld>
  <p:clrMapOvr>
    <a:masterClrMapping/>
  </p:clrMapOvr>
  <p:transition spd="med">
    <p:pull/>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4D9D0-B187-45EC-9403-B20D09AB3A60}"/>
              </a:ext>
            </a:extLst>
          </p:cNvPr>
          <p:cNvSpPr>
            <a:spLocks noGrp="1"/>
          </p:cNvSpPr>
          <p:nvPr>
            <p:ph type="title"/>
          </p:nvPr>
        </p:nvSpPr>
        <p:spPr/>
        <p:txBody>
          <a:bodyPr/>
          <a:lstStyle/>
          <a:p>
            <a:r>
              <a:rPr lang="en-US" altLang="zh-CN" dirty="0"/>
              <a:t>3.6.6  HDFS Snapshots</a:t>
            </a:r>
            <a:r>
              <a:rPr lang="zh-CN" altLang="en-US" dirty="0"/>
              <a:t>快照机制</a:t>
            </a:r>
          </a:p>
        </p:txBody>
      </p:sp>
      <p:sp>
        <p:nvSpPr>
          <p:cNvPr id="3" name="内容占位符 2">
            <a:extLst>
              <a:ext uri="{FF2B5EF4-FFF2-40B4-BE49-F238E27FC236}">
                <a16:creationId xmlns:a16="http://schemas.microsoft.com/office/drawing/2014/main" id="{53C651A0-41DC-47EF-AFF2-AA60F8D601DF}"/>
              </a:ext>
            </a:extLst>
          </p:cNvPr>
          <p:cNvSpPr>
            <a:spLocks noGrp="1"/>
          </p:cNvSpPr>
          <p:nvPr>
            <p:ph idx="1"/>
          </p:nvPr>
        </p:nvSpPr>
        <p:spPr/>
        <p:txBody>
          <a:bodyPr>
            <a:normAutofit/>
          </a:bodyPr>
          <a:lstStyle/>
          <a:p>
            <a:r>
              <a:rPr lang="en-US" altLang="zh-CN" dirty="0"/>
              <a:t>2. HDFS Snapshots</a:t>
            </a:r>
            <a:r>
              <a:rPr lang="zh-CN" altLang="en-US" dirty="0"/>
              <a:t>常用操作</a:t>
            </a:r>
          </a:p>
          <a:p>
            <a:pPr lvl="1"/>
            <a:r>
              <a:rPr lang="en-US" altLang="zh-CN" dirty="0"/>
              <a:t>1</a:t>
            </a:r>
            <a:r>
              <a:rPr lang="zh-CN" altLang="en-US" dirty="0"/>
              <a:t>）管理员操作</a:t>
            </a:r>
          </a:p>
          <a:p>
            <a:pPr lvl="2"/>
            <a:r>
              <a:rPr lang="zh-CN" altLang="en-US" dirty="0"/>
              <a:t>此类命令需要具有超级用户权限。</a:t>
            </a:r>
          </a:p>
          <a:p>
            <a:pPr lvl="2"/>
            <a:r>
              <a:rPr lang="zh-CN" altLang="en-US" dirty="0"/>
              <a:t>（</a:t>
            </a:r>
            <a:r>
              <a:rPr lang="en-US" altLang="zh-CN" dirty="0"/>
              <a:t>1</a:t>
            </a:r>
            <a:r>
              <a:rPr lang="zh-CN" altLang="en-US" dirty="0"/>
              <a:t>）允许快照</a:t>
            </a:r>
          </a:p>
          <a:p>
            <a:pPr lvl="3"/>
            <a:r>
              <a:rPr lang="zh-CN" altLang="en-US" dirty="0"/>
              <a:t>通过下面的命令对某一路径如根目录、某一目录或某一文件开启快照功能，那么该目录就成为一个</a:t>
            </a:r>
            <a:r>
              <a:rPr lang="en-US" altLang="zh-CN" dirty="0" err="1"/>
              <a:t>snapshottable</a:t>
            </a:r>
            <a:r>
              <a:rPr lang="zh-CN" altLang="en-US" dirty="0"/>
              <a:t>目录。一个</a:t>
            </a:r>
            <a:r>
              <a:rPr lang="en-US" altLang="zh-CN" dirty="0" err="1"/>
              <a:t>snapshottable</a:t>
            </a:r>
            <a:r>
              <a:rPr lang="zh-CN" altLang="en-US" dirty="0"/>
              <a:t>下存储的</a:t>
            </a:r>
            <a:r>
              <a:rPr lang="en-US" altLang="zh-CN" dirty="0"/>
              <a:t>snapshots</a:t>
            </a:r>
            <a:r>
              <a:rPr lang="zh-CN" altLang="en-US" dirty="0"/>
              <a:t>最多为</a:t>
            </a:r>
            <a:r>
              <a:rPr lang="en-US" altLang="zh-CN" dirty="0"/>
              <a:t>65535</a:t>
            </a:r>
            <a:r>
              <a:rPr lang="zh-CN" altLang="en-US" dirty="0"/>
              <a:t>个，保存在该目录的</a:t>
            </a:r>
            <a:r>
              <a:rPr lang="en-US" altLang="zh-CN" dirty="0"/>
              <a:t>.snapshot</a:t>
            </a:r>
            <a:r>
              <a:rPr lang="zh-CN" altLang="en-US" dirty="0"/>
              <a:t>下，但是</a:t>
            </a:r>
            <a:r>
              <a:rPr lang="en-US" altLang="zh-CN" dirty="0" err="1"/>
              <a:t>snapshottable</a:t>
            </a:r>
            <a:r>
              <a:rPr lang="zh-CN" altLang="en-US" dirty="0"/>
              <a:t>的数量并没有限制。</a:t>
            </a:r>
          </a:p>
          <a:p>
            <a:pPr lvl="3"/>
            <a:r>
              <a:rPr lang="zh-CN" altLang="en-US" dirty="0"/>
              <a:t>命令语法：</a:t>
            </a:r>
          </a:p>
          <a:p>
            <a:pPr marL="1028700" lvl="3" indent="0">
              <a:buNone/>
            </a:pPr>
            <a:r>
              <a:rPr lang="en-US" altLang="zh-CN" i="1" dirty="0" err="1"/>
              <a:t>hdfs</a:t>
            </a:r>
            <a:r>
              <a:rPr lang="en-US" altLang="zh-CN" i="1" dirty="0"/>
              <a:t> </a:t>
            </a:r>
            <a:r>
              <a:rPr lang="en-US" altLang="zh-CN" i="1" dirty="0" err="1"/>
              <a:t>dfsadmin</a:t>
            </a:r>
            <a:r>
              <a:rPr lang="en-US" altLang="zh-CN" i="1" dirty="0"/>
              <a:t> -</a:t>
            </a:r>
            <a:r>
              <a:rPr lang="en-US" altLang="zh-CN" i="1" dirty="0" err="1"/>
              <a:t>allowSnapshot</a:t>
            </a:r>
            <a:r>
              <a:rPr lang="en-US" altLang="zh-CN" i="1" dirty="0"/>
              <a:t> &lt;path&gt;</a:t>
            </a:r>
          </a:p>
          <a:p>
            <a:pPr lvl="3"/>
            <a:r>
              <a:rPr lang="zh-CN" altLang="en-US" dirty="0"/>
              <a:t>参数说明：</a:t>
            </a:r>
          </a:p>
          <a:p>
            <a:pPr lvl="4"/>
            <a:r>
              <a:rPr lang="en-US" altLang="zh-CN" dirty="0"/>
              <a:t>&lt;path&gt;</a:t>
            </a:r>
            <a:r>
              <a:rPr lang="zh-CN" altLang="en-US" dirty="0"/>
              <a:t>：</a:t>
            </a:r>
            <a:r>
              <a:rPr lang="en-US" altLang="zh-CN" dirty="0" err="1"/>
              <a:t>snapshottable</a:t>
            </a:r>
            <a:r>
              <a:rPr lang="zh-CN" altLang="en-US" dirty="0"/>
              <a:t>目录的路径。</a:t>
            </a:r>
          </a:p>
        </p:txBody>
      </p:sp>
    </p:spTree>
    <p:extLst>
      <p:ext uri="{BB962C8B-B14F-4D97-AF65-F5344CB8AC3E}">
        <p14:creationId xmlns:p14="http://schemas.microsoft.com/office/powerpoint/2010/main" val="2722237577"/>
      </p:ext>
    </p:extLst>
  </p:cSld>
  <p:clrMapOvr>
    <a:masterClrMapping/>
  </p:clrMapOvr>
  <p:transition spd="med">
    <p:pull/>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4D9D0-B187-45EC-9403-B20D09AB3A60}"/>
              </a:ext>
            </a:extLst>
          </p:cNvPr>
          <p:cNvSpPr>
            <a:spLocks noGrp="1"/>
          </p:cNvSpPr>
          <p:nvPr>
            <p:ph type="title"/>
          </p:nvPr>
        </p:nvSpPr>
        <p:spPr/>
        <p:txBody>
          <a:bodyPr/>
          <a:lstStyle/>
          <a:p>
            <a:r>
              <a:rPr lang="en-US" altLang="zh-CN" dirty="0"/>
              <a:t>3.6.6  HDFS Snapshots</a:t>
            </a:r>
            <a:r>
              <a:rPr lang="zh-CN" altLang="en-US" dirty="0"/>
              <a:t>快照机制</a:t>
            </a:r>
          </a:p>
        </p:txBody>
      </p:sp>
      <p:sp>
        <p:nvSpPr>
          <p:cNvPr id="3" name="内容占位符 2">
            <a:extLst>
              <a:ext uri="{FF2B5EF4-FFF2-40B4-BE49-F238E27FC236}">
                <a16:creationId xmlns:a16="http://schemas.microsoft.com/office/drawing/2014/main" id="{53C651A0-41DC-47EF-AFF2-AA60F8D601DF}"/>
              </a:ext>
            </a:extLst>
          </p:cNvPr>
          <p:cNvSpPr>
            <a:spLocks noGrp="1"/>
          </p:cNvSpPr>
          <p:nvPr>
            <p:ph idx="1"/>
          </p:nvPr>
        </p:nvSpPr>
        <p:spPr/>
        <p:txBody>
          <a:bodyPr>
            <a:normAutofit/>
          </a:bodyPr>
          <a:lstStyle/>
          <a:p>
            <a:r>
              <a:rPr lang="en-US" altLang="zh-CN" dirty="0"/>
              <a:t>2. HDFS Snapshots</a:t>
            </a:r>
            <a:r>
              <a:rPr lang="zh-CN" altLang="en-US" dirty="0"/>
              <a:t>常用操作</a:t>
            </a:r>
          </a:p>
          <a:p>
            <a:pPr lvl="1"/>
            <a:r>
              <a:rPr lang="en-US" altLang="zh-CN" dirty="0"/>
              <a:t>1</a:t>
            </a:r>
            <a:r>
              <a:rPr lang="zh-CN" altLang="en-US" dirty="0"/>
              <a:t>）管理员操作</a:t>
            </a:r>
            <a:endParaRPr lang="en-US" altLang="zh-CN" dirty="0"/>
          </a:p>
          <a:p>
            <a:pPr lvl="2"/>
            <a:r>
              <a:rPr lang="zh-CN" altLang="en-US" dirty="0"/>
              <a:t>（</a:t>
            </a:r>
            <a:r>
              <a:rPr lang="en-US" altLang="zh-CN" dirty="0"/>
              <a:t>2</a:t>
            </a:r>
            <a:r>
              <a:rPr lang="zh-CN" altLang="en-US" dirty="0"/>
              <a:t>）关闭快照</a:t>
            </a:r>
          </a:p>
          <a:p>
            <a:pPr lvl="3"/>
            <a:r>
              <a:rPr lang="zh-CN" altLang="en-US" dirty="0"/>
              <a:t>通过下面的命令对某一路径关闭快照功能。</a:t>
            </a:r>
          </a:p>
          <a:p>
            <a:pPr lvl="3"/>
            <a:r>
              <a:rPr lang="zh-CN" altLang="en-US" dirty="0"/>
              <a:t>命令语法：</a:t>
            </a:r>
          </a:p>
          <a:p>
            <a:pPr marL="1028700" lvl="3" indent="0">
              <a:buNone/>
            </a:pPr>
            <a:r>
              <a:rPr lang="en-US" altLang="zh-CN" i="1" dirty="0" err="1"/>
              <a:t>hdfs</a:t>
            </a:r>
            <a:r>
              <a:rPr lang="en-US" altLang="zh-CN" i="1" dirty="0"/>
              <a:t> </a:t>
            </a:r>
            <a:r>
              <a:rPr lang="en-US" altLang="zh-CN" i="1" dirty="0" err="1"/>
              <a:t>dfsadmin</a:t>
            </a:r>
            <a:r>
              <a:rPr lang="en-US" altLang="zh-CN" i="1" dirty="0"/>
              <a:t> -</a:t>
            </a:r>
            <a:r>
              <a:rPr lang="en-US" altLang="zh-CN" i="1" dirty="0" err="1"/>
              <a:t>disallowSnapshot</a:t>
            </a:r>
            <a:r>
              <a:rPr lang="en-US" altLang="zh-CN" i="1" dirty="0"/>
              <a:t> &lt;path&gt;</a:t>
            </a:r>
          </a:p>
          <a:p>
            <a:pPr lvl="3"/>
            <a:r>
              <a:rPr lang="zh-CN" altLang="en-US" dirty="0"/>
              <a:t>参数说明：</a:t>
            </a:r>
          </a:p>
          <a:p>
            <a:pPr lvl="4"/>
            <a:r>
              <a:rPr lang="en-US" altLang="zh-CN" dirty="0"/>
              <a:t>&lt;path&gt;</a:t>
            </a:r>
            <a:r>
              <a:rPr lang="zh-CN" altLang="en-US" dirty="0"/>
              <a:t>：</a:t>
            </a:r>
            <a:r>
              <a:rPr lang="en-US" altLang="zh-CN" dirty="0" err="1"/>
              <a:t>snapshottable</a:t>
            </a:r>
            <a:r>
              <a:rPr lang="zh-CN" altLang="en-US" dirty="0"/>
              <a:t>目录的路径。</a:t>
            </a:r>
          </a:p>
        </p:txBody>
      </p:sp>
    </p:spTree>
    <p:extLst>
      <p:ext uri="{BB962C8B-B14F-4D97-AF65-F5344CB8AC3E}">
        <p14:creationId xmlns:p14="http://schemas.microsoft.com/office/powerpoint/2010/main" val="3773949641"/>
      </p:ext>
    </p:extLst>
  </p:cSld>
  <p:clrMapOvr>
    <a:masterClrMapping/>
  </p:clrMapOvr>
  <p:transition spd="med">
    <p:pull/>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4D9D0-B187-45EC-9403-B20D09AB3A60}"/>
              </a:ext>
            </a:extLst>
          </p:cNvPr>
          <p:cNvSpPr>
            <a:spLocks noGrp="1"/>
          </p:cNvSpPr>
          <p:nvPr>
            <p:ph type="title"/>
          </p:nvPr>
        </p:nvSpPr>
        <p:spPr/>
        <p:txBody>
          <a:bodyPr/>
          <a:lstStyle/>
          <a:p>
            <a:r>
              <a:rPr lang="en-US" altLang="zh-CN" dirty="0"/>
              <a:t>3.6.6  HDFS Snapshots</a:t>
            </a:r>
            <a:r>
              <a:rPr lang="zh-CN" altLang="en-US" dirty="0"/>
              <a:t>快照机制</a:t>
            </a:r>
          </a:p>
        </p:txBody>
      </p:sp>
      <p:sp>
        <p:nvSpPr>
          <p:cNvPr id="3" name="内容占位符 2">
            <a:extLst>
              <a:ext uri="{FF2B5EF4-FFF2-40B4-BE49-F238E27FC236}">
                <a16:creationId xmlns:a16="http://schemas.microsoft.com/office/drawing/2014/main" id="{53C651A0-41DC-47EF-AFF2-AA60F8D601DF}"/>
              </a:ext>
            </a:extLst>
          </p:cNvPr>
          <p:cNvSpPr>
            <a:spLocks noGrp="1"/>
          </p:cNvSpPr>
          <p:nvPr>
            <p:ph idx="1"/>
          </p:nvPr>
        </p:nvSpPr>
        <p:spPr/>
        <p:txBody>
          <a:bodyPr>
            <a:normAutofit/>
          </a:bodyPr>
          <a:lstStyle/>
          <a:p>
            <a:r>
              <a:rPr lang="en-US" altLang="zh-CN" dirty="0"/>
              <a:t>2. HDFS Snapshots</a:t>
            </a:r>
            <a:r>
              <a:rPr lang="zh-CN" altLang="en-US" dirty="0"/>
              <a:t>常用操作</a:t>
            </a:r>
          </a:p>
          <a:p>
            <a:pPr lvl="1"/>
            <a:r>
              <a:rPr lang="en-US" altLang="zh-CN" dirty="0"/>
              <a:t>2</a:t>
            </a:r>
            <a:r>
              <a:rPr lang="zh-CN" altLang="en-US" dirty="0"/>
              <a:t>）用户操作</a:t>
            </a:r>
          </a:p>
          <a:p>
            <a:pPr lvl="2"/>
            <a:r>
              <a:rPr lang="zh-CN" altLang="en-US" dirty="0"/>
              <a:t>（</a:t>
            </a:r>
            <a:r>
              <a:rPr lang="en-US" altLang="zh-CN" dirty="0"/>
              <a:t>1</a:t>
            </a:r>
            <a:r>
              <a:rPr lang="zh-CN" altLang="en-US" dirty="0"/>
              <a:t>）创建快照</a:t>
            </a:r>
          </a:p>
          <a:p>
            <a:pPr lvl="3"/>
            <a:r>
              <a:rPr lang="zh-CN" altLang="en-US" dirty="0"/>
              <a:t>在</a:t>
            </a:r>
            <a:r>
              <a:rPr lang="en-US" altLang="zh-CN" dirty="0" err="1"/>
              <a:t>snapshottable</a:t>
            </a:r>
            <a:r>
              <a:rPr lang="zh-CN" altLang="en-US" dirty="0"/>
              <a:t>目录中创建一个快照。这个操作需要拥有</a:t>
            </a:r>
            <a:r>
              <a:rPr lang="en-US" altLang="zh-CN" dirty="0" err="1"/>
              <a:t>snapshottable</a:t>
            </a:r>
            <a:r>
              <a:rPr lang="zh-CN" altLang="en-US" dirty="0"/>
              <a:t>目录所有者权限，且只有目录允许进行快照，才能在该目录下创建快照。</a:t>
            </a:r>
          </a:p>
          <a:p>
            <a:pPr lvl="3"/>
            <a:r>
              <a:rPr lang="zh-CN" altLang="en-US" dirty="0"/>
              <a:t>命令语法：</a:t>
            </a:r>
          </a:p>
          <a:p>
            <a:pPr marL="1028700" lvl="3" indent="0">
              <a:buNone/>
            </a:pPr>
            <a:r>
              <a:rPr lang="en-US" altLang="zh-CN" i="1" dirty="0" err="1"/>
              <a:t>hdfs</a:t>
            </a:r>
            <a:r>
              <a:rPr lang="en-US" altLang="zh-CN" i="1" dirty="0"/>
              <a:t> </a:t>
            </a:r>
            <a:r>
              <a:rPr lang="en-US" altLang="zh-CN" i="1" dirty="0" err="1"/>
              <a:t>dfs</a:t>
            </a:r>
            <a:r>
              <a:rPr lang="en-US" altLang="zh-CN" i="1" dirty="0"/>
              <a:t> -</a:t>
            </a:r>
            <a:r>
              <a:rPr lang="en-US" altLang="zh-CN" i="1" dirty="0" err="1"/>
              <a:t>createSnapshot</a:t>
            </a:r>
            <a:r>
              <a:rPr lang="en-US" altLang="zh-CN" i="1" dirty="0"/>
              <a:t> &lt;path&gt; [&lt;</a:t>
            </a:r>
            <a:r>
              <a:rPr lang="en-US" altLang="zh-CN" i="1" dirty="0" err="1"/>
              <a:t>snapshotName</a:t>
            </a:r>
            <a:r>
              <a:rPr lang="en-US" altLang="zh-CN" i="1" dirty="0"/>
              <a:t>&gt;]</a:t>
            </a:r>
          </a:p>
          <a:p>
            <a:pPr lvl="3"/>
            <a:r>
              <a:rPr lang="zh-CN" altLang="en-US" dirty="0"/>
              <a:t>参数说明：</a:t>
            </a:r>
          </a:p>
          <a:p>
            <a:pPr lvl="4"/>
            <a:r>
              <a:rPr lang="en-US" altLang="zh-CN" dirty="0"/>
              <a:t>&lt;path&gt;</a:t>
            </a:r>
            <a:r>
              <a:rPr lang="zh-CN" altLang="en-US" dirty="0"/>
              <a:t>：</a:t>
            </a:r>
            <a:r>
              <a:rPr lang="en-US" altLang="zh-CN" dirty="0" err="1"/>
              <a:t>snapshottable</a:t>
            </a:r>
            <a:r>
              <a:rPr lang="zh-CN" altLang="en-US" dirty="0"/>
              <a:t>目录的路径。</a:t>
            </a:r>
          </a:p>
          <a:p>
            <a:pPr lvl="4"/>
            <a:r>
              <a:rPr lang="en-US" altLang="zh-CN" dirty="0"/>
              <a:t>&lt;</a:t>
            </a:r>
            <a:r>
              <a:rPr lang="en-US" altLang="zh-CN" dirty="0" err="1"/>
              <a:t>snapshotName</a:t>
            </a:r>
            <a:r>
              <a:rPr lang="en-US" altLang="zh-CN" dirty="0"/>
              <a:t>&gt;</a:t>
            </a:r>
            <a:r>
              <a:rPr lang="zh-CN" altLang="en-US" dirty="0"/>
              <a:t>：快照名称，可选参数。当其省略时，系统会自动生成快照名称，默认名称为使用时间戳“</a:t>
            </a:r>
            <a:r>
              <a:rPr lang="en-US" altLang="zh-CN" dirty="0" err="1"/>
              <a:t>syyyyMMdd-HHmmss.SSS</a:t>
            </a:r>
            <a:r>
              <a:rPr lang="en-US" altLang="zh-CN" dirty="0"/>
              <a:t>”</a:t>
            </a:r>
            <a:r>
              <a:rPr lang="zh-CN" altLang="en-US" dirty="0"/>
              <a:t>的格式，例如“</a:t>
            </a:r>
            <a:r>
              <a:rPr lang="en-US" altLang="zh-CN" dirty="0"/>
              <a:t>s20190807-151029.033”</a:t>
            </a:r>
            <a:r>
              <a:rPr lang="zh-CN" altLang="en-US" dirty="0"/>
              <a:t>。</a:t>
            </a:r>
          </a:p>
        </p:txBody>
      </p:sp>
    </p:spTree>
    <p:extLst>
      <p:ext uri="{BB962C8B-B14F-4D97-AF65-F5344CB8AC3E}">
        <p14:creationId xmlns:p14="http://schemas.microsoft.com/office/powerpoint/2010/main" val="2116797599"/>
      </p:ext>
    </p:extLst>
  </p:cSld>
  <p:clrMapOvr>
    <a:masterClrMapping/>
  </p:clrMapOvr>
  <p:transition spd="med">
    <p:pull/>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4D9D0-B187-45EC-9403-B20D09AB3A60}"/>
              </a:ext>
            </a:extLst>
          </p:cNvPr>
          <p:cNvSpPr>
            <a:spLocks noGrp="1"/>
          </p:cNvSpPr>
          <p:nvPr>
            <p:ph type="title"/>
          </p:nvPr>
        </p:nvSpPr>
        <p:spPr/>
        <p:txBody>
          <a:bodyPr/>
          <a:lstStyle/>
          <a:p>
            <a:r>
              <a:rPr lang="en-US" altLang="zh-CN" dirty="0"/>
              <a:t>3.6.6  HDFS Snapshots</a:t>
            </a:r>
            <a:r>
              <a:rPr lang="zh-CN" altLang="en-US" dirty="0"/>
              <a:t>快照机制</a:t>
            </a:r>
          </a:p>
        </p:txBody>
      </p:sp>
      <p:sp>
        <p:nvSpPr>
          <p:cNvPr id="3" name="内容占位符 2">
            <a:extLst>
              <a:ext uri="{FF2B5EF4-FFF2-40B4-BE49-F238E27FC236}">
                <a16:creationId xmlns:a16="http://schemas.microsoft.com/office/drawing/2014/main" id="{53C651A0-41DC-47EF-AFF2-AA60F8D601DF}"/>
              </a:ext>
            </a:extLst>
          </p:cNvPr>
          <p:cNvSpPr>
            <a:spLocks noGrp="1"/>
          </p:cNvSpPr>
          <p:nvPr>
            <p:ph idx="1"/>
          </p:nvPr>
        </p:nvSpPr>
        <p:spPr/>
        <p:txBody>
          <a:bodyPr>
            <a:normAutofit/>
          </a:bodyPr>
          <a:lstStyle/>
          <a:p>
            <a:r>
              <a:rPr lang="en-US" altLang="zh-CN" dirty="0"/>
              <a:t>2. HDFS Snapshots</a:t>
            </a:r>
            <a:r>
              <a:rPr lang="zh-CN" altLang="en-US" dirty="0"/>
              <a:t>常用操作</a:t>
            </a:r>
          </a:p>
          <a:p>
            <a:pPr lvl="1"/>
            <a:r>
              <a:rPr lang="en-US" altLang="zh-CN" dirty="0"/>
              <a:t>2</a:t>
            </a:r>
            <a:r>
              <a:rPr lang="zh-CN" altLang="en-US" dirty="0"/>
              <a:t>）用户操作</a:t>
            </a:r>
          </a:p>
          <a:p>
            <a:pPr lvl="2"/>
            <a:r>
              <a:rPr lang="zh-CN" altLang="en-US" dirty="0"/>
              <a:t>（</a:t>
            </a:r>
            <a:r>
              <a:rPr lang="en-US" altLang="zh-CN" dirty="0"/>
              <a:t>2</a:t>
            </a:r>
            <a:r>
              <a:rPr lang="zh-CN" altLang="en-US" dirty="0"/>
              <a:t>）重命名快照</a:t>
            </a:r>
          </a:p>
          <a:p>
            <a:pPr lvl="3"/>
            <a:r>
              <a:rPr lang="zh-CN" altLang="en-US" dirty="0"/>
              <a:t>重命名一个快照。这个操作需要拥有</a:t>
            </a:r>
            <a:r>
              <a:rPr lang="en-US" altLang="zh-CN" dirty="0" err="1"/>
              <a:t>snapshottable</a:t>
            </a:r>
            <a:r>
              <a:rPr lang="zh-CN" altLang="en-US" dirty="0"/>
              <a:t>目录所有者权限。</a:t>
            </a:r>
          </a:p>
          <a:p>
            <a:pPr lvl="3"/>
            <a:r>
              <a:rPr lang="zh-CN" altLang="en-US" dirty="0"/>
              <a:t>命令语法：</a:t>
            </a:r>
          </a:p>
          <a:p>
            <a:pPr marL="1028700" lvl="3" indent="0">
              <a:buNone/>
            </a:pPr>
            <a:r>
              <a:rPr lang="en-US" altLang="zh-CN" i="1" dirty="0" err="1"/>
              <a:t>hdfs</a:t>
            </a:r>
            <a:r>
              <a:rPr lang="en-US" altLang="zh-CN" i="1" dirty="0"/>
              <a:t> </a:t>
            </a:r>
            <a:r>
              <a:rPr lang="en-US" altLang="zh-CN" i="1" dirty="0" err="1"/>
              <a:t>dfs</a:t>
            </a:r>
            <a:r>
              <a:rPr lang="en-US" altLang="zh-CN" i="1" dirty="0"/>
              <a:t> -</a:t>
            </a:r>
            <a:r>
              <a:rPr lang="en-US" altLang="zh-CN" i="1" dirty="0" err="1"/>
              <a:t>renameSnapshot</a:t>
            </a:r>
            <a:r>
              <a:rPr lang="en-US" altLang="zh-CN" i="1" dirty="0"/>
              <a:t> &lt;path&gt; &lt;</a:t>
            </a:r>
            <a:r>
              <a:rPr lang="en-US" altLang="zh-CN" i="1" dirty="0" err="1"/>
              <a:t>oldName</a:t>
            </a:r>
            <a:r>
              <a:rPr lang="en-US" altLang="zh-CN" i="1" dirty="0"/>
              <a:t>&gt; &lt;</a:t>
            </a:r>
            <a:r>
              <a:rPr lang="en-US" altLang="zh-CN" i="1" dirty="0" err="1"/>
              <a:t>newName</a:t>
            </a:r>
            <a:r>
              <a:rPr lang="en-US" altLang="zh-CN" i="1" dirty="0"/>
              <a:t>&gt;</a:t>
            </a:r>
          </a:p>
          <a:p>
            <a:pPr lvl="3"/>
            <a:r>
              <a:rPr lang="zh-CN" altLang="en-US" dirty="0"/>
              <a:t>参数说明：</a:t>
            </a:r>
          </a:p>
          <a:p>
            <a:pPr lvl="4"/>
            <a:r>
              <a:rPr lang="en-US" altLang="zh-CN" dirty="0"/>
              <a:t>&lt;path&gt;</a:t>
            </a:r>
            <a:r>
              <a:rPr lang="zh-CN" altLang="en-US" dirty="0"/>
              <a:t>：</a:t>
            </a:r>
            <a:r>
              <a:rPr lang="en-US" altLang="zh-CN" dirty="0" err="1"/>
              <a:t>snapshottable</a:t>
            </a:r>
            <a:r>
              <a:rPr lang="zh-CN" altLang="en-US" dirty="0"/>
              <a:t>目录的路径。</a:t>
            </a:r>
          </a:p>
          <a:p>
            <a:pPr lvl="4"/>
            <a:r>
              <a:rPr lang="en-US" altLang="zh-CN" dirty="0"/>
              <a:t>&lt;</a:t>
            </a:r>
            <a:r>
              <a:rPr lang="en-US" altLang="zh-CN" dirty="0" err="1"/>
              <a:t>oldName</a:t>
            </a:r>
            <a:r>
              <a:rPr lang="en-US" altLang="zh-CN" dirty="0"/>
              <a:t>&gt;</a:t>
            </a:r>
            <a:r>
              <a:rPr lang="zh-CN" altLang="en-US" dirty="0"/>
              <a:t>：原快照名称。</a:t>
            </a:r>
          </a:p>
          <a:p>
            <a:pPr lvl="4"/>
            <a:r>
              <a:rPr lang="en-US" altLang="zh-CN" dirty="0"/>
              <a:t>&lt;</a:t>
            </a:r>
            <a:r>
              <a:rPr lang="en-US" altLang="zh-CN" dirty="0" err="1"/>
              <a:t>newName</a:t>
            </a:r>
            <a:r>
              <a:rPr lang="en-US" altLang="zh-CN" dirty="0"/>
              <a:t>&gt;</a:t>
            </a:r>
            <a:r>
              <a:rPr lang="zh-CN" altLang="en-US" dirty="0"/>
              <a:t>：新快照名称。</a:t>
            </a:r>
          </a:p>
        </p:txBody>
      </p:sp>
    </p:spTree>
    <p:extLst>
      <p:ext uri="{BB962C8B-B14F-4D97-AF65-F5344CB8AC3E}">
        <p14:creationId xmlns:p14="http://schemas.microsoft.com/office/powerpoint/2010/main" val="364179827"/>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D5546-1C0E-4E1E-B490-6099CD2A1A60}"/>
              </a:ext>
            </a:extLst>
          </p:cNvPr>
          <p:cNvSpPr>
            <a:spLocks noGrp="1"/>
          </p:cNvSpPr>
          <p:nvPr>
            <p:ph type="title"/>
          </p:nvPr>
        </p:nvSpPr>
        <p:spPr/>
        <p:txBody>
          <a:bodyPr/>
          <a:lstStyle/>
          <a:p>
            <a:r>
              <a:rPr lang="en-US" altLang="zh-CN" dirty="0"/>
              <a:t>3.2  HDFS</a:t>
            </a:r>
            <a:r>
              <a:rPr lang="zh-CN" altLang="en-US" dirty="0"/>
              <a:t>体系架构</a:t>
            </a:r>
          </a:p>
        </p:txBody>
      </p:sp>
      <p:sp>
        <p:nvSpPr>
          <p:cNvPr id="3" name="内容占位符 2">
            <a:extLst>
              <a:ext uri="{FF2B5EF4-FFF2-40B4-BE49-F238E27FC236}">
                <a16:creationId xmlns:a16="http://schemas.microsoft.com/office/drawing/2014/main" id="{326DD2C3-62C8-4C3D-90AF-DC33D86CBC75}"/>
              </a:ext>
            </a:extLst>
          </p:cNvPr>
          <p:cNvSpPr>
            <a:spLocks noGrp="1"/>
          </p:cNvSpPr>
          <p:nvPr>
            <p:ph idx="1"/>
          </p:nvPr>
        </p:nvSpPr>
        <p:spPr/>
        <p:txBody>
          <a:bodyPr>
            <a:normAutofit fontScale="92500" lnSpcReduction="10000"/>
          </a:bodyPr>
          <a:lstStyle/>
          <a:p>
            <a:r>
              <a:rPr lang="en-US" altLang="zh-CN" dirty="0"/>
              <a:t>2. </a:t>
            </a:r>
            <a:r>
              <a:rPr lang="en-US" altLang="zh-CN" dirty="0" err="1"/>
              <a:t>DataNode</a:t>
            </a:r>
            <a:endParaRPr lang="en-US" altLang="zh-CN" dirty="0"/>
          </a:p>
          <a:p>
            <a:pPr lvl="1"/>
            <a:r>
              <a:rPr lang="en-US" altLang="zh-CN" dirty="0" err="1"/>
              <a:t>DataNode</a:t>
            </a:r>
            <a:r>
              <a:rPr lang="zh-CN" altLang="en-US" dirty="0"/>
              <a:t>也运行在日常硬件上，通常有多个，它为</a:t>
            </a:r>
            <a:r>
              <a:rPr lang="en-US" altLang="zh-CN" dirty="0"/>
              <a:t>HDFS</a:t>
            </a:r>
            <a:r>
              <a:rPr lang="zh-CN" altLang="en-US" dirty="0"/>
              <a:t>提供真实文件数据的存储服务。</a:t>
            </a:r>
            <a:r>
              <a:rPr lang="en-US" altLang="zh-CN" dirty="0"/>
              <a:t>HDFS</a:t>
            </a:r>
            <a:r>
              <a:rPr lang="zh-CN" altLang="en-US" dirty="0"/>
              <a:t>数据存储在</a:t>
            </a:r>
            <a:r>
              <a:rPr lang="en-US" altLang="zh-CN" dirty="0" err="1"/>
              <a:t>DataNode</a:t>
            </a:r>
            <a:r>
              <a:rPr lang="zh-CN" altLang="en-US" dirty="0"/>
              <a:t>上，数据块的创建、复制和删除都在</a:t>
            </a:r>
            <a:r>
              <a:rPr lang="en-US" altLang="zh-CN" dirty="0" err="1"/>
              <a:t>DataNode</a:t>
            </a:r>
            <a:r>
              <a:rPr lang="zh-CN" altLang="en-US" dirty="0"/>
              <a:t>上执行。</a:t>
            </a:r>
            <a:r>
              <a:rPr lang="en-US" altLang="zh-CN" dirty="0" err="1"/>
              <a:t>DataNode</a:t>
            </a:r>
            <a:r>
              <a:rPr lang="zh-CN" altLang="en-US" dirty="0"/>
              <a:t>将</a:t>
            </a:r>
            <a:r>
              <a:rPr lang="en-US" altLang="zh-CN" dirty="0"/>
              <a:t>HDFS</a:t>
            </a:r>
            <a:r>
              <a:rPr lang="zh-CN" altLang="en-US" dirty="0"/>
              <a:t>数据以文件的形式存储在本地的文件系统中，但并不知道有关</a:t>
            </a:r>
            <a:r>
              <a:rPr lang="en-US" altLang="zh-CN" dirty="0"/>
              <a:t>HDFS</a:t>
            </a:r>
            <a:r>
              <a:rPr lang="zh-CN" altLang="en-US" dirty="0"/>
              <a:t>文件的信息。</a:t>
            </a:r>
            <a:r>
              <a:rPr lang="en-US" altLang="zh-CN" dirty="0" err="1"/>
              <a:t>DataNode</a:t>
            </a:r>
            <a:r>
              <a:rPr lang="zh-CN" altLang="en-US" dirty="0"/>
              <a:t>把每个</a:t>
            </a:r>
            <a:r>
              <a:rPr lang="en-US" altLang="zh-CN" dirty="0"/>
              <a:t>HDFS</a:t>
            </a:r>
            <a:r>
              <a:rPr lang="zh-CN" altLang="en-US" dirty="0"/>
              <a:t>数据块存储在本地文件系统的一个单独的文件中，并不在同一个目录创建所有的文件，实际上，它用试探的方法来确定每个目录的最佳文件数目，并且在适当的时候创建子目录。在同一个目录中创建所有的本地文件并不是最优的选择，这是因为本地文件系统可能无法高效地在单个目录中支持大量的文件。当一个</a:t>
            </a:r>
            <a:r>
              <a:rPr lang="en-US" altLang="zh-CN" dirty="0" err="1"/>
              <a:t>DataNode</a:t>
            </a:r>
            <a:r>
              <a:rPr lang="zh-CN" altLang="en-US" dirty="0"/>
              <a:t>启动时，它会扫描本地文件系统，产生一个这些本地文件对应的所有</a:t>
            </a:r>
            <a:r>
              <a:rPr lang="en-US" altLang="zh-CN" dirty="0"/>
              <a:t>HDFS</a:t>
            </a:r>
            <a:r>
              <a:rPr lang="zh-CN" altLang="en-US" dirty="0"/>
              <a:t>数据块的列表，然后作为报告发送到</a:t>
            </a:r>
            <a:r>
              <a:rPr lang="en-US" altLang="zh-CN" dirty="0" err="1"/>
              <a:t>NameNode</a:t>
            </a:r>
            <a:r>
              <a:rPr lang="zh-CN" altLang="en-US" dirty="0"/>
              <a:t>，这个报告就是块状态报告。</a:t>
            </a:r>
          </a:p>
        </p:txBody>
      </p:sp>
    </p:spTree>
    <p:extLst>
      <p:ext uri="{BB962C8B-B14F-4D97-AF65-F5344CB8AC3E}">
        <p14:creationId xmlns:p14="http://schemas.microsoft.com/office/powerpoint/2010/main" val="1544299487"/>
      </p:ext>
    </p:extLst>
  </p:cSld>
  <p:clrMapOvr>
    <a:masterClrMapping/>
  </p:clrMapOvr>
  <p:transition spd="med">
    <p:pull/>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4D9D0-B187-45EC-9403-B20D09AB3A60}"/>
              </a:ext>
            </a:extLst>
          </p:cNvPr>
          <p:cNvSpPr>
            <a:spLocks noGrp="1"/>
          </p:cNvSpPr>
          <p:nvPr>
            <p:ph type="title"/>
          </p:nvPr>
        </p:nvSpPr>
        <p:spPr/>
        <p:txBody>
          <a:bodyPr/>
          <a:lstStyle/>
          <a:p>
            <a:r>
              <a:rPr lang="en-US" altLang="zh-CN" dirty="0"/>
              <a:t>3.6.6  HDFS Snapshots</a:t>
            </a:r>
            <a:r>
              <a:rPr lang="zh-CN" altLang="en-US" dirty="0"/>
              <a:t>快照机制</a:t>
            </a:r>
          </a:p>
        </p:txBody>
      </p:sp>
      <p:sp>
        <p:nvSpPr>
          <p:cNvPr id="3" name="内容占位符 2">
            <a:extLst>
              <a:ext uri="{FF2B5EF4-FFF2-40B4-BE49-F238E27FC236}">
                <a16:creationId xmlns:a16="http://schemas.microsoft.com/office/drawing/2014/main" id="{53C651A0-41DC-47EF-AFF2-AA60F8D601DF}"/>
              </a:ext>
            </a:extLst>
          </p:cNvPr>
          <p:cNvSpPr>
            <a:spLocks noGrp="1"/>
          </p:cNvSpPr>
          <p:nvPr>
            <p:ph idx="1"/>
          </p:nvPr>
        </p:nvSpPr>
        <p:spPr/>
        <p:txBody>
          <a:bodyPr>
            <a:normAutofit/>
          </a:bodyPr>
          <a:lstStyle/>
          <a:p>
            <a:r>
              <a:rPr lang="en-US" altLang="zh-CN" dirty="0"/>
              <a:t>2. HDFS Snapshots</a:t>
            </a:r>
            <a:r>
              <a:rPr lang="zh-CN" altLang="en-US" dirty="0"/>
              <a:t>常用操作</a:t>
            </a:r>
          </a:p>
          <a:p>
            <a:pPr lvl="1"/>
            <a:r>
              <a:rPr lang="en-US" altLang="zh-CN" dirty="0"/>
              <a:t>2</a:t>
            </a:r>
            <a:r>
              <a:rPr lang="zh-CN" altLang="en-US" dirty="0"/>
              <a:t>）用户操作</a:t>
            </a:r>
          </a:p>
          <a:p>
            <a:pPr lvl="2"/>
            <a:r>
              <a:rPr lang="zh-CN" altLang="en-US" dirty="0"/>
              <a:t>（</a:t>
            </a:r>
            <a:r>
              <a:rPr lang="en-US" altLang="zh-CN" dirty="0"/>
              <a:t>3</a:t>
            </a:r>
            <a:r>
              <a:rPr lang="zh-CN" altLang="en-US" dirty="0"/>
              <a:t>）获取</a:t>
            </a:r>
            <a:r>
              <a:rPr lang="en-US" altLang="zh-CN" dirty="0" err="1"/>
              <a:t>snapshottable</a:t>
            </a:r>
            <a:r>
              <a:rPr lang="zh-CN" altLang="en-US" dirty="0"/>
              <a:t>目录列表</a:t>
            </a:r>
          </a:p>
          <a:p>
            <a:pPr lvl="3"/>
            <a:r>
              <a:rPr lang="zh-CN" altLang="en-US" dirty="0"/>
              <a:t>获得当前用户有权限产生快照的所有</a:t>
            </a:r>
            <a:r>
              <a:rPr lang="en-US" altLang="zh-CN" dirty="0" err="1"/>
              <a:t>snapshottable</a:t>
            </a:r>
            <a:r>
              <a:rPr lang="zh-CN" altLang="en-US" dirty="0"/>
              <a:t>目录。</a:t>
            </a:r>
          </a:p>
          <a:p>
            <a:pPr lvl="3"/>
            <a:r>
              <a:rPr lang="zh-CN" altLang="en-US" dirty="0"/>
              <a:t>命令语法：</a:t>
            </a:r>
          </a:p>
          <a:p>
            <a:pPr marL="1028700" lvl="3" indent="0">
              <a:buNone/>
            </a:pPr>
            <a:r>
              <a:rPr lang="en-US" altLang="zh-CN" i="1" dirty="0" err="1"/>
              <a:t>hdfs</a:t>
            </a:r>
            <a:r>
              <a:rPr lang="en-US" altLang="zh-CN" i="1" dirty="0"/>
              <a:t> ls </a:t>
            </a:r>
            <a:r>
              <a:rPr lang="en-US" altLang="zh-CN" i="1" dirty="0" err="1"/>
              <a:t>SnapshottableDir</a:t>
            </a:r>
            <a:endParaRPr lang="en-US" altLang="zh-CN" i="1" dirty="0"/>
          </a:p>
          <a:p>
            <a:pPr lvl="3"/>
            <a:r>
              <a:rPr lang="zh-CN" altLang="en-US" dirty="0"/>
              <a:t>参数说明：</a:t>
            </a:r>
          </a:p>
          <a:p>
            <a:pPr lvl="4"/>
            <a:r>
              <a:rPr lang="zh-CN" altLang="en-US" dirty="0"/>
              <a:t>无。</a:t>
            </a:r>
          </a:p>
        </p:txBody>
      </p:sp>
    </p:spTree>
    <p:extLst>
      <p:ext uri="{BB962C8B-B14F-4D97-AF65-F5344CB8AC3E}">
        <p14:creationId xmlns:p14="http://schemas.microsoft.com/office/powerpoint/2010/main" val="2839233477"/>
      </p:ext>
    </p:extLst>
  </p:cSld>
  <p:clrMapOvr>
    <a:masterClrMapping/>
  </p:clrMapOvr>
  <p:transition spd="med">
    <p:pull/>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4D9D0-B187-45EC-9403-B20D09AB3A60}"/>
              </a:ext>
            </a:extLst>
          </p:cNvPr>
          <p:cNvSpPr>
            <a:spLocks noGrp="1"/>
          </p:cNvSpPr>
          <p:nvPr>
            <p:ph type="title"/>
          </p:nvPr>
        </p:nvSpPr>
        <p:spPr/>
        <p:txBody>
          <a:bodyPr/>
          <a:lstStyle/>
          <a:p>
            <a:r>
              <a:rPr lang="en-US" altLang="zh-CN" dirty="0"/>
              <a:t>3.6.6  HDFS Snapshots</a:t>
            </a:r>
            <a:r>
              <a:rPr lang="zh-CN" altLang="en-US" dirty="0"/>
              <a:t>快照机制</a:t>
            </a:r>
          </a:p>
        </p:txBody>
      </p:sp>
      <p:sp>
        <p:nvSpPr>
          <p:cNvPr id="3" name="内容占位符 2">
            <a:extLst>
              <a:ext uri="{FF2B5EF4-FFF2-40B4-BE49-F238E27FC236}">
                <a16:creationId xmlns:a16="http://schemas.microsoft.com/office/drawing/2014/main" id="{53C651A0-41DC-47EF-AFF2-AA60F8D601DF}"/>
              </a:ext>
            </a:extLst>
          </p:cNvPr>
          <p:cNvSpPr>
            <a:spLocks noGrp="1"/>
          </p:cNvSpPr>
          <p:nvPr>
            <p:ph idx="1"/>
          </p:nvPr>
        </p:nvSpPr>
        <p:spPr/>
        <p:txBody>
          <a:bodyPr>
            <a:normAutofit/>
          </a:bodyPr>
          <a:lstStyle/>
          <a:p>
            <a:r>
              <a:rPr lang="en-US" altLang="zh-CN" dirty="0"/>
              <a:t>2. HDFS Snapshots</a:t>
            </a:r>
            <a:r>
              <a:rPr lang="zh-CN" altLang="en-US" dirty="0"/>
              <a:t>常用操作</a:t>
            </a:r>
          </a:p>
          <a:p>
            <a:pPr lvl="1"/>
            <a:r>
              <a:rPr lang="en-US" altLang="zh-CN" dirty="0"/>
              <a:t>2</a:t>
            </a:r>
            <a:r>
              <a:rPr lang="zh-CN" altLang="en-US" dirty="0"/>
              <a:t>）用户操作</a:t>
            </a:r>
          </a:p>
          <a:p>
            <a:pPr lvl="2"/>
            <a:r>
              <a:rPr lang="zh-CN" altLang="en-US" dirty="0"/>
              <a:t>（</a:t>
            </a:r>
            <a:r>
              <a:rPr lang="en-US" altLang="zh-CN" dirty="0"/>
              <a:t>4</a:t>
            </a:r>
            <a:r>
              <a:rPr lang="zh-CN" altLang="en-US" dirty="0"/>
              <a:t>）获取快照差异报告</a:t>
            </a:r>
          </a:p>
          <a:p>
            <a:pPr lvl="3"/>
            <a:r>
              <a:rPr lang="zh-CN" altLang="en-US" dirty="0"/>
              <a:t>比较两个快照之间的差异。这个操作需要在两个快照中执行，需要拥有两个快照所有文件</a:t>
            </a:r>
            <a:r>
              <a:rPr lang="en-US" altLang="zh-CN" dirty="0"/>
              <a:t>/</a:t>
            </a:r>
            <a:r>
              <a:rPr lang="zh-CN" altLang="en-US" dirty="0"/>
              <a:t>目录的读权限。</a:t>
            </a:r>
          </a:p>
          <a:p>
            <a:pPr lvl="3"/>
            <a:r>
              <a:rPr lang="zh-CN" altLang="en-US" dirty="0"/>
              <a:t>命令语法：</a:t>
            </a:r>
          </a:p>
          <a:p>
            <a:pPr marL="1028700" lvl="3" indent="0">
              <a:buNone/>
            </a:pPr>
            <a:r>
              <a:rPr lang="en-US" altLang="zh-CN" i="1" dirty="0" err="1"/>
              <a:t>hdfs</a:t>
            </a:r>
            <a:r>
              <a:rPr lang="en-US" altLang="zh-CN" i="1" dirty="0"/>
              <a:t> </a:t>
            </a:r>
            <a:r>
              <a:rPr lang="en-US" altLang="zh-CN" i="1" dirty="0" err="1"/>
              <a:t>snapshotDiff</a:t>
            </a:r>
            <a:r>
              <a:rPr lang="en-US" altLang="zh-CN" i="1" dirty="0"/>
              <a:t> &lt;path&gt; &lt;</a:t>
            </a:r>
            <a:r>
              <a:rPr lang="en-US" altLang="zh-CN" i="1" dirty="0" err="1"/>
              <a:t>fromSnapshot</a:t>
            </a:r>
            <a:r>
              <a:rPr lang="en-US" altLang="zh-CN" i="1" dirty="0"/>
              <a:t>&gt; &lt;</a:t>
            </a:r>
            <a:r>
              <a:rPr lang="en-US" altLang="zh-CN" i="1" dirty="0" err="1"/>
              <a:t>toSnapshot</a:t>
            </a:r>
            <a:r>
              <a:rPr lang="en-US" altLang="zh-CN" i="1" dirty="0"/>
              <a:t>&gt;</a:t>
            </a:r>
          </a:p>
          <a:p>
            <a:pPr lvl="3"/>
            <a:r>
              <a:rPr lang="zh-CN" altLang="en-US" dirty="0"/>
              <a:t>参数说明：</a:t>
            </a:r>
          </a:p>
          <a:p>
            <a:pPr lvl="4"/>
            <a:r>
              <a:rPr lang="en-US" altLang="zh-CN" dirty="0"/>
              <a:t>&lt;path&gt;</a:t>
            </a:r>
            <a:r>
              <a:rPr lang="zh-CN" altLang="en-US" dirty="0"/>
              <a:t>：</a:t>
            </a:r>
            <a:r>
              <a:rPr lang="en-US" altLang="zh-CN" dirty="0" err="1"/>
              <a:t>snapshottable</a:t>
            </a:r>
            <a:r>
              <a:rPr lang="zh-CN" altLang="en-US" dirty="0"/>
              <a:t>目录的路径。</a:t>
            </a:r>
          </a:p>
          <a:p>
            <a:pPr lvl="4"/>
            <a:r>
              <a:rPr lang="en-US" altLang="zh-CN" dirty="0"/>
              <a:t>&lt;</a:t>
            </a:r>
            <a:r>
              <a:rPr lang="en-US" altLang="zh-CN" dirty="0" err="1"/>
              <a:t>fromSnapshot</a:t>
            </a:r>
            <a:r>
              <a:rPr lang="en-US" altLang="zh-CN" dirty="0"/>
              <a:t>&gt;</a:t>
            </a:r>
            <a:r>
              <a:rPr lang="zh-CN" altLang="en-US" dirty="0"/>
              <a:t>：开始快照的名称。</a:t>
            </a:r>
          </a:p>
          <a:p>
            <a:pPr lvl="4"/>
            <a:r>
              <a:rPr lang="en-US" altLang="zh-CN" dirty="0"/>
              <a:t>&lt;</a:t>
            </a:r>
            <a:r>
              <a:rPr lang="en-US" altLang="zh-CN" dirty="0" err="1"/>
              <a:t>toSnapshot</a:t>
            </a:r>
            <a:r>
              <a:rPr lang="en-US" altLang="zh-CN" dirty="0"/>
              <a:t>&gt;</a:t>
            </a:r>
            <a:r>
              <a:rPr lang="zh-CN" altLang="en-US" dirty="0"/>
              <a:t>：结束快照的名称。</a:t>
            </a:r>
          </a:p>
        </p:txBody>
      </p:sp>
    </p:spTree>
    <p:extLst>
      <p:ext uri="{BB962C8B-B14F-4D97-AF65-F5344CB8AC3E}">
        <p14:creationId xmlns:p14="http://schemas.microsoft.com/office/powerpoint/2010/main" val="1803213169"/>
      </p:ext>
    </p:extLst>
  </p:cSld>
  <p:clrMapOvr>
    <a:masterClrMapping/>
  </p:clrMapOvr>
  <p:transition spd="med">
    <p:pull/>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4D9D0-B187-45EC-9403-B20D09AB3A60}"/>
              </a:ext>
            </a:extLst>
          </p:cNvPr>
          <p:cNvSpPr>
            <a:spLocks noGrp="1"/>
          </p:cNvSpPr>
          <p:nvPr>
            <p:ph type="title"/>
          </p:nvPr>
        </p:nvSpPr>
        <p:spPr/>
        <p:txBody>
          <a:bodyPr/>
          <a:lstStyle/>
          <a:p>
            <a:r>
              <a:rPr lang="en-US" altLang="zh-CN" dirty="0"/>
              <a:t>3.6.6  HDFS Snapshots</a:t>
            </a:r>
            <a:r>
              <a:rPr lang="zh-CN" altLang="en-US" dirty="0"/>
              <a:t>快照机制</a:t>
            </a:r>
          </a:p>
        </p:txBody>
      </p:sp>
      <p:sp>
        <p:nvSpPr>
          <p:cNvPr id="3" name="内容占位符 2">
            <a:extLst>
              <a:ext uri="{FF2B5EF4-FFF2-40B4-BE49-F238E27FC236}">
                <a16:creationId xmlns:a16="http://schemas.microsoft.com/office/drawing/2014/main" id="{53C651A0-41DC-47EF-AFF2-AA60F8D601DF}"/>
              </a:ext>
            </a:extLst>
          </p:cNvPr>
          <p:cNvSpPr>
            <a:spLocks noGrp="1"/>
          </p:cNvSpPr>
          <p:nvPr>
            <p:ph idx="1"/>
          </p:nvPr>
        </p:nvSpPr>
        <p:spPr/>
        <p:txBody>
          <a:bodyPr>
            <a:normAutofit/>
          </a:bodyPr>
          <a:lstStyle/>
          <a:p>
            <a:r>
              <a:rPr lang="en-US" altLang="zh-CN" dirty="0"/>
              <a:t>2. HDFS Snapshots</a:t>
            </a:r>
            <a:r>
              <a:rPr lang="zh-CN" altLang="en-US" dirty="0"/>
              <a:t>常用操作</a:t>
            </a:r>
          </a:p>
          <a:p>
            <a:pPr lvl="1"/>
            <a:r>
              <a:rPr lang="en-US" altLang="zh-CN" dirty="0"/>
              <a:t>2</a:t>
            </a:r>
            <a:r>
              <a:rPr lang="zh-CN" altLang="en-US" dirty="0"/>
              <a:t>）用户操作</a:t>
            </a:r>
          </a:p>
          <a:p>
            <a:pPr lvl="2"/>
            <a:r>
              <a:rPr lang="zh-CN" altLang="en-US" dirty="0"/>
              <a:t>（</a:t>
            </a:r>
            <a:r>
              <a:rPr lang="en-US" altLang="zh-CN" dirty="0"/>
              <a:t>4</a:t>
            </a:r>
            <a:r>
              <a:rPr lang="zh-CN" altLang="en-US" dirty="0"/>
              <a:t>）获取快照差异报告</a:t>
            </a:r>
            <a:endParaRPr lang="en-US" altLang="zh-CN" dirty="0"/>
          </a:p>
          <a:p>
            <a:pPr lvl="3"/>
            <a:r>
              <a:rPr lang="zh-CN" altLang="zh-CN" dirty="0"/>
              <a:t>快照的差异报告中符号意义</a:t>
            </a:r>
            <a:endParaRPr lang="en-US" altLang="zh-CN" dirty="0"/>
          </a:p>
          <a:p>
            <a:pPr lvl="3"/>
            <a:endParaRPr lang="en-US" altLang="zh-CN" dirty="0"/>
          </a:p>
          <a:p>
            <a:pPr lvl="3"/>
            <a:endParaRPr lang="en-US" altLang="zh-CN" dirty="0"/>
          </a:p>
          <a:p>
            <a:pPr lvl="3"/>
            <a:endParaRPr lang="en-US" altLang="zh-CN" dirty="0"/>
          </a:p>
          <a:p>
            <a:pPr lvl="3"/>
            <a:endParaRPr lang="en-US" altLang="zh-CN" dirty="0"/>
          </a:p>
          <a:p>
            <a:pPr lvl="3"/>
            <a:r>
              <a:rPr lang="zh-CN" altLang="en-US" dirty="0"/>
              <a:t>需要注意的是，“</a:t>
            </a:r>
            <a:r>
              <a:rPr lang="en-US" altLang="zh-CN" dirty="0"/>
              <a:t>R”</a:t>
            </a:r>
            <a:r>
              <a:rPr lang="zh-CN" altLang="en-US" dirty="0"/>
              <a:t>表示一个文件</a:t>
            </a:r>
            <a:r>
              <a:rPr lang="en-US" altLang="zh-CN" dirty="0"/>
              <a:t>/</a:t>
            </a:r>
            <a:r>
              <a:rPr lang="zh-CN" altLang="en-US" dirty="0"/>
              <a:t>目录被重命名，但是仍然存在于相同的</a:t>
            </a:r>
            <a:r>
              <a:rPr lang="en-US" altLang="zh-CN" dirty="0" err="1"/>
              <a:t>snapshottable</a:t>
            </a:r>
            <a:r>
              <a:rPr lang="zh-CN" altLang="en-US" dirty="0"/>
              <a:t>目录中；如果一个文件</a:t>
            </a:r>
            <a:r>
              <a:rPr lang="en-US" altLang="zh-CN" dirty="0"/>
              <a:t>/</a:t>
            </a:r>
            <a:r>
              <a:rPr lang="zh-CN" altLang="en-US" dirty="0"/>
              <a:t>目录被重命名到</a:t>
            </a:r>
            <a:r>
              <a:rPr lang="en-US" altLang="zh-CN" dirty="0" err="1"/>
              <a:t>snapshottable</a:t>
            </a:r>
            <a:r>
              <a:rPr lang="zh-CN" altLang="en-US" dirty="0"/>
              <a:t>目录外，那么会打印为删除“</a:t>
            </a:r>
            <a:r>
              <a:rPr lang="en-US" altLang="zh-CN" dirty="0"/>
              <a:t>-”</a:t>
            </a:r>
            <a:r>
              <a:rPr lang="zh-CN" altLang="en-US" dirty="0"/>
              <a:t>；从</a:t>
            </a:r>
            <a:r>
              <a:rPr lang="en-US" altLang="zh-CN" dirty="0" err="1"/>
              <a:t>snapshottable</a:t>
            </a:r>
            <a:r>
              <a:rPr lang="zh-CN" altLang="en-US" dirty="0"/>
              <a:t>目录之外重命名进来的文件</a:t>
            </a:r>
            <a:r>
              <a:rPr lang="en-US" altLang="zh-CN" dirty="0"/>
              <a:t>/</a:t>
            </a:r>
            <a:r>
              <a:rPr lang="zh-CN" altLang="en-US" dirty="0"/>
              <a:t>目录，被打印为新创建“</a:t>
            </a:r>
            <a:r>
              <a:rPr lang="en-US" altLang="zh-CN" dirty="0"/>
              <a:t>+”</a:t>
            </a:r>
            <a:r>
              <a:rPr lang="zh-CN" altLang="en-US" dirty="0"/>
              <a:t>。</a:t>
            </a:r>
          </a:p>
        </p:txBody>
      </p:sp>
      <p:graphicFrame>
        <p:nvGraphicFramePr>
          <p:cNvPr id="4" name="表格 3">
            <a:extLst>
              <a:ext uri="{FF2B5EF4-FFF2-40B4-BE49-F238E27FC236}">
                <a16:creationId xmlns:a16="http://schemas.microsoft.com/office/drawing/2014/main" id="{2B9B98B3-ECEA-4C1A-BBBC-2DCD76E9D34D}"/>
              </a:ext>
            </a:extLst>
          </p:cNvPr>
          <p:cNvGraphicFramePr>
            <a:graphicFrameLocks noGrp="1"/>
          </p:cNvGraphicFramePr>
          <p:nvPr>
            <p:extLst>
              <p:ext uri="{D42A27DB-BD31-4B8C-83A1-F6EECF244321}">
                <p14:modId xmlns:p14="http://schemas.microsoft.com/office/powerpoint/2010/main" val="3472360241"/>
              </p:ext>
            </p:extLst>
          </p:nvPr>
        </p:nvGraphicFramePr>
        <p:xfrm>
          <a:off x="1938020" y="2658269"/>
          <a:ext cx="5267960" cy="838200"/>
        </p:xfrm>
        <a:graphic>
          <a:graphicData uri="http://schemas.openxmlformats.org/drawingml/2006/table">
            <a:tbl>
              <a:tblPr firstRow="1" firstCol="1" bandRow="1">
                <a:tableStyleId>{5C22544A-7EE6-4342-B048-85BDC9FD1C3A}</a:tableStyleId>
              </a:tblPr>
              <a:tblGrid>
                <a:gridCol w="807085">
                  <a:extLst>
                    <a:ext uri="{9D8B030D-6E8A-4147-A177-3AD203B41FA5}">
                      <a16:colId xmlns:a16="http://schemas.microsoft.com/office/drawing/2014/main" val="1547985884"/>
                    </a:ext>
                  </a:extLst>
                </a:gridCol>
                <a:gridCol w="4460875">
                  <a:extLst>
                    <a:ext uri="{9D8B030D-6E8A-4147-A177-3AD203B41FA5}">
                      <a16:colId xmlns:a16="http://schemas.microsoft.com/office/drawing/2014/main" val="1908558176"/>
                    </a:ext>
                  </a:extLst>
                </a:gridCol>
              </a:tblGrid>
              <a:tr h="0">
                <a:tc>
                  <a:txBody>
                    <a:bodyPr/>
                    <a:lstStyle/>
                    <a:p>
                      <a:pPr algn="ctr">
                        <a:spcAft>
                          <a:spcPts val="0"/>
                        </a:spcAft>
                      </a:pPr>
                      <a:r>
                        <a:rPr lang="zh-CN" sz="1100" kern="0">
                          <a:effectLst/>
                          <a:latin typeface="微软雅黑" panose="020B0503020204020204" pitchFamily="34" charset="-122"/>
                          <a:ea typeface="微软雅黑" panose="020B0503020204020204" pitchFamily="34" charset="-122"/>
                        </a:rPr>
                        <a:t>符号</a:t>
                      </a:r>
                      <a:endParaRPr lang="zh-CN" sz="11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100" kern="0">
                          <a:effectLst/>
                          <a:latin typeface="微软雅黑" panose="020B0503020204020204" pitchFamily="34" charset="-122"/>
                          <a:ea typeface="微软雅黑" panose="020B0503020204020204" pitchFamily="34" charset="-122"/>
                        </a:rPr>
                        <a:t>说明</a:t>
                      </a:r>
                      <a:endParaRPr lang="zh-CN" sz="11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3797144407"/>
                  </a:ext>
                </a:extLst>
              </a:tr>
              <a:tr h="0">
                <a:tc>
                  <a:txBody>
                    <a:bodyPr/>
                    <a:lstStyle/>
                    <a:p>
                      <a:pPr algn="ctr">
                        <a:spcAft>
                          <a:spcPts val="0"/>
                        </a:spcAft>
                      </a:pPr>
                      <a:r>
                        <a:rPr lang="en-US" sz="1100" kern="0">
                          <a:effectLst/>
                          <a:latin typeface="微软雅黑" panose="020B0503020204020204" pitchFamily="34" charset="-122"/>
                          <a:ea typeface="微软雅黑" panose="020B0503020204020204" pitchFamily="34" charset="-122"/>
                        </a:rPr>
                        <a:t>+</a:t>
                      </a:r>
                      <a:endParaRPr lang="zh-CN" sz="11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100" kern="0">
                          <a:effectLst/>
                          <a:latin typeface="微软雅黑" panose="020B0503020204020204" pitchFamily="34" charset="-122"/>
                          <a:ea typeface="微软雅黑" panose="020B0503020204020204" pitchFamily="34" charset="-122"/>
                        </a:rPr>
                        <a:t>文件</a:t>
                      </a:r>
                      <a:r>
                        <a:rPr lang="en-US" sz="1100" kern="0">
                          <a:effectLst/>
                          <a:latin typeface="微软雅黑" panose="020B0503020204020204" pitchFamily="34" charset="-122"/>
                          <a:ea typeface="微软雅黑" panose="020B0503020204020204" pitchFamily="34" charset="-122"/>
                        </a:rPr>
                        <a:t>/</a:t>
                      </a:r>
                      <a:r>
                        <a:rPr lang="zh-CN" sz="1100" kern="0">
                          <a:effectLst/>
                          <a:latin typeface="微软雅黑" panose="020B0503020204020204" pitchFamily="34" charset="-122"/>
                          <a:ea typeface="微软雅黑" panose="020B0503020204020204" pitchFamily="34" charset="-122"/>
                        </a:rPr>
                        <a:t>目录被创建</a:t>
                      </a:r>
                      <a:endParaRPr lang="zh-CN" sz="11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3096866678"/>
                  </a:ext>
                </a:extLst>
              </a:tr>
              <a:tr h="0">
                <a:tc>
                  <a:txBody>
                    <a:bodyPr/>
                    <a:lstStyle/>
                    <a:p>
                      <a:pPr algn="ctr">
                        <a:spcAft>
                          <a:spcPts val="0"/>
                        </a:spcAft>
                      </a:pPr>
                      <a:r>
                        <a:rPr lang="en-US" sz="1100" kern="0">
                          <a:effectLst/>
                          <a:latin typeface="微软雅黑" panose="020B0503020204020204" pitchFamily="34" charset="-122"/>
                          <a:ea typeface="微软雅黑" panose="020B0503020204020204" pitchFamily="34" charset="-122"/>
                        </a:rPr>
                        <a:t>-</a:t>
                      </a:r>
                      <a:endParaRPr lang="zh-CN" sz="11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100" kern="0">
                          <a:effectLst/>
                          <a:latin typeface="微软雅黑" panose="020B0503020204020204" pitchFamily="34" charset="-122"/>
                          <a:ea typeface="微软雅黑" panose="020B0503020204020204" pitchFamily="34" charset="-122"/>
                        </a:rPr>
                        <a:t>文件</a:t>
                      </a:r>
                      <a:r>
                        <a:rPr lang="en-US" sz="1100" kern="0">
                          <a:effectLst/>
                          <a:latin typeface="微软雅黑" panose="020B0503020204020204" pitchFamily="34" charset="-122"/>
                          <a:ea typeface="微软雅黑" panose="020B0503020204020204" pitchFamily="34" charset="-122"/>
                        </a:rPr>
                        <a:t>/</a:t>
                      </a:r>
                      <a:r>
                        <a:rPr lang="zh-CN" sz="1100" kern="0">
                          <a:effectLst/>
                          <a:latin typeface="微软雅黑" panose="020B0503020204020204" pitchFamily="34" charset="-122"/>
                          <a:ea typeface="微软雅黑" panose="020B0503020204020204" pitchFamily="34" charset="-122"/>
                        </a:rPr>
                        <a:t>目录被删除</a:t>
                      </a:r>
                      <a:endParaRPr lang="zh-CN" sz="11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629634401"/>
                  </a:ext>
                </a:extLst>
              </a:tr>
              <a:tr h="0">
                <a:tc>
                  <a:txBody>
                    <a:bodyPr/>
                    <a:lstStyle/>
                    <a:p>
                      <a:pPr algn="ctr">
                        <a:spcAft>
                          <a:spcPts val="0"/>
                        </a:spcAft>
                      </a:pPr>
                      <a:r>
                        <a:rPr lang="en-US" sz="1100" kern="0">
                          <a:effectLst/>
                          <a:latin typeface="微软雅黑" panose="020B0503020204020204" pitchFamily="34" charset="-122"/>
                          <a:ea typeface="微软雅黑" panose="020B0503020204020204" pitchFamily="34" charset="-122"/>
                        </a:rPr>
                        <a:t>M</a:t>
                      </a:r>
                      <a:endParaRPr lang="zh-CN" sz="11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100" kern="0">
                          <a:effectLst/>
                          <a:latin typeface="微软雅黑" panose="020B0503020204020204" pitchFamily="34" charset="-122"/>
                          <a:ea typeface="微软雅黑" panose="020B0503020204020204" pitchFamily="34" charset="-122"/>
                        </a:rPr>
                        <a:t>文件</a:t>
                      </a:r>
                      <a:r>
                        <a:rPr lang="en-US" sz="1100" kern="0">
                          <a:effectLst/>
                          <a:latin typeface="微软雅黑" panose="020B0503020204020204" pitchFamily="34" charset="-122"/>
                          <a:ea typeface="微软雅黑" panose="020B0503020204020204" pitchFamily="34" charset="-122"/>
                        </a:rPr>
                        <a:t>/</a:t>
                      </a:r>
                      <a:r>
                        <a:rPr lang="zh-CN" sz="1100" kern="0">
                          <a:effectLst/>
                          <a:latin typeface="微软雅黑" panose="020B0503020204020204" pitchFamily="34" charset="-122"/>
                          <a:ea typeface="微软雅黑" panose="020B0503020204020204" pitchFamily="34" charset="-122"/>
                        </a:rPr>
                        <a:t>目录被修改</a:t>
                      </a:r>
                      <a:endParaRPr lang="zh-CN" sz="11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2670719105"/>
                  </a:ext>
                </a:extLst>
              </a:tr>
              <a:tr h="0">
                <a:tc>
                  <a:txBody>
                    <a:bodyPr/>
                    <a:lstStyle/>
                    <a:p>
                      <a:pPr algn="ctr">
                        <a:spcAft>
                          <a:spcPts val="0"/>
                        </a:spcAft>
                      </a:pPr>
                      <a:r>
                        <a:rPr lang="en-US" sz="1100" kern="0">
                          <a:effectLst/>
                          <a:latin typeface="微软雅黑" panose="020B0503020204020204" pitchFamily="34" charset="-122"/>
                          <a:ea typeface="微软雅黑" panose="020B0503020204020204" pitchFamily="34" charset="-122"/>
                        </a:rPr>
                        <a:t>R</a:t>
                      </a:r>
                      <a:endParaRPr lang="zh-CN" sz="11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100" kern="0" dirty="0">
                          <a:effectLst/>
                          <a:latin typeface="微软雅黑" panose="020B0503020204020204" pitchFamily="34" charset="-122"/>
                          <a:ea typeface="微软雅黑" panose="020B0503020204020204" pitchFamily="34" charset="-122"/>
                        </a:rPr>
                        <a:t>文件</a:t>
                      </a:r>
                      <a:r>
                        <a:rPr lang="en-US" sz="1100" kern="0" dirty="0">
                          <a:effectLst/>
                          <a:latin typeface="微软雅黑" panose="020B0503020204020204" pitchFamily="34" charset="-122"/>
                          <a:ea typeface="微软雅黑" panose="020B0503020204020204" pitchFamily="34" charset="-122"/>
                        </a:rPr>
                        <a:t>/</a:t>
                      </a:r>
                      <a:r>
                        <a:rPr lang="zh-CN" sz="1100" kern="0" dirty="0">
                          <a:effectLst/>
                          <a:latin typeface="微软雅黑" panose="020B0503020204020204" pitchFamily="34" charset="-122"/>
                          <a:ea typeface="微软雅黑" panose="020B0503020204020204" pitchFamily="34" charset="-122"/>
                        </a:rPr>
                        <a:t>目录被重命名</a:t>
                      </a:r>
                      <a:endParaRPr lang="zh-CN" sz="1100" kern="100" dirty="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459937903"/>
                  </a:ext>
                </a:extLst>
              </a:tr>
            </a:tbl>
          </a:graphicData>
        </a:graphic>
      </p:graphicFrame>
    </p:spTree>
    <p:extLst>
      <p:ext uri="{BB962C8B-B14F-4D97-AF65-F5344CB8AC3E}">
        <p14:creationId xmlns:p14="http://schemas.microsoft.com/office/powerpoint/2010/main" val="2248238686"/>
      </p:ext>
    </p:extLst>
  </p:cSld>
  <p:clrMapOvr>
    <a:masterClrMapping/>
  </p:clrMapOvr>
  <p:transition spd="med">
    <p:pull/>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4D9D0-B187-45EC-9403-B20D09AB3A60}"/>
              </a:ext>
            </a:extLst>
          </p:cNvPr>
          <p:cNvSpPr>
            <a:spLocks noGrp="1"/>
          </p:cNvSpPr>
          <p:nvPr>
            <p:ph type="title"/>
          </p:nvPr>
        </p:nvSpPr>
        <p:spPr/>
        <p:txBody>
          <a:bodyPr/>
          <a:lstStyle/>
          <a:p>
            <a:r>
              <a:rPr lang="en-US" altLang="zh-CN" dirty="0"/>
              <a:t>3.6.6  HDFS Snapshots</a:t>
            </a:r>
            <a:r>
              <a:rPr lang="zh-CN" altLang="en-US" dirty="0"/>
              <a:t>快照机制</a:t>
            </a:r>
          </a:p>
        </p:txBody>
      </p:sp>
      <p:sp>
        <p:nvSpPr>
          <p:cNvPr id="3" name="内容占位符 2">
            <a:extLst>
              <a:ext uri="{FF2B5EF4-FFF2-40B4-BE49-F238E27FC236}">
                <a16:creationId xmlns:a16="http://schemas.microsoft.com/office/drawing/2014/main" id="{53C651A0-41DC-47EF-AFF2-AA60F8D601DF}"/>
              </a:ext>
            </a:extLst>
          </p:cNvPr>
          <p:cNvSpPr>
            <a:spLocks noGrp="1"/>
          </p:cNvSpPr>
          <p:nvPr>
            <p:ph idx="1"/>
          </p:nvPr>
        </p:nvSpPr>
        <p:spPr/>
        <p:txBody>
          <a:bodyPr>
            <a:normAutofit/>
          </a:bodyPr>
          <a:lstStyle/>
          <a:p>
            <a:r>
              <a:rPr lang="en-US" altLang="zh-CN" dirty="0"/>
              <a:t>2. HDFS Snapshots</a:t>
            </a:r>
            <a:r>
              <a:rPr lang="zh-CN" altLang="en-US" dirty="0"/>
              <a:t>常用操作</a:t>
            </a:r>
          </a:p>
          <a:p>
            <a:pPr lvl="1"/>
            <a:r>
              <a:rPr lang="en-US" altLang="zh-CN" dirty="0"/>
              <a:t>2</a:t>
            </a:r>
            <a:r>
              <a:rPr lang="zh-CN" altLang="en-US" dirty="0"/>
              <a:t>）用户操作</a:t>
            </a:r>
          </a:p>
          <a:p>
            <a:pPr lvl="2"/>
            <a:r>
              <a:rPr lang="zh-CN" altLang="en-US" dirty="0"/>
              <a:t>（</a:t>
            </a:r>
            <a:r>
              <a:rPr lang="en-US" altLang="zh-CN" dirty="0"/>
              <a:t>5</a:t>
            </a:r>
            <a:r>
              <a:rPr lang="zh-CN" altLang="en-US" dirty="0"/>
              <a:t>）删除快照</a:t>
            </a:r>
          </a:p>
          <a:p>
            <a:pPr lvl="3"/>
            <a:r>
              <a:rPr lang="zh-CN" altLang="en-US" dirty="0"/>
              <a:t>从一个</a:t>
            </a:r>
            <a:r>
              <a:rPr lang="en-US" altLang="zh-CN" dirty="0" err="1"/>
              <a:t>snapshottable</a:t>
            </a:r>
            <a:r>
              <a:rPr lang="zh-CN" altLang="en-US" dirty="0"/>
              <a:t>目录中删除一个快照。这个操作需要拥有</a:t>
            </a:r>
            <a:r>
              <a:rPr lang="en-US" altLang="zh-CN" dirty="0" err="1"/>
              <a:t>snapshottable</a:t>
            </a:r>
            <a:r>
              <a:rPr lang="zh-CN" altLang="en-US" dirty="0"/>
              <a:t>目录所有者权限。</a:t>
            </a:r>
          </a:p>
          <a:p>
            <a:pPr lvl="3"/>
            <a:r>
              <a:rPr lang="zh-CN" altLang="en-US" dirty="0"/>
              <a:t>命令语法：</a:t>
            </a:r>
          </a:p>
          <a:p>
            <a:pPr marL="1028700" lvl="3" indent="0">
              <a:buNone/>
            </a:pPr>
            <a:r>
              <a:rPr lang="en-US" altLang="zh-CN" i="1" dirty="0" err="1"/>
              <a:t>hdfs</a:t>
            </a:r>
            <a:r>
              <a:rPr lang="en-US" altLang="zh-CN" i="1" dirty="0"/>
              <a:t> </a:t>
            </a:r>
            <a:r>
              <a:rPr lang="en-US" altLang="zh-CN" i="1" dirty="0" err="1"/>
              <a:t>dfs</a:t>
            </a:r>
            <a:r>
              <a:rPr lang="en-US" altLang="zh-CN" i="1" dirty="0"/>
              <a:t> -</a:t>
            </a:r>
            <a:r>
              <a:rPr lang="en-US" altLang="zh-CN" i="1" dirty="0" err="1"/>
              <a:t>deleteSnapshot</a:t>
            </a:r>
            <a:r>
              <a:rPr lang="en-US" altLang="zh-CN" i="1" dirty="0"/>
              <a:t> &lt;path&gt; &lt;</a:t>
            </a:r>
            <a:r>
              <a:rPr lang="en-US" altLang="zh-CN" i="1" dirty="0" err="1"/>
              <a:t>snapshotName</a:t>
            </a:r>
            <a:r>
              <a:rPr lang="en-US" altLang="zh-CN" i="1" dirty="0"/>
              <a:t>&gt;</a:t>
            </a:r>
          </a:p>
          <a:p>
            <a:pPr lvl="3"/>
            <a:r>
              <a:rPr lang="zh-CN" altLang="en-US" dirty="0"/>
              <a:t>参数说明：</a:t>
            </a:r>
          </a:p>
          <a:p>
            <a:pPr lvl="4"/>
            <a:r>
              <a:rPr lang="en-US" altLang="zh-CN" dirty="0"/>
              <a:t>&lt;path&gt;</a:t>
            </a:r>
            <a:r>
              <a:rPr lang="zh-CN" altLang="en-US" dirty="0"/>
              <a:t>：</a:t>
            </a:r>
            <a:r>
              <a:rPr lang="en-US" altLang="zh-CN" dirty="0" err="1"/>
              <a:t>snapshottable</a:t>
            </a:r>
            <a:r>
              <a:rPr lang="zh-CN" altLang="en-US" dirty="0"/>
              <a:t>目录的路径。</a:t>
            </a:r>
          </a:p>
          <a:p>
            <a:pPr lvl="4"/>
            <a:r>
              <a:rPr lang="en-US" altLang="zh-CN" dirty="0"/>
              <a:t>&lt;</a:t>
            </a:r>
            <a:r>
              <a:rPr lang="en-US" altLang="zh-CN" dirty="0" err="1"/>
              <a:t>snapshotName</a:t>
            </a:r>
            <a:r>
              <a:rPr lang="en-US" altLang="zh-CN" dirty="0"/>
              <a:t>&gt;</a:t>
            </a:r>
            <a:r>
              <a:rPr lang="zh-CN" altLang="en-US" dirty="0"/>
              <a:t>：快照名称。</a:t>
            </a:r>
          </a:p>
          <a:p>
            <a:pPr lvl="2"/>
            <a:endParaRPr lang="en-US" altLang="zh-CN" dirty="0"/>
          </a:p>
        </p:txBody>
      </p:sp>
    </p:spTree>
    <p:extLst>
      <p:ext uri="{BB962C8B-B14F-4D97-AF65-F5344CB8AC3E}">
        <p14:creationId xmlns:p14="http://schemas.microsoft.com/office/powerpoint/2010/main" val="4252425778"/>
      </p:ext>
    </p:extLst>
  </p:cSld>
  <p:clrMapOvr>
    <a:masterClrMapping/>
  </p:clrMapOvr>
  <p:transition spd="med">
    <p:pull/>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69C45-CA68-4230-A1E4-4559820E1B77}"/>
              </a:ext>
            </a:extLst>
          </p:cNvPr>
          <p:cNvSpPr>
            <a:spLocks noGrp="1"/>
          </p:cNvSpPr>
          <p:nvPr>
            <p:ph type="title"/>
          </p:nvPr>
        </p:nvSpPr>
        <p:spPr/>
        <p:txBody>
          <a:bodyPr/>
          <a:lstStyle/>
          <a:p>
            <a:r>
              <a:rPr lang="en-US" altLang="zh-CN" dirty="0"/>
              <a:t>【</a:t>
            </a:r>
            <a:r>
              <a:rPr lang="zh-CN" altLang="en-US" dirty="0"/>
              <a:t>本章小结</a:t>
            </a:r>
            <a:r>
              <a:rPr lang="en-US" altLang="zh-CN" dirty="0"/>
              <a:t>】</a:t>
            </a:r>
            <a:endParaRPr lang="zh-CN" altLang="en-US" dirty="0"/>
          </a:p>
        </p:txBody>
      </p:sp>
      <p:sp>
        <p:nvSpPr>
          <p:cNvPr id="3" name="内容占位符 2">
            <a:extLst>
              <a:ext uri="{FF2B5EF4-FFF2-40B4-BE49-F238E27FC236}">
                <a16:creationId xmlns:a16="http://schemas.microsoft.com/office/drawing/2014/main" id="{C95513F9-F89C-4F97-9457-610CB350E2F3}"/>
              </a:ext>
            </a:extLst>
          </p:cNvPr>
          <p:cNvSpPr>
            <a:spLocks noGrp="1"/>
          </p:cNvSpPr>
          <p:nvPr>
            <p:ph idx="1"/>
          </p:nvPr>
        </p:nvSpPr>
        <p:spPr/>
        <p:txBody>
          <a:bodyPr>
            <a:normAutofit fontScale="92500" lnSpcReduction="10000"/>
          </a:bodyPr>
          <a:lstStyle/>
          <a:p>
            <a:r>
              <a:rPr lang="en-US" altLang="zh-CN" dirty="0"/>
              <a:t>1. </a:t>
            </a:r>
            <a:r>
              <a:rPr lang="zh-CN" altLang="en-US" dirty="0"/>
              <a:t>了解大数据存储对文件系统的挑战，理解</a:t>
            </a:r>
            <a:r>
              <a:rPr lang="en-US" altLang="zh-CN" dirty="0"/>
              <a:t>HDFS</a:t>
            </a:r>
            <a:r>
              <a:rPr lang="zh-CN" altLang="en-US" dirty="0"/>
              <a:t>文件系统特点。</a:t>
            </a:r>
            <a:endParaRPr lang="en-US" altLang="zh-CN" dirty="0"/>
          </a:p>
          <a:p>
            <a:r>
              <a:rPr lang="en-US" altLang="zh-CN" dirty="0"/>
              <a:t>2. </a:t>
            </a:r>
            <a:r>
              <a:rPr lang="zh-CN" altLang="en-US" dirty="0"/>
              <a:t>理解</a:t>
            </a:r>
            <a:r>
              <a:rPr lang="en-US" altLang="zh-CN" dirty="0"/>
              <a:t>HDFS</a:t>
            </a:r>
            <a:r>
              <a:rPr lang="zh-CN" altLang="en-US" dirty="0"/>
              <a:t>体系架构，掌握</a:t>
            </a:r>
            <a:r>
              <a:rPr lang="en-US" altLang="zh-CN" dirty="0" err="1"/>
              <a:t>NameNode</a:t>
            </a:r>
            <a:r>
              <a:rPr lang="zh-CN" altLang="en-US" dirty="0"/>
              <a:t>与</a:t>
            </a:r>
            <a:r>
              <a:rPr lang="en-US" altLang="zh-CN" dirty="0" err="1"/>
              <a:t>DataNode</a:t>
            </a:r>
            <a:r>
              <a:rPr lang="zh-CN" altLang="en-US" dirty="0"/>
              <a:t>的作用与关系，掌握</a:t>
            </a:r>
            <a:r>
              <a:rPr lang="en-US" altLang="zh-CN" dirty="0"/>
              <a:t>HDFS</a:t>
            </a:r>
            <a:r>
              <a:rPr lang="zh-CN" altLang="en-US" dirty="0"/>
              <a:t>元数据文件的组成。</a:t>
            </a:r>
            <a:endParaRPr lang="en-US" altLang="zh-CN" dirty="0"/>
          </a:p>
          <a:p>
            <a:r>
              <a:rPr lang="en-US" altLang="zh-CN" dirty="0"/>
              <a:t>3. </a:t>
            </a:r>
            <a:r>
              <a:rPr lang="zh-CN" altLang="en-US" dirty="0"/>
              <a:t>理解</a:t>
            </a:r>
            <a:r>
              <a:rPr lang="en-US" altLang="zh-CN" dirty="0"/>
              <a:t>HDFS</a:t>
            </a:r>
            <a:r>
              <a:rPr lang="zh-CN" altLang="en-US" dirty="0"/>
              <a:t>文件存储机制：块，副本策略。</a:t>
            </a:r>
            <a:endParaRPr lang="en-US" altLang="zh-CN" dirty="0"/>
          </a:p>
          <a:p>
            <a:r>
              <a:rPr lang="en-US" altLang="zh-CN" dirty="0"/>
              <a:t>4. </a:t>
            </a:r>
            <a:r>
              <a:rPr lang="zh-CN" altLang="en-US" dirty="0"/>
              <a:t>掌握</a:t>
            </a:r>
            <a:r>
              <a:rPr lang="en-US" altLang="zh-CN" dirty="0"/>
              <a:t>HDFS</a:t>
            </a:r>
            <a:r>
              <a:rPr lang="zh-CN" altLang="en-US" dirty="0"/>
              <a:t>数据读写过程及涉及到的关键类。</a:t>
            </a:r>
            <a:endParaRPr lang="en-US" altLang="zh-CN" dirty="0"/>
          </a:p>
          <a:p>
            <a:r>
              <a:rPr lang="en-US" altLang="zh-CN" dirty="0"/>
              <a:t>5. </a:t>
            </a:r>
            <a:r>
              <a:rPr lang="zh-CN" altLang="en-US" dirty="0"/>
              <a:t>掌握</a:t>
            </a:r>
            <a:r>
              <a:rPr lang="en-US" altLang="zh-CN" dirty="0"/>
              <a:t>HDFS Web UI</a:t>
            </a:r>
            <a:r>
              <a:rPr lang="zh-CN" altLang="en-US" dirty="0"/>
              <a:t>的使用，熟练掌握</a:t>
            </a:r>
            <a:r>
              <a:rPr lang="en-US" altLang="zh-CN" dirty="0"/>
              <a:t>HDFS Shell</a:t>
            </a:r>
            <a:r>
              <a:rPr lang="zh-CN" altLang="en-US" dirty="0"/>
              <a:t>常用命令使用和</a:t>
            </a:r>
            <a:r>
              <a:rPr lang="en-US" altLang="zh-CN" dirty="0"/>
              <a:t>HDFS Java API</a:t>
            </a:r>
            <a:r>
              <a:rPr lang="zh-CN" altLang="en-US" dirty="0"/>
              <a:t>编程。</a:t>
            </a:r>
            <a:endParaRPr lang="en-US" altLang="zh-CN" dirty="0"/>
          </a:p>
          <a:p>
            <a:r>
              <a:rPr lang="en-US" altLang="zh-CN" dirty="0"/>
              <a:t>6. </a:t>
            </a:r>
            <a:r>
              <a:rPr lang="zh-CN" altLang="en-US" dirty="0"/>
              <a:t>了解</a:t>
            </a:r>
            <a:r>
              <a:rPr lang="en-US" altLang="zh-CN" dirty="0"/>
              <a:t>HDFS</a:t>
            </a:r>
            <a:r>
              <a:rPr lang="zh-CN" altLang="en-US" dirty="0"/>
              <a:t>高可靠性机制：元数据备份、</a:t>
            </a:r>
            <a:r>
              <a:rPr lang="en-US" altLang="zh-CN" dirty="0"/>
              <a:t>Secondary </a:t>
            </a:r>
            <a:r>
              <a:rPr lang="en-US" altLang="zh-CN" dirty="0" err="1"/>
              <a:t>NameNode</a:t>
            </a:r>
            <a:r>
              <a:rPr lang="zh-CN" altLang="en-US" dirty="0"/>
              <a:t>、</a:t>
            </a:r>
            <a:r>
              <a:rPr lang="en-US" altLang="zh-CN" dirty="0"/>
              <a:t>Backup Node</a:t>
            </a:r>
            <a:r>
              <a:rPr lang="zh-CN" altLang="en-US" dirty="0"/>
              <a:t>备份、</a:t>
            </a:r>
            <a:r>
              <a:rPr lang="en-US" altLang="zh-CN" dirty="0"/>
              <a:t>HDFS </a:t>
            </a:r>
            <a:r>
              <a:rPr lang="en-US" altLang="zh-CN" dirty="0" err="1"/>
              <a:t>NameNode</a:t>
            </a:r>
            <a:r>
              <a:rPr lang="en-US" altLang="zh-CN" dirty="0"/>
              <a:t> HA</a:t>
            </a:r>
            <a:r>
              <a:rPr lang="zh-CN" altLang="en-US" dirty="0"/>
              <a:t>、</a:t>
            </a:r>
            <a:r>
              <a:rPr lang="en-US" altLang="zh-CN" dirty="0"/>
              <a:t>HDFS </a:t>
            </a:r>
            <a:r>
              <a:rPr lang="en-US" altLang="zh-CN" dirty="0" err="1"/>
              <a:t>NameNode</a:t>
            </a:r>
            <a:r>
              <a:rPr lang="en-US" altLang="zh-CN" dirty="0"/>
              <a:t> Federation</a:t>
            </a:r>
            <a:r>
              <a:rPr lang="zh-CN" altLang="en-US" dirty="0"/>
              <a:t>、</a:t>
            </a:r>
            <a:r>
              <a:rPr lang="en-US" altLang="zh-CN" dirty="0"/>
              <a:t>HDFS Snapshots</a:t>
            </a:r>
            <a:r>
              <a:rPr lang="zh-CN" altLang="en-US" dirty="0"/>
              <a:t>。</a:t>
            </a:r>
          </a:p>
        </p:txBody>
      </p:sp>
    </p:spTree>
    <p:extLst>
      <p:ext uri="{BB962C8B-B14F-4D97-AF65-F5344CB8AC3E}">
        <p14:creationId xmlns:p14="http://schemas.microsoft.com/office/powerpoint/2010/main" val="2250035968"/>
      </p:ext>
    </p:extLst>
  </p:cSld>
  <p:clrMapOvr>
    <a:masterClrMapping/>
  </p:clrMapOvr>
  <p:transition spd="med">
    <p:pull/>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0F32A0-D219-4910-94C9-8A4CB6DED72F}"/>
              </a:ext>
            </a:extLst>
          </p:cNvPr>
          <p:cNvSpPr>
            <a:spLocks noGrp="1"/>
          </p:cNvSpPr>
          <p:nvPr>
            <p:ph type="title"/>
          </p:nvPr>
        </p:nvSpPr>
        <p:spPr/>
        <p:txBody>
          <a:bodyPr/>
          <a:lstStyle/>
          <a:p>
            <a:r>
              <a:rPr lang="en-US" altLang="zh-CN" dirty="0"/>
              <a:t>【</a:t>
            </a:r>
            <a:r>
              <a:rPr lang="zh-CN" altLang="en-US" dirty="0"/>
              <a:t>课后作业</a:t>
            </a:r>
            <a:r>
              <a:rPr lang="en-US" altLang="zh-CN" dirty="0"/>
              <a:t>】</a:t>
            </a:r>
            <a:endParaRPr lang="zh-CN" altLang="en-US" dirty="0"/>
          </a:p>
        </p:txBody>
      </p:sp>
      <p:sp>
        <p:nvSpPr>
          <p:cNvPr id="3" name="内容占位符 2">
            <a:extLst>
              <a:ext uri="{FF2B5EF4-FFF2-40B4-BE49-F238E27FC236}">
                <a16:creationId xmlns:a16="http://schemas.microsoft.com/office/drawing/2014/main" id="{F2B5774F-52D6-4B15-8B29-B917CBDFB500}"/>
              </a:ext>
            </a:extLst>
          </p:cNvPr>
          <p:cNvSpPr>
            <a:spLocks noGrp="1"/>
          </p:cNvSpPr>
          <p:nvPr>
            <p:ph idx="1"/>
          </p:nvPr>
        </p:nvSpPr>
        <p:spPr/>
        <p:txBody>
          <a:bodyPr/>
          <a:lstStyle/>
          <a:p>
            <a:r>
              <a:rPr lang="zh-CN" altLang="en-US" dirty="0"/>
              <a:t>在线测试</a:t>
            </a:r>
            <a:endParaRPr lang="en-US" altLang="zh-CN" dirty="0"/>
          </a:p>
          <a:p>
            <a:pPr lvl="1"/>
            <a:r>
              <a:rPr lang="zh-CN" altLang="en-US" dirty="0"/>
              <a:t>完成云班课活动“在线测试</a:t>
            </a:r>
            <a:r>
              <a:rPr lang="en-US" altLang="zh-CN" dirty="0"/>
              <a:t>3-</a:t>
            </a:r>
            <a:r>
              <a:rPr lang="zh-CN" altLang="en-US" dirty="0"/>
              <a:t>分布式文件系统</a:t>
            </a:r>
            <a:r>
              <a:rPr lang="en-US" altLang="zh-CN" dirty="0"/>
              <a:t>HDFS</a:t>
            </a:r>
            <a:r>
              <a:rPr lang="zh-CN" altLang="en-US" dirty="0"/>
              <a:t>”。</a:t>
            </a:r>
            <a:endParaRPr lang="en-US" altLang="zh-CN" dirty="0"/>
          </a:p>
          <a:p>
            <a:r>
              <a:rPr lang="zh-CN" altLang="en-US" dirty="0"/>
              <a:t>思考题</a:t>
            </a:r>
            <a:endParaRPr lang="en-US" altLang="zh-CN" dirty="0"/>
          </a:p>
          <a:p>
            <a:pPr lvl="1"/>
            <a:r>
              <a:rPr lang="en-US" altLang="zh-CN" dirty="0"/>
              <a:t>1. </a:t>
            </a:r>
            <a:r>
              <a:rPr lang="zh-CN" altLang="en-US" dirty="0"/>
              <a:t>简述</a:t>
            </a:r>
            <a:r>
              <a:rPr lang="en-US" altLang="zh-CN" dirty="0"/>
              <a:t>HDFS</a:t>
            </a:r>
            <a:r>
              <a:rPr lang="zh-CN" altLang="en-US" dirty="0"/>
              <a:t>元数据的更新和备份过程</a:t>
            </a:r>
            <a:r>
              <a:rPr lang="en-US" altLang="zh-CN" dirty="0" err="1"/>
              <a:t>CheckPoint</a:t>
            </a:r>
            <a:r>
              <a:rPr lang="zh-CN" altLang="en-US" dirty="0"/>
              <a:t>。</a:t>
            </a:r>
          </a:p>
          <a:p>
            <a:pPr lvl="1"/>
            <a:r>
              <a:rPr lang="en-US" altLang="zh-CN" dirty="0"/>
              <a:t>2. </a:t>
            </a:r>
            <a:r>
              <a:rPr lang="zh-CN" altLang="en-US" dirty="0"/>
              <a:t>简述备份节点和</a:t>
            </a:r>
            <a:r>
              <a:rPr lang="en-US" altLang="zh-CN" dirty="0"/>
              <a:t>Secondary </a:t>
            </a:r>
            <a:r>
              <a:rPr lang="en-US" altLang="zh-CN" dirty="0" err="1"/>
              <a:t>NameNode</a:t>
            </a:r>
            <a:r>
              <a:rPr lang="zh-CN" altLang="en-US" dirty="0"/>
              <a:t>的区别是什么？</a:t>
            </a:r>
            <a:endParaRPr lang="en-US" altLang="zh-CN" dirty="0"/>
          </a:p>
          <a:p>
            <a:pPr marL="171450" lvl="1">
              <a:spcBef>
                <a:spcPts val="750"/>
              </a:spcBef>
            </a:pPr>
            <a:r>
              <a:rPr lang="zh-CN" altLang="en-US" sz="2000" dirty="0"/>
              <a:t>实验准备</a:t>
            </a:r>
            <a:endParaRPr lang="en-US" altLang="zh-CN" sz="2000" dirty="0"/>
          </a:p>
          <a:p>
            <a:pPr marL="514350" lvl="2">
              <a:spcBef>
                <a:spcPts val="750"/>
              </a:spcBef>
            </a:pPr>
            <a:r>
              <a:rPr lang="zh-CN" altLang="en-US" sz="1700" dirty="0"/>
              <a:t>预习“实验</a:t>
            </a:r>
            <a:r>
              <a:rPr lang="en-US" altLang="zh-CN" sz="1700" dirty="0"/>
              <a:t>2</a:t>
            </a:r>
            <a:r>
              <a:rPr lang="zh-CN" altLang="en-US" sz="1700" dirty="0"/>
              <a:t>实战</a:t>
            </a:r>
            <a:r>
              <a:rPr lang="en-US" altLang="zh-CN" sz="1700" dirty="0"/>
              <a:t>HDFS</a:t>
            </a:r>
            <a:r>
              <a:rPr lang="zh-CN" altLang="en-US" sz="1700"/>
              <a:t>” </a:t>
            </a:r>
            <a:r>
              <a:rPr lang="zh-CN" altLang="en-US" sz="1700" dirty="0"/>
              <a:t>实验指导书，了解实验目的和实验内容，准备实验环境。</a:t>
            </a:r>
          </a:p>
        </p:txBody>
      </p:sp>
    </p:spTree>
    <p:extLst>
      <p:ext uri="{BB962C8B-B14F-4D97-AF65-F5344CB8AC3E}">
        <p14:creationId xmlns:p14="http://schemas.microsoft.com/office/powerpoint/2010/main" val="316515231"/>
      </p:ext>
    </p:extLst>
  </p:cSld>
  <p:clrMapOvr>
    <a:masterClrMapping/>
  </p:clrMapOvr>
  <p:transition spd="med">
    <p:pull/>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763D9D-C059-4DFD-A0BD-F75A0B424F84}"/>
              </a:ext>
            </a:extLst>
          </p:cNvPr>
          <p:cNvSpPr>
            <a:spLocks noGrp="1"/>
          </p:cNvSpPr>
          <p:nvPr>
            <p:ph type="title"/>
          </p:nvPr>
        </p:nvSpPr>
        <p:spPr/>
        <p:txBody>
          <a:bodyPr/>
          <a:lstStyle/>
          <a:p>
            <a:r>
              <a:rPr lang="en-US" altLang="zh-CN" dirty="0"/>
              <a:t>【</a:t>
            </a:r>
            <a:r>
              <a:rPr lang="zh-CN" altLang="en-US" dirty="0"/>
              <a:t>参考文献</a:t>
            </a:r>
            <a:r>
              <a:rPr lang="en-US" altLang="zh-CN" dirty="0"/>
              <a:t>】</a:t>
            </a:r>
            <a:endParaRPr lang="zh-CN" altLang="en-US" dirty="0"/>
          </a:p>
        </p:txBody>
      </p:sp>
      <p:sp>
        <p:nvSpPr>
          <p:cNvPr id="3" name="内容占位符 2">
            <a:extLst>
              <a:ext uri="{FF2B5EF4-FFF2-40B4-BE49-F238E27FC236}">
                <a16:creationId xmlns:a16="http://schemas.microsoft.com/office/drawing/2014/main" id="{BD923B68-6A60-42C5-984B-8030FACECFEA}"/>
              </a:ext>
            </a:extLst>
          </p:cNvPr>
          <p:cNvSpPr>
            <a:spLocks noGrp="1"/>
          </p:cNvSpPr>
          <p:nvPr>
            <p:ph idx="1"/>
          </p:nvPr>
        </p:nvSpPr>
        <p:spPr/>
        <p:txBody>
          <a:bodyPr>
            <a:normAutofit fontScale="92500" lnSpcReduction="10000"/>
          </a:bodyPr>
          <a:lstStyle/>
          <a:p>
            <a:r>
              <a:rPr lang="en-US" altLang="zh-CN" dirty="0"/>
              <a:t>[1] </a:t>
            </a:r>
            <a:r>
              <a:rPr lang="zh-CN" altLang="zh-CN" dirty="0"/>
              <a:t>蔡斌</a:t>
            </a:r>
            <a:r>
              <a:rPr lang="en-US" altLang="zh-CN" dirty="0"/>
              <a:t>. Hadoop</a:t>
            </a:r>
            <a:r>
              <a:rPr lang="zh-CN" altLang="zh-CN" dirty="0"/>
              <a:t>技术内幕</a:t>
            </a:r>
            <a:r>
              <a:rPr lang="en-US" altLang="zh-CN" dirty="0"/>
              <a:t>:</a:t>
            </a:r>
            <a:r>
              <a:rPr lang="zh-CN" altLang="zh-CN" dirty="0"/>
              <a:t>深入解析</a:t>
            </a:r>
            <a:r>
              <a:rPr lang="en-US" altLang="zh-CN" dirty="0"/>
              <a:t>Hadoop Common</a:t>
            </a:r>
            <a:r>
              <a:rPr lang="zh-CN" altLang="zh-CN" dirty="0"/>
              <a:t>和</a:t>
            </a:r>
            <a:r>
              <a:rPr lang="en-US" altLang="zh-CN" dirty="0"/>
              <a:t>HDFS</a:t>
            </a:r>
            <a:r>
              <a:rPr lang="zh-CN" altLang="zh-CN" dirty="0"/>
              <a:t>架构设计与实现原理</a:t>
            </a:r>
            <a:r>
              <a:rPr lang="en-US" altLang="zh-CN" dirty="0"/>
              <a:t>[M]. </a:t>
            </a:r>
            <a:r>
              <a:rPr lang="zh-CN" altLang="zh-CN" dirty="0"/>
              <a:t>北京</a:t>
            </a:r>
            <a:r>
              <a:rPr lang="en-US" altLang="zh-CN" dirty="0"/>
              <a:t>:</a:t>
            </a:r>
            <a:r>
              <a:rPr lang="zh-CN" altLang="zh-CN" dirty="0"/>
              <a:t>机械工业出版社</a:t>
            </a:r>
            <a:r>
              <a:rPr lang="en-US" altLang="zh-CN" dirty="0"/>
              <a:t>,2013</a:t>
            </a:r>
            <a:endParaRPr lang="zh-CN" altLang="zh-CN" dirty="0"/>
          </a:p>
          <a:p>
            <a:r>
              <a:rPr lang="en-US" altLang="zh-CN" dirty="0"/>
              <a:t>[2] GHEMAWAT S, GOBIOFF H, LEUNG S-T. The Google file system[C]// SOSP '03 Proceedings of the nineteenth ACM symposium on Operating systems principles, 2003,37(5):29-43.</a:t>
            </a:r>
          </a:p>
          <a:p>
            <a:r>
              <a:rPr lang="en-US" altLang="zh-CN" dirty="0"/>
              <a:t>[3] Apache Software Foundation. Apache Hadoop WIKI Confluence[EB/OL]. [2019-7-9]. https://cwiki.apache.org/confluence/display/HADOOP2.</a:t>
            </a:r>
            <a:endParaRPr lang="zh-CN" altLang="zh-CN" dirty="0"/>
          </a:p>
          <a:p>
            <a:r>
              <a:rPr lang="en-US" altLang="zh-CN"/>
              <a:t>[4] </a:t>
            </a:r>
            <a:r>
              <a:rPr lang="en-US" altLang="zh-CN" dirty="0"/>
              <a:t>Apache Software Foundation. Apache Hadoop 2.9.2</a:t>
            </a:r>
            <a:r>
              <a:rPr lang="zh-CN" altLang="zh-CN" dirty="0"/>
              <a:t>官方参考指南</a:t>
            </a:r>
            <a:r>
              <a:rPr lang="en-US" altLang="zh-CN" dirty="0"/>
              <a:t>[EB/OL]. [2018-11-13]. https://hadoop.apache.org/docs/r2.9.2/.</a:t>
            </a:r>
            <a:endParaRPr lang="zh-CN" altLang="zh-CN" dirty="0"/>
          </a:p>
        </p:txBody>
      </p:sp>
    </p:spTree>
    <p:extLst>
      <p:ext uri="{BB962C8B-B14F-4D97-AF65-F5344CB8AC3E}">
        <p14:creationId xmlns:p14="http://schemas.microsoft.com/office/powerpoint/2010/main" val="2240975470"/>
      </p:ext>
    </p:extLst>
  </p:cSld>
  <p:clrMapOvr>
    <a:masterClrMapping/>
  </p:clrMapOvr>
  <p:transition spd="med">
    <p:pull/>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p:nvPr/>
        </p:nvSpPr>
        <p:spPr bwMode="auto">
          <a:xfrm rot="5400000">
            <a:off x="1510846" y="1367541"/>
            <a:ext cx="1611119" cy="142792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8" name="Freeform 5"/>
          <p:cNvSpPr/>
          <p:nvPr/>
        </p:nvSpPr>
        <p:spPr bwMode="auto">
          <a:xfrm rot="5400000">
            <a:off x="2262919" y="229047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01CFE5"/>
              </a:gs>
              <a:gs pos="0">
                <a:srgbClr val="0192A1"/>
              </a:gs>
            </a:gsLst>
            <a:lin ang="18900000" scaled="0"/>
            <a:tileRect/>
          </a:gradFill>
          <a:ln w="25400">
            <a:gradFill flip="none" rotWithShape="1">
              <a:gsLst>
                <a:gs pos="0">
                  <a:srgbClr val="01CFE5"/>
                </a:gs>
                <a:gs pos="100000">
                  <a:srgbClr val="0192A1"/>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9" name="Freeform 5"/>
          <p:cNvSpPr/>
          <p:nvPr/>
        </p:nvSpPr>
        <p:spPr bwMode="auto">
          <a:xfrm rot="5400000">
            <a:off x="633264" y="148059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C46D"/>
              </a:gs>
              <a:gs pos="0">
                <a:srgbClr val="FFA015"/>
              </a:gs>
            </a:gsLst>
            <a:lin ang="18900000" scaled="0"/>
            <a:tileRect/>
          </a:gradFill>
          <a:ln w="25400">
            <a:gradFill flip="none" rotWithShape="1">
              <a:gsLst>
                <a:gs pos="0">
                  <a:srgbClr val="FFC46D"/>
                </a:gs>
                <a:gs pos="100000">
                  <a:srgbClr val="FFA015"/>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0" name="Freeform 5"/>
          <p:cNvSpPr/>
          <p:nvPr/>
        </p:nvSpPr>
        <p:spPr bwMode="auto">
          <a:xfrm rot="5400000">
            <a:off x="955681" y="1397225"/>
            <a:ext cx="1890618" cy="167564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858E"/>
              </a:gs>
              <a:gs pos="0">
                <a:srgbClr val="F02832"/>
              </a:gs>
            </a:gsLst>
            <a:lin ang="18900000" scaled="0"/>
            <a:tileRect/>
          </a:gradFill>
          <a:ln w="25400">
            <a:gradFill flip="none" rotWithShape="1">
              <a:gsLst>
                <a:gs pos="0">
                  <a:srgbClr val="FF858E"/>
                </a:gs>
                <a:gs pos="100000">
                  <a:srgbClr val="F02832"/>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2" name="Rectangle 3"/>
          <p:cNvSpPr txBox="1">
            <a:spLocks noChangeArrowheads="1"/>
          </p:cNvSpPr>
          <p:nvPr/>
        </p:nvSpPr>
        <p:spPr bwMode="auto">
          <a:xfrm>
            <a:off x="3708129" y="1753712"/>
            <a:ext cx="5134457" cy="171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en-US" altLang="zh-CN" sz="4799" b="1" dirty="0">
                <a:solidFill>
                  <a:srgbClr val="01ACBE"/>
                </a:solidFill>
                <a:latin typeface="微软雅黑" panose="020B0503020204020204" pitchFamily="34" charset="-122"/>
                <a:ea typeface="微软雅黑" panose="020B0503020204020204" pitchFamily="34" charset="-122"/>
              </a:rPr>
              <a:t>THANKS</a:t>
            </a:r>
            <a:endParaRPr lang="zh-CN" altLang="en-US" sz="4799" b="1" dirty="0">
              <a:solidFill>
                <a:srgbClr val="01ACB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696683"/>
      </p:ext>
    </p:extLst>
  </p:cSld>
  <p:clrMapOvr>
    <a:masterClrMapping/>
  </p:clrMapOvr>
  <p:transition spd="med">
    <p:pull/>
  </p:transition>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Cambria"/>
        <a:ea typeface="微软雅黑"/>
        <a:cs typeface=""/>
      </a:majorFont>
      <a:minorFont>
        <a:latin typeface="Calibri"/>
        <a:ea typeface="宋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345</TotalTime>
  <Words>11310</Words>
  <Application>Microsoft Office PowerPoint</Application>
  <PresentationFormat>全屏显示(16:9)</PresentationFormat>
  <Paragraphs>1176</Paragraphs>
  <Slides>97</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97</vt:i4>
      </vt:variant>
    </vt:vector>
  </HeadingPairs>
  <TitlesOfParts>
    <vt:vector size="105" baseType="lpstr">
      <vt:lpstr>等线</vt:lpstr>
      <vt:lpstr>宋体</vt:lpstr>
      <vt:lpstr>微软雅黑</vt:lpstr>
      <vt:lpstr>Arial</vt:lpstr>
      <vt:lpstr>Calibri</vt:lpstr>
      <vt:lpstr>Times New Roman</vt:lpstr>
      <vt:lpstr>Office Theme</vt:lpstr>
      <vt:lpstr>Visio</vt:lpstr>
      <vt:lpstr>PowerPoint 演示文稿</vt:lpstr>
      <vt:lpstr>【知识与能力要求】</vt:lpstr>
      <vt:lpstr>第3章  分布式文件系统HDFS</vt:lpstr>
      <vt:lpstr>3.1  HDFS简介</vt:lpstr>
      <vt:lpstr>3.1  HDFS简介</vt:lpstr>
      <vt:lpstr>3.2  HDFS体系架构</vt:lpstr>
      <vt:lpstr>3.2  HDFS体系架构</vt:lpstr>
      <vt:lpstr>3.2  HDFS体系架构</vt:lpstr>
      <vt:lpstr>3.2  HDFS体系架构</vt:lpstr>
      <vt:lpstr>3.2  HDFS体系架构</vt:lpstr>
      <vt:lpstr>3.3  HDFS文件存储机制</vt:lpstr>
      <vt:lpstr>3.3  HDFS文件存储机制</vt:lpstr>
      <vt:lpstr>3.3  HDFS文件存储机制</vt:lpstr>
      <vt:lpstr>3.3  HDFS文件存储机制</vt:lpstr>
      <vt:lpstr>3.3  HDFS文件存储机制</vt:lpstr>
      <vt:lpstr>3.4  HDFS数据读写过程</vt:lpstr>
      <vt:lpstr>3.4  HDFS数据读写过程</vt:lpstr>
      <vt:lpstr>3.4  HDFS数据读写过程</vt:lpstr>
      <vt:lpstr>3.4  HDFS数据读写过程</vt:lpstr>
      <vt:lpstr>3.4  HDFS数据读写过程</vt:lpstr>
      <vt:lpstr>3.4  HDFS数据读写过程</vt:lpstr>
      <vt:lpstr>3.5  实战HDFS</vt:lpstr>
      <vt:lpstr>3.5.1  HDFS Web UI</vt:lpstr>
      <vt:lpstr>PowerPoint 演示文稿</vt:lpstr>
      <vt:lpstr>3.5.1  HDFS Web UI</vt:lpstr>
      <vt:lpstr>3.5.2  HDFS Shell</vt:lpstr>
      <vt:lpstr>3.5.2  HDFS Shell</vt:lpstr>
      <vt:lpstr>hadoop fs</vt:lpstr>
      <vt:lpstr>hadoop fs</vt:lpstr>
      <vt:lpstr>hadoop fs</vt:lpstr>
      <vt:lpstr>hadoop fs</vt:lpstr>
      <vt:lpstr>hadoop fs</vt:lpstr>
      <vt:lpstr>hadoop fs</vt:lpstr>
      <vt:lpstr>hadoop fs</vt:lpstr>
      <vt:lpstr>hadoop fs</vt:lpstr>
      <vt:lpstr>hadoop fs</vt:lpstr>
      <vt:lpstr>hadoop fs</vt:lpstr>
      <vt:lpstr>hadoop fs</vt:lpstr>
      <vt:lpstr>hadoop fs</vt:lpstr>
      <vt:lpstr>hadoop fs</vt:lpstr>
      <vt:lpstr>hadoop fs</vt:lpstr>
      <vt:lpstr>3.5.2  HDFS Shell</vt:lpstr>
      <vt:lpstr>3.5.3  HDFS Java API编程</vt:lpstr>
      <vt:lpstr>HDFS Java API常用类</vt:lpstr>
      <vt:lpstr>3.5.3  HDFS Java API编程</vt:lpstr>
      <vt:lpstr>【实例3-1】</vt:lpstr>
      <vt:lpstr>3.5.3  HDFS Java API编程</vt:lpstr>
      <vt:lpstr>3.5.3  HDFS Java API编程</vt:lpstr>
      <vt:lpstr>3.5.3  HDFS Java API编程</vt:lpstr>
      <vt:lpstr>3.5.3  HDFS Java API编程</vt:lpstr>
      <vt:lpstr>3.5.3  HDFS Java API编程</vt:lpstr>
      <vt:lpstr>3.5.3  HDFS Java API编程</vt:lpstr>
      <vt:lpstr>3.5.3  HDFS Java API编程</vt:lpstr>
      <vt:lpstr>3.5.3  HDFS Java API编程</vt:lpstr>
      <vt:lpstr>3.5.3  HDFS Java API编程</vt:lpstr>
      <vt:lpstr>【实例3-2】</vt:lpstr>
      <vt:lpstr>PowerPoint 演示文稿</vt:lpstr>
      <vt:lpstr>PowerPoint 演示文稿</vt:lpstr>
      <vt:lpstr>3.6  HDFS高可靠性机制</vt:lpstr>
      <vt:lpstr>3.6.1  元数据备份</vt:lpstr>
      <vt:lpstr>3.6.2  Secondary NameNode</vt:lpstr>
      <vt:lpstr>3.6.2  Secondary NameNode</vt:lpstr>
      <vt:lpstr>3.6.3  Backup Node备份</vt:lpstr>
      <vt:lpstr>3.6.4  HDFS NameNode HA高可用机制</vt:lpstr>
      <vt:lpstr>3.6.4  HDFS NameNode HA高可用机制</vt:lpstr>
      <vt:lpstr>3.6.4  HDFS NameNode HA高可用机制</vt:lpstr>
      <vt:lpstr>3.6.4  HDFS NameNode HA高可用机制</vt:lpstr>
      <vt:lpstr>NameNode主备切换流程图</vt:lpstr>
      <vt:lpstr>3.6.4  HDFS NameNode HA高可用机制</vt:lpstr>
      <vt:lpstr>【实例3-3】</vt:lpstr>
      <vt:lpstr>【实例3-3】</vt:lpstr>
      <vt:lpstr>【实例3-3】</vt:lpstr>
      <vt:lpstr>【实例3-3】</vt:lpstr>
      <vt:lpstr>【实例3-3】</vt:lpstr>
      <vt:lpstr>【实例3-3】</vt:lpstr>
      <vt:lpstr>【实例3-3】</vt:lpstr>
      <vt:lpstr>【实例3-3】</vt:lpstr>
      <vt:lpstr>【实例3-3】</vt:lpstr>
      <vt:lpstr>【实例3-3】</vt:lpstr>
      <vt:lpstr>3.6.5  HDFS NameNode Federation联邦机制</vt:lpstr>
      <vt:lpstr>3.6.5  HDFS NameNode Federation联邦机制</vt:lpstr>
      <vt:lpstr>3.6.5  HDFS NameNode Federation联邦机制</vt:lpstr>
      <vt:lpstr>3.6.5  HDFS NameNode Federation联邦机制</vt:lpstr>
      <vt:lpstr>3.6.5  HDFS NameNode Federation联邦机制</vt:lpstr>
      <vt:lpstr>3.6.6  HDFS Snapshots快照机制</vt:lpstr>
      <vt:lpstr>3.6.6  HDFS Snapshots快照机制</vt:lpstr>
      <vt:lpstr>3.6.6  HDFS Snapshots快照机制</vt:lpstr>
      <vt:lpstr>3.6.6  HDFS Snapshots快照机制</vt:lpstr>
      <vt:lpstr>3.6.6  HDFS Snapshots快照机制</vt:lpstr>
      <vt:lpstr>3.6.6  HDFS Snapshots快照机制</vt:lpstr>
      <vt:lpstr>3.6.6  HDFS Snapshots快照机制</vt:lpstr>
      <vt:lpstr>3.6.6  HDFS Snapshots快照机制</vt:lpstr>
      <vt:lpstr>3.6.6  HDFS Snapshots快照机制</vt:lpstr>
      <vt:lpstr>【本章小结】</vt:lpstr>
      <vt:lpstr>【课后作业】</vt:lpstr>
      <vt:lpstr>【参考文献】</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课件-第3章分布式文件系统HDFS(2020春)</dc:title>
  <dc:creator>西京学院-徐鲁辉</dc:creator>
  <cp:lastModifiedBy>xu luhui</cp:lastModifiedBy>
  <cp:revision>161</cp:revision>
  <dcterms:created xsi:type="dcterms:W3CDTF">2016-11-28T05:24:40Z</dcterms:created>
  <dcterms:modified xsi:type="dcterms:W3CDTF">2020-04-06T03:39:15Z</dcterms:modified>
</cp:coreProperties>
</file>