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2" r:id="rId3"/>
    <p:sldId id="293" r:id="rId4"/>
    <p:sldId id="377" r:id="rId5"/>
    <p:sldId id="295" r:id="rId6"/>
    <p:sldId id="309" r:id="rId7"/>
    <p:sldId id="294" r:id="rId8"/>
    <p:sldId id="429" r:id="rId9"/>
    <p:sldId id="405" r:id="rId10"/>
    <p:sldId id="431" r:id="rId11"/>
    <p:sldId id="285" r:id="rId12"/>
    <p:sldId id="310" r:id="rId13"/>
    <p:sldId id="311" r:id="rId14"/>
    <p:sldId id="375" r:id="rId15"/>
    <p:sldId id="312" r:id="rId16"/>
    <p:sldId id="313" r:id="rId17"/>
    <p:sldId id="314" r:id="rId18"/>
    <p:sldId id="376" r:id="rId19"/>
    <p:sldId id="315" r:id="rId20"/>
    <p:sldId id="316" r:id="rId21"/>
    <p:sldId id="317" r:id="rId22"/>
    <p:sldId id="318" r:id="rId23"/>
    <p:sldId id="319" r:id="rId24"/>
    <p:sldId id="320" r:id="rId25"/>
    <p:sldId id="456" r:id="rId26"/>
    <p:sldId id="321" r:id="rId27"/>
    <p:sldId id="322" r:id="rId28"/>
    <p:sldId id="323" r:id="rId29"/>
    <p:sldId id="324" r:id="rId30"/>
    <p:sldId id="325" r:id="rId31"/>
    <p:sldId id="326" r:id="rId32"/>
    <p:sldId id="432" r:id="rId33"/>
    <p:sldId id="300" r:id="rId34"/>
    <p:sldId id="327" r:id="rId35"/>
    <p:sldId id="328" r:id="rId36"/>
    <p:sldId id="329" r:id="rId37"/>
    <p:sldId id="286" r:id="rId38"/>
    <p:sldId id="308" r:id="rId39"/>
    <p:sldId id="331" r:id="rId40"/>
    <p:sldId id="332" r:id="rId41"/>
    <p:sldId id="330"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306" r:id="rId58"/>
    <p:sldId id="348" r:id="rId59"/>
    <p:sldId id="349" r:id="rId60"/>
    <p:sldId id="350" r:id="rId61"/>
    <p:sldId id="351" r:id="rId62"/>
    <p:sldId id="352" r:id="rId63"/>
    <p:sldId id="353" r:id="rId64"/>
    <p:sldId id="354" r:id="rId65"/>
    <p:sldId id="355" r:id="rId66"/>
    <p:sldId id="356" r:id="rId67"/>
    <p:sldId id="357" r:id="rId68"/>
    <p:sldId id="358" r:id="rId69"/>
    <p:sldId id="359" r:id="rId70"/>
    <p:sldId id="360" r:id="rId71"/>
    <p:sldId id="361" r:id="rId72"/>
    <p:sldId id="362" r:id="rId73"/>
    <p:sldId id="363" r:id="rId74"/>
    <p:sldId id="364" r:id="rId75"/>
    <p:sldId id="365" r:id="rId76"/>
    <p:sldId id="366" r:id="rId77"/>
    <p:sldId id="367" r:id="rId78"/>
    <p:sldId id="368" r:id="rId79"/>
    <p:sldId id="369" r:id="rId80"/>
    <p:sldId id="370" r:id="rId81"/>
    <p:sldId id="372" r:id="rId82"/>
    <p:sldId id="371" r:id="rId83"/>
    <p:sldId id="373" r:id="rId84"/>
    <p:sldId id="374" r:id="rId85"/>
    <p:sldId id="291" r:id="rId86"/>
    <p:sldId id="292" r:id="rId87"/>
    <p:sldId id="387" r:id="rId88"/>
    <p:sldId id="283" r:id="rId8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2F5597"/>
    <a:srgbClr val="7030A0"/>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4FC3A4-55D8-4F6F-896E-78DDA47C8B56}"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zh-CN" altLang="en-US"/>
        </a:p>
      </dgm:t>
    </dgm:pt>
    <dgm:pt modelId="{55D1434B-D38F-4099-B8D9-331F7398F709}">
      <dgm:prSet phldrT="[文本]"/>
      <dgm:spPr/>
      <dgm:t>
        <a:bodyPr/>
        <a:lstStyle/>
        <a:p>
          <a:r>
            <a:rPr lang="zh-CN" altLang="en-US" dirty="0"/>
            <a:t>移动计算比移动数据更划算</a:t>
          </a:r>
        </a:p>
      </dgm:t>
    </dgm:pt>
    <dgm:pt modelId="{C06BCF1A-444D-4C60-BD00-108BFE37A4CC}" type="parTrans" cxnId="{D8F5BC93-29C9-4464-826E-9932D7432C20}">
      <dgm:prSet/>
      <dgm:spPr/>
      <dgm:t>
        <a:bodyPr/>
        <a:lstStyle/>
        <a:p>
          <a:endParaRPr lang="zh-CN" altLang="en-US"/>
        </a:p>
      </dgm:t>
    </dgm:pt>
    <dgm:pt modelId="{BD286FC0-34D7-4EAD-B4DA-CA524890E6DB}" type="sibTrans" cxnId="{D8F5BC93-29C9-4464-826E-9932D7432C20}">
      <dgm:prSet/>
      <dgm:spPr/>
      <dgm:t>
        <a:bodyPr/>
        <a:lstStyle/>
        <a:p>
          <a:endParaRPr lang="zh-CN" altLang="en-US"/>
        </a:p>
      </dgm:t>
    </dgm:pt>
    <dgm:pt modelId="{E5128F6C-29F8-4FB9-9F04-6AA3901047C5}">
      <dgm:prSet phldrT="[文本]"/>
      <dgm:spPr/>
      <dgm:t>
        <a:bodyPr/>
        <a:lstStyle/>
        <a:p>
          <a:r>
            <a:rPr lang="en-US" altLang="zh-CN" dirty="0"/>
            <a:t>Google</a:t>
          </a:r>
          <a:r>
            <a:rPr lang="zh-CN" altLang="en-US" dirty="0"/>
            <a:t>论文</a:t>
          </a:r>
        </a:p>
      </dgm:t>
    </dgm:pt>
    <dgm:pt modelId="{7D785868-5F65-447B-8355-F39EFA5752B2}" type="parTrans" cxnId="{A6DFE535-E904-435B-B6DB-E78FB4825E37}">
      <dgm:prSet/>
      <dgm:spPr/>
      <dgm:t>
        <a:bodyPr/>
        <a:lstStyle/>
        <a:p>
          <a:endParaRPr lang="zh-CN" altLang="en-US"/>
        </a:p>
      </dgm:t>
    </dgm:pt>
    <dgm:pt modelId="{E42A49ED-12FC-414F-9407-934EB8187967}" type="sibTrans" cxnId="{A6DFE535-E904-435B-B6DB-E78FB4825E37}">
      <dgm:prSet/>
      <dgm:spPr/>
      <dgm:t>
        <a:bodyPr/>
        <a:lstStyle/>
        <a:p>
          <a:endParaRPr lang="zh-CN" altLang="en-US"/>
        </a:p>
      </dgm:t>
    </dgm:pt>
    <dgm:pt modelId="{BD0C4E8C-77FF-43C2-B0C6-A5B9D529A3BC}">
      <dgm:prSet phldrT="[文本]"/>
      <dgm:spPr/>
      <dgm:t>
        <a:bodyPr/>
        <a:lstStyle/>
        <a:p>
          <a:r>
            <a:rPr lang="zh-CN" altLang="en-US" dirty="0"/>
            <a:t>分而治之</a:t>
          </a:r>
        </a:p>
      </dgm:t>
    </dgm:pt>
    <dgm:pt modelId="{C1DFCCC4-6412-4BAD-9B41-0B6689BC8F19}" type="parTrans" cxnId="{9CAD116F-F773-4292-AAD9-2929A5B1FDCC}">
      <dgm:prSet/>
      <dgm:spPr/>
      <dgm:t>
        <a:bodyPr/>
        <a:lstStyle/>
        <a:p>
          <a:endParaRPr lang="zh-CN" altLang="en-US"/>
        </a:p>
      </dgm:t>
    </dgm:pt>
    <dgm:pt modelId="{6794E31A-A1EF-40ED-9F84-7D7D5F3A92BF}" type="sibTrans" cxnId="{9CAD116F-F773-4292-AAD9-2929A5B1FDCC}">
      <dgm:prSet/>
      <dgm:spPr/>
      <dgm:t>
        <a:bodyPr/>
        <a:lstStyle/>
        <a:p>
          <a:endParaRPr lang="zh-CN" altLang="en-US"/>
        </a:p>
      </dgm:t>
    </dgm:pt>
    <dgm:pt modelId="{F7804DA4-50BB-42DE-9EFB-E525AC8B7A08}" type="pres">
      <dgm:prSet presAssocID="{BA4FC3A4-55D8-4F6F-896E-78DDA47C8B56}" presName="Name0" presStyleCnt="0">
        <dgm:presLayoutVars>
          <dgm:chMax val="1"/>
          <dgm:chPref val="1"/>
        </dgm:presLayoutVars>
      </dgm:prSet>
      <dgm:spPr/>
    </dgm:pt>
    <dgm:pt modelId="{BA7BB64C-1CF5-4315-B975-927EF9E979A8}" type="pres">
      <dgm:prSet presAssocID="{55D1434B-D38F-4099-B8D9-331F7398F709}" presName="Parent" presStyleLbl="node0" presStyleIdx="0" presStyleCnt="1">
        <dgm:presLayoutVars>
          <dgm:chMax val="5"/>
          <dgm:chPref val="5"/>
        </dgm:presLayoutVars>
      </dgm:prSet>
      <dgm:spPr/>
    </dgm:pt>
    <dgm:pt modelId="{375A9D3B-85D8-49C5-A889-590FA0726BE2}" type="pres">
      <dgm:prSet presAssocID="{55D1434B-D38F-4099-B8D9-331F7398F709}" presName="Accent1" presStyleLbl="node1" presStyleIdx="0" presStyleCnt="13"/>
      <dgm:spPr/>
    </dgm:pt>
    <dgm:pt modelId="{FC7BB5E9-9C05-445E-B674-E3C31ABFEB17}" type="pres">
      <dgm:prSet presAssocID="{55D1434B-D38F-4099-B8D9-331F7398F709}" presName="Accent2" presStyleLbl="node1" presStyleIdx="1" presStyleCnt="13"/>
      <dgm:spPr/>
    </dgm:pt>
    <dgm:pt modelId="{9E07283A-8B4E-4849-94B2-544A9C8FB9A3}" type="pres">
      <dgm:prSet presAssocID="{55D1434B-D38F-4099-B8D9-331F7398F709}" presName="Accent3" presStyleLbl="node1" presStyleIdx="2" presStyleCnt="13"/>
      <dgm:spPr/>
    </dgm:pt>
    <dgm:pt modelId="{1DE62085-77A8-4BCB-B56F-84F2FC93398F}" type="pres">
      <dgm:prSet presAssocID="{55D1434B-D38F-4099-B8D9-331F7398F709}" presName="Accent4" presStyleLbl="node1" presStyleIdx="3" presStyleCnt="13"/>
      <dgm:spPr/>
    </dgm:pt>
    <dgm:pt modelId="{A913EB7A-9416-4AF1-B130-C65B79C45200}" type="pres">
      <dgm:prSet presAssocID="{55D1434B-D38F-4099-B8D9-331F7398F709}" presName="Accent5" presStyleLbl="node1" presStyleIdx="4" presStyleCnt="13"/>
      <dgm:spPr/>
    </dgm:pt>
    <dgm:pt modelId="{0DA98063-2D72-41E7-9BC2-59A904E3986C}" type="pres">
      <dgm:prSet presAssocID="{55D1434B-D38F-4099-B8D9-331F7398F709}" presName="Accent6" presStyleLbl="node1" presStyleIdx="5" presStyleCnt="13"/>
      <dgm:spPr/>
    </dgm:pt>
    <dgm:pt modelId="{1649701D-9615-483B-A3DE-66EEB4FAC62B}" type="pres">
      <dgm:prSet presAssocID="{E5128F6C-29F8-4FB9-9F04-6AA3901047C5}" presName="Child1" presStyleLbl="node1" presStyleIdx="6" presStyleCnt="13">
        <dgm:presLayoutVars>
          <dgm:chMax val="0"/>
          <dgm:chPref val="0"/>
        </dgm:presLayoutVars>
      </dgm:prSet>
      <dgm:spPr/>
    </dgm:pt>
    <dgm:pt modelId="{7970784B-6595-41FC-BD0B-5EBF3C4C9958}" type="pres">
      <dgm:prSet presAssocID="{E5128F6C-29F8-4FB9-9F04-6AA3901047C5}" presName="Accent7" presStyleCnt="0"/>
      <dgm:spPr/>
    </dgm:pt>
    <dgm:pt modelId="{24878728-53F4-4A98-B4A0-BD5B418C5FA6}" type="pres">
      <dgm:prSet presAssocID="{E5128F6C-29F8-4FB9-9F04-6AA3901047C5}" presName="AccentHold1" presStyleLbl="node1" presStyleIdx="7" presStyleCnt="13"/>
      <dgm:spPr/>
    </dgm:pt>
    <dgm:pt modelId="{6BBA4C1A-5F69-480B-8F65-867C1D94C79A}" type="pres">
      <dgm:prSet presAssocID="{E5128F6C-29F8-4FB9-9F04-6AA3901047C5}" presName="Accent8" presStyleCnt="0"/>
      <dgm:spPr/>
    </dgm:pt>
    <dgm:pt modelId="{37D676A3-FDCC-45EF-9951-732B858E2C93}" type="pres">
      <dgm:prSet presAssocID="{E5128F6C-29F8-4FB9-9F04-6AA3901047C5}" presName="AccentHold2" presStyleLbl="node1" presStyleIdx="8" presStyleCnt="13"/>
      <dgm:spPr/>
    </dgm:pt>
    <dgm:pt modelId="{38AA9349-79B4-413D-ADA3-60D75AC73FED}" type="pres">
      <dgm:prSet presAssocID="{BD0C4E8C-77FF-43C2-B0C6-A5B9D529A3BC}" presName="Child2" presStyleLbl="node1" presStyleIdx="9" presStyleCnt="13">
        <dgm:presLayoutVars>
          <dgm:chMax val="0"/>
          <dgm:chPref val="0"/>
        </dgm:presLayoutVars>
      </dgm:prSet>
      <dgm:spPr/>
    </dgm:pt>
    <dgm:pt modelId="{7094C20B-F58D-411D-8C5D-3043073B72ED}" type="pres">
      <dgm:prSet presAssocID="{BD0C4E8C-77FF-43C2-B0C6-A5B9D529A3BC}" presName="Accent9" presStyleCnt="0"/>
      <dgm:spPr/>
    </dgm:pt>
    <dgm:pt modelId="{842FCCCB-DCAA-4720-B473-713C69298042}" type="pres">
      <dgm:prSet presAssocID="{BD0C4E8C-77FF-43C2-B0C6-A5B9D529A3BC}" presName="AccentHold1" presStyleLbl="node1" presStyleIdx="10" presStyleCnt="13"/>
      <dgm:spPr/>
    </dgm:pt>
    <dgm:pt modelId="{DD3DC3C6-7311-4322-96F7-70199EFC10F2}" type="pres">
      <dgm:prSet presAssocID="{BD0C4E8C-77FF-43C2-B0C6-A5B9D529A3BC}" presName="Accent10" presStyleCnt="0"/>
      <dgm:spPr/>
    </dgm:pt>
    <dgm:pt modelId="{986D8E30-BD27-485F-815B-56FD390257E2}" type="pres">
      <dgm:prSet presAssocID="{BD0C4E8C-77FF-43C2-B0C6-A5B9D529A3BC}" presName="AccentHold2" presStyleLbl="node1" presStyleIdx="11" presStyleCnt="13"/>
      <dgm:spPr/>
    </dgm:pt>
    <dgm:pt modelId="{EA150EEF-ED49-4A6C-933D-151AB060C7EC}" type="pres">
      <dgm:prSet presAssocID="{BD0C4E8C-77FF-43C2-B0C6-A5B9D529A3BC}" presName="Accent11" presStyleCnt="0"/>
      <dgm:spPr/>
    </dgm:pt>
    <dgm:pt modelId="{C40F1CF6-E913-4309-A031-030CC3C55D3D}" type="pres">
      <dgm:prSet presAssocID="{BD0C4E8C-77FF-43C2-B0C6-A5B9D529A3BC}" presName="AccentHold3" presStyleLbl="node1" presStyleIdx="12" presStyleCnt="13"/>
      <dgm:spPr/>
    </dgm:pt>
  </dgm:ptLst>
  <dgm:cxnLst>
    <dgm:cxn modelId="{A6DFE535-E904-435B-B6DB-E78FB4825E37}" srcId="{55D1434B-D38F-4099-B8D9-331F7398F709}" destId="{E5128F6C-29F8-4FB9-9F04-6AA3901047C5}" srcOrd="0" destOrd="0" parTransId="{7D785868-5F65-447B-8355-F39EFA5752B2}" sibTransId="{E42A49ED-12FC-414F-9407-934EB8187967}"/>
    <dgm:cxn modelId="{9CAD116F-F773-4292-AAD9-2929A5B1FDCC}" srcId="{55D1434B-D38F-4099-B8D9-331F7398F709}" destId="{BD0C4E8C-77FF-43C2-B0C6-A5B9D529A3BC}" srcOrd="1" destOrd="0" parTransId="{C1DFCCC4-6412-4BAD-9B41-0B6689BC8F19}" sibTransId="{6794E31A-A1EF-40ED-9F84-7D7D5F3A92BF}"/>
    <dgm:cxn modelId="{78CB3B81-4F34-484F-8694-DE835E95C436}" type="presOf" srcId="{BA4FC3A4-55D8-4F6F-896E-78DDA47C8B56}" destId="{F7804DA4-50BB-42DE-9EFB-E525AC8B7A08}" srcOrd="0" destOrd="0" presId="urn:microsoft.com/office/officeart/2009/3/layout/CircleRelationship"/>
    <dgm:cxn modelId="{7B06638F-A352-4F5D-88DA-D85036DE3931}" type="presOf" srcId="{E5128F6C-29F8-4FB9-9F04-6AA3901047C5}" destId="{1649701D-9615-483B-A3DE-66EEB4FAC62B}" srcOrd="0" destOrd="0" presId="urn:microsoft.com/office/officeart/2009/3/layout/CircleRelationship"/>
    <dgm:cxn modelId="{D8F5BC93-29C9-4464-826E-9932D7432C20}" srcId="{BA4FC3A4-55D8-4F6F-896E-78DDA47C8B56}" destId="{55D1434B-D38F-4099-B8D9-331F7398F709}" srcOrd="0" destOrd="0" parTransId="{C06BCF1A-444D-4C60-BD00-108BFE37A4CC}" sibTransId="{BD286FC0-34D7-4EAD-B4DA-CA524890E6DB}"/>
    <dgm:cxn modelId="{5919DCD7-B492-4646-B915-DDEAAD9D500F}" type="presOf" srcId="{55D1434B-D38F-4099-B8D9-331F7398F709}" destId="{BA7BB64C-1CF5-4315-B975-927EF9E979A8}" srcOrd="0" destOrd="0" presId="urn:microsoft.com/office/officeart/2009/3/layout/CircleRelationship"/>
    <dgm:cxn modelId="{24648BDE-FA8E-4EAA-B06C-2241A06AD7EA}" type="presOf" srcId="{BD0C4E8C-77FF-43C2-B0C6-A5B9D529A3BC}" destId="{38AA9349-79B4-413D-ADA3-60D75AC73FED}" srcOrd="0" destOrd="0" presId="urn:microsoft.com/office/officeart/2009/3/layout/CircleRelationship"/>
    <dgm:cxn modelId="{4248B49B-93B7-4C36-B4D5-03B0292EA22A}" type="presParOf" srcId="{F7804DA4-50BB-42DE-9EFB-E525AC8B7A08}" destId="{BA7BB64C-1CF5-4315-B975-927EF9E979A8}" srcOrd="0" destOrd="0" presId="urn:microsoft.com/office/officeart/2009/3/layout/CircleRelationship"/>
    <dgm:cxn modelId="{99567495-F11F-464D-A4EE-D54AD4A0254E}" type="presParOf" srcId="{F7804DA4-50BB-42DE-9EFB-E525AC8B7A08}" destId="{375A9D3B-85D8-49C5-A889-590FA0726BE2}" srcOrd="1" destOrd="0" presId="urn:microsoft.com/office/officeart/2009/3/layout/CircleRelationship"/>
    <dgm:cxn modelId="{491B87CC-7DD7-45C0-BD10-D3323ECE335B}" type="presParOf" srcId="{F7804DA4-50BB-42DE-9EFB-E525AC8B7A08}" destId="{FC7BB5E9-9C05-445E-B674-E3C31ABFEB17}" srcOrd="2" destOrd="0" presId="urn:microsoft.com/office/officeart/2009/3/layout/CircleRelationship"/>
    <dgm:cxn modelId="{6F723D41-393F-4D31-BC6B-92ADD7FE0C3E}" type="presParOf" srcId="{F7804DA4-50BB-42DE-9EFB-E525AC8B7A08}" destId="{9E07283A-8B4E-4849-94B2-544A9C8FB9A3}" srcOrd="3" destOrd="0" presId="urn:microsoft.com/office/officeart/2009/3/layout/CircleRelationship"/>
    <dgm:cxn modelId="{E2ABF916-A424-4BD5-8FB7-959F665160F1}" type="presParOf" srcId="{F7804DA4-50BB-42DE-9EFB-E525AC8B7A08}" destId="{1DE62085-77A8-4BCB-B56F-84F2FC93398F}" srcOrd="4" destOrd="0" presId="urn:microsoft.com/office/officeart/2009/3/layout/CircleRelationship"/>
    <dgm:cxn modelId="{6F9C6BB1-45C5-4887-B050-15D76A8F7F91}" type="presParOf" srcId="{F7804DA4-50BB-42DE-9EFB-E525AC8B7A08}" destId="{A913EB7A-9416-4AF1-B130-C65B79C45200}" srcOrd="5" destOrd="0" presId="urn:microsoft.com/office/officeart/2009/3/layout/CircleRelationship"/>
    <dgm:cxn modelId="{E66D71B6-AAFF-43E3-BC4E-4BE2D9AE07D9}" type="presParOf" srcId="{F7804DA4-50BB-42DE-9EFB-E525AC8B7A08}" destId="{0DA98063-2D72-41E7-9BC2-59A904E3986C}" srcOrd="6" destOrd="0" presId="urn:microsoft.com/office/officeart/2009/3/layout/CircleRelationship"/>
    <dgm:cxn modelId="{12731F09-7060-4680-AECF-1C9AD7349CD1}" type="presParOf" srcId="{F7804DA4-50BB-42DE-9EFB-E525AC8B7A08}" destId="{1649701D-9615-483B-A3DE-66EEB4FAC62B}" srcOrd="7" destOrd="0" presId="urn:microsoft.com/office/officeart/2009/3/layout/CircleRelationship"/>
    <dgm:cxn modelId="{8D7F3B3E-BE24-404F-9F5D-053325DE9B2C}" type="presParOf" srcId="{F7804DA4-50BB-42DE-9EFB-E525AC8B7A08}" destId="{7970784B-6595-41FC-BD0B-5EBF3C4C9958}" srcOrd="8" destOrd="0" presId="urn:microsoft.com/office/officeart/2009/3/layout/CircleRelationship"/>
    <dgm:cxn modelId="{7599E2A8-5757-4A44-AB9E-2BFA70FEF9AD}" type="presParOf" srcId="{7970784B-6595-41FC-BD0B-5EBF3C4C9958}" destId="{24878728-53F4-4A98-B4A0-BD5B418C5FA6}" srcOrd="0" destOrd="0" presId="urn:microsoft.com/office/officeart/2009/3/layout/CircleRelationship"/>
    <dgm:cxn modelId="{C48175C8-0272-49A2-A9B7-917B534882D1}" type="presParOf" srcId="{F7804DA4-50BB-42DE-9EFB-E525AC8B7A08}" destId="{6BBA4C1A-5F69-480B-8F65-867C1D94C79A}" srcOrd="9" destOrd="0" presId="urn:microsoft.com/office/officeart/2009/3/layout/CircleRelationship"/>
    <dgm:cxn modelId="{DD795D80-1EE6-4BB2-9886-A40FDD20B21B}" type="presParOf" srcId="{6BBA4C1A-5F69-480B-8F65-867C1D94C79A}" destId="{37D676A3-FDCC-45EF-9951-732B858E2C93}" srcOrd="0" destOrd="0" presId="urn:microsoft.com/office/officeart/2009/3/layout/CircleRelationship"/>
    <dgm:cxn modelId="{C22B0C76-574F-4DB5-908E-6763196CFF38}" type="presParOf" srcId="{F7804DA4-50BB-42DE-9EFB-E525AC8B7A08}" destId="{38AA9349-79B4-413D-ADA3-60D75AC73FED}" srcOrd="10" destOrd="0" presId="urn:microsoft.com/office/officeart/2009/3/layout/CircleRelationship"/>
    <dgm:cxn modelId="{02FE55FC-F97F-4D59-B308-583559D5E31C}" type="presParOf" srcId="{F7804DA4-50BB-42DE-9EFB-E525AC8B7A08}" destId="{7094C20B-F58D-411D-8C5D-3043073B72ED}" srcOrd="11" destOrd="0" presId="urn:microsoft.com/office/officeart/2009/3/layout/CircleRelationship"/>
    <dgm:cxn modelId="{8159CD88-1133-46EF-A805-B3C0BB771253}" type="presParOf" srcId="{7094C20B-F58D-411D-8C5D-3043073B72ED}" destId="{842FCCCB-DCAA-4720-B473-713C69298042}" srcOrd="0" destOrd="0" presId="urn:microsoft.com/office/officeart/2009/3/layout/CircleRelationship"/>
    <dgm:cxn modelId="{CA1DC8DF-6D67-4326-8E35-72DEC7CB838C}" type="presParOf" srcId="{F7804DA4-50BB-42DE-9EFB-E525AC8B7A08}" destId="{DD3DC3C6-7311-4322-96F7-70199EFC10F2}" srcOrd="12" destOrd="0" presId="urn:microsoft.com/office/officeart/2009/3/layout/CircleRelationship"/>
    <dgm:cxn modelId="{A3040D10-9FA8-41BB-B689-1F2F6CEDF6F4}" type="presParOf" srcId="{DD3DC3C6-7311-4322-96F7-70199EFC10F2}" destId="{986D8E30-BD27-485F-815B-56FD390257E2}" srcOrd="0" destOrd="0" presId="urn:microsoft.com/office/officeart/2009/3/layout/CircleRelationship"/>
    <dgm:cxn modelId="{F764F52C-EA59-4F6B-A664-CF76DDE764AB}" type="presParOf" srcId="{F7804DA4-50BB-42DE-9EFB-E525AC8B7A08}" destId="{EA150EEF-ED49-4A6C-933D-151AB060C7EC}" srcOrd="13" destOrd="0" presId="urn:microsoft.com/office/officeart/2009/3/layout/CircleRelationship"/>
    <dgm:cxn modelId="{3AC638D1-6C02-4F3F-87FF-C72A281BA70C}" type="presParOf" srcId="{EA150EEF-ED49-4A6C-933D-151AB060C7EC}" destId="{C40F1CF6-E913-4309-A031-030CC3C55D3D}"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0856C3-3B24-4457-8911-CF58368C284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BF88591-E133-4278-8545-50DE53B07E10}">
      <dgm:prSet phldrT="[文本]" custT="1"/>
      <dgm:spPr/>
      <dgm:t>
        <a:bodyPr/>
        <a:lstStyle/>
        <a:p>
          <a:r>
            <a:rPr lang="en-US" altLang="zh-CN" sz="1600" dirty="0">
              <a:latin typeface="微软雅黑" panose="020B0503020204020204" pitchFamily="34" charset="-122"/>
              <a:ea typeface="微软雅黑" panose="020B0503020204020204" pitchFamily="34" charset="-122"/>
            </a:rPr>
            <a:t>Step1  </a:t>
          </a:r>
          <a:r>
            <a:rPr lang="zh-CN" altLang="en-US" sz="1600" dirty="0">
              <a:latin typeface="微软雅黑" panose="020B0503020204020204" pitchFamily="34" charset="-122"/>
              <a:ea typeface="微软雅黑" panose="020B0503020204020204" pitchFamily="34" charset="-122"/>
            </a:rPr>
            <a:t>将数据抽象为键值对形式，接着</a:t>
          </a:r>
          <a:r>
            <a:rPr lang="en-US" altLang="zh-CN" sz="1600" dirty="0">
              <a:latin typeface="微软雅黑" panose="020B0503020204020204" pitchFamily="34" charset="-122"/>
              <a:ea typeface="微软雅黑" panose="020B0503020204020204" pitchFamily="34" charset="-122"/>
            </a:rPr>
            <a:t>map</a:t>
          </a:r>
          <a:r>
            <a:rPr lang="zh-CN" altLang="en-US" sz="1600" dirty="0">
              <a:latin typeface="微软雅黑" panose="020B0503020204020204" pitchFamily="34" charset="-122"/>
              <a:ea typeface="微软雅黑" panose="020B0503020204020204" pitchFamily="34" charset="-122"/>
            </a:rPr>
            <a:t>函数会以键值对作为输入，经过</a:t>
          </a:r>
          <a:r>
            <a:rPr lang="en-US" altLang="zh-CN" sz="1600" dirty="0">
              <a:latin typeface="微软雅黑" panose="020B0503020204020204" pitchFamily="34" charset="-122"/>
              <a:ea typeface="微软雅黑" panose="020B0503020204020204" pitchFamily="34" charset="-122"/>
            </a:rPr>
            <a:t>map</a:t>
          </a:r>
          <a:r>
            <a:rPr lang="zh-CN" altLang="en-US" sz="1600" dirty="0">
              <a:latin typeface="微软雅黑" panose="020B0503020204020204" pitchFamily="34" charset="-122"/>
              <a:ea typeface="微软雅黑" panose="020B0503020204020204" pitchFamily="34" charset="-122"/>
            </a:rPr>
            <a:t>函数的处理，产生一系列新的键值对作为中间结果输出到本地。</a:t>
          </a:r>
        </a:p>
      </dgm:t>
    </dgm:pt>
    <dgm:pt modelId="{A1E53489-6144-4F05-A67E-D2DEB98FE367}" type="parTrans" cxnId="{57FC8FE9-2188-4FFE-8C7A-3A4FE1D48C24}">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C823DB1E-FD70-4266-8282-3F8DF7C697C4}" type="sibTrans" cxnId="{57FC8FE9-2188-4FFE-8C7A-3A4FE1D48C24}">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4C4AB0C-1A72-46B0-9489-BABC0F201095}">
      <dgm:prSet phldrT="[文本]" custT="1"/>
      <dgm:spPr/>
      <dgm:t>
        <a:bodyPr/>
        <a:lstStyle/>
        <a:p>
          <a:r>
            <a:rPr lang="en-US" altLang="zh-CN" sz="1600" dirty="0">
              <a:latin typeface="微软雅黑" panose="020B0503020204020204" pitchFamily="34" charset="-122"/>
              <a:ea typeface="微软雅黑" panose="020B0503020204020204" pitchFamily="34" charset="-122"/>
            </a:rPr>
            <a:t>Step2  MapReduce</a:t>
          </a:r>
          <a:r>
            <a:rPr lang="zh-CN" altLang="en-US" sz="1600" dirty="0">
              <a:latin typeface="微软雅黑" panose="020B0503020204020204" pitchFamily="34" charset="-122"/>
              <a:ea typeface="微软雅黑" panose="020B0503020204020204" pitchFamily="34" charset="-122"/>
            </a:rPr>
            <a:t>框架自动将这些中间结果数据按照键做聚合处理，并将键相同的数据分发给</a:t>
          </a:r>
          <a:r>
            <a:rPr lang="en-US" altLang="zh-CN" sz="1600" dirty="0">
              <a:latin typeface="微软雅黑" panose="020B0503020204020204" pitchFamily="34" charset="-122"/>
              <a:ea typeface="微软雅黑" panose="020B0503020204020204" pitchFamily="34" charset="-122"/>
            </a:rPr>
            <a:t>reduce</a:t>
          </a:r>
          <a:r>
            <a:rPr lang="zh-CN" altLang="en-US" sz="1600" dirty="0">
              <a:latin typeface="微软雅黑" panose="020B0503020204020204" pitchFamily="34" charset="-122"/>
              <a:ea typeface="微软雅黑" panose="020B0503020204020204" pitchFamily="34" charset="-122"/>
            </a:rPr>
            <a:t>函数处理。</a:t>
          </a:r>
        </a:p>
      </dgm:t>
    </dgm:pt>
    <dgm:pt modelId="{8CECEBD2-E75F-4417-804B-3DC7034FF71B}" type="parTrans" cxnId="{EB0DEE3B-FD65-479A-A318-BBB04F2F0D00}">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870A7AC7-4B5D-4190-A3A2-92AAEC7D33D3}" type="sibTrans" cxnId="{EB0DEE3B-FD65-479A-A318-BBB04F2F0D00}">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086A722C-02C6-491F-8D81-81A67CB150DB}">
      <dgm:prSet phldrT="[文本]" custT="1"/>
      <dgm:spPr/>
      <dgm:t>
        <a:bodyPr/>
        <a:lstStyle/>
        <a:p>
          <a:r>
            <a:rPr lang="en-US" altLang="zh-CN" sz="1600" dirty="0">
              <a:latin typeface="微软雅黑" panose="020B0503020204020204" pitchFamily="34" charset="-122"/>
              <a:ea typeface="微软雅黑" panose="020B0503020204020204" pitchFamily="34" charset="-122"/>
            </a:rPr>
            <a:t>Step3  reduce</a:t>
          </a:r>
          <a:r>
            <a:rPr lang="zh-CN" altLang="en-US" sz="1600" dirty="0">
              <a:latin typeface="微软雅黑" panose="020B0503020204020204" pitchFamily="34" charset="-122"/>
              <a:ea typeface="微软雅黑" panose="020B0503020204020204" pitchFamily="34" charset="-122"/>
            </a:rPr>
            <a:t>函数以键和对应的值的集合作为输入，经过</a:t>
          </a:r>
          <a:r>
            <a:rPr lang="en-US" altLang="zh-CN" sz="1600" dirty="0">
              <a:latin typeface="微软雅黑" panose="020B0503020204020204" pitchFamily="34" charset="-122"/>
              <a:ea typeface="微软雅黑" panose="020B0503020204020204" pitchFamily="34" charset="-122"/>
            </a:rPr>
            <a:t>reduce</a:t>
          </a:r>
          <a:r>
            <a:rPr lang="zh-CN" altLang="en-US" sz="1600" dirty="0">
              <a:latin typeface="微软雅黑" panose="020B0503020204020204" pitchFamily="34" charset="-122"/>
              <a:ea typeface="微软雅黑" panose="020B0503020204020204" pitchFamily="34" charset="-122"/>
            </a:rPr>
            <a:t>函数处理后，产生另外一系列键值对作为最终输出。</a:t>
          </a:r>
        </a:p>
      </dgm:t>
    </dgm:pt>
    <dgm:pt modelId="{D22CC279-5E7A-4956-9831-1F5EB95B06CA}" type="parTrans" cxnId="{D3F3E917-11AC-4151-B875-2062919082D0}">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5B9C1BCB-AAE6-4A91-AFBB-3719485DD5DE}" type="sibTrans" cxnId="{D3F3E917-11AC-4151-B875-2062919082D0}">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0D981CB-FE83-418C-935A-EF2A4870483D}" type="pres">
      <dgm:prSet presAssocID="{480856C3-3B24-4457-8911-CF58368C2841}" presName="linear" presStyleCnt="0">
        <dgm:presLayoutVars>
          <dgm:animLvl val="lvl"/>
          <dgm:resizeHandles val="exact"/>
        </dgm:presLayoutVars>
      </dgm:prSet>
      <dgm:spPr/>
    </dgm:pt>
    <dgm:pt modelId="{007E2BF5-0103-45AF-A9FD-FB97BDBD6A81}" type="pres">
      <dgm:prSet presAssocID="{9BF88591-E133-4278-8545-50DE53B07E10}" presName="parentText" presStyleLbl="node1" presStyleIdx="0" presStyleCnt="3">
        <dgm:presLayoutVars>
          <dgm:chMax val="0"/>
          <dgm:bulletEnabled val="1"/>
        </dgm:presLayoutVars>
      </dgm:prSet>
      <dgm:spPr/>
    </dgm:pt>
    <dgm:pt modelId="{E89BAC7C-A977-460C-B761-51DB4309D65C}" type="pres">
      <dgm:prSet presAssocID="{C823DB1E-FD70-4266-8282-3F8DF7C697C4}" presName="spacer" presStyleCnt="0"/>
      <dgm:spPr/>
    </dgm:pt>
    <dgm:pt modelId="{6D7F098A-7947-41B2-856C-FD49FF227226}" type="pres">
      <dgm:prSet presAssocID="{94C4AB0C-1A72-46B0-9489-BABC0F201095}" presName="parentText" presStyleLbl="node1" presStyleIdx="1" presStyleCnt="3">
        <dgm:presLayoutVars>
          <dgm:chMax val="0"/>
          <dgm:bulletEnabled val="1"/>
        </dgm:presLayoutVars>
      </dgm:prSet>
      <dgm:spPr/>
    </dgm:pt>
    <dgm:pt modelId="{9E7A1175-9C69-42A0-AF0B-1AB20CFD74DB}" type="pres">
      <dgm:prSet presAssocID="{870A7AC7-4B5D-4190-A3A2-92AAEC7D33D3}" presName="spacer" presStyleCnt="0"/>
      <dgm:spPr/>
    </dgm:pt>
    <dgm:pt modelId="{B0606BFE-6270-41A0-B778-54B8F12B17A8}" type="pres">
      <dgm:prSet presAssocID="{086A722C-02C6-491F-8D81-81A67CB150DB}" presName="parentText" presStyleLbl="node1" presStyleIdx="2" presStyleCnt="3">
        <dgm:presLayoutVars>
          <dgm:chMax val="0"/>
          <dgm:bulletEnabled val="1"/>
        </dgm:presLayoutVars>
      </dgm:prSet>
      <dgm:spPr/>
    </dgm:pt>
  </dgm:ptLst>
  <dgm:cxnLst>
    <dgm:cxn modelId="{D3F3E917-11AC-4151-B875-2062919082D0}" srcId="{480856C3-3B24-4457-8911-CF58368C2841}" destId="{086A722C-02C6-491F-8D81-81A67CB150DB}" srcOrd="2" destOrd="0" parTransId="{D22CC279-5E7A-4956-9831-1F5EB95B06CA}" sibTransId="{5B9C1BCB-AAE6-4A91-AFBB-3719485DD5DE}"/>
    <dgm:cxn modelId="{EB0DEE3B-FD65-479A-A318-BBB04F2F0D00}" srcId="{480856C3-3B24-4457-8911-CF58368C2841}" destId="{94C4AB0C-1A72-46B0-9489-BABC0F201095}" srcOrd="1" destOrd="0" parTransId="{8CECEBD2-E75F-4417-804B-3DC7034FF71B}" sibTransId="{870A7AC7-4B5D-4190-A3A2-92AAEC7D33D3}"/>
    <dgm:cxn modelId="{CE41766C-4068-4870-AFEC-B90279F60050}" type="presOf" srcId="{480856C3-3B24-4457-8911-CF58368C2841}" destId="{D0D981CB-FE83-418C-935A-EF2A4870483D}" srcOrd="0" destOrd="0" presId="urn:microsoft.com/office/officeart/2005/8/layout/vList2"/>
    <dgm:cxn modelId="{DB63BB76-2836-4D74-891E-8B50F46C4DC2}" type="presOf" srcId="{94C4AB0C-1A72-46B0-9489-BABC0F201095}" destId="{6D7F098A-7947-41B2-856C-FD49FF227226}" srcOrd="0" destOrd="0" presId="urn:microsoft.com/office/officeart/2005/8/layout/vList2"/>
    <dgm:cxn modelId="{FD9E5497-67FF-4952-9055-430A8385F12D}" type="presOf" srcId="{9BF88591-E133-4278-8545-50DE53B07E10}" destId="{007E2BF5-0103-45AF-A9FD-FB97BDBD6A81}" srcOrd="0" destOrd="0" presId="urn:microsoft.com/office/officeart/2005/8/layout/vList2"/>
    <dgm:cxn modelId="{32396DD5-9F4B-415F-AE3B-DBBAA33A9689}" type="presOf" srcId="{086A722C-02C6-491F-8D81-81A67CB150DB}" destId="{B0606BFE-6270-41A0-B778-54B8F12B17A8}" srcOrd="0" destOrd="0" presId="urn:microsoft.com/office/officeart/2005/8/layout/vList2"/>
    <dgm:cxn modelId="{57FC8FE9-2188-4FFE-8C7A-3A4FE1D48C24}" srcId="{480856C3-3B24-4457-8911-CF58368C2841}" destId="{9BF88591-E133-4278-8545-50DE53B07E10}" srcOrd="0" destOrd="0" parTransId="{A1E53489-6144-4F05-A67E-D2DEB98FE367}" sibTransId="{C823DB1E-FD70-4266-8282-3F8DF7C697C4}"/>
    <dgm:cxn modelId="{B5DE0ECC-B8C3-4852-A569-F46E616EE87E}" type="presParOf" srcId="{D0D981CB-FE83-418C-935A-EF2A4870483D}" destId="{007E2BF5-0103-45AF-A9FD-FB97BDBD6A81}" srcOrd="0" destOrd="0" presId="urn:microsoft.com/office/officeart/2005/8/layout/vList2"/>
    <dgm:cxn modelId="{52DA2EB0-3F33-4D14-96EC-7A91AA2B3FC7}" type="presParOf" srcId="{D0D981CB-FE83-418C-935A-EF2A4870483D}" destId="{E89BAC7C-A977-460C-B761-51DB4309D65C}" srcOrd="1" destOrd="0" presId="urn:microsoft.com/office/officeart/2005/8/layout/vList2"/>
    <dgm:cxn modelId="{3A3A790E-8019-4D34-9E0F-CAB98A077BA7}" type="presParOf" srcId="{D0D981CB-FE83-418C-935A-EF2A4870483D}" destId="{6D7F098A-7947-41B2-856C-FD49FF227226}" srcOrd="2" destOrd="0" presId="urn:microsoft.com/office/officeart/2005/8/layout/vList2"/>
    <dgm:cxn modelId="{15C61B1E-FC43-4AB8-86CA-3666C0C3E449}" type="presParOf" srcId="{D0D981CB-FE83-418C-935A-EF2A4870483D}" destId="{9E7A1175-9C69-42A0-AF0B-1AB20CFD74DB}" srcOrd="3" destOrd="0" presId="urn:microsoft.com/office/officeart/2005/8/layout/vList2"/>
    <dgm:cxn modelId="{45877B6A-F976-44EC-89F2-5D1CBD3F06FF}" type="presParOf" srcId="{D0D981CB-FE83-418C-935A-EF2A4870483D}" destId="{B0606BFE-6270-41A0-B778-54B8F12B17A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DFDBB1-6606-4CE2-8A26-E3C0810A8E62}" type="doc">
      <dgm:prSet loTypeId="urn:microsoft.com/office/officeart/2005/8/layout/process2" loCatId="process" qsTypeId="urn:microsoft.com/office/officeart/2005/8/quickstyle/simple1" qsCatId="simple" csTypeId="urn:microsoft.com/office/officeart/2005/8/colors/accent1_2" csCatId="accent1" phldr="1"/>
      <dgm:spPr/>
    </dgm:pt>
    <dgm:pt modelId="{68D64E9F-6534-4463-A537-4CB997C46074}">
      <dgm:prSet phldrT="[文本]" custT="1"/>
      <dgm:spPr/>
      <dgm:t>
        <a:bodyPr/>
        <a:lstStyle/>
        <a:p>
          <a:r>
            <a:rPr lang="en-US" altLang="zh-CN" sz="1200" dirty="0" err="1">
              <a:latin typeface="微软雅黑" panose="020B0503020204020204" pitchFamily="34" charset="-122"/>
              <a:ea typeface="微软雅黑" panose="020B0503020204020204" pitchFamily="34" charset="-122"/>
            </a:rPr>
            <a:t>InputFormat</a:t>
          </a:r>
          <a:endParaRPr lang="zh-CN" altLang="en-US" sz="1200" dirty="0">
            <a:latin typeface="微软雅黑" panose="020B0503020204020204" pitchFamily="34" charset="-122"/>
            <a:ea typeface="微软雅黑" panose="020B0503020204020204" pitchFamily="34" charset="-122"/>
          </a:endParaRPr>
        </a:p>
      </dgm:t>
    </dgm:pt>
    <dgm:pt modelId="{F8DB5F49-1F96-417C-A336-3D675560A878}" type="parTrans" cxnId="{CFAF588C-0FD3-44C5-967B-40C8F7E2C106}">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C28D6665-3F9D-4E1C-9DC9-961BD0F3119D}" type="sibTrans" cxnId="{CFAF588C-0FD3-44C5-967B-40C8F7E2C106}">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9E462E06-C196-413A-9B34-DA6DA04A2E2F}">
      <dgm:prSet phldrT="[文本]" custT="1"/>
      <dgm:spPr/>
      <dgm:t>
        <a:bodyPr/>
        <a:lstStyle/>
        <a:p>
          <a:r>
            <a:rPr lang="en-US" altLang="zh-CN" sz="1200" dirty="0">
              <a:latin typeface="微软雅黑" panose="020B0503020204020204" pitchFamily="34" charset="-122"/>
              <a:ea typeface="微软雅黑" panose="020B0503020204020204" pitchFamily="34" charset="-122"/>
            </a:rPr>
            <a:t>Map</a:t>
          </a:r>
          <a:endParaRPr lang="zh-CN" altLang="en-US" sz="1200" dirty="0">
            <a:latin typeface="微软雅黑" panose="020B0503020204020204" pitchFamily="34" charset="-122"/>
            <a:ea typeface="微软雅黑" panose="020B0503020204020204" pitchFamily="34" charset="-122"/>
          </a:endParaRPr>
        </a:p>
      </dgm:t>
    </dgm:pt>
    <dgm:pt modelId="{7A0DAE0F-7AFA-4AC6-A87C-74CDB16605FF}" type="parTrans" cxnId="{7056986F-850B-4AD2-AB56-8F472D54911D}">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BD2A1BD0-002A-4D74-A50E-25801E99752E}" type="sibTrans" cxnId="{7056986F-850B-4AD2-AB56-8F472D54911D}">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E82981A3-DA1B-42D7-81B1-569DDA9688FA}">
      <dgm:prSet phldrT="[文本]" custT="1"/>
      <dgm:spPr/>
      <dgm:t>
        <a:bodyPr/>
        <a:lstStyle/>
        <a:p>
          <a:r>
            <a:rPr lang="en-US" altLang="zh-CN" sz="1200" dirty="0">
              <a:latin typeface="微软雅黑" panose="020B0503020204020204" pitchFamily="34" charset="-122"/>
              <a:ea typeface="微软雅黑" panose="020B0503020204020204" pitchFamily="34" charset="-122"/>
            </a:rPr>
            <a:t>Shuffle</a:t>
          </a:r>
          <a:endParaRPr lang="zh-CN" altLang="en-US" sz="1200" dirty="0">
            <a:latin typeface="微软雅黑" panose="020B0503020204020204" pitchFamily="34" charset="-122"/>
            <a:ea typeface="微软雅黑" panose="020B0503020204020204" pitchFamily="34" charset="-122"/>
          </a:endParaRPr>
        </a:p>
      </dgm:t>
    </dgm:pt>
    <dgm:pt modelId="{F330389D-F042-487A-82FC-4ADC3165A4FD}" type="parTrans" cxnId="{34236717-87EF-4EFE-A263-D6392F78E484}">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C7AA82C9-B371-4768-A852-BA235B7188A4}" type="sibTrans" cxnId="{34236717-87EF-4EFE-A263-D6392F78E484}">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0CB7891E-7A4D-41D9-AD1B-205A5419688C}">
      <dgm:prSet custT="1"/>
      <dgm:spPr/>
      <dgm:t>
        <a:bodyPr/>
        <a:lstStyle/>
        <a:p>
          <a:r>
            <a:rPr lang="en-US" altLang="zh-CN" sz="1200" dirty="0">
              <a:latin typeface="微软雅黑" panose="020B0503020204020204" pitchFamily="34" charset="-122"/>
              <a:ea typeface="微软雅黑" panose="020B0503020204020204" pitchFamily="34" charset="-122"/>
            </a:rPr>
            <a:t>Reduce</a:t>
          </a:r>
          <a:endParaRPr lang="zh-CN" altLang="en-US" sz="1200" dirty="0">
            <a:latin typeface="微软雅黑" panose="020B0503020204020204" pitchFamily="34" charset="-122"/>
            <a:ea typeface="微软雅黑" panose="020B0503020204020204" pitchFamily="34" charset="-122"/>
          </a:endParaRPr>
        </a:p>
      </dgm:t>
    </dgm:pt>
    <dgm:pt modelId="{684FC9BF-D52B-4BCC-89F6-7E41177FF08C}" type="parTrans" cxnId="{DF1B9E03-C521-4424-83B6-292FFB05CF53}">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BFF621BB-FCC0-45E7-9084-B3B2A4519CA6}" type="sibTrans" cxnId="{DF1B9E03-C521-4424-83B6-292FFB05CF53}">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AB045781-E24B-4CF3-B0FD-D4D22DDBDE67}">
      <dgm:prSet custT="1"/>
      <dgm:spPr/>
      <dgm:t>
        <a:bodyPr/>
        <a:lstStyle/>
        <a:p>
          <a:r>
            <a:rPr lang="en-US" altLang="zh-CN" sz="1200" dirty="0" err="1">
              <a:latin typeface="微软雅黑" panose="020B0503020204020204" pitchFamily="34" charset="-122"/>
              <a:ea typeface="微软雅黑" panose="020B0503020204020204" pitchFamily="34" charset="-122"/>
            </a:rPr>
            <a:t>OutputFormat</a:t>
          </a:r>
          <a:endParaRPr lang="zh-CN" altLang="en-US" sz="1200" dirty="0">
            <a:latin typeface="微软雅黑" panose="020B0503020204020204" pitchFamily="34" charset="-122"/>
            <a:ea typeface="微软雅黑" panose="020B0503020204020204" pitchFamily="34" charset="-122"/>
          </a:endParaRPr>
        </a:p>
      </dgm:t>
    </dgm:pt>
    <dgm:pt modelId="{A736CF80-B7AD-48AD-A3FE-4AA44FDBAD9F}" type="parTrans" cxnId="{088BEDF8-95E0-4B86-888C-7DDC74814B6C}">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CA73FE82-54AB-4CFD-A5E7-F72094160230}" type="sibTrans" cxnId="{088BEDF8-95E0-4B86-888C-7DDC74814B6C}">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64A10652-0F5F-4538-ACD2-A06AFD245DAE}" type="pres">
      <dgm:prSet presAssocID="{0FDFDBB1-6606-4CE2-8A26-E3C0810A8E62}" presName="linearFlow" presStyleCnt="0">
        <dgm:presLayoutVars>
          <dgm:resizeHandles val="exact"/>
        </dgm:presLayoutVars>
      </dgm:prSet>
      <dgm:spPr/>
    </dgm:pt>
    <dgm:pt modelId="{015D7676-CF89-4E49-B177-00406F76F27F}" type="pres">
      <dgm:prSet presAssocID="{68D64E9F-6534-4463-A537-4CB997C46074}" presName="node" presStyleLbl="node1" presStyleIdx="0" presStyleCnt="5">
        <dgm:presLayoutVars>
          <dgm:bulletEnabled val="1"/>
        </dgm:presLayoutVars>
      </dgm:prSet>
      <dgm:spPr/>
    </dgm:pt>
    <dgm:pt modelId="{723E74F0-4824-4F6B-903F-EBE8F06D83B6}" type="pres">
      <dgm:prSet presAssocID="{C28D6665-3F9D-4E1C-9DC9-961BD0F3119D}" presName="sibTrans" presStyleLbl="sibTrans2D1" presStyleIdx="0" presStyleCnt="4"/>
      <dgm:spPr/>
    </dgm:pt>
    <dgm:pt modelId="{33FA9110-673F-45BE-AD3A-ED8CFF409259}" type="pres">
      <dgm:prSet presAssocID="{C28D6665-3F9D-4E1C-9DC9-961BD0F3119D}" presName="connectorText" presStyleLbl="sibTrans2D1" presStyleIdx="0" presStyleCnt="4"/>
      <dgm:spPr/>
    </dgm:pt>
    <dgm:pt modelId="{A22EC586-FCA1-49A3-B4E5-0F4D4FDBD4A3}" type="pres">
      <dgm:prSet presAssocID="{9E462E06-C196-413A-9B34-DA6DA04A2E2F}" presName="node" presStyleLbl="node1" presStyleIdx="1" presStyleCnt="5">
        <dgm:presLayoutVars>
          <dgm:bulletEnabled val="1"/>
        </dgm:presLayoutVars>
      </dgm:prSet>
      <dgm:spPr/>
    </dgm:pt>
    <dgm:pt modelId="{EF1F9E2D-20A7-408F-B0A0-99AF129BC311}" type="pres">
      <dgm:prSet presAssocID="{BD2A1BD0-002A-4D74-A50E-25801E99752E}" presName="sibTrans" presStyleLbl="sibTrans2D1" presStyleIdx="1" presStyleCnt="4"/>
      <dgm:spPr/>
    </dgm:pt>
    <dgm:pt modelId="{E744B971-F7D5-49DE-9D79-AD2697F85B6D}" type="pres">
      <dgm:prSet presAssocID="{BD2A1BD0-002A-4D74-A50E-25801E99752E}" presName="connectorText" presStyleLbl="sibTrans2D1" presStyleIdx="1" presStyleCnt="4"/>
      <dgm:spPr/>
    </dgm:pt>
    <dgm:pt modelId="{007ADB11-488A-4643-B924-9AE885051FFD}" type="pres">
      <dgm:prSet presAssocID="{E82981A3-DA1B-42D7-81B1-569DDA9688FA}" presName="node" presStyleLbl="node1" presStyleIdx="2" presStyleCnt="5">
        <dgm:presLayoutVars>
          <dgm:bulletEnabled val="1"/>
        </dgm:presLayoutVars>
      </dgm:prSet>
      <dgm:spPr/>
    </dgm:pt>
    <dgm:pt modelId="{EB9C3E0F-CED5-4D68-B1AD-34AD18751DCC}" type="pres">
      <dgm:prSet presAssocID="{C7AA82C9-B371-4768-A852-BA235B7188A4}" presName="sibTrans" presStyleLbl="sibTrans2D1" presStyleIdx="2" presStyleCnt="4"/>
      <dgm:spPr/>
    </dgm:pt>
    <dgm:pt modelId="{2A1A903B-2FA6-4964-B743-9A911A559573}" type="pres">
      <dgm:prSet presAssocID="{C7AA82C9-B371-4768-A852-BA235B7188A4}" presName="connectorText" presStyleLbl="sibTrans2D1" presStyleIdx="2" presStyleCnt="4"/>
      <dgm:spPr/>
    </dgm:pt>
    <dgm:pt modelId="{720E15EE-3323-47B1-967C-96F29402A475}" type="pres">
      <dgm:prSet presAssocID="{0CB7891E-7A4D-41D9-AD1B-205A5419688C}" presName="node" presStyleLbl="node1" presStyleIdx="3" presStyleCnt="5">
        <dgm:presLayoutVars>
          <dgm:bulletEnabled val="1"/>
        </dgm:presLayoutVars>
      </dgm:prSet>
      <dgm:spPr/>
    </dgm:pt>
    <dgm:pt modelId="{90FF1031-7B8B-423F-B650-68BC742DEAD5}" type="pres">
      <dgm:prSet presAssocID="{BFF621BB-FCC0-45E7-9084-B3B2A4519CA6}" presName="sibTrans" presStyleLbl="sibTrans2D1" presStyleIdx="3" presStyleCnt="4"/>
      <dgm:spPr/>
    </dgm:pt>
    <dgm:pt modelId="{9BB0D5CD-D5B2-47FF-A37A-0F90DB407EE4}" type="pres">
      <dgm:prSet presAssocID="{BFF621BB-FCC0-45E7-9084-B3B2A4519CA6}" presName="connectorText" presStyleLbl="sibTrans2D1" presStyleIdx="3" presStyleCnt="4"/>
      <dgm:spPr/>
    </dgm:pt>
    <dgm:pt modelId="{50D8409F-9FD0-4A44-A888-A966CE69C471}" type="pres">
      <dgm:prSet presAssocID="{AB045781-E24B-4CF3-B0FD-D4D22DDBDE67}" presName="node" presStyleLbl="node1" presStyleIdx="4" presStyleCnt="5">
        <dgm:presLayoutVars>
          <dgm:bulletEnabled val="1"/>
        </dgm:presLayoutVars>
      </dgm:prSet>
      <dgm:spPr/>
    </dgm:pt>
  </dgm:ptLst>
  <dgm:cxnLst>
    <dgm:cxn modelId="{DF1B9E03-C521-4424-83B6-292FFB05CF53}" srcId="{0FDFDBB1-6606-4CE2-8A26-E3C0810A8E62}" destId="{0CB7891E-7A4D-41D9-AD1B-205A5419688C}" srcOrd="3" destOrd="0" parTransId="{684FC9BF-D52B-4BCC-89F6-7E41177FF08C}" sibTransId="{BFF621BB-FCC0-45E7-9084-B3B2A4519CA6}"/>
    <dgm:cxn modelId="{74E81B0B-FEE9-4D7D-A8BB-B8CF15E083ED}" type="presOf" srcId="{BD2A1BD0-002A-4D74-A50E-25801E99752E}" destId="{EF1F9E2D-20A7-408F-B0A0-99AF129BC311}" srcOrd="0" destOrd="0" presId="urn:microsoft.com/office/officeart/2005/8/layout/process2"/>
    <dgm:cxn modelId="{E9BD7D12-4E56-44B6-B7AF-FC2C4B1FC255}" type="presOf" srcId="{BD2A1BD0-002A-4D74-A50E-25801E99752E}" destId="{E744B971-F7D5-49DE-9D79-AD2697F85B6D}" srcOrd="1" destOrd="0" presId="urn:microsoft.com/office/officeart/2005/8/layout/process2"/>
    <dgm:cxn modelId="{34236717-87EF-4EFE-A263-D6392F78E484}" srcId="{0FDFDBB1-6606-4CE2-8A26-E3C0810A8E62}" destId="{E82981A3-DA1B-42D7-81B1-569DDA9688FA}" srcOrd="2" destOrd="0" parTransId="{F330389D-F042-487A-82FC-4ADC3165A4FD}" sibTransId="{C7AA82C9-B371-4768-A852-BA235B7188A4}"/>
    <dgm:cxn modelId="{1900942B-9E18-4F0B-83C5-5F9B28A478E9}" type="presOf" srcId="{C28D6665-3F9D-4E1C-9DC9-961BD0F3119D}" destId="{33FA9110-673F-45BE-AD3A-ED8CFF409259}" srcOrd="1" destOrd="0" presId="urn:microsoft.com/office/officeart/2005/8/layout/process2"/>
    <dgm:cxn modelId="{3E18814A-D63D-4720-A2F5-7E84EEAF9200}" type="presOf" srcId="{68D64E9F-6534-4463-A537-4CB997C46074}" destId="{015D7676-CF89-4E49-B177-00406F76F27F}" srcOrd="0" destOrd="0" presId="urn:microsoft.com/office/officeart/2005/8/layout/process2"/>
    <dgm:cxn modelId="{7056986F-850B-4AD2-AB56-8F472D54911D}" srcId="{0FDFDBB1-6606-4CE2-8A26-E3C0810A8E62}" destId="{9E462E06-C196-413A-9B34-DA6DA04A2E2F}" srcOrd="1" destOrd="0" parTransId="{7A0DAE0F-7AFA-4AC6-A87C-74CDB16605FF}" sibTransId="{BD2A1BD0-002A-4D74-A50E-25801E99752E}"/>
    <dgm:cxn modelId="{A4D95C70-2F00-4E6B-85A0-6BC0B8D9F6C8}" type="presOf" srcId="{C7AA82C9-B371-4768-A852-BA235B7188A4}" destId="{EB9C3E0F-CED5-4D68-B1AD-34AD18751DCC}" srcOrd="0" destOrd="0" presId="urn:microsoft.com/office/officeart/2005/8/layout/process2"/>
    <dgm:cxn modelId="{B0999672-0CDF-419E-9F8E-53C53829EAED}" type="presOf" srcId="{9E462E06-C196-413A-9B34-DA6DA04A2E2F}" destId="{A22EC586-FCA1-49A3-B4E5-0F4D4FDBD4A3}" srcOrd="0" destOrd="0" presId="urn:microsoft.com/office/officeart/2005/8/layout/process2"/>
    <dgm:cxn modelId="{83B16C82-1B1D-43E8-B421-55B56D54ADF5}" type="presOf" srcId="{0FDFDBB1-6606-4CE2-8A26-E3C0810A8E62}" destId="{64A10652-0F5F-4538-ACD2-A06AFD245DAE}" srcOrd="0" destOrd="0" presId="urn:microsoft.com/office/officeart/2005/8/layout/process2"/>
    <dgm:cxn modelId="{CFAF588C-0FD3-44C5-967B-40C8F7E2C106}" srcId="{0FDFDBB1-6606-4CE2-8A26-E3C0810A8E62}" destId="{68D64E9F-6534-4463-A537-4CB997C46074}" srcOrd="0" destOrd="0" parTransId="{F8DB5F49-1F96-417C-A336-3D675560A878}" sibTransId="{C28D6665-3F9D-4E1C-9DC9-961BD0F3119D}"/>
    <dgm:cxn modelId="{E81160A3-17E0-4A42-A2E4-27D5A350EB6C}" type="presOf" srcId="{0CB7891E-7A4D-41D9-AD1B-205A5419688C}" destId="{720E15EE-3323-47B1-967C-96F29402A475}" srcOrd="0" destOrd="0" presId="urn:microsoft.com/office/officeart/2005/8/layout/process2"/>
    <dgm:cxn modelId="{075B63A5-FBCE-404E-B98A-29B2218229DB}" type="presOf" srcId="{E82981A3-DA1B-42D7-81B1-569DDA9688FA}" destId="{007ADB11-488A-4643-B924-9AE885051FFD}" srcOrd="0" destOrd="0" presId="urn:microsoft.com/office/officeart/2005/8/layout/process2"/>
    <dgm:cxn modelId="{0FDBC7D2-AA41-4704-9C8D-0D3ABDE91FD3}" type="presOf" srcId="{AB045781-E24B-4CF3-B0FD-D4D22DDBDE67}" destId="{50D8409F-9FD0-4A44-A888-A966CE69C471}" srcOrd="0" destOrd="0" presId="urn:microsoft.com/office/officeart/2005/8/layout/process2"/>
    <dgm:cxn modelId="{742A2EF6-ACF8-435D-89B7-B1906906144A}" type="presOf" srcId="{C28D6665-3F9D-4E1C-9DC9-961BD0F3119D}" destId="{723E74F0-4824-4F6B-903F-EBE8F06D83B6}" srcOrd="0" destOrd="0" presId="urn:microsoft.com/office/officeart/2005/8/layout/process2"/>
    <dgm:cxn modelId="{995BCAF7-94FB-408B-AF3C-D8D850557182}" type="presOf" srcId="{BFF621BB-FCC0-45E7-9084-B3B2A4519CA6}" destId="{9BB0D5CD-D5B2-47FF-A37A-0F90DB407EE4}" srcOrd="1" destOrd="0" presId="urn:microsoft.com/office/officeart/2005/8/layout/process2"/>
    <dgm:cxn modelId="{0CB57BF8-699A-49CF-B165-5AFC3F0080F8}" type="presOf" srcId="{C7AA82C9-B371-4768-A852-BA235B7188A4}" destId="{2A1A903B-2FA6-4964-B743-9A911A559573}" srcOrd="1" destOrd="0" presId="urn:microsoft.com/office/officeart/2005/8/layout/process2"/>
    <dgm:cxn modelId="{088BEDF8-95E0-4B86-888C-7DDC74814B6C}" srcId="{0FDFDBB1-6606-4CE2-8A26-E3C0810A8E62}" destId="{AB045781-E24B-4CF3-B0FD-D4D22DDBDE67}" srcOrd="4" destOrd="0" parTransId="{A736CF80-B7AD-48AD-A3FE-4AA44FDBAD9F}" sibTransId="{CA73FE82-54AB-4CFD-A5E7-F72094160230}"/>
    <dgm:cxn modelId="{037C7DF9-4EC6-4F69-A5DE-84B809B519BB}" type="presOf" srcId="{BFF621BB-FCC0-45E7-9084-B3B2A4519CA6}" destId="{90FF1031-7B8B-423F-B650-68BC742DEAD5}" srcOrd="0" destOrd="0" presId="urn:microsoft.com/office/officeart/2005/8/layout/process2"/>
    <dgm:cxn modelId="{7A285E96-07CE-4BE4-967C-3EC81A64326E}" type="presParOf" srcId="{64A10652-0F5F-4538-ACD2-A06AFD245DAE}" destId="{015D7676-CF89-4E49-B177-00406F76F27F}" srcOrd="0" destOrd="0" presId="urn:microsoft.com/office/officeart/2005/8/layout/process2"/>
    <dgm:cxn modelId="{308CEBEB-ABB0-46E3-9B78-54A6CA963528}" type="presParOf" srcId="{64A10652-0F5F-4538-ACD2-A06AFD245DAE}" destId="{723E74F0-4824-4F6B-903F-EBE8F06D83B6}" srcOrd="1" destOrd="0" presId="urn:microsoft.com/office/officeart/2005/8/layout/process2"/>
    <dgm:cxn modelId="{EA7F187C-AC38-4338-B6C2-02F88EFCBCE7}" type="presParOf" srcId="{723E74F0-4824-4F6B-903F-EBE8F06D83B6}" destId="{33FA9110-673F-45BE-AD3A-ED8CFF409259}" srcOrd="0" destOrd="0" presId="urn:microsoft.com/office/officeart/2005/8/layout/process2"/>
    <dgm:cxn modelId="{25FE31C1-82F3-4FD4-A102-AF50D9E52B6E}" type="presParOf" srcId="{64A10652-0F5F-4538-ACD2-A06AFD245DAE}" destId="{A22EC586-FCA1-49A3-B4E5-0F4D4FDBD4A3}" srcOrd="2" destOrd="0" presId="urn:microsoft.com/office/officeart/2005/8/layout/process2"/>
    <dgm:cxn modelId="{F037DFF1-FDBB-4E30-91D0-30A34B3F3AFC}" type="presParOf" srcId="{64A10652-0F5F-4538-ACD2-A06AFD245DAE}" destId="{EF1F9E2D-20A7-408F-B0A0-99AF129BC311}" srcOrd="3" destOrd="0" presId="urn:microsoft.com/office/officeart/2005/8/layout/process2"/>
    <dgm:cxn modelId="{1AEE7A2F-DFD0-498F-AA25-B1F6D88AAD6A}" type="presParOf" srcId="{EF1F9E2D-20A7-408F-B0A0-99AF129BC311}" destId="{E744B971-F7D5-49DE-9D79-AD2697F85B6D}" srcOrd="0" destOrd="0" presId="urn:microsoft.com/office/officeart/2005/8/layout/process2"/>
    <dgm:cxn modelId="{B8EAD641-2945-4A64-839E-4C8BCEDE6CDE}" type="presParOf" srcId="{64A10652-0F5F-4538-ACD2-A06AFD245DAE}" destId="{007ADB11-488A-4643-B924-9AE885051FFD}" srcOrd="4" destOrd="0" presId="urn:microsoft.com/office/officeart/2005/8/layout/process2"/>
    <dgm:cxn modelId="{A37714BD-B1BD-4249-AE2B-9BC35135B523}" type="presParOf" srcId="{64A10652-0F5F-4538-ACD2-A06AFD245DAE}" destId="{EB9C3E0F-CED5-4D68-B1AD-34AD18751DCC}" srcOrd="5" destOrd="0" presId="urn:microsoft.com/office/officeart/2005/8/layout/process2"/>
    <dgm:cxn modelId="{DF262B98-A264-494F-9C8C-8632051B4AD3}" type="presParOf" srcId="{EB9C3E0F-CED5-4D68-B1AD-34AD18751DCC}" destId="{2A1A903B-2FA6-4964-B743-9A911A559573}" srcOrd="0" destOrd="0" presId="urn:microsoft.com/office/officeart/2005/8/layout/process2"/>
    <dgm:cxn modelId="{B27FFDE2-2006-4ED8-A685-2A738BB126D7}" type="presParOf" srcId="{64A10652-0F5F-4538-ACD2-A06AFD245DAE}" destId="{720E15EE-3323-47B1-967C-96F29402A475}" srcOrd="6" destOrd="0" presId="urn:microsoft.com/office/officeart/2005/8/layout/process2"/>
    <dgm:cxn modelId="{E163E04D-C4FE-492A-9D6C-086C14C149AE}" type="presParOf" srcId="{64A10652-0F5F-4538-ACD2-A06AFD245DAE}" destId="{90FF1031-7B8B-423F-B650-68BC742DEAD5}" srcOrd="7" destOrd="0" presId="urn:microsoft.com/office/officeart/2005/8/layout/process2"/>
    <dgm:cxn modelId="{EF04B9EB-A3CB-456E-9DC7-5255D49A11E1}" type="presParOf" srcId="{90FF1031-7B8B-423F-B650-68BC742DEAD5}" destId="{9BB0D5CD-D5B2-47FF-A37A-0F90DB407EE4}" srcOrd="0" destOrd="0" presId="urn:microsoft.com/office/officeart/2005/8/layout/process2"/>
    <dgm:cxn modelId="{7315C2CB-5FE1-4074-838A-DCBBE9F830EC}" type="presParOf" srcId="{64A10652-0F5F-4538-ACD2-A06AFD245DAE}" destId="{50D8409F-9FD0-4A44-A888-A966CE69C471}"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C57AD2-C348-4D10-B279-E949125BF057}"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FA8C1AAA-F412-4FAD-ADEB-90A1219BFD46}">
      <dgm:prSet phldrT="[文本]"/>
      <dgm:spPr/>
      <dgm:t>
        <a:bodyPr/>
        <a:lstStyle/>
        <a:p>
          <a:r>
            <a:rPr lang="en-US" dirty="0"/>
            <a:t>MapReduce Web UI</a:t>
          </a:r>
          <a:endParaRPr lang="zh-CN" altLang="en-US" dirty="0"/>
        </a:p>
      </dgm:t>
    </dgm:pt>
    <dgm:pt modelId="{A38EE96C-891F-4A18-BAE7-97420EC55833}" type="parTrans" cxnId="{8E6BB889-F7DE-495B-853D-8499DEA8002D}">
      <dgm:prSet/>
      <dgm:spPr/>
      <dgm:t>
        <a:bodyPr/>
        <a:lstStyle/>
        <a:p>
          <a:endParaRPr lang="zh-CN" altLang="en-US"/>
        </a:p>
      </dgm:t>
    </dgm:pt>
    <dgm:pt modelId="{9FFD10FF-057D-483A-A99E-1AA22FE14884}" type="sibTrans" cxnId="{8E6BB889-F7DE-495B-853D-8499DEA8002D}">
      <dgm:prSet/>
      <dgm:spPr/>
      <dgm:t>
        <a:bodyPr/>
        <a:lstStyle/>
        <a:p>
          <a:endParaRPr lang="zh-CN" altLang="en-US"/>
        </a:p>
      </dgm:t>
    </dgm:pt>
    <dgm:pt modelId="{9905FC55-2930-4C9D-BFD3-BB1011C63EEE}">
      <dgm:prSet phldrT="[文本]"/>
      <dgm:spPr/>
      <dgm:t>
        <a:bodyPr/>
        <a:lstStyle/>
        <a:p>
          <a:r>
            <a:rPr lang="en-US" altLang="zh-CN" dirty="0"/>
            <a:t>MapReduce Shell</a:t>
          </a:r>
          <a:endParaRPr lang="zh-CN" altLang="en-US" dirty="0"/>
        </a:p>
      </dgm:t>
    </dgm:pt>
    <dgm:pt modelId="{1DE6806E-B548-442D-BE20-D2FA1F7416AE}" type="parTrans" cxnId="{8AA15A73-2E1A-4344-A970-0D1541BAD833}">
      <dgm:prSet/>
      <dgm:spPr/>
      <dgm:t>
        <a:bodyPr/>
        <a:lstStyle/>
        <a:p>
          <a:endParaRPr lang="zh-CN" altLang="en-US"/>
        </a:p>
      </dgm:t>
    </dgm:pt>
    <dgm:pt modelId="{9043729C-F364-402D-A628-D9432F3A99C4}" type="sibTrans" cxnId="{8AA15A73-2E1A-4344-A970-0D1541BAD833}">
      <dgm:prSet/>
      <dgm:spPr/>
      <dgm:t>
        <a:bodyPr/>
        <a:lstStyle/>
        <a:p>
          <a:endParaRPr lang="zh-CN" altLang="en-US"/>
        </a:p>
      </dgm:t>
    </dgm:pt>
    <dgm:pt modelId="{C3CFD44D-D190-414F-8F58-2CCB232E47E4}">
      <dgm:prSet phldrT="[文本]"/>
      <dgm:spPr/>
      <dgm:t>
        <a:bodyPr/>
        <a:lstStyle/>
        <a:p>
          <a:r>
            <a:rPr lang="en-US" altLang="zh-CN" dirty="0"/>
            <a:t>MapReduce Java API</a:t>
          </a:r>
          <a:r>
            <a:rPr lang="zh-CN" altLang="en-US" dirty="0"/>
            <a:t>编程</a:t>
          </a:r>
        </a:p>
      </dgm:t>
    </dgm:pt>
    <dgm:pt modelId="{737C702C-B35E-4899-834E-5F5BD22817AF}" type="parTrans" cxnId="{8BF67FE9-7B01-4AF4-9444-5DEDC5CC2F0B}">
      <dgm:prSet/>
      <dgm:spPr/>
      <dgm:t>
        <a:bodyPr/>
        <a:lstStyle/>
        <a:p>
          <a:endParaRPr lang="zh-CN" altLang="en-US"/>
        </a:p>
      </dgm:t>
    </dgm:pt>
    <dgm:pt modelId="{E0F5E96D-CA3F-4C1C-89F0-405990A8273E}" type="sibTrans" cxnId="{8BF67FE9-7B01-4AF4-9444-5DEDC5CC2F0B}">
      <dgm:prSet/>
      <dgm:spPr/>
      <dgm:t>
        <a:bodyPr/>
        <a:lstStyle/>
        <a:p>
          <a:endParaRPr lang="zh-CN" altLang="en-US"/>
        </a:p>
      </dgm:t>
    </dgm:pt>
    <dgm:pt modelId="{19AACC30-6CEE-4EEB-81C7-1EEC8BAAB666}" type="pres">
      <dgm:prSet presAssocID="{BAC57AD2-C348-4D10-B279-E949125BF057}" presName="linear" presStyleCnt="0">
        <dgm:presLayoutVars>
          <dgm:dir/>
          <dgm:animLvl val="lvl"/>
          <dgm:resizeHandles val="exact"/>
        </dgm:presLayoutVars>
      </dgm:prSet>
      <dgm:spPr/>
    </dgm:pt>
    <dgm:pt modelId="{785CCAF7-FA00-411B-8C53-D8A576A8B803}" type="pres">
      <dgm:prSet presAssocID="{FA8C1AAA-F412-4FAD-ADEB-90A1219BFD46}" presName="parentLin" presStyleCnt="0"/>
      <dgm:spPr/>
    </dgm:pt>
    <dgm:pt modelId="{D07C5AA5-8039-4A3F-AB12-EB8A6FAAA867}" type="pres">
      <dgm:prSet presAssocID="{FA8C1AAA-F412-4FAD-ADEB-90A1219BFD46}" presName="parentLeftMargin" presStyleLbl="node1" presStyleIdx="0" presStyleCnt="3"/>
      <dgm:spPr/>
    </dgm:pt>
    <dgm:pt modelId="{438505A4-24C1-4C69-B302-7EEC5297C95B}" type="pres">
      <dgm:prSet presAssocID="{FA8C1AAA-F412-4FAD-ADEB-90A1219BFD46}" presName="parentText" presStyleLbl="node1" presStyleIdx="0" presStyleCnt="3">
        <dgm:presLayoutVars>
          <dgm:chMax val="0"/>
          <dgm:bulletEnabled val="1"/>
        </dgm:presLayoutVars>
      </dgm:prSet>
      <dgm:spPr/>
    </dgm:pt>
    <dgm:pt modelId="{4B9C403D-2241-4FA9-8F2C-2FD0474B5166}" type="pres">
      <dgm:prSet presAssocID="{FA8C1AAA-F412-4FAD-ADEB-90A1219BFD46}" presName="negativeSpace" presStyleCnt="0"/>
      <dgm:spPr/>
    </dgm:pt>
    <dgm:pt modelId="{E0EC3E79-CB26-4B07-BCA7-5123F722801A}" type="pres">
      <dgm:prSet presAssocID="{FA8C1AAA-F412-4FAD-ADEB-90A1219BFD46}" presName="childText" presStyleLbl="conFgAcc1" presStyleIdx="0" presStyleCnt="3">
        <dgm:presLayoutVars>
          <dgm:bulletEnabled val="1"/>
        </dgm:presLayoutVars>
      </dgm:prSet>
      <dgm:spPr/>
    </dgm:pt>
    <dgm:pt modelId="{BD372BB5-EF10-416B-AD9F-0BA4DA568902}" type="pres">
      <dgm:prSet presAssocID="{9FFD10FF-057D-483A-A99E-1AA22FE14884}" presName="spaceBetweenRectangles" presStyleCnt="0"/>
      <dgm:spPr/>
    </dgm:pt>
    <dgm:pt modelId="{14263150-3839-4AE3-A417-50D803F0F596}" type="pres">
      <dgm:prSet presAssocID="{9905FC55-2930-4C9D-BFD3-BB1011C63EEE}" presName="parentLin" presStyleCnt="0"/>
      <dgm:spPr/>
    </dgm:pt>
    <dgm:pt modelId="{69DE9DAA-4211-4937-8CDE-DABE2B7A8AC2}" type="pres">
      <dgm:prSet presAssocID="{9905FC55-2930-4C9D-BFD3-BB1011C63EEE}" presName="parentLeftMargin" presStyleLbl="node1" presStyleIdx="0" presStyleCnt="3"/>
      <dgm:spPr/>
    </dgm:pt>
    <dgm:pt modelId="{83ADC8B5-9520-4C78-B8A2-90E604817AE7}" type="pres">
      <dgm:prSet presAssocID="{9905FC55-2930-4C9D-BFD3-BB1011C63EEE}" presName="parentText" presStyleLbl="node1" presStyleIdx="1" presStyleCnt="3">
        <dgm:presLayoutVars>
          <dgm:chMax val="0"/>
          <dgm:bulletEnabled val="1"/>
        </dgm:presLayoutVars>
      </dgm:prSet>
      <dgm:spPr/>
    </dgm:pt>
    <dgm:pt modelId="{48283A49-9E01-4E08-B6D7-C22A84AEAC54}" type="pres">
      <dgm:prSet presAssocID="{9905FC55-2930-4C9D-BFD3-BB1011C63EEE}" presName="negativeSpace" presStyleCnt="0"/>
      <dgm:spPr/>
    </dgm:pt>
    <dgm:pt modelId="{4061089E-617F-466C-B0E0-301A0AE27144}" type="pres">
      <dgm:prSet presAssocID="{9905FC55-2930-4C9D-BFD3-BB1011C63EEE}" presName="childText" presStyleLbl="conFgAcc1" presStyleIdx="1" presStyleCnt="3">
        <dgm:presLayoutVars>
          <dgm:bulletEnabled val="1"/>
        </dgm:presLayoutVars>
      </dgm:prSet>
      <dgm:spPr/>
    </dgm:pt>
    <dgm:pt modelId="{55ABB225-8EDB-46E6-8D48-BAF549276E86}" type="pres">
      <dgm:prSet presAssocID="{9043729C-F364-402D-A628-D9432F3A99C4}" presName="spaceBetweenRectangles" presStyleCnt="0"/>
      <dgm:spPr/>
    </dgm:pt>
    <dgm:pt modelId="{B15663BD-0A0B-4F6F-A91C-54468F9295CC}" type="pres">
      <dgm:prSet presAssocID="{C3CFD44D-D190-414F-8F58-2CCB232E47E4}" presName="parentLin" presStyleCnt="0"/>
      <dgm:spPr/>
    </dgm:pt>
    <dgm:pt modelId="{A52C0B43-70AC-4981-857A-0B7B2A81369A}" type="pres">
      <dgm:prSet presAssocID="{C3CFD44D-D190-414F-8F58-2CCB232E47E4}" presName="parentLeftMargin" presStyleLbl="node1" presStyleIdx="1" presStyleCnt="3"/>
      <dgm:spPr/>
    </dgm:pt>
    <dgm:pt modelId="{01DEB21C-B17B-4A80-BA08-FA6FAC73D924}" type="pres">
      <dgm:prSet presAssocID="{C3CFD44D-D190-414F-8F58-2CCB232E47E4}" presName="parentText" presStyleLbl="node1" presStyleIdx="2" presStyleCnt="3">
        <dgm:presLayoutVars>
          <dgm:chMax val="0"/>
          <dgm:bulletEnabled val="1"/>
        </dgm:presLayoutVars>
      </dgm:prSet>
      <dgm:spPr/>
    </dgm:pt>
    <dgm:pt modelId="{92671A40-6206-451F-A716-C3F63985B84C}" type="pres">
      <dgm:prSet presAssocID="{C3CFD44D-D190-414F-8F58-2CCB232E47E4}" presName="negativeSpace" presStyleCnt="0"/>
      <dgm:spPr/>
    </dgm:pt>
    <dgm:pt modelId="{FB352D0A-BF33-417C-A359-D13E94ADED05}" type="pres">
      <dgm:prSet presAssocID="{C3CFD44D-D190-414F-8F58-2CCB232E47E4}" presName="childText" presStyleLbl="conFgAcc1" presStyleIdx="2" presStyleCnt="3">
        <dgm:presLayoutVars>
          <dgm:bulletEnabled val="1"/>
        </dgm:presLayoutVars>
      </dgm:prSet>
      <dgm:spPr/>
    </dgm:pt>
  </dgm:ptLst>
  <dgm:cxnLst>
    <dgm:cxn modelId="{540E2C3F-C541-44D7-B8C7-09E1529407A5}" type="presOf" srcId="{C3CFD44D-D190-414F-8F58-2CCB232E47E4}" destId="{A52C0B43-70AC-4981-857A-0B7B2A81369A}" srcOrd="0" destOrd="0" presId="urn:microsoft.com/office/officeart/2005/8/layout/list1"/>
    <dgm:cxn modelId="{8AA15A73-2E1A-4344-A970-0D1541BAD833}" srcId="{BAC57AD2-C348-4D10-B279-E949125BF057}" destId="{9905FC55-2930-4C9D-BFD3-BB1011C63EEE}" srcOrd="1" destOrd="0" parTransId="{1DE6806E-B548-442D-BE20-D2FA1F7416AE}" sibTransId="{9043729C-F364-402D-A628-D9432F3A99C4}"/>
    <dgm:cxn modelId="{412EDC54-AEF0-4E02-A434-B7C2AE02DEDC}" type="presOf" srcId="{FA8C1AAA-F412-4FAD-ADEB-90A1219BFD46}" destId="{D07C5AA5-8039-4A3F-AB12-EB8A6FAAA867}" srcOrd="0" destOrd="0" presId="urn:microsoft.com/office/officeart/2005/8/layout/list1"/>
    <dgm:cxn modelId="{CC8C1E59-4B81-4A16-A795-5DB770084E27}" type="presOf" srcId="{9905FC55-2930-4C9D-BFD3-BB1011C63EEE}" destId="{69DE9DAA-4211-4937-8CDE-DABE2B7A8AC2}" srcOrd="0" destOrd="0" presId="urn:microsoft.com/office/officeart/2005/8/layout/list1"/>
    <dgm:cxn modelId="{E6A9AA83-49B6-4BF0-8C23-C01EFD36173A}" type="presOf" srcId="{9905FC55-2930-4C9D-BFD3-BB1011C63EEE}" destId="{83ADC8B5-9520-4C78-B8A2-90E604817AE7}" srcOrd="1" destOrd="0" presId="urn:microsoft.com/office/officeart/2005/8/layout/list1"/>
    <dgm:cxn modelId="{8E6BB889-F7DE-495B-853D-8499DEA8002D}" srcId="{BAC57AD2-C348-4D10-B279-E949125BF057}" destId="{FA8C1AAA-F412-4FAD-ADEB-90A1219BFD46}" srcOrd="0" destOrd="0" parTransId="{A38EE96C-891F-4A18-BAE7-97420EC55833}" sibTransId="{9FFD10FF-057D-483A-A99E-1AA22FE14884}"/>
    <dgm:cxn modelId="{8D152CBC-C50A-4846-8183-F5F311A3541B}" type="presOf" srcId="{C3CFD44D-D190-414F-8F58-2CCB232E47E4}" destId="{01DEB21C-B17B-4A80-BA08-FA6FAC73D924}" srcOrd="1" destOrd="0" presId="urn:microsoft.com/office/officeart/2005/8/layout/list1"/>
    <dgm:cxn modelId="{6C923EE9-6FD3-4945-9E8F-7118C0E61E63}" type="presOf" srcId="{BAC57AD2-C348-4D10-B279-E949125BF057}" destId="{19AACC30-6CEE-4EEB-81C7-1EEC8BAAB666}" srcOrd="0" destOrd="0" presId="urn:microsoft.com/office/officeart/2005/8/layout/list1"/>
    <dgm:cxn modelId="{8BF67FE9-7B01-4AF4-9444-5DEDC5CC2F0B}" srcId="{BAC57AD2-C348-4D10-B279-E949125BF057}" destId="{C3CFD44D-D190-414F-8F58-2CCB232E47E4}" srcOrd="2" destOrd="0" parTransId="{737C702C-B35E-4899-834E-5F5BD22817AF}" sibTransId="{E0F5E96D-CA3F-4C1C-89F0-405990A8273E}"/>
    <dgm:cxn modelId="{685B1CFA-1A4E-48F1-9A8A-171AB6B10BB7}" type="presOf" srcId="{FA8C1AAA-F412-4FAD-ADEB-90A1219BFD46}" destId="{438505A4-24C1-4C69-B302-7EEC5297C95B}" srcOrd="1" destOrd="0" presId="urn:microsoft.com/office/officeart/2005/8/layout/list1"/>
    <dgm:cxn modelId="{9F4670A6-E177-4C12-AF87-349830C7565F}" type="presParOf" srcId="{19AACC30-6CEE-4EEB-81C7-1EEC8BAAB666}" destId="{785CCAF7-FA00-411B-8C53-D8A576A8B803}" srcOrd="0" destOrd="0" presId="urn:microsoft.com/office/officeart/2005/8/layout/list1"/>
    <dgm:cxn modelId="{231C2B8E-A559-468B-A762-4A879F21A05C}" type="presParOf" srcId="{785CCAF7-FA00-411B-8C53-D8A576A8B803}" destId="{D07C5AA5-8039-4A3F-AB12-EB8A6FAAA867}" srcOrd="0" destOrd="0" presId="urn:microsoft.com/office/officeart/2005/8/layout/list1"/>
    <dgm:cxn modelId="{0F3503DD-EB7B-4DDE-A504-6CCE700EF00C}" type="presParOf" srcId="{785CCAF7-FA00-411B-8C53-D8A576A8B803}" destId="{438505A4-24C1-4C69-B302-7EEC5297C95B}" srcOrd="1" destOrd="0" presId="urn:microsoft.com/office/officeart/2005/8/layout/list1"/>
    <dgm:cxn modelId="{EB57BCF5-CA00-439C-A9A3-F8DDBC3E2BB7}" type="presParOf" srcId="{19AACC30-6CEE-4EEB-81C7-1EEC8BAAB666}" destId="{4B9C403D-2241-4FA9-8F2C-2FD0474B5166}" srcOrd="1" destOrd="0" presId="urn:microsoft.com/office/officeart/2005/8/layout/list1"/>
    <dgm:cxn modelId="{43F2B4BB-D32A-40F5-86ED-2DAF1725C044}" type="presParOf" srcId="{19AACC30-6CEE-4EEB-81C7-1EEC8BAAB666}" destId="{E0EC3E79-CB26-4B07-BCA7-5123F722801A}" srcOrd="2" destOrd="0" presId="urn:microsoft.com/office/officeart/2005/8/layout/list1"/>
    <dgm:cxn modelId="{C0D1E3BC-FEF6-4BE1-AA95-416A24903BC8}" type="presParOf" srcId="{19AACC30-6CEE-4EEB-81C7-1EEC8BAAB666}" destId="{BD372BB5-EF10-416B-AD9F-0BA4DA568902}" srcOrd="3" destOrd="0" presId="urn:microsoft.com/office/officeart/2005/8/layout/list1"/>
    <dgm:cxn modelId="{B9EE8CAE-569C-4843-9587-B515DA02F372}" type="presParOf" srcId="{19AACC30-6CEE-4EEB-81C7-1EEC8BAAB666}" destId="{14263150-3839-4AE3-A417-50D803F0F596}" srcOrd="4" destOrd="0" presId="urn:microsoft.com/office/officeart/2005/8/layout/list1"/>
    <dgm:cxn modelId="{2BFA4AB2-F495-4C68-AA4F-77DAF72E106D}" type="presParOf" srcId="{14263150-3839-4AE3-A417-50D803F0F596}" destId="{69DE9DAA-4211-4937-8CDE-DABE2B7A8AC2}" srcOrd="0" destOrd="0" presId="urn:microsoft.com/office/officeart/2005/8/layout/list1"/>
    <dgm:cxn modelId="{7800E586-7C5C-468B-8ED6-E5E5D3AAAF99}" type="presParOf" srcId="{14263150-3839-4AE3-A417-50D803F0F596}" destId="{83ADC8B5-9520-4C78-B8A2-90E604817AE7}" srcOrd="1" destOrd="0" presId="urn:microsoft.com/office/officeart/2005/8/layout/list1"/>
    <dgm:cxn modelId="{A598296D-76DF-40DD-AD52-B0FBA8E7FB62}" type="presParOf" srcId="{19AACC30-6CEE-4EEB-81C7-1EEC8BAAB666}" destId="{48283A49-9E01-4E08-B6D7-C22A84AEAC54}" srcOrd="5" destOrd="0" presId="urn:microsoft.com/office/officeart/2005/8/layout/list1"/>
    <dgm:cxn modelId="{48785134-7EF4-4A4A-B66D-C5DD18A4304F}" type="presParOf" srcId="{19AACC30-6CEE-4EEB-81C7-1EEC8BAAB666}" destId="{4061089E-617F-466C-B0E0-301A0AE27144}" srcOrd="6" destOrd="0" presId="urn:microsoft.com/office/officeart/2005/8/layout/list1"/>
    <dgm:cxn modelId="{0A1625D0-2082-4DFD-872D-869285AFA607}" type="presParOf" srcId="{19AACC30-6CEE-4EEB-81C7-1EEC8BAAB666}" destId="{55ABB225-8EDB-46E6-8D48-BAF549276E86}" srcOrd="7" destOrd="0" presId="urn:microsoft.com/office/officeart/2005/8/layout/list1"/>
    <dgm:cxn modelId="{F19F375A-D521-4ADE-8C27-990D9DBD1A82}" type="presParOf" srcId="{19AACC30-6CEE-4EEB-81C7-1EEC8BAAB666}" destId="{B15663BD-0A0B-4F6F-A91C-54468F9295CC}" srcOrd="8" destOrd="0" presId="urn:microsoft.com/office/officeart/2005/8/layout/list1"/>
    <dgm:cxn modelId="{D8B09A1B-F764-495F-BA6C-5AEC6F58EC89}" type="presParOf" srcId="{B15663BD-0A0B-4F6F-A91C-54468F9295CC}" destId="{A52C0B43-70AC-4981-857A-0B7B2A81369A}" srcOrd="0" destOrd="0" presId="urn:microsoft.com/office/officeart/2005/8/layout/list1"/>
    <dgm:cxn modelId="{CACAADF1-36E4-41FA-9EA9-6ABA773C74A3}" type="presParOf" srcId="{B15663BD-0A0B-4F6F-A91C-54468F9295CC}" destId="{01DEB21C-B17B-4A80-BA08-FA6FAC73D924}" srcOrd="1" destOrd="0" presId="urn:microsoft.com/office/officeart/2005/8/layout/list1"/>
    <dgm:cxn modelId="{636026B8-39FE-4251-96F1-5ED8A54DA837}" type="presParOf" srcId="{19AACC30-6CEE-4EEB-81C7-1EEC8BAAB666}" destId="{92671A40-6206-451F-A716-C3F63985B84C}" srcOrd="9" destOrd="0" presId="urn:microsoft.com/office/officeart/2005/8/layout/list1"/>
    <dgm:cxn modelId="{FC4D5628-A6FF-4DE4-88C3-0167AB70E2DB}" type="presParOf" srcId="{19AACC30-6CEE-4EEB-81C7-1EEC8BAAB666}" destId="{FB352D0A-BF33-417C-A359-D13E94ADED0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BB64C-1CF5-4315-B975-927EF9E979A8}">
      <dsp:nvSpPr>
        <dsp:cNvPr id="0" name=""/>
        <dsp:cNvSpPr/>
      </dsp:nvSpPr>
      <dsp:spPr>
        <a:xfrm>
          <a:off x="2326062" y="127230"/>
          <a:ext cx="2792599" cy="27925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移动计算比移动数据更划算</a:t>
          </a:r>
        </a:p>
      </dsp:txBody>
      <dsp:txXfrm>
        <a:off x="2735029" y="536188"/>
        <a:ext cx="1974665" cy="1974623"/>
      </dsp:txXfrm>
    </dsp:sp>
    <dsp:sp modelId="{375A9D3B-85D8-49C5-A889-590FA0726BE2}">
      <dsp:nvSpPr>
        <dsp:cNvPr id="0" name=""/>
        <dsp:cNvSpPr/>
      </dsp:nvSpPr>
      <dsp:spPr>
        <a:xfrm>
          <a:off x="3919459" y="0"/>
          <a:ext cx="310577" cy="3105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7BB5E9-9C05-445E-B674-E3C31ABFEB17}">
      <dsp:nvSpPr>
        <dsp:cNvPr id="0" name=""/>
        <dsp:cNvSpPr/>
      </dsp:nvSpPr>
      <dsp:spPr>
        <a:xfrm>
          <a:off x="3184045" y="2712286"/>
          <a:ext cx="224882" cy="2250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07283A-8B4E-4849-94B2-544A9C8FB9A3}">
      <dsp:nvSpPr>
        <dsp:cNvPr id="0" name=""/>
        <dsp:cNvSpPr/>
      </dsp:nvSpPr>
      <dsp:spPr>
        <a:xfrm>
          <a:off x="5298360" y="1260557"/>
          <a:ext cx="224882" cy="2250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E62085-77A8-4BCB-B56F-84F2FC93398F}">
      <dsp:nvSpPr>
        <dsp:cNvPr id="0" name=""/>
        <dsp:cNvSpPr/>
      </dsp:nvSpPr>
      <dsp:spPr>
        <a:xfrm>
          <a:off x="4222246" y="2951739"/>
          <a:ext cx="310577" cy="3105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13EB7A-9416-4AF1-B130-C65B79C45200}">
      <dsp:nvSpPr>
        <dsp:cNvPr id="0" name=""/>
        <dsp:cNvSpPr/>
      </dsp:nvSpPr>
      <dsp:spPr>
        <a:xfrm>
          <a:off x="3247926" y="441390"/>
          <a:ext cx="224882" cy="2250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A98063-2D72-41E7-9BC2-59A904E3986C}">
      <dsp:nvSpPr>
        <dsp:cNvPr id="0" name=""/>
        <dsp:cNvSpPr/>
      </dsp:nvSpPr>
      <dsp:spPr>
        <a:xfrm>
          <a:off x="2539000" y="1729025"/>
          <a:ext cx="224882" cy="2250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701D-9615-483B-A3DE-66EEB4FAC62B}">
      <dsp:nvSpPr>
        <dsp:cNvPr id="0" name=""/>
        <dsp:cNvSpPr/>
      </dsp:nvSpPr>
      <dsp:spPr>
        <a:xfrm>
          <a:off x="1453537" y="631257"/>
          <a:ext cx="1135321" cy="11349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Google</a:t>
          </a:r>
          <a:r>
            <a:rPr lang="zh-CN" altLang="en-US" sz="1800" kern="1200" dirty="0"/>
            <a:t>论文</a:t>
          </a:r>
        </a:p>
      </dsp:txBody>
      <dsp:txXfrm>
        <a:off x="1619801" y="797468"/>
        <a:ext cx="802793" cy="802536"/>
      </dsp:txXfrm>
    </dsp:sp>
    <dsp:sp modelId="{24878728-53F4-4A98-B4A0-BD5B418C5FA6}">
      <dsp:nvSpPr>
        <dsp:cNvPr id="0" name=""/>
        <dsp:cNvSpPr/>
      </dsp:nvSpPr>
      <dsp:spPr>
        <a:xfrm>
          <a:off x="3605246" y="451177"/>
          <a:ext cx="310577" cy="3105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676A3-FDCC-45EF-9951-732B858E2C93}">
      <dsp:nvSpPr>
        <dsp:cNvPr id="0" name=""/>
        <dsp:cNvSpPr/>
      </dsp:nvSpPr>
      <dsp:spPr>
        <a:xfrm>
          <a:off x="1560006" y="2098971"/>
          <a:ext cx="561428" cy="5614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AA9349-79B4-413D-ADA3-60D75AC73FED}">
      <dsp:nvSpPr>
        <dsp:cNvPr id="0" name=""/>
        <dsp:cNvSpPr/>
      </dsp:nvSpPr>
      <dsp:spPr>
        <a:xfrm>
          <a:off x="5404829" y="97216"/>
          <a:ext cx="1135321" cy="11349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分而治之</a:t>
          </a:r>
        </a:p>
      </dsp:txBody>
      <dsp:txXfrm>
        <a:off x="5571093" y="263427"/>
        <a:ext cx="802793" cy="802536"/>
      </dsp:txXfrm>
    </dsp:sp>
    <dsp:sp modelId="{842FCCCB-DCAA-4720-B473-713C69298042}">
      <dsp:nvSpPr>
        <dsp:cNvPr id="0" name=""/>
        <dsp:cNvSpPr/>
      </dsp:nvSpPr>
      <dsp:spPr>
        <a:xfrm>
          <a:off x="4898453" y="880824"/>
          <a:ext cx="310577" cy="3105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6D8E30-BD27-485F-815B-56FD390257E2}">
      <dsp:nvSpPr>
        <dsp:cNvPr id="0" name=""/>
        <dsp:cNvSpPr/>
      </dsp:nvSpPr>
      <dsp:spPr>
        <a:xfrm>
          <a:off x="1346549" y="2767093"/>
          <a:ext cx="224882" cy="2250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0F1CF6-E913-4309-A031-030CC3C55D3D}">
      <dsp:nvSpPr>
        <dsp:cNvPr id="0" name=""/>
        <dsp:cNvSpPr/>
      </dsp:nvSpPr>
      <dsp:spPr>
        <a:xfrm>
          <a:off x="3589146" y="2446734"/>
          <a:ext cx="224882" cy="2250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E2BF5-0103-45AF-A9FD-FB97BDBD6A81}">
      <dsp:nvSpPr>
        <dsp:cNvPr id="0" name=""/>
        <dsp:cNvSpPr/>
      </dsp:nvSpPr>
      <dsp:spPr>
        <a:xfrm>
          <a:off x="0" y="593"/>
          <a:ext cx="8280920" cy="8086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dirty="0">
              <a:latin typeface="微软雅黑" panose="020B0503020204020204" pitchFamily="34" charset="-122"/>
              <a:ea typeface="微软雅黑" panose="020B0503020204020204" pitchFamily="34" charset="-122"/>
            </a:rPr>
            <a:t>Step1  </a:t>
          </a:r>
          <a:r>
            <a:rPr lang="zh-CN" altLang="en-US" sz="1600" kern="1200" dirty="0">
              <a:latin typeface="微软雅黑" panose="020B0503020204020204" pitchFamily="34" charset="-122"/>
              <a:ea typeface="微软雅黑" panose="020B0503020204020204" pitchFamily="34" charset="-122"/>
            </a:rPr>
            <a:t>将数据抽象为键值对形式，接着</a:t>
          </a:r>
          <a:r>
            <a:rPr lang="en-US" altLang="zh-CN" sz="1600" kern="1200" dirty="0">
              <a:latin typeface="微软雅黑" panose="020B0503020204020204" pitchFamily="34" charset="-122"/>
              <a:ea typeface="微软雅黑" panose="020B0503020204020204" pitchFamily="34" charset="-122"/>
            </a:rPr>
            <a:t>map</a:t>
          </a:r>
          <a:r>
            <a:rPr lang="zh-CN" altLang="en-US" sz="1600" kern="1200" dirty="0">
              <a:latin typeface="微软雅黑" panose="020B0503020204020204" pitchFamily="34" charset="-122"/>
              <a:ea typeface="微软雅黑" panose="020B0503020204020204" pitchFamily="34" charset="-122"/>
            </a:rPr>
            <a:t>函数会以键值对作为输入，经过</a:t>
          </a:r>
          <a:r>
            <a:rPr lang="en-US" altLang="zh-CN" sz="1600" kern="1200" dirty="0">
              <a:latin typeface="微软雅黑" panose="020B0503020204020204" pitchFamily="34" charset="-122"/>
              <a:ea typeface="微软雅黑" panose="020B0503020204020204" pitchFamily="34" charset="-122"/>
            </a:rPr>
            <a:t>map</a:t>
          </a:r>
          <a:r>
            <a:rPr lang="zh-CN" altLang="en-US" sz="1600" kern="1200" dirty="0">
              <a:latin typeface="微软雅黑" panose="020B0503020204020204" pitchFamily="34" charset="-122"/>
              <a:ea typeface="微软雅黑" panose="020B0503020204020204" pitchFamily="34" charset="-122"/>
            </a:rPr>
            <a:t>函数的处理，产生一系列新的键值对作为中间结果输出到本地。</a:t>
          </a:r>
        </a:p>
      </dsp:txBody>
      <dsp:txXfrm>
        <a:off x="39476" y="40069"/>
        <a:ext cx="8201968" cy="729719"/>
      </dsp:txXfrm>
    </dsp:sp>
    <dsp:sp modelId="{6D7F098A-7947-41B2-856C-FD49FF227226}">
      <dsp:nvSpPr>
        <dsp:cNvPr id="0" name=""/>
        <dsp:cNvSpPr/>
      </dsp:nvSpPr>
      <dsp:spPr>
        <a:xfrm>
          <a:off x="0" y="823088"/>
          <a:ext cx="8280920" cy="8086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dirty="0">
              <a:latin typeface="微软雅黑" panose="020B0503020204020204" pitchFamily="34" charset="-122"/>
              <a:ea typeface="微软雅黑" panose="020B0503020204020204" pitchFamily="34" charset="-122"/>
            </a:rPr>
            <a:t>Step2  MapReduce</a:t>
          </a:r>
          <a:r>
            <a:rPr lang="zh-CN" altLang="en-US" sz="1600" kern="1200" dirty="0">
              <a:latin typeface="微软雅黑" panose="020B0503020204020204" pitchFamily="34" charset="-122"/>
              <a:ea typeface="微软雅黑" panose="020B0503020204020204" pitchFamily="34" charset="-122"/>
            </a:rPr>
            <a:t>框架自动将这些中间结果数据按照键做聚合处理，并将键相同的数据分发给</a:t>
          </a:r>
          <a:r>
            <a:rPr lang="en-US" altLang="zh-CN" sz="1600" kern="1200" dirty="0">
              <a:latin typeface="微软雅黑" panose="020B0503020204020204" pitchFamily="34" charset="-122"/>
              <a:ea typeface="微软雅黑" panose="020B0503020204020204" pitchFamily="34" charset="-122"/>
            </a:rPr>
            <a:t>reduce</a:t>
          </a:r>
          <a:r>
            <a:rPr lang="zh-CN" altLang="en-US" sz="1600" kern="1200" dirty="0">
              <a:latin typeface="微软雅黑" panose="020B0503020204020204" pitchFamily="34" charset="-122"/>
              <a:ea typeface="微软雅黑" panose="020B0503020204020204" pitchFamily="34" charset="-122"/>
            </a:rPr>
            <a:t>函数处理。</a:t>
          </a:r>
        </a:p>
      </dsp:txBody>
      <dsp:txXfrm>
        <a:off x="39476" y="862564"/>
        <a:ext cx="8201968" cy="729719"/>
      </dsp:txXfrm>
    </dsp:sp>
    <dsp:sp modelId="{B0606BFE-6270-41A0-B778-54B8F12B17A8}">
      <dsp:nvSpPr>
        <dsp:cNvPr id="0" name=""/>
        <dsp:cNvSpPr/>
      </dsp:nvSpPr>
      <dsp:spPr>
        <a:xfrm>
          <a:off x="0" y="1645582"/>
          <a:ext cx="8280920" cy="8086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dirty="0">
              <a:latin typeface="微软雅黑" panose="020B0503020204020204" pitchFamily="34" charset="-122"/>
              <a:ea typeface="微软雅黑" panose="020B0503020204020204" pitchFamily="34" charset="-122"/>
            </a:rPr>
            <a:t>Step3  reduce</a:t>
          </a:r>
          <a:r>
            <a:rPr lang="zh-CN" altLang="en-US" sz="1600" kern="1200" dirty="0">
              <a:latin typeface="微软雅黑" panose="020B0503020204020204" pitchFamily="34" charset="-122"/>
              <a:ea typeface="微软雅黑" panose="020B0503020204020204" pitchFamily="34" charset="-122"/>
            </a:rPr>
            <a:t>函数以键和对应的值的集合作为输入，经过</a:t>
          </a:r>
          <a:r>
            <a:rPr lang="en-US" altLang="zh-CN" sz="1600" kern="1200" dirty="0">
              <a:latin typeface="微软雅黑" panose="020B0503020204020204" pitchFamily="34" charset="-122"/>
              <a:ea typeface="微软雅黑" panose="020B0503020204020204" pitchFamily="34" charset="-122"/>
            </a:rPr>
            <a:t>reduce</a:t>
          </a:r>
          <a:r>
            <a:rPr lang="zh-CN" altLang="en-US" sz="1600" kern="1200" dirty="0">
              <a:latin typeface="微软雅黑" panose="020B0503020204020204" pitchFamily="34" charset="-122"/>
              <a:ea typeface="微软雅黑" panose="020B0503020204020204" pitchFamily="34" charset="-122"/>
            </a:rPr>
            <a:t>函数处理后，产生另外一系列键值对作为最终输出。</a:t>
          </a:r>
        </a:p>
      </dsp:txBody>
      <dsp:txXfrm>
        <a:off x="39476" y="1685058"/>
        <a:ext cx="8201968" cy="7297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D7676-CF89-4E49-B177-00406F76F27F}">
      <dsp:nvSpPr>
        <dsp:cNvPr id="0" name=""/>
        <dsp:cNvSpPr/>
      </dsp:nvSpPr>
      <dsp:spPr>
        <a:xfrm>
          <a:off x="3711318" y="416"/>
          <a:ext cx="1186103" cy="48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latin typeface="微软雅黑" panose="020B0503020204020204" pitchFamily="34" charset="-122"/>
              <a:ea typeface="微软雅黑" panose="020B0503020204020204" pitchFamily="34" charset="-122"/>
            </a:rPr>
            <a:t>InputFormat</a:t>
          </a:r>
          <a:endParaRPr lang="zh-CN" altLang="en-US" sz="1200" kern="1200" dirty="0">
            <a:latin typeface="微软雅黑" panose="020B0503020204020204" pitchFamily="34" charset="-122"/>
            <a:ea typeface="微软雅黑" panose="020B0503020204020204" pitchFamily="34" charset="-122"/>
          </a:endParaRPr>
        </a:p>
      </dsp:txBody>
      <dsp:txXfrm>
        <a:off x="3725592" y="14690"/>
        <a:ext cx="1157555" cy="458800"/>
      </dsp:txXfrm>
    </dsp:sp>
    <dsp:sp modelId="{723E74F0-4824-4F6B-903F-EBE8F06D83B6}">
      <dsp:nvSpPr>
        <dsp:cNvPr id="0" name=""/>
        <dsp:cNvSpPr/>
      </dsp:nvSpPr>
      <dsp:spPr>
        <a:xfrm rot="5400000">
          <a:off x="4212992" y="499948"/>
          <a:ext cx="182755" cy="2193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latin typeface="微软雅黑" panose="020B0503020204020204" pitchFamily="34" charset="-122"/>
            <a:ea typeface="微软雅黑" panose="020B0503020204020204" pitchFamily="34" charset="-122"/>
          </a:endParaRPr>
        </a:p>
      </dsp:txBody>
      <dsp:txXfrm rot="-5400000">
        <a:off x="4238578" y="518223"/>
        <a:ext cx="131584" cy="127929"/>
      </dsp:txXfrm>
    </dsp:sp>
    <dsp:sp modelId="{A22EC586-FCA1-49A3-B4E5-0F4D4FDBD4A3}">
      <dsp:nvSpPr>
        <dsp:cNvPr id="0" name=""/>
        <dsp:cNvSpPr/>
      </dsp:nvSpPr>
      <dsp:spPr>
        <a:xfrm>
          <a:off x="3711318" y="731439"/>
          <a:ext cx="1186103" cy="48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Map</a:t>
          </a:r>
          <a:endParaRPr lang="zh-CN" altLang="en-US" sz="1200" kern="1200" dirty="0">
            <a:latin typeface="微软雅黑" panose="020B0503020204020204" pitchFamily="34" charset="-122"/>
            <a:ea typeface="微软雅黑" panose="020B0503020204020204" pitchFamily="34" charset="-122"/>
          </a:endParaRPr>
        </a:p>
      </dsp:txBody>
      <dsp:txXfrm>
        <a:off x="3725592" y="745713"/>
        <a:ext cx="1157555" cy="458800"/>
      </dsp:txXfrm>
    </dsp:sp>
    <dsp:sp modelId="{EF1F9E2D-20A7-408F-B0A0-99AF129BC311}">
      <dsp:nvSpPr>
        <dsp:cNvPr id="0" name=""/>
        <dsp:cNvSpPr/>
      </dsp:nvSpPr>
      <dsp:spPr>
        <a:xfrm rot="5400000">
          <a:off x="4212992" y="1230971"/>
          <a:ext cx="182755" cy="2193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latin typeface="微软雅黑" panose="020B0503020204020204" pitchFamily="34" charset="-122"/>
            <a:ea typeface="微软雅黑" panose="020B0503020204020204" pitchFamily="34" charset="-122"/>
          </a:endParaRPr>
        </a:p>
      </dsp:txBody>
      <dsp:txXfrm rot="-5400000">
        <a:off x="4238578" y="1249246"/>
        <a:ext cx="131584" cy="127929"/>
      </dsp:txXfrm>
    </dsp:sp>
    <dsp:sp modelId="{007ADB11-488A-4643-B924-9AE885051FFD}">
      <dsp:nvSpPr>
        <dsp:cNvPr id="0" name=""/>
        <dsp:cNvSpPr/>
      </dsp:nvSpPr>
      <dsp:spPr>
        <a:xfrm>
          <a:off x="3711318" y="1462462"/>
          <a:ext cx="1186103" cy="48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Shuffle</a:t>
          </a:r>
          <a:endParaRPr lang="zh-CN" altLang="en-US" sz="1200" kern="1200" dirty="0">
            <a:latin typeface="微软雅黑" panose="020B0503020204020204" pitchFamily="34" charset="-122"/>
            <a:ea typeface="微软雅黑" panose="020B0503020204020204" pitchFamily="34" charset="-122"/>
          </a:endParaRPr>
        </a:p>
      </dsp:txBody>
      <dsp:txXfrm>
        <a:off x="3725592" y="1476736"/>
        <a:ext cx="1157555" cy="458800"/>
      </dsp:txXfrm>
    </dsp:sp>
    <dsp:sp modelId="{EB9C3E0F-CED5-4D68-B1AD-34AD18751DCC}">
      <dsp:nvSpPr>
        <dsp:cNvPr id="0" name=""/>
        <dsp:cNvSpPr/>
      </dsp:nvSpPr>
      <dsp:spPr>
        <a:xfrm rot="5400000">
          <a:off x="4212992" y="1961994"/>
          <a:ext cx="182755" cy="2193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latin typeface="微软雅黑" panose="020B0503020204020204" pitchFamily="34" charset="-122"/>
            <a:ea typeface="微软雅黑" panose="020B0503020204020204" pitchFamily="34" charset="-122"/>
          </a:endParaRPr>
        </a:p>
      </dsp:txBody>
      <dsp:txXfrm rot="-5400000">
        <a:off x="4238578" y="1980269"/>
        <a:ext cx="131584" cy="127929"/>
      </dsp:txXfrm>
    </dsp:sp>
    <dsp:sp modelId="{720E15EE-3323-47B1-967C-96F29402A475}">
      <dsp:nvSpPr>
        <dsp:cNvPr id="0" name=""/>
        <dsp:cNvSpPr/>
      </dsp:nvSpPr>
      <dsp:spPr>
        <a:xfrm>
          <a:off x="3711318" y="2193485"/>
          <a:ext cx="1186103" cy="48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Reduce</a:t>
          </a:r>
          <a:endParaRPr lang="zh-CN" altLang="en-US" sz="1200" kern="1200" dirty="0">
            <a:latin typeface="微软雅黑" panose="020B0503020204020204" pitchFamily="34" charset="-122"/>
            <a:ea typeface="微软雅黑" panose="020B0503020204020204" pitchFamily="34" charset="-122"/>
          </a:endParaRPr>
        </a:p>
      </dsp:txBody>
      <dsp:txXfrm>
        <a:off x="3725592" y="2207759"/>
        <a:ext cx="1157555" cy="458800"/>
      </dsp:txXfrm>
    </dsp:sp>
    <dsp:sp modelId="{90FF1031-7B8B-423F-B650-68BC742DEAD5}">
      <dsp:nvSpPr>
        <dsp:cNvPr id="0" name=""/>
        <dsp:cNvSpPr/>
      </dsp:nvSpPr>
      <dsp:spPr>
        <a:xfrm rot="5400000">
          <a:off x="4212992" y="2693017"/>
          <a:ext cx="182755" cy="2193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latin typeface="微软雅黑" panose="020B0503020204020204" pitchFamily="34" charset="-122"/>
            <a:ea typeface="微软雅黑" panose="020B0503020204020204" pitchFamily="34" charset="-122"/>
          </a:endParaRPr>
        </a:p>
      </dsp:txBody>
      <dsp:txXfrm rot="-5400000">
        <a:off x="4238578" y="2711292"/>
        <a:ext cx="131584" cy="127929"/>
      </dsp:txXfrm>
    </dsp:sp>
    <dsp:sp modelId="{50D8409F-9FD0-4A44-A888-A966CE69C471}">
      <dsp:nvSpPr>
        <dsp:cNvPr id="0" name=""/>
        <dsp:cNvSpPr/>
      </dsp:nvSpPr>
      <dsp:spPr>
        <a:xfrm>
          <a:off x="3711318" y="2924507"/>
          <a:ext cx="1186103" cy="48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latin typeface="微软雅黑" panose="020B0503020204020204" pitchFamily="34" charset="-122"/>
              <a:ea typeface="微软雅黑" panose="020B0503020204020204" pitchFamily="34" charset="-122"/>
            </a:rPr>
            <a:t>OutputFormat</a:t>
          </a:r>
          <a:endParaRPr lang="zh-CN" altLang="en-US" sz="1200" kern="1200" dirty="0">
            <a:latin typeface="微软雅黑" panose="020B0503020204020204" pitchFamily="34" charset="-122"/>
            <a:ea typeface="微软雅黑" panose="020B0503020204020204" pitchFamily="34" charset="-122"/>
          </a:endParaRPr>
        </a:p>
      </dsp:txBody>
      <dsp:txXfrm>
        <a:off x="3725592" y="2938781"/>
        <a:ext cx="1157555" cy="458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C3E79-CB26-4B07-BCA7-5123F722801A}">
      <dsp:nvSpPr>
        <dsp:cNvPr id="0" name=""/>
        <dsp:cNvSpPr/>
      </dsp:nvSpPr>
      <dsp:spPr>
        <a:xfrm>
          <a:off x="0" y="417236"/>
          <a:ext cx="78867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8505A4-24C1-4C69-B302-7EEC5297C95B}">
      <dsp:nvSpPr>
        <dsp:cNvPr id="0" name=""/>
        <dsp:cNvSpPr/>
      </dsp:nvSpPr>
      <dsp:spPr>
        <a:xfrm>
          <a:off x="394335" y="62996"/>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MapReduce Web UI</a:t>
          </a:r>
          <a:endParaRPr lang="zh-CN" altLang="en-US" sz="2400" kern="1200" dirty="0"/>
        </a:p>
      </dsp:txBody>
      <dsp:txXfrm>
        <a:off x="428920" y="97581"/>
        <a:ext cx="5451520" cy="639310"/>
      </dsp:txXfrm>
    </dsp:sp>
    <dsp:sp modelId="{4061089E-617F-466C-B0E0-301A0AE27144}">
      <dsp:nvSpPr>
        <dsp:cNvPr id="0" name=""/>
        <dsp:cNvSpPr/>
      </dsp:nvSpPr>
      <dsp:spPr>
        <a:xfrm>
          <a:off x="0" y="1505876"/>
          <a:ext cx="788670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ADC8B5-9520-4C78-B8A2-90E604817AE7}">
      <dsp:nvSpPr>
        <dsp:cNvPr id="0" name=""/>
        <dsp:cNvSpPr/>
      </dsp:nvSpPr>
      <dsp:spPr>
        <a:xfrm>
          <a:off x="394335" y="1151636"/>
          <a:ext cx="552069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MapReduce Shell</a:t>
          </a:r>
          <a:endParaRPr lang="zh-CN" altLang="en-US" sz="2400" kern="1200" dirty="0"/>
        </a:p>
      </dsp:txBody>
      <dsp:txXfrm>
        <a:off x="428920" y="1186221"/>
        <a:ext cx="5451520" cy="639310"/>
      </dsp:txXfrm>
    </dsp:sp>
    <dsp:sp modelId="{FB352D0A-BF33-417C-A359-D13E94ADED05}">
      <dsp:nvSpPr>
        <dsp:cNvPr id="0" name=""/>
        <dsp:cNvSpPr/>
      </dsp:nvSpPr>
      <dsp:spPr>
        <a:xfrm>
          <a:off x="0" y="2594516"/>
          <a:ext cx="788670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DEB21C-B17B-4A80-BA08-FA6FAC73D924}">
      <dsp:nvSpPr>
        <dsp:cNvPr id="0" name=""/>
        <dsp:cNvSpPr/>
      </dsp:nvSpPr>
      <dsp:spPr>
        <a:xfrm>
          <a:off x="394335" y="2240276"/>
          <a:ext cx="552069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MapReduce Java API</a:t>
          </a:r>
          <a:r>
            <a:rPr lang="zh-CN" altLang="en-US" sz="2400" kern="1200" dirty="0"/>
            <a:t>编程</a:t>
          </a:r>
        </a:p>
      </dsp:txBody>
      <dsp:txXfrm>
        <a:off x="428920" y="2274861"/>
        <a:ext cx="5451520" cy="639310"/>
      </dsp:txXfrm>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t>2020-4-6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t>‹#›</a:t>
            </a:fld>
            <a:endParaRPr lang="zh-CN" altLang="en-US"/>
          </a:p>
        </p:txBody>
      </p:sp>
    </p:spTree>
    <p:extLst>
      <p:ext uri="{BB962C8B-B14F-4D97-AF65-F5344CB8AC3E}">
        <p14:creationId xmlns:p14="http://schemas.microsoft.com/office/powerpoint/2010/main" val="412583960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79482532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2757770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20350922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0866387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270148450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20561482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47954803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73295937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321805467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475168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AE1C4B32-7DE6-4563-93E2-E128E9205A69}"/>
              </a:ext>
            </a:extLst>
          </p:cNvPr>
          <p:cNvSpPr/>
          <p:nvPr userDrawn="1"/>
        </p:nvSpPr>
        <p:spPr>
          <a:xfrm>
            <a:off x="0" y="4783456"/>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配套课件</a:t>
            </a:r>
            <a:r>
              <a:rPr lang="en-US" altLang="zh-CN" sz="1200" dirty="0">
                <a:latin typeface="微软雅黑" panose="020B0503020204020204" pitchFamily="34" charset="-122"/>
                <a:ea typeface="微软雅黑" panose="020B0503020204020204" pitchFamily="34" charset="-122"/>
              </a:rPr>
              <a:t>    ISBN:978-7-5606-5579-6    </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686725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pull/>
  </p:transition>
  <p:txStyles>
    <p:title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hadoop.apache.org/docs/r2.9.2/hadoop-mapreduce-client/hadoop-mapreduce-client-core/MapredCommands.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spark.apache.org/"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storm.apache.org/"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flink.apache.org/"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799" b="1" dirty="0">
                <a:solidFill>
                  <a:srgbClr val="01ACBE"/>
                </a:solidFill>
                <a:latin typeface="微软雅黑" panose="020B0503020204020204" pitchFamily="34" charset="-122"/>
                <a:ea typeface="微软雅黑" panose="020B0503020204020204" pitchFamily="34" charset="-122"/>
              </a:rPr>
              <a:t>第</a:t>
            </a:r>
            <a:r>
              <a:rPr lang="en-US" altLang="zh-CN" sz="4799" b="1" dirty="0">
                <a:solidFill>
                  <a:srgbClr val="01ACBE"/>
                </a:solidFill>
                <a:latin typeface="微软雅黑" panose="020B0503020204020204" pitchFamily="34" charset="-122"/>
                <a:ea typeface="微软雅黑" panose="020B0503020204020204" pitchFamily="34" charset="-122"/>
              </a:rPr>
              <a:t>4</a:t>
            </a:r>
            <a:r>
              <a:rPr lang="zh-CN" altLang="en-US" sz="4799" b="1" dirty="0">
                <a:solidFill>
                  <a:srgbClr val="01ACBE"/>
                </a:solidFill>
                <a:latin typeface="微软雅黑" panose="020B0503020204020204" pitchFamily="34" charset="-122"/>
                <a:ea typeface="微软雅黑" panose="020B0503020204020204" pitchFamily="34" charset="-122"/>
              </a:rPr>
              <a:t>章</a:t>
            </a:r>
            <a:endParaRPr lang="en-US" altLang="zh-CN" sz="4799" b="1" dirty="0">
              <a:solidFill>
                <a:srgbClr val="01ACBE"/>
              </a:solidFill>
              <a:latin typeface="微软雅黑" panose="020B0503020204020204" pitchFamily="34" charset="-122"/>
              <a:ea typeface="微软雅黑" panose="020B0503020204020204" pitchFamily="34" charset="-122"/>
            </a:endParaRPr>
          </a:p>
          <a:p>
            <a:r>
              <a:rPr lang="zh-CN" altLang="en-US" sz="4799" b="1" dirty="0">
                <a:solidFill>
                  <a:srgbClr val="01ACBE"/>
                </a:solidFill>
                <a:latin typeface="微软雅黑" panose="020B0503020204020204" pitchFamily="34" charset="-122"/>
                <a:ea typeface="微软雅黑" panose="020B0503020204020204" pitchFamily="34" charset="-122"/>
              </a:rPr>
              <a:t>分布式计算框架</a:t>
            </a:r>
            <a:r>
              <a:rPr lang="en-US" altLang="zh-CN" sz="4799" b="1" dirty="0">
                <a:solidFill>
                  <a:srgbClr val="01ACBE"/>
                </a:solidFill>
                <a:latin typeface="微软雅黑" panose="020B0503020204020204" pitchFamily="34" charset="-122"/>
                <a:ea typeface="微软雅黑" panose="020B0503020204020204" pitchFamily="34" charset="-122"/>
              </a:rPr>
              <a:t>MapReduce</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077609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8DC3C-EB67-40E2-B426-0E91A2412CA2}"/>
              </a:ext>
            </a:extLst>
          </p:cNvPr>
          <p:cNvSpPr>
            <a:spLocks noGrp="1"/>
          </p:cNvSpPr>
          <p:nvPr>
            <p:ph type="title"/>
          </p:nvPr>
        </p:nvSpPr>
        <p:spPr/>
        <p:txBody>
          <a:bodyPr/>
          <a:lstStyle/>
          <a:p>
            <a:r>
              <a:rPr lang="en-US" altLang="zh-CN" dirty="0"/>
              <a:t>Map</a:t>
            </a:r>
            <a:r>
              <a:rPr lang="zh-CN" altLang="en-US" dirty="0"/>
              <a:t>和</a:t>
            </a:r>
            <a:r>
              <a:rPr lang="en-US" altLang="zh-CN" dirty="0"/>
              <a:t>Reduce</a:t>
            </a:r>
            <a:r>
              <a:rPr lang="zh-CN" altLang="en-US" dirty="0"/>
              <a:t>函数</a:t>
            </a:r>
          </a:p>
        </p:txBody>
      </p:sp>
      <p:graphicFrame>
        <p:nvGraphicFramePr>
          <p:cNvPr id="5" name="表格 5">
            <a:extLst>
              <a:ext uri="{FF2B5EF4-FFF2-40B4-BE49-F238E27FC236}">
                <a16:creationId xmlns:a16="http://schemas.microsoft.com/office/drawing/2014/main" id="{B31E1639-F8AB-4D32-90E1-4B2B0125C23C}"/>
              </a:ext>
            </a:extLst>
          </p:cNvPr>
          <p:cNvGraphicFramePr>
            <a:graphicFrameLocks noGrp="1"/>
          </p:cNvGraphicFramePr>
          <p:nvPr>
            <p:ph idx="1"/>
            <p:extLst>
              <p:ext uri="{D42A27DB-BD31-4B8C-83A1-F6EECF244321}">
                <p14:modId xmlns:p14="http://schemas.microsoft.com/office/powerpoint/2010/main" val="489264004"/>
              </p:ext>
            </p:extLst>
          </p:nvPr>
        </p:nvGraphicFramePr>
        <p:xfrm>
          <a:off x="628650" y="1370013"/>
          <a:ext cx="7886700" cy="2748300"/>
        </p:xfrm>
        <a:graphic>
          <a:graphicData uri="http://schemas.openxmlformats.org/drawingml/2006/table">
            <a:tbl>
              <a:tblPr firstRow="1" bandRow="1">
                <a:tableStyleId>{5C22544A-7EE6-4342-B048-85BDC9FD1C3A}</a:tableStyleId>
              </a:tblPr>
              <a:tblGrid>
                <a:gridCol w="1058901">
                  <a:extLst>
                    <a:ext uri="{9D8B030D-6E8A-4147-A177-3AD203B41FA5}">
                      <a16:colId xmlns:a16="http://schemas.microsoft.com/office/drawing/2014/main" val="3048685293"/>
                    </a:ext>
                  </a:extLst>
                </a:gridCol>
                <a:gridCol w="1955181">
                  <a:extLst>
                    <a:ext uri="{9D8B030D-6E8A-4147-A177-3AD203B41FA5}">
                      <a16:colId xmlns:a16="http://schemas.microsoft.com/office/drawing/2014/main" val="3741955985"/>
                    </a:ext>
                  </a:extLst>
                </a:gridCol>
                <a:gridCol w="1434790">
                  <a:extLst>
                    <a:ext uri="{9D8B030D-6E8A-4147-A177-3AD203B41FA5}">
                      <a16:colId xmlns:a16="http://schemas.microsoft.com/office/drawing/2014/main" val="2616283262"/>
                    </a:ext>
                  </a:extLst>
                </a:gridCol>
                <a:gridCol w="3437828">
                  <a:extLst>
                    <a:ext uri="{9D8B030D-6E8A-4147-A177-3AD203B41FA5}">
                      <a16:colId xmlns:a16="http://schemas.microsoft.com/office/drawing/2014/main" val="1329042743"/>
                    </a:ext>
                  </a:extLst>
                </a:gridCol>
              </a:tblGrid>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函数</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输入</a:t>
                      </a:r>
                      <a:endParaRPr kumimoji="0" lang="zh-CN" altLang="en-US" sz="1600" b="0" i="0" u="none" strike="noStrike" cap="none" normalizeH="0" baseline="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输出</a:t>
                      </a:r>
                      <a:endParaRPr kumimoji="0" lang="zh-CN" altLang="en-US" sz="1600" b="0" i="0" u="none" strike="noStrike" cap="none" normalizeH="0" baseline="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说明</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extLst>
                  <a:ext uri="{0D108BD9-81ED-4DB2-BD59-A6C34878D82A}">
                    <a16:rowId xmlns:a16="http://schemas.microsoft.com/office/drawing/2014/main" val="539918570"/>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Map</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&lt;</a:t>
                      </a:r>
                      <a:r>
                        <a:rPr kumimoji="0" lang="en-US" altLang="zh-CN" sz="1600" b="0" i="1"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rgbClr val="FF0000"/>
                          </a:solidFill>
                          <a:effectLst/>
                          <a:latin typeface="微软雅黑" pitchFamily="34" charset="-122"/>
                          <a:ea typeface="微软雅黑" pitchFamily="34" charset="-122"/>
                          <a:cs typeface="Times New Roman" pitchFamily="18" charset="0"/>
                        </a:rPr>
                        <a:t>1</a:t>
                      </a: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rgbClr val="FF0000"/>
                          </a:solidFill>
                          <a:effectLst/>
                          <a:latin typeface="微软雅黑" pitchFamily="34" charset="-122"/>
                          <a:ea typeface="微软雅黑" pitchFamily="34" charset="-122"/>
                          <a:cs typeface="Times New Roman" pitchFamily="18" charset="0"/>
                        </a:rPr>
                        <a:t>1</a:t>
                      </a: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如：</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行号</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 b c”&gt;</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List(&lt;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如：</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&lt;“a”,1&gt;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&lt;“b”,1&gt;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&lt;“c”,1&gt;</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1.</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将小数据集进一步解析成一批</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t>
                      </a: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key,value</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&gt;</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对，输入</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Map</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函数中进行处理</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2.</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每一个输入的</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1</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1</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&gt;</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会输出一批</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&gt;</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&gt;</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是计算的中间结果</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extLst>
                  <a:ext uri="{0D108BD9-81ED-4DB2-BD59-A6C34878D82A}">
                    <a16:rowId xmlns:a16="http://schemas.microsoft.com/office/drawing/2014/main" val="1691326062"/>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Reduce</a:t>
                      </a:r>
                      <a:endParaRPr kumimoji="0" lang="en-US" altLang="zh-CN" sz="1600" b="0" i="0" u="none" strike="noStrike" cap="none" normalizeH="0" baseline="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&lt;</a:t>
                      </a:r>
                      <a:r>
                        <a:rPr kumimoji="0" lang="en-US" altLang="zh-CN" sz="1600" b="0" i="1"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rgbClr val="FF0000"/>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,List(</a:t>
                      </a:r>
                      <a:r>
                        <a:rPr kumimoji="0" lang="en-US" altLang="zh-CN" sz="1600" b="0" i="1"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rgbClr val="FF0000"/>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如：</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&lt;“a”,&lt;1,1,1&gt;&gt;</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&lt;</a:t>
                      </a:r>
                      <a:r>
                        <a:rPr kumimoji="0" lang="en-US" altLang="zh-CN" sz="1600" b="0" i="1"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rgbClr val="FF0000"/>
                          </a:solidFill>
                          <a:effectLst/>
                          <a:latin typeface="微软雅黑" pitchFamily="34" charset="-122"/>
                          <a:ea typeface="微软雅黑" pitchFamily="34" charset="-122"/>
                          <a:cs typeface="Times New Roman" pitchFamily="18" charset="0"/>
                        </a:rPr>
                        <a:t>3</a:t>
                      </a: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a:t>
                      </a:r>
                      <a:r>
                        <a:rPr kumimoji="0" lang="en-US" altLang="zh-CN" sz="1600" b="0" i="1"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rgbClr val="FF0000"/>
                          </a:solidFill>
                          <a:effectLst/>
                          <a:latin typeface="微软雅黑" pitchFamily="34" charset="-122"/>
                          <a:ea typeface="微软雅黑" pitchFamily="34" charset="-122"/>
                          <a:cs typeface="Times New Roman" pitchFamily="18" charset="0"/>
                        </a:rPr>
                        <a:t>3</a:t>
                      </a: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&lt;“a”,3&gt;</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输入的中间结果</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,List(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)&gt;</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中的</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List(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表示是一批属于同一个</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的</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value</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extLst>
                  <a:ext uri="{0D108BD9-81ED-4DB2-BD59-A6C34878D82A}">
                    <a16:rowId xmlns:a16="http://schemas.microsoft.com/office/drawing/2014/main" val="1634157054"/>
                  </a:ext>
                </a:extLst>
              </a:tr>
            </a:tbl>
          </a:graphicData>
        </a:graphic>
      </p:graphicFrame>
    </p:spTree>
    <p:extLst>
      <p:ext uri="{BB962C8B-B14F-4D97-AF65-F5344CB8AC3E}">
        <p14:creationId xmlns:p14="http://schemas.microsoft.com/office/powerpoint/2010/main" val="295228084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  </a:t>
            </a:r>
            <a:r>
              <a:rPr lang="zh-CN" altLang="en-US" dirty="0"/>
              <a:t>第一个</a:t>
            </a:r>
            <a:r>
              <a:rPr lang="en-US" altLang="zh-CN" dirty="0"/>
              <a:t>MapReduce</a:t>
            </a:r>
            <a:r>
              <a:rPr lang="zh-CN" altLang="en-US" dirty="0"/>
              <a:t>案例：</a:t>
            </a:r>
            <a:r>
              <a:rPr lang="en-US" altLang="zh-CN" dirty="0" err="1"/>
              <a:t>WordCount</a:t>
            </a:r>
            <a:endParaRPr lang="en-US" altLang="zh-CN" dirty="0"/>
          </a:p>
        </p:txBody>
      </p:sp>
      <p:sp>
        <p:nvSpPr>
          <p:cNvPr id="3" name="内容占位符 2"/>
          <p:cNvSpPr>
            <a:spLocks noGrp="1"/>
          </p:cNvSpPr>
          <p:nvPr>
            <p:ph idx="1"/>
          </p:nvPr>
        </p:nvSpPr>
        <p:spPr/>
        <p:txBody>
          <a:bodyPr/>
          <a:lstStyle/>
          <a:p>
            <a:r>
              <a:rPr lang="en-US" altLang="zh-CN" dirty="0"/>
              <a:t>Hadoop</a:t>
            </a:r>
            <a:r>
              <a:rPr lang="zh-CN" altLang="zh-CN" dirty="0"/>
              <a:t>提供了一个</a:t>
            </a:r>
            <a:r>
              <a:rPr lang="en-US" altLang="zh-CN" dirty="0"/>
              <a:t>MapReduce</a:t>
            </a:r>
            <a:r>
              <a:rPr lang="zh-CN" altLang="zh-CN" dirty="0"/>
              <a:t>入门案例“</a:t>
            </a:r>
            <a:r>
              <a:rPr lang="en-US" altLang="zh-CN" dirty="0" err="1"/>
              <a:t>WordCount</a:t>
            </a:r>
            <a:r>
              <a:rPr lang="zh-CN" altLang="zh-CN" dirty="0"/>
              <a:t>”，用于统计输入文件中每个单词出现的次数。该案例源码保存在</a:t>
            </a:r>
            <a:r>
              <a:rPr lang="en-US" altLang="zh-CN" dirty="0"/>
              <a:t>$HADOOP_HOME/share/</a:t>
            </a:r>
            <a:r>
              <a:rPr lang="en-US" altLang="zh-CN" dirty="0" err="1"/>
              <a:t>hadoop</a:t>
            </a:r>
            <a:r>
              <a:rPr lang="en-US" altLang="zh-CN" dirty="0"/>
              <a:t>/</a:t>
            </a:r>
            <a:r>
              <a:rPr lang="en-US" altLang="zh-CN" dirty="0" err="1"/>
              <a:t>mapreduce</a:t>
            </a:r>
            <a:r>
              <a:rPr lang="en-US" altLang="zh-CN" dirty="0"/>
              <a:t>/sources/hadoop-mapreduce-examples-2.9.2.jar</a:t>
            </a:r>
            <a:r>
              <a:rPr lang="zh-CN" altLang="zh-CN" dirty="0"/>
              <a:t>的</a:t>
            </a:r>
            <a:r>
              <a:rPr lang="en-US" altLang="zh-CN" dirty="0"/>
              <a:t>WordCount.java</a:t>
            </a:r>
            <a:r>
              <a:rPr lang="zh-CN" altLang="zh-CN" dirty="0"/>
              <a:t>中，其源码共分为</a:t>
            </a:r>
            <a:r>
              <a:rPr lang="en-US" altLang="zh-CN" dirty="0" err="1"/>
              <a:t>TokenizerMapper</a:t>
            </a:r>
            <a:r>
              <a:rPr lang="zh-CN" altLang="zh-CN" dirty="0"/>
              <a:t>类、</a:t>
            </a:r>
            <a:r>
              <a:rPr lang="en-US" altLang="zh-CN" dirty="0" err="1"/>
              <a:t>IntSumReducer</a:t>
            </a:r>
            <a:r>
              <a:rPr lang="zh-CN" altLang="zh-CN" dirty="0"/>
              <a:t>类和</a:t>
            </a:r>
            <a:r>
              <a:rPr lang="en-US" altLang="zh-CN" dirty="0"/>
              <a:t>main()</a:t>
            </a:r>
            <a:r>
              <a:rPr lang="zh-CN" altLang="zh-CN" dirty="0"/>
              <a:t>函数三个部分。</a:t>
            </a: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00BBF-CF1C-47AB-A06F-0B9AB1FC7AB6}"/>
              </a:ext>
            </a:extLst>
          </p:cNvPr>
          <p:cNvSpPr>
            <a:spLocks noGrp="1"/>
          </p:cNvSpPr>
          <p:nvPr>
            <p:ph type="title"/>
          </p:nvPr>
        </p:nvSpPr>
        <p:spPr/>
        <p:txBody>
          <a:bodyPr/>
          <a:lstStyle/>
          <a:p>
            <a:r>
              <a:rPr lang="en-US" altLang="zh-CN" dirty="0"/>
              <a:t>4.2.1  </a:t>
            </a:r>
            <a:r>
              <a:rPr lang="en-US" altLang="zh-CN" dirty="0" err="1"/>
              <a:t>TokenizerMapper</a:t>
            </a:r>
            <a:r>
              <a:rPr lang="zh-CN" altLang="en-US" dirty="0"/>
              <a:t>类</a:t>
            </a:r>
          </a:p>
        </p:txBody>
      </p:sp>
      <p:sp>
        <p:nvSpPr>
          <p:cNvPr id="3" name="内容占位符 2">
            <a:extLst>
              <a:ext uri="{FF2B5EF4-FFF2-40B4-BE49-F238E27FC236}">
                <a16:creationId xmlns:a16="http://schemas.microsoft.com/office/drawing/2014/main" id="{0D70528F-16C5-4628-B008-59EB9EDA4C45}"/>
              </a:ext>
            </a:extLst>
          </p:cNvPr>
          <p:cNvSpPr>
            <a:spLocks noGrp="1"/>
          </p:cNvSpPr>
          <p:nvPr>
            <p:ph idx="1"/>
          </p:nvPr>
        </p:nvSpPr>
        <p:spPr/>
        <p:txBody>
          <a:bodyPr>
            <a:normAutofit fontScale="92500" lnSpcReduction="20000"/>
          </a:bodyPr>
          <a:lstStyle/>
          <a:p>
            <a:r>
              <a:rPr lang="zh-CN" altLang="en-US" dirty="0"/>
              <a:t>从类名可知，该类是</a:t>
            </a:r>
            <a:r>
              <a:rPr lang="en-US" altLang="zh-CN" dirty="0"/>
              <a:t>Map</a:t>
            </a:r>
            <a:r>
              <a:rPr lang="zh-CN" altLang="en-US" dirty="0"/>
              <a:t>阶段的实现。并且能够发现，在</a:t>
            </a:r>
            <a:r>
              <a:rPr lang="en-US" altLang="zh-CN" dirty="0"/>
              <a:t>MapReduce</a:t>
            </a:r>
            <a:r>
              <a:rPr lang="zh-CN" altLang="en-US" dirty="0"/>
              <a:t>中</a:t>
            </a:r>
            <a:r>
              <a:rPr lang="en-US" altLang="zh-CN" dirty="0"/>
              <a:t>Map</a:t>
            </a:r>
            <a:r>
              <a:rPr lang="zh-CN" altLang="en-US" dirty="0"/>
              <a:t>阶段的业务代码需要继承自</a:t>
            </a:r>
            <a:r>
              <a:rPr lang="en-US" altLang="zh-CN" dirty="0" err="1"/>
              <a:t>org.apache.hadoop.mapreduce.Mapper</a:t>
            </a:r>
            <a:r>
              <a:rPr lang="zh-CN" altLang="en-US" dirty="0"/>
              <a:t>类。</a:t>
            </a:r>
            <a:r>
              <a:rPr lang="en-US" altLang="zh-CN" dirty="0"/>
              <a:t>Mapper</a:t>
            </a:r>
            <a:r>
              <a:rPr lang="zh-CN" altLang="en-US" dirty="0"/>
              <a:t>类的四个泛型分别表示输入数据的</a:t>
            </a:r>
            <a:r>
              <a:rPr lang="en-US" altLang="zh-CN" dirty="0"/>
              <a:t>key</a:t>
            </a:r>
            <a:r>
              <a:rPr lang="zh-CN" altLang="en-US" dirty="0"/>
              <a:t>类型、输入数据的</a:t>
            </a:r>
            <a:r>
              <a:rPr lang="en-US" altLang="zh-CN" dirty="0"/>
              <a:t>value</a:t>
            </a:r>
            <a:r>
              <a:rPr lang="zh-CN" altLang="en-US" dirty="0"/>
              <a:t>类型、输出数据的</a:t>
            </a:r>
            <a:r>
              <a:rPr lang="en-US" altLang="zh-CN" dirty="0"/>
              <a:t>key</a:t>
            </a:r>
            <a:r>
              <a:rPr lang="zh-CN" altLang="en-US" dirty="0"/>
              <a:t>类型、输出数据的</a:t>
            </a:r>
            <a:r>
              <a:rPr lang="en-US" altLang="zh-CN" dirty="0"/>
              <a:t>value</a:t>
            </a:r>
            <a:r>
              <a:rPr lang="zh-CN" altLang="en-US" dirty="0"/>
              <a:t>类型。</a:t>
            </a:r>
            <a:endParaRPr lang="en-US" altLang="zh-CN" dirty="0"/>
          </a:p>
          <a:p>
            <a:r>
              <a:rPr lang="zh-CN" altLang="en-US" dirty="0"/>
              <a:t>以本次“</a:t>
            </a:r>
            <a:r>
              <a:rPr lang="en-US" altLang="zh-CN" dirty="0" err="1"/>
              <a:t>WordCount</a:t>
            </a:r>
            <a:r>
              <a:rPr lang="en-US" altLang="zh-CN" dirty="0"/>
              <a:t>”</a:t>
            </a:r>
            <a:r>
              <a:rPr lang="zh-CN" altLang="en-US" dirty="0"/>
              <a:t>为例，每次</a:t>
            </a:r>
            <a:r>
              <a:rPr lang="en-US" altLang="zh-CN" dirty="0"/>
              <a:t>Map</a:t>
            </a:r>
            <a:r>
              <a:rPr lang="zh-CN" altLang="en-US" dirty="0"/>
              <a:t>阶段需要处理的数据是文件中的一行数据，而默认情况下这一行数据的偏移量（该行起始位置距离文件初始位置的位移）就是输入数据的</a:t>
            </a:r>
            <a:r>
              <a:rPr lang="en-US" altLang="zh-CN" dirty="0"/>
              <a:t>key</a:t>
            </a:r>
            <a:r>
              <a:rPr lang="zh-CN" altLang="en-US" dirty="0"/>
              <a:t>类型（一般而言，偏移量是一个长整型，也可以写成本例中使用的</a:t>
            </a:r>
            <a:r>
              <a:rPr lang="en-US" altLang="zh-CN" dirty="0"/>
              <a:t>Object</a:t>
            </a:r>
            <a:r>
              <a:rPr lang="zh-CN" altLang="en-US" dirty="0"/>
              <a:t>类型）；输入数据的</a:t>
            </a:r>
            <a:r>
              <a:rPr lang="en-US" altLang="zh-CN" dirty="0"/>
              <a:t>value</a:t>
            </a:r>
            <a:r>
              <a:rPr lang="zh-CN" altLang="en-US" dirty="0"/>
              <a:t>类型就是这行数据本身，因此是</a:t>
            </a:r>
            <a:r>
              <a:rPr lang="en-US" altLang="zh-CN" dirty="0"/>
              <a:t>Text</a:t>
            </a:r>
            <a:r>
              <a:rPr lang="zh-CN" altLang="en-US" dirty="0"/>
              <a:t>类型（即</a:t>
            </a:r>
            <a:r>
              <a:rPr lang="en-US" altLang="zh-CN" dirty="0" err="1"/>
              <a:t>hadoop</a:t>
            </a:r>
            <a:r>
              <a:rPr lang="zh-CN" altLang="en-US" dirty="0"/>
              <a:t>中定义的字符串类型）；输出数据的</a:t>
            </a:r>
            <a:r>
              <a:rPr lang="en-US" altLang="zh-CN" dirty="0"/>
              <a:t>key</a:t>
            </a:r>
            <a:r>
              <a:rPr lang="zh-CN" altLang="en-US" dirty="0"/>
              <a:t>类型是每个单词本身，因此也是</a:t>
            </a:r>
            <a:r>
              <a:rPr lang="en-US" altLang="zh-CN" dirty="0"/>
              <a:t>Text</a:t>
            </a:r>
            <a:r>
              <a:rPr lang="zh-CN" altLang="en-US" dirty="0"/>
              <a:t>类型；而输出数据的</a:t>
            </a:r>
            <a:r>
              <a:rPr lang="en-US" altLang="zh-CN" dirty="0"/>
              <a:t>value</a:t>
            </a:r>
            <a:r>
              <a:rPr lang="zh-CN" altLang="en-US" dirty="0"/>
              <a:t>类型，就表示该单词出现了一次，因此就是数字</a:t>
            </a:r>
            <a:r>
              <a:rPr lang="en-US" altLang="zh-CN" dirty="0"/>
              <a:t>1</a:t>
            </a:r>
            <a:r>
              <a:rPr lang="zh-CN" altLang="en-US" dirty="0"/>
              <a:t>，可以表示为</a:t>
            </a:r>
            <a:r>
              <a:rPr lang="en-US" altLang="zh-CN" dirty="0" err="1"/>
              <a:t>IntWritable</a:t>
            </a:r>
            <a:r>
              <a:rPr lang="zh-CN" altLang="en-US" dirty="0"/>
              <a:t>类型（即</a:t>
            </a:r>
            <a:r>
              <a:rPr lang="en-US" altLang="zh-CN" dirty="0"/>
              <a:t>Hadoop</a:t>
            </a:r>
            <a:r>
              <a:rPr lang="zh-CN" altLang="en-US" dirty="0"/>
              <a:t>中定义的整数类型）。</a:t>
            </a:r>
          </a:p>
        </p:txBody>
      </p:sp>
    </p:spTree>
    <p:extLst>
      <p:ext uri="{BB962C8B-B14F-4D97-AF65-F5344CB8AC3E}">
        <p14:creationId xmlns:p14="http://schemas.microsoft.com/office/powerpoint/2010/main" val="41755884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7B23A-6A8E-4EB7-861F-C1555D1286B5}"/>
              </a:ext>
            </a:extLst>
          </p:cNvPr>
          <p:cNvSpPr>
            <a:spLocks noGrp="1"/>
          </p:cNvSpPr>
          <p:nvPr>
            <p:ph type="title"/>
          </p:nvPr>
        </p:nvSpPr>
        <p:spPr/>
        <p:txBody>
          <a:bodyPr/>
          <a:lstStyle/>
          <a:p>
            <a:r>
              <a:rPr lang="en-US" altLang="zh-CN" dirty="0" err="1"/>
              <a:t>TokenizerMapper</a:t>
            </a:r>
            <a:r>
              <a:rPr lang="zh-CN" altLang="zh-CN" dirty="0"/>
              <a:t>类源码</a:t>
            </a:r>
            <a:endParaRPr lang="zh-CN" altLang="en-US" dirty="0"/>
          </a:p>
        </p:txBody>
      </p:sp>
      <p:sp>
        <p:nvSpPr>
          <p:cNvPr id="3" name="内容占位符 2">
            <a:extLst>
              <a:ext uri="{FF2B5EF4-FFF2-40B4-BE49-F238E27FC236}">
                <a16:creationId xmlns:a16="http://schemas.microsoft.com/office/drawing/2014/main" id="{C638ABB7-2845-49A8-8F1A-592C43308D40}"/>
              </a:ext>
            </a:extLst>
          </p:cNvPr>
          <p:cNvSpPr>
            <a:spLocks noGrp="1"/>
          </p:cNvSpPr>
          <p:nvPr>
            <p:ph idx="1"/>
          </p:nvPr>
        </p:nvSpPr>
        <p:spPr/>
        <p:txBody>
          <a:bodyPr>
            <a:normAutofit fontScale="47500" lnSpcReduction="20000"/>
          </a:bodyPr>
          <a:lstStyle/>
          <a:p>
            <a:pPr marL="0" indent="0">
              <a:buNone/>
            </a:pPr>
            <a:r>
              <a:rPr lang="en-US" altLang="zh-CN" i="1" dirty="0"/>
              <a:t>import </a:t>
            </a:r>
            <a:r>
              <a:rPr lang="en-US" altLang="zh-CN" i="1" dirty="0" err="1"/>
              <a:t>org.apache.hadoop.mapreduce.Mapper</a:t>
            </a:r>
            <a:r>
              <a:rPr lang="en-US" altLang="zh-CN" i="1" dirty="0"/>
              <a:t>;</a:t>
            </a:r>
            <a:endParaRPr lang="zh-CN" altLang="zh-CN" i="1" dirty="0"/>
          </a:p>
          <a:p>
            <a:pPr marL="0" indent="0">
              <a:buNone/>
            </a:pPr>
            <a:r>
              <a:rPr lang="en-US" altLang="zh-CN" i="1" dirty="0"/>
              <a:t>public static class </a:t>
            </a:r>
            <a:r>
              <a:rPr lang="en-US" altLang="zh-CN" i="1" dirty="0" err="1"/>
              <a:t>TokenizerMapper</a:t>
            </a:r>
            <a:r>
              <a:rPr lang="en-US" altLang="zh-CN" i="1" dirty="0"/>
              <a:t> extends Mapper&lt;Object, Text, Text, </a:t>
            </a:r>
            <a:r>
              <a:rPr lang="en-US" altLang="zh-CN" i="1" dirty="0" err="1"/>
              <a:t>IntWritable</a:t>
            </a:r>
            <a:r>
              <a:rPr lang="en-US" altLang="zh-CN" i="1" dirty="0"/>
              <a:t>&gt;{</a:t>
            </a:r>
            <a:endParaRPr lang="zh-CN" altLang="zh-CN" i="1" dirty="0"/>
          </a:p>
          <a:p>
            <a:pPr marL="0" indent="0">
              <a:buNone/>
            </a:pPr>
            <a:r>
              <a:rPr lang="en-US" altLang="zh-CN" i="1" dirty="0"/>
              <a:t> </a:t>
            </a:r>
            <a:endParaRPr lang="zh-CN" altLang="zh-CN" i="1" dirty="0"/>
          </a:p>
          <a:p>
            <a:pPr marL="0" indent="0">
              <a:buNone/>
            </a:pPr>
            <a:r>
              <a:rPr lang="en-US" altLang="zh-CN" i="1" dirty="0"/>
              <a:t>    private final static </a:t>
            </a:r>
            <a:r>
              <a:rPr lang="en-US" altLang="zh-CN" i="1" dirty="0" err="1"/>
              <a:t>IntWritable</a:t>
            </a:r>
            <a:r>
              <a:rPr lang="en-US" altLang="zh-CN" i="1" dirty="0"/>
              <a:t> one = new </a:t>
            </a:r>
            <a:r>
              <a:rPr lang="en-US" altLang="zh-CN" i="1" dirty="0" err="1"/>
              <a:t>IntWritable</a:t>
            </a:r>
            <a:r>
              <a:rPr lang="en-US" altLang="zh-CN" i="1" dirty="0"/>
              <a:t>(1);</a:t>
            </a:r>
            <a:endParaRPr lang="zh-CN" altLang="zh-CN" i="1" dirty="0"/>
          </a:p>
          <a:p>
            <a:pPr marL="0" indent="0">
              <a:buNone/>
            </a:pPr>
            <a:r>
              <a:rPr lang="en-US" altLang="zh-CN" i="1" dirty="0"/>
              <a:t>    private Text word = new Text();</a:t>
            </a:r>
            <a:endParaRPr lang="zh-CN" altLang="zh-CN" i="1" dirty="0"/>
          </a:p>
          <a:p>
            <a:pPr marL="0" indent="0">
              <a:buNone/>
            </a:pPr>
            <a:r>
              <a:rPr lang="en-US" altLang="zh-CN" i="1" dirty="0"/>
              <a:t> </a:t>
            </a:r>
            <a:endParaRPr lang="zh-CN" altLang="zh-CN" i="1" dirty="0"/>
          </a:p>
          <a:p>
            <a:pPr marL="0" indent="0">
              <a:buNone/>
            </a:pPr>
            <a:r>
              <a:rPr lang="en-US" altLang="zh-CN" i="1" dirty="0"/>
              <a:t>    public void map(Object key, Text value, Context context) throws </a:t>
            </a:r>
            <a:r>
              <a:rPr lang="en-US" altLang="zh-CN" i="1" dirty="0" err="1"/>
              <a:t>IOException</a:t>
            </a:r>
            <a:r>
              <a:rPr lang="en-US" altLang="zh-CN" i="1" dirty="0"/>
              <a:t>, </a:t>
            </a:r>
            <a:r>
              <a:rPr lang="en-US" altLang="zh-CN" i="1" dirty="0" err="1"/>
              <a:t>InterruptedException</a:t>
            </a:r>
            <a:r>
              <a:rPr lang="en-US" altLang="zh-CN" i="1" dirty="0"/>
              <a:t> {</a:t>
            </a:r>
            <a:endParaRPr lang="zh-CN" altLang="zh-CN" i="1" dirty="0"/>
          </a:p>
          <a:p>
            <a:pPr marL="0" indent="0">
              <a:buNone/>
            </a:pPr>
            <a:r>
              <a:rPr lang="en-US" altLang="zh-CN" i="1" dirty="0"/>
              <a:t>        </a:t>
            </a:r>
            <a:r>
              <a:rPr lang="en-US" altLang="zh-CN" i="1" dirty="0" err="1"/>
              <a:t>StringTokenizer</a:t>
            </a:r>
            <a:r>
              <a:rPr lang="en-US" altLang="zh-CN" i="1" dirty="0"/>
              <a:t> </a:t>
            </a:r>
            <a:r>
              <a:rPr lang="en-US" altLang="zh-CN" i="1" dirty="0" err="1"/>
              <a:t>itr</a:t>
            </a:r>
            <a:r>
              <a:rPr lang="en-US" altLang="zh-CN" i="1" dirty="0"/>
              <a:t> = new </a:t>
            </a:r>
            <a:r>
              <a:rPr lang="en-US" altLang="zh-CN" i="1" dirty="0" err="1"/>
              <a:t>StringTokenizer</a:t>
            </a:r>
            <a:r>
              <a:rPr lang="en-US" altLang="zh-CN" i="1" dirty="0"/>
              <a:t>(</a:t>
            </a:r>
            <a:r>
              <a:rPr lang="en-US" altLang="zh-CN" i="1" dirty="0" err="1"/>
              <a:t>value.toString</a:t>
            </a:r>
            <a:r>
              <a:rPr lang="en-US" altLang="zh-CN" i="1" dirty="0"/>
              <a:t>());</a:t>
            </a:r>
            <a:endParaRPr lang="zh-CN" altLang="zh-CN" i="1" dirty="0"/>
          </a:p>
          <a:p>
            <a:pPr marL="0" indent="0">
              <a:buNone/>
            </a:pPr>
            <a:r>
              <a:rPr lang="en-US" altLang="zh-CN" i="1" dirty="0"/>
              <a:t>        while (</a:t>
            </a:r>
            <a:r>
              <a:rPr lang="en-US" altLang="zh-CN" i="1" dirty="0" err="1"/>
              <a:t>itr.hasMoreTokens</a:t>
            </a:r>
            <a:r>
              <a:rPr lang="en-US" altLang="zh-CN" i="1" dirty="0"/>
              <a:t>()) {</a:t>
            </a:r>
            <a:endParaRPr lang="zh-CN" altLang="zh-CN" i="1" dirty="0"/>
          </a:p>
          <a:p>
            <a:pPr marL="0" indent="0">
              <a:buNone/>
            </a:pPr>
            <a:r>
              <a:rPr lang="en-US" altLang="zh-CN" i="1" dirty="0"/>
              <a:t>            </a:t>
            </a:r>
            <a:r>
              <a:rPr lang="en-US" altLang="zh-CN" i="1" dirty="0" err="1"/>
              <a:t>word.set</a:t>
            </a:r>
            <a:r>
              <a:rPr lang="en-US" altLang="zh-CN" i="1" dirty="0"/>
              <a:t>(</a:t>
            </a:r>
            <a:r>
              <a:rPr lang="en-US" altLang="zh-CN" i="1" dirty="0" err="1"/>
              <a:t>itr.nextToken</a:t>
            </a:r>
            <a:r>
              <a:rPr lang="en-US" altLang="zh-CN" i="1" dirty="0"/>
              <a:t>());</a:t>
            </a:r>
            <a:endParaRPr lang="zh-CN" altLang="zh-CN" i="1" dirty="0"/>
          </a:p>
          <a:p>
            <a:pPr marL="0" indent="0">
              <a:buNone/>
            </a:pPr>
            <a:r>
              <a:rPr lang="en-US" altLang="zh-CN" i="1" dirty="0"/>
              <a:t>            </a:t>
            </a:r>
            <a:r>
              <a:rPr lang="en-US" altLang="zh-CN" i="1" dirty="0" err="1"/>
              <a:t>context.write</a:t>
            </a:r>
            <a:r>
              <a:rPr lang="en-US" altLang="zh-CN" i="1" dirty="0"/>
              <a:t>(word, one);</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4" name="矩形 3">
            <a:extLst>
              <a:ext uri="{FF2B5EF4-FFF2-40B4-BE49-F238E27FC236}">
                <a16:creationId xmlns:a16="http://schemas.microsoft.com/office/drawing/2014/main" id="{E3B3150B-E57E-4B8A-8728-9A52127928D5}"/>
              </a:ext>
            </a:extLst>
          </p:cNvPr>
          <p:cNvSpPr/>
          <p:nvPr/>
        </p:nvSpPr>
        <p:spPr>
          <a:xfrm>
            <a:off x="4311805" y="3463172"/>
            <a:ext cx="4572000" cy="116955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zh-CN" altLang="en-US" sz="1400" dirty="0"/>
              <a:t>Mapper类提供了map()方法，用于编写Map阶段具体的业务逻辑。map()方法的前两个参数表示输入数据的key类型和value类型（即与Mapper类前两个参数的含义一致），而map()的第三个参数Context对象表示Map阶段的上下文对象，可以用于将Map阶段的产物输出到下一个阶段中。</a:t>
            </a:r>
          </a:p>
        </p:txBody>
      </p:sp>
    </p:spTree>
    <p:extLst>
      <p:ext uri="{BB962C8B-B14F-4D97-AF65-F5344CB8AC3E}">
        <p14:creationId xmlns:p14="http://schemas.microsoft.com/office/powerpoint/2010/main" val="168951934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0DF66-414C-44EF-B885-1F9597F825EB}"/>
              </a:ext>
            </a:extLst>
          </p:cNvPr>
          <p:cNvSpPr>
            <a:spLocks noGrp="1"/>
          </p:cNvSpPr>
          <p:nvPr>
            <p:ph type="title"/>
          </p:nvPr>
        </p:nvSpPr>
        <p:spPr/>
        <p:txBody>
          <a:bodyPr/>
          <a:lstStyle/>
          <a:p>
            <a:r>
              <a:rPr lang="en-US" altLang="zh-CN" dirty="0"/>
              <a:t>4.2.1  </a:t>
            </a:r>
            <a:r>
              <a:rPr lang="en-US" altLang="zh-CN" dirty="0" err="1"/>
              <a:t>TokenizerMapper</a:t>
            </a:r>
            <a:r>
              <a:rPr lang="zh-CN" altLang="en-US" dirty="0"/>
              <a:t>类</a:t>
            </a:r>
          </a:p>
        </p:txBody>
      </p:sp>
      <p:sp>
        <p:nvSpPr>
          <p:cNvPr id="3" name="内容占位符 2">
            <a:extLst>
              <a:ext uri="{FF2B5EF4-FFF2-40B4-BE49-F238E27FC236}">
                <a16:creationId xmlns:a16="http://schemas.microsoft.com/office/drawing/2014/main" id="{51F7C2C2-C95D-47F2-ACC9-83A467A7D509}"/>
              </a:ext>
            </a:extLst>
          </p:cNvPr>
          <p:cNvSpPr>
            <a:spLocks noGrp="1"/>
          </p:cNvSpPr>
          <p:nvPr>
            <p:ph idx="1"/>
          </p:nvPr>
        </p:nvSpPr>
        <p:spPr/>
        <p:txBody>
          <a:bodyPr/>
          <a:lstStyle/>
          <a:p>
            <a:r>
              <a:rPr lang="zh-CN" altLang="zh-CN" dirty="0"/>
              <a:t>现在具体分析</a:t>
            </a:r>
            <a:r>
              <a:rPr lang="en-US" altLang="zh-CN" dirty="0" err="1"/>
              <a:t>TokenizerMapper</a:t>
            </a:r>
            <a:r>
              <a:rPr lang="zh-CN" altLang="zh-CN" dirty="0"/>
              <a:t>类的源码：当输入数据被提交到</a:t>
            </a:r>
            <a:r>
              <a:rPr lang="en-US" altLang="zh-CN" dirty="0"/>
              <a:t>MapReduce</a:t>
            </a:r>
            <a:r>
              <a:rPr lang="zh-CN" altLang="zh-CN" dirty="0"/>
              <a:t>流程后，</a:t>
            </a:r>
            <a:r>
              <a:rPr lang="en-US" altLang="zh-CN" dirty="0"/>
              <a:t>MapReduce</a:t>
            </a:r>
            <a:r>
              <a:rPr lang="zh-CN" altLang="zh-CN" dirty="0"/>
              <a:t>会先将输入数据进行拆分（</a:t>
            </a:r>
            <a:r>
              <a:rPr lang="en-US" altLang="zh-CN" dirty="0"/>
              <a:t>Split</a:t>
            </a:r>
            <a:r>
              <a:rPr lang="zh-CN" altLang="zh-CN" dirty="0"/>
              <a:t>），之后再将拆分后的文件块提交给</a:t>
            </a:r>
            <a:r>
              <a:rPr lang="en-US" altLang="zh-CN" dirty="0"/>
              <a:t>Map</a:t>
            </a:r>
            <a:r>
              <a:rPr lang="zh-CN" altLang="zh-CN" dirty="0"/>
              <a:t>阶段的</a:t>
            </a:r>
            <a:r>
              <a:rPr lang="en-US" altLang="zh-CN" dirty="0"/>
              <a:t>map()</a:t>
            </a:r>
            <a:r>
              <a:rPr lang="zh-CN" altLang="zh-CN" dirty="0"/>
              <a:t>方法。</a:t>
            </a:r>
            <a:r>
              <a:rPr lang="en-US" altLang="zh-CN" dirty="0"/>
              <a:t>map()</a:t>
            </a:r>
            <a:r>
              <a:rPr lang="zh-CN" altLang="zh-CN" dirty="0"/>
              <a:t>方法拿到文件块后，默认以“行”为单位进行读取，每次读取一行数据后，再通过</a:t>
            </a:r>
            <a:r>
              <a:rPr lang="en-US" altLang="zh-CN" dirty="0" err="1"/>
              <a:t>StringTokenizer</a:t>
            </a:r>
            <a:r>
              <a:rPr lang="zh-CN" altLang="zh-CN" dirty="0"/>
              <a:t>构造方法将该行数据以空白字符（空格、制表符等）为分隔符进行拆分，然后再遍历拆分后的单词，并将每个单词的输出</a:t>
            </a:r>
            <a:r>
              <a:rPr lang="en-US" altLang="zh-CN" dirty="0"/>
              <a:t>value</a:t>
            </a:r>
            <a:r>
              <a:rPr lang="zh-CN" altLang="zh-CN" dirty="0"/>
              <a:t>设置为</a:t>
            </a:r>
            <a:r>
              <a:rPr lang="en-US" altLang="zh-CN" dirty="0"/>
              <a:t>1</a:t>
            </a:r>
            <a:r>
              <a:rPr lang="zh-CN" altLang="zh-CN" dirty="0"/>
              <a:t>。也就是说，</a:t>
            </a:r>
            <a:r>
              <a:rPr lang="en-US" altLang="zh-CN" dirty="0"/>
              <a:t>Map</a:t>
            </a:r>
            <a:r>
              <a:rPr lang="zh-CN" altLang="zh-CN" dirty="0"/>
              <a:t>阶段会将读入到的每一行数据拆分成各个单词，然后标记该单词出现了</a:t>
            </a:r>
            <a:r>
              <a:rPr lang="en-US" altLang="zh-CN" dirty="0"/>
              <a:t>1</a:t>
            </a:r>
            <a:r>
              <a:rPr lang="zh-CN" altLang="zh-CN" dirty="0"/>
              <a:t>次，之后再通过</a:t>
            </a:r>
            <a:r>
              <a:rPr lang="en-US" altLang="zh-CN" dirty="0" err="1"/>
              <a:t>context.write</a:t>
            </a:r>
            <a:r>
              <a:rPr lang="en-US" altLang="zh-CN" dirty="0"/>
              <a:t>()</a:t>
            </a:r>
            <a:r>
              <a:rPr lang="zh-CN" altLang="zh-CN" dirty="0"/>
              <a:t>输出到</a:t>
            </a:r>
            <a:r>
              <a:rPr lang="en-US" altLang="zh-CN" dirty="0"/>
              <a:t>MapReduce</a:t>
            </a:r>
            <a:r>
              <a:rPr lang="zh-CN" altLang="zh-CN" dirty="0"/>
              <a:t>中的下一个阶段</a:t>
            </a:r>
            <a:r>
              <a:rPr lang="zh-CN" altLang="en-US" dirty="0"/>
              <a:t>。</a:t>
            </a:r>
          </a:p>
          <a:p>
            <a:endParaRPr lang="zh-CN" altLang="en-US" dirty="0"/>
          </a:p>
        </p:txBody>
      </p:sp>
    </p:spTree>
    <p:extLst>
      <p:ext uri="{BB962C8B-B14F-4D97-AF65-F5344CB8AC3E}">
        <p14:creationId xmlns:p14="http://schemas.microsoft.com/office/powerpoint/2010/main" val="263306423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06319-D2EA-4C49-8448-BCF6AADA7182}"/>
              </a:ext>
            </a:extLst>
          </p:cNvPr>
          <p:cNvSpPr>
            <a:spLocks noGrp="1"/>
          </p:cNvSpPr>
          <p:nvPr>
            <p:ph type="title"/>
          </p:nvPr>
        </p:nvSpPr>
        <p:spPr/>
        <p:txBody>
          <a:bodyPr/>
          <a:lstStyle/>
          <a:p>
            <a:r>
              <a:rPr lang="en-US" altLang="zh-CN" dirty="0"/>
              <a:t>Map</a:t>
            </a:r>
            <a:r>
              <a:rPr lang="zh-CN" altLang="en-US" dirty="0"/>
              <a:t>阶段</a:t>
            </a:r>
          </a:p>
        </p:txBody>
      </p:sp>
      <p:sp>
        <p:nvSpPr>
          <p:cNvPr id="26" name="文本框 21161">
            <a:extLst>
              <a:ext uri="{FF2B5EF4-FFF2-40B4-BE49-F238E27FC236}">
                <a16:creationId xmlns:a16="http://schemas.microsoft.com/office/drawing/2014/main" id="{8474F526-5369-4884-B27A-05C3985B32BF}"/>
              </a:ext>
            </a:extLst>
          </p:cNvPr>
          <p:cNvSpPr txBox="1"/>
          <p:nvPr/>
        </p:nvSpPr>
        <p:spPr>
          <a:xfrm>
            <a:off x="2713920" y="2045051"/>
            <a:ext cx="1556385" cy="756014"/>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ello </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W</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orld</a:t>
            </a:r>
          </a:p>
          <a:p>
            <a:pPr algn="just">
              <a:spcAft>
                <a:spcPts val="0"/>
              </a:spcAft>
            </a:pP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ello </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adoop</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文本框 21162">
            <a:extLst>
              <a:ext uri="{FF2B5EF4-FFF2-40B4-BE49-F238E27FC236}">
                <a16:creationId xmlns:a16="http://schemas.microsoft.com/office/drawing/2014/main" id="{F3692A22-1AF4-43C3-B3EC-B899B2D57BC5}"/>
              </a:ext>
            </a:extLst>
          </p:cNvPr>
          <p:cNvSpPr txBox="1"/>
          <p:nvPr/>
        </p:nvSpPr>
        <p:spPr>
          <a:xfrm>
            <a:off x="4901495" y="1784409"/>
            <a:ext cx="1556385" cy="1277316"/>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ello , 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W</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orld , 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ello , 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adoop , 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8" name="直接连接符 27">
            <a:extLst>
              <a:ext uri="{FF2B5EF4-FFF2-40B4-BE49-F238E27FC236}">
                <a16:creationId xmlns:a16="http://schemas.microsoft.com/office/drawing/2014/main" id="{DAF73100-49EB-4C4C-B3D1-9EEE0D74E20A}"/>
              </a:ext>
            </a:extLst>
          </p:cNvPr>
          <p:cNvCxnSpPr>
            <a:cxnSpLocks/>
            <a:stCxn id="26" idx="3"/>
            <a:endCxn id="27" idx="1"/>
          </p:cNvCxnSpPr>
          <p:nvPr/>
        </p:nvCxnSpPr>
        <p:spPr>
          <a:xfrm>
            <a:off x="4270305" y="2423058"/>
            <a:ext cx="631190" cy="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259509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F2C9C-4600-4582-8FEA-0A899C4AE79C}"/>
              </a:ext>
            </a:extLst>
          </p:cNvPr>
          <p:cNvSpPr>
            <a:spLocks noGrp="1"/>
          </p:cNvSpPr>
          <p:nvPr>
            <p:ph type="title"/>
          </p:nvPr>
        </p:nvSpPr>
        <p:spPr/>
        <p:txBody>
          <a:bodyPr/>
          <a:lstStyle/>
          <a:p>
            <a:r>
              <a:rPr lang="en-US" altLang="zh-CN" dirty="0"/>
              <a:t>4.2.2  </a:t>
            </a:r>
            <a:r>
              <a:rPr lang="en-US" altLang="zh-CN" dirty="0" err="1"/>
              <a:t>IntSumReducer</a:t>
            </a:r>
            <a:r>
              <a:rPr lang="zh-CN" altLang="en-US" dirty="0"/>
              <a:t>类</a:t>
            </a:r>
          </a:p>
        </p:txBody>
      </p:sp>
      <p:sp>
        <p:nvSpPr>
          <p:cNvPr id="3" name="内容占位符 2">
            <a:extLst>
              <a:ext uri="{FF2B5EF4-FFF2-40B4-BE49-F238E27FC236}">
                <a16:creationId xmlns:a16="http://schemas.microsoft.com/office/drawing/2014/main" id="{D70CA780-7D72-45C6-87D1-FDB74122C741}"/>
              </a:ext>
            </a:extLst>
          </p:cNvPr>
          <p:cNvSpPr>
            <a:spLocks noGrp="1"/>
          </p:cNvSpPr>
          <p:nvPr>
            <p:ph idx="1"/>
          </p:nvPr>
        </p:nvSpPr>
        <p:spPr/>
        <p:txBody>
          <a:bodyPr>
            <a:normAutofit fontScale="55000" lnSpcReduction="20000"/>
          </a:bodyPr>
          <a:lstStyle/>
          <a:p>
            <a:r>
              <a:rPr lang="zh-CN" altLang="en-US" dirty="0"/>
              <a:t>数据在经过了</a:t>
            </a:r>
            <a:r>
              <a:rPr lang="en-US" altLang="zh-CN" dirty="0"/>
              <a:t>Shuffle</a:t>
            </a:r>
            <a:r>
              <a:rPr lang="zh-CN" altLang="en-US" dirty="0"/>
              <a:t>阶段后，就会进入</a:t>
            </a:r>
            <a:r>
              <a:rPr lang="en-US" altLang="zh-CN" dirty="0"/>
              <a:t>Reduce</a:t>
            </a:r>
            <a:r>
              <a:rPr lang="zh-CN" altLang="en-US" dirty="0"/>
              <a:t>阶段。入门案例“</a:t>
            </a:r>
            <a:r>
              <a:rPr lang="en-US" altLang="zh-CN" dirty="0" err="1"/>
              <a:t>WordCount</a:t>
            </a:r>
            <a:r>
              <a:rPr lang="en-US" altLang="zh-CN" dirty="0"/>
              <a:t>”</a:t>
            </a:r>
            <a:r>
              <a:rPr lang="zh-CN" altLang="en-US" dirty="0"/>
              <a:t>中的</a:t>
            </a:r>
            <a:r>
              <a:rPr lang="en-US" altLang="zh-CN" dirty="0"/>
              <a:t>Reduce</a:t>
            </a:r>
            <a:r>
              <a:rPr lang="zh-CN" altLang="en-US" dirty="0"/>
              <a:t>源码如下所示。</a:t>
            </a:r>
          </a:p>
          <a:p>
            <a:pPr marL="0" indent="0">
              <a:buNone/>
            </a:pPr>
            <a:r>
              <a:rPr lang="en-US" altLang="zh-CN" i="1" dirty="0"/>
              <a:t>import </a:t>
            </a:r>
            <a:r>
              <a:rPr lang="en-US" altLang="zh-CN" i="1" dirty="0" err="1"/>
              <a:t>org.apache.hadoop.mapreduce.Reducer</a:t>
            </a:r>
            <a:r>
              <a:rPr lang="en-US" altLang="zh-CN" i="1" dirty="0"/>
              <a:t>;</a:t>
            </a:r>
          </a:p>
          <a:p>
            <a:pPr marL="0" indent="0">
              <a:buNone/>
            </a:pPr>
            <a:r>
              <a:rPr lang="en-US" altLang="zh-CN" i="1" dirty="0"/>
              <a:t>public static class </a:t>
            </a:r>
            <a:r>
              <a:rPr lang="en-US" altLang="zh-CN" i="1" dirty="0" err="1"/>
              <a:t>IntSumReducer</a:t>
            </a:r>
            <a:r>
              <a:rPr lang="en-US" altLang="zh-CN" i="1" dirty="0"/>
              <a:t> extends Reducer&lt;</a:t>
            </a:r>
            <a:r>
              <a:rPr lang="en-US" altLang="zh-CN" i="1" dirty="0" err="1"/>
              <a:t>Text,IntWritable,Text,IntWritable</a:t>
            </a:r>
            <a:r>
              <a:rPr lang="en-US" altLang="zh-CN" i="1" dirty="0"/>
              <a:t>&gt; {</a:t>
            </a:r>
          </a:p>
          <a:p>
            <a:pPr marL="0" indent="0">
              <a:buNone/>
            </a:pPr>
            <a:r>
              <a:rPr lang="en-US" altLang="zh-CN" i="1" dirty="0"/>
              <a:t>    private </a:t>
            </a:r>
            <a:r>
              <a:rPr lang="en-US" altLang="zh-CN" i="1" dirty="0" err="1"/>
              <a:t>IntWritable</a:t>
            </a:r>
            <a:r>
              <a:rPr lang="en-US" altLang="zh-CN" i="1" dirty="0"/>
              <a:t> result = new </a:t>
            </a:r>
            <a:r>
              <a:rPr lang="en-US" altLang="zh-CN" i="1" dirty="0" err="1"/>
              <a:t>IntWritable</a:t>
            </a:r>
            <a:r>
              <a:rPr lang="en-US" altLang="zh-CN" i="1" dirty="0"/>
              <a:t>();</a:t>
            </a:r>
          </a:p>
          <a:p>
            <a:pPr marL="0" indent="0">
              <a:buNone/>
            </a:pPr>
            <a:r>
              <a:rPr lang="en-US" altLang="zh-CN" i="1" dirty="0"/>
              <a:t>    public void reduce(Text key, </a:t>
            </a:r>
            <a:r>
              <a:rPr lang="en-US" altLang="zh-CN" i="1" dirty="0" err="1"/>
              <a:t>Iterable</a:t>
            </a:r>
            <a:r>
              <a:rPr lang="en-US" altLang="zh-CN" i="1" dirty="0"/>
              <a:t>&lt;</a:t>
            </a:r>
            <a:r>
              <a:rPr lang="en-US" altLang="zh-CN" i="1" dirty="0" err="1"/>
              <a:t>IntWritable</a:t>
            </a:r>
            <a:r>
              <a:rPr lang="en-US" altLang="zh-CN" i="1" dirty="0"/>
              <a:t>&gt; values, Context context) throws </a:t>
            </a:r>
            <a:r>
              <a:rPr lang="en-US" altLang="zh-CN" i="1" dirty="0" err="1"/>
              <a:t>IOException</a:t>
            </a:r>
            <a:r>
              <a:rPr lang="en-US" altLang="zh-CN" i="1" dirty="0"/>
              <a:t>, </a:t>
            </a:r>
            <a:r>
              <a:rPr lang="en-US" altLang="zh-CN" i="1" dirty="0" err="1"/>
              <a:t>InterruptedException</a:t>
            </a:r>
            <a:r>
              <a:rPr lang="en-US" altLang="zh-CN" i="1" dirty="0"/>
              <a:t> {</a:t>
            </a:r>
          </a:p>
          <a:p>
            <a:pPr marL="0" indent="0">
              <a:buNone/>
            </a:pPr>
            <a:r>
              <a:rPr lang="en-US" altLang="zh-CN" i="1" dirty="0"/>
              <a:t>        int sum = 0;</a:t>
            </a:r>
          </a:p>
          <a:p>
            <a:pPr marL="0" indent="0">
              <a:buNone/>
            </a:pPr>
            <a:r>
              <a:rPr lang="en-US" altLang="zh-CN" i="1" dirty="0"/>
              <a:t>        for (</a:t>
            </a:r>
            <a:r>
              <a:rPr lang="en-US" altLang="zh-CN" i="1" dirty="0" err="1"/>
              <a:t>IntWritable</a:t>
            </a:r>
            <a:r>
              <a:rPr lang="en-US" altLang="zh-CN" i="1" dirty="0"/>
              <a:t> </a:t>
            </a:r>
            <a:r>
              <a:rPr lang="en-US" altLang="zh-CN" i="1" dirty="0" err="1"/>
              <a:t>val</a:t>
            </a:r>
            <a:r>
              <a:rPr lang="en-US" altLang="zh-CN" i="1" dirty="0"/>
              <a:t> : values) {</a:t>
            </a:r>
          </a:p>
          <a:p>
            <a:pPr marL="0" indent="0">
              <a:buNone/>
            </a:pPr>
            <a:r>
              <a:rPr lang="en-US" altLang="zh-CN" i="1" dirty="0"/>
              <a:t>            sum += </a:t>
            </a:r>
            <a:r>
              <a:rPr lang="en-US" altLang="zh-CN" i="1" dirty="0" err="1"/>
              <a:t>val.get</a:t>
            </a:r>
            <a:r>
              <a:rPr lang="en-US" altLang="zh-CN" i="1" dirty="0"/>
              <a:t>();</a:t>
            </a:r>
          </a:p>
          <a:p>
            <a:pPr marL="0" indent="0">
              <a:buNone/>
            </a:pPr>
            <a:r>
              <a:rPr lang="en-US" altLang="zh-CN" i="1" dirty="0"/>
              <a:t>        }</a:t>
            </a:r>
          </a:p>
          <a:p>
            <a:pPr marL="0" indent="0">
              <a:buNone/>
            </a:pPr>
            <a:r>
              <a:rPr lang="en-US" altLang="zh-CN" i="1" dirty="0"/>
              <a:t>        </a:t>
            </a:r>
            <a:r>
              <a:rPr lang="en-US" altLang="zh-CN" i="1" dirty="0" err="1"/>
              <a:t>result.set</a:t>
            </a:r>
            <a:r>
              <a:rPr lang="en-US" altLang="zh-CN" i="1" dirty="0"/>
              <a:t>(sum);</a:t>
            </a:r>
          </a:p>
          <a:p>
            <a:pPr marL="0" indent="0">
              <a:buNone/>
            </a:pPr>
            <a:r>
              <a:rPr lang="en-US" altLang="zh-CN" i="1" dirty="0"/>
              <a:t>        </a:t>
            </a:r>
            <a:r>
              <a:rPr lang="en-US" altLang="zh-CN" i="1" dirty="0" err="1"/>
              <a:t>context.write</a:t>
            </a:r>
            <a:r>
              <a:rPr lang="en-US" altLang="zh-CN" i="1" dirty="0"/>
              <a:t>(key, result);</a:t>
            </a:r>
          </a:p>
          <a:p>
            <a:pPr marL="0" indent="0">
              <a:buNone/>
            </a:pPr>
            <a:r>
              <a:rPr lang="en-US" altLang="zh-CN" i="1" dirty="0"/>
              <a:t>    }</a:t>
            </a:r>
          </a:p>
          <a:p>
            <a:pPr marL="0" indent="0">
              <a:buNone/>
            </a:pPr>
            <a:r>
              <a:rPr lang="en-US" altLang="zh-CN" i="1" dirty="0"/>
              <a:t>}</a:t>
            </a:r>
          </a:p>
        </p:txBody>
      </p:sp>
    </p:spTree>
    <p:extLst>
      <p:ext uri="{BB962C8B-B14F-4D97-AF65-F5344CB8AC3E}">
        <p14:creationId xmlns:p14="http://schemas.microsoft.com/office/powerpoint/2010/main" val="393731513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85E5B-F78C-444E-9BD0-B21AF5E6D2AD}"/>
              </a:ext>
            </a:extLst>
          </p:cNvPr>
          <p:cNvSpPr>
            <a:spLocks noGrp="1"/>
          </p:cNvSpPr>
          <p:nvPr>
            <p:ph type="title"/>
          </p:nvPr>
        </p:nvSpPr>
        <p:spPr/>
        <p:txBody>
          <a:bodyPr/>
          <a:lstStyle/>
          <a:p>
            <a:r>
              <a:rPr lang="en-US" altLang="zh-CN" dirty="0"/>
              <a:t>4.2.2  </a:t>
            </a:r>
            <a:r>
              <a:rPr lang="en-US" altLang="zh-CN" dirty="0" err="1"/>
              <a:t>IntSumReducer</a:t>
            </a:r>
            <a:r>
              <a:rPr lang="zh-CN" altLang="en-US" dirty="0"/>
              <a:t>类</a:t>
            </a:r>
          </a:p>
        </p:txBody>
      </p:sp>
      <p:sp>
        <p:nvSpPr>
          <p:cNvPr id="3" name="内容占位符 2">
            <a:extLst>
              <a:ext uri="{FF2B5EF4-FFF2-40B4-BE49-F238E27FC236}">
                <a16:creationId xmlns:a16="http://schemas.microsoft.com/office/drawing/2014/main" id="{558E6526-0625-4B68-880F-46828A7E6776}"/>
              </a:ext>
            </a:extLst>
          </p:cNvPr>
          <p:cNvSpPr>
            <a:spLocks noGrp="1"/>
          </p:cNvSpPr>
          <p:nvPr>
            <p:ph idx="1"/>
          </p:nvPr>
        </p:nvSpPr>
        <p:spPr/>
        <p:txBody>
          <a:bodyPr>
            <a:normAutofit fontScale="92500" lnSpcReduction="10000"/>
          </a:bodyPr>
          <a:lstStyle/>
          <a:p>
            <a:r>
              <a:rPr lang="en-US" altLang="zh-CN" dirty="0"/>
              <a:t>Reduce</a:t>
            </a:r>
            <a:r>
              <a:rPr lang="zh-CN" altLang="en-US" dirty="0"/>
              <a:t>阶段的业务代码需要继承自</a:t>
            </a:r>
            <a:r>
              <a:rPr lang="en-US" altLang="zh-CN" dirty="0" err="1"/>
              <a:t>org.apache.hadoop.mapreduce.Reducer</a:t>
            </a:r>
            <a:r>
              <a:rPr lang="zh-CN" altLang="en-US" dirty="0"/>
              <a:t>类。</a:t>
            </a:r>
            <a:r>
              <a:rPr lang="en-US" altLang="zh-CN" dirty="0"/>
              <a:t>Reducer</a:t>
            </a:r>
            <a:r>
              <a:rPr lang="zh-CN" altLang="en-US" dirty="0"/>
              <a:t>类的四个泛型分别表示</a:t>
            </a:r>
            <a:r>
              <a:rPr lang="en-US" altLang="zh-CN" dirty="0"/>
              <a:t>Reduce</a:t>
            </a:r>
            <a:r>
              <a:rPr lang="zh-CN" altLang="en-US" dirty="0"/>
              <a:t>阶段输入数据的</a:t>
            </a:r>
            <a:r>
              <a:rPr lang="en-US" altLang="zh-CN" dirty="0"/>
              <a:t>key</a:t>
            </a:r>
            <a:r>
              <a:rPr lang="zh-CN" altLang="en-US" dirty="0"/>
              <a:t>类型、</a:t>
            </a:r>
            <a:r>
              <a:rPr lang="en-US" altLang="zh-CN" dirty="0"/>
              <a:t>value</a:t>
            </a:r>
            <a:r>
              <a:rPr lang="zh-CN" altLang="en-US" dirty="0"/>
              <a:t>类型，以及</a:t>
            </a:r>
            <a:r>
              <a:rPr lang="en-US" altLang="zh-CN" dirty="0"/>
              <a:t>Reduce</a:t>
            </a:r>
            <a:r>
              <a:rPr lang="zh-CN" altLang="en-US" dirty="0"/>
              <a:t>阶段输出数据的</a:t>
            </a:r>
            <a:r>
              <a:rPr lang="en-US" altLang="zh-CN" dirty="0"/>
              <a:t>key</a:t>
            </a:r>
            <a:r>
              <a:rPr lang="zh-CN" altLang="en-US" dirty="0"/>
              <a:t>类型、</a:t>
            </a:r>
            <a:r>
              <a:rPr lang="en-US" altLang="zh-CN" dirty="0"/>
              <a:t>value</a:t>
            </a:r>
            <a:r>
              <a:rPr lang="zh-CN" altLang="en-US" dirty="0"/>
              <a:t>类型。</a:t>
            </a:r>
            <a:r>
              <a:rPr lang="en-US" altLang="zh-CN" dirty="0"/>
              <a:t>MapReduce</a:t>
            </a:r>
            <a:r>
              <a:rPr lang="zh-CN" altLang="en-US" dirty="0"/>
              <a:t>的流程依次</a:t>
            </a:r>
            <a:r>
              <a:rPr lang="en-US" altLang="zh-CN" dirty="0"/>
              <a:t>Map</a:t>
            </a:r>
            <a:r>
              <a:rPr lang="zh-CN" altLang="en-US" dirty="0"/>
              <a:t>阶段、</a:t>
            </a:r>
            <a:r>
              <a:rPr lang="en-US" altLang="zh-CN" dirty="0"/>
              <a:t>Shuffle</a:t>
            </a:r>
            <a:r>
              <a:rPr lang="zh-CN" altLang="en-US" dirty="0"/>
              <a:t>阶段和</a:t>
            </a:r>
            <a:r>
              <a:rPr lang="en-US" altLang="zh-CN" dirty="0"/>
              <a:t>Reduce</a:t>
            </a:r>
            <a:r>
              <a:rPr lang="zh-CN" altLang="en-US" dirty="0"/>
              <a:t>阶段，因此</a:t>
            </a:r>
            <a:r>
              <a:rPr lang="en-US" altLang="zh-CN" dirty="0"/>
              <a:t>Shuffle</a:t>
            </a:r>
            <a:r>
              <a:rPr lang="zh-CN" altLang="en-US" dirty="0"/>
              <a:t>阶段的产物就是</a:t>
            </a:r>
            <a:r>
              <a:rPr lang="en-US" altLang="zh-CN" dirty="0"/>
              <a:t>Reduce</a:t>
            </a:r>
            <a:r>
              <a:rPr lang="zh-CN" altLang="en-US" dirty="0"/>
              <a:t>阶段的输入数据。</a:t>
            </a:r>
            <a:endParaRPr lang="en-US" altLang="zh-CN" dirty="0"/>
          </a:p>
          <a:p>
            <a:r>
              <a:rPr lang="zh-CN" altLang="en-US" dirty="0"/>
              <a:t>也就是说，本例中的</a:t>
            </a:r>
            <a:r>
              <a:rPr lang="en-US" altLang="zh-CN" dirty="0" err="1"/>
              <a:t>IntSumReducer</a:t>
            </a:r>
            <a:r>
              <a:rPr lang="zh-CN" altLang="en-US" dirty="0"/>
              <a:t>就是对</a:t>
            </a:r>
            <a:r>
              <a:rPr lang="en-US" altLang="zh-CN" dirty="0"/>
              <a:t>Shuffle</a:t>
            </a:r>
            <a:r>
              <a:rPr lang="zh-CN" altLang="en-US" dirty="0"/>
              <a:t>的产物进行了统计，即计算出了</a:t>
            </a:r>
            <a:r>
              <a:rPr lang="en-US" altLang="zh-CN" dirty="0"/>
              <a:t>hello</a:t>
            </a:r>
            <a:r>
              <a:rPr lang="zh-CN" altLang="en-US" dirty="0"/>
              <a:t>、</a:t>
            </a:r>
            <a:r>
              <a:rPr lang="en-US" altLang="zh-CN" dirty="0"/>
              <a:t>world</a:t>
            </a:r>
            <a:r>
              <a:rPr lang="zh-CN" altLang="en-US" dirty="0"/>
              <a:t>和</a:t>
            </a:r>
            <a:r>
              <a:rPr lang="en-US" altLang="zh-CN" dirty="0" err="1"/>
              <a:t>hadoop</a:t>
            </a:r>
            <a:r>
              <a:rPr lang="zh-CN" altLang="en-US" dirty="0"/>
              <a:t>各个单词出现的次数分别是</a:t>
            </a:r>
            <a:r>
              <a:rPr lang="en-US" altLang="zh-CN" dirty="0"/>
              <a:t>2</a:t>
            </a:r>
            <a:r>
              <a:rPr lang="zh-CN" altLang="en-US" dirty="0"/>
              <a:t>、</a:t>
            </a:r>
            <a:r>
              <a:rPr lang="en-US" altLang="zh-CN" dirty="0"/>
              <a:t>1</a:t>
            </a:r>
            <a:r>
              <a:rPr lang="zh-CN" altLang="en-US" dirty="0"/>
              <a:t>和</a:t>
            </a:r>
            <a:r>
              <a:rPr lang="en-US" altLang="zh-CN" dirty="0"/>
              <a:t>1</a:t>
            </a:r>
            <a:r>
              <a:rPr lang="zh-CN" altLang="en-US" dirty="0"/>
              <a:t>，</a:t>
            </a:r>
            <a:r>
              <a:rPr lang="en-US" altLang="zh-CN" dirty="0"/>
              <a:t>Reduce</a:t>
            </a:r>
            <a:r>
              <a:rPr lang="zh-CN" altLang="en-US" dirty="0"/>
              <a:t>阶段的输出结果如图</a:t>
            </a:r>
            <a:r>
              <a:rPr lang="en-US" altLang="zh-CN" dirty="0"/>
              <a:t>4-5</a:t>
            </a:r>
            <a:r>
              <a:rPr lang="zh-CN" altLang="en-US" dirty="0"/>
              <a:t>所示。</a:t>
            </a:r>
            <a:r>
              <a:rPr lang="en-US" altLang="zh-CN" dirty="0" err="1"/>
              <a:t>IntSumReducer</a:t>
            </a:r>
            <a:r>
              <a:rPr lang="zh-CN" altLang="en-US" dirty="0"/>
              <a:t>源码中最后的</a:t>
            </a:r>
            <a:r>
              <a:rPr lang="en-US" altLang="zh-CN" dirty="0" err="1"/>
              <a:t>context.write</a:t>
            </a:r>
            <a:r>
              <a:rPr lang="en-US" altLang="zh-CN" dirty="0"/>
              <a:t>()</a:t>
            </a:r>
            <a:r>
              <a:rPr lang="zh-CN" altLang="en-US" dirty="0"/>
              <a:t>方法表示将</a:t>
            </a:r>
            <a:r>
              <a:rPr lang="en-US" altLang="zh-CN" dirty="0"/>
              <a:t>Reduce</a:t>
            </a:r>
            <a:r>
              <a:rPr lang="zh-CN" altLang="en-US" dirty="0"/>
              <a:t>阶段的产物输出到最终的</a:t>
            </a:r>
            <a:r>
              <a:rPr lang="en-US" altLang="zh-CN" dirty="0"/>
              <a:t>HDFS</a:t>
            </a:r>
            <a:r>
              <a:rPr lang="zh-CN" altLang="en-US" dirty="0"/>
              <a:t>中进行存储，而存储在</a:t>
            </a:r>
            <a:r>
              <a:rPr lang="en-US" altLang="zh-CN" dirty="0"/>
              <a:t>HDFS</a:t>
            </a:r>
            <a:r>
              <a:rPr lang="zh-CN" altLang="en-US" dirty="0"/>
              <a:t>中的具体位置是在</a:t>
            </a:r>
            <a:r>
              <a:rPr lang="en-US" altLang="zh-CN" dirty="0"/>
              <a:t>main()</a:t>
            </a:r>
            <a:r>
              <a:rPr lang="zh-CN" altLang="en-US" dirty="0"/>
              <a:t>方法中进行设置的。</a:t>
            </a:r>
          </a:p>
        </p:txBody>
      </p:sp>
    </p:spTree>
    <p:extLst>
      <p:ext uri="{BB962C8B-B14F-4D97-AF65-F5344CB8AC3E}">
        <p14:creationId xmlns:p14="http://schemas.microsoft.com/office/powerpoint/2010/main" val="237444746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0B978-2218-4C99-A31A-261B77749311}"/>
              </a:ext>
            </a:extLst>
          </p:cNvPr>
          <p:cNvSpPr>
            <a:spLocks noGrp="1"/>
          </p:cNvSpPr>
          <p:nvPr>
            <p:ph type="title"/>
          </p:nvPr>
        </p:nvSpPr>
        <p:spPr/>
        <p:txBody>
          <a:bodyPr/>
          <a:lstStyle/>
          <a:p>
            <a:r>
              <a:rPr lang="en-US" altLang="zh-CN" dirty="0"/>
              <a:t>Reduce</a:t>
            </a:r>
            <a:r>
              <a:rPr lang="zh-CN" altLang="en-US" dirty="0"/>
              <a:t>阶段</a:t>
            </a:r>
          </a:p>
        </p:txBody>
      </p:sp>
      <p:sp>
        <p:nvSpPr>
          <p:cNvPr id="4" name="文本框 80">
            <a:extLst>
              <a:ext uri="{FF2B5EF4-FFF2-40B4-BE49-F238E27FC236}">
                <a16:creationId xmlns:a16="http://schemas.microsoft.com/office/drawing/2014/main" id="{00313251-0A43-4A71-85C8-F5217975F5E2}"/>
              </a:ext>
            </a:extLst>
          </p:cNvPr>
          <p:cNvSpPr txBox="1"/>
          <p:nvPr/>
        </p:nvSpPr>
        <p:spPr>
          <a:xfrm>
            <a:off x="6021310" y="2039342"/>
            <a:ext cx="1257873" cy="90297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altLang="zh-CN" sz="1400" kern="100" dirty="0">
                <a:effectLst/>
                <a:latin typeface="微软雅黑" panose="020B0503020204020204" pitchFamily="34" charset="-122"/>
                <a:ea typeface="微软雅黑" panose="020B0503020204020204" pitchFamily="34" charset="-122"/>
                <a:cs typeface="宋体" panose="02010600030101010101" pitchFamily="2" charset="-122"/>
              </a:rPr>
              <a:t>H</a:t>
            </a:r>
            <a:r>
              <a:rPr lang="en-US" sz="1400" kern="100" dirty="0">
                <a:effectLst/>
                <a:latin typeface="微软雅黑" panose="020B0503020204020204" pitchFamily="34" charset="-122"/>
                <a:ea typeface="微软雅黑" panose="020B0503020204020204" pitchFamily="34" charset="-122"/>
                <a:cs typeface="宋体" panose="02010600030101010101" pitchFamily="2" charset="-122"/>
              </a:rPr>
              <a:t>ello , 2  </a:t>
            </a:r>
            <a:endParaRPr lang="zh-CN" sz="1400" kern="100" dirty="0">
              <a:effectLst/>
              <a:latin typeface="微软雅黑" panose="020B0503020204020204" pitchFamily="34" charset="-122"/>
              <a:ea typeface="微软雅黑" panose="020B0503020204020204" pitchFamily="34" charset="-122"/>
              <a:cs typeface="宋体" panose="02010600030101010101" pitchFamily="2" charset="-122"/>
            </a:endParaRPr>
          </a:p>
          <a:p>
            <a:pPr algn="ctr">
              <a:spcAft>
                <a:spcPts val="0"/>
              </a:spcAft>
            </a:pPr>
            <a:r>
              <a:rPr lang="en-US" altLang="zh-CN" sz="1400" kern="100" dirty="0">
                <a:effectLst/>
                <a:latin typeface="微软雅黑" panose="020B0503020204020204" pitchFamily="34" charset="-122"/>
                <a:ea typeface="微软雅黑" panose="020B0503020204020204" pitchFamily="34" charset="-122"/>
                <a:cs typeface="宋体" panose="02010600030101010101" pitchFamily="2" charset="-122"/>
              </a:rPr>
              <a:t>W</a:t>
            </a:r>
            <a:r>
              <a:rPr lang="en-US" sz="1400" kern="100" dirty="0">
                <a:effectLst/>
                <a:latin typeface="微软雅黑" panose="020B0503020204020204" pitchFamily="34" charset="-122"/>
                <a:ea typeface="微软雅黑" panose="020B0503020204020204" pitchFamily="34" charset="-122"/>
                <a:cs typeface="宋体" panose="02010600030101010101" pitchFamily="2" charset="-122"/>
              </a:rPr>
              <a:t>orld, 1  </a:t>
            </a:r>
            <a:endParaRPr lang="zh-CN" sz="1400" kern="100" dirty="0">
              <a:effectLst/>
              <a:latin typeface="微软雅黑" panose="020B0503020204020204" pitchFamily="34" charset="-122"/>
              <a:ea typeface="微软雅黑" panose="020B0503020204020204" pitchFamily="34" charset="-122"/>
              <a:cs typeface="宋体" panose="02010600030101010101" pitchFamily="2" charset="-122"/>
            </a:endParaRPr>
          </a:p>
          <a:p>
            <a:pPr algn="ctr">
              <a:spcAft>
                <a:spcPts val="0"/>
              </a:spcAft>
            </a:pPr>
            <a:r>
              <a:rPr lang="en-US" altLang="zh-CN" sz="1400" kern="100" dirty="0">
                <a:effectLst/>
                <a:latin typeface="微软雅黑" panose="020B0503020204020204" pitchFamily="34" charset="-122"/>
                <a:ea typeface="微软雅黑" panose="020B0503020204020204" pitchFamily="34" charset="-122"/>
                <a:cs typeface="宋体" panose="02010600030101010101" pitchFamily="2" charset="-122"/>
              </a:rPr>
              <a:t>H</a:t>
            </a:r>
            <a:r>
              <a:rPr lang="en-US" sz="1400" kern="100" dirty="0">
                <a:effectLst/>
                <a:latin typeface="微软雅黑" panose="020B0503020204020204" pitchFamily="34" charset="-122"/>
                <a:ea typeface="微软雅黑" panose="020B0503020204020204" pitchFamily="34" charset="-122"/>
                <a:cs typeface="宋体" panose="02010600030101010101" pitchFamily="2" charset="-122"/>
              </a:rPr>
              <a:t>adoop , 1</a:t>
            </a:r>
            <a:endParaRPr lang="zh-CN" sz="1400" kern="100" dirty="0">
              <a:effectLst/>
              <a:latin typeface="微软雅黑" panose="020B0503020204020204" pitchFamily="34" charset="-122"/>
              <a:ea typeface="微软雅黑" panose="020B0503020204020204" pitchFamily="34" charset="-122"/>
              <a:cs typeface="宋体" panose="02010600030101010101" pitchFamily="2" charset="-122"/>
            </a:endParaRPr>
          </a:p>
          <a:p>
            <a:pPr algn="ctr">
              <a:spcAft>
                <a:spcPts val="0"/>
              </a:spcAft>
            </a:pPr>
            <a:r>
              <a:rPr lang="en-US" sz="1400" kern="100" dirty="0">
                <a:effectLst/>
                <a:latin typeface="微软雅黑" panose="020B0503020204020204" pitchFamily="34" charset="-122"/>
                <a:ea typeface="微软雅黑" panose="020B0503020204020204" pitchFamily="34" charset="-122"/>
                <a:cs typeface="宋体" panose="02010600030101010101" pitchFamily="2" charset="-122"/>
              </a:rPr>
              <a:t>...</a:t>
            </a:r>
            <a:endParaRPr lang="zh-CN" sz="1400" kern="100" dirty="0">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5" name="文本框 21161">
            <a:extLst>
              <a:ext uri="{FF2B5EF4-FFF2-40B4-BE49-F238E27FC236}">
                <a16:creationId xmlns:a16="http://schemas.microsoft.com/office/drawing/2014/main" id="{6EC7A000-4DD5-4A6F-8040-8F3F574B3330}"/>
              </a:ext>
            </a:extLst>
          </p:cNvPr>
          <p:cNvSpPr txBox="1"/>
          <p:nvPr/>
        </p:nvSpPr>
        <p:spPr>
          <a:xfrm>
            <a:off x="1606232" y="2111958"/>
            <a:ext cx="1556385" cy="756014"/>
          </a:xfrm>
          <a:prstGeom prst="rect">
            <a:avLst/>
          </a:prstGeom>
          <a:solidFill>
            <a:schemeClr val="bg1">
              <a:lumMod val="95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ello </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W</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orld</a:t>
            </a:r>
          </a:p>
          <a:p>
            <a:pPr algn="just">
              <a:spcAft>
                <a:spcPts val="0"/>
              </a:spcAft>
            </a:pP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ello </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adoop</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21162">
            <a:extLst>
              <a:ext uri="{FF2B5EF4-FFF2-40B4-BE49-F238E27FC236}">
                <a16:creationId xmlns:a16="http://schemas.microsoft.com/office/drawing/2014/main" id="{0F561213-93CD-43E9-9A1E-3CD060C31529}"/>
              </a:ext>
            </a:extLst>
          </p:cNvPr>
          <p:cNvSpPr txBox="1"/>
          <p:nvPr/>
        </p:nvSpPr>
        <p:spPr>
          <a:xfrm>
            <a:off x="3793807" y="1851316"/>
            <a:ext cx="1556385" cy="1277316"/>
          </a:xfrm>
          <a:prstGeom prst="rect">
            <a:avLst/>
          </a:prstGeom>
          <a:solidFill>
            <a:schemeClr val="bg1">
              <a:lumMod val="95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ello , 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W</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orld , 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ello , 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adoop , 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BF89E0A7-2C1C-4332-88AA-05C2FC969554}"/>
              </a:ext>
            </a:extLst>
          </p:cNvPr>
          <p:cNvCxnSpPr>
            <a:cxnSpLocks/>
            <a:stCxn id="5" idx="3"/>
            <a:endCxn id="6" idx="1"/>
          </p:cNvCxnSpPr>
          <p:nvPr/>
        </p:nvCxnSpPr>
        <p:spPr>
          <a:xfrm>
            <a:off x="3162617" y="2489965"/>
            <a:ext cx="631190" cy="9"/>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8BC6095B-7F49-4C92-85A3-86E67363CF4D}"/>
              </a:ext>
            </a:extLst>
          </p:cNvPr>
          <p:cNvCxnSpPr>
            <a:cxnSpLocks/>
            <a:stCxn id="6" idx="3"/>
            <a:endCxn id="4" idx="1"/>
          </p:cNvCxnSpPr>
          <p:nvPr/>
        </p:nvCxnSpPr>
        <p:spPr>
          <a:xfrm>
            <a:off x="5350192" y="2489974"/>
            <a:ext cx="671118" cy="85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34867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04E32-1569-4401-961F-6FC0A719845B}"/>
              </a:ext>
            </a:extLst>
          </p:cNvPr>
          <p:cNvSpPr>
            <a:spLocks noGrp="1"/>
          </p:cNvSpPr>
          <p:nvPr>
            <p:ph type="title"/>
          </p:nvPr>
        </p:nvSpPr>
        <p:spPr/>
        <p:txBody>
          <a:bodyPr/>
          <a:lstStyle/>
          <a:p>
            <a:r>
              <a:rPr lang="en-US" altLang="zh-CN" dirty="0"/>
              <a:t>4.2.3  </a:t>
            </a:r>
            <a:r>
              <a:rPr lang="zh-CN" altLang="en-US" dirty="0"/>
              <a:t>入口方法</a:t>
            </a:r>
            <a:br>
              <a:rPr lang="zh-CN" altLang="en-US" dirty="0"/>
            </a:br>
            <a:endParaRPr lang="zh-CN" altLang="en-US" dirty="0"/>
          </a:p>
        </p:txBody>
      </p:sp>
      <p:sp>
        <p:nvSpPr>
          <p:cNvPr id="3" name="内容占位符 2">
            <a:extLst>
              <a:ext uri="{FF2B5EF4-FFF2-40B4-BE49-F238E27FC236}">
                <a16:creationId xmlns:a16="http://schemas.microsoft.com/office/drawing/2014/main" id="{0946D93C-403F-4BA7-9B56-43E2ABD22D2E}"/>
              </a:ext>
            </a:extLst>
          </p:cNvPr>
          <p:cNvSpPr>
            <a:spLocks noGrp="1"/>
          </p:cNvSpPr>
          <p:nvPr>
            <p:ph idx="1"/>
          </p:nvPr>
        </p:nvSpPr>
        <p:spPr>
          <a:xfrm>
            <a:off x="628650" y="1369219"/>
            <a:ext cx="3943350" cy="3263504"/>
          </a:xfrm>
        </p:spPr>
        <p:txBody>
          <a:bodyPr>
            <a:normAutofit fontScale="70000" lnSpcReduction="20000"/>
          </a:bodyPr>
          <a:lstStyle/>
          <a:p>
            <a:r>
              <a:rPr lang="zh-CN" altLang="en-US" dirty="0"/>
              <a:t>入门案例“</a:t>
            </a:r>
            <a:r>
              <a:rPr lang="en-US" altLang="zh-CN" dirty="0" err="1"/>
              <a:t>WordCount</a:t>
            </a:r>
            <a:r>
              <a:rPr lang="en-US" altLang="zh-CN" dirty="0"/>
              <a:t>”</a:t>
            </a:r>
            <a:r>
              <a:rPr lang="zh-CN" altLang="en-US" dirty="0"/>
              <a:t>中</a:t>
            </a:r>
            <a:r>
              <a:rPr lang="en-US" altLang="zh-CN" dirty="0"/>
              <a:t>main()</a:t>
            </a:r>
            <a:r>
              <a:rPr lang="zh-CN" altLang="en-US" dirty="0"/>
              <a:t>方法的源码如下所示。</a:t>
            </a:r>
          </a:p>
          <a:p>
            <a:pPr marL="0" indent="0">
              <a:buNone/>
            </a:pPr>
            <a:r>
              <a:rPr lang="en-US" altLang="zh-CN" i="1" dirty="0"/>
              <a:t>public static void main(String[] </a:t>
            </a:r>
            <a:r>
              <a:rPr lang="en-US" altLang="zh-CN" i="1" dirty="0" err="1"/>
              <a:t>args</a:t>
            </a:r>
            <a:r>
              <a:rPr lang="en-US" altLang="zh-CN" i="1" dirty="0"/>
              <a:t>) throws Exception {</a:t>
            </a:r>
          </a:p>
          <a:p>
            <a:pPr marL="0" indent="0">
              <a:buNone/>
            </a:pPr>
            <a:r>
              <a:rPr lang="en-US" altLang="zh-CN" i="1" dirty="0"/>
              <a:t>    Configuration conf = new Configuration();</a:t>
            </a:r>
          </a:p>
          <a:p>
            <a:pPr marL="0" indent="0">
              <a:buNone/>
            </a:pPr>
            <a:r>
              <a:rPr lang="en-US" altLang="zh-CN" i="1" dirty="0"/>
              <a:t>    String[] </a:t>
            </a:r>
            <a:r>
              <a:rPr lang="en-US" altLang="zh-CN" i="1" dirty="0" err="1"/>
              <a:t>otherArgs</a:t>
            </a:r>
            <a:r>
              <a:rPr lang="en-US" altLang="zh-CN" i="1" dirty="0"/>
              <a:t> = new </a:t>
            </a:r>
            <a:r>
              <a:rPr lang="en-US" altLang="zh-CN" i="1" dirty="0" err="1"/>
              <a:t>GenericOptionsParser</a:t>
            </a:r>
            <a:r>
              <a:rPr lang="en-US" altLang="zh-CN" i="1" dirty="0"/>
              <a:t>(conf, </a:t>
            </a:r>
            <a:r>
              <a:rPr lang="en-US" altLang="zh-CN" i="1" dirty="0" err="1"/>
              <a:t>args</a:t>
            </a:r>
            <a:r>
              <a:rPr lang="en-US" altLang="zh-CN" i="1" dirty="0"/>
              <a:t>).</a:t>
            </a:r>
            <a:r>
              <a:rPr lang="en-US" altLang="zh-CN" i="1" dirty="0" err="1"/>
              <a:t>getRemainingArgs</a:t>
            </a:r>
            <a:r>
              <a:rPr lang="en-US" altLang="zh-CN" i="1" dirty="0"/>
              <a:t>();</a:t>
            </a:r>
          </a:p>
          <a:p>
            <a:pPr marL="0" indent="0">
              <a:buNone/>
            </a:pPr>
            <a:r>
              <a:rPr lang="en-US" altLang="zh-CN" i="1" dirty="0"/>
              <a:t>    if (</a:t>
            </a:r>
            <a:r>
              <a:rPr lang="en-US" altLang="zh-CN" i="1" dirty="0" err="1"/>
              <a:t>otherArgs.length</a:t>
            </a:r>
            <a:r>
              <a:rPr lang="en-US" altLang="zh-CN" i="1" dirty="0"/>
              <a:t> &lt; 2) {</a:t>
            </a:r>
          </a:p>
          <a:p>
            <a:pPr marL="0" indent="0">
              <a:buNone/>
            </a:pPr>
            <a:r>
              <a:rPr lang="en-US" altLang="zh-CN" i="1" dirty="0"/>
              <a:t>        </a:t>
            </a:r>
            <a:r>
              <a:rPr lang="en-US" altLang="zh-CN" i="1" dirty="0" err="1"/>
              <a:t>System.err.println</a:t>
            </a:r>
            <a:r>
              <a:rPr lang="en-US" altLang="zh-CN" i="1" dirty="0"/>
              <a:t>("Usage: wordcount &lt;in&gt; [&lt;in&gt;...] &lt;out&gt;");</a:t>
            </a:r>
          </a:p>
          <a:p>
            <a:pPr marL="0" indent="0">
              <a:buNone/>
            </a:pPr>
            <a:r>
              <a:rPr lang="en-US" altLang="zh-CN" i="1" dirty="0"/>
              <a:t>        </a:t>
            </a:r>
            <a:r>
              <a:rPr lang="en-US" altLang="zh-CN" i="1" dirty="0" err="1"/>
              <a:t>System.exit</a:t>
            </a:r>
            <a:r>
              <a:rPr lang="en-US" altLang="zh-CN" i="1" dirty="0"/>
              <a:t>(2);</a:t>
            </a:r>
          </a:p>
          <a:p>
            <a:pPr marL="0" indent="0">
              <a:buNone/>
            </a:pPr>
            <a:r>
              <a:rPr lang="en-US" altLang="zh-CN" i="1" dirty="0"/>
              <a:t>    }</a:t>
            </a:r>
          </a:p>
        </p:txBody>
      </p:sp>
      <p:sp>
        <p:nvSpPr>
          <p:cNvPr id="4" name="内容占位符 2">
            <a:extLst>
              <a:ext uri="{FF2B5EF4-FFF2-40B4-BE49-F238E27FC236}">
                <a16:creationId xmlns:a16="http://schemas.microsoft.com/office/drawing/2014/main" id="{9933E92D-7C64-4B4B-94F2-BD94E8274FEE}"/>
              </a:ext>
            </a:extLst>
          </p:cNvPr>
          <p:cNvSpPr txBox="1">
            <a:spLocks/>
          </p:cNvSpPr>
          <p:nvPr/>
        </p:nvSpPr>
        <p:spPr>
          <a:xfrm>
            <a:off x="4572000" y="1364109"/>
            <a:ext cx="3943350" cy="3263504"/>
          </a:xfrm>
          <a:prstGeom prst="rect">
            <a:avLst/>
          </a:prstGeom>
        </p:spPr>
        <p:txBody>
          <a:bodyPr vert="horz" lIns="91440" tIns="45720" rIns="91440" bIns="45720" rtlCol="0">
            <a:normAutofit fontScale="475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    Job </a:t>
            </a:r>
            <a:r>
              <a:rPr lang="en-US" altLang="zh-CN" i="1" dirty="0" err="1"/>
              <a:t>job</a:t>
            </a:r>
            <a:r>
              <a:rPr lang="en-US" altLang="zh-CN" i="1" dirty="0"/>
              <a:t> = </a:t>
            </a:r>
            <a:r>
              <a:rPr lang="en-US" altLang="zh-CN" i="1" dirty="0" err="1"/>
              <a:t>Job.getInstance</a:t>
            </a:r>
            <a:r>
              <a:rPr lang="en-US" altLang="zh-CN" i="1" dirty="0"/>
              <a:t>(conf, "word count");</a:t>
            </a:r>
          </a:p>
          <a:p>
            <a:pPr marL="0" indent="0">
              <a:buFont typeface="Arial" panose="020B0604020202020204" pitchFamily="34" charset="0"/>
              <a:buNone/>
            </a:pPr>
            <a:r>
              <a:rPr lang="en-US" altLang="zh-CN" i="1" dirty="0"/>
              <a:t>    </a:t>
            </a:r>
            <a:r>
              <a:rPr lang="en-US" altLang="zh-CN" i="1" dirty="0" err="1"/>
              <a:t>job.setJarByClass</a:t>
            </a:r>
            <a:r>
              <a:rPr lang="en-US" altLang="zh-CN" i="1" dirty="0"/>
              <a:t>(</a:t>
            </a:r>
            <a:r>
              <a:rPr lang="en-US" altLang="zh-CN" i="1" dirty="0" err="1"/>
              <a:t>WordCount.class</a:t>
            </a:r>
            <a:r>
              <a:rPr lang="en-US" altLang="zh-CN" i="1" dirty="0"/>
              <a:t>);</a:t>
            </a:r>
          </a:p>
          <a:p>
            <a:pPr marL="0" indent="0">
              <a:buFont typeface="Arial" panose="020B0604020202020204" pitchFamily="34" charset="0"/>
              <a:buNone/>
            </a:pPr>
            <a:r>
              <a:rPr lang="en-US" altLang="zh-CN" i="1" dirty="0"/>
              <a:t>    </a:t>
            </a:r>
            <a:r>
              <a:rPr lang="en-US" altLang="zh-CN" i="1" dirty="0" err="1"/>
              <a:t>job.setMapperClass</a:t>
            </a:r>
            <a:r>
              <a:rPr lang="en-US" altLang="zh-CN" i="1" dirty="0"/>
              <a:t>(</a:t>
            </a:r>
            <a:r>
              <a:rPr lang="en-US" altLang="zh-CN" i="1" dirty="0" err="1"/>
              <a:t>TokenizerMapper.class</a:t>
            </a:r>
            <a:r>
              <a:rPr lang="en-US" altLang="zh-CN" i="1" dirty="0"/>
              <a:t>);</a:t>
            </a:r>
          </a:p>
          <a:p>
            <a:pPr marL="0" indent="0">
              <a:buFont typeface="Arial" panose="020B0604020202020204" pitchFamily="34" charset="0"/>
              <a:buNone/>
            </a:pPr>
            <a:r>
              <a:rPr lang="en-US" altLang="zh-CN" i="1" dirty="0"/>
              <a:t>    </a:t>
            </a:r>
            <a:r>
              <a:rPr lang="en-US" altLang="zh-CN" i="1" dirty="0" err="1"/>
              <a:t>job.setCombinerClass</a:t>
            </a:r>
            <a:r>
              <a:rPr lang="en-US" altLang="zh-CN" i="1" dirty="0"/>
              <a:t>(</a:t>
            </a:r>
            <a:r>
              <a:rPr lang="en-US" altLang="zh-CN" i="1" dirty="0" err="1"/>
              <a:t>IntSumReducer.class</a:t>
            </a:r>
            <a:r>
              <a:rPr lang="en-US" altLang="zh-CN" i="1" dirty="0"/>
              <a:t>);</a:t>
            </a:r>
          </a:p>
          <a:p>
            <a:pPr marL="0" indent="0">
              <a:buFont typeface="Arial" panose="020B0604020202020204" pitchFamily="34" charset="0"/>
              <a:buNone/>
            </a:pPr>
            <a:r>
              <a:rPr lang="en-US" altLang="zh-CN" i="1" dirty="0"/>
              <a:t>    </a:t>
            </a:r>
            <a:r>
              <a:rPr lang="en-US" altLang="zh-CN" i="1" dirty="0" err="1"/>
              <a:t>job.setReducerClass</a:t>
            </a:r>
            <a:r>
              <a:rPr lang="en-US" altLang="zh-CN" i="1" dirty="0"/>
              <a:t>(</a:t>
            </a:r>
            <a:r>
              <a:rPr lang="en-US" altLang="zh-CN" i="1" dirty="0" err="1"/>
              <a:t>IntSumReducer.class</a:t>
            </a:r>
            <a:r>
              <a:rPr lang="en-US" altLang="zh-CN" i="1" dirty="0"/>
              <a:t>);</a:t>
            </a:r>
          </a:p>
          <a:p>
            <a:pPr marL="0" indent="0">
              <a:buFont typeface="Arial" panose="020B0604020202020204" pitchFamily="34" charset="0"/>
              <a:buNone/>
            </a:pPr>
            <a:r>
              <a:rPr lang="en-US" altLang="zh-CN" i="1" dirty="0"/>
              <a:t>    </a:t>
            </a:r>
            <a:r>
              <a:rPr lang="en-US" altLang="zh-CN" i="1" dirty="0" err="1"/>
              <a:t>job.setOutputKeyClass</a:t>
            </a:r>
            <a:r>
              <a:rPr lang="en-US" altLang="zh-CN" i="1" dirty="0"/>
              <a:t>(</a:t>
            </a:r>
            <a:r>
              <a:rPr lang="en-US" altLang="zh-CN" i="1" dirty="0" err="1"/>
              <a:t>Text.class</a:t>
            </a:r>
            <a:r>
              <a:rPr lang="en-US" altLang="zh-CN" i="1" dirty="0"/>
              <a:t>);</a:t>
            </a:r>
          </a:p>
          <a:p>
            <a:pPr marL="0" indent="0">
              <a:buFont typeface="Arial" panose="020B0604020202020204" pitchFamily="34" charset="0"/>
              <a:buNone/>
            </a:pPr>
            <a:r>
              <a:rPr lang="en-US" altLang="zh-CN" i="1" dirty="0"/>
              <a:t>    </a:t>
            </a:r>
            <a:r>
              <a:rPr lang="en-US" altLang="zh-CN" i="1" dirty="0" err="1"/>
              <a:t>job.setOutputValueClass</a:t>
            </a:r>
            <a:r>
              <a:rPr lang="en-US" altLang="zh-CN" i="1" dirty="0"/>
              <a:t>(</a:t>
            </a:r>
            <a:r>
              <a:rPr lang="en-US" altLang="zh-CN" i="1" dirty="0" err="1"/>
              <a:t>IntWritable.class</a:t>
            </a:r>
            <a:r>
              <a:rPr lang="en-US" altLang="zh-CN" i="1" dirty="0"/>
              <a:t>);</a:t>
            </a:r>
          </a:p>
          <a:p>
            <a:pPr marL="0" indent="0">
              <a:buFont typeface="Arial" panose="020B0604020202020204" pitchFamily="34" charset="0"/>
              <a:buNone/>
            </a:pPr>
            <a:r>
              <a:rPr lang="en-US" altLang="zh-CN" i="1" dirty="0"/>
              <a:t>    for (int </a:t>
            </a:r>
            <a:r>
              <a:rPr lang="en-US" altLang="zh-CN" i="1" dirty="0" err="1"/>
              <a:t>i</a:t>
            </a:r>
            <a:r>
              <a:rPr lang="en-US" altLang="zh-CN" i="1" dirty="0"/>
              <a:t> = 0; </a:t>
            </a:r>
            <a:r>
              <a:rPr lang="en-US" altLang="zh-CN" i="1" dirty="0" err="1"/>
              <a:t>i</a:t>
            </a:r>
            <a:r>
              <a:rPr lang="en-US" altLang="zh-CN" i="1" dirty="0"/>
              <a:t> &lt; </a:t>
            </a:r>
            <a:r>
              <a:rPr lang="en-US" altLang="zh-CN" i="1" dirty="0" err="1"/>
              <a:t>otherArgs.length</a:t>
            </a:r>
            <a:r>
              <a:rPr lang="en-US" altLang="zh-CN" i="1" dirty="0"/>
              <a:t> - 1; ++</a:t>
            </a:r>
            <a:r>
              <a:rPr lang="en-US" altLang="zh-CN" i="1" dirty="0" err="1"/>
              <a:t>i</a:t>
            </a:r>
            <a:r>
              <a:rPr lang="en-US" altLang="zh-CN" i="1" dirty="0"/>
              <a:t>) {</a:t>
            </a:r>
          </a:p>
          <a:p>
            <a:pPr marL="0" indent="0">
              <a:buFont typeface="Arial" panose="020B0604020202020204" pitchFamily="34" charset="0"/>
              <a:buNone/>
            </a:pPr>
            <a:r>
              <a:rPr lang="en-US" altLang="zh-CN" i="1" dirty="0"/>
              <a:t>        </a:t>
            </a:r>
            <a:r>
              <a:rPr lang="en-US" altLang="zh-CN" i="1" dirty="0" err="1"/>
              <a:t>FileInputFormat.addInputPath</a:t>
            </a:r>
            <a:r>
              <a:rPr lang="en-US" altLang="zh-CN" i="1" dirty="0"/>
              <a:t>(job, new Path(</a:t>
            </a:r>
            <a:r>
              <a:rPr lang="en-US" altLang="zh-CN" i="1" dirty="0" err="1"/>
              <a:t>otherArgs</a:t>
            </a:r>
            <a:r>
              <a:rPr lang="en-US" altLang="zh-CN" i="1" dirty="0"/>
              <a:t>[</a:t>
            </a:r>
            <a:r>
              <a:rPr lang="en-US" altLang="zh-CN" i="1" dirty="0" err="1"/>
              <a:t>i</a:t>
            </a:r>
            <a:r>
              <a:rPr lang="en-US" altLang="zh-CN" i="1" dirty="0"/>
              <a:t>]));</a:t>
            </a:r>
          </a:p>
          <a:p>
            <a:pPr marL="0" indent="0">
              <a:buFont typeface="Arial" panose="020B0604020202020204" pitchFamily="34" charset="0"/>
              <a:buNone/>
            </a:pPr>
            <a:r>
              <a:rPr lang="en-US" altLang="zh-CN" i="1" dirty="0"/>
              <a:t>    }</a:t>
            </a:r>
          </a:p>
          <a:p>
            <a:pPr marL="0" indent="0">
              <a:buFont typeface="Arial" panose="020B0604020202020204" pitchFamily="34" charset="0"/>
              <a:buNone/>
            </a:pPr>
            <a:r>
              <a:rPr lang="en-US" altLang="zh-CN" i="1" dirty="0"/>
              <a:t>    </a:t>
            </a:r>
            <a:r>
              <a:rPr lang="en-US" altLang="zh-CN" i="1" dirty="0" err="1"/>
              <a:t>FileOutputFormat.setOutputPath</a:t>
            </a:r>
            <a:r>
              <a:rPr lang="en-US" altLang="zh-CN" i="1" dirty="0"/>
              <a:t>(</a:t>
            </a:r>
            <a:r>
              <a:rPr lang="en-US" altLang="zh-CN" i="1" dirty="0" err="1"/>
              <a:t>job,new</a:t>
            </a:r>
            <a:r>
              <a:rPr lang="en-US" altLang="zh-CN" i="1" dirty="0"/>
              <a:t> Path(</a:t>
            </a:r>
            <a:r>
              <a:rPr lang="en-US" altLang="zh-CN" i="1" dirty="0" err="1"/>
              <a:t>otherArgs</a:t>
            </a:r>
            <a:r>
              <a:rPr lang="en-US" altLang="zh-CN" i="1" dirty="0"/>
              <a:t>[</a:t>
            </a:r>
            <a:r>
              <a:rPr lang="en-US" altLang="zh-CN" i="1" dirty="0" err="1"/>
              <a:t>otherArgs.length</a:t>
            </a:r>
            <a:r>
              <a:rPr lang="en-US" altLang="zh-CN" i="1" dirty="0"/>
              <a:t> - 1]));</a:t>
            </a:r>
          </a:p>
          <a:p>
            <a:pPr marL="0" indent="0">
              <a:buFont typeface="Arial" panose="020B0604020202020204" pitchFamily="34" charset="0"/>
              <a:buNone/>
            </a:pPr>
            <a:r>
              <a:rPr lang="en-US" altLang="zh-CN" i="1" dirty="0"/>
              <a:t>    </a:t>
            </a:r>
            <a:r>
              <a:rPr lang="en-US" altLang="zh-CN" i="1" dirty="0" err="1"/>
              <a:t>System.exit</a:t>
            </a:r>
            <a:r>
              <a:rPr lang="en-US" altLang="zh-CN" i="1" dirty="0"/>
              <a:t>(</a:t>
            </a:r>
            <a:r>
              <a:rPr lang="en-US" altLang="zh-CN" i="1" dirty="0" err="1"/>
              <a:t>job.waitForCompletion</a:t>
            </a:r>
            <a:r>
              <a:rPr lang="en-US" altLang="zh-CN" i="1" dirty="0"/>
              <a:t>(true) ? 0 : 1);</a:t>
            </a:r>
          </a:p>
          <a:p>
            <a:pPr marL="0" indent="0">
              <a:buFont typeface="Arial" panose="020B0604020202020204" pitchFamily="34" charset="0"/>
              <a:buNone/>
            </a:pPr>
            <a:r>
              <a:rPr lang="en-US" altLang="zh-CN" i="1" dirty="0"/>
              <a:t>}</a:t>
            </a:r>
          </a:p>
        </p:txBody>
      </p:sp>
    </p:spTree>
    <p:extLst>
      <p:ext uri="{BB962C8B-B14F-4D97-AF65-F5344CB8AC3E}">
        <p14:creationId xmlns:p14="http://schemas.microsoft.com/office/powerpoint/2010/main" val="369226310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AFCC7-8CB8-40D5-8C4D-DD8A2C175DBD}"/>
              </a:ext>
            </a:extLst>
          </p:cNvPr>
          <p:cNvSpPr>
            <a:spLocks noGrp="1"/>
          </p:cNvSpPr>
          <p:nvPr>
            <p:ph type="title"/>
          </p:nvPr>
        </p:nvSpPr>
        <p:spPr/>
        <p:txBody>
          <a:bodyPr/>
          <a:lstStyle/>
          <a:p>
            <a:r>
              <a:rPr lang="en-US" altLang="zh-CN" dirty="0">
                <a:latin typeface="+mj-ea"/>
              </a:rPr>
              <a:t>【</a:t>
            </a:r>
            <a:r>
              <a:rPr lang="zh-CN" altLang="en-US" dirty="0">
                <a:latin typeface="+mj-ea"/>
              </a:rPr>
              <a:t>知识与能力要求</a:t>
            </a:r>
            <a:r>
              <a:rPr lang="en-US" altLang="zh-CN" dirty="0">
                <a:latin typeface="+mj-ea"/>
              </a:rPr>
              <a:t>】</a:t>
            </a:r>
            <a:endParaRPr lang="zh-CN" altLang="en-US" dirty="0">
              <a:latin typeface="+mj-ea"/>
            </a:endParaRPr>
          </a:p>
        </p:txBody>
      </p:sp>
      <p:pic>
        <p:nvPicPr>
          <p:cNvPr id="5" name="内容占位符 4">
            <a:extLst>
              <a:ext uri="{FF2B5EF4-FFF2-40B4-BE49-F238E27FC236}">
                <a16:creationId xmlns:a16="http://schemas.microsoft.com/office/drawing/2014/main" id="{11A209E3-9D56-4D6F-AC27-4B7537EBF693}"/>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44118" y="1370013"/>
            <a:ext cx="4055764" cy="3262312"/>
          </a:xfrm>
          <a:prstGeom prst="rect">
            <a:avLst/>
          </a:prstGeom>
        </p:spPr>
      </p:pic>
    </p:spTree>
    <p:extLst>
      <p:ext uri="{BB962C8B-B14F-4D97-AF65-F5344CB8AC3E}">
        <p14:creationId xmlns:p14="http://schemas.microsoft.com/office/powerpoint/2010/main" val="234520343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04E32-1569-4401-961F-6FC0A719845B}"/>
              </a:ext>
            </a:extLst>
          </p:cNvPr>
          <p:cNvSpPr>
            <a:spLocks noGrp="1"/>
          </p:cNvSpPr>
          <p:nvPr>
            <p:ph type="title"/>
          </p:nvPr>
        </p:nvSpPr>
        <p:spPr/>
        <p:txBody>
          <a:bodyPr/>
          <a:lstStyle/>
          <a:p>
            <a:r>
              <a:rPr lang="en-US" altLang="zh-CN" dirty="0"/>
              <a:t>4.2.3  </a:t>
            </a:r>
            <a:r>
              <a:rPr lang="zh-CN" altLang="en-US" dirty="0"/>
              <a:t>入口方法</a:t>
            </a:r>
            <a:br>
              <a:rPr lang="zh-CN" altLang="en-US" dirty="0"/>
            </a:br>
            <a:endParaRPr lang="zh-CN" altLang="en-US" dirty="0"/>
          </a:p>
        </p:txBody>
      </p:sp>
      <p:sp>
        <p:nvSpPr>
          <p:cNvPr id="3" name="内容占位符 2">
            <a:extLst>
              <a:ext uri="{FF2B5EF4-FFF2-40B4-BE49-F238E27FC236}">
                <a16:creationId xmlns:a16="http://schemas.microsoft.com/office/drawing/2014/main" id="{0946D93C-403F-4BA7-9B56-43E2ABD22D2E}"/>
              </a:ext>
            </a:extLst>
          </p:cNvPr>
          <p:cNvSpPr>
            <a:spLocks noGrp="1"/>
          </p:cNvSpPr>
          <p:nvPr>
            <p:ph idx="1"/>
          </p:nvPr>
        </p:nvSpPr>
        <p:spPr>
          <a:xfrm>
            <a:off x="628650" y="1369219"/>
            <a:ext cx="7886700" cy="3263504"/>
          </a:xfrm>
        </p:spPr>
        <p:txBody>
          <a:bodyPr>
            <a:normAutofit/>
          </a:bodyPr>
          <a:lstStyle/>
          <a:p>
            <a:r>
              <a:rPr lang="zh-CN" altLang="en-US" dirty="0"/>
              <a:t>从上述源码可知，</a:t>
            </a:r>
            <a:r>
              <a:rPr lang="en-US" altLang="zh-CN" dirty="0"/>
              <a:t>main()</a:t>
            </a:r>
            <a:r>
              <a:rPr lang="zh-CN" altLang="en-US" dirty="0"/>
              <a:t>的输入参数决定了输入数据的文件位置，以及输出数据存储到</a:t>
            </a:r>
            <a:r>
              <a:rPr lang="en-US" altLang="zh-CN" dirty="0"/>
              <a:t>HDFS</a:t>
            </a:r>
            <a:r>
              <a:rPr lang="zh-CN" altLang="en-US" dirty="0"/>
              <a:t>中的位置。并且</a:t>
            </a:r>
            <a:r>
              <a:rPr lang="en-US" altLang="zh-CN" dirty="0"/>
              <a:t>main()</a:t>
            </a:r>
            <a:r>
              <a:rPr lang="zh-CN" altLang="en-US" dirty="0"/>
              <a:t>方法设置了</a:t>
            </a:r>
            <a:r>
              <a:rPr lang="en-US" altLang="zh-CN" dirty="0"/>
              <a:t>Map</a:t>
            </a:r>
            <a:r>
              <a:rPr lang="zh-CN" altLang="en-US" dirty="0"/>
              <a:t>阶段和</a:t>
            </a:r>
            <a:r>
              <a:rPr lang="en-US" altLang="zh-CN" dirty="0"/>
              <a:t>Reduce</a:t>
            </a:r>
            <a:r>
              <a:rPr lang="zh-CN" altLang="en-US" dirty="0"/>
              <a:t>阶段的类文件，以及通过</a:t>
            </a:r>
            <a:r>
              <a:rPr lang="en-US" altLang="zh-CN" dirty="0" err="1"/>
              <a:t>setOutputKeyClass</a:t>
            </a:r>
            <a:r>
              <a:rPr lang="en-US" altLang="zh-CN" dirty="0"/>
              <a:t>()</a:t>
            </a:r>
            <a:r>
              <a:rPr lang="zh-CN" altLang="en-US" dirty="0"/>
              <a:t>和</a:t>
            </a:r>
            <a:r>
              <a:rPr lang="en-US" altLang="zh-CN" dirty="0" err="1"/>
              <a:t>setOutputValueClass</a:t>
            </a:r>
            <a:r>
              <a:rPr lang="en-US" altLang="zh-CN" dirty="0"/>
              <a:t>()</a:t>
            </a:r>
            <a:r>
              <a:rPr lang="zh-CN" altLang="en-US" dirty="0"/>
              <a:t>指定了最终输出数据的类型。</a:t>
            </a:r>
          </a:p>
        </p:txBody>
      </p:sp>
    </p:spTree>
    <p:extLst>
      <p:ext uri="{BB962C8B-B14F-4D97-AF65-F5344CB8AC3E}">
        <p14:creationId xmlns:p14="http://schemas.microsoft.com/office/powerpoint/2010/main" val="270807260"/>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05466-A50D-4C02-8234-DF823F19E7AA}"/>
              </a:ext>
            </a:extLst>
          </p:cNvPr>
          <p:cNvSpPr>
            <a:spLocks noGrp="1"/>
          </p:cNvSpPr>
          <p:nvPr>
            <p:ph type="title"/>
          </p:nvPr>
        </p:nvSpPr>
        <p:spPr/>
        <p:txBody>
          <a:bodyPr>
            <a:normAutofit/>
          </a:bodyPr>
          <a:lstStyle/>
          <a:p>
            <a:r>
              <a:rPr lang="en-US" altLang="zh-CN" dirty="0"/>
              <a:t>4.2.4  </a:t>
            </a:r>
            <a:r>
              <a:rPr lang="zh-CN" altLang="en-US" dirty="0"/>
              <a:t>向</a:t>
            </a:r>
            <a:r>
              <a:rPr lang="en-US" altLang="zh-CN" dirty="0"/>
              <a:t>Hadoop</a:t>
            </a:r>
            <a:r>
              <a:rPr lang="zh-CN" altLang="en-US" dirty="0"/>
              <a:t>集群提交并运行</a:t>
            </a:r>
            <a:r>
              <a:rPr lang="en-US" altLang="zh-CN" dirty="0" err="1"/>
              <a:t>WordCount</a:t>
            </a:r>
            <a:endParaRPr lang="zh-CN" altLang="en-US" dirty="0"/>
          </a:p>
        </p:txBody>
      </p:sp>
      <p:sp>
        <p:nvSpPr>
          <p:cNvPr id="3" name="内容占位符 2">
            <a:extLst>
              <a:ext uri="{FF2B5EF4-FFF2-40B4-BE49-F238E27FC236}">
                <a16:creationId xmlns:a16="http://schemas.microsoft.com/office/drawing/2014/main" id="{5AC7425B-1FF3-4F74-9455-F697B30703D2}"/>
              </a:ext>
            </a:extLst>
          </p:cNvPr>
          <p:cNvSpPr>
            <a:spLocks noGrp="1"/>
          </p:cNvSpPr>
          <p:nvPr>
            <p:ph idx="1"/>
          </p:nvPr>
        </p:nvSpPr>
        <p:spPr/>
        <p:txBody>
          <a:bodyPr>
            <a:normAutofit/>
          </a:bodyPr>
          <a:lstStyle/>
          <a:p>
            <a:r>
              <a:rPr lang="zh-CN" altLang="en-US" dirty="0"/>
              <a:t>使用如下命令向</a:t>
            </a:r>
            <a:r>
              <a:rPr lang="en-US" altLang="zh-CN" dirty="0"/>
              <a:t>Hadoop</a:t>
            </a:r>
            <a:r>
              <a:rPr lang="zh-CN" altLang="en-US" dirty="0"/>
              <a:t>集群提交并运行</a:t>
            </a:r>
            <a:r>
              <a:rPr lang="en-US" altLang="zh-CN" dirty="0" err="1"/>
              <a:t>WordCount</a:t>
            </a:r>
            <a:r>
              <a:rPr lang="zh-CN" altLang="en-US" dirty="0"/>
              <a:t>。</a:t>
            </a:r>
          </a:p>
          <a:p>
            <a:pPr marL="0" indent="0">
              <a:buNone/>
            </a:pPr>
            <a:r>
              <a:rPr lang="en-US" altLang="zh-CN" i="1" dirty="0" err="1"/>
              <a:t>hadoop</a:t>
            </a:r>
            <a:r>
              <a:rPr lang="en-US" altLang="zh-CN" i="1" dirty="0"/>
              <a:t> jar /</a:t>
            </a:r>
            <a:r>
              <a:rPr lang="en-US" altLang="zh-CN" i="1" dirty="0" err="1"/>
              <a:t>usr</a:t>
            </a:r>
            <a:r>
              <a:rPr lang="en-US" altLang="zh-CN" i="1" dirty="0"/>
              <a:t>/local/hadoop-2.9.2/share/</a:t>
            </a:r>
            <a:r>
              <a:rPr lang="en-US" altLang="zh-CN" i="1" dirty="0" err="1"/>
              <a:t>hadoop</a:t>
            </a:r>
            <a:r>
              <a:rPr lang="en-US" altLang="zh-CN" i="1" dirty="0"/>
              <a:t>/</a:t>
            </a:r>
            <a:r>
              <a:rPr lang="en-US" altLang="zh-CN" i="1" dirty="0" err="1"/>
              <a:t>mapreduce</a:t>
            </a:r>
            <a:r>
              <a:rPr lang="en-US" altLang="zh-CN" i="1" dirty="0"/>
              <a:t>/hadoop-mapreduce-examples-2.9.2.jar wordcount /</a:t>
            </a:r>
            <a:r>
              <a:rPr lang="en-US" altLang="zh-CN" i="1" dirty="0" err="1"/>
              <a:t>InputDataTest</a:t>
            </a:r>
            <a:r>
              <a:rPr lang="en-US" altLang="zh-CN" i="1" dirty="0"/>
              <a:t> /OutputDataTest3</a:t>
            </a:r>
          </a:p>
          <a:p>
            <a:r>
              <a:rPr lang="zh-CN" altLang="en-US" dirty="0"/>
              <a:t>上述命令中，</a:t>
            </a:r>
            <a:r>
              <a:rPr lang="en-US" altLang="zh-CN" dirty="0"/>
              <a:t>/</a:t>
            </a:r>
            <a:r>
              <a:rPr lang="en-US" altLang="zh-CN" dirty="0" err="1"/>
              <a:t>InputDataTest</a:t>
            </a:r>
            <a:r>
              <a:rPr lang="zh-CN" altLang="en-US" dirty="0"/>
              <a:t>表示输入目录，</a:t>
            </a:r>
            <a:r>
              <a:rPr lang="en-US" altLang="zh-CN" dirty="0"/>
              <a:t>/OutputDataTest3</a:t>
            </a:r>
            <a:r>
              <a:rPr lang="zh-CN" altLang="en-US" dirty="0"/>
              <a:t>表示输出目录。执行该命令前，假设</a:t>
            </a:r>
            <a:r>
              <a:rPr lang="en-US" altLang="zh-CN" dirty="0"/>
              <a:t>HDFS</a:t>
            </a:r>
            <a:r>
              <a:rPr lang="zh-CN" altLang="en-US" dirty="0"/>
              <a:t>的目录</a:t>
            </a:r>
            <a:r>
              <a:rPr lang="en-US" altLang="zh-CN" dirty="0"/>
              <a:t>/</a:t>
            </a:r>
            <a:r>
              <a:rPr lang="en-US" altLang="zh-CN" dirty="0" err="1"/>
              <a:t>InputDataTest</a:t>
            </a:r>
            <a:r>
              <a:rPr lang="zh-CN" altLang="en-US" dirty="0"/>
              <a:t>下已存在待分析词频的</a:t>
            </a:r>
            <a:r>
              <a:rPr lang="en-US" altLang="zh-CN" dirty="0"/>
              <a:t>3</a:t>
            </a:r>
            <a:r>
              <a:rPr lang="zh-CN" altLang="en-US" dirty="0"/>
              <a:t>个文件，而输出目录</a:t>
            </a:r>
            <a:r>
              <a:rPr lang="en-US" altLang="zh-CN" dirty="0"/>
              <a:t>/OutputDataTest3</a:t>
            </a:r>
            <a:r>
              <a:rPr lang="zh-CN" altLang="en-US" dirty="0"/>
              <a:t>不存在，在执行过程中会自动创建。</a:t>
            </a:r>
          </a:p>
          <a:p>
            <a:endParaRPr lang="zh-CN" altLang="en-US" dirty="0"/>
          </a:p>
        </p:txBody>
      </p:sp>
    </p:spTree>
    <p:extLst>
      <p:ext uri="{BB962C8B-B14F-4D97-AF65-F5344CB8AC3E}">
        <p14:creationId xmlns:p14="http://schemas.microsoft.com/office/powerpoint/2010/main" val="1936815218"/>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04BA6-8DD9-4547-A0E4-66FBB56AA8B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35ED77F-F56E-4589-9BBE-35704BAA55C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3F308F9A-395F-485D-9020-A7C412543E75}"/>
              </a:ext>
            </a:extLst>
          </p:cNvPr>
          <p:cNvPicPr>
            <a:picLocks noChangeAspect="1"/>
          </p:cNvPicPr>
          <p:nvPr/>
        </p:nvPicPr>
        <p:blipFill>
          <a:blip r:embed="rId2"/>
          <a:stretch>
            <a:fillRect/>
          </a:stretch>
        </p:blipFill>
        <p:spPr>
          <a:xfrm>
            <a:off x="2331526" y="273844"/>
            <a:ext cx="4480948" cy="4450466"/>
          </a:xfrm>
          <a:prstGeom prst="rect">
            <a:avLst/>
          </a:prstGeom>
        </p:spPr>
      </p:pic>
    </p:spTree>
    <p:extLst>
      <p:ext uri="{BB962C8B-B14F-4D97-AF65-F5344CB8AC3E}">
        <p14:creationId xmlns:p14="http://schemas.microsoft.com/office/powerpoint/2010/main" val="911500093"/>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0166F-F696-40FB-8E93-9382544549E3}"/>
              </a:ext>
            </a:extLst>
          </p:cNvPr>
          <p:cNvSpPr>
            <a:spLocks noGrp="1"/>
          </p:cNvSpPr>
          <p:nvPr>
            <p:ph type="title"/>
          </p:nvPr>
        </p:nvSpPr>
        <p:spPr/>
        <p:txBody>
          <a:bodyPr/>
          <a:lstStyle/>
          <a:p>
            <a:r>
              <a:rPr lang="en-US" altLang="zh-CN" dirty="0"/>
              <a:t>4.3  MapReduce</a:t>
            </a:r>
            <a:r>
              <a:rPr lang="zh-CN" altLang="en-US" dirty="0"/>
              <a:t>作业执行流程</a:t>
            </a:r>
          </a:p>
        </p:txBody>
      </p:sp>
      <p:graphicFrame>
        <p:nvGraphicFramePr>
          <p:cNvPr id="4" name="图示 3">
            <a:extLst>
              <a:ext uri="{FF2B5EF4-FFF2-40B4-BE49-F238E27FC236}">
                <a16:creationId xmlns:a16="http://schemas.microsoft.com/office/drawing/2014/main" id="{B1CA8CFB-BDF3-4541-AF9A-34FF588EE463}"/>
              </a:ext>
            </a:extLst>
          </p:cNvPr>
          <p:cNvGraphicFramePr/>
          <p:nvPr>
            <p:extLst>
              <p:ext uri="{D42A27DB-BD31-4B8C-83A1-F6EECF244321}">
                <p14:modId xmlns:p14="http://schemas.microsoft.com/office/powerpoint/2010/main" val="2963365118"/>
              </p:ext>
            </p:extLst>
          </p:nvPr>
        </p:nvGraphicFramePr>
        <p:xfrm>
          <a:off x="275063" y="1129990"/>
          <a:ext cx="8608741" cy="3412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9680556"/>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89">
            <a:extLst>
              <a:ext uri="{FF2B5EF4-FFF2-40B4-BE49-F238E27FC236}">
                <a16:creationId xmlns:a16="http://schemas.microsoft.com/office/drawing/2014/main" id="{F3860C97-D206-41F4-BB3D-3BDE06D50CD0}"/>
              </a:ext>
            </a:extLst>
          </p:cNvPr>
          <p:cNvGrpSpPr>
            <a:grpSpLocks noChangeAspect="1"/>
          </p:cNvGrpSpPr>
          <p:nvPr/>
        </p:nvGrpSpPr>
        <p:grpSpPr>
          <a:xfrm>
            <a:off x="1765994" y="193287"/>
            <a:ext cx="5612012" cy="4442935"/>
            <a:chOff x="2220999" y="933563"/>
            <a:chExt cx="4830658" cy="3824350"/>
          </a:xfrm>
        </p:grpSpPr>
        <p:sp>
          <p:nvSpPr>
            <p:cNvPr id="91" name="文本框 91">
              <a:extLst>
                <a:ext uri="{FF2B5EF4-FFF2-40B4-BE49-F238E27FC236}">
                  <a16:creationId xmlns:a16="http://schemas.microsoft.com/office/drawing/2014/main" id="{DADE313C-6EB4-4D33-8CB6-B638915BD5D2}"/>
                </a:ext>
              </a:extLst>
            </p:cNvPr>
            <p:cNvSpPr txBox="1"/>
            <p:nvPr/>
          </p:nvSpPr>
          <p:spPr>
            <a:xfrm>
              <a:off x="5913050" y="3926133"/>
              <a:ext cx="821860" cy="33294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最终结果</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&lt;key, value&gt;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92" name="文本框 91">
              <a:extLst>
                <a:ext uri="{FF2B5EF4-FFF2-40B4-BE49-F238E27FC236}">
                  <a16:creationId xmlns:a16="http://schemas.microsoft.com/office/drawing/2014/main" id="{8F8D7C80-C964-4242-AD0B-1695863FB1AF}"/>
                </a:ext>
              </a:extLst>
            </p:cNvPr>
            <p:cNvSpPr txBox="1"/>
            <p:nvPr/>
          </p:nvSpPr>
          <p:spPr>
            <a:xfrm>
              <a:off x="5803269" y="3418019"/>
              <a:ext cx="1035424" cy="33294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中间结果</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&lt;key, List(value)&gt;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93" name="文本框 91">
              <a:extLst>
                <a:ext uri="{FF2B5EF4-FFF2-40B4-BE49-F238E27FC236}">
                  <a16:creationId xmlns:a16="http://schemas.microsoft.com/office/drawing/2014/main" id="{4AB975A8-76D6-4882-BE5F-2A0213D11B44}"/>
                </a:ext>
              </a:extLst>
            </p:cNvPr>
            <p:cNvSpPr txBox="1"/>
            <p:nvPr/>
          </p:nvSpPr>
          <p:spPr>
            <a:xfrm>
              <a:off x="5917250" y="2938101"/>
              <a:ext cx="821860" cy="33354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中间结果</a:t>
              </a:r>
              <a:endParaRPr lang="zh-CN" sz="105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&lt;key, value&gt;</a:t>
              </a:r>
              <a:endParaRPr lang="zh-CN" sz="105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94" name="文本框 91">
              <a:extLst>
                <a:ext uri="{FF2B5EF4-FFF2-40B4-BE49-F238E27FC236}">
                  <a16:creationId xmlns:a16="http://schemas.microsoft.com/office/drawing/2014/main" id="{591A8C49-C383-42DD-93F5-93FCD641ED24}"/>
                </a:ext>
              </a:extLst>
            </p:cNvPr>
            <p:cNvSpPr txBox="1"/>
            <p:nvPr/>
          </p:nvSpPr>
          <p:spPr>
            <a:xfrm>
              <a:off x="5917250" y="2501975"/>
              <a:ext cx="821860" cy="33354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输入</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&lt;key, value&gt;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95" name="文本框 91">
              <a:extLst>
                <a:ext uri="{FF2B5EF4-FFF2-40B4-BE49-F238E27FC236}">
                  <a16:creationId xmlns:a16="http://schemas.microsoft.com/office/drawing/2014/main" id="{55AE7E34-A8D4-402D-B0FD-EDB94499D9CA}"/>
                </a:ext>
              </a:extLst>
            </p:cNvPr>
            <p:cNvSpPr txBox="1"/>
            <p:nvPr/>
          </p:nvSpPr>
          <p:spPr>
            <a:xfrm>
              <a:off x="2937761" y="1258175"/>
              <a:ext cx="659888" cy="23374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加载文件</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96" name="文本框 91">
              <a:extLst>
                <a:ext uri="{FF2B5EF4-FFF2-40B4-BE49-F238E27FC236}">
                  <a16:creationId xmlns:a16="http://schemas.microsoft.com/office/drawing/2014/main" id="{83F69D57-D54B-4C77-B0BA-0DC9952B16CE}"/>
                </a:ext>
              </a:extLst>
            </p:cNvPr>
            <p:cNvSpPr txBox="1"/>
            <p:nvPr/>
          </p:nvSpPr>
          <p:spPr>
            <a:xfrm>
              <a:off x="2511834" y="3933732"/>
              <a:ext cx="821860" cy="33294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最终结果</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&lt;key, value&gt;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97" name="文本框 91">
              <a:extLst>
                <a:ext uri="{FF2B5EF4-FFF2-40B4-BE49-F238E27FC236}">
                  <a16:creationId xmlns:a16="http://schemas.microsoft.com/office/drawing/2014/main" id="{E13A913D-6FA9-4A69-8A63-F5C7D9A1B867}"/>
                </a:ext>
              </a:extLst>
            </p:cNvPr>
            <p:cNvSpPr txBox="1"/>
            <p:nvPr/>
          </p:nvSpPr>
          <p:spPr>
            <a:xfrm>
              <a:off x="2401852" y="3425564"/>
              <a:ext cx="1035824" cy="33294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中间结果</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&lt;key, List(value)&gt;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98" name="文本框 91">
              <a:extLst>
                <a:ext uri="{FF2B5EF4-FFF2-40B4-BE49-F238E27FC236}">
                  <a16:creationId xmlns:a16="http://schemas.microsoft.com/office/drawing/2014/main" id="{6D9E2D58-61B1-4DE0-BACB-409750625F3D}"/>
                </a:ext>
              </a:extLst>
            </p:cNvPr>
            <p:cNvSpPr txBox="1"/>
            <p:nvPr/>
          </p:nvSpPr>
          <p:spPr>
            <a:xfrm>
              <a:off x="2515825" y="2945899"/>
              <a:ext cx="821860" cy="33354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中间结果</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&lt;key, value&gt;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99" name="文本框 91">
              <a:extLst>
                <a:ext uri="{FF2B5EF4-FFF2-40B4-BE49-F238E27FC236}">
                  <a16:creationId xmlns:a16="http://schemas.microsoft.com/office/drawing/2014/main" id="{0D24D006-2624-4BFE-9014-F0CEFE44110C}"/>
                </a:ext>
              </a:extLst>
            </p:cNvPr>
            <p:cNvSpPr txBox="1"/>
            <p:nvPr/>
          </p:nvSpPr>
          <p:spPr>
            <a:xfrm>
              <a:off x="2515911" y="2509819"/>
              <a:ext cx="821860" cy="33401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输入</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&lt;key, value&gt;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0" name="文本框 2067">
              <a:extLst>
                <a:ext uri="{FF2B5EF4-FFF2-40B4-BE49-F238E27FC236}">
                  <a16:creationId xmlns:a16="http://schemas.microsoft.com/office/drawing/2014/main" id="{624450E0-6DB4-4F81-A377-11465FBC087C}"/>
                </a:ext>
              </a:extLst>
            </p:cNvPr>
            <p:cNvSpPr txBox="1"/>
            <p:nvPr/>
          </p:nvSpPr>
          <p:spPr>
            <a:xfrm>
              <a:off x="2853774" y="4477074"/>
              <a:ext cx="647890" cy="20139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写入文件</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1" name="圆柱体 100">
              <a:extLst>
                <a:ext uri="{FF2B5EF4-FFF2-40B4-BE49-F238E27FC236}">
                  <a16:creationId xmlns:a16="http://schemas.microsoft.com/office/drawing/2014/main" id="{C62998FB-60A4-4430-B108-86B008225F79}"/>
                </a:ext>
              </a:extLst>
            </p:cNvPr>
            <p:cNvSpPr/>
            <p:nvPr/>
          </p:nvSpPr>
          <p:spPr>
            <a:xfrm>
              <a:off x="2285871" y="1491916"/>
              <a:ext cx="771869" cy="783968"/>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分布式文件系统（如</a:t>
              </a: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HDFS</a:t>
              </a: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2" name="矩形 101">
              <a:extLst>
                <a:ext uri="{FF2B5EF4-FFF2-40B4-BE49-F238E27FC236}">
                  <a16:creationId xmlns:a16="http://schemas.microsoft.com/office/drawing/2014/main" id="{89447BE6-876B-453C-B4C3-7C5F98CE687E}"/>
                </a:ext>
              </a:extLst>
            </p:cNvPr>
            <p:cNvSpPr/>
            <p:nvPr/>
          </p:nvSpPr>
          <p:spPr>
            <a:xfrm>
              <a:off x="3193796" y="1522063"/>
              <a:ext cx="1317697" cy="272080"/>
            </a:xfrm>
            <a:prstGeom prst="rect">
              <a:avLst/>
            </a:prstGeom>
            <a:solidFill>
              <a:schemeClr val="tx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InputFormat</a:t>
              </a:r>
              <a:endParaRPr lang="zh-CN" sz="105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3" name="矩形 102">
              <a:extLst>
                <a:ext uri="{FF2B5EF4-FFF2-40B4-BE49-F238E27FC236}">
                  <a16:creationId xmlns:a16="http://schemas.microsoft.com/office/drawing/2014/main" id="{C67951AE-2699-4046-9052-9AF29BADB625}"/>
                </a:ext>
              </a:extLst>
            </p:cNvPr>
            <p:cNvSpPr/>
            <p:nvPr/>
          </p:nvSpPr>
          <p:spPr>
            <a:xfrm>
              <a:off x="3187797" y="1968066"/>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Split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4" name="矩形 103">
              <a:extLst>
                <a:ext uri="{FF2B5EF4-FFF2-40B4-BE49-F238E27FC236}">
                  <a16:creationId xmlns:a16="http://schemas.microsoft.com/office/drawing/2014/main" id="{0CC3B835-0C9A-42C7-8620-7EFDD925CDB8}"/>
                </a:ext>
              </a:extLst>
            </p:cNvPr>
            <p:cNvSpPr/>
            <p:nvPr/>
          </p:nvSpPr>
          <p:spPr>
            <a:xfrm>
              <a:off x="3643719" y="1968066"/>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Split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5" name="矩形 104">
              <a:extLst>
                <a:ext uri="{FF2B5EF4-FFF2-40B4-BE49-F238E27FC236}">
                  <a16:creationId xmlns:a16="http://schemas.microsoft.com/office/drawing/2014/main" id="{91E3961E-A9EF-43B1-865B-DF39664353FD}"/>
                </a:ext>
              </a:extLst>
            </p:cNvPr>
            <p:cNvSpPr/>
            <p:nvPr/>
          </p:nvSpPr>
          <p:spPr>
            <a:xfrm>
              <a:off x="4093643" y="1968066"/>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Split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6" name="矩形 105">
              <a:extLst>
                <a:ext uri="{FF2B5EF4-FFF2-40B4-BE49-F238E27FC236}">
                  <a16:creationId xmlns:a16="http://schemas.microsoft.com/office/drawing/2014/main" id="{F799C75F-AD8E-427F-A5F4-20253B6741B3}"/>
                </a:ext>
              </a:extLst>
            </p:cNvPr>
            <p:cNvSpPr/>
            <p:nvPr/>
          </p:nvSpPr>
          <p:spPr>
            <a:xfrm>
              <a:off x="3187797" y="2387994"/>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RR</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7" name="矩形 106">
              <a:extLst>
                <a:ext uri="{FF2B5EF4-FFF2-40B4-BE49-F238E27FC236}">
                  <a16:creationId xmlns:a16="http://schemas.microsoft.com/office/drawing/2014/main" id="{53175023-B849-4623-8B2B-5DFD9444ECB3}"/>
                </a:ext>
              </a:extLst>
            </p:cNvPr>
            <p:cNvSpPr/>
            <p:nvPr/>
          </p:nvSpPr>
          <p:spPr>
            <a:xfrm>
              <a:off x="3643719" y="2387994"/>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RR</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8" name="矩形 107">
              <a:extLst>
                <a:ext uri="{FF2B5EF4-FFF2-40B4-BE49-F238E27FC236}">
                  <a16:creationId xmlns:a16="http://schemas.microsoft.com/office/drawing/2014/main" id="{52924EC4-DDB4-4CE7-8C45-12EE37CF6BD9}"/>
                </a:ext>
              </a:extLst>
            </p:cNvPr>
            <p:cNvSpPr/>
            <p:nvPr/>
          </p:nvSpPr>
          <p:spPr>
            <a:xfrm>
              <a:off x="4093643" y="2387994"/>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RR</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9" name="矩形 108">
              <a:extLst>
                <a:ext uri="{FF2B5EF4-FFF2-40B4-BE49-F238E27FC236}">
                  <a16:creationId xmlns:a16="http://schemas.microsoft.com/office/drawing/2014/main" id="{9B93518D-F0F7-4736-936F-7E323832EF81}"/>
                </a:ext>
              </a:extLst>
            </p:cNvPr>
            <p:cNvSpPr/>
            <p:nvPr/>
          </p:nvSpPr>
          <p:spPr>
            <a:xfrm>
              <a:off x="3187718" y="2771929"/>
              <a:ext cx="425928" cy="272080"/>
            </a:xfrm>
            <a:prstGeom prst="rect">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Map</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0" name="矩形 109">
              <a:extLst>
                <a:ext uri="{FF2B5EF4-FFF2-40B4-BE49-F238E27FC236}">
                  <a16:creationId xmlns:a16="http://schemas.microsoft.com/office/drawing/2014/main" id="{F5F56022-5E50-4FFD-A340-90986FA013C6}"/>
                </a:ext>
              </a:extLst>
            </p:cNvPr>
            <p:cNvSpPr/>
            <p:nvPr/>
          </p:nvSpPr>
          <p:spPr>
            <a:xfrm>
              <a:off x="3643641" y="2771929"/>
              <a:ext cx="425928" cy="272080"/>
            </a:xfrm>
            <a:prstGeom prst="rect">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Map</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1" name="矩形 110">
              <a:extLst>
                <a:ext uri="{FF2B5EF4-FFF2-40B4-BE49-F238E27FC236}">
                  <a16:creationId xmlns:a16="http://schemas.microsoft.com/office/drawing/2014/main" id="{EEDAA66F-CEA5-4183-91AF-C27E6B4FEBA6}"/>
                </a:ext>
              </a:extLst>
            </p:cNvPr>
            <p:cNvSpPr/>
            <p:nvPr/>
          </p:nvSpPr>
          <p:spPr>
            <a:xfrm>
              <a:off x="4093564" y="2771929"/>
              <a:ext cx="425928" cy="272080"/>
            </a:xfrm>
            <a:prstGeom prst="rect">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Map</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2" name="矩形 111">
              <a:extLst>
                <a:ext uri="{FF2B5EF4-FFF2-40B4-BE49-F238E27FC236}">
                  <a16:creationId xmlns:a16="http://schemas.microsoft.com/office/drawing/2014/main" id="{75856CB4-BF29-4C01-92C6-046B79343593}"/>
                </a:ext>
              </a:extLst>
            </p:cNvPr>
            <p:cNvSpPr/>
            <p:nvPr/>
          </p:nvSpPr>
          <p:spPr>
            <a:xfrm>
              <a:off x="3195715" y="3231850"/>
              <a:ext cx="1317376" cy="271754"/>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Shuffle</a:t>
              </a:r>
              <a:endParaRPr lang="zh-CN" sz="105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3" name="矩形 112">
              <a:extLst>
                <a:ext uri="{FF2B5EF4-FFF2-40B4-BE49-F238E27FC236}">
                  <a16:creationId xmlns:a16="http://schemas.microsoft.com/office/drawing/2014/main" id="{331224F6-15C0-4F89-B093-ADA8D6807264}"/>
                </a:ext>
              </a:extLst>
            </p:cNvPr>
            <p:cNvSpPr/>
            <p:nvPr/>
          </p:nvSpPr>
          <p:spPr>
            <a:xfrm>
              <a:off x="3197793" y="3699770"/>
              <a:ext cx="1317376" cy="271754"/>
            </a:xfrm>
            <a:prstGeom prst="rect">
              <a:avLst/>
            </a:prstGeom>
            <a:solidFill>
              <a:schemeClr val="accent4">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Reduce</a:t>
              </a:r>
              <a:endParaRPr lang="zh-CN" sz="105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4" name="矩形 113">
              <a:extLst>
                <a:ext uri="{FF2B5EF4-FFF2-40B4-BE49-F238E27FC236}">
                  <a16:creationId xmlns:a16="http://schemas.microsoft.com/office/drawing/2014/main" id="{7DB4323E-448E-416A-B73E-ADB648391D44}"/>
                </a:ext>
              </a:extLst>
            </p:cNvPr>
            <p:cNvSpPr/>
            <p:nvPr/>
          </p:nvSpPr>
          <p:spPr>
            <a:xfrm>
              <a:off x="3197793" y="4185687"/>
              <a:ext cx="1317376" cy="271754"/>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OutputFormat</a:t>
              </a:r>
              <a:endParaRPr lang="zh-CN" sz="105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115" name="直接箭头连接符 114">
              <a:extLst>
                <a:ext uri="{FF2B5EF4-FFF2-40B4-BE49-F238E27FC236}">
                  <a16:creationId xmlns:a16="http://schemas.microsoft.com/office/drawing/2014/main" id="{187A4F06-5461-46CE-8F03-45F9131E8387}"/>
                </a:ext>
              </a:extLst>
            </p:cNvPr>
            <p:cNvCxnSpPr/>
            <p:nvPr/>
          </p:nvCxnSpPr>
          <p:spPr>
            <a:xfrm>
              <a:off x="3400760" y="1804015"/>
              <a:ext cx="0" cy="164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8B1CD8B3-DEB1-4266-B803-E9372C9E2F97}"/>
                </a:ext>
              </a:extLst>
            </p:cNvPr>
            <p:cNvCxnSpPr/>
            <p:nvPr/>
          </p:nvCxnSpPr>
          <p:spPr>
            <a:xfrm>
              <a:off x="3852644" y="1794143"/>
              <a:ext cx="4039" cy="173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直接箭头连接符 116">
              <a:extLst>
                <a:ext uri="{FF2B5EF4-FFF2-40B4-BE49-F238E27FC236}">
                  <a16:creationId xmlns:a16="http://schemas.microsoft.com/office/drawing/2014/main" id="{807234DF-E04A-4FC5-8BAC-21844E4CD042}"/>
                </a:ext>
              </a:extLst>
            </p:cNvPr>
            <p:cNvCxnSpPr/>
            <p:nvPr/>
          </p:nvCxnSpPr>
          <p:spPr>
            <a:xfrm>
              <a:off x="4296408" y="1804015"/>
              <a:ext cx="0" cy="163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直接箭头连接符 117">
              <a:extLst>
                <a:ext uri="{FF2B5EF4-FFF2-40B4-BE49-F238E27FC236}">
                  <a16:creationId xmlns:a16="http://schemas.microsoft.com/office/drawing/2014/main" id="{77D2B8F3-F904-4268-B731-79B18AAAC804}"/>
                </a:ext>
              </a:extLst>
            </p:cNvPr>
            <p:cNvCxnSpPr/>
            <p:nvPr/>
          </p:nvCxnSpPr>
          <p:spPr>
            <a:xfrm flipH="1">
              <a:off x="3400682" y="2579962"/>
              <a:ext cx="78" cy="191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直接箭头连接符 118">
              <a:extLst>
                <a:ext uri="{FF2B5EF4-FFF2-40B4-BE49-F238E27FC236}">
                  <a16:creationId xmlns:a16="http://schemas.microsoft.com/office/drawing/2014/main" id="{510EF0A0-8835-4D14-ABF1-C724D3D3D9B9}"/>
                </a:ext>
              </a:extLst>
            </p:cNvPr>
            <p:cNvCxnSpPr/>
            <p:nvPr/>
          </p:nvCxnSpPr>
          <p:spPr>
            <a:xfrm flipH="1">
              <a:off x="3856605" y="2579962"/>
              <a:ext cx="78" cy="191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直接箭头连接符 119">
              <a:extLst>
                <a:ext uri="{FF2B5EF4-FFF2-40B4-BE49-F238E27FC236}">
                  <a16:creationId xmlns:a16="http://schemas.microsoft.com/office/drawing/2014/main" id="{49D9EDEA-8DA8-4C65-BA90-4E2097A39037}"/>
                </a:ext>
              </a:extLst>
            </p:cNvPr>
            <p:cNvCxnSpPr/>
            <p:nvPr/>
          </p:nvCxnSpPr>
          <p:spPr>
            <a:xfrm flipH="1">
              <a:off x="4306528" y="2579962"/>
              <a:ext cx="78" cy="191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1" name="任意多边形: 形状 120">
              <a:extLst>
                <a:ext uri="{FF2B5EF4-FFF2-40B4-BE49-F238E27FC236}">
                  <a16:creationId xmlns:a16="http://schemas.microsoft.com/office/drawing/2014/main" id="{17FB9841-BF20-4E4B-BACD-428FB5D963F6}"/>
                </a:ext>
              </a:extLst>
            </p:cNvPr>
            <p:cNvSpPr/>
            <p:nvPr/>
          </p:nvSpPr>
          <p:spPr>
            <a:xfrm>
              <a:off x="3245708" y="2160033"/>
              <a:ext cx="179969" cy="206044"/>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122" name="任意多边形: 形状 121">
              <a:extLst>
                <a:ext uri="{FF2B5EF4-FFF2-40B4-BE49-F238E27FC236}">
                  <a16:creationId xmlns:a16="http://schemas.microsoft.com/office/drawing/2014/main" id="{5D74B85F-498A-4B90-AAD0-7DBB1E9F3D1C}"/>
                </a:ext>
              </a:extLst>
            </p:cNvPr>
            <p:cNvSpPr/>
            <p:nvPr/>
          </p:nvSpPr>
          <p:spPr>
            <a:xfrm rot="10953743">
              <a:off x="3433166" y="2182229"/>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123" name="任意多边形: 形状 122">
              <a:extLst>
                <a:ext uri="{FF2B5EF4-FFF2-40B4-BE49-F238E27FC236}">
                  <a16:creationId xmlns:a16="http://schemas.microsoft.com/office/drawing/2014/main" id="{B3A12940-D1CD-4256-A3E3-78A6C7A72912}"/>
                </a:ext>
              </a:extLst>
            </p:cNvPr>
            <p:cNvSpPr/>
            <p:nvPr/>
          </p:nvSpPr>
          <p:spPr>
            <a:xfrm>
              <a:off x="3680634" y="2160312"/>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124" name="任意多边形: 形状 123">
              <a:extLst>
                <a:ext uri="{FF2B5EF4-FFF2-40B4-BE49-F238E27FC236}">
                  <a16:creationId xmlns:a16="http://schemas.microsoft.com/office/drawing/2014/main" id="{AAC3C8F1-174A-4335-9F62-9279BB891457}"/>
                </a:ext>
              </a:extLst>
            </p:cNvPr>
            <p:cNvSpPr/>
            <p:nvPr/>
          </p:nvSpPr>
          <p:spPr>
            <a:xfrm rot="10953743">
              <a:off x="3867802" y="2182508"/>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125" name="任意多边形: 形状 124">
              <a:extLst>
                <a:ext uri="{FF2B5EF4-FFF2-40B4-BE49-F238E27FC236}">
                  <a16:creationId xmlns:a16="http://schemas.microsoft.com/office/drawing/2014/main" id="{D6E5CE9C-D011-4A57-872E-D3C9F866434C}"/>
                </a:ext>
              </a:extLst>
            </p:cNvPr>
            <p:cNvSpPr/>
            <p:nvPr/>
          </p:nvSpPr>
          <p:spPr>
            <a:xfrm>
              <a:off x="4115529" y="2160033"/>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126" name="任意多边形: 形状 125">
              <a:extLst>
                <a:ext uri="{FF2B5EF4-FFF2-40B4-BE49-F238E27FC236}">
                  <a16:creationId xmlns:a16="http://schemas.microsoft.com/office/drawing/2014/main" id="{B22B2807-F8C2-42FB-8A84-93D0449D1B73}"/>
                </a:ext>
              </a:extLst>
            </p:cNvPr>
            <p:cNvSpPr/>
            <p:nvPr/>
          </p:nvSpPr>
          <p:spPr>
            <a:xfrm rot="10953743">
              <a:off x="4302697" y="2182229"/>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cxnSp>
          <p:nvCxnSpPr>
            <p:cNvPr id="127" name="直接箭头连接符 126">
              <a:extLst>
                <a:ext uri="{FF2B5EF4-FFF2-40B4-BE49-F238E27FC236}">
                  <a16:creationId xmlns:a16="http://schemas.microsoft.com/office/drawing/2014/main" id="{56D7D50F-2189-496B-81A1-735E7B0A10FB}"/>
                </a:ext>
              </a:extLst>
            </p:cNvPr>
            <p:cNvCxnSpPr/>
            <p:nvPr/>
          </p:nvCxnSpPr>
          <p:spPr>
            <a:xfrm>
              <a:off x="3400682" y="3044009"/>
              <a:ext cx="453721" cy="187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直接箭头连接符 127">
              <a:extLst>
                <a:ext uri="{FF2B5EF4-FFF2-40B4-BE49-F238E27FC236}">
                  <a16:creationId xmlns:a16="http://schemas.microsoft.com/office/drawing/2014/main" id="{F679747F-D6A3-4F64-9AC2-39BA60D445EE}"/>
                </a:ext>
              </a:extLst>
            </p:cNvPr>
            <p:cNvCxnSpPr/>
            <p:nvPr/>
          </p:nvCxnSpPr>
          <p:spPr>
            <a:xfrm flipH="1">
              <a:off x="3854403" y="3043904"/>
              <a:ext cx="2201" cy="187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直接箭头连接符 128">
              <a:extLst>
                <a:ext uri="{FF2B5EF4-FFF2-40B4-BE49-F238E27FC236}">
                  <a16:creationId xmlns:a16="http://schemas.microsoft.com/office/drawing/2014/main" id="{68B42AB6-C92E-4E8C-B063-D29A6764700D}"/>
                </a:ext>
              </a:extLst>
            </p:cNvPr>
            <p:cNvCxnSpPr/>
            <p:nvPr/>
          </p:nvCxnSpPr>
          <p:spPr>
            <a:xfrm flipH="1">
              <a:off x="3854403" y="3043904"/>
              <a:ext cx="452125" cy="187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352FBCCC-6E0F-4710-B968-3B894054A24C}"/>
                </a:ext>
              </a:extLst>
            </p:cNvPr>
            <p:cNvCxnSpPr/>
            <p:nvPr/>
          </p:nvCxnSpPr>
          <p:spPr>
            <a:xfrm>
              <a:off x="3854403" y="3503603"/>
              <a:ext cx="2077" cy="19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直接箭头连接符 130">
              <a:extLst>
                <a:ext uri="{FF2B5EF4-FFF2-40B4-BE49-F238E27FC236}">
                  <a16:creationId xmlns:a16="http://schemas.microsoft.com/office/drawing/2014/main" id="{C14407F9-AECE-4215-8DEF-19EB06BF6E71}"/>
                </a:ext>
              </a:extLst>
            </p:cNvPr>
            <p:cNvCxnSpPr/>
            <p:nvPr/>
          </p:nvCxnSpPr>
          <p:spPr>
            <a:xfrm>
              <a:off x="3856481" y="3971524"/>
              <a:ext cx="0" cy="214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2" name="连接符: 肘形 131">
              <a:extLst>
                <a:ext uri="{FF2B5EF4-FFF2-40B4-BE49-F238E27FC236}">
                  <a16:creationId xmlns:a16="http://schemas.microsoft.com/office/drawing/2014/main" id="{6D83A579-754C-4E25-A8C7-E488B25E7476}"/>
                </a:ext>
              </a:extLst>
            </p:cNvPr>
            <p:cNvCxnSpPr/>
            <p:nvPr/>
          </p:nvCxnSpPr>
          <p:spPr>
            <a:xfrm rot="5400000" flipH="1">
              <a:off x="2043150" y="2644110"/>
              <a:ext cx="2203152" cy="1423510"/>
            </a:xfrm>
            <a:prstGeom prst="bentConnector3">
              <a:avLst>
                <a:gd name="adj1" fmla="val -9802"/>
              </a:avLst>
            </a:prstGeom>
            <a:ln>
              <a:tailEnd type="triangle"/>
            </a:ln>
          </p:spPr>
          <p:style>
            <a:lnRef idx="1">
              <a:schemeClr val="dk1"/>
            </a:lnRef>
            <a:fillRef idx="0">
              <a:schemeClr val="dk1"/>
            </a:fillRef>
            <a:effectRef idx="0">
              <a:schemeClr val="dk1"/>
            </a:effectRef>
            <a:fontRef idx="minor">
              <a:schemeClr val="tx1"/>
            </a:fontRef>
          </p:style>
        </p:cxnSp>
        <p:cxnSp>
          <p:nvCxnSpPr>
            <p:cNvPr id="133" name="连接符: 肘形 132">
              <a:extLst>
                <a:ext uri="{FF2B5EF4-FFF2-40B4-BE49-F238E27FC236}">
                  <a16:creationId xmlns:a16="http://schemas.microsoft.com/office/drawing/2014/main" id="{2DAD8790-6B38-4DA5-9645-E5675CD07C21}"/>
                </a:ext>
              </a:extLst>
            </p:cNvPr>
            <p:cNvCxnSpPr/>
            <p:nvPr/>
          </p:nvCxnSpPr>
          <p:spPr>
            <a:xfrm rot="16200000" flipH="1">
              <a:off x="3247151" y="916570"/>
              <a:ext cx="30147" cy="1180838"/>
            </a:xfrm>
            <a:prstGeom prst="bentConnector3">
              <a:avLst>
                <a:gd name="adj1" fmla="val -716367"/>
              </a:avLst>
            </a:prstGeom>
            <a:ln>
              <a:tailEnd type="triangle"/>
            </a:ln>
          </p:spPr>
          <p:style>
            <a:lnRef idx="1">
              <a:schemeClr val="dk1"/>
            </a:lnRef>
            <a:fillRef idx="0">
              <a:schemeClr val="dk1"/>
            </a:fillRef>
            <a:effectRef idx="0">
              <a:schemeClr val="dk1"/>
            </a:effectRef>
            <a:fontRef idx="minor">
              <a:schemeClr val="tx1"/>
            </a:fontRef>
          </p:style>
        </p:cxnSp>
        <p:sp>
          <p:nvSpPr>
            <p:cNvPr id="134" name="矩形 133">
              <a:extLst>
                <a:ext uri="{FF2B5EF4-FFF2-40B4-BE49-F238E27FC236}">
                  <a16:creationId xmlns:a16="http://schemas.microsoft.com/office/drawing/2014/main" id="{7AEA2BBD-855E-4C54-BB7E-473EC1773906}"/>
                </a:ext>
              </a:extLst>
            </p:cNvPr>
            <p:cNvSpPr/>
            <p:nvPr/>
          </p:nvSpPr>
          <p:spPr>
            <a:xfrm>
              <a:off x="2220999" y="1187320"/>
              <a:ext cx="2382795" cy="357059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135" name="文本框 91">
              <a:extLst>
                <a:ext uri="{FF2B5EF4-FFF2-40B4-BE49-F238E27FC236}">
                  <a16:creationId xmlns:a16="http://schemas.microsoft.com/office/drawing/2014/main" id="{3C8E4943-F72C-41D0-A05B-4EE6B041F79F}"/>
                </a:ext>
              </a:extLst>
            </p:cNvPr>
            <p:cNvSpPr txBox="1"/>
            <p:nvPr/>
          </p:nvSpPr>
          <p:spPr>
            <a:xfrm>
              <a:off x="3072137" y="933563"/>
              <a:ext cx="659888" cy="23456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36" name="文本框 91">
              <a:extLst>
                <a:ext uri="{FF2B5EF4-FFF2-40B4-BE49-F238E27FC236}">
                  <a16:creationId xmlns:a16="http://schemas.microsoft.com/office/drawing/2014/main" id="{987AAFBF-2D47-4FFF-9289-BE6C9520446B}"/>
                </a:ext>
              </a:extLst>
            </p:cNvPr>
            <p:cNvSpPr txBox="1"/>
            <p:nvPr/>
          </p:nvSpPr>
          <p:spPr>
            <a:xfrm>
              <a:off x="5766675" y="1258108"/>
              <a:ext cx="659888" cy="243237"/>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加载文件</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37" name="文本框 91">
              <a:extLst>
                <a:ext uri="{FF2B5EF4-FFF2-40B4-BE49-F238E27FC236}">
                  <a16:creationId xmlns:a16="http://schemas.microsoft.com/office/drawing/2014/main" id="{B39663F9-983A-4111-88B9-B8B390A67AB1}"/>
                </a:ext>
              </a:extLst>
            </p:cNvPr>
            <p:cNvSpPr txBox="1"/>
            <p:nvPr/>
          </p:nvSpPr>
          <p:spPr>
            <a:xfrm>
              <a:off x="5790671" y="4457364"/>
              <a:ext cx="647890" cy="22016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写入文件</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38" name="矩形 137">
              <a:extLst>
                <a:ext uri="{FF2B5EF4-FFF2-40B4-BE49-F238E27FC236}">
                  <a16:creationId xmlns:a16="http://schemas.microsoft.com/office/drawing/2014/main" id="{E3C2BCE5-07C6-40A9-8DFE-51A323FE21E0}"/>
                </a:ext>
              </a:extLst>
            </p:cNvPr>
            <p:cNvSpPr/>
            <p:nvPr/>
          </p:nvSpPr>
          <p:spPr>
            <a:xfrm>
              <a:off x="4755847" y="1522063"/>
              <a:ext cx="1317376" cy="271754"/>
            </a:xfrm>
            <a:prstGeom prst="rect">
              <a:avLst/>
            </a:prstGeom>
            <a:solidFill>
              <a:schemeClr val="tx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InputFormat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39" name="矩形 138">
              <a:extLst>
                <a:ext uri="{FF2B5EF4-FFF2-40B4-BE49-F238E27FC236}">
                  <a16:creationId xmlns:a16="http://schemas.microsoft.com/office/drawing/2014/main" id="{5705E545-71A4-40C6-9FC4-B79115CE459A}"/>
                </a:ext>
              </a:extLst>
            </p:cNvPr>
            <p:cNvSpPr/>
            <p:nvPr/>
          </p:nvSpPr>
          <p:spPr>
            <a:xfrm>
              <a:off x="4749848" y="1967787"/>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Split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40" name="矩形 139">
              <a:extLst>
                <a:ext uri="{FF2B5EF4-FFF2-40B4-BE49-F238E27FC236}">
                  <a16:creationId xmlns:a16="http://schemas.microsoft.com/office/drawing/2014/main" id="{65610F28-D9F2-4FD0-B565-C6C63D214DBD}"/>
                </a:ext>
              </a:extLst>
            </p:cNvPr>
            <p:cNvSpPr/>
            <p:nvPr/>
          </p:nvSpPr>
          <p:spPr>
            <a:xfrm>
              <a:off x="5205771" y="1967787"/>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Split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41" name="矩形 140">
              <a:extLst>
                <a:ext uri="{FF2B5EF4-FFF2-40B4-BE49-F238E27FC236}">
                  <a16:creationId xmlns:a16="http://schemas.microsoft.com/office/drawing/2014/main" id="{084FF7AF-BD04-43E5-B317-64A55DAF8A01}"/>
                </a:ext>
              </a:extLst>
            </p:cNvPr>
            <p:cNvSpPr/>
            <p:nvPr/>
          </p:nvSpPr>
          <p:spPr>
            <a:xfrm>
              <a:off x="5655694" y="1967787"/>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Split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42" name="矩形 141">
              <a:extLst>
                <a:ext uri="{FF2B5EF4-FFF2-40B4-BE49-F238E27FC236}">
                  <a16:creationId xmlns:a16="http://schemas.microsoft.com/office/drawing/2014/main" id="{2625A6B2-2E7F-4D89-8C1A-66C6DF44F124}"/>
                </a:ext>
              </a:extLst>
            </p:cNvPr>
            <p:cNvSpPr/>
            <p:nvPr/>
          </p:nvSpPr>
          <p:spPr>
            <a:xfrm>
              <a:off x="4749848" y="2387716"/>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RR</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43" name="矩形 142">
              <a:extLst>
                <a:ext uri="{FF2B5EF4-FFF2-40B4-BE49-F238E27FC236}">
                  <a16:creationId xmlns:a16="http://schemas.microsoft.com/office/drawing/2014/main" id="{E00F7437-BC9A-421A-BD5E-A9DC93D96AE6}"/>
                </a:ext>
              </a:extLst>
            </p:cNvPr>
            <p:cNvSpPr/>
            <p:nvPr/>
          </p:nvSpPr>
          <p:spPr>
            <a:xfrm>
              <a:off x="5205771" y="2387716"/>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RR</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44" name="矩形 143">
              <a:extLst>
                <a:ext uri="{FF2B5EF4-FFF2-40B4-BE49-F238E27FC236}">
                  <a16:creationId xmlns:a16="http://schemas.microsoft.com/office/drawing/2014/main" id="{F0F771EB-F981-4CE9-929D-67BB8833770B}"/>
                </a:ext>
              </a:extLst>
            </p:cNvPr>
            <p:cNvSpPr/>
            <p:nvPr/>
          </p:nvSpPr>
          <p:spPr>
            <a:xfrm>
              <a:off x="5655694" y="2387716"/>
              <a:ext cx="425928" cy="19196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RR</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45" name="矩形 144">
              <a:extLst>
                <a:ext uri="{FF2B5EF4-FFF2-40B4-BE49-F238E27FC236}">
                  <a16:creationId xmlns:a16="http://schemas.microsoft.com/office/drawing/2014/main" id="{CD79D702-A9C9-4E4F-9A76-406021A5D25E}"/>
                </a:ext>
              </a:extLst>
            </p:cNvPr>
            <p:cNvSpPr/>
            <p:nvPr/>
          </p:nvSpPr>
          <p:spPr>
            <a:xfrm>
              <a:off x="4749848" y="2771650"/>
              <a:ext cx="425928" cy="271754"/>
            </a:xfrm>
            <a:prstGeom prst="rect">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Map</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46" name="矩形 145">
              <a:extLst>
                <a:ext uri="{FF2B5EF4-FFF2-40B4-BE49-F238E27FC236}">
                  <a16:creationId xmlns:a16="http://schemas.microsoft.com/office/drawing/2014/main" id="{78A07AFB-9992-435E-A284-52CEEE775110}"/>
                </a:ext>
              </a:extLst>
            </p:cNvPr>
            <p:cNvSpPr/>
            <p:nvPr/>
          </p:nvSpPr>
          <p:spPr>
            <a:xfrm>
              <a:off x="5205771" y="2771650"/>
              <a:ext cx="425928" cy="271754"/>
            </a:xfrm>
            <a:prstGeom prst="rect">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Map</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47" name="矩形 146">
              <a:extLst>
                <a:ext uri="{FF2B5EF4-FFF2-40B4-BE49-F238E27FC236}">
                  <a16:creationId xmlns:a16="http://schemas.microsoft.com/office/drawing/2014/main" id="{BC258B9E-E364-477E-8B76-1A2D08119DB0}"/>
                </a:ext>
              </a:extLst>
            </p:cNvPr>
            <p:cNvSpPr/>
            <p:nvPr/>
          </p:nvSpPr>
          <p:spPr>
            <a:xfrm>
              <a:off x="5655694" y="2771650"/>
              <a:ext cx="425928" cy="271754"/>
            </a:xfrm>
            <a:prstGeom prst="rect">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Map</a:t>
              </a:r>
              <a:endParaRPr lang="zh-CN" sz="105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48" name="矩形 147">
              <a:extLst>
                <a:ext uri="{FF2B5EF4-FFF2-40B4-BE49-F238E27FC236}">
                  <a16:creationId xmlns:a16="http://schemas.microsoft.com/office/drawing/2014/main" id="{E1815F57-5442-4CA7-93E6-E55739EB3D93}"/>
                </a:ext>
              </a:extLst>
            </p:cNvPr>
            <p:cNvSpPr/>
            <p:nvPr/>
          </p:nvSpPr>
          <p:spPr>
            <a:xfrm>
              <a:off x="4757647" y="3231772"/>
              <a:ext cx="1317376" cy="271754"/>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Shuffle</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49" name="矩形 148">
              <a:extLst>
                <a:ext uri="{FF2B5EF4-FFF2-40B4-BE49-F238E27FC236}">
                  <a16:creationId xmlns:a16="http://schemas.microsoft.com/office/drawing/2014/main" id="{A10410EF-CEB9-4CE5-89E9-882DB51CFB51}"/>
                </a:ext>
              </a:extLst>
            </p:cNvPr>
            <p:cNvSpPr/>
            <p:nvPr/>
          </p:nvSpPr>
          <p:spPr>
            <a:xfrm>
              <a:off x="4760046" y="3699693"/>
              <a:ext cx="1317376" cy="271754"/>
            </a:xfrm>
            <a:prstGeom prst="rect">
              <a:avLst/>
            </a:prstGeom>
            <a:solidFill>
              <a:schemeClr val="accent4">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Reduce</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50" name="矩形 149">
              <a:extLst>
                <a:ext uri="{FF2B5EF4-FFF2-40B4-BE49-F238E27FC236}">
                  <a16:creationId xmlns:a16="http://schemas.microsoft.com/office/drawing/2014/main" id="{3FF356F7-C61D-464D-AA25-6BAC285BDF40}"/>
                </a:ext>
              </a:extLst>
            </p:cNvPr>
            <p:cNvSpPr/>
            <p:nvPr/>
          </p:nvSpPr>
          <p:spPr>
            <a:xfrm>
              <a:off x="4760046" y="4185610"/>
              <a:ext cx="1317376" cy="271754"/>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OutputFormat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151" name="直接箭头连接符 150">
              <a:extLst>
                <a:ext uri="{FF2B5EF4-FFF2-40B4-BE49-F238E27FC236}">
                  <a16:creationId xmlns:a16="http://schemas.microsoft.com/office/drawing/2014/main" id="{88DC13B7-52AF-46D6-9C41-1335AC6EE664}"/>
                </a:ext>
              </a:extLst>
            </p:cNvPr>
            <p:cNvCxnSpPr/>
            <p:nvPr/>
          </p:nvCxnSpPr>
          <p:spPr>
            <a:xfrm>
              <a:off x="4962812" y="1804015"/>
              <a:ext cx="0" cy="163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2" name="直接箭头连接符 151">
              <a:extLst>
                <a:ext uri="{FF2B5EF4-FFF2-40B4-BE49-F238E27FC236}">
                  <a16:creationId xmlns:a16="http://schemas.microsoft.com/office/drawing/2014/main" id="{01453243-D684-4BEA-9AB0-DB285AD0067D}"/>
                </a:ext>
              </a:extLst>
            </p:cNvPr>
            <p:cNvCxnSpPr/>
            <p:nvPr/>
          </p:nvCxnSpPr>
          <p:spPr>
            <a:xfrm>
              <a:off x="5414535" y="1793817"/>
              <a:ext cx="3599" cy="173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直接箭头连接符 152">
              <a:extLst>
                <a:ext uri="{FF2B5EF4-FFF2-40B4-BE49-F238E27FC236}">
                  <a16:creationId xmlns:a16="http://schemas.microsoft.com/office/drawing/2014/main" id="{31F1AEA4-40ED-4620-98CD-73A5A771AD3A}"/>
                </a:ext>
              </a:extLst>
            </p:cNvPr>
            <p:cNvCxnSpPr/>
            <p:nvPr/>
          </p:nvCxnSpPr>
          <p:spPr>
            <a:xfrm>
              <a:off x="5858460" y="1804015"/>
              <a:ext cx="0" cy="163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4" name="直接箭头连接符 153">
              <a:extLst>
                <a:ext uri="{FF2B5EF4-FFF2-40B4-BE49-F238E27FC236}">
                  <a16:creationId xmlns:a16="http://schemas.microsoft.com/office/drawing/2014/main" id="{539B1240-13E9-46E0-AE2D-5AF9375C4065}"/>
                </a:ext>
              </a:extLst>
            </p:cNvPr>
            <p:cNvCxnSpPr/>
            <p:nvPr/>
          </p:nvCxnSpPr>
          <p:spPr>
            <a:xfrm flipH="1">
              <a:off x="5418734" y="2579683"/>
              <a:ext cx="0" cy="191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5" name="直接箭头连接符 154">
              <a:extLst>
                <a:ext uri="{FF2B5EF4-FFF2-40B4-BE49-F238E27FC236}">
                  <a16:creationId xmlns:a16="http://schemas.microsoft.com/office/drawing/2014/main" id="{39E2207B-4F5F-4832-BCE7-B90C5C196F41}"/>
                </a:ext>
              </a:extLst>
            </p:cNvPr>
            <p:cNvCxnSpPr/>
            <p:nvPr/>
          </p:nvCxnSpPr>
          <p:spPr>
            <a:xfrm flipH="1">
              <a:off x="5868658" y="2579683"/>
              <a:ext cx="0" cy="191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6" name="任意多边形: 形状 155">
              <a:extLst>
                <a:ext uri="{FF2B5EF4-FFF2-40B4-BE49-F238E27FC236}">
                  <a16:creationId xmlns:a16="http://schemas.microsoft.com/office/drawing/2014/main" id="{537770B3-F183-46D3-94F0-1FAA752A9937}"/>
                </a:ext>
              </a:extLst>
            </p:cNvPr>
            <p:cNvSpPr/>
            <p:nvPr/>
          </p:nvSpPr>
          <p:spPr>
            <a:xfrm>
              <a:off x="4808038" y="2159754"/>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157" name="任意多边形: 形状 156">
              <a:extLst>
                <a:ext uri="{FF2B5EF4-FFF2-40B4-BE49-F238E27FC236}">
                  <a16:creationId xmlns:a16="http://schemas.microsoft.com/office/drawing/2014/main" id="{353ADA3F-1166-4AFA-9AC2-CD56226C6172}"/>
                </a:ext>
              </a:extLst>
            </p:cNvPr>
            <p:cNvSpPr/>
            <p:nvPr/>
          </p:nvSpPr>
          <p:spPr>
            <a:xfrm rot="10953743">
              <a:off x="4995206" y="2181951"/>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158" name="任意多边形: 形状 157">
              <a:extLst>
                <a:ext uri="{FF2B5EF4-FFF2-40B4-BE49-F238E27FC236}">
                  <a16:creationId xmlns:a16="http://schemas.microsoft.com/office/drawing/2014/main" id="{888D15AE-3C57-4CCD-8F1B-4C211896FCF1}"/>
                </a:ext>
              </a:extLst>
            </p:cNvPr>
            <p:cNvSpPr/>
            <p:nvPr/>
          </p:nvSpPr>
          <p:spPr>
            <a:xfrm>
              <a:off x="5242964" y="2159754"/>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159" name="任意多边形: 形状 158">
              <a:extLst>
                <a:ext uri="{FF2B5EF4-FFF2-40B4-BE49-F238E27FC236}">
                  <a16:creationId xmlns:a16="http://schemas.microsoft.com/office/drawing/2014/main" id="{80C23DEA-1703-4C4D-880E-0378454F569A}"/>
                </a:ext>
              </a:extLst>
            </p:cNvPr>
            <p:cNvSpPr/>
            <p:nvPr/>
          </p:nvSpPr>
          <p:spPr>
            <a:xfrm rot="10953743">
              <a:off x="5430132" y="2181951"/>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160" name="任意多边形: 形状 159">
              <a:extLst>
                <a:ext uri="{FF2B5EF4-FFF2-40B4-BE49-F238E27FC236}">
                  <a16:creationId xmlns:a16="http://schemas.microsoft.com/office/drawing/2014/main" id="{66C60539-AA25-4B2A-B300-362FD445AE0B}"/>
                </a:ext>
              </a:extLst>
            </p:cNvPr>
            <p:cNvSpPr/>
            <p:nvPr/>
          </p:nvSpPr>
          <p:spPr>
            <a:xfrm>
              <a:off x="5677890" y="2159754"/>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161" name="任意多边形: 形状 160">
              <a:extLst>
                <a:ext uri="{FF2B5EF4-FFF2-40B4-BE49-F238E27FC236}">
                  <a16:creationId xmlns:a16="http://schemas.microsoft.com/office/drawing/2014/main" id="{6B00ACC8-887F-49F8-AA48-880B4D2CB253}"/>
                </a:ext>
              </a:extLst>
            </p:cNvPr>
            <p:cNvSpPr/>
            <p:nvPr/>
          </p:nvSpPr>
          <p:spPr>
            <a:xfrm rot="10953743">
              <a:off x="5865059" y="2181951"/>
              <a:ext cx="179969" cy="20576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cxnSp>
          <p:nvCxnSpPr>
            <p:cNvPr id="162" name="直接箭头连接符 161">
              <a:extLst>
                <a:ext uri="{FF2B5EF4-FFF2-40B4-BE49-F238E27FC236}">
                  <a16:creationId xmlns:a16="http://schemas.microsoft.com/office/drawing/2014/main" id="{143860F2-5B46-4F9E-9777-A6A2BFD466DE}"/>
                </a:ext>
              </a:extLst>
            </p:cNvPr>
            <p:cNvCxnSpPr/>
            <p:nvPr/>
          </p:nvCxnSpPr>
          <p:spPr>
            <a:xfrm>
              <a:off x="4962812" y="3044004"/>
              <a:ext cx="453523" cy="187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3" name="直接箭头连接符 162">
              <a:extLst>
                <a:ext uri="{FF2B5EF4-FFF2-40B4-BE49-F238E27FC236}">
                  <a16:creationId xmlns:a16="http://schemas.microsoft.com/office/drawing/2014/main" id="{3F8224EF-09BC-494B-AEFA-AAADB5C5D1F0}"/>
                </a:ext>
              </a:extLst>
            </p:cNvPr>
            <p:cNvCxnSpPr/>
            <p:nvPr/>
          </p:nvCxnSpPr>
          <p:spPr>
            <a:xfrm flipH="1">
              <a:off x="5416335" y="3043404"/>
              <a:ext cx="1800" cy="187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直接箭头连接符 163">
              <a:extLst>
                <a:ext uri="{FF2B5EF4-FFF2-40B4-BE49-F238E27FC236}">
                  <a16:creationId xmlns:a16="http://schemas.microsoft.com/office/drawing/2014/main" id="{4F3CF8F0-B307-46E0-A854-BE78BE727EC7}"/>
                </a:ext>
              </a:extLst>
            </p:cNvPr>
            <p:cNvCxnSpPr/>
            <p:nvPr/>
          </p:nvCxnSpPr>
          <p:spPr>
            <a:xfrm flipH="1">
              <a:off x="5416335" y="3043404"/>
              <a:ext cx="451723" cy="187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直接箭头连接符 164">
              <a:extLst>
                <a:ext uri="{FF2B5EF4-FFF2-40B4-BE49-F238E27FC236}">
                  <a16:creationId xmlns:a16="http://schemas.microsoft.com/office/drawing/2014/main" id="{F4CEF5D1-1FD2-4A6C-8080-BD1356E01D5F}"/>
                </a:ext>
              </a:extLst>
            </p:cNvPr>
            <p:cNvCxnSpPr/>
            <p:nvPr/>
          </p:nvCxnSpPr>
          <p:spPr>
            <a:xfrm>
              <a:off x="5416335" y="3503526"/>
              <a:ext cx="1800" cy="196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6" name="直接箭头连接符 165">
              <a:extLst>
                <a:ext uri="{FF2B5EF4-FFF2-40B4-BE49-F238E27FC236}">
                  <a16:creationId xmlns:a16="http://schemas.microsoft.com/office/drawing/2014/main" id="{FEDC558E-171B-40F3-A927-2240B165AD7F}"/>
                </a:ext>
              </a:extLst>
            </p:cNvPr>
            <p:cNvCxnSpPr/>
            <p:nvPr/>
          </p:nvCxnSpPr>
          <p:spPr>
            <a:xfrm>
              <a:off x="5418734" y="3971446"/>
              <a:ext cx="0" cy="214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7" name="矩形 166">
              <a:extLst>
                <a:ext uri="{FF2B5EF4-FFF2-40B4-BE49-F238E27FC236}">
                  <a16:creationId xmlns:a16="http://schemas.microsoft.com/office/drawing/2014/main" id="{4221F343-8DCE-478D-88ED-8D222DEF0F1B}"/>
                </a:ext>
              </a:extLst>
            </p:cNvPr>
            <p:cNvSpPr/>
            <p:nvPr/>
          </p:nvSpPr>
          <p:spPr>
            <a:xfrm>
              <a:off x="4668862" y="1187320"/>
              <a:ext cx="2382795" cy="357059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latin typeface="Times New Roman" panose="02020603050405020304" pitchFamily="18" charset="0"/>
                <a:cs typeface="Times New Roman" panose="02020603050405020304" pitchFamily="18" charset="0"/>
              </a:endParaRPr>
            </a:p>
          </p:txBody>
        </p:sp>
        <p:sp>
          <p:nvSpPr>
            <p:cNvPr id="168" name="文本框 91">
              <a:extLst>
                <a:ext uri="{FF2B5EF4-FFF2-40B4-BE49-F238E27FC236}">
                  <a16:creationId xmlns:a16="http://schemas.microsoft.com/office/drawing/2014/main" id="{D47601D0-EF49-4614-9AA5-4CCC906A8CD5}"/>
                </a:ext>
              </a:extLst>
            </p:cNvPr>
            <p:cNvSpPr txBox="1"/>
            <p:nvPr/>
          </p:nvSpPr>
          <p:spPr>
            <a:xfrm>
              <a:off x="5519517" y="933563"/>
              <a:ext cx="659888" cy="23456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69" name="圆柱体 168">
              <a:extLst>
                <a:ext uri="{FF2B5EF4-FFF2-40B4-BE49-F238E27FC236}">
                  <a16:creationId xmlns:a16="http://schemas.microsoft.com/office/drawing/2014/main" id="{37E18FA5-59D2-4CCB-942A-5C187376105B}"/>
                </a:ext>
              </a:extLst>
            </p:cNvPr>
            <p:cNvSpPr/>
            <p:nvPr/>
          </p:nvSpPr>
          <p:spPr>
            <a:xfrm>
              <a:off x="6280188" y="1501345"/>
              <a:ext cx="771469" cy="783467"/>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分布式文件系统（如</a:t>
              </a: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HDFS</a:t>
              </a: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170" name="连接符: 肘形 169">
              <a:extLst>
                <a:ext uri="{FF2B5EF4-FFF2-40B4-BE49-F238E27FC236}">
                  <a16:creationId xmlns:a16="http://schemas.microsoft.com/office/drawing/2014/main" id="{E0D7996B-8C81-4E8B-9AB1-F2DD4AC32B30}"/>
                </a:ext>
              </a:extLst>
            </p:cNvPr>
            <p:cNvCxnSpPr/>
            <p:nvPr/>
          </p:nvCxnSpPr>
          <p:spPr>
            <a:xfrm rot="5400000" flipH="1" flipV="1">
              <a:off x="5063735" y="2618216"/>
              <a:ext cx="2194147" cy="1484148"/>
            </a:xfrm>
            <a:prstGeom prst="bentConnector3">
              <a:avLst>
                <a:gd name="adj1" fmla="val -9843"/>
              </a:avLst>
            </a:prstGeom>
            <a:ln>
              <a:tailEnd type="triangle"/>
            </a:ln>
          </p:spPr>
          <p:style>
            <a:lnRef idx="1">
              <a:schemeClr val="dk1"/>
            </a:lnRef>
            <a:fillRef idx="0">
              <a:schemeClr val="dk1"/>
            </a:fillRef>
            <a:effectRef idx="0">
              <a:schemeClr val="dk1"/>
            </a:effectRef>
            <a:fontRef idx="minor">
              <a:schemeClr val="tx1"/>
            </a:fontRef>
          </p:style>
        </p:cxnSp>
        <p:cxnSp>
          <p:nvCxnSpPr>
            <p:cNvPr id="171" name="连接符: 肘形 170">
              <a:extLst>
                <a:ext uri="{FF2B5EF4-FFF2-40B4-BE49-F238E27FC236}">
                  <a16:creationId xmlns:a16="http://schemas.microsoft.com/office/drawing/2014/main" id="{68D92A4E-9BB5-43A6-9FFB-F5740FD4DC75}"/>
                </a:ext>
              </a:extLst>
            </p:cNvPr>
            <p:cNvCxnSpPr/>
            <p:nvPr/>
          </p:nvCxnSpPr>
          <p:spPr>
            <a:xfrm rot="16200000" flipH="1" flipV="1">
              <a:off x="6029870" y="886010"/>
              <a:ext cx="20718" cy="1251387"/>
            </a:xfrm>
            <a:prstGeom prst="bentConnector3">
              <a:avLst>
                <a:gd name="adj1" fmla="val -1181395"/>
              </a:avLst>
            </a:prstGeom>
            <a:ln>
              <a:tailEnd type="triangle"/>
            </a:ln>
          </p:spPr>
          <p:style>
            <a:lnRef idx="1">
              <a:schemeClr val="dk1"/>
            </a:lnRef>
            <a:fillRef idx="0">
              <a:schemeClr val="dk1"/>
            </a:fillRef>
            <a:effectRef idx="0">
              <a:schemeClr val="dk1"/>
            </a:effectRef>
            <a:fontRef idx="minor">
              <a:schemeClr val="tx1"/>
            </a:fontRef>
          </p:style>
        </p:cxnSp>
        <p:cxnSp>
          <p:nvCxnSpPr>
            <p:cNvPr id="172" name="直接箭头连接符 171">
              <a:extLst>
                <a:ext uri="{FF2B5EF4-FFF2-40B4-BE49-F238E27FC236}">
                  <a16:creationId xmlns:a16="http://schemas.microsoft.com/office/drawing/2014/main" id="{35826411-10E1-48AA-B987-D4C0C9954AFD}"/>
                </a:ext>
              </a:extLst>
            </p:cNvPr>
            <p:cNvCxnSpPr/>
            <p:nvPr/>
          </p:nvCxnSpPr>
          <p:spPr>
            <a:xfrm>
              <a:off x="3854403" y="3503603"/>
              <a:ext cx="1564331" cy="196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3" name="直接箭头连接符 172">
              <a:extLst>
                <a:ext uri="{FF2B5EF4-FFF2-40B4-BE49-F238E27FC236}">
                  <a16:creationId xmlns:a16="http://schemas.microsoft.com/office/drawing/2014/main" id="{BEFFCB88-2198-4902-BE92-C9FBED53B097}"/>
                </a:ext>
              </a:extLst>
            </p:cNvPr>
            <p:cNvCxnSpPr/>
            <p:nvPr/>
          </p:nvCxnSpPr>
          <p:spPr>
            <a:xfrm flipH="1">
              <a:off x="3856481" y="3503526"/>
              <a:ext cx="1559854" cy="196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18176560"/>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一个</a:t>
            </a:r>
            <a:r>
              <a:rPr lang="en-US" altLang="zh-CN" dirty="0" err="1"/>
              <a:t>WordCount</a:t>
            </a:r>
            <a:r>
              <a:rPr lang="zh-CN" altLang="en-US" dirty="0"/>
              <a:t>执行过程的实例</a:t>
            </a:r>
          </a:p>
        </p:txBody>
      </p:sp>
      <p:sp>
        <p:nvSpPr>
          <p:cNvPr id="101" name="矩形 100"/>
          <p:cNvSpPr/>
          <p:nvPr/>
        </p:nvSpPr>
        <p:spPr>
          <a:xfrm>
            <a:off x="0" y="2074951"/>
            <a:ext cx="1504122" cy="105333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HDFS</a:t>
            </a:r>
            <a:r>
              <a:rPr lang="zh-CN" altLang="en-US" sz="1400" b="1" dirty="0"/>
              <a:t>文件</a:t>
            </a:r>
            <a:r>
              <a:rPr lang="en-US" altLang="zh-CN" sz="1400" b="1" dirty="0"/>
              <a:t>file.txt</a:t>
            </a:r>
          </a:p>
          <a:p>
            <a:r>
              <a:rPr lang="en-US" altLang="zh-CN" sz="1400" b="1" dirty="0"/>
              <a:t>Hello World</a:t>
            </a:r>
          </a:p>
          <a:p>
            <a:r>
              <a:rPr lang="en-US" altLang="zh-CN" sz="1400" b="1" dirty="0"/>
              <a:t>Hello Hadoop</a:t>
            </a:r>
          </a:p>
          <a:p>
            <a:r>
              <a:rPr lang="en-US" altLang="zh-CN" sz="1400" b="1" dirty="0"/>
              <a:t>Hello MapReduce</a:t>
            </a:r>
          </a:p>
        </p:txBody>
      </p:sp>
      <p:sp>
        <p:nvSpPr>
          <p:cNvPr id="102" name="TextBox 101"/>
          <p:cNvSpPr txBox="1"/>
          <p:nvPr/>
        </p:nvSpPr>
        <p:spPr>
          <a:xfrm>
            <a:off x="28467" y="1146219"/>
            <a:ext cx="1475656" cy="369332"/>
          </a:xfrm>
          <a:prstGeom prst="rect">
            <a:avLst/>
          </a:prstGeom>
          <a:noFill/>
        </p:spPr>
        <p:txBody>
          <a:bodyPr wrap="square" rtlCol="0">
            <a:spAutoFit/>
          </a:bodyPr>
          <a:lstStyle/>
          <a:p>
            <a:pPr algn="ctr"/>
            <a:r>
              <a:rPr lang="en-US" altLang="zh-CN" b="1" dirty="0"/>
              <a:t>Input</a:t>
            </a:r>
            <a:endParaRPr lang="zh-CN" altLang="en-US" b="1" dirty="0"/>
          </a:p>
        </p:txBody>
      </p:sp>
      <p:sp>
        <p:nvSpPr>
          <p:cNvPr id="103" name="矩形 102"/>
          <p:cNvSpPr/>
          <p:nvPr/>
        </p:nvSpPr>
        <p:spPr>
          <a:xfrm>
            <a:off x="1705694" y="1630126"/>
            <a:ext cx="1980000" cy="4963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&lt;1,”Hello World”&gt;</a:t>
            </a:r>
          </a:p>
        </p:txBody>
      </p:sp>
      <p:sp>
        <p:nvSpPr>
          <p:cNvPr id="105" name="矩形 104"/>
          <p:cNvSpPr/>
          <p:nvPr/>
        </p:nvSpPr>
        <p:spPr>
          <a:xfrm>
            <a:off x="1705694" y="2352965"/>
            <a:ext cx="1980000" cy="4963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&lt;2,”Hello Hadoop”&gt;</a:t>
            </a:r>
          </a:p>
        </p:txBody>
      </p:sp>
      <p:sp>
        <p:nvSpPr>
          <p:cNvPr id="106" name="矩形 105"/>
          <p:cNvSpPr/>
          <p:nvPr/>
        </p:nvSpPr>
        <p:spPr>
          <a:xfrm>
            <a:off x="1705694" y="3081755"/>
            <a:ext cx="1980000" cy="4963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&lt;3,”Hello MapReduce”&gt;</a:t>
            </a:r>
          </a:p>
        </p:txBody>
      </p:sp>
      <p:sp>
        <p:nvSpPr>
          <p:cNvPr id="107" name="TextBox 106"/>
          <p:cNvSpPr txBox="1"/>
          <p:nvPr/>
        </p:nvSpPr>
        <p:spPr>
          <a:xfrm>
            <a:off x="1705694" y="1098247"/>
            <a:ext cx="1930202" cy="369332"/>
          </a:xfrm>
          <a:prstGeom prst="rect">
            <a:avLst/>
          </a:prstGeom>
          <a:noFill/>
        </p:spPr>
        <p:txBody>
          <a:bodyPr wrap="square" rtlCol="0">
            <a:spAutoFit/>
          </a:bodyPr>
          <a:lstStyle/>
          <a:p>
            <a:pPr algn="ctr"/>
            <a:r>
              <a:rPr lang="en-US" altLang="zh-CN" b="1" dirty="0"/>
              <a:t>split</a:t>
            </a:r>
            <a:endParaRPr lang="zh-CN" altLang="en-US" b="1" dirty="0"/>
          </a:p>
        </p:txBody>
      </p:sp>
      <p:sp>
        <p:nvSpPr>
          <p:cNvPr id="109" name="矩形 108"/>
          <p:cNvSpPr/>
          <p:nvPr/>
        </p:nvSpPr>
        <p:spPr>
          <a:xfrm>
            <a:off x="3851920" y="1630126"/>
            <a:ext cx="1584176" cy="496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&lt;”Hello”</a:t>
            </a:r>
            <a:r>
              <a:rPr lang="zh-CN" altLang="en-US" sz="1400" b="1" dirty="0"/>
              <a:t>，</a:t>
            </a:r>
            <a:r>
              <a:rPr lang="en-US" altLang="zh-CN" sz="1400" b="1" dirty="0"/>
              <a:t>1&gt;</a:t>
            </a:r>
          </a:p>
          <a:p>
            <a:r>
              <a:rPr lang="en-US" altLang="zh-CN" sz="1400" b="1" dirty="0"/>
              <a:t>&lt;“World”,1&gt;</a:t>
            </a:r>
          </a:p>
        </p:txBody>
      </p:sp>
      <p:sp>
        <p:nvSpPr>
          <p:cNvPr id="110" name="矩形 109"/>
          <p:cNvSpPr/>
          <p:nvPr/>
        </p:nvSpPr>
        <p:spPr>
          <a:xfrm>
            <a:off x="3851920" y="2352965"/>
            <a:ext cx="1584176" cy="496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&lt;“Hello”,1&gt;</a:t>
            </a:r>
          </a:p>
          <a:p>
            <a:r>
              <a:rPr lang="en-US" altLang="zh-CN" sz="1400" b="1" dirty="0"/>
              <a:t>&lt;“Hadoop”,1&gt;</a:t>
            </a:r>
          </a:p>
        </p:txBody>
      </p:sp>
      <p:sp>
        <p:nvSpPr>
          <p:cNvPr id="111" name="矩形 110"/>
          <p:cNvSpPr/>
          <p:nvPr/>
        </p:nvSpPr>
        <p:spPr>
          <a:xfrm>
            <a:off x="3851920" y="3081755"/>
            <a:ext cx="1584176" cy="496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&lt;“Hello”,1&gt;</a:t>
            </a:r>
          </a:p>
          <a:p>
            <a:r>
              <a:rPr lang="en-US" altLang="zh-CN" sz="1400" b="1" dirty="0"/>
              <a:t>&lt;” MapReduce”,1&gt;</a:t>
            </a:r>
          </a:p>
        </p:txBody>
      </p:sp>
      <p:sp>
        <p:nvSpPr>
          <p:cNvPr id="112" name="TextBox 111"/>
          <p:cNvSpPr txBox="1"/>
          <p:nvPr/>
        </p:nvSpPr>
        <p:spPr>
          <a:xfrm>
            <a:off x="3851920" y="1146219"/>
            <a:ext cx="1584176" cy="369332"/>
          </a:xfrm>
          <a:prstGeom prst="rect">
            <a:avLst/>
          </a:prstGeom>
          <a:noFill/>
        </p:spPr>
        <p:txBody>
          <a:bodyPr wrap="square" rtlCol="0">
            <a:spAutoFit/>
          </a:bodyPr>
          <a:lstStyle/>
          <a:p>
            <a:pPr algn="ctr"/>
            <a:r>
              <a:rPr lang="en-US" altLang="zh-CN" b="1" dirty="0"/>
              <a:t>Map</a:t>
            </a:r>
            <a:endParaRPr lang="zh-CN" altLang="en-US" b="1" dirty="0"/>
          </a:p>
        </p:txBody>
      </p:sp>
      <p:cxnSp>
        <p:nvCxnSpPr>
          <p:cNvPr id="114" name="直接箭头连接符 113"/>
          <p:cNvCxnSpPr>
            <a:stCxn id="101" idx="3"/>
            <a:endCxn id="103" idx="1"/>
          </p:cNvCxnSpPr>
          <p:nvPr/>
        </p:nvCxnSpPr>
        <p:spPr>
          <a:xfrm flipV="1">
            <a:off x="1504122" y="1878292"/>
            <a:ext cx="201572" cy="72332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01" idx="3"/>
            <a:endCxn id="105" idx="1"/>
          </p:cNvCxnSpPr>
          <p:nvPr/>
        </p:nvCxnSpPr>
        <p:spPr>
          <a:xfrm flipV="1">
            <a:off x="1504122" y="2601131"/>
            <a:ext cx="201572" cy="485"/>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01" idx="3"/>
            <a:endCxn id="106" idx="1"/>
          </p:cNvCxnSpPr>
          <p:nvPr/>
        </p:nvCxnSpPr>
        <p:spPr>
          <a:xfrm>
            <a:off x="1504122" y="2601616"/>
            <a:ext cx="201572" cy="728305"/>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03" idx="3"/>
            <a:endCxn id="109" idx="1"/>
          </p:cNvCxnSpPr>
          <p:nvPr/>
        </p:nvCxnSpPr>
        <p:spPr>
          <a:xfrm>
            <a:off x="3685694" y="1878292"/>
            <a:ext cx="16622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05" idx="3"/>
            <a:endCxn id="110" idx="1"/>
          </p:cNvCxnSpPr>
          <p:nvPr/>
        </p:nvCxnSpPr>
        <p:spPr>
          <a:xfrm>
            <a:off x="3685694" y="2601131"/>
            <a:ext cx="16622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06" idx="3"/>
            <a:endCxn id="111" idx="1"/>
          </p:cNvCxnSpPr>
          <p:nvPr/>
        </p:nvCxnSpPr>
        <p:spPr>
          <a:xfrm>
            <a:off x="3685694" y="3329921"/>
            <a:ext cx="16622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5652119" y="2067694"/>
            <a:ext cx="1721633" cy="105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&lt;“Hadoop”,1&gt;</a:t>
            </a:r>
          </a:p>
          <a:p>
            <a:r>
              <a:rPr lang="en-US" altLang="zh-CN" sz="1400" b="1" dirty="0"/>
              <a:t>&lt;”Hello”</a:t>
            </a:r>
            <a:r>
              <a:rPr lang="zh-CN" altLang="en-US" sz="1400" b="1" dirty="0"/>
              <a:t>，</a:t>
            </a:r>
            <a:r>
              <a:rPr lang="en-US" altLang="zh-CN" sz="1400" b="1" dirty="0"/>
              <a:t>&lt;1,1,1&gt;&gt;</a:t>
            </a:r>
          </a:p>
          <a:p>
            <a:r>
              <a:rPr lang="en-US" altLang="zh-CN" sz="1400" b="1" dirty="0"/>
              <a:t>&lt;” MapReduce”,1&gt;</a:t>
            </a:r>
          </a:p>
          <a:p>
            <a:r>
              <a:rPr lang="en-US" altLang="zh-CN" sz="1400" b="1" dirty="0"/>
              <a:t>&lt;“World”,1&gt;</a:t>
            </a:r>
          </a:p>
        </p:txBody>
      </p:sp>
      <p:cxnSp>
        <p:nvCxnSpPr>
          <p:cNvPr id="130" name="直接箭头连接符 129"/>
          <p:cNvCxnSpPr/>
          <p:nvPr/>
        </p:nvCxnSpPr>
        <p:spPr>
          <a:xfrm>
            <a:off x="4932040" y="1779662"/>
            <a:ext cx="792088" cy="72008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4788024" y="2499742"/>
            <a:ext cx="936104" cy="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flipV="1">
            <a:off x="4788024" y="2499742"/>
            <a:ext cx="936104" cy="72008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4860032" y="2022476"/>
            <a:ext cx="864096" cy="94305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flipV="1">
            <a:off x="4932040" y="2283718"/>
            <a:ext cx="792088" cy="432048"/>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flipV="1">
            <a:off x="5328084" y="2715766"/>
            <a:ext cx="396044" cy="72008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652120" y="1153067"/>
            <a:ext cx="1619672" cy="369332"/>
          </a:xfrm>
          <a:prstGeom prst="rect">
            <a:avLst/>
          </a:prstGeom>
          <a:noFill/>
        </p:spPr>
        <p:txBody>
          <a:bodyPr wrap="square" rtlCol="0">
            <a:spAutoFit/>
          </a:bodyPr>
          <a:lstStyle/>
          <a:p>
            <a:pPr algn="ctr"/>
            <a:r>
              <a:rPr lang="en-US" altLang="zh-CN" b="1" dirty="0"/>
              <a:t>Shuffle</a:t>
            </a:r>
            <a:endParaRPr lang="zh-CN" altLang="en-US" b="1" dirty="0"/>
          </a:p>
        </p:txBody>
      </p:sp>
      <p:sp>
        <p:nvSpPr>
          <p:cNvPr id="149" name="矩形 148"/>
          <p:cNvSpPr/>
          <p:nvPr/>
        </p:nvSpPr>
        <p:spPr>
          <a:xfrm>
            <a:off x="7578588" y="2118006"/>
            <a:ext cx="1565412" cy="94934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&lt;“Hadoop”,1&gt;</a:t>
            </a:r>
          </a:p>
          <a:p>
            <a:r>
              <a:rPr lang="en-US" altLang="zh-CN" sz="1400" b="1" dirty="0"/>
              <a:t>&lt;”Hello”</a:t>
            </a:r>
            <a:r>
              <a:rPr lang="zh-CN" altLang="en-US" sz="1400" b="1" dirty="0"/>
              <a:t>，</a:t>
            </a:r>
            <a:r>
              <a:rPr lang="en-US" altLang="zh-CN" sz="1400" b="1" dirty="0"/>
              <a:t>3&gt;</a:t>
            </a:r>
          </a:p>
          <a:p>
            <a:r>
              <a:rPr lang="en-US" altLang="zh-CN" sz="1400" b="1" dirty="0"/>
              <a:t>&lt;” MapReduce”,1&gt;</a:t>
            </a:r>
          </a:p>
          <a:p>
            <a:r>
              <a:rPr lang="en-US" altLang="zh-CN" sz="1400" b="1" dirty="0"/>
              <a:t>&lt;“World”,1&gt;</a:t>
            </a:r>
          </a:p>
        </p:txBody>
      </p:sp>
      <p:sp>
        <p:nvSpPr>
          <p:cNvPr id="150" name="TextBox 149"/>
          <p:cNvSpPr txBox="1"/>
          <p:nvPr/>
        </p:nvSpPr>
        <p:spPr>
          <a:xfrm>
            <a:off x="7548353" y="1163152"/>
            <a:ext cx="1619672" cy="369332"/>
          </a:xfrm>
          <a:prstGeom prst="rect">
            <a:avLst/>
          </a:prstGeom>
          <a:noFill/>
        </p:spPr>
        <p:txBody>
          <a:bodyPr wrap="square" rtlCol="0">
            <a:spAutoFit/>
          </a:bodyPr>
          <a:lstStyle/>
          <a:p>
            <a:pPr algn="ctr"/>
            <a:r>
              <a:rPr lang="en-US" altLang="zh-CN" b="1" dirty="0"/>
              <a:t>Reduce</a:t>
            </a:r>
            <a:endParaRPr lang="zh-CN" altLang="en-US" b="1" dirty="0"/>
          </a:p>
        </p:txBody>
      </p:sp>
      <p:cxnSp>
        <p:nvCxnSpPr>
          <p:cNvPr id="151" name="直接箭头连接符 150"/>
          <p:cNvCxnSpPr>
            <a:cxnSpLocks/>
            <a:stCxn id="129" idx="3"/>
            <a:endCxn id="149" idx="1"/>
          </p:cNvCxnSpPr>
          <p:nvPr/>
        </p:nvCxnSpPr>
        <p:spPr>
          <a:xfrm flipV="1">
            <a:off x="7373752" y="2592681"/>
            <a:ext cx="204836" cy="2413"/>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3" name="矩形 152"/>
          <p:cNvSpPr/>
          <p:nvPr/>
        </p:nvSpPr>
        <p:spPr>
          <a:xfrm>
            <a:off x="7578588" y="4011910"/>
            <a:ext cx="1565412" cy="496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HDFS</a:t>
            </a:r>
            <a:r>
              <a:rPr lang="zh-CN" altLang="en-US" sz="1400" b="1" dirty="0"/>
              <a:t>文件</a:t>
            </a:r>
            <a:endParaRPr lang="en-US" altLang="zh-CN" sz="1400" b="1" dirty="0"/>
          </a:p>
          <a:p>
            <a:pPr algn="ctr"/>
            <a:r>
              <a:rPr lang="zh-CN" altLang="en-US" sz="1400" b="1" dirty="0"/>
              <a:t>（</a:t>
            </a:r>
            <a:r>
              <a:rPr lang="en-US" altLang="zh-CN" sz="1400" b="1" dirty="0"/>
              <a:t>part-r-00000</a:t>
            </a:r>
            <a:r>
              <a:rPr lang="zh-CN" altLang="en-US" sz="1400" b="1" dirty="0"/>
              <a:t>）</a:t>
            </a:r>
            <a:endParaRPr lang="en-US" altLang="zh-CN" sz="1400" b="1" dirty="0"/>
          </a:p>
        </p:txBody>
      </p:sp>
      <p:cxnSp>
        <p:nvCxnSpPr>
          <p:cNvPr id="154" name="直接箭头连接符 153"/>
          <p:cNvCxnSpPr>
            <a:cxnSpLocks/>
            <a:stCxn id="149" idx="2"/>
            <a:endCxn id="153" idx="0"/>
          </p:cNvCxnSpPr>
          <p:nvPr/>
        </p:nvCxnSpPr>
        <p:spPr>
          <a:xfrm>
            <a:off x="8361294" y="3067355"/>
            <a:ext cx="0" cy="944555"/>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7560840" y="3435846"/>
            <a:ext cx="1619672" cy="369332"/>
          </a:xfrm>
          <a:prstGeom prst="rect">
            <a:avLst/>
          </a:prstGeom>
          <a:noFill/>
        </p:spPr>
        <p:txBody>
          <a:bodyPr wrap="square" rtlCol="0">
            <a:spAutoFit/>
          </a:bodyPr>
          <a:lstStyle/>
          <a:p>
            <a:pPr algn="ctr"/>
            <a:r>
              <a:rPr lang="en-US" altLang="zh-CN" b="1" dirty="0"/>
              <a:t>Output</a:t>
            </a:r>
            <a:endParaRPr lang="zh-CN" altLang="en-US" b="1" dirty="0"/>
          </a:p>
        </p:txBody>
      </p:sp>
    </p:spTree>
    <p:extLst>
      <p:ext uri="{BB962C8B-B14F-4D97-AF65-F5344CB8AC3E}">
        <p14:creationId xmlns:p14="http://schemas.microsoft.com/office/powerpoint/2010/main" val="25923256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1+#ppt_w/2"/>
                                          </p:val>
                                        </p:tav>
                                        <p:tav tm="100000">
                                          <p:val>
                                            <p:strVal val="#ppt_x"/>
                                          </p:val>
                                        </p:tav>
                                      </p:tavLst>
                                    </p:anim>
                                    <p:anim calcmode="lin" valueType="num">
                                      <p:cBhvr additive="base">
                                        <p:cTn id="8" dur="500" fill="hold"/>
                                        <p:tgtEl>
                                          <p:spTgt spid="10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1"/>
                                        </p:tgtEl>
                                        <p:attrNameLst>
                                          <p:attrName>style.visibility</p:attrName>
                                        </p:attrNameLst>
                                      </p:cBhvr>
                                      <p:to>
                                        <p:strVal val="visible"/>
                                      </p:to>
                                    </p:set>
                                    <p:anim calcmode="lin" valueType="num">
                                      <p:cBhvr additive="base">
                                        <p:cTn id="11" dur="500" fill="hold"/>
                                        <p:tgtEl>
                                          <p:spTgt spid="101"/>
                                        </p:tgtEl>
                                        <p:attrNameLst>
                                          <p:attrName>ppt_x</p:attrName>
                                        </p:attrNameLst>
                                      </p:cBhvr>
                                      <p:tavLst>
                                        <p:tav tm="0">
                                          <p:val>
                                            <p:strVal val="1+#ppt_w/2"/>
                                          </p:val>
                                        </p:tav>
                                        <p:tav tm="100000">
                                          <p:val>
                                            <p:strVal val="#ppt_x"/>
                                          </p:val>
                                        </p:tav>
                                      </p:tavLst>
                                    </p:anim>
                                    <p:anim calcmode="lin" valueType="num">
                                      <p:cBhvr additive="base">
                                        <p:cTn id="12" dur="500" fill="hold"/>
                                        <p:tgtEl>
                                          <p:spTgt spid="10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3"/>
                                        </p:tgtEl>
                                        <p:attrNameLst>
                                          <p:attrName>style.visibility</p:attrName>
                                        </p:attrNameLst>
                                      </p:cBhvr>
                                      <p:to>
                                        <p:strVal val="visible"/>
                                      </p:to>
                                    </p:set>
                                    <p:anim calcmode="lin" valueType="num">
                                      <p:cBhvr additive="base">
                                        <p:cTn id="15" dur="500" fill="hold"/>
                                        <p:tgtEl>
                                          <p:spTgt spid="103"/>
                                        </p:tgtEl>
                                        <p:attrNameLst>
                                          <p:attrName>ppt_x</p:attrName>
                                        </p:attrNameLst>
                                      </p:cBhvr>
                                      <p:tavLst>
                                        <p:tav tm="0">
                                          <p:val>
                                            <p:strVal val="1+#ppt_w/2"/>
                                          </p:val>
                                        </p:tav>
                                        <p:tav tm="100000">
                                          <p:val>
                                            <p:strVal val="#ppt_x"/>
                                          </p:val>
                                        </p:tav>
                                      </p:tavLst>
                                    </p:anim>
                                    <p:anim calcmode="lin" valueType="num">
                                      <p:cBhvr additive="base">
                                        <p:cTn id="16" dur="500" fill="hold"/>
                                        <p:tgtEl>
                                          <p:spTgt spid="10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anim calcmode="lin" valueType="num">
                                      <p:cBhvr additive="base">
                                        <p:cTn id="19" dur="500" fill="hold"/>
                                        <p:tgtEl>
                                          <p:spTgt spid="105"/>
                                        </p:tgtEl>
                                        <p:attrNameLst>
                                          <p:attrName>ppt_x</p:attrName>
                                        </p:attrNameLst>
                                      </p:cBhvr>
                                      <p:tavLst>
                                        <p:tav tm="0">
                                          <p:val>
                                            <p:strVal val="1+#ppt_w/2"/>
                                          </p:val>
                                        </p:tav>
                                        <p:tav tm="100000">
                                          <p:val>
                                            <p:strVal val="#ppt_x"/>
                                          </p:val>
                                        </p:tav>
                                      </p:tavLst>
                                    </p:anim>
                                    <p:anim calcmode="lin" valueType="num">
                                      <p:cBhvr additive="base">
                                        <p:cTn id="20" dur="500" fill="hold"/>
                                        <p:tgtEl>
                                          <p:spTgt spid="10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6"/>
                                        </p:tgtEl>
                                        <p:attrNameLst>
                                          <p:attrName>style.visibility</p:attrName>
                                        </p:attrNameLst>
                                      </p:cBhvr>
                                      <p:to>
                                        <p:strVal val="visible"/>
                                      </p:to>
                                    </p:set>
                                    <p:anim calcmode="lin" valueType="num">
                                      <p:cBhvr additive="base">
                                        <p:cTn id="23" dur="500" fill="hold"/>
                                        <p:tgtEl>
                                          <p:spTgt spid="106"/>
                                        </p:tgtEl>
                                        <p:attrNameLst>
                                          <p:attrName>ppt_x</p:attrName>
                                        </p:attrNameLst>
                                      </p:cBhvr>
                                      <p:tavLst>
                                        <p:tav tm="0">
                                          <p:val>
                                            <p:strVal val="1+#ppt_w/2"/>
                                          </p:val>
                                        </p:tav>
                                        <p:tav tm="100000">
                                          <p:val>
                                            <p:strVal val="#ppt_x"/>
                                          </p:val>
                                        </p:tav>
                                      </p:tavLst>
                                    </p:anim>
                                    <p:anim calcmode="lin" valueType="num">
                                      <p:cBhvr additive="base">
                                        <p:cTn id="24" dur="500" fill="hold"/>
                                        <p:tgtEl>
                                          <p:spTgt spid="10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anim calcmode="lin" valueType="num">
                                      <p:cBhvr additive="base">
                                        <p:cTn id="27" dur="500" fill="hold"/>
                                        <p:tgtEl>
                                          <p:spTgt spid="107"/>
                                        </p:tgtEl>
                                        <p:attrNameLst>
                                          <p:attrName>ppt_x</p:attrName>
                                        </p:attrNameLst>
                                      </p:cBhvr>
                                      <p:tavLst>
                                        <p:tav tm="0">
                                          <p:val>
                                            <p:strVal val="1+#ppt_w/2"/>
                                          </p:val>
                                        </p:tav>
                                        <p:tav tm="100000">
                                          <p:val>
                                            <p:strVal val="#ppt_x"/>
                                          </p:val>
                                        </p:tav>
                                      </p:tavLst>
                                    </p:anim>
                                    <p:anim calcmode="lin" valueType="num">
                                      <p:cBhvr additive="base">
                                        <p:cTn id="28" dur="500" fill="hold"/>
                                        <p:tgtEl>
                                          <p:spTgt spid="107"/>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14"/>
                                        </p:tgtEl>
                                        <p:attrNameLst>
                                          <p:attrName>style.visibility</p:attrName>
                                        </p:attrNameLst>
                                      </p:cBhvr>
                                      <p:to>
                                        <p:strVal val="visible"/>
                                      </p:to>
                                    </p:set>
                                    <p:anim calcmode="lin" valueType="num">
                                      <p:cBhvr additive="base">
                                        <p:cTn id="31" dur="500" fill="hold"/>
                                        <p:tgtEl>
                                          <p:spTgt spid="114"/>
                                        </p:tgtEl>
                                        <p:attrNameLst>
                                          <p:attrName>ppt_x</p:attrName>
                                        </p:attrNameLst>
                                      </p:cBhvr>
                                      <p:tavLst>
                                        <p:tav tm="0">
                                          <p:val>
                                            <p:strVal val="1+#ppt_w/2"/>
                                          </p:val>
                                        </p:tav>
                                        <p:tav tm="100000">
                                          <p:val>
                                            <p:strVal val="#ppt_x"/>
                                          </p:val>
                                        </p:tav>
                                      </p:tavLst>
                                    </p:anim>
                                    <p:anim calcmode="lin" valueType="num">
                                      <p:cBhvr additive="base">
                                        <p:cTn id="32" dur="500" fill="hold"/>
                                        <p:tgtEl>
                                          <p:spTgt spid="11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16"/>
                                        </p:tgtEl>
                                        <p:attrNameLst>
                                          <p:attrName>style.visibility</p:attrName>
                                        </p:attrNameLst>
                                      </p:cBhvr>
                                      <p:to>
                                        <p:strVal val="visible"/>
                                      </p:to>
                                    </p:set>
                                    <p:anim calcmode="lin" valueType="num">
                                      <p:cBhvr additive="base">
                                        <p:cTn id="35" dur="500" fill="hold"/>
                                        <p:tgtEl>
                                          <p:spTgt spid="116"/>
                                        </p:tgtEl>
                                        <p:attrNameLst>
                                          <p:attrName>ppt_x</p:attrName>
                                        </p:attrNameLst>
                                      </p:cBhvr>
                                      <p:tavLst>
                                        <p:tav tm="0">
                                          <p:val>
                                            <p:strVal val="1+#ppt_w/2"/>
                                          </p:val>
                                        </p:tav>
                                        <p:tav tm="100000">
                                          <p:val>
                                            <p:strVal val="#ppt_x"/>
                                          </p:val>
                                        </p:tav>
                                      </p:tavLst>
                                    </p:anim>
                                    <p:anim calcmode="lin" valueType="num">
                                      <p:cBhvr additive="base">
                                        <p:cTn id="36" dur="500" fill="hold"/>
                                        <p:tgtEl>
                                          <p:spTgt spid="116"/>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17"/>
                                        </p:tgtEl>
                                        <p:attrNameLst>
                                          <p:attrName>style.visibility</p:attrName>
                                        </p:attrNameLst>
                                      </p:cBhvr>
                                      <p:to>
                                        <p:strVal val="visible"/>
                                      </p:to>
                                    </p:set>
                                    <p:anim calcmode="lin" valueType="num">
                                      <p:cBhvr additive="base">
                                        <p:cTn id="39" dur="500" fill="hold"/>
                                        <p:tgtEl>
                                          <p:spTgt spid="117"/>
                                        </p:tgtEl>
                                        <p:attrNameLst>
                                          <p:attrName>ppt_x</p:attrName>
                                        </p:attrNameLst>
                                      </p:cBhvr>
                                      <p:tavLst>
                                        <p:tav tm="0">
                                          <p:val>
                                            <p:strVal val="1+#ppt_w/2"/>
                                          </p:val>
                                        </p:tav>
                                        <p:tav tm="100000">
                                          <p:val>
                                            <p:strVal val="#ppt_x"/>
                                          </p:val>
                                        </p:tav>
                                      </p:tavLst>
                                    </p:anim>
                                    <p:anim calcmode="lin" valueType="num">
                                      <p:cBhvr additive="base">
                                        <p:cTn id="40"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anim calcmode="lin" valueType="num">
                                      <p:cBhvr additive="base">
                                        <p:cTn id="45" dur="500" fill="hold"/>
                                        <p:tgtEl>
                                          <p:spTgt spid="109"/>
                                        </p:tgtEl>
                                        <p:attrNameLst>
                                          <p:attrName>ppt_x</p:attrName>
                                        </p:attrNameLst>
                                      </p:cBhvr>
                                      <p:tavLst>
                                        <p:tav tm="0">
                                          <p:val>
                                            <p:strVal val="1+#ppt_w/2"/>
                                          </p:val>
                                        </p:tav>
                                        <p:tav tm="100000">
                                          <p:val>
                                            <p:strVal val="#ppt_x"/>
                                          </p:val>
                                        </p:tav>
                                      </p:tavLst>
                                    </p:anim>
                                    <p:anim calcmode="lin" valueType="num">
                                      <p:cBhvr additive="base">
                                        <p:cTn id="46" dur="500" fill="hold"/>
                                        <p:tgtEl>
                                          <p:spTgt spid="109"/>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anim calcmode="lin" valueType="num">
                                      <p:cBhvr additive="base">
                                        <p:cTn id="49" dur="500" fill="hold"/>
                                        <p:tgtEl>
                                          <p:spTgt spid="110"/>
                                        </p:tgtEl>
                                        <p:attrNameLst>
                                          <p:attrName>ppt_x</p:attrName>
                                        </p:attrNameLst>
                                      </p:cBhvr>
                                      <p:tavLst>
                                        <p:tav tm="0">
                                          <p:val>
                                            <p:strVal val="1+#ppt_w/2"/>
                                          </p:val>
                                        </p:tav>
                                        <p:tav tm="100000">
                                          <p:val>
                                            <p:strVal val="#ppt_x"/>
                                          </p:val>
                                        </p:tav>
                                      </p:tavLst>
                                    </p:anim>
                                    <p:anim calcmode="lin" valueType="num">
                                      <p:cBhvr additive="base">
                                        <p:cTn id="50" dur="500" fill="hold"/>
                                        <p:tgtEl>
                                          <p:spTgt spid="110"/>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1+#ppt_w/2"/>
                                          </p:val>
                                        </p:tav>
                                        <p:tav tm="100000">
                                          <p:val>
                                            <p:strVal val="#ppt_x"/>
                                          </p:val>
                                        </p:tav>
                                      </p:tavLst>
                                    </p:anim>
                                    <p:anim calcmode="lin" valueType="num">
                                      <p:cBhvr additive="base">
                                        <p:cTn id="54" dur="500" fill="hold"/>
                                        <p:tgtEl>
                                          <p:spTgt spid="111"/>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1+#ppt_w/2"/>
                                          </p:val>
                                        </p:tav>
                                        <p:tav tm="100000">
                                          <p:val>
                                            <p:strVal val="#ppt_x"/>
                                          </p:val>
                                        </p:tav>
                                      </p:tavLst>
                                    </p:anim>
                                    <p:anim calcmode="lin" valueType="num">
                                      <p:cBhvr additive="base">
                                        <p:cTn id="58" dur="500" fill="hold"/>
                                        <p:tgtEl>
                                          <p:spTgt spid="112"/>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120"/>
                                        </p:tgtEl>
                                        <p:attrNameLst>
                                          <p:attrName>style.visibility</p:attrName>
                                        </p:attrNameLst>
                                      </p:cBhvr>
                                      <p:to>
                                        <p:strVal val="visible"/>
                                      </p:to>
                                    </p:set>
                                    <p:anim calcmode="lin" valueType="num">
                                      <p:cBhvr additive="base">
                                        <p:cTn id="61" dur="500" fill="hold"/>
                                        <p:tgtEl>
                                          <p:spTgt spid="120"/>
                                        </p:tgtEl>
                                        <p:attrNameLst>
                                          <p:attrName>ppt_x</p:attrName>
                                        </p:attrNameLst>
                                      </p:cBhvr>
                                      <p:tavLst>
                                        <p:tav tm="0">
                                          <p:val>
                                            <p:strVal val="1+#ppt_w/2"/>
                                          </p:val>
                                        </p:tav>
                                        <p:tav tm="100000">
                                          <p:val>
                                            <p:strVal val="#ppt_x"/>
                                          </p:val>
                                        </p:tav>
                                      </p:tavLst>
                                    </p:anim>
                                    <p:anim calcmode="lin" valueType="num">
                                      <p:cBhvr additive="base">
                                        <p:cTn id="62" dur="500" fill="hold"/>
                                        <p:tgtEl>
                                          <p:spTgt spid="120"/>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121"/>
                                        </p:tgtEl>
                                        <p:attrNameLst>
                                          <p:attrName>style.visibility</p:attrName>
                                        </p:attrNameLst>
                                      </p:cBhvr>
                                      <p:to>
                                        <p:strVal val="visible"/>
                                      </p:to>
                                    </p:set>
                                    <p:anim calcmode="lin" valueType="num">
                                      <p:cBhvr additive="base">
                                        <p:cTn id="65" dur="500" fill="hold"/>
                                        <p:tgtEl>
                                          <p:spTgt spid="121"/>
                                        </p:tgtEl>
                                        <p:attrNameLst>
                                          <p:attrName>ppt_x</p:attrName>
                                        </p:attrNameLst>
                                      </p:cBhvr>
                                      <p:tavLst>
                                        <p:tav tm="0">
                                          <p:val>
                                            <p:strVal val="1+#ppt_w/2"/>
                                          </p:val>
                                        </p:tav>
                                        <p:tav tm="100000">
                                          <p:val>
                                            <p:strVal val="#ppt_x"/>
                                          </p:val>
                                        </p:tav>
                                      </p:tavLst>
                                    </p:anim>
                                    <p:anim calcmode="lin" valueType="num">
                                      <p:cBhvr additive="base">
                                        <p:cTn id="66" dur="500" fill="hold"/>
                                        <p:tgtEl>
                                          <p:spTgt spid="121"/>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122"/>
                                        </p:tgtEl>
                                        <p:attrNameLst>
                                          <p:attrName>style.visibility</p:attrName>
                                        </p:attrNameLst>
                                      </p:cBhvr>
                                      <p:to>
                                        <p:strVal val="visible"/>
                                      </p:to>
                                    </p:set>
                                    <p:anim calcmode="lin" valueType="num">
                                      <p:cBhvr additive="base">
                                        <p:cTn id="69" dur="500" fill="hold"/>
                                        <p:tgtEl>
                                          <p:spTgt spid="122"/>
                                        </p:tgtEl>
                                        <p:attrNameLst>
                                          <p:attrName>ppt_x</p:attrName>
                                        </p:attrNameLst>
                                      </p:cBhvr>
                                      <p:tavLst>
                                        <p:tav tm="0">
                                          <p:val>
                                            <p:strVal val="1+#ppt_w/2"/>
                                          </p:val>
                                        </p:tav>
                                        <p:tav tm="100000">
                                          <p:val>
                                            <p:strVal val="#ppt_x"/>
                                          </p:val>
                                        </p:tav>
                                      </p:tavLst>
                                    </p:anim>
                                    <p:anim calcmode="lin" valueType="num">
                                      <p:cBhvr additive="base">
                                        <p:cTn id="70" dur="500" fill="hold"/>
                                        <p:tgtEl>
                                          <p:spTgt spid="122"/>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130"/>
                                        </p:tgtEl>
                                        <p:attrNameLst>
                                          <p:attrName>style.visibility</p:attrName>
                                        </p:attrNameLst>
                                      </p:cBhvr>
                                      <p:to>
                                        <p:strVal val="visible"/>
                                      </p:to>
                                    </p:set>
                                    <p:anim calcmode="lin" valueType="num">
                                      <p:cBhvr additive="base">
                                        <p:cTn id="75" dur="500" fill="hold"/>
                                        <p:tgtEl>
                                          <p:spTgt spid="130"/>
                                        </p:tgtEl>
                                        <p:attrNameLst>
                                          <p:attrName>ppt_x</p:attrName>
                                        </p:attrNameLst>
                                      </p:cBhvr>
                                      <p:tavLst>
                                        <p:tav tm="0">
                                          <p:val>
                                            <p:strVal val="1+#ppt_w/2"/>
                                          </p:val>
                                        </p:tav>
                                        <p:tav tm="100000">
                                          <p:val>
                                            <p:strVal val="#ppt_x"/>
                                          </p:val>
                                        </p:tav>
                                      </p:tavLst>
                                    </p:anim>
                                    <p:anim calcmode="lin" valueType="num">
                                      <p:cBhvr additive="base">
                                        <p:cTn id="76" dur="500" fill="hold"/>
                                        <p:tgtEl>
                                          <p:spTgt spid="130"/>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139"/>
                                        </p:tgtEl>
                                        <p:attrNameLst>
                                          <p:attrName>style.visibility</p:attrName>
                                        </p:attrNameLst>
                                      </p:cBhvr>
                                      <p:to>
                                        <p:strVal val="visible"/>
                                      </p:to>
                                    </p:set>
                                    <p:anim calcmode="lin" valueType="num">
                                      <p:cBhvr additive="base">
                                        <p:cTn id="79" dur="500" fill="hold"/>
                                        <p:tgtEl>
                                          <p:spTgt spid="139"/>
                                        </p:tgtEl>
                                        <p:attrNameLst>
                                          <p:attrName>ppt_x</p:attrName>
                                        </p:attrNameLst>
                                      </p:cBhvr>
                                      <p:tavLst>
                                        <p:tav tm="0">
                                          <p:val>
                                            <p:strVal val="1+#ppt_w/2"/>
                                          </p:val>
                                        </p:tav>
                                        <p:tav tm="100000">
                                          <p:val>
                                            <p:strVal val="#ppt_x"/>
                                          </p:val>
                                        </p:tav>
                                      </p:tavLst>
                                    </p:anim>
                                    <p:anim calcmode="lin" valueType="num">
                                      <p:cBhvr additive="base">
                                        <p:cTn id="80" dur="500" fill="hold"/>
                                        <p:tgtEl>
                                          <p:spTgt spid="139"/>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133"/>
                                        </p:tgtEl>
                                        <p:attrNameLst>
                                          <p:attrName>style.visibility</p:attrName>
                                        </p:attrNameLst>
                                      </p:cBhvr>
                                      <p:to>
                                        <p:strVal val="visible"/>
                                      </p:to>
                                    </p:set>
                                    <p:anim calcmode="lin" valueType="num">
                                      <p:cBhvr additive="base">
                                        <p:cTn id="83" dur="500" fill="hold"/>
                                        <p:tgtEl>
                                          <p:spTgt spid="133"/>
                                        </p:tgtEl>
                                        <p:attrNameLst>
                                          <p:attrName>ppt_x</p:attrName>
                                        </p:attrNameLst>
                                      </p:cBhvr>
                                      <p:tavLst>
                                        <p:tav tm="0">
                                          <p:val>
                                            <p:strVal val="1+#ppt_w/2"/>
                                          </p:val>
                                        </p:tav>
                                        <p:tav tm="100000">
                                          <p:val>
                                            <p:strVal val="#ppt_x"/>
                                          </p:val>
                                        </p:tav>
                                      </p:tavLst>
                                    </p:anim>
                                    <p:anim calcmode="lin" valueType="num">
                                      <p:cBhvr additive="base">
                                        <p:cTn id="84" dur="500" fill="hold"/>
                                        <p:tgtEl>
                                          <p:spTgt spid="133"/>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142"/>
                                        </p:tgtEl>
                                        <p:attrNameLst>
                                          <p:attrName>style.visibility</p:attrName>
                                        </p:attrNameLst>
                                      </p:cBhvr>
                                      <p:to>
                                        <p:strVal val="visible"/>
                                      </p:to>
                                    </p:set>
                                    <p:anim calcmode="lin" valueType="num">
                                      <p:cBhvr additive="base">
                                        <p:cTn id="87" dur="500" fill="hold"/>
                                        <p:tgtEl>
                                          <p:spTgt spid="142"/>
                                        </p:tgtEl>
                                        <p:attrNameLst>
                                          <p:attrName>ppt_x</p:attrName>
                                        </p:attrNameLst>
                                      </p:cBhvr>
                                      <p:tavLst>
                                        <p:tav tm="0">
                                          <p:val>
                                            <p:strVal val="1+#ppt_w/2"/>
                                          </p:val>
                                        </p:tav>
                                        <p:tav tm="100000">
                                          <p:val>
                                            <p:strVal val="#ppt_x"/>
                                          </p:val>
                                        </p:tav>
                                      </p:tavLst>
                                    </p:anim>
                                    <p:anim calcmode="lin" valueType="num">
                                      <p:cBhvr additive="base">
                                        <p:cTn id="88" dur="500" fill="hold"/>
                                        <p:tgtEl>
                                          <p:spTgt spid="142"/>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136"/>
                                        </p:tgtEl>
                                        <p:attrNameLst>
                                          <p:attrName>style.visibility</p:attrName>
                                        </p:attrNameLst>
                                      </p:cBhvr>
                                      <p:to>
                                        <p:strVal val="visible"/>
                                      </p:to>
                                    </p:set>
                                    <p:anim calcmode="lin" valueType="num">
                                      <p:cBhvr additive="base">
                                        <p:cTn id="91" dur="500" fill="hold"/>
                                        <p:tgtEl>
                                          <p:spTgt spid="136"/>
                                        </p:tgtEl>
                                        <p:attrNameLst>
                                          <p:attrName>ppt_x</p:attrName>
                                        </p:attrNameLst>
                                      </p:cBhvr>
                                      <p:tavLst>
                                        <p:tav tm="0">
                                          <p:val>
                                            <p:strVal val="1+#ppt_w/2"/>
                                          </p:val>
                                        </p:tav>
                                        <p:tav tm="100000">
                                          <p:val>
                                            <p:strVal val="#ppt_x"/>
                                          </p:val>
                                        </p:tav>
                                      </p:tavLst>
                                    </p:anim>
                                    <p:anim calcmode="lin" valueType="num">
                                      <p:cBhvr additive="base">
                                        <p:cTn id="92" dur="500" fill="hold"/>
                                        <p:tgtEl>
                                          <p:spTgt spid="136"/>
                                        </p:tgtEl>
                                        <p:attrNameLst>
                                          <p:attrName>ppt_y</p:attrName>
                                        </p:attrNameLst>
                                      </p:cBhvr>
                                      <p:tavLst>
                                        <p:tav tm="0">
                                          <p:val>
                                            <p:strVal val="#ppt_y"/>
                                          </p:val>
                                        </p:tav>
                                        <p:tav tm="100000">
                                          <p:val>
                                            <p:strVal val="#ppt_y"/>
                                          </p:val>
                                        </p:tav>
                                      </p:tavLst>
                                    </p:anim>
                                  </p:childTnLst>
                                </p:cTn>
                              </p:par>
                              <p:par>
                                <p:cTn id="93" presetID="2" presetClass="entr" presetSubtype="2" fill="hold" nodeType="withEffect">
                                  <p:stCondLst>
                                    <p:cond delay="0"/>
                                  </p:stCondLst>
                                  <p:childTnLst>
                                    <p:set>
                                      <p:cBhvr>
                                        <p:cTn id="94" dur="1" fill="hold">
                                          <p:stCondLst>
                                            <p:cond delay="0"/>
                                          </p:stCondLst>
                                        </p:cTn>
                                        <p:tgtEl>
                                          <p:spTgt spid="145"/>
                                        </p:tgtEl>
                                        <p:attrNameLst>
                                          <p:attrName>style.visibility</p:attrName>
                                        </p:attrNameLst>
                                      </p:cBhvr>
                                      <p:to>
                                        <p:strVal val="visible"/>
                                      </p:to>
                                    </p:set>
                                    <p:anim calcmode="lin" valueType="num">
                                      <p:cBhvr additive="base">
                                        <p:cTn id="95" dur="500" fill="hold"/>
                                        <p:tgtEl>
                                          <p:spTgt spid="145"/>
                                        </p:tgtEl>
                                        <p:attrNameLst>
                                          <p:attrName>ppt_x</p:attrName>
                                        </p:attrNameLst>
                                      </p:cBhvr>
                                      <p:tavLst>
                                        <p:tav tm="0">
                                          <p:val>
                                            <p:strVal val="1+#ppt_w/2"/>
                                          </p:val>
                                        </p:tav>
                                        <p:tav tm="100000">
                                          <p:val>
                                            <p:strVal val="#ppt_x"/>
                                          </p:val>
                                        </p:tav>
                                      </p:tavLst>
                                    </p:anim>
                                    <p:anim calcmode="lin" valueType="num">
                                      <p:cBhvr additive="base">
                                        <p:cTn id="96" dur="500" fill="hold"/>
                                        <p:tgtEl>
                                          <p:spTgt spid="145"/>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29"/>
                                        </p:tgtEl>
                                        <p:attrNameLst>
                                          <p:attrName>style.visibility</p:attrName>
                                        </p:attrNameLst>
                                      </p:cBhvr>
                                      <p:to>
                                        <p:strVal val="visible"/>
                                      </p:to>
                                    </p:set>
                                    <p:anim calcmode="lin" valueType="num">
                                      <p:cBhvr additive="base">
                                        <p:cTn id="99" dur="500" fill="hold"/>
                                        <p:tgtEl>
                                          <p:spTgt spid="129"/>
                                        </p:tgtEl>
                                        <p:attrNameLst>
                                          <p:attrName>ppt_x</p:attrName>
                                        </p:attrNameLst>
                                      </p:cBhvr>
                                      <p:tavLst>
                                        <p:tav tm="0">
                                          <p:val>
                                            <p:strVal val="1+#ppt_w/2"/>
                                          </p:val>
                                        </p:tav>
                                        <p:tav tm="100000">
                                          <p:val>
                                            <p:strVal val="#ppt_x"/>
                                          </p:val>
                                        </p:tav>
                                      </p:tavLst>
                                    </p:anim>
                                    <p:anim calcmode="lin" valueType="num">
                                      <p:cBhvr additive="base">
                                        <p:cTn id="100" dur="500" fill="hold"/>
                                        <p:tgtEl>
                                          <p:spTgt spid="129"/>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148"/>
                                        </p:tgtEl>
                                        <p:attrNameLst>
                                          <p:attrName>style.visibility</p:attrName>
                                        </p:attrNameLst>
                                      </p:cBhvr>
                                      <p:to>
                                        <p:strVal val="visible"/>
                                      </p:to>
                                    </p:set>
                                    <p:anim calcmode="lin" valueType="num">
                                      <p:cBhvr additive="base">
                                        <p:cTn id="103" dur="500" fill="hold"/>
                                        <p:tgtEl>
                                          <p:spTgt spid="148"/>
                                        </p:tgtEl>
                                        <p:attrNameLst>
                                          <p:attrName>ppt_x</p:attrName>
                                        </p:attrNameLst>
                                      </p:cBhvr>
                                      <p:tavLst>
                                        <p:tav tm="0">
                                          <p:val>
                                            <p:strVal val="1+#ppt_w/2"/>
                                          </p:val>
                                        </p:tav>
                                        <p:tav tm="100000">
                                          <p:val>
                                            <p:strVal val="#ppt_x"/>
                                          </p:val>
                                        </p:tav>
                                      </p:tavLst>
                                    </p:anim>
                                    <p:anim calcmode="lin" valueType="num">
                                      <p:cBhvr additive="base">
                                        <p:cTn id="104" dur="500" fill="hold"/>
                                        <p:tgtEl>
                                          <p:spTgt spid="148"/>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149"/>
                                        </p:tgtEl>
                                        <p:attrNameLst>
                                          <p:attrName>style.visibility</p:attrName>
                                        </p:attrNameLst>
                                      </p:cBhvr>
                                      <p:to>
                                        <p:strVal val="visible"/>
                                      </p:to>
                                    </p:set>
                                    <p:anim calcmode="lin" valueType="num">
                                      <p:cBhvr additive="base">
                                        <p:cTn id="109" dur="500" fill="hold"/>
                                        <p:tgtEl>
                                          <p:spTgt spid="149"/>
                                        </p:tgtEl>
                                        <p:attrNameLst>
                                          <p:attrName>ppt_x</p:attrName>
                                        </p:attrNameLst>
                                      </p:cBhvr>
                                      <p:tavLst>
                                        <p:tav tm="0">
                                          <p:val>
                                            <p:strVal val="1+#ppt_w/2"/>
                                          </p:val>
                                        </p:tav>
                                        <p:tav tm="100000">
                                          <p:val>
                                            <p:strVal val="#ppt_x"/>
                                          </p:val>
                                        </p:tav>
                                      </p:tavLst>
                                    </p:anim>
                                    <p:anim calcmode="lin" valueType="num">
                                      <p:cBhvr additive="base">
                                        <p:cTn id="110" dur="500" fill="hold"/>
                                        <p:tgtEl>
                                          <p:spTgt spid="149"/>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150"/>
                                        </p:tgtEl>
                                        <p:attrNameLst>
                                          <p:attrName>style.visibility</p:attrName>
                                        </p:attrNameLst>
                                      </p:cBhvr>
                                      <p:to>
                                        <p:strVal val="visible"/>
                                      </p:to>
                                    </p:set>
                                    <p:anim calcmode="lin" valueType="num">
                                      <p:cBhvr additive="base">
                                        <p:cTn id="113" dur="500" fill="hold"/>
                                        <p:tgtEl>
                                          <p:spTgt spid="150"/>
                                        </p:tgtEl>
                                        <p:attrNameLst>
                                          <p:attrName>ppt_x</p:attrName>
                                        </p:attrNameLst>
                                      </p:cBhvr>
                                      <p:tavLst>
                                        <p:tav tm="0">
                                          <p:val>
                                            <p:strVal val="1+#ppt_w/2"/>
                                          </p:val>
                                        </p:tav>
                                        <p:tav tm="100000">
                                          <p:val>
                                            <p:strVal val="#ppt_x"/>
                                          </p:val>
                                        </p:tav>
                                      </p:tavLst>
                                    </p:anim>
                                    <p:anim calcmode="lin" valueType="num">
                                      <p:cBhvr additive="base">
                                        <p:cTn id="114" dur="500" fill="hold"/>
                                        <p:tgtEl>
                                          <p:spTgt spid="150"/>
                                        </p:tgtEl>
                                        <p:attrNameLst>
                                          <p:attrName>ppt_y</p:attrName>
                                        </p:attrNameLst>
                                      </p:cBhvr>
                                      <p:tavLst>
                                        <p:tav tm="0">
                                          <p:val>
                                            <p:strVal val="#ppt_y"/>
                                          </p:val>
                                        </p:tav>
                                        <p:tav tm="100000">
                                          <p:val>
                                            <p:strVal val="#ppt_y"/>
                                          </p:val>
                                        </p:tav>
                                      </p:tavLst>
                                    </p:anim>
                                  </p:childTnLst>
                                </p:cTn>
                              </p:par>
                              <p:par>
                                <p:cTn id="115" presetID="2" presetClass="entr" presetSubtype="2" fill="hold" nodeType="withEffect">
                                  <p:stCondLst>
                                    <p:cond delay="0"/>
                                  </p:stCondLst>
                                  <p:childTnLst>
                                    <p:set>
                                      <p:cBhvr>
                                        <p:cTn id="116" dur="1" fill="hold">
                                          <p:stCondLst>
                                            <p:cond delay="0"/>
                                          </p:stCondLst>
                                        </p:cTn>
                                        <p:tgtEl>
                                          <p:spTgt spid="151"/>
                                        </p:tgtEl>
                                        <p:attrNameLst>
                                          <p:attrName>style.visibility</p:attrName>
                                        </p:attrNameLst>
                                      </p:cBhvr>
                                      <p:to>
                                        <p:strVal val="visible"/>
                                      </p:to>
                                    </p:set>
                                    <p:anim calcmode="lin" valueType="num">
                                      <p:cBhvr additive="base">
                                        <p:cTn id="117" dur="500" fill="hold"/>
                                        <p:tgtEl>
                                          <p:spTgt spid="151"/>
                                        </p:tgtEl>
                                        <p:attrNameLst>
                                          <p:attrName>ppt_x</p:attrName>
                                        </p:attrNameLst>
                                      </p:cBhvr>
                                      <p:tavLst>
                                        <p:tav tm="0">
                                          <p:val>
                                            <p:strVal val="1+#ppt_w/2"/>
                                          </p:val>
                                        </p:tav>
                                        <p:tav tm="100000">
                                          <p:val>
                                            <p:strVal val="#ppt_x"/>
                                          </p:val>
                                        </p:tav>
                                      </p:tavLst>
                                    </p:anim>
                                    <p:anim calcmode="lin" valueType="num">
                                      <p:cBhvr additive="base">
                                        <p:cTn id="118" dur="500" fill="hold"/>
                                        <p:tgtEl>
                                          <p:spTgt spid="151"/>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153"/>
                                        </p:tgtEl>
                                        <p:attrNameLst>
                                          <p:attrName>style.visibility</p:attrName>
                                        </p:attrNameLst>
                                      </p:cBhvr>
                                      <p:to>
                                        <p:strVal val="visible"/>
                                      </p:to>
                                    </p:set>
                                    <p:anim calcmode="lin" valueType="num">
                                      <p:cBhvr additive="base">
                                        <p:cTn id="123" dur="500" fill="hold"/>
                                        <p:tgtEl>
                                          <p:spTgt spid="153"/>
                                        </p:tgtEl>
                                        <p:attrNameLst>
                                          <p:attrName>ppt_x</p:attrName>
                                        </p:attrNameLst>
                                      </p:cBhvr>
                                      <p:tavLst>
                                        <p:tav tm="0">
                                          <p:val>
                                            <p:strVal val="#ppt_x"/>
                                          </p:val>
                                        </p:tav>
                                        <p:tav tm="100000">
                                          <p:val>
                                            <p:strVal val="#ppt_x"/>
                                          </p:val>
                                        </p:tav>
                                      </p:tavLst>
                                    </p:anim>
                                    <p:anim calcmode="lin" valueType="num">
                                      <p:cBhvr additive="base">
                                        <p:cTn id="124" dur="500" fill="hold"/>
                                        <p:tgtEl>
                                          <p:spTgt spid="153"/>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154"/>
                                        </p:tgtEl>
                                        <p:attrNameLst>
                                          <p:attrName>style.visibility</p:attrName>
                                        </p:attrNameLst>
                                      </p:cBhvr>
                                      <p:to>
                                        <p:strVal val="visible"/>
                                      </p:to>
                                    </p:set>
                                    <p:anim calcmode="lin" valueType="num">
                                      <p:cBhvr additive="base">
                                        <p:cTn id="127" dur="500" fill="hold"/>
                                        <p:tgtEl>
                                          <p:spTgt spid="154"/>
                                        </p:tgtEl>
                                        <p:attrNameLst>
                                          <p:attrName>ppt_x</p:attrName>
                                        </p:attrNameLst>
                                      </p:cBhvr>
                                      <p:tavLst>
                                        <p:tav tm="0">
                                          <p:val>
                                            <p:strVal val="#ppt_x"/>
                                          </p:val>
                                        </p:tav>
                                        <p:tav tm="100000">
                                          <p:val>
                                            <p:strVal val="#ppt_x"/>
                                          </p:val>
                                        </p:tav>
                                      </p:tavLst>
                                    </p:anim>
                                    <p:anim calcmode="lin" valueType="num">
                                      <p:cBhvr additive="base">
                                        <p:cTn id="128" dur="500" fill="hold"/>
                                        <p:tgtEl>
                                          <p:spTgt spid="154"/>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59"/>
                                        </p:tgtEl>
                                        <p:attrNameLst>
                                          <p:attrName>style.visibility</p:attrName>
                                        </p:attrNameLst>
                                      </p:cBhvr>
                                      <p:to>
                                        <p:strVal val="visible"/>
                                      </p:to>
                                    </p:set>
                                    <p:anim calcmode="lin" valueType="num">
                                      <p:cBhvr additive="base">
                                        <p:cTn id="131" dur="500" fill="hold"/>
                                        <p:tgtEl>
                                          <p:spTgt spid="159"/>
                                        </p:tgtEl>
                                        <p:attrNameLst>
                                          <p:attrName>ppt_x</p:attrName>
                                        </p:attrNameLst>
                                      </p:cBhvr>
                                      <p:tavLst>
                                        <p:tav tm="0">
                                          <p:val>
                                            <p:strVal val="#ppt_x"/>
                                          </p:val>
                                        </p:tav>
                                        <p:tav tm="100000">
                                          <p:val>
                                            <p:strVal val="#ppt_x"/>
                                          </p:val>
                                        </p:tav>
                                      </p:tavLst>
                                    </p:anim>
                                    <p:anim calcmode="lin" valueType="num">
                                      <p:cBhvr additive="base">
                                        <p:cTn id="132"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p:bldP spid="103" grpId="0" animBg="1"/>
      <p:bldP spid="105" grpId="0" animBg="1"/>
      <p:bldP spid="106" grpId="0" animBg="1"/>
      <p:bldP spid="107" grpId="0"/>
      <p:bldP spid="109" grpId="0" animBg="1"/>
      <p:bldP spid="110" grpId="0" animBg="1"/>
      <p:bldP spid="111" grpId="0" animBg="1"/>
      <p:bldP spid="112" grpId="0"/>
      <p:bldP spid="129" grpId="0" animBg="1"/>
      <p:bldP spid="148" grpId="0"/>
      <p:bldP spid="149" grpId="0" animBg="1"/>
      <p:bldP spid="150" grpId="0"/>
      <p:bldP spid="153" grpId="0" animBg="1"/>
      <p:bldP spid="1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EE965-6C8B-47DE-9AB7-7673B3C8A030}"/>
              </a:ext>
            </a:extLst>
          </p:cNvPr>
          <p:cNvSpPr>
            <a:spLocks noGrp="1"/>
          </p:cNvSpPr>
          <p:nvPr>
            <p:ph type="title"/>
          </p:nvPr>
        </p:nvSpPr>
        <p:spPr/>
        <p:txBody>
          <a:bodyPr/>
          <a:lstStyle/>
          <a:p>
            <a:r>
              <a:rPr lang="en-US" altLang="zh-CN" dirty="0"/>
              <a:t>4.3.1  </a:t>
            </a:r>
            <a:r>
              <a:rPr lang="zh-CN" altLang="en-US" dirty="0"/>
              <a:t>作业执行流程</a:t>
            </a:r>
          </a:p>
        </p:txBody>
      </p:sp>
      <p:sp>
        <p:nvSpPr>
          <p:cNvPr id="3" name="内容占位符 2">
            <a:extLst>
              <a:ext uri="{FF2B5EF4-FFF2-40B4-BE49-F238E27FC236}">
                <a16:creationId xmlns:a16="http://schemas.microsoft.com/office/drawing/2014/main" id="{285418C1-80FB-4369-B13A-7E6A7A265BF3}"/>
              </a:ext>
            </a:extLst>
          </p:cNvPr>
          <p:cNvSpPr>
            <a:spLocks noGrp="1"/>
          </p:cNvSpPr>
          <p:nvPr>
            <p:ph idx="1"/>
          </p:nvPr>
        </p:nvSpPr>
        <p:spPr/>
        <p:txBody>
          <a:bodyPr>
            <a:normAutofit fontScale="92500" lnSpcReduction="20000"/>
          </a:bodyPr>
          <a:lstStyle/>
          <a:p>
            <a:r>
              <a:rPr lang="zh-CN" altLang="zh-CN" sz="1400" dirty="0"/>
              <a:t>（</a:t>
            </a:r>
            <a:r>
              <a:rPr lang="en-US" altLang="zh-CN" sz="1400" dirty="0"/>
              <a:t>1</a:t>
            </a:r>
            <a:r>
              <a:rPr lang="zh-CN" altLang="zh-CN" sz="1400" dirty="0"/>
              <a:t>）</a:t>
            </a:r>
            <a:r>
              <a:rPr lang="en-US" altLang="zh-CN" sz="1400" dirty="0" err="1"/>
              <a:t>InputFormat</a:t>
            </a:r>
            <a:endParaRPr lang="zh-CN" altLang="zh-CN" sz="1400" dirty="0"/>
          </a:p>
          <a:p>
            <a:pPr lvl="1"/>
            <a:r>
              <a:rPr lang="en-US" altLang="zh-CN" sz="1200" dirty="0" err="1"/>
              <a:t>InputFormat</a:t>
            </a:r>
            <a:r>
              <a:rPr lang="zh-CN" altLang="zh-CN" sz="1200" dirty="0"/>
              <a:t>模块首先对输入数据做预处理，比如验证输入格式是否符合输入定义；然后将输入文件切分为逻辑上的多个</a:t>
            </a:r>
            <a:r>
              <a:rPr lang="en-US" altLang="zh-CN" sz="1200" dirty="0" err="1"/>
              <a:t>InputSplit</a:t>
            </a:r>
            <a:r>
              <a:rPr lang="zh-CN" altLang="zh-CN" sz="1200" dirty="0"/>
              <a:t>，</a:t>
            </a:r>
            <a:r>
              <a:rPr lang="en-US" altLang="zh-CN" sz="1200" dirty="0" err="1"/>
              <a:t>InputSplit</a:t>
            </a:r>
            <a:r>
              <a:rPr lang="zh-CN" altLang="zh-CN" sz="1200" dirty="0"/>
              <a:t>是</a:t>
            </a:r>
            <a:r>
              <a:rPr lang="en-US" altLang="zh-CN" sz="1200" dirty="0"/>
              <a:t>MapReduce</a:t>
            </a:r>
            <a:r>
              <a:rPr lang="zh-CN" altLang="zh-CN" sz="1200" dirty="0"/>
              <a:t>对文件进行处理和运算的输入单位，并没有对文件进行实际切割；由于</a:t>
            </a:r>
            <a:r>
              <a:rPr lang="en-US" altLang="zh-CN" sz="1200" dirty="0" err="1"/>
              <a:t>InputSplit</a:t>
            </a:r>
            <a:r>
              <a:rPr lang="zh-CN" altLang="zh-CN" sz="1200" dirty="0"/>
              <a:t>是逻辑切分而非物理切分，所以还需要通过</a:t>
            </a:r>
            <a:r>
              <a:rPr lang="en-US" altLang="zh-CN" sz="1200" dirty="0" err="1"/>
              <a:t>RecordReader</a:t>
            </a:r>
            <a:r>
              <a:rPr lang="zh-CN" altLang="zh-CN" sz="1200" dirty="0"/>
              <a:t>（图</a:t>
            </a:r>
            <a:r>
              <a:rPr lang="en-US" altLang="zh-CN" sz="1200" dirty="0"/>
              <a:t>4-4</a:t>
            </a:r>
            <a:r>
              <a:rPr lang="zh-CN" altLang="zh-CN" sz="1200" dirty="0"/>
              <a:t>中的</a:t>
            </a:r>
            <a:r>
              <a:rPr lang="en-US" altLang="zh-CN" sz="1200" dirty="0"/>
              <a:t>RR</a:t>
            </a:r>
            <a:r>
              <a:rPr lang="zh-CN" altLang="zh-CN" sz="1200" dirty="0"/>
              <a:t>）根据</a:t>
            </a:r>
            <a:r>
              <a:rPr lang="en-US" altLang="zh-CN" sz="1200" dirty="0" err="1"/>
              <a:t>InputSplit</a:t>
            </a:r>
            <a:r>
              <a:rPr lang="zh-CN" altLang="zh-CN" sz="1200" dirty="0"/>
              <a:t>中的信息来处理</a:t>
            </a:r>
            <a:r>
              <a:rPr lang="en-US" altLang="zh-CN" sz="1200" dirty="0" err="1"/>
              <a:t>InputSplit</a:t>
            </a:r>
            <a:r>
              <a:rPr lang="zh-CN" altLang="zh-CN" sz="1200" dirty="0"/>
              <a:t>中的具体记录，加载数据并转换为适合</a:t>
            </a:r>
            <a:r>
              <a:rPr lang="en-US" altLang="zh-CN" sz="1200" dirty="0"/>
              <a:t>Map</a:t>
            </a:r>
            <a:r>
              <a:rPr lang="zh-CN" altLang="zh-CN" sz="1200" dirty="0"/>
              <a:t>任务读取的键值对</a:t>
            </a:r>
            <a:r>
              <a:rPr lang="en-US" altLang="zh-CN" sz="1200" dirty="0"/>
              <a:t>&lt;key, </a:t>
            </a:r>
            <a:r>
              <a:rPr lang="en-US" altLang="zh-CN" sz="1200" dirty="0" err="1"/>
              <a:t>valule</a:t>
            </a:r>
            <a:r>
              <a:rPr lang="en-US" altLang="zh-CN" sz="1200" dirty="0"/>
              <a:t>&gt;</a:t>
            </a:r>
            <a:r>
              <a:rPr lang="zh-CN" altLang="zh-CN" sz="1200" dirty="0"/>
              <a:t>，输入给</a:t>
            </a:r>
            <a:r>
              <a:rPr lang="en-US" altLang="zh-CN" sz="1200" dirty="0"/>
              <a:t>Map</a:t>
            </a:r>
            <a:r>
              <a:rPr lang="zh-CN" altLang="zh-CN" sz="1200" dirty="0"/>
              <a:t>任务。</a:t>
            </a:r>
          </a:p>
          <a:p>
            <a:r>
              <a:rPr lang="zh-CN" altLang="zh-CN" sz="1400" dirty="0"/>
              <a:t>（</a:t>
            </a:r>
            <a:r>
              <a:rPr lang="en-US" altLang="zh-CN" sz="1400" dirty="0"/>
              <a:t>2</a:t>
            </a:r>
            <a:r>
              <a:rPr lang="zh-CN" altLang="zh-CN" sz="1400" dirty="0"/>
              <a:t>）</a:t>
            </a:r>
            <a:r>
              <a:rPr lang="en-US" altLang="zh-CN" sz="1400" dirty="0"/>
              <a:t>Map</a:t>
            </a:r>
            <a:endParaRPr lang="zh-CN" altLang="zh-CN" sz="1400" dirty="0"/>
          </a:p>
          <a:p>
            <a:pPr lvl="1"/>
            <a:r>
              <a:rPr lang="en-US" altLang="zh-CN" sz="1200" dirty="0"/>
              <a:t>Map</a:t>
            </a:r>
            <a:r>
              <a:rPr lang="zh-CN" altLang="zh-CN" sz="1200" dirty="0"/>
              <a:t>模块会根据用户自定义的映射规则，输出一系列的</a:t>
            </a:r>
            <a:r>
              <a:rPr lang="en-US" altLang="zh-CN" sz="1200" dirty="0"/>
              <a:t>&lt;key, value&gt;</a:t>
            </a:r>
            <a:r>
              <a:rPr lang="zh-CN" altLang="zh-CN" sz="1200" dirty="0"/>
              <a:t>作为中间结果。</a:t>
            </a:r>
          </a:p>
          <a:p>
            <a:r>
              <a:rPr lang="zh-CN" altLang="zh-CN" sz="1400" dirty="0"/>
              <a:t>（</a:t>
            </a:r>
            <a:r>
              <a:rPr lang="en-US" altLang="zh-CN" sz="1400" dirty="0"/>
              <a:t>3</a:t>
            </a:r>
            <a:r>
              <a:rPr lang="zh-CN" altLang="zh-CN" sz="1400" dirty="0"/>
              <a:t>）</a:t>
            </a:r>
            <a:r>
              <a:rPr lang="en-US" altLang="zh-CN" sz="1400" dirty="0"/>
              <a:t>Shuffle</a:t>
            </a:r>
            <a:endParaRPr lang="zh-CN" altLang="zh-CN" sz="1400" dirty="0"/>
          </a:p>
          <a:p>
            <a:pPr lvl="1"/>
            <a:r>
              <a:rPr lang="zh-CN" altLang="zh-CN" sz="1200" dirty="0"/>
              <a:t>为了让</a:t>
            </a:r>
            <a:r>
              <a:rPr lang="en-US" altLang="zh-CN" sz="1200" dirty="0"/>
              <a:t>Reduce</a:t>
            </a:r>
            <a:r>
              <a:rPr lang="zh-CN" altLang="zh-CN" sz="1200" dirty="0"/>
              <a:t>可以并行处理</a:t>
            </a:r>
            <a:r>
              <a:rPr lang="en-US" altLang="zh-CN" sz="1200" dirty="0"/>
              <a:t>Map</a:t>
            </a:r>
            <a:r>
              <a:rPr lang="zh-CN" altLang="zh-CN" sz="1200" dirty="0"/>
              <a:t>的结果，需要对</a:t>
            </a:r>
            <a:r>
              <a:rPr lang="en-US" altLang="zh-CN" sz="1200" dirty="0"/>
              <a:t>Map</a:t>
            </a:r>
            <a:r>
              <a:rPr lang="zh-CN" altLang="zh-CN" sz="1200" dirty="0"/>
              <a:t>的输出进行一定的排序、分区、合并、归并等操作，得到</a:t>
            </a:r>
            <a:r>
              <a:rPr lang="en-US" altLang="zh-CN" sz="1200" dirty="0"/>
              <a:t>&lt;key, List(value)&gt;</a:t>
            </a:r>
            <a:r>
              <a:rPr lang="zh-CN" altLang="zh-CN" sz="1200" dirty="0"/>
              <a:t>形式的中间结果，再交给对应的</a:t>
            </a:r>
            <a:r>
              <a:rPr lang="en-US" altLang="zh-CN" sz="1200" dirty="0"/>
              <a:t>Reduce</a:t>
            </a:r>
            <a:r>
              <a:rPr lang="zh-CN" altLang="zh-CN" sz="1200" dirty="0"/>
              <a:t>进行处理，这个过程叫做</a:t>
            </a:r>
            <a:r>
              <a:rPr lang="en-US" altLang="zh-CN" sz="1200" dirty="0"/>
              <a:t>Shuffle</a:t>
            </a:r>
            <a:r>
              <a:rPr lang="zh-CN" altLang="zh-CN" sz="1200" dirty="0"/>
              <a:t>。</a:t>
            </a:r>
          </a:p>
          <a:p>
            <a:r>
              <a:rPr lang="zh-CN" altLang="zh-CN" sz="1400" dirty="0"/>
              <a:t>（</a:t>
            </a:r>
            <a:r>
              <a:rPr lang="en-US" altLang="zh-CN" sz="1400" dirty="0"/>
              <a:t>4</a:t>
            </a:r>
            <a:r>
              <a:rPr lang="zh-CN" altLang="zh-CN" sz="1400" dirty="0"/>
              <a:t>）</a:t>
            </a:r>
            <a:r>
              <a:rPr lang="en-US" altLang="zh-CN" sz="1400" dirty="0"/>
              <a:t>Reduce</a:t>
            </a:r>
            <a:endParaRPr lang="zh-CN" altLang="zh-CN" sz="1400" dirty="0"/>
          </a:p>
          <a:p>
            <a:pPr lvl="1"/>
            <a:r>
              <a:rPr lang="en-US" altLang="zh-CN" sz="1200" dirty="0"/>
              <a:t>Reduce</a:t>
            </a:r>
            <a:r>
              <a:rPr lang="zh-CN" altLang="zh-CN" sz="1200" dirty="0"/>
              <a:t>以一系列的</a:t>
            </a:r>
            <a:r>
              <a:rPr lang="en-US" altLang="zh-CN" sz="1200" dirty="0"/>
              <a:t>&lt;key, List(value)&gt;</a:t>
            </a:r>
            <a:r>
              <a:rPr lang="zh-CN" altLang="zh-CN" sz="1200" dirty="0"/>
              <a:t>中间结果作为输入，执行用户定义的逻辑，输出</a:t>
            </a:r>
            <a:r>
              <a:rPr lang="en-US" altLang="zh-CN" sz="1200" dirty="0"/>
              <a:t>&lt;key, </a:t>
            </a:r>
            <a:r>
              <a:rPr lang="en-US" altLang="zh-CN" sz="1200" dirty="0" err="1"/>
              <a:t>valule</a:t>
            </a:r>
            <a:r>
              <a:rPr lang="en-US" altLang="zh-CN" sz="1200" dirty="0"/>
              <a:t>&gt;</a:t>
            </a:r>
            <a:r>
              <a:rPr lang="zh-CN" altLang="zh-CN" sz="1200" dirty="0"/>
              <a:t>形式的结果给</a:t>
            </a:r>
            <a:r>
              <a:rPr lang="en-US" altLang="zh-CN" sz="1200" dirty="0" err="1"/>
              <a:t>OutputFormat</a:t>
            </a:r>
            <a:r>
              <a:rPr lang="zh-CN" altLang="zh-CN" sz="1200" dirty="0"/>
              <a:t>。</a:t>
            </a:r>
          </a:p>
          <a:p>
            <a:r>
              <a:rPr lang="zh-CN" altLang="zh-CN" sz="1400" dirty="0"/>
              <a:t>（</a:t>
            </a:r>
            <a:r>
              <a:rPr lang="en-US" altLang="zh-CN" sz="1400" dirty="0"/>
              <a:t>5</a:t>
            </a:r>
            <a:r>
              <a:rPr lang="zh-CN" altLang="zh-CN" sz="1400" dirty="0"/>
              <a:t>）</a:t>
            </a:r>
            <a:r>
              <a:rPr lang="en-US" altLang="zh-CN" sz="1400" dirty="0" err="1"/>
              <a:t>OutputFormat</a:t>
            </a:r>
            <a:endParaRPr lang="zh-CN" altLang="zh-CN" sz="1400" dirty="0"/>
          </a:p>
          <a:p>
            <a:pPr lvl="1"/>
            <a:r>
              <a:rPr lang="en-US" altLang="zh-CN" sz="1200" dirty="0" err="1"/>
              <a:t>OutputFormat</a:t>
            </a:r>
            <a:r>
              <a:rPr lang="zh-CN" altLang="zh-CN" sz="1200" dirty="0"/>
              <a:t>模块会验证输出目录是否已经存在以及输出结果类型是否符合配置文件中的配置类型，如果都满足，就输出</a:t>
            </a:r>
            <a:r>
              <a:rPr lang="en-US" altLang="zh-CN" sz="1200" dirty="0"/>
              <a:t>Reduce</a:t>
            </a:r>
            <a:r>
              <a:rPr lang="zh-CN" altLang="zh-CN" sz="1200" dirty="0"/>
              <a:t>的结果到分布式文件系统。</a:t>
            </a:r>
          </a:p>
        </p:txBody>
      </p:sp>
    </p:spTree>
    <p:extLst>
      <p:ext uri="{BB962C8B-B14F-4D97-AF65-F5344CB8AC3E}">
        <p14:creationId xmlns:p14="http://schemas.microsoft.com/office/powerpoint/2010/main" val="1149877164"/>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92E71-D4A3-4DD8-8E6A-BEE241A34ED5}"/>
              </a:ext>
            </a:extLst>
          </p:cNvPr>
          <p:cNvSpPr>
            <a:spLocks noGrp="1"/>
          </p:cNvSpPr>
          <p:nvPr>
            <p:ph type="title"/>
          </p:nvPr>
        </p:nvSpPr>
        <p:spPr/>
        <p:txBody>
          <a:bodyPr/>
          <a:lstStyle/>
          <a:p>
            <a:r>
              <a:rPr lang="en-US" altLang="zh-CN" dirty="0"/>
              <a:t>4.3.2  </a:t>
            </a:r>
            <a:r>
              <a:rPr lang="zh-CN" altLang="en-US" dirty="0"/>
              <a:t>作业执行流程的源码解析</a:t>
            </a:r>
          </a:p>
        </p:txBody>
      </p:sp>
      <p:sp>
        <p:nvSpPr>
          <p:cNvPr id="3" name="内容占位符 2">
            <a:extLst>
              <a:ext uri="{FF2B5EF4-FFF2-40B4-BE49-F238E27FC236}">
                <a16:creationId xmlns:a16="http://schemas.microsoft.com/office/drawing/2014/main" id="{63139E18-E8DC-4AE8-8F96-7B23068D2DD2}"/>
              </a:ext>
            </a:extLst>
          </p:cNvPr>
          <p:cNvSpPr>
            <a:spLocks noGrp="1"/>
          </p:cNvSpPr>
          <p:nvPr>
            <p:ph idx="1"/>
          </p:nvPr>
        </p:nvSpPr>
        <p:spPr/>
        <p:txBody>
          <a:bodyPr>
            <a:normAutofit fontScale="55000" lnSpcReduction="20000"/>
          </a:bodyPr>
          <a:lstStyle/>
          <a:p>
            <a:r>
              <a:rPr lang="zh-CN" altLang="en-US" dirty="0"/>
              <a:t>上节</a:t>
            </a:r>
            <a:r>
              <a:rPr lang="en-US" altLang="zh-CN" dirty="0"/>
              <a:t>main()</a:t>
            </a:r>
            <a:r>
              <a:rPr lang="zh-CN" altLang="en-US" dirty="0"/>
              <a:t>的最后一行代码，将整个任务通过</a:t>
            </a:r>
            <a:r>
              <a:rPr lang="en-US" altLang="zh-CN" dirty="0" err="1"/>
              <a:t>job.waitForCompletion</a:t>
            </a:r>
            <a:r>
              <a:rPr lang="en-US" altLang="zh-CN" dirty="0"/>
              <a:t>(true)</a:t>
            </a:r>
            <a:r>
              <a:rPr lang="zh-CN" altLang="en-US" dirty="0"/>
              <a:t>提交到了</a:t>
            </a:r>
            <a:r>
              <a:rPr lang="en-US" altLang="zh-CN" dirty="0"/>
              <a:t>MapReduce</a:t>
            </a:r>
            <a:r>
              <a:rPr lang="zh-CN" altLang="en-US" dirty="0"/>
              <a:t>作业中。而</a:t>
            </a:r>
            <a:r>
              <a:rPr lang="en-US" altLang="zh-CN" dirty="0" err="1"/>
              <a:t>waitForCompletion</a:t>
            </a:r>
            <a:r>
              <a:rPr lang="en-US" altLang="zh-CN" dirty="0"/>
              <a:t>()</a:t>
            </a:r>
            <a:r>
              <a:rPr lang="zh-CN" altLang="en-US" dirty="0"/>
              <a:t>在底层调用了</a:t>
            </a:r>
            <a:r>
              <a:rPr lang="en-US" altLang="zh-CN" dirty="0" err="1"/>
              <a:t>org.apache.hadoop.mapreduce.Job</a:t>
            </a:r>
            <a:r>
              <a:rPr lang="zh-CN" altLang="en-US" dirty="0"/>
              <a:t>类的</a:t>
            </a:r>
            <a:r>
              <a:rPr lang="en-US" altLang="zh-CN" dirty="0"/>
              <a:t>submit()</a:t>
            </a:r>
            <a:r>
              <a:rPr lang="zh-CN" altLang="en-US" dirty="0"/>
              <a:t>方法，源码如下所示。</a:t>
            </a:r>
          </a:p>
          <a:p>
            <a:pPr marL="0" indent="0">
              <a:buNone/>
            </a:pPr>
            <a:r>
              <a:rPr lang="en-US" altLang="zh-CN" i="1" dirty="0"/>
              <a:t>public void submit() throws </a:t>
            </a:r>
            <a:r>
              <a:rPr lang="en-US" altLang="zh-CN" i="1" dirty="0" err="1"/>
              <a:t>IOException</a:t>
            </a:r>
            <a:r>
              <a:rPr lang="en-US" altLang="zh-CN" i="1" dirty="0"/>
              <a:t>, </a:t>
            </a:r>
            <a:r>
              <a:rPr lang="en-US" altLang="zh-CN" i="1" dirty="0" err="1"/>
              <a:t>InterruptedException</a:t>
            </a:r>
            <a:r>
              <a:rPr lang="en-US" altLang="zh-CN" i="1" dirty="0"/>
              <a:t>, </a:t>
            </a:r>
            <a:r>
              <a:rPr lang="en-US" altLang="zh-CN" i="1" dirty="0" err="1"/>
              <a:t>ClassNotFoundException</a:t>
            </a:r>
            <a:r>
              <a:rPr lang="en-US" altLang="zh-CN" i="1" dirty="0"/>
              <a:t> {</a:t>
            </a:r>
          </a:p>
          <a:p>
            <a:pPr marL="0" indent="0">
              <a:buNone/>
            </a:pPr>
            <a:r>
              <a:rPr lang="en-US" altLang="zh-CN" i="1" dirty="0"/>
              <a:t>    ...</a:t>
            </a:r>
          </a:p>
          <a:p>
            <a:pPr marL="0" indent="0">
              <a:buNone/>
            </a:pPr>
            <a:r>
              <a:rPr lang="en-US" altLang="zh-CN" i="1" dirty="0"/>
              <a:t>    connect();</a:t>
            </a:r>
          </a:p>
          <a:p>
            <a:pPr marL="0" indent="0">
              <a:buNone/>
            </a:pPr>
            <a:r>
              <a:rPr lang="en-US" altLang="zh-CN" i="1" dirty="0"/>
              <a:t>    final </a:t>
            </a:r>
            <a:r>
              <a:rPr lang="en-US" altLang="zh-CN" i="1" dirty="0" err="1"/>
              <a:t>JobSubmitter</a:t>
            </a:r>
            <a:r>
              <a:rPr lang="en-US" altLang="zh-CN" i="1" dirty="0"/>
              <a:t> submitter = </a:t>
            </a:r>
            <a:r>
              <a:rPr lang="en-US" altLang="zh-CN" i="1" dirty="0" err="1"/>
              <a:t>getJobSubmitter</a:t>
            </a:r>
            <a:r>
              <a:rPr lang="en-US" altLang="zh-CN" i="1" dirty="0"/>
              <a:t>(</a:t>
            </a:r>
            <a:r>
              <a:rPr lang="en-US" altLang="zh-CN" i="1" dirty="0" err="1"/>
              <a:t>cluster.getFileSystem</a:t>
            </a:r>
            <a:r>
              <a:rPr lang="en-US" altLang="zh-CN" i="1" dirty="0"/>
              <a:t>(), </a:t>
            </a:r>
            <a:r>
              <a:rPr lang="en-US" altLang="zh-CN" i="1" dirty="0" err="1"/>
              <a:t>cluster.getClient</a:t>
            </a:r>
            <a:r>
              <a:rPr lang="en-US" altLang="zh-CN" i="1" dirty="0"/>
              <a:t>());</a:t>
            </a:r>
          </a:p>
          <a:p>
            <a:pPr marL="0" indent="0">
              <a:buNone/>
            </a:pPr>
            <a:r>
              <a:rPr lang="en-US" altLang="zh-CN" i="1" dirty="0"/>
              <a:t>    status = </a:t>
            </a:r>
            <a:r>
              <a:rPr lang="en-US" altLang="zh-CN" i="1" dirty="0" err="1"/>
              <a:t>ugi.doAs</a:t>
            </a:r>
            <a:r>
              <a:rPr lang="en-US" altLang="zh-CN" i="1" dirty="0"/>
              <a:t>(new </a:t>
            </a:r>
            <a:r>
              <a:rPr lang="en-US" altLang="zh-CN" i="1" dirty="0" err="1"/>
              <a:t>PrivilegedExceptionAction</a:t>
            </a:r>
            <a:r>
              <a:rPr lang="en-US" altLang="zh-CN" i="1" dirty="0"/>
              <a:t>&lt;</a:t>
            </a:r>
            <a:r>
              <a:rPr lang="en-US" altLang="zh-CN" i="1" dirty="0" err="1"/>
              <a:t>JobStatus</a:t>
            </a:r>
            <a:r>
              <a:rPr lang="en-US" altLang="zh-CN" i="1" dirty="0"/>
              <a:t>&gt;() {</a:t>
            </a:r>
          </a:p>
          <a:p>
            <a:pPr marL="0" indent="0">
              <a:buNone/>
            </a:pPr>
            <a:r>
              <a:rPr lang="en-US" altLang="zh-CN" i="1" dirty="0"/>
              <a:t>        public </a:t>
            </a:r>
            <a:r>
              <a:rPr lang="en-US" altLang="zh-CN" i="1" dirty="0" err="1"/>
              <a:t>JobStatus</a:t>
            </a:r>
            <a:r>
              <a:rPr lang="en-US" altLang="zh-CN" i="1" dirty="0"/>
              <a:t> run() throws </a:t>
            </a:r>
            <a:r>
              <a:rPr lang="en-US" altLang="zh-CN" i="1" dirty="0" err="1"/>
              <a:t>IOException</a:t>
            </a:r>
            <a:r>
              <a:rPr lang="en-US" altLang="zh-CN" i="1" dirty="0"/>
              <a:t>, </a:t>
            </a:r>
            <a:r>
              <a:rPr lang="en-US" altLang="zh-CN" i="1" dirty="0" err="1"/>
              <a:t>InterruptedException,ClassNotFoundException</a:t>
            </a:r>
            <a:r>
              <a:rPr lang="en-US" altLang="zh-CN" i="1" dirty="0"/>
              <a:t> {</a:t>
            </a:r>
          </a:p>
          <a:p>
            <a:pPr marL="0" indent="0">
              <a:buNone/>
            </a:pPr>
            <a:r>
              <a:rPr lang="en-US" altLang="zh-CN" i="1" dirty="0"/>
              <a:t>            return </a:t>
            </a:r>
            <a:r>
              <a:rPr lang="en-US" altLang="zh-CN" i="1" dirty="0" err="1"/>
              <a:t>submitter.submitJobInternal</a:t>
            </a:r>
            <a:r>
              <a:rPr lang="en-US" altLang="zh-CN" i="1" dirty="0"/>
              <a:t>(</a:t>
            </a:r>
            <a:r>
              <a:rPr lang="en-US" altLang="zh-CN" i="1" dirty="0" err="1"/>
              <a:t>Job.this</a:t>
            </a:r>
            <a:r>
              <a:rPr lang="en-US" altLang="zh-CN" i="1" dirty="0"/>
              <a:t>, cluster);</a:t>
            </a:r>
          </a:p>
          <a:p>
            <a:pPr marL="0" indent="0">
              <a:buNone/>
            </a:pPr>
            <a:r>
              <a:rPr lang="en-US" altLang="zh-CN" i="1" dirty="0"/>
              <a:t>        }</a:t>
            </a:r>
          </a:p>
          <a:p>
            <a:pPr marL="0" indent="0">
              <a:buNone/>
            </a:pPr>
            <a:r>
              <a:rPr lang="en-US" altLang="zh-CN" i="1" dirty="0"/>
              <a:t>    });</a:t>
            </a:r>
          </a:p>
          <a:p>
            <a:pPr marL="0" indent="0">
              <a:buNone/>
            </a:pPr>
            <a:r>
              <a:rPr lang="en-US" altLang="zh-CN" i="1" dirty="0"/>
              <a:t>    state = </a:t>
            </a:r>
            <a:r>
              <a:rPr lang="en-US" altLang="zh-CN" i="1" dirty="0" err="1"/>
              <a:t>JobState.RUNNING</a:t>
            </a:r>
            <a:r>
              <a:rPr lang="en-US" altLang="zh-CN" i="1" dirty="0"/>
              <a:t>;</a:t>
            </a:r>
          </a:p>
          <a:p>
            <a:pPr marL="0" indent="0">
              <a:buNone/>
            </a:pPr>
            <a:r>
              <a:rPr lang="en-US" altLang="zh-CN" i="1" dirty="0"/>
              <a:t>    ...</a:t>
            </a:r>
          </a:p>
          <a:p>
            <a:pPr marL="0" indent="0">
              <a:buNone/>
            </a:pPr>
            <a:r>
              <a:rPr lang="en-US" altLang="zh-CN" i="1" dirty="0"/>
              <a:t>}</a:t>
            </a:r>
          </a:p>
        </p:txBody>
      </p:sp>
    </p:spTree>
    <p:extLst>
      <p:ext uri="{BB962C8B-B14F-4D97-AF65-F5344CB8AC3E}">
        <p14:creationId xmlns:p14="http://schemas.microsoft.com/office/powerpoint/2010/main" val="3712365123"/>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DB663-7A33-4DCF-AB2F-EA0A56BC2F71}"/>
              </a:ext>
            </a:extLst>
          </p:cNvPr>
          <p:cNvSpPr>
            <a:spLocks noGrp="1"/>
          </p:cNvSpPr>
          <p:nvPr>
            <p:ph type="title"/>
          </p:nvPr>
        </p:nvSpPr>
        <p:spPr/>
        <p:txBody>
          <a:bodyPr/>
          <a:lstStyle/>
          <a:p>
            <a:r>
              <a:rPr lang="en-US" altLang="zh-CN" dirty="0"/>
              <a:t>connect()</a:t>
            </a:r>
            <a:endParaRPr lang="zh-CN" altLang="en-US" dirty="0"/>
          </a:p>
        </p:txBody>
      </p:sp>
      <p:sp>
        <p:nvSpPr>
          <p:cNvPr id="3" name="内容占位符 2">
            <a:extLst>
              <a:ext uri="{FF2B5EF4-FFF2-40B4-BE49-F238E27FC236}">
                <a16:creationId xmlns:a16="http://schemas.microsoft.com/office/drawing/2014/main" id="{67318A0E-C2B1-47EA-B24B-45B17C39A879}"/>
              </a:ext>
            </a:extLst>
          </p:cNvPr>
          <p:cNvSpPr>
            <a:spLocks noGrp="1"/>
          </p:cNvSpPr>
          <p:nvPr>
            <p:ph idx="1"/>
          </p:nvPr>
        </p:nvSpPr>
        <p:spPr/>
        <p:txBody>
          <a:bodyPr/>
          <a:lstStyle/>
          <a:p>
            <a:r>
              <a:rPr lang="zh-CN" altLang="zh-CN" dirty="0"/>
              <a:t>其中，</a:t>
            </a:r>
            <a:r>
              <a:rPr lang="en-US" altLang="zh-CN" dirty="0"/>
              <a:t>connect()</a:t>
            </a:r>
            <a:r>
              <a:rPr lang="zh-CN" altLang="zh-CN" dirty="0"/>
              <a:t>依次调用了</a:t>
            </a:r>
            <a:r>
              <a:rPr lang="en-US" altLang="zh-CN" dirty="0"/>
              <a:t>cluster()</a:t>
            </a:r>
            <a:r>
              <a:rPr lang="zh-CN" altLang="zh-CN" dirty="0"/>
              <a:t>构造方法和</a:t>
            </a:r>
            <a:r>
              <a:rPr lang="en-US" altLang="zh-CN" dirty="0"/>
              <a:t>initialize()</a:t>
            </a:r>
            <a:r>
              <a:rPr lang="zh-CN" altLang="zh-CN" dirty="0"/>
              <a:t>方法，并在</a:t>
            </a:r>
            <a:r>
              <a:rPr lang="en-US" altLang="zh-CN" dirty="0"/>
              <a:t>initialize()</a:t>
            </a:r>
            <a:r>
              <a:rPr lang="zh-CN" altLang="zh-CN" dirty="0"/>
              <a:t>中通过</a:t>
            </a:r>
            <a:r>
              <a:rPr lang="en-US" altLang="zh-CN" dirty="0" err="1"/>
              <a:t>clientProtocol</a:t>
            </a:r>
            <a:r>
              <a:rPr lang="zh-CN" altLang="zh-CN" dirty="0"/>
              <a:t>变量判断当前</a:t>
            </a:r>
            <a:r>
              <a:rPr lang="en-US" altLang="zh-CN" dirty="0"/>
              <a:t>MapReduce</a:t>
            </a:r>
            <a:r>
              <a:rPr lang="zh-CN" altLang="zh-CN" dirty="0"/>
              <a:t>的运行环境是本地或</a:t>
            </a:r>
            <a:r>
              <a:rPr lang="en-US" altLang="zh-CN" dirty="0"/>
              <a:t>YARN</a:t>
            </a:r>
            <a:r>
              <a:rPr lang="zh-CN" altLang="zh-CN" dirty="0"/>
              <a:t>（判断时借助了</a:t>
            </a:r>
            <a:r>
              <a:rPr lang="en-US" altLang="zh-CN" dirty="0"/>
              <a:t>Configuration</a:t>
            </a:r>
            <a:r>
              <a:rPr lang="zh-CN" altLang="zh-CN" dirty="0"/>
              <a:t>对象，此对象可以获取</a:t>
            </a:r>
            <a:r>
              <a:rPr lang="en-US" altLang="zh-CN" dirty="0" err="1"/>
              <a:t>hadoop</a:t>
            </a:r>
            <a:r>
              <a:rPr lang="zh-CN" altLang="zh-CN" dirty="0"/>
              <a:t>的配置文件信息。而</a:t>
            </a:r>
            <a:r>
              <a:rPr lang="en-US" altLang="zh-CN" dirty="0"/>
              <a:t>MapReduce</a:t>
            </a:r>
            <a:r>
              <a:rPr lang="zh-CN" altLang="zh-CN" dirty="0"/>
              <a:t>的运行环境就是在配置文件</a:t>
            </a:r>
            <a:r>
              <a:rPr lang="en-US" altLang="zh-CN" dirty="0"/>
              <a:t>mapred-site.xml</a:t>
            </a:r>
            <a:r>
              <a:rPr lang="zh-CN" altLang="zh-CN" dirty="0"/>
              <a:t>中的</a:t>
            </a:r>
            <a:r>
              <a:rPr lang="en-US" altLang="zh-CN" dirty="0"/>
              <a:t>mapreduce.framework.name</a:t>
            </a:r>
            <a:r>
              <a:rPr lang="zh-CN" altLang="zh-CN" dirty="0"/>
              <a:t>属性里配置的）。</a:t>
            </a:r>
          </a:p>
        </p:txBody>
      </p:sp>
    </p:spTree>
    <p:extLst>
      <p:ext uri="{BB962C8B-B14F-4D97-AF65-F5344CB8AC3E}">
        <p14:creationId xmlns:p14="http://schemas.microsoft.com/office/powerpoint/2010/main" val="3221539"/>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6648B-8C21-4F81-B857-E5D32004A665}"/>
              </a:ext>
            </a:extLst>
          </p:cNvPr>
          <p:cNvSpPr>
            <a:spLocks noGrp="1"/>
          </p:cNvSpPr>
          <p:nvPr>
            <p:ph type="title"/>
          </p:nvPr>
        </p:nvSpPr>
        <p:spPr/>
        <p:txBody>
          <a:bodyPr/>
          <a:lstStyle/>
          <a:p>
            <a:r>
              <a:rPr lang="en-US" altLang="zh-CN" dirty="0" err="1"/>
              <a:t>submitter.submitJobInternal</a:t>
            </a:r>
            <a:r>
              <a:rPr lang="en-US" altLang="zh-CN" dirty="0"/>
              <a:t>()</a:t>
            </a:r>
            <a:endParaRPr lang="zh-CN" altLang="en-US" dirty="0"/>
          </a:p>
        </p:txBody>
      </p:sp>
      <p:sp>
        <p:nvSpPr>
          <p:cNvPr id="3" name="内容占位符 2">
            <a:extLst>
              <a:ext uri="{FF2B5EF4-FFF2-40B4-BE49-F238E27FC236}">
                <a16:creationId xmlns:a16="http://schemas.microsoft.com/office/drawing/2014/main" id="{0233E2F2-CED6-4E61-A972-3A62A5ACBB4D}"/>
              </a:ext>
            </a:extLst>
          </p:cNvPr>
          <p:cNvSpPr>
            <a:spLocks noGrp="1"/>
          </p:cNvSpPr>
          <p:nvPr>
            <p:ph idx="1"/>
          </p:nvPr>
        </p:nvSpPr>
        <p:spPr>
          <a:xfrm>
            <a:off x="628650" y="1369219"/>
            <a:ext cx="3943350" cy="3263504"/>
          </a:xfrm>
        </p:spPr>
        <p:txBody>
          <a:bodyPr>
            <a:normAutofit fontScale="40000" lnSpcReduction="20000"/>
          </a:bodyPr>
          <a:lstStyle/>
          <a:p>
            <a:r>
              <a:rPr lang="en-US" altLang="zh-CN" dirty="0"/>
              <a:t>connect()</a:t>
            </a:r>
            <a:r>
              <a:rPr lang="zh-CN" altLang="zh-CN" dirty="0"/>
              <a:t>方法结束后，就进入了</a:t>
            </a:r>
            <a:r>
              <a:rPr lang="en-US" altLang="zh-CN" dirty="0" err="1"/>
              <a:t>submitter.submitJobInternal</a:t>
            </a:r>
            <a:r>
              <a:rPr lang="en-US" altLang="zh-CN" dirty="0"/>
              <a:t>()</a:t>
            </a:r>
            <a:r>
              <a:rPr lang="zh-CN" altLang="zh-CN" dirty="0"/>
              <a:t>方法，用于真正的将任务提交到</a:t>
            </a:r>
            <a:r>
              <a:rPr lang="en-US" altLang="zh-CN" dirty="0"/>
              <a:t>YARN</a:t>
            </a:r>
            <a:r>
              <a:rPr lang="zh-CN" altLang="zh-CN" dirty="0"/>
              <a:t>中，其源码如下所示。</a:t>
            </a:r>
          </a:p>
          <a:p>
            <a:pPr marL="0" indent="0">
              <a:buNone/>
            </a:pPr>
            <a:r>
              <a:rPr lang="en-US" altLang="zh-CN" i="1" dirty="0" err="1"/>
              <a:t>JobStatus</a:t>
            </a:r>
            <a:r>
              <a:rPr lang="en-US" altLang="zh-CN" i="1" dirty="0"/>
              <a:t> </a:t>
            </a:r>
            <a:r>
              <a:rPr lang="en-US" altLang="zh-CN" i="1" dirty="0" err="1"/>
              <a:t>submitJobInternal</a:t>
            </a:r>
            <a:r>
              <a:rPr lang="en-US" altLang="zh-CN" i="1" dirty="0"/>
              <a:t>(Job </a:t>
            </a:r>
            <a:r>
              <a:rPr lang="en-US" altLang="zh-CN" i="1" dirty="0" err="1"/>
              <a:t>job</a:t>
            </a:r>
            <a:r>
              <a:rPr lang="en-US" altLang="zh-CN" i="1" dirty="0"/>
              <a:t>, Cluster cluster) </a:t>
            </a:r>
            <a:endParaRPr lang="zh-CN" altLang="zh-CN" i="1" dirty="0"/>
          </a:p>
          <a:p>
            <a:pPr marL="0" indent="0">
              <a:buNone/>
            </a:pPr>
            <a:r>
              <a:rPr lang="en-US" altLang="zh-CN" i="1" dirty="0"/>
              <a:t>throws </a:t>
            </a:r>
            <a:r>
              <a:rPr lang="en-US" altLang="zh-CN" i="1" dirty="0" err="1"/>
              <a:t>ClassNotFoundException</a:t>
            </a:r>
            <a:r>
              <a:rPr lang="en-US" altLang="zh-CN" i="1" dirty="0"/>
              <a:t>, </a:t>
            </a:r>
            <a:r>
              <a:rPr lang="en-US" altLang="zh-CN" i="1" dirty="0" err="1"/>
              <a:t>InterruptedException</a:t>
            </a:r>
            <a:r>
              <a:rPr lang="en-US" altLang="zh-CN" i="1" dirty="0"/>
              <a:t>, </a:t>
            </a:r>
            <a:r>
              <a:rPr lang="en-US" altLang="zh-CN" i="1" dirty="0" err="1"/>
              <a:t>IOException</a:t>
            </a:r>
            <a:r>
              <a:rPr lang="en-US" altLang="zh-CN" i="1" dirty="0"/>
              <a:t> {</a:t>
            </a:r>
            <a:endParaRPr lang="zh-CN" altLang="zh-CN" i="1" dirty="0"/>
          </a:p>
          <a:p>
            <a:pPr marL="0" indent="0">
              <a:buNone/>
            </a:pPr>
            <a:r>
              <a:rPr lang="en-US" altLang="zh-CN" i="1" dirty="0"/>
              <a:t>    </a:t>
            </a:r>
            <a:r>
              <a:rPr lang="en-US" altLang="zh-CN" i="1" dirty="0" err="1"/>
              <a:t>checkSpecs</a:t>
            </a:r>
            <a:r>
              <a:rPr lang="en-US" altLang="zh-CN" i="1" dirty="0"/>
              <a:t>(job);</a:t>
            </a:r>
            <a:endParaRPr lang="zh-CN" altLang="zh-CN" i="1" dirty="0"/>
          </a:p>
          <a:p>
            <a:pPr marL="0" indent="0">
              <a:buNone/>
            </a:pPr>
            <a:r>
              <a:rPr lang="en-US" altLang="zh-CN" i="1" dirty="0"/>
              <a:t>    Configuration conf = </a:t>
            </a:r>
            <a:r>
              <a:rPr lang="en-US" altLang="zh-CN" i="1" dirty="0" err="1"/>
              <a:t>job.getConfiguration</a:t>
            </a:r>
            <a:r>
              <a:rPr lang="en-US" altLang="zh-CN" i="1" dirty="0"/>
              <a:t>();</a:t>
            </a:r>
            <a:endParaRPr lang="zh-CN" altLang="zh-CN" i="1" dirty="0"/>
          </a:p>
          <a:p>
            <a:pPr marL="0" indent="0">
              <a:buNone/>
            </a:pPr>
            <a:r>
              <a:rPr lang="en-US" altLang="zh-CN" i="1" dirty="0"/>
              <a:t>    </a:t>
            </a:r>
            <a:r>
              <a:rPr lang="en-US" altLang="zh-CN" i="1" dirty="0" err="1"/>
              <a:t>addMRFrameworkToDistributedCache</a:t>
            </a:r>
            <a:r>
              <a:rPr lang="en-US" altLang="zh-CN" i="1" dirty="0"/>
              <a:t>(conf);</a:t>
            </a:r>
            <a:endParaRPr lang="zh-CN" altLang="zh-CN" i="1" dirty="0"/>
          </a:p>
          <a:p>
            <a:pPr marL="0" indent="0">
              <a:buNone/>
            </a:pPr>
            <a:r>
              <a:rPr lang="en-US" altLang="zh-CN" i="1" dirty="0"/>
              <a:t>    Path </a:t>
            </a:r>
            <a:r>
              <a:rPr lang="en-US" altLang="zh-CN" i="1" dirty="0" err="1"/>
              <a:t>jobStagingArea</a:t>
            </a:r>
            <a:r>
              <a:rPr lang="en-US" altLang="zh-CN" i="1" dirty="0"/>
              <a:t> = </a:t>
            </a:r>
            <a:r>
              <a:rPr lang="en-US" altLang="zh-CN" i="1" dirty="0" err="1"/>
              <a:t>JobSubmissionFiles.getStagingDir</a:t>
            </a:r>
            <a:r>
              <a:rPr lang="en-US" altLang="zh-CN" i="1" dirty="0"/>
              <a:t>(cluster, conf);</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JobID</a:t>
            </a:r>
            <a:r>
              <a:rPr lang="en-US" altLang="zh-CN" i="1" dirty="0"/>
              <a:t> </a:t>
            </a:r>
            <a:r>
              <a:rPr lang="en-US" altLang="zh-CN" i="1" dirty="0" err="1"/>
              <a:t>jobId</a:t>
            </a:r>
            <a:r>
              <a:rPr lang="en-US" altLang="zh-CN" i="1" dirty="0"/>
              <a:t> = </a:t>
            </a:r>
            <a:r>
              <a:rPr lang="en-US" altLang="zh-CN" i="1" dirty="0" err="1"/>
              <a:t>submitClient.getNewJobID</a:t>
            </a:r>
            <a:r>
              <a:rPr lang="en-US" altLang="zh-CN" i="1" dirty="0"/>
              <a:t>();</a:t>
            </a:r>
            <a:endParaRPr lang="zh-CN" altLang="zh-CN" i="1" dirty="0"/>
          </a:p>
          <a:p>
            <a:pPr marL="0" indent="0">
              <a:buNone/>
            </a:pPr>
            <a:r>
              <a:rPr lang="en-US" altLang="zh-CN" i="1" dirty="0"/>
              <a:t>    </a:t>
            </a:r>
            <a:r>
              <a:rPr lang="en-US" altLang="zh-CN" i="1" dirty="0" err="1"/>
              <a:t>job.setJobID</a:t>
            </a:r>
            <a:r>
              <a:rPr lang="en-US" altLang="zh-CN" i="1" dirty="0"/>
              <a:t>(</a:t>
            </a:r>
            <a:r>
              <a:rPr lang="en-US" altLang="zh-CN" i="1" dirty="0" err="1"/>
              <a:t>jobId</a:t>
            </a:r>
            <a:r>
              <a:rPr lang="en-US" altLang="zh-CN" i="1" dirty="0"/>
              <a:t>);</a:t>
            </a:r>
            <a:endParaRPr lang="zh-CN" altLang="zh-CN" i="1" dirty="0"/>
          </a:p>
          <a:p>
            <a:pPr marL="0" indent="0">
              <a:buNone/>
            </a:pPr>
            <a:r>
              <a:rPr lang="en-US" altLang="zh-CN" i="1" dirty="0"/>
              <a:t>    Path </a:t>
            </a:r>
            <a:r>
              <a:rPr lang="en-US" altLang="zh-CN" i="1" dirty="0" err="1"/>
              <a:t>submitJobDir</a:t>
            </a:r>
            <a:r>
              <a:rPr lang="en-US" altLang="zh-CN" i="1" dirty="0"/>
              <a:t> = new Path(</a:t>
            </a:r>
            <a:r>
              <a:rPr lang="en-US" altLang="zh-CN" i="1" dirty="0" err="1"/>
              <a:t>jobStagingArea</a:t>
            </a:r>
            <a:r>
              <a:rPr lang="en-US" altLang="zh-CN" i="1" dirty="0"/>
              <a:t>, </a:t>
            </a:r>
            <a:r>
              <a:rPr lang="en-US" altLang="zh-CN" i="1" dirty="0" err="1"/>
              <a:t>jobId.toString</a:t>
            </a:r>
            <a:r>
              <a:rPr lang="en-US" altLang="zh-CN" i="1" dirty="0"/>
              <a:t>());</a:t>
            </a:r>
            <a:endParaRPr lang="zh-CN" altLang="zh-CN" i="1" dirty="0"/>
          </a:p>
          <a:p>
            <a:pPr marL="0" indent="0">
              <a:buNone/>
            </a:pPr>
            <a:r>
              <a:rPr lang="en-US" altLang="zh-CN" i="1" dirty="0"/>
              <a:t>    </a:t>
            </a:r>
            <a:r>
              <a:rPr lang="en-US" altLang="zh-CN" i="1" dirty="0" err="1"/>
              <a:t>JobStatus</a:t>
            </a:r>
            <a:r>
              <a:rPr lang="en-US" altLang="zh-CN" i="1" dirty="0"/>
              <a:t> status = null;</a:t>
            </a:r>
            <a:endParaRPr lang="zh-CN" altLang="zh-CN" i="1" dirty="0"/>
          </a:p>
        </p:txBody>
      </p:sp>
      <p:sp>
        <p:nvSpPr>
          <p:cNvPr id="4" name="内容占位符 2">
            <a:extLst>
              <a:ext uri="{FF2B5EF4-FFF2-40B4-BE49-F238E27FC236}">
                <a16:creationId xmlns:a16="http://schemas.microsoft.com/office/drawing/2014/main" id="{543BC323-8B6D-4E04-8B06-5FB351FB73C4}"/>
              </a:ext>
            </a:extLst>
          </p:cNvPr>
          <p:cNvSpPr txBox="1">
            <a:spLocks/>
          </p:cNvSpPr>
          <p:nvPr/>
        </p:nvSpPr>
        <p:spPr>
          <a:xfrm>
            <a:off x="4572000" y="1369219"/>
            <a:ext cx="3943350" cy="3263504"/>
          </a:xfrm>
          <a:prstGeom prst="rect">
            <a:avLst/>
          </a:prstGeom>
        </p:spPr>
        <p:txBody>
          <a:bodyPr vert="horz" lIns="91440" tIns="45720" rIns="91440" bIns="45720" rtlCol="0">
            <a:normAutofit fontScale="325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    try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a:t>
            </a:r>
            <a:r>
              <a:rPr lang="en-US" altLang="zh-CN" i="1" dirty="0" err="1"/>
              <a:t>copyAndConfigureFiles</a:t>
            </a:r>
            <a:r>
              <a:rPr lang="en-US" altLang="zh-CN" i="1" dirty="0"/>
              <a:t>(job, </a:t>
            </a:r>
            <a:r>
              <a:rPr lang="en-US" altLang="zh-CN" i="1" dirty="0" err="1"/>
              <a:t>submitJobDir</a:t>
            </a:r>
            <a:r>
              <a:rPr lang="en-US" altLang="zh-CN" i="1" dirty="0"/>
              <a:t>);</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Path </a:t>
            </a:r>
            <a:r>
              <a:rPr lang="en-US" altLang="zh-CN" i="1" dirty="0" err="1"/>
              <a:t>submitJobFile</a:t>
            </a:r>
            <a:r>
              <a:rPr lang="en-US" altLang="zh-CN" i="1" dirty="0"/>
              <a:t> = </a:t>
            </a:r>
            <a:r>
              <a:rPr lang="en-US" altLang="zh-CN" i="1" dirty="0" err="1"/>
              <a:t>JobSubmissionFiles.getJobConfPath</a:t>
            </a:r>
            <a:r>
              <a:rPr lang="en-US" altLang="zh-CN" i="1" dirty="0"/>
              <a:t>(</a:t>
            </a:r>
            <a:r>
              <a:rPr lang="en-US" altLang="zh-CN" i="1" dirty="0" err="1"/>
              <a:t>submitJobDir</a:t>
            </a:r>
            <a:r>
              <a:rPr lang="en-US" altLang="zh-CN" i="1" dirty="0"/>
              <a:t>);</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 Write job file to submit </a:t>
            </a:r>
            <a:r>
              <a:rPr lang="en-US" altLang="zh-CN" i="1" dirty="0" err="1"/>
              <a:t>dir</a:t>
            </a:r>
            <a:endParaRPr lang="zh-CN" altLang="zh-CN" i="1" dirty="0"/>
          </a:p>
          <a:p>
            <a:pPr marL="0" indent="0">
              <a:buFont typeface="Arial" panose="020B0604020202020204" pitchFamily="34" charset="0"/>
              <a:buNone/>
            </a:pPr>
            <a:r>
              <a:rPr lang="en-US" altLang="zh-CN" i="1" dirty="0"/>
              <a:t>        </a:t>
            </a:r>
            <a:r>
              <a:rPr lang="en-US" altLang="zh-CN" i="1" dirty="0" err="1"/>
              <a:t>writeConf</a:t>
            </a:r>
            <a:r>
              <a:rPr lang="en-US" altLang="zh-CN" i="1" dirty="0"/>
              <a:t>(conf, </a:t>
            </a:r>
            <a:r>
              <a:rPr lang="en-US" altLang="zh-CN" i="1" dirty="0" err="1"/>
              <a:t>submitJobFile</a:t>
            </a:r>
            <a:r>
              <a:rPr lang="en-US" altLang="zh-CN" i="1" dirty="0"/>
              <a:t>);</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 Now, actually submit the job (using the submit name)</a:t>
            </a:r>
            <a:endParaRPr lang="zh-CN" altLang="zh-CN" i="1" dirty="0"/>
          </a:p>
          <a:p>
            <a:pPr marL="0" indent="0">
              <a:buFont typeface="Arial" panose="020B0604020202020204" pitchFamily="34" charset="0"/>
              <a:buNone/>
            </a:pPr>
            <a:r>
              <a:rPr lang="en-US" altLang="zh-CN" i="1" dirty="0"/>
              <a:t>        </a:t>
            </a:r>
            <a:r>
              <a:rPr lang="en-US" altLang="zh-CN" i="1" dirty="0" err="1"/>
              <a:t>printTokens</a:t>
            </a:r>
            <a:r>
              <a:rPr lang="en-US" altLang="zh-CN" i="1" dirty="0"/>
              <a:t>(</a:t>
            </a:r>
            <a:r>
              <a:rPr lang="en-US" altLang="zh-CN" i="1" dirty="0" err="1"/>
              <a:t>jobId</a:t>
            </a:r>
            <a:r>
              <a:rPr lang="en-US" altLang="zh-CN" i="1" dirty="0"/>
              <a:t>, </a:t>
            </a:r>
            <a:r>
              <a:rPr lang="en-US" altLang="zh-CN" i="1" dirty="0" err="1"/>
              <a:t>job.getCredentials</a:t>
            </a:r>
            <a:r>
              <a:rPr lang="en-US" altLang="zh-CN" i="1" dirty="0"/>
              <a:t>());</a:t>
            </a:r>
            <a:endParaRPr lang="zh-CN" altLang="zh-CN" i="1" dirty="0"/>
          </a:p>
          <a:p>
            <a:pPr marL="0" indent="0">
              <a:buFont typeface="Arial" panose="020B0604020202020204" pitchFamily="34" charset="0"/>
              <a:buNone/>
            </a:pPr>
            <a:r>
              <a:rPr lang="en-US" altLang="zh-CN" i="1" dirty="0"/>
              <a:t>        status = </a:t>
            </a:r>
            <a:r>
              <a:rPr lang="en-US" altLang="zh-CN" i="1" dirty="0" err="1"/>
              <a:t>submitClient.submitJob</a:t>
            </a:r>
            <a:r>
              <a:rPr lang="en-US" altLang="zh-CN" i="1" dirty="0"/>
              <a:t>(</a:t>
            </a:r>
            <a:r>
              <a:rPr lang="en-US" altLang="zh-CN" i="1" dirty="0" err="1"/>
              <a:t>jobId</a:t>
            </a:r>
            <a:r>
              <a:rPr lang="en-US" altLang="zh-CN" i="1" dirty="0"/>
              <a:t>, </a:t>
            </a:r>
            <a:r>
              <a:rPr lang="en-US" altLang="zh-CN" i="1" dirty="0" err="1"/>
              <a:t>submitJobDir.toString</a:t>
            </a:r>
            <a:r>
              <a:rPr lang="en-US" altLang="zh-CN" i="1" dirty="0"/>
              <a:t>(), </a:t>
            </a:r>
            <a:r>
              <a:rPr lang="en-US" altLang="zh-CN" i="1" dirty="0" err="1"/>
              <a:t>job.getCredentials</a:t>
            </a:r>
            <a:r>
              <a:rPr lang="en-US" altLang="zh-CN" i="1" dirty="0"/>
              <a:t>());</a:t>
            </a:r>
            <a:endParaRPr lang="zh-CN" altLang="zh-CN" i="1" dirty="0"/>
          </a:p>
          <a:p>
            <a:pPr marL="0" indent="0">
              <a:buFont typeface="Arial" panose="020B0604020202020204" pitchFamily="34" charset="0"/>
              <a:buNone/>
            </a:pPr>
            <a:r>
              <a:rPr lang="en-US" altLang="zh-CN" i="1" dirty="0"/>
              <a:t>    } finally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a:t>
            </a:r>
            <a:endParaRPr lang="zh-CN" altLang="zh-CN" i="1" dirty="0"/>
          </a:p>
        </p:txBody>
      </p:sp>
    </p:spTree>
    <p:extLst>
      <p:ext uri="{BB962C8B-B14F-4D97-AF65-F5344CB8AC3E}">
        <p14:creationId xmlns:p14="http://schemas.microsoft.com/office/powerpoint/2010/main" val="307799422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E9FDA-B378-4081-A899-557BA20A96FE}"/>
              </a:ext>
            </a:extLst>
          </p:cNvPr>
          <p:cNvSpPr>
            <a:spLocks noGrp="1"/>
          </p:cNvSpPr>
          <p:nvPr>
            <p:ph type="title"/>
          </p:nvPr>
        </p:nvSpPr>
        <p:spPr/>
        <p:txBody>
          <a:bodyPr/>
          <a:lstStyle/>
          <a:p>
            <a:r>
              <a:rPr lang="zh-CN" altLang="en-US" dirty="0"/>
              <a:t>第</a:t>
            </a:r>
            <a:r>
              <a:rPr lang="en-US" altLang="zh-CN" dirty="0"/>
              <a:t>4</a:t>
            </a:r>
            <a:r>
              <a:rPr lang="zh-CN" altLang="en-US" dirty="0"/>
              <a:t>章  分布式计算框架</a:t>
            </a:r>
            <a:r>
              <a:rPr lang="en-US" altLang="zh-CN" dirty="0"/>
              <a:t>MapReduce</a:t>
            </a:r>
            <a:endParaRPr lang="zh-CN" altLang="en-US" dirty="0"/>
          </a:p>
        </p:txBody>
      </p:sp>
      <p:sp>
        <p:nvSpPr>
          <p:cNvPr id="3" name="内容占位符 2">
            <a:extLst>
              <a:ext uri="{FF2B5EF4-FFF2-40B4-BE49-F238E27FC236}">
                <a16:creationId xmlns:a16="http://schemas.microsoft.com/office/drawing/2014/main" id="{F7097D3D-2B78-42EC-A52B-7DECFC0F82DD}"/>
              </a:ext>
            </a:extLst>
          </p:cNvPr>
          <p:cNvSpPr>
            <a:spLocks noGrp="1"/>
          </p:cNvSpPr>
          <p:nvPr>
            <p:ph idx="1"/>
          </p:nvPr>
        </p:nvSpPr>
        <p:spPr/>
        <p:txBody>
          <a:bodyPr>
            <a:normAutofit fontScale="92500" lnSpcReduction="10000"/>
          </a:bodyPr>
          <a:lstStyle/>
          <a:p>
            <a:r>
              <a:rPr lang="en-US" altLang="zh-CN" dirty="0"/>
              <a:t>4.1  MapReduce</a:t>
            </a:r>
            <a:r>
              <a:rPr lang="zh-CN" altLang="en-US" dirty="0"/>
              <a:t>简介</a:t>
            </a:r>
            <a:endParaRPr lang="en-US" altLang="zh-CN" dirty="0"/>
          </a:p>
          <a:p>
            <a:r>
              <a:rPr lang="en-US" altLang="zh-CN" dirty="0"/>
              <a:t>4.2  </a:t>
            </a:r>
            <a:r>
              <a:rPr lang="zh-CN" altLang="en-US" dirty="0"/>
              <a:t>第一个</a:t>
            </a:r>
            <a:r>
              <a:rPr lang="en-US" altLang="zh-CN" dirty="0"/>
              <a:t>MapReduce</a:t>
            </a:r>
            <a:r>
              <a:rPr lang="zh-CN" altLang="en-US" dirty="0"/>
              <a:t>案例：</a:t>
            </a:r>
            <a:r>
              <a:rPr lang="en-US" altLang="zh-CN" dirty="0" err="1"/>
              <a:t>WordCount</a:t>
            </a:r>
            <a:endParaRPr lang="en-US" altLang="zh-CN" dirty="0"/>
          </a:p>
          <a:p>
            <a:r>
              <a:rPr lang="en-US" altLang="zh-CN" dirty="0"/>
              <a:t>4.3  MapReduce</a:t>
            </a:r>
            <a:r>
              <a:rPr lang="zh-CN" altLang="en-US" dirty="0"/>
              <a:t>作业执行流程</a:t>
            </a:r>
            <a:endParaRPr lang="en-US" altLang="zh-CN" dirty="0"/>
          </a:p>
          <a:p>
            <a:r>
              <a:rPr lang="en-US" altLang="zh-CN" dirty="0"/>
              <a:t>4.4  MapReduce</a:t>
            </a:r>
            <a:r>
              <a:rPr lang="zh-CN" altLang="en-US" dirty="0"/>
              <a:t>数据类型与格式</a:t>
            </a:r>
            <a:endParaRPr lang="en-US" altLang="zh-CN" dirty="0"/>
          </a:p>
          <a:p>
            <a:r>
              <a:rPr lang="en-US" altLang="zh-CN" dirty="0"/>
              <a:t>4.5  Shuffle</a:t>
            </a:r>
            <a:r>
              <a:rPr lang="zh-CN" altLang="en-US" dirty="0"/>
              <a:t>机制</a:t>
            </a:r>
            <a:endParaRPr lang="en-US" altLang="zh-CN" dirty="0"/>
          </a:p>
          <a:p>
            <a:r>
              <a:rPr lang="en-US" altLang="zh-CN" dirty="0"/>
              <a:t>4.6  </a:t>
            </a:r>
            <a:r>
              <a:rPr lang="zh-CN" altLang="en-US" dirty="0"/>
              <a:t>在</a:t>
            </a:r>
            <a:r>
              <a:rPr lang="en-US" altLang="zh-CN" dirty="0"/>
              <a:t>MapReduce</a:t>
            </a:r>
            <a:r>
              <a:rPr lang="zh-CN" altLang="en-US" dirty="0"/>
              <a:t>中自定义组件</a:t>
            </a:r>
            <a:endParaRPr lang="en-US" altLang="zh-CN" dirty="0"/>
          </a:p>
          <a:p>
            <a:r>
              <a:rPr lang="en-US" altLang="zh-CN" dirty="0"/>
              <a:t>4.7  </a:t>
            </a:r>
            <a:r>
              <a:rPr lang="zh-CN" altLang="en-US" dirty="0"/>
              <a:t>实战</a:t>
            </a:r>
            <a:r>
              <a:rPr lang="en-US" altLang="zh-CN" dirty="0"/>
              <a:t>MapReduce</a:t>
            </a:r>
          </a:p>
          <a:p>
            <a:r>
              <a:rPr lang="en-US" altLang="zh-CN" dirty="0"/>
              <a:t>4.8  MapReduce</a:t>
            </a:r>
            <a:r>
              <a:rPr lang="zh-CN" altLang="en-US" dirty="0"/>
              <a:t>调优</a:t>
            </a:r>
            <a:endParaRPr lang="en-US" altLang="zh-CN" dirty="0"/>
          </a:p>
          <a:p>
            <a:r>
              <a:rPr lang="en-US" altLang="zh-CN" dirty="0"/>
              <a:t>4.9  </a:t>
            </a:r>
            <a:r>
              <a:rPr lang="zh-CN" altLang="zh-CN" dirty="0"/>
              <a:t>其他主流计算框架</a:t>
            </a:r>
          </a:p>
        </p:txBody>
      </p:sp>
    </p:spTree>
    <p:extLst>
      <p:ext uri="{BB962C8B-B14F-4D97-AF65-F5344CB8AC3E}">
        <p14:creationId xmlns:p14="http://schemas.microsoft.com/office/powerpoint/2010/main" val="4023935441"/>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321C-E33B-461C-A8D0-23CF6A83340B}"/>
              </a:ext>
            </a:extLst>
          </p:cNvPr>
          <p:cNvSpPr>
            <a:spLocks noGrp="1"/>
          </p:cNvSpPr>
          <p:nvPr>
            <p:ph type="title"/>
          </p:nvPr>
        </p:nvSpPr>
        <p:spPr/>
        <p:txBody>
          <a:bodyPr/>
          <a:lstStyle/>
          <a:p>
            <a:r>
              <a:rPr lang="en-US" altLang="zh-CN" dirty="0" err="1"/>
              <a:t>submitter.submitJobInternal</a:t>
            </a:r>
            <a:r>
              <a:rPr lang="en-US" altLang="zh-CN" dirty="0"/>
              <a:t>()</a:t>
            </a:r>
            <a:endParaRPr lang="zh-CN" altLang="en-US" dirty="0"/>
          </a:p>
        </p:txBody>
      </p:sp>
      <p:sp>
        <p:nvSpPr>
          <p:cNvPr id="3" name="内容占位符 2">
            <a:extLst>
              <a:ext uri="{FF2B5EF4-FFF2-40B4-BE49-F238E27FC236}">
                <a16:creationId xmlns:a16="http://schemas.microsoft.com/office/drawing/2014/main" id="{99238BB6-EBEE-4467-8474-C8DA83B0DA1A}"/>
              </a:ext>
            </a:extLst>
          </p:cNvPr>
          <p:cNvSpPr>
            <a:spLocks noGrp="1"/>
          </p:cNvSpPr>
          <p:nvPr>
            <p:ph idx="1"/>
          </p:nvPr>
        </p:nvSpPr>
        <p:spPr/>
        <p:txBody>
          <a:bodyPr>
            <a:normAutofit fontScale="70000" lnSpcReduction="20000"/>
          </a:bodyPr>
          <a:lstStyle/>
          <a:p>
            <a:r>
              <a:rPr lang="en-US" altLang="zh-CN" dirty="0" err="1"/>
              <a:t>submitJobInternal</a:t>
            </a:r>
            <a:r>
              <a:rPr lang="en-US" altLang="zh-CN" dirty="0"/>
              <a:t>()</a:t>
            </a:r>
            <a:r>
              <a:rPr lang="zh-CN" altLang="en-US" dirty="0"/>
              <a:t>在底层先后调用了</a:t>
            </a:r>
            <a:r>
              <a:rPr lang="en-US" altLang="zh-CN" dirty="0" err="1"/>
              <a:t>checkSpecs</a:t>
            </a:r>
            <a:r>
              <a:rPr lang="en-US" altLang="zh-CN" dirty="0"/>
              <a:t>()</a:t>
            </a:r>
            <a:r>
              <a:rPr lang="zh-CN" altLang="en-US" dirty="0"/>
              <a:t>和</a:t>
            </a:r>
            <a:r>
              <a:rPr lang="en-US" altLang="zh-CN" dirty="0" err="1"/>
              <a:t>checkOutputSpecs</a:t>
            </a:r>
            <a:r>
              <a:rPr lang="en-US" altLang="zh-CN" dirty="0"/>
              <a:t>()</a:t>
            </a:r>
            <a:r>
              <a:rPr lang="zh-CN" altLang="en-US" dirty="0"/>
              <a:t>方法，用于对</a:t>
            </a:r>
            <a:r>
              <a:rPr lang="en-US" altLang="zh-CN" dirty="0"/>
              <a:t>MapReduce</a:t>
            </a:r>
            <a:r>
              <a:rPr lang="zh-CN" altLang="en-US" dirty="0"/>
              <a:t>的输出参数进行检查。而</a:t>
            </a:r>
            <a:r>
              <a:rPr lang="en-US" altLang="zh-CN" dirty="0" err="1"/>
              <a:t>checkOutputSpecs</a:t>
            </a:r>
            <a:r>
              <a:rPr lang="en-US" altLang="zh-CN" dirty="0"/>
              <a:t>()</a:t>
            </a:r>
            <a:r>
              <a:rPr lang="zh-CN" altLang="en-US" dirty="0"/>
              <a:t>是在顶级抽象类</a:t>
            </a:r>
            <a:r>
              <a:rPr lang="en-US" altLang="zh-CN" dirty="0" err="1"/>
              <a:t>OutputFormat</a:t>
            </a:r>
            <a:r>
              <a:rPr lang="zh-CN" altLang="en-US" dirty="0"/>
              <a:t>中定义的，其作者在对</a:t>
            </a:r>
            <a:r>
              <a:rPr lang="en-US" altLang="zh-CN" dirty="0" err="1"/>
              <a:t>checkOutputSpecs</a:t>
            </a:r>
            <a:r>
              <a:rPr lang="en-US" altLang="zh-CN" dirty="0"/>
              <a:t>()</a:t>
            </a:r>
            <a:r>
              <a:rPr lang="zh-CN" altLang="en-US" dirty="0"/>
              <a:t>的描述时明确说到“</a:t>
            </a:r>
            <a:r>
              <a:rPr lang="en-US" altLang="zh-CN" dirty="0"/>
              <a:t>MapReduce</a:t>
            </a:r>
            <a:r>
              <a:rPr lang="zh-CN" altLang="en-US" dirty="0"/>
              <a:t>运行之前，必须先保证输出路径不存在，否则会抛出一个</a:t>
            </a:r>
            <a:r>
              <a:rPr lang="en-US" altLang="zh-CN" dirty="0" err="1"/>
              <a:t>IOException</a:t>
            </a:r>
            <a:r>
              <a:rPr lang="en-US" altLang="zh-CN" dirty="0"/>
              <a:t>”</a:t>
            </a:r>
            <a:r>
              <a:rPr lang="zh-CN" altLang="en-US" dirty="0"/>
              <a:t>。因此，我们在</a:t>
            </a:r>
            <a:r>
              <a:rPr lang="en-US" altLang="zh-CN" dirty="0"/>
              <a:t>main()</a:t>
            </a:r>
            <a:r>
              <a:rPr lang="zh-CN" altLang="en-US" dirty="0"/>
              <a:t>中通过</a:t>
            </a:r>
            <a:r>
              <a:rPr lang="en-US" altLang="zh-CN" dirty="0" err="1"/>
              <a:t>FileOutputFormat.setOutputPath</a:t>
            </a:r>
            <a:r>
              <a:rPr lang="en-US" altLang="zh-CN" dirty="0"/>
              <a:t>()</a:t>
            </a:r>
            <a:r>
              <a:rPr lang="zh-CN" altLang="en-US" dirty="0"/>
              <a:t>给</a:t>
            </a:r>
            <a:r>
              <a:rPr lang="en-US" altLang="zh-CN" dirty="0" err="1"/>
              <a:t>MapRedcue</a:t>
            </a:r>
            <a:r>
              <a:rPr lang="zh-CN" altLang="en-US" dirty="0"/>
              <a:t>设置输出路径时，要务必注意这一点。</a:t>
            </a:r>
          </a:p>
          <a:p>
            <a:r>
              <a:rPr lang="zh-CN" altLang="en-US" dirty="0"/>
              <a:t>在输出参数检查完毕后，</a:t>
            </a:r>
            <a:r>
              <a:rPr lang="en-US" altLang="zh-CN" dirty="0"/>
              <a:t>MapReduce</a:t>
            </a:r>
            <a:r>
              <a:rPr lang="zh-CN" altLang="en-US" dirty="0"/>
              <a:t>会将准备提交到集群的文件先暂时存放到一个暂存区中，该暂存区的位置可以在</a:t>
            </a:r>
            <a:r>
              <a:rPr lang="en-US" altLang="zh-CN" dirty="0" err="1"/>
              <a:t>submitJobInternal</a:t>
            </a:r>
            <a:r>
              <a:rPr lang="en-US" altLang="zh-CN" dirty="0"/>
              <a:t>()</a:t>
            </a:r>
            <a:r>
              <a:rPr lang="zh-CN" altLang="en-US" dirty="0"/>
              <a:t>中通过</a:t>
            </a:r>
            <a:r>
              <a:rPr lang="en-US" altLang="zh-CN" dirty="0" err="1"/>
              <a:t>JobSubmissionFiles.getStagingDir</a:t>
            </a:r>
            <a:r>
              <a:rPr lang="en-US" altLang="zh-CN" dirty="0"/>
              <a:t>()</a:t>
            </a:r>
            <a:r>
              <a:rPr lang="zh-CN" altLang="en-US" dirty="0"/>
              <a:t>获取。之后</a:t>
            </a:r>
            <a:r>
              <a:rPr lang="en-US" altLang="zh-CN" dirty="0"/>
              <a:t>MapReduce</a:t>
            </a:r>
            <a:r>
              <a:rPr lang="zh-CN" altLang="en-US" dirty="0"/>
              <a:t>再给本次提交的任务分配一个</a:t>
            </a:r>
            <a:r>
              <a:rPr lang="en-US" altLang="zh-CN" dirty="0" err="1"/>
              <a:t>JobId</a:t>
            </a:r>
            <a:r>
              <a:rPr lang="zh-CN" altLang="en-US" dirty="0"/>
              <a:t>，然后再将暂存区和</a:t>
            </a:r>
            <a:r>
              <a:rPr lang="en-US" altLang="zh-CN" dirty="0" err="1"/>
              <a:t>JobId</a:t>
            </a:r>
            <a:r>
              <a:rPr lang="zh-CN" altLang="en-US" dirty="0"/>
              <a:t>封装到</a:t>
            </a:r>
            <a:r>
              <a:rPr lang="en-US" altLang="zh-CN" dirty="0" err="1"/>
              <a:t>submitJobDir</a:t>
            </a:r>
            <a:r>
              <a:rPr lang="zh-CN" altLang="en-US" dirty="0"/>
              <a:t>对象中。实际上，</a:t>
            </a:r>
            <a:r>
              <a:rPr lang="en-US" altLang="zh-CN" dirty="0" err="1"/>
              <a:t>submitJobDir</a:t>
            </a:r>
            <a:r>
              <a:rPr lang="zh-CN" altLang="en-US" dirty="0"/>
              <a:t>就是一个由暂存区和</a:t>
            </a:r>
            <a:r>
              <a:rPr lang="en-US" altLang="zh-CN" dirty="0" err="1"/>
              <a:t>JobId</a:t>
            </a:r>
            <a:r>
              <a:rPr lang="zh-CN" altLang="en-US" dirty="0"/>
              <a:t>拼接起来的路径。之后，</a:t>
            </a:r>
            <a:r>
              <a:rPr lang="en-US" altLang="zh-CN" dirty="0" err="1"/>
              <a:t>copyAndConfigureFiles</a:t>
            </a:r>
            <a:r>
              <a:rPr lang="en-US" altLang="zh-CN" dirty="0"/>
              <a:t>()</a:t>
            </a:r>
            <a:r>
              <a:rPr lang="zh-CN" altLang="en-US" dirty="0"/>
              <a:t>方法会将本地要处理的任务资源上传到</a:t>
            </a:r>
            <a:r>
              <a:rPr lang="en-US" altLang="zh-CN" dirty="0"/>
              <a:t>HDFS</a:t>
            </a:r>
            <a:r>
              <a:rPr lang="zh-CN" altLang="en-US" dirty="0"/>
              <a:t>中的</a:t>
            </a:r>
            <a:r>
              <a:rPr lang="en-US" altLang="zh-CN" dirty="0" err="1"/>
              <a:t>submitJobDir</a:t>
            </a:r>
            <a:r>
              <a:rPr lang="zh-CN" altLang="en-US" dirty="0"/>
              <a:t>路径中等待处理。随后</a:t>
            </a:r>
            <a:r>
              <a:rPr lang="en-US" altLang="zh-CN" dirty="0" err="1"/>
              <a:t>writeSplits</a:t>
            </a:r>
            <a:r>
              <a:rPr lang="en-US" altLang="zh-CN" dirty="0"/>
              <a:t>()</a:t>
            </a:r>
            <a:r>
              <a:rPr lang="zh-CN" altLang="en-US" dirty="0"/>
              <a:t>会将切片信息写入到</a:t>
            </a:r>
            <a:r>
              <a:rPr lang="en-US" altLang="zh-CN" dirty="0" err="1"/>
              <a:t>submitJobDir</a:t>
            </a:r>
            <a:r>
              <a:rPr lang="zh-CN" altLang="en-US" dirty="0"/>
              <a:t>中（例如，切片信息描述了是如何将一个较大的输入文件切分成了多个小文件处理）。后面的</a:t>
            </a:r>
            <a:r>
              <a:rPr lang="en-US" altLang="zh-CN" dirty="0" err="1"/>
              <a:t>writeConf</a:t>
            </a:r>
            <a:r>
              <a:rPr lang="en-US" altLang="zh-CN" dirty="0"/>
              <a:t>()</a:t>
            </a:r>
            <a:r>
              <a:rPr lang="zh-CN" altLang="en-US" dirty="0"/>
              <a:t>方法用于将当前待处理的任务信息封装成</a:t>
            </a:r>
            <a:r>
              <a:rPr lang="en-US" altLang="zh-CN" dirty="0"/>
              <a:t>job.xml</a:t>
            </a:r>
            <a:r>
              <a:rPr lang="zh-CN" altLang="en-US" dirty="0"/>
              <a:t>并写入到</a:t>
            </a:r>
            <a:r>
              <a:rPr lang="en-US" altLang="zh-CN" dirty="0" err="1"/>
              <a:t>submitJobDir</a:t>
            </a:r>
            <a:r>
              <a:rPr lang="zh-CN" altLang="en-US" dirty="0"/>
              <a:t>中。程序最后的</a:t>
            </a:r>
            <a:r>
              <a:rPr lang="en-US" altLang="zh-CN" dirty="0" err="1"/>
              <a:t>submitClient.submitJob</a:t>
            </a:r>
            <a:r>
              <a:rPr lang="en-US" altLang="zh-CN" dirty="0"/>
              <a:t>()</a:t>
            </a:r>
            <a:r>
              <a:rPr lang="zh-CN" altLang="en-US" dirty="0"/>
              <a:t>将</a:t>
            </a:r>
            <a:r>
              <a:rPr lang="en-US" altLang="zh-CN" dirty="0" err="1"/>
              <a:t>submitJobDir</a:t>
            </a:r>
            <a:r>
              <a:rPr lang="zh-CN" altLang="en-US" dirty="0"/>
              <a:t>的最终文件提交到</a:t>
            </a:r>
            <a:r>
              <a:rPr lang="en-US" altLang="zh-CN" dirty="0"/>
              <a:t>YARN</a:t>
            </a:r>
            <a:r>
              <a:rPr lang="zh-CN" altLang="en-US" dirty="0"/>
              <a:t>中，并在提交后清空暂存区。</a:t>
            </a:r>
          </a:p>
        </p:txBody>
      </p:sp>
    </p:spTree>
    <p:extLst>
      <p:ext uri="{BB962C8B-B14F-4D97-AF65-F5344CB8AC3E}">
        <p14:creationId xmlns:p14="http://schemas.microsoft.com/office/powerpoint/2010/main" val="2351873493"/>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画布 140">
            <a:extLst>
              <a:ext uri="{FF2B5EF4-FFF2-40B4-BE49-F238E27FC236}">
                <a16:creationId xmlns:a16="http://schemas.microsoft.com/office/drawing/2014/main" id="{227F82F6-B628-442A-B87F-9029173F09D4}"/>
              </a:ext>
            </a:extLst>
          </p:cNvPr>
          <p:cNvGrpSpPr/>
          <p:nvPr/>
        </p:nvGrpSpPr>
        <p:grpSpPr>
          <a:xfrm>
            <a:off x="1983972" y="842988"/>
            <a:ext cx="5309870" cy="3942715"/>
            <a:chOff x="0" y="0"/>
            <a:chExt cx="5309870" cy="3942715"/>
          </a:xfrm>
        </p:grpSpPr>
        <p:sp>
          <p:nvSpPr>
            <p:cNvPr id="5" name="矩形 4">
              <a:extLst>
                <a:ext uri="{FF2B5EF4-FFF2-40B4-BE49-F238E27FC236}">
                  <a16:creationId xmlns:a16="http://schemas.microsoft.com/office/drawing/2014/main" id="{F272241E-AD79-42E9-9C2C-432C54C0C0CC}"/>
                </a:ext>
              </a:extLst>
            </p:cNvPr>
            <p:cNvSpPr/>
            <p:nvPr/>
          </p:nvSpPr>
          <p:spPr>
            <a:xfrm>
              <a:off x="0" y="0"/>
              <a:ext cx="5309870" cy="3942715"/>
            </a:xfrm>
            <a:prstGeom prst="rect">
              <a:avLst/>
            </a:prstGeom>
            <a:solidFill>
              <a:prstClr val="white"/>
            </a:solidFill>
          </p:spPr>
        </p:sp>
        <p:sp>
          <p:nvSpPr>
            <p:cNvPr id="6" name="文本框 79">
              <a:extLst>
                <a:ext uri="{FF2B5EF4-FFF2-40B4-BE49-F238E27FC236}">
                  <a16:creationId xmlns:a16="http://schemas.microsoft.com/office/drawing/2014/main" id="{80D250B0-503C-4E96-88B5-B6B21185A22D}"/>
                </a:ext>
              </a:extLst>
            </p:cNvPr>
            <p:cNvSpPr txBox="1"/>
            <p:nvPr/>
          </p:nvSpPr>
          <p:spPr>
            <a:xfrm>
              <a:off x="2056522" y="835380"/>
              <a:ext cx="1235075" cy="265477"/>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ResourceManager</a:t>
              </a:r>
              <a:endParaRPr lang="zh-CN" sz="1050" kern="100">
                <a:effectLst/>
                <a:ea typeface="等线" panose="02010600030101010101" pitchFamily="2" charset="-122"/>
                <a:cs typeface="Times New Roman" panose="02020603050405020304" pitchFamily="18" charset="0"/>
              </a:endParaRPr>
            </a:p>
          </p:txBody>
        </p:sp>
        <p:sp>
          <p:nvSpPr>
            <p:cNvPr id="7" name="文本框 79">
              <a:extLst>
                <a:ext uri="{FF2B5EF4-FFF2-40B4-BE49-F238E27FC236}">
                  <a16:creationId xmlns:a16="http://schemas.microsoft.com/office/drawing/2014/main" id="{E1537B91-BC46-4C74-9D11-E921667391FB}"/>
                </a:ext>
              </a:extLst>
            </p:cNvPr>
            <p:cNvSpPr txBox="1"/>
            <p:nvPr/>
          </p:nvSpPr>
          <p:spPr>
            <a:xfrm>
              <a:off x="2056522" y="1100856"/>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NameNode</a:t>
              </a:r>
              <a:endParaRPr lang="zh-CN" sz="1050" kern="100">
                <a:effectLst/>
                <a:ea typeface="等线" panose="02010600030101010101" pitchFamily="2" charset="-122"/>
                <a:cs typeface="Times New Roman" panose="02020603050405020304" pitchFamily="18" charset="0"/>
              </a:endParaRPr>
            </a:p>
          </p:txBody>
        </p:sp>
        <p:sp>
          <p:nvSpPr>
            <p:cNvPr id="8" name="文本框 79">
              <a:extLst>
                <a:ext uri="{FF2B5EF4-FFF2-40B4-BE49-F238E27FC236}">
                  <a16:creationId xmlns:a16="http://schemas.microsoft.com/office/drawing/2014/main" id="{EF48AC53-70D5-4AA4-8DE9-2A5047EB384E}"/>
                </a:ext>
              </a:extLst>
            </p:cNvPr>
            <p:cNvSpPr txBox="1"/>
            <p:nvPr/>
          </p:nvSpPr>
          <p:spPr>
            <a:xfrm>
              <a:off x="1130425" y="1849429"/>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9" name="文本框 79">
              <a:extLst>
                <a:ext uri="{FF2B5EF4-FFF2-40B4-BE49-F238E27FC236}">
                  <a16:creationId xmlns:a16="http://schemas.microsoft.com/office/drawing/2014/main" id="{4B3C1B9E-E390-4042-871A-7575191B51FD}"/>
                </a:ext>
              </a:extLst>
            </p:cNvPr>
            <p:cNvSpPr txBox="1"/>
            <p:nvPr/>
          </p:nvSpPr>
          <p:spPr>
            <a:xfrm>
              <a:off x="1130425" y="2114859"/>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ApplicationMaster</a:t>
              </a:r>
              <a:endParaRPr lang="zh-CN" sz="1050" kern="100">
                <a:effectLst/>
                <a:ea typeface="等线" panose="02010600030101010101" pitchFamily="2" charset="-122"/>
                <a:cs typeface="Times New Roman" panose="02020603050405020304" pitchFamily="18" charset="0"/>
              </a:endParaRPr>
            </a:p>
          </p:txBody>
        </p:sp>
        <p:sp>
          <p:nvSpPr>
            <p:cNvPr id="10" name="文本框 79">
              <a:extLst>
                <a:ext uri="{FF2B5EF4-FFF2-40B4-BE49-F238E27FC236}">
                  <a16:creationId xmlns:a16="http://schemas.microsoft.com/office/drawing/2014/main" id="{297A33B3-9C73-4D17-A3E0-DDC25BF05130}"/>
                </a:ext>
              </a:extLst>
            </p:cNvPr>
            <p:cNvSpPr txBox="1"/>
            <p:nvPr/>
          </p:nvSpPr>
          <p:spPr>
            <a:xfrm>
              <a:off x="1130425" y="2374427"/>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cxnSp>
          <p:nvCxnSpPr>
            <p:cNvPr id="11" name="连接符: 肘形 10">
              <a:extLst>
                <a:ext uri="{FF2B5EF4-FFF2-40B4-BE49-F238E27FC236}">
                  <a16:creationId xmlns:a16="http://schemas.microsoft.com/office/drawing/2014/main" id="{F7AA55BF-F049-4F77-8A2A-F89A63951544}"/>
                </a:ext>
              </a:extLst>
            </p:cNvPr>
            <p:cNvCxnSpPr>
              <a:stCxn id="7" idx="2"/>
              <a:endCxn id="8" idx="0"/>
            </p:cNvCxnSpPr>
            <p:nvPr/>
          </p:nvCxnSpPr>
          <p:spPr>
            <a:xfrm rot="5400000">
              <a:off x="1969441" y="1144809"/>
              <a:ext cx="483143" cy="926097"/>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2" name="文本框 79">
              <a:extLst>
                <a:ext uri="{FF2B5EF4-FFF2-40B4-BE49-F238E27FC236}">
                  <a16:creationId xmlns:a16="http://schemas.microsoft.com/office/drawing/2014/main" id="{04A64F55-4C30-4F3C-904A-A1EF08E7A4DF}"/>
                </a:ext>
              </a:extLst>
            </p:cNvPr>
            <p:cNvSpPr txBox="1"/>
            <p:nvPr/>
          </p:nvSpPr>
          <p:spPr>
            <a:xfrm>
              <a:off x="2959200" y="1849427"/>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13" name="文本框 79">
              <a:extLst>
                <a:ext uri="{FF2B5EF4-FFF2-40B4-BE49-F238E27FC236}">
                  <a16:creationId xmlns:a16="http://schemas.microsoft.com/office/drawing/2014/main" id="{A588B170-D064-44AA-AD8E-5312B8FDF5BC}"/>
                </a:ext>
              </a:extLst>
            </p:cNvPr>
            <p:cNvSpPr txBox="1"/>
            <p:nvPr/>
          </p:nvSpPr>
          <p:spPr>
            <a:xfrm>
              <a:off x="2959200" y="2114857"/>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ApplicationMaster</a:t>
              </a:r>
              <a:endParaRPr lang="zh-CN" sz="1050" kern="100">
                <a:effectLst/>
                <a:ea typeface="等线" panose="02010600030101010101" pitchFamily="2" charset="-122"/>
                <a:cs typeface="Times New Roman" panose="02020603050405020304" pitchFamily="18" charset="0"/>
              </a:endParaRPr>
            </a:p>
          </p:txBody>
        </p:sp>
        <p:sp>
          <p:nvSpPr>
            <p:cNvPr id="14" name="文本框 79">
              <a:extLst>
                <a:ext uri="{FF2B5EF4-FFF2-40B4-BE49-F238E27FC236}">
                  <a16:creationId xmlns:a16="http://schemas.microsoft.com/office/drawing/2014/main" id="{05FA3DE5-9FC8-437B-9C62-42394A4DC629}"/>
                </a:ext>
              </a:extLst>
            </p:cNvPr>
            <p:cNvSpPr txBox="1"/>
            <p:nvPr/>
          </p:nvSpPr>
          <p:spPr>
            <a:xfrm>
              <a:off x="2959200" y="2374572"/>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cxnSp>
          <p:nvCxnSpPr>
            <p:cNvPr id="15" name="连接符: 肘形 14">
              <a:extLst>
                <a:ext uri="{FF2B5EF4-FFF2-40B4-BE49-F238E27FC236}">
                  <a16:creationId xmlns:a16="http://schemas.microsoft.com/office/drawing/2014/main" id="{CB206B6C-0B06-4175-8253-26571B75CB04}"/>
                </a:ext>
              </a:extLst>
            </p:cNvPr>
            <p:cNvCxnSpPr>
              <a:stCxn id="7" idx="2"/>
              <a:endCxn id="12" idx="0"/>
            </p:cNvCxnSpPr>
            <p:nvPr/>
          </p:nvCxnSpPr>
          <p:spPr>
            <a:xfrm rot="16200000" flipH="1">
              <a:off x="2883829" y="1156517"/>
              <a:ext cx="483141" cy="902678"/>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文本框 79">
              <a:extLst>
                <a:ext uri="{FF2B5EF4-FFF2-40B4-BE49-F238E27FC236}">
                  <a16:creationId xmlns:a16="http://schemas.microsoft.com/office/drawing/2014/main" id="{525945E3-E88A-4A8C-BA80-0DDCCDC1F5D8}"/>
                </a:ext>
              </a:extLst>
            </p:cNvPr>
            <p:cNvSpPr txBox="1"/>
            <p:nvPr/>
          </p:nvSpPr>
          <p:spPr>
            <a:xfrm>
              <a:off x="1341416" y="3075165"/>
              <a:ext cx="1289857" cy="26479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17" name="文本框 79">
              <a:extLst>
                <a:ext uri="{FF2B5EF4-FFF2-40B4-BE49-F238E27FC236}">
                  <a16:creationId xmlns:a16="http://schemas.microsoft.com/office/drawing/2014/main" id="{AF94AE93-6CBB-41A6-8C99-615E697A5E72}"/>
                </a:ext>
              </a:extLst>
            </p:cNvPr>
            <p:cNvSpPr txBox="1"/>
            <p:nvPr/>
          </p:nvSpPr>
          <p:spPr>
            <a:xfrm>
              <a:off x="1341416" y="3339521"/>
              <a:ext cx="645096" cy="26479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18" name="文本框 79">
              <a:extLst>
                <a:ext uri="{FF2B5EF4-FFF2-40B4-BE49-F238E27FC236}">
                  <a16:creationId xmlns:a16="http://schemas.microsoft.com/office/drawing/2014/main" id="{E6511DCB-3143-46F1-A3E9-66E7BB6B748D}"/>
                </a:ext>
              </a:extLst>
            </p:cNvPr>
            <p:cNvSpPr txBox="1"/>
            <p:nvPr/>
          </p:nvSpPr>
          <p:spPr>
            <a:xfrm>
              <a:off x="1341416" y="3600116"/>
              <a:ext cx="1289857" cy="26479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sp>
          <p:nvSpPr>
            <p:cNvPr id="19" name="文本框 79">
              <a:extLst>
                <a:ext uri="{FF2B5EF4-FFF2-40B4-BE49-F238E27FC236}">
                  <a16:creationId xmlns:a16="http://schemas.microsoft.com/office/drawing/2014/main" id="{0D39EEBF-837A-4EF5-A140-619F8806072A}"/>
                </a:ext>
              </a:extLst>
            </p:cNvPr>
            <p:cNvSpPr txBox="1"/>
            <p:nvPr/>
          </p:nvSpPr>
          <p:spPr>
            <a:xfrm>
              <a:off x="1987892" y="3341719"/>
              <a:ext cx="644762" cy="2556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20" name="文本框 79">
              <a:extLst>
                <a:ext uri="{FF2B5EF4-FFF2-40B4-BE49-F238E27FC236}">
                  <a16:creationId xmlns:a16="http://schemas.microsoft.com/office/drawing/2014/main" id="{7BD78075-DF2D-4C60-8404-32A6548FCBB2}"/>
                </a:ext>
              </a:extLst>
            </p:cNvPr>
            <p:cNvSpPr txBox="1"/>
            <p:nvPr/>
          </p:nvSpPr>
          <p:spPr>
            <a:xfrm>
              <a:off x="2" y="3078754"/>
              <a:ext cx="1288800"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21" name="文本框 79">
              <a:extLst>
                <a:ext uri="{FF2B5EF4-FFF2-40B4-BE49-F238E27FC236}">
                  <a16:creationId xmlns:a16="http://schemas.microsoft.com/office/drawing/2014/main" id="{017DB2F1-593D-4B3C-ABFF-A25A7407B584}"/>
                </a:ext>
              </a:extLst>
            </p:cNvPr>
            <p:cNvSpPr txBox="1"/>
            <p:nvPr/>
          </p:nvSpPr>
          <p:spPr>
            <a:xfrm>
              <a:off x="2" y="3342426"/>
              <a:ext cx="1288800"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22" name="文本框 79">
              <a:extLst>
                <a:ext uri="{FF2B5EF4-FFF2-40B4-BE49-F238E27FC236}">
                  <a16:creationId xmlns:a16="http://schemas.microsoft.com/office/drawing/2014/main" id="{55C92EC5-C566-4EFE-B293-1A4009858A9A}"/>
                </a:ext>
              </a:extLst>
            </p:cNvPr>
            <p:cNvSpPr txBox="1"/>
            <p:nvPr/>
          </p:nvSpPr>
          <p:spPr>
            <a:xfrm>
              <a:off x="5" y="3603428"/>
              <a:ext cx="1288800"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sp>
          <p:nvSpPr>
            <p:cNvPr id="23" name="文本框 79">
              <a:extLst>
                <a:ext uri="{FF2B5EF4-FFF2-40B4-BE49-F238E27FC236}">
                  <a16:creationId xmlns:a16="http://schemas.microsoft.com/office/drawing/2014/main" id="{F0C67763-7C58-4387-B942-D0B3269C92F9}"/>
                </a:ext>
              </a:extLst>
            </p:cNvPr>
            <p:cNvSpPr txBox="1"/>
            <p:nvPr/>
          </p:nvSpPr>
          <p:spPr>
            <a:xfrm>
              <a:off x="2683691" y="3078754"/>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24" name="文本框 79">
              <a:extLst>
                <a:ext uri="{FF2B5EF4-FFF2-40B4-BE49-F238E27FC236}">
                  <a16:creationId xmlns:a16="http://schemas.microsoft.com/office/drawing/2014/main" id="{00EA9AA8-49CF-4F94-BFA8-1CD8FECDF62E}"/>
                </a:ext>
              </a:extLst>
            </p:cNvPr>
            <p:cNvSpPr txBox="1"/>
            <p:nvPr/>
          </p:nvSpPr>
          <p:spPr>
            <a:xfrm>
              <a:off x="2683691" y="3342279"/>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25" name="文本框 79">
              <a:extLst>
                <a:ext uri="{FF2B5EF4-FFF2-40B4-BE49-F238E27FC236}">
                  <a16:creationId xmlns:a16="http://schemas.microsoft.com/office/drawing/2014/main" id="{6A284AAF-FA0C-438D-9CC2-CA2CD3F2D82D}"/>
                </a:ext>
              </a:extLst>
            </p:cNvPr>
            <p:cNvSpPr txBox="1"/>
            <p:nvPr/>
          </p:nvSpPr>
          <p:spPr>
            <a:xfrm>
              <a:off x="2683691" y="3603264"/>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sp>
          <p:nvSpPr>
            <p:cNvPr id="26" name="文本框 79">
              <a:extLst>
                <a:ext uri="{FF2B5EF4-FFF2-40B4-BE49-F238E27FC236}">
                  <a16:creationId xmlns:a16="http://schemas.microsoft.com/office/drawing/2014/main" id="{3DB2D6B1-1871-4EF9-84A3-EE6444A1FF62}"/>
                </a:ext>
              </a:extLst>
            </p:cNvPr>
            <p:cNvSpPr txBox="1"/>
            <p:nvPr/>
          </p:nvSpPr>
          <p:spPr>
            <a:xfrm>
              <a:off x="4021070" y="3078483"/>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27" name="文本框 79">
              <a:extLst>
                <a:ext uri="{FF2B5EF4-FFF2-40B4-BE49-F238E27FC236}">
                  <a16:creationId xmlns:a16="http://schemas.microsoft.com/office/drawing/2014/main" id="{AFDD3C0E-DDCE-4A1E-9EE7-4EB07E42ED45}"/>
                </a:ext>
              </a:extLst>
            </p:cNvPr>
            <p:cNvSpPr txBox="1"/>
            <p:nvPr/>
          </p:nvSpPr>
          <p:spPr>
            <a:xfrm>
              <a:off x="4021070" y="3342008"/>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28" name="文本框 79">
              <a:extLst>
                <a:ext uri="{FF2B5EF4-FFF2-40B4-BE49-F238E27FC236}">
                  <a16:creationId xmlns:a16="http://schemas.microsoft.com/office/drawing/2014/main" id="{99D33CDF-2B50-4DC1-80FD-8DFFE2EFD69E}"/>
                </a:ext>
              </a:extLst>
            </p:cNvPr>
            <p:cNvSpPr txBox="1"/>
            <p:nvPr/>
          </p:nvSpPr>
          <p:spPr>
            <a:xfrm>
              <a:off x="4021070" y="3602993"/>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sp>
          <p:nvSpPr>
            <p:cNvPr id="29" name="文本框 79">
              <a:extLst>
                <a:ext uri="{FF2B5EF4-FFF2-40B4-BE49-F238E27FC236}">
                  <a16:creationId xmlns:a16="http://schemas.microsoft.com/office/drawing/2014/main" id="{E4BAB1DB-463C-4E18-9D65-DBDDE8FBC349}"/>
                </a:ext>
              </a:extLst>
            </p:cNvPr>
            <p:cNvSpPr txBox="1"/>
            <p:nvPr/>
          </p:nvSpPr>
          <p:spPr>
            <a:xfrm>
              <a:off x="1270980" y="87955"/>
              <a:ext cx="763708" cy="26479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30" name="文本框 79">
              <a:extLst>
                <a:ext uri="{FF2B5EF4-FFF2-40B4-BE49-F238E27FC236}">
                  <a16:creationId xmlns:a16="http://schemas.microsoft.com/office/drawing/2014/main" id="{8A89B23E-A84E-4D0C-9D8F-8182323B8842}"/>
                </a:ext>
              </a:extLst>
            </p:cNvPr>
            <p:cNvSpPr txBox="1"/>
            <p:nvPr/>
          </p:nvSpPr>
          <p:spPr>
            <a:xfrm>
              <a:off x="3351093" y="87983"/>
              <a:ext cx="763708" cy="26479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cxnSp>
          <p:nvCxnSpPr>
            <p:cNvPr id="31" name="连接符: 肘形 30">
              <a:extLst>
                <a:ext uri="{FF2B5EF4-FFF2-40B4-BE49-F238E27FC236}">
                  <a16:creationId xmlns:a16="http://schemas.microsoft.com/office/drawing/2014/main" id="{35429C19-20BA-4936-BC2E-BDB67D2B37FC}"/>
                </a:ext>
              </a:extLst>
            </p:cNvPr>
            <p:cNvCxnSpPr>
              <a:stCxn id="29" idx="2"/>
              <a:endCxn id="6" idx="0"/>
            </p:cNvCxnSpPr>
            <p:nvPr/>
          </p:nvCxnSpPr>
          <p:spPr>
            <a:xfrm rot="16200000" flipH="1">
              <a:off x="1921968" y="83443"/>
              <a:ext cx="482600" cy="1021141"/>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连接符: 肘形 31">
              <a:extLst>
                <a:ext uri="{FF2B5EF4-FFF2-40B4-BE49-F238E27FC236}">
                  <a16:creationId xmlns:a16="http://schemas.microsoft.com/office/drawing/2014/main" id="{75547F91-AAC8-4C83-96C2-6F516436CD1E}"/>
                </a:ext>
              </a:extLst>
            </p:cNvPr>
            <p:cNvCxnSpPr>
              <a:stCxn id="30" idx="2"/>
              <a:endCxn id="6" idx="0"/>
            </p:cNvCxnSpPr>
            <p:nvPr/>
          </p:nvCxnSpPr>
          <p:spPr>
            <a:xfrm rot="5400000">
              <a:off x="2961954" y="64628"/>
              <a:ext cx="482572" cy="1058801"/>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37476ABD-AC84-474D-97A6-E5E0873B6431}"/>
                </a:ext>
              </a:extLst>
            </p:cNvPr>
            <p:cNvCxnSpPr>
              <a:stCxn id="10" idx="2"/>
              <a:endCxn id="20" idx="0"/>
            </p:cNvCxnSpPr>
            <p:nvPr/>
          </p:nvCxnSpPr>
          <p:spPr>
            <a:xfrm rot="5400000">
              <a:off x="976650" y="2307376"/>
              <a:ext cx="438869" cy="1103470"/>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连接符: 肘形 33">
              <a:extLst>
                <a:ext uri="{FF2B5EF4-FFF2-40B4-BE49-F238E27FC236}">
                  <a16:creationId xmlns:a16="http://schemas.microsoft.com/office/drawing/2014/main" id="{2FD06446-5343-42D6-9FD3-D0DC8CB6A856}"/>
                </a:ext>
              </a:extLst>
            </p:cNvPr>
            <p:cNvCxnSpPr>
              <a:stCxn id="10" idx="2"/>
              <a:endCxn id="16" idx="0"/>
            </p:cNvCxnSpPr>
            <p:nvPr/>
          </p:nvCxnSpPr>
          <p:spPr>
            <a:xfrm rot="16200000" flipH="1">
              <a:off x="1649360" y="2738136"/>
              <a:ext cx="435281" cy="238362"/>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5" name="连接符: 肘形 34">
              <a:extLst>
                <a:ext uri="{FF2B5EF4-FFF2-40B4-BE49-F238E27FC236}">
                  <a16:creationId xmlns:a16="http://schemas.microsoft.com/office/drawing/2014/main" id="{7A16F7E6-E2EC-4A58-9068-23019D9386C6}"/>
                </a:ext>
              </a:extLst>
            </p:cNvPr>
            <p:cNvCxnSpPr>
              <a:stCxn id="10" idx="2"/>
              <a:endCxn id="23" idx="0"/>
            </p:cNvCxnSpPr>
            <p:nvPr/>
          </p:nvCxnSpPr>
          <p:spPr>
            <a:xfrm rot="16200000" flipH="1">
              <a:off x="2318384" y="2069112"/>
              <a:ext cx="438869" cy="1579998"/>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6" name="连接符: 肘形 35">
              <a:extLst>
                <a:ext uri="{FF2B5EF4-FFF2-40B4-BE49-F238E27FC236}">
                  <a16:creationId xmlns:a16="http://schemas.microsoft.com/office/drawing/2014/main" id="{8F21FF60-5ED3-4E99-8BAB-2D126F95DE3D}"/>
                </a:ext>
              </a:extLst>
            </p:cNvPr>
            <p:cNvCxnSpPr>
              <a:stCxn id="14" idx="2"/>
              <a:endCxn id="26" idx="0"/>
            </p:cNvCxnSpPr>
            <p:nvPr/>
          </p:nvCxnSpPr>
          <p:spPr>
            <a:xfrm rot="16200000" flipH="1">
              <a:off x="3901538" y="2314727"/>
              <a:ext cx="438453" cy="1088642"/>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7" name="连接符: 肘形 36">
              <a:extLst>
                <a:ext uri="{FF2B5EF4-FFF2-40B4-BE49-F238E27FC236}">
                  <a16:creationId xmlns:a16="http://schemas.microsoft.com/office/drawing/2014/main" id="{6D7C4188-0EFA-4DDE-8B96-FE174F89D85E}"/>
                </a:ext>
              </a:extLst>
            </p:cNvPr>
            <p:cNvCxnSpPr>
              <a:stCxn id="14" idx="2"/>
            </p:cNvCxnSpPr>
            <p:nvPr/>
          </p:nvCxnSpPr>
          <p:spPr>
            <a:xfrm rot="5400000">
              <a:off x="3356701" y="2859280"/>
              <a:ext cx="439200" cy="285"/>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2" name="标题 1">
            <a:extLst>
              <a:ext uri="{FF2B5EF4-FFF2-40B4-BE49-F238E27FC236}">
                <a16:creationId xmlns:a16="http://schemas.microsoft.com/office/drawing/2014/main" id="{86DE0C5E-795B-434C-B16B-132C3A34D643}"/>
              </a:ext>
            </a:extLst>
          </p:cNvPr>
          <p:cNvSpPr>
            <a:spLocks noGrp="1"/>
          </p:cNvSpPr>
          <p:nvPr>
            <p:ph type="title"/>
          </p:nvPr>
        </p:nvSpPr>
        <p:spPr/>
        <p:txBody>
          <a:bodyPr/>
          <a:lstStyle/>
          <a:p>
            <a:r>
              <a:rPr lang="en-US" altLang="zh-CN" dirty="0"/>
              <a:t>4.3.3  </a:t>
            </a:r>
            <a:r>
              <a:rPr lang="zh-CN" altLang="zh-CN" dirty="0"/>
              <a:t>作业执行时架构</a:t>
            </a:r>
            <a:endParaRPr lang="zh-CN" altLang="en-US" dirty="0"/>
          </a:p>
        </p:txBody>
      </p:sp>
    </p:spTree>
    <p:extLst>
      <p:ext uri="{BB962C8B-B14F-4D97-AF65-F5344CB8AC3E}">
        <p14:creationId xmlns:p14="http://schemas.microsoft.com/office/powerpoint/2010/main" val="2101218019"/>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657FE-470A-4753-9D08-12BD2D7DBEC8}"/>
              </a:ext>
            </a:extLst>
          </p:cNvPr>
          <p:cNvSpPr>
            <a:spLocks noGrp="1"/>
          </p:cNvSpPr>
          <p:nvPr>
            <p:ph type="title"/>
          </p:nvPr>
        </p:nvSpPr>
        <p:spPr/>
        <p:txBody>
          <a:bodyPr/>
          <a:lstStyle/>
          <a:p>
            <a:r>
              <a:rPr lang="en-US" altLang="zh-CN" dirty="0"/>
              <a:t>MapReduce 1.0</a:t>
            </a:r>
            <a:r>
              <a:rPr lang="zh-CN" altLang="en-US" dirty="0"/>
              <a:t>体系架构</a:t>
            </a:r>
          </a:p>
        </p:txBody>
      </p:sp>
      <p:pic>
        <p:nvPicPr>
          <p:cNvPr id="4" name="Picture 2">
            <a:extLst>
              <a:ext uri="{FF2B5EF4-FFF2-40B4-BE49-F238E27FC236}">
                <a16:creationId xmlns:a16="http://schemas.microsoft.com/office/drawing/2014/main" id="{D9E4183E-6786-4EE7-81D3-00C148171F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2216" y="1912762"/>
            <a:ext cx="440118" cy="39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71">
            <a:extLst>
              <a:ext uri="{FF2B5EF4-FFF2-40B4-BE49-F238E27FC236}">
                <a16:creationId xmlns:a16="http://schemas.microsoft.com/office/drawing/2014/main" id="{CFA8D614-13BB-46E7-99AC-A0D3F26D45A6}"/>
              </a:ext>
            </a:extLst>
          </p:cNvPr>
          <p:cNvSpPr txBox="1"/>
          <p:nvPr/>
        </p:nvSpPr>
        <p:spPr>
          <a:xfrm>
            <a:off x="1423692" y="2271124"/>
            <a:ext cx="665495" cy="238527"/>
          </a:xfrm>
          <a:prstGeom prst="rect">
            <a:avLst/>
          </a:prstGeom>
          <a:noFill/>
        </p:spPr>
        <p:txBody>
          <a:bodyPr wrap="square" lIns="68580" tIns="34290" rIns="68580" bIns="34290" rtlCol="0">
            <a:spAutoFit/>
          </a:bodyPr>
          <a:lstStyle/>
          <a:p>
            <a:r>
              <a:rPr lang="zh-CN" altLang="en-US" sz="1100" dirty="0">
                <a:latin typeface="微软雅黑" panose="020B0503020204020204" pitchFamily="34" charset="-122"/>
                <a:ea typeface="微软雅黑" panose="020B0503020204020204" pitchFamily="34" charset="-122"/>
              </a:rPr>
              <a:t>客户端</a:t>
            </a:r>
          </a:p>
        </p:txBody>
      </p:sp>
      <p:sp>
        <p:nvSpPr>
          <p:cNvPr id="6" name="矩形 5">
            <a:extLst>
              <a:ext uri="{FF2B5EF4-FFF2-40B4-BE49-F238E27FC236}">
                <a16:creationId xmlns:a16="http://schemas.microsoft.com/office/drawing/2014/main" id="{09D19547-4A04-4407-B240-DAE79A0FD058}"/>
              </a:ext>
            </a:extLst>
          </p:cNvPr>
          <p:cNvSpPr/>
          <p:nvPr/>
        </p:nvSpPr>
        <p:spPr>
          <a:xfrm>
            <a:off x="3961646" y="1545871"/>
            <a:ext cx="1220707" cy="40821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100" dirty="0" err="1">
                <a:solidFill>
                  <a:schemeClr val="tx1"/>
                </a:solidFill>
                <a:latin typeface="微软雅黑" pitchFamily="34" charset="-122"/>
                <a:ea typeface="微软雅黑" pitchFamily="34" charset="-122"/>
              </a:rPr>
              <a:t>JobTracker</a:t>
            </a:r>
            <a:endParaRPr lang="zh-CN" altLang="en-US" sz="1100" dirty="0">
              <a:solidFill>
                <a:schemeClr val="tx1"/>
              </a:solidFill>
              <a:latin typeface="微软雅黑" pitchFamily="34" charset="-122"/>
              <a:ea typeface="微软雅黑" pitchFamily="34" charset="-122"/>
            </a:endParaRPr>
          </a:p>
        </p:txBody>
      </p:sp>
      <p:grpSp>
        <p:nvGrpSpPr>
          <p:cNvPr id="7" name="组合 6">
            <a:extLst>
              <a:ext uri="{FF2B5EF4-FFF2-40B4-BE49-F238E27FC236}">
                <a16:creationId xmlns:a16="http://schemas.microsoft.com/office/drawing/2014/main" id="{FFE5DA32-B57E-4D9C-99D2-AAD9327B3AD5}"/>
              </a:ext>
            </a:extLst>
          </p:cNvPr>
          <p:cNvGrpSpPr/>
          <p:nvPr/>
        </p:nvGrpSpPr>
        <p:grpSpPr>
          <a:xfrm>
            <a:off x="1547109" y="3066572"/>
            <a:ext cx="1240971" cy="1211983"/>
            <a:chOff x="5758543" y="3233057"/>
            <a:chExt cx="1654628" cy="1615977"/>
          </a:xfrm>
        </p:grpSpPr>
        <p:sp>
          <p:nvSpPr>
            <p:cNvPr id="8" name="矩形 7">
              <a:extLst>
                <a:ext uri="{FF2B5EF4-FFF2-40B4-BE49-F238E27FC236}">
                  <a16:creationId xmlns:a16="http://schemas.microsoft.com/office/drawing/2014/main" id="{59C856AB-1625-4056-B5E7-6097A8248D98}"/>
                </a:ext>
              </a:extLst>
            </p:cNvPr>
            <p:cNvSpPr/>
            <p:nvPr/>
          </p:nvSpPr>
          <p:spPr>
            <a:xfrm>
              <a:off x="5758543" y="3233057"/>
              <a:ext cx="1654628" cy="125185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sp>
          <p:nvSpPr>
            <p:cNvPr id="9" name="文本框 22">
              <a:extLst>
                <a:ext uri="{FF2B5EF4-FFF2-40B4-BE49-F238E27FC236}">
                  <a16:creationId xmlns:a16="http://schemas.microsoft.com/office/drawing/2014/main" id="{59F0E646-64D3-4AD8-9810-6D2A68DE2AC5}"/>
                </a:ext>
              </a:extLst>
            </p:cNvPr>
            <p:cNvSpPr txBox="1"/>
            <p:nvPr/>
          </p:nvSpPr>
          <p:spPr>
            <a:xfrm>
              <a:off x="5809239" y="4500221"/>
              <a:ext cx="1536171" cy="348813"/>
            </a:xfrm>
            <a:prstGeom prst="rect">
              <a:avLst/>
            </a:prstGeom>
            <a:noFill/>
          </p:spPr>
          <p:txBody>
            <a:bodyPr wrap="square" rtlCol="0">
              <a:spAutoFit/>
            </a:bodyPr>
            <a:lstStyle/>
            <a:p>
              <a:r>
                <a:rPr lang="en-US" altLang="zh-CN" sz="1100" dirty="0">
                  <a:latin typeface="微软雅黑" pitchFamily="34" charset="-122"/>
                  <a:ea typeface="微软雅黑" pitchFamily="34" charset="-122"/>
                </a:rPr>
                <a:t>TaskTracker1</a:t>
              </a:r>
              <a:endParaRPr lang="zh-CN" altLang="en-US" sz="1100" dirty="0">
                <a:latin typeface="微软雅黑" pitchFamily="34" charset="-122"/>
                <a:ea typeface="微软雅黑" pitchFamily="34" charset="-122"/>
              </a:endParaRPr>
            </a:p>
          </p:txBody>
        </p:sp>
      </p:grpSp>
      <p:grpSp>
        <p:nvGrpSpPr>
          <p:cNvPr id="10" name="组合 9">
            <a:extLst>
              <a:ext uri="{FF2B5EF4-FFF2-40B4-BE49-F238E27FC236}">
                <a16:creationId xmlns:a16="http://schemas.microsoft.com/office/drawing/2014/main" id="{A5F3F895-AB4E-473E-A727-6DD476B26449}"/>
              </a:ext>
            </a:extLst>
          </p:cNvPr>
          <p:cNvGrpSpPr/>
          <p:nvPr/>
        </p:nvGrpSpPr>
        <p:grpSpPr>
          <a:xfrm>
            <a:off x="2958026" y="3066572"/>
            <a:ext cx="1240971" cy="1212639"/>
            <a:chOff x="5758543" y="3233057"/>
            <a:chExt cx="1654628" cy="1616852"/>
          </a:xfrm>
        </p:grpSpPr>
        <p:sp>
          <p:nvSpPr>
            <p:cNvPr id="11" name="矩形 10">
              <a:extLst>
                <a:ext uri="{FF2B5EF4-FFF2-40B4-BE49-F238E27FC236}">
                  <a16:creationId xmlns:a16="http://schemas.microsoft.com/office/drawing/2014/main" id="{4E0ACF4B-FE46-4EB8-9448-6871412363E3}"/>
                </a:ext>
              </a:extLst>
            </p:cNvPr>
            <p:cNvSpPr/>
            <p:nvPr/>
          </p:nvSpPr>
          <p:spPr>
            <a:xfrm>
              <a:off x="5758543" y="3233057"/>
              <a:ext cx="1654628" cy="125185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sp>
          <p:nvSpPr>
            <p:cNvPr id="12" name="文本框 31">
              <a:extLst>
                <a:ext uri="{FF2B5EF4-FFF2-40B4-BE49-F238E27FC236}">
                  <a16:creationId xmlns:a16="http://schemas.microsoft.com/office/drawing/2014/main" id="{3D8CF4F8-5D2E-480F-A0E0-13F5A34E8A21}"/>
                </a:ext>
              </a:extLst>
            </p:cNvPr>
            <p:cNvSpPr txBox="1"/>
            <p:nvPr/>
          </p:nvSpPr>
          <p:spPr>
            <a:xfrm>
              <a:off x="5860974" y="4501096"/>
              <a:ext cx="1552197" cy="348813"/>
            </a:xfrm>
            <a:prstGeom prst="rect">
              <a:avLst/>
            </a:prstGeom>
            <a:noFill/>
          </p:spPr>
          <p:txBody>
            <a:bodyPr wrap="square" rtlCol="0">
              <a:spAutoFit/>
            </a:bodyPr>
            <a:lstStyle/>
            <a:p>
              <a:r>
                <a:rPr lang="en-US" altLang="zh-CN" sz="1100" dirty="0">
                  <a:latin typeface="微软雅黑" pitchFamily="34" charset="-122"/>
                  <a:ea typeface="微软雅黑" pitchFamily="34" charset="-122"/>
                </a:rPr>
                <a:t>TaskTracker2</a:t>
              </a:r>
              <a:endParaRPr lang="zh-CN" altLang="en-US" sz="1100" dirty="0">
                <a:latin typeface="微软雅黑" pitchFamily="34" charset="-122"/>
                <a:ea typeface="微软雅黑" pitchFamily="34" charset="-122"/>
              </a:endParaRPr>
            </a:p>
          </p:txBody>
        </p:sp>
      </p:grpSp>
      <p:grpSp>
        <p:nvGrpSpPr>
          <p:cNvPr id="13" name="组合 12">
            <a:extLst>
              <a:ext uri="{FF2B5EF4-FFF2-40B4-BE49-F238E27FC236}">
                <a16:creationId xmlns:a16="http://schemas.microsoft.com/office/drawing/2014/main" id="{3C43AB89-F58A-4F42-8EAE-C4B566B93C06}"/>
              </a:ext>
            </a:extLst>
          </p:cNvPr>
          <p:cNvGrpSpPr/>
          <p:nvPr/>
        </p:nvGrpSpPr>
        <p:grpSpPr>
          <a:xfrm>
            <a:off x="4358522" y="3066572"/>
            <a:ext cx="1242728" cy="1213728"/>
            <a:chOff x="5758543" y="3233057"/>
            <a:chExt cx="1656970" cy="1618304"/>
          </a:xfrm>
        </p:grpSpPr>
        <p:sp>
          <p:nvSpPr>
            <p:cNvPr id="14" name="矩形 13">
              <a:extLst>
                <a:ext uri="{FF2B5EF4-FFF2-40B4-BE49-F238E27FC236}">
                  <a16:creationId xmlns:a16="http://schemas.microsoft.com/office/drawing/2014/main" id="{0DD4F88C-0E5F-4A00-995C-654305B7A40F}"/>
                </a:ext>
              </a:extLst>
            </p:cNvPr>
            <p:cNvSpPr/>
            <p:nvPr/>
          </p:nvSpPr>
          <p:spPr>
            <a:xfrm>
              <a:off x="5758543" y="3233057"/>
              <a:ext cx="1654628" cy="125185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00" dirty="0">
                <a:latin typeface="微软雅黑" panose="020B0503020204020204" pitchFamily="34" charset="-122"/>
                <a:ea typeface="微软雅黑" panose="020B0503020204020204" pitchFamily="34" charset="-122"/>
              </a:endParaRPr>
            </a:p>
          </p:txBody>
        </p:sp>
        <p:sp>
          <p:nvSpPr>
            <p:cNvPr id="15" name="文本框 22">
              <a:extLst>
                <a:ext uri="{FF2B5EF4-FFF2-40B4-BE49-F238E27FC236}">
                  <a16:creationId xmlns:a16="http://schemas.microsoft.com/office/drawing/2014/main" id="{B004D5C0-FC09-4A7D-A9E8-B469FA38F7E7}"/>
                </a:ext>
              </a:extLst>
            </p:cNvPr>
            <p:cNvSpPr txBox="1"/>
            <p:nvPr/>
          </p:nvSpPr>
          <p:spPr>
            <a:xfrm>
              <a:off x="5860974" y="4502548"/>
              <a:ext cx="1554539" cy="3488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a:latin typeface="微软雅黑" pitchFamily="34" charset="-122"/>
                  <a:ea typeface="微软雅黑" pitchFamily="34" charset="-122"/>
                </a:rPr>
                <a:t>TaskTracker3</a:t>
              </a:r>
              <a:endParaRPr lang="zh-CN" altLang="en-US" sz="1100" dirty="0">
                <a:latin typeface="微软雅黑" pitchFamily="34" charset="-122"/>
                <a:ea typeface="微软雅黑" pitchFamily="34" charset="-122"/>
              </a:endParaRPr>
            </a:p>
          </p:txBody>
        </p:sp>
      </p:grpSp>
      <p:grpSp>
        <p:nvGrpSpPr>
          <p:cNvPr id="16" name="组合 15">
            <a:extLst>
              <a:ext uri="{FF2B5EF4-FFF2-40B4-BE49-F238E27FC236}">
                <a16:creationId xmlns:a16="http://schemas.microsoft.com/office/drawing/2014/main" id="{667498DD-6F0D-4066-BF60-F89118F99260}"/>
              </a:ext>
            </a:extLst>
          </p:cNvPr>
          <p:cNvGrpSpPr/>
          <p:nvPr/>
        </p:nvGrpSpPr>
        <p:grpSpPr>
          <a:xfrm>
            <a:off x="6069843" y="3066571"/>
            <a:ext cx="1240971" cy="1235596"/>
            <a:chOff x="5758543" y="3233057"/>
            <a:chExt cx="1654628" cy="1647461"/>
          </a:xfrm>
        </p:grpSpPr>
        <p:sp>
          <p:nvSpPr>
            <p:cNvPr id="17" name="矩形 16">
              <a:extLst>
                <a:ext uri="{FF2B5EF4-FFF2-40B4-BE49-F238E27FC236}">
                  <a16:creationId xmlns:a16="http://schemas.microsoft.com/office/drawing/2014/main" id="{8DAAF1D2-AC10-47B3-B409-C5F65DCA3E16}"/>
                </a:ext>
              </a:extLst>
            </p:cNvPr>
            <p:cNvSpPr/>
            <p:nvPr/>
          </p:nvSpPr>
          <p:spPr>
            <a:xfrm>
              <a:off x="5758543" y="3233057"/>
              <a:ext cx="1654628" cy="125185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00" dirty="0">
                <a:latin typeface="微软雅黑" panose="020B0503020204020204" pitchFamily="34" charset="-122"/>
                <a:ea typeface="微软雅黑" panose="020B0503020204020204" pitchFamily="34" charset="-122"/>
              </a:endParaRPr>
            </a:p>
          </p:txBody>
        </p:sp>
        <p:sp>
          <p:nvSpPr>
            <p:cNvPr id="18" name="文本框 22">
              <a:extLst>
                <a:ext uri="{FF2B5EF4-FFF2-40B4-BE49-F238E27FC236}">
                  <a16:creationId xmlns:a16="http://schemas.microsoft.com/office/drawing/2014/main" id="{22BB20F3-B099-402E-BA27-4782E6777082}"/>
                </a:ext>
              </a:extLst>
            </p:cNvPr>
            <p:cNvSpPr txBox="1"/>
            <p:nvPr/>
          </p:nvSpPr>
          <p:spPr>
            <a:xfrm>
              <a:off x="5758543" y="4531705"/>
              <a:ext cx="1537064" cy="3488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err="1">
                  <a:latin typeface="微软雅黑" pitchFamily="34" charset="-122"/>
                  <a:ea typeface="微软雅黑" pitchFamily="34" charset="-122"/>
                </a:rPr>
                <a:t>TaskTrackerN</a:t>
              </a:r>
              <a:endParaRPr lang="zh-CN" altLang="en-US" sz="1100" dirty="0">
                <a:latin typeface="微软雅黑" pitchFamily="34" charset="-122"/>
                <a:ea typeface="微软雅黑" pitchFamily="34" charset="-122"/>
              </a:endParaRPr>
            </a:p>
          </p:txBody>
        </p:sp>
      </p:grpSp>
      <p:cxnSp>
        <p:nvCxnSpPr>
          <p:cNvPr id="19" name="直接连接符 18">
            <a:extLst>
              <a:ext uri="{FF2B5EF4-FFF2-40B4-BE49-F238E27FC236}">
                <a16:creationId xmlns:a16="http://schemas.microsoft.com/office/drawing/2014/main" id="{AC090BD7-825A-447B-81DA-11B94D4ABF52}"/>
              </a:ext>
            </a:extLst>
          </p:cNvPr>
          <p:cNvCxnSpPr/>
          <p:nvPr/>
        </p:nvCxnSpPr>
        <p:spPr>
          <a:xfrm flipV="1">
            <a:off x="5633564" y="3550305"/>
            <a:ext cx="408441" cy="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60990BF-2E82-4302-ACF9-62FADF1E3286}"/>
              </a:ext>
            </a:extLst>
          </p:cNvPr>
          <p:cNvCxnSpPr>
            <a:stCxn id="6" idx="2"/>
            <a:endCxn id="8" idx="0"/>
          </p:cNvCxnSpPr>
          <p:nvPr/>
        </p:nvCxnSpPr>
        <p:spPr>
          <a:xfrm flipH="1">
            <a:off x="2167594" y="1954085"/>
            <a:ext cx="2404406" cy="1112486"/>
          </a:xfrm>
          <a:prstGeom prst="straightConnector1">
            <a:avLst/>
          </a:prstGeom>
          <a:ln>
            <a:solidFill>
              <a:schemeClr val="tx1"/>
            </a:solidFill>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91D20699-E768-49F7-905A-B8E1A6D0C22E}"/>
              </a:ext>
            </a:extLst>
          </p:cNvPr>
          <p:cNvCxnSpPr>
            <a:stCxn id="6" idx="2"/>
          </p:cNvCxnSpPr>
          <p:nvPr/>
        </p:nvCxnSpPr>
        <p:spPr>
          <a:xfrm flipH="1">
            <a:off x="3526440" y="1954085"/>
            <a:ext cx="1045560" cy="1112486"/>
          </a:xfrm>
          <a:prstGeom prst="straightConnector1">
            <a:avLst/>
          </a:prstGeom>
          <a:ln>
            <a:solidFill>
              <a:schemeClr val="tx1"/>
            </a:solidFill>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D60CDC9-5B52-465A-81C9-A7362B885F56}"/>
              </a:ext>
            </a:extLst>
          </p:cNvPr>
          <p:cNvCxnSpPr>
            <a:stCxn id="6" idx="2"/>
          </p:cNvCxnSpPr>
          <p:nvPr/>
        </p:nvCxnSpPr>
        <p:spPr>
          <a:xfrm>
            <a:off x="4572000" y="1954085"/>
            <a:ext cx="353356" cy="1123274"/>
          </a:xfrm>
          <a:prstGeom prst="straightConnector1">
            <a:avLst/>
          </a:prstGeom>
          <a:ln>
            <a:solidFill>
              <a:schemeClr val="tx1"/>
            </a:solidFill>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870E139-CADF-44A3-828D-F8407533EA5C}"/>
              </a:ext>
            </a:extLst>
          </p:cNvPr>
          <p:cNvCxnSpPr>
            <a:stCxn id="17" idx="0"/>
          </p:cNvCxnSpPr>
          <p:nvPr/>
        </p:nvCxnSpPr>
        <p:spPr>
          <a:xfrm flipH="1" flipV="1">
            <a:off x="4512166" y="1954085"/>
            <a:ext cx="2178162" cy="1112486"/>
          </a:xfrm>
          <a:prstGeom prst="straightConnector1">
            <a:avLst/>
          </a:prstGeom>
          <a:ln>
            <a:solidFill>
              <a:schemeClr val="tx1"/>
            </a:solidFill>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0C979E6-D991-498A-ABD4-1BE44FA8712C}"/>
              </a:ext>
            </a:extLst>
          </p:cNvPr>
          <p:cNvCxnSpPr>
            <a:stCxn id="6" idx="1"/>
            <a:endCxn id="4" idx="3"/>
          </p:cNvCxnSpPr>
          <p:nvPr/>
        </p:nvCxnSpPr>
        <p:spPr>
          <a:xfrm flipH="1">
            <a:off x="1892334" y="1749979"/>
            <a:ext cx="2069312" cy="361546"/>
          </a:xfrm>
          <a:prstGeom prst="straightConnector1">
            <a:avLst/>
          </a:prstGeom>
          <a:ln>
            <a:solidFill>
              <a:schemeClr val="tx1"/>
            </a:solidFill>
            <a:headEnd type="stealth"/>
            <a:tailEnd type="triangle"/>
          </a:ln>
        </p:spPr>
        <p:style>
          <a:lnRef idx="1">
            <a:schemeClr val="accent1"/>
          </a:lnRef>
          <a:fillRef idx="0">
            <a:schemeClr val="accent1"/>
          </a:fillRef>
          <a:effectRef idx="0">
            <a:schemeClr val="accent1"/>
          </a:effectRef>
          <a:fontRef idx="minor">
            <a:schemeClr val="tx1"/>
          </a:fontRef>
        </p:style>
      </p:cxnSp>
      <p:sp>
        <p:nvSpPr>
          <p:cNvPr id="25" name="文本框 73">
            <a:extLst>
              <a:ext uri="{FF2B5EF4-FFF2-40B4-BE49-F238E27FC236}">
                <a16:creationId xmlns:a16="http://schemas.microsoft.com/office/drawing/2014/main" id="{21368AA5-02F3-41E3-9E58-2A47690D41F5}"/>
              </a:ext>
            </a:extLst>
          </p:cNvPr>
          <p:cNvSpPr txBox="1"/>
          <p:nvPr/>
        </p:nvSpPr>
        <p:spPr>
          <a:xfrm rot="20978171">
            <a:off x="2585752" y="1650306"/>
            <a:ext cx="1027705" cy="238527"/>
          </a:xfrm>
          <a:prstGeom prst="rect">
            <a:avLst/>
          </a:prstGeom>
          <a:noFill/>
        </p:spPr>
        <p:txBody>
          <a:bodyPr wrap="square" lIns="68580" tIns="34290" rIns="68580" bIns="34290" rtlCol="0">
            <a:spAutoFit/>
          </a:bodyPr>
          <a:lstStyle/>
          <a:p>
            <a:r>
              <a:rPr lang="zh-CN" altLang="en-US" sz="1100" dirty="0">
                <a:latin typeface="微软雅黑" panose="020B0503020204020204" pitchFamily="34" charset="-122"/>
                <a:ea typeface="微软雅黑" panose="020B0503020204020204" pitchFamily="34" charset="-122"/>
              </a:rPr>
              <a:t>提交任务</a:t>
            </a:r>
          </a:p>
        </p:txBody>
      </p:sp>
      <p:sp>
        <p:nvSpPr>
          <p:cNvPr id="26" name="文本框 59">
            <a:extLst>
              <a:ext uri="{FF2B5EF4-FFF2-40B4-BE49-F238E27FC236}">
                <a16:creationId xmlns:a16="http://schemas.microsoft.com/office/drawing/2014/main" id="{877A88C2-1B8C-4C76-BC8B-AF43051F4E9D}"/>
              </a:ext>
            </a:extLst>
          </p:cNvPr>
          <p:cNvSpPr txBox="1"/>
          <p:nvPr/>
        </p:nvSpPr>
        <p:spPr>
          <a:xfrm rot="1568688">
            <a:off x="5077736" y="2368856"/>
            <a:ext cx="1477160" cy="238527"/>
          </a:xfrm>
          <a:prstGeom prst="rect">
            <a:avLst/>
          </a:prstGeom>
          <a:noFill/>
        </p:spPr>
        <p:txBody>
          <a:bodyPr wrap="square" lIns="68580" tIns="34290" rIns="68580" bIns="34290" rtlCol="0">
            <a:spAutoFit/>
          </a:bodyPr>
          <a:lstStyle/>
          <a:p>
            <a:r>
              <a:rPr lang="zh-CN" altLang="en-US" sz="1100" dirty="0">
                <a:latin typeface="微软雅黑" panose="020B0503020204020204" pitchFamily="34" charset="-122"/>
                <a:ea typeface="微软雅黑" panose="020B0503020204020204" pitchFamily="34" charset="-122"/>
              </a:rPr>
              <a:t>分配并监管任务</a:t>
            </a:r>
          </a:p>
        </p:txBody>
      </p:sp>
      <p:sp>
        <p:nvSpPr>
          <p:cNvPr id="27" name="矩形 26">
            <a:extLst>
              <a:ext uri="{FF2B5EF4-FFF2-40B4-BE49-F238E27FC236}">
                <a16:creationId xmlns:a16="http://schemas.microsoft.com/office/drawing/2014/main" id="{058C8DFF-D207-49A7-B34A-2CC46740FC0D}"/>
              </a:ext>
            </a:extLst>
          </p:cNvPr>
          <p:cNvSpPr/>
          <p:nvPr/>
        </p:nvSpPr>
        <p:spPr>
          <a:xfrm>
            <a:off x="1592388" y="3202620"/>
            <a:ext cx="50760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Map Task</a:t>
            </a:r>
            <a:endParaRPr lang="zh-CN" altLang="en-US" sz="700" dirty="0">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7ADF0D12-64D8-4BC4-ADB2-8823FFA86EDD}"/>
              </a:ext>
            </a:extLst>
          </p:cNvPr>
          <p:cNvSpPr/>
          <p:nvPr/>
        </p:nvSpPr>
        <p:spPr>
          <a:xfrm>
            <a:off x="1597905" y="3627725"/>
            <a:ext cx="50651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Reduce Task</a:t>
            </a:r>
            <a:endParaRPr lang="zh-CN" altLang="en-US" sz="7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6F6D72FA-0B55-4C22-915A-3E4F97F8E1D7}"/>
              </a:ext>
            </a:extLst>
          </p:cNvPr>
          <p:cNvSpPr/>
          <p:nvPr/>
        </p:nvSpPr>
        <p:spPr>
          <a:xfrm>
            <a:off x="2229659" y="3205617"/>
            <a:ext cx="50760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Map Task</a:t>
            </a:r>
            <a:endParaRPr lang="zh-CN" altLang="en-US" sz="700"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354AAE15-18E4-492E-A33F-AC1BD18187D4}"/>
              </a:ext>
            </a:extLst>
          </p:cNvPr>
          <p:cNvSpPr/>
          <p:nvPr/>
        </p:nvSpPr>
        <p:spPr>
          <a:xfrm>
            <a:off x="3018840" y="3205701"/>
            <a:ext cx="50760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Map Task</a:t>
            </a:r>
            <a:endParaRPr lang="zh-CN" altLang="en-US" sz="70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6DFAC788-42ED-4CE9-946C-B34A28396EA6}"/>
              </a:ext>
            </a:extLst>
          </p:cNvPr>
          <p:cNvSpPr/>
          <p:nvPr/>
        </p:nvSpPr>
        <p:spPr>
          <a:xfrm>
            <a:off x="3024357" y="3630806"/>
            <a:ext cx="50651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Reduce Task</a:t>
            </a:r>
            <a:endParaRPr lang="zh-CN" altLang="en-US" sz="7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1370BCA8-03B6-4963-9E41-90042A69996E}"/>
              </a:ext>
            </a:extLst>
          </p:cNvPr>
          <p:cNvSpPr/>
          <p:nvPr/>
        </p:nvSpPr>
        <p:spPr>
          <a:xfrm>
            <a:off x="3656111" y="3208698"/>
            <a:ext cx="50760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Map Task</a:t>
            </a:r>
            <a:endParaRPr lang="zh-CN" altLang="en-US" sz="70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C0B025C2-E8A8-4883-B2E9-2AC2455BC982}"/>
              </a:ext>
            </a:extLst>
          </p:cNvPr>
          <p:cNvSpPr/>
          <p:nvPr/>
        </p:nvSpPr>
        <p:spPr>
          <a:xfrm>
            <a:off x="4417756" y="3210149"/>
            <a:ext cx="50760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Map Task</a:t>
            </a:r>
            <a:endParaRPr lang="zh-CN" altLang="en-US" sz="700"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FDC246BE-8467-40D1-8963-CAD42C8D5227}"/>
              </a:ext>
            </a:extLst>
          </p:cNvPr>
          <p:cNvSpPr/>
          <p:nvPr/>
        </p:nvSpPr>
        <p:spPr>
          <a:xfrm>
            <a:off x="4423273" y="3635254"/>
            <a:ext cx="50651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Reduce Task</a:t>
            </a:r>
            <a:endParaRPr lang="zh-CN" altLang="en-US" sz="70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790CFA9D-E2D9-4E6E-AB03-18EB9EF77CFE}"/>
              </a:ext>
            </a:extLst>
          </p:cNvPr>
          <p:cNvSpPr/>
          <p:nvPr/>
        </p:nvSpPr>
        <p:spPr>
          <a:xfrm>
            <a:off x="5055027" y="3213146"/>
            <a:ext cx="50760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Map Task</a:t>
            </a:r>
            <a:endParaRPr lang="zh-CN" altLang="en-US" sz="700" dirty="0">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32D73C40-A42C-43F3-98B3-028112BBB6CE}"/>
              </a:ext>
            </a:extLst>
          </p:cNvPr>
          <p:cNvSpPr/>
          <p:nvPr/>
        </p:nvSpPr>
        <p:spPr>
          <a:xfrm>
            <a:off x="6136750" y="3181204"/>
            <a:ext cx="50760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Map Task</a:t>
            </a:r>
            <a:endParaRPr lang="zh-CN" altLang="en-US" sz="700" dirty="0">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1B28D338-CFB8-4085-A5F8-5F984A07B61D}"/>
              </a:ext>
            </a:extLst>
          </p:cNvPr>
          <p:cNvSpPr/>
          <p:nvPr/>
        </p:nvSpPr>
        <p:spPr>
          <a:xfrm>
            <a:off x="6142267" y="3606309"/>
            <a:ext cx="50651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Reduce Task</a:t>
            </a:r>
            <a:endParaRPr lang="zh-CN" altLang="en-US" sz="700" dirty="0">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CDB8C43A-6DCD-4615-8E76-33F0BB1B381B}"/>
              </a:ext>
            </a:extLst>
          </p:cNvPr>
          <p:cNvSpPr/>
          <p:nvPr/>
        </p:nvSpPr>
        <p:spPr>
          <a:xfrm>
            <a:off x="6774021" y="3184201"/>
            <a:ext cx="50760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Map Task</a:t>
            </a:r>
            <a:endParaRPr lang="zh-CN" altLang="en-US" sz="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0441628"/>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a:t>
            </a:r>
            <a:r>
              <a:rPr lang="zh-CN" altLang="zh-CN" dirty="0"/>
              <a:t>作业执行时架构</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a:t>ResourceManager</a:t>
            </a:r>
            <a:r>
              <a:rPr lang="zh-CN" altLang="zh-CN" dirty="0"/>
              <a:t>称为资源管理器，负责集中管理</a:t>
            </a:r>
            <a:r>
              <a:rPr lang="en-US" altLang="zh-CN" dirty="0"/>
              <a:t>MapReduce</a:t>
            </a:r>
            <a:r>
              <a:rPr lang="zh-CN" altLang="zh-CN" dirty="0"/>
              <a:t>执行作业时所有参与运算的全部计算机的资源（例如，统一管理所有计算机的</a:t>
            </a:r>
            <a:r>
              <a:rPr lang="en-US" altLang="zh-CN" dirty="0"/>
              <a:t>CPU</a:t>
            </a:r>
            <a:r>
              <a:rPr lang="zh-CN" altLang="zh-CN" dirty="0"/>
              <a:t>、内存、硬盘等），并将这些资源按需分配给各个节点。</a:t>
            </a:r>
          </a:p>
          <a:p>
            <a:r>
              <a:rPr lang="en-US" altLang="zh-CN" dirty="0" err="1"/>
              <a:t>ApplicationMaster</a:t>
            </a:r>
            <a:r>
              <a:rPr lang="zh-CN" altLang="zh-CN" dirty="0"/>
              <a:t>称为应用管理器，负责管理某一个具体应用的调度工作。例如，某一次</a:t>
            </a:r>
            <a:r>
              <a:rPr lang="en-US" altLang="zh-CN" dirty="0"/>
              <a:t>MapReduce</a:t>
            </a:r>
            <a:r>
              <a:rPr lang="zh-CN" altLang="zh-CN" dirty="0"/>
              <a:t>作业可能被划分为了若干个小应用，而每一个应用就对应着由一个</a:t>
            </a:r>
            <a:r>
              <a:rPr lang="en-US" altLang="zh-CN" dirty="0" err="1"/>
              <a:t>ApplicationMaster</a:t>
            </a:r>
            <a:r>
              <a:rPr lang="zh-CN" altLang="zh-CN" dirty="0"/>
              <a:t>全权管理。</a:t>
            </a:r>
          </a:p>
          <a:p>
            <a:r>
              <a:rPr lang="en-US" altLang="zh-CN" dirty="0"/>
              <a:t>Container</a:t>
            </a:r>
            <a:r>
              <a:rPr lang="zh-CN" altLang="zh-CN" dirty="0"/>
              <a:t>称为容器，</a:t>
            </a:r>
            <a:r>
              <a:rPr lang="en-US" altLang="zh-CN" dirty="0" err="1"/>
              <a:t>ResourceManager</a:t>
            </a:r>
            <a:r>
              <a:rPr lang="zh-CN" altLang="zh-CN" dirty="0"/>
              <a:t>分配给各个节点的资源会被存入独立存入</a:t>
            </a:r>
            <a:r>
              <a:rPr lang="en-US" altLang="zh-CN" dirty="0"/>
              <a:t>Container</a:t>
            </a:r>
            <a:r>
              <a:rPr lang="zh-CN" altLang="zh-CN" dirty="0"/>
              <a:t>中运行。也就是说，</a:t>
            </a:r>
            <a:r>
              <a:rPr lang="en-US" altLang="zh-CN" dirty="0"/>
              <a:t>Container</a:t>
            </a:r>
            <a:r>
              <a:rPr lang="zh-CN" altLang="zh-CN" dirty="0"/>
              <a:t>就是</a:t>
            </a:r>
            <a:r>
              <a:rPr lang="en-US" altLang="zh-CN" dirty="0"/>
              <a:t>YARN</a:t>
            </a:r>
            <a:r>
              <a:rPr lang="zh-CN" altLang="zh-CN" dirty="0"/>
              <a:t>提供的一套隔离资源的容器。每个容器内都拥有一套可独立运行的资源环境（</a:t>
            </a:r>
            <a:r>
              <a:rPr lang="en-US" altLang="zh-CN" dirty="0"/>
              <a:t>CPU</a:t>
            </a:r>
            <a:r>
              <a:rPr lang="zh-CN" altLang="zh-CN" dirty="0"/>
              <a:t>、内存以及当前需要执行的任务文件等）。</a:t>
            </a:r>
          </a:p>
          <a:p>
            <a:r>
              <a:rPr lang="en-US" altLang="zh-CN" dirty="0" err="1"/>
              <a:t>NodeManager</a:t>
            </a:r>
            <a:r>
              <a:rPr lang="zh-CN" altLang="zh-CN" dirty="0"/>
              <a:t>称为节点监视器，它会向</a:t>
            </a:r>
            <a:r>
              <a:rPr lang="en-US" altLang="zh-CN" dirty="0" err="1"/>
              <a:t>ApplicationMaster</a:t>
            </a:r>
            <a:r>
              <a:rPr lang="zh-CN" altLang="zh-CN" dirty="0"/>
              <a:t>汇报当前节点的资源使用情况，以及所管理的所有</a:t>
            </a:r>
            <a:r>
              <a:rPr lang="en-US" altLang="zh-CN" dirty="0"/>
              <a:t>Container</a:t>
            </a:r>
            <a:r>
              <a:rPr lang="zh-CN" altLang="zh-CN" dirty="0"/>
              <a:t>的运行状态。此外，它还会接收并处理</a:t>
            </a:r>
            <a:r>
              <a:rPr lang="en-US" altLang="zh-CN" dirty="0" err="1"/>
              <a:t>ApplicationMaster</a:t>
            </a:r>
            <a:r>
              <a:rPr lang="zh-CN" altLang="zh-CN" dirty="0"/>
              <a:t>发来的启动任务、停止任务等请求。</a:t>
            </a:r>
          </a:p>
        </p:txBody>
      </p:sp>
    </p:spTree>
    <p:extLst>
      <p:ext uri="{BB962C8B-B14F-4D97-AF65-F5344CB8AC3E}">
        <p14:creationId xmlns:p14="http://schemas.microsoft.com/office/powerpoint/2010/main" val="1621490693"/>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F0A28-BEE3-4488-B9C4-4370385D7015}"/>
              </a:ext>
            </a:extLst>
          </p:cNvPr>
          <p:cNvSpPr>
            <a:spLocks noGrp="1"/>
          </p:cNvSpPr>
          <p:nvPr>
            <p:ph type="title"/>
          </p:nvPr>
        </p:nvSpPr>
        <p:spPr/>
        <p:txBody>
          <a:bodyPr/>
          <a:lstStyle/>
          <a:p>
            <a:r>
              <a:rPr lang="en-US" altLang="zh-CN" dirty="0"/>
              <a:t>4.4  MapReduce</a:t>
            </a:r>
            <a:r>
              <a:rPr lang="zh-CN" altLang="en-US" dirty="0"/>
              <a:t>数据类型与格式</a:t>
            </a:r>
          </a:p>
        </p:txBody>
      </p:sp>
      <p:sp>
        <p:nvSpPr>
          <p:cNvPr id="3" name="内容占位符 2">
            <a:extLst>
              <a:ext uri="{FF2B5EF4-FFF2-40B4-BE49-F238E27FC236}">
                <a16:creationId xmlns:a16="http://schemas.microsoft.com/office/drawing/2014/main" id="{C83CFC73-7979-41FB-BE19-4C93F5FFA6BE}"/>
              </a:ext>
            </a:extLst>
          </p:cNvPr>
          <p:cNvSpPr>
            <a:spLocks noGrp="1"/>
          </p:cNvSpPr>
          <p:nvPr>
            <p:ph idx="1"/>
          </p:nvPr>
        </p:nvSpPr>
        <p:spPr/>
        <p:txBody>
          <a:bodyPr/>
          <a:lstStyle/>
          <a:p>
            <a:r>
              <a:rPr lang="en-US" altLang="zh-CN" dirty="0"/>
              <a:t>MapReduce</a:t>
            </a:r>
            <a:r>
              <a:rPr lang="zh-CN" altLang="zh-CN" dirty="0"/>
              <a:t>使用了</a:t>
            </a:r>
            <a:r>
              <a:rPr lang="en-US" altLang="zh-CN" dirty="0"/>
              <a:t>Text</a:t>
            </a:r>
            <a:r>
              <a:rPr lang="zh-CN" altLang="zh-CN" dirty="0"/>
              <a:t>定义字符串，使用了</a:t>
            </a:r>
            <a:r>
              <a:rPr lang="en-US" altLang="zh-CN" dirty="0" err="1"/>
              <a:t>IntWritable</a:t>
            </a:r>
            <a:r>
              <a:rPr lang="zh-CN" altLang="zh-CN" dirty="0"/>
              <a:t>定义整型变量，而没有使用</a:t>
            </a:r>
            <a:r>
              <a:rPr lang="en-US" altLang="zh-CN" dirty="0"/>
              <a:t>Java</a:t>
            </a:r>
            <a:r>
              <a:rPr lang="zh-CN" altLang="zh-CN" dirty="0"/>
              <a:t>内置的</a:t>
            </a:r>
            <a:r>
              <a:rPr lang="en-US" altLang="zh-CN" dirty="0"/>
              <a:t>String</a:t>
            </a:r>
            <a:r>
              <a:rPr lang="zh-CN" altLang="zh-CN" dirty="0"/>
              <a:t>和</a:t>
            </a:r>
            <a:r>
              <a:rPr lang="en-US" altLang="zh-CN" dirty="0"/>
              <a:t>int</a:t>
            </a:r>
            <a:r>
              <a:rPr lang="zh-CN" altLang="zh-CN" dirty="0"/>
              <a:t>类型。这样做主要是有两个方面的原因：</a:t>
            </a:r>
          </a:p>
          <a:p>
            <a:pPr lvl="0"/>
            <a:r>
              <a:rPr lang="en-US" altLang="zh-CN" dirty="0"/>
              <a:t>MapReduce</a:t>
            </a:r>
            <a:r>
              <a:rPr lang="zh-CN" altLang="zh-CN" dirty="0"/>
              <a:t>是集群运算，因此必然会在执行期间进行网络传输，然而在网络中传输的数据必须是可序列化的类型。</a:t>
            </a:r>
          </a:p>
          <a:p>
            <a:pPr lvl="0"/>
            <a:r>
              <a:rPr lang="zh-CN" altLang="zh-CN" dirty="0"/>
              <a:t>为了良好地匹配</a:t>
            </a:r>
            <a:r>
              <a:rPr lang="en-US" altLang="zh-CN" dirty="0"/>
              <a:t>MapReduce</a:t>
            </a:r>
            <a:r>
              <a:rPr lang="zh-CN" altLang="zh-CN" dirty="0"/>
              <a:t>内部的运行机制，</a:t>
            </a:r>
            <a:r>
              <a:rPr lang="en-US" altLang="zh-CN" dirty="0"/>
              <a:t>MapReduce</a:t>
            </a:r>
            <a:r>
              <a:rPr lang="zh-CN" altLang="zh-CN" dirty="0"/>
              <a:t>就专门设计了一套数据类型。</a:t>
            </a:r>
          </a:p>
        </p:txBody>
      </p:sp>
    </p:spTree>
    <p:extLst>
      <p:ext uri="{BB962C8B-B14F-4D97-AF65-F5344CB8AC3E}">
        <p14:creationId xmlns:p14="http://schemas.microsoft.com/office/powerpoint/2010/main" val="1409226237"/>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17B4E-D72F-4193-A09F-F3350AEA6856}"/>
              </a:ext>
            </a:extLst>
          </p:cNvPr>
          <p:cNvSpPr>
            <a:spLocks noGrp="1"/>
          </p:cNvSpPr>
          <p:nvPr>
            <p:ph type="title"/>
          </p:nvPr>
        </p:nvSpPr>
        <p:spPr/>
        <p:txBody>
          <a:bodyPr/>
          <a:lstStyle/>
          <a:p>
            <a:r>
              <a:rPr lang="en-US" altLang="zh-CN" dirty="0"/>
              <a:t>MapReduce</a:t>
            </a:r>
            <a:r>
              <a:rPr lang="zh-CN" altLang="en-US" dirty="0"/>
              <a:t>中常见数据类型</a:t>
            </a:r>
          </a:p>
        </p:txBody>
      </p:sp>
      <p:graphicFrame>
        <p:nvGraphicFramePr>
          <p:cNvPr id="4" name="内容占位符 3">
            <a:extLst>
              <a:ext uri="{FF2B5EF4-FFF2-40B4-BE49-F238E27FC236}">
                <a16:creationId xmlns:a16="http://schemas.microsoft.com/office/drawing/2014/main" id="{0DEB062D-C40B-42A7-8D9D-40E5004CCB43}"/>
              </a:ext>
            </a:extLst>
          </p:cNvPr>
          <p:cNvGraphicFramePr>
            <a:graphicFrameLocks noGrp="1"/>
          </p:cNvGraphicFramePr>
          <p:nvPr>
            <p:ph idx="1"/>
            <p:extLst>
              <p:ext uri="{D42A27DB-BD31-4B8C-83A1-F6EECF244321}">
                <p14:modId xmlns:p14="http://schemas.microsoft.com/office/powerpoint/2010/main" val="1114946827"/>
              </p:ext>
            </p:extLst>
          </p:nvPr>
        </p:nvGraphicFramePr>
        <p:xfrm>
          <a:off x="628652" y="1337310"/>
          <a:ext cx="7886698" cy="2468880"/>
        </p:xfrm>
        <a:graphic>
          <a:graphicData uri="http://schemas.openxmlformats.org/drawingml/2006/table">
            <a:tbl>
              <a:tblPr firstRow="1" firstCol="1" bandRow="1">
                <a:tableStyleId>{5C22544A-7EE6-4342-B048-85BDC9FD1C3A}</a:tableStyleId>
              </a:tblPr>
              <a:tblGrid>
                <a:gridCol w="3943349">
                  <a:extLst>
                    <a:ext uri="{9D8B030D-6E8A-4147-A177-3AD203B41FA5}">
                      <a16:colId xmlns:a16="http://schemas.microsoft.com/office/drawing/2014/main" val="3340419357"/>
                    </a:ext>
                  </a:extLst>
                </a:gridCol>
                <a:gridCol w="3943349">
                  <a:extLst>
                    <a:ext uri="{9D8B030D-6E8A-4147-A177-3AD203B41FA5}">
                      <a16:colId xmlns:a16="http://schemas.microsoft.com/office/drawing/2014/main" val="890335436"/>
                    </a:ext>
                  </a:extLst>
                </a:gridCol>
              </a:tblGrid>
              <a:tr h="0">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数据类型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说明</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623891039"/>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IntWritable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整型类型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889872359"/>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LongWritable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长整型类型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64765045"/>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FloatWritable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单精度浮点数类型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4596622"/>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DoubleWritable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双精度浮点数类型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431599090"/>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ByteWritable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字节类型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162102931"/>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BooleanWritable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布尔类型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758173895"/>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Text</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UTF-8</a:t>
                      </a:r>
                      <a:r>
                        <a:rPr lang="zh-CN" sz="1800" kern="0">
                          <a:effectLst/>
                          <a:latin typeface="微软雅黑" panose="020B0503020204020204" pitchFamily="34" charset="-122"/>
                          <a:ea typeface="微软雅黑" panose="020B0503020204020204" pitchFamily="34" charset="-122"/>
                        </a:rPr>
                        <a:t>格式存储的文本类型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954642401"/>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NullWritable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dirty="0">
                          <a:effectLst/>
                          <a:latin typeface="微软雅黑" panose="020B0503020204020204" pitchFamily="34" charset="-122"/>
                          <a:ea typeface="微软雅黑" panose="020B0503020204020204" pitchFamily="34" charset="-122"/>
                        </a:rPr>
                        <a:t>空对象</a:t>
                      </a:r>
                      <a:endParaRPr lang="zh-CN" sz="18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705000445"/>
                  </a:ext>
                </a:extLst>
              </a:tr>
            </a:tbl>
          </a:graphicData>
        </a:graphic>
      </p:graphicFrame>
    </p:spTree>
    <p:extLst>
      <p:ext uri="{BB962C8B-B14F-4D97-AF65-F5344CB8AC3E}">
        <p14:creationId xmlns:p14="http://schemas.microsoft.com/office/powerpoint/2010/main" val="2924010987"/>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B845B-F63E-410A-97A6-799067BE7FB6}"/>
              </a:ext>
            </a:extLst>
          </p:cNvPr>
          <p:cNvSpPr>
            <a:spLocks noGrp="1"/>
          </p:cNvSpPr>
          <p:nvPr>
            <p:ph type="title"/>
          </p:nvPr>
        </p:nvSpPr>
        <p:spPr/>
        <p:txBody>
          <a:bodyPr/>
          <a:lstStyle/>
          <a:p>
            <a:r>
              <a:rPr lang="en-US" altLang="zh-CN" dirty="0"/>
              <a:t>4.4  MapReduce</a:t>
            </a:r>
            <a:r>
              <a:rPr lang="zh-CN" altLang="en-US" dirty="0"/>
              <a:t>数据类型与格式</a:t>
            </a:r>
          </a:p>
        </p:txBody>
      </p:sp>
      <p:sp>
        <p:nvSpPr>
          <p:cNvPr id="3" name="内容占位符 2">
            <a:extLst>
              <a:ext uri="{FF2B5EF4-FFF2-40B4-BE49-F238E27FC236}">
                <a16:creationId xmlns:a16="http://schemas.microsoft.com/office/drawing/2014/main" id="{907E8686-39CA-4D26-B0A6-E3EBD16A8768}"/>
              </a:ext>
            </a:extLst>
          </p:cNvPr>
          <p:cNvSpPr>
            <a:spLocks noGrp="1"/>
          </p:cNvSpPr>
          <p:nvPr>
            <p:ph idx="1"/>
          </p:nvPr>
        </p:nvSpPr>
        <p:spPr/>
        <p:txBody>
          <a:bodyPr>
            <a:normAutofit fontScale="62500" lnSpcReduction="20000"/>
          </a:bodyPr>
          <a:lstStyle/>
          <a:p>
            <a:r>
              <a:rPr lang="zh-CN" altLang="zh-CN" dirty="0"/>
              <a:t>需要注意的是，这些数据类型的定义类都实现了</a:t>
            </a:r>
            <a:r>
              <a:rPr lang="en-US" altLang="zh-CN" dirty="0" err="1"/>
              <a:t>WritableComparable</a:t>
            </a:r>
            <a:r>
              <a:rPr lang="zh-CN" altLang="zh-CN" dirty="0"/>
              <a:t>接口，其源码如下所示。</a:t>
            </a:r>
          </a:p>
          <a:p>
            <a:pPr marL="0" indent="0">
              <a:buNone/>
            </a:pPr>
            <a:r>
              <a:rPr lang="en-US" altLang="zh-CN" i="1" dirty="0"/>
              <a:t>public abstract interface </a:t>
            </a:r>
            <a:r>
              <a:rPr lang="en-US" altLang="zh-CN" i="1" dirty="0" err="1"/>
              <a:t>WritableComparable</a:t>
            </a:r>
            <a:r>
              <a:rPr lang="en-US" altLang="zh-CN" i="1" dirty="0"/>
              <a:t> extends Writable, Comparable {...}</a:t>
            </a:r>
            <a:endParaRPr lang="zh-CN" altLang="zh-CN" i="1" dirty="0"/>
          </a:p>
          <a:p>
            <a:pPr marL="0" indent="0">
              <a:buNone/>
            </a:pPr>
            <a:r>
              <a:rPr lang="zh-CN" altLang="zh-CN" i="1" dirty="0"/>
              <a:t>可以发现，</a:t>
            </a:r>
            <a:r>
              <a:rPr lang="en-US" altLang="zh-CN" i="1" dirty="0" err="1"/>
              <a:t>WritableComparable</a:t>
            </a:r>
            <a:r>
              <a:rPr lang="zh-CN" altLang="zh-CN" i="1" dirty="0"/>
              <a:t>继承自</a:t>
            </a:r>
            <a:r>
              <a:rPr lang="en-US" altLang="zh-CN" i="1" dirty="0"/>
              <a:t>Writable</a:t>
            </a:r>
            <a:r>
              <a:rPr lang="zh-CN" altLang="zh-CN" i="1" dirty="0"/>
              <a:t>和</a:t>
            </a:r>
            <a:r>
              <a:rPr lang="en-US" altLang="zh-CN" i="1" dirty="0"/>
              <a:t>Comparable</a:t>
            </a:r>
            <a:r>
              <a:rPr lang="zh-CN" altLang="zh-CN" i="1" dirty="0"/>
              <a:t>接口。其中</a:t>
            </a:r>
            <a:r>
              <a:rPr lang="en-US" altLang="zh-CN" i="1" dirty="0"/>
              <a:t>Writable</a:t>
            </a:r>
            <a:r>
              <a:rPr lang="zh-CN" altLang="zh-CN" i="1" dirty="0"/>
              <a:t>就是</a:t>
            </a:r>
            <a:r>
              <a:rPr lang="en-US" altLang="zh-CN" i="1" dirty="0"/>
              <a:t>MapReduce</a:t>
            </a:r>
            <a:r>
              <a:rPr lang="zh-CN" altLang="zh-CN" i="1" dirty="0"/>
              <a:t>提供的序列化接口（类似于</a:t>
            </a:r>
            <a:r>
              <a:rPr lang="en-US" altLang="zh-CN" i="1" dirty="0"/>
              <a:t>Java</a:t>
            </a:r>
            <a:r>
              <a:rPr lang="zh-CN" altLang="zh-CN" i="1" dirty="0"/>
              <a:t>中的</a:t>
            </a:r>
            <a:r>
              <a:rPr lang="en-US" altLang="zh-CN" i="1" dirty="0"/>
              <a:t>Serializable</a:t>
            </a:r>
            <a:r>
              <a:rPr lang="zh-CN" altLang="zh-CN" i="1" dirty="0"/>
              <a:t>接口），源码如下所示。</a:t>
            </a:r>
          </a:p>
          <a:p>
            <a:pPr marL="0" indent="0">
              <a:buNone/>
            </a:pPr>
            <a:r>
              <a:rPr lang="en-US" altLang="zh-CN" i="1" dirty="0"/>
              <a:t>public abstract interface </a:t>
            </a:r>
            <a:r>
              <a:rPr lang="en-US" altLang="zh-CN" i="1" dirty="0" err="1"/>
              <a:t>org.apache.hadoop.io.Writable</a:t>
            </a:r>
            <a:r>
              <a:rPr lang="en-US" altLang="zh-CN" i="1" dirty="0"/>
              <a:t> {</a:t>
            </a:r>
            <a:endParaRPr lang="zh-CN" altLang="zh-CN" i="1" dirty="0"/>
          </a:p>
          <a:p>
            <a:pPr marL="0" indent="0">
              <a:buNone/>
            </a:pPr>
            <a:r>
              <a:rPr lang="en-US" altLang="zh-CN" i="1" dirty="0"/>
              <a:t>    public abstract void write(</a:t>
            </a:r>
            <a:r>
              <a:rPr lang="en-US" altLang="zh-CN" i="1" dirty="0" err="1"/>
              <a:t>DataOutput</a:t>
            </a:r>
            <a:r>
              <a:rPr lang="en-US" altLang="zh-CN" i="1" dirty="0"/>
              <a:t> output) throws </a:t>
            </a:r>
            <a:r>
              <a:rPr lang="en-US" altLang="zh-CN" i="1" dirty="0" err="1"/>
              <a:t>IOException</a:t>
            </a:r>
            <a:r>
              <a:rPr lang="en-US" altLang="zh-CN" i="1" dirty="0"/>
              <a:t>;</a:t>
            </a:r>
            <a:endParaRPr lang="zh-CN" altLang="zh-CN" i="1" dirty="0"/>
          </a:p>
          <a:p>
            <a:pPr marL="0" indent="0">
              <a:buNone/>
            </a:pPr>
            <a:r>
              <a:rPr lang="en-US" altLang="zh-CN" i="1" dirty="0"/>
              <a:t>    public abstract void </a:t>
            </a:r>
            <a:r>
              <a:rPr lang="en-US" altLang="zh-CN" i="1" dirty="0" err="1"/>
              <a:t>readFields</a:t>
            </a:r>
            <a:r>
              <a:rPr lang="en-US" altLang="zh-CN" i="1" dirty="0"/>
              <a:t>(</a:t>
            </a:r>
            <a:r>
              <a:rPr lang="en-US" altLang="zh-CN" i="1" dirty="0" err="1"/>
              <a:t>DataInput</a:t>
            </a:r>
            <a:r>
              <a:rPr lang="en-US" altLang="zh-CN" i="1" dirty="0"/>
              <a:t> input) throws </a:t>
            </a:r>
            <a:r>
              <a:rPr lang="en-US" altLang="zh-CN" i="1" dirty="0" err="1"/>
              <a:t>java.io.IOException</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a:p>
            <a:r>
              <a:rPr lang="zh-CN" altLang="zh-CN" dirty="0"/>
              <a:t>其中，</a:t>
            </a:r>
            <a:r>
              <a:rPr lang="en-US" altLang="zh-CN" dirty="0"/>
              <a:t>write()</a:t>
            </a:r>
            <a:r>
              <a:rPr lang="zh-CN" altLang="zh-CN" dirty="0"/>
              <a:t>用于将数据进行序列化操作；</a:t>
            </a:r>
            <a:r>
              <a:rPr lang="en-US" altLang="zh-CN" dirty="0" err="1"/>
              <a:t>readFields</a:t>
            </a:r>
            <a:r>
              <a:rPr lang="en-US" altLang="zh-CN" dirty="0"/>
              <a:t>()</a:t>
            </a:r>
            <a:r>
              <a:rPr lang="zh-CN" altLang="zh-CN" dirty="0"/>
              <a:t>用于将数据进行反序列化操作。</a:t>
            </a:r>
          </a:p>
          <a:p>
            <a:r>
              <a:rPr lang="en-US" altLang="zh-CN" dirty="0"/>
              <a:t>Comparable</a:t>
            </a:r>
            <a:r>
              <a:rPr lang="zh-CN" altLang="zh-CN" dirty="0"/>
              <a:t>接口就是</a:t>
            </a:r>
            <a:r>
              <a:rPr lang="en-US" altLang="zh-CN" dirty="0"/>
              <a:t>Java</a:t>
            </a:r>
            <a:r>
              <a:rPr lang="zh-CN" altLang="zh-CN" dirty="0"/>
              <a:t>中的比较器，用于对数据集进行排序操作。因此，如果我们要在</a:t>
            </a:r>
            <a:r>
              <a:rPr lang="en-US" altLang="zh-CN" dirty="0"/>
              <a:t>MapReduce</a:t>
            </a:r>
            <a:r>
              <a:rPr lang="zh-CN" altLang="zh-CN" dirty="0"/>
              <a:t>自定义一个数据类型，就需要实现</a:t>
            </a:r>
            <a:r>
              <a:rPr lang="en-US" altLang="zh-CN" dirty="0"/>
              <a:t>Writable</a:t>
            </a:r>
            <a:r>
              <a:rPr lang="zh-CN" altLang="zh-CN" dirty="0"/>
              <a:t>接口；如果还需要对自定义的数据类型进行排序操作，就需要实现</a:t>
            </a:r>
            <a:r>
              <a:rPr lang="en-US" altLang="zh-CN" dirty="0" err="1"/>
              <a:t>WritableComparable</a:t>
            </a:r>
            <a:r>
              <a:rPr lang="zh-CN" altLang="zh-CN" dirty="0"/>
              <a:t>接口（或者分别实现</a:t>
            </a:r>
            <a:r>
              <a:rPr lang="en-US" altLang="zh-CN" dirty="0"/>
              <a:t>Writable</a:t>
            </a:r>
            <a:r>
              <a:rPr lang="zh-CN" altLang="zh-CN" dirty="0"/>
              <a:t>和</a:t>
            </a:r>
            <a:r>
              <a:rPr lang="en-US" altLang="zh-CN" dirty="0"/>
              <a:t> Comparable</a:t>
            </a:r>
            <a:r>
              <a:rPr lang="zh-CN" altLang="zh-CN" dirty="0"/>
              <a:t>接口）。</a:t>
            </a:r>
          </a:p>
        </p:txBody>
      </p:sp>
    </p:spTree>
    <p:extLst>
      <p:ext uri="{BB962C8B-B14F-4D97-AF65-F5344CB8AC3E}">
        <p14:creationId xmlns:p14="http://schemas.microsoft.com/office/powerpoint/2010/main" val="2712135414"/>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4.5  </a:t>
            </a:r>
            <a:r>
              <a:rPr dirty="0">
                <a:sym typeface="+mn-ea"/>
              </a:rPr>
              <a:t>Shuffle</a:t>
            </a:r>
            <a:r>
              <a:rPr lang="zh-CN" altLang="en-US" dirty="0">
                <a:sym typeface="+mn-ea"/>
              </a:rPr>
              <a:t>机制</a:t>
            </a:r>
            <a:endParaRPr dirty="0">
              <a:sym typeface="+mn-ea"/>
            </a:endParaRPr>
          </a:p>
        </p:txBody>
      </p:sp>
      <p:sp>
        <p:nvSpPr>
          <p:cNvPr id="3" name="内容占位符 2"/>
          <p:cNvSpPr>
            <a:spLocks noGrp="1"/>
          </p:cNvSpPr>
          <p:nvPr>
            <p:ph idx="1"/>
          </p:nvPr>
        </p:nvSpPr>
        <p:spPr/>
        <p:txBody>
          <a:bodyPr/>
          <a:lstStyle/>
          <a:p>
            <a:r>
              <a:rPr lang="zh-CN" altLang="en-US" dirty="0"/>
              <a:t>Map阶段的产物会经过一个名为Shuffle的阶段。</a:t>
            </a:r>
          </a:p>
        </p:txBody>
      </p:sp>
      <p:grpSp>
        <p:nvGrpSpPr>
          <p:cNvPr id="6" name="画布 21363">
            <a:extLst>
              <a:ext uri="{FF2B5EF4-FFF2-40B4-BE49-F238E27FC236}">
                <a16:creationId xmlns:a16="http://schemas.microsoft.com/office/drawing/2014/main" id="{88D84650-3D1A-475E-8429-1A5AFE9C034A}"/>
              </a:ext>
            </a:extLst>
          </p:cNvPr>
          <p:cNvGrpSpPr/>
          <p:nvPr/>
        </p:nvGrpSpPr>
        <p:grpSpPr>
          <a:xfrm>
            <a:off x="1024349" y="2057415"/>
            <a:ext cx="7095301" cy="1497956"/>
            <a:chOff x="808650" y="0"/>
            <a:chExt cx="3669030" cy="1245870"/>
          </a:xfrm>
        </p:grpSpPr>
        <p:sp>
          <p:nvSpPr>
            <p:cNvPr id="8" name="矩形 7">
              <a:extLst>
                <a:ext uri="{FF2B5EF4-FFF2-40B4-BE49-F238E27FC236}">
                  <a16:creationId xmlns:a16="http://schemas.microsoft.com/office/drawing/2014/main" id="{850E9B22-D115-4913-9F15-BAD0A6D6877B}"/>
                </a:ext>
              </a:extLst>
            </p:cNvPr>
            <p:cNvSpPr/>
            <p:nvPr/>
          </p:nvSpPr>
          <p:spPr>
            <a:xfrm>
              <a:off x="940730" y="349250"/>
              <a:ext cx="701675" cy="896620"/>
            </a:xfrm>
            <a:prstGeom prst="rect">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ello,1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a:t>
              </a:r>
              <a:r>
                <a:rPr 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orld,1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ello,1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adoop,1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C694D8F7-50E3-416F-9B83-3D515B830618}"/>
                </a:ext>
              </a:extLst>
            </p:cNvPr>
            <p:cNvSpPr/>
            <p:nvPr/>
          </p:nvSpPr>
          <p:spPr>
            <a:xfrm>
              <a:off x="2292010" y="345440"/>
              <a:ext cx="701675" cy="896620"/>
            </a:xfrm>
            <a:prstGeom prst="rect">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D6D79B24-A79B-477C-9993-0AB8B57BD07D}"/>
                </a:ext>
              </a:extLst>
            </p:cNvPr>
            <p:cNvSpPr/>
            <p:nvPr/>
          </p:nvSpPr>
          <p:spPr>
            <a:xfrm>
              <a:off x="3637575" y="346075"/>
              <a:ext cx="702000" cy="896620"/>
            </a:xfrm>
            <a:prstGeom prst="rect">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ello,[1,1]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a:t>
              </a:r>
              <a:r>
                <a:rPr 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orld,[1]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adoop,[1]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46">
              <a:extLst>
                <a:ext uri="{FF2B5EF4-FFF2-40B4-BE49-F238E27FC236}">
                  <a16:creationId xmlns:a16="http://schemas.microsoft.com/office/drawing/2014/main" id="{5EE237E5-B9FE-487B-A356-4B0B6185F477}"/>
                </a:ext>
              </a:extLst>
            </p:cNvPr>
            <p:cNvSpPr txBox="1"/>
            <p:nvPr/>
          </p:nvSpPr>
          <p:spPr>
            <a:xfrm>
              <a:off x="808650" y="635"/>
              <a:ext cx="967740" cy="26479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Map</a:t>
              </a:r>
              <a:r>
                <a:rPr lang="zh-CN" sz="1600" kern="100">
                  <a:effectLst/>
                  <a:latin typeface="微软雅黑" panose="020B0503020204020204" pitchFamily="34" charset="-122"/>
                  <a:ea typeface="微软雅黑" panose="020B0503020204020204" pitchFamily="34" charset="-122"/>
                  <a:cs typeface="Times New Roman" panose="02020603050405020304" pitchFamily="18" charset="0"/>
                </a:rPr>
                <a:t>的输出</a:t>
              </a:r>
            </a:p>
          </p:txBody>
        </p:sp>
        <p:sp>
          <p:nvSpPr>
            <p:cNvPr id="12" name="文本框 47">
              <a:extLst>
                <a:ext uri="{FF2B5EF4-FFF2-40B4-BE49-F238E27FC236}">
                  <a16:creationId xmlns:a16="http://schemas.microsoft.com/office/drawing/2014/main" id="{D821E50B-E328-46A5-B9A9-659FF453B926}"/>
                </a:ext>
              </a:extLst>
            </p:cNvPr>
            <p:cNvSpPr txBox="1"/>
            <p:nvPr/>
          </p:nvSpPr>
          <p:spPr>
            <a:xfrm>
              <a:off x="2158025" y="6350"/>
              <a:ext cx="967740" cy="26479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Shuffle</a:t>
              </a:r>
              <a:r>
                <a:rPr lang="zh-CN" sz="1600" kern="100">
                  <a:effectLst/>
                  <a:latin typeface="微软雅黑" panose="020B0503020204020204" pitchFamily="34" charset="-122"/>
                  <a:ea typeface="微软雅黑" panose="020B0503020204020204" pitchFamily="34" charset="-122"/>
                  <a:cs typeface="Times New Roman" panose="02020603050405020304" pitchFamily="18" charset="0"/>
                </a:rPr>
                <a:t>阶段</a:t>
              </a:r>
            </a:p>
          </p:txBody>
        </p:sp>
        <p:sp>
          <p:nvSpPr>
            <p:cNvPr id="13" name="文本框 48">
              <a:extLst>
                <a:ext uri="{FF2B5EF4-FFF2-40B4-BE49-F238E27FC236}">
                  <a16:creationId xmlns:a16="http://schemas.microsoft.com/office/drawing/2014/main" id="{637A4F39-3E1C-4882-AA39-4D40E30EA484}"/>
                </a:ext>
              </a:extLst>
            </p:cNvPr>
            <p:cNvSpPr txBox="1"/>
            <p:nvPr/>
          </p:nvSpPr>
          <p:spPr>
            <a:xfrm>
              <a:off x="3509940" y="0"/>
              <a:ext cx="967740" cy="26479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Reduce</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的输入</a:t>
              </a:r>
            </a:p>
          </p:txBody>
        </p:sp>
      </p:grpSp>
    </p:spTree>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4.5  Shuffle</a:t>
            </a:r>
            <a:r>
              <a:rPr lang="zh-CN" altLang="en-US" dirty="0">
                <a:sym typeface="+mn-ea"/>
              </a:rPr>
              <a:t>机制</a:t>
            </a:r>
            <a:endParaRPr dirty="0">
              <a:sym typeface="+mn-ea"/>
            </a:endParaRPr>
          </a:p>
        </p:txBody>
      </p:sp>
      <p:sp>
        <p:nvSpPr>
          <p:cNvPr id="3" name="内容占位符 2"/>
          <p:cNvSpPr>
            <a:spLocks noGrp="1"/>
          </p:cNvSpPr>
          <p:nvPr>
            <p:ph idx="1"/>
          </p:nvPr>
        </p:nvSpPr>
        <p:spPr/>
        <p:txBody>
          <a:bodyPr/>
          <a:lstStyle/>
          <a:p>
            <a:r>
              <a:rPr lang="zh-CN" altLang="en-US" dirty="0"/>
              <a:t>在Shuffle阶段中进行排序和分区操作，Shuffle阶段的产物是以“key=单词，value=出现次数的数组”形式输出。</a:t>
            </a:r>
          </a:p>
        </p:txBody>
      </p:sp>
      <p:pic>
        <p:nvPicPr>
          <p:cNvPr id="6" name="Picture 4">
            <a:extLst>
              <a:ext uri="{FF2B5EF4-FFF2-40B4-BE49-F238E27FC236}">
                <a16:creationId xmlns:a16="http://schemas.microsoft.com/office/drawing/2014/main" id="{046D7E94-8A97-4415-851A-3D186BA11F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523446" y="2045242"/>
            <a:ext cx="6097107" cy="276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8CB49-8B54-47EF-BEDE-613DC944DD7A}"/>
              </a:ext>
            </a:extLst>
          </p:cNvPr>
          <p:cNvSpPr>
            <a:spLocks noGrp="1"/>
          </p:cNvSpPr>
          <p:nvPr>
            <p:ph type="title"/>
          </p:nvPr>
        </p:nvSpPr>
        <p:spPr/>
        <p:txBody>
          <a:bodyPr/>
          <a:lstStyle/>
          <a:p>
            <a:r>
              <a:rPr lang="en-US" altLang="zh-CN" dirty="0">
                <a:sym typeface="+mn-ea"/>
              </a:rPr>
              <a:t>4.5  Shuffle</a:t>
            </a:r>
            <a:r>
              <a:rPr lang="zh-CN" altLang="en-US" dirty="0">
                <a:sym typeface="+mn-ea"/>
              </a:rPr>
              <a:t>机制</a:t>
            </a:r>
            <a:endParaRPr lang="zh-CN" altLang="en-US" dirty="0"/>
          </a:p>
        </p:txBody>
      </p:sp>
      <p:sp>
        <p:nvSpPr>
          <p:cNvPr id="3" name="内容占位符 2">
            <a:extLst>
              <a:ext uri="{FF2B5EF4-FFF2-40B4-BE49-F238E27FC236}">
                <a16:creationId xmlns:a16="http://schemas.microsoft.com/office/drawing/2014/main" id="{C5C54142-BFA7-491D-85A5-EE2A33AB3B69}"/>
              </a:ext>
            </a:extLst>
          </p:cNvPr>
          <p:cNvSpPr>
            <a:spLocks noGrp="1"/>
          </p:cNvSpPr>
          <p:nvPr>
            <p:ph idx="1"/>
          </p:nvPr>
        </p:nvSpPr>
        <p:spPr/>
        <p:txBody>
          <a:bodyPr/>
          <a:lstStyle/>
          <a:p>
            <a:r>
              <a:rPr lang="zh-CN" altLang="zh-CN" dirty="0"/>
              <a:t>在</a:t>
            </a:r>
            <a:r>
              <a:rPr lang="en-US" altLang="zh-CN" dirty="0"/>
              <a:t>Shuffle</a:t>
            </a:r>
            <a:r>
              <a:rPr lang="zh-CN" altLang="zh-CN" dirty="0"/>
              <a:t>阶段，会对数据进行以下操作。</a:t>
            </a:r>
            <a:endParaRPr lang="en-US" altLang="zh-CN" dirty="0"/>
          </a:p>
          <a:p>
            <a:r>
              <a:rPr lang="zh-CN" altLang="zh-CN" dirty="0"/>
              <a:t>首先，</a:t>
            </a:r>
            <a:r>
              <a:rPr lang="en-US" altLang="zh-CN" dirty="0"/>
              <a:t>Shuffle</a:t>
            </a:r>
            <a:r>
              <a:rPr lang="zh-CN" altLang="zh-CN" dirty="0"/>
              <a:t>会持续接收</a:t>
            </a:r>
            <a:r>
              <a:rPr lang="en-US" altLang="zh-CN" dirty="0"/>
              <a:t>Map</a:t>
            </a:r>
            <a:r>
              <a:rPr lang="zh-CN" altLang="zh-CN" dirty="0"/>
              <a:t>阶段发来的数据，并将数据写入到一个“环形缓冲区”中，当缓冲区被填满时就会将覆盖掉的部分数据溢出存放到“溢出文件”中</a:t>
            </a:r>
            <a:r>
              <a:rPr lang="zh-CN" altLang="en-US" dirty="0"/>
              <a:t>。</a:t>
            </a:r>
          </a:p>
        </p:txBody>
      </p:sp>
      <p:grpSp>
        <p:nvGrpSpPr>
          <p:cNvPr id="4" name="画布 21364">
            <a:extLst>
              <a:ext uri="{FF2B5EF4-FFF2-40B4-BE49-F238E27FC236}">
                <a16:creationId xmlns:a16="http://schemas.microsoft.com/office/drawing/2014/main" id="{EE7AB15E-0892-464A-BE57-CD91B7D678F1}"/>
              </a:ext>
            </a:extLst>
          </p:cNvPr>
          <p:cNvGrpSpPr/>
          <p:nvPr/>
        </p:nvGrpSpPr>
        <p:grpSpPr>
          <a:xfrm>
            <a:off x="2896382" y="2735756"/>
            <a:ext cx="3351235" cy="2051050"/>
            <a:chOff x="1046140" y="36000"/>
            <a:chExt cx="3351235" cy="2051050"/>
          </a:xfrm>
        </p:grpSpPr>
        <p:sp>
          <p:nvSpPr>
            <p:cNvPr id="6" name="文本框 79">
              <a:extLst>
                <a:ext uri="{FF2B5EF4-FFF2-40B4-BE49-F238E27FC236}">
                  <a16:creationId xmlns:a16="http://schemas.microsoft.com/office/drawing/2014/main" id="{BF90FACF-9646-4C54-957B-F4D365DEBE75}"/>
                </a:ext>
              </a:extLst>
            </p:cNvPr>
            <p:cNvSpPr txBox="1"/>
            <p:nvPr/>
          </p:nvSpPr>
          <p:spPr>
            <a:xfrm>
              <a:off x="1490640" y="1608895"/>
              <a:ext cx="1556385" cy="20764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7" name="同心圆 125">
              <a:extLst>
                <a:ext uri="{FF2B5EF4-FFF2-40B4-BE49-F238E27FC236}">
                  <a16:creationId xmlns:a16="http://schemas.microsoft.com/office/drawing/2014/main" id="{C9F825EA-D3EE-4539-AAE3-FEBDF71DDC5E}"/>
                </a:ext>
              </a:extLst>
            </p:cNvPr>
            <p:cNvSpPr/>
            <p:nvPr/>
          </p:nvSpPr>
          <p:spPr>
            <a:xfrm>
              <a:off x="2583475" y="284285"/>
              <a:ext cx="914400" cy="914400"/>
            </a:xfrm>
            <a:prstGeom prst="donu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8" name="文本框 127">
              <a:extLst>
                <a:ext uri="{FF2B5EF4-FFF2-40B4-BE49-F238E27FC236}">
                  <a16:creationId xmlns:a16="http://schemas.microsoft.com/office/drawing/2014/main" id="{24B26035-6D36-4A66-BC88-386364C5C748}"/>
                </a:ext>
              </a:extLst>
            </p:cNvPr>
            <p:cNvSpPr txBox="1"/>
            <p:nvPr/>
          </p:nvSpPr>
          <p:spPr>
            <a:xfrm>
              <a:off x="1046140" y="36000"/>
              <a:ext cx="1062060" cy="26987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Map</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发来的数据</a:t>
              </a:r>
              <a:endParaRPr lang="zh-CN" sz="1050" kern="100">
                <a:effectLst/>
                <a:ea typeface="等线" panose="02010600030101010101" pitchFamily="2" charset="-122"/>
                <a:cs typeface="Times New Roman" panose="02020603050405020304" pitchFamily="18" charset="0"/>
              </a:endParaRPr>
            </a:p>
          </p:txBody>
        </p:sp>
        <p:sp>
          <p:nvSpPr>
            <p:cNvPr id="9" name="右箭头 128">
              <a:extLst>
                <a:ext uri="{FF2B5EF4-FFF2-40B4-BE49-F238E27FC236}">
                  <a16:creationId xmlns:a16="http://schemas.microsoft.com/office/drawing/2014/main" id="{D4E3E35D-2EEC-41F5-990F-67B4F43376C3}"/>
                </a:ext>
              </a:extLst>
            </p:cNvPr>
            <p:cNvSpPr/>
            <p:nvPr/>
          </p:nvSpPr>
          <p:spPr>
            <a:xfrm rot="8431118">
              <a:off x="2184990" y="1194558"/>
              <a:ext cx="568325" cy="246380"/>
            </a:xfrm>
            <a:prstGeom prst="rightArrow">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0" name="文本框 130">
              <a:extLst>
                <a:ext uri="{FF2B5EF4-FFF2-40B4-BE49-F238E27FC236}">
                  <a16:creationId xmlns:a16="http://schemas.microsoft.com/office/drawing/2014/main" id="{E92F7519-4764-4252-A2B8-70D312A22384}"/>
                </a:ext>
              </a:extLst>
            </p:cNvPr>
            <p:cNvSpPr txBox="1"/>
            <p:nvPr/>
          </p:nvSpPr>
          <p:spPr>
            <a:xfrm>
              <a:off x="2006260" y="1839400"/>
              <a:ext cx="648040" cy="24765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溢出文件</a:t>
              </a:r>
              <a:endParaRPr lang="zh-CN" sz="1050" kern="100">
                <a:effectLst/>
                <a:ea typeface="等线" panose="02010600030101010101" pitchFamily="2" charset="-122"/>
                <a:cs typeface="Times New Roman" panose="02020603050405020304" pitchFamily="18" charset="0"/>
              </a:endParaRPr>
            </a:p>
          </p:txBody>
        </p:sp>
        <p:sp>
          <p:nvSpPr>
            <p:cNvPr id="11" name="文本框 129">
              <a:extLst>
                <a:ext uri="{FF2B5EF4-FFF2-40B4-BE49-F238E27FC236}">
                  <a16:creationId xmlns:a16="http://schemas.microsoft.com/office/drawing/2014/main" id="{E72388EA-9B8B-4C82-9376-94BA5222D234}"/>
                </a:ext>
              </a:extLst>
            </p:cNvPr>
            <p:cNvSpPr txBox="1"/>
            <p:nvPr/>
          </p:nvSpPr>
          <p:spPr>
            <a:xfrm>
              <a:off x="3529625" y="590990"/>
              <a:ext cx="867750" cy="29146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环形缓冲区</a:t>
              </a:r>
              <a:endParaRPr lang="zh-CN" sz="1050" kern="100">
                <a:effectLst/>
                <a:ea typeface="等线" panose="02010600030101010101" pitchFamily="2" charset="-122"/>
                <a:cs typeface="Times New Roman" panose="02020603050405020304" pitchFamily="18" charset="0"/>
              </a:endParaRPr>
            </a:p>
          </p:txBody>
        </p:sp>
        <p:sp>
          <p:nvSpPr>
            <p:cNvPr id="12" name="右箭头 128">
              <a:extLst>
                <a:ext uri="{FF2B5EF4-FFF2-40B4-BE49-F238E27FC236}">
                  <a16:creationId xmlns:a16="http://schemas.microsoft.com/office/drawing/2014/main" id="{D1F77942-FC26-4D49-99CE-2D60C2DBD313}"/>
                </a:ext>
              </a:extLst>
            </p:cNvPr>
            <p:cNvSpPr/>
            <p:nvPr/>
          </p:nvSpPr>
          <p:spPr>
            <a:xfrm rot="1670502">
              <a:off x="2069338" y="243644"/>
              <a:ext cx="568325" cy="246380"/>
            </a:xfrm>
            <a:prstGeom prst="rightArrow">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extLst>
      <p:ext uri="{BB962C8B-B14F-4D97-AF65-F5344CB8AC3E}">
        <p14:creationId xmlns:p14="http://schemas.microsoft.com/office/powerpoint/2010/main" val="390913180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6B560-9DA2-4A2B-9F80-433394CAFF1F}"/>
              </a:ext>
            </a:extLst>
          </p:cNvPr>
          <p:cNvSpPr>
            <a:spLocks noGrp="1"/>
          </p:cNvSpPr>
          <p:nvPr>
            <p:ph type="title"/>
          </p:nvPr>
        </p:nvSpPr>
        <p:spPr/>
        <p:txBody>
          <a:bodyPr/>
          <a:lstStyle/>
          <a:p>
            <a:r>
              <a:rPr lang="en-US" altLang="zh-CN" dirty="0"/>
              <a:t>4.1  </a:t>
            </a:r>
            <a:r>
              <a:rPr lang="zh-CN" altLang="en-US" dirty="0"/>
              <a:t>MapReduce简介</a:t>
            </a:r>
          </a:p>
        </p:txBody>
      </p:sp>
      <p:graphicFrame>
        <p:nvGraphicFramePr>
          <p:cNvPr id="4" name="内容占位符 3">
            <a:extLst>
              <a:ext uri="{FF2B5EF4-FFF2-40B4-BE49-F238E27FC236}">
                <a16:creationId xmlns:a16="http://schemas.microsoft.com/office/drawing/2014/main" id="{30BADBC9-ABA6-46F6-83A7-7EC3C8B5F166}"/>
              </a:ext>
            </a:extLst>
          </p:cNvPr>
          <p:cNvGraphicFramePr>
            <a:graphicFrameLocks noGrp="1"/>
          </p:cNvGraphicFramePr>
          <p:nvPr>
            <p:ph idx="1"/>
            <p:extLst>
              <p:ext uri="{D42A27DB-BD31-4B8C-83A1-F6EECF244321}">
                <p14:modId xmlns:p14="http://schemas.microsoft.com/office/powerpoint/2010/main" val="1306089531"/>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5454355"/>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8CB49-8B54-47EF-BEDE-613DC944DD7A}"/>
              </a:ext>
            </a:extLst>
          </p:cNvPr>
          <p:cNvSpPr>
            <a:spLocks noGrp="1"/>
          </p:cNvSpPr>
          <p:nvPr>
            <p:ph type="title"/>
          </p:nvPr>
        </p:nvSpPr>
        <p:spPr/>
        <p:txBody>
          <a:bodyPr/>
          <a:lstStyle/>
          <a:p>
            <a:r>
              <a:rPr lang="en-US" altLang="zh-CN" dirty="0">
                <a:sym typeface="+mn-ea"/>
              </a:rPr>
              <a:t>4.5  Shuffle</a:t>
            </a:r>
            <a:r>
              <a:rPr lang="zh-CN" altLang="en-US" dirty="0">
                <a:sym typeface="+mn-ea"/>
              </a:rPr>
              <a:t>机制</a:t>
            </a:r>
            <a:endParaRPr lang="zh-CN" altLang="en-US" dirty="0"/>
          </a:p>
        </p:txBody>
      </p:sp>
      <p:sp>
        <p:nvSpPr>
          <p:cNvPr id="3" name="内容占位符 2">
            <a:extLst>
              <a:ext uri="{FF2B5EF4-FFF2-40B4-BE49-F238E27FC236}">
                <a16:creationId xmlns:a16="http://schemas.microsoft.com/office/drawing/2014/main" id="{C5C54142-BFA7-491D-85A5-EE2A33AB3B69}"/>
              </a:ext>
            </a:extLst>
          </p:cNvPr>
          <p:cNvSpPr>
            <a:spLocks noGrp="1"/>
          </p:cNvSpPr>
          <p:nvPr>
            <p:ph idx="1"/>
          </p:nvPr>
        </p:nvSpPr>
        <p:spPr/>
        <p:txBody>
          <a:bodyPr/>
          <a:lstStyle/>
          <a:p>
            <a:r>
              <a:rPr lang="zh-CN" altLang="zh-CN" dirty="0"/>
              <a:t>其次，</a:t>
            </a:r>
            <a:r>
              <a:rPr lang="en-US" altLang="zh-CN" dirty="0"/>
              <a:t>Shuffle</a:t>
            </a:r>
            <a:r>
              <a:rPr lang="zh-CN" altLang="zh-CN" dirty="0"/>
              <a:t>会对溢出文件中的数据进行排序（</a:t>
            </a:r>
            <a:r>
              <a:rPr lang="en-US" altLang="zh-CN" dirty="0"/>
              <a:t>Sort</a:t>
            </a:r>
            <a:r>
              <a:rPr lang="zh-CN" altLang="zh-CN" dirty="0"/>
              <a:t>），然后再将排序后的数据进行分区（</a:t>
            </a:r>
            <a:r>
              <a:rPr lang="en-US" altLang="zh-CN" dirty="0"/>
              <a:t>Partition</a:t>
            </a:r>
            <a:r>
              <a:rPr lang="zh-CN" altLang="zh-CN" dirty="0"/>
              <a:t>），例如，将字母</a:t>
            </a:r>
            <a:r>
              <a:rPr lang="en-US" altLang="zh-CN" dirty="0"/>
              <a:t>A-</a:t>
            </a:r>
            <a:r>
              <a:rPr lang="zh-CN" altLang="zh-CN" dirty="0"/>
              <a:t>字母</a:t>
            </a:r>
            <a:r>
              <a:rPr lang="en-US" altLang="zh-CN" dirty="0"/>
              <a:t>K</a:t>
            </a:r>
            <a:r>
              <a:rPr lang="zh-CN" altLang="zh-CN" dirty="0"/>
              <a:t>开头的放在</a:t>
            </a:r>
            <a:r>
              <a:rPr lang="en-US" altLang="zh-CN" dirty="0"/>
              <a:t>0</a:t>
            </a:r>
            <a:r>
              <a:rPr lang="zh-CN" altLang="zh-CN" dirty="0"/>
              <a:t>个分区，将字母</a:t>
            </a:r>
            <a:r>
              <a:rPr lang="en-US" altLang="zh-CN" dirty="0"/>
              <a:t>L-</a:t>
            </a:r>
            <a:r>
              <a:rPr lang="zh-CN" altLang="zh-CN" dirty="0"/>
              <a:t>字母</a:t>
            </a:r>
            <a:r>
              <a:rPr lang="en-US" altLang="zh-CN" dirty="0"/>
              <a:t>Q</a:t>
            </a:r>
            <a:r>
              <a:rPr lang="zh-CN" altLang="zh-CN" dirty="0"/>
              <a:t>开头的放在第</a:t>
            </a:r>
            <a:r>
              <a:rPr lang="en-US" altLang="zh-CN" dirty="0"/>
              <a:t>1</a:t>
            </a:r>
            <a:r>
              <a:rPr lang="zh-CN" altLang="zh-CN" dirty="0"/>
              <a:t>个分区……</a:t>
            </a:r>
          </a:p>
        </p:txBody>
      </p:sp>
      <p:grpSp>
        <p:nvGrpSpPr>
          <p:cNvPr id="13" name="画布 55">
            <a:extLst>
              <a:ext uri="{FF2B5EF4-FFF2-40B4-BE49-F238E27FC236}">
                <a16:creationId xmlns:a16="http://schemas.microsoft.com/office/drawing/2014/main" id="{D16EA8E2-6B0C-4485-BCCC-27018751B79F}"/>
              </a:ext>
            </a:extLst>
          </p:cNvPr>
          <p:cNvGrpSpPr/>
          <p:nvPr/>
        </p:nvGrpSpPr>
        <p:grpSpPr>
          <a:xfrm>
            <a:off x="3349942" y="2759942"/>
            <a:ext cx="2444115" cy="367030"/>
            <a:chOff x="0" y="0"/>
            <a:chExt cx="2444115" cy="367030"/>
          </a:xfrm>
        </p:grpSpPr>
        <p:sp>
          <p:nvSpPr>
            <p:cNvPr id="14" name="矩形 13">
              <a:extLst>
                <a:ext uri="{FF2B5EF4-FFF2-40B4-BE49-F238E27FC236}">
                  <a16:creationId xmlns:a16="http://schemas.microsoft.com/office/drawing/2014/main" id="{F15C49CB-84C4-4718-BA1C-15B51A0D9731}"/>
                </a:ext>
              </a:extLst>
            </p:cNvPr>
            <p:cNvSpPr/>
            <p:nvPr/>
          </p:nvSpPr>
          <p:spPr>
            <a:xfrm>
              <a:off x="0" y="0"/>
              <a:ext cx="2444115" cy="367030"/>
            </a:xfrm>
            <a:prstGeom prst="rect">
              <a:avLst/>
            </a:prstGeom>
          </p:spPr>
        </p:sp>
        <p:sp>
          <p:nvSpPr>
            <p:cNvPr id="15" name="文本框 79">
              <a:extLst>
                <a:ext uri="{FF2B5EF4-FFF2-40B4-BE49-F238E27FC236}">
                  <a16:creationId xmlns:a16="http://schemas.microsoft.com/office/drawing/2014/main" id="{08CCCFA0-A663-473C-A59D-48371F088490}"/>
                </a:ext>
              </a:extLst>
            </p:cNvPr>
            <p:cNvSpPr txBox="1"/>
            <p:nvPr/>
          </p:nvSpPr>
          <p:spPr>
            <a:xfrm>
              <a:off x="57150" y="66675"/>
              <a:ext cx="577215" cy="2514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0</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16" name="文本框 79">
              <a:extLst>
                <a:ext uri="{FF2B5EF4-FFF2-40B4-BE49-F238E27FC236}">
                  <a16:creationId xmlns:a16="http://schemas.microsoft.com/office/drawing/2014/main" id="{992E250E-CEE1-43A9-BD5C-7E2208B39848}"/>
                </a:ext>
              </a:extLst>
            </p:cNvPr>
            <p:cNvSpPr txBox="1"/>
            <p:nvPr/>
          </p:nvSpPr>
          <p:spPr>
            <a:xfrm>
              <a:off x="634365" y="66675"/>
              <a:ext cx="577215" cy="2514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17" name="文本框 79">
              <a:extLst>
                <a:ext uri="{FF2B5EF4-FFF2-40B4-BE49-F238E27FC236}">
                  <a16:creationId xmlns:a16="http://schemas.microsoft.com/office/drawing/2014/main" id="{61600FC3-C137-47BB-A7EF-FB787C532A28}"/>
                </a:ext>
              </a:extLst>
            </p:cNvPr>
            <p:cNvSpPr txBox="1"/>
            <p:nvPr/>
          </p:nvSpPr>
          <p:spPr>
            <a:xfrm>
              <a:off x="1211580" y="66675"/>
              <a:ext cx="577215" cy="2514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18" name="文本框 79">
              <a:extLst>
                <a:ext uri="{FF2B5EF4-FFF2-40B4-BE49-F238E27FC236}">
                  <a16:creationId xmlns:a16="http://schemas.microsoft.com/office/drawing/2014/main" id="{6F35384E-9232-4A37-8198-A5060A4F006E}"/>
                </a:ext>
              </a:extLst>
            </p:cNvPr>
            <p:cNvSpPr txBox="1"/>
            <p:nvPr/>
          </p:nvSpPr>
          <p:spPr>
            <a:xfrm>
              <a:off x="1788795" y="66675"/>
              <a:ext cx="577215" cy="2514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17966997"/>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2F5D9-06FA-428C-B3C5-1AC26DAE57B3}"/>
              </a:ext>
            </a:extLst>
          </p:cNvPr>
          <p:cNvSpPr>
            <a:spLocks noGrp="1"/>
          </p:cNvSpPr>
          <p:nvPr>
            <p:ph type="title"/>
          </p:nvPr>
        </p:nvSpPr>
        <p:spPr/>
        <p:txBody>
          <a:bodyPr/>
          <a:lstStyle/>
          <a:p>
            <a:r>
              <a:rPr lang="en-US" altLang="zh-CN" dirty="0">
                <a:sym typeface="+mn-ea"/>
              </a:rPr>
              <a:t>4.5  Shuffle</a:t>
            </a:r>
            <a:r>
              <a:rPr lang="zh-CN" altLang="en-US" dirty="0">
                <a:sym typeface="+mn-ea"/>
              </a:rPr>
              <a:t>机制</a:t>
            </a:r>
            <a:endParaRPr lang="zh-CN" altLang="en-US" dirty="0"/>
          </a:p>
        </p:txBody>
      </p:sp>
      <p:sp>
        <p:nvSpPr>
          <p:cNvPr id="3" name="内容占位符 2">
            <a:extLst>
              <a:ext uri="{FF2B5EF4-FFF2-40B4-BE49-F238E27FC236}">
                <a16:creationId xmlns:a16="http://schemas.microsoft.com/office/drawing/2014/main" id="{F2D1326E-E44A-4D6E-A391-3239AC6E81C5}"/>
              </a:ext>
            </a:extLst>
          </p:cNvPr>
          <p:cNvSpPr>
            <a:spLocks noGrp="1"/>
          </p:cNvSpPr>
          <p:nvPr>
            <p:ph idx="1"/>
          </p:nvPr>
        </p:nvSpPr>
        <p:spPr/>
        <p:txBody>
          <a:bodyPr/>
          <a:lstStyle/>
          <a:p>
            <a:r>
              <a:rPr lang="zh-CN" altLang="zh-CN" dirty="0"/>
              <a:t>同样</a:t>
            </a:r>
            <a:r>
              <a:rPr lang="en-US" altLang="zh-CN" dirty="0"/>
              <a:t>Shuffle</a:t>
            </a:r>
            <a:r>
              <a:rPr lang="zh-CN" altLang="zh-CN" dirty="0"/>
              <a:t>会生成很多个排序且分区后的溢出文件，最后，会将所有溢出文件中相同分区号的内容进行合并（</a:t>
            </a:r>
            <a:r>
              <a:rPr lang="en-US" altLang="zh-CN" dirty="0"/>
              <a:t>Combine</a:t>
            </a:r>
            <a:r>
              <a:rPr lang="zh-CN" altLang="zh-CN" dirty="0"/>
              <a:t>），形成本</a:t>
            </a:r>
            <a:r>
              <a:rPr lang="en-US" altLang="zh-CN" dirty="0"/>
              <a:t>Map</a:t>
            </a:r>
            <a:r>
              <a:rPr lang="zh-CN" altLang="zh-CN" dirty="0"/>
              <a:t>阶段最终的第</a:t>
            </a:r>
            <a:r>
              <a:rPr lang="en-US" altLang="zh-CN" dirty="0"/>
              <a:t>0</a:t>
            </a:r>
            <a:r>
              <a:rPr lang="zh-CN" altLang="zh-CN" dirty="0"/>
              <a:t>区内容、第</a:t>
            </a:r>
            <a:r>
              <a:rPr lang="en-US" altLang="zh-CN" dirty="0"/>
              <a:t>1</a:t>
            </a:r>
            <a:r>
              <a:rPr lang="zh-CN" altLang="zh-CN" dirty="0"/>
              <a:t>区内容……</a:t>
            </a:r>
            <a:endParaRPr lang="zh-CN" altLang="en-US" dirty="0"/>
          </a:p>
        </p:txBody>
      </p:sp>
      <p:grpSp>
        <p:nvGrpSpPr>
          <p:cNvPr id="10" name="画布 161">
            <a:extLst>
              <a:ext uri="{FF2B5EF4-FFF2-40B4-BE49-F238E27FC236}">
                <a16:creationId xmlns:a16="http://schemas.microsoft.com/office/drawing/2014/main" id="{BF6C13DC-76D3-4DF9-BC8C-AF932C88C9B4}"/>
              </a:ext>
            </a:extLst>
          </p:cNvPr>
          <p:cNvGrpSpPr/>
          <p:nvPr/>
        </p:nvGrpSpPr>
        <p:grpSpPr>
          <a:xfrm>
            <a:off x="2025650" y="2571750"/>
            <a:ext cx="5092700" cy="1715135"/>
            <a:chOff x="0" y="0"/>
            <a:chExt cx="5092700" cy="1715135"/>
          </a:xfrm>
        </p:grpSpPr>
        <p:sp>
          <p:nvSpPr>
            <p:cNvPr id="11" name="矩形 10">
              <a:extLst>
                <a:ext uri="{FF2B5EF4-FFF2-40B4-BE49-F238E27FC236}">
                  <a16:creationId xmlns:a16="http://schemas.microsoft.com/office/drawing/2014/main" id="{D1927778-CA7B-4639-A174-B058441394A8}"/>
                </a:ext>
              </a:extLst>
            </p:cNvPr>
            <p:cNvSpPr/>
            <p:nvPr/>
          </p:nvSpPr>
          <p:spPr>
            <a:xfrm>
              <a:off x="0" y="0"/>
              <a:ext cx="5092700" cy="1715135"/>
            </a:xfrm>
            <a:prstGeom prst="rect">
              <a:avLst/>
            </a:prstGeom>
          </p:spPr>
        </p:sp>
        <p:grpSp>
          <p:nvGrpSpPr>
            <p:cNvPr id="12" name="组合 11">
              <a:extLst>
                <a:ext uri="{FF2B5EF4-FFF2-40B4-BE49-F238E27FC236}">
                  <a16:creationId xmlns:a16="http://schemas.microsoft.com/office/drawing/2014/main" id="{2CB4556F-77A1-47DD-9A3B-9361C877F9CE}"/>
                </a:ext>
              </a:extLst>
            </p:cNvPr>
            <p:cNvGrpSpPr/>
            <p:nvPr/>
          </p:nvGrpSpPr>
          <p:grpSpPr>
            <a:xfrm>
              <a:off x="25400" y="78105"/>
              <a:ext cx="2308860" cy="251460"/>
              <a:chOff x="90" y="105"/>
              <a:chExt cx="3636" cy="396"/>
            </a:xfrm>
          </p:grpSpPr>
          <p:sp>
            <p:nvSpPr>
              <p:cNvPr id="32" name="文本框 79">
                <a:extLst>
                  <a:ext uri="{FF2B5EF4-FFF2-40B4-BE49-F238E27FC236}">
                    <a16:creationId xmlns:a16="http://schemas.microsoft.com/office/drawing/2014/main" id="{43C69CAA-EB50-44C0-BB32-49D4675FB89F}"/>
                  </a:ext>
                </a:extLst>
              </p:cNvPr>
              <p:cNvSpPr txBox="1"/>
              <p:nvPr/>
            </p:nvSpPr>
            <p:spPr>
              <a:xfrm>
                <a:off x="90"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0</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33" name="文本框 79">
                <a:extLst>
                  <a:ext uri="{FF2B5EF4-FFF2-40B4-BE49-F238E27FC236}">
                    <a16:creationId xmlns:a16="http://schemas.microsoft.com/office/drawing/2014/main" id="{CC3848AE-5496-4550-A918-F9B4C0309E88}"/>
                  </a:ext>
                </a:extLst>
              </p:cNvPr>
              <p:cNvSpPr txBox="1"/>
              <p:nvPr/>
            </p:nvSpPr>
            <p:spPr>
              <a:xfrm>
                <a:off x="999"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34" name="文本框 79">
                <a:extLst>
                  <a:ext uri="{FF2B5EF4-FFF2-40B4-BE49-F238E27FC236}">
                    <a16:creationId xmlns:a16="http://schemas.microsoft.com/office/drawing/2014/main" id="{EF074CA1-55FF-48DF-9A18-EA1751EEE040}"/>
                  </a:ext>
                </a:extLst>
              </p:cNvPr>
              <p:cNvSpPr txBox="1"/>
              <p:nvPr/>
            </p:nvSpPr>
            <p:spPr>
              <a:xfrm>
                <a:off x="1908"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35" name="文本框 79">
                <a:extLst>
                  <a:ext uri="{FF2B5EF4-FFF2-40B4-BE49-F238E27FC236}">
                    <a16:creationId xmlns:a16="http://schemas.microsoft.com/office/drawing/2014/main" id="{9FADAA8D-AAAA-4371-A58C-CDCF3F5F7767}"/>
                  </a:ext>
                </a:extLst>
              </p:cNvPr>
              <p:cNvSpPr txBox="1"/>
              <p:nvPr/>
            </p:nvSpPr>
            <p:spPr>
              <a:xfrm>
                <a:off x="2817"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13" name="组合 12">
              <a:extLst>
                <a:ext uri="{FF2B5EF4-FFF2-40B4-BE49-F238E27FC236}">
                  <a16:creationId xmlns:a16="http://schemas.microsoft.com/office/drawing/2014/main" id="{74C28856-E3F2-4F84-8DCA-350546692EC4}"/>
                </a:ext>
              </a:extLst>
            </p:cNvPr>
            <p:cNvGrpSpPr/>
            <p:nvPr/>
          </p:nvGrpSpPr>
          <p:grpSpPr>
            <a:xfrm>
              <a:off x="29845" y="577215"/>
              <a:ext cx="2308860" cy="251460"/>
              <a:chOff x="90" y="105"/>
              <a:chExt cx="3636" cy="396"/>
            </a:xfrm>
          </p:grpSpPr>
          <p:sp>
            <p:nvSpPr>
              <p:cNvPr id="28" name="文本框 79">
                <a:extLst>
                  <a:ext uri="{FF2B5EF4-FFF2-40B4-BE49-F238E27FC236}">
                    <a16:creationId xmlns:a16="http://schemas.microsoft.com/office/drawing/2014/main" id="{5C5AB3DC-7612-4548-850C-35FBBFAFD559}"/>
                  </a:ext>
                </a:extLst>
              </p:cNvPr>
              <p:cNvSpPr txBox="1"/>
              <p:nvPr/>
            </p:nvSpPr>
            <p:spPr>
              <a:xfrm>
                <a:off x="90"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0</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29" name="文本框 79">
                <a:extLst>
                  <a:ext uri="{FF2B5EF4-FFF2-40B4-BE49-F238E27FC236}">
                    <a16:creationId xmlns:a16="http://schemas.microsoft.com/office/drawing/2014/main" id="{77CE9D84-8307-4B6D-B7A6-A62134B8EC9C}"/>
                  </a:ext>
                </a:extLst>
              </p:cNvPr>
              <p:cNvSpPr txBox="1"/>
              <p:nvPr/>
            </p:nvSpPr>
            <p:spPr>
              <a:xfrm>
                <a:off x="999"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30" name="文本框 79">
                <a:extLst>
                  <a:ext uri="{FF2B5EF4-FFF2-40B4-BE49-F238E27FC236}">
                    <a16:creationId xmlns:a16="http://schemas.microsoft.com/office/drawing/2014/main" id="{900771F5-0DC8-4205-8D35-4DC49F761F9C}"/>
                  </a:ext>
                </a:extLst>
              </p:cNvPr>
              <p:cNvSpPr txBox="1"/>
              <p:nvPr/>
            </p:nvSpPr>
            <p:spPr>
              <a:xfrm>
                <a:off x="1908"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31" name="文本框 79">
                <a:extLst>
                  <a:ext uri="{FF2B5EF4-FFF2-40B4-BE49-F238E27FC236}">
                    <a16:creationId xmlns:a16="http://schemas.microsoft.com/office/drawing/2014/main" id="{C13643E0-80B8-40FE-86DA-516045FBF2C8}"/>
                  </a:ext>
                </a:extLst>
              </p:cNvPr>
              <p:cNvSpPr txBox="1"/>
              <p:nvPr/>
            </p:nvSpPr>
            <p:spPr>
              <a:xfrm>
                <a:off x="2817"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14" name="组合 13">
              <a:extLst>
                <a:ext uri="{FF2B5EF4-FFF2-40B4-BE49-F238E27FC236}">
                  <a16:creationId xmlns:a16="http://schemas.microsoft.com/office/drawing/2014/main" id="{CF2505BB-2D60-4862-81E5-33434935DB73}"/>
                </a:ext>
              </a:extLst>
            </p:cNvPr>
            <p:cNvGrpSpPr/>
            <p:nvPr/>
          </p:nvGrpSpPr>
          <p:grpSpPr>
            <a:xfrm>
              <a:off x="25400" y="1079500"/>
              <a:ext cx="2308860" cy="599440"/>
              <a:chOff x="90" y="105"/>
              <a:chExt cx="3636" cy="944"/>
            </a:xfrm>
          </p:grpSpPr>
          <p:sp>
            <p:nvSpPr>
              <p:cNvPr id="23" name="文本框 79">
                <a:extLst>
                  <a:ext uri="{FF2B5EF4-FFF2-40B4-BE49-F238E27FC236}">
                    <a16:creationId xmlns:a16="http://schemas.microsoft.com/office/drawing/2014/main" id="{B29C359E-17F7-4B4E-A0D1-7C0E67586A63}"/>
                  </a:ext>
                </a:extLst>
              </p:cNvPr>
              <p:cNvSpPr txBox="1"/>
              <p:nvPr/>
            </p:nvSpPr>
            <p:spPr>
              <a:xfrm>
                <a:off x="90"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0</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24" name="文本框 79">
                <a:extLst>
                  <a:ext uri="{FF2B5EF4-FFF2-40B4-BE49-F238E27FC236}">
                    <a16:creationId xmlns:a16="http://schemas.microsoft.com/office/drawing/2014/main" id="{C95A8950-76B1-40F8-BD0B-15F6E1737DE6}"/>
                  </a:ext>
                </a:extLst>
              </p:cNvPr>
              <p:cNvSpPr txBox="1"/>
              <p:nvPr/>
            </p:nvSpPr>
            <p:spPr>
              <a:xfrm>
                <a:off x="999"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25" name="文本框 79">
                <a:extLst>
                  <a:ext uri="{FF2B5EF4-FFF2-40B4-BE49-F238E27FC236}">
                    <a16:creationId xmlns:a16="http://schemas.microsoft.com/office/drawing/2014/main" id="{7EB704D9-BEAD-4E6D-800D-E000DFA29A8C}"/>
                  </a:ext>
                </a:extLst>
              </p:cNvPr>
              <p:cNvSpPr txBox="1"/>
              <p:nvPr/>
            </p:nvSpPr>
            <p:spPr>
              <a:xfrm>
                <a:off x="1908"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26" name="文本框 79">
                <a:extLst>
                  <a:ext uri="{FF2B5EF4-FFF2-40B4-BE49-F238E27FC236}">
                    <a16:creationId xmlns:a16="http://schemas.microsoft.com/office/drawing/2014/main" id="{6BD67CCD-739E-4221-AF93-84B4433A48A4}"/>
                  </a:ext>
                </a:extLst>
              </p:cNvPr>
              <p:cNvSpPr txBox="1"/>
              <p:nvPr/>
            </p:nvSpPr>
            <p:spPr>
              <a:xfrm>
                <a:off x="2817"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27" name="文本框 79">
                <a:extLst>
                  <a:ext uri="{FF2B5EF4-FFF2-40B4-BE49-F238E27FC236}">
                    <a16:creationId xmlns:a16="http://schemas.microsoft.com/office/drawing/2014/main" id="{2E73BCBF-2821-45C2-A650-517768675754}"/>
                  </a:ext>
                </a:extLst>
              </p:cNvPr>
              <p:cNvSpPr txBox="1"/>
              <p:nvPr/>
            </p:nvSpPr>
            <p:spPr>
              <a:xfrm>
                <a:off x="1420" y="653"/>
                <a:ext cx="909" cy="396"/>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15" name="组合 14">
              <a:extLst>
                <a:ext uri="{FF2B5EF4-FFF2-40B4-BE49-F238E27FC236}">
                  <a16:creationId xmlns:a16="http://schemas.microsoft.com/office/drawing/2014/main" id="{44EEEB52-9C9A-46ED-B511-5AF8D9223B85}"/>
                </a:ext>
              </a:extLst>
            </p:cNvPr>
            <p:cNvGrpSpPr/>
            <p:nvPr/>
          </p:nvGrpSpPr>
          <p:grpSpPr>
            <a:xfrm>
              <a:off x="2755265" y="568960"/>
              <a:ext cx="2308860" cy="251460"/>
              <a:chOff x="90" y="105"/>
              <a:chExt cx="3636" cy="396"/>
            </a:xfrm>
          </p:grpSpPr>
          <p:sp>
            <p:nvSpPr>
              <p:cNvPr id="19" name="文本框 79">
                <a:extLst>
                  <a:ext uri="{FF2B5EF4-FFF2-40B4-BE49-F238E27FC236}">
                    <a16:creationId xmlns:a16="http://schemas.microsoft.com/office/drawing/2014/main" id="{A07BF915-56C3-48A1-ACCC-EE43995BAA35}"/>
                  </a:ext>
                </a:extLst>
              </p:cNvPr>
              <p:cNvSpPr txBox="1"/>
              <p:nvPr/>
            </p:nvSpPr>
            <p:spPr>
              <a:xfrm>
                <a:off x="90"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0</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20" name="文本框 79">
                <a:extLst>
                  <a:ext uri="{FF2B5EF4-FFF2-40B4-BE49-F238E27FC236}">
                    <a16:creationId xmlns:a16="http://schemas.microsoft.com/office/drawing/2014/main" id="{9A5ADCB8-37C7-4CFC-9932-916BC74A8C4D}"/>
                  </a:ext>
                </a:extLst>
              </p:cNvPr>
              <p:cNvSpPr txBox="1"/>
              <p:nvPr/>
            </p:nvSpPr>
            <p:spPr>
              <a:xfrm>
                <a:off x="999"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21" name="文本框 79">
                <a:extLst>
                  <a:ext uri="{FF2B5EF4-FFF2-40B4-BE49-F238E27FC236}">
                    <a16:creationId xmlns:a16="http://schemas.microsoft.com/office/drawing/2014/main" id="{49945353-E782-4B00-BD02-6C631FC15BA6}"/>
                  </a:ext>
                </a:extLst>
              </p:cNvPr>
              <p:cNvSpPr txBox="1"/>
              <p:nvPr/>
            </p:nvSpPr>
            <p:spPr>
              <a:xfrm>
                <a:off x="1908"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22" name="文本框 79">
                <a:extLst>
                  <a:ext uri="{FF2B5EF4-FFF2-40B4-BE49-F238E27FC236}">
                    <a16:creationId xmlns:a16="http://schemas.microsoft.com/office/drawing/2014/main" id="{D772FE31-1E9E-4AF5-9BA7-351190CCD006}"/>
                  </a:ext>
                </a:extLst>
              </p:cNvPr>
              <p:cNvSpPr txBox="1"/>
              <p:nvPr/>
            </p:nvSpPr>
            <p:spPr>
              <a:xfrm>
                <a:off x="2817"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cxnSp>
          <p:nvCxnSpPr>
            <p:cNvPr id="16" name="直接连接符 15">
              <a:extLst>
                <a:ext uri="{FF2B5EF4-FFF2-40B4-BE49-F238E27FC236}">
                  <a16:creationId xmlns:a16="http://schemas.microsoft.com/office/drawing/2014/main" id="{A3E3C229-FD54-453F-9F65-548A4AF24F09}"/>
                </a:ext>
              </a:extLst>
            </p:cNvPr>
            <p:cNvCxnSpPr>
              <a:stCxn id="35" idx="3"/>
              <a:endCxn id="19" idx="1"/>
            </p:cNvCxnSpPr>
            <p:nvPr/>
          </p:nvCxnSpPr>
          <p:spPr>
            <a:xfrm>
              <a:off x="2334260" y="203835"/>
              <a:ext cx="421005" cy="4908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0202FD7-3200-4A11-8CFA-FC3ED1515281}"/>
                </a:ext>
              </a:extLst>
            </p:cNvPr>
            <p:cNvCxnSpPr>
              <a:stCxn id="31" idx="3"/>
              <a:endCxn id="19" idx="1"/>
            </p:cNvCxnSpPr>
            <p:nvPr/>
          </p:nvCxnSpPr>
          <p:spPr>
            <a:xfrm flipV="1">
              <a:off x="2338705" y="694690"/>
              <a:ext cx="416560" cy="82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D71760A-B580-41E4-A08A-4E7E0BAC46AC}"/>
                </a:ext>
              </a:extLst>
            </p:cNvPr>
            <p:cNvCxnSpPr>
              <a:stCxn id="26" idx="3"/>
            </p:cNvCxnSpPr>
            <p:nvPr/>
          </p:nvCxnSpPr>
          <p:spPr>
            <a:xfrm flipV="1">
              <a:off x="2334260" y="694690"/>
              <a:ext cx="417195" cy="510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2002262"/>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A475F-A939-4CEE-851C-0B38EC7612D7}"/>
              </a:ext>
            </a:extLst>
          </p:cNvPr>
          <p:cNvSpPr>
            <a:spLocks noGrp="1"/>
          </p:cNvSpPr>
          <p:nvPr>
            <p:ph type="title"/>
          </p:nvPr>
        </p:nvSpPr>
        <p:spPr/>
        <p:txBody>
          <a:bodyPr/>
          <a:lstStyle/>
          <a:p>
            <a:r>
              <a:rPr lang="en-US" altLang="zh-CN" dirty="0">
                <a:sym typeface="+mn-ea"/>
              </a:rPr>
              <a:t>4.5  Shuffle</a:t>
            </a:r>
            <a:r>
              <a:rPr lang="zh-CN" altLang="en-US" dirty="0">
                <a:sym typeface="+mn-ea"/>
              </a:rPr>
              <a:t>机制</a:t>
            </a:r>
            <a:endParaRPr lang="zh-CN" altLang="en-US" dirty="0"/>
          </a:p>
        </p:txBody>
      </p:sp>
      <p:sp>
        <p:nvSpPr>
          <p:cNvPr id="3" name="内容占位符 2">
            <a:extLst>
              <a:ext uri="{FF2B5EF4-FFF2-40B4-BE49-F238E27FC236}">
                <a16:creationId xmlns:a16="http://schemas.microsoft.com/office/drawing/2014/main" id="{DAD750F2-4C3D-4EC3-A6A3-B70CB2E9B205}"/>
              </a:ext>
            </a:extLst>
          </p:cNvPr>
          <p:cNvSpPr>
            <a:spLocks noGrp="1"/>
          </p:cNvSpPr>
          <p:nvPr>
            <p:ph idx="1"/>
          </p:nvPr>
        </p:nvSpPr>
        <p:spPr/>
        <p:txBody>
          <a:bodyPr/>
          <a:lstStyle/>
          <a:p>
            <a:r>
              <a:rPr lang="zh-CN" altLang="zh-CN" dirty="0"/>
              <a:t>与此同时，其他</a:t>
            </a:r>
            <a:r>
              <a:rPr lang="en-US" altLang="zh-CN" dirty="0"/>
              <a:t>Map</a:t>
            </a:r>
            <a:r>
              <a:rPr lang="zh-CN" altLang="zh-CN" dirty="0"/>
              <a:t>阶段也会生成当前</a:t>
            </a:r>
            <a:r>
              <a:rPr lang="en-US" altLang="zh-CN" dirty="0"/>
              <a:t>Map</a:t>
            </a:r>
            <a:r>
              <a:rPr lang="zh-CN" altLang="zh-CN" dirty="0"/>
              <a:t>最终的第</a:t>
            </a:r>
            <a:r>
              <a:rPr lang="en-US" altLang="zh-CN" dirty="0"/>
              <a:t>0</a:t>
            </a:r>
            <a:r>
              <a:rPr lang="zh-CN" altLang="zh-CN" dirty="0"/>
              <a:t>区内容、第</a:t>
            </a:r>
            <a:r>
              <a:rPr lang="en-US" altLang="zh-CN" dirty="0"/>
              <a:t>1</a:t>
            </a:r>
            <a:r>
              <a:rPr lang="zh-CN" altLang="zh-CN" dirty="0"/>
              <a:t>区内容……最后</a:t>
            </a:r>
            <a:r>
              <a:rPr lang="en-US" altLang="zh-CN" dirty="0"/>
              <a:t>Shuffle</a:t>
            </a:r>
            <a:r>
              <a:rPr lang="zh-CN" altLang="zh-CN" dirty="0"/>
              <a:t>会对所有</a:t>
            </a:r>
            <a:r>
              <a:rPr lang="en-US" altLang="zh-CN" dirty="0"/>
              <a:t>Map</a:t>
            </a:r>
            <a:r>
              <a:rPr lang="zh-CN" altLang="zh-CN" dirty="0"/>
              <a:t>阶段相同分区号的内容再次进行合并，从而形成最终的第</a:t>
            </a:r>
            <a:r>
              <a:rPr lang="en-US" altLang="zh-CN" dirty="0"/>
              <a:t>0</a:t>
            </a:r>
            <a:r>
              <a:rPr lang="zh-CN" altLang="zh-CN" dirty="0"/>
              <a:t>区内容、第</a:t>
            </a:r>
            <a:r>
              <a:rPr lang="en-US" altLang="zh-CN" dirty="0"/>
              <a:t>1</a:t>
            </a:r>
            <a:r>
              <a:rPr lang="zh-CN" altLang="zh-CN" dirty="0"/>
              <a:t>区内容……最后不同区号中的内容就会发送到不同的</a:t>
            </a:r>
            <a:r>
              <a:rPr lang="en-US" altLang="zh-CN" dirty="0"/>
              <a:t>Reduce</a:t>
            </a:r>
            <a:r>
              <a:rPr lang="zh-CN" altLang="zh-CN" dirty="0"/>
              <a:t>中进行处理。</a:t>
            </a:r>
          </a:p>
          <a:p>
            <a:endParaRPr lang="zh-CN" altLang="en-US" dirty="0"/>
          </a:p>
        </p:txBody>
      </p:sp>
    </p:spTree>
    <p:extLst>
      <p:ext uri="{BB962C8B-B14F-4D97-AF65-F5344CB8AC3E}">
        <p14:creationId xmlns:p14="http://schemas.microsoft.com/office/powerpoint/2010/main" val="405262108"/>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画布 21365">
            <a:extLst>
              <a:ext uri="{FF2B5EF4-FFF2-40B4-BE49-F238E27FC236}">
                <a16:creationId xmlns:a16="http://schemas.microsoft.com/office/drawing/2014/main" id="{761E6456-A4C7-44F9-9971-5997F25C453F}"/>
              </a:ext>
            </a:extLst>
          </p:cNvPr>
          <p:cNvGrpSpPr>
            <a:grpSpLocks noChangeAspect="1"/>
          </p:cNvGrpSpPr>
          <p:nvPr/>
        </p:nvGrpSpPr>
        <p:grpSpPr>
          <a:xfrm>
            <a:off x="1933443" y="583406"/>
            <a:ext cx="6284289" cy="3976688"/>
            <a:chOff x="0" y="0"/>
            <a:chExt cx="5262245" cy="3329940"/>
          </a:xfrm>
        </p:grpSpPr>
        <p:sp>
          <p:nvSpPr>
            <p:cNvPr id="5" name="矩形 4">
              <a:extLst>
                <a:ext uri="{FF2B5EF4-FFF2-40B4-BE49-F238E27FC236}">
                  <a16:creationId xmlns:a16="http://schemas.microsoft.com/office/drawing/2014/main" id="{DA4181CD-AB07-402D-B667-9A008EC7BFF6}"/>
                </a:ext>
              </a:extLst>
            </p:cNvPr>
            <p:cNvSpPr/>
            <p:nvPr/>
          </p:nvSpPr>
          <p:spPr>
            <a:xfrm>
              <a:off x="0" y="0"/>
              <a:ext cx="5262245" cy="3329940"/>
            </a:xfrm>
            <a:prstGeom prst="rect">
              <a:avLst/>
            </a:prstGeom>
          </p:spPr>
        </p:sp>
        <p:cxnSp>
          <p:nvCxnSpPr>
            <p:cNvPr id="6" name="直接连接符 5">
              <a:extLst>
                <a:ext uri="{FF2B5EF4-FFF2-40B4-BE49-F238E27FC236}">
                  <a16:creationId xmlns:a16="http://schemas.microsoft.com/office/drawing/2014/main" id="{A6C35A4A-3C20-4514-8E2B-A723F58DCA91}"/>
                </a:ext>
              </a:extLst>
            </p:cNvPr>
            <p:cNvCxnSpPr/>
            <p:nvPr/>
          </p:nvCxnSpPr>
          <p:spPr>
            <a:xfrm flipV="1">
              <a:off x="1577975" y="503555"/>
              <a:ext cx="182245" cy="344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C22DB5D2-DCFF-4D51-BCD0-4FE4831B06B4}"/>
                </a:ext>
              </a:extLst>
            </p:cNvPr>
            <p:cNvGrpSpPr/>
            <p:nvPr/>
          </p:nvGrpSpPr>
          <p:grpSpPr>
            <a:xfrm>
              <a:off x="12700" y="61595"/>
              <a:ext cx="1565910" cy="187325"/>
              <a:chOff x="20" y="97"/>
              <a:chExt cx="2466" cy="295"/>
            </a:xfrm>
          </p:grpSpPr>
          <p:sp>
            <p:nvSpPr>
              <p:cNvPr id="83" name="文本框 79">
                <a:extLst>
                  <a:ext uri="{FF2B5EF4-FFF2-40B4-BE49-F238E27FC236}">
                    <a16:creationId xmlns:a16="http://schemas.microsoft.com/office/drawing/2014/main" id="{1BE59AD1-A598-4DD5-B7CA-795A44AD7BA9}"/>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84" name="文本框 79">
                <a:extLst>
                  <a:ext uri="{FF2B5EF4-FFF2-40B4-BE49-F238E27FC236}">
                    <a16:creationId xmlns:a16="http://schemas.microsoft.com/office/drawing/2014/main" id="{4C1ED4A0-5C83-439B-A81A-A400BB1CBCF9}"/>
                  </a:ext>
                </a:extLst>
              </p:cNvPr>
              <p:cNvSpPr txBox="1"/>
              <p:nvPr/>
            </p:nvSpPr>
            <p:spPr>
              <a:xfrm>
                <a:off x="680" y="98"/>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85" name="文本框 79">
                <a:extLst>
                  <a:ext uri="{FF2B5EF4-FFF2-40B4-BE49-F238E27FC236}">
                    <a16:creationId xmlns:a16="http://schemas.microsoft.com/office/drawing/2014/main" id="{A584C6AF-7273-4203-9F0C-58731127A51F}"/>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86" name="文本框 79">
                <a:extLst>
                  <a:ext uri="{FF2B5EF4-FFF2-40B4-BE49-F238E27FC236}">
                    <a16:creationId xmlns:a16="http://schemas.microsoft.com/office/drawing/2014/main" id="{4E80377E-D107-490F-9C8E-5F5AF1C4B936}"/>
                  </a:ext>
                </a:extLst>
              </p:cNvPr>
              <p:cNvSpPr txBox="1"/>
              <p:nvPr/>
            </p:nvSpPr>
            <p:spPr>
              <a:xfrm>
                <a:off x="2008" y="98"/>
                <a:ext cx="478"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3D9CD332-F7D0-4054-884D-0E3300688521}"/>
                </a:ext>
              </a:extLst>
            </p:cNvPr>
            <p:cNvGrpSpPr/>
            <p:nvPr/>
          </p:nvGrpSpPr>
          <p:grpSpPr>
            <a:xfrm>
              <a:off x="12065" y="410210"/>
              <a:ext cx="1565910" cy="187325"/>
              <a:chOff x="20" y="97"/>
              <a:chExt cx="2466" cy="295"/>
            </a:xfrm>
          </p:grpSpPr>
          <p:sp>
            <p:nvSpPr>
              <p:cNvPr id="79" name="文本框 79">
                <a:extLst>
                  <a:ext uri="{FF2B5EF4-FFF2-40B4-BE49-F238E27FC236}">
                    <a16:creationId xmlns:a16="http://schemas.microsoft.com/office/drawing/2014/main" id="{C3037A3B-E650-4EF6-9463-F08F58568D46}"/>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80" name="文本框 79">
                <a:extLst>
                  <a:ext uri="{FF2B5EF4-FFF2-40B4-BE49-F238E27FC236}">
                    <a16:creationId xmlns:a16="http://schemas.microsoft.com/office/drawing/2014/main" id="{0A44429B-E4BA-4671-8CEC-CAE0ED80F63D}"/>
                  </a:ext>
                </a:extLst>
              </p:cNvPr>
              <p:cNvSpPr txBox="1"/>
              <p:nvPr/>
            </p:nvSpPr>
            <p:spPr>
              <a:xfrm>
                <a:off x="680" y="98"/>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81" name="文本框 79">
                <a:extLst>
                  <a:ext uri="{FF2B5EF4-FFF2-40B4-BE49-F238E27FC236}">
                    <a16:creationId xmlns:a16="http://schemas.microsoft.com/office/drawing/2014/main" id="{2BA73795-DCBB-46FC-B063-DD275F520535}"/>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82" name="文本框 79">
                <a:extLst>
                  <a:ext uri="{FF2B5EF4-FFF2-40B4-BE49-F238E27FC236}">
                    <a16:creationId xmlns:a16="http://schemas.microsoft.com/office/drawing/2014/main" id="{A584975A-7FBB-4595-A450-401BDFA5171D}"/>
                  </a:ext>
                </a:extLst>
              </p:cNvPr>
              <p:cNvSpPr txBox="1"/>
              <p:nvPr/>
            </p:nvSpPr>
            <p:spPr>
              <a:xfrm>
                <a:off x="2008" y="98"/>
                <a:ext cx="478"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9" name="组合 8">
              <a:extLst>
                <a:ext uri="{FF2B5EF4-FFF2-40B4-BE49-F238E27FC236}">
                  <a16:creationId xmlns:a16="http://schemas.microsoft.com/office/drawing/2014/main" id="{89273076-D539-472D-9A7C-544B8AF61AD6}"/>
                </a:ext>
              </a:extLst>
            </p:cNvPr>
            <p:cNvGrpSpPr/>
            <p:nvPr/>
          </p:nvGrpSpPr>
          <p:grpSpPr>
            <a:xfrm>
              <a:off x="12065" y="753745"/>
              <a:ext cx="1565910" cy="187325"/>
              <a:chOff x="20" y="97"/>
              <a:chExt cx="2466" cy="295"/>
            </a:xfrm>
          </p:grpSpPr>
          <p:sp>
            <p:nvSpPr>
              <p:cNvPr id="75" name="文本框 79">
                <a:extLst>
                  <a:ext uri="{FF2B5EF4-FFF2-40B4-BE49-F238E27FC236}">
                    <a16:creationId xmlns:a16="http://schemas.microsoft.com/office/drawing/2014/main" id="{1F470883-4B6D-4660-B800-4B9DB45D5503}"/>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76" name="文本框 79">
                <a:extLst>
                  <a:ext uri="{FF2B5EF4-FFF2-40B4-BE49-F238E27FC236}">
                    <a16:creationId xmlns:a16="http://schemas.microsoft.com/office/drawing/2014/main" id="{5EA2B891-7921-454C-A23C-B29EFDB12BAF}"/>
                  </a:ext>
                </a:extLst>
              </p:cNvPr>
              <p:cNvSpPr txBox="1"/>
              <p:nvPr/>
            </p:nvSpPr>
            <p:spPr>
              <a:xfrm>
                <a:off x="680" y="98"/>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77" name="文本框 79">
                <a:extLst>
                  <a:ext uri="{FF2B5EF4-FFF2-40B4-BE49-F238E27FC236}">
                    <a16:creationId xmlns:a16="http://schemas.microsoft.com/office/drawing/2014/main" id="{A0D2E588-7738-4775-8DAF-AAAC39FEE443}"/>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78" name="文本框 79">
                <a:extLst>
                  <a:ext uri="{FF2B5EF4-FFF2-40B4-BE49-F238E27FC236}">
                    <a16:creationId xmlns:a16="http://schemas.microsoft.com/office/drawing/2014/main" id="{356B6CC9-98CC-4F86-A7CF-DF899A30D90C}"/>
                  </a:ext>
                </a:extLst>
              </p:cNvPr>
              <p:cNvSpPr txBox="1"/>
              <p:nvPr/>
            </p:nvSpPr>
            <p:spPr>
              <a:xfrm>
                <a:off x="2008" y="98"/>
                <a:ext cx="478"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sp>
          <p:nvSpPr>
            <p:cNvPr id="10" name="文本框 79">
              <a:extLst>
                <a:ext uri="{FF2B5EF4-FFF2-40B4-BE49-F238E27FC236}">
                  <a16:creationId xmlns:a16="http://schemas.microsoft.com/office/drawing/2014/main" id="{674B9874-10FB-4E05-A1E5-4648E32ABCB4}"/>
                </a:ext>
              </a:extLst>
            </p:cNvPr>
            <p:cNvSpPr txBox="1"/>
            <p:nvPr/>
          </p:nvSpPr>
          <p:spPr>
            <a:xfrm>
              <a:off x="1760220" y="410210"/>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11" name="文本框 79">
              <a:extLst>
                <a:ext uri="{FF2B5EF4-FFF2-40B4-BE49-F238E27FC236}">
                  <a16:creationId xmlns:a16="http://schemas.microsoft.com/office/drawing/2014/main" id="{5154A193-3E70-4882-AF86-904EA3A583F1}"/>
                </a:ext>
              </a:extLst>
            </p:cNvPr>
            <p:cNvSpPr txBox="1"/>
            <p:nvPr/>
          </p:nvSpPr>
          <p:spPr>
            <a:xfrm>
              <a:off x="2179320" y="410845"/>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12" name="文本框 79">
              <a:extLst>
                <a:ext uri="{FF2B5EF4-FFF2-40B4-BE49-F238E27FC236}">
                  <a16:creationId xmlns:a16="http://schemas.microsoft.com/office/drawing/2014/main" id="{B2A12F64-A48C-4928-ADFF-FAE52FEC8515}"/>
                </a:ext>
              </a:extLst>
            </p:cNvPr>
            <p:cNvSpPr txBox="1"/>
            <p:nvPr/>
          </p:nvSpPr>
          <p:spPr>
            <a:xfrm>
              <a:off x="2600325" y="410210"/>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13" name="文本框 79">
              <a:extLst>
                <a:ext uri="{FF2B5EF4-FFF2-40B4-BE49-F238E27FC236}">
                  <a16:creationId xmlns:a16="http://schemas.microsoft.com/office/drawing/2014/main" id="{84CBA11E-27E8-4E9C-864A-1E393F102F3B}"/>
                </a:ext>
              </a:extLst>
            </p:cNvPr>
            <p:cNvSpPr txBox="1"/>
            <p:nvPr/>
          </p:nvSpPr>
          <p:spPr>
            <a:xfrm>
              <a:off x="3022600" y="410845"/>
              <a:ext cx="30353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14" name="文本框 79">
              <a:extLst>
                <a:ext uri="{FF2B5EF4-FFF2-40B4-BE49-F238E27FC236}">
                  <a16:creationId xmlns:a16="http://schemas.microsoft.com/office/drawing/2014/main" id="{973901BF-F06E-4FC4-840E-37273AA7CFCB}"/>
                </a:ext>
              </a:extLst>
            </p:cNvPr>
            <p:cNvSpPr txBox="1"/>
            <p:nvPr/>
          </p:nvSpPr>
          <p:spPr>
            <a:xfrm>
              <a:off x="3518535" y="1552575"/>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15" name="文本框 79">
              <a:extLst>
                <a:ext uri="{FF2B5EF4-FFF2-40B4-BE49-F238E27FC236}">
                  <a16:creationId xmlns:a16="http://schemas.microsoft.com/office/drawing/2014/main" id="{716BA473-FD58-4902-872F-F3B4FBF11F37}"/>
                </a:ext>
              </a:extLst>
            </p:cNvPr>
            <p:cNvSpPr txBox="1"/>
            <p:nvPr/>
          </p:nvSpPr>
          <p:spPr>
            <a:xfrm>
              <a:off x="3937635" y="1553210"/>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16" name="文本框 79">
              <a:extLst>
                <a:ext uri="{FF2B5EF4-FFF2-40B4-BE49-F238E27FC236}">
                  <a16:creationId xmlns:a16="http://schemas.microsoft.com/office/drawing/2014/main" id="{A8B93452-F330-43D0-A79B-B6A954CE133E}"/>
                </a:ext>
              </a:extLst>
            </p:cNvPr>
            <p:cNvSpPr txBox="1"/>
            <p:nvPr/>
          </p:nvSpPr>
          <p:spPr>
            <a:xfrm>
              <a:off x="4358640" y="1552575"/>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17" name="文本框 79">
              <a:extLst>
                <a:ext uri="{FF2B5EF4-FFF2-40B4-BE49-F238E27FC236}">
                  <a16:creationId xmlns:a16="http://schemas.microsoft.com/office/drawing/2014/main" id="{14FAA333-B34B-49DC-B70D-410621AD2E30}"/>
                </a:ext>
              </a:extLst>
            </p:cNvPr>
            <p:cNvSpPr txBox="1"/>
            <p:nvPr/>
          </p:nvSpPr>
          <p:spPr>
            <a:xfrm>
              <a:off x="4780915" y="1553210"/>
              <a:ext cx="30353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18" name="文本框 79">
              <a:extLst>
                <a:ext uri="{FF2B5EF4-FFF2-40B4-BE49-F238E27FC236}">
                  <a16:creationId xmlns:a16="http://schemas.microsoft.com/office/drawing/2014/main" id="{C2BD0ADF-068A-4CE9-B05D-4E1AAC6D6A16}"/>
                </a:ext>
              </a:extLst>
            </p:cNvPr>
            <p:cNvSpPr txBox="1"/>
            <p:nvPr/>
          </p:nvSpPr>
          <p:spPr>
            <a:xfrm>
              <a:off x="3622040" y="704215"/>
              <a:ext cx="69469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50" kern="100">
                  <a:effectLst/>
                  <a:latin typeface="Times New Roman" panose="02020603050405020304" pitchFamily="18" charset="0"/>
                  <a:ea typeface="宋体" panose="02010600030101010101" pitchFamily="2" charset="-122"/>
                  <a:cs typeface="Times New Roman" panose="02020603050405020304" pitchFamily="18" charset="0"/>
                </a:rPr>
                <a:t>ReduceTask-0</a:t>
              </a:r>
              <a:endParaRPr lang="zh-CN" sz="1050" kern="100">
                <a:effectLst/>
                <a:ea typeface="等线" panose="02010600030101010101" pitchFamily="2" charset="-122"/>
                <a:cs typeface="Times New Roman" panose="02020603050405020304" pitchFamily="18" charset="0"/>
              </a:endParaRPr>
            </a:p>
          </p:txBody>
        </p:sp>
        <p:sp>
          <p:nvSpPr>
            <p:cNvPr id="19" name="文本框 79">
              <a:extLst>
                <a:ext uri="{FF2B5EF4-FFF2-40B4-BE49-F238E27FC236}">
                  <a16:creationId xmlns:a16="http://schemas.microsoft.com/office/drawing/2014/main" id="{231B0CEA-E820-4618-B7BF-92A87E3393B7}"/>
                </a:ext>
              </a:extLst>
            </p:cNvPr>
            <p:cNvSpPr txBox="1"/>
            <p:nvPr/>
          </p:nvSpPr>
          <p:spPr>
            <a:xfrm>
              <a:off x="4351655" y="1155700"/>
              <a:ext cx="69469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50" kern="100">
                  <a:effectLst/>
                  <a:latin typeface="Times New Roman" panose="02020603050405020304" pitchFamily="18" charset="0"/>
                  <a:ea typeface="宋体" panose="02010600030101010101" pitchFamily="2" charset="-122"/>
                  <a:cs typeface="Times New Roman" panose="02020603050405020304" pitchFamily="18" charset="0"/>
                </a:rPr>
                <a:t>ReduceTask-1</a:t>
              </a:r>
              <a:endParaRPr lang="zh-CN" sz="1050" kern="100">
                <a:effectLst/>
                <a:ea typeface="等线" panose="02010600030101010101" pitchFamily="2" charset="-122"/>
                <a:cs typeface="Times New Roman" panose="02020603050405020304" pitchFamily="18" charset="0"/>
              </a:endParaRPr>
            </a:p>
          </p:txBody>
        </p:sp>
        <p:sp>
          <p:nvSpPr>
            <p:cNvPr id="20" name="文本框 79">
              <a:extLst>
                <a:ext uri="{FF2B5EF4-FFF2-40B4-BE49-F238E27FC236}">
                  <a16:creationId xmlns:a16="http://schemas.microsoft.com/office/drawing/2014/main" id="{1251D7DF-88A7-42AD-80EF-723ABB6ADC83}"/>
                </a:ext>
              </a:extLst>
            </p:cNvPr>
            <p:cNvSpPr txBox="1"/>
            <p:nvPr/>
          </p:nvSpPr>
          <p:spPr>
            <a:xfrm>
              <a:off x="4057650" y="2097405"/>
              <a:ext cx="69469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50" kern="100">
                  <a:effectLst/>
                  <a:latin typeface="Times New Roman" panose="02020603050405020304" pitchFamily="18" charset="0"/>
                  <a:ea typeface="宋体" panose="02010600030101010101" pitchFamily="2" charset="-122"/>
                  <a:cs typeface="Times New Roman" panose="02020603050405020304" pitchFamily="18" charset="0"/>
                </a:rPr>
                <a:t>ReduceTask-2</a:t>
              </a:r>
              <a:endParaRPr lang="zh-CN" sz="1050" kern="100">
                <a:effectLst/>
                <a:ea typeface="等线" panose="02010600030101010101" pitchFamily="2" charset="-122"/>
                <a:cs typeface="Times New Roman" panose="02020603050405020304" pitchFamily="18" charset="0"/>
              </a:endParaRPr>
            </a:p>
          </p:txBody>
        </p:sp>
        <p:cxnSp>
          <p:nvCxnSpPr>
            <p:cNvPr id="21" name="直接连接符 20">
              <a:extLst>
                <a:ext uri="{FF2B5EF4-FFF2-40B4-BE49-F238E27FC236}">
                  <a16:creationId xmlns:a16="http://schemas.microsoft.com/office/drawing/2014/main" id="{17734C93-9080-424C-BA38-FB9678E84586}"/>
                </a:ext>
              </a:extLst>
            </p:cNvPr>
            <p:cNvCxnSpPr/>
            <p:nvPr/>
          </p:nvCxnSpPr>
          <p:spPr>
            <a:xfrm flipV="1">
              <a:off x="1577975" y="503555"/>
              <a:ext cx="182245" cy="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CA3D520-4186-4E42-8ED8-F451925C5BCD}"/>
                </a:ext>
              </a:extLst>
            </p:cNvPr>
            <p:cNvCxnSpPr/>
            <p:nvPr/>
          </p:nvCxnSpPr>
          <p:spPr>
            <a:xfrm>
              <a:off x="1578610" y="155575"/>
              <a:ext cx="181610" cy="347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组合 22">
              <a:extLst>
                <a:ext uri="{FF2B5EF4-FFF2-40B4-BE49-F238E27FC236}">
                  <a16:creationId xmlns:a16="http://schemas.microsoft.com/office/drawing/2014/main" id="{296EED4A-6CD8-45F6-9464-39AA5D0D4D71}"/>
                </a:ext>
              </a:extLst>
            </p:cNvPr>
            <p:cNvGrpSpPr/>
            <p:nvPr/>
          </p:nvGrpSpPr>
          <p:grpSpPr>
            <a:xfrm>
              <a:off x="12700" y="1204595"/>
              <a:ext cx="1565910" cy="187325"/>
              <a:chOff x="20" y="97"/>
              <a:chExt cx="2466" cy="295"/>
            </a:xfrm>
          </p:grpSpPr>
          <p:sp>
            <p:nvSpPr>
              <p:cNvPr id="71" name="文本框 79">
                <a:extLst>
                  <a:ext uri="{FF2B5EF4-FFF2-40B4-BE49-F238E27FC236}">
                    <a16:creationId xmlns:a16="http://schemas.microsoft.com/office/drawing/2014/main" id="{C0D5388A-1A8E-4D59-BEF2-E53954B36E0E}"/>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72" name="文本框 79">
                <a:extLst>
                  <a:ext uri="{FF2B5EF4-FFF2-40B4-BE49-F238E27FC236}">
                    <a16:creationId xmlns:a16="http://schemas.microsoft.com/office/drawing/2014/main" id="{CAF51C9B-EBBB-4C41-9E4B-C8B63AAB4B2B}"/>
                  </a:ext>
                </a:extLst>
              </p:cNvPr>
              <p:cNvSpPr txBox="1"/>
              <p:nvPr/>
            </p:nvSpPr>
            <p:spPr>
              <a:xfrm>
                <a:off x="680" y="98"/>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73" name="文本框 79">
                <a:extLst>
                  <a:ext uri="{FF2B5EF4-FFF2-40B4-BE49-F238E27FC236}">
                    <a16:creationId xmlns:a16="http://schemas.microsoft.com/office/drawing/2014/main" id="{AB712586-79ED-4956-ADCF-340025E35904}"/>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74" name="文本框 79">
                <a:extLst>
                  <a:ext uri="{FF2B5EF4-FFF2-40B4-BE49-F238E27FC236}">
                    <a16:creationId xmlns:a16="http://schemas.microsoft.com/office/drawing/2014/main" id="{A196A192-FD58-45A8-8D72-58109398E925}"/>
                  </a:ext>
                </a:extLst>
              </p:cNvPr>
              <p:cNvSpPr txBox="1"/>
              <p:nvPr/>
            </p:nvSpPr>
            <p:spPr>
              <a:xfrm>
                <a:off x="2008" y="98"/>
                <a:ext cx="478"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24" name="组合 23">
              <a:extLst>
                <a:ext uri="{FF2B5EF4-FFF2-40B4-BE49-F238E27FC236}">
                  <a16:creationId xmlns:a16="http://schemas.microsoft.com/office/drawing/2014/main" id="{498E399B-605E-4C68-A5DE-406AC6F0D2B2}"/>
                </a:ext>
              </a:extLst>
            </p:cNvPr>
            <p:cNvGrpSpPr/>
            <p:nvPr/>
          </p:nvGrpSpPr>
          <p:grpSpPr>
            <a:xfrm>
              <a:off x="12065" y="1553210"/>
              <a:ext cx="1565910" cy="187325"/>
              <a:chOff x="20" y="97"/>
              <a:chExt cx="2466" cy="295"/>
            </a:xfrm>
          </p:grpSpPr>
          <p:sp>
            <p:nvSpPr>
              <p:cNvPr id="67" name="文本框 79">
                <a:extLst>
                  <a:ext uri="{FF2B5EF4-FFF2-40B4-BE49-F238E27FC236}">
                    <a16:creationId xmlns:a16="http://schemas.microsoft.com/office/drawing/2014/main" id="{06C06851-6403-461C-BAB3-913FE50B2536}"/>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68" name="文本框 79">
                <a:extLst>
                  <a:ext uri="{FF2B5EF4-FFF2-40B4-BE49-F238E27FC236}">
                    <a16:creationId xmlns:a16="http://schemas.microsoft.com/office/drawing/2014/main" id="{4878ADAD-41D7-4B44-AF2B-FCA321EB735C}"/>
                  </a:ext>
                </a:extLst>
              </p:cNvPr>
              <p:cNvSpPr txBox="1"/>
              <p:nvPr/>
            </p:nvSpPr>
            <p:spPr>
              <a:xfrm>
                <a:off x="680" y="98"/>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69" name="文本框 79">
                <a:extLst>
                  <a:ext uri="{FF2B5EF4-FFF2-40B4-BE49-F238E27FC236}">
                    <a16:creationId xmlns:a16="http://schemas.microsoft.com/office/drawing/2014/main" id="{BAF2BC00-B177-4D62-9C8B-D9A01B0B06ED}"/>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70" name="文本框 79">
                <a:extLst>
                  <a:ext uri="{FF2B5EF4-FFF2-40B4-BE49-F238E27FC236}">
                    <a16:creationId xmlns:a16="http://schemas.microsoft.com/office/drawing/2014/main" id="{3BDA552F-5E8A-4044-BCD8-A71C1AE1080D}"/>
                  </a:ext>
                </a:extLst>
              </p:cNvPr>
              <p:cNvSpPr txBox="1"/>
              <p:nvPr/>
            </p:nvSpPr>
            <p:spPr>
              <a:xfrm>
                <a:off x="2008" y="98"/>
                <a:ext cx="478"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25" name="组合 24">
              <a:extLst>
                <a:ext uri="{FF2B5EF4-FFF2-40B4-BE49-F238E27FC236}">
                  <a16:creationId xmlns:a16="http://schemas.microsoft.com/office/drawing/2014/main" id="{10277B80-5E12-4C6E-ACF4-50ADA9FBC00B}"/>
                </a:ext>
              </a:extLst>
            </p:cNvPr>
            <p:cNvGrpSpPr/>
            <p:nvPr/>
          </p:nvGrpSpPr>
          <p:grpSpPr>
            <a:xfrm>
              <a:off x="12065" y="1896745"/>
              <a:ext cx="1565910" cy="187325"/>
              <a:chOff x="20" y="97"/>
              <a:chExt cx="2466" cy="295"/>
            </a:xfrm>
          </p:grpSpPr>
          <p:sp>
            <p:nvSpPr>
              <p:cNvPr id="63" name="文本框 79">
                <a:extLst>
                  <a:ext uri="{FF2B5EF4-FFF2-40B4-BE49-F238E27FC236}">
                    <a16:creationId xmlns:a16="http://schemas.microsoft.com/office/drawing/2014/main" id="{3436A762-3136-47A1-A59D-CAD69F3B8040}"/>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64" name="文本框 79">
                <a:extLst>
                  <a:ext uri="{FF2B5EF4-FFF2-40B4-BE49-F238E27FC236}">
                    <a16:creationId xmlns:a16="http://schemas.microsoft.com/office/drawing/2014/main" id="{E159FE3B-A33E-4312-AB2D-CA5C75578A95}"/>
                  </a:ext>
                </a:extLst>
              </p:cNvPr>
              <p:cNvSpPr txBox="1"/>
              <p:nvPr/>
            </p:nvSpPr>
            <p:spPr>
              <a:xfrm>
                <a:off x="680" y="98"/>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65" name="文本框 79">
                <a:extLst>
                  <a:ext uri="{FF2B5EF4-FFF2-40B4-BE49-F238E27FC236}">
                    <a16:creationId xmlns:a16="http://schemas.microsoft.com/office/drawing/2014/main" id="{21E12DFF-59E2-40F2-BD67-4CA916277D7D}"/>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66" name="文本框 79">
                <a:extLst>
                  <a:ext uri="{FF2B5EF4-FFF2-40B4-BE49-F238E27FC236}">
                    <a16:creationId xmlns:a16="http://schemas.microsoft.com/office/drawing/2014/main" id="{C34B9A4B-32A4-4153-869A-16ACC5A1C2E1}"/>
                  </a:ext>
                </a:extLst>
              </p:cNvPr>
              <p:cNvSpPr txBox="1"/>
              <p:nvPr/>
            </p:nvSpPr>
            <p:spPr>
              <a:xfrm>
                <a:off x="2008" y="98"/>
                <a:ext cx="478"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26" name="组合 25">
              <a:extLst>
                <a:ext uri="{FF2B5EF4-FFF2-40B4-BE49-F238E27FC236}">
                  <a16:creationId xmlns:a16="http://schemas.microsoft.com/office/drawing/2014/main" id="{9320EBC3-989C-4098-AD90-2C7780832F4A}"/>
                </a:ext>
              </a:extLst>
            </p:cNvPr>
            <p:cNvGrpSpPr/>
            <p:nvPr/>
          </p:nvGrpSpPr>
          <p:grpSpPr>
            <a:xfrm>
              <a:off x="1747520" y="1553210"/>
              <a:ext cx="1565910" cy="187325"/>
              <a:chOff x="20" y="97"/>
              <a:chExt cx="2466" cy="295"/>
            </a:xfrm>
          </p:grpSpPr>
          <p:sp>
            <p:nvSpPr>
              <p:cNvPr id="59" name="文本框 79">
                <a:extLst>
                  <a:ext uri="{FF2B5EF4-FFF2-40B4-BE49-F238E27FC236}">
                    <a16:creationId xmlns:a16="http://schemas.microsoft.com/office/drawing/2014/main" id="{F8551747-2462-48E7-B592-ABAFF77B6DC6}"/>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60" name="文本框 79">
                <a:extLst>
                  <a:ext uri="{FF2B5EF4-FFF2-40B4-BE49-F238E27FC236}">
                    <a16:creationId xmlns:a16="http://schemas.microsoft.com/office/drawing/2014/main" id="{C2F7C2C5-102D-4FE9-9163-651A46248FF1}"/>
                  </a:ext>
                </a:extLst>
              </p:cNvPr>
              <p:cNvSpPr txBox="1"/>
              <p:nvPr/>
            </p:nvSpPr>
            <p:spPr>
              <a:xfrm>
                <a:off x="680" y="98"/>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61" name="文本框 79">
                <a:extLst>
                  <a:ext uri="{FF2B5EF4-FFF2-40B4-BE49-F238E27FC236}">
                    <a16:creationId xmlns:a16="http://schemas.microsoft.com/office/drawing/2014/main" id="{77E0AF66-8887-42DA-A7FA-208CF1AD5A88}"/>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62" name="文本框 79">
                <a:extLst>
                  <a:ext uri="{FF2B5EF4-FFF2-40B4-BE49-F238E27FC236}">
                    <a16:creationId xmlns:a16="http://schemas.microsoft.com/office/drawing/2014/main" id="{21CD0896-059D-4163-8C5A-954527D2D3EF}"/>
                  </a:ext>
                </a:extLst>
              </p:cNvPr>
              <p:cNvSpPr txBox="1"/>
              <p:nvPr/>
            </p:nvSpPr>
            <p:spPr>
              <a:xfrm>
                <a:off x="2008" y="98"/>
                <a:ext cx="478"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cxnSp>
          <p:nvCxnSpPr>
            <p:cNvPr id="27" name="直接连接符 26">
              <a:extLst>
                <a:ext uri="{FF2B5EF4-FFF2-40B4-BE49-F238E27FC236}">
                  <a16:creationId xmlns:a16="http://schemas.microsoft.com/office/drawing/2014/main" id="{F9D23A09-916F-44BE-B9EB-575F78763B00}"/>
                </a:ext>
              </a:extLst>
            </p:cNvPr>
            <p:cNvCxnSpPr/>
            <p:nvPr/>
          </p:nvCxnSpPr>
          <p:spPr>
            <a:xfrm flipV="1">
              <a:off x="1577975" y="503555"/>
              <a:ext cx="182245" cy="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79">
              <a:extLst>
                <a:ext uri="{FF2B5EF4-FFF2-40B4-BE49-F238E27FC236}">
                  <a16:creationId xmlns:a16="http://schemas.microsoft.com/office/drawing/2014/main" id="{BFE0B77E-78E6-4BCA-807F-C9227247D9E7}"/>
                </a:ext>
              </a:extLst>
            </p:cNvPr>
            <p:cNvSpPr txBox="1"/>
            <p:nvPr/>
          </p:nvSpPr>
          <p:spPr>
            <a:xfrm>
              <a:off x="12700" y="2374900"/>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29" name="文本框 79">
              <a:extLst>
                <a:ext uri="{FF2B5EF4-FFF2-40B4-BE49-F238E27FC236}">
                  <a16:creationId xmlns:a16="http://schemas.microsoft.com/office/drawing/2014/main" id="{C07FFCEC-4E91-418D-8625-8DCD7562CEEA}"/>
                </a:ext>
              </a:extLst>
            </p:cNvPr>
            <p:cNvSpPr txBox="1"/>
            <p:nvPr/>
          </p:nvSpPr>
          <p:spPr>
            <a:xfrm>
              <a:off x="431800" y="2374901"/>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30" name="文本框 79">
              <a:extLst>
                <a:ext uri="{FF2B5EF4-FFF2-40B4-BE49-F238E27FC236}">
                  <a16:creationId xmlns:a16="http://schemas.microsoft.com/office/drawing/2014/main" id="{E2A2E15F-43B8-4DC6-BCC3-F63921356553}"/>
                </a:ext>
              </a:extLst>
            </p:cNvPr>
            <p:cNvSpPr txBox="1"/>
            <p:nvPr/>
          </p:nvSpPr>
          <p:spPr>
            <a:xfrm>
              <a:off x="852805" y="2374900"/>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31" name="文本框 79">
              <a:extLst>
                <a:ext uri="{FF2B5EF4-FFF2-40B4-BE49-F238E27FC236}">
                  <a16:creationId xmlns:a16="http://schemas.microsoft.com/office/drawing/2014/main" id="{680E5782-11BB-45FD-B1E6-A73DAEEC364A}"/>
                </a:ext>
              </a:extLst>
            </p:cNvPr>
            <p:cNvSpPr txBox="1"/>
            <p:nvPr/>
          </p:nvSpPr>
          <p:spPr>
            <a:xfrm>
              <a:off x="1275080" y="2375112"/>
              <a:ext cx="30353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nvGrpSpPr>
            <p:cNvPr id="32" name="组合 31">
              <a:extLst>
                <a:ext uri="{FF2B5EF4-FFF2-40B4-BE49-F238E27FC236}">
                  <a16:creationId xmlns:a16="http://schemas.microsoft.com/office/drawing/2014/main" id="{44427AE3-F390-4BE1-8907-7800AA196D31}"/>
                </a:ext>
              </a:extLst>
            </p:cNvPr>
            <p:cNvGrpSpPr/>
            <p:nvPr/>
          </p:nvGrpSpPr>
          <p:grpSpPr>
            <a:xfrm>
              <a:off x="12065" y="2723515"/>
              <a:ext cx="1565910" cy="186690"/>
              <a:chOff x="20" y="97"/>
              <a:chExt cx="2466" cy="294"/>
            </a:xfrm>
          </p:grpSpPr>
          <p:sp>
            <p:nvSpPr>
              <p:cNvPr id="55" name="文本框 79">
                <a:extLst>
                  <a:ext uri="{FF2B5EF4-FFF2-40B4-BE49-F238E27FC236}">
                    <a16:creationId xmlns:a16="http://schemas.microsoft.com/office/drawing/2014/main" id="{86088201-3F56-439A-BDC0-84A754B2DDA1}"/>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56" name="文本框 79">
                <a:extLst>
                  <a:ext uri="{FF2B5EF4-FFF2-40B4-BE49-F238E27FC236}">
                    <a16:creationId xmlns:a16="http://schemas.microsoft.com/office/drawing/2014/main" id="{E4BAFFAF-FC65-464C-AB32-1895FBF61354}"/>
                  </a:ext>
                </a:extLst>
              </p:cNvPr>
              <p:cNvSpPr txBox="1"/>
              <p:nvPr/>
            </p:nvSpPr>
            <p:spPr>
              <a:xfrm>
                <a:off x="680" y="97"/>
                <a:ext cx="666" cy="288"/>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57" name="文本框 79">
                <a:extLst>
                  <a:ext uri="{FF2B5EF4-FFF2-40B4-BE49-F238E27FC236}">
                    <a16:creationId xmlns:a16="http://schemas.microsoft.com/office/drawing/2014/main" id="{1CCD2FFF-C608-4B45-80D8-C9ECE511A6ED}"/>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58" name="文本框 79">
                <a:extLst>
                  <a:ext uri="{FF2B5EF4-FFF2-40B4-BE49-F238E27FC236}">
                    <a16:creationId xmlns:a16="http://schemas.microsoft.com/office/drawing/2014/main" id="{B18C9278-1B6A-4441-B534-55A5C40DEDBB}"/>
                  </a:ext>
                </a:extLst>
              </p:cNvPr>
              <p:cNvSpPr txBox="1"/>
              <p:nvPr/>
            </p:nvSpPr>
            <p:spPr>
              <a:xfrm>
                <a:off x="2008" y="97"/>
                <a:ext cx="478" cy="288"/>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33" name="组合 32">
              <a:extLst>
                <a:ext uri="{FF2B5EF4-FFF2-40B4-BE49-F238E27FC236}">
                  <a16:creationId xmlns:a16="http://schemas.microsoft.com/office/drawing/2014/main" id="{D7CB45E8-66A7-49AE-ABD0-4FAF0E402483}"/>
                </a:ext>
              </a:extLst>
            </p:cNvPr>
            <p:cNvGrpSpPr/>
            <p:nvPr/>
          </p:nvGrpSpPr>
          <p:grpSpPr>
            <a:xfrm>
              <a:off x="12065" y="3067050"/>
              <a:ext cx="1565910" cy="187325"/>
              <a:chOff x="20" y="97"/>
              <a:chExt cx="2466" cy="295"/>
            </a:xfrm>
          </p:grpSpPr>
          <p:sp>
            <p:nvSpPr>
              <p:cNvPr id="51" name="文本框 79">
                <a:extLst>
                  <a:ext uri="{FF2B5EF4-FFF2-40B4-BE49-F238E27FC236}">
                    <a16:creationId xmlns:a16="http://schemas.microsoft.com/office/drawing/2014/main" id="{08F42B2E-F34B-447A-A70E-C74E9ECD1C90}"/>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52" name="文本框 79">
                <a:extLst>
                  <a:ext uri="{FF2B5EF4-FFF2-40B4-BE49-F238E27FC236}">
                    <a16:creationId xmlns:a16="http://schemas.microsoft.com/office/drawing/2014/main" id="{CC7B8013-124D-4A13-94F7-E43C47CC586B}"/>
                  </a:ext>
                </a:extLst>
              </p:cNvPr>
              <p:cNvSpPr txBox="1"/>
              <p:nvPr/>
            </p:nvSpPr>
            <p:spPr>
              <a:xfrm>
                <a:off x="680" y="98"/>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53" name="文本框 79">
                <a:extLst>
                  <a:ext uri="{FF2B5EF4-FFF2-40B4-BE49-F238E27FC236}">
                    <a16:creationId xmlns:a16="http://schemas.microsoft.com/office/drawing/2014/main" id="{1662EC98-9D1D-45AE-B41F-0C5786A6A737}"/>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54" name="文本框 79">
                <a:extLst>
                  <a:ext uri="{FF2B5EF4-FFF2-40B4-BE49-F238E27FC236}">
                    <a16:creationId xmlns:a16="http://schemas.microsoft.com/office/drawing/2014/main" id="{AF853D23-0378-4A1E-A160-DD46BE756E87}"/>
                  </a:ext>
                </a:extLst>
              </p:cNvPr>
              <p:cNvSpPr txBox="1"/>
              <p:nvPr/>
            </p:nvSpPr>
            <p:spPr>
              <a:xfrm>
                <a:off x="2008" y="98"/>
                <a:ext cx="478"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34" name="组合 33">
              <a:extLst>
                <a:ext uri="{FF2B5EF4-FFF2-40B4-BE49-F238E27FC236}">
                  <a16:creationId xmlns:a16="http://schemas.microsoft.com/office/drawing/2014/main" id="{A579DB0E-0031-4ABF-8A24-7DBBB0C731C3}"/>
                </a:ext>
              </a:extLst>
            </p:cNvPr>
            <p:cNvGrpSpPr/>
            <p:nvPr/>
          </p:nvGrpSpPr>
          <p:grpSpPr>
            <a:xfrm>
              <a:off x="1747520" y="2723515"/>
              <a:ext cx="1565910" cy="186690"/>
              <a:chOff x="20" y="97"/>
              <a:chExt cx="2466" cy="294"/>
            </a:xfrm>
          </p:grpSpPr>
          <p:sp>
            <p:nvSpPr>
              <p:cNvPr id="47" name="文本框 79">
                <a:extLst>
                  <a:ext uri="{FF2B5EF4-FFF2-40B4-BE49-F238E27FC236}">
                    <a16:creationId xmlns:a16="http://schemas.microsoft.com/office/drawing/2014/main" id="{CBE2990C-30FA-4BDD-AD2C-CB79A5037D2A}"/>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48" name="文本框 79">
                <a:extLst>
                  <a:ext uri="{FF2B5EF4-FFF2-40B4-BE49-F238E27FC236}">
                    <a16:creationId xmlns:a16="http://schemas.microsoft.com/office/drawing/2014/main" id="{26D17E3B-CF3E-4D5C-BBB7-36C578BDF6F2}"/>
                  </a:ext>
                </a:extLst>
              </p:cNvPr>
              <p:cNvSpPr txBox="1"/>
              <p:nvPr/>
            </p:nvSpPr>
            <p:spPr>
              <a:xfrm>
                <a:off x="680" y="97"/>
                <a:ext cx="666" cy="288"/>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49" name="文本框 79">
                <a:extLst>
                  <a:ext uri="{FF2B5EF4-FFF2-40B4-BE49-F238E27FC236}">
                    <a16:creationId xmlns:a16="http://schemas.microsoft.com/office/drawing/2014/main" id="{AC5E9109-C0F2-42CA-94AC-2EDFEDB5F4A1}"/>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50" name="文本框 79">
                <a:extLst>
                  <a:ext uri="{FF2B5EF4-FFF2-40B4-BE49-F238E27FC236}">
                    <a16:creationId xmlns:a16="http://schemas.microsoft.com/office/drawing/2014/main" id="{8F58846F-AEA4-4D2E-81D3-E0E34A4931F6}"/>
                  </a:ext>
                </a:extLst>
              </p:cNvPr>
              <p:cNvSpPr txBox="1"/>
              <p:nvPr/>
            </p:nvSpPr>
            <p:spPr>
              <a:xfrm>
                <a:off x="2008" y="97"/>
                <a:ext cx="478" cy="288"/>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cxnSp>
          <p:nvCxnSpPr>
            <p:cNvPr id="35" name="直接连接符 34">
              <a:extLst>
                <a:ext uri="{FF2B5EF4-FFF2-40B4-BE49-F238E27FC236}">
                  <a16:creationId xmlns:a16="http://schemas.microsoft.com/office/drawing/2014/main" id="{43FECE7A-58F6-43AB-9F5C-5A6621BEC6F2}"/>
                </a:ext>
              </a:extLst>
            </p:cNvPr>
            <p:cNvCxnSpPr/>
            <p:nvPr/>
          </p:nvCxnSpPr>
          <p:spPr>
            <a:xfrm>
              <a:off x="1578610" y="1298575"/>
              <a:ext cx="168910" cy="347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38B188E3-EEEA-489D-98B1-9780B55A3F63}"/>
                </a:ext>
              </a:extLst>
            </p:cNvPr>
            <p:cNvCxnSpPr/>
            <p:nvPr/>
          </p:nvCxnSpPr>
          <p:spPr>
            <a:xfrm flipV="1">
              <a:off x="1577975" y="1646555"/>
              <a:ext cx="169545" cy="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DE8539AE-8063-4169-87CF-522635812835}"/>
                </a:ext>
              </a:extLst>
            </p:cNvPr>
            <p:cNvCxnSpPr/>
            <p:nvPr/>
          </p:nvCxnSpPr>
          <p:spPr>
            <a:xfrm flipV="1">
              <a:off x="1577975" y="1646555"/>
              <a:ext cx="169545" cy="344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14FAAE01-AF81-4C66-A274-52ED0DAD702A}"/>
                </a:ext>
              </a:extLst>
            </p:cNvPr>
            <p:cNvCxnSpPr/>
            <p:nvPr/>
          </p:nvCxnSpPr>
          <p:spPr>
            <a:xfrm>
              <a:off x="1578610" y="2468457"/>
              <a:ext cx="168910" cy="348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E721113A-F1D5-4AB1-B828-5E33C41C4EC1}"/>
                </a:ext>
              </a:extLst>
            </p:cNvPr>
            <p:cNvCxnSpPr/>
            <p:nvPr/>
          </p:nvCxnSpPr>
          <p:spPr>
            <a:xfrm>
              <a:off x="1577975" y="2814955"/>
              <a:ext cx="169545"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CC709D94-C66C-47D7-B434-CD5B5933F17A}"/>
                </a:ext>
              </a:extLst>
            </p:cNvPr>
            <p:cNvCxnSpPr/>
            <p:nvPr/>
          </p:nvCxnSpPr>
          <p:spPr>
            <a:xfrm flipV="1">
              <a:off x="1577975" y="2816860"/>
              <a:ext cx="169545" cy="344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FEC72F7D-9045-473C-B486-9DC846518D31}"/>
                </a:ext>
              </a:extLst>
            </p:cNvPr>
            <p:cNvCxnSpPr/>
            <p:nvPr/>
          </p:nvCxnSpPr>
          <p:spPr>
            <a:xfrm>
              <a:off x="3326130" y="504190"/>
              <a:ext cx="192405" cy="11417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690AD625-E112-4153-9874-B83AE1318FFB}"/>
                </a:ext>
              </a:extLst>
            </p:cNvPr>
            <p:cNvCxnSpPr/>
            <p:nvPr/>
          </p:nvCxnSpPr>
          <p:spPr>
            <a:xfrm flipV="1">
              <a:off x="3313430" y="1645920"/>
              <a:ext cx="205105" cy="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4341DC88-3288-4380-9E42-29E408763F4F}"/>
                </a:ext>
              </a:extLst>
            </p:cNvPr>
            <p:cNvCxnSpPr/>
            <p:nvPr/>
          </p:nvCxnSpPr>
          <p:spPr>
            <a:xfrm flipV="1">
              <a:off x="3313430" y="1645920"/>
              <a:ext cx="205105" cy="11690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F6F9CE3-ED31-4616-94DC-38B1BAFC448F}"/>
                </a:ext>
              </a:extLst>
            </p:cNvPr>
            <p:cNvCxnSpPr/>
            <p:nvPr/>
          </p:nvCxnSpPr>
          <p:spPr>
            <a:xfrm flipH="1">
              <a:off x="3729990" y="890905"/>
              <a:ext cx="239395" cy="661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DA7F4D2-7274-45B1-A0EE-89FDDEE5C382}"/>
                </a:ext>
              </a:extLst>
            </p:cNvPr>
            <p:cNvCxnSpPr/>
            <p:nvPr/>
          </p:nvCxnSpPr>
          <p:spPr>
            <a:xfrm>
              <a:off x="4149090" y="1739900"/>
              <a:ext cx="255905" cy="3575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E6FEFA42-FB22-4C03-BFC8-9684D4677C43}"/>
                </a:ext>
              </a:extLst>
            </p:cNvPr>
            <p:cNvCxnSpPr/>
            <p:nvPr/>
          </p:nvCxnSpPr>
          <p:spPr>
            <a:xfrm flipH="1">
              <a:off x="4570095" y="1342390"/>
              <a:ext cx="128905" cy="210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4260041"/>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3C2BC-133F-4933-BD88-80DF6EDBDF86}"/>
              </a:ext>
            </a:extLst>
          </p:cNvPr>
          <p:cNvSpPr>
            <a:spLocks noGrp="1"/>
          </p:cNvSpPr>
          <p:nvPr>
            <p:ph type="title"/>
          </p:nvPr>
        </p:nvSpPr>
        <p:spPr/>
        <p:txBody>
          <a:bodyPr/>
          <a:lstStyle/>
          <a:p>
            <a:r>
              <a:rPr lang="en-US" altLang="zh-CN" dirty="0"/>
              <a:t>4.6  </a:t>
            </a:r>
            <a:r>
              <a:rPr lang="zh-CN" altLang="en-US" dirty="0"/>
              <a:t>在</a:t>
            </a:r>
            <a:r>
              <a:rPr lang="en-US" altLang="zh-CN" dirty="0"/>
              <a:t>MapReduce</a:t>
            </a:r>
            <a:r>
              <a:rPr lang="zh-CN" altLang="en-US" dirty="0"/>
              <a:t>中自定义组件</a:t>
            </a:r>
          </a:p>
        </p:txBody>
      </p:sp>
      <p:sp>
        <p:nvSpPr>
          <p:cNvPr id="3" name="内容占位符 2">
            <a:extLst>
              <a:ext uri="{FF2B5EF4-FFF2-40B4-BE49-F238E27FC236}">
                <a16:creationId xmlns:a16="http://schemas.microsoft.com/office/drawing/2014/main" id="{54112795-8F51-4ABC-82CF-B54D16FC9E00}"/>
              </a:ext>
            </a:extLst>
          </p:cNvPr>
          <p:cNvSpPr>
            <a:spLocks noGrp="1"/>
          </p:cNvSpPr>
          <p:nvPr>
            <p:ph idx="1"/>
          </p:nvPr>
        </p:nvSpPr>
        <p:spPr/>
        <p:txBody>
          <a:bodyPr/>
          <a:lstStyle/>
          <a:p>
            <a:r>
              <a:rPr lang="zh-CN" altLang="en-US" dirty="0"/>
              <a:t>“组件”实际就是一些继承了</a:t>
            </a:r>
            <a:r>
              <a:rPr lang="en-US" altLang="zh-CN" dirty="0"/>
              <a:t>MapReduce</a:t>
            </a:r>
            <a:r>
              <a:rPr lang="zh-CN" altLang="en-US" dirty="0"/>
              <a:t>内置类的子类，或者实现了一些接口的实现类。</a:t>
            </a:r>
          </a:p>
          <a:p>
            <a:r>
              <a:rPr lang="en-US" altLang="zh-CN" dirty="0"/>
              <a:t>MapReduce</a:t>
            </a:r>
            <a:r>
              <a:rPr lang="zh-CN" altLang="en-US" dirty="0"/>
              <a:t>在执行时会遵循一系列的默认规则，例如默认读取文本文件，并且默认以“行”为单位进行读取；默认以字典顺序对数据进行排序；根据默认规则进行分区等。我们也可以对这些默认规则进行自定义设置，从而以自定义组件的形式运行</a:t>
            </a:r>
            <a:r>
              <a:rPr lang="en-US" altLang="zh-CN" dirty="0"/>
              <a:t>MapReduce</a:t>
            </a:r>
            <a:r>
              <a:rPr lang="zh-CN" altLang="en-US" dirty="0"/>
              <a:t>程序。</a:t>
            </a:r>
          </a:p>
        </p:txBody>
      </p:sp>
    </p:spTree>
    <p:extLst>
      <p:ext uri="{BB962C8B-B14F-4D97-AF65-F5344CB8AC3E}">
        <p14:creationId xmlns:p14="http://schemas.microsoft.com/office/powerpoint/2010/main" val="2384032498"/>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95F9F-6A42-437F-B34E-05DF1AA0AFEA}"/>
              </a:ext>
            </a:extLst>
          </p:cNvPr>
          <p:cNvSpPr>
            <a:spLocks noGrp="1"/>
          </p:cNvSpPr>
          <p:nvPr>
            <p:ph type="title"/>
          </p:nvPr>
        </p:nvSpPr>
        <p:spPr/>
        <p:txBody>
          <a:bodyPr/>
          <a:lstStyle/>
          <a:p>
            <a:r>
              <a:rPr lang="en-US" altLang="zh-CN" dirty="0"/>
              <a:t>4.6.1  </a:t>
            </a:r>
            <a:r>
              <a:rPr lang="zh-CN" altLang="zh-CN" dirty="0"/>
              <a:t>自定义输入组件</a:t>
            </a:r>
            <a:endParaRPr lang="zh-CN" altLang="en-US" dirty="0"/>
          </a:p>
        </p:txBody>
      </p:sp>
      <p:sp>
        <p:nvSpPr>
          <p:cNvPr id="3" name="内容占位符 2">
            <a:extLst>
              <a:ext uri="{FF2B5EF4-FFF2-40B4-BE49-F238E27FC236}">
                <a16:creationId xmlns:a16="http://schemas.microsoft.com/office/drawing/2014/main" id="{7C23856A-32CD-4709-8571-16F528C87BF5}"/>
              </a:ext>
            </a:extLst>
          </p:cNvPr>
          <p:cNvSpPr>
            <a:spLocks noGrp="1"/>
          </p:cNvSpPr>
          <p:nvPr>
            <p:ph idx="1"/>
          </p:nvPr>
        </p:nvSpPr>
        <p:spPr/>
        <p:txBody>
          <a:bodyPr>
            <a:normAutofit fontScale="85000" lnSpcReduction="10000"/>
          </a:bodyPr>
          <a:lstStyle/>
          <a:p>
            <a:r>
              <a:rPr lang="en-US" altLang="zh-CN" dirty="0"/>
              <a:t>MapReduce</a:t>
            </a:r>
            <a:r>
              <a:rPr lang="zh-CN" altLang="en-US" dirty="0"/>
              <a:t>接收输入数据的顶级类是</a:t>
            </a:r>
            <a:r>
              <a:rPr lang="en-US" altLang="zh-CN" dirty="0" err="1"/>
              <a:t>org.apache.hadoop.mapreduce.InputFormat</a:t>
            </a:r>
            <a:r>
              <a:rPr lang="en-US" altLang="zh-CN" dirty="0"/>
              <a:t>&lt;K, V&gt;</a:t>
            </a:r>
            <a:r>
              <a:rPr lang="zh-CN" altLang="en-US" dirty="0"/>
              <a:t>，其源码如下所示。</a:t>
            </a:r>
          </a:p>
          <a:p>
            <a:pPr marL="0" indent="0">
              <a:buNone/>
            </a:pPr>
            <a:r>
              <a:rPr lang="en-US" altLang="zh-CN" i="1" dirty="0"/>
              <a:t>@</a:t>
            </a:r>
            <a:r>
              <a:rPr lang="en-US" altLang="zh-CN" i="1" dirty="0" err="1"/>
              <a:t>InterfaceAudience.Public</a:t>
            </a:r>
            <a:endParaRPr lang="en-US" altLang="zh-CN" i="1" dirty="0"/>
          </a:p>
          <a:p>
            <a:pPr marL="0" indent="0">
              <a:buNone/>
            </a:pPr>
            <a:r>
              <a:rPr lang="en-US" altLang="zh-CN" i="1" dirty="0"/>
              <a:t>@</a:t>
            </a:r>
            <a:r>
              <a:rPr lang="en-US" altLang="zh-CN" i="1" dirty="0" err="1"/>
              <a:t>InterfaceStability.Stable</a:t>
            </a:r>
            <a:endParaRPr lang="en-US" altLang="zh-CN" i="1" dirty="0"/>
          </a:p>
          <a:p>
            <a:pPr marL="0" indent="0">
              <a:buNone/>
            </a:pPr>
            <a:r>
              <a:rPr lang="en-US" altLang="zh-CN" i="1" dirty="0"/>
              <a:t>public abstract class </a:t>
            </a:r>
            <a:r>
              <a:rPr lang="en-US" altLang="zh-CN" i="1" dirty="0" err="1"/>
              <a:t>InputFormat</a:t>
            </a:r>
            <a:r>
              <a:rPr lang="en-US" altLang="zh-CN" i="1" dirty="0"/>
              <a:t>&lt;K, V&gt; {</a:t>
            </a:r>
          </a:p>
          <a:p>
            <a:pPr marL="0" indent="0">
              <a:buNone/>
            </a:pPr>
            <a:r>
              <a:rPr lang="en-US" altLang="zh-CN" i="1" dirty="0"/>
              <a:t>    public abstract List&lt;</a:t>
            </a:r>
            <a:r>
              <a:rPr lang="en-US" altLang="zh-CN" i="1" dirty="0" err="1"/>
              <a:t>InputSplit</a:t>
            </a:r>
            <a:r>
              <a:rPr lang="en-US" altLang="zh-CN" i="1" dirty="0"/>
              <a:t>&gt; </a:t>
            </a:r>
            <a:r>
              <a:rPr lang="en-US" altLang="zh-CN" i="1" dirty="0" err="1"/>
              <a:t>getSplits</a:t>
            </a:r>
            <a:r>
              <a:rPr lang="en-US" altLang="zh-CN" i="1" dirty="0"/>
              <a:t>(</a:t>
            </a:r>
            <a:r>
              <a:rPr lang="en-US" altLang="zh-CN" i="1" dirty="0" err="1"/>
              <a:t>JobContext</a:t>
            </a:r>
            <a:r>
              <a:rPr lang="en-US" altLang="zh-CN" i="1" dirty="0"/>
              <a:t> context) throws </a:t>
            </a:r>
            <a:r>
              <a:rPr lang="en-US" altLang="zh-CN" i="1" dirty="0" err="1"/>
              <a:t>IOException</a:t>
            </a:r>
            <a:r>
              <a:rPr lang="en-US" altLang="zh-CN" i="1" dirty="0"/>
              <a:t>, </a:t>
            </a:r>
            <a:r>
              <a:rPr lang="en-US" altLang="zh-CN" i="1" dirty="0" err="1"/>
              <a:t>InterruptedException</a:t>
            </a:r>
            <a:r>
              <a:rPr lang="en-US" altLang="zh-CN" i="1" dirty="0"/>
              <a:t>;</a:t>
            </a:r>
          </a:p>
          <a:p>
            <a:pPr marL="0" indent="0">
              <a:buNone/>
            </a:pPr>
            <a:r>
              <a:rPr lang="en-US" altLang="zh-CN" i="1" dirty="0"/>
              <a:t>    public abstract </a:t>
            </a:r>
            <a:r>
              <a:rPr lang="en-US" altLang="zh-CN" i="1" dirty="0" err="1"/>
              <a:t>RecordReader</a:t>
            </a:r>
            <a:r>
              <a:rPr lang="en-US" altLang="zh-CN" i="1" dirty="0"/>
              <a:t>&lt;K,V&gt; </a:t>
            </a:r>
            <a:r>
              <a:rPr lang="en-US" altLang="zh-CN" i="1" dirty="0" err="1"/>
              <a:t>createRecordReader</a:t>
            </a:r>
            <a:r>
              <a:rPr lang="en-US" altLang="zh-CN" i="1" dirty="0"/>
              <a:t>(</a:t>
            </a:r>
            <a:r>
              <a:rPr lang="en-US" altLang="zh-CN" i="1" dirty="0" err="1"/>
              <a:t>InputSplit</a:t>
            </a:r>
            <a:r>
              <a:rPr lang="en-US" altLang="zh-CN" i="1" dirty="0"/>
              <a:t> split, </a:t>
            </a:r>
            <a:r>
              <a:rPr lang="en-US" altLang="zh-CN" i="1" dirty="0" err="1"/>
              <a:t>TaskAttemptContext</a:t>
            </a:r>
            <a:r>
              <a:rPr lang="en-US" altLang="zh-CN" i="1" dirty="0"/>
              <a:t> context) throws </a:t>
            </a:r>
            <a:r>
              <a:rPr lang="en-US" altLang="zh-CN" i="1" dirty="0" err="1"/>
              <a:t>IOException</a:t>
            </a:r>
            <a:r>
              <a:rPr lang="en-US" altLang="zh-CN" i="1" dirty="0"/>
              <a:t>, </a:t>
            </a:r>
            <a:r>
              <a:rPr lang="en-US" altLang="zh-CN" i="1" dirty="0" err="1"/>
              <a:t>InterruptedException</a:t>
            </a:r>
            <a:r>
              <a:rPr lang="en-US" altLang="zh-CN" i="1" dirty="0"/>
              <a:t>;</a:t>
            </a:r>
          </a:p>
          <a:p>
            <a:pPr marL="0" indent="0">
              <a:buNone/>
            </a:pPr>
            <a:r>
              <a:rPr lang="en-US" altLang="zh-CN" i="1" dirty="0"/>
              <a:t>}</a:t>
            </a:r>
          </a:p>
        </p:txBody>
      </p:sp>
    </p:spTree>
    <p:extLst>
      <p:ext uri="{BB962C8B-B14F-4D97-AF65-F5344CB8AC3E}">
        <p14:creationId xmlns:p14="http://schemas.microsoft.com/office/powerpoint/2010/main" val="595858858"/>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95F9F-6A42-437F-B34E-05DF1AA0AFEA}"/>
              </a:ext>
            </a:extLst>
          </p:cNvPr>
          <p:cNvSpPr>
            <a:spLocks noGrp="1"/>
          </p:cNvSpPr>
          <p:nvPr>
            <p:ph type="title"/>
          </p:nvPr>
        </p:nvSpPr>
        <p:spPr/>
        <p:txBody>
          <a:bodyPr/>
          <a:lstStyle/>
          <a:p>
            <a:r>
              <a:rPr lang="en-US" altLang="zh-CN" dirty="0"/>
              <a:t>4.6.1  </a:t>
            </a:r>
            <a:r>
              <a:rPr lang="zh-CN" altLang="zh-CN" dirty="0"/>
              <a:t>自定义输入组件</a:t>
            </a:r>
            <a:endParaRPr lang="zh-CN" altLang="en-US" dirty="0"/>
          </a:p>
        </p:txBody>
      </p:sp>
      <p:sp>
        <p:nvSpPr>
          <p:cNvPr id="3" name="内容占位符 2">
            <a:extLst>
              <a:ext uri="{FF2B5EF4-FFF2-40B4-BE49-F238E27FC236}">
                <a16:creationId xmlns:a16="http://schemas.microsoft.com/office/drawing/2014/main" id="{7C23856A-32CD-4709-8571-16F528C87BF5}"/>
              </a:ext>
            </a:extLst>
          </p:cNvPr>
          <p:cNvSpPr>
            <a:spLocks noGrp="1"/>
          </p:cNvSpPr>
          <p:nvPr>
            <p:ph idx="1"/>
          </p:nvPr>
        </p:nvSpPr>
        <p:spPr/>
        <p:txBody>
          <a:bodyPr>
            <a:normAutofit fontScale="70000" lnSpcReduction="20000"/>
          </a:bodyPr>
          <a:lstStyle/>
          <a:p>
            <a:r>
              <a:rPr lang="en-US" altLang="zh-CN" dirty="0"/>
              <a:t>MapReduce</a:t>
            </a:r>
            <a:r>
              <a:rPr lang="zh-CN" altLang="en-US" dirty="0"/>
              <a:t>接收输入数据的顶级类是</a:t>
            </a:r>
            <a:r>
              <a:rPr lang="en-US" altLang="zh-CN" dirty="0" err="1"/>
              <a:t>org.apache.hadoop.mapreduce.InputFormat</a:t>
            </a:r>
            <a:r>
              <a:rPr lang="en-US" altLang="zh-CN" dirty="0"/>
              <a:t>&lt;K, V&gt;</a:t>
            </a:r>
            <a:r>
              <a:rPr lang="zh-CN" altLang="en-US" dirty="0"/>
              <a:t>，其源码如下所示。</a:t>
            </a:r>
          </a:p>
          <a:p>
            <a:pPr marL="0" indent="0">
              <a:buNone/>
            </a:pPr>
            <a:r>
              <a:rPr lang="en-US" altLang="zh-CN" i="1" dirty="0"/>
              <a:t>@</a:t>
            </a:r>
            <a:r>
              <a:rPr lang="en-US" altLang="zh-CN" i="1" dirty="0" err="1"/>
              <a:t>InterfaceAudience.Public</a:t>
            </a:r>
            <a:endParaRPr lang="en-US" altLang="zh-CN" i="1" dirty="0"/>
          </a:p>
          <a:p>
            <a:pPr marL="0" indent="0">
              <a:buNone/>
            </a:pPr>
            <a:r>
              <a:rPr lang="en-US" altLang="zh-CN" i="1" dirty="0"/>
              <a:t>@</a:t>
            </a:r>
            <a:r>
              <a:rPr lang="en-US" altLang="zh-CN" i="1" dirty="0" err="1"/>
              <a:t>InterfaceStability.Stable</a:t>
            </a:r>
            <a:endParaRPr lang="en-US" altLang="zh-CN" i="1" dirty="0"/>
          </a:p>
          <a:p>
            <a:pPr marL="0" indent="0">
              <a:buNone/>
            </a:pPr>
            <a:r>
              <a:rPr lang="en-US" altLang="zh-CN" i="1" dirty="0"/>
              <a:t>public abstract class </a:t>
            </a:r>
            <a:r>
              <a:rPr lang="en-US" altLang="zh-CN" i="1" dirty="0" err="1"/>
              <a:t>InputFormat</a:t>
            </a:r>
            <a:r>
              <a:rPr lang="en-US" altLang="zh-CN" i="1" dirty="0"/>
              <a:t>&lt;K, V&gt; {</a:t>
            </a:r>
          </a:p>
          <a:p>
            <a:pPr marL="0" indent="0">
              <a:buNone/>
            </a:pPr>
            <a:r>
              <a:rPr lang="en-US" altLang="zh-CN" i="1" dirty="0"/>
              <a:t>    public abstract List&lt;</a:t>
            </a:r>
            <a:r>
              <a:rPr lang="en-US" altLang="zh-CN" i="1" dirty="0" err="1"/>
              <a:t>InputSplit</a:t>
            </a:r>
            <a:r>
              <a:rPr lang="en-US" altLang="zh-CN" i="1" dirty="0"/>
              <a:t>&gt; </a:t>
            </a:r>
            <a:r>
              <a:rPr lang="en-US" altLang="zh-CN" i="1" dirty="0" err="1"/>
              <a:t>getSplits</a:t>
            </a:r>
            <a:r>
              <a:rPr lang="en-US" altLang="zh-CN" i="1" dirty="0"/>
              <a:t>(</a:t>
            </a:r>
            <a:r>
              <a:rPr lang="en-US" altLang="zh-CN" i="1" dirty="0" err="1"/>
              <a:t>JobContext</a:t>
            </a:r>
            <a:r>
              <a:rPr lang="en-US" altLang="zh-CN" i="1" dirty="0"/>
              <a:t> context) throws </a:t>
            </a:r>
            <a:r>
              <a:rPr lang="en-US" altLang="zh-CN" i="1" dirty="0" err="1"/>
              <a:t>IOException</a:t>
            </a:r>
            <a:r>
              <a:rPr lang="en-US" altLang="zh-CN" i="1" dirty="0"/>
              <a:t>, </a:t>
            </a:r>
            <a:r>
              <a:rPr lang="en-US" altLang="zh-CN" i="1" dirty="0" err="1"/>
              <a:t>InterruptedException</a:t>
            </a:r>
            <a:r>
              <a:rPr lang="en-US" altLang="zh-CN" i="1" dirty="0"/>
              <a:t>;</a:t>
            </a:r>
          </a:p>
          <a:p>
            <a:pPr marL="0" indent="0">
              <a:buNone/>
            </a:pPr>
            <a:r>
              <a:rPr lang="en-US" altLang="zh-CN" i="1" dirty="0"/>
              <a:t>    public abstract </a:t>
            </a:r>
            <a:r>
              <a:rPr lang="en-US" altLang="zh-CN" i="1" dirty="0" err="1"/>
              <a:t>RecordReader</a:t>
            </a:r>
            <a:r>
              <a:rPr lang="en-US" altLang="zh-CN" i="1" dirty="0"/>
              <a:t>&lt;K,V&gt; </a:t>
            </a:r>
            <a:r>
              <a:rPr lang="en-US" altLang="zh-CN" i="1" dirty="0" err="1"/>
              <a:t>createRecordReader</a:t>
            </a:r>
            <a:r>
              <a:rPr lang="en-US" altLang="zh-CN" i="1" dirty="0"/>
              <a:t>(</a:t>
            </a:r>
            <a:r>
              <a:rPr lang="en-US" altLang="zh-CN" i="1" dirty="0" err="1"/>
              <a:t>InputSplit</a:t>
            </a:r>
            <a:r>
              <a:rPr lang="en-US" altLang="zh-CN" i="1" dirty="0"/>
              <a:t> split, </a:t>
            </a:r>
            <a:r>
              <a:rPr lang="en-US" altLang="zh-CN" i="1" dirty="0" err="1"/>
              <a:t>TaskAttemptContext</a:t>
            </a:r>
            <a:r>
              <a:rPr lang="en-US" altLang="zh-CN" i="1" dirty="0"/>
              <a:t> context) throws </a:t>
            </a:r>
            <a:r>
              <a:rPr lang="en-US" altLang="zh-CN" i="1" dirty="0" err="1"/>
              <a:t>IOException</a:t>
            </a:r>
            <a:r>
              <a:rPr lang="en-US" altLang="zh-CN" i="1" dirty="0"/>
              <a:t>, </a:t>
            </a:r>
            <a:r>
              <a:rPr lang="en-US" altLang="zh-CN" i="1" dirty="0" err="1"/>
              <a:t>InterruptedException</a:t>
            </a:r>
            <a:r>
              <a:rPr lang="en-US" altLang="zh-CN" i="1" dirty="0"/>
              <a:t>;</a:t>
            </a:r>
          </a:p>
          <a:p>
            <a:pPr marL="0" indent="0">
              <a:buNone/>
            </a:pPr>
            <a:r>
              <a:rPr lang="en-US" altLang="zh-CN" i="1" dirty="0"/>
              <a:t>}</a:t>
            </a:r>
          </a:p>
          <a:p>
            <a:r>
              <a:rPr lang="zh-CN" altLang="zh-CN" dirty="0"/>
              <a:t>其中</a:t>
            </a:r>
            <a:r>
              <a:rPr lang="en-US" altLang="zh-CN" dirty="0" err="1"/>
              <a:t>getSplits</a:t>
            </a:r>
            <a:r>
              <a:rPr lang="en-US" altLang="zh-CN" dirty="0"/>
              <a:t>()</a:t>
            </a:r>
            <a:r>
              <a:rPr lang="zh-CN" altLang="zh-CN" dirty="0"/>
              <a:t>用户获取输入文件的切片，而</a:t>
            </a:r>
            <a:r>
              <a:rPr lang="en-US" altLang="zh-CN" dirty="0" err="1"/>
              <a:t>createRecordReader</a:t>
            </a:r>
            <a:r>
              <a:rPr lang="en-US" altLang="zh-CN" dirty="0"/>
              <a:t>()</a:t>
            </a:r>
            <a:r>
              <a:rPr lang="zh-CN" altLang="zh-CN" dirty="0"/>
              <a:t>就用于处理每次读取的数据形式。而在</a:t>
            </a:r>
            <a:r>
              <a:rPr lang="en-US" altLang="zh-CN" dirty="0" err="1"/>
              <a:t>WordCount</a:t>
            </a:r>
            <a:r>
              <a:rPr lang="zh-CN" altLang="zh-CN" dirty="0"/>
              <a:t>程序中默认使用的输入组件是</a:t>
            </a:r>
            <a:r>
              <a:rPr lang="en-US" altLang="zh-CN" dirty="0" err="1"/>
              <a:t>TextInputFormat</a:t>
            </a:r>
            <a:r>
              <a:rPr lang="zh-CN" altLang="zh-CN" dirty="0"/>
              <a:t>，该组件就通过重写</a:t>
            </a:r>
            <a:r>
              <a:rPr lang="en-US" altLang="zh-CN" dirty="0" err="1"/>
              <a:t>createRecordReader</a:t>
            </a:r>
            <a:r>
              <a:rPr lang="en-US" altLang="zh-CN" dirty="0"/>
              <a:t>()</a:t>
            </a:r>
            <a:r>
              <a:rPr lang="zh-CN" altLang="zh-CN" dirty="0"/>
              <a:t>实现了以“行”读取的默认行为</a:t>
            </a:r>
            <a:r>
              <a:rPr lang="zh-CN" altLang="en-US" dirty="0"/>
              <a:t>。</a:t>
            </a:r>
            <a:endParaRPr lang="en-US" altLang="zh-CN" dirty="0"/>
          </a:p>
        </p:txBody>
      </p:sp>
    </p:spTree>
    <p:extLst>
      <p:ext uri="{BB962C8B-B14F-4D97-AF65-F5344CB8AC3E}">
        <p14:creationId xmlns:p14="http://schemas.microsoft.com/office/powerpoint/2010/main" val="1095750183"/>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717A3-366B-46B5-902B-79230CB4BC72}"/>
              </a:ext>
            </a:extLst>
          </p:cNvPr>
          <p:cNvSpPr>
            <a:spLocks noGrp="1"/>
          </p:cNvSpPr>
          <p:nvPr>
            <p:ph type="title"/>
          </p:nvPr>
        </p:nvSpPr>
        <p:spPr/>
        <p:txBody>
          <a:bodyPr/>
          <a:lstStyle/>
          <a:p>
            <a:r>
              <a:rPr lang="en-US" altLang="zh-CN" dirty="0"/>
              <a:t>4.6.1  </a:t>
            </a:r>
            <a:r>
              <a:rPr lang="zh-CN" altLang="zh-CN" dirty="0"/>
              <a:t>自定义输入组件</a:t>
            </a:r>
            <a:endParaRPr lang="zh-CN" altLang="en-US" dirty="0"/>
          </a:p>
        </p:txBody>
      </p:sp>
      <p:sp>
        <p:nvSpPr>
          <p:cNvPr id="3" name="内容占位符 2">
            <a:extLst>
              <a:ext uri="{FF2B5EF4-FFF2-40B4-BE49-F238E27FC236}">
                <a16:creationId xmlns:a16="http://schemas.microsoft.com/office/drawing/2014/main" id="{EECF7220-3BEC-49BF-91F1-43FCF1794E14}"/>
              </a:ext>
            </a:extLst>
          </p:cNvPr>
          <p:cNvSpPr>
            <a:spLocks noGrp="1"/>
          </p:cNvSpPr>
          <p:nvPr>
            <p:ph idx="1"/>
          </p:nvPr>
        </p:nvSpPr>
        <p:spPr/>
        <p:txBody>
          <a:bodyPr>
            <a:normAutofit fontScale="55000" lnSpcReduction="20000"/>
          </a:bodyPr>
          <a:lstStyle/>
          <a:p>
            <a:r>
              <a:rPr lang="zh-CN" altLang="en-US" dirty="0"/>
              <a:t>将默认的拆分符号修改成英文逗号“</a:t>
            </a:r>
            <a:r>
              <a:rPr lang="en-US" altLang="zh-CN" dirty="0"/>
              <a:t>,”</a:t>
            </a:r>
            <a:r>
              <a:rPr lang="zh-CN" altLang="en-US" dirty="0"/>
              <a:t>。</a:t>
            </a:r>
          </a:p>
          <a:p>
            <a:pPr marL="0" indent="0">
              <a:buNone/>
            </a:pPr>
            <a:r>
              <a:rPr lang="en-US" altLang="zh-CN" i="1" dirty="0"/>
              <a:t>public class </a:t>
            </a:r>
            <a:r>
              <a:rPr lang="en-US" altLang="zh-CN" i="1" dirty="0" err="1"/>
              <a:t>MyInputFormat</a:t>
            </a:r>
            <a:r>
              <a:rPr lang="en-US" altLang="zh-CN" i="1" dirty="0"/>
              <a:t> extends </a:t>
            </a:r>
            <a:r>
              <a:rPr lang="en-US" altLang="zh-CN" i="1" dirty="0" err="1"/>
              <a:t>TextInputFormat</a:t>
            </a:r>
            <a:r>
              <a:rPr lang="en-US" altLang="zh-CN" i="1" dirty="0"/>
              <a:t> {</a:t>
            </a:r>
          </a:p>
          <a:p>
            <a:pPr marL="0" indent="0">
              <a:buNone/>
            </a:pPr>
            <a:endParaRPr lang="en-US" altLang="zh-CN" i="1" dirty="0"/>
          </a:p>
          <a:p>
            <a:pPr marL="0" indent="0">
              <a:buNone/>
            </a:pPr>
            <a:r>
              <a:rPr lang="en-US" altLang="zh-CN" i="1" dirty="0"/>
              <a:t>    private static final String MY_DELIMITER = ",";</a:t>
            </a:r>
          </a:p>
          <a:p>
            <a:pPr marL="0" indent="0">
              <a:buNone/>
            </a:pPr>
            <a:endParaRPr lang="en-US" altLang="zh-CN" i="1" dirty="0"/>
          </a:p>
          <a:p>
            <a:pPr marL="0" indent="0">
              <a:buNone/>
            </a:pPr>
            <a:r>
              <a:rPr lang="en-US" altLang="zh-CN" i="1" dirty="0"/>
              <a:t>    @Override</a:t>
            </a:r>
          </a:p>
          <a:p>
            <a:pPr marL="0" indent="0">
              <a:buNone/>
            </a:pPr>
            <a:r>
              <a:rPr lang="en-US" altLang="zh-CN" i="1" dirty="0"/>
              <a:t>    public </a:t>
            </a:r>
            <a:r>
              <a:rPr lang="en-US" altLang="zh-CN" i="1" dirty="0" err="1"/>
              <a:t>RecordReader</a:t>
            </a:r>
            <a:r>
              <a:rPr lang="en-US" altLang="zh-CN" i="1" dirty="0"/>
              <a:t>&lt;</a:t>
            </a:r>
            <a:r>
              <a:rPr lang="en-US" altLang="zh-CN" i="1" dirty="0" err="1"/>
              <a:t>LongWritable</a:t>
            </a:r>
            <a:r>
              <a:rPr lang="en-US" altLang="zh-CN" i="1" dirty="0"/>
              <a:t>, Text&gt; </a:t>
            </a:r>
            <a:r>
              <a:rPr lang="en-US" altLang="zh-CN" i="1" dirty="0" err="1"/>
              <a:t>createRecordReader</a:t>
            </a:r>
            <a:r>
              <a:rPr lang="en-US" altLang="zh-CN" i="1" dirty="0"/>
              <a:t>(</a:t>
            </a:r>
            <a:r>
              <a:rPr lang="en-US" altLang="zh-CN" i="1" dirty="0" err="1"/>
              <a:t>InputSplit</a:t>
            </a:r>
            <a:r>
              <a:rPr lang="en-US" altLang="zh-CN" i="1" dirty="0"/>
              <a:t> split, </a:t>
            </a:r>
            <a:r>
              <a:rPr lang="en-US" altLang="zh-CN" i="1" dirty="0" err="1"/>
              <a:t>TaskAttemptContext</a:t>
            </a:r>
            <a:r>
              <a:rPr lang="en-US" altLang="zh-CN" i="1" dirty="0"/>
              <a:t> tac) {</a:t>
            </a:r>
          </a:p>
          <a:p>
            <a:pPr marL="0" indent="0">
              <a:buNone/>
            </a:pPr>
            <a:r>
              <a:rPr lang="en-US" altLang="zh-CN" i="1" dirty="0"/>
              <a:t>        byte[] </a:t>
            </a:r>
            <a:r>
              <a:rPr lang="en-US" altLang="zh-CN" i="1" dirty="0" err="1"/>
              <a:t>recordDelimiterBytes</a:t>
            </a:r>
            <a:r>
              <a:rPr lang="en-US" altLang="zh-CN" i="1" dirty="0"/>
              <a:t> = null;</a:t>
            </a:r>
          </a:p>
          <a:p>
            <a:pPr marL="0" indent="0">
              <a:buNone/>
            </a:pPr>
            <a:r>
              <a:rPr lang="en-US" altLang="zh-CN" i="1" dirty="0"/>
              <a:t>        </a:t>
            </a:r>
            <a:r>
              <a:rPr lang="en-US" altLang="zh-CN" i="1" dirty="0" err="1"/>
              <a:t>recordDelimiterBytes</a:t>
            </a:r>
            <a:r>
              <a:rPr lang="en-US" altLang="zh-CN" i="1" dirty="0"/>
              <a:t> = </a:t>
            </a:r>
            <a:r>
              <a:rPr lang="en-US" altLang="zh-CN" i="1" dirty="0" err="1"/>
              <a:t>MY_DELIMITER.getBytes</a:t>
            </a:r>
            <a:r>
              <a:rPr lang="en-US" altLang="zh-CN" i="1" dirty="0"/>
              <a:t>();</a:t>
            </a:r>
          </a:p>
          <a:p>
            <a:pPr marL="0" indent="0">
              <a:buNone/>
            </a:pPr>
            <a:r>
              <a:rPr lang="en-US" altLang="zh-CN" i="1" dirty="0"/>
              <a:t>        return new </a:t>
            </a:r>
            <a:r>
              <a:rPr lang="en-US" altLang="zh-CN" i="1" dirty="0" err="1"/>
              <a:t>LineRecordReader</a:t>
            </a:r>
            <a:r>
              <a:rPr lang="en-US" altLang="zh-CN" i="1" dirty="0"/>
              <a:t>(</a:t>
            </a:r>
            <a:r>
              <a:rPr lang="en-US" altLang="zh-CN" i="1" dirty="0" err="1"/>
              <a:t>recordDelimiterBytes</a:t>
            </a:r>
            <a:r>
              <a:rPr lang="en-US" altLang="zh-CN" i="1" dirty="0"/>
              <a:t>);</a:t>
            </a:r>
          </a:p>
          <a:p>
            <a:pPr marL="0" indent="0">
              <a:buNone/>
            </a:pPr>
            <a:r>
              <a:rPr lang="en-US" altLang="zh-CN" i="1" dirty="0"/>
              <a:t>    }</a:t>
            </a:r>
          </a:p>
          <a:p>
            <a:pPr marL="0" indent="0">
              <a:buNone/>
            </a:pPr>
            <a:r>
              <a:rPr lang="en-US" altLang="zh-CN" i="1" dirty="0"/>
              <a:t>    ...</a:t>
            </a:r>
          </a:p>
          <a:p>
            <a:pPr marL="0" indent="0">
              <a:buNone/>
            </a:pPr>
            <a:r>
              <a:rPr lang="en-US" altLang="zh-CN" i="1" dirty="0"/>
              <a:t>}</a:t>
            </a:r>
          </a:p>
        </p:txBody>
      </p:sp>
    </p:spTree>
    <p:extLst>
      <p:ext uri="{BB962C8B-B14F-4D97-AF65-F5344CB8AC3E}">
        <p14:creationId xmlns:p14="http://schemas.microsoft.com/office/powerpoint/2010/main" val="789126543"/>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AF184-581C-4412-AFEB-85C9C95F7E12}"/>
              </a:ext>
            </a:extLst>
          </p:cNvPr>
          <p:cNvSpPr>
            <a:spLocks noGrp="1"/>
          </p:cNvSpPr>
          <p:nvPr>
            <p:ph type="title"/>
          </p:nvPr>
        </p:nvSpPr>
        <p:spPr/>
        <p:txBody>
          <a:bodyPr/>
          <a:lstStyle/>
          <a:p>
            <a:r>
              <a:rPr lang="en-US" altLang="zh-CN" dirty="0"/>
              <a:t>4.6.1  </a:t>
            </a:r>
            <a:r>
              <a:rPr lang="zh-CN" altLang="zh-CN" dirty="0"/>
              <a:t>自定义输入组件</a:t>
            </a:r>
            <a:endParaRPr lang="zh-CN" altLang="en-US" dirty="0"/>
          </a:p>
        </p:txBody>
      </p:sp>
      <p:sp>
        <p:nvSpPr>
          <p:cNvPr id="3" name="内容占位符 2">
            <a:extLst>
              <a:ext uri="{FF2B5EF4-FFF2-40B4-BE49-F238E27FC236}">
                <a16:creationId xmlns:a16="http://schemas.microsoft.com/office/drawing/2014/main" id="{56D0FEED-9766-425B-8214-D57154296599}"/>
              </a:ext>
            </a:extLst>
          </p:cNvPr>
          <p:cNvSpPr>
            <a:spLocks noGrp="1"/>
          </p:cNvSpPr>
          <p:nvPr>
            <p:ph idx="1"/>
          </p:nvPr>
        </p:nvSpPr>
        <p:spPr/>
        <p:txBody>
          <a:bodyPr>
            <a:normAutofit fontScale="92500" lnSpcReduction="20000"/>
          </a:bodyPr>
          <a:lstStyle/>
          <a:p>
            <a:r>
              <a:rPr lang="zh-CN" altLang="en-US" dirty="0"/>
              <a:t>以后只需要在</a:t>
            </a:r>
            <a:r>
              <a:rPr lang="en-US" altLang="zh-CN" dirty="0"/>
              <a:t>main()</a:t>
            </a:r>
            <a:r>
              <a:rPr lang="zh-CN" altLang="en-US" dirty="0"/>
              <a:t>中将输入组件设置为</a:t>
            </a:r>
            <a:r>
              <a:rPr lang="en-US" altLang="zh-CN" dirty="0" err="1"/>
              <a:t>MyInputFormat</a:t>
            </a:r>
            <a:r>
              <a:rPr lang="zh-CN" altLang="en-US" dirty="0"/>
              <a:t>，就可以实现按逗号“</a:t>
            </a:r>
            <a:r>
              <a:rPr lang="en-US" altLang="zh-CN" dirty="0"/>
              <a:t>,”</a:t>
            </a:r>
            <a:r>
              <a:rPr lang="zh-CN" altLang="en-US" dirty="0"/>
              <a:t>分割的效果，如下所示。</a:t>
            </a:r>
          </a:p>
          <a:p>
            <a:pPr marL="0" indent="0">
              <a:buNone/>
            </a:pPr>
            <a:r>
              <a:rPr lang="en-US" altLang="zh-CN" i="1" dirty="0"/>
              <a:t>public static void main(String[] </a:t>
            </a:r>
            <a:r>
              <a:rPr lang="en-US" altLang="zh-CN" i="1" dirty="0" err="1"/>
              <a:t>args</a:t>
            </a:r>
            <a:r>
              <a:rPr lang="en-US" altLang="zh-CN" i="1" dirty="0"/>
              <a:t>) throws Exception {</a:t>
            </a:r>
          </a:p>
          <a:p>
            <a:pPr marL="0" indent="0">
              <a:buNone/>
            </a:pPr>
            <a:r>
              <a:rPr lang="en-US" altLang="zh-CN" i="1" dirty="0"/>
              <a:t>    Configuration conf = new Configuration();</a:t>
            </a:r>
          </a:p>
          <a:p>
            <a:pPr marL="0" indent="0">
              <a:buNone/>
            </a:pPr>
            <a:r>
              <a:rPr lang="en-US" altLang="zh-CN" i="1" dirty="0"/>
              <a:t>    …</a:t>
            </a:r>
          </a:p>
          <a:p>
            <a:pPr marL="0" indent="0">
              <a:buNone/>
            </a:pPr>
            <a:r>
              <a:rPr lang="en-US" altLang="zh-CN" i="1" dirty="0"/>
              <a:t>    Job </a:t>
            </a:r>
            <a:r>
              <a:rPr lang="en-US" altLang="zh-CN" i="1" dirty="0" err="1"/>
              <a:t>job</a:t>
            </a:r>
            <a:r>
              <a:rPr lang="en-US" altLang="zh-CN" i="1" dirty="0"/>
              <a:t> = </a:t>
            </a:r>
            <a:r>
              <a:rPr lang="en-US" altLang="zh-CN" i="1" dirty="0" err="1"/>
              <a:t>Job.getInstance</a:t>
            </a:r>
            <a:r>
              <a:rPr lang="en-US" altLang="zh-CN" i="1" dirty="0"/>
              <a:t>(conf);</a:t>
            </a:r>
          </a:p>
          <a:p>
            <a:pPr marL="0" indent="0">
              <a:buNone/>
            </a:pPr>
            <a:r>
              <a:rPr lang="en-US" altLang="zh-CN" i="1" dirty="0"/>
              <a:t>    //</a:t>
            </a:r>
            <a:r>
              <a:rPr lang="zh-CN" altLang="en-US" i="1" dirty="0"/>
              <a:t>将输入组件设置为</a:t>
            </a:r>
            <a:r>
              <a:rPr lang="en-US" altLang="zh-CN" i="1" dirty="0" err="1"/>
              <a:t>MyInputFormat</a:t>
            </a:r>
            <a:endParaRPr lang="en-US" altLang="zh-CN" i="1" dirty="0"/>
          </a:p>
          <a:p>
            <a:pPr marL="0" indent="0">
              <a:buNone/>
            </a:pPr>
            <a:r>
              <a:rPr lang="en-US" altLang="zh-CN" i="1" dirty="0" err="1"/>
              <a:t>job.setInputFormatClass</a:t>
            </a:r>
            <a:r>
              <a:rPr lang="en-US" altLang="zh-CN" i="1" dirty="0"/>
              <a:t>(</a:t>
            </a:r>
            <a:r>
              <a:rPr lang="en-US" altLang="zh-CN" i="1" dirty="0" err="1"/>
              <a:t>MyInputFormat.class</a:t>
            </a:r>
            <a:r>
              <a:rPr lang="en-US" altLang="zh-CN" i="1" dirty="0"/>
              <a:t>);</a:t>
            </a:r>
          </a:p>
          <a:p>
            <a:pPr marL="0" indent="0">
              <a:buNone/>
            </a:pPr>
            <a:r>
              <a:rPr lang="en-US" altLang="zh-CN" i="1" dirty="0"/>
              <a:t>    …</a:t>
            </a:r>
          </a:p>
          <a:p>
            <a:pPr marL="0" indent="0">
              <a:buNone/>
            </a:pPr>
            <a:r>
              <a:rPr lang="en-US" altLang="zh-CN" i="1" dirty="0"/>
              <a:t>}</a:t>
            </a:r>
          </a:p>
        </p:txBody>
      </p:sp>
    </p:spTree>
    <p:extLst>
      <p:ext uri="{BB962C8B-B14F-4D97-AF65-F5344CB8AC3E}">
        <p14:creationId xmlns:p14="http://schemas.microsoft.com/office/powerpoint/2010/main" val="635640914"/>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11499-A963-4D56-A730-4A4C62501965}"/>
              </a:ext>
            </a:extLst>
          </p:cNvPr>
          <p:cNvSpPr>
            <a:spLocks noGrp="1"/>
          </p:cNvSpPr>
          <p:nvPr>
            <p:ph type="title"/>
          </p:nvPr>
        </p:nvSpPr>
        <p:spPr/>
        <p:txBody>
          <a:bodyPr/>
          <a:lstStyle/>
          <a:p>
            <a:r>
              <a:rPr lang="en-US" altLang="zh-CN" dirty="0"/>
              <a:t>4.6.2  </a:t>
            </a:r>
            <a:r>
              <a:rPr lang="zh-CN" altLang="en-US" dirty="0"/>
              <a:t>自定义排序组件</a:t>
            </a:r>
          </a:p>
        </p:txBody>
      </p:sp>
      <p:sp>
        <p:nvSpPr>
          <p:cNvPr id="3" name="内容占位符 2">
            <a:extLst>
              <a:ext uri="{FF2B5EF4-FFF2-40B4-BE49-F238E27FC236}">
                <a16:creationId xmlns:a16="http://schemas.microsoft.com/office/drawing/2014/main" id="{7E0808FC-5555-4125-BAB6-66A064F6FB3D}"/>
              </a:ext>
            </a:extLst>
          </p:cNvPr>
          <p:cNvSpPr>
            <a:spLocks noGrp="1"/>
          </p:cNvSpPr>
          <p:nvPr>
            <p:ph idx="1"/>
          </p:nvPr>
        </p:nvSpPr>
        <p:spPr/>
        <p:txBody>
          <a:bodyPr>
            <a:normAutofit fontScale="85000" lnSpcReduction="20000"/>
          </a:bodyPr>
          <a:lstStyle/>
          <a:p>
            <a:r>
              <a:rPr lang="zh-CN" altLang="en-US" dirty="0"/>
              <a:t>如果自定义类实现了</a:t>
            </a:r>
            <a:r>
              <a:rPr lang="en-US" altLang="zh-CN" dirty="0"/>
              <a:t>Comparable</a:t>
            </a:r>
            <a:r>
              <a:rPr lang="zh-CN" altLang="en-US" dirty="0"/>
              <a:t>或</a:t>
            </a:r>
            <a:r>
              <a:rPr lang="en-US" altLang="zh-CN" dirty="0" err="1"/>
              <a:t>WritableComparable</a:t>
            </a:r>
            <a:r>
              <a:rPr lang="zh-CN" altLang="en-US" dirty="0"/>
              <a:t>，就可以在自定义类中通过重写</a:t>
            </a:r>
            <a:r>
              <a:rPr lang="en-US" altLang="zh-CN" dirty="0" err="1"/>
              <a:t>compareTo</a:t>
            </a:r>
            <a:r>
              <a:rPr lang="en-US" altLang="zh-CN" dirty="0"/>
              <a:t>()</a:t>
            </a:r>
            <a:r>
              <a:rPr lang="zh-CN" altLang="en-US" dirty="0"/>
              <a:t>方法实现自定义排序功能。例如，可以通过以下代码，让</a:t>
            </a:r>
            <a:r>
              <a:rPr lang="en-US" altLang="zh-CN" dirty="0"/>
              <a:t>MapReduce</a:t>
            </a:r>
            <a:r>
              <a:rPr lang="zh-CN" altLang="en-US" dirty="0"/>
              <a:t>在处理</a:t>
            </a:r>
            <a:r>
              <a:rPr lang="en-US" altLang="zh-CN" dirty="0"/>
              <a:t>Person</a:t>
            </a:r>
            <a:r>
              <a:rPr lang="zh-CN" altLang="en-US" dirty="0"/>
              <a:t>类数据时，按照</a:t>
            </a:r>
            <a:r>
              <a:rPr lang="en-US" altLang="zh-CN" dirty="0"/>
              <a:t>age</a:t>
            </a:r>
            <a:r>
              <a:rPr lang="zh-CN" altLang="en-US" dirty="0"/>
              <a:t>属性进行升序排列。</a:t>
            </a:r>
          </a:p>
          <a:p>
            <a:pPr marL="0" indent="0">
              <a:buNone/>
            </a:pPr>
            <a:r>
              <a:rPr lang="en-US" altLang="zh-CN" i="1" dirty="0"/>
              <a:t>public class Person implements </a:t>
            </a:r>
            <a:r>
              <a:rPr lang="en-US" altLang="zh-CN" i="1" dirty="0" err="1"/>
              <a:t>WritableComparable</a:t>
            </a:r>
            <a:r>
              <a:rPr lang="en-US" altLang="zh-CN" i="1" dirty="0"/>
              <a:t>&lt;Person&gt;{</a:t>
            </a:r>
          </a:p>
          <a:p>
            <a:pPr marL="0" indent="0">
              <a:buNone/>
            </a:pPr>
            <a:r>
              <a:rPr lang="en-US" altLang="zh-CN" i="1" dirty="0"/>
              <a:t>    private int age ;</a:t>
            </a:r>
          </a:p>
          <a:p>
            <a:pPr marL="0" indent="0">
              <a:buNone/>
            </a:pPr>
            <a:r>
              <a:rPr lang="en-US" altLang="zh-CN" i="1" dirty="0"/>
              <a:t>    …</a:t>
            </a:r>
          </a:p>
          <a:p>
            <a:pPr marL="0" indent="0">
              <a:buNone/>
            </a:pPr>
            <a:r>
              <a:rPr lang="en-US" altLang="zh-CN" i="1" dirty="0"/>
              <a:t>    //</a:t>
            </a:r>
            <a:r>
              <a:rPr lang="zh-CN" altLang="en-US" i="1" dirty="0"/>
              <a:t>根据</a:t>
            </a:r>
            <a:r>
              <a:rPr lang="en-US" altLang="zh-CN" i="1" dirty="0"/>
              <a:t>age</a:t>
            </a:r>
            <a:r>
              <a:rPr lang="zh-CN" altLang="en-US" i="1" dirty="0"/>
              <a:t>字段升序</a:t>
            </a:r>
          </a:p>
          <a:p>
            <a:pPr marL="0" indent="0">
              <a:buNone/>
            </a:pPr>
            <a:r>
              <a:rPr lang="zh-CN" altLang="en-US" i="1" dirty="0"/>
              <a:t>    </a:t>
            </a:r>
            <a:r>
              <a:rPr lang="en-US" altLang="zh-CN" i="1" dirty="0"/>
              <a:t>public int </a:t>
            </a:r>
            <a:r>
              <a:rPr lang="en-US" altLang="zh-CN" i="1" dirty="0" err="1"/>
              <a:t>compareTo</a:t>
            </a:r>
            <a:r>
              <a:rPr lang="en-US" altLang="zh-CN" i="1" dirty="0"/>
              <a:t>(Person person) {</a:t>
            </a:r>
          </a:p>
          <a:p>
            <a:pPr marL="0" indent="0">
              <a:buNone/>
            </a:pPr>
            <a:r>
              <a:rPr lang="en-US" altLang="zh-CN" i="1" dirty="0"/>
              <a:t>        return </a:t>
            </a:r>
            <a:r>
              <a:rPr lang="en-US" altLang="zh-CN" i="1" dirty="0" err="1"/>
              <a:t>this.getAge</a:t>
            </a:r>
            <a:r>
              <a:rPr lang="en-US" altLang="zh-CN" i="1" dirty="0"/>
              <a:t>() &gt;</a:t>
            </a:r>
            <a:r>
              <a:rPr lang="en-US" altLang="zh-CN" i="1" dirty="0" err="1"/>
              <a:t>person.getAge</a:t>
            </a:r>
            <a:r>
              <a:rPr lang="en-US" altLang="zh-CN" i="1" dirty="0"/>
              <a:t>() ? 1:-1 ; </a:t>
            </a:r>
          </a:p>
          <a:p>
            <a:pPr marL="0" indent="0">
              <a:buNone/>
            </a:pPr>
            <a:r>
              <a:rPr lang="en-US" altLang="zh-CN" i="1" dirty="0"/>
              <a:t>    }</a:t>
            </a:r>
          </a:p>
          <a:p>
            <a:pPr marL="0" indent="0">
              <a:buNone/>
            </a:pPr>
            <a:r>
              <a:rPr lang="en-US" altLang="zh-CN" i="1" dirty="0"/>
              <a:t>}</a:t>
            </a:r>
          </a:p>
          <a:p>
            <a:endParaRPr lang="zh-CN" altLang="en-US" dirty="0"/>
          </a:p>
        </p:txBody>
      </p:sp>
    </p:spTree>
    <p:extLst>
      <p:ext uri="{BB962C8B-B14F-4D97-AF65-F5344CB8AC3E}">
        <p14:creationId xmlns:p14="http://schemas.microsoft.com/office/powerpoint/2010/main" val="384437848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MapReduce简介</a:t>
            </a:r>
          </a:p>
        </p:txBody>
      </p:sp>
      <p:sp>
        <p:nvSpPr>
          <p:cNvPr id="3" name="内容占位符 2"/>
          <p:cNvSpPr>
            <a:spLocks noGrp="1"/>
          </p:cNvSpPr>
          <p:nvPr>
            <p:ph idx="1"/>
          </p:nvPr>
        </p:nvSpPr>
        <p:spPr/>
        <p:txBody>
          <a:bodyPr/>
          <a:lstStyle/>
          <a:p>
            <a:r>
              <a:rPr lang="zh-CN" altLang="en-US" dirty="0"/>
              <a:t>MapReduce是Hadoop生态中的一款分布式运算框架，它提供了非常完善的分布式架构，可以让不熟悉分布式计算的人员也能编写出优秀的分布式系统，因此可以让开发人员将精力专注到业务逻辑本身。</a:t>
            </a:r>
            <a:endParaRPr lang="en-US" altLang="zh-CN" dirty="0"/>
          </a:p>
          <a:p>
            <a:r>
              <a:rPr lang="en-US" altLang="zh-CN" dirty="0"/>
              <a:t>MapReduce</a:t>
            </a:r>
            <a:r>
              <a:rPr lang="zh-CN" altLang="zh-CN" dirty="0"/>
              <a:t>采用“分而治之”的核心思想，可以先将一个大型任务拆分成若干个简单的子任务，然后将每个子任务交给一个独立的节点去处理。当所有节点的子任务都处理完毕后，再汇总所有子任务的处理结果，从而形成最终的结果。</a:t>
            </a:r>
            <a:endParaRPr lang="zh-CN" altLang="en-US" dirty="0"/>
          </a:p>
        </p:txBody>
      </p:sp>
    </p:spTree>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11499-A963-4D56-A730-4A4C62501965}"/>
              </a:ext>
            </a:extLst>
          </p:cNvPr>
          <p:cNvSpPr>
            <a:spLocks noGrp="1"/>
          </p:cNvSpPr>
          <p:nvPr>
            <p:ph type="title"/>
          </p:nvPr>
        </p:nvSpPr>
        <p:spPr/>
        <p:txBody>
          <a:bodyPr/>
          <a:lstStyle/>
          <a:p>
            <a:r>
              <a:rPr lang="en-US" altLang="zh-CN" dirty="0"/>
              <a:t>4.6.2  </a:t>
            </a:r>
            <a:r>
              <a:rPr lang="zh-CN" altLang="en-US" dirty="0"/>
              <a:t>自定义排序组件</a:t>
            </a:r>
          </a:p>
        </p:txBody>
      </p:sp>
      <p:sp>
        <p:nvSpPr>
          <p:cNvPr id="3" name="内容占位符 2">
            <a:extLst>
              <a:ext uri="{FF2B5EF4-FFF2-40B4-BE49-F238E27FC236}">
                <a16:creationId xmlns:a16="http://schemas.microsoft.com/office/drawing/2014/main" id="{7E0808FC-5555-4125-BAB6-66A064F6FB3D}"/>
              </a:ext>
            </a:extLst>
          </p:cNvPr>
          <p:cNvSpPr>
            <a:spLocks noGrp="1"/>
          </p:cNvSpPr>
          <p:nvPr>
            <p:ph idx="1"/>
          </p:nvPr>
        </p:nvSpPr>
        <p:spPr/>
        <p:txBody>
          <a:bodyPr>
            <a:normAutofit fontScale="62500" lnSpcReduction="20000"/>
          </a:bodyPr>
          <a:lstStyle/>
          <a:p>
            <a:r>
              <a:rPr lang="en-US" altLang="zh-CN" dirty="0"/>
              <a:t>MapReduce</a:t>
            </a:r>
            <a:r>
              <a:rPr lang="zh-CN" altLang="zh-CN" dirty="0"/>
              <a:t>会在</a:t>
            </a:r>
            <a:r>
              <a:rPr lang="en-US" altLang="zh-CN" dirty="0"/>
              <a:t>Shuffle</a:t>
            </a:r>
            <a:r>
              <a:rPr lang="zh-CN" altLang="zh-CN" dirty="0"/>
              <a:t>阶段中，对</a:t>
            </a:r>
            <a:r>
              <a:rPr lang="en-US" altLang="zh-CN" dirty="0"/>
              <a:t>Map</a:t>
            </a:r>
            <a:r>
              <a:rPr lang="zh-CN" altLang="zh-CN" dirty="0"/>
              <a:t>阶段输出的</a:t>
            </a:r>
            <a:r>
              <a:rPr lang="en-US" altLang="zh-CN" dirty="0"/>
              <a:t>key</a:t>
            </a:r>
            <a:r>
              <a:rPr lang="zh-CN" altLang="zh-CN" dirty="0"/>
              <a:t>进行排序，因此还需要将</a:t>
            </a:r>
            <a:r>
              <a:rPr lang="en-US" altLang="zh-CN" dirty="0"/>
              <a:t>Person</a:t>
            </a:r>
            <a:r>
              <a:rPr lang="zh-CN" altLang="zh-CN" dirty="0"/>
              <a:t>对象设置为</a:t>
            </a:r>
            <a:r>
              <a:rPr lang="en-US" altLang="zh-CN" dirty="0"/>
              <a:t>Map</a:t>
            </a:r>
            <a:r>
              <a:rPr lang="zh-CN" altLang="zh-CN" dirty="0"/>
              <a:t>阶段中</a:t>
            </a:r>
            <a:r>
              <a:rPr lang="en-US" altLang="zh-CN" dirty="0" err="1"/>
              <a:t>context.write</a:t>
            </a:r>
            <a:r>
              <a:rPr lang="en-US" altLang="zh-CN" dirty="0"/>
              <a:t>()</a:t>
            </a:r>
            <a:r>
              <a:rPr lang="zh-CN" altLang="zh-CN" dirty="0"/>
              <a:t>方法的第一个参数，代码如下所示。</a:t>
            </a:r>
          </a:p>
          <a:p>
            <a:pPr marL="0" indent="0">
              <a:buNone/>
            </a:pPr>
            <a:r>
              <a:rPr lang="en-US" altLang="zh-CN" i="1" dirty="0"/>
              <a:t>class </a:t>
            </a:r>
            <a:r>
              <a:rPr lang="en-US" altLang="zh-CN" i="1" dirty="0" err="1"/>
              <a:t>PersonMapper</a:t>
            </a:r>
            <a:r>
              <a:rPr lang="en-US" altLang="zh-CN" i="1" dirty="0"/>
              <a:t> extends Mapper&lt;</a:t>
            </a:r>
            <a:r>
              <a:rPr lang="en-US" altLang="zh-CN" i="1" dirty="0" err="1"/>
              <a:t>LongWritable</a:t>
            </a:r>
            <a:r>
              <a:rPr lang="en-US" altLang="zh-CN" i="1" dirty="0"/>
              <a:t>, Text, Person, Text&gt; {</a:t>
            </a:r>
            <a:endParaRPr lang="zh-CN" altLang="zh-CN" i="1" dirty="0"/>
          </a:p>
          <a:p>
            <a:pPr marL="0" indent="0">
              <a:buNone/>
            </a:pPr>
            <a:r>
              <a:rPr lang="en-US" altLang="zh-CN" i="1" dirty="0"/>
              <a:t>    @Override</a:t>
            </a:r>
            <a:endParaRPr lang="zh-CN" altLang="zh-CN" i="1" dirty="0"/>
          </a:p>
          <a:p>
            <a:pPr marL="0" indent="0">
              <a:buNone/>
            </a:pPr>
            <a:r>
              <a:rPr lang="en-US" altLang="zh-CN" i="1" dirty="0"/>
              <a:t>    protected void map(</a:t>
            </a:r>
            <a:r>
              <a:rPr lang="en-US" altLang="zh-CN" i="1" dirty="0" err="1"/>
              <a:t>LongWritable</a:t>
            </a:r>
            <a:r>
              <a:rPr lang="en-US" altLang="zh-CN" i="1" dirty="0"/>
              <a:t> key, Text value, Context context) throws </a:t>
            </a:r>
            <a:r>
              <a:rPr lang="en-US" altLang="zh-CN" i="1" dirty="0" err="1"/>
              <a:t>IOException</a:t>
            </a:r>
            <a:r>
              <a:rPr lang="en-US" altLang="zh-CN" i="1" dirty="0"/>
              <a:t>, </a:t>
            </a:r>
            <a:r>
              <a:rPr lang="en-US" altLang="zh-CN" i="1" dirty="0" err="1"/>
              <a:t>InterruptedException</a:t>
            </a:r>
            <a:r>
              <a:rPr lang="en-US" altLang="zh-CN" i="1" dirty="0"/>
              <a:t> {</a:t>
            </a:r>
            <a:endParaRPr lang="zh-CN" altLang="zh-CN" i="1" dirty="0"/>
          </a:p>
          <a:p>
            <a:pPr marL="0" indent="0">
              <a:buNone/>
            </a:pPr>
            <a:r>
              <a:rPr lang="en-US" altLang="zh-CN" i="1" dirty="0"/>
              <a:t>        Person </a:t>
            </a:r>
            <a:r>
              <a:rPr lang="en-US" altLang="zh-CN" i="1" dirty="0" err="1"/>
              <a:t>person</a:t>
            </a:r>
            <a:r>
              <a:rPr lang="en-US" altLang="zh-CN" i="1" dirty="0"/>
              <a:t> = ...</a:t>
            </a:r>
            <a:endParaRPr lang="zh-CN" altLang="zh-CN" i="1" dirty="0"/>
          </a:p>
          <a:p>
            <a:pPr marL="0" indent="0">
              <a:buNone/>
            </a:pPr>
            <a:r>
              <a:rPr lang="en-US" altLang="zh-CN" i="1" dirty="0"/>
              <a:t>        /*</a:t>
            </a:r>
            <a:endParaRPr lang="zh-CN" altLang="zh-CN" i="1" dirty="0"/>
          </a:p>
          <a:p>
            <a:pPr marL="0" indent="0">
              <a:buNone/>
            </a:pPr>
            <a:r>
              <a:rPr lang="en-US" altLang="zh-CN" i="1" dirty="0"/>
              <a:t>        Person</a:t>
            </a:r>
            <a:r>
              <a:rPr lang="zh-CN" altLang="zh-CN" i="1" dirty="0"/>
              <a:t>重写了</a:t>
            </a:r>
            <a:r>
              <a:rPr lang="en-US" altLang="zh-CN" i="1" dirty="0" err="1"/>
              <a:t>compareTo</a:t>
            </a:r>
            <a:r>
              <a:rPr lang="en-US" altLang="zh-CN" i="1" dirty="0"/>
              <a:t>()</a:t>
            </a:r>
            <a:r>
              <a:rPr lang="zh-CN" altLang="zh-CN" i="1" dirty="0"/>
              <a:t>方法，因此</a:t>
            </a:r>
            <a:r>
              <a:rPr lang="en-US" altLang="zh-CN" i="1" dirty="0"/>
              <a:t>Person</a:t>
            </a:r>
            <a:r>
              <a:rPr lang="zh-CN" altLang="zh-CN" i="1" dirty="0"/>
              <a:t>对象会根据自定义的规则（根据</a:t>
            </a:r>
            <a:r>
              <a:rPr lang="en-US" altLang="zh-CN" i="1" dirty="0"/>
              <a:t>age</a:t>
            </a:r>
            <a:r>
              <a:rPr lang="zh-CN" altLang="zh-CN" i="1" dirty="0"/>
              <a:t>升序）进行排序</a:t>
            </a:r>
          </a:p>
          <a:p>
            <a:pPr marL="0" indent="0">
              <a:buNone/>
            </a:pPr>
            <a:r>
              <a:rPr lang="en-US" altLang="zh-CN" i="1" dirty="0"/>
              <a:t>        */</a:t>
            </a:r>
            <a:endParaRPr lang="zh-CN" altLang="zh-CN" i="1" dirty="0"/>
          </a:p>
          <a:p>
            <a:pPr marL="0" indent="0">
              <a:buNone/>
            </a:pPr>
            <a:r>
              <a:rPr lang="en-US" altLang="zh-CN" i="1" dirty="0"/>
              <a:t>        </a:t>
            </a:r>
            <a:r>
              <a:rPr lang="en-US" altLang="zh-CN" i="1" dirty="0" err="1"/>
              <a:t>context.write</a:t>
            </a:r>
            <a:r>
              <a:rPr lang="en-US" altLang="zh-CN" i="1" dirty="0"/>
              <a:t>(person ,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Tree>
    <p:extLst>
      <p:ext uri="{BB962C8B-B14F-4D97-AF65-F5344CB8AC3E}">
        <p14:creationId xmlns:p14="http://schemas.microsoft.com/office/powerpoint/2010/main" val="1685024902"/>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08574-14DF-4F19-ADD7-18D451A47197}"/>
              </a:ext>
            </a:extLst>
          </p:cNvPr>
          <p:cNvSpPr>
            <a:spLocks noGrp="1"/>
          </p:cNvSpPr>
          <p:nvPr>
            <p:ph type="title"/>
          </p:nvPr>
        </p:nvSpPr>
        <p:spPr/>
        <p:txBody>
          <a:bodyPr/>
          <a:lstStyle/>
          <a:p>
            <a:r>
              <a:rPr lang="en-US" altLang="zh-CN" dirty="0"/>
              <a:t>4.6.3  </a:t>
            </a:r>
            <a:r>
              <a:rPr lang="zh-CN" altLang="en-US" dirty="0"/>
              <a:t>自定义分区组件</a:t>
            </a:r>
          </a:p>
        </p:txBody>
      </p:sp>
      <p:sp>
        <p:nvSpPr>
          <p:cNvPr id="3" name="内容占位符 2">
            <a:extLst>
              <a:ext uri="{FF2B5EF4-FFF2-40B4-BE49-F238E27FC236}">
                <a16:creationId xmlns:a16="http://schemas.microsoft.com/office/drawing/2014/main" id="{655E7764-A4CB-44E2-ADB8-0E7EED47EEA7}"/>
              </a:ext>
            </a:extLst>
          </p:cNvPr>
          <p:cNvSpPr>
            <a:spLocks noGrp="1"/>
          </p:cNvSpPr>
          <p:nvPr>
            <p:ph idx="1"/>
          </p:nvPr>
        </p:nvSpPr>
        <p:spPr/>
        <p:txBody>
          <a:bodyPr>
            <a:normAutofit fontScale="77500" lnSpcReduction="20000"/>
          </a:bodyPr>
          <a:lstStyle/>
          <a:p>
            <a:r>
              <a:rPr lang="zh-CN" altLang="en-US" dirty="0"/>
              <a:t>在</a:t>
            </a:r>
            <a:r>
              <a:rPr lang="en-US" altLang="zh-CN" dirty="0"/>
              <a:t>Shuffle</a:t>
            </a:r>
            <a:r>
              <a:rPr lang="zh-CN" altLang="en-US" dirty="0"/>
              <a:t>阶段，</a:t>
            </a:r>
            <a:r>
              <a:rPr lang="en-US" altLang="zh-CN" dirty="0"/>
              <a:t>MapReduce</a:t>
            </a:r>
            <a:r>
              <a:rPr lang="zh-CN" altLang="en-US" dirty="0"/>
              <a:t>会对溢出文件中排好序的数据进行分区。如果要指定分区，就需要使用</a:t>
            </a:r>
            <a:r>
              <a:rPr lang="en-US" altLang="zh-CN" dirty="0"/>
              <a:t>MapReduce</a:t>
            </a:r>
            <a:r>
              <a:rPr lang="zh-CN" altLang="en-US" dirty="0"/>
              <a:t>提供的抽象类</a:t>
            </a:r>
            <a:r>
              <a:rPr lang="en-US" altLang="zh-CN" dirty="0" err="1"/>
              <a:t>org.apache.hadoop.mapreduce.Partitioner</a:t>
            </a:r>
            <a:r>
              <a:rPr lang="en-US" altLang="zh-CN" dirty="0"/>
              <a:t>&lt;KEY, VALUE&gt;</a:t>
            </a:r>
            <a:r>
              <a:rPr lang="zh-CN" altLang="en-US" dirty="0"/>
              <a:t>，并重写其中的</a:t>
            </a:r>
            <a:r>
              <a:rPr lang="en-US" altLang="zh-CN" dirty="0" err="1"/>
              <a:t>getPartition</a:t>
            </a:r>
            <a:r>
              <a:rPr lang="en-US" altLang="zh-CN" dirty="0"/>
              <a:t>()</a:t>
            </a:r>
            <a:r>
              <a:rPr lang="zh-CN" altLang="en-US" dirty="0"/>
              <a:t>方法。该方法的返回值，就是各个区的区号。例如，以下代码就将数据随机分配到第</a:t>
            </a:r>
            <a:r>
              <a:rPr lang="en-US" altLang="zh-CN" dirty="0"/>
              <a:t>0</a:t>
            </a:r>
            <a:r>
              <a:rPr lang="zh-CN" altLang="en-US" dirty="0"/>
              <a:t>区或第</a:t>
            </a:r>
            <a:r>
              <a:rPr lang="en-US" altLang="zh-CN" dirty="0"/>
              <a:t>1</a:t>
            </a:r>
            <a:r>
              <a:rPr lang="zh-CN" altLang="en-US" dirty="0"/>
              <a:t>区中。</a:t>
            </a:r>
          </a:p>
          <a:p>
            <a:pPr marL="0" indent="0">
              <a:buNone/>
            </a:pPr>
            <a:r>
              <a:rPr lang="en-US" altLang="zh-CN" i="1" dirty="0"/>
              <a:t>public class </a:t>
            </a:r>
            <a:r>
              <a:rPr lang="en-US" altLang="zh-CN" i="1" dirty="0" err="1"/>
              <a:t>MyPartitioner</a:t>
            </a:r>
            <a:r>
              <a:rPr lang="en-US" altLang="zh-CN" i="1" dirty="0"/>
              <a:t> extends </a:t>
            </a:r>
            <a:r>
              <a:rPr lang="en-US" altLang="zh-CN" i="1" dirty="0" err="1"/>
              <a:t>Partitioner</a:t>
            </a:r>
            <a:r>
              <a:rPr lang="en-US" altLang="zh-CN" i="1" dirty="0"/>
              <a:t>&lt;Text, Person&gt;{</a:t>
            </a:r>
          </a:p>
          <a:p>
            <a:pPr marL="0" indent="0">
              <a:buNone/>
            </a:pPr>
            <a:r>
              <a:rPr lang="en-US" altLang="zh-CN" i="1" dirty="0"/>
              <a:t>    @Override</a:t>
            </a:r>
          </a:p>
          <a:p>
            <a:pPr marL="0" indent="0">
              <a:buNone/>
            </a:pPr>
            <a:r>
              <a:rPr lang="en-US" altLang="zh-CN" i="1" dirty="0"/>
              <a:t>    public int </a:t>
            </a:r>
            <a:r>
              <a:rPr lang="en-US" altLang="zh-CN" i="1" dirty="0" err="1"/>
              <a:t>getPartition</a:t>
            </a:r>
            <a:r>
              <a:rPr lang="en-US" altLang="zh-CN" i="1" dirty="0"/>
              <a:t>(Text key, Person </a:t>
            </a:r>
            <a:r>
              <a:rPr lang="en-US" altLang="zh-CN" i="1" dirty="0" err="1"/>
              <a:t>person</a:t>
            </a:r>
            <a:r>
              <a:rPr lang="en-US" altLang="zh-CN" i="1" dirty="0"/>
              <a:t>, int </a:t>
            </a:r>
            <a:r>
              <a:rPr lang="en-US" altLang="zh-CN" i="1" dirty="0" err="1"/>
              <a:t>numPartitions</a:t>
            </a:r>
            <a:r>
              <a:rPr lang="en-US" altLang="zh-CN" i="1" dirty="0"/>
              <a:t>) {</a:t>
            </a:r>
          </a:p>
          <a:p>
            <a:pPr marL="0" indent="0">
              <a:buNone/>
            </a:pPr>
            <a:r>
              <a:rPr lang="en-US" altLang="zh-CN" i="1" dirty="0"/>
              <a:t>        //</a:t>
            </a:r>
            <a:r>
              <a:rPr lang="zh-CN" altLang="en-US" i="1" dirty="0"/>
              <a:t>返回值：分区号</a:t>
            </a:r>
          </a:p>
          <a:p>
            <a:pPr marL="0" indent="0">
              <a:buNone/>
            </a:pPr>
            <a:r>
              <a:rPr lang="zh-CN" altLang="en-US" i="1" dirty="0"/>
              <a:t>        </a:t>
            </a:r>
            <a:r>
              <a:rPr lang="en-US" altLang="zh-CN" i="1" dirty="0"/>
              <a:t>return (int)(</a:t>
            </a:r>
            <a:r>
              <a:rPr lang="en-US" altLang="zh-CN" i="1" dirty="0" err="1"/>
              <a:t>Math.random</a:t>
            </a:r>
            <a:r>
              <a:rPr lang="en-US" altLang="zh-CN" i="1" dirty="0"/>
              <a:t>()*2);</a:t>
            </a:r>
          </a:p>
          <a:p>
            <a:pPr marL="0" indent="0">
              <a:buNone/>
            </a:pPr>
            <a:r>
              <a:rPr lang="en-US" altLang="zh-CN" i="1" dirty="0"/>
              <a:t>    }</a:t>
            </a:r>
          </a:p>
          <a:p>
            <a:pPr marL="0" indent="0">
              <a:buNone/>
            </a:pPr>
            <a:r>
              <a:rPr lang="en-US" altLang="zh-CN" i="1" dirty="0"/>
              <a:t>}</a:t>
            </a:r>
          </a:p>
          <a:p>
            <a:endParaRPr lang="zh-CN" altLang="en-US" dirty="0"/>
          </a:p>
        </p:txBody>
      </p:sp>
    </p:spTree>
    <p:extLst>
      <p:ext uri="{BB962C8B-B14F-4D97-AF65-F5344CB8AC3E}">
        <p14:creationId xmlns:p14="http://schemas.microsoft.com/office/powerpoint/2010/main" val="724836926"/>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4D896-6961-449C-926F-B034286792B2}"/>
              </a:ext>
            </a:extLst>
          </p:cNvPr>
          <p:cNvSpPr>
            <a:spLocks noGrp="1"/>
          </p:cNvSpPr>
          <p:nvPr>
            <p:ph type="title"/>
          </p:nvPr>
        </p:nvSpPr>
        <p:spPr/>
        <p:txBody>
          <a:bodyPr/>
          <a:lstStyle/>
          <a:p>
            <a:r>
              <a:rPr lang="en-US" altLang="zh-CN" dirty="0"/>
              <a:t>4.6.3  </a:t>
            </a:r>
            <a:r>
              <a:rPr lang="zh-CN" altLang="en-US" dirty="0"/>
              <a:t>自定义分区组件</a:t>
            </a:r>
          </a:p>
        </p:txBody>
      </p:sp>
      <p:sp>
        <p:nvSpPr>
          <p:cNvPr id="3" name="内容占位符 2">
            <a:extLst>
              <a:ext uri="{FF2B5EF4-FFF2-40B4-BE49-F238E27FC236}">
                <a16:creationId xmlns:a16="http://schemas.microsoft.com/office/drawing/2014/main" id="{15F9C5A8-8C30-48C7-910D-3D8F047E2ABA}"/>
              </a:ext>
            </a:extLst>
          </p:cNvPr>
          <p:cNvSpPr>
            <a:spLocks noGrp="1"/>
          </p:cNvSpPr>
          <p:nvPr>
            <p:ph idx="1"/>
          </p:nvPr>
        </p:nvSpPr>
        <p:spPr/>
        <p:txBody>
          <a:bodyPr>
            <a:normAutofit fontScale="92500" lnSpcReduction="10000"/>
          </a:bodyPr>
          <a:lstStyle/>
          <a:p>
            <a:r>
              <a:rPr lang="zh-CN" altLang="zh-CN" dirty="0"/>
              <a:t>最后，再在</a:t>
            </a:r>
            <a:r>
              <a:rPr lang="en-US" altLang="zh-CN" dirty="0"/>
              <a:t>main()</a:t>
            </a:r>
            <a:r>
              <a:rPr lang="zh-CN" altLang="zh-CN" dirty="0"/>
              <a:t>中将自定义分区类设置到</a:t>
            </a:r>
            <a:r>
              <a:rPr lang="en-US" altLang="zh-CN" dirty="0"/>
              <a:t>job</a:t>
            </a:r>
            <a:r>
              <a:rPr lang="zh-CN" altLang="zh-CN" dirty="0"/>
              <a:t>中即可，代码如下所示。</a:t>
            </a:r>
          </a:p>
          <a:p>
            <a:pPr marL="0" indent="0">
              <a:buNone/>
            </a:pPr>
            <a:r>
              <a:rPr lang="en-US" altLang="zh-CN" i="1" dirty="0"/>
              <a:t>public static void main(String[] </a:t>
            </a:r>
            <a:r>
              <a:rPr lang="en-US" altLang="zh-CN" i="1" dirty="0" err="1"/>
              <a:t>args</a:t>
            </a:r>
            <a:r>
              <a:rPr lang="en-US" altLang="zh-CN" i="1" dirty="0"/>
              <a:t>) throws Exception {</a:t>
            </a:r>
            <a:endParaRPr lang="zh-CN" altLang="zh-CN" i="1" dirty="0"/>
          </a:p>
          <a:p>
            <a:pPr marL="0" indent="0">
              <a:buNone/>
            </a:pPr>
            <a:r>
              <a:rPr lang="en-US" altLang="zh-CN" i="1" dirty="0"/>
              <a:t>    ...</a:t>
            </a:r>
            <a:endParaRPr lang="zh-CN" altLang="zh-CN" i="1" dirty="0"/>
          </a:p>
          <a:p>
            <a:pPr marL="0" indent="0">
              <a:buNone/>
            </a:pPr>
            <a:r>
              <a:rPr lang="en-US" altLang="zh-CN" i="1" dirty="0"/>
              <a:t>    //</a:t>
            </a:r>
            <a:r>
              <a:rPr lang="zh-CN" altLang="zh-CN" i="1" dirty="0"/>
              <a:t>设置自定义分区类</a:t>
            </a:r>
          </a:p>
          <a:p>
            <a:pPr marL="0" indent="0">
              <a:buNone/>
            </a:pPr>
            <a:r>
              <a:rPr lang="en-US" altLang="zh-CN" i="1" dirty="0"/>
              <a:t>    </a:t>
            </a:r>
            <a:r>
              <a:rPr lang="en-US" altLang="zh-CN" i="1" dirty="0" err="1"/>
              <a:t>job.setPartitionerClass</a:t>
            </a:r>
            <a:r>
              <a:rPr lang="en-US" altLang="zh-CN" i="1" dirty="0"/>
              <a:t>(</a:t>
            </a:r>
            <a:r>
              <a:rPr lang="en-US" altLang="zh-CN" i="1" dirty="0" err="1"/>
              <a:t>MyPartitioner.class</a:t>
            </a:r>
            <a:r>
              <a:rPr lang="en-US" altLang="zh-CN" i="1" dirty="0"/>
              <a:t>);</a:t>
            </a:r>
            <a:endParaRPr lang="zh-CN" altLang="zh-CN" i="1" dirty="0"/>
          </a:p>
          <a:p>
            <a:pPr marL="0" indent="0">
              <a:buNone/>
            </a:pPr>
            <a:r>
              <a:rPr lang="en-US" altLang="zh-CN" i="1" dirty="0"/>
              <a:t>    </a:t>
            </a:r>
            <a:r>
              <a:rPr lang="en-US" altLang="zh-CN" i="1" dirty="0" err="1"/>
              <a:t>job.setNumReduceTasks</a:t>
            </a:r>
            <a:r>
              <a:rPr lang="en-US" altLang="zh-CN" i="1" dirty="0"/>
              <a:t>(2);</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a:p>
            <a:r>
              <a:rPr lang="zh-CN" altLang="zh-CN" dirty="0"/>
              <a:t>一般情况下，</a:t>
            </a:r>
            <a:r>
              <a:rPr lang="en-US" altLang="zh-CN" dirty="0" err="1"/>
              <a:t>ReduceTask</a:t>
            </a:r>
            <a:r>
              <a:rPr lang="zh-CN" altLang="zh-CN" dirty="0"/>
              <a:t>的个数需要和分区的数量保持一致。</a:t>
            </a:r>
          </a:p>
        </p:txBody>
      </p:sp>
    </p:spTree>
    <p:extLst>
      <p:ext uri="{BB962C8B-B14F-4D97-AF65-F5344CB8AC3E}">
        <p14:creationId xmlns:p14="http://schemas.microsoft.com/office/powerpoint/2010/main" val="2421789294"/>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9E9E7-0C86-4231-9EEA-2B18F9E5ACC6}"/>
              </a:ext>
            </a:extLst>
          </p:cNvPr>
          <p:cNvSpPr>
            <a:spLocks noGrp="1"/>
          </p:cNvSpPr>
          <p:nvPr>
            <p:ph type="title"/>
          </p:nvPr>
        </p:nvSpPr>
        <p:spPr/>
        <p:txBody>
          <a:bodyPr/>
          <a:lstStyle/>
          <a:p>
            <a:r>
              <a:rPr lang="en-US" altLang="zh-CN" dirty="0"/>
              <a:t>4.6.4  </a:t>
            </a:r>
            <a:r>
              <a:rPr lang="zh-CN" altLang="en-US" dirty="0"/>
              <a:t>自定义输出组件</a:t>
            </a:r>
          </a:p>
        </p:txBody>
      </p:sp>
      <p:sp>
        <p:nvSpPr>
          <p:cNvPr id="3" name="内容占位符 2">
            <a:extLst>
              <a:ext uri="{FF2B5EF4-FFF2-40B4-BE49-F238E27FC236}">
                <a16:creationId xmlns:a16="http://schemas.microsoft.com/office/drawing/2014/main" id="{5EF702FB-3FD7-410B-866D-A732436111C1}"/>
              </a:ext>
            </a:extLst>
          </p:cNvPr>
          <p:cNvSpPr>
            <a:spLocks noGrp="1"/>
          </p:cNvSpPr>
          <p:nvPr>
            <p:ph idx="1"/>
          </p:nvPr>
        </p:nvSpPr>
        <p:spPr/>
        <p:txBody>
          <a:bodyPr>
            <a:normAutofit fontScale="32500" lnSpcReduction="20000"/>
          </a:bodyPr>
          <a:lstStyle/>
          <a:p>
            <a:r>
              <a:rPr lang="en-US" altLang="zh-CN" dirty="0"/>
              <a:t>MapReduce</a:t>
            </a:r>
            <a:r>
              <a:rPr lang="zh-CN" altLang="zh-CN" dirty="0"/>
              <a:t>接收输出数据的顶级类是</a:t>
            </a:r>
            <a:r>
              <a:rPr lang="en-US" altLang="zh-CN" dirty="0" err="1"/>
              <a:t>org.apache.hadoop.mapreduce.OutputFormat</a:t>
            </a:r>
            <a:r>
              <a:rPr lang="en-US" altLang="zh-CN" dirty="0"/>
              <a:t>&lt;K, V&gt;</a:t>
            </a:r>
            <a:r>
              <a:rPr lang="zh-CN" altLang="zh-CN" dirty="0"/>
              <a:t>，其源码如下所示。</a:t>
            </a:r>
          </a:p>
          <a:p>
            <a:pPr marL="0" indent="0">
              <a:buNone/>
            </a:pPr>
            <a:r>
              <a:rPr lang="en-US" altLang="zh-CN" i="1" dirty="0"/>
              <a:t>package </a:t>
            </a:r>
            <a:r>
              <a:rPr lang="en-US" altLang="zh-CN" i="1" dirty="0" err="1"/>
              <a:t>org.apache.hadoop.mapreduce</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import </a:t>
            </a:r>
            <a:r>
              <a:rPr lang="en-US" altLang="zh-CN" i="1" dirty="0" err="1"/>
              <a:t>java.io.IOException</a:t>
            </a:r>
            <a:r>
              <a:rPr lang="en-US" altLang="zh-CN" i="1" dirty="0"/>
              <a:t>;</a:t>
            </a:r>
            <a:endParaRPr lang="zh-CN" altLang="zh-CN" i="1" dirty="0"/>
          </a:p>
          <a:p>
            <a:pPr marL="0" indent="0">
              <a:buNone/>
            </a:pPr>
            <a:r>
              <a:rPr lang="en-US" altLang="zh-CN" i="1" dirty="0"/>
              <a:t>import </a:t>
            </a:r>
            <a:r>
              <a:rPr lang="en-US" altLang="zh-CN" i="1" dirty="0" err="1"/>
              <a:t>org.apache.hadoop.classification.InterfaceAudience.Public</a:t>
            </a:r>
            <a:r>
              <a:rPr lang="en-US" altLang="zh-CN" i="1" dirty="0"/>
              <a:t>;</a:t>
            </a:r>
            <a:endParaRPr lang="zh-CN" altLang="zh-CN" i="1" dirty="0"/>
          </a:p>
          <a:p>
            <a:pPr marL="0" indent="0">
              <a:buNone/>
            </a:pPr>
            <a:r>
              <a:rPr lang="en-US" altLang="zh-CN" i="1" dirty="0"/>
              <a:t>import </a:t>
            </a:r>
            <a:r>
              <a:rPr lang="en-US" altLang="zh-CN" i="1" dirty="0" err="1"/>
              <a:t>org.apache.hadoop.classification.InterfaceStability.Stable</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@Public</a:t>
            </a:r>
            <a:endParaRPr lang="zh-CN" altLang="zh-CN" i="1" dirty="0"/>
          </a:p>
          <a:p>
            <a:pPr marL="0" indent="0">
              <a:buNone/>
            </a:pPr>
            <a:r>
              <a:rPr lang="en-US" altLang="zh-CN" i="1" dirty="0"/>
              <a:t>@Stable</a:t>
            </a:r>
            <a:endParaRPr lang="zh-CN" altLang="zh-CN" i="1" dirty="0"/>
          </a:p>
          <a:p>
            <a:pPr marL="0" indent="0">
              <a:buNone/>
            </a:pPr>
            <a:r>
              <a:rPr lang="en-US" altLang="zh-CN" i="1" dirty="0"/>
              <a:t>public abstract class </a:t>
            </a:r>
            <a:r>
              <a:rPr lang="en-US" altLang="zh-CN" i="1" dirty="0" err="1"/>
              <a:t>OutputFormat</a:t>
            </a:r>
            <a:r>
              <a:rPr lang="en-US" altLang="zh-CN" i="1" dirty="0"/>
              <a:t>&lt;K, V&gt; {</a:t>
            </a:r>
            <a:endParaRPr lang="zh-CN" altLang="zh-CN" i="1" dirty="0"/>
          </a:p>
          <a:p>
            <a:pPr marL="0" indent="0">
              <a:buNone/>
            </a:pPr>
            <a:r>
              <a:rPr lang="en-US" altLang="zh-CN" i="1" dirty="0"/>
              <a:t>    public </a:t>
            </a:r>
            <a:r>
              <a:rPr lang="en-US" altLang="zh-CN" i="1" dirty="0" err="1"/>
              <a:t>OutputFormat</a:t>
            </a: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p>
          <a:p>
            <a:pPr marL="0" indent="0">
              <a:buNone/>
            </a:pPr>
            <a:r>
              <a:rPr lang="en-US" altLang="zh-CN" i="1" dirty="0"/>
              <a:t>    public abstract </a:t>
            </a:r>
            <a:r>
              <a:rPr lang="en-US" altLang="zh-CN" i="1" dirty="0" err="1"/>
              <a:t>RecordWriter</a:t>
            </a:r>
            <a:r>
              <a:rPr lang="en-US" altLang="zh-CN" i="1" dirty="0"/>
              <a:t>&lt;K, V&gt; </a:t>
            </a:r>
            <a:r>
              <a:rPr lang="en-US" altLang="zh-CN" i="1" dirty="0" err="1"/>
              <a:t>getRecordWriter</a:t>
            </a:r>
            <a:r>
              <a:rPr lang="en-US" altLang="zh-CN" i="1" dirty="0"/>
              <a:t>(</a:t>
            </a:r>
            <a:r>
              <a:rPr lang="en-US" altLang="zh-CN" i="1" dirty="0" err="1"/>
              <a:t>TaskAttemptContext</a:t>
            </a:r>
            <a:r>
              <a:rPr lang="en-US" altLang="zh-CN" i="1" dirty="0"/>
              <a:t> var1) throws </a:t>
            </a:r>
            <a:r>
              <a:rPr lang="en-US" altLang="zh-CN" i="1" dirty="0" err="1"/>
              <a:t>IOException</a:t>
            </a:r>
            <a:r>
              <a:rPr lang="en-US" altLang="zh-CN" i="1" dirty="0"/>
              <a:t>, </a:t>
            </a:r>
            <a:r>
              <a:rPr lang="en-US" altLang="zh-CN" i="1" dirty="0" err="1"/>
              <a:t>InterruptedException</a:t>
            </a:r>
            <a:r>
              <a:rPr lang="en-US" altLang="zh-CN" i="1" dirty="0"/>
              <a:t>;</a:t>
            </a:r>
            <a:endParaRPr lang="zh-CN" altLang="zh-CN" i="1" dirty="0"/>
          </a:p>
          <a:p>
            <a:pPr marL="0" indent="0">
              <a:buNone/>
            </a:pPr>
            <a:r>
              <a:rPr lang="en-US" altLang="zh-CN" i="1" dirty="0"/>
              <a:t>     public abstract void </a:t>
            </a:r>
            <a:r>
              <a:rPr lang="en-US" altLang="zh-CN" i="1" dirty="0" err="1"/>
              <a:t>checkOutputSpecs</a:t>
            </a:r>
            <a:r>
              <a:rPr lang="en-US" altLang="zh-CN" i="1" dirty="0"/>
              <a:t>(</a:t>
            </a:r>
            <a:r>
              <a:rPr lang="en-US" altLang="zh-CN" i="1" dirty="0" err="1"/>
              <a:t>JobContext</a:t>
            </a:r>
            <a:r>
              <a:rPr lang="en-US" altLang="zh-CN" i="1" dirty="0"/>
              <a:t> var1) throws </a:t>
            </a:r>
            <a:r>
              <a:rPr lang="en-US" altLang="zh-CN" i="1" dirty="0" err="1"/>
              <a:t>IOException</a:t>
            </a:r>
            <a:r>
              <a:rPr lang="en-US" altLang="zh-CN" i="1" dirty="0"/>
              <a:t>, </a:t>
            </a:r>
            <a:r>
              <a:rPr lang="en-US" altLang="zh-CN" i="1" dirty="0" err="1"/>
              <a:t>InterruptedException</a:t>
            </a:r>
            <a:r>
              <a:rPr lang="en-US" altLang="zh-CN" i="1" dirty="0"/>
              <a:t>;</a:t>
            </a:r>
            <a:endParaRPr lang="zh-CN" altLang="zh-CN" i="1" dirty="0"/>
          </a:p>
          <a:p>
            <a:pPr marL="0" indent="0">
              <a:buNone/>
            </a:pPr>
            <a:r>
              <a:rPr lang="en-US" altLang="zh-CN" i="1" dirty="0"/>
              <a:t>     public abstract </a:t>
            </a:r>
            <a:r>
              <a:rPr lang="en-US" altLang="zh-CN" i="1" dirty="0" err="1"/>
              <a:t>OutputCommitter</a:t>
            </a:r>
            <a:r>
              <a:rPr lang="en-US" altLang="zh-CN" i="1" dirty="0"/>
              <a:t> </a:t>
            </a:r>
            <a:r>
              <a:rPr lang="en-US" altLang="zh-CN" i="1" dirty="0" err="1"/>
              <a:t>getOutputCommitter</a:t>
            </a:r>
            <a:r>
              <a:rPr lang="en-US" altLang="zh-CN" i="1" dirty="0"/>
              <a:t>(</a:t>
            </a:r>
            <a:r>
              <a:rPr lang="en-US" altLang="zh-CN" i="1" dirty="0" err="1"/>
              <a:t>TaskAttemptContext</a:t>
            </a:r>
            <a:r>
              <a:rPr lang="en-US" altLang="zh-CN" i="1" dirty="0"/>
              <a:t> var1) throws </a:t>
            </a:r>
            <a:r>
              <a:rPr lang="en-US" altLang="zh-CN" i="1" dirty="0" err="1"/>
              <a:t>IOException</a:t>
            </a:r>
            <a:r>
              <a:rPr lang="en-US" altLang="zh-CN" i="1" dirty="0"/>
              <a:t>, </a:t>
            </a:r>
            <a:r>
              <a:rPr lang="en-US" altLang="zh-CN" i="1" dirty="0" err="1"/>
              <a:t>InterruptedException</a:t>
            </a:r>
            <a:r>
              <a:rPr lang="en-US" altLang="zh-CN" i="1" dirty="0"/>
              <a:t>;</a:t>
            </a:r>
            <a:endParaRPr lang="zh-CN" altLang="zh-CN" i="1" dirty="0"/>
          </a:p>
          <a:p>
            <a:pPr marL="0" indent="0">
              <a:buNone/>
            </a:pPr>
            <a:r>
              <a:rPr lang="en-US" altLang="zh-CN" i="1" dirty="0"/>
              <a:t>}</a:t>
            </a:r>
            <a:endParaRPr lang="zh-CN" altLang="zh-CN" i="1" dirty="0"/>
          </a:p>
          <a:p>
            <a:endParaRPr lang="zh-CN" altLang="en-US" dirty="0"/>
          </a:p>
        </p:txBody>
      </p:sp>
    </p:spTree>
    <p:extLst>
      <p:ext uri="{BB962C8B-B14F-4D97-AF65-F5344CB8AC3E}">
        <p14:creationId xmlns:p14="http://schemas.microsoft.com/office/powerpoint/2010/main" val="4080190930"/>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6A4F6D-F285-4F4E-B353-B929408186EE}"/>
              </a:ext>
            </a:extLst>
          </p:cNvPr>
          <p:cNvSpPr>
            <a:spLocks noGrp="1"/>
          </p:cNvSpPr>
          <p:nvPr>
            <p:ph type="title"/>
          </p:nvPr>
        </p:nvSpPr>
        <p:spPr/>
        <p:txBody>
          <a:bodyPr/>
          <a:lstStyle/>
          <a:p>
            <a:r>
              <a:rPr lang="en-US" altLang="zh-CN" dirty="0"/>
              <a:t>4.6.4  </a:t>
            </a:r>
            <a:r>
              <a:rPr lang="zh-CN" altLang="en-US" dirty="0"/>
              <a:t>自定义输出组件</a:t>
            </a:r>
          </a:p>
        </p:txBody>
      </p:sp>
      <p:sp>
        <p:nvSpPr>
          <p:cNvPr id="3" name="内容占位符 2">
            <a:extLst>
              <a:ext uri="{FF2B5EF4-FFF2-40B4-BE49-F238E27FC236}">
                <a16:creationId xmlns:a16="http://schemas.microsoft.com/office/drawing/2014/main" id="{568C4221-2DBA-4D12-9109-6A0359407E30}"/>
              </a:ext>
            </a:extLst>
          </p:cNvPr>
          <p:cNvSpPr>
            <a:spLocks noGrp="1"/>
          </p:cNvSpPr>
          <p:nvPr>
            <p:ph idx="1"/>
          </p:nvPr>
        </p:nvSpPr>
        <p:spPr/>
        <p:txBody>
          <a:bodyPr>
            <a:normAutofit fontScale="40000" lnSpcReduction="20000"/>
          </a:bodyPr>
          <a:lstStyle/>
          <a:p>
            <a:r>
              <a:rPr lang="zh-CN" altLang="zh-CN" dirty="0"/>
              <a:t>其中，通过</a:t>
            </a:r>
            <a:r>
              <a:rPr lang="en-US" altLang="zh-CN" dirty="0" err="1"/>
              <a:t>RecordWriter</a:t>
            </a:r>
            <a:r>
              <a:rPr lang="zh-CN" altLang="zh-CN" dirty="0"/>
              <a:t>来实现核心的输出功能，也就是说，我们可以通过重写</a:t>
            </a:r>
            <a:r>
              <a:rPr lang="en-US" altLang="zh-CN" dirty="0" err="1"/>
              <a:t>getRecordWriter</a:t>
            </a:r>
            <a:r>
              <a:rPr lang="en-US" altLang="zh-CN" dirty="0"/>
              <a:t>(</a:t>
            </a:r>
            <a:r>
              <a:rPr lang="en-US" altLang="zh-CN" dirty="0" err="1"/>
              <a:t>TaskAttemptContext</a:t>
            </a:r>
            <a:r>
              <a:rPr lang="en-US" altLang="zh-CN" dirty="0"/>
              <a:t> var1)</a:t>
            </a:r>
            <a:r>
              <a:rPr lang="zh-CN" altLang="zh-CN" dirty="0"/>
              <a:t>方法实现自定义的输出功能。</a:t>
            </a:r>
            <a:endParaRPr lang="en-US" altLang="zh-CN" dirty="0"/>
          </a:p>
          <a:p>
            <a:r>
              <a:rPr lang="en-US" altLang="zh-CN" dirty="0" err="1"/>
              <a:t>RecordWriter</a:t>
            </a:r>
            <a:r>
              <a:rPr lang="zh-CN" altLang="zh-CN" dirty="0"/>
              <a:t>是一个抽象类，它的定义如下所示。</a:t>
            </a:r>
          </a:p>
          <a:p>
            <a:pPr marL="0" indent="0">
              <a:buNone/>
            </a:pPr>
            <a:r>
              <a:rPr lang="en-US" altLang="zh-CN" i="1" dirty="0"/>
              <a:t>package </a:t>
            </a:r>
            <a:r>
              <a:rPr lang="en-US" altLang="zh-CN" i="1" dirty="0" err="1"/>
              <a:t>org.apache.hadoop.mapreduce</a:t>
            </a:r>
            <a:r>
              <a:rPr lang="en-US" altLang="zh-CN" i="1" dirty="0"/>
              <a:t>;</a:t>
            </a:r>
            <a:endParaRPr lang="zh-CN" altLang="zh-CN" i="1" dirty="0"/>
          </a:p>
          <a:p>
            <a:pPr marL="0" indent="0">
              <a:buNone/>
            </a:pPr>
            <a:r>
              <a:rPr lang="en-US" altLang="zh-CN" i="1" dirty="0"/>
              <a:t>import </a:t>
            </a:r>
            <a:r>
              <a:rPr lang="en-US" altLang="zh-CN" i="1" dirty="0" err="1"/>
              <a:t>java.io.IOException</a:t>
            </a:r>
            <a:r>
              <a:rPr lang="en-US" altLang="zh-CN" i="1" dirty="0"/>
              <a:t>;</a:t>
            </a:r>
            <a:endParaRPr lang="zh-CN" altLang="zh-CN" i="1" dirty="0"/>
          </a:p>
          <a:p>
            <a:pPr marL="0" indent="0">
              <a:buNone/>
            </a:pPr>
            <a:r>
              <a:rPr lang="en-US" altLang="zh-CN" i="1" dirty="0"/>
              <a:t>import </a:t>
            </a:r>
            <a:r>
              <a:rPr lang="en-US" altLang="zh-CN" i="1" dirty="0" err="1"/>
              <a:t>org.apache.hadoop.classification.InterfaceAudience.Public</a:t>
            </a:r>
            <a:r>
              <a:rPr lang="en-US" altLang="zh-CN" i="1" dirty="0"/>
              <a:t>;</a:t>
            </a:r>
            <a:endParaRPr lang="zh-CN" altLang="zh-CN" i="1" dirty="0"/>
          </a:p>
          <a:p>
            <a:pPr marL="0" indent="0">
              <a:buNone/>
            </a:pPr>
            <a:r>
              <a:rPr lang="en-US" altLang="zh-CN" i="1" dirty="0"/>
              <a:t>import </a:t>
            </a:r>
            <a:r>
              <a:rPr lang="en-US" altLang="zh-CN" i="1" dirty="0" err="1"/>
              <a:t>org.apache.hadoop.classification.InterfaceStability.Stable</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@Public</a:t>
            </a:r>
            <a:endParaRPr lang="zh-CN" altLang="zh-CN" i="1" dirty="0"/>
          </a:p>
          <a:p>
            <a:pPr marL="0" indent="0">
              <a:buNone/>
            </a:pPr>
            <a:r>
              <a:rPr lang="en-US" altLang="zh-CN" i="1" dirty="0"/>
              <a:t>@Stable</a:t>
            </a:r>
            <a:endParaRPr lang="zh-CN" altLang="zh-CN" i="1" dirty="0"/>
          </a:p>
          <a:p>
            <a:pPr marL="0" indent="0">
              <a:buNone/>
            </a:pPr>
            <a:r>
              <a:rPr lang="en-US" altLang="zh-CN" i="1" dirty="0"/>
              <a:t>public abstract class </a:t>
            </a:r>
            <a:r>
              <a:rPr lang="en-US" altLang="zh-CN" i="1" dirty="0" err="1"/>
              <a:t>RecordWriter</a:t>
            </a:r>
            <a:r>
              <a:rPr lang="en-US" altLang="zh-CN" i="1" dirty="0"/>
              <a:t>&lt;K, V&gt; {</a:t>
            </a:r>
            <a:endParaRPr lang="zh-CN" altLang="zh-CN" i="1" dirty="0"/>
          </a:p>
          <a:p>
            <a:pPr marL="0" indent="0">
              <a:buNone/>
            </a:pPr>
            <a:r>
              <a:rPr lang="en-US" altLang="zh-CN" i="1" dirty="0"/>
              <a:t>    public </a:t>
            </a:r>
            <a:r>
              <a:rPr lang="en-US" altLang="zh-CN" i="1" dirty="0" err="1"/>
              <a:t>RecordWriter</a:t>
            </a: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public abstract void write(K var1, V var2) throws </a:t>
            </a:r>
            <a:r>
              <a:rPr lang="en-US" altLang="zh-CN" i="1" dirty="0" err="1"/>
              <a:t>IOException</a:t>
            </a:r>
            <a:r>
              <a:rPr lang="en-US" altLang="zh-CN" i="1" dirty="0"/>
              <a:t>, </a:t>
            </a:r>
            <a:r>
              <a:rPr lang="en-US" altLang="zh-CN" i="1" dirty="0" err="1"/>
              <a:t>InterruptedException</a:t>
            </a:r>
            <a:r>
              <a:rPr lang="en-US" altLang="zh-CN" i="1" dirty="0"/>
              <a:t>;</a:t>
            </a:r>
            <a:endParaRPr lang="zh-CN" altLang="zh-CN" i="1" dirty="0"/>
          </a:p>
          <a:p>
            <a:pPr marL="0" indent="0">
              <a:buNone/>
            </a:pPr>
            <a:r>
              <a:rPr lang="en-US" altLang="zh-CN" i="1" dirty="0"/>
              <a:t>     public abstract void close(</a:t>
            </a:r>
            <a:r>
              <a:rPr lang="en-US" altLang="zh-CN" i="1" dirty="0" err="1"/>
              <a:t>TaskAttemptContext</a:t>
            </a:r>
            <a:r>
              <a:rPr lang="en-US" altLang="zh-CN" i="1" dirty="0"/>
              <a:t> var1) throws </a:t>
            </a:r>
            <a:r>
              <a:rPr lang="en-US" altLang="zh-CN" i="1" dirty="0" err="1"/>
              <a:t>IOException</a:t>
            </a:r>
            <a:r>
              <a:rPr lang="en-US" altLang="zh-CN" i="1" dirty="0"/>
              <a:t>, </a:t>
            </a:r>
            <a:r>
              <a:rPr lang="en-US" altLang="zh-CN" i="1" dirty="0" err="1"/>
              <a:t>InterruptedException</a:t>
            </a:r>
            <a:r>
              <a:rPr lang="en-US" altLang="zh-CN" i="1" dirty="0"/>
              <a:t>;</a:t>
            </a:r>
            <a:endParaRPr lang="zh-CN" altLang="zh-CN" i="1" dirty="0"/>
          </a:p>
          <a:p>
            <a:pPr marL="0" indent="0">
              <a:buNone/>
            </a:pPr>
            <a:r>
              <a:rPr lang="en-US" altLang="zh-CN" i="1" dirty="0"/>
              <a:t>}</a:t>
            </a:r>
            <a:endParaRPr lang="zh-CN" altLang="zh-CN" i="1" dirty="0"/>
          </a:p>
        </p:txBody>
      </p:sp>
    </p:spTree>
    <p:extLst>
      <p:ext uri="{BB962C8B-B14F-4D97-AF65-F5344CB8AC3E}">
        <p14:creationId xmlns:p14="http://schemas.microsoft.com/office/powerpoint/2010/main" val="4024071043"/>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C9007-9C83-4ADD-8FE3-E86463086ACA}"/>
              </a:ext>
            </a:extLst>
          </p:cNvPr>
          <p:cNvSpPr>
            <a:spLocks noGrp="1"/>
          </p:cNvSpPr>
          <p:nvPr>
            <p:ph type="title"/>
          </p:nvPr>
        </p:nvSpPr>
        <p:spPr/>
        <p:txBody>
          <a:bodyPr/>
          <a:lstStyle/>
          <a:p>
            <a:r>
              <a:rPr lang="en-US" altLang="zh-CN" dirty="0"/>
              <a:t>4.6.4  </a:t>
            </a:r>
            <a:r>
              <a:rPr lang="zh-CN" altLang="en-US" dirty="0"/>
              <a:t>自定义输出组件</a:t>
            </a:r>
          </a:p>
        </p:txBody>
      </p:sp>
      <p:sp>
        <p:nvSpPr>
          <p:cNvPr id="3" name="内容占位符 2">
            <a:extLst>
              <a:ext uri="{FF2B5EF4-FFF2-40B4-BE49-F238E27FC236}">
                <a16:creationId xmlns:a16="http://schemas.microsoft.com/office/drawing/2014/main" id="{27D3A571-2A29-4970-90C7-E4AA5AFE23C4}"/>
              </a:ext>
            </a:extLst>
          </p:cNvPr>
          <p:cNvSpPr>
            <a:spLocks noGrp="1"/>
          </p:cNvSpPr>
          <p:nvPr>
            <p:ph idx="1"/>
          </p:nvPr>
        </p:nvSpPr>
        <p:spPr/>
        <p:txBody>
          <a:bodyPr/>
          <a:lstStyle/>
          <a:p>
            <a:r>
              <a:rPr lang="zh-CN" altLang="zh-CN" dirty="0"/>
              <a:t>不难发现，输出功能最终还是要通过</a:t>
            </a:r>
            <a:r>
              <a:rPr lang="en-US" altLang="zh-CN" dirty="0"/>
              <a:t>write(K var1, V var2)</a:t>
            </a:r>
            <a:r>
              <a:rPr lang="zh-CN" altLang="zh-CN" dirty="0"/>
              <a:t>方法进行实现。该方法的两个参数就是用于指定输出的具体参数。</a:t>
            </a:r>
            <a:r>
              <a:rPr lang="en-US" altLang="zh-CN" dirty="0"/>
              <a:t>close()</a:t>
            </a:r>
            <a:r>
              <a:rPr lang="zh-CN" altLang="zh-CN" dirty="0"/>
              <a:t>方法用于输出完毕后的一些资源释放操作，例如，如果我们是通过</a:t>
            </a:r>
            <a:r>
              <a:rPr lang="en-US" altLang="zh-CN" dirty="0"/>
              <a:t>IO</a:t>
            </a:r>
            <a:r>
              <a:rPr lang="zh-CN" altLang="zh-CN" dirty="0"/>
              <a:t>流读取的本地文件进行</a:t>
            </a:r>
            <a:r>
              <a:rPr lang="en-US" altLang="zh-CN" dirty="0"/>
              <a:t>MapReduce</a:t>
            </a:r>
            <a:r>
              <a:rPr lang="zh-CN" altLang="zh-CN" dirty="0"/>
              <a:t>处理，那么就可以将这些流操作通过</a:t>
            </a:r>
            <a:r>
              <a:rPr lang="en-US" altLang="zh-CN" dirty="0"/>
              <a:t>close()</a:t>
            </a:r>
            <a:r>
              <a:rPr lang="zh-CN" altLang="zh-CN" dirty="0"/>
              <a:t>方法进行释放，防止对内存资源的泄漏。</a:t>
            </a:r>
          </a:p>
        </p:txBody>
      </p:sp>
    </p:spTree>
    <p:extLst>
      <p:ext uri="{BB962C8B-B14F-4D97-AF65-F5344CB8AC3E}">
        <p14:creationId xmlns:p14="http://schemas.microsoft.com/office/powerpoint/2010/main" val="3070262954"/>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056E8-A974-4958-B1CB-E0813F79553F}"/>
              </a:ext>
            </a:extLst>
          </p:cNvPr>
          <p:cNvSpPr>
            <a:spLocks noGrp="1"/>
          </p:cNvSpPr>
          <p:nvPr>
            <p:ph type="title"/>
          </p:nvPr>
        </p:nvSpPr>
        <p:spPr/>
        <p:txBody>
          <a:bodyPr/>
          <a:lstStyle/>
          <a:p>
            <a:r>
              <a:rPr lang="en-US" altLang="zh-CN" dirty="0"/>
              <a:t>4.7  </a:t>
            </a:r>
            <a:r>
              <a:rPr lang="zh-CN" altLang="zh-CN" dirty="0"/>
              <a:t>实战</a:t>
            </a:r>
            <a:r>
              <a:rPr lang="en-US" altLang="zh-CN" dirty="0"/>
              <a:t>MapReduce</a:t>
            </a:r>
            <a:endParaRPr lang="zh-CN" altLang="en-US" dirty="0"/>
          </a:p>
        </p:txBody>
      </p:sp>
      <p:graphicFrame>
        <p:nvGraphicFramePr>
          <p:cNvPr id="4" name="内容占位符 3">
            <a:extLst>
              <a:ext uri="{FF2B5EF4-FFF2-40B4-BE49-F238E27FC236}">
                <a16:creationId xmlns:a16="http://schemas.microsoft.com/office/drawing/2014/main" id="{C39967AB-63E9-41B7-BA22-91E24472F2FB}"/>
              </a:ext>
            </a:extLst>
          </p:cNvPr>
          <p:cNvGraphicFramePr>
            <a:graphicFrameLocks noGrp="1"/>
          </p:cNvGraphicFramePr>
          <p:nvPr>
            <p:ph idx="1"/>
            <p:extLst>
              <p:ext uri="{D42A27DB-BD31-4B8C-83A1-F6EECF244321}">
                <p14:modId xmlns:p14="http://schemas.microsoft.com/office/powerpoint/2010/main" val="3851647242"/>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729031"/>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dirty="0"/>
              <a:t>4.7.1  MapReduce Web UI</a:t>
            </a:r>
            <a:endParaRPr lang="zh-CN" altLang="zh-CN" dirty="0"/>
          </a:p>
        </p:txBody>
      </p:sp>
      <p:sp>
        <p:nvSpPr>
          <p:cNvPr id="3" name="内容占位符 2"/>
          <p:cNvSpPr>
            <a:spLocks noGrp="1"/>
          </p:cNvSpPr>
          <p:nvPr>
            <p:ph idx="1"/>
          </p:nvPr>
        </p:nvSpPr>
        <p:spPr/>
        <p:txBody>
          <a:bodyPr/>
          <a:lstStyle/>
          <a:p>
            <a:r>
              <a:rPr lang="en-US" altLang="zh-CN" dirty="0"/>
              <a:t>MapReduce Web</a:t>
            </a:r>
            <a:r>
              <a:rPr lang="zh-CN" altLang="zh-CN" dirty="0"/>
              <a:t>接口面向管理员。可以在页面上看到已经完成的所有</a:t>
            </a:r>
            <a:r>
              <a:rPr lang="en-US" altLang="zh-CN" dirty="0"/>
              <a:t>MR-App</a:t>
            </a:r>
            <a:r>
              <a:rPr lang="zh-CN" altLang="zh-CN" dirty="0"/>
              <a:t>执行过程中的统计信息，该页面只支持读，不支持写。在</a:t>
            </a:r>
            <a:r>
              <a:rPr lang="en-US" altLang="zh-CN" dirty="0"/>
              <a:t>MapReduce</a:t>
            </a:r>
            <a:r>
              <a:rPr lang="zh-CN" altLang="zh-CN" dirty="0"/>
              <a:t>程序运行时，我们除了观察控制台打印的日志以外，还可以通过</a:t>
            </a:r>
            <a:r>
              <a:rPr lang="en-US" altLang="zh-CN" dirty="0"/>
              <a:t>Web</a:t>
            </a:r>
            <a:r>
              <a:rPr lang="zh-CN" altLang="zh-CN" dirty="0"/>
              <a:t>界面查看具体的运行情况。</a:t>
            </a:r>
            <a:r>
              <a:rPr lang="en-US" altLang="zh-CN" dirty="0"/>
              <a:t>MapReduce Web UI</a:t>
            </a:r>
            <a:r>
              <a:rPr lang="zh-CN" altLang="zh-CN" dirty="0"/>
              <a:t>的默认地址为</a:t>
            </a:r>
            <a:r>
              <a:rPr lang="en-US" altLang="zh-CN" dirty="0"/>
              <a:t>http://JobHistoryServerIP:19888</a:t>
            </a:r>
            <a:r>
              <a:rPr lang="zh-CN" altLang="zh-CN" dirty="0"/>
              <a:t>，可以查看</a:t>
            </a:r>
            <a:r>
              <a:rPr lang="en-US" altLang="zh-CN" dirty="0"/>
              <a:t>MapReduce</a:t>
            </a:r>
            <a:r>
              <a:rPr lang="zh-CN" altLang="zh-CN" dirty="0"/>
              <a:t>的历史运行情况</a:t>
            </a:r>
            <a:r>
              <a:rPr lang="zh-CN" altLang="en-US" dirty="0"/>
              <a:t>。</a:t>
            </a:r>
            <a:endParaRPr lang="en-US" altLang="zh-CN" dirty="0"/>
          </a:p>
        </p:txBody>
      </p:sp>
    </p:spTree>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7E588-A55A-4483-887D-E52E7F4DEDAC}"/>
              </a:ext>
            </a:extLst>
          </p:cNvPr>
          <p:cNvSpPr>
            <a:spLocks noGrp="1"/>
          </p:cNvSpPr>
          <p:nvPr>
            <p:ph type="title"/>
          </p:nvPr>
        </p:nvSpPr>
        <p:spPr/>
        <p:txBody>
          <a:bodyPr/>
          <a:lstStyle/>
          <a:p>
            <a:r>
              <a:rPr lang="en-US" altLang="zh-CN" dirty="0"/>
              <a:t>MapReduce</a:t>
            </a:r>
            <a:r>
              <a:rPr lang="zh-CN" altLang="zh-CN" dirty="0"/>
              <a:t>历史情况</a:t>
            </a:r>
            <a:endParaRPr lang="zh-CN" altLang="en-US" dirty="0"/>
          </a:p>
        </p:txBody>
      </p:sp>
      <p:pic>
        <p:nvPicPr>
          <p:cNvPr id="5" name="内容占位符 4">
            <a:extLst>
              <a:ext uri="{FF2B5EF4-FFF2-40B4-BE49-F238E27FC236}">
                <a16:creationId xmlns:a16="http://schemas.microsoft.com/office/drawing/2014/main" id="{9A780D36-37BA-4863-86FC-C32D25350334}"/>
              </a:ext>
            </a:extLst>
          </p:cNvPr>
          <p:cNvPicPr>
            <a:picLocks noGrp="1"/>
          </p:cNvPicPr>
          <p:nvPr>
            <p:ph idx="1"/>
          </p:nvPr>
        </p:nvPicPr>
        <p:blipFill>
          <a:blip r:embed="rId2"/>
          <a:stretch>
            <a:fillRect/>
          </a:stretch>
        </p:blipFill>
        <p:spPr>
          <a:xfrm>
            <a:off x="628650" y="1668081"/>
            <a:ext cx="7886700" cy="2666175"/>
          </a:xfrm>
          <a:prstGeom prst="rect">
            <a:avLst/>
          </a:prstGeom>
        </p:spPr>
      </p:pic>
    </p:spTree>
    <p:extLst>
      <p:ext uri="{BB962C8B-B14F-4D97-AF65-F5344CB8AC3E}">
        <p14:creationId xmlns:p14="http://schemas.microsoft.com/office/powerpoint/2010/main" val="4068139505"/>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B3956-919B-4406-8DC6-3DD41AC15E39}"/>
              </a:ext>
            </a:extLst>
          </p:cNvPr>
          <p:cNvSpPr>
            <a:spLocks noGrp="1"/>
          </p:cNvSpPr>
          <p:nvPr>
            <p:ph type="title"/>
          </p:nvPr>
        </p:nvSpPr>
        <p:spPr/>
        <p:txBody>
          <a:bodyPr/>
          <a:lstStyle/>
          <a:p>
            <a:r>
              <a:rPr lang="zh-CN" altLang="en-US" dirty="0"/>
              <a:t>具体作业详情</a:t>
            </a:r>
          </a:p>
        </p:txBody>
      </p:sp>
      <p:pic>
        <p:nvPicPr>
          <p:cNvPr id="4" name="内容占位符 3">
            <a:extLst>
              <a:ext uri="{FF2B5EF4-FFF2-40B4-BE49-F238E27FC236}">
                <a16:creationId xmlns:a16="http://schemas.microsoft.com/office/drawing/2014/main" id="{7B73FFDC-8079-404C-A690-228B28A80BCA}"/>
              </a:ext>
            </a:extLst>
          </p:cNvPr>
          <p:cNvPicPr>
            <a:picLocks noGrp="1"/>
          </p:cNvPicPr>
          <p:nvPr>
            <p:ph idx="1"/>
          </p:nvPr>
        </p:nvPicPr>
        <p:blipFill>
          <a:blip r:embed="rId2"/>
          <a:stretch>
            <a:fillRect/>
          </a:stretch>
        </p:blipFill>
        <p:spPr>
          <a:xfrm>
            <a:off x="1557515" y="1370013"/>
            <a:ext cx="6028969" cy="3262312"/>
          </a:xfrm>
          <a:prstGeom prst="rect">
            <a:avLst/>
          </a:prstGeom>
        </p:spPr>
      </p:pic>
    </p:spTree>
    <p:extLst>
      <p:ext uri="{BB962C8B-B14F-4D97-AF65-F5344CB8AC3E}">
        <p14:creationId xmlns:p14="http://schemas.microsoft.com/office/powerpoint/2010/main" val="11200123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F7E91-90B2-4B5D-B09A-12D7CE77BF6F}"/>
              </a:ext>
            </a:extLst>
          </p:cNvPr>
          <p:cNvSpPr>
            <a:spLocks noGrp="1"/>
          </p:cNvSpPr>
          <p:nvPr>
            <p:ph type="title"/>
          </p:nvPr>
        </p:nvSpPr>
        <p:spPr/>
        <p:txBody>
          <a:bodyPr/>
          <a:lstStyle/>
          <a:p>
            <a:r>
              <a:rPr lang="en-US" altLang="zh-CN" dirty="0"/>
              <a:t>4.1  </a:t>
            </a:r>
            <a:r>
              <a:rPr lang="zh-CN" altLang="en-US" dirty="0"/>
              <a:t>MapReduce简介</a:t>
            </a:r>
          </a:p>
        </p:txBody>
      </p:sp>
      <p:sp>
        <p:nvSpPr>
          <p:cNvPr id="3" name="内容占位符 2">
            <a:extLst>
              <a:ext uri="{FF2B5EF4-FFF2-40B4-BE49-F238E27FC236}">
                <a16:creationId xmlns:a16="http://schemas.microsoft.com/office/drawing/2014/main" id="{14E408EB-8691-41AC-AF2B-8D2A68C331AB}"/>
              </a:ext>
            </a:extLst>
          </p:cNvPr>
          <p:cNvSpPr>
            <a:spLocks noGrp="1"/>
          </p:cNvSpPr>
          <p:nvPr>
            <p:ph idx="1"/>
          </p:nvPr>
        </p:nvSpPr>
        <p:spPr/>
        <p:txBody>
          <a:bodyPr>
            <a:normAutofit fontScale="92500" lnSpcReduction="10000"/>
          </a:bodyPr>
          <a:lstStyle/>
          <a:p>
            <a:r>
              <a:rPr lang="en-US" altLang="zh-CN" dirty="0"/>
              <a:t>MapReduce</a:t>
            </a:r>
            <a:r>
              <a:rPr lang="zh-CN" altLang="zh-CN" dirty="0"/>
              <a:t>在发展史上经过一次重大改变，旧版</a:t>
            </a:r>
            <a:r>
              <a:rPr lang="en-US" altLang="zh-CN" dirty="0"/>
              <a:t>MapReduce</a:t>
            </a:r>
            <a:r>
              <a:rPr lang="zh-CN" altLang="zh-CN" dirty="0"/>
              <a:t>（</a:t>
            </a:r>
            <a:r>
              <a:rPr lang="en-US" altLang="zh-CN" dirty="0"/>
              <a:t>MapReduce 1.0</a:t>
            </a:r>
            <a:r>
              <a:rPr lang="zh-CN" altLang="zh-CN" dirty="0"/>
              <a:t>）采用的是典型的</a:t>
            </a:r>
            <a:r>
              <a:rPr lang="en-US" altLang="zh-CN" dirty="0"/>
              <a:t>Master/Slave</a:t>
            </a:r>
            <a:r>
              <a:rPr lang="zh-CN" altLang="zh-CN" dirty="0"/>
              <a:t>结构，</a:t>
            </a:r>
            <a:r>
              <a:rPr lang="en-US" altLang="zh-CN" dirty="0"/>
              <a:t>Master</a:t>
            </a:r>
            <a:r>
              <a:rPr lang="zh-CN" altLang="zh-CN" dirty="0"/>
              <a:t>表现为</a:t>
            </a:r>
            <a:r>
              <a:rPr lang="en-US" altLang="zh-CN" dirty="0" err="1"/>
              <a:t>JobTracker</a:t>
            </a:r>
            <a:r>
              <a:rPr lang="zh-CN" altLang="zh-CN" dirty="0"/>
              <a:t>进程，而</a:t>
            </a:r>
            <a:r>
              <a:rPr lang="en-US" altLang="zh-CN" dirty="0"/>
              <a:t>Slave</a:t>
            </a:r>
            <a:r>
              <a:rPr lang="zh-CN" altLang="zh-CN" dirty="0"/>
              <a:t>表现为</a:t>
            </a:r>
            <a:r>
              <a:rPr lang="en-US" altLang="zh-CN" dirty="0" err="1"/>
              <a:t>TaskTracker</a:t>
            </a:r>
            <a:r>
              <a:rPr lang="zh-CN" altLang="zh-CN" dirty="0"/>
              <a:t>。但是这种结果过于简单，例如</a:t>
            </a:r>
            <a:r>
              <a:rPr lang="en-US" altLang="zh-CN" dirty="0"/>
              <a:t>Master</a:t>
            </a:r>
            <a:r>
              <a:rPr lang="zh-CN" altLang="zh-CN" dirty="0"/>
              <a:t>的任务过于集中，并且存在单点故障等问题。因此，</a:t>
            </a:r>
            <a:r>
              <a:rPr lang="en-US" altLang="zh-CN" dirty="0"/>
              <a:t>MapReduce</a:t>
            </a:r>
            <a:r>
              <a:rPr lang="zh-CN" altLang="zh-CN" dirty="0"/>
              <a:t>进行了一次重要的升级，舍弃</a:t>
            </a:r>
            <a:r>
              <a:rPr lang="en-US" altLang="zh-CN" dirty="0" err="1"/>
              <a:t>JobTracker</a:t>
            </a:r>
            <a:r>
              <a:rPr lang="zh-CN" altLang="zh-CN" dirty="0"/>
              <a:t>和</a:t>
            </a:r>
            <a:r>
              <a:rPr lang="en-US" altLang="zh-CN" dirty="0" err="1"/>
              <a:t>TaskTracker</a:t>
            </a:r>
            <a:r>
              <a:rPr lang="zh-CN" altLang="zh-CN" dirty="0"/>
              <a:t>，而改用了</a:t>
            </a:r>
            <a:r>
              <a:rPr lang="en-US" altLang="zh-CN" dirty="0" err="1"/>
              <a:t>ResourceManager</a:t>
            </a:r>
            <a:r>
              <a:rPr lang="zh-CN" altLang="zh-CN" dirty="0"/>
              <a:t>进程负责处理资源，并且使用</a:t>
            </a:r>
            <a:r>
              <a:rPr lang="en-US" altLang="zh-CN" dirty="0" err="1"/>
              <a:t>ApplicationMaster</a:t>
            </a:r>
            <a:r>
              <a:rPr lang="zh-CN" altLang="zh-CN" dirty="0"/>
              <a:t>进程管理各个具体的应用，用</a:t>
            </a:r>
            <a:r>
              <a:rPr lang="en-US" altLang="zh-CN" dirty="0" err="1"/>
              <a:t>NodeManager</a:t>
            </a:r>
            <a:r>
              <a:rPr lang="zh-CN" altLang="zh-CN" dirty="0"/>
              <a:t>进程对各个节点的工作情况进行监听。升级后的</a:t>
            </a:r>
            <a:r>
              <a:rPr lang="en-US" altLang="zh-CN" dirty="0"/>
              <a:t>MapReduce</a:t>
            </a:r>
            <a:r>
              <a:rPr lang="zh-CN" altLang="zh-CN" dirty="0"/>
              <a:t>称为</a:t>
            </a:r>
            <a:r>
              <a:rPr lang="en-US" altLang="zh-CN" dirty="0"/>
              <a:t>MapReduce 2.0</a:t>
            </a:r>
            <a:r>
              <a:rPr lang="zh-CN" altLang="zh-CN" dirty="0"/>
              <a:t>，但也许由于“</a:t>
            </a:r>
            <a:r>
              <a:rPr lang="en-US" altLang="zh-CN" dirty="0"/>
              <a:t>MapReduce</a:t>
            </a:r>
            <a:r>
              <a:rPr lang="zh-CN" altLang="zh-CN" dirty="0"/>
              <a:t>”这个词已使用太久，有些参考资料中经常使用“</a:t>
            </a:r>
            <a:r>
              <a:rPr lang="en-US" altLang="zh-CN" dirty="0"/>
              <a:t>MapReduce</a:t>
            </a:r>
            <a:r>
              <a:rPr lang="zh-CN" altLang="zh-CN" dirty="0"/>
              <a:t>”来代指</a:t>
            </a:r>
            <a:r>
              <a:rPr lang="en-US" altLang="zh-CN" dirty="0"/>
              <a:t>YARN</a:t>
            </a:r>
            <a:r>
              <a:rPr lang="zh-CN" altLang="zh-CN" dirty="0"/>
              <a:t>。</a:t>
            </a:r>
            <a:r>
              <a:rPr lang="en-US" altLang="zh-CN" dirty="0"/>
              <a:t>YARN</a:t>
            </a:r>
            <a:r>
              <a:rPr lang="zh-CN" altLang="zh-CN" dirty="0"/>
              <a:t>的具体组成结构和各部分的作用，会在第</a:t>
            </a:r>
            <a:r>
              <a:rPr lang="en-US" altLang="zh-CN" dirty="0"/>
              <a:t>5</a:t>
            </a:r>
            <a:r>
              <a:rPr lang="zh-CN" altLang="zh-CN" dirty="0"/>
              <a:t>章中进行详细介绍。</a:t>
            </a:r>
          </a:p>
        </p:txBody>
      </p:sp>
    </p:spTree>
    <p:extLst>
      <p:ext uri="{BB962C8B-B14F-4D97-AF65-F5344CB8AC3E}">
        <p14:creationId xmlns:p14="http://schemas.microsoft.com/office/powerpoint/2010/main" val="3104495381"/>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C2003-D630-48FB-8E7D-A4DC9EA37062}"/>
              </a:ext>
            </a:extLst>
          </p:cNvPr>
          <p:cNvSpPr>
            <a:spLocks noGrp="1"/>
          </p:cNvSpPr>
          <p:nvPr>
            <p:ph type="title"/>
          </p:nvPr>
        </p:nvSpPr>
        <p:spPr/>
        <p:txBody>
          <a:bodyPr/>
          <a:lstStyle/>
          <a:p>
            <a:r>
              <a:rPr lang="en-US" altLang="zh-CN" dirty="0"/>
              <a:t>4.7.2  MapReduce Shell</a:t>
            </a:r>
            <a:endParaRPr lang="zh-CN" altLang="en-US" dirty="0"/>
          </a:p>
        </p:txBody>
      </p:sp>
      <p:sp>
        <p:nvSpPr>
          <p:cNvPr id="3" name="内容占位符 2">
            <a:extLst>
              <a:ext uri="{FF2B5EF4-FFF2-40B4-BE49-F238E27FC236}">
                <a16:creationId xmlns:a16="http://schemas.microsoft.com/office/drawing/2014/main" id="{3F26A6C1-B24A-44D0-AB14-689694506F16}"/>
              </a:ext>
            </a:extLst>
          </p:cNvPr>
          <p:cNvSpPr>
            <a:spLocks noGrp="1"/>
          </p:cNvSpPr>
          <p:nvPr>
            <p:ph idx="1"/>
          </p:nvPr>
        </p:nvSpPr>
        <p:spPr/>
        <p:txBody>
          <a:bodyPr>
            <a:normAutofit fontScale="92500" lnSpcReduction="20000"/>
          </a:bodyPr>
          <a:lstStyle/>
          <a:p>
            <a:r>
              <a:rPr lang="en-US" altLang="zh-CN" dirty="0"/>
              <a:t>MapReduce Shell</a:t>
            </a:r>
            <a:r>
              <a:rPr lang="zh-CN" altLang="zh-CN" dirty="0"/>
              <a:t>接口面向</a:t>
            </a:r>
            <a:r>
              <a:rPr lang="en-US" altLang="zh-CN" dirty="0"/>
              <a:t>MapReduce</a:t>
            </a:r>
            <a:r>
              <a:rPr lang="zh-CN" altLang="zh-CN" dirty="0"/>
              <a:t>程序员。程序员通过</a:t>
            </a:r>
            <a:r>
              <a:rPr lang="en-US" altLang="zh-CN" dirty="0"/>
              <a:t>Shell</a:t>
            </a:r>
            <a:r>
              <a:rPr lang="zh-CN" altLang="zh-CN" dirty="0"/>
              <a:t>接口能够向</a:t>
            </a:r>
            <a:r>
              <a:rPr lang="en-US" altLang="zh-CN" dirty="0"/>
              <a:t>YARN</a:t>
            </a:r>
            <a:r>
              <a:rPr lang="zh-CN" altLang="zh-CN" dirty="0"/>
              <a:t>集群提交</a:t>
            </a:r>
            <a:r>
              <a:rPr lang="en-US" altLang="zh-CN" dirty="0"/>
              <a:t>MR-App</a:t>
            </a:r>
            <a:r>
              <a:rPr lang="zh-CN" altLang="zh-CN" dirty="0"/>
              <a:t>，查看正在运行的</a:t>
            </a:r>
            <a:r>
              <a:rPr lang="en-US" altLang="zh-CN" dirty="0"/>
              <a:t>MR-App</a:t>
            </a:r>
            <a:r>
              <a:rPr lang="zh-CN" altLang="zh-CN" dirty="0"/>
              <a:t>，甚至可以终止正在运行的</a:t>
            </a:r>
            <a:r>
              <a:rPr lang="en-US" altLang="zh-CN" dirty="0"/>
              <a:t>MR-App</a:t>
            </a:r>
            <a:r>
              <a:rPr lang="zh-CN" altLang="zh-CN" dirty="0"/>
              <a:t>。</a:t>
            </a:r>
          </a:p>
          <a:p>
            <a:r>
              <a:rPr lang="en-US" altLang="zh-CN" dirty="0"/>
              <a:t>MapReduce Shell</a:t>
            </a:r>
            <a:r>
              <a:rPr lang="zh-CN" altLang="zh-CN" dirty="0"/>
              <a:t>命令统一入口为：</a:t>
            </a:r>
            <a:r>
              <a:rPr lang="en-US" altLang="zh-CN" dirty="0" err="1"/>
              <a:t>mapred</a:t>
            </a:r>
            <a:r>
              <a:rPr lang="zh-CN" altLang="zh-CN" dirty="0"/>
              <a:t>，语法格式如下：</a:t>
            </a:r>
          </a:p>
          <a:p>
            <a:pPr marL="0" indent="0">
              <a:buNone/>
            </a:pPr>
            <a:r>
              <a:rPr lang="en-US" altLang="zh-CN" i="1" dirty="0" err="1"/>
              <a:t>mapred</a:t>
            </a:r>
            <a:r>
              <a:rPr lang="en-US" altLang="zh-CN" i="1" dirty="0"/>
              <a:t> [--config </a:t>
            </a:r>
            <a:r>
              <a:rPr lang="en-US" altLang="zh-CN" i="1" dirty="0" err="1"/>
              <a:t>confdir</a:t>
            </a:r>
            <a:r>
              <a:rPr lang="en-US" altLang="zh-CN" i="1" dirty="0"/>
              <a:t>] [--</a:t>
            </a:r>
            <a:r>
              <a:rPr lang="en-US" altLang="zh-CN" i="1" dirty="0" err="1"/>
              <a:t>loglevel</a:t>
            </a:r>
            <a:r>
              <a:rPr lang="en-US" altLang="zh-CN" i="1" dirty="0"/>
              <a:t> </a:t>
            </a:r>
            <a:r>
              <a:rPr lang="en-US" altLang="zh-CN" i="1" dirty="0" err="1"/>
              <a:t>loglevel</a:t>
            </a:r>
            <a:r>
              <a:rPr lang="en-US" altLang="zh-CN" i="1" dirty="0"/>
              <a:t>] COMMAND</a:t>
            </a:r>
            <a:endParaRPr lang="zh-CN" altLang="zh-CN" i="1" dirty="0"/>
          </a:p>
          <a:p>
            <a:r>
              <a:rPr lang="zh-CN" altLang="zh-CN" dirty="0"/>
              <a:t>读者需要注意的是，若</a:t>
            </a:r>
            <a:r>
              <a:rPr lang="en-US" altLang="zh-CN" dirty="0"/>
              <a:t>$HADOOP_HOME/bin</a:t>
            </a:r>
            <a:r>
              <a:rPr lang="zh-CN" altLang="zh-CN" dirty="0"/>
              <a:t>未加入到系统环境变量</a:t>
            </a:r>
            <a:r>
              <a:rPr lang="en-US" altLang="zh-CN" dirty="0"/>
              <a:t>PATH</a:t>
            </a:r>
            <a:r>
              <a:rPr lang="zh-CN" altLang="zh-CN" dirty="0"/>
              <a:t>中，则需要切换到</a:t>
            </a:r>
            <a:r>
              <a:rPr lang="en-US" altLang="zh-CN" dirty="0"/>
              <a:t>Hadoop</a:t>
            </a:r>
            <a:r>
              <a:rPr lang="zh-CN" altLang="zh-CN" dirty="0"/>
              <a:t>安装目录下，输入“</a:t>
            </a:r>
            <a:r>
              <a:rPr lang="en-US" altLang="zh-CN" dirty="0"/>
              <a:t>bin/</a:t>
            </a:r>
            <a:r>
              <a:rPr lang="en-US" altLang="zh-CN" dirty="0" err="1"/>
              <a:t>mapred</a:t>
            </a:r>
            <a:r>
              <a:rPr lang="zh-CN" altLang="zh-CN" dirty="0"/>
              <a:t>”。</a:t>
            </a:r>
            <a:endParaRPr lang="en-US" altLang="zh-CN" dirty="0"/>
          </a:p>
          <a:p>
            <a:r>
              <a:rPr lang="en-US" altLang="zh-CN" dirty="0"/>
              <a:t>MapReduce Shell</a:t>
            </a:r>
            <a:r>
              <a:rPr lang="zh-CN" altLang="zh-CN" dirty="0"/>
              <a:t>命令分为用户命令和管理员命令。本章仅介绍部分命令，关于</a:t>
            </a:r>
            <a:r>
              <a:rPr lang="en-US" altLang="zh-CN" dirty="0"/>
              <a:t>MapReduce Shell</a:t>
            </a:r>
            <a:r>
              <a:rPr lang="zh-CN" altLang="zh-CN" dirty="0"/>
              <a:t>命令的完整说明，读者请参考官方网站</a:t>
            </a:r>
            <a:r>
              <a:rPr lang="en-US" altLang="zh-CN" dirty="0">
                <a:hlinkClick r:id="rId2"/>
              </a:rPr>
              <a:t>https://hadoop.apache.org/docs/r2.9.2/hadoop-mapreduce-client/hadoop-mapreduce-client-core/MapredCommands.html</a:t>
            </a:r>
            <a:r>
              <a:rPr lang="zh-CN" altLang="zh-CN" dirty="0"/>
              <a:t>。</a:t>
            </a:r>
          </a:p>
        </p:txBody>
      </p:sp>
    </p:spTree>
    <p:extLst>
      <p:ext uri="{BB962C8B-B14F-4D97-AF65-F5344CB8AC3E}">
        <p14:creationId xmlns:p14="http://schemas.microsoft.com/office/powerpoint/2010/main" val="3581763410"/>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38870-4A03-4041-8445-DA7AC66672C7}"/>
              </a:ext>
            </a:extLst>
          </p:cNvPr>
          <p:cNvSpPr>
            <a:spLocks noGrp="1"/>
          </p:cNvSpPr>
          <p:nvPr>
            <p:ph type="title"/>
          </p:nvPr>
        </p:nvSpPr>
        <p:spPr/>
        <p:txBody>
          <a:bodyPr/>
          <a:lstStyle/>
          <a:p>
            <a:r>
              <a:rPr lang="zh-CN" altLang="zh-CN" dirty="0"/>
              <a:t>命令“</a:t>
            </a:r>
            <a:r>
              <a:rPr lang="en-US" altLang="zh-CN" dirty="0" err="1"/>
              <a:t>mapred</a:t>
            </a:r>
            <a:r>
              <a:rPr lang="zh-CN" altLang="zh-CN" dirty="0"/>
              <a:t>”用法</a:t>
            </a:r>
            <a:endParaRPr lang="zh-CN" altLang="en-US" dirty="0"/>
          </a:p>
        </p:txBody>
      </p:sp>
      <p:pic>
        <p:nvPicPr>
          <p:cNvPr id="4" name="内容占位符 3">
            <a:extLst>
              <a:ext uri="{FF2B5EF4-FFF2-40B4-BE49-F238E27FC236}">
                <a16:creationId xmlns:a16="http://schemas.microsoft.com/office/drawing/2014/main" id="{55558850-5680-452B-AD87-8AD513CF6FA8}"/>
              </a:ext>
            </a:extLst>
          </p:cNvPr>
          <p:cNvPicPr>
            <a:picLocks noGrp="1"/>
          </p:cNvPicPr>
          <p:nvPr>
            <p:ph idx="1"/>
          </p:nvPr>
        </p:nvPicPr>
        <p:blipFill>
          <a:blip r:embed="rId2"/>
          <a:stretch>
            <a:fillRect/>
          </a:stretch>
        </p:blipFill>
        <p:spPr>
          <a:xfrm>
            <a:off x="1771407" y="1808535"/>
            <a:ext cx="5601185" cy="2385267"/>
          </a:xfrm>
          <a:prstGeom prst="rect">
            <a:avLst/>
          </a:prstGeom>
        </p:spPr>
      </p:pic>
    </p:spTree>
    <p:extLst>
      <p:ext uri="{BB962C8B-B14F-4D97-AF65-F5344CB8AC3E}">
        <p14:creationId xmlns:p14="http://schemas.microsoft.com/office/powerpoint/2010/main" val="1024391442"/>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05341-112F-4878-AAB8-47E8A9BB98AB}"/>
              </a:ext>
            </a:extLst>
          </p:cNvPr>
          <p:cNvSpPr>
            <a:spLocks noGrp="1"/>
          </p:cNvSpPr>
          <p:nvPr>
            <p:ph type="title"/>
          </p:nvPr>
        </p:nvSpPr>
        <p:spPr/>
        <p:txBody>
          <a:bodyPr/>
          <a:lstStyle/>
          <a:p>
            <a:r>
              <a:rPr lang="en-US" altLang="zh-CN" dirty="0"/>
              <a:t>4.7.2  MapReduce Shell</a:t>
            </a:r>
            <a:endParaRPr lang="zh-CN" altLang="en-US" dirty="0"/>
          </a:p>
        </p:txBody>
      </p:sp>
      <p:sp>
        <p:nvSpPr>
          <p:cNvPr id="3" name="内容占位符 2">
            <a:extLst>
              <a:ext uri="{FF2B5EF4-FFF2-40B4-BE49-F238E27FC236}">
                <a16:creationId xmlns:a16="http://schemas.microsoft.com/office/drawing/2014/main" id="{D4BF1420-9836-45D0-8EC1-095D74315DC6}"/>
              </a:ext>
            </a:extLst>
          </p:cNvPr>
          <p:cNvSpPr>
            <a:spLocks noGrp="1"/>
          </p:cNvSpPr>
          <p:nvPr>
            <p:ph idx="1"/>
          </p:nvPr>
        </p:nvSpPr>
        <p:spPr/>
        <p:txBody>
          <a:bodyPr/>
          <a:lstStyle/>
          <a:p>
            <a:r>
              <a:rPr lang="en-US" altLang="zh-CN" dirty="0"/>
              <a:t>1</a:t>
            </a:r>
            <a:r>
              <a:rPr lang="zh-CN" altLang="zh-CN" dirty="0"/>
              <a:t>）用户命令</a:t>
            </a:r>
          </a:p>
        </p:txBody>
      </p:sp>
      <p:graphicFrame>
        <p:nvGraphicFramePr>
          <p:cNvPr id="4" name="表格 3">
            <a:extLst>
              <a:ext uri="{FF2B5EF4-FFF2-40B4-BE49-F238E27FC236}">
                <a16:creationId xmlns:a16="http://schemas.microsoft.com/office/drawing/2014/main" id="{E5E67CF5-DF45-43F8-A160-FF0D0C572A5F}"/>
              </a:ext>
            </a:extLst>
          </p:cNvPr>
          <p:cNvGraphicFramePr>
            <a:graphicFrameLocks noGrp="1"/>
          </p:cNvGraphicFramePr>
          <p:nvPr>
            <p:extLst>
              <p:ext uri="{D42A27DB-BD31-4B8C-83A1-F6EECF244321}">
                <p14:modId xmlns:p14="http://schemas.microsoft.com/office/powerpoint/2010/main" val="2996609739"/>
              </p:ext>
            </p:extLst>
          </p:nvPr>
        </p:nvGraphicFramePr>
        <p:xfrm>
          <a:off x="628651" y="1870993"/>
          <a:ext cx="7886699" cy="2468880"/>
        </p:xfrm>
        <a:graphic>
          <a:graphicData uri="http://schemas.openxmlformats.org/drawingml/2006/table">
            <a:tbl>
              <a:tblPr firstRow="1" firstCol="1" bandRow="1">
                <a:tableStyleId>{5C22544A-7EE6-4342-B048-85BDC9FD1C3A}</a:tableStyleId>
              </a:tblPr>
              <a:tblGrid>
                <a:gridCol w="1882313">
                  <a:extLst>
                    <a:ext uri="{9D8B030D-6E8A-4147-A177-3AD203B41FA5}">
                      <a16:colId xmlns:a16="http://schemas.microsoft.com/office/drawing/2014/main" val="3043179747"/>
                    </a:ext>
                  </a:extLst>
                </a:gridCol>
                <a:gridCol w="6004386">
                  <a:extLst>
                    <a:ext uri="{9D8B030D-6E8A-4147-A177-3AD203B41FA5}">
                      <a16:colId xmlns:a16="http://schemas.microsoft.com/office/drawing/2014/main" val="3871510526"/>
                    </a:ext>
                  </a:extLst>
                </a:gridCol>
              </a:tblGrid>
              <a:tr h="0">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命令选项</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功能描述</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515902344"/>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archive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创建一个</a:t>
                      </a:r>
                      <a:r>
                        <a:rPr lang="en-US" sz="1800" kern="0">
                          <a:effectLst/>
                          <a:latin typeface="微软雅黑" panose="020B0503020204020204" pitchFamily="34" charset="-122"/>
                          <a:ea typeface="微软雅黑" panose="020B0503020204020204" pitchFamily="34" charset="-122"/>
                        </a:rPr>
                        <a:t>Hadoop</a:t>
                      </a:r>
                      <a:r>
                        <a:rPr lang="zh-CN" sz="1800" kern="0">
                          <a:effectLst/>
                          <a:latin typeface="微软雅黑" panose="020B0503020204020204" pitchFamily="34" charset="-122"/>
                          <a:ea typeface="微软雅黑" panose="020B0503020204020204" pitchFamily="34" charset="-122"/>
                        </a:rPr>
                        <a:t>档案文件</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078917807"/>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archive-logs</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将聚合日志合并到</a:t>
                      </a:r>
                      <a:r>
                        <a:rPr lang="en-US" sz="1800" kern="0">
                          <a:effectLst/>
                          <a:latin typeface="微软雅黑" panose="020B0503020204020204" pitchFamily="34" charset="-122"/>
                          <a:ea typeface="微软雅黑" panose="020B0503020204020204" pitchFamily="34" charset="-122"/>
                        </a:rPr>
                        <a:t>Hadoop</a:t>
                      </a:r>
                      <a:r>
                        <a:rPr lang="zh-CN" sz="1800" kern="0">
                          <a:effectLst/>
                          <a:latin typeface="微软雅黑" panose="020B0503020204020204" pitchFamily="34" charset="-122"/>
                          <a:ea typeface="微软雅黑" panose="020B0503020204020204" pitchFamily="34" charset="-122"/>
                        </a:rPr>
                        <a:t>档案文件中</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4073823688"/>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classpath</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打印运行</a:t>
                      </a:r>
                      <a:r>
                        <a:rPr lang="en-US" sz="1800" kern="0">
                          <a:effectLst/>
                          <a:latin typeface="微软雅黑" panose="020B0503020204020204" pitchFamily="34" charset="-122"/>
                          <a:ea typeface="微软雅黑" panose="020B0503020204020204" pitchFamily="34" charset="-122"/>
                        </a:rPr>
                        <a:t>MapReduce</a:t>
                      </a:r>
                      <a:r>
                        <a:rPr lang="zh-CN" sz="1800" kern="0">
                          <a:effectLst/>
                          <a:latin typeface="微软雅黑" panose="020B0503020204020204" pitchFamily="34" charset="-122"/>
                          <a:ea typeface="微软雅黑" panose="020B0503020204020204" pitchFamily="34" charset="-122"/>
                        </a:rPr>
                        <a:t>子命令所需的包路径</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962857026"/>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distcp</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递归拷贝文件或目录</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995920411"/>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job</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管理</a:t>
                      </a:r>
                      <a:r>
                        <a:rPr lang="en-US" sz="1800" kern="0">
                          <a:effectLst/>
                          <a:latin typeface="微软雅黑" panose="020B0503020204020204" pitchFamily="34" charset="-122"/>
                          <a:ea typeface="微软雅黑" panose="020B0503020204020204" pitchFamily="34" charset="-122"/>
                        </a:rPr>
                        <a:t>MapReduce</a:t>
                      </a:r>
                      <a:r>
                        <a:rPr lang="zh-CN" sz="1800" kern="0">
                          <a:effectLst/>
                          <a:latin typeface="微软雅黑" panose="020B0503020204020204" pitchFamily="34" charset="-122"/>
                          <a:ea typeface="微软雅黑" panose="020B0503020204020204" pitchFamily="34" charset="-122"/>
                        </a:rPr>
                        <a:t>作业</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516265171"/>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pipes</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运行</a:t>
                      </a:r>
                      <a:r>
                        <a:rPr lang="en-US" sz="1800" kern="0">
                          <a:effectLst/>
                          <a:latin typeface="微软雅黑" panose="020B0503020204020204" pitchFamily="34" charset="-122"/>
                          <a:ea typeface="微软雅黑" panose="020B0503020204020204" pitchFamily="34" charset="-122"/>
                        </a:rPr>
                        <a:t>Pipes</a:t>
                      </a:r>
                      <a:r>
                        <a:rPr lang="zh-CN" sz="1800" kern="0">
                          <a:effectLst/>
                          <a:latin typeface="微软雅黑" panose="020B0503020204020204" pitchFamily="34" charset="-122"/>
                          <a:ea typeface="微软雅黑" panose="020B0503020204020204" pitchFamily="34" charset="-122"/>
                        </a:rPr>
                        <a:t>任务，此功能允许用户使用</a:t>
                      </a:r>
                      <a:r>
                        <a:rPr lang="en-US" sz="1800" kern="0">
                          <a:effectLst/>
                          <a:latin typeface="微软雅黑" panose="020B0503020204020204" pitchFamily="34" charset="-122"/>
                          <a:ea typeface="微软雅黑" panose="020B0503020204020204" pitchFamily="34" charset="-122"/>
                        </a:rPr>
                        <a:t>C++</a:t>
                      </a:r>
                      <a:r>
                        <a:rPr lang="zh-CN" sz="1800" kern="0">
                          <a:effectLst/>
                          <a:latin typeface="微软雅黑" panose="020B0503020204020204" pitchFamily="34" charset="-122"/>
                          <a:ea typeface="微软雅黑" panose="020B0503020204020204" pitchFamily="34" charset="-122"/>
                        </a:rPr>
                        <a:t>语言编写</a:t>
                      </a:r>
                      <a:r>
                        <a:rPr lang="en-US" sz="1800" kern="0">
                          <a:effectLst/>
                          <a:latin typeface="微软雅黑" panose="020B0503020204020204" pitchFamily="34" charset="-122"/>
                          <a:ea typeface="微软雅黑" panose="020B0503020204020204" pitchFamily="34" charset="-122"/>
                        </a:rPr>
                        <a:t>MapReduce</a:t>
                      </a:r>
                      <a:r>
                        <a:rPr lang="zh-CN" sz="1800" kern="0">
                          <a:effectLst/>
                          <a:latin typeface="微软雅黑" panose="020B0503020204020204" pitchFamily="34" charset="-122"/>
                          <a:ea typeface="微软雅黑" panose="020B0503020204020204" pitchFamily="34" charset="-122"/>
                        </a:rPr>
                        <a:t>程序</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615248356"/>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queue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dirty="0">
                          <a:effectLst/>
                          <a:latin typeface="微软雅黑" panose="020B0503020204020204" pitchFamily="34" charset="-122"/>
                          <a:ea typeface="微软雅黑" panose="020B0503020204020204" pitchFamily="34" charset="-122"/>
                        </a:rPr>
                        <a:t>查看</a:t>
                      </a:r>
                      <a:r>
                        <a:rPr lang="en-US" sz="1800" kern="0" dirty="0">
                          <a:effectLst/>
                          <a:latin typeface="微软雅黑" panose="020B0503020204020204" pitchFamily="34" charset="-122"/>
                          <a:ea typeface="微软雅黑" panose="020B0503020204020204" pitchFamily="34" charset="-122"/>
                        </a:rPr>
                        <a:t>Job Queue</a:t>
                      </a:r>
                      <a:r>
                        <a:rPr lang="zh-CN" sz="1800" kern="0" dirty="0">
                          <a:effectLst/>
                          <a:latin typeface="微软雅黑" panose="020B0503020204020204" pitchFamily="34" charset="-122"/>
                          <a:ea typeface="微软雅黑" panose="020B0503020204020204" pitchFamily="34" charset="-122"/>
                        </a:rPr>
                        <a:t>信息</a:t>
                      </a:r>
                      <a:endParaRPr lang="zh-CN" sz="18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258686328"/>
                  </a:ext>
                </a:extLst>
              </a:tr>
            </a:tbl>
          </a:graphicData>
        </a:graphic>
      </p:graphicFrame>
    </p:spTree>
    <p:extLst>
      <p:ext uri="{BB962C8B-B14F-4D97-AF65-F5344CB8AC3E}">
        <p14:creationId xmlns:p14="http://schemas.microsoft.com/office/powerpoint/2010/main" val="280749556"/>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83872-3B9E-4DCD-B7FA-A1CEACE1ED3C}"/>
              </a:ext>
            </a:extLst>
          </p:cNvPr>
          <p:cNvSpPr>
            <a:spLocks noGrp="1"/>
          </p:cNvSpPr>
          <p:nvPr>
            <p:ph type="title"/>
          </p:nvPr>
        </p:nvSpPr>
        <p:spPr/>
        <p:txBody>
          <a:bodyPr/>
          <a:lstStyle/>
          <a:p>
            <a:r>
              <a:rPr lang="zh-CN" altLang="zh-CN" dirty="0"/>
              <a:t>【实例</a:t>
            </a:r>
            <a:r>
              <a:rPr lang="en-US" altLang="zh-CN" dirty="0"/>
              <a:t>4-1</a:t>
            </a:r>
            <a:r>
              <a:rPr lang="zh-CN" altLang="zh-CN" dirty="0"/>
              <a:t>】</a:t>
            </a:r>
            <a:endParaRPr lang="zh-CN" altLang="en-US" dirty="0"/>
          </a:p>
        </p:txBody>
      </p:sp>
      <p:sp>
        <p:nvSpPr>
          <p:cNvPr id="3" name="内容占位符 2">
            <a:extLst>
              <a:ext uri="{FF2B5EF4-FFF2-40B4-BE49-F238E27FC236}">
                <a16:creationId xmlns:a16="http://schemas.microsoft.com/office/drawing/2014/main" id="{47E2DCEE-E5BA-424C-AF88-4D9E39808C6F}"/>
              </a:ext>
            </a:extLst>
          </p:cNvPr>
          <p:cNvSpPr>
            <a:spLocks noGrp="1"/>
          </p:cNvSpPr>
          <p:nvPr>
            <p:ph idx="1"/>
          </p:nvPr>
        </p:nvSpPr>
        <p:spPr>
          <a:xfrm>
            <a:off x="628650" y="1369219"/>
            <a:ext cx="3134995" cy="3263504"/>
          </a:xfrm>
        </p:spPr>
        <p:txBody>
          <a:bodyPr/>
          <a:lstStyle/>
          <a:p>
            <a:r>
              <a:rPr lang="zh-CN" altLang="zh-CN" dirty="0"/>
              <a:t>【实例</a:t>
            </a:r>
            <a:r>
              <a:rPr lang="en-US" altLang="zh-CN" dirty="0"/>
              <a:t>4-1</a:t>
            </a:r>
            <a:r>
              <a:rPr lang="zh-CN" altLang="zh-CN" dirty="0"/>
              <a:t>】查看集群中当前所有</a:t>
            </a:r>
            <a:r>
              <a:rPr lang="en-US" altLang="zh-CN" dirty="0"/>
              <a:t>MapReduce</a:t>
            </a:r>
            <a:r>
              <a:rPr lang="zh-CN" altLang="zh-CN" dirty="0"/>
              <a:t>作业信息。</a:t>
            </a:r>
          </a:p>
          <a:p>
            <a:pPr lvl="1"/>
            <a:r>
              <a:rPr lang="zh-CN" altLang="zh-CN" dirty="0"/>
              <a:t>首先，可以使用命令“</a:t>
            </a:r>
            <a:r>
              <a:rPr lang="en-US" altLang="zh-CN" dirty="0" err="1"/>
              <a:t>mapred</a:t>
            </a:r>
            <a:r>
              <a:rPr lang="en-US" altLang="zh-CN" dirty="0"/>
              <a:t> job -help</a:t>
            </a:r>
            <a:r>
              <a:rPr lang="zh-CN" altLang="zh-CN" dirty="0"/>
              <a:t>”来查看“</a:t>
            </a:r>
            <a:r>
              <a:rPr lang="en-US" altLang="zh-CN" dirty="0" err="1"/>
              <a:t>mapred</a:t>
            </a:r>
            <a:r>
              <a:rPr lang="en-US" altLang="zh-CN" dirty="0"/>
              <a:t> job</a:t>
            </a:r>
            <a:r>
              <a:rPr lang="zh-CN" altLang="zh-CN" dirty="0"/>
              <a:t>”的帮助信息。</a:t>
            </a:r>
          </a:p>
        </p:txBody>
      </p:sp>
      <p:pic>
        <p:nvPicPr>
          <p:cNvPr id="4" name="图片 3">
            <a:extLst>
              <a:ext uri="{FF2B5EF4-FFF2-40B4-BE49-F238E27FC236}">
                <a16:creationId xmlns:a16="http://schemas.microsoft.com/office/drawing/2014/main" id="{235EB611-639A-42B1-8BAC-8ADD7F377D50}"/>
              </a:ext>
            </a:extLst>
          </p:cNvPr>
          <p:cNvPicPr/>
          <p:nvPr/>
        </p:nvPicPr>
        <p:blipFill>
          <a:blip r:embed="rId2"/>
          <a:stretch>
            <a:fillRect/>
          </a:stretch>
        </p:blipFill>
        <p:spPr>
          <a:xfrm>
            <a:off x="3763645" y="1468398"/>
            <a:ext cx="5274310" cy="3065145"/>
          </a:xfrm>
          <a:prstGeom prst="rect">
            <a:avLst/>
          </a:prstGeom>
        </p:spPr>
      </p:pic>
    </p:spTree>
    <p:extLst>
      <p:ext uri="{BB962C8B-B14F-4D97-AF65-F5344CB8AC3E}">
        <p14:creationId xmlns:p14="http://schemas.microsoft.com/office/powerpoint/2010/main" val="2625018772"/>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83A59-9CC6-4FD1-97E4-73DB8A991C25}"/>
              </a:ext>
            </a:extLst>
          </p:cNvPr>
          <p:cNvSpPr>
            <a:spLocks noGrp="1"/>
          </p:cNvSpPr>
          <p:nvPr>
            <p:ph type="title"/>
          </p:nvPr>
        </p:nvSpPr>
        <p:spPr/>
        <p:txBody>
          <a:bodyPr/>
          <a:lstStyle/>
          <a:p>
            <a:r>
              <a:rPr lang="zh-CN" altLang="zh-CN" dirty="0"/>
              <a:t>【实例</a:t>
            </a:r>
            <a:r>
              <a:rPr lang="en-US" altLang="zh-CN" dirty="0"/>
              <a:t>4-1</a:t>
            </a:r>
            <a:r>
              <a:rPr lang="zh-CN" altLang="zh-CN" dirty="0"/>
              <a:t>】</a:t>
            </a:r>
            <a:endParaRPr lang="zh-CN" altLang="en-US" dirty="0"/>
          </a:p>
        </p:txBody>
      </p:sp>
      <p:sp>
        <p:nvSpPr>
          <p:cNvPr id="3" name="内容占位符 2">
            <a:extLst>
              <a:ext uri="{FF2B5EF4-FFF2-40B4-BE49-F238E27FC236}">
                <a16:creationId xmlns:a16="http://schemas.microsoft.com/office/drawing/2014/main" id="{83CC1B90-B906-49A1-A0A2-DED0B3A0F703}"/>
              </a:ext>
            </a:extLst>
          </p:cNvPr>
          <p:cNvSpPr>
            <a:spLocks noGrp="1"/>
          </p:cNvSpPr>
          <p:nvPr>
            <p:ph idx="1"/>
          </p:nvPr>
        </p:nvSpPr>
        <p:spPr/>
        <p:txBody>
          <a:bodyPr/>
          <a:lstStyle/>
          <a:p>
            <a:r>
              <a:rPr lang="zh-CN" altLang="zh-CN" dirty="0"/>
              <a:t>其次，通过使用命令“</a:t>
            </a:r>
            <a:r>
              <a:rPr lang="en-US" altLang="zh-CN" dirty="0" err="1"/>
              <a:t>mapred</a:t>
            </a:r>
            <a:r>
              <a:rPr lang="en-US" altLang="zh-CN" dirty="0"/>
              <a:t> job -list</a:t>
            </a:r>
            <a:r>
              <a:rPr lang="zh-CN" altLang="zh-CN" dirty="0"/>
              <a:t>”来显示出集群当前所有节点信息。</a:t>
            </a:r>
          </a:p>
        </p:txBody>
      </p:sp>
      <p:pic>
        <p:nvPicPr>
          <p:cNvPr id="4" name="图片 3">
            <a:extLst>
              <a:ext uri="{FF2B5EF4-FFF2-40B4-BE49-F238E27FC236}">
                <a16:creationId xmlns:a16="http://schemas.microsoft.com/office/drawing/2014/main" id="{10D1D195-1CCC-4A21-A538-1319EC637399}"/>
              </a:ext>
            </a:extLst>
          </p:cNvPr>
          <p:cNvPicPr/>
          <p:nvPr/>
        </p:nvPicPr>
        <p:blipFill>
          <a:blip r:embed="rId2"/>
          <a:stretch>
            <a:fillRect/>
          </a:stretch>
        </p:blipFill>
        <p:spPr>
          <a:xfrm>
            <a:off x="1934845" y="2052320"/>
            <a:ext cx="5274310" cy="1038860"/>
          </a:xfrm>
          <a:prstGeom prst="rect">
            <a:avLst/>
          </a:prstGeom>
        </p:spPr>
      </p:pic>
    </p:spTree>
    <p:extLst>
      <p:ext uri="{BB962C8B-B14F-4D97-AF65-F5344CB8AC3E}">
        <p14:creationId xmlns:p14="http://schemas.microsoft.com/office/powerpoint/2010/main" val="4217094784"/>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F8BF9-5BF1-4261-819C-72B0B531192C}"/>
              </a:ext>
            </a:extLst>
          </p:cNvPr>
          <p:cNvSpPr>
            <a:spLocks noGrp="1"/>
          </p:cNvSpPr>
          <p:nvPr>
            <p:ph type="title"/>
          </p:nvPr>
        </p:nvSpPr>
        <p:spPr/>
        <p:txBody>
          <a:bodyPr/>
          <a:lstStyle/>
          <a:p>
            <a:r>
              <a:rPr lang="zh-CN" altLang="zh-CN" dirty="0"/>
              <a:t>【实例</a:t>
            </a:r>
            <a:r>
              <a:rPr lang="en-US" altLang="zh-CN" dirty="0"/>
              <a:t>4-2</a:t>
            </a:r>
            <a:r>
              <a:rPr lang="zh-CN" altLang="zh-CN" dirty="0"/>
              <a:t>】</a:t>
            </a:r>
            <a:endParaRPr lang="zh-CN" altLang="en-US" dirty="0"/>
          </a:p>
        </p:txBody>
      </p:sp>
      <p:sp>
        <p:nvSpPr>
          <p:cNvPr id="3" name="内容占位符 2">
            <a:extLst>
              <a:ext uri="{FF2B5EF4-FFF2-40B4-BE49-F238E27FC236}">
                <a16:creationId xmlns:a16="http://schemas.microsoft.com/office/drawing/2014/main" id="{F0DE0D72-E72E-4522-AE97-D25873D5384C}"/>
              </a:ext>
            </a:extLst>
          </p:cNvPr>
          <p:cNvSpPr>
            <a:spLocks noGrp="1"/>
          </p:cNvSpPr>
          <p:nvPr>
            <p:ph idx="1"/>
          </p:nvPr>
        </p:nvSpPr>
        <p:spPr>
          <a:xfrm>
            <a:off x="628650" y="1369219"/>
            <a:ext cx="3189001" cy="3263504"/>
          </a:xfrm>
        </p:spPr>
        <p:txBody>
          <a:bodyPr/>
          <a:lstStyle/>
          <a:p>
            <a:r>
              <a:rPr lang="zh-CN" altLang="zh-CN" dirty="0"/>
              <a:t>【实例</a:t>
            </a:r>
            <a:r>
              <a:rPr lang="en-US" altLang="zh-CN" dirty="0"/>
              <a:t>4-2</a:t>
            </a:r>
            <a:r>
              <a:rPr lang="zh-CN" altLang="zh-CN" dirty="0"/>
              <a:t>】查看集群中正在运行的</a:t>
            </a:r>
            <a:r>
              <a:rPr lang="en-US" altLang="zh-CN" dirty="0"/>
              <a:t>MapReduce</a:t>
            </a:r>
            <a:r>
              <a:rPr lang="zh-CN" altLang="zh-CN" dirty="0"/>
              <a:t>作业状态。</a:t>
            </a:r>
          </a:p>
          <a:p>
            <a:pPr lvl="1"/>
            <a:r>
              <a:rPr lang="zh-CN" altLang="zh-CN" dirty="0"/>
              <a:t>假设集群中当前正在运行</a:t>
            </a:r>
            <a:r>
              <a:rPr lang="en-US" altLang="zh-CN" dirty="0"/>
              <a:t>1</a:t>
            </a:r>
            <a:r>
              <a:rPr lang="zh-CN" altLang="zh-CN" dirty="0"/>
              <a:t>个</a:t>
            </a:r>
            <a:r>
              <a:rPr lang="en-US" altLang="zh-CN" dirty="0"/>
              <a:t>MapReduce</a:t>
            </a:r>
            <a:r>
              <a:rPr lang="zh-CN" altLang="zh-CN" dirty="0"/>
              <a:t>作业，“</a:t>
            </a:r>
            <a:r>
              <a:rPr lang="en-US" altLang="zh-CN" dirty="0" err="1"/>
              <a:t>JobID</a:t>
            </a:r>
            <a:r>
              <a:rPr lang="zh-CN" altLang="zh-CN" dirty="0"/>
              <a:t>”为</a:t>
            </a:r>
            <a:r>
              <a:rPr lang="en-US" altLang="zh-CN" dirty="0"/>
              <a:t>job_1568702465801_0001</a:t>
            </a:r>
            <a:r>
              <a:rPr lang="zh-CN" altLang="zh-CN" dirty="0"/>
              <a:t>，通过使用命令“</a:t>
            </a:r>
            <a:r>
              <a:rPr lang="en-US" altLang="zh-CN" dirty="0" err="1"/>
              <a:t>mapred</a:t>
            </a:r>
            <a:r>
              <a:rPr lang="en-US" altLang="zh-CN" dirty="0"/>
              <a:t> job -status job_1568702465801_0001</a:t>
            </a:r>
            <a:r>
              <a:rPr lang="zh-CN" altLang="zh-CN" dirty="0"/>
              <a:t>”来查看该作业状态。</a:t>
            </a:r>
          </a:p>
          <a:p>
            <a:endParaRPr lang="zh-CN" altLang="en-US" dirty="0"/>
          </a:p>
        </p:txBody>
      </p:sp>
      <p:pic>
        <p:nvPicPr>
          <p:cNvPr id="4" name="图片 3">
            <a:extLst>
              <a:ext uri="{FF2B5EF4-FFF2-40B4-BE49-F238E27FC236}">
                <a16:creationId xmlns:a16="http://schemas.microsoft.com/office/drawing/2014/main" id="{BC35EF46-75AF-4D13-BF80-549FDFB27A76}"/>
              </a:ext>
            </a:extLst>
          </p:cNvPr>
          <p:cNvPicPr/>
          <p:nvPr/>
        </p:nvPicPr>
        <p:blipFill>
          <a:blip r:embed="rId2"/>
          <a:stretch>
            <a:fillRect/>
          </a:stretch>
        </p:blipFill>
        <p:spPr>
          <a:xfrm>
            <a:off x="3817651" y="1635721"/>
            <a:ext cx="5274310" cy="2730500"/>
          </a:xfrm>
          <a:prstGeom prst="rect">
            <a:avLst/>
          </a:prstGeom>
        </p:spPr>
      </p:pic>
    </p:spTree>
    <p:extLst>
      <p:ext uri="{BB962C8B-B14F-4D97-AF65-F5344CB8AC3E}">
        <p14:creationId xmlns:p14="http://schemas.microsoft.com/office/powerpoint/2010/main" val="3356617277"/>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4F5328-56FE-40B5-8198-B8C6B3B80805}"/>
              </a:ext>
            </a:extLst>
          </p:cNvPr>
          <p:cNvSpPr>
            <a:spLocks noGrp="1"/>
          </p:cNvSpPr>
          <p:nvPr>
            <p:ph type="title"/>
          </p:nvPr>
        </p:nvSpPr>
        <p:spPr/>
        <p:txBody>
          <a:bodyPr/>
          <a:lstStyle/>
          <a:p>
            <a:r>
              <a:rPr lang="en-US" altLang="zh-CN" dirty="0"/>
              <a:t>4.7.2  MapReduce Shell</a:t>
            </a:r>
            <a:endParaRPr lang="zh-CN" altLang="en-US" dirty="0"/>
          </a:p>
        </p:txBody>
      </p:sp>
      <p:sp>
        <p:nvSpPr>
          <p:cNvPr id="3" name="内容占位符 2">
            <a:extLst>
              <a:ext uri="{FF2B5EF4-FFF2-40B4-BE49-F238E27FC236}">
                <a16:creationId xmlns:a16="http://schemas.microsoft.com/office/drawing/2014/main" id="{3AACD231-33C7-42B7-B234-29F40DCB435D}"/>
              </a:ext>
            </a:extLst>
          </p:cNvPr>
          <p:cNvSpPr>
            <a:spLocks noGrp="1"/>
          </p:cNvSpPr>
          <p:nvPr>
            <p:ph idx="1"/>
          </p:nvPr>
        </p:nvSpPr>
        <p:spPr/>
        <p:txBody>
          <a:bodyPr>
            <a:normAutofit fontScale="92500" lnSpcReduction="20000"/>
          </a:bodyPr>
          <a:lstStyle/>
          <a:p>
            <a:r>
              <a:rPr lang="en-US" altLang="zh-CN" dirty="0"/>
              <a:t>2</a:t>
            </a:r>
            <a:r>
              <a:rPr lang="zh-CN" altLang="zh-CN" dirty="0"/>
              <a:t>）管理员命令</a:t>
            </a:r>
            <a:endParaRPr lang="en-US" altLang="zh-CN" dirty="0"/>
          </a:p>
          <a:p>
            <a:endParaRPr lang="en-US" altLang="zh-CN" dirty="0"/>
          </a:p>
          <a:p>
            <a:endParaRPr lang="en-US" altLang="zh-CN" dirty="0"/>
          </a:p>
          <a:p>
            <a:endParaRPr lang="en-US" altLang="zh-CN" dirty="0"/>
          </a:p>
          <a:p>
            <a:endParaRPr lang="en-US" altLang="zh-CN" dirty="0"/>
          </a:p>
          <a:p>
            <a:pPr lvl="1"/>
            <a:r>
              <a:rPr lang="zh-CN" altLang="zh-CN" dirty="0"/>
              <a:t>其中，命令“</a:t>
            </a:r>
            <a:r>
              <a:rPr lang="en-US" altLang="zh-CN" dirty="0" err="1"/>
              <a:t>mapred</a:t>
            </a:r>
            <a:r>
              <a:rPr lang="en-US" altLang="zh-CN" dirty="0"/>
              <a:t> </a:t>
            </a:r>
            <a:r>
              <a:rPr lang="en-US" altLang="zh-CN" dirty="0" err="1"/>
              <a:t>historyserver</a:t>
            </a:r>
            <a:r>
              <a:rPr lang="zh-CN" altLang="zh-CN" dirty="0"/>
              <a:t>”与启动</a:t>
            </a:r>
            <a:r>
              <a:rPr lang="en-US" altLang="zh-CN" dirty="0"/>
              <a:t>MapReduce</a:t>
            </a:r>
            <a:r>
              <a:rPr lang="zh-CN" altLang="zh-CN" dirty="0"/>
              <a:t>的命令“</a:t>
            </a:r>
            <a:r>
              <a:rPr lang="en-US" altLang="zh-CN" dirty="0"/>
              <a:t>mr-jobhistory-daemon.sh start </a:t>
            </a:r>
            <a:r>
              <a:rPr lang="en-US" altLang="zh-CN" dirty="0" err="1"/>
              <a:t>historyserver</a:t>
            </a:r>
            <a:r>
              <a:rPr lang="zh-CN" altLang="zh-CN" dirty="0"/>
              <a:t>”效果相同。</a:t>
            </a:r>
          </a:p>
          <a:p>
            <a:pPr lvl="1"/>
            <a:r>
              <a:rPr lang="zh-CN" altLang="zh-CN" dirty="0"/>
              <a:t>读者请注意，一般不建议使用命令</a:t>
            </a:r>
            <a:r>
              <a:rPr lang="en-US" altLang="zh-CN" dirty="0"/>
              <a:t>start-all.sh</a:t>
            </a:r>
            <a:r>
              <a:rPr lang="zh-CN" altLang="zh-CN" dirty="0"/>
              <a:t>启动</a:t>
            </a:r>
            <a:r>
              <a:rPr lang="en-US" altLang="zh-CN" dirty="0"/>
              <a:t>HDFS</a:t>
            </a:r>
            <a:r>
              <a:rPr lang="zh-CN" altLang="zh-CN" dirty="0"/>
              <a:t>和</a:t>
            </a:r>
            <a:r>
              <a:rPr lang="en-US" altLang="zh-CN" dirty="0"/>
              <a:t>YARN</a:t>
            </a:r>
            <a:r>
              <a:rPr lang="zh-CN" altLang="zh-CN" dirty="0"/>
              <a:t>，而是建议使用</a:t>
            </a:r>
            <a:r>
              <a:rPr lang="en-US" altLang="zh-CN" dirty="0"/>
              <a:t>start-dfs.sh</a:t>
            </a:r>
            <a:r>
              <a:rPr lang="zh-CN" altLang="zh-CN" dirty="0"/>
              <a:t>和</a:t>
            </a:r>
            <a:r>
              <a:rPr lang="en-US" altLang="zh-CN" dirty="0"/>
              <a:t>start-yarn.sh</a:t>
            </a:r>
            <a:r>
              <a:rPr lang="zh-CN" altLang="zh-CN" dirty="0"/>
              <a:t>命令来分别启动。另外，对于一般计算机而言，在执行</a:t>
            </a:r>
            <a:r>
              <a:rPr lang="en-US" altLang="zh-CN" dirty="0"/>
              <a:t>start-dfs.sh</a:t>
            </a:r>
            <a:r>
              <a:rPr lang="zh-CN" altLang="zh-CN" dirty="0"/>
              <a:t>和</a:t>
            </a:r>
            <a:r>
              <a:rPr lang="en-US" altLang="zh-CN" dirty="0"/>
              <a:t>start-yarn.sh</a:t>
            </a:r>
            <a:r>
              <a:rPr lang="zh-CN" altLang="zh-CN" dirty="0"/>
              <a:t>命令之后最好等待一会再操作各种</a:t>
            </a:r>
            <a:r>
              <a:rPr lang="en-US" altLang="zh-CN" dirty="0"/>
              <a:t>MapReduce</a:t>
            </a:r>
            <a:r>
              <a:rPr lang="zh-CN" altLang="zh-CN" dirty="0"/>
              <a:t>命令，防止因为线程未加载完毕而导致的各种初始化问题。</a:t>
            </a:r>
          </a:p>
        </p:txBody>
      </p:sp>
      <p:graphicFrame>
        <p:nvGraphicFramePr>
          <p:cNvPr id="4" name="表格 3">
            <a:extLst>
              <a:ext uri="{FF2B5EF4-FFF2-40B4-BE49-F238E27FC236}">
                <a16:creationId xmlns:a16="http://schemas.microsoft.com/office/drawing/2014/main" id="{95C51B24-57D6-48FF-9FFB-779BB35C9976}"/>
              </a:ext>
            </a:extLst>
          </p:cNvPr>
          <p:cNvGraphicFramePr>
            <a:graphicFrameLocks noGrp="1"/>
          </p:cNvGraphicFramePr>
          <p:nvPr>
            <p:extLst>
              <p:ext uri="{D42A27DB-BD31-4B8C-83A1-F6EECF244321}">
                <p14:modId xmlns:p14="http://schemas.microsoft.com/office/powerpoint/2010/main" val="916661541"/>
              </p:ext>
            </p:extLst>
          </p:nvPr>
        </p:nvGraphicFramePr>
        <p:xfrm>
          <a:off x="628651" y="1918200"/>
          <a:ext cx="7886699" cy="822960"/>
        </p:xfrm>
        <a:graphic>
          <a:graphicData uri="http://schemas.openxmlformats.org/drawingml/2006/table">
            <a:tbl>
              <a:tblPr firstRow="1" firstCol="1" bandRow="1">
                <a:tableStyleId>{5C22544A-7EE6-4342-B048-85BDC9FD1C3A}</a:tableStyleId>
              </a:tblPr>
              <a:tblGrid>
                <a:gridCol w="1882313">
                  <a:extLst>
                    <a:ext uri="{9D8B030D-6E8A-4147-A177-3AD203B41FA5}">
                      <a16:colId xmlns:a16="http://schemas.microsoft.com/office/drawing/2014/main" val="2312839093"/>
                    </a:ext>
                  </a:extLst>
                </a:gridCol>
                <a:gridCol w="6004386">
                  <a:extLst>
                    <a:ext uri="{9D8B030D-6E8A-4147-A177-3AD203B41FA5}">
                      <a16:colId xmlns:a16="http://schemas.microsoft.com/office/drawing/2014/main" val="1786358690"/>
                    </a:ext>
                  </a:extLst>
                </a:gridCol>
              </a:tblGrid>
              <a:tr h="0">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命令选项</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功能描述</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783913075"/>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historyserver</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启动</a:t>
                      </a:r>
                      <a:r>
                        <a:rPr lang="en-US" sz="1800" kern="0">
                          <a:effectLst/>
                          <a:latin typeface="微软雅黑" panose="020B0503020204020204" pitchFamily="34" charset="-122"/>
                          <a:ea typeface="微软雅黑" panose="020B0503020204020204" pitchFamily="34" charset="-122"/>
                        </a:rPr>
                        <a:t>JobHistoryServer</a:t>
                      </a:r>
                      <a:r>
                        <a:rPr lang="zh-CN" sz="1800" kern="0">
                          <a:effectLst/>
                          <a:latin typeface="微软雅黑" panose="020B0503020204020204" pitchFamily="34" charset="-122"/>
                          <a:ea typeface="微软雅黑" panose="020B0503020204020204" pitchFamily="34" charset="-122"/>
                        </a:rPr>
                        <a:t>服务</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192860272"/>
                  </a:ext>
                </a:extLst>
              </a:tr>
              <a:tr h="0">
                <a:tc>
                  <a:txBody>
                    <a:bodyPr/>
                    <a:lstStyle/>
                    <a:p>
                      <a:pPr algn="l">
                        <a:spcAft>
                          <a:spcPts val="0"/>
                        </a:spcAft>
                      </a:pPr>
                      <a:r>
                        <a:rPr lang="en-US" sz="1800" kern="0" dirty="0" err="1">
                          <a:effectLst/>
                          <a:latin typeface="微软雅黑" panose="020B0503020204020204" pitchFamily="34" charset="-122"/>
                          <a:ea typeface="微软雅黑" panose="020B0503020204020204" pitchFamily="34" charset="-122"/>
                        </a:rPr>
                        <a:t>hsadmin</a:t>
                      </a:r>
                      <a:endParaRPr lang="zh-CN" sz="1800" kern="100" dirty="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800" kern="0" dirty="0" err="1">
                          <a:effectLst/>
                          <a:latin typeface="微软雅黑" panose="020B0503020204020204" pitchFamily="34" charset="-122"/>
                          <a:ea typeface="微软雅黑" panose="020B0503020204020204" pitchFamily="34" charset="-122"/>
                        </a:rPr>
                        <a:t>JobHistoryServer</a:t>
                      </a:r>
                      <a:r>
                        <a:rPr lang="zh-CN" sz="1800" kern="0" dirty="0">
                          <a:effectLst/>
                          <a:latin typeface="微软雅黑" panose="020B0503020204020204" pitchFamily="34" charset="-122"/>
                          <a:ea typeface="微软雅黑" panose="020B0503020204020204" pitchFamily="34" charset="-122"/>
                        </a:rPr>
                        <a:t>管理命令接口</a:t>
                      </a:r>
                      <a:endParaRPr lang="zh-CN" sz="18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050372838"/>
                  </a:ext>
                </a:extLst>
              </a:tr>
            </a:tbl>
          </a:graphicData>
        </a:graphic>
      </p:graphicFrame>
    </p:spTree>
    <p:extLst>
      <p:ext uri="{BB962C8B-B14F-4D97-AF65-F5344CB8AC3E}">
        <p14:creationId xmlns:p14="http://schemas.microsoft.com/office/powerpoint/2010/main" val="1840777582"/>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4F5328-56FE-40B5-8198-B8C6B3B80805}"/>
              </a:ext>
            </a:extLst>
          </p:cNvPr>
          <p:cNvSpPr>
            <a:spLocks noGrp="1"/>
          </p:cNvSpPr>
          <p:nvPr>
            <p:ph type="title"/>
          </p:nvPr>
        </p:nvSpPr>
        <p:spPr/>
        <p:txBody>
          <a:bodyPr/>
          <a:lstStyle/>
          <a:p>
            <a:r>
              <a:rPr lang="en-US" altLang="zh-CN" dirty="0"/>
              <a:t>4.7.2  MapReduce Shell</a:t>
            </a:r>
            <a:endParaRPr lang="zh-CN" altLang="en-US" dirty="0"/>
          </a:p>
        </p:txBody>
      </p:sp>
      <p:sp>
        <p:nvSpPr>
          <p:cNvPr id="3" name="内容占位符 2">
            <a:extLst>
              <a:ext uri="{FF2B5EF4-FFF2-40B4-BE49-F238E27FC236}">
                <a16:creationId xmlns:a16="http://schemas.microsoft.com/office/drawing/2014/main" id="{3AACD231-33C7-42B7-B234-29F40DCB435D}"/>
              </a:ext>
            </a:extLst>
          </p:cNvPr>
          <p:cNvSpPr>
            <a:spLocks noGrp="1"/>
          </p:cNvSpPr>
          <p:nvPr>
            <p:ph idx="1"/>
          </p:nvPr>
        </p:nvSpPr>
        <p:spPr/>
        <p:txBody>
          <a:bodyPr>
            <a:normAutofit/>
          </a:bodyPr>
          <a:lstStyle/>
          <a:p>
            <a:r>
              <a:rPr lang="en-US" altLang="zh-CN" dirty="0"/>
              <a:t>2</a:t>
            </a:r>
            <a:r>
              <a:rPr lang="zh-CN" altLang="zh-CN" dirty="0"/>
              <a:t>）管理员命令</a:t>
            </a:r>
            <a:endParaRPr lang="en-US" altLang="zh-CN" dirty="0"/>
          </a:p>
          <a:p>
            <a:pPr lvl="1"/>
            <a:r>
              <a:rPr lang="zh-CN" altLang="en-US" dirty="0"/>
              <a:t>在</a:t>
            </a:r>
            <a:r>
              <a:rPr lang="en-US" altLang="zh-CN" dirty="0"/>
              <a:t>MapReduce</a:t>
            </a:r>
            <a:r>
              <a:rPr lang="zh-CN" altLang="en-US" dirty="0"/>
              <a:t>程序运行一段时间后，可能由于各种故障造成</a:t>
            </a:r>
            <a:r>
              <a:rPr lang="en-US" altLang="zh-CN" dirty="0"/>
              <a:t>HDFS</a:t>
            </a:r>
            <a:r>
              <a:rPr lang="zh-CN" altLang="en-US" dirty="0"/>
              <a:t>的数据在各个</a:t>
            </a:r>
            <a:r>
              <a:rPr lang="en-US" altLang="zh-CN" dirty="0" err="1"/>
              <a:t>DataNode</a:t>
            </a:r>
            <a:r>
              <a:rPr lang="zh-CN" altLang="en-US" dirty="0"/>
              <a:t>中的分布不均匀的情况，此时也只需要通过以下</a:t>
            </a:r>
            <a:r>
              <a:rPr lang="en-US" altLang="zh-CN" dirty="0"/>
              <a:t>shell</a:t>
            </a:r>
            <a:r>
              <a:rPr lang="zh-CN" altLang="en-US" dirty="0"/>
              <a:t>命令即可重新分布</a:t>
            </a:r>
            <a:r>
              <a:rPr lang="en-US" altLang="zh-CN" dirty="0"/>
              <a:t>HDFS</a:t>
            </a:r>
            <a:r>
              <a:rPr lang="zh-CN" altLang="en-US" dirty="0"/>
              <a:t>集群上的各个</a:t>
            </a:r>
            <a:r>
              <a:rPr lang="en-US" altLang="zh-CN" dirty="0" err="1"/>
              <a:t>DataNode</a:t>
            </a:r>
            <a:r>
              <a:rPr lang="zh-CN" altLang="en-US" dirty="0"/>
              <a:t>。</a:t>
            </a:r>
          </a:p>
          <a:p>
            <a:pPr marL="342900" lvl="1" indent="0">
              <a:buNone/>
            </a:pPr>
            <a:r>
              <a:rPr lang="en-US" altLang="zh-CN" i="1" dirty="0"/>
              <a:t>$HADOOP_HOME/bin/start-balancer.sh</a:t>
            </a:r>
          </a:p>
          <a:p>
            <a:pPr lvl="1"/>
            <a:r>
              <a:rPr lang="zh-CN" altLang="en-US" dirty="0"/>
              <a:t>此外，在启动时可以通过日志看到“</a:t>
            </a:r>
            <a:r>
              <a:rPr lang="en-US" altLang="zh-CN" dirty="0"/>
              <a:t>Name node in safe mode”</a:t>
            </a:r>
            <a:r>
              <a:rPr lang="zh-CN" altLang="en-US" dirty="0"/>
              <a:t>提示，这表示系统正在处于安全模式，此时只需要等待一会即可（通常是十几秒）。如果硬件资源较差，也可以通过执行以下命令直接退出安全模式。</a:t>
            </a:r>
          </a:p>
          <a:p>
            <a:pPr marL="342900" lvl="1" indent="0">
              <a:buNone/>
            </a:pPr>
            <a:r>
              <a:rPr lang="en-US" altLang="zh-CN" i="1" dirty="0"/>
              <a:t>$HADOOP_HOME/bin /</a:t>
            </a:r>
            <a:r>
              <a:rPr lang="en-US" altLang="zh-CN" i="1" dirty="0" err="1"/>
              <a:t>hadoop</a:t>
            </a:r>
            <a:r>
              <a:rPr lang="en-US" altLang="zh-CN" i="1" dirty="0"/>
              <a:t> </a:t>
            </a:r>
            <a:r>
              <a:rPr lang="en-US" altLang="zh-CN" i="1" dirty="0" err="1"/>
              <a:t>dfsadmin</a:t>
            </a:r>
            <a:r>
              <a:rPr lang="en-US" altLang="zh-CN" i="1" dirty="0"/>
              <a:t> -</a:t>
            </a:r>
            <a:r>
              <a:rPr lang="en-US" altLang="zh-CN" i="1" dirty="0" err="1"/>
              <a:t>safemode</a:t>
            </a:r>
            <a:r>
              <a:rPr lang="en-US" altLang="zh-CN" i="1" dirty="0"/>
              <a:t> leave</a:t>
            </a:r>
          </a:p>
        </p:txBody>
      </p:sp>
    </p:spTree>
    <p:extLst>
      <p:ext uri="{BB962C8B-B14F-4D97-AF65-F5344CB8AC3E}">
        <p14:creationId xmlns:p14="http://schemas.microsoft.com/office/powerpoint/2010/main" val="3863488210"/>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FC250-A915-4728-8454-9B05497C4B57}"/>
              </a:ext>
            </a:extLst>
          </p:cNvPr>
          <p:cNvSpPr>
            <a:spLocks noGrp="1"/>
          </p:cNvSpPr>
          <p:nvPr>
            <p:ph type="title"/>
          </p:nvPr>
        </p:nvSpPr>
        <p:spPr/>
        <p:txBody>
          <a:bodyPr/>
          <a:lstStyle/>
          <a:p>
            <a:r>
              <a:rPr lang="en-US" altLang="zh-CN" dirty="0"/>
              <a:t>4.7.3  MapReduce Java API</a:t>
            </a:r>
            <a:r>
              <a:rPr lang="zh-CN" altLang="en-US" dirty="0"/>
              <a:t>编程</a:t>
            </a:r>
          </a:p>
        </p:txBody>
      </p:sp>
      <p:sp>
        <p:nvSpPr>
          <p:cNvPr id="3" name="内容占位符 2">
            <a:extLst>
              <a:ext uri="{FF2B5EF4-FFF2-40B4-BE49-F238E27FC236}">
                <a16:creationId xmlns:a16="http://schemas.microsoft.com/office/drawing/2014/main" id="{27ED486D-12D0-4D64-BF56-7CC12AEEA50A}"/>
              </a:ext>
            </a:extLst>
          </p:cNvPr>
          <p:cNvSpPr>
            <a:spLocks noGrp="1"/>
          </p:cNvSpPr>
          <p:nvPr>
            <p:ph idx="1"/>
          </p:nvPr>
        </p:nvSpPr>
        <p:spPr/>
        <p:txBody>
          <a:bodyPr>
            <a:normAutofit fontScale="92500" lnSpcReduction="20000"/>
          </a:bodyPr>
          <a:lstStyle/>
          <a:p>
            <a:r>
              <a:rPr lang="en-US" altLang="zh-CN" dirty="0"/>
              <a:t>MapReduce Java API</a:t>
            </a:r>
            <a:r>
              <a:rPr lang="zh-CN" altLang="zh-CN" dirty="0"/>
              <a:t>接口面向</a:t>
            </a:r>
            <a:r>
              <a:rPr lang="en-US" altLang="zh-CN" dirty="0"/>
              <a:t>Java</a:t>
            </a:r>
            <a:r>
              <a:rPr lang="zh-CN" altLang="zh-CN" dirty="0"/>
              <a:t>开发工程师。程序员可以通过该接口编写</a:t>
            </a:r>
            <a:r>
              <a:rPr lang="en-US" altLang="zh-CN" dirty="0"/>
              <a:t>MR-App</a:t>
            </a:r>
            <a:r>
              <a:rPr lang="zh-CN" altLang="zh-CN" dirty="0"/>
              <a:t>用户层代码</a:t>
            </a:r>
            <a:r>
              <a:rPr lang="en-US" altLang="zh-CN" dirty="0" err="1"/>
              <a:t>MRApplicationBusinessLogic</a:t>
            </a:r>
            <a:r>
              <a:rPr lang="zh-CN" altLang="zh-CN" dirty="0"/>
              <a:t>。基于</a:t>
            </a:r>
            <a:r>
              <a:rPr lang="en-US" altLang="zh-CN" dirty="0"/>
              <a:t>YARN</a:t>
            </a:r>
            <a:r>
              <a:rPr lang="zh-CN" altLang="zh-CN" dirty="0"/>
              <a:t>编写的</a:t>
            </a:r>
            <a:r>
              <a:rPr lang="en-US" altLang="zh-CN" dirty="0"/>
              <a:t>MR-App</a:t>
            </a:r>
            <a:r>
              <a:rPr lang="zh-CN" altLang="zh-CN" dirty="0"/>
              <a:t>和基于</a:t>
            </a:r>
            <a:r>
              <a:rPr lang="en-US" altLang="zh-CN" dirty="0"/>
              <a:t>MapReduce 1.0</a:t>
            </a:r>
            <a:r>
              <a:rPr lang="zh-CN" altLang="zh-CN" dirty="0"/>
              <a:t>编写的</a:t>
            </a:r>
            <a:r>
              <a:rPr lang="en-US" altLang="zh-CN" dirty="0"/>
              <a:t>MR-App</a:t>
            </a:r>
            <a:r>
              <a:rPr lang="zh-CN" altLang="zh-CN" dirty="0"/>
              <a:t>编程步骤相同。</a:t>
            </a:r>
          </a:p>
          <a:p>
            <a:r>
              <a:rPr lang="en-US" altLang="zh-CN" dirty="0"/>
              <a:t>MR-App</a:t>
            </a:r>
            <a:r>
              <a:rPr lang="zh-CN" altLang="zh-CN" dirty="0"/>
              <a:t>称为</a:t>
            </a:r>
            <a:r>
              <a:rPr lang="en-US" altLang="zh-CN" dirty="0"/>
              <a:t>MapReduce</a:t>
            </a:r>
            <a:r>
              <a:rPr lang="zh-CN" altLang="zh-CN" dirty="0"/>
              <a:t>应用程序，标准</a:t>
            </a:r>
            <a:r>
              <a:rPr lang="en-US" altLang="zh-CN" dirty="0"/>
              <a:t>YARN-App</a:t>
            </a:r>
            <a:r>
              <a:rPr lang="zh-CN" altLang="zh-CN" dirty="0"/>
              <a:t>包含</a:t>
            </a:r>
            <a:r>
              <a:rPr lang="en-US" altLang="zh-CN" dirty="0"/>
              <a:t>3</a:t>
            </a:r>
            <a:r>
              <a:rPr lang="zh-CN" altLang="zh-CN" dirty="0"/>
              <a:t>部分：</a:t>
            </a:r>
            <a:r>
              <a:rPr lang="en-US" altLang="zh-CN" dirty="0"/>
              <a:t>MRv2</a:t>
            </a:r>
            <a:r>
              <a:rPr lang="zh-CN" altLang="zh-CN" dirty="0"/>
              <a:t>框架中的</a:t>
            </a:r>
            <a:r>
              <a:rPr lang="en-US" altLang="zh-CN" dirty="0" err="1"/>
              <a:t>MRAppMaster</a:t>
            </a:r>
            <a:r>
              <a:rPr lang="zh-CN" altLang="zh-CN" dirty="0"/>
              <a:t>、</a:t>
            </a:r>
            <a:r>
              <a:rPr lang="en-US" altLang="zh-CN" dirty="0" err="1"/>
              <a:t>MRClient</a:t>
            </a:r>
            <a:r>
              <a:rPr lang="zh-CN" altLang="zh-CN" dirty="0"/>
              <a:t>，加上用户编写的</a:t>
            </a:r>
            <a:r>
              <a:rPr lang="en-US" altLang="zh-CN" dirty="0" err="1"/>
              <a:t>MRApplicationBusinessLogic</a:t>
            </a:r>
            <a:r>
              <a:rPr lang="zh-CN" altLang="zh-CN" dirty="0"/>
              <a:t>（</a:t>
            </a:r>
            <a:r>
              <a:rPr lang="en-US" altLang="zh-CN" dirty="0"/>
              <a:t>Mapper</a:t>
            </a:r>
            <a:r>
              <a:rPr lang="zh-CN" altLang="zh-CN" dirty="0"/>
              <a:t>类和</a:t>
            </a:r>
            <a:r>
              <a:rPr lang="en-US" altLang="zh-CN" dirty="0"/>
              <a:t>Reduce</a:t>
            </a:r>
            <a:r>
              <a:rPr lang="zh-CN" altLang="zh-CN" dirty="0"/>
              <a:t>类），合称为</a:t>
            </a:r>
            <a:r>
              <a:rPr lang="en-US" altLang="zh-CN" dirty="0"/>
              <a:t>MR-App</a:t>
            </a:r>
            <a:r>
              <a:rPr lang="zh-CN" altLang="zh-CN" dirty="0"/>
              <a:t>。</a:t>
            </a:r>
            <a:r>
              <a:rPr lang="en-US" altLang="zh-CN" dirty="0"/>
              <a:t>MR-App</a:t>
            </a:r>
            <a:r>
              <a:rPr lang="zh-CN" altLang="zh-CN" dirty="0"/>
              <a:t>编写步骤如下所示：</a:t>
            </a:r>
          </a:p>
          <a:p>
            <a:pPr lvl="1"/>
            <a:r>
              <a:rPr lang="zh-CN" altLang="zh-CN" dirty="0"/>
              <a:t>（</a:t>
            </a:r>
            <a:r>
              <a:rPr lang="en-US" altLang="zh-CN" dirty="0"/>
              <a:t>1</a:t>
            </a:r>
            <a:r>
              <a:rPr lang="zh-CN" altLang="zh-CN" dirty="0"/>
              <a:t>）编写</a:t>
            </a:r>
            <a:r>
              <a:rPr lang="en-US" altLang="zh-CN" dirty="0" err="1"/>
              <a:t>MRApplicationBusinessLogic</a:t>
            </a:r>
            <a:r>
              <a:rPr lang="zh-CN" altLang="zh-CN" dirty="0"/>
              <a:t>。自行编写。</a:t>
            </a:r>
          </a:p>
          <a:p>
            <a:pPr lvl="1"/>
            <a:r>
              <a:rPr lang="zh-CN" altLang="zh-CN" dirty="0"/>
              <a:t>（</a:t>
            </a:r>
            <a:r>
              <a:rPr lang="en-US" altLang="zh-CN" dirty="0"/>
              <a:t>2</a:t>
            </a:r>
            <a:r>
              <a:rPr lang="zh-CN" altLang="zh-CN" dirty="0"/>
              <a:t>）编写</a:t>
            </a:r>
            <a:r>
              <a:rPr lang="en-US" altLang="zh-CN" dirty="0" err="1"/>
              <a:t>MRApplicationMaster</a:t>
            </a:r>
            <a:r>
              <a:rPr lang="zh-CN" altLang="zh-CN" dirty="0"/>
              <a:t>。无需编写，</a:t>
            </a:r>
            <a:r>
              <a:rPr lang="en-US" altLang="zh-CN" dirty="0"/>
              <a:t>Hadoop</a:t>
            </a:r>
            <a:r>
              <a:rPr lang="zh-CN" altLang="zh-CN" dirty="0"/>
              <a:t>开发人员已编写好</a:t>
            </a:r>
            <a:r>
              <a:rPr lang="en-US" altLang="zh-CN" dirty="0"/>
              <a:t>MRAppMaster.java</a:t>
            </a:r>
            <a:r>
              <a:rPr lang="zh-CN" altLang="zh-CN" dirty="0"/>
              <a:t>。</a:t>
            </a:r>
          </a:p>
          <a:p>
            <a:pPr lvl="1"/>
            <a:r>
              <a:rPr lang="zh-CN" altLang="zh-CN" dirty="0"/>
              <a:t>（</a:t>
            </a:r>
            <a:r>
              <a:rPr lang="en-US" altLang="zh-CN" dirty="0"/>
              <a:t>3</a:t>
            </a:r>
            <a:r>
              <a:rPr lang="zh-CN" altLang="zh-CN" dirty="0"/>
              <a:t>）编写</a:t>
            </a:r>
            <a:r>
              <a:rPr lang="en-US" altLang="zh-CN" dirty="0" err="1"/>
              <a:t>MRApplicationClient</a:t>
            </a:r>
            <a:r>
              <a:rPr lang="zh-CN" altLang="zh-CN" dirty="0"/>
              <a:t>。无需编写，</a:t>
            </a:r>
            <a:r>
              <a:rPr lang="en-US" altLang="zh-CN" dirty="0"/>
              <a:t>Hadoop</a:t>
            </a:r>
            <a:r>
              <a:rPr lang="zh-CN" altLang="zh-CN" dirty="0"/>
              <a:t>开发人员已编写好</a:t>
            </a:r>
            <a:r>
              <a:rPr lang="en-US" altLang="zh-CN" dirty="0"/>
              <a:t>YARNRunner.java</a:t>
            </a:r>
            <a:r>
              <a:rPr lang="zh-CN" altLang="zh-CN" dirty="0"/>
              <a:t>。</a:t>
            </a:r>
          </a:p>
        </p:txBody>
      </p:sp>
    </p:spTree>
    <p:extLst>
      <p:ext uri="{BB962C8B-B14F-4D97-AF65-F5344CB8AC3E}">
        <p14:creationId xmlns:p14="http://schemas.microsoft.com/office/powerpoint/2010/main" val="2816035688"/>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FC250-A915-4728-8454-9B05497C4B57}"/>
              </a:ext>
            </a:extLst>
          </p:cNvPr>
          <p:cNvSpPr>
            <a:spLocks noGrp="1"/>
          </p:cNvSpPr>
          <p:nvPr>
            <p:ph type="title"/>
          </p:nvPr>
        </p:nvSpPr>
        <p:spPr/>
        <p:txBody>
          <a:bodyPr/>
          <a:lstStyle/>
          <a:p>
            <a:r>
              <a:rPr lang="en-US" altLang="zh-CN" dirty="0"/>
              <a:t>4.7.3  MapReduce Java API</a:t>
            </a:r>
            <a:r>
              <a:rPr lang="zh-CN" altLang="en-US" dirty="0"/>
              <a:t>编程</a:t>
            </a:r>
          </a:p>
        </p:txBody>
      </p:sp>
      <p:sp>
        <p:nvSpPr>
          <p:cNvPr id="3" name="内容占位符 2">
            <a:extLst>
              <a:ext uri="{FF2B5EF4-FFF2-40B4-BE49-F238E27FC236}">
                <a16:creationId xmlns:a16="http://schemas.microsoft.com/office/drawing/2014/main" id="{27ED486D-12D0-4D64-BF56-7CC12AEEA50A}"/>
              </a:ext>
            </a:extLst>
          </p:cNvPr>
          <p:cNvSpPr>
            <a:spLocks noGrp="1"/>
          </p:cNvSpPr>
          <p:nvPr>
            <p:ph idx="1"/>
          </p:nvPr>
        </p:nvSpPr>
        <p:spPr/>
        <p:txBody>
          <a:bodyPr>
            <a:normAutofit fontScale="70000" lnSpcReduction="20000"/>
          </a:bodyPr>
          <a:lstStyle/>
          <a:p>
            <a:r>
              <a:rPr lang="zh-CN" altLang="zh-CN" dirty="0"/>
              <a:t>其中，</a:t>
            </a:r>
            <a:r>
              <a:rPr lang="en-US" altLang="zh-CN" dirty="0" err="1"/>
              <a:t>MRApplBusinessLogic</a:t>
            </a:r>
            <a:r>
              <a:rPr lang="zh-CN" altLang="zh-CN" dirty="0"/>
              <a:t>编写步骤如下：</a:t>
            </a:r>
          </a:p>
          <a:p>
            <a:pPr lvl="1"/>
            <a:r>
              <a:rPr lang="zh-CN" altLang="zh-CN" dirty="0"/>
              <a:t>（</a:t>
            </a:r>
            <a:r>
              <a:rPr lang="en-US" altLang="zh-CN" dirty="0"/>
              <a:t>1</a:t>
            </a:r>
            <a:r>
              <a:rPr lang="zh-CN" altLang="zh-CN" dirty="0"/>
              <a:t>）确定</a:t>
            </a:r>
            <a:r>
              <a:rPr lang="en-US" altLang="zh-CN" dirty="0"/>
              <a:t>&lt;</a:t>
            </a:r>
            <a:r>
              <a:rPr lang="en-US" altLang="zh-CN" dirty="0" err="1"/>
              <a:t>key,value</a:t>
            </a:r>
            <a:r>
              <a:rPr lang="en-US" altLang="zh-CN" dirty="0"/>
              <a:t>&gt;</a:t>
            </a:r>
            <a:r>
              <a:rPr lang="zh-CN" altLang="zh-CN" dirty="0"/>
              <a:t>对。</a:t>
            </a:r>
          </a:p>
          <a:p>
            <a:pPr lvl="1"/>
            <a:r>
              <a:rPr lang="zh-CN" altLang="zh-CN" dirty="0"/>
              <a:t>（</a:t>
            </a:r>
            <a:r>
              <a:rPr lang="en-US" altLang="zh-CN" dirty="0"/>
              <a:t>2</a:t>
            </a:r>
            <a:r>
              <a:rPr lang="zh-CN" altLang="zh-CN" dirty="0"/>
              <a:t>）定制输入格式。</a:t>
            </a:r>
          </a:p>
          <a:p>
            <a:pPr lvl="1"/>
            <a:r>
              <a:rPr lang="zh-CN" altLang="zh-CN" dirty="0"/>
              <a:t>（</a:t>
            </a:r>
            <a:r>
              <a:rPr lang="en-US" altLang="zh-CN" dirty="0"/>
              <a:t>3</a:t>
            </a:r>
            <a:r>
              <a:rPr lang="zh-CN" altLang="zh-CN" dirty="0"/>
              <a:t>）</a:t>
            </a:r>
            <a:r>
              <a:rPr lang="en-US" altLang="zh-CN" dirty="0"/>
              <a:t>Mapper</a:t>
            </a:r>
            <a:r>
              <a:rPr lang="zh-CN" altLang="zh-CN" dirty="0"/>
              <a:t>阶段。</a:t>
            </a:r>
          </a:p>
          <a:p>
            <a:pPr lvl="1"/>
            <a:r>
              <a:rPr lang="zh-CN" altLang="zh-CN" dirty="0"/>
              <a:t>（</a:t>
            </a:r>
            <a:r>
              <a:rPr lang="en-US" altLang="zh-CN" dirty="0"/>
              <a:t>4</a:t>
            </a:r>
            <a:r>
              <a:rPr lang="zh-CN" altLang="zh-CN" dirty="0"/>
              <a:t>）</a:t>
            </a:r>
            <a:r>
              <a:rPr lang="en-US" altLang="zh-CN" dirty="0"/>
              <a:t>Reducer</a:t>
            </a:r>
            <a:r>
              <a:rPr lang="zh-CN" altLang="zh-CN" dirty="0"/>
              <a:t>阶段。</a:t>
            </a:r>
          </a:p>
          <a:p>
            <a:pPr lvl="1"/>
            <a:r>
              <a:rPr lang="zh-CN" altLang="zh-CN" dirty="0"/>
              <a:t>（</a:t>
            </a:r>
            <a:r>
              <a:rPr lang="en-US" altLang="zh-CN" dirty="0"/>
              <a:t>5</a:t>
            </a:r>
            <a:r>
              <a:rPr lang="zh-CN" altLang="zh-CN" dirty="0"/>
              <a:t>）定制输出格式。</a:t>
            </a:r>
          </a:p>
          <a:p>
            <a:r>
              <a:rPr lang="zh-CN" altLang="zh-CN" dirty="0"/>
              <a:t>编写类后，</a:t>
            </a:r>
            <a:r>
              <a:rPr lang="en-US" altLang="zh-CN" dirty="0"/>
              <a:t>main</a:t>
            </a:r>
            <a:r>
              <a:rPr lang="zh-CN" altLang="zh-CN" dirty="0"/>
              <a:t>方法里，按下述过程依次指向各类即可：</a:t>
            </a:r>
          </a:p>
          <a:p>
            <a:pPr lvl="1"/>
            <a:r>
              <a:rPr lang="zh-CN" altLang="zh-CN" dirty="0"/>
              <a:t>（</a:t>
            </a:r>
            <a:r>
              <a:rPr lang="en-US" altLang="zh-CN" dirty="0"/>
              <a:t>1</a:t>
            </a:r>
            <a:r>
              <a:rPr lang="zh-CN" altLang="zh-CN" dirty="0"/>
              <a:t>）实例化配置文件类。</a:t>
            </a:r>
          </a:p>
          <a:p>
            <a:pPr lvl="1"/>
            <a:r>
              <a:rPr lang="zh-CN" altLang="zh-CN" dirty="0"/>
              <a:t>（</a:t>
            </a:r>
            <a:r>
              <a:rPr lang="en-US" altLang="zh-CN" dirty="0"/>
              <a:t>2</a:t>
            </a:r>
            <a:r>
              <a:rPr lang="zh-CN" altLang="zh-CN" dirty="0"/>
              <a:t>）实例化</a:t>
            </a:r>
            <a:r>
              <a:rPr lang="en-US" altLang="zh-CN" dirty="0"/>
              <a:t>Job</a:t>
            </a:r>
            <a:r>
              <a:rPr lang="zh-CN" altLang="zh-CN" dirty="0"/>
              <a:t>类。</a:t>
            </a:r>
          </a:p>
          <a:p>
            <a:pPr lvl="1"/>
            <a:r>
              <a:rPr lang="zh-CN" altLang="zh-CN" dirty="0"/>
              <a:t>（</a:t>
            </a:r>
            <a:r>
              <a:rPr lang="en-US" altLang="zh-CN" dirty="0"/>
              <a:t>3</a:t>
            </a:r>
            <a:r>
              <a:rPr lang="zh-CN" altLang="zh-CN" dirty="0"/>
              <a:t>）指向</a:t>
            </a:r>
            <a:r>
              <a:rPr lang="en-US" altLang="zh-CN" dirty="0" err="1"/>
              <a:t>InputFormat</a:t>
            </a:r>
            <a:r>
              <a:rPr lang="zh-CN" altLang="zh-CN" dirty="0"/>
              <a:t>类。</a:t>
            </a:r>
          </a:p>
          <a:p>
            <a:pPr lvl="1"/>
            <a:r>
              <a:rPr lang="zh-CN" altLang="zh-CN" dirty="0"/>
              <a:t>（</a:t>
            </a:r>
            <a:r>
              <a:rPr lang="en-US" altLang="zh-CN" dirty="0"/>
              <a:t>4</a:t>
            </a:r>
            <a:r>
              <a:rPr lang="zh-CN" altLang="zh-CN" dirty="0"/>
              <a:t>）指向</a:t>
            </a:r>
            <a:r>
              <a:rPr lang="en-US" altLang="zh-CN" dirty="0"/>
              <a:t>Mapper</a:t>
            </a:r>
            <a:r>
              <a:rPr lang="zh-CN" altLang="zh-CN" dirty="0"/>
              <a:t>类。</a:t>
            </a:r>
          </a:p>
          <a:p>
            <a:pPr lvl="1"/>
            <a:r>
              <a:rPr lang="zh-CN" altLang="zh-CN" dirty="0"/>
              <a:t>（</a:t>
            </a:r>
            <a:r>
              <a:rPr lang="en-US" altLang="zh-CN" dirty="0"/>
              <a:t>5</a:t>
            </a:r>
            <a:r>
              <a:rPr lang="zh-CN" altLang="zh-CN" dirty="0"/>
              <a:t>）指向</a:t>
            </a:r>
            <a:r>
              <a:rPr lang="en-US" altLang="zh-CN" dirty="0" err="1"/>
              <a:t>Partitioner</a:t>
            </a:r>
            <a:r>
              <a:rPr lang="zh-CN" altLang="zh-CN" dirty="0"/>
              <a:t>类。</a:t>
            </a:r>
          </a:p>
          <a:p>
            <a:pPr lvl="1"/>
            <a:r>
              <a:rPr lang="zh-CN" altLang="zh-CN" dirty="0"/>
              <a:t>（</a:t>
            </a:r>
            <a:r>
              <a:rPr lang="en-US" altLang="zh-CN" dirty="0"/>
              <a:t>6</a:t>
            </a:r>
            <a:r>
              <a:rPr lang="zh-CN" altLang="zh-CN" dirty="0"/>
              <a:t>）指向</a:t>
            </a:r>
            <a:r>
              <a:rPr lang="en-US" altLang="zh-CN" dirty="0"/>
              <a:t>Reducer</a:t>
            </a:r>
            <a:r>
              <a:rPr lang="zh-CN" altLang="zh-CN" dirty="0"/>
              <a:t>类。</a:t>
            </a:r>
          </a:p>
          <a:p>
            <a:pPr lvl="1"/>
            <a:r>
              <a:rPr lang="zh-CN" altLang="zh-CN" dirty="0"/>
              <a:t>（</a:t>
            </a:r>
            <a:r>
              <a:rPr lang="en-US" altLang="zh-CN" dirty="0"/>
              <a:t>7</a:t>
            </a:r>
            <a:r>
              <a:rPr lang="zh-CN" altLang="zh-CN" dirty="0"/>
              <a:t>）指向</a:t>
            </a:r>
            <a:r>
              <a:rPr lang="en-US" altLang="zh-CN" dirty="0" err="1"/>
              <a:t>OutputFormat</a:t>
            </a:r>
            <a:r>
              <a:rPr lang="zh-CN" altLang="zh-CN" dirty="0"/>
              <a:t>类。</a:t>
            </a:r>
          </a:p>
          <a:p>
            <a:pPr lvl="1"/>
            <a:r>
              <a:rPr lang="zh-CN" altLang="zh-CN" dirty="0"/>
              <a:t>（</a:t>
            </a:r>
            <a:r>
              <a:rPr lang="en-US" altLang="zh-CN" dirty="0"/>
              <a:t>8</a:t>
            </a:r>
            <a:r>
              <a:rPr lang="zh-CN" altLang="zh-CN" dirty="0"/>
              <a:t>）提交任务。</a:t>
            </a:r>
          </a:p>
        </p:txBody>
      </p:sp>
    </p:spTree>
    <p:extLst>
      <p:ext uri="{BB962C8B-B14F-4D97-AF65-F5344CB8AC3E}">
        <p14:creationId xmlns:p14="http://schemas.microsoft.com/office/powerpoint/2010/main" val="354223466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MapReduce简介</a:t>
            </a:r>
          </a:p>
        </p:txBody>
      </p:sp>
      <p:sp>
        <p:nvSpPr>
          <p:cNvPr id="3" name="内容占位符 2"/>
          <p:cNvSpPr>
            <a:spLocks noGrp="1"/>
          </p:cNvSpPr>
          <p:nvPr>
            <p:ph idx="1"/>
          </p:nvPr>
        </p:nvSpPr>
        <p:spPr>
          <a:xfrm>
            <a:off x="628650" y="1369219"/>
            <a:ext cx="7886700" cy="997470"/>
          </a:xfrm>
        </p:spPr>
        <p:txBody>
          <a:bodyPr>
            <a:normAutofit fontScale="85000" lnSpcReduction="20000"/>
          </a:bodyPr>
          <a:lstStyle/>
          <a:p>
            <a:r>
              <a:rPr lang="zh-CN" altLang="en-US" dirty="0"/>
              <a:t>如果要统计一个拥有海量单词的词库，就可以先将整个词库拆分成若干个小词库，然后将各个小词库发送给不同的节点去计算，当所有节点将分配给自己的小词库中的单词统计完毕后，再将各个节点的统计结果进行汇总，形成最终的统计结果。</a:t>
            </a:r>
          </a:p>
        </p:txBody>
      </p:sp>
      <p:grpSp>
        <p:nvGrpSpPr>
          <p:cNvPr id="54" name="画布 21360">
            <a:extLst>
              <a:ext uri="{FF2B5EF4-FFF2-40B4-BE49-F238E27FC236}">
                <a16:creationId xmlns:a16="http://schemas.microsoft.com/office/drawing/2014/main" id="{4C31990A-09A9-489C-B8AA-7A75DD6F40D2}"/>
              </a:ext>
            </a:extLst>
          </p:cNvPr>
          <p:cNvGrpSpPr/>
          <p:nvPr/>
        </p:nvGrpSpPr>
        <p:grpSpPr>
          <a:xfrm>
            <a:off x="1802347" y="2273936"/>
            <a:ext cx="5420360" cy="2459990"/>
            <a:chOff x="0" y="0"/>
            <a:chExt cx="5420360" cy="2459990"/>
          </a:xfrm>
        </p:grpSpPr>
        <p:sp>
          <p:nvSpPr>
            <p:cNvPr id="55" name="矩形 54">
              <a:extLst>
                <a:ext uri="{FF2B5EF4-FFF2-40B4-BE49-F238E27FC236}">
                  <a16:creationId xmlns:a16="http://schemas.microsoft.com/office/drawing/2014/main" id="{D28CE534-AE72-4671-B83E-3884A2E0296F}"/>
                </a:ext>
              </a:extLst>
            </p:cNvPr>
            <p:cNvSpPr/>
            <p:nvPr/>
          </p:nvSpPr>
          <p:spPr>
            <a:xfrm>
              <a:off x="0" y="0"/>
              <a:ext cx="5420360" cy="2459990"/>
            </a:xfrm>
            <a:prstGeom prst="rect">
              <a:avLst/>
            </a:prstGeom>
          </p:spPr>
        </p:sp>
        <p:sp>
          <p:nvSpPr>
            <p:cNvPr id="56" name="文本框 21136">
              <a:extLst>
                <a:ext uri="{FF2B5EF4-FFF2-40B4-BE49-F238E27FC236}">
                  <a16:creationId xmlns:a16="http://schemas.microsoft.com/office/drawing/2014/main" id="{FFAF5488-26F1-4AFE-9684-E30E333523F6}"/>
                </a:ext>
              </a:extLst>
            </p:cNvPr>
            <p:cNvSpPr txBox="1"/>
            <p:nvPr/>
          </p:nvSpPr>
          <p:spPr>
            <a:xfrm>
              <a:off x="1510030" y="2141130"/>
              <a:ext cx="723600"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57" name="文本框 21137">
              <a:extLst>
                <a:ext uri="{FF2B5EF4-FFF2-40B4-BE49-F238E27FC236}">
                  <a16:creationId xmlns:a16="http://schemas.microsoft.com/office/drawing/2014/main" id="{F74361C2-F671-47D8-B7C6-4FE2684AA793}"/>
                </a:ext>
              </a:extLst>
            </p:cNvPr>
            <p:cNvSpPr txBox="1"/>
            <p:nvPr/>
          </p:nvSpPr>
          <p:spPr>
            <a:xfrm>
              <a:off x="293370" y="1127125"/>
              <a:ext cx="72263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海量词库</a:t>
              </a:r>
              <a:endParaRPr lang="zh-CN" sz="1050" kern="100">
                <a:effectLst/>
                <a:ea typeface="等线" panose="02010600030101010101" pitchFamily="2" charset="-122"/>
                <a:cs typeface="Times New Roman" panose="02020603050405020304" pitchFamily="18" charset="0"/>
              </a:endParaRPr>
            </a:p>
          </p:txBody>
        </p:sp>
        <p:sp>
          <p:nvSpPr>
            <p:cNvPr id="58" name="文本框 21138">
              <a:extLst>
                <a:ext uri="{FF2B5EF4-FFF2-40B4-BE49-F238E27FC236}">
                  <a16:creationId xmlns:a16="http://schemas.microsoft.com/office/drawing/2014/main" id="{1CB61A9D-F958-4368-BA54-3B6137E8B915}"/>
                </a:ext>
              </a:extLst>
            </p:cNvPr>
            <p:cNvSpPr txBox="1"/>
            <p:nvPr/>
          </p:nvSpPr>
          <p:spPr>
            <a:xfrm>
              <a:off x="1508125" y="371475"/>
              <a:ext cx="72263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小词库</a:t>
              </a:r>
              <a:endParaRPr lang="zh-CN" sz="1050" kern="100">
                <a:effectLst/>
                <a:ea typeface="等线" panose="02010600030101010101" pitchFamily="2" charset="-122"/>
                <a:cs typeface="Times New Roman" panose="02020603050405020304" pitchFamily="18" charset="0"/>
              </a:endParaRPr>
            </a:p>
          </p:txBody>
        </p:sp>
        <p:sp>
          <p:nvSpPr>
            <p:cNvPr id="59" name="文本框 21139">
              <a:extLst>
                <a:ext uri="{FF2B5EF4-FFF2-40B4-BE49-F238E27FC236}">
                  <a16:creationId xmlns:a16="http://schemas.microsoft.com/office/drawing/2014/main" id="{28BF6028-EE02-42B1-9656-735BFA1521E6}"/>
                </a:ext>
              </a:extLst>
            </p:cNvPr>
            <p:cNvSpPr txBox="1"/>
            <p:nvPr/>
          </p:nvSpPr>
          <p:spPr>
            <a:xfrm>
              <a:off x="1501775" y="1128395"/>
              <a:ext cx="72263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小词库</a:t>
              </a:r>
              <a:endParaRPr lang="zh-CN" sz="1050" kern="100">
                <a:effectLst/>
                <a:ea typeface="等线" panose="02010600030101010101" pitchFamily="2" charset="-122"/>
                <a:cs typeface="Times New Roman" panose="02020603050405020304" pitchFamily="18" charset="0"/>
              </a:endParaRPr>
            </a:p>
          </p:txBody>
        </p:sp>
        <p:sp>
          <p:nvSpPr>
            <p:cNvPr id="60" name="文本框 21140">
              <a:extLst>
                <a:ext uri="{FF2B5EF4-FFF2-40B4-BE49-F238E27FC236}">
                  <a16:creationId xmlns:a16="http://schemas.microsoft.com/office/drawing/2014/main" id="{2AE80452-53C4-4CB8-9AD2-B572687A537D}"/>
                </a:ext>
              </a:extLst>
            </p:cNvPr>
            <p:cNvSpPr txBox="1"/>
            <p:nvPr/>
          </p:nvSpPr>
          <p:spPr>
            <a:xfrm>
              <a:off x="1507490" y="1878330"/>
              <a:ext cx="72263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小词库</a:t>
              </a:r>
              <a:endParaRPr lang="zh-CN" sz="1050" kern="100">
                <a:effectLst/>
                <a:ea typeface="等线" panose="02010600030101010101" pitchFamily="2" charset="-122"/>
                <a:cs typeface="Times New Roman" panose="02020603050405020304" pitchFamily="18" charset="0"/>
              </a:endParaRPr>
            </a:p>
          </p:txBody>
        </p:sp>
        <p:sp>
          <p:nvSpPr>
            <p:cNvPr id="61" name="文本框 21141">
              <a:extLst>
                <a:ext uri="{FF2B5EF4-FFF2-40B4-BE49-F238E27FC236}">
                  <a16:creationId xmlns:a16="http://schemas.microsoft.com/office/drawing/2014/main" id="{F25067B6-A94D-4560-AC38-69D83242C148}"/>
                </a:ext>
              </a:extLst>
            </p:cNvPr>
            <p:cNvSpPr txBox="1"/>
            <p:nvPr/>
          </p:nvSpPr>
          <p:spPr>
            <a:xfrm>
              <a:off x="2912745" y="640715"/>
              <a:ext cx="100457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统计部分单词</a:t>
              </a:r>
              <a:endParaRPr lang="zh-CN" sz="1050" kern="100">
                <a:effectLst/>
                <a:ea typeface="等线" panose="02010600030101010101" pitchFamily="2" charset="-122"/>
                <a:cs typeface="Times New Roman" panose="02020603050405020304" pitchFamily="18" charset="0"/>
              </a:endParaRPr>
            </a:p>
          </p:txBody>
        </p:sp>
        <p:sp>
          <p:nvSpPr>
            <p:cNvPr id="62" name="文本框 21142">
              <a:extLst>
                <a:ext uri="{FF2B5EF4-FFF2-40B4-BE49-F238E27FC236}">
                  <a16:creationId xmlns:a16="http://schemas.microsoft.com/office/drawing/2014/main" id="{5FC56490-B509-4893-A9FE-36CE835CD1DA}"/>
                </a:ext>
              </a:extLst>
            </p:cNvPr>
            <p:cNvSpPr txBox="1"/>
            <p:nvPr/>
          </p:nvSpPr>
          <p:spPr>
            <a:xfrm>
              <a:off x="4331970" y="1127760"/>
              <a:ext cx="97790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统计全部单词</a:t>
              </a:r>
              <a:endParaRPr lang="zh-CN" sz="1050" kern="100">
                <a:effectLst/>
                <a:ea typeface="等线" panose="02010600030101010101" pitchFamily="2" charset="-122"/>
                <a:cs typeface="Times New Roman" panose="02020603050405020304" pitchFamily="18" charset="0"/>
              </a:endParaRPr>
            </a:p>
          </p:txBody>
        </p:sp>
        <p:sp>
          <p:nvSpPr>
            <p:cNvPr id="63" name="文本框 21143">
              <a:extLst>
                <a:ext uri="{FF2B5EF4-FFF2-40B4-BE49-F238E27FC236}">
                  <a16:creationId xmlns:a16="http://schemas.microsoft.com/office/drawing/2014/main" id="{6056963F-015D-4BBA-AA89-13CCAA648C42}"/>
                </a:ext>
              </a:extLst>
            </p:cNvPr>
            <p:cNvSpPr txBox="1"/>
            <p:nvPr/>
          </p:nvSpPr>
          <p:spPr>
            <a:xfrm>
              <a:off x="1485265" y="21590"/>
              <a:ext cx="821055"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Map</a:t>
              </a:r>
              <a:r>
                <a:rPr lang="zh-CN" sz="900" kern="100">
                  <a:effectLst/>
                  <a:latin typeface="Times New Roman" panose="02020603050405020304" pitchFamily="18" charset="0"/>
                  <a:ea typeface="宋体" panose="02010600030101010101" pitchFamily="2" charset="-122"/>
                  <a:cs typeface="宋体" panose="02010600030101010101" pitchFamily="2" charset="-122"/>
                </a:rPr>
                <a:t>阶段</a:t>
              </a:r>
            </a:p>
          </p:txBody>
        </p:sp>
        <p:sp>
          <p:nvSpPr>
            <p:cNvPr id="64" name="文本框 21144">
              <a:extLst>
                <a:ext uri="{FF2B5EF4-FFF2-40B4-BE49-F238E27FC236}">
                  <a16:creationId xmlns:a16="http://schemas.microsoft.com/office/drawing/2014/main" id="{27F73E80-09B1-460E-8CC3-46C8BE9D61BC}"/>
                </a:ext>
              </a:extLst>
            </p:cNvPr>
            <p:cNvSpPr txBox="1"/>
            <p:nvPr/>
          </p:nvSpPr>
          <p:spPr>
            <a:xfrm>
              <a:off x="3036570" y="17586"/>
              <a:ext cx="913765"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Reduce</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阶段</a:t>
              </a:r>
              <a:endParaRPr lang="zh-CN" sz="1050" kern="100">
                <a:effectLst/>
                <a:ea typeface="等线" panose="02010600030101010101" pitchFamily="2" charset="-122"/>
                <a:cs typeface="Times New Roman" panose="02020603050405020304" pitchFamily="18" charset="0"/>
              </a:endParaRPr>
            </a:p>
          </p:txBody>
        </p:sp>
        <p:sp>
          <p:nvSpPr>
            <p:cNvPr id="65" name="文本框 21145">
              <a:extLst>
                <a:ext uri="{FF2B5EF4-FFF2-40B4-BE49-F238E27FC236}">
                  <a16:creationId xmlns:a16="http://schemas.microsoft.com/office/drawing/2014/main" id="{F98005A3-8FA1-469C-9A87-082BAB69FB5E}"/>
                </a:ext>
              </a:extLst>
            </p:cNvPr>
            <p:cNvSpPr txBox="1"/>
            <p:nvPr/>
          </p:nvSpPr>
          <p:spPr>
            <a:xfrm>
              <a:off x="1508124" y="640715"/>
              <a:ext cx="723600"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66" name="文本框 21146">
              <a:extLst>
                <a:ext uri="{FF2B5EF4-FFF2-40B4-BE49-F238E27FC236}">
                  <a16:creationId xmlns:a16="http://schemas.microsoft.com/office/drawing/2014/main" id="{F2DB4FFE-8D12-4B5B-8D52-DDA6AE7283E5}"/>
                </a:ext>
              </a:extLst>
            </p:cNvPr>
            <p:cNvSpPr txBox="1"/>
            <p:nvPr/>
          </p:nvSpPr>
          <p:spPr>
            <a:xfrm>
              <a:off x="1510030" y="1414145"/>
              <a:ext cx="723600"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67" name="文本框 21147">
              <a:extLst>
                <a:ext uri="{FF2B5EF4-FFF2-40B4-BE49-F238E27FC236}">
                  <a16:creationId xmlns:a16="http://schemas.microsoft.com/office/drawing/2014/main" id="{6D8E2C15-7653-496D-A58B-100884E83E91}"/>
                </a:ext>
              </a:extLst>
            </p:cNvPr>
            <p:cNvSpPr txBox="1"/>
            <p:nvPr/>
          </p:nvSpPr>
          <p:spPr>
            <a:xfrm>
              <a:off x="2917825" y="1414145"/>
              <a:ext cx="100457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统计部分单词</a:t>
              </a:r>
              <a:endParaRPr lang="zh-CN" sz="1050" kern="100">
                <a:effectLst/>
                <a:ea typeface="等线" panose="02010600030101010101" pitchFamily="2" charset="-122"/>
                <a:cs typeface="Times New Roman" panose="02020603050405020304" pitchFamily="18" charset="0"/>
              </a:endParaRPr>
            </a:p>
          </p:txBody>
        </p:sp>
        <p:sp>
          <p:nvSpPr>
            <p:cNvPr id="68" name="文本框 21148">
              <a:extLst>
                <a:ext uri="{FF2B5EF4-FFF2-40B4-BE49-F238E27FC236}">
                  <a16:creationId xmlns:a16="http://schemas.microsoft.com/office/drawing/2014/main" id="{23B16959-7F4B-4BC0-BBF8-0FFA3050E3CC}"/>
                </a:ext>
              </a:extLst>
            </p:cNvPr>
            <p:cNvSpPr txBox="1"/>
            <p:nvPr/>
          </p:nvSpPr>
          <p:spPr>
            <a:xfrm>
              <a:off x="2907029" y="923925"/>
              <a:ext cx="1004400"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050" kern="100">
                <a:effectLst/>
                <a:ea typeface="等线" panose="02010600030101010101" pitchFamily="2" charset="-122"/>
                <a:cs typeface="Times New Roman" panose="02020603050405020304" pitchFamily="18" charset="0"/>
              </a:endParaRPr>
            </a:p>
          </p:txBody>
        </p:sp>
        <p:sp>
          <p:nvSpPr>
            <p:cNvPr id="69" name="文本框 21149">
              <a:extLst>
                <a:ext uri="{FF2B5EF4-FFF2-40B4-BE49-F238E27FC236}">
                  <a16:creationId xmlns:a16="http://schemas.microsoft.com/office/drawing/2014/main" id="{F658BF3E-6C12-4A19-B4AD-9A4B225A71A4}"/>
                </a:ext>
              </a:extLst>
            </p:cNvPr>
            <p:cNvSpPr txBox="1"/>
            <p:nvPr/>
          </p:nvSpPr>
          <p:spPr>
            <a:xfrm>
              <a:off x="2919729" y="1687195"/>
              <a:ext cx="1004400"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cxnSp>
          <p:nvCxnSpPr>
            <p:cNvPr id="70" name="直接连接符 69">
              <a:extLst>
                <a:ext uri="{FF2B5EF4-FFF2-40B4-BE49-F238E27FC236}">
                  <a16:creationId xmlns:a16="http://schemas.microsoft.com/office/drawing/2014/main" id="{C84FA7E8-BF0A-4759-BA39-E994D6115E2B}"/>
                </a:ext>
              </a:extLst>
            </p:cNvPr>
            <p:cNvCxnSpPr/>
            <p:nvPr/>
          </p:nvCxnSpPr>
          <p:spPr>
            <a:xfrm flipV="1">
              <a:off x="1016000" y="502875"/>
              <a:ext cx="492125" cy="756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A88D972E-4DE4-46D1-8355-2642F6147495}"/>
                </a:ext>
              </a:extLst>
            </p:cNvPr>
            <p:cNvCxnSpPr/>
            <p:nvPr/>
          </p:nvCxnSpPr>
          <p:spPr>
            <a:xfrm>
              <a:off x="1016000" y="1258888"/>
              <a:ext cx="485775" cy="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609DC790-AE12-4BA1-BBFB-3B552702C040}"/>
                </a:ext>
              </a:extLst>
            </p:cNvPr>
            <p:cNvCxnSpPr/>
            <p:nvPr/>
          </p:nvCxnSpPr>
          <p:spPr>
            <a:xfrm>
              <a:off x="1016000" y="1258888"/>
              <a:ext cx="491490" cy="750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150A1028-A467-4B50-ADC4-78C099F6D7F3}"/>
                </a:ext>
              </a:extLst>
            </p:cNvPr>
            <p:cNvCxnSpPr/>
            <p:nvPr/>
          </p:nvCxnSpPr>
          <p:spPr>
            <a:xfrm>
              <a:off x="2230755" y="502875"/>
              <a:ext cx="681990" cy="269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37071864-49E1-4383-AE38-E3031425E388}"/>
                </a:ext>
              </a:extLst>
            </p:cNvPr>
            <p:cNvCxnSpPr/>
            <p:nvPr/>
          </p:nvCxnSpPr>
          <p:spPr>
            <a:xfrm>
              <a:off x="2230755" y="502875"/>
              <a:ext cx="687070" cy="1042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F1F20F15-EF27-4271-AFED-7C6CA4801DE4}"/>
                </a:ext>
              </a:extLst>
            </p:cNvPr>
            <p:cNvCxnSpPr/>
            <p:nvPr/>
          </p:nvCxnSpPr>
          <p:spPr>
            <a:xfrm flipV="1">
              <a:off x="2224405" y="772115"/>
              <a:ext cx="688340" cy="4876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F1B1A7A1-574E-4D24-9202-2DB46D1E8284}"/>
                </a:ext>
              </a:extLst>
            </p:cNvPr>
            <p:cNvCxnSpPr/>
            <p:nvPr/>
          </p:nvCxnSpPr>
          <p:spPr>
            <a:xfrm>
              <a:off x="2224405" y="1259795"/>
              <a:ext cx="693420"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E10BC6C5-6164-4E59-8B9A-723C1A2AEECC}"/>
                </a:ext>
              </a:extLst>
            </p:cNvPr>
            <p:cNvCxnSpPr/>
            <p:nvPr/>
          </p:nvCxnSpPr>
          <p:spPr>
            <a:xfrm flipV="1">
              <a:off x="2230120" y="1545545"/>
              <a:ext cx="687705" cy="464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8975A4BE-57F6-451B-94E6-1C82B5E927A4}"/>
                </a:ext>
              </a:extLst>
            </p:cNvPr>
            <p:cNvCxnSpPr/>
            <p:nvPr/>
          </p:nvCxnSpPr>
          <p:spPr>
            <a:xfrm flipV="1">
              <a:off x="2230120" y="772115"/>
              <a:ext cx="682625" cy="1237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A773BB12-CD42-49E1-942F-3889D580CED5}"/>
                </a:ext>
              </a:extLst>
            </p:cNvPr>
            <p:cNvCxnSpPr/>
            <p:nvPr/>
          </p:nvCxnSpPr>
          <p:spPr>
            <a:xfrm>
              <a:off x="3917315" y="772115"/>
              <a:ext cx="414655" cy="487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CDA41545-A33F-44F2-848E-F15F3DC62161}"/>
                </a:ext>
              </a:extLst>
            </p:cNvPr>
            <p:cNvCxnSpPr/>
            <p:nvPr/>
          </p:nvCxnSpPr>
          <p:spPr>
            <a:xfrm flipV="1">
              <a:off x="3922395" y="1259160"/>
              <a:ext cx="409575" cy="286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FC250-A915-4728-8454-9B05497C4B57}"/>
              </a:ext>
            </a:extLst>
          </p:cNvPr>
          <p:cNvSpPr>
            <a:spLocks noGrp="1"/>
          </p:cNvSpPr>
          <p:nvPr>
            <p:ph type="title"/>
          </p:nvPr>
        </p:nvSpPr>
        <p:spPr/>
        <p:txBody>
          <a:bodyPr/>
          <a:lstStyle/>
          <a:p>
            <a:r>
              <a:rPr lang="en-US" altLang="zh-CN" dirty="0"/>
              <a:t>4.7.3  MapReduce Java API</a:t>
            </a:r>
            <a:r>
              <a:rPr lang="zh-CN" altLang="en-US" dirty="0"/>
              <a:t>编程</a:t>
            </a:r>
          </a:p>
        </p:txBody>
      </p:sp>
      <p:sp>
        <p:nvSpPr>
          <p:cNvPr id="3" name="内容占位符 2">
            <a:extLst>
              <a:ext uri="{FF2B5EF4-FFF2-40B4-BE49-F238E27FC236}">
                <a16:creationId xmlns:a16="http://schemas.microsoft.com/office/drawing/2014/main" id="{27ED486D-12D0-4D64-BF56-7CC12AEEA50A}"/>
              </a:ext>
            </a:extLst>
          </p:cNvPr>
          <p:cNvSpPr>
            <a:spLocks noGrp="1"/>
          </p:cNvSpPr>
          <p:nvPr>
            <p:ph idx="1"/>
          </p:nvPr>
        </p:nvSpPr>
        <p:spPr/>
        <p:txBody>
          <a:bodyPr>
            <a:normAutofit/>
          </a:bodyPr>
          <a:lstStyle/>
          <a:p>
            <a:r>
              <a:rPr lang="en-US" altLang="zh-CN" dirty="0"/>
              <a:t>1. MapReduce Java API</a:t>
            </a:r>
            <a:r>
              <a:rPr lang="zh-CN" altLang="zh-CN" dirty="0"/>
              <a:t>解析</a:t>
            </a:r>
            <a:endParaRPr lang="en-US" altLang="zh-CN" dirty="0"/>
          </a:p>
          <a:p>
            <a:pPr lvl="1"/>
            <a:r>
              <a:rPr lang="zh-CN" altLang="en-US" dirty="0"/>
              <a:t>前面</a:t>
            </a:r>
            <a:r>
              <a:rPr lang="zh-CN" altLang="zh-CN" dirty="0"/>
              <a:t>已经使用过</a:t>
            </a:r>
            <a:r>
              <a:rPr lang="en-US" altLang="zh-CN" dirty="0"/>
              <a:t>MapReduce Java API</a:t>
            </a:r>
            <a:r>
              <a:rPr lang="zh-CN" altLang="zh-CN" dirty="0"/>
              <a:t>提供的</a:t>
            </a:r>
            <a:r>
              <a:rPr lang="en-US" altLang="zh-CN" dirty="0"/>
              <a:t>Mapper</a:t>
            </a:r>
            <a:r>
              <a:rPr lang="zh-CN" altLang="zh-CN" dirty="0"/>
              <a:t>类、</a:t>
            </a:r>
            <a:r>
              <a:rPr lang="en-US" altLang="zh-CN" dirty="0"/>
              <a:t>Reducer</a:t>
            </a:r>
            <a:r>
              <a:rPr lang="zh-CN" altLang="zh-CN" dirty="0"/>
              <a:t>类和</a:t>
            </a:r>
            <a:r>
              <a:rPr lang="en-US" altLang="zh-CN" dirty="0" err="1"/>
              <a:t>Partitioner</a:t>
            </a:r>
            <a:r>
              <a:rPr lang="zh-CN" altLang="zh-CN" dirty="0"/>
              <a:t>类等。本节继续学习</a:t>
            </a:r>
            <a:r>
              <a:rPr lang="en-US" altLang="zh-CN" dirty="0"/>
              <a:t>MapReduce</a:t>
            </a:r>
            <a:r>
              <a:rPr lang="zh-CN" altLang="zh-CN" dirty="0"/>
              <a:t>提供的类</a:t>
            </a:r>
            <a:r>
              <a:rPr lang="en-US" altLang="zh-CN" dirty="0" err="1"/>
              <a:t>org.apache.hadoop.conf.Configuration</a:t>
            </a:r>
            <a:r>
              <a:rPr lang="zh-CN" altLang="zh-CN" dirty="0"/>
              <a:t>和</a:t>
            </a:r>
            <a:r>
              <a:rPr lang="en-US" altLang="zh-CN" dirty="0" err="1"/>
              <a:t>org.apache.hadoop.mapreduce.Job</a:t>
            </a:r>
            <a:r>
              <a:rPr lang="zh-CN" altLang="zh-CN" dirty="0"/>
              <a:t>。</a:t>
            </a:r>
          </a:p>
          <a:p>
            <a:pPr lvl="1"/>
            <a:r>
              <a:rPr lang="zh-CN" altLang="zh-CN" dirty="0"/>
              <a:t>在执行</a:t>
            </a:r>
            <a:r>
              <a:rPr lang="en-US" altLang="zh-CN" dirty="0"/>
              <a:t>MapReduce</a:t>
            </a:r>
            <a:r>
              <a:rPr lang="zh-CN" altLang="zh-CN" dirty="0"/>
              <a:t>程序时，可以通过</a:t>
            </a:r>
            <a:r>
              <a:rPr lang="en-US" altLang="zh-CN" dirty="0"/>
              <a:t>Configuration</a:t>
            </a:r>
            <a:r>
              <a:rPr lang="zh-CN" altLang="zh-CN" dirty="0"/>
              <a:t>设置</a:t>
            </a:r>
            <a:r>
              <a:rPr lang="en-US" altLang="zh-CN" dirty="0"/>
              <a:t>MapReduce</a:t>
            </a:r>
            <a:r>
              <a:rPr lang="zh-CN" altLang="zh-CN" dirty="0"/>
              <a:t>的运行参数，然后将</a:t>
            </a:r>
            <a:r>
              <a:rPr lang="en-US" altLang="zh-CN" dirty="0"/>
              <a:t>Configuration</a:t>
            </a:r>
            <a:r>
              <a:rPr lang="zh-CN" altLang="zh-CN" dirty="0"/>
              <a:t>对象封装到</a:t>
            </a:r>
            <a:r>
              <a:rPr lang="en-US" altLang="zh-CN" dirty="0"/>
              <a:t>Job</a:t>
            </a:r>
            <a:r>
              <a:rPr lang="zh-CN" altLang="zh-CN" dirty="0"/>
              <a:t>中进行任务提交，例如“</a:t>
            </a:r>
            <a:r>
              <a:rPr lang="en-US" altLang="zh-CN" dirty="0"/>
              <a:t>Job </a:t>
            </a:r>
            <a:r>
              <a:rPr lang="en-US" altLang="zh-CN" dirty="0" err="1"/>
              <a:t>job</a:t>
            </a:r>
            <a:r>
              <a:rPr lang="en-US" altLang="zh-CN" dirty="0"/>
              <a:t> = </a:t>
            </a:r>
            <a:r>
              <a:rPr lang="en-US" altLang="zh-CN" dirty="0" err="1"/>
              <a:t>Job.getInstance</a:t>
            </a:r>
            <a:r>
              <a:rPr lang="en-US" altLang="zh-CN" dirty="0"/>
              <a:t>(conf, …)</a:t>
            </a:r>
            <a:r>
              <a:rPr lang="zh-CN" altLang="zh-CN" dirty="0"/>
              <a:t>”。</a:t>
            </a:r>
          </a:p>
        </p:txBody>
      </p:sp>
    </p:spTree>
    <p:extLst>
      <p:ext uri="{BB962C8B-B14F-4D97-AF65-F5344CB8AC3E}">
        <p14:creationId xmlns:p14="http://schemas.microsoft.com/office/powerpoint/2010/main" val="3030649804"/>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FC250-A915-4728-8454-9B05497C4B57}"/>
              </a:ext>
            </a:extLst>
          </p:cNvPr>
          <p:cNvSpPr>
            <a:spLocks noGrp="1"/>
          </p:cNvSpPr>
          <p:nvPr>
            <p:ph type="title"/>
          </p:nvPr>
        </p:nvSpPr>
        <p:spPr/>
        <p:txBody>
          <a:bodyPr/>
          <a:lstStyle/>
          <a:p>
            <a:r>
              <a:rPr lang="en-US" altLang="zh-CN" dirty="0"/>
              <a:t>4.7.3  MapReduce Java API</a:t>
            </a:r>
            <a:r>
              <a:rPr lang="zh-CN" altLang="en-US" dirty="0"/>
              <a:t>编程</a:t>
            </a:r>
          </a:p>
        </p:txBody>
      </p:sp>
      <p:sp>
        <p:nvSpPr>
          <p:cNvPr id="3" name="内容占位符 2">
            <a:extLst>
              <a:ext uri="{FF2B5EF4-FFF2-40B4-BE49-F238E27FC236}">
                <a16:creationId xmlns:a16="http://schemas.microsoft.com/office/drawing/2014/main" id="{27ED486D-12D0-4D64-BF56-7CC12AEEA50A}"/>
              </a:ext>
            </a:extLst>
          </p:cNvPr>
          <p:cNvSpPr>
            <a:spLocks noGrp="1"/>
          </p:cNvSpPr>
          <p:nvPr>
            <p:ph idx="1"/>
          </p:nvPr>
        </p:nvSpPr>
        <p:spPr/>
        <p:txBody>
          <a:bodyPr>
            <a:normAutofit fontScale="92500" lnSpcReduction="10000"/>
          </a:bodyPr>
          <a:lstStyle/>
          <a:p>
            <a:r>
              <a:rPr lang="en-US" altLang="zh-CN" dirty="0"/>
              <a:t>1. MapReduce Java API</a:t>
            </a:r>
            <a:r>
              <a:rPr lang="zh-CN" altLang="zh-CN" dirty="0"/>
              <a:t>解析</a:t>
            </a:r>
            <a:endParaRPr lang="en-US" altLang="zh-CN" dirty="0"/>
          </a:p>
          <a:p>
            <a:pPr lvl="1"/>
            <a:r>
              <a:rPr lang="en-US" altLang="zh-CN" dirty="0"/>
              <a:t>Configuration</a:t>
            </a:r>
            <a:r>
              <a:rPr lang="zh-CN" altLang="zh-CN" dirty="0"/>
              <a:t>和</a:t>
            </a:r>
            <a:r>
              <a:rPr lang="en-US" altLang="zh-CN" dirty="0"/>
              <a:t>Job</a:t>
            </a:r>
            <a:r>
              <a:rPr lang="zh-CN" altLang="zh-CN" dirty="0"/>
              <a:t>在初始化时，会先从外部文件中读取并加载参数，或使用</a:t>
            </a:r>
            <a:r>
              <a:rPr lang="en-US" altLang="zh-CN" dirty="0"/>
              <a:t>set</a:t>
            </a:r>
            <a:r>
              <a:rPr lang="zh-CN" altLang="zh-CN" dirty="0"/>
              <a:t>方法进行设置，具体如下所示。</a:t>
            </a:r>
          </a:p>
          <a:p>
            <a:pPr lvl="1"/>
            <a:r>
              <a:rPr lang="zh-CN" altLang="zh-CN" dirty="0"/>
              <a:t>（</a:t>
            </a:r>
            <a:r>
              <a:rPr lang="en-US" altLang="zh-CN" dirty="0"/>
              <a:t>1</a:t>
            </a:r>
            <a:r>
              <a:rPr lang="zh-CN" altLang="zh-CN" dirty="0"/>
              <a:t>）自动加载</a:t>
            </a:r>
            <a:r>
              <a:rPr lang="en-US" altLang="zh-CN" dirty="0"/>
              <a:t>CLASSPATH</a:t>
            </a:r>
            <a:r>
              <a:rPr lang="zh-CN" altLang="zh-CN" dirty="0"/>
              <a:t>下的</a:t>
            </a:r>
            <a:r>
              <a:rPr lang="en-US" altLang="zh-CN" dirty="0"/>
              <a:t>core-default.xml</a:t>
            </a:r>
            <a:r>
              <a:rPr lang="zh-CN" altLang="zh-CN" dirty="0"/>
              <a:t>和</a:t>
            </a:r>
            <a:r>
              <a:rPr lang="en-US" altLang="zh-CN" dirty="0"/>
              <a:t>core-site.xml</a:t>
            </a:r>
            <a:r>
              <a:rPr lang="zh-CN" altLang="zh-CN" dirty="0"/>
              <a:t>，其在</a:t>
            </a:r>
            <a:r>
              <a:rPr lang="en-US" altLang="zh-CN" dirty="0"/>
              <a:t>Configuration</a:t>
            </a:r>
            <a:r>
              <a:rPr lang="zh-CN" altLang="zh-CN" dirty="0"/>
              <a:t>类中的相关源码如下所示。</a:t>
            </a:r>
          </a:p>
          <a:p>
            <a:pPr marL="342900" lvl="1" indent="0">
              <a:buNone/>
            </a:pPr>
            <a:r>
              <a:rPr lang="en-US" altLang="zh-CN" i="1" dirty="0"/>
              <a:t>static {</a:t>
            </a:r>
            <a:endParaRPr lang="zh-CN" altLang="zh-CN" i="1" dirty="0"/>
          </a:p>
          <a:p>
            <a:pPr marL="342900" lvl="1" indent="0">
              <a:buNone/>
            </a:pPr>
            <a:r>
              <a:rPr lang="en-US" altLang="zh-CN" i="1" dirty="0"/>
              <a:t>    // Add default resources</a:t>
            </a:r>
            <a:endParaRPr lang="zh-CN" altLang="zh-CN" i="1" dirty="0"/>
          </a:p>
          <a:p>
            <a:pPr marL="342900" lvl="1" indent="0">
              <a:buNone/>
            </a:pPr>
            <a:r>
              <a:rPr lang="en-US" altLang="zh-CN" i="1" dirty="0"/>
              <a:t>    </a:t>
            </a:r>
            <a:r>
              <a:rPr lang="en-US" altLang="zh-CN" i="1" dirty="0" err="1"/>
              <a:t>addDefaultResource</a:t>
            </a:r>
            <a:r>
              <a:rPr lang="en-US" altLang="zh-CN" i="1" dirty="0"/>
              <a:t>("core-default.xml");</a:t>
            </a:r>
            <a:endParaRPr lang="zh-CN" altLang="zh-CN" i="1" dirty="0"/>
          </a:p>
          <a:p>
            <a:pPr marL="342900" lvl="1" indent="0">
              <a:buNone/>
            </a:pPr>
            <a:r>
              <a:rPr lang="en-US" altLang="zh-CN" i="1" dirty="0"/>
              <a:t>    </a:t>
            </a:r>
            <a:r>
              <a:rPr lang="en-US" altLang="zh-CN" i="1" dirty="0" err="1"/>
              <a:t>addDefaultResource</a:t>
            </a:r>
            <a:r>
              <a:rPr lang="en-US" altLang="zh-CN" i="1" dirty="0"/>
              <a:t>("core-site.xml");</a:t>
            </a:r>
            <a:endParaRPr lang="zh-CN" altLang="zh-CN" i="1" dirty="0"/>
          </a:p>
          <a:p>
            <a:pPr marL="342900" lvl="1" indent="0">
              <a:buNone/>
            </a:pPr>
            <a:r>
              <a:rPr lang="en-US" altLang="zh-CN" i="1" dirty="0"/>
              <a:t>…</a:t>
            </a:r>
            <a:endParaRPr lang="zh-CN" altLang="zh-CN" i="1" dirty="0"/>
          </a:p>
          <a:p>
            <a:pPr marL="342900" lvl="1" indent="0">
              <a:buNone/>
            </a:pPr>
            <a:r>
              <a:rPr lang="en-US" altLang="zh-CN" i="1" dirty="0"/>
              <a:t>}</a:t>
            </a:r>
            <a:endParaRPr lang="zh-CN" altLang="zh-CN" i="1" dirty="0"/>
          </a:p>
        </p:txBody>
      </p:sp>
    </p:spTree>
    <p:extLst>
      <p:ext uri="{BB962C8B-B14F-4D97-AF65-F5344CB8AC3E}">
        <p14:creationId xmlns:p14="http://schemas.microsoft.com/office/powerpoint/2010/main" val="2351179123"/>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FC250-A915-4728-8454-9B05497C4B57}"/>
              </a:ext>
            </a:extLst>
          </p:cNvPr>
          <p:cNvSpPr>
            <a:spLocks noGrp="1"/>
          </p:cNvSpPr>
          <p:nvPr>
            <p:ph type="title"/>
          </p:nvPr>
        </p:nvSpPr>
        <p:spPr/>
        <p:txBody>
          <a:bodyPr/>
          <a:lstStyle/>
          <a:p>
            <a:r>
              <a:rPr lang="en-US" altLang="zh-CN" dirty="0"/>
              <a:t>4.7.3  MapReduce Java API</a:t>
            </a:r>
            <a:r>
              <a:rPr lang="zh-CN" altLang="en-US" dirty="0"/>
              <a:t>编程</a:t>
            </a:r>
          </a:p>
        </p:txBody>
      </p:sp>
      <p:sp>
        <p:nvSpPr>
          <p:cNvPr id="3" name="内容占位符 2">
            <a:extLst>
              <a:ext uri="{FF2B5EF4-FFF2-40B4-BE49-F238E27FC236}">
                <a16:creationId xmlns:a16="http://schemas.microsoft.com/office/drawing/2014/main" id="{27ED486D-12D0-4D64-BF56-7CC12AEEA50A}"/>
              </a:ext>
            </a:extLst>
          </p:cNvPr>
          <p:cNvSpPr>
            <a:spLocks noGrp="1"/>
          </p:cNvSpPr>
          <p:nvPr>
            <p:ph idx="1"/>
          </p:nvPr>
        </p:nvSpPr>
        <p:spPr/>
        <p:txBody>
          <a:bodyPr>
            <a:normAutofit fontScale="62500" lnSpcReduction="20000"/>
          </a:bodyPr>
          <a:lstStyle/>
          <a:p>
            <a:r>
              <a:rPr lang="en-US" altLang="zh-CN" dirty="0"/>
              <a:t>1. MapReduce Java API</a:t>
            </a:r>
            <a:r>
              <a:rPr lang="zh-CN" altLang="zh-CN" dirty="0"/>
              <a:t>解析</a:t>
            </a:r>
            <a:endParaRPr lang="en-US" altLang="zh-CN" dirty="0"/>
          </a:p>
          <a:p>
            <a:pPr lvl="1"/>
            <a:r>
              <a:rPr lang="zh-CN" altLang="zh-CN" dirty="0"/>
              <a:t>（</a:t>
            </a:r>
            <a:r>
              <a:rPr lang="en-US" altLang="zh-CN" dirty="0"/>
              <a:t>2</a:t>
            </a:r>
            <a:r>
              <a:rPr lang="zh-CN" altLang="zh-CN" dirty="0"/>
              <a:t>）自动加载</a:t>
            </a:r>
            <a:r>
              <a:rPr lang="en-US" altLang="zh-CN" dirty="0"/>
              <a:t>CLASSPATH</a:t>
            </a:r>
            <a:r>
              <a:rPr lang="zh-CN" altLang="zh-CN" dirty="0"/>
              <a:t>下的</a:t>
            </a:r>
            <a:r>
              <a:rPr lang="en-US" altLang="zh-CN" dirty="0"/>
              <a:t>mapred-default.xml</a:t>
            </a:r>
            <a:r>
              <a:rPr lang="zh-CN" altLang="zh-CN" dirty="0"/>
              <a:t>、</a:t>
            </a:r>
            <a:r>
              <a:rPr lang="en-US" altLang="zh-CN" dirty="0"/>
              <a:t>mapred-site.xml</a:t>
            </a:r>
            <a:r>
              <a:rPr lang="zh-CN" altLang="zh-CN" dirty="0"/>
              <a:t>、</a:t>
            </a:r>
            <a:r>
              <a:rPr lang="en-US" altLang="zh-CN" dirty="0"/>
              <a:t>yarn-default.xml</a:t>
            </a:r>
            <a:r>
              <a:rPr lang="zh-CN" altLang="zh-CN" dirty="0"/>
              <a:t>和</a:t>
            </a:r>
            <a:r>
              <a:rPr lang="en-US" altLang="zh-CN" dirty="0"/>
              <a:t>yarn-site.xml</a:t>
            </a:r>
            <a:r>
              <a:rPr lang="zh-CN" altLang="zh-CN" dirty="0"/>
              <a:t>，其在</a:t>
            </a:r>
            <a:r>
              <a:rPr lang="en-US" altLang="zh-CN" dirty="0"/>
              <a:t>Job</a:t>
            </a:r>
            <a:r>
              <a:rPr lang="zh-CN" altLang="zh-CN" dirty="0"/>
              <a:t>类中的相关源码如下所示。</a:t>
            </a:r>
          </a:p>
          <a:p>
            <a:pPr marL="342900" lvl="1" indent="0">
              <a:buNone/>
            </a:pPr>
            <a:r>
              <a:rPr lang="en-US" altLang="zh-CN" i="1" dirty="0"/>
              <a:t>static {</a:t>
            </a:r>
            <a:endParaRPr lang="zh-CN" altLang="zh-CN" i="1" dirty="0"/>
          </a:p>
          <a:p>
            <a:pPr marL="342900" lvl="1" indent="0">
              <a:buNone/>
            </a:pPr>
            <a:r>
              <a:rPr lang="en-US" altLang="zh-CN" i="1" dirty="0"/>
              <a:t>    </a:t>
            </a:r>
            <a:r>
              <a:rPr lang="en-US" altLang="zh-CN" i="1" dirty="0" err="1"/>
              <a:t>ConfigUtil.loadResources</a:t>
            </a:r>
            <a:r>
              <a:rPr lang="en-US" altLang="zh-CN" i="1" dirty="0"/>
              <a:t>();</a:t>
            </a:r>
            <a:endParaRPr lang="zh-CN" altLang="zh-CN" i="1" dirty="0"/>
          </a:p>
          <a:p>
            <a:pPr marL="342900" lvl="1" indent="0">
              <a:buNone/>
            </a:pPr>
            <a:r>
              <a:rPr lang="en-US" altLang="zh-CN" i="1" dirty="0"/>
              <a:t>}</a:t>
            </a:r>
            <a:endParaRPr lang="zh-CN" altLang="zh-CN" i="1" dirty="0"/>
          </a:p>
          <a:p>
            <a:pPr marL="342900" lvl="1" indent="0">
              <a:buNone/>
            </a:pPr>
            <a:r>
              <a:rPr lang="zh-CN" altLang="zh-CN" i="1" dirty="0"/>
              <a:t>涉及到的</a:t>
            </a:r>
            <a:r>
              <a:rPr lang="en-US" altLang="zh-CN" i="1" dirty="0" err="1"/>
              <a:t>loadResources</a:t>
            </a:r>
            <a:r>
              <a:rPr lang="en-US" altLang="zh-CN" i="1" dirty="0"/>
              <a:t>()</a:t>
            </a:r>
            <a:r>
              <a:rPr lang="zh-CN" altLang="zh-CN" i="1" dirty="0"/>
              <a:t>方法的源码如下所示。</a:t>
            </a:r>
          </a:p>
          <a:p>
            <a:pPr marL="342900" lvl="1" indent="0">
              <a:buNone/>
            </a:pPr>
            <a:r>
              <a:rPr lang="en-US" altLang="zh-CN" i="1" dirty="0"/>
              <a:t>public static void </a:t>
            </a:r>
            <a:r>
              <a:rPr lang="en-US" altLang="zh-CN" i="1" dirty="0" err="1"/>
              <a:t>loadResources</a:t>
            </a:r>
            <a:r>
              <a:rPr lang="en-US" altLang="zh-CN" i="1" dirty="0"/>
              <a:t>() {</a:t>
            </a:r>
            <a:endParaRPr lang="zh-CN" altLang="zh-CN" i="1" dirty="0"/>
          </a:p>
          <a:p>
            <a:pPr marL="342900" lvl="1" indent="0">
              <a:buNone/>
            </a:pPr>
            <a:r>
              <a:rPr lang="en-US" altLang="zh-CN" i="1" dirty="0"/>
              <a:t>    </a:t>
            </a:r>
            <a:r>
              <a:rPr lang="en-US" altLang="zh-CN" i="1" dirty="0" err="1"/>
              <a:t>addDeprecatedKeys</a:t>
            </a:r>
            <a:r>
              <a:rPr lang="en-US" altLang="zh-CN" i="1" dirty="0"/>
              <a:t>();</a:t>
            </a:r>
            <a:endParaRPr lang="zh-CN" altLang="zh-CN" i="1" dirty="0"/>
          </a:p>
          <a:p>
            <a:pPr marL="342900" lvl="1" indent="0">
              <a:buNone/>
            </a:pPr>
            <a:r>
              <a:rPr lang="en-US" altLang="zh-CN" i="1" dirty="0"/>
              <a:t>    </a:t>
            </a:r>
            <a:r>
              <a:rPr lang="en-US" altLang="zh-CN" i="1" dirty="0" err="1"/>
              <a:t>Configuration.addDefaultResource</a:t>
            </a:r>
            <a:r>
              <a:rPr lang="en-US" altLang="zh-CN" i="1" dirty="0"/>
              <a:t>("mapred-default.xml");</a:t>
            </a:r>
            <a:endParaRPr lang="zh-CN" altLang="zh-CN" i="1" dirty="0"/>
          </a:p>
          <a:p>
            <a:pPr marL="342900" lvl="1" indent="0">
              <a:buNone/>
            </a:pPr>
            <a:r>
              <a:rPr lang="en-US" altLang="zh-CN" i="1" dirty="0"/>
              <a:t>    </a:t>
            </a:r>
            <a:r>
              <a:rPr lang="en-US" altLang="zh-CN" i="1" dirty="0" err="1"/>
              <a:t>Configuration.addDefaultResource</a:t>
            </a:r>
            <a:r>
              <a:rPr lang="en-US" altLang="zh-CN" i="1" dirty="0"/>
              <a:t>("mapred-site.xml");</a:t>
            </a:r>
            <a:endParaRPr lang="zh-CN" altLang="zh-CN" i="1" dirty="0"/>
          </a:p>
          <a:p>
            <a:pPr marL="342900" lvl="1" indent="0">
              <a:buNone/>
            </a:pPr>
            <a:r>
              <a:rPr lang="en-US" altLang="zh-CN" i="1" dirty="0"/>
              <a:t>    </a:t>
            </a:r>
            <a:r>
              <a:rPr lang="en-US" altLang="zh-CN" i="1" dirty="0" err="1"/>
              <a:t>Configuration.addDefaultResource</a:t>
            </a:r>
            <a:r>
              <a:rPr lang="en-US" altLang="zh-CN" i="1" dirty="0"/>
              <a:t>("yarn-default.xml");</a:t>
            </a:r>
            <a:endParaRPr lang="zh-CN" altLang="zh-CN" i="1" dirty="0"/>
          </a:p>
          <a:p>
            <a:pPr marL="342900" lvl="1" indent="0">
              <a:buNone/>
            </a:pPr>
            <a:r>
              <a:rPr lang="en-US" altLang="zh-CN" i="1" dirty="0"/>
              <a:t>    </a:t>
            </a:r>
            <a:r>
              <a:rPr lang="en-US" altLang="zh-CN" i="1" dirty="0" err="1"/>
              <a:t>Configuration.addDefaultResource</a:t>
            </a:r>
            <a:r>
              <a:rPr lang="en-US" altLang="zh-CN" i="1" dirty="0"/>
              <a:t>("yarn-site.xml");</a:t>
            </a:r>
            <a:endParaRPr lang="zh-CN" altLang="zh-CN" i="1" dirty="0"/>
          </a:p>
          <a:p>
            <a:pPr marL="342900" lvl="1" indent="0">
              <a:buNone/>
            </a:pPr>
            <a:r>
              <a:rPr lang="en-US" altLang="zh-CN" i="1" dirty="0"/>
              <a:t>}</a:t>
            </a:r>
            <a:endParaRPr lang="zh-CN" altLang="zh-CN" i="1" dirty="0"/>
          </a:p>
          <a:p>
            <a:pPr lvl="1"/>
            <a:r>
              <a:rPr lang="en-US" altLang="zh-CN" dirty="0"/>
              <a:t>MapReduce</a:t>
            </a:r>
            <a:r>
              <a:rPr lang="zh-CN" altLang="zh-CN" dirty="0"/>
              <a:t>加载的这些文件，既可以是安装</a:t>
            </a:r>
            <a:r>
              <a:rPr lang="en-US" altLang="zh-CN" dirty="0"/>
              <a:t>Hadoop</a:t>
            </a:r>
            <a:r>
              <a:rPr lang="zh-CN" altLang="zh-CN" dirty="0"/>
              <a:t>时</a:t>
            </a:r>
            <a:r>
              <a:rPr lang="en-US" altLang="zh-CN" dirty="0"/>
              <a:t>$HADOOP_HOME/</a:t>
            </a:r>
            <a:r>
              <a:rPr lang="en-US" altLang="zh-CN" dirty="0" err="1"/>
              <a:t>etc</a:t>
            </a:r>
            <a:r>
              <a:rPr lang="en-US" altLang="zh-CN" dirty="0"/>
              <a:t>/</a:t>
            </a:r>
            <a:r>
              <a:rPr lang="en-US" altLang="zh-CN" dirty="0" err="1"/>
              <a:t>hadoop</a:t>
            </a:r>
            <a:r>
              <a:rPr lang="zh-CN" altLang="zh-CN" dirty="0"/>
              <a:t>中存在的配置文件，也可以是我们导入到项目构建路径中的相关文件。</a:t>
            </a:r>
          </a:p>
        </p:txBody>
      </p:sp>
    </p:spTree>
    <p:extLst>
      <p:ext uri="{BB962C8B-B14F-4D97-AF65-F5344CB8AC3E}">
        <p14:creationId xmlns:p14="http://schemas.microsoft.com/office/powerpoint/2010/main" val="3510709922"/>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FC250-A915-4728-8454-9B05497C4B57}"/>
              </a:ext>
            </a:extLst>
          </p:cNvPr>
          <p:cNvSpPr>
            <a:spLocks noGrp="1"/>
          </p:cNvSpPr>
          <p:nvPr>
            <p:ph type="title"/>
          </p:nvPr>
        </p:nvSpPr>
        <p:spPr/>
        <p:txBody>
          <a:bodyPr/>
          <a:lstStyle/>
          <a:p>
            <a:r>
              <a:rPr lang="en-US" altLang="zh-CN" dirty="0"/>
              <a:t>4.7.3  MapReduce Java API</a:t>
            </a:r>
            <a:r>
              <a:rPr lang="zh-CN" altLang="en-US" dirty="0"/>
              <a:t>编程</a:t>
            </a:r>
          </a:p>
        </p:txBody>
      </p:sp>
      <p:sp>
        <p:nvSpPr>
          <p:cNvPr id="3" name="内容占位符 2">
            <a:extLst>
              <a:ext uri="{FF2B5EF4-FFF2-40B4-BE49-F238E27FC236}">
                <a16:creationId xmlns:a16="http://schemas.microsoft.com/office/drawing/2014/main" id="{27ED486D-12D0-4D64-BF56-7CC12AEEA50A}"/>
              </a:ext>
            </a:extLst>
          </p:cNvPr>
          <p:cNvSpPr>
            <a:spLocks noGrp="1"/>
          </p:cNvSpPr>
          <p:nvPr>
            <p:ph idx="1"/>
          </p:nvPr>
        </p:nvSpPr>
        <p:spPr/>
        <p:txBody>
          <a:bodyPr>
            <a:normAutofit fontScale="85000" lnSpcReduction="10000"/>
          </a:bodyPr>
          <a:lstStyle/>
          <a:p>
            <a:r>
              <a:rPr lang="en-US" altLang="zh-CN" dirty="0"/>
              <a:t>1. MapReduce Java API</a:t>
            </a:r>
            <a:r>
              <a:rPr lang="zh-CN" altLang="zh-CN" dirty="0"/>
              <a:t>解析</a:t>
            </a:r>
            <a:endParaRPr lang="en-US" altLang="zh-CN" dirty="0"/>
          </a:p>
          <a:p>
            <a:pPr lvl="1"/>
            <a:r>
              <a:rPr lang="zh-CN" altLang="zh-CN" dirty="0"/>
              <a:t>（</a:t>
            </a:r>
            <a:r>
              <a:rPr lang="en-US" altLang="zh-CN" dirty="0"/>
              <a:t>3</a:t>
            </a:r>
            <a:r>
              <a:rPr lang="zh-CN" altLang="zh-CN" dirty="0"/>
              <a:t>）通过</a:t>
            </a:r>
            <a:r>
              <a:rPr lang="en-US" altLang="zh-CN" dirty="0"/>
              <a:t>Configuration</a:t>
            </a:r>
            <a:r>
              <a:rPr lang="zh-CN" altLang="zh-CN" dirty="0"/>
              <a:t>对象硬编码。</a:t>
            </a:r>
          </a:p>
          <a:p>
            <a:pPr lvl="1"/>
            <a:r>
              <a:rPr lang="en-US" altLang="zh-CN" dirty="0"/>
              <a:t>MapReduce</a:t>
            </a:r>
            <a:r>
              <a:rPr lang="zh-CN" altLang="zh-CN" dirty="0"/>
              <a:t>的运行参数还可以通过</a:t>
            </a:r>
            <a:r>
              <a:rPr lang="en-US" altLang="zh-CN" dirty="0"/>
              <a:t>Configuration</a:t>
            </a:r>
            <a:r>
              <a:rPr lang="zh-CN" altLang="zh-CN" dirty="0"/>
              <a:t>对象进行设置，例如“</a:t>
            </a:r>
            <a:r>
              <a:rPr lang="en-US" altLang="zh-CN" dirty="0"/>
              <a:t>Configuration</a:t>
            </a:r>
            <a:r>
              <a:rPr lang="zh-CN" altLang="zh-CN" dirty="0"/>
              <a:t>对象</a:t>
            </a:r>
            <a:r>
              <a:rPr lang="en-US" altLang="zh-CN" dirty="0"/>
              <a:t>.set("mapreduce.framework.name", "yarn")</a:t>
            </a:r>
            <a:r>
              <a:rPr lang="zh-CN" altLang="zh-CN" dirty="0"/>
              <a:t>”。</a:t>
            </a:r>
          </a:p>
          <a:p>
            <a:pPr lvl="1"/>
            <a:r>
              <a:rPr lang="zh-CN" altLang="zh-CN" dirty="0"/>
              <a:t>除了运行参数以外，还可以通过</a:t>
            </a:r>
            <a:r>
              <a:rPr lang="en-US" altLang="zh-CN" dirty="0"/>
              <a:t>Job</a:t>
            </a:r>
            <a:r>
              <a:rPr lang="zh-CN" altLang="zh-CN" dirty="0"/>
              <a:t>对象设置任务执行时的</a:t>
            </a:r>
            <a:r>
              <a:rPr lang="en-US" altLang="zh-CN" dirty="0"/>
              <a:t>Map</a:t>
            </a:r>
            <a:r>
              <a:rPr lang="zh-CN" altLang="zh-CN" dirty="0"/>
              <a:t>处理类、</a:t>
            </a:r>
            <a:r>
              <a:rPr lang="en-US" altLang="zh-CN" dirty="0"/>
              <a:t>Reduce</a:t>
            </a:r>
            <a:r>
              <a:rPr lang="zh-CN" altLang="zh-CN" dirty="0"/>
              <a:t>处理类、输入类型、输出类型，以及设置任务的分区处理类等，具体代码如下所示。</a:t>
            </a:r>
          </a:p>
          <a:p>
            <a:pPr marL="342900" lvl="1" indent="0">
              <a:buNone/>
            </a:pPr>
            <a:r>
              <a:rPr lang="en-US" altLang="zh-CN" i="1" dirty="0" err="1"/>
              <a:t>job.setMapperClass</a:t>
            </a:r>
            <a:r>
              <a:rPr lang="en-US" altLang="zh-CN" i="1" dirty="0"/>
              <a:t>(…);</a:t>
            </a:r>
            <a:endParaRPr lang="zh-CN" altLang="zh-CN" i="1" dirty="0"/>
          </a:p>
          <a:p>
            <a:pPr marL="342900" lvl="1" indent="0">
              <a:buNone/>
            </a:pPr>
            <a:r>
              <a:rPr lang="en-US" altLang="zh-CN" i="1" dirty="0" err="1"/>
              <a:t>job.setReducerClass</a:t>
            </a:r>
            <a:r>
              <a:rPr lang="en-US" altLang="zh-CN" i="1" dirty="0"/>
              <a:t>(…);</a:t>
            </a:r>
            <a:endParaRPr lang="zh-CN" altLang="zh-CN" i="1" dirty="0"/>
          </a:p>
          <a:p>
            <a:pPr marL="342900" lvl="1" indent="0">
              <a:buNone/>
            </a:pPr>
            <a:r>
              <a:rPr lang="en-US" altLang="zh-CN" i="1" dirty="0" err="1"/>
              <a:t>job.setOutputKeyClass</a:t>
            </a:r>
            <a:r>
              <a:rPr lang="en-US" altLang="zh-CN" i="1" dirty="0"/>
              <a:t>(…);</a:t>
            </a:r>
            <a:endParaRPr lang="zh-CN" altLang="zh-CN" i="1" dirty="0"/>
          </a:p>
          <a:p>
            <a:pPr marL="342900" lvl="1" indent="0">
              <a:buNone/>
            </a:pPr>
            <a:r>
              <a:rPr lang="en-US" altLang="zh-CN" i="1" dirty="0" err="1"/>
              <a:t>job.setOutputValueClass</a:t>
            </a:r>
            <a:r>
              <a:rPr lang="en-US" altLang="zh-CN" i="1" dirty="0"/>
              <a:t>(…);</a:t>
            </a:r>
            <a:endParaRPr lang="zh-CN" altLang="zh-CN" i="1" dirty="0"/>
          </a:p>
          <a:p>
            <a:pPr marL="342900" lvl="1" indent="0">
              <a:buNone/>
            </a:pPr>
            <a:r>
              <a:rPr lang="en-US" altLang="zh-CN" i="1" dirty="0" err="1"/>
              <a:t>job.setInputFormatClass</a:t>
            </a:r>
            <a:r>
              <a:rPr lang="en-US" altLang="zh-CN" i="1" dirty="0"/>
              <a:t>(…);</a:t>
            </a:r>
            <a:endParaRPr lang="zh-CN" altLang="zh-CN" i="1" dirty="0"/>
          </a:p>
          <a:p>
            <a:pPr marL="342900" lvl="1" indent="0">
              <a:buNone/>
            </a:pPr>
            <a:r>
              <a:rPr lang="en-US" altLang="zh-CN" i="1" dirty="0" err="1"/>
              <a:t>job.setOutputFormatClass</a:t>
            </a:r>
            <a:r>
              <a:rPr lang="en-US" altLang="zh-CN" i="1" dirty="0"/>
              <a:t>(…);</a:t>
            </a:r>
            <a:endParaRPr lang="zh-CN" altLang="zh-CN" i="1" dirty="0"/>
          </a:p>
        </p:txBody>
      </p:sp>
    </p:spTree>
    <p:extLst>
      <p:ext uri="{BB962C8B-B14F-4D97-AF65-F5344CB8AC3E}">
        <p14:creationId xmlns:p14="http://schemas.microsoft.com/office/powerpoint/2010/main" val="3630435340"/>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04C6E-A84A-4947-90B3-414AD13122F7}"/>
              </a:ext>
            </a:extLst>
          </p:cNvPr>
          <p:cNvSpPr>
            <a:spLocks noGrp="1"/>
          </p:cNvSpPr>
          <p:nvPr>
            <p:ph type="title"/>
          </p:nvPr>
        </p:nvSpPr>
        <p:spPr/>
        <p:txBody>
          <a:bodyPr/>
          <a:lstStyle/>
          <a:p>
            <a:r>
              <a:rPr lang="en-US" altLang="zh-CN" dirty="0"/>
              <a:t>4.7.3  MapReduce Java API</a:t>
            </a:r>
            <a:r>
              <a:rPr lang="zh-CN" altLang="en-US" dirty="0"/>
              <a:t>编程</a:t>
            </a:r>
          </a:p>
        </p:txBody>
      </p:sp>
      <p:sp>
        <p:nvSpPr>
          <p:cNvPr id="3" name="内容占位符 2">
            <a:extLst>
              <a:ext uri="{FF2B5EF4-FFF2-40B4-BE49-F238E27FC236}">
                <a16:creationId xmlns:a16="http://schemas.microsoft.com/office/drawing/2014/main" id="{EB7FCC5B-EB3B-4429-BCB0-019CFEFEE7D9}"/>
              </a:ext>
            </a:extLst>
          </p:cNvPr>
          <p:cNvSpPr>
            <a:spLocks noGrp="1"/>
          </p:cNvSpPr>
          <p:nvPr>
            <p:ph idx="1"/>
          </p:nvPr>
        </p:nvSpPr>
        <p:spPr/>
        <p:txBody>
          <a:bodyPr>
            <a:normAutofit/>
          </a:bodyPr>
          <a:lstStyle/>
          <a:p>
            <a:r>
              <a:rPr lang="es-ES" altLang="zh-CN" dirty="0"/>
              <a:t>2. MapReduce 1.0</a:t>
            </a:r>
            <a:r>
              <a:rPr lang="zh-CN" altLang="es-ES" dirty="0"/>
              <a:t>与</a:t>
            </a:r>
            <a:r>
              <a:rPr lang="es-ES" altLang="zh-CN" dirty="0"/>
              <a:t>MapReduce 2.0</a:t>
            </a:r>
          </a:p>
          <a:p>
            <a:pPr lvl="1"/>
            <a:r>
              <a:rPr lang="zh-CN" altLang="en-US" dirty="0"/>
              <a:t>（</a:t>
            </a:r>
            <a:r>
              <a:rPr lang="en-US" altLang="zh-CN" dirty="0"/>
              <a:t>1</a:t>
            </a:r>
            <a:r>
              <a:rPr lang="zh-CN" altLang="en-US" dirty="0"/>
              <a:t>）</a:t>
            </a:r>
            <a:r>
              <a:rPr lang="zh-CN" altLang="zh-CN" dirty="0"/>
              <a:t>在使用</a:t>
            </a:r>
            <a:r>
              <a:rPr lang="en-US" altLang="zh-CN" dirty="0"/>
              <a:t>MapReduce API</a:t>
            </a:r>
            <a:r>
              <a:rPr lang="zh-CN" altLang="zh-CN" dirty="0"/>
              <a:t>时还要注意，</a:t>
            </a:r>
            <a:r>
              <a:rPr lang="en-US" altLang="zh-CN" dirty="0"/>
              <a:t>MapReduce 2.0</a:t>
            </a:r>
            <a:r>
              <a:rPr lang="zh-CN" altLang="zh-CN" dirty="0"/>
              <a:t>使用的是较新的</a:t>
            </a:r>
            <a:r>
              <a:rPr lang="en-US" altLang="zh-CN" dirty="0"/>
              <a:t>API</a:t>
            </a:r>
            <a:r>
              <a:rPr lang="zh-CN" altLang="zh-CN" dirty="0"/>
              <a:t>，而</a:t>
            </a:r>
            <a:r>
              <a:rPr lang="en-US" altLang="zh-CN" dirty="0"/>
              <a:t>MapReduce 1.0</a:t>
            </a:r>
            <a:r>
              <a:rPr lang="zh-CN" altLang="zh-CN" dirty="0"/>
              <a:t>使用的是旧版</a:t>
            </a:r>
            <a:r>
              <a:rPr lang="en-US" altLang="zh-CN" dirty="0"/>
              <a:t>API</a:t>
            </a:r>
            <a:r>
              <a:rPr lang="zh-CN" altLang="zh-CN" dirty="0"/>
              <a:t>，二者在使用上有着一定的差异。</a:t>
            </a:r>
            <a:endParaRPr lang="zh-CN" altLang="en-US" dirty="0"/>
          </a:p>
          <a:p>
            <a:pPr lvl="1"/>
            <a:r>
              <a:rPr lang="zh-CN" altLang="en-US" dirty="0"/>
              <a:t>（</a:t>
            </a:r>
            <a:r>
              <a:rPr lang="en-US" altLang="zh-CN" dirty="0"/>
              <a:t>2</a:t>
            </a:r>
            <a:r>
              <a:rPr lang="zh-CN" altLang="en-US" dirty="0"/>
              <a:t>）</a:t>
            </a:r>
            <a:r>
              <a:rPr lang="en-US" altLang="zh-CN" dirty="0"/>
              <a:t>MapReduce1.0提供的API是定义在org.apache.hadoop.mapred包中，而MapReduce2.0提供的API是定义在org.apache.hadoop.mapreduce包中</a:t>
            </a:r>
            <a:r>
              <a:rPr lang="zh-CN" altLang="en-US" dirty="0"/>
              <a:t>。</a:t>
            </a:r>
            <a:endParaRPr lang="en-US" altLang="zh-CN" dirty="0"/>
          </a:p>
          <a:p>
            <a:pPr lvl="1"/>
            <a:r>
              <a:rPr lang="zh-CN" altLang="en-US" dirty="0"/>
              <a:t>（</a:t>
            </a:r>
            <a:r>
              <a:rPr lang="en-US" altLang="zh-CN" dirty="0"/>
              <a:t>3</a:t>
            </a:r>
            <a:r>
              <a:rPr lang="zh-CN" altLang="en-US" dirty="0"/>
              <a:t>）</a:t>
            </a:r>
            <a:r>
              <a:rPr lang="en-US" altLang="zh-CN" dirty="0"/>
              <a:t>MapReduce1.0框架中使用的是JobTracker和TaskTracker结构，而MapReduce2.0使用的是ResourceManager、ApplicationMaster和NodeManager结构</a:t>
            </a:r>
            <a:r>
              <a:rPr lang="zh-CN" altLang="en-US" dirty="0"/>
              <a:t>。</a:t>
            </a:r>
            <a:endParaRPr lang="en-US" altLang="zh-CN" dirty="0"/>
          </a:p>
        </p:txBody>
      </p:sp>
    </p:spTree>
    <p:extLst>
      <p:ext uri="{BB962C8B-B14F-4D97-AF65-F5344CB8AC3E}">
        <p14:creationId xmlns:p14="http://schemas.microsoft.com/office/powerpoint/2010/main" val="656101604"/>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1C28567-B2F6-43C2-B5FF-15A7A574BD5E}"/>
              </a:ext>
            </a:extLst>
          </p:cNvPr>
          <p:cNvSpPr>
            <a:spLocks noGrp="1"/>
          </p:cNvSpPr>
          <p:nvPr>
            <p:ph idx="1"/>
          </p:nvPr>
        </p:nvSpPr>
        <p:spPr>
          <a:xfrm>
            <a:off x="628650" y="321004"/>
            <a:ext cx="7886700" cy="1366547"/>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en-US" altLang="zh-CN" sz="1200" i="1" dirty="0"/>
              <a:t>package </a:t>
            </a:r>
            <a:r>
              <a:rPr lang="en-US" altLang="zh-CN" sz="1200" i="1" dirty="0" err="1"/>
              <a:t>org.apache.hadoop.mapred</a:t>
            </a:r>
            <a:r>
              <a:rPr lang="en-US" altLang="zh-CN" sz="1200" i="1" dirty="0"/>
              <a:t>;</a:t>
            </a:r>
            <a:endParaRPr lang="zh-CN" altLang="zh-CN" sz="1200" i="1" dirty="0"/>
          </a:p>
          <a:p>
            <a:pPr marL="0" indent="0">
              <a:buNone/>
            </a:pPr>
            <a:r>
              <a:rPr lang="en-US" altLang="zh-CN" sz="1200" i="1" dirty="0"/>
              <a:t>import ...</a:t>
            </a:r>
            <a:endParaRPr lang="zh-CN" altLang="zh-CN" sz="1200" i="1" dirty="0"/>
          </a:p>
          <a:p>
            <a:pPr marL="0" indent="0">
              <a:buNone/>
            </a:pPr>
            <a:r>
              <a:rPr lang="en-US" altLang="zh-CN" sz="1200" i="1" dirty="0"/>
              <a:t>public interface Mapper&lt;K1, V1, K2, V2&gt; extends </a:t>
            </a:r>
            <a:r>
              <a:rPr lang="en-US" altLang="zh-CN" sz="1200" i="1" dirty="0" err="1"/>
              <a:t>JobConfigurable</a:t>
            </a:r>
            <a:r>
              <a:rPr lang="en-US" altLang="zh-CN" sz="1200" i="1" dirty="0"/>
              <a:t>, Closeable {</a:t>
            </a:r>
            <a:endParaRPr lang="zh-CN" altLang="zh-CN" sz="1200" i="1" dirty="0"/>
          </a:p>
          <a:p>
            <a:pPr marL="0" indent="0">
              <a:buNone/>
            </a:pPr>
            <a:r>
              <a:rPr lang="en-US" altLang="zh-CN" sz="1200" i="1" dirty="0"/>
              <a:t>    void map(K1 var1, V1 var2, </a:t>
            </a:r>
            <a:r>
              <a:rPr lang="en-US" altLang="zh-CN" sz="1200" i="1" dirty="0" err="1"/>
              <a:t>OutputCollector</a:t>
            </a:r>
            <a:r>
              <a:rPr lang="en-US" altLang="zh-CN" sz="1200" i="1" dirty="0"/>
              <a:t>&lt;K2, V2&gt; var3, Reporter var4) throws </a:t>
            </a:r>
            <a:r>
              <a:rPr lang="en-US" altLang="zh-CN" sz="1200" i="1" dirty="0" err="1"/>
              <a:t>IOException</a:t>
            </a:r>
            <a:r>
              <a:rPr lang="en-US" altLang="zh-CN" sz="1200" i="1" dirty="0"/>
              <a:t>;</a:t>
            </a:r>
            <a:endParaRPr lang="zh-CN" altLang="zh-CN" sz="1200" i="1" dirty="0"/>
          </a:p>
          <a:p>
            <a:pPr marL="0" indent="0">
              <a:buNone/>
            </a:pPr>
            <a:r>
              <a:rPr lang="en-US" altLang="zh-CN" sz="1200" i="1" dirty="0"/>
              <a:t>}</a:t>
            </a:r>
            <a:endParaRPr lang="zh-CN" altLang="zh-CN" sz="1200" i="1" dirty="0"/>
          </a:p>
        </p:txBody>
      </p:sp>
      <p:sp>
        <p:nvSpPr>
          <p:cNvPr id="4" name="内容占位符 2">
            <a:extLst>
              <a:ext uri="{FF2B5EF4-FFF2-40B4-BE49-F238E27FC236}">
                <a16:creationId xmlns:a16="http://schemas.microsoft.com/office/drawing/2014/main" id="{8E53CF64-2851-401C-A921-6BA330D7E87E}"/>
              </a:ext>
            </a:extLst>
          </p:cNvPr>
          <p:cNvSpPr txBox="1">
            <a:spLocks/>
          </p:cNvSpPr>
          <p:nvPr/>
        </p:nvSpPr>
        <p:spPr>
          <a:xfrm>
            <a:off x="628650" y="1960015"/>
            <a:ext cx="7886700" cy="2693761"/>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200" i="1" dirty="0"/>
              <a:t>package </a:t>
            </a:r>
            <a:r>
              <a:rPr lang="en-US" altLang="zh-CN" sz="1200" i="1" dirty="0" err="1"/>
              <a:t>org.apache.hadoop.mapreduce</a:t>
            </a:r>
            <a:r>
              <a:rPr lang="en-US" altLang="zh-CN" sz="1200" i="1" dirty="0"/>
              <a:t>;</a:t>
            </a:r>
          </a:p>
          <a:p>
            <a:pPr marL="0" indent="0">
              <a:buNone/>
            </a:pPr>
            <a:r>
              <a:rPr lang="en-US" altLang="zh-CN" sz="1200" i="1" dirty="0"/>
              <a:t>import ...</a:t>
            </a:r>
          </a:p>
          <a:p>
            <a:pPr marL="0" indent="0">
              <a:buNone/>
            </a:pPr>
            <a:r>
              <a:rPr lang="en-US" altLang="zh-CN" sz="1200" i="1" dirty="0"/>
              <a:t>public class Mapper&lt;KEYIN, VALUEIN, KEYOUT, VALUEOUT&gt; {</a:t>
            </a:r>
          </a:p>
          <a:p>
            <a:pPr marL="0" indent="0">
              <a:buNone/>
            </a:pPr>
            <a:r>
              <a:rPr lang="en-US" altLang="zh-CN" sz="1200" i="1" dirty="0"/>
              <a:t>    ...</a:t>
            </a:r>
          </a:p>
          <a:p>
            <a:pPr marL="0" indent="0">
              <a:buNone/>
            </a:pPr>
            <a:r>
              <a:rPr lang="en-US" altLang="zh-CN" sz="1200" i="1" dirty="0"/>
              <a:t>    protected void map(KEYIN key, VALUEIN value, Mapper&lt;KEYIN, VALUEIN, KEYOUT, Context context) throws </a:t>
            </a:r>
            <a:r>
              <a:rPr lang="en-US" altLang="zh-CN" sz="1200" i="1" dirty="0" err="1"/>
              <a:t>IOException</a:t>
            </a:r>
            <a:r>
              <a:rPr lang="en-US" altLang="zh-CN" sz="1200" i="1" dirty="0"/>
              <a:t>, </a:t>
            </a:r>
            <a:r>
              <a:rPr lang="en-US" altLang="zh-CN" sz="1200" i="1" dirty="0" err="1"/>
              <a:t>InterruptedException</a:t>
            </a:r>
            <a:r>
              <a:rPr lang="en-US" altLang="zh-CN" sz="1200" i="1" dirty="0"/>
              <a:t> {</a:t>
            </a:r>
          </a:p>
          <a:p>
            <a:pPr marL="0" indent="0">
              <a:buNone/>
            </a:pPr>
            <a:r>
              <a:rPr lang="en-US" altLang="zh-CN" sz="1200" i="1" dirty="0"/>
              <a:t>        </a:t>
            </a:r>
            <a:r>
              <a:rPr lang="en-US" altLang="zh-CN" sz="1200" i="1" dirty="0" err="1"/>
              <a:t>context.write</a:t>
            </a:r>
            <a:r>
              <a:rPr lang="en-US" altLang="zh-CN" sz="1200" i="1" dirty="0"/>
              <a:t>(key, value);</a:t>
            </a:r>
          </a:p>
          <a:p>
            <a:pPr marL="0" indent="0">
              <a:buNone/>
            </a:pPr>
            <a:r>
              <a:rPr lang="en-US" altLang="zh-CN" sz="1200" i="1" dirty="0"/>
              <a:t>    }</a:t>
            </a:r>
          </a:p>
          <a:p>
            <a:pPr marL="0" indent="0">
              <a:buNone/>
            </a:pPr>
            <a:r>
              <a:rPr lang="en-US" altLang="zh-CN" sz="1200" i="1" dirty="0"/>
              <a:t>    ...</a:t>
            </a:r>
          </a:p>
          <a:p>
            <a:pPr marL="0" indent="0">
              <a:buNone/>
            </a:pPr>
            <a:r>
              <a:rPr lang="en-US" altLang="zh-CN" sz="1200" i="1" dirty="0"/>
              <a:t>}</a:t>
            </a:r>
          </a:p>
        </p:txBody>
      </p:sp>
      <p:sp>
        <p:nvSpPr>
          <p:cNvPr id="7" name="文本框 6">
            <a:extLst>
              <a:ext uri="{FF2B5EF4-FFF2-40B4-BE49-F238E27FC236}">
                <a16:creationId xmlns:a16="http://schemas.microsoft.com/office/drawing/2014/main" id="{30EDC5E1-AE81-4039-9CD2-3A8703295062}"/>
              </a:ext>
            </a:extLst>
          </p:cNvPr>
          <p:cNvSpPr txBox="1"/>
          <p:nvPr/>
        </p:nvSpPr>
        <p:spPr>
          <a:xfrm>
            <a:off x="0" y="906966"/>
            <a:ext cx="725135" cy="369332"/>
          </a:xfrm>
          <a:prstGeom prst="rect">
            <a:avLst/>
          </a:prstGeom>
          <a:noFill/>
        </p:spPr>
        <p:txBody>
          <a:bodyPr wrap="none" rtlCol="0">
            <a:spAutoFit/>
          </a:bodyPr>
          <a:lstStyle/>
          <a:p>
            <a:r>
              <a:rPr lang="en-US" altLang="zh-CN" dirty="0"/>
              <a:t>MRv1</a:t>
            </a:r>
            <a:endParaRPr lang="zh-CN" altLang="en-US" dirty="0"/>
          </a:p>
        </p:txBody>
      </p:sp>
      <p:sp>
        <p:nvSpPr>
          <p:cNvPr id="8" name="文本框 7">
            <a:extLst>
              <a:ext uri="{FF2B5EF4-FFF2-40B4-BE49-F238E27FC236}">
                <a16:creationId xmlns:a16="http://schemas.microsoft.com/office/drawing/2014/main" id="{BEC3EB42-AC23-4099-B873-98F85C2940BD}"/>
              </a:ext>
            </a:extLst>
          </p:cNvPr>
          <p:cNvSpPr txBox="1"/>
          <p:nvPr/>
        </p:nvSpPr>
        <p:spPr>
          <a:xfrm>
            <a:off x="0" y="3122229"/>
            <a:ext cx="725135" cy="369332"/>
          </a:xfrm>
          <a:prstGeom prst="rect">
            <a:avLst/>
          </a:prstGeom>
          <a:noFill/>
        </p:spPr>
        <p:txBody>
          <a:bodyPr wrap="none" rtlCol="0">
            <a:spAutoFit/>
          </a:bodyPr>
          <a:lstStyle/>
          <a:p>
            <a:r>
              <a:rPr lang="en-US" altLang="zh-CN" dirty="0"/>
              <a:t>MRv2</a:t>
            </a:r>
            <a:endParaRPr lang="zh-CN" altLang="en-US" dirty="0"/>
          </a:p>
        </p:txBody>
      </p:sp>
    </p:spTree>
    <p:extLst>
      <p:ext uri="{BB962C8B-B14F-4D97-AF65-F5344CB8AC3E}">
        <p14:creationId xmlns:p14="http://schemas.microsoft.com/office/powerpoint/2010/main" val="2818916136"/>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1C28567-B2F6-43C2-B5FF-15A7A574BD5E}"/>
              </a:ext>
            </a:extLst>
          </p:cNvPr>
          <p:cNvSpPr>
            <a:spLocks noGrp="1"/>
          </p:cNvSpPr>
          <p:nvPr>
            <p:ph idx="1"/>
          </p:nvPr>
        </p:nvSpPr>
        <p:spPr>
          <a:xfrm>
            <a:off x="628650" y="45946"/>
            <a:ext cx="7886700" cy="1366547"/>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altLang="zh-CN" sz="1000" i="1" dirty="0"/>
              <a:t>package </a:t>
            </a:r>
            <a:r>
              <a:rPr lang="en-US" altLang="zh-CN" sz="1000" i="1" dirty="0" err="1"/>
              <a:t>org.apache.hadoop.mapred</a:t>
            </a:r>
            <a:r>
              <a:rPr lang="en-US" altLang="zh-CN" sz="1000" i="1" dirty="0"/>
              <a:t>;</a:t>
            </a:r>
          </a:p>
          <a:p>
            <a:pPr marL="0" indent="0">
              <a:buNone/>
            </a:pPr>
            <a:r>
              <a:rPr lang="en-US" altLang="zh-CN" sz="1000" i="1" dirty="0"/>
              <a:t>import ...</a:t>
            </a:r>
          </a:p>
          <a:p>
            <a:pPr marL="0" indent="0">
              <a:buNone/>
            </a:pPr>
            <a:r>
              <a:rPr lang="en-US" altLang="zh-CN" sz="1000" i="1" dirty="0"/>
              <a:t>public interface Reducer&lt;K2, V2, K3, V3&gt; extends </a:t>
            </a:r>
            <a:r>
              <a:rPr lang="en-US" altLang="zh-CN" sz="1000" i="1" dirty="0" err="1"/>
              <a:t>JobConfigurable</a:t>
            </a:r>
            <a:r>
              <a:rPr lang="en-US" altLang="zh-CN" sz="1000" i="1" dirty="0"/>
              <a:t>, Closeable {</a:t>
            </a:r>
          </a:p>
          <a:p>
            <a:pPr marL="0" indent="0">
              <a:buNone/>
            </a:pPr>
            <a:r>
              <a:rPr lang="en-US" altLang="zh-CN" sz="1000" i="1" dirty="0"/>
              <a:t>    void reduce(K2 var1, Iterator&lt;V2&gt; var2, </a:t>
            </a:r>
            <a:r>
              <a:rPr lang="en-US" altLang="zh-CN" sz="1000" i="1" dirty="0" err="1"/>
              <a:t>OutputCollector</a:t>
            </a:r>
            <a:r>
              <a:rPr lang="en-US" altLang="zh-CN" sz="1000" i="1" dirty="0"/>
              <a:t>&lt;K3, V3&gt; var3, Reporter var4) throws </a:t>
            </a:r>
            <a:r>
              <a:rPr lang="en-US" altLang="zh-CN" sz="1000" i="1" dirty="0" err="1"/>
              <a:t>IOException</a:t>
            </a:r>
            <a:r>
              <a:rPr lang="en-US" altLang="zh-CN" sz="1000" i="1" dirty="0"/>
              <a:t>;</a:t>
            </a:r>
          </a:p>
          <a:p>
            <a:pPr marL="0" indent="0">
              <a:buNone/>
            </a:pPr>
            <a:r>
              <a:rPr lang="en-US" altLang="zh-CN" sz="1000" i="1" dirty="0"/>
              <a:t>}</a:t>
            </a:r>
          </a:p>
        </p:txBody>
      </p:sp>
      <p:sp>
        <p:nvSpPr>
          <p:cNvPr id="4" name="内容占位符 2">
            <a:extLst>
              <a:ext uri="{FF2B5EF4-FFF2-40B4-BE49-F238E27FC236}">
                <a16:creationId xmlns:a16="http://schemas.microsoft.com/office/drawing/2014/main" id="{8E53CF64-2851-401C-A921-6BA330D7E87E}"/>
              </a:ext>
            </a:extLst>
          </p:cNvPr>
          <p:cNvSpPr txBox="1">
            <a:spLocks/>
          </p:cNvSpPr>
          <p:nvPr/>
        </p:nvSpPr>
        <p:spPr>
          <a:xfrm>
            <a:off x="628650" y="1486829"/>
            <a:ext cx="7886700" cy="325615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000" i="1" dirty="0"/>
              <a:t>package </a:t>
            </a:r>
            <a:r>
              <a:rPr lang="en-US" altLang="zh-CN" sz="1000" i="1" dirty="0" err="1"/>
              <a:t>org.apache.hadoop.mapreduce</a:t>
            </a:r>
            <a:r>
              <a:rPr lang="en-US" altLang="zh-CN" sz="1000" i="1" dirty="0"/>
              <a:t>;</a:t>
            </a:r>
          </a:p>
          <a:p>
            <a:pPr marL="0" indent="0">
              <a:buNone/>
            </a:pPr>
            <a:r>
              <a:rPr lang="en-US" altLang="zh-CN" sz="1000" i="1" dirty="0"/>
              <a:t>import ...</a:t>
            </a:r>
          </a:p>
          <a:p>
            <a:pPr marL="0" indent="0">
              <a:buNone/>
            </a:pPr>
            <a:r>
              <a:rPr lang="en-US" altLang="zh-CN" sz="1000" i="1" dirty="0"/>
              <a:t>public class Reducer&lt;KEYIN, VALUEIN, KEYOUT, VALUEOUT&gt; {</a:t>
            </a:r>
          </a:p>
          <a:p>
            <a:pPr marL="0" indent="0">
              <a:buNone/>
            </a:pPr>
            <a:r>
              <a:rPr lang="en-US" altLang="zh-CN" sz="1000" i="1" dirty="0"/>
              <a:t>    ...</a:t>
            </a:r>
          </a:p>
          <a:p>
            <a:pPr marL="0" indent="0">
              <a:buNone/>
            </a:pPr>
            <a:r>
              <a:rPr lang="en-US" altLang="zh-CN" sz="1000" i="1" dirty="0"/>
              <a:t>protected void reduce(KEYIN key, </a:t>
            </a:r>
            <a:r>
              <a:rPr lang="en-US" altLang="zh-CN" sz="1000" i="1" dirty="0" err="1"/>
              <a:t>Iterable</a:t>
            </a:r>
            <a:r>
              <a:rPr lang="en-US" altLang="zh-CN" sz="1000" i="1" dirty="0"/>
              <a:t>&lt;VALUEIN&gt; values, Context context) throws </a:t>
            </a:r>
            <a:r>
              <a:rPr lang="en-US" altLang="zh-CN" sz="1000" i="1" dirty="0" err="1"/>
              <a:t>IOException</a:t>
            </a:r>
            <a:r>
              <a:rPr lang="en-US" altLang="zh-CN" sz="1000" i="1" dirty="0"/>
              <a:t>, </a:t>
            </a:r>
            <a:r>
              <a:rPr lang="en-US" altLang="zh-CN" sz="1000" i="1" dirty="0" err="1"/>
              <a:t>InterruptedException</a:t>
            </a:r>
            <a:r>
              <a:rPr lang="en-US" altLang="zh-CN" sz="1000" i="1" dirty="0"/>
              <a:t> {</a:t>
            </a:r>
          </a:p>
          <a:p>
            <a:pPr marL="0" indent="0">
              <a:buNone/>
            </a:pPr>
            <a:r>
              <a:rPr lang="en-US" altLang="zh-CN" sz="1000" i="1" dirty="0"/>
              <a:t>        Iterator </a:t>
            </a:r>
            <a:r>
              <a:rPr lang="en-US" altLang="zh-CN" sz="1000" i="1" dirty="0" err="1"/>
              <a:t>i</a:t>
            </a:r>
            <a:r>
              <a:rPr lang="en-US" altLang="zh-CN" sz="1000" i="1" dirty="0"/>
              <a:t>$ = </a:t>
            </a:r>
            <a:r>
              <a:rPr lang="en-US" altLang="zh-CN" sz="1000" i="1" dirty="0" err="1"/>
              <a:t>values.iterator</a:t>
            </a:r>
            <a:r>
              <a:rPr lang="en-US" altLang="zh-CN" sz="1000" i="1" dirty="0"/>
              <a:t>();</a:t>
            </a:r>
          </a:p>
          <a:p>
            <a:pPr marL="0" indent="0">
              <a:buNone/>
            </a:pPr>
            <a:r>
              <a:rPr lang="en-US" altLang="zh-CN" sz="1000" i="1" dirty="0"/>
              <a:t>        while(</a:t>
            </a:r>
            <a:r>
              <a:rPr lang="en-US" altLang="zh-CN" sz="1000" i="1" dirty="0" err="1"/>
              <a:t>i</a:t>
            </a:r>
            <a:r>
              <a:rPr lang="en-US" altLang="zh-CN" sz="1000" i="1" dirty="0"/>
              <a:t>$.</a:t>
            </a:r>
            <a:r>
              <a:rPr lang="en-US" altLang="zh-CN" sz="1000" i="1" dirty="0" err="1"/>
              <a:t>hasNext</a:t>
            </a:r>
            <a:r>
              <a:rPr lang="en-US" altLang="zh-CN" sz="1000" i="1" dirty="0"/>
              <a:t>()) {</a:t>
            </a:r>
          </a:p>
          <a:p>
            <a:pPr marL="0" indent="0">
              <a:buNone/>
            </a:pPr>
            <a:r>
              <a:rPr lang="en-US" altLang="zh-CN" sz="1000" i="1" dirty="0"/>
              <a:t>            VALUEIN value = </a:t>
            </a:r>
            <a:r>
              <a:rPr lang="en-US" altLang="zh-CN" sz="1000" i="1" dirty="0" err="1"/>
              <a:t>i</a:t>
            </a:r>
            <a:r>
              <a:rPr lang="en-US" altLang="zh-CN" sz="1000" i="1" dirty="0"/>
              <a:t>$.next();</a:t>
            </a:r>
          </a:p>
          <a:p>
            <a:pPr marL="0" indent="0">
              <a:buNone/>
            </a:pPr>
            <a:r>
              <a:rPr lang="en-US" altLang="zh-CN" sz="1000" i="1" dirty="0"/>
              <a:t>            </a:t>
            </a:r>
            <a:r>
              <a:rPr lang="en-US" altLang="zh-CN" sz="1000" i="1" dirty="0" err="1"/>
              <a:t>context.write</a:t>
            </a:r>
            <a:r>
              <a:rPr lang="en-US" altLang="zh-CN" sz="1000" i="1" dirty="0"/>
              <a:t>(key, value);</a:t>
            </a:r>
          </a:p>
          <a:p>
            <a:pPr marL="0" indent="0">
              <a:buNone/>
            </a:pPr>
            <a:r>
              <a:rPr lang="en-US" altLang="zh-CN" sz="1000" i="1" dirty="0"/>
              <a:t>        }</a:t>
            </a:r>
          </a:p>
          <a:p>
            <a:pPr marL="0" indent="0">
              <a:buNone/>
            </a:pPr>
            <a:r>
              <a:rPr lang="en-US" altLang="zh-CN" sz="1000" i="1" dirty="0"/>
              <a:t>    }</a:t>
            </a:r>
          </a:p>
          <a:p>
            <a:pPr marL="0" indent="0">
              <a:buNone/>
            </a:pPr>
            <a:r>
              <a:rPr lang="en-US" altLang="zh-CN" sz="1000" i="1" dirty="0"/>
              <a:t>    ...</a:t>
            </a:r>
          </a:p>
          <a:p>
            <a:pPr marL="0" indent="0">
              <a:buNone/>
            </a:pPr>
            <a:r>
              <a:rPr lang="en-US" altLang="zh-CN" sz="1000" i="1" dirty="0"/>
              <a:t>}</a:t>
            </a:r>
          </a:p>
        </p:txBody>
      </p:sp>
      <p:sp>
        <p:nvSpPr>
          <p:cNvPr id="7" name="文本框 6">
            <a:extLst>
              <a:ext uri="{FF2B5EF4-FFF2-40B4-BE49-F238E27FC236}">
                <a16:creationId xmlns:a16="http://schemas.microsoft.com/office/drawing/2014/main" id="{30EDC5E1-AE81-4039-9CD2-3A8703295062}"/>
              </a:ext>
            </a:extLst>
          </p:cNvPr>
          <p:cNvSpPr txBox="1"/>
          <p:nvPr/>
        </p:nvSpPr>
        <p:spPr>
          <a:xfrm>
            <a:off x="0" y="631908"/>
            <a:ext cx="725135" cy="369332"/>
          </a:xfrm>
          <a:prstGeom prst="rect">
            <a:avLst/>
          </a:prstGeom>
          <a:noFill/>
        </p:spPr>
        <p:txBody>
          <a:bodyPr wrap="none" rtlCol="0">
            <a:spAutoFit/>
          </a:bodyPr>
          <a:lstStyle/>
          <a:p>
            <a:r>
              <a:rPr lang="en-US" altLang="zh-CN" dirty="0"/>
              <a:t>MRv1</a:t>
            </a:r>
            <a:endParaRPr lang="zh-CN" altLang="en-US" dirty="0"/>
          </a:p>
        </p:txBody>
      </p:sp>
      <p:sp>
        <p:nvSpPr>
          <p:cNvPr id="8" name="文本框 7">
            <a:extLst>
              <a:ext uri="{FF2B5EF4-FFF2-40B4-BE49-F238E27FC236}">
                <a16:creationId xmlns:a16="http://schemas.microsoft.com/office/drawing/2014/main" id="{BEC3EB42-AC23-4099-B873-98F85C2940BD}"/>
              </a:ext>
            </a:extLst>
          </p:cNvPr>
          <p:cNvSpPr txBox="1"/>
          <p:nvPr/>
        </p:nvSpPr>
        <p:spPr>
          <a:xfrm>
            <a:off x="0" y="2847165"/>
            <a:ext cx="725135" cy="369332"/>
          </a:xfrm>
          <a:prstGeom prst="rect">
            <a:avLst/>
          </a:prstGeom>
          <a:noFill/>
        </p:spPr>
        <p:txBody>
          <a:bodyPr wrap="none" rtlCol="0">
            <a:spAutoFit/>
          </a:bodyPr>
          <a:lstStyle/>
          <a:p>
            <a:r>
              <a:rPr lang="en-US" altLang="zh-CN" dirty="0"/>
              <a:t>MRv2</a:t>
            </a:r>
            <a:endParaRPr lang="zh-CN" altLang="en-US" dirty="0"/>
          </a:p>
        </p:txBody>
      </p:sp>
    </p:spTree>
    <p:extLst>
      <p:ext uri="{BB962C8B-B14F-4D97-AF65-F5344CB8AC3E}">
        <p14:creationId xmlns:p14="http://schemas.microsoft.com/office/powerpoint/2010/main" val="3529641489"/>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6DAC2-7297-488F-B675-CEC2D0C3C938}"/>
              </a:ext>
            </a:extLst>
          </p:cNvPr>
          <p:cNvSpPr>
            <a:spLocks noGrp="1"/>
          </p:cNvSpPr>
          <p:nvPr>
            <p:ph type="title"/>
          </p:nvPr>
        </p:nvSpPr>
        <p:spPr/>
        <p:txBody>
          <a:bodyPr/>
          <a:lstStyle/>
          <a:p>
            <a:r>
              <a:rPr lang="en-US" altLang="zh-CN" dirty="0"/>
              <a:t>4.8  MapReduce</a:t>
            </a:r>
            <a:r>
              <a:rPr lang="zh-CN" altLang="en-US" dirty="0"/>
              <a:t>调优</a:t>
            </a:r>
          </a:p>
        </p:txBody>
      </p:sp>
      <p:sp>
        <p:nvSpPr>
          <p:cNvPr id="3" name="内容占位符 2">
            <a:extLst>
              <a:ext uri="{FF2B5EF4-FFF2-40B4-BE49-F238E27FC236}">
                <a16:creationId xmlns:a16="http://schemas.microsoft.com/office/drawing/2014/main" id="{A45F0908-45FC-4811-B577-9B827557C8F1}"/>
              </a:ext>
            </a:extLst>
          </p:cNvPr>
          <p:cNvSpPr>
            <a:spLocks noGrp="1"/>
          </p:cNvSpPr>
          <p:nvPr>
            <p:ph idx="1"/>
          </p:nvPr>
        </p:nvSpPr>
        <p:spPr/>
        <p:txBody>
          <a:bodyPr>
            <a:normAutofit fontScale="55000" lnSpcReduction="20000"/>
          </a:bodyPr>
          <a:lstStyle/>
          <a:p>
            <a:r>
              <a:rPr lang="zh-CN" altLang="en-US" dirty="0"/>
              <a:t>在</a:t>
            </a:r>
            <a:r>
              <a:rPr lang="en-US" altLang="zh-CN" dirty="0"/>
              <a:t>MapReduce</a:t>
            </a:r>
            <a:r>
              <a:rPr lang="zh-CN" altLang="en-US" dirty="0"/>
              <a:t>执行期间，可能会出现运行速度太慢等性能较低的情况。以下是造成性能较低的一些常见原因以及相应解决方案。</a:t>
            </a:r>
          </a:p>
          <a:p>
            <a:r>
              <a:rPr lang="zh-CN" altLang="en-US" dirty="0"/>
              <a:t>（</a:t>
            </a:r>
            <a:r>
              <a:rPr lang="en-US" altLang="zh-CN" dirty="0"/>
              <a:t>1</a:t>
            </a:r>
            <a:r>
              <a:rPr lang="zh-CN" altLang="en-US" dirty="0"/>
              <a:t>）输入数据中存在大量的小文件</a:t>
            </a:r>
          </a:p>
          <a:p>
            <a:pPr lvl="1"/>
            <a:r>
              <a:rPr lang="en-US" altLang="zh-CN" dirty="0"/>
              <a:t>MapReduce</a:t>
            </a:r>
            <a:r>
              <a:rPr lang="zh-CN" altLang="en-US" dirty="0"/>
              <a:t>默认使用的输入类</a:t>
            </a:r>
            <a:r>
              <a:rPr lang="en-US" altLang="zh-CN" dirty="0" err="1"/>
              <a:t>TextInputformat</a:t>
            </a:r>
            <a:r>
              <a:rPr lang="zh-CN" altLang="en-US" dirty="0"/>
              <a:t>会将每个小文件作为一个独立的文件切片，并且会将每个文件切片交由一个</a:t>
            </a:r>
            <a:r>
              <a:rPr lang="en-US" altLang="zh-CN" dirty="0" err="1"/>
              <a:t>maptask</a:t>
            </a:r>
            <a:r>
              <a:rPr lang="zh-CN" altLang="en-US" dirty="0"/>
              <a:t>处理。因此，大量的小文件就会导致</a:t>
            </a:r>
            <a:r>
              <a:rPr lang="en-US" altLang="zh-CN" dirty="0"/>
              <a:t>MapReduce</a:t>
            </a:r>
            <a:r>
              <a:rPr lang="zh-CN" altLang="en-US" dirty="0"/>
              <a:t>产生大量的</a:t>
            </a:r>
            <a:r>
              <a:rPr lang="en-US" altLang="zh-CN" dirty="0" err="1"/>
              <a:t>maptask</a:t>
            </a:r>
            <a:r>
              <a:rPr lang="zh-CN" altLang="en-US" dirty="0"/>
              <a:t>，从而导致</a:t>
            </a:r>
            <a:r>
              <a:rPr lang="en-US" altLang="zh-CN" dirty="0"/>
              <a:t>MapReduce</a:t>
            </a:r>
            <a:r>
              <a:rPr lang="zh-CN" altLang="en-US" dirty="0"/>
              <a:t>整体的效率低下。</a:t>
            </a:r>
          </a:p>
          <a:p>
            <a:pPr lvl="1"/>
            <a:r>
              <a:rPr lang="zh-CN" altLang="en-US" dirty="0"/>
              <a:t>为了减少小文件的数量，可以在</a:t>
            </a:r>
            <a:r>
              <a:rPr lang="en-US" altLang="zh-CN" dirty="0" err="1"/>
              <a:t>maptask</a:t>
            </a:r>
            <a:r>
              <a:rPr lang="zh-CN" altLang="en-US" dirty="0"/>
              <a:t>处理之前将小文件进行合并，然后将合并后的文件进行处理。如何合并文件呢？既可以通过程序语言、软件工具进行合并，也可以使用</a:t>
            </a:r>
            <a:r>
              <a:rPr lang="en-US" altLang="zh-CN" dirty="0"/>
              <a:t>MapReduce</a:t>
            </a:r>
            <a:r>
              <a:rPr lang="zh-CN" altLang="en-US" dirty="0"/>
              <a:t>提供的</a:t>
            </a:r>
            <a:r>
              <a:rPr lang="en-US" altLang="zh-CN" dirty="0" err="1"/>
              <a:t>CombineFileInputFormat</a:t>
            </a:r>
            <a:r>
              <a:rPr lang="zh-CN" altLang="en-US" dirty="0"/>
              <a:t>或自定义</a:t>
            </a:r>
            <a:r>
              <a:rPr lang="en-US" altLang="zh-CN" dirty="0"/>
              <a:t>MapReduce</a:t>
            </a:r>
            <a:r>
              <a:rPr lang="zh-CN" altLang="en-US" dirty="0"/>
              <a:t>执行方式。</a:t>
            </a:r>
          </a:p>
          <a:p>
            <a:r>
              <a:rPr lang="zh-CN" altLang="en-US" dirty="0"/>
              <a:t>（</a:t>
            </a:r>
            <a:r>
              <a:rPr lang="en-US" altLang="zh-CN" dirty="0"/>
              <a:t>2</a:t>
            </a:r>
            <a:r>
              <a:rPr lang="zh-CN" altLang="en-US" dirty="0"/>
              <a:t>）减少</a:t>
            </a:r>
            <a:r>
              <a:rPr lang="en-US" altLang="zh-CN" dirty="0"/>
              <a:t>MapReduce</a:t>
            </a:r>
            <a:r>
              <a:rPr lang="zh-CN" altLang="en-US" dirty="0"/>
              <a:t>各阶段数据传输的次数</a:t>
            </a:r>
          </a:p>
          <a:p>
            <a:pPr lvl="1"/>
            <a:r>
              <a:rPr lang="zh-CN" altLang="en-US" dirty="0"/>
              <a:t>默认情况下，数据会从</a:t>
            </a:r>
            <a:r>
              <a:rPr lang="en-US" altLang="zh-CN" dirty="0"/>
              <a:t>map</a:t>
            </a:r>
            <a:r>
              <a:rPr lang="zh-CN" altLang="en-US" dirty="0"/>
              <a:t>节点通过网络传输到</a:t>
            </a:r>
            <a:r>
              <a:rPr lang="en-US" altLang="zh-CN" dirty="0"/>
              <a:t>reduce</a:t>
            </a:r>
            <a:r>
              <a:rPr lang="zh-CN" altLang="en-US" dirty="0"/>
              <a:t>节点。而如果</a:t>
            </a:r>
            <a:r>
              <a:rPr lang="en-US" altLang="zh-CN" dirty="0"/>
              <a:t>map</a:t>
            </a:r>
            <a:r>
              <a:rPr lang="zh-CN" altLang="en-US" dirty="0"/>
              <a:t>节点存在大量的数据，就会造成大量数据需要经由网络传输的场景。而我们可以先将各个</a:t>
            </a:r>
            <a:r>
              <a:rPr lang="en-US" altLang="zh-CN" dirty="0"/>
              <a:t>map</a:t>
            </a:r>
            <a:r>
              <a:rPr lang="zh-CN" altLang="en-US" dirty="0"/>
              <a:t>节点的数据在本地处理，然后再将各个</a:t>
            </a:r>
            <a:r>
              <a:rPr lang="en-US" altLang="zh-CN" dirty="0"/>
              <a:t>map</a:t>
            </a:r>
            <a:r>
              <a:rPr lang="zh-CN" altLang="en-US" dirty="0"/>
              <a:t>节点本地处理的结果经网络传输到</a:t>
            </a:r>
            <a:r>
              <a:rPr lang="en-US" altLang="zh-CN" dirty="0"/>
              <a:t>reduce</a:t>
            </a:r>
            <a:r>
              <a:rPr lang="zh-CN" altLang="en-US" dirty="0"/>
              <a:t>进行汇总即可。以</a:t>
            </a:r>
            <a:r>
              <a:rPr lang="en-US" altLang="zh-CN" dirty="0" err="1"/>
              <a:t>WordCount</a:t>
            </a:r>
            <a:r>
              <a:rPr lang="zh-CN" altLang="en-US" dirty="0"/>
              <a:t>为例，如果某个</a:t>
            </a:r>
            <a:r>
              <a:rPr lang="en-US" altLang="zh-CN" dirty="0"/>
              <a:t>map</a:t>
            </a:r>
            <a:r>
              <a:rPr lang="zh-CN" altLang="en-US" dirty="0"/>
              <a:t>节点有</a:t>
            </a:r>
            <a:r>
              <a:rPr lang="en-US" altLang="zh-CN" dirty="0"/>
              <a:t>100</a:t>
            </a:r>
            <a:r>
              <a:rPr lang="zh-CN" altLang="en-US" dirty="0"/>
              <a:t>个“</a:t>
            </a:r>
            <a:r>
              <a:rPr lang="en-US" altLang="zh-CN" dirty="0"/>
              <a:t>hello”</a:t>
            </a:r>
            <a:r>
              <a:rPr lang="zh-CN" altLang="en-US" dirty="0"/>
              <a:t>单词，默认情况下会通过网络传输</a:t>
            </a:r>
            <a:r>
              <a:rPr lang="en-US" altLang="zh-CN" dirty="0"/>
              <a:t>100</a:t>
            </a:r>
            <a:r>
              <a:rPr lang="zh-CN" altLang="en-US" dirty="0"/>
              <a:t>次“</a:t>
            </a:r>
            <a:r>
              <a:rPr lang="en-US" altLang="zh-CN" dirty="0"/>
              <a:t>hello”</a:t>
            </a:r>
            <a:r>
              <a:rPr lang="zh-CN" altLang="en-US" dirty="0"/>
              <a:t>，然后再在</a:t>
            </a:r>
            <a:r>
              <a:rPr lang="en-US" altLang="zh-CN" dirty="0"/>
              <a:t>reduce</a:t>
            </a:r>
            <a:r>
              <a:rPr lang="zh-CN" altLang="en-US" dirty="0"/>
              <a:t>端进行</a:t>
            </a:r>
            <a:r>
              <a:rPr lang="en-US" altLang="zh-CN" dirty="0"/>
              <a:t>100</a:t>
            </a:r>
            <a:r>
              <a:rPr lang="zh-CN" altLang="en-US" dirty="0"/>
              <a:t>的累加。而如果先将</a:t>
            </a:r>
            <a:r>
              <a:rPr lang="en-US" altLang="zh-CN" dirty="0"/>
              <a:t>100</a:t>
            </a:r>
            <a:r>
              <a:rPr lang="zh-CN" altLang="en-US" dirty="0"/>
              <a:t>个“</a:t>
            </a:r>
            <a:r>
              <a:rPr lang="en-US" altLang="zh-CN" dirty="0"/>
              <a:t>hello”</a:t>
            </a:r>
            <a:r>
              <a:rPr lang="zh-CN" altLang="en-US" dirty="0"/>
              <a:t>在</a:t>
            </a:r>
            <a:r>
              <a:rPr lang="en-US" altLang="zh-CN" dirty="0"/>
              <a:t>map</a:t>
            </a:r>
            <a:r>
              <a:rPr lang="zh-CN" altLang="en-US" dirty="0"/>
              <a:t>端累加完毕，然后将累加的结果经由网络传输到</a:t>
            </a:r>
            <a:r>
              <a:rPr lang="en-US" altLang="zh-CN" dirty="0"/>
              <a:t>reduce</a:t>
            </a:r>
            <a:r>
              <a:rPr lang="zh-CN" altLang="en-US" dirty="0"/>
              <a:t>端，那么就仅仅会在网络中传输</a:t>
            </a:r>
            <a:r>
              <a:rPr lang="en-US" altLang="zh-CN" dirty="0"/>
              <a:t>1</a:t>
            </a:r>
            <a:r>
              <a:rPr lang="zh-CN" altLang="en-US" dirty="0"/>
              <a:t>次即可，很明显可以大大减少网络流量。但要注意，并不是所有业务逻辑都适合先在</a:t>
            </a:r>
            <a:r>
              <a:rPr lang="en-US" altLang="zh-CN" dirty="0"/>
              <a:t>map</a:t>
            </a:r>
            <a:r>
              <a:rPr lang="zh-CN" altLang="en-US" dirty="0"/>
              <a:t>阶段处理。读者可以思考，“求平均数问题”是否适合先在</a:t>
            </a:r>
            <a:r>
              <a:rPr lang="en-US" altLang="zh-CN" dirty="0"/>
              <a:t>map</a:t>
            </a:r>
            <a:r>
              <a:rPr lang="zh-CN" altLang="en-US" dirty="0"/>
              <a:t>阶段处理，然后再经由网络传输至</a:t>
            </a:r>
            <a:r>
              <a:rPr lang="en-US" altLang="zh-CN" dirty="0"/>
              <a:t>reduce</a:t>
            </a:r>
            <a:r>
              <a:rPr lang="zh-CN" altLang="en-US" dirty="0"/>
              <a:t>汇总？将数据在</a:t>
            </a:r>
            <a:r>
              <a:rPr lang="en-US" altLang="zh-CN" dirty="0"/>
              <a:t>map</a:t>
            </a:r>
            <a:r>
              <a:rPr lang="zh-CN" altLang="en-US" dirty="0"/>
              <a:t>阶段处理的过程称为</a:t>
            </a:r>
            <a:r>
              <a:rPr lang="en-US" altLang="zh-CN" dirty="0"/>
              <a:t>Combine</a:t>
            </a:r>
            <a:r>
              <a:rPr lang="zh-CN" altLang="en-US" dirty="0"/>
              <a:t>，自定义</a:t>
            </a:r>
            <a:r>
              <a:rPr lang="en-US" altLang="zh-CN" dirty="0"/>
              <a:t>Combine</a:t>
            </a:r>
            <a:r>
              <a:rPr lang="zh-CN" altLang="en-US" dirty="0"/>
              <a:t>类需要继承自</a:t>
            </a:r>
            <a:r>
              <a:rPr lang="en-US" altLang="zh-CN" dirty="0"/>
              <a:t>Reducer</a:t>
            </a:r>
            <a:r>
              <a:rPr lang="zh-CN" altLang="en-US" dirty="0"/>
              <a:t>类。</a:t>
            </a:r>
          </a:p>
          <a:p>
            <a:pPr lvl="1"/>
            <a:r>
              <a:rPr lang="zh-CN" altLang="en-US" dirty="0"/>
              <a:t>当环形缓冲区中的数据传递到溢出文件时，会进行数据的传输操作。因此，可以根据机器的硬件性能，通过</a:t>
            </a:r>
            <a:r>
              <a:rPr lang="en-US" altLang="zh-CN" dirty="0" err="1"/>
              <a:t>io.sort.mb</a:t>
            </a:r>
            <a:r>
              <a:rPr lang="zh-CN" altLang="en-US" dirty="0"/>
              <a:t>参数适当调大环形缓冲区的大小，或者通过</a:t>
            </a:r>
            <a:r>
              <a:rPr lang="en-US" altLang="zh-CN" dirty="0" err="1"/>
              <a:t>io.sort.spill.percent</a:t>
            </a:r>
            <a:r>
              <a:rPr lang="zh-CN" altLang="en-US" dirty="0"/>
              <a:t>参数适当调大环形缓冲区中存放数据的空间大小。</a:t>
            </a:r>
          </a:p>
          <a:p>
            <a:pPr lvl="1"/>
            <a:r>
              <a:rPr lang="zh-CN" altLang="en-US" dirty="0"/>
              <a:t>当多个溢出文件进行合并时，会执行数据的排序操作。显然，每次合并的文件数量越多，合并的次数就越少，排序的次数也就越少。对于这点，可以通过</a:t>
            </a:r>
            <a:r>
              <a:rPr lang="en-US" altLang="zh-CN" dirty="0" err="1"/>
              <a:t>io.sort.factor</a:t>
            </a:r>
            <a:r>
              <a:rPr lang="zh-CN" altLang="en-US" dirty="0"/>
              <a:t>适当调大每次参与合并的文件个数。</a:t>
            </a:r>
          </a:p>
        </p:txBody>
      </p:sp>
    </p:spTree>
    <p:extLst>
      <p:ext uri="{BB962C8B-B14F-4D97-AF65-F5344CB8AC3E}">
        <p14:creationId xmlns:p14="http://schemas.microsoft.com/office/powerpoint/2010/main" val="2396376608"/>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6DAC2-7297-488F-B675-CEC2D0C3C938}"/>
              </a:ext>
            </a:extLst>
          </p:cNvPr>
          <p:cNvSpPr>
            <a:spLocks noGrp="1"/>
          </p:cNvSpPr>
          <p:nvPr>
            <p:ph type="title"/>
          </p:nvPr>
        </p:nvSpPr>
        <p:spPr/>
        <p:txBody>
          <a:bodyPr/>
          <a:lstStyle/>
          <a:p>
            <a:r>
              <a:rPr lang="en-US" altLang="zh-CN" dirty="0"/>
              <a:t>4.8  MapReduce</a:t>
            </a:r>
            <a:r>
              <a:rPr lang="zh-CN" altLang="en-US" dirty="0"/>
              <a:t>调优</a:t>
            </a:r>
          </a:p>
        </p:txBody>
      </p:sp>
      <p:sp>
        <p:nvSpPr>
          <p:cNvPr id="3" name="内容占位符 2">
            <a:extLst>
              <a:ext uri="{FF2B5EF4-FFF2-40B4-BE49-F238E27FC236}">
                <a16:creationId xmlns:a16="http://schemas.microsoft.com/office/drawing/2014/main" id="{A45F0908-45FC-4811-B577-9B827557C8F1}"/>
              </a:ext>
            </a:extLst>
          </p:cNvPr>
          <p:cNvSpPr>
            <a:spLocks noGrp="1"/>
          </p:cNvSpPr>
          <p:nvPr>
            <p:ph idx="1"/>
          </p:nvPr>
        </p:nvSpPr>
        <p:spPr/>
        <p:txBody>
          <a:bodyPr>
            <a:normAutofit fontScale="62500" lnSpcReduction="20000"/>
          </a:bodyPr>
          <a:lstStyle/>
          <a:p>
            <a:r>
              <a:rPr lang="zh-CN" altLang="en-US" dirty="0"/>
              <a:t>（</a:t>
            </a:r>
            <a:r>
              <a:rPr lang="en-US" altLang="zh-CN" dirty="0"/>
              <a:t>3</a:t>
            </a:r>
            <a:r>
              <a:rPr lang="zh-CN" altLang="en-US" dirty="0"/>
              <a:t>）数据压缩</a:t>
            </a:r>
          </a:p>
          <a:p>
            <a:pPr lvl="1"/>
            <a:r>
              <a:rPr lang="zh-CN" altLang="en-US" dirty="0"/>
              <a:t>除了减少数据在网络的传输次数以外，还可以减少每次传输的数据容量。为此，</a:t>
            </a:r>
            <a:r>
              <a:rPr lang="en-US" altLang="zh-CN" dirty="0"/>
              <a:t>MapReduce</a:t>
            </a:r>
            <a:r>
              <a:rPr lang="zh-CN" altLang="en-US" dirty="0"/>
              <a:t>提供了</a:t>
            </a:r>
            <a:r>
              <a:rPr lang="en-US" altLang="zh-CN" dirty="0" err="1"/>
              <a:t>org.apache.hadoop.io.compress.DefaultCodec</a:t>
            </a:r>
            <a:r>
              <a:rPr lang="zh-CN" altLang="en-US" dirty="0"/>
              <a:t>等压缩工具类，并且封装好了数据压缩的接口。我们只需要根据业务需求，先在</a:t>
            </a:r>
            <a:r>
              <a:rPr lang="en-US" altLang="zh-CN" dirty="0"/>
              <a:t>map</a:t>
            </a:r>
            <a:r>
              <a:rPr lang="zh-CN" altLang="en-US" dirty="0"/>
              <a:t>端通过</a:t>
            </a:r>
            <a:r>
              <a:rPr lang="en-US" altLang="zh-CN" dirty="0" err="1"/>
              <a:t>conf.setBoolean</a:t>
            </a:r>
            <a:r>
              <a:rPr lang="en-US" altLang="zh-CN" dirty="0"/>
              <a:t>()</a:t>
            </a:r>
            <a:r>
              <a:rPr lang="zh-CN" altLang="en-US" dirty="0"/>
              <a:t>方法开启压缩功能，并通过</a:t>
            </a:r>
            <a:r>
              <a:rPr lang="en-US" altLang="zh-CN" dirty="0" err="1"/>
              <a:t>conf.setClass</a:t>
            </a:r>
            <a:r>
              <a:rPr lang="en-US" altLang="zh-CN" dirty="0"/>
              <a:t>()</a:t>
            </a:r>
            <a:r>
              <a:rPr lang="zh-CN" altLang="en-US" dirty="0"/>
              <a:t>方法设置压缩方式。然后再在</a:t>
            </a:r>
            <a:r>
              <a:rPr lang="en-US" altLang="zh-CN" dirty="0"/>
              <a:t>reduce</a:t>
            </a:r>
            <a:r>
              <a:rPr lang="zh-CN" altLang="en-US" dirty="0"/>
              <a:t>端使用</a:t>
            </a:r>
            <a:r>
              <a:rPr lang="en-US" altLang="zh-CN" dirty="0" err="1"/>
              <a:t>FileOutputFormat.setCompressOutput</a:t>
            </a:r>
            <a:r>
              <a:rPr lang="en-US" altLang="zh-CN" dirty="0"/>
              <a:t>()</a:t>
            </a:r>
            <a:r>
              <a:rPr lang="zh-CN" altLang="en-US" dirty="0"/>
              <a:t>方法开启解压缩，并使用</a:t>
            </a:r>
            <a:r>
              <a:rPr lang="en-US" altLang="zh-CN" dirty="0" err="1"/>
              <a:t>FileOutputFormat.setOutputCompressorClass</a:t>
            </a:r>
            <a:r>
              <a:rPr lang="en-US" altLang="zh-CN" dirty="0"/>
              <a:t>()</a:t>
            </a:r>
            <a:r>
              <a:rPr lang="zh-CN" altLang="en-US" dirty="0"/>
              <a:t>设置解压的方式即可。需要注意，压缩和解压缩的方式必须保持一致。</a:t>
            </a:r>
          </a:p>
          <a:p>
            <a:r>
              <a:rPr lang="zh-CN" altLang="en-US" dirty="0"/>
              <a:t>（</a:t>
            </a:r>
            <a:r>
              <a:rPr lang="en-US" altLang="zh-CN" dirty="0"/>
              <a:t>4</a:t>
            </a:r>
            <a:r>
              <a:rPr lang="zh-CN" altLang="en-US" dirty="0"/>
              <a:t>）避免数据倾斜</a:t>
            </a:r>
          </a:p>
          <a:p>
            <a:pPr lvl="1"/>
            <a:r>
              <a:rPr lang="zh-CN" altLang="en-US" dirty="0"/>
              <a:t>如果某个任务在经过</a:t>
            </a:r>
            <a:r>
              <a:rPr lang="en-US" altLang="zh-CN" dirty="0"/>
              <a:t>Shuffle</a:t>
            </a:r>
            <a:r>
              <a:rPr lang="zh-CN" altLang="en-US" dirty="0"/>
              <a:t>处理后，将大量数据集中在某一个</a:t>
            </a:r>
            <a:r>
              <a:rPr lang="en-US" altLang="zh-CN" dirty="0"/>
              <a:t>Reduce</a:t>
            </a:r>
            <a:r>
              <a:rPr lang="zh-CN" altLang="en-US" dirty="0"/>
              <a:t>上，就会造成这个</a:t>
            </a:r>
            <a:r>
              <a:rPr lang="en-US" altLang="zh-CN" dirty="0"/>
              <a:t>Reduce</a:t>
            </a:r>
            <a:r>
              <a:rPr lang="zh-CN" altLang="en-US" dirty="0"/>
              <a:t>非常繁忙，而其他</a:t>
            </a:r>
            <a:r>
              <a:rPr lang="en-US" altLang="zh-CN" dirty="0"/>
              <a:t>Reduce</a:t>
            </a:r>
            <a:r>
              <a:rPr lang="zh-CN" altLang="en-US" dirty="0"/>
              <a:t>又过于空闲的情景。这种任务不均衡的情况也会拖慢整个</a:t>
            </a:r>
            <a:r>
              <a:rPr lang="en-US" altLang="zh-CN" dirty="0"/>
              <a:t>MapReduce</a:t>
            </a:r>
            <a:r>
              <a:rPr lang="zh-CN" altLang="en-US" dirty="0"/>
              <a:t>的执行周期。</a:t>
            </a:r>
          </a:p>
          <a:p>
            <a:pPr lvl="1"/>
            <a:r>
              <a:rPr lang="zh-CN" altLang="zh-CN" dirty="0"/>
              <a:t>解决数据倾斜的方法有很多，例如可以使用抽样统计、自定义</a:t>
            </a:r>
            <a:r>
              <a:rPr lang="en-US" altLang="zh-CN" dirty="0"/>
              <a:t>Combine</a:t>
            </a:r>
            <a:r>
              <a:rPr lang="zh-CN" altLang="zh-CN" dirty="0"/>
              <a:t>组件、将</a:t>
            </a:r>
            <a:r>
              <a:rPr lang="en-US" altLang="zh-CN" dirty="0"/>
              <a:t>Reduce Join</a:t>
            </a:r>
            <a:r>
              <a:rPr lang="zh-CN" altLang="zh-CN" dirty="0"/>
              <a:t>改为</a:t>
            </a:r>
            <a:r>
              <a:rPr lang="en-US" altLang="zh-CN" dirty="0"/>
              <a:t>Map Join</a:t>
            </a:r>
            <a:r>
              <a:rPr lang="zh-CN" altLang="zh-CN" dirty="0"/>
              <a:t>等方式。</a:t>
            </a:r>
          </a:p>
          <a:p>
            <a:r>
              <a:rPr lang="zh-CN" altLang="zh-CN" dirty="0"/>
              <a:t>（</a:t>
            </a:r>
            <a:r>
              <a:rPr lang="en-US" altLang="zh-CN" dirty="0"/>
              <a:t>5</a:t>
            </a:r>
            <a:r>
              <a:rPr lang="zh-CN" altLang="zh-CN" dirty="0"/>
              <a:t>）参数调优</a:t>
            </a:r>
          </a:p>
          <a:p>
            <a:pPr lvl="1"/>
            <a:r>
              <a:rPr lang="zh-CN" altLang="zh-CN" dirty="0"/>
              <a:t>在搭建</a:t>
            </a:r>
            <a:r>
              <a:rPr lang="en-US" altLang="zh-CN" dirty="0"/>
              <a:t>MapReduce</a:t>
            </a:r>
            <a:r>
              <a:rPr lang="zh-CN" altLang="zh-CN" dirty="0"/>
              <a:t>环境时，需要配置</a:t>
            </a:r>
            <a:r>
              <a:rPr lang="en-US" altLang="zh-CN" dirty="0"/>
              <a:t>mapred-default.xml</a:t>
            </a:r>
            <a:r>
              <a:rPr lang="zh-CN" altLang="zh-CN" dirty="0"/>
              <a:t>、</a:t>
            </a:r>
            <a:r>
              <a:rPr lang="en-US" altLang="zh-CN" dirty="0"/>
              <a:t>mapred-site.xml</a:t>
            </a:r>
            <a:r>
              <a:rPr lang="zh-CN" altLang="zh-CN" dirty="0"/>
              <a:t>、</a:t>
            </a:r>
            <a:r>
              <a:rPr lang="en-US" altLang="zh-CN" dirty="0"/>
              <a:t>yarn-default.xml</a:t>
            </a:r>
            <a:r>
              <a:rPr lang="zh-CN" altLang="zh-CN" dirty="0"/>
              <a:t>、</a:t>
            </a:r>
            <a:r>
              <a:rPr lang="en-US" altLang="zh-CN" dirty="0"/>
              <a:t>yarn-site.xml</a:t>
            </a:r>
            <a:r>
              <a:rPr lang="zh-CN" altLang="zh-CN" dirty="0"/>
              <a:t>等配置文件，在这些配置文件中可以设置很多</a:t>
            </a:r>
            <a:r>
              <a:rPr lang="en-US" altLang="zh-CN" dirty="0"/>
              <a:t>MapReduce</a:t>
            </a:r>
            <a:r>
              <a:rPr lang="zh-CN" altLang="zh-CN" dirty="0"/>
              <a:t>运行参数。因此也可以通过调整这些参数值来改变</a:t>
            </a:r>
            <a:r>
              <a:rPr lang="en-US" altLang="zh-CN" dirty="0"/>
              <a:t>MapReduce</a:t>
            </a:r>
            <a:r>
              <a:rPr lang="zh-CN" altLang="zh-CN" dirty="0"/>
              <a:t>的整体设置，从而改变</a:t>
            </a:r>
            <a:r>
              <a:rPr lang="en-US" altLang="zh-CN" dirty="0"/>
              <a:t>MapReduce</a:t>
            </a:r>
            <a:r>
              <a:rPr lang="zh-CN" altLang="zh-CN" dirty="0"/>
              <a:t>在运行时的性能情况。</a:t>
            </a:r>
          </a:p>
        </p:txBody>
      </p:sp>
    </p:spTree>
    <p:extLst>
      <p:ext uri="{BB962C8B-B14F-4D97-AF65-F5344CB8AC3E}">
        <p14:creationId xmlns:p14="http://schemas.microsoft.com/office/powerpoint/2010/main" val="3259118823"/>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E2450-F0B0-4BF2-8614-CF626A04F172}"/>
              </a:ext>
            </a:extLst>
          </p:cNvPr>
          <p:cNvSpPr>
            <a:spLocks noGrp="1"/>
          </p:cNvSpPr>
          <p:nvPr>
            <p:ph type="title"/>
          </p:nvPr>
        </p:nvSpPr>
        <p:spPr/>
        <p:txBody>
          <a:bodyPr/>
          <a:lstStyle/>
          <a:p>
            <a:r>
              <a:rPr lang="en-US" altLang="zh-CN" dirty="0"/>
              <a:t>4.9  </a:t>
            </a:r>
            <a:r>
              <a:rPr lang="zh-CN" altLang="en-US" dirty="0"/>
              <a:t>其他主流计算框架</a:t>
            </a:r>
          </a:p>
        </p:txBody>
      </p:sp>
      <p:pic>
        <p:nvPicPr>
          <p:cNvPr id="4" name="图片 3">
            <a:extLst>
              <a:ext uri="{FF2B5EF4-FFF2-40B4-BE49-F238E27FC236}">
                <a16:creationId xmlns:a16="http://schemas.microsoft.com/office/drawing/2014/main" id="{57783BBD-07BD-4230-A493-A7470C25950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7655" y="2116134"/>
            <a:ext cx="1318260" cy="701040"/>
          </a:xfrm>
          <a:prstGeom prst="rect">
            <a:avLst/>
          </a:prstGeom>
          <a:noFill/>
          <a:ln>
            <a:noFill/>
          </a:ln>
        </p:spPr>
      </p:pic>
      <p:pic>
        <p:nvPicPr>
          <p:cNvPr id="5" name="图片 4">
            <a:extLst>
              <a:ext uri="{FF2B5EF4-FFF2-40B4-BE49-F238E27FC236}">
                <a16:creationId xmlns:a16="http://schemas.microsoft.com/office/drawing/2014/main" id="{BA0B265E-7BCC-4169-A666-E1C0ED2957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83940" y="2236164"/>
            <a:ext cx="1828800" cy="574040"/>
          </a:xfrm>
          <a:prstGeom prst="rect">
            <a:avLst/>
          </a:prstGeom>
          <a:noFill/>
          <a:ln>
            <a:noFill/>
          </a:ln>
        </p:spPr>
      </p:pic>
      <p:pic>
        <p:nvPicPr>
          <p:cNvPr id="6" name="内容占位符 5">
            <a:extLst>
              <a:ext uri="{FF2B5EF4-FFF2-40B4-BE49-F238E27FC236}">
                <a16:creationId xmlns:a16="http://schemas.microsoft.com/office/drawing/2014/main" id="{A29C2EBD-6702-45B3-8845-B379B8DD7EA9}"/>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6238087" y="2019931"/>
            <a:ext cx="1729105" cy="893445"/>
          </a:xfrm>
          <a:prstGeom prst="rect">
            <a:avLst/>
          </a:prstGeom>
          <a:noFill/>
          <a:ln>
            <a:noFill/>
          </a:ln>
        </p:spPr>
      </p:pic>
    </p:spTree>
    <p:extLst>
      <p:ext uri="{BB962C8B-B14F-4D97-AF65-F5344CB8AC3E}">
        <p14:creationId xmlns:p14="http://schemas.microsoft.com/office/powerpoint/2010/main" val="408447146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MapReduce</a:t>
            </a:r>
            <a:r>
              <a:rPr lang="zh-CN" altLang="en-US" dirty="0"/>
              <a:t>计算模型</a:t>
            </a:r>
          </a:p>
        </p:txBody>
      </p:sp>
      <p:sp>
        <p:nvSpPr>
          <p:cNvPr id="3" name="内容占位符 2"/>
          <p:cNvSpPr>
            <a:spLocks noGrp="1"/>
          </p:cNvSpPr>
          <p:nvPr>
            <p:ph idx="1"/>
          </p:nvPr>
        </p:nvSpPr>
        <p:spPr/>
        <p:txBody>
          <a:bodyPr>
            <a:normAutofit/>
          </a:bodyPr>
          <a:lstStyle/>
          <a:p>
            <a:r>
              <a:rPr lang="en-US" altLang="zh-CN" dirty="0"/>
              <a:t>MapReduce</a:t>
            </a:r>
            <a:r>
              <a:rPr lang="zh-CN" altLang="en-US" dirty="0"/>
              <a:t>将复杂的、运行于大规模集群上的并行计算过程高度地抽象到了两个函数：</a:t>
            </a:r>
            <a:r>
              <a:rPr lang="en-US" altLang="zh-CN" dirty="0"/>
              <a:t>Map</a:t>
            </a:r>
            <a:r>
              <a:rPr lang="zh-CN" altLang="en-US" dirty="0"/>
              <a:t>和</a:t>
            </a:r>
            <a:r>
              <a:rPr lang="en-US" altLang="zh-CN" dirty="0"/>
              <a:t>Reduce</a:t>
            </a:r>
            <a:r>
              <a:rPr lang="zh-CN" altLang="en-US" dirty="0"/>
              <a:t>。</a:t>
            </a:r>
            <a:endParaRPr lang="en-US" altLang="zh-CN" dirty="0"/>
          </a:p>
          <a:p>
            <a:r>
              <a:rPr lang="en-US" altLang="zh-CN" dirty="0"/>
              <a:t>MapReduce</a:t>
            </a:r>
            <a:r>
              <a:rPr lang="zh-CN" altLang="en-US" dirty="0"/>
              <a:t>框架会为每个</a:t>
            </a:r>
            <a:r>
              <a:rPr lang="en-US" altLang="zh-CN" dirty="0"/>
              <a:t>Map</a:t>
            </a:r>
            <a:r>
              <a:rPr lang="zh-CN" altLang="en-US" dirty="0"/>
              <a:t>任务输入一个数据子集（</a:t>
            </a:r>
            <a:r>
              <a:rPr lang="en-US" altLang="zh-CN" dirty="0"/>
              <a:t>split</a:t>
            </a:r>
            <a:r>
              <a:rPr lang="zh-CN" altLang="en-US" dirty="0"/>
              <a:t>），</a:t>
            </a:r>
            <a:r>
              <a:rPr lang="en-US" altLang="zh-CN" dirty="0"/>
              <a:t>Map</a:t>
            </a:r>
            <a:r>
              <a:rPr lang="zh-CN" altLang="en-US" dirty="0"/>
              <a:t>任务生成的结果会继续作为</a:t>
            </a:r>
            <a:r>
              <a:rPr lang="en-US" altLang="zh-CN" dirty="0"/>
              <a:t>Reduce</a:t>
            </a:r>
            <a:r>
              <a:rPr lang="zh-CN" altLang="en-US" dirty="0"/>
              <a:t>任务的输入，最终由</a:t>
            </a:r>
            <a:r>
              <a:rPr lang="en-US" altLang="zh-CN" dirty="0"/>
              <a:t>Reduce</a:t>
            </a:r>
            <a:r>
              <a:rPr lang="zh-CN" altLang="en-US" dirty="0"/>
              <a:t>任务输出最后结果，并写入分布式文件系统。</a:t>
            </a:r>
            <a:endParaRPr lang="en-US" altLang="zh-CN" dirty="0"/>
          </a:p>
          <a:p>
            <a:r>
              <a:rPr lang="zh-CN" altLang="en-US" dirty="0"/>
              <a:t>编程容易，不需要掌握分布式并行编程细节，也可以很容易把自己的程序运行在分布式系统上，完成海量数据的计算。</a:t>
            </a:r>
            <a:endParaRPr lang="en-US" altLang="zh-CN" dirty="0"/>
          </a:p>
        </p:txBody>
      </p:sp>
    </p:spTree>
    <p:extLst>
      <p:ext uri="{BB962C8B-B14F-4D97-AF65-F5344CB8AC3E}">
        <p14:creationId xmlns:p14="http://schemas.microsoft.com/office/powerpoint/2010/main" val="1171811175"/>
      </p:ext>
    </p:extLst>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BC026-6D71-46BB-81F0-2E0FCC0B8790}"/>
              </a:ext>
            </a:extLst>
          </p:cNvPr>
          <p:cNvSpPr>
            <a:spLocks noGrp="1"/>
          </p:cNvSpPr>
          <p:nvPr>
            <p:ph type="title"/>
          </p:nvPr>
        </p:nvSpPr>
        <p:spPr/>
        <p:txBody>
          <a:bodyPr/>
          <a:lstStyle/>
          <a:p>
            <a:r>
              <a:rPr lang="en-US" altLang="zh-CN" dirty="0"/>
              <a:t>4.9.1  Spark Streaming</a:t>
            </a:r>
            <a:endParaRPr lang="zh-CN" altLang="en-US" dirty="0"/>
          </a:p>
        </p:txBody>
      </p:sp>
      <p:sp>
        <p:nvSpPr>
          <p:cNvPr id="3" name="内容占位符 2">
            <a:extLst>
              <a:ext uri="{FF2B5EF4-FFF2-40B4-BE49-F238E27FC236}">
                <a16:creationId xmlns:a16="http://schemas.microsoft.com/office/drawing/2014/main" id="{70D8E0C9-F44B-464C-9883-E5A65A291791}"/>
              </a:ext>
            </a:extLst>
          </p:cNvPr>
          <p:cNvSpPr>
            <a:spLocks noGrp="1"/>
          </p:cNvSpPr>
          <p:nvPr>
            <p:ph idx="1"/>
          </p:nvPr>
        </p:nvSpPr>
        <p:spPr/>
        <p:txBody>
          <a:bodyPr/>
          <a:lstStyle/>
          <a:p>
            <a:r>
              <a:rPr lang="en-US" altLang="zh-CN" dirty="0"/>
              <a:t>Spark Streaming</a:t>
            </a:r>
            <a:r>
              <a:rPr lang="zh-CN" altLang="zh-CN" dirty="0"/>
              <a:t>在时效性方面做了改进，它使得计算的中间结果可以保存在内存中，从而大大提高了计算速度，可以用于开发延迟性较低的系统例如推荐系统等。</a:t>
            </a:r>
            <a:r>
              <a:rPr lang="en-US" altLang="zh-CN" dirty="0"/>
              <a:t>Spark Streaming</a:t>
            </a:r>
            <a:r>
              <a:rPr lang="zh-CN" altLang="zh-CN" dirty="0"/>
              <a:t>是</a:t>
            </a:r>
            <a:r>
              <a:rPr lang="en-US" altLang="zh-CN" dirty="0"/>
              <a:t>Apache Spark</a:t>
            </a:r>
            <a:r>
              <a:rPr lang="zh-CN" altLang="zh-CN" dirty="0"/>
              <a:t>的内容之一，</a:t>
            </a:r>
            <a:r>
              <a:rPr lang="en-US" altLang="zh-CN" dirty="0"/>
              <a:t>Apache Spark</a:t>
            </a:r>
            <a:r>
              <a:rPr lang="zh-CN" altLang="zh-CN" dirty="0"/>
              <a:t>是一款快速处理大数据的计算引擎</a:t>
            </a:r>
            <a:r>
              <a:rPr lang="zh-CN" altLang="en-US" dirty="0"/>
              <a:t>。</a:t>
            </a:r>
            <a:endParaRPr lang="en-US" altLang="zh-CN" dirty="0"/>
          </a:p>
        </p:txBody>
      </p:sp>
      <p:sp>
        <p:nvSpPr>
          <p:cNvPr id="4" name="文本框 3">
            <a:extLst>
              <a:ext uri="{FF2B5EF4-FFF2-40B4-BE49-F238E27FC236}">
                <a16:creationId xmlns:a16="http://schemas.microsoft.com/office/drawing/2014/main" id="{DBD3117B-46C5-4EE7-80C1-ADACCBA59E6C}"/>
              </a:ext>
            </a:extLst>
          </p:cNvPr>
          <p:cNvSpPr txBox="1"/>
          <p:nvPr/>
        </p:nvSpPr>
        <p:spPr>
          <a:xfrm>
            <a:off x="4869180" y="4309111"/>
            <a:ext cx="4274821" cy="369332"/>
          </a:xfrm>
          <a:prstGeom prst="rect">
            <a:avLst/>
          </a:prstGeom>
          <a:noFill/>
        </p:spPr>
        <p:txBody>
          <a:bodyPr wrap="square" rtlCol="0">
            <a:spAutoFit/>
          </a:bodyPr>
          <a:lstStyle/>
          <a:p>
            <a:pPr algn="r"/>
            <a:r>
              <a:rPr lang="zh-CN" altLang="en-US" dirty="0">
                <a:latin typeface="+mj-ea"/>
                <a:ea typeface="+mj-ea"/>
              </a:rPr>
              <a:t>官方网站：</a:t>
            </a:r>
            <a:r>
              <a:rPr lang="en-US" altLang="zh-CN" dirty="0">
                <a:latin typeface="+mj-ea"/>
                <a:ea typeface="+mj-ea"/>
                <a:hlinkClick r:id="rId2"/>
              </a:rPr>
              <a:t>https://spark.apache.org/</a:t>
            </a:r>
            <a:r>
              <a:rPr lang="en-US" altLang="zh-CN" dirty="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1416818087"/>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7C3FB-9661-49E6-9DDF-0B7F5DD63A37}"/>
              </a:ext>
            </a:extLst>
          </p:cNvPr>
          <p:cNvSpPr>
            <a:spLocks noGrp="1"/>
          </p:cNvSpPr>
          <p:nvPr>
            <p:ph type="title"/>
          </p:nvPr>
        </p:nvSpPr>
        <p:spPr/>
        <p:txBody>
          <a:bodyPr/>
          <a:lstStyle/>
          <a:p>
            <a:r>
              <a:rPr lang="en-US" altLang="zh-CN" dirty="0"/>
              <a:t>Spark</a:t>
            </a:r>
            <a:r>
              <a:rPr lang="zh-CN" altLang="en-US" dirty="0"/>
              <a:t>生态系统</a:t>
            </a:r>
          </a:p>
        </p:txBody>
      </p:sp>
      <p:sp>
        <p:nvSpPr>
          <p:cNvPr id="3" name="内容占位符 2">
            <a:extLst>
              <a:ext uri="{FF2B5EF4-FFF2-40B4-BE49-F238E27FC236}">
                <a16:creationId xmlns:a16="http://schemas.microsoft.com/office/drawing/2014/main" id="{916AD3B1-44CC-486D-8BCD-58FE51F57F6B}"/>
              </a:ext>
            </a:extLst>
          </p:cNvPr>
          <p:cNvSpPr>
            <a:spLocks noGrp="1"/>
          </p:cNvSpPr>
          <p:nvPr>
            <p:ph idx="1"/>
          </p:nvPr>
        </p:nvSpPr>
        <p:spPr/>
        <p:txBody>
          <a:bodyPr/>
          <a:lstStyle/>
          <a:p>
            <a:endParaRPr lang="zh-CN" altLang="en-US" dirty="0"/>
          </a:p>
        </p:txBody>
      </p:sp>
      <p:grpSp>
        <p:nvGrpSpPr>
          <p:cNvPr id="4" name="画布 128">
            <a:extLst>
              <a:ext uri="{FF2B5EF4-FFF2-40B4-BE49-F238E27FC236}">
                <a16:creationId xmlns:a16="http://schemas.microsoft.com/office/drawing/2014/main" id="{9A3ECA93-5C21-43E9-A939-AB527CFE54DE}"/>
              </a:ext>
            </a:extLst>
          </p:cNvPr>
          <p:cNvGrpSpPr/>
          <p:nvPr/>
        </p:nvGrpSpPr>
        <p:grpSpPr>
          <a:xfrm>
            <a:off x="1934845" y="1662197"/>
            <a:ext cx="5274310" cy="2466340"/>
            <a:chOff x="0" y="0"/>
            <a:chExt cx="5274310" cy="2466340"/>
          </a:xfrm>
        </p:grpSpPr>
        <p:sp>
          <p:nvSpPr>
            <p:cNvPr id="5" name="矩形 4">
              <a:extLst>
                <a:ext uri="{FF2B5EF4-FFF2-40B4-BE49-F238E27FC236}">
                  <a16:creationId xmlns:a16="http://schemas.microsoft.com/office/drawing/2014/main" id="{8FB22082-31EF-4930-8BAD-6AA620EDF6D4}"/>
                </a:ext>
              </a:extLst>
            </p:cNvPr>
            <p:cNvSpPr/>
            <p:nvPr/>
          </p:nvSpPr>
          <p:spPr>
            <a:xfrm>
              <a:off x="0" y="0"/>
              <a:ext cx="5274310" cy="2466340"/>
            </a:xfrm>
            <a:prstGeom prst="rect">
              <a:avLst/>
            </a:prstGeom>
            <a:solidFill>
              <a:prstClr val="white"/>
            </a:solidFill>
          </p:spPr>
          <p:txBody>
            <a:bodyPr/>
            <a:lstStyle/>
            <a:p>
              <a:endParaRPr lang="zh-CN" altLang="en-US" dirty="0"/>
            </a:p>
          </p:txBody>
        </p:sp>
        <p:sp>
          <p:nvSpPr>
            <p:cNvPr id="6" name="矩形 5">
              <a:extLst>
                <a:ext uri="{FF2B5EF4-FFF2-40B4-BE49-F238E27FC236}">
                  <a16:creationId xmlns:a16="http://schemas.microsoft.com/office/drawing/2014/main" id="{F3D6F9C4-D1EC-4598-A324-FF27278B2B8A}"/>
                </a:ext>
              </a:extLst>
            </p:cNvPr>
            <p:cNvSpPr/>
            <p:nvPr/>
          </p:nvSpPr>
          <p:spPr>
            <a:xfrm>
              <a:off x="1342050" y="51045"/>
              <a:ext cx="833120" cy="7315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Spark</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SQL</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446A75B0-1875-4C28-8506-33B4A630B84C}"/>
                </a:ext>
              </a:extLst>
            </p:cNvPr>
            <p:cNvSpPr/>
            <p:nvPr/>
          </p:nvSpPr>
          <p:spPr>
            <a:xfrm>
              <a:off x="2260895" y="51045"/>
              <a:ext cx="833120" cy="7315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Spark</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Streaming</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BB5C93F5-FC38-4ED4-8556-5C5A582EDCD0}"/>
                </a:ext>
              </a:extLst>
            </p:cNvPr>
            <p:cNvSpPr/>
            <p:nvPr/>
          </p:nvSpPr>
          <p:spPr>
            <a:xfrm>
              <a:off x="3198155" y="51045"/>
              <a:ext cx="833120" cy="7315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MLlib</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(machine learning)</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42C285F7-B30B-46F1-BCC6-F90416A57AD8}"/>
                </a:ext>
              </a:extLst>
            </p:cNvPr>
            <p:cNvSpPr/>
            <p:nvPr/>
          </p:nvSpPr>
          <p:spPr>
            <a:xfrm>
              <a:off x="4143035" y="51045"/>
              <a:ext cx="833120" cy="7315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GraphX</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(graph)</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EC352A54-DBF4-4584-ABA5-5DBE6262ABD8}"/>
                </a:ext>
              </a:extLst>
            </p:cNvPr>
            <p:cNvSpPr/>
            <p:nvPr/>
          </p:nvSpPr>
          <p:spPr>
            <a:xfrm>
              <a:off x="1342050" y="855590"/>
              <a:ext cx="3633470" cy="3759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Apache Spark</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81778654-6EF8-4A88-BE74-7E140BD512D6}"/>
                </a:ext>
              </a:extLst>
            </p:cNvPr>
            <p:cNvSpPr/>
            <p:nvPr/>
          </p:nvSpPr>
          <p:spPr>
            <a:xfrm>
              <a:off x="1342050" y="1766676"/>
              <a:ext cx="3633470" cy="64827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HDFS</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99C27FE6-D3C2-4667-8198-C5FED4F3A2BC}"/>
                </a:ext>
              </a:extLst>
            </p:cNvPr>
            <p:cNvSpPr/>
            <p:nvPr/>
          </p:nvSpPr>
          <p:spPr>
            <a:xfrm>
              <a:off x="2309790" y="1766745"/>
              <a:ext cx="1682750" cy="3434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Tachyon</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4F77A00E-E809-4EDA-A988-81762767FE50}"/>
                </a:ext>
              </a:extLst>
            </p:cNvPr>
            <p:cNvSpPr/>
            <p:nvPr/>
          </p:nvSpPr>
          <p:spPr>
            <a:xfrm>
              <a:off x="2260895" y="1312790"/>
              <a:ext cx="859790" cy="3759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YARN</a:t>
              </a:r>
              <a:endParaRPr lang="zh-CN" sz="1050" kern="100">
                <a:effectLst/>
                <a:ea typeface="等线" panose="0201060003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89E4EC15-4BD4-40B6-8ECA-565742CC6888}"/>
                </a:ext>
              </a:extLst>
            </p:cNvPr>
            <p:cNvSpPr/>
            <p:nvPr/>
          </p:nvSpPr>
          <p:spPr>
            <a:xfrm>
              <a:off x="3179105" y="1313425"/>
              <a:ext cx="859790" cy="3759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Mesos</a:t>
              </a:r>
              <a:endParaRPr lang="zh-CN" sz="1050" kern="100">
                <a:effectLst/>
                <a:ea typeface="等线" panose="02010600030101010101" pitchFamily="2" charset="-122"/>
                <a:cs typeface="Times New Roman" panose="02020603050405020304" pitchFamily="18" charset="0"/>
              </a:endParaRPr>
            </a:p>
          </p:txBody>
        </p:sp>
        <p:sp>
          <p:nvSpPr>
            <p:cNvPr id="15" name="文本框 1458">
              <a:extLst>
                <a:ext uri="{FF2B5EF4-FFF2-40B4-BE49-F238E27FC236}">
                  <a16:creationId xmlns:a16="http://schemas.microsoft.com/office/drawing/2014/main" id="{807B2530-D093-44AE-A379-937D89D83466}"/>
                </a:ext>
              </a:extLst>
            </p:cNvPr>
            <p:cNvSpPr txBox="1"/>
            <p:nvPr/>
          </p:nvSpPr>
          <p:spPr>
            <a:xfrm>
              <a:off x="180000" y="249165"/>
              <a:ext cx="761365"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应用接口层</a:t>
              </a:r>
              <a:endParaRPr lang="zh-CN" sz="1050" kern="100">
                <a:effectLst/>
                <a:ea typeface="等线" panose="02010600030101010101" pitchFamily="2" charset="-122"/>
                <a:cs typeface="Times New Roman" panose="02020603050405020304" pitchFamily="18" charset="0"/>
              </a:endParaRPr>
            </a:p>
          </p:txBody>
        </p:sp>
        <p:sp>
          <p:nvSpPr>
            <p:cNvPr id="16" name="文本框 10">
              <a:extLst>
                <a:ext uri="{FF2B5EF4-FFF2-40B4-BE49-F238E27FC236}">
                  <a16:creationId xmlns:a16="http://schemas.microsoft.com/office/drawing/2014/main" id="{1B03403C-75E1-444F-AE3C-108BE7984709}"/>
                </a:ext>
              </a:extLst>
            </p:cNvPr>
            <p:cNvSpPr txBox="1"/>
            <p:nvPr/>
          </p:nvSpPr>
          <p:spPr>
            <a:xfrm>
              <a:off x="180635" y="855590"/>
              <a:ext cx="761365"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计算引擎层</a:t>
              </a:r>
              <a:endParaRPr lang="zh-CN" sz="1050" kern="100">
                <a:effectLst/>
                <a:ea typeface="等线" panose="02010600030101010101" pitchFamily="2" charset="-122"/>
                <a:cs typeface="Times New Roman" panose="02020603050405020304" pitchFamily="18" charset="0"/>
              </a:endParaRPr>
            </a:p>
          </p:txBody>
        </p:sp>
        <p:sp>
          <p:nvSpPr>
            <p:cNvPr id="17" name="文本框 10">
              <a:extLst>
                <a:ext uri="{FF2B5EF4-FFF2-40B4-BE49-F238E27FC236}">
                  <a16:creationId xmlns:a16="http://schemas.microsoft.com/office/drawing/2014/main" id="{D31AA521-67C7-4D49-A053-B38B4C0DBE3F}"/>
                </a:ext>
              </a:extLst>
            </p:cNvPr>
            <p:cNvSpPr txBox="1"/>
            <p:nvPr/>
          </p:nvSpPr>
          <p:spPr>
            <a:xfrm>
              <a:off x="180000" y="1388355"/>
              <a:ext cx="989965"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集群资源管理层</a:t>
              </a:r>
              <a:endParaRPr lang="zh-CN" sz="1050" kern="100">
                <a:effectLst/>
                <a:ea typeface="等线" panose="02010600030101010101" pitchFamily="2" charset="-122"/>
                <a:cs typeface="Times New Roman" panose="02020603050405020304" pitchFamily="18" charset="0"/>
              </a:endParaRPr>
            </a:p>
          </p:txBody>
        </p:sp>
        <p:sp>
          <p:nvSpPr>
            <p:cNvPr id="18" name="文本框 10">
              <a:extLst>
                <a:ext uri="{FF2B5EF4-FFF2-40B4-BE49-F238E27FC236}">
                  <a16:creationId xmlns:a16="http://schemas.microsoft.com/office/drawing/2014/main" id="{A1AEF114-AE8E-4DE6-BE5E-D0B2550751A0}"/>
                </a:ext>
              </a:extLst>
            </p:cNvPr>
            <p:cNvSpPr txBox="1"/>
            <p:nvPr/>
          </p:nvSpPr>
          <p:spPr>
            <a:xfrm>
              <a:off x="180000" y="1956386"/>
              <a:ext cx="532765"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存储层</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DF67A962-F245-4C55-9AC2-8CEDC612CA27}"/>
                </a:ext>
              </a:extLst>
            </p:cNvPr>
            <p:cNvSpPr/>
            <p:nvPr/>
          </p:nvSpPr>
          <p:spPr>
            <a:xfrm>
              <a:off x="1342050" y="1313425"/>
              <a:ext cx="859790" cy="3759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Standalone</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F6BD2DB1-C6EA-4B07-B9B3-5D6F5DAB79AB}"/>
                </a:ext>
              </a:extLst>
            </p:cNvPr>
            <p:cNvSpPr/>
            <p:nvPr/>
          </p:nvSpPr>
          <p:spPr>
            <a:xfrm>
              <a:off x="4107475" y="1319140"/>
              <a:ext cx="859790" cy="3759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Kubernetes</a:t>
              </a:r>
              <a:endParaRPr lang="zh-CN" sz="1050" kern="100">
                <a:effectLst/>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70801599"/>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BC026-6D71-46BB-81F0-2E0FCC0B8790}"/>
              </a:ext>
            </a:extLst>
          </p:cNvPr>
          <p:cNvSpPr>
            <a:spLocks noGrp="1"/>
          </p:cNvSpPr>
          <p:nvPr>
            <p:ph type="title"/>
          </p:nvPr>
        </p:nvSpPr>
        <p:spPr/>
        <p:txBody>
          <a:bodyPr/>
          <a:lstStyle/>
          <a:p>
            <a:r>
              <a:rPr lang="en-US" altLang="zh-CN" dirty="0"/>
              <a:t>4.9.1  Spark Streaming</a:t>
            </a:r>
            <a:endParaRPr lang="zh-CN" altLang="en-US" dirty="0"/>
          </a:p>
        </p:txBody>
      </p:sp>
      <p:sp>
        <p:nvSpPr>
          <p:cNvPr id="3" name="内容占位符 2">
            <a:extLst>
              <a:ext uri="{FF2B5EF4-FFF2-40B4-BE49-F238E27FC236}">
                <a16:creationId xmlns:a16="http://schemas.microsoft.com/office/drawing/2014/main" id="{70D8E0C9-F44B-464C-9883-E5A65A291791}"/>
              </a:ext>
            </a:extLst>
          </p:cNvPr>
          <p:cNvSpPr>
            <a:spLocks noGrp="1"/>
          </p:cNvSpPr>
          <p:nvPr>
            <p:ph idx="1"/>
          </p:nvPr>
        </p:nvSpPr>
        <p:spPr/>
        <p:txBody>
          <a:bodyPr>
            <a:normAutofit fontScale="92500" lnSpcReduction="20000"/>
          </a:bodyPr>
          <a:lstStyle/>
          <a:p>
            <a:r>
              <a:rPr lang="en-US" altLang="zh-CN" dirty="0"/>
              <a:t>Spark Core</a:t>
            </a:r>
            <a:r>
              <a:rPr lang="zh-CN" altLang="zh-CN" dirty="0"/>
              <a:t>是</a:t>
            </a:r>
            <a:r>
              <a:rPr lang="en-US" altLang="zh-CN" dirty="0"/>
              <a:t>Spark</a:t>
            </a:r>
            <a:r>
              <a:rPr lang="zh-CN" altLang="zh-CN" dirty="0"/>
              <a:t>的核心基础，包含了弹性分布式数据集（即</a:t>
            </a:r>
            <a:r>
              <a:rPr lang="en-US" altLang="zh-CN" dirty="0"/>
              <a:t>RDD</a:t>
            </a:r>
            <a:r>
              <a:rPr lang="zh-CN" altLang="zh-CN" dirty="0"/>
              <a:t>）等核心组件。但需要注意的是，</a:t>
            </a:r>
            <a:r>
              <a:rPr lang="en-US" altLang="zh-CN" dirty="0"/>
              <a:t>Spark Core</a:t>
            </a:r>
            <a:r>
              <a:rPr lang="zh-CN" altLang="zh-CN" dirty="0"/>
              <a:t>是离线计算的，这点就类似于</a:t>
            </a:r>
            <a:r>
              <a:rPr lang="en-US" altLang="zh-CN" dirty="0"/>
              <a:t>MapReduce</a:t>
            </a:r>
            <a:r>
              <a:rPr lang="zh-CN" altLang="zh-CN" dirty="0"/>
              <a:t>的处理过程。而</a:t>
            </a:r>
            <a:r>
              <a:rPr lang="en-US" altLang="zh-CN" dirty="0"/>
              <a:t>Spark Streaming</a:t>
            </a:r>
            <a:r>
              <a:rPr lang="zh-CN" altLang="zh-CN" dirty="0"/>
              <a:t>则是将连续的数据转换为不连续的离散流（</a:t>
            </a:r>
            <a:r>
              <a:rPr lang="en-US" altLang="zh-CN" dirty="0" err="1"/>
              <a:t>DStream</a:t>
            </a:r>
            <a:r>
              <a:rPr lang="zh-CN" altLang="zh-CN" dirty="0"/>
              <a:t>），从而实现了快速的数据处理功能。</a:t>
            </a:r>
            <a:r>
              <a:rPr lang="en-US" altLang="zh-CN" dirty="0"/>
              <a:t>Spark SQL</a:t>
            </a:r>
            <a:r>
              <a:rPr lang="zh-CN" altLang="zh-CN" dirty="0"/>
              <a:t>则用于简化</a:t>
            </a:r>
            <a:r>
              <a:rPr lang="en-US" altLang="zh-CN" dirty="0"/>
              <a:t>Spark</a:t>
            </a:r>
            <a:r>
              <a:rPr lang="zh-CN" altLang="zh-CN" dirty="0"/>
              <a:t>库，就好比可以使用</a:t>
            </a:r>
            <a:r>
              <a:rPr lang="en-US" altLang="zh-CN" dirty="0"/>
              <a:t>Hive</a:t>
            </a:r>
            <a:r>
              <a:rPr lang="zh-CN" altLang="zh-CN" dirty="0"/>
              <a:t>简化</a:t>
            </a:r>
            <a:r>
              <a:rPr lang="en-US" altLang="zh-CN" dirty="0"/>
              <a:t>MapReduce</a:t>
            </a:r>
            <a:r>
              <a:rPr lang="zh-CN" altLang="zh-CN" dirty="0"/>
              <a:t>一样，我们可以使用</a:t>
            </a:r>
            <a:r>
              <a:rPr lang="en-US" altLang="zh-CN" dirty="0"/>
              <a:t>Spark SQL</a:t>
            </a:r>
            <a:r>
              <a:rPr lang="zh-CN" altLang="zh-CN" dirty="0"/>
              <a:t>快速实现</a:t>
            </a:r>
            <a:r>
              <a:rPr lang="en-US" altLang="zh-CN" dirty="0"/>
              <a:t>Spark</a:t>
            </a:r>
            <a:r>
              <a:rPr lang="zh-CN" altLang="zh-CN" dirty="0"/>
              <a:t>开发，具体地讲，</a:t>
            </a:r>
            <a:r>
              <a:rPr lang="en-US" altLang="zh-CN" dirty="0"/>
              <a:t>Spark SQL</a:t>
            </a:r>
            <a:r>
              <a:rPr lang="zh-CN" altLang="zh-CN" dirty="0"/>
              <a:t>可以将</a:t>
            </a:r>
            <a:r>
              <a:rPr lang="en-US" altLang="zh-CN" dirty="0" err="1"/>
              <a:t>DStream</a:t>
            </a:r>
            <a:r>
              <a:rPr lang="zh-CN" altLang="zh-CN" dirty="0"/>
              <a:t>转为</a:t>
            </a:r>
            <a:r>
              <a:rPr lang="en-US" altLang="zh-CN" dirty="0"/>
              <a:t>Spark</a:t>
            </a:r>
            <a:r>
              <a:rPr lang="zh-CN" altLang="zh-CN" dirty="0"/>
              <a:t>处理时的</a:t>
            </a:r>
            <a:r>
              <a:rPr lang="en-US" altLang="zh-CN" dirty="0"/>
              <a:t>RDD</a:t>
            </a:r>
            <a:r>
              <a:rPr lang="zh-CN" altLang="zh-CN" dirty="0"/>
              <a:t>，然后运行</a:t>
            </a:r>
            <a:r>
              <a:rPr lang="en-US" altLang="zh-CN" dirty="0"/>
              <a:t>RDD</a:t>
            </a:r>
            <a:r>
              <a:rPr lang="zh-CN" altLang="zh-CN" dirty="0"/>
              <a:t>程序。</a:t>
            </a:r>
          </a:p>
          <a:p>
            <a:r>
              <a:rPr lang="en-US" altLang="zh-CN" dirty="0"/>
              <a:t>Spark</a:t>
            </a:r>
            <a:r>
              <a:rPr lang="zh-CN" altLang="zh-CN" dirty="0"/>
              <a:t>生态中的其他技术也都各自擅长的领域。例如</a:t>
            </a:r>
            <a:r>
              <a:rPr lang="en-US" altLang="zh-CN" dirty="0" err="1"/>
              <a:t>MLlib</a:t>
            </a:r>
            <a:r>
              <a:rPr lang="zh-CN" altLang="zh-CN" dirty="0"/>
              <a:t>是</a:t>
            </a:r>
            <a:r>
              <a:rPr lang="en-US" altLang="zh-CN" dirty="0"/>
              <a:t>Spark</a:t>
            </a:r>
            <a:r>
              <a:rPr lang="zh-CN" altLang="zh-CN" dirty="0"/>
              <a:t>提供的机器学习类库，而</a:t>
            </a:r>
            <a:r>
              <a:rPr lang="en-US" altLang="zh-CN" dirty="0" err="1"/>
              <a:t>GraphX</a:t>
            </a:r>
            <a:r>
              <a:rPr lang="zh-CN" altLang="zh-CN" dirty="0"/>
              <a:t>则是一款图计算组件，可以实现对图形数据的分析、图形数据可视化等功能。在实际开发时，</a:t>
            </a:r>
            <a:r>
              <a:rPr lang="en-US" altLang="zh-CN" dirty="0"/>
              <a:t>Spark</a:t>
            </a:r>
            <a:r>
              <a:rPr lang="zh-CN" altLang="zh-CN" dirty="0"/>
              <a:t>除了使用</a:t>
            </a:r>
            <a:r>
              <a:rPr lang="en-US" altLang="zh-CN" dirty="0"/>
              <a:t>Java</a:t>
            </a:r>
            <a:r>
              <a:rPr lang="zh-CN" altLang="zh-CN" dirty="0"/>
              <a:t>开发以外，还可以使用</a:t>
            </a:r>
            <a:r>
              <a:rPr lang="en-US" altLang="zh-CN" dirty="0"/>
              <a:t>Scala</a:t>
            </a:r>
            <a:r>
              <a:rPr lang="zh-CN" altLang="zh-CN" dirty="0"/>
              <a:t>、</a:t>
            </a:r>
            <a:r>
              <a:rPr lang="en-US" altLang="zh-CN" dirty="0"/>
              <a:t>Python</a:t>
            </a:r>
            <a:r>
              <a:rPr lang="zh-CN" altLang="zh-CN" dirty="0"/>
              <a:t>等语言开发。</a:t>
            </a:r>
          </a:p>
        </p:txBody>
      </p:sp>
    </p:spTree>
    <p:extLst>
      <p:ext uri="{BB962C8B-B14F-4D97-AF65-F5344CB8AC3E}">
        <p14:creationId xmlns:p14="http://schemas.microsoft.com/office/powerpoint/2010/main" val="1868431519"/>
      </p:ext>
    </p:extLst>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66F9B-429B-461A-B4E2-6D497494B447}"/>
              </a:ext>
            </a:extLst>
          </p:cNvPr>
          <p:cNvSpPr>
            <a:spLocks noGrp="1"/>
          </p:cNvSpPr>
          <p:nvPr>
            <p:ph type="title"/>
          </p:nvPr>
        </p:nvSpPr>
        <p:spPr/>
        <p:txBody>
          <a:bodyPr/>
          <a:lstStyle/>
          <a:p>
            <a:r>
              <a:rPr lang="en-US" altLang="zh-CN" dirty="0"/>
              <a:t>4.9.2  Storm</a:t>
            </a:r>
            <a:endParaRPr lang="zh-CN" altLang="en-US" dirty="0"/>
          </a:p>
        </p:txBody>
      </p:sp>
      <p:sp>
        <p:nvSpPr>
          <p:cNvPr id="3" name="内容占位符 2">
            <a:extLst>
              <a:ext uri="{FF2B5EF4-FFF2-40B4-BE49-F238E27FC236}">
                <a16:creationId xmlns:a16="http://schemas.microsoft.com/office/drawing/2014/main" id="{594D3A63-CD41-410C-89EE-C025CA2D86F3}"/>
              </a:ext>
            </a:extLst>
          </p:cNvPr>
          <p:cNvSpPr>
            <a:spLocks noGrp="1"/>
          </p:cNvSpPr>
          <p:nvPr>
            <p:ph idx="1"/>
          </p:nvPr>
        </p:nvSpPr>
        <p:spPr/>
        <p:txBody>
          <a:bodyPr/>
          <a:lstStyle/>
          <a:p>
            <a:r>
              <a:rPr lang="en-US" altLang="zh-CN" dirty="0"/>
              <a:t>Twitter</a:t>
            </a:r>
            <a:r>
              <a:rPr lang="zh-CN" altLang="zh-CN" dirty="0"/>
              <a:t>开源的</a:t>
            </a:r>
            <a:r>
              <a:rPr lang="en-US" altLang="zh-CN" dirty="0"/>
              <a:t>Apache Storm</a:t>
            </a:r>
            <a:r>
              <a:rPr lang="zh-CN" altLang="zh-CN" dirty="0"/>
              <a:t>在实时处理领域也有着广泛的应用，它可以用于分布式或大数据领域的实时计算，其</a:t>
            </a:r>
            <a:r>
              <a:rPr lang="en-US" altLang="zh-CN" dirty="0"/>
              <a:t>Logo</a:t>
            </a:r>
            <a:r>
              <a:rPr lang="zh-CN" altLang="zh-CN" dirty="0"/>
              <a:t>如图</a:t>
            </a:r>
            <a:r>
              <a:rPr lang="en-US" altLang="zh-CN" dirty="0"/>
              <a:t>4-24</a:t>
            </a:r>
            <a:r>
              <a:rPr lang="zh-CN" altLang="zh-CN" dirty="0"/>
              <a:t>所示。</a:t>
            </a:r>
            <a:r>
              <a:rPr lang="en-US" altLang="zh-CN" dirty="0"/>
              <a:t>Storm</a:t>
            </a:r>
            <a:r>
              <a:rPr lang="zh-CN" altLang="zh-CN" dirty="0"/>
              <a:t>在运行时，是由一个</a:t>
            </a:r>
            <a:r>
              <a:rPr lang="en-US" altLang="zh-CN" dirty="0"/>
              <a:t>Nimbus</a:t>
            </a:r>
            <a:r>
              <a:rPr lang="zh-CN" altLang="zh-CN" dirty="0"/>
              <a:t>和一个或多个</a:t>
            </a:r>
            <a:r>
              <a:rPr lang="en-US" altLang="zh-CN" dirty="0"/>
              <a:t>supervisors</a:t>
            </a:r>
            <a:r>
              <a:rPr lang="zh-CN" altLang="zh-CN" dirty="0"/>
              <a:t>组成，并且通过</a:t>
            </a:r>
            <a:r>
              <a:rPr lang="en-US" altLang="zh-CN" dirty="0"/>
              <a:t>Apache </a:t>
            </a:r>
            <a:r>
              <a:rPr lang="en-US" altLang="zh-CN" dirty="0" err="1"/>
              <a:t>ZooKeeper</a:t>
            </a:r>
            <a:r>
              <a:rPr lang="zh-CN" altLang="zh-CN" dirty="0"/>
              <a:t>进行各组件之间的协调。在运行方式上，</a:t>
            </a:r>
            <a:r>
              <a:rPr lang="en-US" altLang="zh-CN" dirty="0"/>
              <a:t>Storm</a:t>
            </a:r>
            <a:r>
              <a:rPr lang="zh-CN" altLang="zh-CN" dirty="0"/>
              <a:t>也有本地模式和生成模式两种。</a:t>
            </a:r>
          </a:p>
          <a:p>
            <a:r>
              <a:rPr lang="zh-CN" altLang="zh-CN" dirty="0"/>
              <a:t>一般情况下，在平时的开发、调试过程中，可以使用本地模式，这样利于快速开发，以及进行性能的优化。而在最终实施时，就可以切换到生产模式，最大限度地发挥</a:t>
            </a:r>
            <a:r>
              <a:rPr lang="en-US" altLang="zh-CN" dirty="0"/>
              <a:t>Storm</a:t>
            </a:r>
            <a:r>
              <a:rPr lang="zh-CN" altLang="zh-CN" dirty="0"/>
              <a:t>的作用和提高</a:t>
            </a:r>
            <a:r>
              <a:rPr lang="en-US" altLang="zh-CN" dirty="0"/>
              <a:t>Storm</a:t>
            </a:r>
            <a:r>
              <a:rPr lang="zh-CN" altLang="zh-CN" dirty="0"/>
              <a:t>的性能。</a:t>
            </a:r>
          </a:p>
        </p:txBody>
      </p:sp>
      <p:sp>
        <p:nvSpPr>
          <p:cNvPr id="4" name="文本框 3">
            <a:extLst>
              <a:ext uri="{FF2B5EF4-FFF2-40B4-BE49-F238E27FC236}">
                <a16:creationId xmlns:a16="http://schemas.microsoft.com/office/drawing/2014/main" id="{46034E76-AD50-4EF7-89E7-42B80B7CE4B7}"/>
              </a:ext>
            </a:extLst>
          </p:cNvPr>
          <p:cNvSpPr txBox="1"/>
          <p:nvPr/>
        </p:nvSpPr>
        <p:spPr>
          <a:xfrm>
            <a:off x="4869180" y="4309111"/>
            <a:ext cx="4274821" cy="369332"/>
          </a:xfrm>
          <a:prstGeom prst="rect">
            <a:avLst/>
          </a:prstGeom>
          <a:noFill/>
        </p:spPr>
        <p:txBody>
          <a:bodyPr wrap="square" rtlCol="0">
            <a:spAutoFit/>
          </a:bodyPr>
          <a:lstStyle/>
          <a:p>
            <a:pPr algn="r"/>
            <a:r>
              <a:rPr lang="zh-CN" altLang="en-US" dirty="0">
                <a:latin typeface="+mj-ea"/>
                <a:ea typeface="+mj-ea"/>
              </a:rPr>
              <a:t>官方网站：</a:t>
            </a:r>
            <a:r>
              <a:rPr lang="en-US" altLang="zh-CN" dirty="0">
                <a:latin typeface="+mj-ea"/>
                <a:ea typeface="+mj-ea"/>
                <a:hlinkClick r:id="rId2"/>
              </a:rPr>
              <a:t>https://storm.apache.org/</a:t>
            </a:r>
            <a:r>
              <a:rPr lang="en-US" altLang="zh-CN" dirty="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2488721875"/>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533E3-B02E-4D0D-9962-11484576E3A8}"/>
              </a:ext>
            </a:extLst>
          </p:cNvPr>
          <p:cNvSpPr>
            <a:spLocks noGrp="1"/>
          </p:cNvSpPr>
          <p:nvPr>
            <p:ph type="title"/>
          </p:nvPr>
        </p:nvSpPr>
        <p:spPr/>
        <p:txBody>
          <a:bodyPr/>
          <a:lstStyle/>
          <a:p>
            <a:r>
              <a:rPr lang="en-US" altLang="zh-CN" dirty="0"/>
              <a:t>4.9.3  </a:t>
            </a:r>
            <a:r>
              <a:rPr lang="en-US" altLang="zh-CN" dirty="0" err="1"/>
              <a:t>Flink</a:t>
            </a:r>
            <a:endParaRPr lang="zh-CN" altLang="en-US" dirty="0"/>
          </a:p>
        </p:txBody>
      </p:sp>
      <p:sp>
        <p:nvSpPr>
          <p:cNvPr id="3" name="内容占位符 2">
            <a:extLst>
              <a:ext uri="{FF2B5EF4-FFF2-40B4-BE49-F238E27FC236}">
                <a16:creationId xmlns:a16="http://schemas.microsoft.com/office/drawing/2014/main" id="{CDF4003E-19BB-4B16-B62F-4C364F58C556}"/>
              </a:ext>
            </a:extLst>
          </p:cNvPr>
          <p:cNvSpPr>
            <a:spLocks noGrp="1"/>
          </p:cNvSpPr>
          <p:nvPr>
            <p:ph idx="1"/>
          </p:nvPr>
        </p:nvSpPr>
        <p:spPr/>
        <p:txBody>
          <a:bodyPr/>
          <a:lstStyle/>
          <a:p>
            <a:r>
              <a:rPr lang="en-US" altLang="zh-CN" dirty="0" err="1"/>
              <a:t>Flink</a:t>
            </a:r>
            <a:r>
              <a:rPr lang="zh-CN" altLang="zh-CN" dirty="0"/>
              <a:t>和</a:t>
            </a:r>
            <a:r>
              <a:rPr lang="en-US" altLang="zh-CN" dirty="0"/>
              <a:t>Storm</a:t>
            </a:r>
            <a:r>
              <a:rPr lang="zh-CN" altLang="zh-CN" dirty="0"/>
              <a:t>的定位就是分布式实时计算框架，因此二者的时效性最高，可以用于实时分析、实时计算等领域。</a:t>
            </a:r>
            <a:endParaRPr lang="en-US" altLang="zh-CN" dirty="0"/>
          </a:p>
          <a:p>
            <a:r>
              <a:rPr lang="zh-CN" altLang="zh-CN" dirty="0"/>
              <a:t>具体地讲，可以将</a:t>
            </a:r>
            <a:r>
              <a:rPr lang="en-US" altLang="zh-CN" dirty="0" err="1"/>
              <a:t>Flink</a:t>
            </a:r>
            <a:r>
              <a:rPr lang="zh-CN" altLang="zh-CN" dirty="0"/>
              <a:t>称为一个流式的数据执行引擎，可以提供高性能的分布式数据通信以及容错机制。并且</a:t>
            </a:r>
            <a:r>
              <a:rPr lang="en-US" altLang="zh-CN" dirty="0" err="1"/>
              <a:t>Flink</a:t>
            </a:r>
            <a:r>
              <a:rPr lang="zh-CN" altLang="zh-CN" dirty="0"/>
              <a:t>提供了非常丰富的</a:t>
            </a:r>
            <a:r>
              <a:rPr lang="en-US" altLang="zh-CN" dirty="0"/>
              <a:t>API</a:t>
            </a:r>
            <a:r>
              <a:rPr lang="zh-CN" altLang="zh-CN" dirty="0"/>
              <a:t>，可以非常方便地进行实时计算开发。例如，可以使用</a:t>
            </a:r>
            <a:r>
              <a:rPr lang="en-US" altLang="zh-CN" dirty="0" err="1"/>
              <a:t>DataSet</a:t>
            </a:r>
            <a:r>
              <a:rPr lang="en-US" altLang="zh-CN" dirty="0"/>
              <a:t> API</a:t>
            </a:r>
            <a:r>
              <a:rPr lang="zh-CN" altLang="zh-CN" dirty="0"/>
              <a:t>对静态数据进行快速的批处理操作；使用</a:t>
            </a:r>
            <a:r>
              <a:rPr lang="en-US" altLang="zh-CN" dirty="0"/>
              <a:t>DataStream API</a:t>
            </a:r>
            <a:r>
              <a:rPr lang="zh-CN" altLang="zh-CN" dirty="0"/>
              <a:t>对数据流进行流处理操作；使用</a:t>
            </a:r>
            <a:r>
              <a:rPr lang="en-US" altLang="zh-CN" dirty="0"/>
              <a:t>Table AP</a:t>
            </a:r>
            <a:r>
              <a:rPr lang="zh-CN" altLang="zh-CN" dirty="0"/>
              <a:t>对结构化数据进行查询操作，这点非常类似</a:t>
            </a:r>
            <a:r>
              <a:rPr lang="en-US" altLang="zh-CN" dirty="0"/>
              <a:t>Spark SQL</a:t>
            </a:r>
            <a:r>
              <a:rPr lang="zh-CN" altLang="zh-CN" dirty="0"/>
              <a:t>。</a:t>
            </a:r>
            <a:r>
              <a:rPr lang="en-US" altLang="zh-CN" dirty="0" err="1"/>
              <a:t>Flink</a:t>
            </a:r>
            <a:r>
              <a:rPr lang="zh-CN" altLang="zh-CN" dirty="0"/>
              <a:t>同时支持</a:t>
            </a:r>
            <a:r>
              <a:rPr lang="en-US" altLang="zh-CN" dirty="0"/>
              <a:t>Java</a:t>
            </a:r>
            <a:r>
              <a:rPr lang="zh-CN" altLang="zh-CN" dirty="0"/>
              <a:t>和</a:t>
            </a:r>
            <a:r>
              <a:rPr lang="en-US" altLang="zh-CN" dirty="0"/>
              <a:t>Scala</a:t>
            </a:r>
            <a:r>
              <a:rPr lang="zh-CN" altLang="zh-CN" dirty="0"/>
              <a:t>等高级语言，适合不同领域的程序员进行开发。</a:t>
            </a:r>
          </a:p>
          <a:p>
            <a:endParaRPr lang="zh-CN" altLang="en-US" dirty="0"/>
          </a:p>
        </p:txBody>
      </p:sp>
      <p:sp>
        <p:nvSpPr>
          <p:cNvPr id="4" name="文本框 3">
            <a:extLst>
              <a:ext uri="{FF2B5EF4-FFF2-40B4-BE49-F238E27FC236}">
                <a16:creationId xmlns:a16="http://schemas.microsoft.com/office/drawing/2014/main" id="{1D4E59CC-D949-4D00-9333-48018F627A18}"/>
              </a:ext>
            </a:extLst>
          </p:cNvPr>
          <p:cNvSpPr txBox="1"/>
          <p:nvPr/>
        </p:nvSpPr>
        <p:spPr>
          <a:xfrm>
            <a:off x="4869180" y="4309111"/>
            <a:ext cx="4274821" cy="369332"/>
          </a:xfrm>
          <a:prstGeom prst="rect">
            <a:avLst/>
          </a:prstGeom>
          <a:noFill/>
        </p:spPr>
        <p:txBody>
          <a:bodyPr wrap="square" rtlCol="0">
            <a:spAutoFit/>
          </a:bodyPr>
          <a:lstStyle/>
          <a:p>
            <a:pPr algn="r"/>
            <a:r>
              <a:rPr lang="zh-CN" altLang="en-US" dirty="0">
                <a:latin typeface="+mj-ea"/>
                <a:ea typeface="+mj-ea"/>
              </a:rPr>
              <a:t>官方网站：</a:t>
            </a:r>
            <a:r>
              <a:rPr lang="en-US" altLang="zh-CN" dirty="0">
                <a:latin typeface="+mj-ea"/>
                <a:ea typeface="+mj-ea"/>
                <a:hlinkClick r:id="rId2"/>
              </a:rPr>
              <a:t>https://flink.apache.org/</a:t>
            </a:r>
            <a:r>
              <a:rPr lang="en-US" altLang="zh-CN" dirty="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3031299487"/>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69C45-CA68-4230-A1E4-4559820E1B77}"/>
              </a:ext>
            </a:extLst>
          </p:cNvPr>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a:extLst>
              <a:ext uri="{FF2B5EF4-FFF2-40B4-BE49-F238E27FC236}">
                <a16:creationId xmlns:a16="http://schemas.microsoft.com/office/drawing/2014/main" id="{C95513F9-F89C-4F97-9457-610CB350E2F3}"/>
              </a:ext>
            </a:extLst>
          </p:cNvPr>
          <p:cNvSpPr>
            <a:spLocks noGrp="1"/>
          </p:cNvSpPr>
          <p:nvPr>
            <p:ph idx="1"/>
          </p:nvPr>
        </p:nvSpPr>
        <p:spPr/>
        <p:txBody>
          <a:bodyPr>
            <a:normAutofit fontScale="70000" lnSpcReduction="20000"/>
          </a:bodyPr>
          <a:lstStyle/>
          <a:p>
            <a:r>
              <a:rPr lang="en-US" altLang="zh-CN" dirty="0"/>
              <a:t>1. </a:t>
            </a:r>
            <a:r>
              <a:rPr lang="zh-CN" altLang="en-US" dirty="0"/>
              <a:t>理解</a:t>
            </a:r>
            <a:r>
              <a:rPr lang="en-US" altLang="zh-CN" dirty="0"/>
              <a:t>MapReduce</a:t>
            </a:r>
            <a:r>
              <a:rPr lang="zh-CN" altLang="en-US" dirty="0"/>
              <a:t>编程思想，了解</a:t>
            </a:r>
            <a:r>
              <a:rPr lang="en-US" altLang="zh-CN" dirty="0"/>
              <a:t>MapReduce</a:t>
            </a:r>
            <a:r>
              <a:rPr lang="zh-CN" altLang="en-US" dirty="0"/>
              <a:t>发展史。</a:t>
            </a:r>
            <a:endParaRPr lang="en-US" altLang="zh-CN" dirty="0"/>
          </a:p>
          <a:p>
            <a:r>
              <a:rPr lang="en-US" altLang="zh-CN" dirty="0"/>
              <a:t>2. </a:t>
            </a:r>
            <a:r>
              <a:rPr lang="zh-CN" altLang="en-US" dirty="0"/>
              <a:t>通过</a:t>
            </a:r>
            <a:r>
              <a:rPr lang="en-US" altLang="zh-CN" dirty="0"/>
              <a:t>MapReduce</a:t>
            </a:r>
            <a:r>
              <a:rPr lang="zh-CN" altLang="en-US" dirty="0"/>
              <a:t>编程案例</a:t>
            </a:r>
            <a:r>
              <a:rPr lang="en-US" altLang="zh-CN" dirty="0" err="1"/>
              <a:t>WordCount</a:t>
            </a:r>
            <a:r>
              <a:rPr lang="zh-CN" altLang="en-US" dirty="0"/>
              <a:t>，掌握</a:t>
            </a:r>
            <a:r>
              <a:rPr lang="en-US" altLang="zh-CN" dirty="0"/>
              <a:t>Mapper</a:t>
            </a:r>
            <a:r>
              <a:rPr lang="zh-CN" altLang="en-US" dirty="0"/>
              <a:t>类、</a:t>
            </a:r>
            <a:r>
              <a:rPr lang="en-US" altLang="zh-CN" dirty="0"/>
              <a:t>Reducer</a:t>
            </a:r>
            <a:r>
              <a:rPr lang="zh-CN" altLang="en-US" dirty="0"/>
              <a:t>类、入口方法</a:t>
            </a:r>
            <a:r>
              <a:rPr lang="en-US" altLang="zh-CN" dirty="0"/>
              <a:t>main()</a:t>
            </a:r>
            <a:r>
              <a:rPr lang="zh-CN" altLang="en-US" dirty="0"/>
              <a:t>的编写，熟练掌握向</a:t>
            </a:r>
            <a:r>
              <a:rPr lang="en-US" altLang="zh-CN" dirty="0"/>
              <a:t>Hadoop</a:t>
            </a:r>
            <a:r>
              <a:rPr lang="zh-CN" altLang="en-US" dirty="0"/>
              <a:t>集群提交运行</a:t>
            </a:r>
            <a:r>
              <a:rPr lang="en-US" altLang="zh-CN" dirty="0"/>
              <a:t>MapReduce</a:t>
            </a:r>
            <a:r>
              <a:rPr lang="zh-CN" altLang="en-US" dirty="0"/>
              <a:t>程序并查看运行结果。</a:t>
            </a:r>
            <a:endParaRPr lang="en-US" altLang="zh-CN" dirty="0"/>
          </a:p>
          <a:p>
            <a:r>
              <a:rPr lang="en-US" altLang="zh-CN" dirty="0"/>
              <a:t>3. </a:t>
            </a:r>
            <a:r>
              <a:rPr lang="zh-CN" altLang="en-US" dirty="0"/>
              <a:t>理解</a:t>
            </a:r>
            <a:r>
              <a:rPr lang="en-US" altLang="zh-CN" dirty="0"/>
              <a:t>MapReduce</a:t>
            </a:r>
            <a:r>
              <a:rPr lang="zh-CN" altLang="en-US" dirty="0"/>
              <a:t>作业执行流程的</a:t>
            </a:r>
            <a:r>
              <a:rPr lang="en-US" altLang="zh-CN" dirty="0"/>
              <a:t>5</a:t>
            </a:r>
            <a:r>
              <a:rPr lang="zh-CN" altLang="en-US" dirty="0"/>
              <a:t>个阶段，作业执行源代码，以及</a:t>
            </a:r>
            <a:r>
              <a:rPr lang="en-US" altLang="zh-CN" dirty="0"/>
              <a:t>MapReduce 2.0</a:t>
            </a:r>
            <a:r>
              <a:rPr lang="zh-CN" altLang="en-US" dirty="0"/>
              <a:t>作业执行时的体系架构。</a:t>
            </a:r>
            <a:endParaRPr lang="en-US" altLang="zh-CN" dirty="0"/>
          </a:p>
          <a:p>
            <a:r>
              <a:rPr lang="en-US" altLang="zh-CN" dirty="0"/>
              <a:t>4. </a:t>
            </a:r>
            <a:r>
              <a:rPr lang="zh-CN" altLang="en-US" dirty="0"/>
              <a:t>掌握</a:t>
            </a:r>
            <a:r>
              <a:rPr lang="en-US" altLang="zh-CN" dirty="0"/>
              <a:t>MapReduce</a:t>
            </a:r>
            <a:r>
              <a:rPr lang="zh-CN" altLang="en-US" dirty="0"/>
              <a:t>数据类型，理解序列化和反序列化操作。</a:t>
            </a:r>
            <a:endParaRPr lang="en-US" altLang="zh-CN" dirty="0"/>
          </a:p>
          <a:p>
            <a:r>
              <a:rPr lang="en-US" altLang="zh-CN" dirty="0"/>
              <a:t>5. </a:t>
            </a:r>
            <a:r>
              <a:rPr lang="zh-CN" altLang="en-US" dirty="0"/>
              <a:t>理解</a:t>
            </a:r>
            <a:r>
              <a:rPr lang="en-US" altLang="zh-CN" dirty="0"/>
              <a:t>Shuffle</a:t>
            </a:r>
            <a:r>
              <a:rPr lang="zh-CN" altLang="en-US" dirty="0"/>
              <a:t>的作用，</a:t>
            </a:r>
            <a:r>
              <a:rPr lang="en-US" altLang="zh-CN" dirty="0"/>
              <a:t>Shuffle</a:t>
            </a:r>
            <a:r>
              <a:rPr lang="zh-CN" altLang="en-US" dirty="0"/>
              <a:t>阶段对数据的操作过程：环形缓冲区、溢出文件、排序、分区、合并等。</a:t>
            </a:r>
            <a:endParaRPr lang="en-US" altLang="zh-CN" dirty="0"/>
          </a:p>
          <a:p>
            <a:r>
              <a:rPr lang="en-US" altLang="zh-CN" dirty="0"/>
              <a:t>6. </a:t>
            </a:r>
            <a:r>
              <a:rPr lang="zh-CN" altLang="en-US" dirty="0"/>
              <a:t>掌握自定义输入组件、自定义排序组件的编写，了解自定义分组组件、自定义输出组件的编写。</a:t>
            </a:r>
            <a:endParaRPr lang="en-US" altLang="zh-CN" dirty="0"/>
          </a:p>
          <a:p>
            <a:r>
              <a:rPr lang="en-US" altLang="zh-CN" dirty="0"/>
              <a:t>7. </a:t>
            </a:r>
            <a:r>
              <a:rPr lang="zh-CN" altLang="en-US" dirty="0"/>
              <a:t>掌握</a:t>
            </a:r>
            <a:r>
              <a:rPr lang="en-US" altLang="zh-CN" dirty="0"/>
              <a:t>MapReduce Web UI</a:t>
            </a:r>
            <a:r>
              <a:rPr lang="zh-CN" altLang="en-US" dirty="0"/>
              <a:t>的使用，了解</a:t>
            </a:r>
            <a:r>
              <a:rPr lang="en-US" altLang="zh-CN" dirty="0"/>
              <a:t>MapReduce Shell</a:t>
            </a:r>
            <a:r>
              <a:rPr lang="zh-CN" altLang="en-US" dirty="0"/>
              <a:t>常用命令的使用，掌握</a:t>
            </a:r>
            <a:r>
              <a:rPr lang="en-US" altLang="zh-CN" dirty="0"/>
              <a:t>MapReduce Java API</a:t>
            </a:r>
            <a:r>
              <a:rPr lang="zh-CN" altLang="en-US" dirty="0"/>
              <a:t>编程。</a:t>
            </a:r>
            <a:endParaRPr lang="en-US" altLang="zh-CN" dirty="0"/>
          </a:p>
          <a:p>
            <a:r>
              <a:rPr lang="en-US" altLang="zh-CN" dirty="0"/>
              <a:t>8. </a:t>
            </a:r>
            <a:r>
              <a:rPr lang="zh-CN" altLang="en-US" dirty="0"/>
              <a:t>了解</a:t>
            </a:r>
            <a:r>
              <a:rPr lang="en-US" altLang="zh-CN" dirty="0"/>
              <a:t>MapReduce</a:t>
            </a:r>
            <a:r>
              <a:rPr lang="zh-CN" altLang="en-US" dirty="0"/>
              <a:t>调优策略。</a:t>
            </a:r>
            <a:endParaRPr lang="en-US" altLang="zh-CN" dirty="0"/>
          </a:p>
          <a:p>
            <a:r>
              <a:rPr lang="en-US" altLang="zh-CN" dirty="0"/>
              <a:t>9. </a:t>
            </a:r>
            <a:r>
              <a:rPr lang="zh-CN" altLang="en-US" dirty="0"/>
              <a:t>了解其它主流计算框架：</a:t>
            </a:r>
            <a:r>
              <a:rPr lang="en-US" altLang="zh-CN" dirty="0"/>
              <a:t>Spark Streaming</a:t>
            </a:r>
            <a:r>
              <a:rPr lang="zh-CN" altLang="en-US" dirty="0"/>
              <a:t>、</a:t>
            </a:r>
            <a:r>
              <a:rPr lang="en-US" altLang="zh-CN" dirty="0"/>
              <a:t>Storm</a:t>
            </a:r>
            <a:r>
              <a:rPr lang="zh-CN" altLang="en-US" dirty="0"/>
              <a:t>、</a:t>
            </a:r>
            <a:r>
              <a:rPr lang="en-US" altLang="zh-CN" dirty="0" err="1"/>
              <a:t>Flink</a:t>
            </a:r>
            <a:r>
              <a:rPr lang="zh-CN" altLang="en-US" dirty="0"/>
              <a:t>等。</a:t>
            </a:r>
            <a:r>
              <a:rPr lang="en-US" altLang="zh-CN" dirty="0"/>
              <a:t> </a:t>
            </a:r>
            <a:endParaRPr lang="zh-CN" altLang="en-US" dirty="0"/>
          </a:p>
        </p:txBody>
      </p:sp>
    </p:spTree>
    <p:extLst>
      <p:ext uri="{BB962C8B-B14F-4D97-AF65-F5344CB8AC3E}">
        <p14:creationId xmlns:p14="http://schemas.microsoft.com/office/powerpoint/2010/main" val="2250035968"/>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F32A0-D219-4910-94C9-8A4CB6DED72F}"/>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2B5774F-52D6-4B15-8B29-B917CBDFB500}"/>
              </a:ext>
            </a:extLst>
          </p:cNvPr>
          <p:cNvSpPr>
            <a:spLocks noGrp="1"/>
          </p:cNvSpPr>
          <p:nvPr>
            <p:ph idx="1"/>
          </p:nvPr>
        </p:nvSpPr>
        <p:spPr/>
        <p:txBody>
          <a:bodyPr>
            <a:normAutofit fontScale="92500" lnSpcReduction="10000"/>
          </a:bodyPr>
          <a:lstStyle/>
          <a:p>
            <a:r>
              <a:rPr lang="zh-CN" altLang="en-US" dirty="0"/>
              <a:t>在线测试</a:t>
            </a:r>
            <a:endParaRPr lang="en-US" altLang="zh-CN" dirty="0"/>
          </a:p>
          <a:p>
            <a:pPr lvl="1"/>
            <a:r>
              <a:rPr lang="zh-CN" altLang="en-US" dirty="0"/>
              <a:t>完成云班课活动“在线测试</a:t>
            </a:r>
            <a:r>
              <a:rPr lang="en-US" altLang="zh-CN" dirty="0"/>
              <a:t>4-</a:t>
            </a:r>
            <a:r>
              <a:rPr lang="zh-CN" altLang="en-US" dirty="0"/>
              <a:t>分布式计算框架</a:t>
            </a:r>
            <a:r>
              <a:rPr lang="en-US" altLang="zh-CN" dirty="0"/>
              <a:t>MapReduce</a:t>
            </a:r>
            <a:r>
              <a:rPr lang="zh-CN" altLang="en-US" dirty="0"/>
              <a:t>”。</a:t>
            </a:r>
            <a:endParaRPr lang="en-US" altLang="zh-CN" dirty="0"/>
          </a:p>
          <a:p>
            <a:r>
              <a:rPr lang="zh-CN" altLang="en-US" dirty="0"/>
              <a:t>思考题</a:t>
            </a:r>
            <a:endParaRPr lang="en-US" altLang="zh-CN" dirty="0"/>
          </a:p>
          <a:p>
            <a:pPr lvl="1"/>
            <a:r>
              <a:rPr lang="en-US" altLang="zh-CN" dirty="0"/>
              <a:t>1. </a:t>
            </a:r>
            <a:r>
              <a:rPr lang="zh-CN" altLang="en-US" dirty="0"/>
              <a:t>试述在</a:t>
            </a:r>
            <a:r>
              <a:rPr lang="en-US" altLang="zh-CN" dirty="0"/>
              <a:t>MapReduce</a:t>
            </a:r>
            <a:r>
              <a:rPr lang="zh-CN" altLang="en-US" dirty="0"/>
              <a:t>运行的整个阶段中，哪些阶段可以实现自定义设计？请描述这些自定义设计如何具体的实现。</a:t>
            </a:r>
            <a:endParaRPr lang="en-US" altLang="zh-CN" dirty="0"/>
          </a:p>
          <a:p>
            <a:pPr lvl="1"/>
            <a:r>
              <a:rPr lang="en-US" altLang="zh-CN"/>
              <a:t>2. </a:t>
            </a:r>
            <a:r>
              <a:rPr lang="zh-CN" altLang="en-US"/>
              <a:t>本章</a:t>
            </a:r>
            <a:r>
              <a:rPr lang="zh-CN" altLang="en-US" dirty="0"/>
              <a:t>使用</a:t>
            </a:r>
            <a:r>
              <a:rPr lang="en-US" altLang="zh-CN" dirty="0"/>
              <a:t>MapReduce</a:t>
            </a:r>
            <a:r>
              <a:rPr lang="zh-CN" altLang="en-US" dirty="0"/>
              <a:t>对单词进行了统计。单词本身属于</a:t>
            </a:r>
            <a:r>
              <a:rPr lang="en-US" altLang="zh-CN" dirty="0"/>
              <a:t>“</a:t>
            </a:r>
            <a:r>
              <a:rPr lang="zh-CN" altLang="en-US" dirty="0"/>
              <a:t>字符串</a:t>
            </a:r>
            <a:r>
              <a:rPr lang="en-US" altLang="zh-CN" dirty="0"/>
              <a:t>”</a:t>
            </a:r>
            <a:r>
              <a:rPr lang="zh-CN" altLang="en-US" dirty="0"/>
              <a:t>，但如果要统计的对象不是字符串，而是对象，该如何使用</a:t>
            </a:r>
            <a:r>
              <a:rPr lang="en-US" altLang="zh-CN" dirty="0"/>
              <a:t>MapReduce</a:t>
            </a:r>
            <a:r>
              <a:rPr lang="zh-CN" altLang="en-US" dirty="0"/>
              <a:t>进行统计</a:t>
            </a:r>
            <a:r>
              <a:rPr lang="en-US" altLang="zh-CN" dirty="0"/>
              <a:t>?</a:t>
            </a:r>
          </a:p>
          <a:p>
            <a:pPr marL="171450" lvl="1">
              <a:spcBef>
                <a:spcPts val="750"/>
              </a:spcBef>
            </a:pPr>
            <a:r>
              <a:rPr lang="zh-CN" altLang="en-US" sz="2000" dirty="0"/>
              <a:t>实验准备</a:t>
            </a:r>
            <a:endParaRPr lang="en-US" altLang="zh-CN" sz="2000" dirty="0"/>
          </a:p>
          <a:p>
            <a:pPr marL="514350" lvl="2">
              <a:spcBef>
                <a:spcPts val="750"/>
              </a:spcBef>
            </a:pPr>
            <a:r>
              <a:rPr lang="zh-CN" altLang="en-US" sz="1700" dirty="0"/>
              <a:t>预习“实验</a:t>
            </a:r>
            <a:r>
              <a:rPr lang="en-US" altLang="zh-CN" sz="1700" dirty="0"/>
              <a:t>3MapReduce</a:t>
            </a:r>
            <a:r>
              <a:rPr lang="zh-CN" altLang="en-US" sz="1700" dirty="0"/>
              <a:t>编程” 实验指导书，了解实验目的和实验内容，准备实验环境。</a:t>
            </a:r>
          </a:p>
        </p:txBody>
      </p:sp>
    </p:spTree>
    <p:extLst>
      <p:ext uri="{BB962C8B-B14F-4D97-AF65-F5344CB8AC3E}">
        <p14:creationId xmlns:p14="http://schemas.microsoft.com/office/powerpoint/2010/main" val="316515231"/>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63D9D-C059-4DFD-A0BD-F75A0B424F84}"/>
              </a:ext>
            </a:extLst>
          </p:cNvPr>
          <p:cNvSpPr>
            <a:spLocks noGrp="1"/>
          </p:cNvSpPr>
          <p:nvPr>
            <p:ph type="title"/>
          </p:nvPr>
        </p:nvSpPr>
        <p:spPr/>
        <p:txBody>
          <a:bodyPr/>
          <a:lstStyle/>
          <a:p>
            <a:r>
              <a:rPr lang="en-US" altLang="zh-CN" dirty="0"/>
              <a:t>【</a:t>
            </a:r>
            <a:r>
              <a:rPr lang="zh-CN" altLang="en-US" dirty="0"/>
              <a:t>参考文献</a:t>
            </a:r>
            <a:r>
              <a:rPr lang="en-US" altLang="zh-CN" dirty="0"/>
              <a:t>】</a:t>
            </a:r>
            <a:endParaRPr lang="zh-CN" altLang="en-US" dirty="0"/>
          </a:p>
        </p:txBody>
      </p:sp>
      <p:sp>
        <p:nvSpPr>
          <p:cNvPr id="3" name="内容占位符 2">
            <a:extLst>
              <a:ext uri="{FF2B5EF4-FFF2-40B4-BE49-F238E27FC236}">
                <a16:creationId xmlns:a16="http://schemas.microsoft.com/office/drawing/2014/main" id="{BD923B68-6A60-42C5-984B-8030FACECFEA}"/>
              </a:ext>
            </a:extLst>
          </p:cNvPr>
          <p:cNvSpPr>
            <a:spLocks noGrp="1"/>
          </p:cNvSpPr>
          <p:nvPr>
            <p:ph idx="1"/>
          </p:nvPr>
        </p:nvSpPr>
        <p:spPr/>
        <p:txBody>
          <a:bodyPr>
            <a:normAutofit fontScale="70000" lnSpcReduction="20000"/>
          </a:bodyPr>
          <a:lstStyle/>
          <a:p>
            <a:r>
              <a:rPr lang="en-US" altLang="zh-CN" dirty="0"/>
              <a:t>[1] </a:t>
            </a:r>
            <a:r>
              <a:rPr lang="zh-CN" altLang="zh-CN" dirty="0"/>
              <a:t>董西成</a:t>
            </a:r>
            <a:r>
              <a:rPr lang="en-US" altLang="zh-CN" dirty="0"/>
              <a:t>. Hadoop</a:t>
            </a:r>
            <a:r>
              <a:rPr lang="zh-CN" altLang="zh-CN" dirty="0"/>
              <a:t>技术内幕：深入解析</a:t>
            </a:r>
            <a:r>
              <a:rPr lang="en-US" altLang="zh-CN" dirty="0"/>
              <a:t>MapReduce</a:t>
            </a:r>
            <a:r>
              <a:rPr lang="zh-CN" altLang="zh-CN" dirty="0"/>
              <a:t>架构设计与实现原理</a:t>
            </a:r>
            <a:r>
              <a:rPr lang="en-US" altLang="zh-CN" dirty="0"/>
              <a:t>[M]. </a:t>
            </a:r>
            <a:r>
              <a:rPr lang="zh-CN" altLang="zh-CN" dirty="0"/>
              <a:t>北京</a:t>
            </a:r>
            <a:r>
              <a:rPr lang="en-US" altLang="zh-CN" dirty="0"/>
              <a:t>:</a:t>
            </a:r>
            <a:r>
              <a:rPr lang="zh-CN" altLang="zh-CN" dirty="0"/>
              <a:t>机械工业出版社</a:t>
            </a:r>
            <a:r>
              <a:rPr lang="en-US" altLang="zh-CN" dirty="0"/>
              <a:t>,2013.</a:t>
            </a:r>
            <a:endParaRPr lang="zh-CN" altLang="zh-CN" dirty="0"/>
          </a:p>
          <a:p>
            <a:r>
              <a:rPr lang="en-US" altLang="zh-CN" dirty="0"/>
              <a:t>[2] </a:t>
            </a:r>
            <a:r>
              <a:rPr lang="zh-CN" altLang="zh-CN" dirty="0"/>
              <a:t>颜群</a:t>
            </a:r>
            <a:r>
              <a:rPr lang="en-US" altLang="zh-CN" dirty="0"/>
              <a:t>. </a:t>
            </a:r>
            <a:r>
              <a:rPr lang="zh-CN" altLang="zh-CN" dirty="0"/>
              <a:t>亿级流量</a:t>
            </a:r>
            <a:r>
              <a:rPr lang="en-US" altLang="zh-CN" dirty="0"/>
              <a:t>JAVA</a:t>
            </a:r>
            <a:r>
              <a:rPr lang="zh-CN" altLang="zh-CN" dirty="0"/>
              <a:t>高并发与网络编程实战</a:t>
            </a:r>
            <a:r>
              <a:rPr lang="en-US" altLang="zh-CN" dirty="0"/>
              <a:t>[M]. </a:t>
            </a:r>
            <a:r>
              <a:rPr lang="zh-CN" altLang="zh-CN" dirty="0"/>
              <a:t>北京</a:t>
            </a:r>
            <a:r>
              <a:rPr lang="en-US" altLang="zh-CN" dirty="0"/>
              <a:t>:</a:t>
            </a:r>
            <a:r>
              <a:rPr lang="zh-CN" altLang="zh-CN" dirty="0"/>
              <a:t>北京大学出版社</a:t>
            </a:r>
            <a:r>
              <a:rPr lang="en-US" altLang="zh-CN" dirty="0"/>
              <a:t>,2019.</a:t>
            </a:r>
            <a:endParaRPr lang="zh-CN" altLang="zh-CN" dirty="0"/>
          </a:p>
          <a:p>
            <a:r>
              <a:rPr lang="en-US" altLang="zh-CN" dirty="0"/>
              <a:t>[4] DEAN J, GHEMAWAT S. MapReduce: simplified data processing on large clusters[C]// Communications of the ACM - 50th anniversary issue: 1958 - 2008, 2008,51(1):107-113.</a:t>
            </a:r>
            <a:endParaRPr lang="zh-CN" altLang="zh-CN" dirty="0"/>
          </a:p>
          <a:p>
            <a:r>
              <a:rPr lang="en-US" altLang="zh-CN" dirty="0"/>
              <a:t>[5] Apache Software Foundation. Apache Hadoop WIKI Confluence[EB/OL]. [2019-7-9]. https://cwiki.apache.org/confluence/display/HADOOP2.</a:t>
            </a:r>
            <a:endParaRPr lang="zh-CN" altLang="zh-CN" dirty="0"/>
          </a:p>
          <a:p>
            <a:r>
              <a:rPr lang="en-US" altLang="zh-CN" dirty="0"/>
              <a:t>[6] Apache Software Foundation. Apache Hadoop 2.9.2</a:t>
            </a:r>
            <a:r>
              <a:rPr lang="zh-CN" altLang="zh-CN" dirty="0"/>
              <a:t>官方参考指南</a:t>
            </a:r>
            <a:r>
              <a:rPr lang="en-US" altLang="zh-CN" dirty="0"/>
              <a:t>[EB/OL]. [2018-11-13]. https://hadoop.apache.org/docs/r2.9.2/.</a:t>
            </a:r>
          </a:p>
          <a:p>
            <a:r>
              <a:rPr lang="en-US" altLang="zh-CN" dirty="0"/>
              <a:t>[7] Apache Software Foundation. Apache Spark</a:t>
            </a:r>
            <a:r>
              <a:rPr lang="zh-CN" altLang="zh-CN" dirty="0"/>
              <a:t>官网</a:t>
            </a:r>
            <a:r>
              <a:rPr lang="en-US" altLang="zh-CN" dirty="0"/>
              <a:t>[EB/OL]. https://spark.apache.org/.</a:t>
            </a:r>
            <a:endParaRPr lang="zh-CN" altLang="zh-CN" dirty="0"/>
          </a:p>
          <a:p>
            <a:r>
              <a:rPr lang="en-US" altLang="zh-CN" dirty="0"/>
              <a:t>[8] Apache Software Foundation. Apache Storm</a:t>
            </a:r>
            <a:r>
              <a:rPr lang="zh-CN" altLang="zh-CN" dirty="0"/>
              <a:t>官网</a:t>
            </a:r>
            <a:r>
              <a:rPr lang="en-US" altLang="zh-CN" dirty="0"/>
              <a:t>[EB/OL]. https://storm.apache.org/.</a:t>
            </a:r>
            <a:endParaRPr lang="zh-CN" altLang="zh-CN" dirty="0"/>
          </a:p>
          <a:p>
            <a:r>
              <a:rPr lang="en-US" altLang="zh-CN" dirty="0"/>
              <a:t>[9] Apache Software Foundation. Apache </a:t>
            </a:r>
            <a:r>
              <a:rPr lang="en-US" altLang="zh-CN" dirty="0" err="1"/>
              <a:t>Flink</a:t>
            </a:r>
            <a:r>
              <a:rPr lang="zh-CN" altLang="zh-CN" dirty="0"/>
              <a:t>官网</a:t>
            </a:r>
            <a:r>
              <a:rPr lang="en-US" altLang="zh-CN" dirty="0"/>
              <a:t>[EB/OL]. https://flink.apache.org/.</a:t>
            </a:r>
            <a:endParaRPr lang="zh-CN" altLang="zh-CN" dirty="0"/>
          </a:p>
        </p:txBody>
      </p:sp>
    </p:spTree>
    <p:extLst>
      <p:ext uri="{BB962C8B-B14F-4D97-AF65-F5344CB8AC3E}">
        <p14:creationId xmlns:p14="http://schemas.microsoft.com/office/powerpoint/2010/main" val="2240975470"/>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799" b="1" dirty="0">
                <a:solidFill>
                  <a:srgbClr val="01ACBE"/>
                </a:solidFill>
                <a:latin typeface="微软雅黑" panose="020B0503020204020204" pitchFamily="34" charset="-122"/>
                <a:ea typeface="微软雅黑" panose="020B0503020204020204" pitchFamily="34" charset="-122"/>
              </a:rPr>
              <a:t>THANKS</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69668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a:t>
            </a:r>
            <a:r>
              <a:rPr lang="zh-CN" altLang="en-US" dirty="0"/>
              <a:t>和</a:t>
            </a:r>
            <a:r>
              <a:rPr lang="en-US" altLang="zh-CN" dirty="0"/>
              <a:t>Reduce</a:t>
            </a:r>
            <a:r>
              <a:rPr lang="zh-CN" altLang="en-US" dirty="0"/>
              <a:t>函数</a:t>
            </a:r>
          </a:p>
        </p:txBody>
      </p:sp>
      <p:sp>
        <p:nvSpPr>
          <p:cNvPr id="3" name="内容占位符 2"/>
          <p:cNvSpPr>
            <a:spLocks noGrp="1"/>
          </p:cNvSpPr>
          <p:nvPr>
            <p:ph idx="1"/>
          </p:nvPr>
        </p:nvSpPr>
        <p:spPr/>
        <p:txBody>
          <a:bodyPr/>
          <a:lstStyle/>
          <a:p>
            <a:r>
              <a:rPr lang="zh-CN" altLang="en-US" dirty="0"/>
              <a:t>键值对：</a:t>
            </a:r>
            <a:r>
              <a:rPr lang="en-US" altLang="zh-CN" dirty="0"/>
              <a:t>&lt;</a:t>
            </a:r>
            <a:r>
              <a:rPr lang="en-US" altLang="zh-CN" dirty="0" err="1"/>
              <a:t>key,value</a:t>
            </a:r>
            <a:r>
              <a:rPr lang="en-US" altLang="zh-CN" dirty="0"/>
              <a:t>&gt;</a:t>
            </a:r>
          </a:p>
          <a:p>
            <a:endParaRPr lang="zh-CN" altLang="en-US" dirty="0"/>
          </a:p>
        </p:txBody>
      </p:sp>
      <p:graphicFrame>
        <p:nvGraphicFramePr>
          <p:cNvPr id="4" name="图示 3"/>
          <p:cNvGraphicFramePr/>
          <p:nvPr>
            <p:extLst>
              <p:ext uri="{D42A27DB-BD31-4B8C-83A1-F6EECF244321}">
                <p14:modId xmlns:p14="http://schemas.microsoft.com/office/powerpoint/2010/main" val="3185757313"/>
              </p:ext>
            </p:extLst>
          </p:nvPr>
        </p:nvGraphicFramePr>
        <p:xfrm>
          <a:off x="628650" y="1773547"/>
          <a:ext cx="8280920" cy="2454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331978" y="4272261"/>
            <a:ext cx="6480044" cy="461665"/>
          </a:xfrm>
          <a:prstGeom prst="rect">
            <a:avLst/>
          </a:prstGeom>
          <a:noFill/>
        </p:spPr>
        <p:txBody>
          <a:bodyPr wrap="none" rtlCol="0">
            <a:spAutoFit/>
          </a:bodyPr>
          <a:lstStyle/>
          <a:p>
            <a:r>
              <a:rPr lang="en-US" altLang="zh-CN" sz="2400" dirty="0"/>
              <a:t>{key1,value1}</a:t>
            </a:r>
            <a:r>
              <a:rPr lang="zh-CN" altLang="en-US" sz="2400" dirty="0"/>
              <a:t>→</a:t>
            </a:r>
            <a:r>
              <a:rPr lang="en-US" altLang="zh-CN" sz="2400" dirty="0"/>
              <a:t>{key2,List&lt;value2&gt;}</a:t>
            </a:r>
            <a:r>
              <a:rPr lang="zh-CN" altLang="en-US" sz="2400" dirty="0"/>
              <a:t>→</a:t>
            </a:r>
            <a:r>
              <a:rPr lang="en-US" altLang="zh-CN" sz="2400" dirty="0"/>
              <a:t>{key3,value3}</a:t>
            </a:r>
            <a:endParaRPr lang="zh-CN" altLang="en-US" sz="2400" dirty="0"/>
          </a:p>
        </p:txBody>
      </p:sp>
    </p:spTree>
    <p:extLst>
      <p:ext uri="{BB962C8B-B14F-4D97-AF65-F5344CB8AC3E}">
        <p14:creationId xmlns:p14="http://schemas.microsoft.com/office/powerpoint/2010/main" val="22366766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501</TotalTime>
  <Words>9183</Words>
  <Application>Microsoft Office PowerPoint</Application>
  <PresentationFormat>全屏显示(16:9)</PresentationFormat>
  <Paragraphs>862</Paragraphs>
  <Slides>88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88</vt:i4>
      </vt:variant>
    </vt:vector>
  </HeadingPairs>
  <TitlesOfParts>
    <vt:vector size="93" baseType="lpstr">
      <vt:lpstr>微软雅黑</vt:lpstr>
      <vt:lpstr>Arial</vt:lpstr>
      <vt:lpstr>Calibri</vt:lpstr>
      <vt:lpstr>Times New Roman</vt:lpstr>
      <vt:lpstr>Office Theme</vt:lpstr>
      <vt:lpstr>PowerPoint 演示文稿</vt:lpstr>
      <vt:lpstr>【知识与能力要求】</vt:lpstr>
      <vt:lpstr>第4章  分布式计算框架MapReduce</vt:lpstr>
      <vt:lpstr>4.1  MapReduce简介</vt:lpstr>
      <vt:lpstr>4.1  MapReduce简介</vt:lpstr>
      <vt:lpstr>4.1  MapReduce简介</vt:lpstr>
      <vt:lpstr>4.1  MapReduce简介</vt:lpstr>
      <vt:lpstr>MapReduce计算模型</vt:lpstr>
      <vt:lpstr>Map和Reduce函数</vt:lpstr>
      <vt:lpstr>Map和Reduce函数</vt:lpstr>
      <vt:lpstr>4.2  第一个MapReduce案例：WordCount</vt:lpstr>
      <vt:lpstr>4.2.1  TokenizerMapper类</vt:lpstr>
      <vt:lpstr>TokenizerMapper类源码</vt:lpstr>
      <vt:lpstr>4.2.1  TokenizerMapper类</vt:lpstr>
      <vt:lpstr>Map阶段</vt:lpstr>
      <vt:lpstr>4.2.2  IntSumReducer类</vt:lpstr>
      <vt:lpstr>4.2.2  IntSumReducer类</vt:lpstr>
      <vt:lpstr>Reduce阶段</vt:lpstr>
      <vt:lpstr>4.2.3  入口方法 </vt:lpstr>
      <vt:lpstr>4.2.3  入口方法 </vt:lpstr>
      <vt:lpstr>4.2.4  向Hadoop集群提交并运行WordCount</vt:lpstr>
      <vt:lpstr>PowerPoint 演示文稿</vt:lpstr>
      <vt:lpstr>4.3  MapReduce作业执行流程</vt:lpstr>
      <vt:lpstr>PowerPoint 演示文稿</vt:lpstr>
      <vt:lpstr>一个WordCount执行过程的实例</vt:lpstr>
      <vt:lpstr>4.3.1  作业执行流程</vt:lpstr>
      <vt:lpstr>4.3.2  作业执行流程的源码解析</vt:lpstr>
      <vt:lpstr>connect()</vt:lpstr>
      <vt:lpstr>submitter.submitJobInternal()</vt:lpstr>
      <vt:lpstr>submitter.submitJobInternal()</vt:lpstr>
      <vt:lpstr>4.3.3  作业执行时架构</vt:lpstr>
      <vt:lpstr>MapReduce 1.0体系架构</vt:lpstr>
      <vt:lpstr>4.3.3  作业执行时架构</vt:lpstr>
      <vt:lpstr>4.4  MapReduce数据类型与格式</vt:lpstr>
      <vt:lpstr>MapReduce中常见数据类型</vt:lpstr>
      <vt:lpstr>4.4  MapReduce数据类型与格式</vt:lpstr>
      <vt:lpstr>4.5  Shuffle机制</vt:lpstr>
      <vt:lpstr>4.5  Shuffle机制</vt:lpstr>
      <vt:lpstr>4.5  Shuffle机制</vt:lpstr>
      <vt:lpstr>4.5  Shuffle机制</vt:lpstr>
      <vt:lpstr>4.5  Shuffle机制</vt:lpstr>
      <vt:lpstr>4.5  Shuffle机制</vt:lpstr>
      <vt:lpstr>PowerPoint 演示文稿</vt:lpstr>
      <vt:lpstr>4.6  在MapReduce中自定义组件</vt:lpstr>
      <vt:lpstr>4.6.1  自定义输入组件</vt:lpstr>
      <vt:lpstr>4.6.1  自定义输入组件</vt:lpstr>
      <vt:lpstr>4.6.1  自定义输入组件</vt:lpstr>
      <vt:lpstr>4.6.1  自定义输入组件</vt:lpstr>
      <vt:lpstr>4.6.2  自定义排序组件</vt:lpstr>
      <vt:lpstr>4.6.2  自定义排序组件</vt:lpstr>
      <vt:lpstr>4.6.3  自定义分区组件</vt:lpstr>
      <vt:lpstr>4.6.3  自定义分区组件</vt:lpstr>
      <vt:lpstr>4.6.4  自定义输出组件</vt:lpstr>
      <vt:lpstr>4.6.4  自定义输出组件</vt:lpstr>
      <vt:lpstr>4.6.4  自定义输出组件</vt:lpstr>
      <vt:lpstr>4.7  实战MapReduce</vt:lpstr>
      <vt:lpstr>4.7.1  MapReduce Web UI</vt:lpstr>
      <vt:lpstr>MapReduce历史情况</vt:lpstr>
      <vt:lpstr>具体作业详情</vt:lpstr>
      <vt:lpstr>4.7.2  MapReduce Shell</vt:lpstr>
      <vt:lpstr>命令“mapred”用法</vt:lpstr>
      <vt:lpstr>4.7.2  MapReduce Shell</vt:lpstr>
      <vt:lpstr>【实例4-1】</vt:lpstr>
      <vt:lpstr>【实例4-1】</vt:lpstr>
      <vt:lpstr>【实例4-2】</vt:lpstr>
      <vt:lpstr>4.7.2  MapReduce Shell</vt:lpstr>
      <vt:lpstr>4.7.2  MapReduce Shell</vt:lpstr>
      <vt:lpstr>4.7.3  MapReduce Java API编程</vt:lpstr>
      <vt:lpstr>4.7.3  MapReduce Java API编程</vt:lpstr>
      <vt:lpstr>4.7.3  MapReduce Java API编程</vt:lpstr>
      <vt:lpstr>4.7.3  MapReduce Java API编程</vt:lpstr>
      <vt:lpstr>4.7.3  MapReduce Java API编程</vt:lpstr>
      <vt:lpstr>4.7.3  MapReduce Java API编程</vt:lpstr>
      <vt:lpstr>4.7.3  MapReduce Java API编程</vt:lpstr>
      <vt:lpstr>PowerPoint 演示文稿</vt:lpstr>
      <vt:lpstr>PowerPoint 演示文稿</vt:lpstr>
      <vt:lpstr>4.8  MapReduce调优</vt:lpstr>
      <vt:lpstr>4.8  MapReduce调优</vt:lpstr>
      <vt:lpstr>4.9  其他主流计算框架</vt:lpstr>
      <vt:lpstr>4.9.1  Spark Streaming</vt:lpstr>
      <vt:lpstr>Spark生态系统</vt:lpstr>
      <vt:lpstr>4.9.1  Spark Streaming</vt:lpstr>
      <vt:lpstr>4.9.2  Storm</vt:lpstr>
      <vt:lpstr>4.9.3  Flink</vt:lpstr>
      <vt:lpstr>【本章小结】</vt:lpstr>
      <vt:lpstr>【课后作业】</vt:lpstr>
      <vt:lpstr>【参考文献】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课件-第4章分布式计算框架MapReduce(2020春)</dc:title>
  <dc:creator>国信蓝桥-颜群</dc:creator>
  <cp:lastModifiedBy>xu luhui</cp:lastModifiedBy>
  <cp:revision>242</cp:revision>
  <dcterms:created xsi:type="dcterms:W3CDTF">2016-11-28T05:24:40Z</dcterms:created>
  <dcterms:modified xsi:type="dcterms:W3CDTF">2020-04-06T04:24:44Z</dcterms:modified>
</cp:coreProperties>
</file>