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2" r:id="rId3"/>
    <p:sldId id="293" r:id="rId4"/>
    <p:sldId id="294" r:id="rId5"/>
    <p:sldId id="303" r:id="rId6"/>
    <p:sldId id="304" r:id="rId7"/>
    <p:sldId id="305" r:id="rId8"/>
    <p:sldId id="295" r:id="rId9"/>
    <p:sldId id="306" r:id="rId10"/>
    <p:sldId id="307" r:id="rId11"/>
    <p:sldId id="308" r:id="rId12"/>
    <p:sldId id="309" r:id="rId13"/>
    <p:sldId id="296" r:id="rId14"/>
    <p:sldId id="310" r:id="rId15"/>
    <p:sldId id="311" r:id="rId16"/>
    <p:sldId id="312" r:id="rId17"/>
    <p:sldId id="298" r:id="rId18"/>
    <p:sldId id="313" r:id="rId19"/>
    <p:sldId id="314" r:id="rId20"/>
    <p:sldId id="315" r:id="rId21"/>
    <p:sldId id="317" r:id="rId22"/>
    <p:sldId id="316" r:id="rId23"/>
    <p:sldId id="299"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00" r:id="rId42"/>
    <p:sldId id="335" r:id="rId43"/>
    <p:sldId id="336" r:id="rId44"/>
    <p:sldId id="337" r:id="rId45"/>
    <p:sldId id="338" r:id="rId46"/>
    <p:sldId id="339" r:id="rId47"/>
    <p:sldId id="340" r:id="rId48"/>
    <p:sldId id="341" r:id="rId49"/>
    <p:sldId id="342" r:id="rId50"/>
    <p:sldId id="344" r:id="rId51"/>
    <p:sldId id="343" r:id="rId52"/>
    <p:sldId id="345" r:id="rId53"/>
    <p:sldId id="346" r:id="rId54"/>
    <p:sldId id="347" r:id="rId55"/>
    <p:sldId id="348" r:id="rId56"/>
    <p:sldId id="349" r:id="rId57"/>
    <p:sldId id="351" r:id="rId58"/>
    <p:sldId id="350" r:id="rId59"/>
    <p:sldId id="352" r:id="rId60"/>
    <p:sldId id="353" r:id="rId61"/>
    <p:sldId id="354" r:id="rId62"/>
    <p:sldId id="355" r:id="rId63"/>
    <p:sldId id="356" r:id="rId64"/>
    <p:sldId id="357" r:id="rId65"/>
    <p:sldId id="361" r:id="rId66"/>
    <p:sldId id="358" r:id="rId67"/>
    <p:sldId id="360" r:id="rId68"/>
    <p:sldId id="362" r:id="rId69"/>
    <p:sldId id="363" r:id="rId70"/>
    <p:sldId id="364" r:id="rId71"/>
    <p:sldId id="365" r:id="rId72"/>
    <p:sldId id="366" r:id="rId73"/>
    <p:sldId id="367" r:id="rId74"/>
    <p:sldId id="359" r:id="rId75"/>
    <p:sldId id="368" r:id="rId76"/>
    <p:sldId id="370" r:id="rId77"/>
    <p:sldId id="371" r:id="rId78"/>
    <p:sldId id="301" r:id="rId79"/>
    <p:sldId id="372" r:id="rId80"/>
    <p:sldId id="373" r:id="rId81"/>
    <p:sldId id="374" r:id="rId82"/>
    <p:sldId id="375" r:id="rId83"/>
    <p:sldId id="376" r:id="rId84"/>
    <p:sldId id="377" r:id="rId85"/>
    <p:sldId id="378" r:id="rId86"/>
    <p:sldId id="379" r:id="rId87"/>
    <p:sldId id="380" r:id="rId88"/>
    <p:sldId id="381" r:id="rId89"/>
    <p:sldId id="382" r:id="rId90"/>
    <p:sldId id="383" r:id="rId91"/>
    <p:sldId id="386" r:id="rId92"/>
    <p:sldId id="387" r:id="rId93"/>
    <p:sldId id="388" r:id="rId94"/>
    <p:sldId id="389" r:id="rId95"/>
    <p:sldId id="390" r:id="rId96"/>
    <p:sldId id="391" r:id="rId97"/>
    <p:sldId id="392" r:id="rId98"/>
    <p:sldId id="393" r:id="rId99"/>
    <p:sldId id="394" r:id="rId100"/>
    <p:sldId id="302" r:id="rId101"/>
    <p:sldId id="395" r:id="rId102"/>
    <p:sldId id="291" r:id="rId103"/>
    <p:sldId id="292" r:id="rId104"/>
    <p:sldId id="452" r:id="rId105"/>
    <p:sldId id="283" r:id="rId10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F0AA14-7B6C-4BD5-BDDE-06794AF4E75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0A62452C-F0A0-48DD-8D3E-A548947C4C3C}">
      <dgm:prSet phldrT="[文本]" custT="1"/>
      <dgm:spPr/>
      <dgm:t>
        <a:bodyPr/>
        <a:lstStyle/>
        <a:p>
          <a:r>
            <a:rPr lang="zh-CN" altLang="en-US" sz="2000" dirty="0">
              <a:latin typeface="微软雅黑" panose="020B0503020204020204" pitchFamily="34" charset="-122"/>
              <a:ea typeface="微软雅黑" panose="020B0503020204020204" pitchFamily="34" charset="-122"/>
            </a:rPr>
            <a:t>基本数据类型</a:t>
          </a:r>
        </a:p>
      </dgm:t>
    </dgm:pt>
    <dgm:pt modelId="{876B23AE-2607-408A-A0A4-3137B626070D}" type="parTrans" cxnId="{6B5B5D08-D2AA-4941-AB2B-7F5DD606F40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8FD3158-5D64-44E5-808D-57522EA21DD5}" type="sibTrans" cxnId="{6B5B5D08-D2AA-4941-AB2B-7F5DD606F40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2B447D6-C08E-4AFE-893D-5F80498C9A3E}">
      <dgm:prSet phldrT="[文本]" custT="1"/>
      <dgm:spPr/>
      <dgm:t>
        <a:bodyPr/>
        <a:lstStyle/>
        <a:p>
          <a:r>
            <a:rPr lang="zh-CN" altLang="en-US" sz="2000" dirty="0">
              <a:latin typeface="微软雅黑" panose="020B0503020204020204" pitchFamily="34" charset="-122"/>
              <a:ea typeface="微软雅黑" panose="020B0503020204020204" pitchFamily="34" charset="-122"/>
            </a:rPr>
            <a:t>集合数据类型</a:t>
          </a:r>
        </a:p>
      </dgm:t>
    </dgm:pt>
    <dgm:pt modelId="{78D13062-F185-4939-AA71-3F8AC46FFC6A}" type="parTrans" cxnId="{39CDEFDC-E2D1-4FBD-B96E-7C710611BA9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60B7890-E8F8-4996-8F9C-2B82633A8C7D}" type="sibTrans" cxnId="{39CDEFDC-E2D1-4FBD-B96E-7C710611BA9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B199299-03CF-44AD-BE7C-5B080E1AEFDA}" type="pres">
      <dgm:prSet presAssocID="{6AF0AA14-7B6C-4BD5-BDDE-06794AF4E756}" presName="linear" presStyleCnt="0">
        <dgm:presLayoutVars>
          <dgm:dir/>
          <dgm:animLvl val="lvl"/>
          <dgm:resizeHandles val="exact"/>
        </dgm:presLayoutVars>
      </dgm:prSet>
      <dgm:spPr/>
    </dgm:pt>
    <dgm:pt modelId="{C318B8F2-32CD-4A40-88C3-330A84CED64A}" type="pres">
      <dgm:prSet presAssocID="{0A62452C-F0A0-48DD-8D3E-A548947C4C3C}" presName="parentLin" presStyleCnt="0"/>
      <dgm:spPr/>
    </dgm:pt>
    <dgm:pt modelId="{16DF67D7-3A6D-44F0-ABD0-7ED6D8165A41}" type="pres">
      <dgm:prSet presAssocID="{0A62452C-F0A0-48DD-8D3E-A548947C4C3C}" presName="parentLeftMargin" presStyleLbl="node1" presStyleIdx="0" presStyleCnt="2"/>
      <dgm:spPr/>
    </dgm:pt>
    <dgm:pt modelId="{16C23432-0245-4546-968C-A1A376AEB596}" type="pres">
      <dgm:prSet presAssocID="{0A62452C-F0A0-48DD-8D3E-A548947C4C3C}" presName="parentText" presStyleLbl="node1" presStyleIdx="0" presStyleCnt="2">
        <dgm:presLayoutVars>
          <dgm:chMax val="0"/>
          <dgm:bulletEnabled val="1"/>
        </dgm:presLayoutVars>
      </dgm:prSet>
      <dgm:spPr/>
    </dgm:pt>
    <dgm:pt modelId="{29C1D19D-F374-4974-81E8-A693FF99DAAC}" type="pres">
      <dgm:prSet presAssocID="{0A62452C-F0A0-48DD-8D3E-A548947C4C3C}" presName="negativeSpace" presStyleCnt="0"/>
      <dgm:spPr/>
    </dgm:pt>
    <dgm:pt modelId="{2F5CF47C-A344-49A9-9195-E2ABC916C43F}" type="pres">
      <dgm:prSet presAssocID="{0A62452C-F0A0-48DD-8D3E-A548947C4C3C}" presName="childText" presStyleLbl="conFgAcc1" presStyleIdx="0" presStyleCnt="2">
        <dgm:presLayoutVars>
          <dgm:bulletEnabled val="1"/>
        </dgm:presLayoutVars>
      </dgm:prSet>
      <dgm:spPr/>
    </dgm:pt>
    <dgm:pt modelId="{0F206AD8-2F92-4360-8321-B7516732939C}" type="pres">
      <dgm:prSet presAssocID="{F8FD3158-5D64-44E5-808D-57522EA21DD5}" presName="spaceBetweenRectangles" presStyleCnt="0"/>
      <dgm:spPr/>
    </dgm:pt>
    <dgm:pt modelId="{19AADFED-356F-44D3-B454-3C03AC24DE6D}" type="pres">
      <dgm:prSet presAssocID="{52B447D6-C08E-4AFE-893D-5F80498C9A3E}" presName="parentLin" presStyleCnt="0"/>
      <dgm:spPr/>
    </dgm:pt>
    <dgm:pt modelId="{B8820F21-D7A1-48E7-9E8C-5651B3E0F054}" type="pres">
      <dgm:prSet presAssocID="{52B447D6-C08E-4AFE-893D-5F80498C9A3E}" presName="parentLeftMargin" presStyleLbl="node1" presStyleIdx="0" presStyleCnt="2"/>
      <dgm:spPr/>
    </dgm:pt>
    <dgm:pt modelId="{EF506AF4-0A93-46E9-A109-AD456E13353A}" type="pres">
      <dgm:prSet presAssocID="{52B447D6-C08E-4AFE-893D-5F80498C9A3E}" presName="parentText" presStyleLbl="node1" presStyleIdx="1" presStyleCnt="2">
        <dgm:presLayoutVars>
          <dgm:chMax val="0"/>
          <dgm:bulletEnabled val="1"/>
        </dgm:presLayoutVars>
      </dgm:prSet>
      <dgm:spPr/>
    </dgm:pt>
    <dgm:pt modelId="{5B46897E-E45C-4D17-AB6C-EDE1C035DC4A}" type="pres">
      <dgm:prSet presAssocID="{52B447D6-C08E-4AFE-893D-5F80498C9A3E}" presName="negativeSpace" presStyleCnt="0"/>
      <dgm:spPr/>
    </dgm:pt>
    <dgm:pt modelId="{74DBEA71-B015-4BE4-A25D-1C4EA14F93D6}" type="pres">
      <dgm:prSet presAssocID="{52B447D6-C08E-4AFE-893D-5F80498C9A3E}" presName="childText" presStyleLbl="conFgAcc1" presStyleIdx="1" presStyleCnt="2">
        <dgm:presLayoutVars>
          <dgm:bulletEnabled val="1"/>
        </dgm:presLayoutVars>
      </dgm:prSet>
      <dgm:spPr/>
    </dgm:pt>
  </dgm:ptLst>
  <dgm:cxnLst>
    <dgm:cxn modelId="{6B5B5D08-D2AA-4941-AB2B-7F5DD606F405}" srcId="{6AF0AA14-7B6C-4BD5-BDDE-06794AF4E756}" destId="{0A62452C-F0A0-48DD-8D3E-A548947C4C3C}" srcOrd="0" destOrd="0" parTransId="{876B23AE-2607-408A-A0A4-3137B626070D}" sibTransId="{F8FD3158-5D64-44E5-808D-57522EA21DD5}"/>
    <dgm:cxn modelId="{D1B0AE26-B4E8-4EF7-A4F7-38B47ABB08EE}" type="presOf" srcId="{52B447D6-C08E-4AFE-893D-5F80498C9A3E}" destId="{EF506AF4-0A93-46E9-A109-AD456E13353A}" srcOrd="1" destOrd="0" presId="urn:microsoft.com/office/officeart/2005/8/layout/list1"/>
    <dgm:cxn modelId="{5D80EB61-22A3-4B99-A8DA-00CE638798EA}" type="presOf" srcId="{0A62452C-F0A0-48DD-8D3E-A548947C4C3C}" destId="{16DF67D7-3A6D-44F0-ABD0-7ED6D8165A41}" srcOrd="0" destOrd="0" presId="urn:microsoft.com/office/officeart/2005/8/layout/list1"/>
    <dgm:cxn modelId="{F343C853-C10D-457F-A23D-538EA4D635D6}" type="presOf" srcId="{0A62452C-F0A0-48DD-8D3E-A548947C4C3C}" destId="{16C23432-0245-4546-968C-A1A376AEB596}" srcOrd="1" destOrd="0" presId="urn:microsoft.com/office/officeart/2005/8/layout/list1"/>
    <dgm:cxn modelId="{83B950B0-E217-46CB-9F42-31C9F57DA4D0}" type="presOf" srcId="{52B447D6-C08E-4AFE-893D-5F80498C9A3E}" destId="{B8820F21-D7A1-48E7-9E8C-5651B3E0F054}" srcOrd="0" destOrd="0" presId="urn:microsoft.com/office/officeart/2005/8/layout/list1"/>
    <dgm:cxn modelId="{6B6715B8-467D-45B6-B971-3C4BB56AF114}" type="presOf" srcId="{6AF0AA14-7B6C-4BD5-BDDE-06794AF4E756}" destId="{FB199299-03CF-44AD-BE7C-5B080E1AEFDA}" srcOrd="0" destOrd="0" presId="urn:microsoft.com/office/officeart/2005/8/layout/list1"/>
    <dgm:cxn modelId="{39CDEFDC-E2D1-4FBD-B96E-7C710611BA9A}" srcId="{6AF0AA14-7B6C-4BD5-BDDE-06794AF4E756}" destId="{52B447D6-C08E-4AFE-893D-5F80498C9A3E}" srcOrd="1" destOrd="0" parTransId="{78D13062-F185-4939-AA71-3F8AC46FFC6A}" sibTransId="{D60B7890-E8F8-4996-8F9C-2B82633A8C7D}"/>
    <dgm:cxn modelId="{ADEBA77C-E6BF-4100-B2D0-3B7B0CFD89D0}" type="presParOf" srcId="{FB199299-03CF-44AD-BE7C-5B080E1AEFDA}" destId="{C318B8F2-32CD-4A40-88C3-330A84CED64A}" srcOrd="0" destOrd="0" presId="urn:microsoft.com/office/officeart/2005/8/layout/list1"/>
    <dgm:cxn modelId="{9A850C33-0978-46A3-A5BD-30956A797B3B}" type="presParOf" srcId="{C318B8F2-32CD-4A40-88C3-330A84CED64A}" destId="{16DF67D7-3A6D-44F0-ABD0-7ED6D8165A41}" srcOrd="0" destOrd="0" presId="urn:microsoft.com/office/officeart/2005/8/layout/list1"/>
    <dgm:cxn modelId="{84A38BBF-C361-44EB-9AA2-4C2F0A5CDDB0}" type="presParOf" srcId="{C318B8F2-32CD-4A40-88C3-330A84CED64A}" destId="{16C23432-0245-4546-968C-A1A376AEB596}" srcOrd="1" destOrd="0" presId="urn:microsoft.com/office/officeart/2005/8/layout/list1"/>
    <dgm:cxn modelId="{C5768E74-BA0D-4DB8-9056-8E10DADA0052}" type="presParOf" srcId="{FB199299-03CF-44AD-BE7C-5B080E1AEFDA}" destId="{29C1D19D-F374-4974-81E8-A693FF99DAAC}" srcOrd="1" destOrd="0" presId="urn:microsoft.com/office/officeart/2005/8/layout/list1"/>
    <dgm:cxn modelId="{9F823D33-0A18-4355-8178-3D938BBB1CB1}" type="presParOf" srcId="{FB199299-03CF-44AD-BE7C-5B080E1AEFDA}" destId="{2F5CF47C-A344-49A9-9195-E2ABC916C43F}" srcOrd="2" destOrd="0" presId="urn:microsoft.com/office/officeart/2005/8/layout/list1"/>
    <dgm:cxn modelId="{90E67B29-EE24-44B2-A4DA-91ADB8AA48FE}" type="presParOf" srcId="{FB199299-03CF-44AD-BE7C-5B080E1AEFDA}" destId="{0F206AD8-2F92-4360-8321-B7516732939C}" srcOrd="3" destOrd="0" presId="urn:microsoft.com/office/officeart/2005/8/layout/list1"/>
    <dgm:cxn modelId="{002D252D-3E3A-4B44-8A90-4F359E18D0A0}" type="presParOf" srcId="{FB199299-03CF-44AD-BE7C-5B080E1AEFDA}" destId="{19AADFED-356F-44D3-B454-3C03AC24DE6D}" srcOrd="4" destOrd="0" presId="urn:microsoft.com/office/officeart/2005/8/layout/list1"/>
    <dgm:cxn modelId="{B5D2AE38-E13F-4281-BCB4-7788C9A2723C}" type="presParOf" srcId="{19AADFED-356F-44D3-B454-3C03AC24DE6D}" destId="{B8820F21-D7A1-48E7-9E8C-5651B3E0F054}" srcOrd="0" destOrd="0" presId="urn:microsoft.com/office/officeart/2005/8/layout/list1"/>
    <dgm:cxn modelId="{D105A14C-6D13-4466-85C8-75697C95D389}" type="presParOf" srcId="{19AADFED-356F-44D3-B454-3C03AC24DE6D}" destId="{EF506AF4-0A93-46E9-A109-AD456E13353A}" srcOrd="1" destOrd="0" presId="urn:microsoft.com/office/officeart/2005/8/layout/list1"/>
    <dgm:cxn modelId="{66AB611E-7420-422B-A281-B2DB0FF6F1A1}" type="presParOf" srcId="{FB199299-03CF-44AD-BE7C-5B080E1AEFDA}" destId="{5B46897E-E45C-4D17-AB6C-EDE1C035DC4A}" srcOrd="5" destOrd="0" presId="urn:microsoft.com/office/officeart/2005/8/layout/list1"/>
    <dgm:cxn modelId="{EBADFB68-DB62-4558-A295-6472C26EC5E5}" type="presParOf" srcId="{FB199299-03CF-44AD-BE7C-5B080E1AEFDA}" destId="{74DBEA71-B015-4BE4-A25D-1C4EA14F93D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F0AA14-7B6C-4BD5-BDDE-06794AF4E75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0A62452C-F0A0-48DD-8D3E-A548947C4C3C}">
      <dgm:prSet phldrT="[文本]" custT="1"/>
      <dgm:spPr/>
      <dgm:t>
        <a:bodyPr/>
        <a:lstStyle/>
        <a:p>
          <a:r>
            <a:rPr lang="zh-CN" altLang="en-US" sz="2400" dirty="0">
              <a:latin typeface="微软雅黑" panose="020B0503020204020204" pitchFamily="34" charset="-122"/>
              <a:ea typeface="微软雅黑" panose="020B0503020204020204" pitchFamily="34" charset="-122"/>
            </a:rPr>
            <a:t>内置运算符</a:t>
          </a:r>
        </a:p>
      </dgm:t>
    </dgm:pt>
    <dgm:pt modelId="{876B23AE-2607-408A-A0A4-3137B626070D}" type="parTrans" cxnId="{6B5B5D08-D2AA-4941-AB2B-7F5DD606F40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F8FD3158-5D64-44E5-808D-57522EA21DD5}" type="sibTrans" cxnId="{6B5B5D08-D2AA-4941-AB2B-7F5DD606F40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2B447D6-C08E-4AFE-893D-5F80498C9A3E}">
      <dgm:prSet phldrT="[文本]" custT="1"/>
      <dgm:spPr/>
      <dgm:t>
        <a:bodyPr/>
        <a:lstStyle/>
        <a:p>
          <a:r>
            <a:rPr lang="zh-CN" altLang="en-US" sz="2400" dirty="0">
              <a:latin typeface="微软雅黑" panose="020B0503020204020204" pitchFamily="34" charset="-122"/>
              <a:ea typeface="微软雅黑" panose="020B0503020204020204" pitchFamily="34" charset="-122"/>
            </a:rPr>
            <a:t>内置函数</a:t>
          </a:r>
        </a:p>
      </dgm:t>
    </dgm:pt>
    <dgm:pt modelId="{78D13062-F185-4939-AA71-3F8AC46FFC6A}" type="parTrans" cxnId="{39CDEFDC-E2D1-4FBD-B96E-7C710611BA9A}">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60B7890-E8F8-4996-8F9C-2B82633A8C7D}" type="sibTrans" cxnId="{39CDEFDC-E2D1-4FBD-B96E-7C710611BA9A}">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B54B2BE-219A-4948-B2CA-75DCEAC63428}">
      <dgm:prSet custT="1"/>
      <dgm:spPr/>
      <dgm:t>
        <a:bodyPr/>
        <a:lstStyle/>
        <a:p>
          <a:r>
            <a:rPr lang="zh-CN" altLang="en-US" sz="2400" dirty="0">
              <a:latin typeface="微软雅黑" panose="020B0503020204020204" pitchFamily="34" charset="-122"/>
              <a:ea typeface="微软雅黑" panose="020B0503020204020204" pitchFamily="34" charset="-122"/>
            </a:rPr>
            <a:t>自定义函数</a:t>
          </a:r>
        </a:p>
      </dgm:t>
    </dgm:pt>
    <dgm:pt modelId="{0D6AAE1B-3D4D-4691-AD8E-119B666ABA3B}" type="parTrans" cxnId="{520E8204-FCE9-47C7-9D47-A7BFC888942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8D93CB3-CAF8-4FE2-821B-CECFA3FDAA5F}" type="sibTrans" cxnId="{520E8204-FCE9-47C7-9D47-A7BFC888942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FB199299-03CF-44AD-BE7C-5B080E1AEFDA}" type="pres">
      <dgm:prSet presAssocID="{6AF0AA14-7B6C-4BD5-BDDE-06794AF4E756}" presName="linear" presStyleCnt="0">
        <dgm:presLayoutVars>
          <dgm:dir/>
          <dgm:animLvl val="lvl"/>
          <dgm:resizeHandles val="exact"/>
        </dgm:presLayoutVars>
      </dgm:prSet>
      <dgm:spPr/>
    </dgm:pt>
    <dgm:pt modelId="{C318B8F2-32CD-4A40-88C3-330A84CED64A}" type="pres">
      <dgm:prSet presAssocID="{0A62452C-F0A0-48DD-8D3E-A548947C4C3C}" presName="parentLin" presStyleCnt="0"/>
      <dgm:spPr/>
    </dgm:pt>
    <dgm:pt modelId="{16DF67D7-3A6D-44F0-ABD0-7ED6D8165A41}" type="pres">
      <dgm:prSet presAssocID="{0A62452C-F0A0-48DD-8D3E-A548947C4C3C}" presName="parentLeftMargin" presStyleLbl="node1" presStyleIdx="0" presStyleCnt="3"/>
      <dgm:spPr/>
    </dgm:pt>
    <dgm:pt modelId="{16C23432-0245-4546-968C-A1A376AEB596}" type="pres">
      <dgm:prSet presAssocID="{0A62452C-F0A0-48DD-8D3E-A548947C4C3C}" presName="parentText" presStyleLbl="node1" presStyleIdx="0" presStyleCnt="3">
        <dgm:presLayoutVars>
          <dgm:chMax val="0"/>
          <dgm:bulletEnabled val="1"/>
        </dgm:presLayoutVars>
      </dgm:prSet>
      <dgm:spPr/>
    </dgm:pt>
    <dgm:pt modelId="{29C1D19D-F374-4974-81E8-A693FF99DAAC}" type="pres">
      <dgm:prSet presAssocID="{0A62452C-F0A0-48DD-8D3E-A548947C4C3C}" presName="negativeSpace" presStyleCnt="0"/>
      <dgm:spPr/>
    </dgm:pt>
    <dgm:pt modelId="{2F5CF47C-A344-49A9-9195-E2ABC916C43F}" type="pres">
      <dgm:prSet presAssocID="{0A62452C-F0A0-48DD-8D3E-A548947C4C3C}" presName="childText" presStyleLbl="conFgAcc1" presStyleIdx="0" presStyleCnt="3">
        <dgm:presLayoutVars>
          <dgm:bulletEnabled val="1"/>
        </dgm:presLayoutVars>
      </dgm:prSet>
      <dgm:spPr/>
    </dgm:pt>
    <dgm:pt modelId="{0F206AD8-2F92-4360-8321-B7516732939C}" type="pres">
      <dgm:prSet presAssocID="{F8FD3158-5D64-44E5-808D-57522EA21DD5}" presName="spaceBetweenRectangles" presStyleCnt="0"/>
      <dgm:spPr/>
    </dgm:pt>
    <dgm:pt modelId="{19AADFED-356F-44D3-B454-3C03AC24DE6D}" type="pres">
      <dgm:prSet presAssocID="{52B447D6-C08E-4AFE-893D-5F80498C9A3E}" presName="parentLin" presStyleCnt="0"/>
      <dgm:spPr/>
    </dgm:pt>
    <dgm:pt modelId="{B8820F21-D7A1-48E7-9E8C-5651B3E0F054}" type="pres">
      <dgm:prSet presAssocID="{52B447D6-C08E-4AFE-893D-5F80498C9A3E}" presName="parentLeftMargin" presStyleLbl="node1" presStyleIdx="0" presStyleCnt="3"/>
      <dgm:spPr/>
    </dgm:pt>
    <dgm:pt modelId="{EF506AF4-0A93-46E9-A109-AD456E13353A}" type="pres">
      <dgm:prSet presAssocID="{52B447D6-C08E-4AFE-893D-5F80498C9A3E}" presName="parentText" presStyleLbl="node1" presStyleIdx="1" presStyleCnt="3">
        <dgm:presLayoutVars>
          <dgm:chMax val="0"/>
          <dgm:bulletEnabled val="1"/>
        </dgm:presLayoutVars>
      </dgm:prSet>
      <dgm:spPr/>
    </dgm:pt>
    <dgm:pt modelId="{5B46897E-E45C-4D17-AB6C-EDE1C035DC4A}" type="pres">
      <dgm:prSet presAssocID="{52B447D6-C08E-4AFE-893D-5F80498C9A3E}" presName="negativeSpace" presStyleCnt="0"/>
      <dgm:spPr/>
    </dgm:pt>
    <dgm:pt modelId="{74DBEA71-B015-4BE4-A25D-1C4EA14F93D6}" type="pres">
      <dgm:prSet presAssocID="{52B447D6-C08E-4AFE-893D-5F80498C9A3E}" presName="childText" presStyleLbl="conFgAcc1" presStyleIdx="1" presStyleCnt="3">
        <dgm:presLayoutVars>
          <dgm:bulletEnabled val="1"/>
        </dgm:presLayoutVars>
      </dgm:prSet>
      <dgm:spPr/>
    </dgm:pt>
    <dgm:pt modelId="{837418B2-BDC3-4DA6-B750-C884E221D4BC}" type="pres">
      <dgm:prSet presAssocID="{D60B7890-E8F8-4996-8F9C-2B82633A8C7D}" presName="spaceBetweenRectangles" presStyleCnt="0"/>
      <dgm:spPr/>
    </dgm:pt>
    <dgm:pt modelId="{4FE99ED9-7E35-402F-99D8-61EA09441FEB}" type="pres">
      <dgm:prSet presAssocID="{8B54B2BE-219A-4948-B2CA-75DCEAC63428}" presName="parentLin" presStyleCnt="0"/>
      <dgm:spPr/>
    </dgm:pt>
    <dgm:pt modelId="{8C6AF036-BC83-483C-96A1-29D07871DBBF}" type="pres">
      <dgm:prSet presAssocID="{8B54B2BE-219A-4948-B2CA-75DCEAC63428}" presName="parentLeftMargin" presStyleLbl="node1" presStyleIdx="1" presStyleCnt="3"/>
      <dgm:spPr/>
    </dgm:pt>
    <dgm:pt modelId="{F2BF3349-054F-4E59-9CEB-827ABAB29569}" type="pres">
      <dgm:prSet presAssocID="{8B54B2BE-219A-4948-B2CA-75DCEAC63428}" presName="parentText" presStyleLbl="node1" presStyleIdx="2" presStyleCnt="3">
        <dgm:presLayoutVars>
          <dgm:chMax val="0"/>
          <dgm:bulletEnabled val="1"/>
        </dgm:presLayoutVars>
      </dgm:prSet>
      <dgm:spPr/>
    </dgm:pt>
    <dgm:pt modelId="{D685C8CC-BD61-43A2-BE88-8B88763997FF}" type="pres">
      <dgm:prSet presAssocID="{8B54B2BE-219A-4948-B2CA-75DCEAC63428}" presName="negativeSpace" presStyleCnt="0"/>
      <dgm:spPr/>
    </dgm:pt>
    <dgm:pt modelId="{6B859AAC-D073-4F4D-86B1-2EE4742C6B6B}" type="pres">
      <dgm:prSet presAssocID="{8B54B2BE-219A-4948-B2CA-75DCEAC63428}" presName="childText" presStyleLbl="conFgAcc1" presStyleIdx="2" presStyleCnt="3">
        <dgm:presLayoutVars>
          <dgm:bulletEnabled val="1"/>
        </dgm:presLayoutVars>
      </dgm:prSet>
      <dgm:spPr/>
    </dgm:pt>
  </dgm:ptLst>
  <dgm:cxnLst>
    <dgm:cxn modelId="{520E8204-FCE9-47C7-9D47-A7BFC8889420}" srcId="{6AF0AA14-7B6C-4BD5-BDDE-06794AF4E756}" destId="{8B54B2BE-219A-4948-B2CA-75DCEAC63428}" srcOrd="2" destOrd="0" parTransId="{0D6AAE1B-3D4D-4691-AD8E-119B666ABA3B}" sibTransId="{48D93CB3-CAF8-4FE2-821B-CECFA3FDAA5F}"/>
    <dgm:cxn modelId="{6B5B5D08-D2AA-4941-AB2B-7F5DD606F405}" srcId="{6AF0AA14-7B6C-4BD5-BDDE-06794AF4E756}" destId="{0A62452C-F0A0-48DD-8D3E-A548947C4C3C}" srcOrd="0" destOrd="0" parTransId="{876B23AE-2607-408A-A0A4-3137B626070D}" sibTransId="{F8FD3158-5D64-44E5-808D-57522EA21DD5}"/>
    <dgm:cxn modelId="{D1B0AE26-B4E8-4EF7-A4F7-38B47ABB08EE}" type="presOf" srcId="{52B447D6-C08E-4AFE-893D-5F80498C9A3E}" destId="{EF506AF4-0A93-46E9-A109-AD456E13353A}" srcOrd="1" destOrd="0" presId="urn:microsoft.com/office/officeart/2005/8/layout/list1"/>
    <dgm:cxn modelId="{5D80EB61-22A3-4B99-A8DA-00CE638798EA}" type="presOf" srcId="{0A62452C-F0A0-48DD-8D3E-A548947C4C3C}" destId="{16DF67D7-3A6D-44F0-ABD0-7ED6D8165A41}" srcOrd="0" destOrd="0" presId="urn:microsoft.com/office/officeart/2005/8/layout/list1"/>
    <dgm:cxn modelId="{A8887570-879B-4EB1-ABF4-269BC470BA72}" type="presOf" srcId="{8B54B2BE-219A-4948-B2CA-75DCEAC63428}" destId="{8C6AF036-BC83-483C-96A1-29D07871DBBF}" srcOrd="0" destOrd="0" presId="urn:microsoft.com/office/officeart/2005/8/layout/list1"/>
    <dgm:cxn modelId="{F343C853-C10D-457F-A23D-538EA4D635D6}" type="presOf" srcId="{0A62452C-F0A0-48DD-8D3E-A548947C4C3C}" destId="{16C23432-0245-4546-968C-A1A376AEB596}" srcOrd="1" destOrd="0" presId="urn:microsoft.com/office/officeart/2005/8/layout/list1"/>
    <dgm:cxn modelId="{AB4753A9-A428-4EBE-8F89-948A4CAA2FE1}" type="presOf" srcId="{8B54B2BE-219A-4948-B2CA-75DCEAC63428}" destId="{F2BF3349-054F-4E59-9CEB-827ABAB29569}" srcOrd="1" destOrd="0" presId="urn:microsoft.com/office/officeart/2005/8/layout/list1"/>
    <dgm:cxn modelId="{83B950B0-E217-46CB-9F42-31C9F57DA4D0}" type="presOf" srcId="{52B447D6-C08E-4AFE-893D-5F80498C9A3E}" destId="{B8820F21-D7A1-48E7-9E8C-5651B3E0F054}" srcOrd="0" destOrd="0" presId="urn:microsoft.com/office/officeart/2005/8/layout/list1"/>
    <dgm:cxn modelId="{6B6715B8-467D-45B6-B971-3C4BB56AF114}" type="presOf" srcId="{6AF0AA14-7B6C-4BD5-BDDE-06794AF4E756}" destId="{FB199299-03CF-44AD-BE7C-5B080E1AEFDA}" srcOrd="0" destOrd="0" presId="urn:microsoft.com/office/officeart/2005/8/layout/list1"/>
    <dgm:cxn modelId="{39CDEFDC-E2D1-4FBD-B96E-7C710611BA9A}" srcId="{6AF0AA14-7B6C-4BD5-BDDE-06794AF4E756}" destId="{52B447D6-C08E-4AFE-893D-5F80498C9A3E}" srcOrd="1" destOrd="0" parTransId="{78D13062-F185-4939-AA71-3F8AC46FFC6A}" sibTransId="{D60B7890-E8F8-4996-8F9C-2B82633A8C7D}"/>
    <dgm:cxn modelId="{ADEBA77C-E6BF-4100-B2D0-3B7B0CFD89D0}" type="presParOf" srcId="{FB199299-03CF-44AD-BE7C-5B080E1AEFDA}" destId="{C318B8F2-32CD-4A40-88C3-330A84CED64A}" srcOrd="0" destOrd="0" presId="urn:microsoft.com/office/officeart/2005/8/layout/list1"/>
    <dgm:cxn modelId="{9A850C33-0978-46A3-A5BD-30956A797B3B}" type="presParOf" srcId="{C318B8F2-32CD-4A40-88C3-330A84CED64A}" destId="{16DF67D7-3A6D-44F0-ABD0-7ED6D8165A41}" srcOrd="0" destOrd="0" presId="urn:microsoft.com/office/officeart/2005/8/layout/list1"/>
    <dgm:cxn modelId="{84A38BBF-C361-44EB-9AA2-4C2F0A5CDDB0}" type="presParOf" srcId="{C318B8F2-32CD-4A40-88C3-330A84CED64A}" destId="{16C23432-0245-4546-968C-A1A376AEB596}" srcOrd="1" destOrd="0" presId="urn:microsoft.com/office/officeart/2005/8/layout/list1"/>
    <dgm:cxn modelId="{C5768E74-BA0D-4DB8-9056-8E10DADA0052}" type="presParOf" srcId="{FB199299-03CF-44AD-BE7C-5B080E1AEFDA}" destId="{29C1D19D-F374-4974-81E8-A693FF99DAAC}" srcOrd="1" destOrd="0" presId="urn:microsoft.com/office/officeart/2005/8/layout/list1"/>
    <dgm:cxn modelId="{9F823D33-0A18-4355-8178-3D938BBB1CB1}" type="presParOf" srcId="{FB199299-03CF-44AD-BE7C-5B080E1AEFDA}" destId="{2F5CF47C-A344-49A9-9195-E2ABC916C43F}" srcOrd="2" destOrd="0" presId="urn:microsoft.com/office/officeart/2005/8/layout/list1"/>
    <dgm:cxn modelId="{90E67B29-EE24-44B2-A4DA-91ADB8AA48FE}" type="presParOf" srcId="{FB199299-03CF-44AD-BE7C-5B080E1AEFDA}" destId="{0F206AD8-2F92-4360-8321-B7516732939C}" srcOrd="3" destOrd="0" presId="urn:microsoft.com/office/officeart/2005/8/layout/list1"/>
    <dgm:cxn modelId="{002D252D-3E3A-4B44-8A90-4F359E18D0A0}" type="presParOf" srcId="{FB199299-03CF-44AD-BE7C-5B080E1AEFDA}" destId="{19AADFED-356F-44D3-B454-3C03AC24DE6D}" srcOrd="4" destOrd="0" presId="urn:microsoft.com/office/officeart/2005/8/layout/list1"/>
    <dgm:cxn modelId="{B5D2AE38-E13F-4281-BCB4-7788C9A2723C}" type="presParOf" srcId="{19AADFED-356F-44D3-B454-3C03AC24DE6D}" destId="{B8820F21-D7A1-48E7-9E8C-5651B3E0F054}" srcOrd="0" destOrd="0" presId="urn:microsoft.com/office/officeart/2005/8/layout/list1"/>
    <dgm:cxn modelId="{D105A14C-6D13-4466-85C8-75697C95D389}" type="presParOf" srcId="{19AADFED-356F-44D3-B454-3C03AC24DE6D}" destId="{EF506AF4-0A93-46E9-A109-AD456E13353A}" srcOrd="1" destOrd="0" presId="urn:microsoft.com/office/officeart/2005/8/layout/list1"/>
    <dgm:cxn modelId="{66AB611E-7420-422B-A281-B2DB0FF6F1A1}" type="presParOf" srcId="{FB199299-03CF-44AD-BE7C-5B080E1AEFDA}" destId="{5B46897E-E45C-4D17-AB6C-EDE1C035DC4A}" srcOrd="5" destOrd="0" presId="urn:microsoft.com/office/officeart/2005/8/layout/list1"/>
    <dgm:cxn modelId="{EBADFB68-DB62-4558-A295-6472C26EC5E5}" type="presParOf" srcId="{FB199299-03CF-44AD-BE7C-5B080E1AEFDA}" destId="{74DBEA71-B015-4BE4-A25D-1C4EA14F93D6}" srcOrd="6" destOrd="0" presId="urn:microsoft.com/office/officeart/2005/8/layout/list1"/>
    <dgm:cxn modelId="{D27DC200-F516-4EF9-ADED-2FA381117BD1}" type="presParOf" srcId="{FB199299-03CF-44AD-BE7C-5B080E1AEFDA}" destId="{837418B2-BDC3-4DA6-B750-C884E221D4BC}" srcOrd="7" destOrd="0" presId="urn:microsoft.com/office/officeart/2005/8/layout/list1"/>
    <dgm:cxn modelId="{ADC7023B-D077-41C0-BAF9-0D8E43490BCD}" type="presParOf" srcId="{FB199299-03CF-44AD-BE7C-5B080E1AEFDA}" destId="{4FE99ED9-7E35-402F-99D8-61EA09441FEB}" srcOrd="8" destOrd="0" presId="urn:microsoft.com/office/officeart/2005/8/layout/list1"/>
    <dgm:cxn modelId="{FEE458EC-E127-46D1-9FDF-30912AFF52B3}" type="presParOf" srcId="{4FE99ED9-7E35-402F-99D8-61EA09441FEB}" destId="{8C6AF036-BC83-483C-96A1-29D07871DBBF}" srcOrd="0" destOrd="0" presId="urn:microsoft.com/office/officeart/2005/8/layout/list1"/>
    <dgm:cxn modelId="{64AFD744-591A-4D36-B566-D6EED139286F}" type="presParOf" srcId="{4FE99ED9-7E35-402F-99D8-61EA09441FEB}" destId="{F2BF3349-054F-4E59-9CEB-827ABAB29569}" srcOrd="1" destOrd="0" presId="urn:microsoft.com/office/officeart/2005/8/layout/list1"/>
    <dgm:cxn modelId="{6E39D5E6-3D17-4432-AB49-1F754A15FFCC}" type="presParOf" srcId="{FB199299-03CF-44AD-BE7C-5B080E1AEFDA}" destId="{D685C8CC-BD61-43A2-BE88-8B88763997FF}" srcOrd="9" destOrd="0" presId="urn:microsoft.com/office/officeart/2005/8/layout/list1"/>
    <dgm:cxn modelId="{59EDE6D1-D3A8-4425-82F2-06C9079BEAAB}" type="presParOf" srcId="{FB199299-03CF-44AD-BE7C-5B080E1AEFDA}" destId="{6B859AAC-D073-4F4D-86B1-2EE4742C6B6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4FA2FE-14BA-457B-9D90-F032E359341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C12EA604-F9DF-4B60-9D1B-073E44665228}">
      <dgm:prSet phldrT="[文本]"/>
      <dgm:spPr/>
      <dgm:t>
        <a:bodyPr/>
        <a:lstStyle/>
        <a:p>
          <a:r>
            <a:rPr lang="zh-CN" altLang="en-US" dirty="0">
              <a:latin typeface="微软雅黑" panose="020B0503020204020204" pitchFamily="34" charset="-122"/>
              <a:ea typeface="微软雅黑" panose="020B0503020204020204" pitchFamily="34" charset="-122"/>
            </a:rPr>
            <a:t>普通自定义函数（</a:t>
          </a:r>
          <a:r>
            <a:rPr lang="en-US" altLang="en-US" dirty="0">
              <a:latin typeface="微软雅黑" panose="020B0503020204020204" pitchFamily="34" charset="-122"/>
              <a:ea typeface="微软雅黑" panose="020B0503020204020204" pitchFamily="34" charset="-122"/>
            </a:rPr>
            <a:t>UDF</a:t>
          </a:r>
          <a:r>
            <a:rPr lang="zh-CN" altLang="en-US" dirty="0">
              <a:latin typeface="微软雅黑" panose="020B0503020204020204" pitchFamily="34" charset="-122"/>
              <a:ea typeface="微软雅黑" panose="020B0503020204020204" pitchFamily="34" charset="-122"/>
            </a:rPr>
            <a:t>）</a:t>
          </a:r>
        </a:p>
      </dgm:t>
    </dgm:pt>
    <dgm:pt modelId="{DFAFD965-348B-4D1A-B75D-4D36A464FBF8}" type="parTrans" cxnId="{6F30C29C-77E8-41F8-BACB-B65558ADED6A}">
      <dgm:prSet/>
      <dgm:spPr/>
      <dgm:t>
        <a:bodyPr/>
        <a:lstStyle/>
        <a:p>
          <a:endParaRPr lang="zh-CN" altLang="en-US">
            <a:latin typeface="微软雅黑" panose="020B0503020204020204" pitchFamily="34" charset="-122"/>
            <a:ea typeface="微软雅黑" panose="020B0503020204020204" pitchFamily="34" charset="-122"/>
          </a:endParaRPr>
        </a:p>
      </dgm:t>
    </dgm:pt>
    <dgm:pt modelId="{8F6D537A-4DBA-4F7F-886F-251F34E1E5C2}" type="sibTrans" cxnId="{6F30C29C-77E8-41F8-BACB-B65558ADED6A}">
      <dgm:prSet/>
      <dgm:spPr/>
      <dgm:t>
        <a:bodyPr/>
        <a:lstStyle/>
        <a:p>
          <a:endParaRPr lang="zh-CN" altLang="en-US">
            <a:latin typeface="微软雅黑" panose="020B0503020204020204" pitchFamily="34" charset="-122"/>
            <a:ea typeface="微软雅黑" panose="020B0503020204020204" pitchFamily="34" charset="-122"/>
          </a:endParaRPr>
        </a:p>
      </dgm:t>
    </dgm:pt>
    <dgm:pt modelId="{FCF233EE-516D-4E68-B176-55550FE1512B}">
      <dgm:prSet phldrT="[文本]"/>
      <dgm:spPr/>
      <dgm:t>
        <a:bodyPr/>
        <a:lstStyle/>
        <a:p>
          <a:r>
            <a:rPr lang="zh-CN" altLang="en-US" dirty="0">
              <a:latin typeface="微软雅黑" panose="020B0503020204020204" pitchFamily="34" charset="-122"/>
              <a:ea typeface="微软雅黑" panose="020B0503020204020204" pitchFamily="34" charset="-122"/>
            </a:rPr>
            <a:t>表生成自定义函数（</a:t>
          </a:r>
          <a:r>
            <a:rPr lang="en-US" altLang="en-US" dirty="0">
              <a:latin typeface="微软雅黑" panose="020B0503020204020204" pitchFamily="34" charset="-122"/>
              <a:ea typeface="微软雅黑" panose="020B0503020204020204" pitchFamily="34" charset="-122"/>
            </a:rPr>
            <a:t>UDTF</a:t>
          </a:r>
          <a:r>
            <a:rPr lang="zh-CN" altLang="en-US" dirty="0">
              <a:latin typeface="微软雅黑" panose="020B0503020204020204" pitchFamily="34" charset="-122"/>
              <a:ea typeface="微软雅黑" panose="020B0503020204020204" pitchFamily="34" charset="-122"/>
            </a:rPr>
            <a:t>）</a:t>
          </a:r>
        </a:p>
      </dgm:t>
    </dgm:pt>
    <dgm:pt modelId="{278506EA-1AB6-48C5-845E-AB73C4861128}" type="parTrans" cxnId="{F31DA0C0-B035-4FA4-8AA4-841EB48C3F05}">
      <dgm:prSet/>
      <dgm:spPr/>
      <dgm:t>
        <a:bodyPr/>
        <a:lstStyle/>
        <a:p>
          <a:endParaRPr lang="zh-CN" altLang="en-US">
            <a:latin typeface="微软雅黑" panose="020B0503020204020204" pitchFamily="34" charset="-122"/>
            <a:ea typeface="微软雅黑" panose="020B0503020204020204" pitchFamily="34" charset="-122"/>
          </a:endParaRPr>
        </a:p>
      </dgm:t>
    </dgm:pt>
    <dgm:pt modelId="{1F64A58B-1621-41B8-9D60-CB09D3AC049C}" type="sibTrans" cxnId="{F31DA0C0-B035-4FA4-8AA4-841EB48C3F05}">
      <dgm:prSet/>
      <dgm:spPr/>
      <dgm:t>
        <a:bodyPr/>
        <a:lstStyle/>
        <a:p>
          <a:endParaRPr lang="zh-CN" altLang="en-US">
            <a:latin typeface="微软雅黑" panose="020B0503020204020204" pitchFamily="34" charset="-122"/>
            <a:ea typeface="微软雅黑" panose="020B0503020204020204" pitchFamily="34" charset="-122"/>
          </a:endParaRPr>
        </a:p>
      </dgm:t>
    </dgm:pt>
    <dgm:pt modelId="{798E53DE-33D6-42D3-A1E4-8B206686C517}">
      <dgm:prSet phldrT="[文本]"/>
      <dgm:spPr/>
      <dgm:t>
        <a:bodyPr/>
        <a:lstStyle/>
        <a:p>
          <a:r>
            <a:rPr lang="zh-CN" altLang="en-US" dirty="0">
              <a:latin typeface="微软雅黑" panose="020B0503020204020204" pitchFamily="34" charset="-122"/>
              <a:ea typeface="微软雅黑" panose="020B0503020204020204" pitchFamily="34" charset="-122"/>
            </a:rPr>
            <a:t>聚集自定义函数（</a:t>
          </a:r>
          <a:r>
            <a:rPr lang="en-US" altLang="en-US" dirty="0">
              <a:latin typeface="微软雅黑" panose="020B0503020204020204" pitchFamily="34" charset="-122"/>
              <a:ea typeface="微软雅黑" panose="020B0503020204020204" pitchFamily="34" charset="-122"/>
            </a:rPr>
            <a:t>UDAF</a:t>
          </a:r>
          <a:r>
            <a:rPr lang="zh-CN" altLang="en-US" dirty="0">
              <a:latin typeface="微软雅黑" panose="020B0503020204020204" pitchFamily="34" charset="-122"/>
              <a:ea typeface="微软雅黑" panose="020B0503020204020204" pitchFamily="34" charset="-122"/>
            </a:rPr>
            <a:t>）</a:t>
          </a:r>
        </a:p>
      </dgm:t>
    </dgm:pt>
    <dgm:pt modelId="{FC284CAD-7629-4317-A027-9DB34E6AE042}" type="parTrans" cxnId="{D3718B10-4A1A-440F-918C-E4C0F1A9F6F8}">
      <dgm:prSet/>
      <dgm:spPr/>
      <dgm:t>
        <a:bodyPr/>
        <a:lstStyle/>
        <a:p>
          <a:endParaRPr lang="zh-CN" altLang="en-US">
            <a:latin typeface="微软雅黑" panose="020B0503020204020204" pitchFamily="34" charset="-122"/>
            <a:ea typeface="微软雅黑" panose="020B0503020204020204" pitchFamily="34" charset="-122"/>
          </a:endParaRPr>
        </a:p>
      </dgm:t>
    </dgm:pt>
    <dgm:pt modelId="{00769169-D762-4267-A18D-B05C989F86C4}" type="sibTrans" cxnId="{D3718B10-4A1A-440F-918C-E4C0F1A9F6F8}">
      <dgm:prSet/>
      <dgm:spPr/>
      <dgm:t>
        <a:bodyPr/>
        <a:lstStyle/>
        <a:p>
          <a:endParaRPr lang="zh-CN" altLang="en-US">
            <a:latin typeface="微软雅黑" panose="020B0503020204020204" pitchFamily="34" charset="-122"/>
            <a:ea typeface="微软雅黑" panose="020B0503020204020204" pitchFamily="34" charset="-122"/>
          </a:endParaRPr>
        </a:p>
      </dgm:t>
    </dgm:pt>
    <dgm:pt modelId="{F82DF8E1-7A5B-4946-BED5-F25B64CF4A8C}" type="pres">
      <dgm:prSet presAssocID="{094FA2FE-14BA-457B-9D90-F032E359341E}" presName="linear" presStyleCnt="0">
        <dgm:presLayoutVars>
          <dgm:dir/>
          <dgm:animLvl val="lvl"/>
          <dgm:resizeHandles val="exact"/>
        </dgm:presLayoutVars>
      </dgm:prSet>
      <dgm:spPr/>
    </dgm:pt>
    <dgm:pt modelId="{0094B1F7-17BC-4972-A01C-E893BD05E2E6}" type="pres">
      <dgm:prSet presAssocID="{C12EA604-F9DF-4B60-9D1B-073E44665228}" presName="parentLin" presStyleCnt="0"/>
      <dgm:spPr/>
    </dgm:pt>
    <dgm:pt modelId="{AF5D7B09-8246-497E-9160-75225E1A10C7}" type="pres">
      <dgm:prSet presAssocID="{C12EA604-F9DF-4B60-9D1B-073E44665228}" presName="parentLeftMargin" presStyleLbl="node1" presStyleIdx="0" presStyleCnt="3"/>
      <dgm:spPr/>
    </dgm:pt>
    <dgm:pt modelId="{98AEA80D-B8A7-44AE-8A35-C6F6E686FA24}" type="pres">
      <dgm:prSet presAssocID="{C12EA604-F9DF-4B60-9D1B-073E44665228}" presName="parentText" presStyleLbl="node1" presStyleIdx="0" presStyleCnt="3">
        <dgm:presLayoutVars>
          <dgm:chMax val="0"/>
          <dgm:bulletEnabled val="1"/>
        </dgm:presLayoutVars>
      </dgm:prSet>
      <dgm:spPr/>
    </dgm:pt>
    <dgm:pt modelId="{70C47E77-9AD8-4F59-B1D6-4B7A93DB1B00}" type="pres">
      <dgm:prSet presAssocID="{C12EA604-F9DF-4B60-9D1B-073E44665228}" presName="negativeSpace" presStyleCnt="0"/>
      <dgm:spPr/>
    </dgm:pt>
    <dgm:pt modelId="{F97FB36C-0FC6-4C56-94D0-B1D6DFA3E939}" type="pres">
      <dgm:prSet presAssocID="{C12EA604-F9DF-4B60-9D1B-073E44665228}" presName="childText" presStyleLbl="conFgAcc1" presStyleIdx="0" presStyleCnt="3">
        <dgm:presLayoutVars>
          <dgm:bulletEnabled val="1"/>
        </dgm:presLayoutVars>
      </dgm:prSet>
      <dgm:spPr/>
    </dgm:pt>
    <dgm:pt modelId="{012C276B-B572-407F-B8BF-D42302710232}" type="pres">
      <dgm:prSet presAssocID="{8F6D537A-4DBA-4F7F-886F-251F34E1E5C2}" presName="spaceBetweenRectangles" presStyleCnt="0"/>
      <dgm:spPr/>
    </dgm:pt>
    <dgm:pt modelId="{2E596954-9045-4AA1-975D-DF2723BB3087}" type="pres">
      <dgm:prSet presAssocID="{FCF233EE-516D-4E68-B176-55550FE1512B}" presName="parentLin" presStyleCnt="0"/>
      <dgm:spPr/>
    </dgm:pt>
    <dgm:pt modelId="{D3EA0C2B-A21B-4240-91AB-FA60AE75A6FE}" type="pres">
      <dgm:prSet presAssocID="{FCF233EE-516D-4E68-B176-55550FE1512B}" presName="parentLeftMargin" presStyleLbl="node1" presStyleIdx="0" presStyleCnt="3"/>
      <dgm:spPr/>
    </dgm:pt>
    <dgm:pt modelId="{76E78082-17AE-44D9-96AB-21254D73321E}" type="pres">
      <dgm:prSet presAssocID="{FCF233EE-516D-4E68-B176-55550FE1512B}" presName="parentText" presStyleLbl="node1" presStyleIdx="1" presStyleCnt="3">
        <dgm:presLayoutVars>
          <dgm:chMax val="0"/>
          <dgm:bulletEnabled val="1"/>
        </dgm:presLayoutVars>
      </dgm:prSet>
      <dgm:spPr/>
    </dgm:pt>
    <dgm:pt modelId="{48ED3B53-4407-4B12-915E-56AC79277AB4}" type="pres">
      <dgm:prSet presAssocID="{FCF233EE-516D-4E68-B176-55550FE1512B}" presName="negativeSpace" presStyleCnt="0"/>
      <dgm:spPr/>
    </dgm:pt>
    <dgm:pt modelId="{654302B8-F661-4A5F-BB4A-3ABD9FEA149B}" type="pres">
      <dgm:prSet presAssocID="{FCF233EE-516D-4E68-B176-55550FE1512B}" presName="childText" presStyleLbl="conFgAcc1" presStyleIdx="1" presStyleCnt="3">
        <dgm:presLayoutVars>
          <dgm:bulletEnabled val="1"/>
        </dgm:presLayoutVars>
      </dgm:prSet>
      <dgm:spPr/>
    </dgm:pt>
    <dgm:pt modelId="{50E20C30-2106-43CC-A0C6-77CD4C68FAAF}" type="pres">
      <dgm:prSet presAssocID="{1F64A58B-1621-41B8-9D60-CB09D3AC049C}" presName="spaceBetweenRectangles" presStyleCnt="0"/>
      <dgm:spPr/>
    </dgm:pt>
    <dgm:pt modelId="{5865F0F5-3949-449E-B1BF-A3F6DC55A6AF}" type="pres">
      <dgm:prSet presAssocID="{798E53DE-33D6-42D3-A1E4-8B206686C517}" presName="parentLin" presStyleCnt="0"/>
      <dgm:spPr/>
    </dgm:pt>
    <dgm:pt modelId="{3B4A0FF1-C070-4E1D-BFA2-79B9D1BE906B}" type="pres">
      <dgm:prSet presAssocID="{798E53DE-33D6-42D3-A1E4-8B206686C517}" presName="parentLeftMargin" presStyleLbl="node1" presStyleIdx="1" presStyleCnt="3"/>
      <dgm:spPr/>
    </dgm:pt>
    <dgm:pt modelId="{4BEEE546-F0A0-41A4-8660-80E9EC779097}" type="pres">
      <dgm:prSet presAssocID="{798E53DE-33D6-42D3-A1E4-8B206686C517}" presName="parentText" presStyleLbl="node1" presStyleIdx="2" presStyleCnt="3">
        <dgm:presLayoutVars>
          <dgm:chMax val="0"/>
          <dgm:bulletEnabled val="1"/>
        </dgm:presLayoutVars>
      </dgm:prSet>
      <dgm:spPr/>
    </dgm:pt>
    <dgm:pt modelId="{FDA095CF-A33F-4343-802E-3A5281485945}" type="pres">
      <dgm:prSet presAssocID="{798E53DE-33D6-42D3-A1E4-8B206686C517}" presName="negativeSpace" presStyleCnt="0"/>
      <dgm:spPr/>
    </dgm:pt>
    <dgm:pt modelId="{3F3670DC-3A17-4809-AC2F-30DD3043270F}" type="pres">
      <dgm:prSet presAssocID="{798E53DE-33D6-42D3-A1E4-8B206686C517}" presName="childText" presStyleLbl="conFgAcc1" presStyleIdx="2" presStyleCnt="3">
        <dgm:presLayoutVars>
          <dgm:bulletEnabled val="1"/>
        </dgm:presLayoutVars>
      </dgm:prSet>
      <dgm:spPr/>
    </dgm:pt>
  </dgm:ptLst>
  <dgm:cxnLst>
    <dgm:cxn modelId="{205EF10A-7E1C-428B-9FA4-C249C48D9A7D}" type="presOf" srcId="{FCF233EE-516D-4E68-B176-55550FE1512B}" destId="{D3EA0C2B-A21B-4240-91AB-FA60AE75A6FE}" srcOrd="0" destOrd="0" presId="urn:microsoft.com/office/officeart/2005/8/layout/list1"/>
    <dgm:cxn modelId="{D3718B10-4A1A-440F-918C-E4C0F1A9F6F8}" srcId="{094FA2FE-14BA-457B-9D90-F032E359341E}" destId="{798E53DE-33D6-42D3-A1E4-8B206686C517}" srcOrd="2" destOrd="0" parTransId="{FC284CAD-7629-4317-A027-9DB34E6AE042}" sibTransId="{00769169-D762-4267-A18D-B05C989F86C4}"/>
    <dgm:cxn modelId="{09EA701C-CC74-42AE-9591-05A7A7871A34}" type="presOf" srcId="{094FA2FE-14BA-457B-9D90-F032E359341E}" destId="{F82DF8E1-7A5B-4946-BED5-F25B64CF4A8C}" srcOrd="0" destOrd="0" presId="urn:microsoft.com/office/officeart/2005/8/layout/list1"/>
    <dgm:cxn modelId="{7B34DD34-D494-4BE7-892B-B07CCF624DAC}" type="presOf" srcId="{798E53DE-33D6-42D3-A1E4-8B206686C517}" destId="{4BEEE546-F0A0-41A4-8660-80E9EC779097}" srcOrd="1" destOrd="0" presId="urn:microsoft.com/office/officeart/2005/8/layout/list1"/>
    <dgm:cxn modelId="{98D18C44-FECC-47E8-BD33-3F71BA53B3ED}" type="presOf" srcId="{798E53DE-33D6-42D3-A1E4-8B206686C517}" destId="{3B4A0FF1-C070-4E1D-BFA2-79B9D1BE906B}" srcOrd="0" destOrd="0" presId="urn:microsoft.com/office/officeart/2005/8/layout/list1"/>
    <dgm:cxn modelId="{40E0BA44-6F01-4280-B7E1-91650842435A}" type="presOf" srcId="{C12EA604-F9DF-4B60-9D1B-073E44665228}" destId="{98AEA80D-B8A7-44AE-8A35-C6F6E686FA24}" srcOrd="1" destOrd="0" presId="urn:microsoft.com/office/officeart/2005/8/layout/list1"/>
    <dgm:cxn modelId="{C1557E9A-3C8F-42DC-A8FF-7AEA6672A89B}" type="presOf" srcId="{FCF233EE-516D-4E68-B176-55550FE1512B}" destId="{76E78082-17AE-44D9-96AB-21254D73321E}" srcOrd="1" destOrd="0" presId="urn:microsoft.com/office/officeart/2005/8/layout/list1"/>
    <dgm:cxn modelId="{6F30C29C-77E8-41F8-BACB-B65558ADED6A}" srcId="{094FA2FE-14BA-457B-9D90-F032E359341E}" destId="{C12EA604-F9DF-4B60-9D1B-073E44665228}" srcOrd="0" destOrd="0" parTransId="{DFAFD965-348B-4D1A-B75D-4D36A464FBF8}" sibTransId="{8F6D537A-4DBA-4F7F-886F-251F34E1E5C2}"/>
    <dgm:cxn modelId="{F31DA0C0-B035-4FA4-8AA4-841EB48C3F05}" srcId="{094FA2FE-14BA-457B-9D90-F032E359341E}" destId="{FCF233EE-516D-4E68-B176-55550FE1512B}" srcOrd="1" destOrd="0" parTransId="{278506EA-1AB6-48C5-845E-AB73C4861128}" sibTransId="{1F64A58B-1621-41B8-9D60-CB09D3AC049C}"/>
    <dgm:cxn modelId="{C24467D5-7226-42F4-850C-41ABDD04C532}" type="presOf" srcId="{C12EA604-F9DF-4B60-9D1B-073E44665228}" destId="{AF5D7B09-8246-497E-9160-75225E1A10C7}" srcOrd="0" destOrd="0" presId="urn:microsoft.com/office/officeart/2005/8/layout/list1"/>
    <dgm:cxn modelId="{7CB8E018-4D0A-4BC0-8348-8A666207128C}" type="presParOf" srcId="{F82DF8E1-7A5B-4946-BED5-F25B64CF4A8C}" destId="{0094B1F7-17BC-4972-A01C-E893BD05E2E6}" srcOrd="0" destOrd="0" presId="urn:microsoft.com/office/officeart/2005/8/layout/list1"/>
    <dgm:cxn modelId="{85B78A50-219E-464A-B246-680E2E76F538}" type="presParOf" srcId="{0094B1F7-17BC-4972-A01C-E893BD05E2E6}" destId="{AF5D7B09-8246-497E-9160-75225E1A10C7}" srcOrd="0" destOrd="0" presId="urn:microsoft.com/office/officeart/2005/8/layout/list1"/>
    <dgm:cxn modelId="{C22FCB0A-A793-41B0-A589-50907308B568}" type="presParOf" srcId="{0094B1F7-17BC-4972-A01C-E893BD05E2E6}" destId="{98AEA80D-B8A7-44AE-8A35-C6F6E686FA24}" srcOrd="1" destOrd="0" presId="urn:microsoft.com/office/officeart/2005/8/layout/list1"/>
    <dgm:cxn modelId="{A54AAE2E-82E1-49B3-B1C9-FEE7E93BC06A}" type="presParOf" srcId="{F82DF8E1-7A5B-4946-BED5-F25B64CF4A8C}" destId="{70C47E77-9AD8-4F59-B1D6-4B7A93DB1B00}" srcOrd="1" destOrd="0" presId="urn:microsoft.com/office/officeart/2005/8/layout/list1"/>
    <dgm:cxn modelId="{29736D05-9753-4AA0-925F-1069C1DAC2FD}" type="presParOf" srcId="{F82DF8E1-7A5B-4946-BED5-F25B64CF4A8C}" destId="{F97FB36C-0FC6-4C56-94D0-B1D6DFA3E939}" srcOrd="2" destOrd="0" presId="urn:microsoft.com/office/officeart/2005/8/layout/list1"/>
    <dgm:cxn modelId="{F270D75D-9C8C-4831-8CCA-63F0447DC9ED}" type="presParOf" srcId="{F82DF8E1-7A5B-4946-BED5-F25B64CF4A8C}" destId="{012C276B-B572-407F-B8BF-D42302710232}" srcOrd="3" destOrd="0" presId="urn:microsoft.com/office/officeart/2005/8/layout/list1"/>
    <dgm:cxn modelId="{72CBB759-81D3-4313-8F42-1865DBF79FDD}" type="presParOf" srcId="{F82DF8E1-7A5B-4946-BED5-F25B64CF4A8C}" destId="{2E596954-9045-4AA1-975D-DF2723BB3087}" srcOrd="4" destOrd="0" presId="urn:microsoft.com/office/officeart/2005/8/layout/list1"/>
    <dgm:cxn modelId="{17DDADDA-89A6-4141-868E-1B26A31827DA}" type="presParOf" srcId="{2E596954-9045-4AA1-975D-DF2723BB3087}" destId="{D3EA0C2B-A21B-4240-91AB-FA60AE75A6FE}" srcOrd="0" destOrd="0" presId="urn:microsoft.com/office/officeart/2005/8/layout/list1"/>
    <dgm:cxn modelId="{6E6A728D-FE2A-491E-ACCA-8E3CF50D70A4}" type="presParOf" srcId="{2E596954-9045-4AA1-975D-DF2723BB3087}" destId="{76E78082-17AE-44D9-96AB-21254D73321E}" srcOrd="1" destOrd="0" presId="urn:microsoft.com/office/officeart/2005/8/layout/list1"/>
    <dgm:cxn modelId="{CB470002-C6BE-41E6-987B-FCC454CC1DD5}" type="presParOf" srcId="{F82DF8E1-7A5B-4946-BED5-F25B64CF4A8C}" destId="{48ED3B53-4407-4B12-915E-56AC79277AB4}" srcOrd="5" destOrd="0" presId="urn:microsoft.com/office/officeart/2005/8/layout/list1"/>
    <dgm:cxn modelId="{56293FCB-1547-4A4B-8925-E6AA0D15A0EF}" type="presParOf" srcId="{F82DF8E1-7A5B-4946-BED5-F25B64CF4A8C}" destId="{654302B8-F661-4A5F-BB4A-3ABD9FEA149B}" srcOrd="6" destOrd="0" presId="urn:microsoft.com/office/officeart/2005/8/layout/list1"/>
    <dgm:cxn modelId="{80C16C45-3791-4755-B965-CE85CAE5D940}" type="presParOf" srcId="{F82DF8E1-7A5B-4946-BED5-F25B64CF4A8C}" destId="{50E20C30-2106-43CC-A0C6-77CD4C68FAAF}" srcOrd="7" destOrd="0" presId="urn:microsoft.com/office/officeart/2005/8/layout/list1"/>
    <dgm:cxn modelId="{DD118035-2242-4FD7-96C5-95E98E2405E7}" type="presParOf" srcId="{F82DF8E1-7A5B-4946-BED5-F25B64CF4A8C}" destId="{5865F0F5-3949-449E-B1BF-A3F6DC55A6AF}" srcOrd="8" destOrd="0" presId="urn:microsoft.com/office/officeart/2005/8/layout/list1"/>
    <dgm:cxn modelId="{010B90E8-77EE-4E51-BD54-E1AD53C2855D}" type="presParOf" srcId="{5865F0F5-3949-449E-B1BF-A3F6DC55A6AF}" destId="{3B4A0FF1-C070-4E1D-BFA2-79B9D1BE906B}" srcOrd="0" destOrd="0" presId="urn:microsoft.com/office/officeart/2005/8/layout/list1"/>
    <dgm:cxn modelId="{E387A87F-8E4E-4B20-AA54-AD18827654DC}" type="presParOf" srcId="{5865F0F5-3949-449E-B1BF-A3F6DC55A6AF}" destId="{4BEEE546-F0A0-41A4-8660-80E9EC779097}" srcOrd="1" destOrd="0" presId="urn:microsoft.com/office/officeart/2005/8/layout/list1"/>
    <dgm:cxn modelId="{95AB5F22-3214-4361-9358-E0E97436498A}" type="presParOf" srcId="{F82DF8E1-7A5B-4946-BED5-F25B64CF4A8C}" destId="{FDA095CF-A33F-4343-802E-3A5281485945}" srcOrd="9" destOrd="0" presId="urn:microsoft.com/office/officeart/2005/8/layout/list1"/>
    <dgm:cxn modelId="{B1F64B9C-1D57-4E2F-B8B9-51C08D67590B}" type="presParOf" srcId="{F82DF8E1-7A5B-4946-BED5-F25B64CF4A8C}" destId="{3F3670DC-3A17-4809-AC2F-30DD3043270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83B816-0357-4F4B-B726-73F0752A7728}" type="doc">
      <dgm:prSet loTypeId="urn:microsoft.com/office/officeart/2005/8/layout/hProcess9" loCatId="process" qsTypeId="urn:microsoft.com/office/officeart/2005/8/quickstyle/simple1" qsCatId="simple" csTypeId="urn:microsoft.com/office/officeart/2005/8/colors/accent1_2" csCatId="accent1" phldr="1"/>
      <dgm:spPr/>
    </dgm:pt>
    <dgm:pt modelId="{7C8E16A9-BD6A-477B-881C-FE4A5406D0B3}">
      <dgm:prSet phldrT="[文本]"/>
      <dgm:spPr/>
      <dgm:t>
        <a:bodyPr/>
        <a:lstStyle/>
        <a:p>
          <a:r>
            <a:rPr lang="zh-CN" altLang="en-US" dirty="0">
              <a:latin typeface="微软雅黑" panose="020B0503020204020204" pitchFamily="34" charset="-122"/>
              <a:ea typeface="微软雅黑" panose="020B0503020204020204" pitchFamily="34" charset="-122"/>
            </a:rPr>
            <a:t>了解</a:t>
          </a:r>
          <a:r>
            <a:rPr lang="en-US" altLang="zh-CN" dirty="0">
              <a:latin typeface="微软雅黑" panose="020B0503020204020204" pitchFamily="34" charset="-122"/>
              <a:ea typeface="微软雅黑" panose="020B0503020204020204" pitchFamily="34" charset="-122"/>
            </a:rPr>
            <a:t>Hive</a:t>
          </a:r>
          <a:r>
            <a:rPr lang="zh-CN" altLang="en-US" dirty="0">
              <a:latin typeface="微软雅黑" panose="020B0503020204020204" pitchFamily="34" charset="-122"/>
              <a:ea typeface="微软雅黑" panose="020B0503020204020204" pitchFamily="34" charset="-122"/>
            </a:rPr>
            <a:t>运行环境和运行模式</a:t>
          </a:r>
        </a:p>
      </dgm:t>
    </dgm:pt>
    <dgm:pt modelId="{481425FC-335A-40C7-A37B-0CD0EC3F2DCF}" type="par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822AFEB4-F787-48A7-A9FF-DFB7C5B3CBC7}" type="sib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5A30D1CE-0906-444E-AC36-97B18D207E87}">
      <dgm:prSet phldrT="[文本]"/>
      <dgm:spPr/>
      <dgm:t>
        <a:bodyPr/>
        <a:lstStyle/>
        <a:p>
          <a:r>
            <a:rPr lang="zh-CN" altLang="en-US" dirty="0">
              <a:latin typeface="微软雅黑" panose="020B0503020204020204" pitchFamily="34" charset="-122"/>
              <a:ea typeface="微软雅黑" panose="020B0503020204020204" pitchFamily="34" charset="-122"/>
            </a:rPr>
            <a:t>规划</a:t>
          </a:r>
          <a:r>
            <a:rPr lang="en-US" altLang="zh-CN" dirty="0">
              <a:latin typeface="微软雅黑" panose="020B0503020204020204" pitchFamily="34" charset="-122"/>
              <a:ea typeface="微软雅黑" panose="020B0503020204020204" pitchFamily="34" charset="-122"/>
            </a:rPr>
            <a:t>Hive</a:t>
          </a:r>
          <a:endParaRPr lang="zh-CN" altLang="en-US" dirty="0">
            <a:latin typeface="微软雅黑" panose="020B0503020204020204" pitchFamily="34" charset="-122"/>
            <a:ea typeface="微软雅黑" panose="020B0503020204020204" pitchFamily="34" charset="-122"/>
          </a:endParaRPr>
        </a:p>
      </dgm:t>
    </dgm:pt>
    <dgm:pt modelId="{39533675-E4B9-49D6-9AF1-81439D6E2B6C}" type="par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2FFE1954-5B06-465E-BB24-13C7DC2CF610}" type="sib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94804ACC-5B63-4BB7-8EE6-6CC92C958798}">
      <dgm:prSet phldrT="[文本]"/>
      <dgm:spPr/>
      <dgm:t>
        <a:bodyPr/>
        <a:lstStyle/>
        <a:p>
          <a:r>
            <a:rPr lang="zh-CN" altLang="en-US" dirty="0">
              <a:latin typeface="微软雅黑" panose="020B0503020204020204" pitchFamily="34" charset="-122"/>
              <a:ea typeface="微软雅黑" panose="020B0503020204020204" pitchFamily="34" charset="-122"/>
            </a:rPr>
            <a:t>部署</a:t>
          </a:r>
          <a:r>
            <a:rPr lang="en-US" altLang="zh-CN" dirty="0">
              <a:latin typeface="微软雅黑" panose="020B0503020204020204" pitchFamily="34" charset="-122"/>
              <a:ea typeface="微软雅黑" panose="020B0503020204020204" pitchFamily="34" charset="-122"/>
            </a:rPr>
            <a:t>Hive</a:t>
          </a:r>
          <a:endParaRPr lang="zh-CN" altLang="en-US" dirty="0">
            <a:latin typeface="微软雅黑" panose="020B0503020204020204" pitchFamily="34" charset="-122"/>
            <a:ea typeface="微软雅黑" panose="020B0503020204020204" pitchFamily="34" charset="-122"/>
          </a:endParaRPr>
        </a:p>
      </dgm:t>
    </dgm:pt>
    <dgm:pt modelId="{55E619BE-EA5B-4CD5-AF91-AC533D7FBB63}" type="par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1635BFE2-0BF0-40D8-BD47-29060C7D2A19}" type="sib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AD44E5AF-F77B-4C86-8EB8-14CD261E1256}">
      <dgm:prSet/>
      <dgm:spPr/>
      <dgm:t>
        <a:bodyPr/>
        <a:lstStyle/>
        <a:p>
          <a:r>
            <a:rPr lang="zh-CN" altLang="en-US" dirty="0">
              <a:latin typeface="微软雅黑" panose="020B0503020204020204" pitchFamily="34" charset="-122"/>
              <a:ea typeface="微软雅黑" panose="020B0503020204020204" pitchFamily="34" charset="-122"/>
            </a:rPr>
            <a:t>验证</a:t>
          </a:r>
          <a:r>
            <a:rPr lang="en-US" altLang="zh-CN" dirty="0">
              <a:latin typeface="微软雅黑" panose="020B0503020204020204" pitchFamily="34" charset="-122"/>
              <a:ea typeface="微软雅黑" panose="020B0503020204020204" pitchFamily="34" charset="-122"/>
            </a:rPr>
            <a:t>Hive</a:t>
          </a:r>
          <a:endParaRPr lang="zh-CN" altLang="en-US" dirty="0">
            <a:latin typeface="微软雅黑" panose="020B0503020204020204" pitchFamily="34" charset="-122"/>
            <a:ea typeface="微软雅黑" panose="020B0503020204020204" pitchFamily="34" charset="-122"/>
          </a:endParaRPr>
        </a:p>
      </dgm:t>
    </dgm:pt>
    <dgm:pt modelId="{85514001-39D3-47D6-8449-F29349805A42}" type="par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37C7CEF6-D875-4B77-8960-E033C8A84C1C}" type="sib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A53D0136-1598-49C6-B6C2-9C2E19636EDA}" type="pres">
      <dgm:prSet presAssocID="{DB83B816-0357-4F4B-B726-73F0752A7728}" presName="CompostProcess" presStyleCnt="0">
        <dgm:presLayoutVars>
          <dgm:dir/>
          <dgm:resizeHandles val="exact"/>
        </dgm:presLayoutVars>
      </dgm:prSet>
      <dgm:spPr/>
    </dgm:pt>
    <dgm:pt modelId="{5DE4F7CC-2325-435B-901D-AE5DA2EBB83D}" type="pres">
      <dgm:prSet presAssocID="{DB83B816-0357-4F4B-B726-73F0752A7728}" presName="arrow" presStyleLbl="bgShp" presStyleIdx="0" presStyleCnt="1"/>
      <dgm:spPr/>
    </dgm:pt>
    <dgm:pt modelId="{7FF7615A-2358-4B67-8647-F748282535D0}" type="pres">
      <dgm:prSet presAssocID="{DB83B816-0357-4F4B-B726-73F0752A7728}" presName="linearProcess" presStyleCnt="0"/>
      <dgm:spPr/>
    </dgm:pt>
    <dgm:pt modelId="{920E1A41-8A43-4916-A123-FEEFEF5458DE}" type="pres">
      <dgm:prSet presAssocID="{7C8E16A9-BD6A-477B-881C-FE4A5406D0B3}" presName="textNode" presStyleLbl="node1" presStyleIdx="0" presStyleCnt="4">
        <dgm:presLayoutVars>
          <dgm:bulletEnabled val="1"/>
        </dgm:presLayoutVars>
      </dgm:prSet>
      <dgm:spPr/>
    </dgm:pt>
    <dgm:pt modelId="{9706DED9-CC32-4AF8-A4D9-31F0121522D8}" type="pres">
      <dgm:prSet presAssocID="{822AFEB4-F787-48A7-A9FF-DFB7C5B3CBC7}" presName="sibTrans" presStyleCnt="0"/>
      <dgm:spPr/>
    </dgm:pt>
    <dgm:pt modelId="{3CF6681F-619A-43A3-94EA-C64CA3C84D82}" type="pres">
      <dgm:prSet presAssocID="{5A30D1CE-0906-444E-AC36-97B18D207E87}" presName="textNode" presStyleLbl="node1" presStyleIdx="1" presStyleCnt="4">
        <dgm:presLayoutVars>
          <dgm:bulletEnabled val="1"/>
        </dgm:presLayoutVars>
      </dgm:prSet>
      <dgm:spPr/>
    </dgm:pt>
    <dgm:pt modelId="{2B80BE18-32E8-4A0D-BA11-59A3AB1734FB}" type="pres">
      <dgm:prSet presAssocID="{2FFE1954-5B06-465E-BB24-13C7DC2CF610}" presName="sibTrans" presStyleCnt="0"/>
      <dgm:spPr/>
    </dgm:pt>
    <dgm:pt modelId="{E5777AB0-54B1-4BD2-AE81-A5AD1F14FD70}" type="pres">
      <dgm:prSet presAssocID="{94804ACC-5B63-4BB7-8EE6-6CC92C958798}" presName="textNode" presStyleLbl="node1" presStyleIdx="2" presStyleCnt="4">
        <dgm:presLayoutVars>
          <dgm:bulletEnabled val="1"/>
        </dgm:presLayoutVars>
      </dgm:prSet>
      <dgm:spPr/>
    </dgm:pt>
    <dgm:pt modelId="{045EC413-E11A-4D3B-AA46-1962347892B3}" type="pres">
      <dgm:prSet presAssocID="{1635BFE2-0BF0-40D8-BD47-29060C7D2A19}" presName="sibTrans" presStyleCnt="0"/>
      <dgm:spPr/>
    </dgm:pt>
    <dgm:pt modelId="{490131F4-CA44-4BC2-9105-1AA5ADA0682D}" type="pres">
      <dgm:prSet presAssocID="{AD44E5AF-F77B-4C86-8EB8-14CD261E1256}" presName="textNode" presStyleLbl="node1" presStyleIdx="3" presStyleCnt="4">
        <dgm:presLayoutVars>
          <dgm:bulletEnabled val="1"/>
        </dgm:presLayoutVars>
      </dgm:prSet>
      <dgm:spPr/>
    </dgm:pt>
  </dgm:ptLst>
  <dgm:cxnLst>
    <dgm:cxn modelId="{F2DF2A0F-BB7C-4659-9113-6703BFFE3041}" type="presOf" srcId="{94804ACC-5B63-4BB7-8EE6-6CC92C958798}" destId="{E5777AB0-54B1-4BD2-AE81-A5AD1F14FD70}" srcOrd="0" destOrd="0" presId="urn:microsoft.com/office/officeart/2005/8/layout/hProcess9"/>
    <dgm:cxn modelId="{B3E1E95C-AEB1-4D54-93F0-3AB63A7165E2}" srcId="{DB83B816-0357-4F4B-B726-73F0752A7728}" destId="{7C8E16A9-BD6A-477B-881C-FE4A5406D0B3}" srcOrd="0" destOrd="0" parTransId="{481425FC-335A-40C7-A37B-0CD0EC3F2DCF}" sibTransId="{822AFEB4-F787-48A7-A9FF-DFB7C5B3CBC7}"/>
    <dgm:cxn modelId="{F4D65360-A3B6-48F9-9BE7-8A20681D4AB9}" srcId="{DB83B816-0357-4F4B-B726-73F0752A7728}" destId="{94804ACC-5B63-4BB7-8EE6-6CC92C958798}" srcOrd="2" destOrd="0" parTransId="{55E619BE-EA5B-4CD5-AF91-AC533D7FBB63}" sibTransId="{1635BFE2-0BF0-40D8-BD47-29060C7D2A19}"/>
    <dgm:cxn modelId="{E0A14B81-F048-45DE-A0E1-5321E8C72355}" type="presOf" srcId="{AD44E5AF-F77B-4C86-8EB8-14CD261E1256}" destId="{490131F4-CA44-4BC2-9105-1AA5ADA0682D}" srcOrd="0" destOrd="0" presId="urn:microsoft.com/office/officeart/2005/8/layout/hProcess9"/>
    <dgm:cxn modelId="{25B2D382-C9BA-4F8F-AC42-99EC572D5A12}" type="presOf" srcId="{7C8E16A9-BD6A-477B-881C-FE4A5406D0B3}" destId="{920E1A41-8A43-4916-A123-FEEFEF5458DE}" srcOrd="0" destOrd="0" presId="urn:microsoft.com/office/officeart/2005/8/layout/hProcess9"/>
    <dgm:cxn modelId="{64847A94-23F7-42E7-BD70-B7F4F25D0A2E}" srcId="{DB83B816-0357-4F4B-B726-73F0752A7728}" destId="{5A30D1CE-0906-444E-AC36-97B18D207E87}" srcOrd="1" destOrd="0" parTransId="{39533675-E4B9-49D6-9AF1-81439D6E2B6C}" sibTransId="{2FFE1954-5B06-465E-BB24-13C7DC2CF610}"/>
    <dgm:cxn modelId="{CD9BDEBD-31A1-4110-BC11-1A31A1CB5D8B}" type="presOf" srcId="{5A30D1CE-0906-444E-AC36-97B18D207E87}" destId="{3CF6681F-619A-43A3-94EA-C64CA3C84D82}" srcOrd="0" destOrd="0" presId="urn:microsoft.com/office/officeart/2005/8/layout/hProcess9"/>
    <dgm:cxn modelId="{BBD23AC8-AB96-46C4-9067-C373B03DD9C3}" type="presOf" srcId="{DB83B816-0357-4F4B-B726-73F0752A7728}" destId="{A53D0136-1598-49C6-B6C2-9C2E19636EDA}" srcOrd="0" destOrd="0" presId="urn:microsoft.com/office/officeart/2005/8/layout/hProcess9"/>
    <dgm:cxn modelId="{F79743E8-2848-4A0A-9C01-93D05F55E075}" srcId="{DB83B816-0357-4F4B-B726-73F0752A7728}" destId="{AD44E5AF-F77B-4C86-8EB8-14CD261E1256}" srcOrd="3" destOrd="0" parTransId="{85514001-39D3-47D6-8449-F29349805A42}" sibTransId="{37C7CEF6-D875-4B77-8960-E033C8A84C1C}"/>
    <dgm:cxn modelId="{22A2DF26-EDD0-4DC4-93BF-AE044A3D6903}" type="presParOf" srcId="{A53D0136-1598-49C6-B6C2-9C2E19636EDA}" destId="{5DE4F7CC-2325-435B-901D-AE5DA2EBB83D}" srcOrd="0" destOrd="0" presId="urn:microsoft.com/office/officeart/2005/8/layout/hProcess9"/>
    <dgm:cxn modelId="{74B0CDAA-D11C-4052-832C-F45DB3F176AE}" type="presParOf" srcId="{A53D0136-1598-49C6-B6C2-9C2E19636EDA}" destId="{7FF7615A-2358-4B67-8647-F748282535D0}" srcOrd="1" destOrd="0" presId="urn:microsoft.com/office/officeart/2005/8/layout/hProcess9"/>
    <dgm:cxn modelId="{B49EB092-BB70-41A3-8154-6699524E17F2}" type="presParOf" srcId="{7FF7615A-2358-4B67-8647-F748282535D0}" destId="{920E1A41-8A43-4916-A123-FEEFEF5458DE}" srcOrd="0" destOrd="0" presId="urn:microsoft.com/office/officeart/2005/8/layout/hProcess9"/>
    <dgm:cxn modelId="{871C3359-B6D9-4E7B-9EDE-D5A30D04DC68}" type="presParOf" srcId="{7FF7615A-2358-4B67-8647-F748282535D0}" destId="{9706DED9-CC32-4AF8-A4D9-31F0121522D8}" srcOrd="1" destOrd="0" presId="urn:microsoft.com/office/officeart/2005/8/layout/hProcess9"/>
    <dgm:cxn modelId="{462EE9E2-6D0A-4052-B1AE-80BD8E192D1D}" type="presParOf" srcId="{7FF7615A-2358-4B67-8647-F748282535D0}" destId="{3CF6681F-619A-43A3-94EA-C64CA3C84D82}" srcOrd="2" destOrd="0" presId="urn:microsoft.com/office/officeart/2005/8/layout/hProcess9"/>
    <dgm:cxn modelId="{6101E712-71FC-4898-86EA-A9B2F7C9D1CF}" type="presParOf" srcId="{7FF7615A-2358-4B67-8647-F748282535D0}" destId="{2B80BE18-32E8-4A0D-BA11-59A3AB1734FB}" srcOrd="3" destOrd="0" presId="urn:microsoft.com/office/officeart/2005/8/layout/hProcess9"/>
    <dgm:cxn modelId="{07833030-69BA-4C23-B3D6-11A354AEC46A}" type="presParOf" srcId="{7FF7615A-2358-4B67-8647-F748282535D0}" destId="{E5777AB0-54B1-4BD2-AE81-A5AD1F14FD70}" srcOrd="4" destOrd="0" presId="urn:microsoft.com/office/officeart/2005/8/layout/hProcess9"/>
    <dgm:cxn modelId="{8610671F-231C-488B-BC7E-87AC4423B236}" type="presParOf" srcId="{7FF7615A-2358-4B67-8647-F748282535D0}" destId="{045EC413-E11A-4D3B-AA46-1962347892B3}" srcOrd="5" destOrd="0" presId="urn:microsoft.com/office/officeart/2005/8/layout/hProcess9"/>
    <dgm:cxn modelId="{544CDEB6-10E7-4C0D-8236-F475154F665E}" type="presParOf" srcId="{7FF7615A-2358-4B67-8647-F748282535D0}" destId="{490131F4-CA44-4BC2-9105-1AA5ADA0682D}"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9F1040-9A7B-41EB-B341-C316A81B750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4DD3FB43-73AB-4D12-9B79-04E26B6D2E62}">
      <dgm:prSet phldrT="[文本]"/>
      <dgm:spPr/>
      <dgm:t>
        <a:bodyPr/>
        <a:lstStyle/>
        <a:p>
          <a:r>
            <a:rPr lang="en-US" dirty="0"/>
            <a:t>Hive Web Interface</a:t>
          </a:r>
          <a:r>
            <a:rPr lang="zh-CN" dirty="0"/>
            <a:t>（</a:t>
          </a:r>
          <a:r>
            <a:rPr lang="en-US" dirty="0"/>
            <a:t>HWI</a:t>
          </a:r>
          <a:r>
            <a:rPr lang="zh-CN" dirty="0"/>
            <a:t>）</a:t>
          </a:r>
          <a:endParaRPr lang="zh-CN" altLang="en-US" dirty="0"/>
        </a:p>
      </dgm:t>
    </dgm:pt>
    <dgm:pt modelId="{9CF0977A-9FAA-42CA-A9B4-39D508950B8E}" type="parTrans" cxnId="{0D5245AB-A125-40C9-8140-0A3AA71DC57B}">
      <dgm:prSet/>
      <dgm:spPr/>
      <dgm:t>
        <a:bodyPr/>
        <a:lstStyle/>
        <a:p>
          <a:endParaRPr lang="zh-CN" altLang="en-US"/>
        </a:p>
      </dgm:t>
    </dgm:pt>
    <dgm:pt modelId="{AC1FCF94-BC68-4A4B-96F1-F22F85F1A389}" type="sibTrans" cxnId="{0D5245AB-A125-40C9-8140-0A3AA71DC57B}">
      <dgm:prSet/>
      <dgm:spPr/>
      <dgm:t>
        <a:bodyPr/>
        <a:lstStyle/>
        <a:p>
          <a:endParaRPr lang="zh-CN" altLang="en-US"/>
        </a:p>
      </dgm:t>
    </dgm:pt>
    <dgm:pt modelId="{DEDE75F3-01F0-482D-BF22-AB70F943E324}">
      <dgm:prSet phldrT="[文本]"/>
      <dgm:spPr/>
      <dgm:t>
        <a:bodyPr/>
        <a:lstStyle/>
        <a:p>
          <a:r>
            <a:rPr lang="en-US" dirty="0"/>
            <a:t>Hive Shell</a:t>
          </a:r>
          <a:endParaRPr lang="zh-CN" altLang="en-US" dirty="0"/>
        </a:p>
      </dgm:t>
    </dgm:pt>
    <dgm:pt modelId="{FFF2B9F3-BA82-44F3-9D7F-78E746D7F100}" type="parTrans" cxnId="{9F1FA61C-A98D-4A75-8B8B-4DDBEE8FD373}">
      <dgm:prSet/>
      <dgm:spPr/>
      <dgm:t>
        <a:bodyPr/>
        <a:lstStyle/>
        <a:p>
          <a:endParaRPr lang="zh-CN" altLang="en-US"/>
        </a:p>
      </dgm:t>
    </dgm:pt>
    <dgm:pt modelId="{4A358E07-41E9-4E3D-8E8A-3A19AA366F81}" type="sibTrans" cxnId="{9F1FA61C-A98D-4A75-8B8B-4DDBEE8FD373}">
      <dgm:prSet/>
      <dgm:spPr/>
      <dgm:t>
        <a:bodyPr/>
        <a:lstStyle/>
        <a:p>
          <a:endParaRPr lang="zh-CN" altLang="en-US"/>
        </a:p>
      </dgm:t>
    </dgm:pt>
    <dgm:pt modelId="{82126DA0-89E0-4411-AA95-DEDB289C2F5F}">
      <dgm:prSet phldrT="[文本]"/>
      <dgm:spPr/>
      <dgm:t>
        <a:bodyPr/>
        <a:lstStyle/>
        <a:p>
          <a:r>
            <a:rPr lang="en-US" altLang="zh-CN" dirty="0"/>
            <a:t>Hive API</a:t>
          </a:r>
          <a:endParaRPr lang="zh-CN" altLang="en-US" dirty="0"/>
        </a:p>
      </dgm:t>
    </dgm:pt>
    <dgm:pt modelId="{D632490B-EFB1-4E72-B7CE-094CF32E284C}" type="parTrans" cxnId="{90547887-5CE2-43F2-B353-9A22CBC51F39}">
      <dgm:prSet/>
      <dgm:spPr/>
      <dgm:t>
        <a:bodyPr/>
        <a:lstStyle/>
        <a:p>
          <a:endParaRPr lang="zh-CN" altLang="en-US"/>
        </a:p>
      </dgm:t>
    </dgm:pt>
    <dgm:pt modelId="{5DAB3E00-990F-4D71-8520-D9CFDB1C96F3}" type="sibTrans" cxnId="{90547887-5CE2-43F2-B353-9A22CBC51F39}">
      <dgm:prSet/>
      <dgm:spPr/>
      <dgm:t>
        <a:bodyPr/>
        <a:lstStyle/>
        <a:p>
          <a:endParaRPr lang="zh-CN" altLang="en-US"/>
        </a:p>
      </dgm:t>
    </dgm:pt>
    <dgm:pt modelId="{E60F0C60-E551-4DEB-A266-0A04325E6385}" type="pres">
      <dgm:prSet presAssocID="{809F1040-9A7B-41EB-B341-C316A81B7501}" presName="linear" presStyleCnt="0">
        <dgm:presLayoutVars>
          <dgm:dir/>
          <dgm:animLvl val="lvl"/>
          <dgm:resizeHandles val="exact"/>
        </dgm:presLayoutVars>
      </dgm:prSet>
      <dgm:spPr/>
    </dgm:pt>
    <dgm:pt modelId="{8105B5BD-0FF8-41F2-B548-AAC75B32312A}" type="pres">
      <dgm:prSet presAssocID="{4DD3FB43-73AB-4D12-9B79-04E26B6D2E62}" presName="parentLin" presStyleCnt="0"/>
      <dgm:spPr/>
    </dgm:pt>
    <dgm:pt modelId="{AD95C956-798A-4345-8ADC-902D1DD50ACC}" type="pres">
      <dgm:prSet presAssocID="{4DD3FB43-73AB-4D12-9B79-04E26B6D2E62}" presName="parentLeftMargin" presStyleLbl="node1" presStyleIdx="0" presStyleCnt="3"/>
      <dgm:spPr/>
    </dgm:pt>
    <dgm:pt modelId="{7C913D62-C833-493E-B511-F72624418E6E}" type="pres">
      <dgm:prSet presAssocID="{4DD3FB43-73AB-4D12-9B79-04E26B6D2E62}" presName="parentText" presStyleLbl="node1" presStyleIdx="0" presStyleCnt="3">
        <dgm:presLayoutVars>
          <dgm:chMax val="0"/>
          <dgm:bulletEnabled val="1"/>
        </dgm:presLayoutVars>
      </dgm:prSet>
      <dgm:spPr/>
    </dgm:pt>
    <dgm:pt modelId="{3A615A22-3EDC-42DE-95A0-AE2D9A7724EC}" type="pres">
      <dgm:prSet presAssocID="{4DD3FB43-73AB-4D12-9B79-04E26B6D2E62}" presName="negativeSpace" presStyleCnt="0"/>
      <dgm:spPr/>
    </dgm:pt>
    <dgm:pt modelId="{28FBDEA1-BA00-4973-92B7-CFD8D72C96EE}" type="pres">
      <dgm:prSet presAssocID="{4DD3FB43-73AB-4D12-9B79-04E26B6D2E62}" presName="childText" presStyleLbl="conFgAcc1" presStyleIdx="0" presStyleCnt="3">
        <dgm:presLayoutVars>
          <dgm:bulletEnabled val="1"/>
        </dgm:presLayoutVars>
      </dgm:prSet>
      <dgm:spPr/>
    </dgm:pt>
    <dgm:pt modelId="{E0D4BAA6-6E44-4F90-A1C4-A037BD3C2598}" type="pres">
      <dgm:prSet presAssocID="{AC1FCF94-BC68-4A4B-96F1-F22F85F1A389}" presName="spaceBetweenRectangles" presStyleCnt="0"/>
      <dgm:spPr/>
    </dgm:pt>
    <dgm:pt modelId="{3E8AA3F8-55FF-43FC-B1C8-C1F4D6AD1AB4}" type="pres">
      <dgm:prSet presAssocID="{DEDE75F3-01F0-482D-BF22-AB70F943E324}" presName="parentLin" presStyleCnt="0"/>
      <dgm:spPr/>
    </dgm:pt>
    <dgm:pt modelId="{7B676A5B-E5F4-4B85-A760-B84046FDD703}" type="pres">
      <dgm:prSet presAssocID="{DEDE75F3-01F0-482D-BF22-AB70F943E324}" presName="parentLeftMargin" presStyleLbl="node1" presStyleIdx="0" presStyleCnt="3"/>
      <dgm:spPr/>
    </dgm:pt>
    <dgm:pt modelId="{021DABB3-A901-4D00-8817-67EDE2136D5B}" type="pres">
      <dgm:prSet presAssocID="{DEDE75F3-01F0-482D-BF22-AB70F943E324}" presName="parentText" presStyleLbl="node1" presStyleIdx="1" presStyleCnt="3">
        <dgm:presLayoutVars>
          <dgm:chMax val="0"/>
          <dgm:bulletEnabled val="1"/>
        </dgm:presLayoutVars>
      </dgm:prSet>
      <dgm:spPr/>
    </dgm:pt>
    <dgm:pt modelId="{BE7BF728-8B3D-4B24-8B27-E1B82BE76710}" type="pres">
      <dgm:prSet presAssocID="{DEDE75F3-01F0-482D-BF22-AB70F943E324}" presName="negativeSpace" presStyleCnt="0"/>
      <dgm:spPr/>
    </dgm:pt>
    <dgm:pt modelId="{06B9329D-1906-48BC-B6B4-6FCF40DE7772}" type="pres">
      <dgm:prSet presAssocID="{DEDE75F3-01F0-482D-BF22-AB70F943E324}" presName="childText" presStyleLbl="conFgAcc1" presStyleIdx="1" presStyleCnt="3">
        <dgm:presLayoutVars>
          <dgm:bulletEnabled val="1"/>
        </dgm:presLayoutVars>
      </dgm:prSet>
      <dgm:spPr/>
    </dgm:pt>
    <dgm:pt modelId="{77FAF730-F71E-44AA-B3D3-1D4C08F64B4E}" type="pres">
      <dgm:prSet presAssocID="{4A358E07-41E9-4E3D-8E8A-3A19AA366F81}" presName="spaceBetweenRectangles" presStyleCnt="0"/>
      <dgm:spPr/>
    </dgm:pt>
    <dgm:pt modelId="{A6351BE1-2606-466C-A997-B05CB10214EE}" type="pres">
      <dgm:prSet presAssocID="{82126DA0-89E0-4411-AA95-DEDB289C2F5F}" presName="parentLin" presStyleCnt="0"/>
      <dgm:spPr/>
    </dgm:pt>
    <dgm:pt modelId="{157ABB01-4795-476D-B0C2-DE9FAD905C60}" type="pres">
      <dgm:prSet presAssocID="{82126DA0-89E0-4411-AA95-DEDB289C2F5F}" presName="parentLeftMargin" presStyleLbl="node1" presStyleIdx="1" presStyleCnt="3"/>
      <dgm:spPr/>
    </dgm:pt>
    <dgm:pt modelId="{47B4CD7F-66AB-4ABD-825A-B29CDC217FC7}" type="pres">
      <dgm:prSet presAssocID="{82126DA0-89E0-4411-AA95-DEDB289C2F5F}" presName="parentText" presStyleLbl="node1" presStyleIdx="2" presStyleCnt="3">
        <dgm:presLayoutVars>
          <dgm:chMax val="0"/>
          <dgm:bulletEnabled val="1"/>
        </dgm:presLayoutVars>
      </dgm:prSet>
      <dgm:spPr/>
    </dgm:pt>
    <dgm:pt modelId="{3C75374E-5D39-49CE-8B34-B6FCAEB06070}" type="pres">
      <dgm:prSet presAssocID="{82126DA0-89E0-4411-AA95-DEDB289C2F5F}" presName="negativeSpace" presStyleCnt="0"/>
      <dgm:spPr/>
    </dgm:pt>
    <dgm:pt modelId="{B3F9B91A-C505-4A3E-9B5F-A93E1D5D426F}" type="pres">
      <dgm:prSet presAssocID="{82126DA0-89E0-4411-AA95-DEDB289C2F5F}" presName="childText" presStyleLbl="conFgAcc1" presStyleIdx="2" presStyleCnt="3">
        <dgm:presLayoutVars>
          <dgm:bulletEnabled val="1"/>
        </dgm:presLayoutVars>
      </dgm:prSet>
      <dgm:spPr/>
    </dgm:pt>
  </dgm:ptLst>
  <dgm:cxnLst>
    <dgm:cxn modelId="{9F1FA61C-A98D-4A75-8B8B-4DDBEE8FD373}" srcId="{809F1040-9A7B-41EB-B341-C316A81B7501}" destId="{DEDE75F3-01F0-482D-BF22-AB70F943E324}" srcOrd="1" destOrd="0" parTransId="{FFF2B9F3-BA82-44F3-9D7F-78E746D7F100}" sibTransId="{4A358E07-41E9-4E3D-8E8A-3A19AA366F81}"/>
    <dgm:cxn modelId="{0DA08E30-FA4B-480F-9CF3-32B9E9CF1B50}" type="presOf" srcId="{DEDE75F3-01F0-482D-BF22-AB70F943E324}" destId="{7B676A5B-E5F4-4B85-A760-B84046FDD703}" srcOrd="0" destOrd="0" presId="urn:microsoft.com/office/officeart/2005/8/layout/list1"/>
    <dgm:cxn modelId="{5A0DF150-1A59-444E-A705-5B02415B87B4}" type="presOf" srcId="{4DD3FB43-73AB-4D12-9B79-04E26B6D2E62}" destId="{7C913D62-C833-493E-B511-F72624418E6E}" srcOrd="1" destOrd="0" presId="urn:microsoft.com/office/officeart/2005/8/layout/list1"/>
    <dgm:cxn modelId="{26488C77-39B0-483F-A191-497943D0109E}" type="presOf" srcId="{82126DA0-89E0-4411-AA95-DEDB289C2F5F}" destId="{47B4CD7F-66AB-4ABD-825A-B29CDC217FC7}" srcOrd="1" destOrd="0" presId="urn:microsoft.com/office/officeart/2005/8/layout/list1"/>
    <dgm:cxn modelId="{7FD7C384-D096-4B34-9DC1-9550F70536F5}" type="presOf" srcId="{82126DA0-89E0-4411-AA95-DEDB289C2F5F}" destId="{157ABB01-4795-476D-B0C2-DE9FAD905C60}" srcOrd="0" destOrd="0" presId="urn:microsoft.com/office/officeart/2005/8/layout/list1"/>
    <dgm:cxn modelId="{90547887-5CE2-43F2-B353-9A22CBC51F39}" srcId="{809F1040-9A7B-41EB-B341-C316A81B7501}" destId="{82126DA0-89E0-4411-AA95-DEDB289C2F5F}" srcOrd="2" destOrd="0" parTransId="{D632490B-EFB1-4E72-B7CE-094CF32E284C}" sibTransId="{5DAB3E00-990F-4D71-8520-D9CFDB1C96F3}"/>
    <dgm:cxn modelId="{0D5245AB-A125-40C9-8140-0A3AA71DC57B}" srcId="{809F1040-9A7B-41EB-B341-C316A81B7501}" destId="{4DD3FB43-73AB-4D12-9B79-04E26B6D2E62}" srcOrd="0" destOrd="0" parTransId="{9CF0977A-9FAA-42CA-A9B4-39D508950B8E}" sibTransId="{AC1FCF94-BC68-4A4B-96F1-F22F85F1A389}"/>
    <dgm:cxn modelId="{46F4BBBC-7BD6-4543-A505-1B255A49430B}" type="presOf" srcId="{DEDE75F3-01F0-482D-BF22-AB70F943E324}" destId="{021DABB3-A901-4D00-8817-67EDE2136D5B}" srcOrd="1" destOrd="0" presId="urn:microsoft.com/office/officeart/2005/8/layout/list1"/>
    <dgm:cxn modelId="{EB2D63D8-7377-43D5-9D86-903150AAFC32}" type="presOf" srcId="{4DD3FB43-73AB-4D12-9B79-04E26B6D2E62}" destId="{AD95C956-798A-4345-8ADC-902D1DD50ACC}" srcOrd="0" destOrd="0" presId="urn:microsoft.com/office/officeart/2005/8/layout/list1"/>
    <dgm:cxn modelId="{8B3C5CEC-8CD1-4583-8F37-F018AF12F16F}" type="presOf" srcId="{809F1040-9A7B-41EB-B341-C316A81B7501}" destId="{E60F0C60-E551-4DEB-A266-0A04325E6385}" srcOrd="0" destOrd="0" presId="urn:microsoft.com/office/officeart/2005/8/layout/list1"/>
    <dgm:cxn modelId="{1D712FFD-CDA2-4F7E-95A8-04B78A891138}" type="presParOf" srcId="{E60F0C60-E551-4DEB-A266-0A04325E6385}" destId="{8105B5BD-0FF8-41F2-B548-AAC75B32312A}" srcOrd="0" destOrd="0" presId="urn:microsoft.com/office/officeart/2005/8/layout/list1"/>
    <dgm:cxn modelId="{A060D299-80CE-4DF4-A96F-CEA7D559F177}" type="presParOf" srcId="{8105B5BD-0FF8-41F2-B548-AAC75B32312A}" destId="{AD95C956-798A-4345-8ADC-902D1DD50ACC}" srcOrd="0" destOrd="0" presId="urn:microsoft.com/office/officeart/2005/8/layout/list1"/>
    <dgm:cxn modelId="{D06D522C-CA63-455C-B244-62A78C13A323}" type="presParOf" srcId="{8105B5BD-0FF8-41F2-B548-AAC75B32312A}" destId="{7C913D62-C833-493E-B511-F72624418E6E}" srcOrd="1" destOrd="0" presId="urn:microsoft.com/office/officeart/2005/8/layout/list1"/>
    <dgm:cxn modelId="{80A9A38B-BAFD-412D-B864-05A8FFA4E7E7}" type="presParOf" srcId="{E60F0C60-E551-4DEB-A266-0A04325E6385}" destId="{3A615A22-3EDC-42DE-95A0-AE2D9A7724EC}" srcOrd="1" destOrd="0" presId="urn:microsoft.com/office/officeart/2005/8/layout/list1"/>
    <dgm:cxn modelId="{AFACEFDE-65C8-4E56-8C4C-6144A3677EB0}" type="presParOf" srcId="{E60F0C60-E551-4DEB-A266-0A04325E6385}" destId="{28FBDEA1-BA00-4973-92B7-CFD8D72C96EE}" srcOrd="2" destOrd="0" presId="urn:microsoft.com/office/officeart/2005/8/layout/list1"/>
    <dgm:cxn modelId="{16A857CD-E726-4F88-8D4E-D6347D43531F}" type="presParOf" srcId="{E60F0C60-E551-4DEB-A266-0A04325E6385}" destId="{E0D4BAA6-6E44-4F90-A1C4-A037BD3C2598}" srcOrd="3" destOrd="0" presId="urn:microsoft.com/office/officeart/2005/8/layout/list1"/>
    <dgm:cxn modelId="{C0FDB460-C963-4E70-9D6D-4DE21A4744FD}" type="presParOf" srcId="{E60F0C60-E551-4DEB-A266-0A04325E6385}" destId="{3E8AA3F8-55FF-43FC-B1C8-C1F4D6AD1AB4}" srcOrd="4" destOrd="0" presId="urn:microsoft.com/office/officeart/2005/8/layout/list1"/>
    <dgm:cxn modelId="{21A8174C-CF66-46D6-B5B9-AE5158CE7AFB}" type="presParOf" srcId="{3E8AA3F8-55FF-43FC-B1C8-C1F4D6AD1AB4}" destId="{7B676A5B-E5F4-4B85-A760-B84046FDD703}" srcOrd="0" destOrd="0" presId="urn:microsoft.com/office/officeart/2005/8/layout/list1"/>
    <dgm:cxn modelId="{69D8944A-318A-499F-88EF-44967CEA4715}" type="presParOf" srcId="{3E8AA3F8-55FF-43FC-B1C8-C1F4D6AD1AB4}" destId="{021DABB3-A901-4D00-8817-67EDE2136D5B}" srcOrd="1" destOrd="0" presId="urn:microsoft.com/office/officeart/2005/8/layout/list1"/>
    <dgm:cxn modelId="{63389443-1B87-4F0C-A642-1034905FDBC6}" type="presParOf" srcId="{E60F0C60-E551-4DEB-A266-0A04325E6385}" destId="{BE7BF728-8B3D-4B24-8B27-E1B82BE76710}" srcOrd="5" destOrd="0" presId="urn:microsoft.com/office/officeart/2005/8/layout/list1"/>
    <dgm:cxn modelId="{C8EF6FA5-E893-450A-B94D-D203CFAB361B}" type="presParOf" srcId="{E60F0C60-E551-4DEB-A266-0A04325E6385}" destId="{06B9329D-1906-48BC-B6B4-6FCF40DE7772}" srcOrd="6" destOrd="0" presId="urn:microsoft.com/office/officeart/2005/8/layout/list1"/>
    <dgm:cxn modelId="{08DA47C4-1B74-4464-83B2-60B646A12457}" type="presParOf" srcId="{E60F0C60-E551-4DEB-A266-0A04325E6385}" destId="{77FAF730-F71E-44AA-B3D3-1D4C08F64B4E}" srcOrd="7" destOrd="0" presId="urn:microsoft.com/office/officeart/2005/8/layout/list1"/>
    <dgm:cxn modelId="{EADB6C21-7524-46DB-BD0E-DFCE9DB536BC}" type="presParOf" srcId="{E60F0C60-E551-4DEB-A266-0A04325E6385}" destId="{A6351BE1-2606-466C-A997-B05CB10214EE}" srcOrd="8" destOrd="0" presId="urn:microsoft.com/office/officeart/2005/8/layout/list1"/>
    <dgm:cxn modelId="{019FDEB0-8428-4860-A4D9-B08122D73AEE}" type="presParOf" srcId="{A6351BE1-2606-466C-A997-B05CB10214EE}" destId="{157ABB01-4795-476D-B0C2-DE9FAD905C60}" srcOrd="0" destOrd="0" presId="urn:microsoft.com/office/officeart/2005/8/layout/list1"/>
    <dgm:cxn modelId="{A9659504-268C-45C7-8E02-39622D9F90EA}" type="presParOf" srcId="{A6351BE1-2606-466C-A997-B05CB10214EE}" destId="{47B4CD7F-66AB-4ABD-825A-B29CDC217FC7}" srcOrd="1" destOrd="0" presId="urn:microsoft.com/office/officeart/2005/8/layout/list1"/>
    <dgm:cxn modelId="{E795204F-2171-4E1F-B5D3-99CDDB8656C4}" type="presParOf" srcId="{E60F0C60-E551-4DEB-A266-0A04325E6385}" destId="{3C75374E-5D39-49CE-8B34-B6FCAEB06070}" srcOrd="9" destOrd="0" presId="urn:microsoft.com/office/officeart/2005/8/layout/list1"/>
    <dgm:cxn modelId="{DC8F9764-DC7F-49A8-B627-8416892846CB}" type="presParOf" srcId="{E60F0C60-E551-4DEB-A266-0A04325E6385}" destId="{B3F9B91A-C505-4A3E-9B5F-A93E1D5D426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CF47C-A344-49A9-9195-E2ABC916C43F}">
      <dsp:nvSpPr>
        <dsp:cNvPr id="0" name=""/>
        <dsp:cNvSpPr/>
      </dsp:nvSpPr>
      <dsp:spPr>
        <a:xfrm>
          <a:off x="0" y="570955"/>
          <a:ext cx="7886700" cy="95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C23432-0245-4546-968C-A1A376AEB596}">
      <dsp:nvSpPr>
        <dsp:cNvPr id="0" name=""/>
        <dsp:cNvSpPr/>
      </dsp:nvSpPr>
      <dsp:spPr>
        <a:xfrm>
          <a:off x="394335" y="10075"/>
          <a:ext cx="5520690" cy="1121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基本数据类型</a:t>
          </a:r>
        </a:p>
      </dsp:txBody>
      <dsp:txXfrm>
        <a:off x="449095" y="64835"/>
        <a:ext cx="5411170" cy="1012240"/>
      </dsp:txXfrm>
    </dsp:sp>
    <dsp:sp modelId="{74DBEA71-B015-4BE4-A25D-1C4EA14F93D6}">
      <dsp:nvSpPr>
        <dsp:cNvPr id="0" name=""/>
        <dsp:cNvSpPr/>
      </dsp:nvSpPr>
      <dsp:spPr>
        <a:xfrm>
          <a:off x="0" y="2294636"/>
          <a:ext cx="7886700" cy="957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506AF4-0A93-46E9-A109-AD456E13353A}">
      <dsp:nvSpPr>
        <dsp:cNvPr id="0" name=""/>
        <dsp:cNvSpPr/>
      </dsp:nvSpPr>
      <dsp:spPr>
        <a:xfrm>
          <a:off x="394335" y="1733756"/>
          <a:ext cx="5520690" cy="11217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集合数据类型</a:t>
          </a:r>
        </a:p>
      </dsp:txBody>
      <dsp:txXfrm>
        <a:off x="449095" y="1788516"/>
        <a:ext cx="5411170" cy="1012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CF47C-A344-49A9-9195-E2ABC916C43F}">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C23432-0245-4546-968C-A1A376AEB596}">
      <dsp:nvSpPr>
        <dsp:cNvPr id="0" name=""/>
        <dsp:cNvSpPr/>
      </dsp:nvSpPr>
      <dsp:spPr>
        <a:xfrm>
          <a:off x="394335"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内置运算符</a:t>
          </a:r>
        </a:p>
      </dsp:txBody>
      <dsp:txXfrm>
        <a:off x="428920" y="97581"/>
        <a:ext cx="5451520" cy="639310"/>
      </dsp:txXfrm>
    </dsp:sp>
    <dsp:sp modelId="{74DBEA71-B015-4BE4-A25D-1C4EA14F93D6}">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506AF4-0A93-46E9-A109-AD456E13353A}">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内置函数</a:t>
          </a:r>
        </a:p>
      </dsp:txBody>
      <dsp:txXfrm>
        <a:off x="428920" y="1186221"/>
        <a:ext cx="5451520" cy="639310"/>
      </dsp:txXfrm>
    </dsp:sp>
    <dsp:sp modelId="{6B859AAC-D073-4F4D-86B1-2EE4742C6B6B}">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BF3349-054F-4E59-9CEB-827ABAB29569}">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自定义函数</a:t>
          </a:r>
        </a:p>
      </dsp:txBody>
      <dsp:txXfrm>
        <a:off x="428920" y="2274861"/>
        <a:ext cx="545152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FB36C-0FC6-4C56-94D0-B1D6DFA3E939}">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AEA80D-B8A7-44AE-8A35-C6F6E686FA24}">
      <dsp:nvSpPr>
        <dsp:cNvPr id="0" name=""/>
        <dsp:cNvSpPr/>
      </dsp:nvSpPr>
      <dsp:spPr>
        <a:xfrm>
          <a:off x="394335"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普通自定义函数（</a:t>
          </a:r>
          <a:r>
            <a:rPr lang="en-US" altLang="en-US" sz="2400" kern="1200" dirty="0">
              <a:latin typeface="微软雅黑" panose="020B0503020204020204" pitchFamily="34" charset="-122"/>
              <a:ea typeface="微软雅黑" panose="020B0503020204020204" pitchFamily="34" charset="-122"/>
            </a:rPr>
            <a:t>UDF</a:t>
          </a:r>
          <a:r>
            <a:rPr lang="zh-CN" altLang="en-US" sz="2400" kern="1200" dirty="0">
              <a:latin typeface="微软雅黑" panose="020B0503020204020204" pitchFamily="34" charset="-122"/>
              <a:ea typeface="微软雅黑" panose="020B0503020204020204" pitchFamily="34" charset="-122"/>
            </a:rPr>
            <a:t>）</a:t>
          </a:r>
        </a:p>
      </dsp:txBody>
      <dsp:txXfrm>
        <a:off x="428920" y="97581"/>
        <a:ext cx="5451520" cy="639310"/>
      </dsp:txXfrm>
    </dsp:sp>
    <dsp:sp modelId="{654302B8-F661-4A5F-BB4A-3ABD9FEA149B}">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E78082-17AE-44D9-96AB-21254D73321E}">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表生成自定义函数（</a:t>
          </a:r>
          <a:r>
            <a:rPr lang="en-US" altLang="en-US" sz="2400" kern="1200" dirty="0">
              <a:latin typeface="微软雅黑" panose="020B0503020204020204" pitchFamily="34" charset="-122"/>
              <a:ea typeface="微软雅黑" panose="020B0503020204020204" pitchFamily="34" charset="-122"/>
            </a:rPr>
            <a:t>UDTF</a:t>
          </a:r>
          <a:r>
            <a:rPr lang="zh-CN" altLang="en-US" sz="2400" kern="1200" dirty="0">
              <a:latin typeface="微软雅黑" panose="020B0503020204020204" pitchFamily="34" charset="-122"/>
              <a:ea typeface="微软雅黑" panose="020B0503020204020204" pitchFamily="34" charset="-122"/>
            </a:rPr>
            <a:t>）</a:t>
          </a:r>
        </a:p>
      </dsp:txBody>
      <dsp:txXfrm>
        <a:off x="428920" y="1186221"/>
        <a:ext cx="5451520" cy="639310"/>
      </dsp:txXfrm>
    </dsp:sp>
    <dsp:sp modelId="{3F3670DC-3A17-4809-AC2F-30DD3043270F}">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EEE546-F0A0-41A4-8660-80E9EC779097}">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聚集自定义函数（</a:t>
          </a:r>
          <a:r>
            <a:rPr lang="en-US" altLang="en-US" sz="2400" kern="1200" dirty="0">
              <a:latin typeface="微软雅黑" panose="020B0503020204020204" pitchFamily="34" charset="-122"/>
              <a:ea typeface="微软雅黑" panose="020B0503020204020204" pitchFamily="34" charset="-122"/>
            </a:rPr>
            <a:t>UDAF</a:t>
          </a:r>
          <a:r>
            <a:rPr lang="zh-CN" altLang="en-US" sz="2400" kern="1200" dirty="0">
              <a:latin typeface="微软雅黑" panose="020B0503020204020204" pitchFamily="34" charset="-122"/>
              <a:ea typeface="微软雅黑" panose="020B0503020204020204" pitchFamily="34" charset="-122"/>
            </a:rPr>
            <a:t>）</a:t>
          </a:r>
        </a:p>
      </dsp:txBody>
      <dsp:txXfrm>
        <a:off x="428920" y="2274861"/>
        <a:ext cx="5451520"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4F7CC-2325-435B-901D-AE5DA2EBB83D}">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0E1A41-8A43-4916-A123-FEEFEF5458DE}">
      <dsp:nvSpPr>
        <dsp:cNvPr id="0" name=""/>
        <dsp:cNvSpPr/>
      </dsp:nvSpPr>
      <dsp:spPr>
        <a:xfrm>
          <a:off x="3947"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了解</a:t>
          </a:r>
          <a:r>
            <a:rPr lang="en-US" altLang="zh-CN" sz="1800" kern="1200" dirty="0">
              <a:latin typeface="微软雅黑" panose="020B0503020204020204" pitchFamily="34" charset="-122"/>
              <a:ea typeface="微软雅黑" panose="020B0503020204020204" pitchFamily="34" charset="-122"/>
            </a:rPr>
            <a:t>Hive</a:t>
          </a:r>
          <a:r>
            <a:rPr lang="zh-CN" altLang="en-US" sz="1800" kern="1200" dirty="0">
              <a:latin typeface="微软雅黑" panose="020B0503020204020204" pitchFamily="34" charset="-122"/>
              <a:ea typeface="微软雅黑" panose="020B0503020204020204" pitchFamily="34" charset="-122"/>
            </a:rPr>
            <a:t>运行环境和运行模式</a:t>
          </a:r>
        </a:p>
      </dsp:txBody>
      <dsp:txXfrm>
        <a:off x="67648" y="1042394"/>
        <a:ext cx="1771105" cy="1177522"/>
      </dsp:txXfrm>
    </dsp:sp>
    <dsp:sp modelId="{3CF6681F-619A-43A3-94EA-C64CA3C84D82}">
      <dsp:nvSpPr>
        <dsp:cNvPr id="0" name=""/>
        <dsp:cNvSpPr/>
      </dsp:nvSpPr>
      <dsp:spPr>
        <a:xfrm>
          <a:off x="1997379"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规划</a:t>
          </a:r>
          <a:r>
            <a:rPr lang="en-US" altLang="zh-CN" sz="1800" kern="1200" dirty="0">
              <a:latin typeface="微软雅黑" panose="020B0503020204020204" pitchFamily="34" charset="-122"/>
              <a:ea typeface="微软雅黑" panose="020B0503020204020204" pitchFamily="34" charset="-122"/>
            </a:rPr>
            <a:t>Hive</a:t>
          </a:r>
          <a:endParaRPr lang="zh-CN" altLang="en-US" sz="1800" kern="1200" dirty="0">
            <a:latin typeface="微软雅黑" panose="020B0503020204020204" pitchFamily="34" charset="-122"/>
            <a:ea typeface="微软雅黑" panose="020B0503020204020204" pitchFamily="34" charset="-122"/>
          </a:endParaRPr>
        </a:p>
      </dsp:txBody>
      <dsp:txXfrm>
        <a:off x="2061080" y="1042394"/>
        <a:ext cx="1771105" cy="1177522"/>
      </dsp:txXfrm>
    </dsp:sp>
    <dsp:sp modelId="{E5777AB0-54B1-4BD2-AE81-A5AD1F14FD70}">
      <dsp:nvSpPr>
        <dsp:cNvPr id="0" name=""/>
        <dsp:cNvSpPr/>
      </dsp:nvSpPr>
      <dsp:spPr>
        <a:xfrm>
          <a:off x="3990812"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部署</a:t>
          </a:r>
          <a:r>
            <a:rPr lang="en-US" altLang="zh-CN" sz="1800" kern="1200" dirty="0">
              <a:latin typeface="微软雅黑" panose="020B0503020204020204" pitchFamily="34" charset="-122"/>
              <a:ea typeface="微软雅黑" panose="020B0503020204020204" pitchFamily="34" charset="-122"/>
            </a:rPr>
            <a:t>Hive</a:t>
          </a:r>
          <a:endParaRPr lang="zh-CN" altLang="en-US" sz="1800" kern="1200" dirty="0">
            <a:latin typeface="微软雅黑" panose="020B0503020204020204" pitchFamily="34" charset="-122"/>
            <a:ea typeface="微软雅黑" panose="020B0503020204020204" pitchFamily="34" charset="-122"/>
          </a:endParaRPr>
        </a:p>
      </dsp:txBody>
      <dsp:txXfrm>
        <a:off x="4054513" y="1042394"/>
        <a:ext cx="1771105" cy="1177522"/>
      </dsp:txXfrm>
    </dsp:sp>
    <dsp:sp modelId="{490131F4-CA44-4BC2-9105-1AA5ADA0682D}">
      <dsp:nvSpPr>
        <dsp:cNvPr id="0" name=""/>
        <dsp:cNvSpPr/>
      </dsp:nvSpPr>
      <dsp:spPr>
        <a:xfrm>
          <a:off x="5984245"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验证</a:t>
          </a:r>
          <a:r>
            <a:rPr lang="en-US" altLang="zh-CN" sz="1800" kern="1200" dirty="0">
              <a:latin typeface="微软雅黑" panose="020B0503020204020204" pitchFamily="34" charset="-122"/>
              <a:ea typeface="微软雅黑" panose="020B0503020204020204" pitchFamily="34" charset="-122"/>
            </a:rPr>
            <a:t>Hive</a:t>
          </a:r>
          <a:endParaRPr lang="zh-CN" altLang="en-US" sz="1800" kern="1200" dirty="0">
            <a:latin typeface="微软雅黑" panose="020B0503020204020204" pitchFamily="34" charset="-122"/>
            <a:ea typeface="微软雅黑" panose="020B0503020204020204" pitchFamily="34" charset="-122"/>
          </a:endParaRPr>
        </a:p>
      </dsp:txBody>
      <dsp:txXfrm>
        <a:off x="6047946" y="1042394"/>
        <a:ext cx="1771105" cy="11775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BDEA1-BA00-4973-92B7-CFD8D72C96EE}">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913D62-C833-493E-B511-F72624418E6E}">
      <dsp:nvSpPr>
        <dsp:cNvPr id="0" name=""/>
        <dsp:cNvSpPr/>
      </dsp:nvSpPr>
      <dsp:spPr>
        <a:xfrm>
          <a:off x="394335"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Hive Web Interface</a:t>
          </a:r>
          <a:r>
            <a:rPr lang="zh-CN" sz="2400" kern="1200" dirty="0"/>
            <a:t>（</a:t>
          </a:r>
          <a:r>
            <a:rPr lang="en-US" sz="2400" kern="1200" dirty="0"/>
            <a:t>HWI</a:t>
          </a:r>
          <a:r>
            <a:rPr lang="zh-CN" sz="2400" kern="1200" dirty="0"/>
            <a:t>）</a:t>
          </a:r>
          <a:endParaRPr lang="zh-CN" altLang="en-US" sz="2400" kern="1200" dirty="0"/>
        </a:p>
      </dsp:txBody>
      <dsp:txXfrm>
        <a:off x="428920" y="97581"/>
        <a:ext cx="5451520" cy="639310"/>
      </dsp:txXfrm>
    </dsp:sp>
    <dsp:sp modelId="{06B9329D-1906-48BC-B6B4-6FCF40DE7772}">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DABB3-A901-4D00-8817-67EDE2136D5B}">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Hive Shell</a:t>
          </a:r>
          <a:endParaRPr lang="zh-CN" altLang="en-US" sz="2400" kern="1200" dirty="0"/>
        </a:p>
      </dsp:txBody>
      <dsp:txXfrm>
        <a:off x="428920" y="1186221"/>
        <a:ext cx="5451520" cy="639310"/>
      </dsp:txXfrm>
    </dsp:sp>
    <dsp:sp modelId="{B3F9B91A-C505-4A3E-9B5F-A93E1D5D426F}">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B4CD7F-66AB-4ABD-825A-B29CDC217FC7}">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Hive API</a:t>
          </a:r>
          <a:endParaRPr lang="zh-CN" altLang="en-US" sz="2400" kern="1200" dirty="0"/>
        </a:p>
      </dsp:txBody>
      <dsp:txXfrm>
        <a:off x="428920" y="2274861"/>
        <a:ext cx="545152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Tree>
    <p:extLst>
      <p:ext uri="{BB962C8B-B14F-4D97-AF65-F5344CB8AC3E}">
        <p14:creationId xmlns:p14="http://schemas.microsoft.com/office/powerpoint/2010/main" val="412583960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7948253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2757770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20350922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086638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27014845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20561482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4795480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73295937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321805467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475168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1A553432-A85C-47F3-8ACF-86CB19CC634F}"/>
              </a:ext>
            </a:extLst>
          </p:cNvPr>
          <p:cNvSpPr/>
          <p:nvPr userDrawn="1"/>
        </p:nvSpPr>
        <p:spPr>
          <a:xfrm>
            <a:off x="0" y="4783456"/>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配套课件</a:t>
            </a:r>
            <a:r>
              <a:rPr lang="en-US" altLang="zh-CN" sz="1200" dirty="0">
                <a:latin typeface="微软雅黑" panose="020B0503020204020204" pitchFamily="34" charset="-122"/>
                <a:ea typeface="微软雅黑" panose="020B0503020204020204" pitchFamily="34" charset="-122"/>
              </a:rPr>
              <a:t>    ISBN:978-7-5606-5579-6    </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686725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p:transition>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cwiki.apache.org/confluence/display/Hive/LanguageManual+DD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cwiki.apache.org/confluence/display/Hive/LanguageManual+D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cwiki.apache.org/confluence/display/Hive/LanguageManual+Sel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hive.apache.org/javado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799" b="1" dirty="0">
                <a:solidFill>
                  <a:srgbClr val="01ACBE"/>
                </a:solidFill>
                <a:latin typeface="微软雅黑" panose="020B0503020204020204" pitchFamily="34" charset="-122"/>
                <a:ea typeface="微软雅黑" panose="020B0503020204020204" pitchFamily="34" charset="-122"/>
              </a:rPr>
              <a:t>第</a:t>
            </a:r>
            <a:r>
              <a:rPr lang="en-US" altLang="zh-CN" sz="4799" b="1" dirty="0">
                <a:solidFill>
                  <a:srgbClr val="01ACBE"/>
                </a:solidFill>
                <a:latin typeface="微软雅黑" panose="020B0503020204020204" pitchFamily="34" charset="-122"/>
                <a:ea typeface="微软雅黑" panose="020B0503020204020204" pitchFamily="34" charset="-122"/>
              </a:rPr>
              <a:t>8</a:t>
            </a:r>
            <a:r>
              <a:rPr lang="zh-CN" altLang="en-US" sz="4799" b="1" dirty="0">
                <a:solidFill>
                  <a:srgbClr val="01ACBE"/>
                </a:solidFill>
                <a:latin typeface="微软雅黑" panose="020B0503020204020204" pitchFamily="34" charset="-122"/>
                <a:ea typeface="微软雅黑" panose="020B0503020204020204" pitchFamily="34" charset="-122"/>
              </a:rPr>
              <a:t>章</a:t>
            </a:r>
            <a:endParaRPr lang="en-US" altLang="zh-CN" sz="4799" b="1" dirty="0">
              <a:solidFill>
                <a:srgbClr val="01ACBE"/>
              </a:solidFill>
              <a:latin typeface="微软雅黑" panose="020B0503020204020204" pitchFamily="34" charset="-122"/>
              <a:ea typeface="微软雅黑" panose="020B0503020204020204" pitchFamily="34" charset="-122"/>
            </a:endParaRPr>
          </a:p>
          <a:p>
            <a:r>
              <a:rPr lang="zh-CN" altLang="en-US" sz="4799" b="1" dirty="0">
                <a:solidFill>
                  <a:srgbClr val="01ACBE"/>
                </a:solidFill>
                <a:latin typeface="微软雅黑" panose="020B0503020204020204" pitchFamily="34" charset="-122"/>
                <a:ea typeface="微软雅黑" panose="020B0503020204020204" pitchFamily="34" charset="-122"/>
              </a:rPr>
              <a:t>数据仓库</a:t>
            </a:r>
            <a:r>
              <a:rPr lang="en-US" altLang="zh-CN" sz="4799" b="1" dirty="0">
                <a:solidFill>
                  <a:srgbClr val="01ACBE"/>
                </a:solidFill>
                <a:latin typeface="微软雅黑" panose="020B0503020204020204" pitchFamily="34" charset="-122"/>
                <a:ea typeface="微软雅黑" panose="020B0503020204020204" pitchFamily="34" charset="-122"/>
              </a:rPr>
              <a:t>Hive</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077609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8B969-56B7-4BD5-A988-7C50F0E6F645}"/>
              </a:ext>
            </a:extLst>
          </p:cNvPr>
          <p:cNvSpPr>
            <a:spLocks noGrp="1"/>
          </p:cNvSpPr>
          <p:nvPr>
            <p:ph type="title"/>
          </p:nvPr>
        </p:nvSpPr>
        <p:spPr/>
        <p:txBody>
          <a:bodyPr/>
          <a:lstStyle/>
          <a:p>
            <a:r>
              <a:rPr lang="en-US" altLang="zh-CN" dirty="0"/>
              <a:t>8.2.2  </a:t>
            </a:r>
            <a:r>
              <a:rPr lang="zh-CN" altLang="en-US" dirty="0"/>
              <a:t>服务端组件</a:t>
            </a:r>
          </a:p>
        </p:txBody>
      </p:sp>
      <p:sp>
        <p:nvSpPr>
          <p:cNvPr id="3" name="内容占位符 2">
            <a:extLst>
              <a:ext uri="{FF2B5EF4-FFF2-40B4-BE49-F238E27FC236}">
                <a16:creationId xmlns:a16="http://schemas.microsoft.com/office/drawing/2014/main" id="{D2710C3C-014B-4A57-9D5B-7D686B8CFD5A}"/>
              </a:ext>
            </a:extLst>
          </p:cNvPr>
          <p:cNvSpPr>
            <a:spLocks noGrp="1"/>
          </p:cNvSpPr>
          <p:nvPr>
            <p:ph idx="1"/>
          </p:nvPr>
        </p:nvSpPr>
        <p:spPr/>
        <p:txBody>
          <a:bodyPr>
            <a:normAutofit fontScale="62500" lnSpcReduction="20000"/>
          </a:bodyPr>
          <a:lstStyle/>
          <a:p>
            <a:r>
              <a:rPr lang="en-US" altLang="zh-CN" dirty="0"/>
              <a:t>1</a:t>
            </a:r>
            <a:r>
              <a:rPr lang="zh-CN" altLang="en-US" dirty="0"/>
              <a:t>）</a:t>
            </a:r>
            <a:r>
              <a:rPr lang="en-US" altLang="zh-CN" dirty="0"/>
              <a:t>Thrift Server</a:t>
            </a:r>
          </a:p>
          <a:p>
            <a:pPr lvl="1"/>
            <a:r>
              <a:rPr lang="en-US" altLang="zh-CN" dirty="0"/>
              <a:t>Thrift</a:t>
            </a:r>
            <a:r>
              <a:rPr lang="zh-CN" altLang="en-US" dirty="0"/>
              <a:t>是</a:t>
            </a:r>
            <a:r>
              <a:rPr lang="en-US" altLang="zh-CN" dirty="0"/>
              <a:t>Facebook</a:t>
            </a:r>
            <a:r>
              <a:rPr lang="zh-CN" altLang="en-US" dirty="0"/>
              <a:t>开发的一个软件框架，它用来进行可扩展且跨语言的服务开发，</a:t>
            </a:r>
            <a:r>
              <a:rPr lang="en-US" altLang="zh-CN" dirty="0"/>
              <a:t>Hive</a:t>
            </a:r>
            <a:r>
              <a:rPr lang="zh-CN" altLang="en-US" dirty="0"/>
              <a:t>集成了</a:t>
            </a:r>
            <a:r>
              <a:rPr lang="en-US" altLang="zh-CN" dirty="0"/>
              <a:t>Thrift Server</a:t>
            </a:r>
            <a:r>
              <a:rPr lang="zh-CN" altLang="en-US" dirty="0"/>
              <a:t>服务，能让不同的编程语言如</a:t>
            </a:r>
            <a:r>
              <a:rPr lang="en-US" altLang="zh-CN" dirty="0"/>
              <a:t>Java</a:t>
            </a:r>
            <a:r>
              <a:rPr lang="zh-CN" altLang="en-US" dirty="0"/>
              <a:t>、</a:t>
            </a:r>
            <a:r>
              <a:rPr lang="en-US" altLang="zh-CN" dirty="0"/>
              <a:t>Python</a:t>
            </a:r>
            <a:r>
              <a:rPr lang="zh-CN" altLang="en-US" dirty="0"/>
              <a:t>等调用</a:t>
            </a:r>
            <a:r>
              <a:rPr lang="en-US" altLang="zh-CN" dirty="0"/>
              <a:t>Hive</a:t>
            </a:r>
            <a:r>
              <a:rPr lang="zh-CN" altLang="en-US" dirty="0"/>
              <a:t>接口。</a:t>
            </a:r>
          </a:p>
          <a:p>
            <a:r>
              <a:rPr lang="en-US" altLang="zh-CN" dirty="0"/>
              <a:t>2</a:t>
            </a:r>
            <a:r>
              <a:rPr lang="zh-CN" altLang="en-US" dirty="0"/>
              <a:t>）元数据（</a:t>
            </a:r>
            <a:r>
              <a:rPr lang="en-US" altLang="zh-CN" dirty="0" err="1"/>
              <a:t>Metastore</a:t>
            </a:r>
            <a:r>
              <a:rPr lang="zh-CN" altLang="en-US" dirty="0"/>
              <a:t>）</a:t>
            </a:r>
          </a:p>
          <a:p>
            <a:pPr lvl="1"/>
            <a:r>
              <a:rPr lang="en-US" altLang="zh-CN" dirty="0" err="1"/>
              <a:t>Metastore</a:t>
            </a:r>
            <a:r>
              <a:rPr lang="zh-CN" altLang="en-US" dirty="0"/>
              <a:t>组件用于存储</a:t>
            </a:r>
            <a:r>
              <a:rPr lang="en-US" altLang="zh-CN" dirty="0"/>
              <a:t>Hive</a:t>
            </a:r>
            <a:r>
              <a:rPr lang="zh-CN" altLang="en-US" dirty="0"/>
              <a:t>的元数据，表名、表所属的数据库（默认是</a:t>
            </a:r>
            <a:r>
              <a:rPr lang="en-US" altLang="zh-CN" dirty="0"/>
              <a:t>default</a:t>
            </a:r>
            <a:r>
              <a:rPr lang="zh-CN" altLang="en-US" dirty="0"/>
              <a:t>）、表的拥有者、列</a:t>
            </a:r>
            <a:r>
              <a:rPr lang="en-US" altLang="zh-CN" dirty="0"/>
              <a:t>/</a:t>
            </a:r>
            <a:r>
              <a:rPr lang="zh-CN" altLang="en-US" dirty="0"/>
              <a:t>分区字段、表的类型（是否是外部表）、表的数据所在目录等。</a:t>
            </a:r>
            <a:r>
              <a:rPr lang="en-US" altLang="zh-CN" dirty="0"/>
              <a:t>Hive</a:t>
            </a:r>
            <a:r>
              <a:rPr lang="zh-CN" altLang="en-US" dirty="0"/>
              <a:t>元数据默认存储在自带的</a:t>
            </a:r>
            <a:r>
              <a:rPr lang="en-US" altLang="zh-CN" dirty="0"/>
              <a:t>Derby</a:t>
            </a:r>
            <a:r>
              <a:rPr lang="zh-CN" altLang="en-US" dirty="0"/>
              <a:t>数据库中，推荐使用</a:t>
            </a:r>
            <a:r>
              <a:rPr lang="en-US" altLang="zh-CN" dirty="0"/>
              <a:t>MySQL</a:t>
            </a:r>
            <a:r>
              <a:rPr lang="zh-CN" altLang="en-US" dirty="0"/>
              <a:t>存储</a:t>
            </a:r>
            <a:r>
              <a:rPr lang="en-US" altLang="zh-CN" dirty="0" err="1"/>
              <a:t>Metastore</a:t>
            </a:r>
            <a:r>
              <a:rPr lang="zh-CN" altLang="en-US" dirty="0"/>
              <a:t>。元数据对于</a:t>
            </a:r>
            <a:r>
              <a:rPr lang="en-US" altLang="zh-CN" dirty="0"/>
              <a:t>Hive</a:t>
            </a:r>
            <a:r>
              <a:rPr lang="zh-CN" altLang="en-US" dirty="0"/>
              <a:t>十分重要，因此</a:t>
            </a:r>
            <a:r>
              <a:rPr lang="en-US" altLang="zh-CN" dirty="0"/>
              <a:t>Hive</a:t>
            </a:r>
            <a:r>
              <a:rPr lang="zh-CN" altLang="en-US" dirty="0"/>
              <a:t>支持把</a:t>
            </a:r>
            <a:r>
              <a:rPr lang="en-US" altLang="zh-CN" dirty="0" err="1"/>
              <a:t>Metastore</a:t>
            </a:r>
            <a:r>
              <a:rPr lang="zh-CN" altLang="en-US" dirty="0"/>
              <a:t>服务独立出来，安装到远程的服务器集群里，从而解耦</a:t>
            </a:r>
            <a:r>
              <a:rPr lang="en-US" altLang="zh-CN" dirty="0"/>
              <a:t>Hive</a:t>
            </a:r>
            <a:r>
              <a:rPr lang="zh-CN" altLang="en-US" dirty="0"/>
              <a:t>服务和</a:t>
            </a:r>
            <a:r>
              <a:rPr lang="en-US" altLang="zh-CN" dirty="0" err="1"/>
              <a:t>Metastore</a:t>
            </a:r>
            <a:r>
              <a:rPr lang="zh-CN" altLang="en-US" dirty="0"/>
              <a:t>服务，保证</a:t>
            </a:r>
            <a:r>
              <a:rPr lang="en-US" altLang="zh-CN" dirty="0"/>
              <a:t>Hive</a:t>
            </a:r>
            <a:r>
              <a:rPr lang="zh-CN" altLang="en-US" dirty="0"/>
              <a:t>运行的健壮性。</a:t>
            </a:r>
          </a:p>
          <a:p>
            <a:r>
              <a:rPr lang="en-US" altLang="zh-CN" dirty="0"/>
              <a:t>3</a:t>
            </a:r>
            <a:r>
              <a:rPr lang="zh-CN" altLang="en-US" dirty="0"/>
              <a:t>）驱动器（</a:t>
            </a:r>
            <a:r>
              <a:rPr lang="en-US" altLang="zh-CN" dirty="0"/>
              <a:t>Driver</a:t>
            </a:r>
            <a:r>
              <a:rPr lang="zh-CN" altLang="en-US" dirty="0"/>
              <a:t>）</a:t>
            </a:r>
          </a:p>
          <a:p>
            <a:pPr lvl="1"/>
            <a:r>
              <a:rPr lang="en-US" altLang="zh-CN" dirty="0"/>
              <a:t>Driver</a:t>
            </a:r>
            <a:r>
              <a:rPr lang="zh-CN" altLang="en-US" dirty="0"/>
              <a:t>组件的作用是将用户编写的</a:t>
            </a:r>
            <a:r>
              <a:rPr lang="en-US" altLang="zh-CN" dirty="0"/>
              <a:t>HiveQL</a:t>
            </a:r>
            <a:r>
              <a:rPr lang="zh-CN" altLang="en-US" dirty="0"/>
              <a:t>语句进行解析、编译、优化，生成执行计划，然后调用底层的</a:t>
            </a:r>
            <a:r>
              <a:rPr lang="en-US" altLang="zh-CN" dirty="0"/>
              <a:t>MapReduce</a:t>
            </a:r>
            <a:r>
              <a:rPr lang="zh-CN" altLang="en-US" dirty="0"/>
              <a:t>计算框架。</a:t>
            </a:r>
            <a:r>
              <a:rPr lang="en-US" altLang="zh-CN" dirty="0"/>
              <a:t>Hive</a:t>
            </a:r>
            <a:r>
              <a:rPr lang="zh-CN" altLang="en-US" dirty="0"/>
              <a:t>驱动器由四部分组成：</a:t>
            </a:r>
          </a:p>
          <a:p>
            <a:pPr lvl="1"/>
            <a:r>
              <a:rPr lang="zh-CN" altLang="en-US" dirty="0"/>
              <a:t>（</a:t>
            </a:r>
            <a:r>
              <a:rPr lang="en-US" altLang="zh-CN" dirty="0"/>
              <a:t>1</a:t>
            </a:r>
            <a:r>
              <a:rPr lang="zh-CN" altLang="en-US" dirty="0"/>
              <a:t>）解析器（</a:t>
            </a:r>
            <a:r>
              <a:rPr lang="en-US" altLang="zh-CN" dirty="0"/>
              <a:t>SQL Parser</a:t>
            </a:r>
            <a:r>
              <a:rPr lang="zh-CN" altLang="en-US" dirty="0"/>
              <a:t>）：将</a:t>
            </a:r>
            <a:r>
              <a:rPr lang="en-US" altLang="zh-CN" dirty="0"/>
              <a:t>SQL</a:t>
            </a:r>
            <a:r>
              <a:rPr lang="zh-CN" altLang="en-US" dirty="0"/>
              <a:t>字符串转换成抽象语法树</a:t>
            </a:r>
            <a:r>
              <a:rPr lang="en-US" altLang="zh-CN" dirty="0"/>
              <a:t>AST</a:t>
            </a:r>
            <a:r>
              <a:rPr lang="zh-CN" altLang="en-US" dirty="0"/>
              <a:t>，这一步一般都用第三方工具库完成，例如</a:t>
            </a:r>
            <a:r>
              <a:rPr lang="en-US" altLang="zh-CN" dirty="0" err="1"/>
              <a:t>antlr</a:t>
            </a:r>
            <a:r>
              <a:rPr lang="zh-CN" altLang="en-US" dirty="0"/>
              <a:t>；对</a:t>
            </a:r>
            <a:r>
              <a:rPr lang="en-US" altLang="zh-CN" dirty="0"/>
              <a:t>AST</a:t>
            </a:r>
            <a:r>
              <a:rPr lang="zh-CN" altLang="en-US" dirty="0"/>
              <a:t>进行语法分析，例如表是否存在、字段是否存在、</a:t>
            </a:r>
            <a:r>
              <a:rPr lang="en-US" altLang="zh-CN" dirty="0"/>
              <a:t>SQL</a:t>
            </a:r>
            <a:r>
              <a:rPr lang="zh-CN" altLang="en-US" dirty="0"/>
              <a:t>语义是否有误。</a:t>
            </a:r>
          </a:p>
          <a:p>
            <a:pPr lvl="1"/>
            <a:r>
              <a:rPr lang="zh-CN" altLang="en-US" dirty="0"/>
              <a:t>（</a:t>
            </a:r>
            <a:r>
              <a:rPr lang="en-US" altLang="zh-CN" dirty="0"/>
              <a:t>2</a:t>
            </a:r>
            <a:r>
              <a:rPr lang="zh-CN" altLang="en-US" dirty="0"/>
              <a:t>）编译器（</a:t>
            </a:r>
            <a:r>
              <a:rPr lang="en-US" altLang="zh-CN" dirty="0"/>
              <a:t>Physical Plan</a:t>
            </a:r>
            <a:r>
              <a:rPr lang="zh-CN" altLang="en-US" dirty="0"/>
              <a:t>）：将</a:t>
            </a:r>
            <a:r>
              <a:rPr lang="en-US" altLang="zh-CN" dirty="0"/>
              <a:t>AST</a:t>
            </a:r>
            <a:r>
              <a:rPr lang="zh-CN" altLang="en-US" dirty="0"/>
              <a:t>编译生成逻辑执行计划。</a:t>
            </a:r>
          </a:p>
          <a:p>
            <a:pPr lvl="1"/>
            <a:r>
              <a:rPr lang="zh-CN" altLang="en-US" dirty="0"/>
              <a:t>（</a:t>
            </a:r>
            <a:r>
              <a:rPr lang="en-US" altLang="zh-CN" dirty="0"/>
              <a:t>3</a:t>
            </a:r>
            <a:r>
              <a:rPr lang="zh-CN" altLang="en-US" dirty="0"/>
              <a:t>）优化器（</a:t>
            </a:r>
            <a:r>
              <a:rPr lang="en-US" altLang="zh-CN" dirty="0"/>
              <a:t>Query Optimizer</a:t>
            </a:r>
            <a:r>
              <a:rPr lang="zh-CN" altLang="en-US" dirty="0"/>
              <a:t>）：对逻辑执行计划进行优化。</a:t>
            </a:r>
          </a:p>
          <a:p>
            <a:pPr lvl="1"/>
            <a:r>
              <a:rPr lang="zh-CN" altLang="en-US" dirty="0"/>
              <a:t>（</a:t>
            </a:r>
            <a:r>
              <a:rPr lang="en-US" altLang="zh-CN" dirty="0"/>
              <a:t>4</a:t>
            </a:r>
            <a:r>
              <a:rPr lang="zh-CN" altLang="en-US" dirty="0"/>
              <a:t>）执行器（</a:t>
            </a:r>
            <a:r>
              <a:rPr lang="en-US" altLang="zh-CN" dirty="0"/>
              <a:t>Execution</a:t>
            </a:r>
            <a:r>
              <a:rPr lang="zh-CN" altLang="en-US" dirty="0"/>
              <a:t>）：把逻辑执行计划转换成可以运行的物理计划，对于</a:t>
            </a:r>
            <a:r>
              <a:rPr lang="en-US" altLang="zh-CN" dirty="0"/>
              <a:t>Hive</a:t>
            </a:r>
            <a:r>
              <a:rPr lang="zh-CN" altLang="en-US" dirty="0"/>
              <a:t>来说，就是</a:t>
            </a:r>
            <a:r>
              <a:rPr lang="en-US" altLang="zh-CN" dirty="0"/>
              <a:t>MapReduce/Spark</a:t>
            </a:r>
            <a:r>
              <a:rPr lang="zh-CN" altLang="en-US" dirty="0"/>
              <a:t>。</a:t>
            </a:r>
          </a:p>
        </p:txBody>
      </p:sp>
    </p:spTree>
    <p:extLst>
      <p:ext uri="{BB962C8B-B14F-4D97-AF65-F5344CB8AC3E}">
        <p14:creationId xmlns:p14="http://schemas.microsoft.com/office/powerpoint/2010/main" val="232601848"/>
      </p:ext>
    </p:extLst>
  </p:cSld>
  <p:clrMapOvr>
    <a:masterClrMapping/>
  </p:clrMapOvr>
  <p:transition spd="med">
    <p:pull/>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D52-22C8-40EF-A86A-DEEC8F068199}"/>
              </a:ext>
            </a:extLst>
          </p:cNvPr>
          <p:cNvSpPr>
            <a:spLocks noGrp="1"/>
          </p:cNvSpPr>
          <p:nvPr>
            <p:ph type="title"/>
          </p:nvPr>
        </p:nvSpPr>
        <p:spPr/>
        <p:txBody>
          <a:bodyPr/>
          <a:lstStyle/>
          <a:p>
            <a:r>
              <a:rPr lang="en-US" altLang="zh-CN" dirty="0"/>
              <a:t>8.9  Hive</a:t>
            </a:r>
            <a:r>
              <a:rPr lang="zh-CN" altLang="en-US" dirty="0"/>
              <a:t>优化策略</a:t>
            </a:r>
          </a:p>
        </p:txBody>
      </p:sp>
      <p:sp>
        <p:nvSpPr>
          <p:cNvPr id="3" name="内容占位符 2">
            <a:extLst>
              <a:ext uri="{FF2B5EF4-FFF2-40B4-BE49-F238E27FC236}">
                <a16:creationId xmlns:a16="http://schemas.microsoft.com/office/drawing/2014/main" id="{65A24A86-B90E-4B9E-8946-9453A2735A0A}"/>
              </a:ext>
            </a:extLst>
          </p:cNvPr>
          <p:cNvSpPr>
            <a:spLocks noGrp="1"/>
          </p:cNvSpPr>
          <p:nvPr>
            <p:ph idx="1"/>
          </p:nvPr>
        </p:nvSpPr>
        <p:spPr/>
        <p:txBody>
          <a:bodyPr>
            <a:normAutofit fontScale="70000" lnSpcReduction="20000"/>
          </a:bodyPr>
          <a:lstStyle/>
          <a:p>
            <a:r>
              <a:rPr lang="zh-CN" altLang="en-US" dirty="0"/>
              <a:t>（</a:t>
            </a:r>
            <a:r>
              <a:rPr lang="en-US" altLang="zh-CN" dirty="0"/>
              <a:t>1</a:t>
            </a:r>
            <a:r>
              <a:rPr lang="zh-CN" altLang="en-US" dirty="0"/>
              <a:t>）</a:t>
            </a:r>
            <a:r>
              <a:rPr lang="en-US" altLang="zh-CN" dirty="0"/>
              <a:t>Map</a:t>
            </a:r>
            <a:r>
              <a:rPr lang="zh-CN" altLang="en-US" dirty="0"/>
              <a:t>任务的数目不需要单独设置，建议通过设置</a:t>
            </a:r>
            <a:r>
              <a:rPr lang="en-US" altLang="zh-CN" dirty="0"/>
              <a:t>block</a:t>
            </a:r>
            <a:r>
              <a:rPr lang="zh-CN" altLang="en-US" dirty="0"/>
              <a:t>的最小和最大值来改变</a:t>
            </a:r>
            <a:r>
              <a:rPr lang="en-US" altLang="zh-CN" dirty="0"/>
              <a:t>Map</a:t>
            </a:r>
            <a:r>
              <a:rPr lang="zh-CN" altLang="en-US" dirty="0"/>
              <a:t>任务的个数。</a:t>
            </a:r>
            <a:r>
              <a:rPr lang="en-US" altLang="zh-CN" dirty="0"/>
              <a:t>Reducer</a:t>
            </a:r>
            <a:r>
              <a:rPr lang="zh-CN" altLang="en-US" dirty="0"/>
              <a:t>的个数通常由当前的应用环境决定，需要进行多次测试，以选择最佳数量。</a:t>
            </a:r>
          </a:p>
          <a:p>
            <a:r>
              <a:rPr lang="zh-CN" altLang="en-US" dirty="0"/>
              <a:t>（</a:t>
            </a:r>
            <a:r>
              <a:rPr lang="en-US" altLang="zh-CN" dirty="0"/>
              <a:t>2</a:t>
            </a:r>
            <a:r>
              <a:rPr lang="zh-CN" altLang="en-US" dirty="0"/>
              <a:t>）为了减轻网络传输压力，可以使用压缩技术对</a:t>
            </a:r>
            <a:r>
              <a:rPr lang="en-US" altLang="zh-CN" dirty="0"/>
              <a:t>MapReduce</a:t>
            </a:r>
            <a:r>
              <a:rPr lang="zh-CN" altLang="en-US" dirty="0"/>
              <a:t>中需要传输的数据进行压缩。通常压缩能够提高磁盘的输入输出效率，但是也额外增加了</a:t>
            </a:r>
            <a:r>
              <a:rPr lang="en-US" altLang="zh-CN" dirty="0"/>
              <a:t>CPU</a:t>
            </a:r>
            <a:r>
              <a:rPr lang="zh-CN" altLang="en-US" dirty="0"/>
              <a:t>的计算开销，所以用户需要权衡压缩节省的传输时间是否可以抵消或者远超过其带来的额外计算时间。常用的压缩技术包括</a:t>
            </a:r>
            <a:r>
              <a:rPr lang="en-US" altLang="zh-CN" dirty="0" err="1"/>
              <a:t>lzo</a:t>
            </a:r>
            <a:r>
              <a:rPr lang="zh-CN" altLang="en-US" dirty="0"/>
              <a:t>、</a:t>
            </a:r>
            <a:r>
              <a:rPr lang="en-US" altLang="zh-CN" dirty="0"/>
              <a:t>snappy</a:t>
            </a:r>
            <a:r>
              <a:rPr lang="zh-CN" altLang="en-US" dirty="0"/>
              <a:t>和</a:t>
            </a:r>
            <a:r>
              <a:rPr lang="en-US" altLang="zh-CN" dirty="0"/>
              <a:t>zlib2</a:t>
            </a:r>
            <a:r>
              <a:rPr lang="zh-CN" altLang="en-US" dirty="0"/>
              <a:t>等。</a:t>
            </a:r>
          </a:p>
          <a:p>
            <a:r>
              <a:rPr lang="zh-CN" altLang="en-US" dirty="0"/>
              <a:t>（</a:t>
            </a:r>
            <a:r>
              <a:rPr lang="en-US" altLang="zh-CN" dirty="0"/>
              <a:t>3</a:t>
            </a:r>
            <a:r>
              <a:rPr lang="zh-CN" altLang="en-US" dirty="0"/>
              <a:t>）建议开启分布式缓存以保留计算任务的中间结果集。主要是指设置</a:t>
            </a:r>
            <a:r>
              <a:rPr lang="en-US" altLang="zh-CN" dirty="0" err="1"/>
              <a:t>auto.convert.join</a:t>
            </a:r>
            <a:r>
              <a:rPr lang="en-US" altLang="zh-CN" dirty="0"/>
              <a:t> = true</a:t>
            </a:r>
            <a:r>
              <a:rPr lang="zh-CN" altLang="en-US" dirty="0"/>
              <a:t>，提高表的连接效率。</a:t>
            </a:r>
          </a:p>
          <a:p>
            <a:r>
              <a:rPr lang="zh-CN" altLang="en-US" dirty="0"/>
              <a:t>（</a:t>
            </a:r>
            <a:r>
              <a:rPr lang="en-US" altLang="zh-CN" dirty="0"/>
              <a:t>4</a:t>
            </a:r>
            <a:r>
              <a:rPr lang="zh-CN" altLang="en-US" dirty="0"/>
              <a:t>）根据具体业务需求，提取和预处理部分表数据，以提高查询计算效率。例如，可能存在多个任务的操作都涉及到了某个表的少数几个字段和对这些字段的提取和操作，这时，可以对这几个字段的数据单独提取出来并做相应预处理，以避免大量的重复操作。</a:t>
            </a:r>
          </a:p>
          <a:p>
            <a:r>
              <a:rPr lang="zh-CN" altLang="en-US" dirty="0"/>
              <a:t>（</a:t>
            </a:r>
            <a:r>
              <a:rPr lang="en-US" altLang="zh-CN" dirty="0"/>
              <a:t>5</a:t>
            </a:r>
            <a:r>
              <a:rPr lang="zh-CN" altLang="en-US" dirty="0"/>
              <a:t>）设置并行参数</a:t>
            </a:r>
            <a:r>
              <a:rPr lang="en-US" altLang="zh-CN" dirty="0" err="1"/>
              <a:t>hive.exec.parallel</a:t>
            </a:r>
            <a:r>
              <a:rPr lang="zh-CN" altLang="en-US" dirty="0"/>
              <a:t>为</a:t>
            </a:r>
            <a:r>
              <a:rPr lang="en-US" altLang="zh-CN" dirty="0"/>
              <a:t>true</a:t>
            </a:r>
            <a:r>
              <a:rPr lang="zh-CN" altLang="en-US" dirty="0"/>
              <a:t>，并设置线程数量</a:t>
            </a:r>
            <a:r>
              <a:rPr lang="en-US" altLang="zh-CN" dirty="0" err="1"/>
              <a:t>hive.exec.parallel.thread.number</a:t>
            </a:r>
            <a:r>
              <a:rPr lang="zh-CN" altLang="en-US" dirty="0"/>
              <a:t>为</a:t>
            </a:r>
            <a:r>
              <a:rPr lang="en-US" altLang="zh-CN" dirty="0"/>
              <a:t>CPU</a:t>
            </a:r>
            <a:r>
              <a:rPr lang="zh-CN" altLang="en-US" dirty="0"/>
              <a:t>的实际线程数量，可以提高</a:t>
            </a:r>
            <a:r>
              <a:rPr lang="en-US" altLang="zh-CN" dirty="0"/>
              <a:t>Hive</a:t>
            </a:r>
            <a:r>
              <a:rPr lang="zh-CN" altLang="en-US" dirty="0"/>
              <a:t>任务的并行性。</a:t>
            </a:r>
          </a:p>
        </p:txBody>
      </p:sp>
    </p:spTree>
    <p:extLst>
      <p:ext uri="{BB962C8B-B14F-4D97-AF65-F5344CB8AC3E}">
        <p14:creationId xmlns:p14="http://schemas.microsoft.com/office/powerpoint/2010/main" val="2310171432"/>
      </p:ext>
    </p:extLst>
  </p:cSld>
  <p:clrMapOvr>
    <a:masterClrMapping/>
  </p:clrMapOvr>
  <p:transition spd="med">
    <p:pull/>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D52-22C8-40EF-A86A-DEEC8F068199}"/>
              </a:ext>
            </a:extLst>
          </p:cNvPr>
          <p:cNvSpPr>
            <a:spLocks noGrp="1"/>
          </p:cNvSpPr>
          <p:nvPr>
            <p:ph type="title"/>
          </p:nvPr>
        </p:nvSpPr>
        <p:spPr/>
        <p:txBody>
          <a:bodyPr/>
          <a:lstStyle/>
          <a:p>
            <a:r>
              <a:rPr lang="en-US" altLang="zh-CN" dirty="0"/>
              <a:t>8.9  Hive</a:t>
            </a:r>
            <a:r>
              <a:rPr lang="zh-CN" altLang="en-US" dirty="0"/>
              <a:t>优化策略</a:t>
            </a:r>
          </a:p>
        </p:txBody>
      </p:sp>
      <p:sp>
        <p:nvSpPr>
          <p:cNvPr id="3" name="内容占位符 2">
            <a:extLst>
              <a:ext uri="{FF2B5EF4-FFF2-40B4-BE49-F238E27FC236}">
                <a16:creationId xmlns:a16="http://schemas.microsoft.com/office/drawing/2014/main" id="{65A24A86-B90E-4B9E-8946-9453A2735A0A}"/>
              </a:ext>
            </a:extLst>
          </p:cNvPr>
          <p:cNvSpPr>
            <a:spLocks noGrp="1"/>
          </p:cNvSpPr>
          <p:nvPr>
            <p:ph idx="1"/>
          </p:nvPr>
        </p:nvSpPr>
        <p:spPr/>
        <p:txBody>
          <a:bodyPr>
            <a:normAutofit fontScale="77500" lnSpcReduction="20000"/>
          </a:bodyPr>
          <a:lstStyle/>
          <a:p>
            <a:r>
              <a:rPr lang="zh-CN" altLang="en-US" dirty="0"/>
              <a:t>（</a:t>
            </a:r>
            <a:r>
              <a:rPr lang="en-US" altLang="zh-CN" dirty="0"/>
              <a:t>6</a:t>
            </a:r>
            <a:r>
              <a:rPr lang="zh-CN" altLang="en-US" dirty="0"/>
              <a:t>）建议关闭预测执行。当数据分片存在倾斜时，</a:t>
            </a:r>
            <a:r>
              <a:rPr lang="en-US" altLang="zh-CN" dirty="0"/>
              <a:t>Hive</a:t>
            </a:r>
            <a:r>
              <a:rPr lang="zh-CN" altLang="en-US" dirty="0"/>
              <a:t>会把执行时间长的任务当作失败，继而再产生一个相同的任务去执行，反而会降低执行效率。通常在测试环境中，程序执行方式已经设置好，不需要预测或调整。编辑</a:t>
            </a:r>
            <a:r>
              <a:rPr lang="en-US" altLang="zh-CN" dirty="0"/>
              <a:t>hive-site.xml</a:t>
            </a:r>
            <a:r>
              <a:rPr lang="zh-CN" altLang="en-US" dirty="0"/>
              <a:t>，添加以下语句。</a:t>
            </a:r>
          </a:p>
          <a:p>
            <a:pPr marL="0" indent="0">
              <a:buNone/>
            </a:pPr>
            <a:r>
              <a:rPr lang="en-US" altLang="zh-CN" i="1" dirty="0"/>
              <a:t>set </a:t>
            </a:r>
            <a:r>
              <a:rPr lang="en-US" altLang="zh-CN" i="1" dirty="0" err="1"/>
              <a:t>mapreduce.map.speculative</a:t>
            </a:r>
            <a:r>
              <a:rPr lang="en-US" altLang="zh-CN" i="1" dirty="0"/>
              <a:t>=false</a:t>
            </a:r>
          </a:p>
          <a:p>
            <a:pPr marL="0" indent="0">
              <a:buNone/>
            </a:pPr>
            <a:r>
              <a:rPr lang="en-US" altLang="zh-CN" i="1" dirty="0"/>
              <a:t>set </a:t>
            </a:r>
            <a:r>
              <a:rPr lang="en-US" altLang="zh-CN" i="1" dirty="0" err="1"/>
              <a:t>mapreduce.reduce.speculative</a:t>
            </a:r>
            <a:r>
              <a:rPr lang="en-US" altLang="zh-CN" i="1" dirty="0"/>
              <a:t>=false</a:t>
            </a:r>
          </a:p>
          <a:p>
            <a:pPr marL="0" indent="0">
              <a:buNone/>
            </a:pPr>
            <a:r>
              <a:rPr lang="en-US" altLang="zh-CN" i="1" dirty="0"/>
              <a:t>set </a:t>
            </a:r>
            <a:r>
              <a:rPr lang="en-US" altLang="zh-CN" i="1" dirty="0" err="1"/>
              <a:t>hive.mapred.reduce.tasks.speculative.execution</a:t>
            </a:r>
            <a:r>
              <a:rPr lang="en-US" altLang="zh-CN" i="1" dirty="0"/>
              <a:t>=false</a:t>
            </a:r>
          </a:p>
          <a:p>
            <a:r>
              <a:rPr lang="zh-CN" altLang="en-US" dirty="0"/>
              <a:t>（</a:t>
            </a:r>
            <a:r>
              <a:rPr lang="en-US" altLang="zh-CN" dirty="0"/>
              <a:t>7</a:t>
            </a:r>
            <a:r>
              <a:rPr lang="zh-CN" altLang="en-US" dirty="0"/>
              <a:t>）设置</a:t>
            </a:r>
            <a:r>
              <a:rPr lang="en-US" altLang="zh-CN" dirty="0"/>
              <a:t>Java</a:t>
            </a:r>
            <a:r>
              <a:rPr lang="zh-CN" altLang="en-US" dirty="0"/>
              <a:t>虚拟机</a:t>
            </a:r>
            <a:r>
              <a:rPr lang="en-US" altLang="zh-CN" dirty="0"/>
              <a:t>JVM</a:t>
            </a:r>
            <a:r>
              <a:rPr lang="zh-CN" altLang="en-US" dirty="0"/>
              <a:t>重用，即允许一个</a:t>
            </a:r>
            <a:r>
              <a:rPr lang="en-US" altLang="zh-CN" dirty="0"/>
              <a:t>JVM</a:t>
            </a:r>
            <a:r>
              <a:rPr lang="zh-CN" altLang="en-US" dirty="0"/>
              <a:t>运行多个任务，来节省虚拟机初始化时间。但是不要将每个虚拟机运行任务个数设置太多，否则会降低任务的响应时间。</a:t>
            </a:r>
          </a:p>
          <a:p>
            <a:r>
              <a:rPr lang="zh-CN" altLang="en-US" dirty="0"/>
              <a:t>（</a:t>
            </a:r>
            <a:r>
              <a:rPr lang="en-US" altLang="zh-CN" dirty="0"/>
              <a:t>8</a:t>
            </a:r>
            <a:r>
              <a:rPr lang="zh-CN" altLang="en-US" dirty="0"/>
              <a:t>）</a:t>
            </a:r>
            <a:r>
              <a:rPr lang="en-US" altLang="zh-CN" dirty="0"/>
              <a:t>JOIN</a:t>
            </a:r>
            <a:r>
              <a:rPr lang="zh-CN" altLang="en-US" dirty="0"/>
              <a:t>连接操作的优化。编写带有</a:t>
            </a:r>
            <a:r>
              <a:rPr lang="en-US" altLang="zh-CN" dirty="0"/>
              <a:t>JOIN</a:t>
            </a:r>
            <a:r>
              <a:rPr lang="zh-CN" altLang="en-US" dirty="0"/>
              <a:t>的</a:t>
            </a:r>
            <a:r>
              <a:rPr lang="en-US" altLang="zh-CN" dirty="0"/>
              <a:t>HiveQL</a:t>
            </a:r>
            <a:r>
              <a:rPr lang="zh-CN" altLang="en-US" dirty="0"/>
              <a:t>语句时，应该将字段少的表或者子查询放在</a:t>
            </a:r>
            <a:r>
              <a:rPr lang="en-US" altLang="zh-CN" dirty="0"/>
              <a:t>JOIN</a:t>
            </a:r>
            <a:r>
              <a:rPr lang="zh-CN" altLang="en-US" dirty="0"/>
              <a:t>操作符的左边，因为在规约</a:t>
            </a:r>
            <a:r>
              <a:rPr lang="en-US" altLang="zh-CN" dirty="0"/>
              <a:t>Reduce</a:t>
            </a:r>
            <a:r>
              <a:rPr lang="zh-CN" altLang="en-US" dirty="0"/>
              <a:t>阶段，左边的数据会被放入内存，这样能够节省内存空间。对于同一个关键字</a:t>
            </a:r>
            <a:r>
              <a:rPr lang="en-US" altLang="zh-CN" dirty="0"/>
              <a:t>Key</a:t>
            </a:r>
            <a:r>
              <a:rPr lang="zh-CN" altLang="en-US" dirty="0"/>
              <a:t>，对应的值小的应该放到</a:t>
            </a:r>
            <a:r>
              <a:rPr lang="en-US" altLang="zh-CN" dirty="0"/>
              <a:t>JOIN</a:t>
            </a:r>
            <a:r>
              <a:rPr lang="zh-CN" altLang="en-US" dirty="0"/>
              <a:t>前面，大的放到</a:t>
            </a:r>
            <a:r>
              <a:rPr lang="en-US" altLang="zh-CN" dirty="0"/>
              <a:t>JOIN</a:t>
            </a:r>
            <a:r>
              <a:rPr lang="zh-CN" altLang="en-US" dirty="0"/>
              <a:t>后面。</a:t>
            </a:r>
          </a:p>
        </p:txBody>
      </p:sp>
    </p:spTree>
    <p:extLst>
      <p:ext uri="{BB962C8B-B14F-4D97-AF65-F5344CB8AC3E}">
        <p14:creationId xmlns:p14="http://schemas.microsoft.com/office/powerpoint/2010/main" val="3748200689"/>
      </p:ext>
    </p:extLst>
  </p:cSld>
  <p:clrMapOvr>
    <a:masterClrMapping/>
  </p:clrMapOvr>
  <p:transition spd="med">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69C45-CA68-4230-A1E4-4559820E1B77}"/>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C95513F9-F89C-4F97-9457-610CB350E2F3}"/>
              </a:ext>
            </a:extLst>
          </p:cNvPr>
          <p:cNvSpPr>
            <a:spLocks noGrp="1"/>
          </p:cNvSpPr>
          <p:nvPr>
            <p:ph idx="1"/>
          </p:nvPr>
        </p:nvSpPr>
        <p:spPr/>
        <p:txBody>
          <a:bodyPr>
            <a:normAutofit fontScale="70000" lnSpcReduction="20000"/>
          </a:bodyPr>
          <a:lstStyle/>
          <a:p>
            <a:r>
              <a:rPr lang="en-US" altLang="zh-CN" dirty="0"/>
              <a:t>1. </a:t>
            </a:r>
            <a:r>
              <a:rPr lang="zh-CN" altLang="en-US" dirty="0"/>
              <a:t>理解</a:t>
            </a:r>
            <a:r>
              <a:rPr lang="en-US" altLang="zh-CN" dirty="0"/>
              <a:t>Hive</a:t>
            </a:r>
            <a:r>
              <a:rPr lang="zh-CN" altLang="en-US" dirty="0"/>
              <a:t>的基本工作流程，理解</a:t>
            </a:r>
            <a:r>
              <a:rPr lang="en-US" altLang="zh-CN" dirty="0"/>
              <a:t>Hive</a:t>
            </a:r>
            <a:r>
              <a:rPr lang="zh-CN" altLang="en-US" dirty="0"/>
              <a:t>与传统关系型数据库对比的基本特征。</a:t>
            </a:r>
            <a:endParaRPr lang="en-US" altLang="zh-CN" dirty="0"/>
          </a:p>
          <a:p>
            <a:r>
              <a:rPr lang="en-US" altLang="zh-CN" dirty="0"/>
              <a:t>2. </a:t>
            </a:r>
            <a:r>
              <a:rPr lang="zh-CN" altLang="en-US" dirty="0"/>
              <a:t>理解</a:t>
            </a:r>
            <a:r>
              <a:rPr lang="en-US" altLang="zh-CN" dirty="0"/>
              <a:t>Hive</a:t>
            </a:r>
            <a:r>
              <a:rPr lang="zh-CN" altLang="en-US" dirty="0"/>
              <a:t>体系架构，理解客户端组件</a:t>
            </a:r>
            <a:r>
              <a:rPr lang="en-US" altLang="zh-CN" dirty="0"/>
              <a:t>CLI</a:t>
            </a:r>
            <a:r>
              <a:rPr lang="zh-CN" altLang="en-US" dirty="0"/>
              <a:t>、</a:t>
            </a:r>
            <a:r>
              <a:rPr lang="en-US" altLang="zh-CN" dirty="0"/>
              <a:t>JDBC/ODBC</a:t>
            </a:r>
            <a:r>
              <a:rPr lang="zh-CN" altLang="en-US" dirty="0"/>
              <a:t>、</a:t>
            </a:r>
            <a:r>
              <a:rPr lang="en-US" altLang="zh-CN" dirty="0"/>
              <a:t>HWI</a:t>
            </a:r>
            <a:r>
              <a:rPr lang="zh-CN" altLang="en-US" dirty="0"/>
              <a:t>的功能，理解服务端组件</a:t>
            </a:r>
            <a:r>
              <a:rPr lang="en-US" altLang="zh-CN" dirty="0"/>
              <a:t>Thrift Server</a:t>
            </a:r>
            <a:r>
              <a:rPr lang="zh-CN" altLang="en-US" dirty="0"/>
              <a:t>、元数据（</a:t>
            </a:r>
            <a:r>
              <a:rPr lang="en-US" altLang="zh-CN" dirty="0" err="1"/>
              <a:t>Metastore</a:t>
            </a:r>
            <a:r>
              <a:rPr lang="zh-CN" altLang="en-US" dirty="0"/>
              <a:t>）、驱动器（</a:t>
            </a:r>
            <a:r>
              <a:rPr lang="en-US" altLang="zh-CN" dirty="0"/>
              <a:t>Driver</a:t>
            </a:r>
            <a:r>
              <a:rPr lang="zh-CN" altLang="en-US" dirty="0"/>
              <a:t>）的功能。</a:t>
            </a:r>
            <a:endParaRPr lang="en-US" altLang="zh-CN" dirty="0"/>
          </a:p>
          <a:p>
            <a:r>
              <a:rPr lang="en-US" altLang="zh-CN" dirty="0"/>
              <a:t>3. </a:t>
            </a:r>
            <a:r>
              <a:rPr lang="zh-CN" altLang="en-US" dirty="0"/>
              <a:t>掌握</a:t>
            </a:r>
            <a:r>
              <a:rPr lang="en-US" altLang="zh-CN" dirty="0"/>
              <a:t>Hive</a:t>
            </a:r>
            <a:r>
              <a:rPr lang="zh-CN" altLang="en-US" dirty="0"/>
              <a:t>基本数据类型、集合数据类型的使用。</a:t>
            </a:r>
            <a:endParaRPr lang="en-US" altLang="zh-CN" dirty="0"/>
          </a:p>
          <a:p>
            <a:r>
              <a:rPr lang="en-US" altLang="zh-CN" dirty="0"/>
              <a:t>4. </a:t>
            </a:r>
            <a:r>
              <a:rPr lang="zh-CN" altLang="en-US" dirty="0"/>
              <a:t>理解</a:t>
            </a:r>
            <a:r>
              <a:rPr lang="en-US" altLang="zh-CN" dirty="0"/>
              <a:t>Hive</a:t>
            </a:r>
            <a:r>
              <a:rPr lang="zh-CN" altLang="en-US" dirty="0"/>
              <a:t>常用文件格式</a:t>
            </a:r>
            <a:r>
              <a:rPr lang="en-US" altLang="zh-CN" dirty="0"/>
              <a:t>TEXTFILE</a:t>
            </a:r>
            <a:r>
              <a:rPr lang="zh-CN" altLang="en-US" dirty="0"/>
              <a:t>、</a:t>
            </a:r>
            <a:r>
              <a:rPr lang="en-US" altLang="zh-CN" dirty="0"/>
              <a:t>SEQUENCEFILE</a:t>
            </a:r>
            <a:r>
              <a:rPr lang="zh-CN" altLang="en-US" dirty="0"/>
              <a:t>、</a:t>
            </a:r>
            <a:r>
              <a:rPr lang="en-US" altLang="zh-CN" dirty="0"/>
              <a:t>RCFILE</a:t>
            </a:r>
            <a:r>
              <a:rPr lang="zh-CN" altLang="en-US" dirty="0"/>
              <a:t>、</a:t>
            </a:r>
            <a:r>
              <a:rPr lang="en-US" altLang="zh-CN" dirty="0"/>
              <a:t>ORC</a:t>
            </a:r>
            <a:r>
              <a:rPr lang="zh-CN" altLang="en-US" dirty="0"/>
              <a:t>的特点和使用场景。</a:t>
            </a:r>
            <a:endParaRPr lang="en-US" altLang="zh-CN" dirty="0"/>
          </a:p>
          <a:p>
            <a:r>
              <a:rPr lang="en-US" altLang="zh-CN" dirty="0"/>
              <a:t>5. </a:t>
            </a:r>
            <a:r>
              <a:rPr lang="zh-CN" altLang="en-US" dirty="0"/>
              <a:t>掌握</a:t>
            </a:r>
            <a:r>
              <a:rPr lang="en-US" altLang="zh-CN" dirty="0"/>
              <a:t>Hive</a:t>
            </a:r>
            <a:r>
              <a:rPr lang="zh-CN" altLang="en-US" dirty="0"/>
              <a:t>的表、分区、分桶的定义、应用场景和使用。</a:t>
            </a:r>
            <a:endParaRPr lang="en-US" altLang="zh-CN" dirty="0"/>
          </a:p>
          <a:p>
            <a:r>
              <a:rPr lang="en-US" altLang="zh-CN" dirty="0"/>
              <a:t>6. </a:t>
            </a:r>
            <a:r>
              <a:rPr lang="zh-CN" altLang="en-US" dirty="0"/>
              <a:t>熟练掌握</a:t>
            </a:r>
            <a:r>
              <a:rPr lang="en-US" altLang="zh-CN" dirty="0"/>
              <a:t>Hive</a:t>
            </a:r>
            <a:r>
              <a:rPr lang="zh-CN" altLang="en-US" dirty="0"/>
              <a:t>内置运算符和函数的使用，掌握</a:t>
            </a:r>
            <a:r>
              <a:rPr lang="en-US" altLang="zh-CN" dirty="0"/>
              <a:t>UDF</a:t>
            </a:r>
            <a:r>
              <a:rPr lang="zh-CN" altLang="en-US" dirty="0"/>
              <a:t>、</a:t>
            </a:r>
            <a:r>
              <a:rPr lang="en-US" altLang="zh-CN" dirty="0"/>
              <a:t>UDTF</a:t>
            </a:r>
            <a:r>
              <a:rPr lang="zh-CN" altLang="en-US" dirty="0"/>
              <a:t>、</a:t>
            </a:r>
            <a:r>
              <a:rPr lang="en-US" altLang="zh-CN" dirty="0"/>
              <a:t>UDAF</a:t>
            </a:r>
            <a:r>
              <a:rPr lang="zh-CN" altLang="en-US" dirty="0"/>
              <a:t>的使用。</a:t>
            </a:r>
            <a:endParaRPr lang="en-US" altLang="zh-CN" dirty="0"/>
          </a:p>
          <a:p>
            <a:r>
              <a:rPr lang="en-US" altLang="zh-CN" dirty="0"/>
              <a:t>7. </a:t>
            </a:r>
            <a:r>
              <a:rPr lang="zh-CN" altLang="en-US" dirty="0"/>
              <a:t>理解</a:t>
            </a:r>
            <a:r>
              <a:rPr lang="en-US" altLang="zh-CN" dirty="0"/>
              <a:t>Hive</a:t>
            </a:r>
            <a:r>
              <a:rPr lang="zh-CN" altLang="en-US" dirty="0"/>
              <a:t>运行所需系统环境、运行模式，熟练掌握部署本地模式</a:t>
            </a:r>
            <a:r>
              <a:rPr lang="en-US" altLang="zh-CN" dirty="0"/>
              <a:t>Hive</a:t>
            </a:r>
            <a:r>
              <a:rPr lang="zh-CN" altLang="en-US" dirty="0"/>
              <a:t>：规划、获取安装、配置、启动、验证等。</a:t>
            </a:r>
          </a:p>
          <a:p>
            <a:r>
              <a:rPr lang="en-US" altLang="zh-CN" dirty="0"/>
              <a:t>7. </a:t>
            </a:r>
            <a:r>
              <a:rPr lang="zh-CN" altLang="en-US" dirty="0"/>
              <a:t>了解</a:t>
            </a:r>
            <a:r>
              <a:rPr lang="en-US" altLang="zh-CN" dirty="0"/>
              <a:t>HWI</a:t>
            </a:r>
            <a:r>
              <a:rPr lang="zh-CN" altLang="en-US" dirty="0"/>
              <a:t>的使用，熟练掌握</a:t>
            </a:r>
            <a:r>
              <a:rPr lang="en-US" altLang="zh-CN" dirty="0"/>
              <a:t>Hive Shell</a:t>
            </a:r>
            <a:r>
              <a:rPr lang="zh-CN" altLang="en-US" dirty="0"/>
              <a:t>常用命令和</a:t>
            </a:r>
            <a:r>
              <a:rPr lang="en-US" altLang="zh-CN" dirty="0"/>
              <a:t>HiveQL</a:t>
            </a:r>
            <a:r>
              <a:rPr lang="zh-CN" altLang="en-US" dirty="0"/>
              <a:t>的使用，了解</a:t>
            </a:r>
            <a:r>
              <a:rPr lang="en-US" altLang="zh-CN" dirty="0"/>
              <a:t>Hive API</a:t>
            </a:r>
            <a:r>
              <a:rPr lang="zh-CN" altLang="en-US" dirty="0"/>
              <a:t>编程。</a:t>
            </a:r>
            <a:endParaRPr lang="en-US" altLang="zh-CN" dirty="0"/>
          </a:p>
          <a:p>
            <a:r>
              <a:rPr lang="en-US" altLang="zh-CN" dirty="0"/>
              <a:t>8. </a:t>
            </a:r>
            <a:r>
              <a:rPr lang="zh-CN" altLang="en-US" dirty="0"/>
              <a:t>了解</a:t>
            </a:r>
            <a:r>
              <a:rPr lang="en-US" altLang="zh-CN" dirty="0"/>
              <a:t>Hive</a:t>
            </a:r>
            <a:r>
              <a:rPr lang="zh-CN" altLang="en-US" dirty="0"/>
              <a:t>常见优化策略。</a:t>
            </a:r>
          </a:p>
          <a:p>
            <a:endParaRPr lang="en-US" altLang="zh-CN" dirty="0"/>
          </a:p>
          <a:p>
            <a:endParaRPr lang="zh-CN" altLang="en-US" dirty="0"/>
          </a:p>
        </p:txBody>
      </p:sp>
    </p:spTree>
    <p:extLst>
      <p:ext uri="{BB962C8B-B14F-4D97-AF65-F5344CB8AC3E}">
        <p14:creationId xmlns:p14="http://schemas.microsoft.com/office/powerpoint/2010/main" val="2250035968"/>
      </p:ext>
    </p:extLst>
  </p:cSld>
  <p:clrMapOvr>
    <a:masterClrMapping/>
  </p:clrMapOvr>
  <p:transition spd="med">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32A0-D219-4910-94C9-8A4CB6DED72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2B5774F-52D6-4B15-8B29-B917CBDFB500}"/>
              </a:ext>
            </a:extLst>
          </p:cNvPr>
          <p:cNvSpPr>
            <a:spLocks noGrp="1"/>
          </p:cNvSpPr>
          <p:nvPr>
            <p:ph idx="1"/>
          </p:nvPr>
        </p:nvSpPr>
        <p:spPr/>
        <p:txBody>
          <a:bodyPr>
            <a:normAutofit/>
          </a:bodyPr>
          <a:lstStyle/>
          <a:p>
            <a:r>
              <a:rPr lang="zh-CN" altLang="en-US" dirty="0"/>
              <a:t>在线测试</a:t>
            </a:r>
            <a:endParaRPr lang="en-US" altLang="zh-CN" dirty="0"/>
          </a:p>
          <a:p>
            <a:pPr lvl="1"/>
            <a:r>
              <a:rPr lang="zh-CN" altLang="en-US" dirty="0"/>
              <a:t>完成云班课活动“在线测试</a:t>
            </a:r>
            <a:r>
              <a:rPr lang="en-US" altLang="zh-CN" dirty="0"/>
              <a:t>8-</a:t>
            </a:r>
            <a:r>
              <a:rPr lang="zh-CN" altLang="en-US" dirty="0"/>
              <a:t>数据仓库</a:t>
            </a:r>
            <a:r>
              <a:rPr lang="en-US" altLang="zh-CN" dirty="0"/>
              <a:t>Hive</a:t>
            </a:r>
            <a:r>
              <a:rPr lang="zh-CN" altLang="en-US" dirty="0"/>
              <a:t>”。</a:t>
            </a:r>
            <a:endParaRPr lang="en-US" altLang="zh-CN" dirty="0"/>
          </a:p>
          <a:p>
            <a:r>
              <a:rPr lang="zh-CN" altLang="en-US" dirty="0"/>
              <a:t>思考题</a:t>
            </a:r>
            <a:endParaRPr lang="en-US" altLang="zh-CN" dirty="0"/>
          </a:p>
          <a:p>
            <a:pPr lvl="1"/>
            <a:r>
              <a:rPr lang="en-US" altLang="zh-CN" dirty="0"/>
              <a:t>1. Hive</a:t>
            </a:r>
            <a:r>
              <a:rPr lang="zh-CN" altLang="en-US" dirty="0"/>
              <a:t>的元数据有哪几种存储方式？分别适用于什么应用场景。</a:t>
            </a:r>
          </a:p>
          <a:p>
            <a:pPr lvl="1"/>
            <a:r>
              <a:rPr lang="en-US" altLang="zh-CN" dirty="0"/>
              <a:t>2. Hive</a:t>
            </a:r>
            <a:r>
              <a:rPr lang="zh-CN" altLang="en-US" dirty="0"/>
              <a:t>分区、分桶的含义。</a:t>
            </a:r>
          </a:p>
          <a:p>
            <a:pPr marL="171450" lvl="1">
              <a:spcBef>
                <a:spcPts val="750"/>
              </a:spcBef>
            </a:pPr>
            <a:r>
              <a:rPr lang="zh-CN" altLang="en-US" sz="2000" dirty="0"/>
              <a:t>实验准备</a:t>
            </a:r>
            <a:endParaRPr lang="en-US" altLang="zh-CN" sz="2000" dirty="0"/>
          </a:p>
          <a:p>
            <a:pPr marL="514350" lvl="2">
              <a:spcBef>
                <a:spcPts val="750"/>
              </a:spcBef>
            </a:pPr>
            <a:r>
              <a:rPr lang="zh-CN" altLang="en-US" sz="1700" dirty="0"/>
              <a:t>预习“实验</a:t>
            </a:r>
            <a:r>
              <a:rPr lang="en-US" altLang="zh-CN" sz="1700" dirty="0"/>
              <a:t>6</a:t>
            </a:r>
            <a:r>
              <a:rPr lang="zh-CN" altLang="en-US" sz="1700" dirty="0"/>
              <a:t>部署本地模式</a:t>
            </a:r>
            <a:r>
              <a:rPr lang="en-US" altLang="zh-CN" sz="1700" dirty="0"/>
              <a:t>Hive</a:t>
            </a:r>
            <a:r>
              <a:rPr lang="zh-CN" altLang="en-US" sz="1700" dirty="0"/>
              <a:t>和实战</a:t>
            </a:r>
            <a:r>
              <a:rPr lang="en-US" altLang="zh-CN" sz="1700" dirty="0"/>
              <a:t>Hive</a:t>
            </a:r>
            <a:r>
              <a:rPr lang="zh-CN" altLang="en-US" sz="1700" dirty="0"/>
              <a:t>” 实验指导书，了解实验目的和实验内容，准备实验环境。</a:t>
            </a:r>
          </a:p>
        </p:txBody>
      </p:sp>
    </p:spTree>
    <p:extLst>
      <p:ext uri="{BB962C8B-B14F-4D97-AF65-F5344CB8AC3E}">
        <p14:creationId xmlns:p14="http://schemas.microsoft.com/office/powerpoint/2010/main" val="316515231"/>
      </p:ext>
    </p:extLst>
  </p:cSld>
  <p:clrMapOvr>
    <a:masterClrMapping/>
  </p:clrMapOvr>
  <p:transition spd="med">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63D9D-C059-4DFD-A0BD-F75A0B424F84}"/>
              </a:ext>
            </a:extLst>
          </p:cNvPr>
          <p:cNvSpPr>
            <a:spLocks noGrp="1"/>
          </p:cNvSpPr>
          <p:nvPr>
            <p:ph type="title"/>
          </p:nvPr>
        </p:nvSpPr>
        <p:spPr/>
        <p:txBody>
          <a:bodyPr/>
          <a:lstStyle/>
          <a:p>
            <a:r>
              <a:rPr lang="en-US" altLang="zh-CN" dirty="0"/>
              <a:t>【</a:t>
            </a:r>
            <a:r>
              <a:rPr lang="zh-CN" altLang="en-US" dirty="0"/>
              <a:t>参考文献</a:t>
            </a:r>
            <a:r>
              <a:rPr lang="en-US" altLang="zh-CN" dirty="0"/>
              <a:t>】</a:t>
            </a:r>
            <a:endParaRPr lang="zh-CN" altLang="en-US" dirty="0"/>
          </a:p>
        </p:txBody>
      </p:sp>
      <p:sp>
        <p:nvSpPr>
          <p:cNvPr id="3" name="内容占位符 2">
            <a:extLst>
              <a:ext uri="{FF2B5EF4-FFF2-40B4-BE49-F238E27FC236}">
                <a16:creationId xmlns:a16="http://schemas.microsoft.com/office/drawing/2014/main" id="{BD923B68-6A60-42C5-984B-8030FACECFEA}"/>
              </a:ext>
            </a:extLst>
          </p:cNvPr>
          <p:cNvSpPr>
            <a:spLocks noGrp="1"/>
          </p:cNvSpPr>
          <p:nvPr>
            <p:ph idx="1"/>
          </p:nvPr>
        </p:nvSpPr>
        <p:spPr/>
        <p:txBody>
          <a:bodyPr>
            <a:normAutofit fontScale="85000" lnSpcReduction="20000"/>
          </a:bodyPr>
          <a:lstStyle/>
          <a:p>
            <a:r>
              <a:rPr lang="en-US" altLang="zh-CN" dirty="0"/>
              <a:t>[1] CAPRIOLO E, WAMPLER D, RUTHERGLEN J. Hive</a:t>
            </a:r>
            <a:r>
              <a:rPr lang="zh-CN" altLang="zh-CN" dirty="0"/>
              <a:t>编程指南</a:t>
            </a:r>
            <a:r>
              <a:rPr lang="en-US" altLang="zh-CN" dirty="0"/>
              <a:t>[M]. </a:t>
            </a:r>
            <a:r>
              <a:rPr lang="zh-CN" altLang="zh-CN" dirty="0"/>
              <a:t>曹坤</a:t>
            </a:r>
            <a:r>
              <a:rPr lang="en-US" altLang="zh-CN" dirty="0"/>
              <a:t>,</a:t>
            </a:r>
            <a:r>
              <a:rPr lang="zh-CN" altLang="zh-CN" dirty="0"/>
              <a:t>译</a:t>
            </a:r>
            <a:r>
              <a:rPr lang="en-US" altLang="zh-CN" dirty="0"/>
              <a:t>.</a:t>
            </a:r>
            <a:r>
              <a:rPr lang="zh-CN" altLang="zh-CN" dirty="0"/>
              <a:t>北京</a:t>
            </a:r>
            <a:r>
              <a:rPr lang="en-US" altLang="zh-CN" dirty="0"/>
              <a:t>:</a:t>
            </a:r>
            <a:r>
              <a:rPr lang="zh-CN" altLang="zh-CN" dirty="0"/>
              <a:t>人民邮电出版社</a:t>
            </a:r>
            <a:r>
              <a:rPr lang="en-US" altLang="zh-CN" dirty="0"/>
              <a:t>,2013.</a:t>
            </a:r>
            <a:endParaRPr lang="zh-CN" altLang="zh-CN" dirty="0"/>
          </a:p>
          <a:p>
            <a:r>
              <a:rPr lang="en-US" altLang="zh-CN" dirty="0"/>
              <a:t>[2] Apache Software Foundation. Apache Hive WIKI Confluence[EB/OL]. [2018-12-17]. https://cwiki.apache.org/confluence/display/Hive/.</a:t>
            </a:r>
            <a:endParaRPr lang="zh-CN" altLang="zh-CN" dirty="0"/>
          </a:p>
          <a:p>
            <a:r>
              <a:rPr lang="en-US" altLang="zh-CN" dirty="0"/>
              <a:t>[3] Apache Software Foundation. Apache Hive Download[EB/OL]. https://hive.apache.org/downloads.html.</a:t>
            </a:r>
            <a:endParaRPr lang="zh-CN" altLang="zh-CN" dirty="0"/>
          </a:p>
          <a:p>
            <a:r>
              <a:rPr lang="en-US" altLang="zh-CN" dirty="0"/>
              <a:t>[4] Apache Software Foundation. Apache Hive API[EB/OL].http://hive.apache.org/</a:t>
            </a:r>
            <a:r>
              <a:rPr lang="en-US" altLang="zh-CN" dirty="0" err="1"/>
              <a:t>javadocs</a:t>
            </a:r>
            <a:r>
              <a:rPr lang="en-US" altLang="zh-CN" dirty="0"/>
              <a:t>/</a:t>
            </a:r>
            <a:endParaRPr lang="zh-CN" altLang="zh-CN" dirty="0"/>
          </a:p>
          <a:p>
            <a:r>
              <a:rPr lang="en-US" altLang="zh-CN" dirty="0"/>
              <a:t>[5] Oracle. MySQL</a:t>
            </a:r>
            <a:r>
              <a:rPr lang="zh-CN" altLang="zh-CN" dirty="0"/>
              <a:t>官网</a:t>
            </a:r>
            <a:r>
              <a:rPr lang="en-US" altLang="zh-CN" dirty="0"/>
              <a:t>[EB/OL]. https://www.mysql.com/.</a:t>
            </a:r>
            <a:endParaRPr lang="zh-CN" altLang="zh-CN" dirty="0"/>
          </a:p>
          <a:p>
            <a:r>
              <a:rPr lang="en-US" altLang="zh-CN" dirty="0"/>
              <a:t>[6] Apache Software Foundation. Apache Hadoop WIKI Confluence[EB/OL]. [2019-7-9]. https://cwiki.apache.org/confluence/display/HADOOP2.</a:t>
            </a:r>
            <a:endParaRPr lang="zh-CN" altLang="zh-CN" dirty="0"/>
          </a:p>
        </p:txBody>
      </p:sp>
    </p:spTree>
    <p:extLst>
      <p:ext uri="{BB962C8B-B14F-4D97-AF65-F5344CB8AC3E}">
        <p14:creationId xmlns:p14="http://schemas.microsoft.com/office/powerpoint/2010/main" val="2240975470"/>
      </p:ext>
    </p:extLst>
  </p:cSld>
  <p:clrMapOvr>
    <a:masterClrMapping/>
  </p:clrMapOvr>
  <p:transition spd="med">
    <p:pull/>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799" b="1" dirty="0">
                <a:solidFill>
                  <a:srgbClr val="01ACBE"/>
                </a:solidFill>
                <a:latin typeface="微软雅黑" panose="020B0503020204020204" pitchFamily="34" charset="-122"/>
                <a:ea typeface="微软雅黑" panose="020B0503020204020204" pitchFamily="34" charset="-122"/>
              </a:rPr>
              <a:t>THANKS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69668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03913-9773-44C9-8714-5CE04AA2009C}"/>
              </a:ext>
            </a:extLst>
          </p:cNvPr>
          <p:cNvSpPr>
            <a:spLocks noGrp="1"/>
          </p:cNvSpPr>
          <p:nvPr>
            <p:ph type="title"/>
          </p:nvPr>
        </p:nvSpPr>
        <p:spPr/>
        <p:txBody>
          <a:bodyPr/>
          <a:lstStyle/>
          <a:p>
            <a:r>
              <a:rPr lang="en-US" altLang="zh-CN" dirty="0"/>
              <a:t>Hive Server</a:t>
            </a:r>
            <a:r>
              <a:rPr lang="zh-CN" altLang="en-US" dirty="0"/>
              <a:t> </a:t>
            </a:r>
            <a:r>
              <a:rPr lang="en-US" altLang="zh-CN" dirty="0"/>
              <a:t>vs. Hive Server 2</a:t>
            </a:r>
            <a:endParaRPr lang="zh-CN" altLang="en-US" dirty="0"/>
          </a:p>
        </p:txBody>
      </p:sp>
      <p:sp>
        <p:nvSpPr>
          <p:cNvPr id="3" name="内容占位符 2">
            <a:extLst>
              <a:ext uri="{FF2B5EF4-FFF2-40B4-BE49-F238E27FC236}">
                <a16:creationId xmlns:a16="http://schemas.microsoft.com/office/drawing/2014/main" id="{904B5D9C-5B7F-4CDF-8AE1-770C287FFDCC}"/>
              </a:ext>
            </a:extLst>
          </p:cNvPr>
          <p:cNvSpPr>
            <a:spLocks noGrp="1"/>
          </p:cNvSpPr>
          <p:nvPr>
            <p:ph idx="1"/>
          </p:nvPr>
        </p:nvSpPr>
        <p:spPr/>
        <p:txBody>
          <a:bodyPr>
            <a:normAutofit lnSpcReduction="10000"/>
          </a:bodyPr>
          <a:lstStyle/>
          <a:p>
            <a:r>
              <a:rPr lang="en-US" altLang="zh-CN" dirty="0"/>
              <a:t>Hive Server</a:t>
            </a:r>
            <a:r>
              <a:rPr lang="zh-CN" altLang="en-US" dirty="0"/>
              <a:t>和</a:t>
            </a:r>
            <a:r>
              <a:rPr lang="en-US" altLang="zh-CN" dirty="0"/>
              <a:t>Hive Server 2</a:t>
            </a:r>
            <a:r>
              <a:rPr lang="zh-CN" altLang="en-US" dirty="0"/>
              <a:t>都是基于</a:t>
            </a:r>
            <a:r>
              <a:rPr lang="en-US" altLang="zh-CN" dirty="0"/>
              <a:t>Thrift</a:t>
            </a:r>
            <a:r>
              <a:rPr lang="zh-CN" altLang="en-US" dirty="0"/>
              <a:t>的，但</a:t>
            </a:r>
            <a:r>
              <a:rPr lang="en-US" altLang="zh-CN" dirty="0"/>
              <a:t>Hive Sever</a:t>
            </a:r>
            <a:r>
              <a:rPr lang="zh-CN" altLang="en-US" dirty="0"/>
              <a:t>有时被称为</a:t>
            </a:r>
            <a:r>
              <a:rPr lang="en-US" altLang="zh-CN" dirty="0"/>
              <a:t>Thrift Server</a:t>
            </a:r>
            <a:r>
              <a:rPr lang="zh-CN" altLang="en-US" dirty="0"/>
              <a:t>，而</a:t>
            </a:r>
            <a:r>
              <a:rPr lang="en-US" altLang="zh-CN" dirty="0"/>
              <a:t>Hive Server 2</a:t>
            </a:r>
            <a:r>
              <a:rPr lang="zh-CN" altLang="en-US" dirty="0"/>
              <a:t>却不会；两者都允许远程客户端使用多种编程语言在不启动</a:t>
            </a:r>
            <a:r>
              <a:rPr lang="en-US" altLang="zh-CN" dirty="0"/>
              <a:t>CLI</a:t>
            </a:r>
            <a:r>
              <a:rPr lang="zh-CN" altLang="en-US" dirty="0"/>
              <a:t>的情况下通过</a:t>
            </a:r>
            <a:r>
              <a:rPr lang="en-US" altLang="zh-CN" dirty="0"/>
              <a:t>Hive Server</a:t>
            </a:r>
            <a:r>
              <a:rPr lang="zh-CN" altLang="en-US" dirty="0"/>
              <a:t>和</a:t>
            </a:r>
            <a:r>
              <a:rPr lang="en-US" altLang="zh-CN" dirty="0"/>
              <a:t>Hive Server 2</a:t>
            </a:r>
            <a:r>
              <a:rPr lang="zh-CN" altLang="en-US" dirty="0"/>
              <a:t>对</a:t>
            </a:r>
            <a:r>
              <a:rPr lang="en-US" altLang="zh-CN" dirty="0"/>
              <a:t>Hive</a:t>
            </a:r>
            <a:r>
              <a:rPr lang="zh-CN" altLang="en-US" dirty="0"/>
              <a:t>中的数据进行操作。但是官方表示从</a:t>
            </a:r>
            <a:r>
              <a:rPr lang="en-US" altLang="zh-CN" dirty="0"/>
              <a:t>Hive 0.15</a:t>
            </a:r>
            <a:r>
              <a:rPr lang="zh-CN" altLang="en-US" dirty="0"/>
              <a:t>起就不再支持</a:t>
            </a:r>
            <a:r>
              <a:rPr lang="en-US" altLang="zh-CN" dirty="0"/>
              <a:t>Hive Server</a:t>
            </a:r>
            <a:r>
              <a:rPr lang="zh-CN" altLang="en-US" dirty="0"/>
              <a:t>了，为什么不再支持</a:t>
            </a:r>
            <a:r>
              <a:rPr lang="en-US" altLang="zh-CN" dirty="0"/>
              <a:t>Hive Server</a:t>
            </a:r>
            <a:r>
              <a:rPr lang="zh-CN" altLang="en-US" dirty="0"/>
              <a:t>了呢？这是因为</a:t>
            </a:r>
            <a:r>
              <a:rPr lang="en-US" altLang="zh-CN" dirty="0"/>
              <a:t>Hive Server</a:t>
            </a:r>
            <a:r>
              <a:rPr lang="zh-CN" altLang="en-US" dirty="0"/>
              <a:t>不能处理多于一个客户端的并发请求，究其原因是由于</a:t>
            </a:r>
            <a:r>
              <a:rPr lang="en-US" altLang="zh-CN" dirty="0"/>
              <a:t>Hive Server</a:t>
            </a:r>
            <a:r>
              <a:rPr lang="zh-CN" altLang="en-US" dirty="0"/>
              <a:t>使用</a:t>
            </a:r>
            <a:r>
              <a:rPr lang="en-US" altLang="zh-CN" dirty="0"/>
              <a:t>Thrift</a:t>
            </a:r>
            <a:r>
              <a:rPr lang="zh-CN" altLang="en-US" dirty="0"/>
              <a:t>接口而导致的限制，不能通过修改</a:t>
            </a:r>
            <a:r>
              <a:rPr lang="en-US" altLang="zh-CN" dirty="0" err="1"/>
              <a:t>HiveServer</a:t>
            </a:r>
            <a:r>
              <a:rPr lang="zh-CN" altLang="en-US" dirty="0"/>
              <a:t>的代码修正。因此在</a:t>
            </a:r>
            <a:r>
              <a:rPr lang="en-US" altLang="zh-CN" dirty="0"/>
              <a:t>Hive 0.11.0</a:t>
            </a:r>
            <a:r>
              <a:rPr lang="zh-CN" altLang="en-US" dirty="0"/>
              <a:t>版本中重写了</a:t>
            </a:r>
            <a:r>
              <a:rPr lang="en-US" altLang="zh-CN" dirty="0"/>
              <a:t>Hive Server</a:t>
            </a:r>
            <a:r>
              <a:rPr lang="zh-CN" altLang="en-US" dirty="0"/>
              <a:t>代码得到了</a:t>
            </a:r>
            <a:r>
              <a:rPr lang="en-US" altLang="zh-CN" dirty="0"/>
              <a:t>Hive Server 2</a:t>
            </a:r>
            <a:r>
              <a:rPr lang="zh-CN" altLang="en-US" dirty="0"/>
              <a:t>，进而解决了该问题。</a:t>
            </a:r>
            <a:r>
              <a:rPr lang="en-US" altLang="zh-CN" dirty="0"/>
              <a:t>Hive Server 2</a:t>
            </a:r>
            <a:r>
              <a:rPr lang="zh-CN" altLang="en-US" dirty="0"/>
              <a:t>支持多客户端的并发和认证，为开放</a:t>
            </a:r>
            <a:r>
              <a:rPr lang="en-US" altLang="zh-CN" dirty="0"/>
              <a:t>API</a:t>
            </a:r>
            <a:r>
              <a:rPr lang="zh-CN" altLang="en-US" dirty="0"/>
              <a:t>客户端如</a:t>
            </a:r>
            <a:r>
              <a:rPr lang="en-US" altLang="zh-CN" dirty="0"/>
              <a:t>JDBC</a:t>
            </a:r>
            <a:r>
              <a:rPr lang="zh-CN" altLang="en-US" dirty="0"/>
              <a:t>、</a:t>
            </a:r>
            <a:r>
              <a:rPr lang="en-US" altLang="zh-CN" dirty="0"/>
              <a:t>ODBC</a:t>
            </a:r>
            <a:r>
              <a:rPr lang="zh-CN" altLang="en-US" dirty="0"/>
              <a:t>提供更好的支持。</a:t>
            </a:r>
          </a:p>
        </p:txBody>
      </p:sp>
    </p:spTree>
    <p:extLst>
      <p:ext uri="{BB962C8B-B14F-4D97-AF65-F5344CB8AC3E}">
        <p14:creationId xmlns:p14="http://schemas.microsoft.com/office/powerpoint/2010/main" val="8991189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03913-9773-44C9-8714-5CE04AA2009C}"/>
              </a:ext>
            </a:extLst>
          </p:cNvPr>
          <p:cNvSpPr>
            <a:spLocks noGrp="1"/>
          </p:cNvSpPr>
          <p:nvPr>
            <p:ph type="title"/>
          </p:nvPr>
        </p:nvSpPr>
        <p:spPr/>
        <p:txBody>
          <a:bodyPr/>
          <a:lstStyle/>
          <a:p>
            <a:r>
              <a:rPr lang="en-US" altLang="zh-CN" dirty="0"/>
              <a:t>Hive</a:t>
            </a:r>
            <a:r>
              <a:rPr lang="zh-CN" altLang="en-US" dirty="0"/>
              <a:t>元数据</a:t>
            </a:r>
            <a:r>
              <a:rPr lang="en-US" altLang="zh-CN" dirty="0" err="1"/>
              <a:t>Metastore</a:t>
            </a:r>
            <a:endParaRPr lang="zh-CN" altLang="en-US" dirty="0"/>
          </a:p>
        </p:txBody>
      </p:sp>
      <p:sp>
        <p:nvSpPr>
          <p:cNvPr id="3" name="内容占位符 2">
            <a:extLst>
              <a:ext uri="{FF2B5EF4-FFF2-40B4-BE49-F238E27FC236}">
                <a16:creationId xmlns:a16="http://schemas.microsoft.com/office/drawing/2014/main" id="{904B5D9C-5B7F-4CDF-8AE1-770C287FFDCC}"/>
              </a:ext>
            </a:extLst>
          </p:cNvPr>
          <p:cNvSpPr>
            <a:spLocks noGrp="1"/>
          </p:cNvSpPr>
          <p:nvPr>
            <p:ph idx="1"/>
          </p:nvPr>
        </p:nvSpPr>
        <p:spPr/>
        <p:txBody>
          <a:bodyPr>
            <a:normAutofit/>
          </a:bodyPr>
          <a:lstStyle/>
          <a:p>
            <a:r>
              <a:rPr lang="en-US" altLang="zh-CN" dirty="0"/>
              <a:t>Hive</a:t>
            </a:r>
            <a:r>
              <a:rPr lang="zh-CN" altLang="en-US" dirty="0"/>
              <a:t>元数据是数据仓库的核心数据，完成</a:t>
            </a:r>
            <a:r>
              <a:rPr lang="en-US" altLang="zh-CN" dirty="0"/>
              <a:t>HDFS</a:t>
            </a:r>
            <a:r>
              <a:rPr lang="zh-CN" altLang="en-US" dirty="0"/>
              <a:t>中表数据的读写和管理功能，元数据作为一个服务进程运行。如上文所述，元数据默认存储在自带的</a:t>
            </a:r>
            <a:r>
              <a:rPr lang="en-US" altLang="zh-CN" dirty="0"/>
              <a:t>Derby</a:t>
            </a:r>
            <a:r>
              <a:rPr lang="zh-CN" altLang="en-US" dirty="0"/>
              <a:t>数据库中，但推荐使用关系型数据库如</a:t>
            </a:r>
            <a:r>
              <a:rPr lang="en-US" altLang="zh-CN" dirty="0"/>
              <a:t>MySQL</a:t>
            </a:r>
            <a:r>
              <a:rPr lang="zh-CN" altLang="en-US" dirty="0"/>
              <a:t>来存储，采用关系数据库存储元数据的根本原因在于快速响应数据存取的需求。</a:t>
            </a:r>
            <a:r>
              <a:rPr lang="en-US" altLang="zh-CN" dirty="0"/>
              <a:t>Hive</a:t>
            </a:r>
            <a:r>
              <a:rPr lang="zh-CN" altLang="en-US" dirty="0"/>
              <a:t>元数据通常有三种存储位置形式：嵌入式元数据、本地元数据和远程元数据，根据元数据存储位置的不同，</a:t>
            </a:r>
            <a:r>
              <a:rPr lang="en-US" altLang="zh-CN" dirty="0"/>
              <a:t>Hive</a:t>
            </a:r>
            <a:r>
              <a:rPr lang="zh-CN" altLang="en-US" dirty="0"/>
              <a:t>部署模式也不同。</a:t>
            </a:r>
          </a:p>
        </p:txBody>
      </p:sp>
    </p:spTree>
    <p:extLst>
      <p:ext uri="{BB962C8B-B14F-4D97-AF65-F5344CB8AC3E}">
        <p14:creationId xmlns:p14="http://schemas.microsoft.com/office/powerpoint/2010/main" val="231035869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7D0A1-81C9-4A1B-A9C3-30EE50E6E0E4}"/>
              </a:ext>
            </a:extLst>
          </p:cNvPr>
          <p:cNvSpPr>
            <a:spLocks noGrp="1"/>
          </p:cNvSpPr>
          <p:nvPr>
            <p:ph type="title"/>
          </p:nvPr>
        </p:nvSpPr>
        <p:spPr/>
        <p:txBody>
          <a:bodyPr/>
          <a:lstStyle/>
          <a:p>
            <a:r>
              <a:rPr lang="en-US" altLang="zh-CN" dirty="0"/>
              <a:t>8.3  Hive</a:t>
            </a:r>
            <a:r>
              <a:rPr lang="zh-CN" altLang="en-US" dirty="0"/>
              <a:t>数据类型</a:t>
            </a:r>
          </a:p>
        </p:txBody>
      </p:sp>
      <p:graphicFrame>
        <p:nvGraphicFramePr>
          <p:cNvPr id="4" name="内容占位符 3">
            <a:extLst>
              <a:ext uri="{FF2B5EF4-FFF2-40B4-BE49-F238E27FC236}">
                <a16:creationId xmlns:a16="http://schemas.microsoft.com/office/drawing/2014/main" id="{ED5B5253-BA07-4523-B7EB-F7FA46D9813B}"/>
              </a:ext>
            </a:extLst>
          </p:cNvPr>
          <p:cNvGraphicFramePr>
            <a:graphicFrameLocks noGrp="1"/>
          </p:cNvGraphicFramePr>
          <p:nvPr>
            <p:ph idx="1"/>
            <p:extLst>
              <p:ext uri="{D42A27DB-BD31-4B8C-83A1-F6EECF244321}">
                <p14:modId xmlns:p14="http://schemas.microsoft.com/office/powerpoint/2010/main" val="933655048"/>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972767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12FAC-41C1-4F33-B5B4-3E873DE8BFDB}"/>
              </a:ext>
            </a:extLst>
          </p:cNvPr>
          <p:cNvSpPr>
            <a:spLocks noGrp="1"/>
          </p:cNvSpPr>
          <p:nvPr>
            <p:ph type="title"/>
          </p:nvPr>
        </p:nvSpPr>
        <p:spPr/>
        <p:txBody>
          <a:bodyPr/>
          <a:lstStyle/>
          <a:p>
            <a:r>
              <a:rPr lang="en-US" altLang="zh-CN" dirty="0"/>
              <a:t>8.3.1  </a:t>
            </a:r>
            <a:r>
              <a:rPr lang="zh-CN" altLang="en-US" dirty="0"/>
              <a:t>基本数据类型</a:t>
            </a:r>
          </a:p>
        </p:txBody>
      </p:sp>
      <p:graphicFrame>
        <p:nvGraphicFramePr>
          <p:cNvPr id="4" name="内容占位符 3">
            <a:extLst>
              <a:ext uri="{FF2B5EF4-FFF2-40B4-BE49-F238E27FC236}">
                <a16:creationId xmlns:a16="http://schemas.microsoft.com/office/drawing/2014/main" id="{2950B7E2-CE69-4CEC-B67D-7AD0A8719AF7}"/>
              </a:ext>
            </a:extLst>
          </p:cNvPr>
          <p:cNvGraphicFramePr>
            <a:graphicFrameLocks noGrp="1"/>
          </p:cNvGraphicFramePr>
          <p:nvPr>
            <p:ph idx="1"/>
            <p:extLst>
              <p:ext uri="{D42A27DB-BD31-4B8C-83A1-F6EECF244321}">
                <p14:modId xmlns:p14="http://schemas.microsoft.com/office/powerpoint/2010/main" val="2881574295"/>
              </p:ext>
            </p:extLst>
          </p:nvPr>
        </p:nvGraphicFramePr>
        <p:xfrm>
          <a:off x="628650" y="1268730"/>
          <a:ext cx="7886700" cy="3352800"/>
        </p:xfrm>
        <a:graphic>
          <a:graphicData uri="http://schemas.openxmlformats.org/drawingml/2006/table">
            <a:tbl>
              <a:tblPr firstRow="1" firstCol="1" bandRow="1">
                <a:tableStyleId>{5C22544A-7EE6-4342-B048-85BDC9FD1C3A}</a:tableStyleId>
              </a:tblPr>
              <a:tblGrid>
                <a:gridCol w="1395783">
                  <a:extLst>
                    <a:ext uri="{9D8B030D-6E8A-4147-A177-3AD203B41FA5}">
                      <a16:colId xmlns:a16="http://schemas.microsoft.com/office/drawing/2014/main" val="1494231322"/>
                    </a:ext>
                  </a:extLst>
                </a:gridCol>
                <a:gridCol w="1395783">
                  <a:extLst>
                    <a:ext uri="{9D8B030D-6E8A-4147-A177-3AD203B41FA5}">
                      <a16:colId xmlns:a16="http://schemas.microsoft.com/office/drawing/2014/main" val="262161384"/>
                    </a:ext>
                  </a:extLst>
                </a:gridCol>
                <a:gridCol w="2547567">
                  <a:extLst>
                    <a:ext uri="{9D8B030D-6E8A-4147-A177-3AD203B41FA5}">
                      <a16:colId xmlns:a16="http://schemas.microsoft.com/office/drawing/2014/main" val="626603028"/>
                    </a:ext>
                  </a:extLst>
                </a:gridCol>
                <a:gridCol w="2547567">
                  <a:extLst>
                    <a:ext uri="{9D8B030D-6E8A-4147-A177-3AD203B41FA5}">
                      <a16:colId xmlns:a16="http://schemas.microsoft.com/office/drawing/2014/main" val="1043154685"/>
                    </a:ext>
                  </a:extLst>
                </a:gridCol>
              </a:tblGrid>
              <a:tr h="0">
                <a:tc gridSpan="2">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数据类型</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endParaRPr lang="zh-CN" altLang="en-US"/>
                    </a:p>
                  </a:txBody>
                  <a:tcPr/>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长度</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说明</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98506842"/>
                  </a:ext>
                </a:extLst>
              </a:tr>
              <a:tr h="0">
                <a:tc rowSpan="9">
                  <a:txBody>
                    <a:bodyPr/>
                    <a:lstStyle/>
                    <a:p>
                      <a:pPr marL="71755" marR="71755" algn="ctr">
                        <a:spcAft>
                          <a:spcPts val="0"/>
                        </a:spcAft>
                      </a:pPr>
                      <a:r>
                        <a:rPr lang="zh-CN" sz="1000" kern="0">
                          <a:effectLst/>
                          <a:latin typeface="微软雅黑" panose="020B0503020204020204" pitchFamily="34" charset="-122"/>
                          <a:ea typeface="微软雅黑" panose="020B0503020204020204" pitchFamily="34" charset="-122"/>
                        </a:rPr>
                        <a:t>数字类</a:t>
                      </a:r>
                      <a:endParaRPr lang="zh-CN" sz="1000" kern="100">
                        <a:effectLst/>
                        <a:latin typeface="微软雅黑" panose="020B0503020204020204" pitchFamily="34" charset="-122"/>
                        <a:ea typeface="微软雅黑" panose="020B0503020204020204" pitchFamily="34" charset="-122"/>
                      </a:endParaRPr>
                    </a:p>
                  </a:txBody>
                  <a:tcPr marL="68580" marR="68580" marT="0" marB="0" vert="eaVert"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TINYINT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1</a:t>
                      </a:r>
                      <a:r>
                        <a:rPr lang="zh-CN" sz="1000" kern="0">
                          <a:effectLst/>
                          <a:latin typeface="微软雅黑" panose="020B0503020204020204" pitchFamily="34" charset="-122"/>
                          <a:ea typeface="微软雅黑" panose="020B0503020204020204" pitchFamily="34" charset="-122"/>
                        </a:rPr>
                        <a:t>字节</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有符号整型，</a:t>
                      </a:r>
                      <a:r>
                        <a:rPr lang="en-US" sz="1000" kern="0">
                          <a:effectLst/>
                          <a:latin typeface="微软雅黑" panose="020B0503020204020204" pitchFamily="34" charset="-122"/>
                          <a:ea typeface="微软雅黑" panose="020B0503020204020204" pitchFamily="34" charset="-122"/>
                        </a:rPr>
                        <a:t>-128 ~ 127</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464150437"/>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SMALLINT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2</a:t>
                      </a:r>
                      <a:r>
                        <a:rPr lang="zh-CN" sz="1000" kern="0">
                          <a:effectLst/>
                          <a:latin typeface="微软雅黑" panose="020B0503020204020204" pitchFamily="34" charset="-122"/>
                          <a:ea typeface="微软雅黑" panose="020B0503020204020204" pitchFamily="34" charset="-122"/>
                        </a:rPr>
                        <a:t>字节</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有符号整型，</a:t>
                      </a:r>
                      <a:r>
                        <a:rPr lang="en-US" sz="1000" kern="0">
                          <a:effectLst/>
                          <a:latin typeface="微软雅黑" panose="020B0503020204020204" pitchFamily="34" charset="-122"/>
                          <a:ea typeface="微软雅黑" panose="020B0503020204020204" pitchFamily="34" charset="-122"/>
                        </a:rPr>
                        <a:t>-32768 ~ 32767</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03105333"/>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INT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4</a:t>
                      </a:r>
                      <a:r>
                        <a:rPr lang="zh-CN" sz="1000" kern="0">
                          <a:effectLst/>
                          <a:latin typeface="微软雅黑" panose="020B0503020204020204" pitchFamily="34" charset="-122"/>
                          <a:ea typeface="微软雅黑" panose="020B0503020204020204" pitchFamily="34" charset="-122"/>
                        </a:rPr>
                        <a:t>字节</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有符号整型，</a:t>
                      </a:r>
                      <a:r>
                        <a:rPr lang="en-US" sz="1000" kern="0">
                          <a:effectLst/>
                          <a:latin typeface="微软雅黑" panose="020B0503020204020204" pitchFamily="34" charset="-122"/>
                          <a:ea typeface="微软雅黑" panose="020B0503020204020204" pitchFamily="34" charset="-122"/>
                        </a:rPr>
                        <a:t>-2,147,483,648 ~ 2,147,483,647</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28091250"/>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BIGINT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8</a:t>
                      </a:r>
                      <a:r>
                        <a:rPr lang="zh-CN" sz="1000" kern="0">
                          <a:effectLst/>
                          <a:latin typeface="微软雅黑" panose="020B0503020204020204" pitchFamily="34" charset="-122"/>
                          <a:ea typeface="微软雅黑" panose="020B0503020204020204" pitchFamily="34" charset="-122"/>
                        </a:rPr>
                        <a:t>字节</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有符号整型，</a:t>
                      </a:r>
                      <a:r>
                        <a:rPr lang="en-US" sz="1000" kern="0">
                          <a:effectLst/>
                          <a:latin typeface="微软雅黑" panose="020B0503020204020204" pitchFamily="34" charset="-122"/>
                          <a:ea typeface="微软雅黑" panose="020B0503020204020204" pitchFamily="34" charset="-122"/>
                        </a:rPr>
                        <a:t>-9,223,372,036,854,775,808 ~ 9,223,372,036,854,775,807</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624411947"/>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FLOAT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4</a:t>
                      </a:r>
                      <a:r>
                        <a:rPr lang="zh-CN" sz="1000" kern="0">
                          <a:effectLst/>
                          <a:latin typeface="微软雅黑" panose="020B0503020204020204" pitchFamily="34" charset="-122"/>
                          <a:ea typeface="微软雅黑" panose="020B0503020204020204" pitchFamily="34" charset="-122"/>
                        </a:rPr>
                        <a:t>字节</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有符号单精度浮点数</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877463227"/>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DOUBLE</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8</a:t>
                      </a:r>
                      <a:r>
                        <a:rPr lang="zh-CN" sz="1000" kern="0">
                          <a:effectLst/>
                          <a:latin typeface="微软雅黑" panose="020B0503020204020204" pitchFamily="34" charset="-122"/>
                          <a:ea typeface="微软雅黑" panose="020B0503020204020204" pitchFamily="34" charset="-122"/>
                        </a:rPr>
                        <a:t>字节</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有符号双精度浮点数</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24491463"/>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DOUBLE PRECISION</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8</a:t>
                      </a:r>
                      <a:r>
                        <a:rPr lang="zh-CN" sz="1000" kern="0">
                          <a:effectLst/>
                          <a:latin typeface="微软雅黑" panose="020B0503020204020204" pitchFamily="34" charset="-122"/>
                          <a:ea typeface="微软雅黑" panose="020B0503020204020204" pitchFamily="34" charset="-122"/>
                        </a:rPr>
                        <a:t>字节</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同</a:t>
                      </a:r>
                      <a:r>
                        <a:rPr lang="en-US" sz="1000" kern="0">
                          <a:effectLst/>
                          <a:latin typeface="微软雅黑" panose="020B0503020204020204" pitchFamily="34" charset="-122"/>
                          <a:ea typeface="微软雅黑" panose="020B0503020204020204" pitchFamily="34" charset="-122"/>
                        </a:rPr>
                        <a:t>DOUBLE</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Hive 2.2.0</a:t>
                      </a:r>
                      <a:r>
                        <a:rPr lang="zh-CN" sz="1000" kern="0">
                          <a:effectLst/>
                          <a:latin typeface="微软雅黑" panose="020B0503020204020204" pitchFamily="34" charset="-122"/>
                          <a:ea typeface="微软雅黑" panose="020B0503020204020204" pitchFamily="34" charset="-122"/>
                        </a:rPr>
                        <a:t>开始可用</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814674868"/>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DECIMAL</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可带小数的精确数字字符串</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047810453"/>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NUMERIC</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同</a:t>
                      </a:r>
                      <a:r>
                        <a:rPr lang="en-US" sz="1000" kern="0">
                          <a:effectLst/>
                          <a:latin typeface="微软雅黑" panose="020B0503020204020204" pitchFamily="34" charset="-122"/>
                          <a:ea typeface="微软雅黑" panose="020B0503020204020204" pitchFamily="34" charset="-122"/>
                        </a:rPr>
                        <a:t>DECIMAL</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Hive 3.0.0</a:t>
                      </a:r>
                      <a:r>
                        <a:rPr lang="zh-CN" sz="1000" kern="0">
                          <a:effectLst/>
                          <a:latin typeface="微软雅黑" panose="020B0503020204020204" pitchFamily="34" charset="-122"/>
                          <a:ea typeface="微软雅黑" panose="020B0503020204020204" pitchFamily="34" charset="-122"/>
                        </a:rPr>
                        <a:t>开始可用</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93772639"/>
                  </a:ext>
                </a:extLst>
              </a:tr>
              <a:tr h="0">
                <a:tc rowSpan="3">
                  <a:txBody>
                    <a:bodyPr/>
                    <a:lstStyle/>
                    <a:p>
                      <a:pPr marL="71755" marR="71755" algn="ctr">
                        <a:spcAft>
                          <a:spcPts val="0"/>
                        </a:spcAft>
                      </a:pPr>
                      <a:r>
                        <a:rPr lang="zh-CN" sz="1000" kern="0">
                          <a:effectLst/>
                          <a:latin typeface="微软雅黑" panose="020B0503020204020204" pitchFamily="34" charset="-122"/>
                          <a:ea typeface="微软雅黑" panose="020B0503020204020204" pitchFamily="34" charset="-122"/>
                        </a:rPr>
                        <a:t>日期时间类</a:t>
                      </a:r>
                      <a:endParaRPr lang="zh-CN" sz="1000" kern="100">
                        <a:effectLst/>
                        <a:latin typeface="微软雅黑" panose="020B0503020204020204" pitchFamily="34" charset="-122"/>
                        <a:ea typeface="微软雅黑" panose="020B0503020204020204" pitchFamily="34" charset="-122"/>
                      </a:endParaRPr>
                    </a:p>
                  </a:txBody>
                  <a:tcPr marL="68580" marR="68580" marT="0" marB="0" vert="eaVert"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TIMESTAMP</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时间戳，内容格式：</a:t>
                      </a:r>
                      <a:r>
                        <a:rPr lang="en-US" sz="1000" kern="0">
                          <a:effectLst/>
                          <a:latin typeface="微软雅黑" panose="020B0503020204020204" pitchFamily="34" charset="-122"/>
                          <a:ea typeface="微软雅黑" panose="020B0503020204020204" pitchFamily="34" charset="-122"/>
                        </a:rPr>
                        <a:t>yyyy-mm-dd hh:mm:ss[.f...]</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541563460"/>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DATE</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日期，内容格式：</a:t>
                      </a:r>
                      <a:r>
                        <a:rPr lang="en-US" sz="1000" kern="0">
                          <a:effectLst/>
                          <a:latin typeface="微软雅黑" panose="020B0503020204020204" pitchFamily="34" charset="-122"/>
                          <a:ea typeface="微软雅黑" panose="020B0503020204020204" pitchFamily="34" charset="-122"/>
                        </a:rPr>
                        <a:t>YYYY­MM­DD</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14526952"/>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INTERVAL</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55971542"/>
                  </a:ext>
                </a:extLst>
              </a:tr>
              <a:tr h="0">
                <a:tc rowSpan="3">
                  <a:txBody>
                    <a:bodyPr/>
                    <a:lstStyle/>
                    <a:p>
                      <a:pPr marL="71755" marR="71755" algn="ctr">
                        <a:spcAft>
                          <a:spcPts val="0"/>
                        </a:spcAft>
                      </a:pPr>
                      <a:r>
                        <a:rPr lang="zh-CN" sz="1000" kern="0">
                          <a:effectLst/>
                          <a:latin typeface="微软雅黑" panose="020B0503020204020204" pitchFamily="34" charset="-122"/>
                          <a:ea typeface="微软雅黑" panose="020B0503020204020204" pitchFamily="34" charset="-122"/>
                        </a:rPr>
                        <a:t>字符串类</a:t>
                      </a:r>
                      <a:endParaRPr lang="zh-CN" sz="1000" kern="100">
                        <a:effectLst/>
                        <a:latin typeface="微软雅黑" panose="020B0503020204020204" pitchFamily="34" charset="-122"/>
                        <a:ea typeface="微软雅黑" panose="020B0503020204020204" pitchFamily="34" charset="-122"/>
                      </a:endParaRPr>
                    </a:p>
                  </a:txBody>
                  <a:tcPr marL="68580" marR="68580" marT="0" marB="0" vert="eaVert"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STRING</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字符串</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62929533"/>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VARCHAR</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字符数范围</a:t>
                      </a:r>
                      <a:r>
                        <a:rPr lang="en-US" sz="1000" kern="0">
                          <a:effectLst/>
                          <a:latin typeface="微软雅黑" panose="020B0503020204020204" pitchFamily="34" charset="-122"/>
                          <a:ea typeface="微软雅黑" panose="020B0503020204020204" pitchFamily="34" charset="-122"/>
                        </a:rPr>
                        <a:t>1 - 65535</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长度不定字符串</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356878954"/>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CHAR</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最大的字符数：</a:t>
                      </a:r>
                      <a:r>
                        <a:rPr lang="en-US" sz="1000" kern="0">
                          <a:effectLst/>
                          <a:latin typeface="微软雅黑" panose="020B0503020204020204" pitchFamily="34" charset="-122"/>
                          <a:ea typeface="微软雅黑" panose="020B0503020204020204" pitchFamily="34" charset="-122"/>
                        </a:rPr>
                        <a:t>255</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长度固定字符串</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70344590"/>
                  </a:ext>
                </a:extLst>
              </a:tr>
              <a:tr h="0">
                <a:tc rowSpan="2">
                  <a:txBody>
                    <a:bodyPr/>
                    <a:lstStyle/>
                    <a:p>
                      <a:pPr algn="ctr">
                        <a:spcAft>
                          <a:spcPts val="0"/>
                        </a:spcAft>
                      </a:pPr>
                      <a:r>
                        <a:rPr lang="en-US" sz="1000" kern="0">
                          <a:effectLst/>
                          <a:latin typeface="微软雅黑" panose="020B0503020204020204" pitchFamily="34" charset="-122"/>
                          <a:ea typeface="微软雅黑" panose="020B0503020204020204" pitchFamily="34" charset="-122"/>
                        </a:rPr>
                        <a:t>Misc</a:t>
                      </a:r>
                      <a:r>
                        <a:rPr lang="zh-CN" sz="1000" kern="0">
                          <a:effectLst/>
                          <a:latin typeface="微软雅黑" panose="020B0503020204020204" pitchFamily="34" charset="-122"/>
                          <a:ea typeface="微软雅黑" panose="020B0503020204020204" pitchFamily="34" charset="-122"/>
                        </a:rPr>
                        <a:t>类</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BOOLEAN</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布尔类型</a:t>
                      </a:r>
                      <a:r>
                        <a:rPr lang="en-US" sz="1000" kern="0">
                          <a:effectLst/>
                          <a:latin typeface="微软雅黑" panose="020B0503020204020204" pitchFamily="34" charset="-122"/>
                          <a:ea typeface="微软雅黑" panose="020B0503020204020204" pitchFamily="34" charset="-122"/>
                        </a:rPr>
                        <a:t> TRUE/FALSE</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90215436"/>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BINARY</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字节序列</a:t>
                      </a:r>
                      <a:endParaRPr lang="zh-CN" sz="10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069805526"/>
                  </a:ext>
                </a:extLst>
              </a:tr>
            </a:tbl>
          </a:graphicData>
        </a:graphic>
      </p:graphicFrame>
    </p:spTree>
    <p:extLst>
      <p:ext uri="{BB962C8B-B14F-4D97-AF65-F5344CB8AC3E}">
        <p14:creationId xmlns:p14="http://schemas.microsoft.com/office/powerpoint/2010/main" val="257754737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FEEB60-CE59-49B5-BDAA-3511F8A96A56}"/>
              </a:ext>
            </a:extLst>
          </p:cNvPr>
          <p:cNvSpPr>
            <a:spLocks noGrp="1"/>
          </p:cNvSpPr>
          <p:nvPr>
            <p:ph type="title"/>
          </p:nvPr>
        </p:nvSpPr>
        <p:spPr/>
        <p:txBody>
          <a:bodyPr/>
          <a:lstStyle/>
          <a:p>
            <a:r>
              <a:rPr lang="en-US" altLang="zh-CN" dirty="0"/>
              <a:t>8.3.1  </a:t>
            </a:r>
            <a:r>
              <a:rPr lang="zh-CN" altLang="en-US" dirty="0"/>
              <a:t>基本数据类型</a:t>
            </a:r>
          </a:p>
        </p:txBody>
      </p:sp>
      <p:sp>
        <p:nvSpPr>
          <p:cNvPr id="3" name="内容占位符 2">
            <a:extLst>
              <a:ext uri="{FF2B5EF4-FFF2-40B4-BE49-F238E27FC236}">
                <a16:creationId xmlns:a16="http://schemas.microsoft.com/office/drawing/2014/main" id="{79E3E1DD-6346-495E-AFB0-C1811D5C90F5}"/>
              </a:ext>
            </a:extLst>
          </p:cNvPr>
          <p:cNvSpPr>
            <a:spLocks noGrp="1"/>
          </p:cNvSpPr>
          <p:nvPr>
            <p:ph idx="1"/>
          </p:nvPr>
        </p:nvSpPr>
        <p:spPr/>
        <p:txBody>
          <a:bodyPr>
            <a:normAutofit/>
          </a:bodyPr>
          <a:lstStyle/>
          <a:p>
            <a:r>
              <a:rPr lang="en-US" altLang="zh-CN" dirty="0"/>
              <a:t>Hive</a:t>
            </a:r>
            <a:r>
              <a:rPr lang="zh-CN" altLang="en-US" dirty="0"/>
              <a:t>的基本数据类型是可以进行隐式转换的，隐式类型转换规则如下所示。</a:t>
            </a:r>
          </a:p>
          <a:p>
            <a:pPr lvl="1"/>
            <a:r>
              <a:rPr lang="zh-CN" altLang="en-US" dirty="0"/>
              <a:t>（</a:t>
            </a:r>
            <a:r>
              <a:rPr lang="en-US" altLang="zh-CN" dirty="0"/>
              <a:t>1</a:t>
            </a:r>
            <a:r>
              <a:rPr lang="zh-CN" altLang="en-US" dirty="0"/>
              <a:t>）任何整数类型都可以隐式地转换为一个范围更广的类型，如</a:t>
            </a:r>
            <a:r>
              <a:rPr lang="en-US" altLang="zh-CN" dirty="0"/>
              <a:t>TINYINT</a:t>
            </a:r>
            <a:r>
              <a:rPr lang="zh-CN" altLang="en-US" dirty="0"/>
              <a:t>可以转换成</a:t>
            </a:r>
            <a:r>
              <a:rPr lang="en-US" altLang="zh-CN" dirty="0"/>
              <a:t>INT</a:t>
            </a:r>
            <a:r>
              <a:rPr lang="zh-CN" altLang="en-US" dirty="0"/>
              <a:t>，</a:t>
            </a:r>
            <a:r>
              <a:rPr lang="en-US" altLang="zh-CN" dirty="0"/>
              <a:t>INT</a:t>
            </a:r>
            <a:r>
              <a:rPr lang="zh-CN" altLang="en-US" dirty="0"/>
              <a:t>可以转换成</a:t>
            </a:r>
            <a:r>
              <a:rPr lang="en-US" altLang="zh-CN" dirty="0"/>
              <a:t>BIGINT</a:t>
            </a:r>
            <a:r>
              <a:rPr lang="zh-CN" altLang="en-US" dirty="0"/>
              <a:t>。</a:t>
            </a:r>
          </a:p>
          <a:p>
            <a:pPr lvl="1"/>
            <a:r>
              <a:rPr lang="zh-CN" altLang="en-US" dirty="0"/>
              <a:t>（</a:t>
            </a:r>
            <a:r>
              <a:rPr lang="en-US" altLang="zh-CN" dirty="0"/>
              <a:t>2</a:t>
            </a:r>
            <a:r>
              <a:rPr lang="zh-CN" altLang="en-US" dirty="0"/>
              <a:t>）所有整数类型、</a:t>
            </a:r>
            <a:r>
              <a:rPr lang="en-US" altLang="zh-CN" dirty="0"/>
              <a:t>FLOAT</a:t>
            </a:r>
            <a:r>
              <a:rPr lang="zh-CN" altLang="en-US" dirty="0"/>
              <a:t>和</a:t>
            </a:r>
            <a:r>
              <a:rPr lang="en-US" altLang="zh-CN" dirty="0"/>
              <a:t>STRING</a:t>
            </a:r>
            <a:r>
              <a:rPr lang="zh-CN" altLang="en-US" dirty="0"/>
              <a:t>类型都可以隐式地转换成</a:t>
            </a:r>
            <a:r>
              <a:rPr lang="en-US" altLang="zh-CN" dirty="0"/>
              <a:t>DOUBLE</a:t>
            </a:r>
            <a:r>
              <a:rPr lang="zh-CN" altLang="en-US" dirty="0"/>
              <a:t>。</a:t>
            </a:r>
          </a:p>
          <a:p>
            <a:pPr lvl="1"/>
            <a:r>
              <a:rPr lang="zh-CN" altLang="en-US" dirty="0"/>
              <a:t>（</a:t>
            </a:r>
            <a:r>
              <a:rPr lang="en-US" altLang="zh-CN" dirty="0"/>
              <a:t>3</a:t>
            </a:r>
            <a:r>
              <a:rPr lang="zh-CN" altLang="en-US" dirty="0"/>
              <a:t>）</a:t>
            </a:r>
            <a:r>
              <a:rPr lang="en-US" altLang="zh-CN" dirty="0"/>
              <a:t>TINYINT</a:t>
            </a:r>
            <a:r>
              <a:rPr lang="zh-CN" altLang="en-US" dirty="0"/>
              <a:t>、</a:t>
            </a:r>
            <a:r>
              <a:rPr lang="en-US" altLang="zh-CN" dirty="0"/>
              <a:t>SMALLINT</a:t>
            </a:r>
            <a:r>
              <a:rPr lang="zh-CN" altLang="en-US" dirty="0"/>
              <a:t>、</a:t>
            </a:r>
            <a:r>
              <a:rPr lang="en-US" altLang="zh-CN" dirty="0"/>
              <a:t>INT</a:t>
            </a:r>
            <a:r>
              <a:rPr lang="zh-CN" altLang="en-US" dirty="0"/>
              <a:t>都可以转换为</a:t>
            </a:r>
            <a:r>
              <a:rPr lang="en-US" altLang="zh-CN" dirty="0"/>
              <a:t>FLOAT</a:t>
            </a:r>
            <a:r>
              <a:rPr lang="zh-CN" altLang="en-US" dirty="0"/>
              <a:t>。</a:t>
            </a:r>
          </a:p>
          <a:p>
            <a:pPr lvl="1"/>
            <a:r>
              <a:rPr lang="zh-CN" altLang="en-US" dirty="0"/>
              <a:t>（</a:t>
            </a:r>
            <a:r>
              <a:rPr lang="en-US" altLang="zh-CN" dirty="0"/>
              <a:t>4</a:t>
            </a:r>
            <a:r>
              <a:rPr lang="zh-CN" altLang="en-US" dirty="0"/>
              <a:t>）</a:t>
            </a:r>
            <a:r>
              <a:rPr lang="en-US" altLang="zh-CN" dirty="0"/>
              <a:t>BOOLEAN</a:t>
            </a:r>
            <a:r>
              <a:rPr lang="zh-CN" altLang="en-US" dirty="0"/>
              <a:t>类型不可以转换为任何其它的类型。</a:t>
            </a:r>
          </a:p>
          <a:p>
            <a:endParaRPr lang="zh-CN" altLang="en-US" dirty="0"/>
          </a:p>
        </p:txBody>
      </p:sp>
    </p:spTree>
    <p:extLst>
      <p:ext uri="{BB962C8B-B14F-4D97-AF65-F5344CB8AC3E}">
        <p14:creationId xmlns:p14="http://schemas.microsoft.com/office/powerpoint/2010/main" val="146978611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03B68-7014-4DD4-97C3-82195E93397E}"/>
              </a:ext>
            </a:extLst>
          </p:cNvPr>
          <p:cNvSpPr>
            <a:spLocks noGrp="1"/>
          </p:cNvSpPr>
          <p:nvPr>
            <p:ph type="title"/>
          </p:nvPr>
        </p:nvSpPr>
        <p:spPr/>
        <p:txBody>
          <a:bodyPr/>
          <a:lstStyle/>
          <a:p>
            <a:r>
              <a:rPr lang="en-US" altLang="zh-CN" dirty="0"/>
              <a:t>8.3.2  </a:t>
            </a:r>
            <a:r>
              <a:rPr lang="zh-CN" altLang="en-US" dirty="0"/>
              <a:t>集合数据类型</a:t>
            </a:r>
          </a:p>
        </p:txBody>
      </p:sp>
      <p:sp>
        <p:nvSpPr>
          <p:cNvPr id="3" name="内容占位符 2">
            <a:extLst>
              <a:ext uri="{FF2B5EF4-FFF2-40B4-BE49-F238E27FC236}">
                <a16:creationId xmlns:a16="http://schemas.microsoft.com/office/drawing/2014/main" id="{2C224BEE-A128-4BBB-9D9D-01BD5C5E8F7A}"/>
              </a:ext>
            </a:extLst>
          </p:cNvPr>
          <p:cNvSpPr>
            <a:spLocks noGrp="1"/>
          </p:cNvSpPr>
          <p:nvPr>
            <p:ph idx="1"/>
          </p:nvPr>
        </p:nvSpPr>
        <p:spPr/>
        <p:txBody>
          <a:bodyPr/>
          <a:lstStyle/>
          <a:p>
            <a:r>
              <a:rPr lang="zh-CN" altLang="en-US" dirty="0"/>
              <a:t>所谓集合类型是指该字段可以包含多个值，有时也称复杂数据类型。</a:t>
            </a:r>
          </a:p>
        </p:txBody>
      </p:sp>
      <p:graphicFrame>
        <p:nvGraphicFramePr>
          <p:cNvPr id="4" name="表格 3">
            <a:extLst>
              <a:ext uri="{FF2B5EF4-FFF2-40B4-BE49-F238E27FC236}">
                <a16:creationId xmlns:a16="http://schemas.microsoft.com/office/drawing/2014/main" id="{B8E55B3E-9C47-4995-936B-C38A88A49B2B}"/>
              </a:ext>
            </a:extLst>
          </p:cNvPr>
          <p:cNvGraphicFramePr>
            <a:graphicFrameLocks noGrp="1"/>
          </p:cNvGraphicFramePr>
          <p:nvPr>
            <p:extLst>
              <p:ext uri="{D42A27DB-BD31-4B8C-83A1-F6EECF244321}">
                <p14:modId xmlns:p14="http://schemas.microsoft.com/office/powerpoint/2010/main" val="2012967818"/>
              </p:ext>
            </p:extLst>
          </p:nvPr>
        </p:nvGraphicFramePr>
        <p:xfrm>
          <a:off x="628650" y="1903691"/>
          <a:ext cx="7886700" cy="219456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2133299456"/>
                    </a:ext>
                  </a:extLst>
                </a:gridCol>
                <a:gridCol w="943058">
                  <a:extLst>
                    <a:ext uri="{9D8B030D-6E8A-4147-A177-3AD203B41FA5}">
                      <a16:colId xmlns:a16="http://schemas.microsoft.com/office/drawing/2014/main" val="774789405"/>
                    </a:ext>
                  </a:extLst>
                </a:gridCol>
                <a:gridCol w="5465361">
                  <a:extLst>
                    <a:ext uri="{9D8B030D-6E8A-4147-A177-3AD203B41FA5}">
                      <a16:colId xmlns:a16="http://schemas.microsoft.com/office/drawing/2014/main" val="1781454409"/>
                    </a:ext>
                  </a:extLst>
                </a:gridCol>
              </a:tblGrid>
              <a:tr h="0">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数据类型</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长度</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说明</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366243361"/>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ARRAY</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数组，存储相同类型的数据，索引从</a:t>
                      </a:r>
                      <a:r>
                        <a:rPr lang="en-US" sz="1600" kern="0">
                          <a:effectLst/>
                          <a:latin typeface="微软雅黑" panose="020B0503020204020204" pitchFamily="34" charset="-122"/>
                          <a:ea typeface="微软雅黑" panose="020B0503020204020204" pitchFamily="34" charset="-122"/>
                        </a:rPr>
                        <a:t>0</a:t>
                      </a:r>
                      <a:r>
                        <a:rPr lang="zh-CN" sz="1600" kern="0">
                          <a:effectLst/>
                          <a:latin typeface="微软雅黑" panose="020B0503020204020204" pitchFamily="34" charset="-122"/>
                          <a:ea typeface="微软雅黑" panose="020B0503020204020204" pitchFamily="34" charset="-122"/>
                        </a:rPr>
                        <a:t>开始，可以通过下标获取数据</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25156192"/>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MAP</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字典，存储键值对数据，键或者值的数据类型必须相同，通过键获取数据，</a:t>
                      </a:r>
                      <a:r>
                        <a:rPr lang="en-US" sz="1600" kern="0">
                          <a:effectLst/>
                          <a:latin typeface="微软雅黑" panose="020B0503020204020204" pitchFamily="34" charset="-122"/>
                          <a:ea typeface="微软雅黑" panose="020B0503020204020204" pitchFamily="34" charset="-122"/>
                        </a:rPr>
                        <a:t>MAP&lt;primitive_type, data_type&gt;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993619422"/>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STRUCT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结构体，存储多种不同类型的数据，一旦生命好结构体，各字段的位置不能改变，</a:t>
                      </a:r>
                      <a:r>
                        <a:rPr lang="en-US" sz="1600" kern="0">
                          <a:effectLst/>
                          <a:latin typeface="微软雅黑" panose="020B0503020204020204" pitchFamily="34" charset="-122"/>
                          <a:ea typeface="微软雅黑" panose="020B0503020204020204" pitchFamily="34" charset="-122"/>
                        </a:rPr>
                        <a:t>STRUCT&lt;col_name : data_type [COMMENT col_comment], ...&gt;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510431187"/>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UNIONTYPE</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dirty="0">
                          <a:effectLst/>
                          <a:latin typeface="微软雅黑" panose="020B0503020204020204" pitchFamily="34" charset="-122"/>
                          <a:ea typeface="微软雅黑" panose="020B0503020204020204" pitchFamily="34" charset="-122"/>
                        </a:rPr>
                        <a:t>联合体，</a:t>
                      </a:r>
                      <a:r>
                        <a:rPr lang="en-US" sz="1600" kern="0" dirty="0">
                          <a:effectLst/>
                          <a:latin typeface="微软雅黑" panose="020B0503020204020204" pitchFamily="34" charset="-122"/>
                          <a:ea typeface="微软雅黑" panose="020B0503020204020204" pitchFamily="34" charset="-122"/>
                        </a:rPr>
                        <a:t>UNIONTYPE&lt;</a:t>
                      </a:r>
                      <a:r>
                        <a:rPr lang="en-US" sz="1600" kern="0" dirty="0" err="1">
                          <a:effectLst/>
                          <a:latin typeface="微软雅黑" panose="020B0503020204020204" pitchFamily="34" charset="-122"/>
                          <a:ea typeface="微软雅黑" panose="020B0503020204020204" pitchFamily="34" charset="-122"/>
                        </a:rPr>
                        <a:t>data_type</a:t>
                      </a:r>
                      <a:r>
                        <a:rPr lang="en-US" sz="1600" kern="0" dirty="0">
                          <a:effectLst/>
                          <a:latin typeface="微软雅黑" panose="020B0503020204020204" pitchFamily="34" charset="-122"/>
                          <a:ea typeface="微软雅黑" panose="020B0503020204020204" pitchFamily="34" charset="-122"/>
                        </a:rPr>
                        <a:t>, </a:t>
                      </a:r>
                      <a:r>
                        <a:rPr lang="en-US" sz="1600" kern="0" dirty="0" err="1">
                          <a:effectLst/>
                          <a:latin typeface="微软雅黑" panose="020B0503020204020204" pitchFamily="34" charset="-122"/>
                          <a:ea typeface="微软雅黑" panose="020B0503020204020204" pitchFamily="34" charset="-122"/>
                        </a:rPr>
                        <a:t>data_type</a:t>
                      </a:r>
                      <a:r>
                        <a:rPr lang="en-US" sz="1600" kern="0" dirty="0">
                          <a:effectLst/>
                          <a:latin typeface="微软雅黑" panose="020B0503020204020204" pitchFamily="34" charset="-122"/>
                          <a:ea typeface="微软雅黑" panose="020B0503020204020204" pitchFamily="34" charset="-122"/>
                        </a:rPr>
                        <a:t>, ...&gt;</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51289277"/>
                  </a:ext>
                </a:extLst>
              </a:tr>
            </a:tbl>
          </a:graphicData>
        </a:graphic>
      </p:graphicFrame>
    </p:spTree>
    <p:extLst>
      <p:ext uri="{BB962C8B-B14F-4D97-AF65-F5344CB8AC3E}">
        <p14:creationId xmlns:p14="http://schemas.microsoft.com/office/powerpoint/2010/main" val="84122220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37C74-729B-4300-919F-8A6C0538B7F6}"/>
              </a:ext>
            </a:extLst>
          </p:cNvPr>
          <p:cNvSpPr>
            <a:spLocks noGrp="1"/>
          </p:cNvSpPr>
          <p:nvPr>
            <p:ph type="title"/>
          </p:nvPr>
        </p:nvSpPr>
        <p:spPr/>
        <p:txBody>
          <a:bodyPr/>
          <a:lstStyle/>
          <a:p>
            <a:r>
              <a:rPr lang="en-US" altLang="zh-CN" dirty="0"/>
              <a:t>8.4  Hive</a:t>
            </a:r>
            <a:r>
              <a:rPr lang="zh-CN" altLang="en-US" dirty="0"/>
              <a:t>文件格式</a:t>
            </a:r>
          </a:p>
        </p:txBody>
      </p:sp>
      <p:graphicFrame>
        <p:nvGraphicFramePr>
          <p:cNvPr id="4" name="表格 4">
            <a:extLst>
              <a:ext uri="{FF2B5EF4-FFF2-40B4-BE49-F238E27FC236}">
                <a16:creationId xmlns:a16="http://schemas.microsoft.com/office/drawing/2014/main" id="{DB959D3C-3D50-4248-A5BD-9AF77CE741C9}"/>
              </a:ext>
            </a:extLst>
          </p:cNvPr>
          <p:cNvGraphicFramePr>
            <a:graphicFrameLocks noGrp="1"/>
          </p:cNvGraphicFramePr>
          <p:nvPr>
            <p:ph idx="1"/>
            <p:extLst>
              <p:ext uri="{D42A27DB-BD31-4B8C-83A1-F6EECF244321}">
                <p14:modId xmlns:p14="http://schemas.microsoft.com/office/powerpoint/2010/main" val="2223861056"/>
              </p:ext>
            </p:extLst>
          </p:nvPr>
        </p:nvGraphicFramePr>
        <p:xfrm>
          <a:off x="628650" y="1370013"/>
          <a:ext cx="7886700" cy="33274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647702920"/>
                    </a:ext>
                  </a:extLst>
                </a:gridCol>
                <a:gridCol w="1314450">
                  <a:extLst>
                    <a:ext uri="{9D8B030D-6E8A-4147-A177-3AD203B41FA5}">
                      <a16:colId xmlns:a16="http://schemas.microsoft.com/office/drawing/2014/main" val="2976716313"/>
                    </a:ext>
                  </a:extLst>
                </a:gridCol>
                <a:gridCol w="920555">
                  <a:extLst>
                    <a:ext uri="{9D8B030D-6E8A-4147-A177-3AD203B41FA5}">
                      <a16:colId xmlns:a16="http://schemas.microsoft.com/office/drawing/2014/main" val="1317621907"/>
                    </a:ext>
                  </a:extLst>
                </a:gridCol>
                <a:gridCol w="1708345">
                  <a:extLst>
                    <a:ext uri="{9D8B030D-6E8A-4147-A177-3AD203B41FA5}">
                      <a16:colId xmlns:a16="http://schemas.microsoft.com/office/drawing/2014/main" val="1795817331"/>
                    </a:ext>
                  </a:extLst>
                </a:gridCol>
                <a:gridCol w="1314450">
                  <a:extLst>
                    <a:ext uri="{9D8B030D-6E8A-4147-A177-3AD203B41FA5}">
                      <a16:colId xmlns:a16="http://schemas.microsoft.com/office/drawing/2014/main" val="1890104646"/>
                    </a:ext>
                  </a:extLst>
                </a:gridCol>
                <a:gridCol w="1314450">
                  <a:extLst>
                    <a:ext uri="{9D8B030D-6E8A-4147-A177-3AD203B41FA5}">
                      <a16:colId xmlns:a16="http://schemas.microsoft.com/office/drawing/2014/main" val="1148159131"/>
                    </a:ext>
                  </a:extLst>
                </a:gridCol>
              </a:tblGrid>
              <a:tr h="370840">
                <a:tc>
                  <a:txBody>
                    <a:bodyPr/>
                    <a:lstStyle/>
                    <a:p>
                      <a:r>
                        <a:rPr lang="zh-CN" altLang="en-US" sz="1000" dirty="0">
                          <a:latin typeface="微软雅黑" panose="020B0503020204020204" pitchFamily="34" charset="-122"/>
                          <a:ea typeface="微软雅黑" panose="020B0503020204020204" pitchFamily="34" charset="-122"/>
                        </a:rPr>
                        <a:t>文件格式</a:t>
                      </a:r>
                    </a:p>
                  </a:txBody>
                  <a:tcPr anchor="ctr"/>
                </a:tc>
                <a:tc>
                  <a:txBody>
                    <a:bodyPr/>
                    <a:lstStyle/>
                    <a:p>
                      <a:r>
                        <a:rPr lang="zh-CN" altLang="en-US" sz="1000" dirty="0">
                          <a:latin typeface="微软雅黑" panose="020B0503020204020204" pitchFamily="34" charset="-122"/>
                          <a:ea typeface="微软雅黑" panose="020B0503020204020204" pitchFamily="34" charset="-122"/>
                        </a:rPr>
                        <a:t>说明</a:t>
                      </a:r>
                    </a:p>
                  </a:txBody>
                  <a:tcPr anchor="ctr"/>
                </a:tc>
                <a:tc>
                  <a:txBody>
                    <a:bodyPr/>
                    <a:lstStyle/>
                    <a:p>
                      <a:r>
                        <a:rPr lang="zh-CN" altLang="en-US" sz="1000" dirty="0">
                          <a:latin typeface="微软雅黑" panose="020B0503020204020204" pitchFamily="34" charset="-122"/>
                          <a:ea typeface="微软雅黑" panose="020B0503020204020204" pitchFamily="34" charset="-122"/>
                        </a:rPr>
                        <a:t>存储方式</a:t>
                      </a:r>
                    </a:p>
                  </a:txBody>
                  <a:tcPr anchor="ctr"/>
                </a:tc>
                <a:tc>
                  <a:txBody>
                    <a:bodyPr/>
                    <a:lstStyle/>
                    <a:p>
                      <a:r>
                        <a:rPr lang="zh-CN" altLang="en-US" sz="1000" dirty="0">
                          <a:latin typeface="微软雅黑" panose="020B0503020204020204" pitchFamily="34" charset="-122"/>
                          <a:ea typeface="微软雅黑" panose="020B0503020204020204" pitchFamily="34" charset="-122"/>
                        </a:rPr>
                        <a:t>优点</a:t>
                      </a:r>
                    </a:p>
                  </a:txBody>
                  <a:tcPr anchor="ctr"/>
                </a:tc>
                <a:tc>
                  <a:txBody>
                    <a:bodyPr/>
                    <a:lstStyle/>
                    <a:p>
                      <a:r>
                        <a:rPr lang="zh-CN" altLang="en-US" sz="1000" dirty="0">
                          <a:latin typeface="微软雅黑" panose="020B0503020204020204" pitchFamily="34" charset="-122"/>
                          <a:ea typeface="微软雅黑" panose="020B0503020204020204" pitchFamily="34" charset="-122"/>
                        </a:rPr>
                        <a:t>缺点</a:t>
                      </a:r>
                    </a:p>
                  </a:txBody>
                  <a:tcPr anchor="ctr"/>
                </a:tc>
                <a:tc>
                  <a:txBody>
                    <a:bodyPr/>
                    <a:lstStyle/>
                    <a:p>
                      <a:r>
                        <a:rPr lang="zh-CN" altLang="en-US" sz="1000" dirty="0">
                          <a:latin typeface="微软雅黑" panose="020B0503020204020204" pitchFamily="34" charset="-122"/>
                          <a:ea typeface="微软雅黑" panose="020B0503020204020204" pitchFamily="34" charset="-122"/>
                        </a:rPr>
                        <a:t>应用场景</a:t>
                      </a:r>
                    </a:p>
                  </a:txBody>
                  <a:tcPr anchor="ctr"/>
                </a:tc>
                <a:extLst>
                  <a:ext uri="{0D108BD9-81ED-4DB2-BD59-A6C34878D82A}">
                    <a16:rowId xmlns:a16="http://schemas.microsoft.com/office/drawing/2014/main" val="4011126683"/>
                  </a:ext>
                </a:extLst>
              </a:tr>
              <a:tr h="370840">
                <a:tc>
                  <a:txBody>
                    <a:bodyPr/>
                    <a:lstStyle/>
                    <a:p>
                      <a:r>
                        <a:rPr lang="en-US" altLang="zh-CN" sz="1000" dirty="0">
                          <a:latin typeface="微软雅黑" panose="020B0503020204020204" pitchFamily="34" charset="-122"/>
                          <a:ea typeface="微软雅黑" panose="020B0503020204020204" pitchFamily="34" charset="-122"/>
                        </a:rPr>
                        <a:t>TEXTFILE</a:t>
                      </a:r>
                    </a:p>
                  </a:txBody>
                  <a:tcPr anchor="ctr"/>
                </a:tc>
                <a:tc>
                  <a:txBody>
                    <a:bodyPr/>
                    <a:lstStyle/>
                    <a:p>
                      <a:r>
                        <a:rPr lang="zh-CN" altLang="en-US" sz="1000" dirty="0">
                          <a:latin typeface="微软雅黑" panose="020B0503020204020204" pitchFamily="34" charset="-122"/>
                          <a:ea typeface="微软雅黑" panose="020B0503020204020204" pitchFamily="34" charset="-122"/>
                        </a:rPr>
                        <a:t>默认，建表时用户需要指定分隔符</a:t>
                      </a:r>
                    </a:p>
                  </a:txBody>
                  <a:tcPr anchor="ctr"/>
                </a:tc>
                <a:tc>
                  <a:txBody>
                    <a:bodyPr/>
                    <a:lstStyle/>
                    <a:p>
                      <a:r>
                        <a:rPr lang="zh-CN" altLang="en-US" sz="1000" dirty="0">
                          <a:latin typeface="微软雅黑" panose="020B0503020204020204" pitchFamily="34" charset="-122"/>
                          <a:ea typeface="微软雅黑" panose="020B0503020204020204" pitchFamily="34" charset="-122"/>
                        </a:rPr>
                        <a:t>行存储</a:t>
                      </a:r>
                    </a:p>
                  </a:txBody>
                  <a:tcPr anchor="ctr"/>
                </a:tc>
                <a:tc>
                  <a:txBody>
                    <a:bodyPr/>
                    <a:lstStyle/>
                    <a:p>
                      <a:r>
                        <a:rPr lang="zh-CN" altLang="en-US" sz="1000" dirty="0">
                          <a:latin typeface="微软雅黑" panose="020B0503020204020204" pitchFamily="34" charset="-122"/>
                          <a:ea typeface="微软雅黑" panose="020B0503020204020204" pitchFamily="34" charset="-122"/>
                        </a:rPr>
                        <a:t>最简单的数据格式，便于和其他工具（</a:t>
                      </a:r>
                      <a:r>
                        <a:rPr lang="en-US" altLang="zh-CN" sz="1000" dirty="0">
                          <a:latin typeface="微软雅黑" panose="020B0503020204020204" pitchFamily="34" charset="-122"/>
                          <a:ea typeface="微软雅黑" panose="020B0503020204020204" pitchFamily="34" charset="-122"/>
                        </a:rPr>
                        <a:t>Pig</a:t>
                      </a:r>
                      <a:r>
                        <a:rPr lang="zh-CN" altLang="en-US" sz="1000" dirty="0">
                          <a:latin typeface="微软雅黑" panose="020B0503020204020204" pitchFamily="34" charset="-122"/>
                          <a:ea typeface="微软雅黑" panose="020B0503020204020204" pitchFamily="34" charset="-122"/>
                        </a:rPr>
                        <a:t>、</a:t>
                      </a:r>
                      <a:r>
                        <a:rPr lang="en-US" altLang="zh-CN" sz="1000" dirty="0">
                          <a:latin typeface="微软雅黑" panose="020B0503020204020204" pitchFamily="34" charset="-122"/>
                          <a:ea typeface="微软雅黑" panose="020B0503020204020204" pitchFamily="34" charset="-122"/>
                        </a:rPr>
                        <a:t>Grep</a:t>
                      </a:r>
                      <a:r>
                        <a:rPr lang="zh-CN" altLang="en-US" sz="1000" dirty="0">
                          <a:latin typeface="微软雅黑" panose="020B0503020204020204" pitchFamily="34" charset="-122"/>
                          <a:ea typeface="微软雅黑" panose="020B0503020204020204" pitchFamily="34" charset="-122"/>
                        </a:rPr>
                        <a:t>、</a:t>
                      </a:r>
                      <a:r>
                        <a:rPr lang="en-US" altLang="zh-CN" sz="1000" dirty="0">
                          <a:latin typeface="微软雅黑" panose="020B0503020204020204" pitchFamily="34" charset="-122"/>
                          <a:ea typeface="微软雅黑" panose="020B0503020204020204" pitchFamily="34" charset="-122"/>
                        </a:rPr>
                        <a:t>sed</a:t>
                      </a:r>
                      <a:r>
                        <a:rPr lang="zh-CN" altLang="en-US" sz="1000" dirty="0">
                          <a:latin typeface="微软雅黑" panose="020B0503020204020204" pitchFamily="34" charset="-122"/>
                          <a:ea typeface="微软雅黑" panose="020B0503020204020204" pitchFamily="34" charset="-122"/>
                        </a:rPr>
                        <a:t>、</a:t>
                      </a:r>
                      <a:r>
                        <a:rPr lang="en-US" altLang="zh-CN" sz="1000" dirty="0">
                          <a:latin typeface="微软雅黑" panose="020B0503020204020204" pitchFamily="34" charset="-122"/>
                          <a:ea typeface="微软雅黑" panose="020B0503020204020204" pitchFamily="34" charset="-122"/>
                        </a:rPr>
                        <a:t>AWK</a:t>
                      </a:r>
                      <a:r>
                        <a:rPr lang="zh-CN" altLang="en-US" sz="1000" dirty="0">
                          <a:latin typeface="微软雅黑" panose="020B0503020204020204" pitchFamily="34" charset="-122"/>
                          <a:ea typeface="微软雅黑" panose="020B0503020204020204" pitchFamily="34" charset="-122"/>
                        </a:rPr>
                        <a:t>）共享数据，便于查看和编辑；加载较快</a:t>
                      </a:r>
                    </a:p>
                  </a:txBody>
                  <a:tcPr anchor="ctr"/>
                </a:tc>
                <a:tc>
                  <a:txBody>
                    <a:bodyPr/>
                    <a:lstStyle/>
                    <a:p>
                      <a:r>
                        <a:rPr lang="zh-CN" altLang="en-US" sz="1000" dirty="0">
                          <a:latin typeface="微软雅黑" panose="020B0503020204020204" pitchFamily="34" charset="-122"/>
                          <a:ea typeface="微软雅黑" panose="020B0503020204020204" pitchFamily="34" charset="-122"/>
                        </a:rPr>
                        <a:t>耗费存储空间，</a:t>
                      </a:r>
                      <a:r>
                        <a:rPr lang="en-US" altLang="zh-CN" sz="1000" dirty="0">
                          <a:latin typeface="微软雅黑" panose="020B0503020204020204" pitchFamily="34" charset="-122"/>
                          <a:ea typeface="微软雅黑" panose="020B0503020204020204" pitchFamily="34" charset="-122"/>
                        </a:rPr>
                        <a:t>I/O</a:t>
                      </a:r>
                      <a:r>
                        <a:rPr lang="zh-CN" altLang="en-US" sz="1000" dirty="0">
                          <a:latin typeface="微软雅黑" panose="020B0503020204020204" pitchFamily="34" charset="-122"/>
                          <a:ea typeface="微软雅黑" panose="020B0503020204020204" pitchFamily="34" charset="-122"/>
                        </a:rPr>
                        <a:t>性能较低；</a:t>
                      </a:r>
                      <a:r>
                        <a:rPr lang="en-US" altLang="zh-CN" sz="1000" dirty="0">
                          <a:latin typeface="微软雅黑" panose="020B0503020204020204" pitchFamily="34" charset="-122"/>
                          <a:ea typeface="微软雅黑" panose="020B0503020204020204" pitchFamily="34" charset="-122"/>
                        </a:rPr>
                        <a:t>Hive</a:t>
                      </a:r>
                      <a:r>
                        <a:rPr lang="zh-CN" altLang="en-US" sz="1000" dirty="0">
                          <a:latin typeface="微软雅黑" panose="020B0503020204020204" pitchFamily="34" charset="-122"/>
                          <a:ea typeface="微软雅黑" panose="020B0503020204020204" pitchFamily="34" charset="-122"/>
                        </a:rPr>
                        <a:t>不进行数据切分合并，不能进行并行操作，查询效率低</a:t>
                      </a:r>
                    </a:p>
                  </a:txBody>
                  <a:tcPr anchor="ctr"/>
                </a:tc>
                <a:tc>
                  <a:txBody>
                    <a:bodyPr/>
                    <a:lstStyle/>
                    <a:p>
                      <a:r>
                        <a:rPr lang="zh-CN" altLang="en-US" sz="1000" dirty="0">
                          <a:latin typeface="微软雅黑" panose="020B0503020204020204" pitchFamily="34" charset="-122"/>
                          <a:ea typeface="微软雅黑" panose="020B0503020204020204" pitchFamily="34" charset="-122"/>
                        </a:rPr>
                        <a:t>适用于小型查询，查看具体数据内容的测试操作</a:t>
                      </a:r>
                    </a:p>
                  </a:txBody>
                  <a:tcPr anchor="ctr"/>
                </a:tc>
                <a:extLst>
                  <a:ext uri="{0D108BD9-81ED-4DB2-BD59-A6C34878D82A}">
                    <a16:rowId xmlns:a16="http://schemas.microsoft.com/office/drawing/2014/main" val="3517676346"/>
                  </a:ext>
                </a:extLst>
              </a:tr>
              <a:tr h="370840">
                <a:tc>
                  <a:txBody>
                    <a:bodyPr/>
                    <a:lstStyle/>
                    <a:p>
                      <a:r>
                        <a:rPr lang="en-US" altLang="zh-CN" sz="1000" dirty="0">
                          <a:latin typeface="微软雅黑" panose="020B0503020204020204" pitchFamily="34" charset="-122"/>
                          <a:ea typeface="微软雅黑" panose="020B0503020204020204" pitchFamily="34" charset="-122"/>
                        </a:rPr>
                        <a:t>SEQUENCEFILE</a:t>
                      </a:r>
                    </a:p>
                  </a:txBody>
                  <a:tcPr anchor="ctr"/>
                </a:tc>
                <a:tc>
                  <a:txBody>
                    <a:bodyPr/>
                    <a:lstStyle/>
                    <a:p>
                      <a:r>
                        <a:rPr lang="zh-CN" altLang="en-US" sz="1000" dirty="0">
                          <a:latin typeface="微软雅黑" panose="020B0503020204020204" pitchFamily="34" charset="-122"/>
                          <a:ea typeface="微软雅黑" panose="020B0503020204020204" pitchFamily="34" charset="-122"/>
                        </a:rPr>
                        <a:t>二进制键值对序列化文件格式</a:t>
                      </a:r>
                    </a:p>
                  </a:txBody>
                  <a:tcPr anchor="ctr"/>
                </a:tc>
                <a:tc>
                  <a:txBody>
                    <a:bodyPr/>
                    <a:lstStyle/>
                    <a:p>
                      <a:r>
                        <a:rPr lang="zh-CN" altLang="en-US" sz="1000" dirty="0">
                          <a:latin typeface="微软雅黑" panose="020B0503020204020204" pitchFamily="34" charset="-122"/>
                          <a:ea typeface="微软雅黑" panose="020B0503020204020204" pitchFamily="34" charset="-122"/>
                        </a:rPr>
                        <a:t>行存储</a:t>
                      </a:r>
                    </a:p>
                  </a:txBody>
                  <a:tcPr anchor="ctr"/>
                </a:tc>
                <a:tc>
                  <a:txBody>
                    <a:bodyPr/>
                    <a:lstStyle/>
                    <a:p>
                      <a:r>
                        <a:rPr lang="zh-CN" altLang="en-US" sz="1000" dirty="0">
                          <a:latin typeface="微软雅黑" panose="020B0503020204020204" pitchFamily="34" charset="-122"/>
                          <a:ea typeface="微软雅黑" panose="020B0503020204020204" pitchFamily="34" charset="-122"/>
                        </a:rPr>
                        <a:t>可压缩、可分割，优化磁盘利用率和</a:t>
                      </a:r>
                      <a:r>
                        <a:rPr lang="en-US" altLang="zh-CN" sz="1000" dirty="0">
                          <a:latin typeface="微软雅黑" panose="020B0503020204020204" pitchFamily="34" charset="-122"/>
                          <a:ea typeface="微软雅黑" panose="020B0503020204020204" pitchFamily="34" charset="-122"/>
                        </a:rPr>
                        <a:t>I/O</a:t>
                      </a:r>
                      <a:r>
                        <a:rPr lang="zh-CN" altLang="en-US" sz="1000" dirty="0">
                          <a:latin typeface="微软雅黑" panose="020B0503020204020204" pitchFamily="34" charset="-122"/>
                          <a:ea typeface="微软雅黑" panose="020B0503020204020204" pitchFamily="34" charset="-122"/>
                        </a:rPr>
                        <a:t>；可并行操作数据，查询效率高</a:t>
                      </a:r>
                    </a:p>
                  </a:txBody>
                  <a:tcPr anchor="ctr"/>
                </a:tc>
                <a:tc>
                  <a:txBody>
                    <a:bodyPr/>
                    <a:lstStyle/>
                    <a:p>
                      <a:r>
                        <a:rPr lang="zh-CN" altLang="en-US" sz="1000" dirty="0">
                          <a:latin typeface="微软雅黑" panose="020B0503020204020204" pitchFamily="34" charset="-122"/>
                          <a:ea typeface="微软雅黑" panose="020B0503020204020204" pitchFamily="34" charset="-122"/>
                        </a:rPr>
                        <a:t>存储空间消耗最大；对于</a:t>
                      </a:r>
                      <a:r>
                        <a:rPr lang="en-US" altLang="zh-CN" sz="1000" dirty="0">
                          <a:latin typeface="微软雅黑" panose="020B0503020204020204" pitchFamily="34" charset="-122"/>
                          <a:ea typeface="微软雅黑" panose="020B0503020204020204" pitchFamily="34" charset="-122"/>
                        </a:rPr>
                        <a:t>Hadoop</a:t>
                      </a:r>
                      <a:r>
                        <a:rPr lang="zh-CN" altLang="en-US" sz="1000" dirty="0">
                          <a:latin typeface="微软雅黑" panose="020B0503020204020204" pitchFamily="34" charset="-122"/>
                          <a:ea typeface="微软雅黑" panose="020B0503020204020204" pitchFamily="34" charset="-122"/>
                        </a:rPr>
                        <a:t>生态系统之外的工具不适用，需要通过</a:t>
                      </a:r>
                      <a:r>
                        <a:rPr lang="en-US" altLang="zh-CN" sz="1000" dirty="0">
                          <a:latin typeface="微软雅黑" panose="020B0503020204020204" pitchFamily="34" charset="-122"/>
                          <a:ea typeface="微软雅黑" panose="020B0503020204020204" pitchFamily="34" charset="-122"/>
                        </a:rPr>
                        <a:t>text</a:t>
                      </a:r>
                      <a:r>
                        <a:rPr lang="zh-CN" altLang="en-US" sz="1000" dirty="0">
                          <a:latin typeface="微软雅黑" panose="020B0503020204020204" pitchFamily="34" charset="-122"/>
                          <a:ea typeface="微软雅黑" panose="020B0503020204020204" pitchFamily="34" charset="-122"/>
                        </a:rPr>
                        <a:t>文件转化加载</a:t>
                      </a:r>
                    </a:p>
                  </a:txBody>
                  <a:tcPr anchor="ctr"/>
                </a:tc>
                <a:tc>
                  <a:txBody>
                    <a:bodyPr/>
                    <a:lstStyle/>
                    <a:p>
                      <a:r>
                        <a:rPr lang="zh-CN" altLang="en-US" sz="1000" dirty="0">
                          <a:latin typeface="微软雅黑" panose="020B0503020204020204" pitchFamily="34" charset="-122"/>
                          <a:ea typeface="微软雅黑" panose="020B0503020204020204" pitchFamily="34" charset="-122"/>
                        </a:rPr>
                        <a:t>适用于数据量较小、大部分列的查询</a:t>
                      </a:r>
                    </a:p>
                  </a:txBody>
                  <a:tcPr anchor="ctr"/>
                </a:tc>
                <a:extLst>
                  <a:ext uri="{0D108BD9-81ED-4DB2-BD59-A6C34878D82A}">
                    <a16:rowId xmlns:a16="http://schemas.microsoft.com/office/drawing/2014/main" val="578023042"/>
                  </a:ext>
                </a:extLst>
              </a:tr>
              <a:tr h="370840">
                <a:tc>
                  <a:txBody>
                    <a:bodyPr/>
                    <a:lstStyle/>
                    <a:p>
                      <a:r>
                        <a:rPr lang="en-US" altLang="zh-CN" sz="1000" dirty="0">
                          <a:latin typeface="微软雅黑" panose="020B0503020204020204" pitchFamily="34" charset="-122"/>
                          <a:ea typeface="微软雅黑" panose="020B0503020204020204" pitchFamily="34" charset="-122"/>
                        </a:rPr>
                        <a:t>RCFILE</a:t>
                      </a:r>
                    </a:p>
                  </a:txBody>
                  <a:tcPr anchor="ctr"/>
                </a:tc>
                <a:tc>
                  <a:txBody>
                    <a:bodyPr/>
                    <a:lstStyle/>
                    <a:p>
                      <a:r>
                        <a:rPr lang="en-US" altLang="zh-CN" sz="1000" dirty="0">
                          <a:latin typeface="微软雅黑" panose="020B0503020204020204" pitchFamily="34" charset="-122"/>
                          <a:ea typeface="微软雅黑" panose="020B0503020204020204" pitchFamily="34" charset="-122"/>
                        </a:rPr>
                        <a:t>Hive</a:t>
                      </a:r>
                      <a:r>
                        <a:rPr lang="zh-CN" altLang="en-US" sz="1000" dirty="0">
                          <a:latin typeface="微软雅黑" panose="020B0503020204020204" pitchFamily="34" charset="-122"/>
                          <a:ea typeface="微软雅黑" panose="020B0503020204020204" pitchFamily="34" charset="-122"/>
                        </a:rPr>
                        <a:t>推出的一种专门面向列的数据格式，它遵循“先按列划分，再垂直划分”的设计理念</a:t>
                      </a:r>
                    </a:p>
                  </a:txBody>
                  <a:tcPr anchor="ctr"/>
                </a:tc>
                <a:tc>
                  <a:txBody>
                    <a:bodyPr/>
                    <a:lstStyle/>
                    <a:p>
                      <a:r>
                        <a:rPr lang="zh-CN" altLang="en-US" sz="1000" dirty="0">
                          <a:latin typeface="微软雅黑" panose="020B0503020204020204" pitchFamily="34" charset="-122"/>
                          <a:ea typeface="微软雅黑" panose="020B0503020204020204" pitchFamily="34" charset="-122"/>
                        </a:rPr>
                        <a:t>行列式存储</a:t>
                      </a:r>
                    </a:p>
                  </a:txBody>
                  <a:tcPr anchor="ctr"/>
                </a:tc>
                <a:tc>
                  <a:txBody>
                    <a:bodyPr/>
                    <a:lstStyle/>
                    <a:p>
                      <a:r>
                        <a:rPr lang="zh-CN" altLang="en-US" sz="1000" dirty="0">
                          <a:latin typeface="微软雅黑" panose="020B0503020204020204" pitchFamily="34" charset="-122"/>
                          <a:ea typeface="微软雅黑" panose="020B0503020204020204" pitchFamily="34" charset="-122"/>
                        </a:rPr>
                        <a:t>可压缩，高效的列存取；查询效率较高</a:t>
                      </a:r>
                    </a:p>
                  </a:txBody>
                  <a:tcPr anchor="ctr"/>
                </a:tc>
                <a:tc>
                  <a:txBody>
                    <a:bodyPr/>
                    <a:lstStyle/>
                    <a:p>
                      <a:r>
                        <a:rPr lang="zh-CN" altLang="en-US" sz="1000" dirty="0">
                          <a:latin typeface="微软雅黑" panose="020B0503020204020204" pitchFamily="34" charset="-122"/>
                          <a:ea typeface="微软雅黑" panose="020B0503020204020204" pitchFamily="34" charset="-122"/>
                        </a:rPr>
                        <a:t>加载时性能消耗较大，需要通过</a:t>
                      </a:r>
                      <a:r>
                        <a:rPr lang="en-US" altLang="zh-CN" sz="1000" dirty="0">
                          <a:latin typeface="微软雅黑" panose="020B0503020204020204" pitchFamily="34" charset="-122"/>
                          <a:ea typeface="微软雅黑" panose="020B0503020204020204" pitchFamily="34" charset="-122"/>
                        </a:rPr>
                        <a:t>text</a:t>
                      </a:r>
                      <a:r>
                        <a:rPr lang="zh-CN" altLang="en-US" sz="1000" dirty="0">
                          <a:latin typeface="微软雅黑" panose="020B0503020204020204" pitchFamily="34" charset="-122"/>
                          <a:ea typeface="微软雅黑" panose="020B0503020204020204" pitchFamily="34" charset="-122"/>
                        </a:rPr>
                        <a:t>文件转化加载；读取全量数据性能低</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dirty="0">
                          <a:latin typeface="微软雅黑" panose="020B0503020204020204" pitchFamily="34" charset="-122"/>
                          <a:ea typeface="微软雅黑" panose="020B0503020204020204" pitchFamily="34" charset="-122"/>
                        </a:rPr>
                        <a:t>适用于</a:t>
                      </a:r>
                      <a:r>
                        <a:rPr lang="en-US" altLang="zh-CN" sz="1000" dirty="0">
                          <a:latin typeface="微软雅黑" panose="020B0503020204020204" pitchFamily="34" charset="-122"/>
                          <a:ea typeface="微软雅黑" panose="020B0503020204020204" pitchFamily="34" charset="-122"/>
                        </a:rPr>
                        <a:t>Hive</a:t>
                      </a:r>
                      <a:r>
                        <a:rPr lang="zh-CN" altLang="en-US" sz="1000" dirty="0">
                          <a:latin typeface="微软雅黑" panose="020B0503020204020204" pitchFamily="34" charset="-122"/>
                          <a:ea typeface="微软雅黑" panose="020B0503020204020204" pitchFamily="34" charset="-122"/>
                        </a:rPr>
                        <a:t>中大型的存储和查询</a:t>
                      </a:r>
                    </a:p>
                  </a:txBody>
                  <a:tcPr anchor="ctr"/>
                </a:tc>
                <a:extLst>
                  <a:ext uri="{0D108BD9-81ED-4DB2-BD59-A6C34878D82A}">
                    <a16:rowId xmlns:a16="http://schemas.microsoft.com/office/drawing/2014/main" val="3901693017"/>
                  </a:ext>
                </a:extLst>
              </a:tr>
              <a:tr h="370840">
                <a:tc>
                  <a:txBody>
                    <a:bodyPr/>
                    <a:lstStyle/>
                    <a:p>
                      <a:r>
                        <a:rPr lang="en-US" altLang="zh-CN" sz="1000" dirty="0">
                          <a:latin typeface="微软雅黑" panose="020B0503020204020204" pitchFamily="34" charset="-122"/>
                          <a:ea typeface="微软雅黑" panose="020B0503020204020204" pitchFamily="34" charset="-122"/>
                        </a:rPr>
                        <a:t>ORC</a:t>
                      </a:r>
                    </a:p>
                  </a:txBody>
                  <a:tcPr anchor="ctr"/>
                </a:tc>
                <a:tc>
                  <a:txBody>
                    <a:bodyPr/>
                    <a:lstStyle/>
                    <a:p>
                      <a:r>
                        <a:rPr lang="zh-CN" altLang="en-US" sz="1000" dirty="0">
                          <a:latin typeface="微软雅黑" panose="020B0503020204020204" pitchFamily="34" charset="-122"/>
                          <a:ea typeface="微软雅黑" panose="020B0503020204020204" pitchFamily="34" charset="-122"/>
                        </a:rPr>
                        <a:t>优化后的</a:t>
                      </a:r>
                      <a:r>
                        <a:rPr lang="en-US" altLang="zh-CN" sz="1000" dirty="0">
                          <a:latin typeface="微软雅黑" panose="020B0503020204020204" pitchFamily="34" charset="-122"/>
                          <a:ea typeface="微软雅黑" panose="020B0503020204020204" pitchFamily="34" charset="-122"/>
                        </a:rPr>
                        <a:t>RCFILE</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a:latin typeface="微软雅黑" panose="020B0503020204020204" pitchFamily="34" charset="-122"/>
                          <a:ea typeface="微软雅黑" panose="020B0503020204020204" pitchFamily="34" charset="-122"/>
                        </a:rPr>
                        <a:t>行列式存储</a:t>
                      </a:r>
                    </a:p>
                  </a:txBody>
                  <a:tcPr anchor="ctr"/>
                </a:tc>
                <a:tc>
                  <a:txBody>
                    <a:bodyPr/>
                    <a:lstStyle/>
                    <a:p>
                      <a:r>
                        <a:rPr lang="zh-CN" altLang="en-US" sz="1000" dirty="0">
                          <a:latin typeface="微软雅黑" panose="020B0503020204020204" pitchFamily="34" charset="-122"/>
                          <a:ea typeface="微软雅黑" panose="020B0503020204020204" pitchFamily="34" charset="-122"/>
                        </a:rPr>
                        <a:t>与</a:t>
                      </a:r>
                      <a:r>
                        <a:rPr lang="en-US" altLang="zh-CN" sz="1000" dirty="0">
                          <a:latin typeface="微软雅黑" panose="020B0503020204020204" pitchFamily="34" charset="-122"/>
                          <a:ea typeface="微软雅黑" panose="020B0503020204020204" pitchFamily="34" charset="-122"/>
                        </a:rPr>
                        <a:t>RCFILE</a:t>
                      </a:r>
                      <a:r>
                        <a:rPr lang="zh-CN" altLang="en-US" sz="1000" dirty="0">
                          <a:latin typeface="微软雅黑" panose="020B0503020204020204" pitchFamily="34" charset="-122"/>
                          <a:ea typeface="微软雅黑" panose="020B0503020204020204" pitchFamily="34" charset="-122"/>
                        </a:rPr>
                        <a:t>类似，查询效率最高</a:t>
                      </a:r>
                    </a:p>
                  </a:txBody>
                  <a:tcPr anchor="ctr"/>
                </a:tc>
                <a:tc>
                  <a:txBody>
                    <a:bodyPr/>
                    <a:lstStyle/>
                    <a:p>
                      <a:r>
                        <a:rPr lang="zh-CN" altLang="en-US" sz="1000" dirty="0">
                          <a:latin typeface="微软雅黑" panose="020B0503020204020204" pitchFamily="34" charset="-122"/>
                          <a:ea typeface="微软雅黑" panose="020B0503020204020204" pitchFamily="34" charset="-122"/>
                        </a:rPr>
                        <a:t>与</a:t>
                      </a:r>
                      <a:r>
                        <a:rPr lang="en-US" altLang="zh-CN" sz="1000" dirty="0">
                          <a:latin typeface="微软雅黑" panose="020B0503020204020204" pitchFamily="34" charset="-122"/>
                          <a:ea typeface="微软雅黑" panose="020B0503020204020204" pitchFamily="34" charset="-122"/>
                        </a:rPr>
                        <a:t>RCFILE</a:t>
                      </a:r>
                      <a:r>
                        <a:rPr lang="zh-CN" altLang="en-US" sz="1000" dirty="0">
                          <a:latin typeface="微软雅黑" panose="020B0503020204020204" pitchFamily="34" charset="-122"/>
                          <a:ea typeface="微软雅黑" panose="020B0503020204020204" pitchFamily="34" charset="-122"/>
                        </a:rPr>
                        <a:t>类似</a:t>
                      </a:r>
                    </a:p>
                  </a:txBody>
                  <a:tcPr anchor="ctr"/>
                </a:tc>
                <a:tc>
                  <a:txBody>
                    <a:bodyPr/>
                    <a:lstStyle/>
                    <a:p>
                      <a:r>
                        <a:rPr lang="zh-CN" altLang="en-US" sz="1000" dirty="0">
                          <a:latin typeface="微软雅黑" panose="020B0503020204020204" pitchFamily="34" charset="-122"/>
                          <a:ea typeface="微软雅黑" panose="020B0503020204020204" pitchFamily="34" charset="-122"/>
                        </a:rPr>
                        <a:t>适用于</a:t>
                      </a:r>
                      <a:r>
                        <a:rPr lang="en-US" altLang="zh-CN" sz="1000" dirty="0">
                          <a:latin typeface="微软雅黑" panose="020B0503020204020204" pitchFamily="34" charset="-122"/>
                          <a:ea typeface="微软雅黑" panose="020B0503020204020204" pitchFamily="34" charset="-122"/>
                        </a:rPr>
                        <a:t>Hive</a:t>
                      </a:r>
                      <a:r>
                        <a:rPr lang="zh-CN" altLang="en-US" sz="1000" dirty="0">
                          <a:latin typeface="微软雅黑" panose="020B0503020204020204" pitchFamily="34" charset="-122"/>
                          <a:ea typeface="微软雅黑" panose="020B0503020204020204" pitchFamily="34" charset="-122"/>
                        </a:rPr>
                        <a:t>中大型的存储和查询</a:t>
                      </a:r>
                    </a:p>
                  </a:txBody>
                  <a:tcPr anchor="ctr"/>
                </a:tc>
                <a:extLst>
                  <a:ext uri="{0D108BD9-81ED-4DB2-BD59-A6C34878D82A}">
                    <a16:rowId xmlns:a16="http://schemas.microsoft.com/office/drawing/2014/main" val="501892999"/>
                  </a:ext>
                </a:extLst>
              </a:tr>
            </a:tbl>
          </a:graphicData>
        </a:graphic>
      </p:graphicFrame>
    </p:spTree>
    <p:extLst>
      <p:ext uri="{BB962C8B-B14F-4D97-AF65-F5344CB8AC3E}">
        <p14:creationId xmlns:p14="http://schemas.microsoft.com/office/powerpoint/2010/main" val="275479784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9818C-30BB-4100-892B-7624BFF49987}"/>
              </a:ext>
            </a:extLst>
          </p:cNvPr>
          <p:cNvSpPr>
            <a:spLocks noGrp="1"/>
          </p:cNvSpPr>
          <p:nvPr>
            <p:ph type="title"/>
          </p:nvPr>
        </p:nvSpPr>
        <p:spPr/>
        <p:txBody>
          <a:bodyPr/>
          <a:lstStyle/>
          <a:p>
            <a:r>
              <a:rPr lang="en-US" altLang="zh-CN" dirty="0"/>
              <a:t>8.5  Hive</a:t>
            </a:r>
            <a:r>
              <a:rPr lang="zh-CN" altLang="en-US" dirty="0"/>
              <a:t>数据模型</a:t>
            </a:r>
          </a:p>
        </p:txBody>
      </p:sp>
      <p:sp>
        <p:nvSpPr>
          <p:cNvPr id="3" name="内容占位符 2">
            <a:extLst>
              <a:ext uri="{FF2B5EF4-FFF2-40B4-BE49-F238E27FC236}">
                <a16:creationId xmlns:a16="http://schemas.microsoft.com/office/drawing/2014/main" id="{D9AAD5F0-0112-4DAC-A808-F0EF3CF1F878}"/>
              </a:ext>
            </a:extLst>
          </p:cNvPr>
          <p:cNvSpPr>
            <a:spLocks noGrp="1"/>
          </p:cNvSpPr>
          <p:nvPr>
            <p:ph idx="1"/>
          </p:nvPr>
        </p:nvSpPr>
        <p:spPr>
          <a:xfrm>
            <a:off x="628650" y="1369219"/>
            <a:ext cx="7886700" cy="831419"/>
          </a:xfrm>
        </p:spPr>
        <p:txBody>
          <a:bodyPr>
            <a:normAutofit fontScale="70000" lnSpcReduction="20000"/>
          </a:bodyPr>
          <a:lstStyle/>
          <a:p>
            <a:r>
              <a:rPr lang="en-US" altLang="zh-CN" dirty="0"/>
              <a:t>Hive</a:t>
            </a:r>
            <a:r>
              <a:rPr lang="zh-CN" altLang="en-US" dirty="0"/>
              <a:t>没有专门的数据存储格式，也没有为数据建立索引，用户可以非常自由的组织</a:t>
            </a:r>
            <a:r>
              <a:rPr lang="en-US" altLang="zh-CN" dirty="0"/>
              <a:t>Hive</a:t>
            </a:r>
            <a:r>
              <a:rPr lang="zh-CN" altLang="en-US" dirty="0"/>
              <a:t>中的表，只需创建表时告诉</a:t>
            </a:r>
            <a:r>
              <a:rPr lang="en-US" altLang="zh-CN" dirty="0"/>
              <a:t>Hive</a:t>
            </a:r>
            <a:r>
              <a:rPr lang="zh-CN" altLang="en-US" dirty="0"/>
              <a:t>数据中的列分隔符和行分隔符，</a:t>
            </a:r>
            <a:r>
              <a:rPr lang="en-US" altLang="zh-CN" dirty="0"/>
              <a:t>Hive</a:t>
            </a:r>
            <a:r>
              <a:rPr lang="zh-CN" altLang="en-US" dirty="0"/>
              <a:t>就可以解析数据。</a:t>
            </a:r>
            <a:r>
              <a:rPr lang="en-US" altLang="zh-CN" dirty="0"/>
              <a:t>Hive</a:t>
            </a:r>
            <a:r>
              <a:rPr lang="zh-CN" altLang="en-US" dirty="0"/>
              <a:t>中所有的数据都存储在</a:t>
            </a:r>
            <a:r>
              <a:rPr lang="en-US" altLang="zh-CN" dirty="0"/>
              <a:t>HDFS</a:t>
            </a:r>
            <a:r>
              <a:rPr lang="zh-CN" altLang="en-US" dirty="0"/>
              <a:t>中，根据对数据的划分粒度，</a:t>
            </a:r>
            <a:r>
              <a:rPr lang="en-US" altLang="zh-CN" dirty="0"/>
              <a:t>Hive</a:t>
            </a:r>
            <a:r>
              <a:rPr lang="zh-CN" altLang="en-US" dirty="0"/>
              <a:t>包含以下数据模型：表（</a:t>
            </a:r>
            <a:r>
              <a:rPr lang="en-US" altLang="zh-CN" dirty="0"/>
              <a:t>Table</a:t>
            </a:r>
            <a:r>
              <a:rPr lang="zh-CN" altLang="en-US" dirty="0"/>
              <a:t>）、分区（</a:t>
            </a:r>
            <a:r>
              <a:rPr lang="en-US" altLang="zh-CN" dirty="0"/>
              <a:t>Partition</a:t>
            </a:r>
            <a:r>
              <a:rPr lang="zh-CN" altLang="en-US" dirty="0"/>
              <a:t>）和桶（</a:t>
            </a:r>
            <a:r>
              <a:rPr lang="en-US" altLang="zh-CN" dirty="0"/>
              <a:t>Bucket</a:t>
            </a:r>
            <a:r>
              <a:rPr lang="zh-CN" altLang="en-US" dirty="0"/>
              <a:t>）。表→分区→桶，对数据的划分粒度越来越小。</a:t>
            </a:r>
          </a:p>
        </p:txBody>
      </p:sp>
      <p:grpSp>
        <p:nvGrpSpPr>
          <p:cNvPr id="4" name="画布 787">
            <a:extLst>
              <a:ext uri="{FF2B5EF4-FFF2-40B4-BE49-F238E27FC236}">
                <a16:creationId xmlns:a16="http://schemas.microsoft.com/office/drawing/2014/main" id="{ABF1D229-1142-4732-AFDA-D2DC579C862E}"/>
              </a:ext>
            </a:extLst>
          </p:cNvPr>
          <p:cNvGrpSpPr/>
          <p:nvPr/>
        </p:nvGrpSpPr>
        <p:grpSpPr>
          <a:xfrm>
            <a:off x="2589930" y="2251368"/>
            <a:ext cx="3964139" cy="2463802"/>
            <a:chOff x="671046" y="35999"/>
            <a:chExt cx="3964139" cy="2463802"/>
          </a:xfrm>
        </p:grpSpPr>
        <p:sp>
          <p:nvSpPr>
            <p:cNvPr id="6" name="文本框 20">
              <a:extLst>
                <a:ext uri="{FF2B5EF4-FFF2-40B4-BE49-F238E27FC236}">
                  <a16:creationId xmlns:a16="http://schemas.microsoft.com/office/drawing/2014/main" id="{484B7A37-9653-4EF5-B913-9ACEFE90F984}"/>
                </a:ext>
              </a:extLst>
            </p:cNvPr>
            <p:cNvSpPr txBox="1"/>
            <p:nvPr/>
          </p:nvSpPr>
          <p:spPr>
            <a:xfrm>
              <a:off x="671046" y="35999"/>
              <a:ext cx="3960205" cy="504000"/>
            </a:xfrm>
            <a:prstGeom prst="rect">
              <a:avLst/>
            </a:prstGeom>
            <a:no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数据库</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20">
              <a:extLst>
                <a:ext uri="{FF2B5EF4-FFF2-40B4-BE49-F238E27FC236}">
                  <a16:creationId xmlns:a16="http://schemas.microsoft.com/office/drawing/2014/main" id="{A887BB6D-9BE7-4A8B-A347-9B92BE7049F6}"/>
                </a:ext>
              </a:extLst>
            </p:cNvPr>
            <p:cNvSpPr txBox="1"/>
            <p:nvPr/>
          </p:nvSpPr>
          <p:spPr>
            <a:xfrm>
              <a:off x="679518" y="603266"/>
              <a:ext cx="1913469" cy="432000"/>
            </a:xfrm>
            <a:prstGeom prst="rect">
              <a:avLst/>
            </a:prstGeom>
            <a:solidFill>
              <a:schemeClr val="bg1">
                <a:lumMod val="9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20">
              <a:extLst>
                <a:ext uri="{FF2B5EF4-FFF2-40B4-BE49-F238E27FC236}">
                  <a16:creationId xmlns:a16="http://schemas.microsoft.com/office/drawing/2014/main" id="{8576F018-4245-4967-93AA-E6C4D15D8B13}"/>
                </a:ext>
              </a:extLst>
            </p:cNvPr>
            <p:cNvSpPr txBox="1"/>
            <p:nvPr/>
          </p:nvSpPr>
          <p:spPr>
            <a:xfrm>
              <a:off x="2719985" y="594799"/>
              <a:ext cx="1915200" cy="431800"/>
            </a:xfrm>
            <a:prstGeom prst="rect">
              <a:avLst/>
            </a:prstGeom>
            <a:solidFill>
              <a:schemeClr val="bg1">
                <a:lumMod val="9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20">
              <a:extLst>
                <a:ext uri="{FF2B5EF4-FFF2-40B4-BE49-F238E27FC236}">
                  <a16:creationId xmlns:a16="http://schemas.microsoft.com/office/drawing/2014/main" id="{18D683CB-BA11-48F0-A867-B6A85C06C229}"/>
                </a:ext>
              </a:extLst>
            </p:cNvPr>
            <p:cNvSpPr txBox="1"/>
            <p:nvPr/>
          </p:nvSpPr>
          <p:spPr>
            <a:xfrm>
              <a:off x="679519" y="1085868"/>
              <a:ext cx="288000" cy="1411733"/>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20">
              <a:extLst>
                <a:ext uri="{FF2B5EF4-FFF2-40B4-BE49-F238E27FC236}">
                  <a16:creationId xmlns:a16="http://schemas.microsoft.com/office/drawing/2014/main" id="{AEB36830-6308-446E-99AE-7A4315D1550E}"/>
                </a:ext>
              </a:extLst>
            </p:cNvPr>
            <p:cNvSpPr txBox="1"/>
            <p:nvPr/>
          </p:nvSpPr>
          <p:spPr>
            <a:xfrm>
              <a:off x="1001253" y="1085867"/>
              <a:ext cx="288000" cy="141160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20">
              <a:extLst>
                <a:ext uri="{FF2B5EF4-FFF2-40B4-BE49-F238E27FC236}">
                  <a16:creationId xmlns:a16="http://schemas.microsoft.com/office/drawing/2014/main" id="{660325F9-C397-4F2C-8B29-782937155786}"/>
                </a:ext>
              </a:extLst>
            </p:cNvPr>
            <p:cNvSpPr txBox="1"/>
            <p:nvPr/>
          </p:nvSpPr>
          <p:spPr>
            <a:xfrm>
              <a:off x="1322985" y="1085996"/>
              <a:ext cx="612000" cy="1411605"/>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分区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20">
              <a:extLst>
                <a:ext uri="{FF2B5EF4-FFF2-40B4-BE49-F238E27FC236}">
                  <a16:creationId xmlns:a16="http://schemas.microsoft.com/office/drawing/2014/main" id="{1287A724-8B03-4237-98AE-CEA08AEF9BC8}"/>
                </a:ext>
              </a:extLst>
            </p:cNvPr>
            <p:cNvSpPr txBox="1"/>
            <p:nvPr/>
          </p:nvSpPr>
          <p:spPr>
            <a:xfrm>
              <a:off x="1974920" y="1085864"/>
              <a:ext cx="612000" cy="675133"/>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分区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20">
              <a:extLst>
                <a:ext uri="{FF2B5EF4-FFF2-40B4-BE49-F238E27FC236}">
                  <a16:creationId xmlns:a16="http://schemas.microsoft.com/office/drawing/2014/main" id="{5618A406-AFD5-4BEC-BA90-939649A53D72}"/>
                </a:ext>
              </a:extLst>
            </p:cNvPr>
            <p:cNvSpPr txBox="1"/>
            <p:nvPr/>
          </p:nvSpPr>
          <p:spPr>
            <a:xfrm>
              <a:off x="1974921" y="1822339"/>
              <a:ext cx="287655" cy="675133"/>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20">
              <a:extLst>
                <a:ext uri="{FF2B5EF4-FFF2-40B4-BE49-F238E27FC236}">
                  <a16:creationId xmlns:a16="http://schemas.microsoft.com/office/drawing/2014/main" id="{AC784533-031F-4822-BC87-3A1258B472BE}"/>
                </a:ext>
              </a:extLst>
            </p:cNvPr>
            <p:cNvSpPr txBox="1"/>
            <p:nvPr/>
          </p:nvSpPr>
          <p:spPr>
            <a:xfrm>
              <a:off x="2305333" y="1822339"/>
              <a:ext cx="287655" cy="675133"/>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20">
              <a:extLst>
                <a:ext uri="{FF2B5EF4-FFF2-40B4-BE49-F238E27FC236}">
                  <a16:creationId xmlns:a16="http://schemas.microsoft.com/office/drawing/2014/main" id="{FCE08F53-7414-4DE3-9B96-6B28A4A85006}"/>
                </a:ext>
              </a:extLst>
            </p:cNvPr>
            <p:cNvSpPr txBox="1"/>
            <p:nvPr/>
          </p:nvSpPr>
          <p:spPr>
            <a:xfrm>
              <a:off x="2719986" y="1085864"/>
              <a:ext cx="895282" cy="1411605"/>
            </a:xfrm>
            <a:prstGeom prst="rect">
              <a:avLst/>
            </a:prstGeom>
            <a:solidFill>
              <a:schemeClr val="bg1">
                <a:lumMod val="6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倾斜数据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20">
              <a:extLst>
                <a:ext uri="{FF2B5EF4-FFF2-40B4-BE49-F238E27FC236}">
                  <a16:creationId xmlns:a16="http://schemas.microsoft.com/office/drawing/2014/main" id="{AFE9495D-1F88-4966-AE42-3193D84F918D}"/>
                </a:ext>
              </a:extLst>
            </p:cNvPr>
            <p:cNvSpPr txBox="1"/>
            <p:nvPr/>
          </p:nvSpPr>
          <p:spPr>
            <a:xfrm>
              <a:off x="3735982" y="1088196"/>
              <a:ext cx="895282" cy="1411605"/>
            </a:xfrm>
            <a:prstGeom prst="rect">
              <a:avLst/>
            </a:prstGeom>
            <a:solidFill>
              <a:schemeClr val="bg1">
                <a:lumMod val="6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正常数据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09629999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E5750-0087-4764-A2CC-ACD837CF956D}"/>
              </a:ext>
            </a:extLst>
          </p:cNvPr>
          <p:cNvSpPr>
            <a:spLocks noGrp="1"/>
          </p:cNvSpPr>
          <p:nvPr>
            <p:ph type="title"/>
          </p:nvPr>
        </p:nvSpPr>
        <p:spPr/>
        <p:txBody>
          <a:bodyPr/>
          <a:lstStyle/>
          <a:p>
            <a:r>
              <a:rPr lang="en-US" altLang="zh-CN" dirty="0"/>
              <a:t>8.5.1  </a:t>
            </a:r>
            <a:r>
              <a:rPr lang="zh-CN" altLang="en-US" dirty="0"/>
              <a:t>表（</a:t>
            </a:r>
            <a:r>
              <a:rPr lang="en-US" altLang="zh-CN" dirty="0"/>
              <a:t>Table</a:t>
            </a:r>
            <a:r>
              <a:rPr lang="zh-CN" altLang="en-US" dirty="0"/>
              <a:t>）</a:t>
            </a:r>
          </a:p>
        </p:txBody>
      </p:sp>
      <p:sp>
        <p:nvSpPr>
          <p:cNvPr id="3" name="内容占位符 2">
            <a:extLst>
              <a:ext uri="{FF2B5EF4-FFF2-40B4-BE49-F238E27FC236}">
                <a16:creationId xmlns:a16="http://schemas.microsoft.com/office/drawing/2014/main" id="{B2C32026-674B-4360-9E19-52DC6CCA13C4}"/>
              </a:ext>
            </a:extLst>
          </p:cNvPr>
          <p:cNvSpPr>
            <a:spLocks noGrp="1"/>
          </p:cNvSpPr>
          <p:nvPr>
            <p:ph idx="1"/>
          </p:nvPr>
        </p:nvSpPr>
        <p:spPr/>
        <p:txBody>
          <a:bodyPr>
            <a:normAutofit fontScale="85000" lnSpcReduction="10000"/>
          </a:bodyPr>
          <a:lstStyle/>
          <a:p>
            <a:r>
              <a:rPr lang="en-US" altLang="zh-CN" dirty="0"/>
              <a:t>Hive</a:t>
            </a:r>
            <a:r>
              <a:rPr lang="zh-CN" altLang="en-US" dirty="0"/>
              <a:t>的表和关系数据库中的表相同，具有各种关系代数操作。</a:t>
            </a:r>
          </a:p>
          <a:p>
            <a:r>
              <a:rPr lang="en-US" altLang="zh-CN" dirty="0"/>
              <a:t>1</a:t>
            </a:r>
            <a:r>
              <a:rPr lang="zh-CN" altLang="en-US" dirty="0"/>
              <a:t>）内部表（</a:t>
            </a:r>
            <a:r>
              <a:rPr lang="en-US" altLang="zh-CN" dirty="0"/>
              <a:t>Table</a:t>
            </a:r>
            <a:r>
              <a:rPr lang="zh-CN" altLang="en-US" dirty="0"/>
              <a:t>）</a:t>
            </a:r>
          </a:p>
          <a:p>
            <a:pPr lvl="1"/>
            <a:r>
              <a:rPr lang="en-US" altLang="zh-CN" dirty="0"/>
              <a:t>Hive</a:t>
            </a:r>
            <a:r>
              <a:rPr lang="zh-CN" altLang="en-US" dirty="0"/>
              <a:t>默认创建的表都是内部表，因为这种表，</a:t>
            </a:r>
            <a:r>
              <a:rPr lang="en-US" altLang="zh-CN" dirty="0"/>
              <a:t>Hive</a:t>
            </a:r>
            <a:r>
              <a:rPr lang="zh-CN" altLang="en-US" dirty="0"/>
              <a:t>会（或多或少地）控制着数据的生命周期。默认情况下</a:t>
            </a:r>
            <a:r>
              <a:rPr lang="en-US" altLang="zh-CN" dirty="0"/>
              <a:t>Hive</a:t>
            </a:r>
            <a:r>
              <a:rPr lang="zh-CN" altLang="en-US" dirty="0"/>
              <a:t>会将这些表的数据存储在由配置项</a:t>
            </a:r>
            <a:r>
              <a:rPr lang="en-US" altLang="zh-CN" dirty="0" err="1"/>
              <a:t>hive.metastore.warehouse.dir</a:t>
            </a:r>
            <a:r>
              <a:rPr lang="zh-CN" altLang="en-US" dirty="0"/>
              <a:t>（例如</a:t>
            </a:r>
            <a:r>
              <a:rPr lang="en-US" altLang="zh-CN" dirty="0"/>
              <a:t>/user/hive/warehouse</a:t>
            </a:r>
            <a:r>
              <a:rPr lang="zh-CN" altLang="en-US" dirty="0"/>
              <a:t>）所定义的</a:t>
            </a:r>
            <a:r>
              <a:rPr lang="en-US" altLang="zh-CN" dirty="0"/>
              <a:t>HDFS</a:t>
            </a:r>
            <a:r>
              <a:rPr lang="zh-CN" altLang="en-US" dirty="0"/>
              <a:t>目录的子目录下，每一个</a:t>
            </a:r>
            <a:r>
              <a:rPr lang="en-US" altLang="zh-CN" dirty="0"/>
              <a:t>Table</a:t>
            </a:r>
            <a:r>
              <a:rPr lang="zh-CN" altLang="en-US" dirty="0"/>
              <a:t>在该数据仓库目录下都拥有一个对应的目录存储数据。当删除一个内部表时，</a:t>
            </a:r>
            <a:r>
              <a:rPr lang="en-US" altLang="zh-CN" dirty="0"/>
              <a:t>Hive</a:t>
            </a:r>
            <a:r>
              <a:rPr lang="zh-CN" altLang="en-US" dirty="0"/>
              <a:t>会同时删除这个数据目录。内部表不适合和其它工具共享数据。</a:t>
            </a:r>
          </a:p>
          <a:p>
            <a:r>
              <a:rPr lang="en-US" altLang="zh-CN" dirty="0"/>
              <a:t>2</a:t>
            </a:r>
            <a:r>
              <a:rPr lang="zh-CN" altLang="en-US" dirty="0"/>
              <a:t>）外部表（</a:t>
            </a:r>
            <a:r>
              <a:rPr lang="en-US" altLang="zh-CN" dirty="0"/>
              <a:t>External Table</a:t>
            </a:r>
            <a:r>
              <a:rPr lang="zh-CN" altLang="en-US" dirty="0"/>
              <a:t>）</a:t>
            </a:r>
          </a:p>
          <a:p>
            <a:pPr lvl="1"/>
            <a:r>
              <a:rPr lang="en-US" altLang="zh-CN" dirty="0"/>
              <a:t>Hive</a:t>
            </a:r>
            <a:r>
              <a:rPr lang="zh-CN" altLang="en-US" dirty="0"/>
              <a:t>创建外部表时需要指定数据读取的目录，外部表仅记录数据所在的路径，不对数据的位置做任何改变，而内部表创建时就把数据存放到默认路径下，当删除表时，内部表会将数据和元数据全部删除，而外部表只删除元数据，数据文件不会删除。外部表和内部表在元数据的组织上是相同的，外部表加载数据和创建表同时完成，并不会移动数据到数据仓库目录中。</a:t>
            </a:r>
          </a:p>
          <a:p>
            <a:endParaRPr lang="zh-CN" altLang="en-US" dirty="0"/>
          </a:p>
        </p:txBody>
      </p:sp>
    </p:spTree>
    <p:extLst>
      <p:ext uri="{BB962C8B-B14F-4D97-AF65-F5344CB8AC3E}">
        <p14:creationId xmlns:p14="http://schemas.microsoft.com/office/powerpoint/2010/main" val="133262957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FCC7-8CB8-40D5-8C4D-DD8A2C175DBD}"/>
              </a:ext>
            </a:extLst>
          </p:cNvPr>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6" name="内容占位符 5">
            <a:extLst>
              <a:ext uri="{FF2B5EF4-FFF2-40B4-BE49-F238E27FC236}">
                <a16:creationId xmlns:a16="http://schemas.microsoft.com/office/drawing/2014/main" id="{CB5A4696-9B00-4402-A680-F97F86CA12E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9546" y="1370013"/>
            <a:ext cx="2704907" cy="3262312"/>
          </a:xfrm>
          <a:prstGeom prst="rect">
            <a:avLst/>
          </a:prstGeom>
        </p:spPr>
      </p:pic>
    </p:spTree>
    <p:extLst>
      <p:ext uri="{BB962C8B-B14F-4D97-AF65-F5344CB8AC3E}">
        <p14:creationId xmlns:p14="http://schemas.microsoft.com/office/powerpoint/2010/main" val="23452034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BB735-339F-4A04-BDBE-F4DA8DBC4921}"/>
              </a:ext>
            </a:extLst>
          </p:cNvPr>
          <p:cNvSpPr>
            <a:spLocks noGrp="1"/>
          </p:cNvSpPr>
          <p:nvPr>
            <p:ph type="title"/>
          </p:nvPr>
        </p:nvSpPr>
        <p:spPr/>
        <p:txBody>
          <a:bodyPr/>
          <a:lstStyle/>
          <a:p>
            <a:r>
              <a:rPr lang="en-US" altLang="zh-CN" dirty="0"/>
              <a:t>8.5.2  </a:t>
            </a:r>
            <a:r>
              <a:rPr lang="zh-CN" altLang="en-US" dirty="0"/>
              <a:t>分区（</a:t>
            </a:r>
            <a:r>
              <a:rPr lang="en-US" altLang="zh-CN" dirty="0"/>
              <a:t>Partition</a:t>
            </a:r>
            <a:r>
              <a:rPr lang="zh-CN" altLang="en-US" dirty="0"/>
              <a:t>）</a:t>
            </a:r>
          </a:p>
        </p:txBody>
      </p:sp>
      <p:sp>
        <p:nvSpPr>
          <p:cNvPr id="3" name="内容占位符 2">
            <a:extLst>
              <a:ext uri="{FF2B5EF4-FFF2-40B4-BE49-F238E27FC236}">
                <a16:creationId xmlns:a16="http://schemas.microsoft.com/office/drawing/2014/main" id="{EE563C17-10E4-4D4A-9679-7F3879748052}"/>
              </a:ext>
            </a:extLst>
          </p:cNvPr>
          <p:cNvSpPr>
            <a:spLocks noGrp="1"/>
          </p:cNvSpPr>
          <p:nvPr>
            <p:ph idx="1"/>
          </p:nvPr>
        </p:nvSpPr>
        <p:spPr/>
        <p:txBody>
          <a:bodyPr/>
          <a:lstStyle/>
          <a:p>
            <a:r>
              <a:rPr lang="zh-CN" altLang="en-US" dirty="0"/>
              <a:t>分区表通常分为静态分区表和动态分区表，前者导入数据时需要静态指定分区，后者可以直接根据导入数据进行分区。</a:t>
            </a:r>
          </a:p>
          <a:p>
            <a:r>
              <a:rPr lang="zh-CN" altLang="en-US" dirty="0"/>
              <a:t>分区表实际上就是一个对应</a:t>
            </a:r>
            <a:r>
              <a:rPr lang="en-US" altLang="zh-CN" dirty="0"/>
              <a:t>HDFS</a:t>
            </a:r>
            <a:r>
              <a:rPr lang="zh-CN" altLang="en-US" dirty="0"/>
              <a:t>文件系统上的独立的文件夹，该文件夹下是该分区所有的数据文件。</a:t>
            </a:r>
            <a:r>
              <a:rPr lang="en-US" altLang="zh-CN" dirty="0"/>
              <a:t>Hive</a:t>
            </a:r>
            <a:r>
              <a:rPr lang="zh-CN" altLang="en-US" dirty="0"/>
              <a:t>中的分区就是分目录，把一个大的数据集根据业务需要分割成小的数据集。分区的好处是可以让数据按照区域进行分类，避免了查询时的全表扫描。</a:t>
            </a:r>
          </a:p>
        </p:txBody>
      </p:sp>
    </p:spTree>
    <p:extLst>
      <p:ext uri="{BB962C8B-B14F-4D97-AF65-F5344CB8AC3E}">
        <p14:creationId xmlns:p14="http://schemas.microsoft.com/office/powerpoint/2010/main" val="3775393341"/>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698A1-80E1-46A4-AF1C-0D3B0F38D1DF}"/>
              </a:ext>
            </a:extLst>
          </p:cNvPr>
          <p:cNvSpPr>
            <a:spLocks noGrp="1"/>
          </p:cNvSpPr>
          <p:nvPr>
            <p:ph type="title"/>
          </p:nvPr>
        </p:nvSpPr>
        <p:spPr/>
        <p:txBody>
          <a:bodyPr/>
          <a:lstStyle/>
          <a:p>
            <a:r>
              <a:rPr lang="en-US" altLang="zh-CN" dirty="0"/>
              <a:t>8.5.3  </a:t>
            </a:r>
            <a:r>
              <a:rPr lang="zh-CN" altLang="en-US" dirty="0"/>
              <a:t>桶（</a:t>
            </a:r>
            <a:r>
              <a:rPr lang="en-US" altLang="zh-CN" dirty="0"/>
              <a:t>Bucket</a:t>
            </a:r>
            <a:r>
              <a:rPr lang="zh-CN" altLang="en-US" dirty="0"/>
              <a:t>）</a:t>
            </a:r>
          </a:p>
        </p:txBody>
      </p:sp>
      <p:sp>
        <p:nvSpPr>
          <p:cNvPr id="3" name="内容占位符 2">
            <a:extLst>
              <a:ext uri="{FF2B5EF4-FFF2-40B4-BE49-F238E27FC236}">
                <a16:creationId xmlns:a16="http://schemas.microsoft.com/office/drawing/2014/main" id="{30A7EA56-269C-44C6-BC4F-F01536656618}"/>
              </a:ext>
            </a:extLst>
          </p:cNvPr>
          <p:cNvSpPr>
            <a:spLocks noGrp="1"/>
          </p:cNvSpPr>
          <p:nvPr>
            <p:ph idx="1"/>
          </p:nvPr>
        </p:nvSpPr>
        <p:spPr/>
        <p:txBody>
          <a:bodyPr>
            <a:normAutofit fontScale="85000" lnSpcReduction="10000"/>
          </a:bodyPr>
          <a:lstStyle/>
          <a:p>
            <a:r>
              <a:rPr lang="zh-CN" altLang="en-US" dirty="0"/>
              <a:t>分桶就是将同一个目录下的一个文件拆分成多个文件，每个文件包含一部分数据，方便获取值，提高检索效率。</a:t>
            </a:r>
          </a:p>
          <a:p>
            <a:r>
              <a:rPr lang="zh-CN" altLang="en-US" dirty="0"/>
              <a:t>分区针对的是数据的存储路径，分桶针对的是数据文件。分区提供一个隔离数据和优化查询的便利方式，但并非所有的数据集都可形成合理的分区；分桶是将数据集分解成更容易管理的若干部分的另一种技术。</a:t>
            </a:r>
          </a:p>
          <a:p>
            <a:r>
              <a:rPr lang="zh-CN" altLang="en-US" dirty="0"/>
              <a:t>用户可以将分区或者未分区的表数据按某列的</a:t>
            </a:r>
            <a:r>
              <a:rPr lang="en-US" altLang="zh-CN" dirty="0"/>
              <a:t>HASH</a:t>
            </a:r>
            <a:r>
              <a:rPr lang="zh-CN" altLang="en-US" dirty="0"/>
              <a:t>函数值分配到桶中。事实上，每个桶通常是一个分区或者表目录下的一个文件。例如，将分区划分为</a:t>
            </a:r>
            <a:r>
              <a:rPr lang="en-US" altLang="zh-CN" dirty="0"/>
              <a:t>n</a:t>
            </a:r>
            <a:r>
              <a:rPr lang="zh-CN" altLang="en-US" dirty="0"/>
              <a:t>个桶，则将在分区目录下产生</a:t>
            </a:r>
            <a:r>
              <a:rPr lang="en-US" altLang="zh-CN" dirty="0"/>
              <a:t>n</a:t>
            </a:r>
            <a:r>
              <a:rPr lang="zh-CN" altLang="en-US" dirty="0"/>
              <a:t>个文件。</a:t>
            </a:r>
            <a:endParaRPr lang="en-US" altLang="zh-CN" dirty="0"/>
          </a:p>
          <a:p>
            <a:r>
              <a:rPr lang="en-US" altLang="zh-CN" dirty="0"/>
              <a:t>Hive</a:t>
            </a:r>
            <a:r>
              <a:rPr lang="zh-CN" altLang="en-US" dirty="0"/>
              <a:t>通过某列的</a:t>
            </a:r>
            <a:r>
              <a:rPr lang="en-US" altLang="zh-CN" dirty="0"/>
              <a:t>HASH</a:t>
            </a:r>
            <a:r>
              <a:rPr lang="zh-CN" altLang="en-US" dirty="0"/>
              <a:t>值取模来决定桶的分配。使用桶分配数据的原因有两个方面：第一，方便</a:t>
            </a:r>
            <a:r>
              <a:rPr lang="en-US" altLang="zh-CN" dirty="0"/>
              <a:t>JOIN</a:t>
            </a:r>
            <a:r>
              <a:rPr lang="zh-CN" altLang="en-US" dirty="0"/>
              <a:t>连接操作，连接时要求属于同一个连接键的数据在一个分区中，假设分区</a:t>
            </a:r>
            <a:r>
              <a:rPr lang="en-US" altLang="zh-CN" dirty="0"/>
              <a:t>Key</a:t>
            </a:r>
            <a:r>
              <a:rPr lang="zh-CN" altLang="en-US" dirty="0"/>
              <a:t>和连接</a:t>
            </a:r>
            <a:r>
              <a:rPr lang="en-US" altLang="zh-CN" dirty="0"/>
              <a:t>Key</a:t>
            </a:r>
            <a:r>
              <a:rPr lang="zh-CN" altLang="en-US" dirty="0"/>
              <a:t>不同，则可以使用连接的键将表数据分桶，然后在桶内进行连接。第二，分桶使采样过程更高效，从而降低</a:t>
            </a:r>
            <a:r>
              <a:rPr lang="en-US" altLang="zh-CN" dirty="0"/>
              <a:t>Hive</a:t>
            </a:r>
            <a:r>
              <a:rPr lang="zh-CN" altLang="en-US" dirty="0"/>
              <a:t>的查询时间。</a:t>
            </a:r>
          </a:p>
          <a:p>
            <a:endParaRPr lang="zh-CN" altLang="en-US" dirty="0"/>
          </a:p>
        </p:txBody>
      </p:sp>
    </p:spTree>
    <p:extLst>
      <p:ext uri="{BB962C8B-B14F-4D97-AF65-F5344CB8AC3E}">
        <p14:creationId xmlns:p14="http://schemas.microsoft.com/office/powerpoint/2010/main" val="152274579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D52B8-E37A-494D-9577-BF75FC5C68EF}"/>
              </a:ext>
            </a:extLst>
          </p:cNvPr>
          <p:cNvSpPr>
            <a:spLocks noGrp="1"/>
          </p:cNvSpPr>
          <p:nvPr>
            <p:ph type="title"/>
          </p:nvPr>
        </p:nvSpPr>
        <p:spPr/>
        <p:txBody>
          <a:bodyPr/>
          <a:lstStyle/>
          <a:p>
            <a:r>
              <a:rPr lang="en-US" altLang="zh-CN" dirty="0"/>
              <a:t>【</a:t>
            </a:r>
            <a:r>
              <a:rPr lang="zh-CN" altLang="en-US" dirty="0"/>
              <a:t>实例：</a:t>
            </a:r>
            <a:r>
              <a:rPr lang="zh-CN" altLang="zh-CN" dirty="0"/>
              <a:t>表</a:t>
            </a:r>
            <a:r>
              <a:rPr lang="en-US" altLang="zh-CN" dirty="0"/>
              <a:t>Student</a:t>
            </a:r>
            <a:r>
              <a:rPr lang="zh-CN" altLang="zh-CN" dirty="0"/>
              <a:t>在</a:t>
            </a:r>
            <a:r>
              <a:rPr lang="en-US" altLang="zh-CN" dirty="0"/>
              <a:t>Hive</a:t>
            </a:r>
            <a:r>
              <a:rPr lang="zh-CN" altLang="zh-CN" dirty="0"/>
              <a:t>中的分区</a:t>
            </a:r>
            <a:r>
              <a:rPr lang="zh-CN" altLang="en-US" dirty="0"/>
              <a:t>、分桶</a:t>
            </a:r>
            <a:r>
              <a:rPr lang="zh-CN" altLang="zh-CN" dirty="0"/>
              <a:t>存储</a:t>
            </a:r>
            <a:r>
              <a:rPr lang="en-US" altLang="zh-CN" dirty="0"/>
              <a:t>】</a:t>
            </a:r>
            <a:endParaRPr lang="zh-CN" altLang="en-US" dirty="0"/>
          </a:p>
        </p:txBody>
      </p:sp>
      <p:sp>
        <p:nvSpPr>
          <p:cNvPr id="4" name="Rectangle 2">
            <a:extLst>
              <a:ext uri="{FF2B5EF4-FFF2-40B4-BE49-F238E27FC236}">
                <a16:creationId xmlns:a16="http://schemas.microsoft.com/office/drawing/2014/main" id="{28DEF3BE-5B11-4FE4-9095-D5BB6337D911}"/>
              </a:ext>
            </a:extLst>
          </p:cNvPr>
          <p:cNvSpPr>
            <a:spLocks noChangeArrowheads="1"/>
          </p:cNvSpPr>
          <p:nvPr/>
        </p:nvSpPr>
        <p:spPr bwMode="auto">
          <a:xfrm>
            <a:off x="1631853" y="1181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8D97F603-B813-462A-9835-E66D59BF8FA0}"/>
              </a:ext>
            </a:extLst>
          </p:cNvPr>
          <p:cNvGraphicFramePr>
            <a:graphicFrameLocks noChangeAspect="1"/>
          </p:cNvGraphicFramePr>
          <p:nvPr>
            <p:extLst>
              <p:ext uri="{D42A27DB-BD31-4B8C-83A1-F6EECF244321}">
                <p14:modId xmlns:p14="http://schemas.microsoft.com/office/powerpoint/2010/main" val="4048540058"/>
              </p:ext>
            </p:extLst>
          </p:nvPr>
        </p:nvGraphicFramePr>
        <p:xfrm>
          <a:off x="1431587" y="1163938"/>
          <a:ext cx="6280825" cy="3381686"/>
        </p:xfrm>
        <a:graphic>
          <a:graphicData uri="http://schemas.openxmlformats.org/presentationml/2006/ole">
            <mc:AlternateContent xmlns:mc="http://schemas.openxmlformats.org/markup-compatibility/2006">
              <mc:Choice xmlns:v="urn:schemas-microsoft-com:vml" Requires="v">
                <p:oleObj spid="_x0000_s3215" name="Visio" r:id="rId3" imgW="9212474" imgH="4937760" progId="Visio.Drawing.15">
                  <p:embed/>
                </p:oleObj>
              </mc:Choice>
              <mc:Fallback>
                <p:oleObj name="Visio" r:id="rId3" imgW="9212474" imgH="493776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1587" y="1163938"/>
                        <a:ext cx="6280825" cy="3381686"/>
                      </a:xfrm>
                      <a:prstGeom prst="rect">
                        <a:avLst/>
                      </a:prstGeom>
                      <a:noFill/>
                    </p:spPr>
                  </p:pic>
                </p:oleObj>
              </mc:Fallback>
            </mc:AlternateContent>
          </a:graphicData>
        </a:graphic>
      </p:graphicFrame>
    </p:spTree>
    <p:extLst>
      <p:ext uri="{BB962C8B-B14F-4D97-AF65-F5344CB8AC3E}">
        <p14:creationId xmlns:p14="http://schemas.microsoft.com/office/powerpoint/2010/main" val="141008561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EC59B-9568-4FEC-9321-2E85DB9D5A99}"/>
              </a:ext>
            </a:extLst>
          </p:cNvPr>
          <p:cNvSpPr>
            <a:spLocks noGrp="1"/>
          </p:cNvSpPr>
          <p:nvPr>
            <p:ph type="title"/>
          </p:nvPr>
        </p:nvSpPr>
        <p:spPr/>
        <p:txBody>
          <a:bodyPr/>
          <a:lstStyle/>
          <a:p>
            <a:r>
              <a:rPr lang="en-US" altLang="zh-CN" dirty="0"/>
              <a:t>8.6  Hive</a:t>
            </a:r>
            <a:r>
              <a:rPr lang="zh-CN" altLang="en-US" dirty="0"/>
              <a:t>函数</a:t>
            </a:r>
          </a:p>
        </p:txBody>
      </p:sp>
      <p:graphicFrame>
        <p:nvGraphicFramePr>
          <p:cNvPr id="4" name="内容占位符 3">
            <a:extLst>
              <a:ext uri="{FF2B5EF4-FFF2-40B4-BE49-F238E27FC236}">
                <a16:creationId xmlns:a16="http://schemas.microsoft.com/office/drawing/2014/main" id="{21259B67-F697-48E5-836B-24ECF0887AFD}"/>
              </a:ext>
            </a:extLst>
          </p:cNvPr>
          <p:cNvGraphicFramePr>
            <a:graphicFrameLocks noGrp="1"/>
          </p:cNvGraphicFramePr>
          <p:nvPr>
            <p:ph idx="1"/>
            <p:extLst>
              <p:ext uri="{D42A27DB-BD31-4B8C-83A1-F6EECF244321}">
                <p14:modId xmlns:p14="http://schemas.microsoft.com/office/powerpoint/2010/main" val="4272933046"/>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2685174"/>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BC5D6-E2B1-49F4-8C9E-08AEBD67A6C4}"/>
              </a:ext>
            </a:extLst>
          </p:cNvPr>
          <p:cNvSpPr>
            <a:spLocks noGrp="1"/>
          </p:cNvSpPr>
          <p:nvPr>
            <p:ph type="title"/>
          </p:nvPr>
        </p:nvSpPr>
        <p:spPr/>
        <p:txBody>
          <a:bodyPr/>
          <a:lstStyle/>
          <a:p>
            <a:r>
              <a:rPr lang="en-US" altLang="zh-CN" dirty="0"/>
              <a:t>8.6.1  </a:t>
            </a:r>
            <a:r>
              <a:rPr lang="zh-CN" altLang="en-US" dirty="0"/>
              <a:t>内置运算符</a:t>
            </a:r>
          </a:p>
        </p:txBody>
      </p:sp>
      <p:graphicFrame>
        <p:nvGraphicFramePr>
          <p:cNvPr id="4" name="内容占位符 3">
            <a:extLst>
              <a:ext uri="{FF2B5EF4-FFF2-40B4-BE49-F238E27FC236}">
                <a16:creationId xmlns:a16="http://schemas.microsoft.com/office/drawing/2014/main" id="{B301618A-BD17-40E1-8D46-E3638ECB3F29}"/>
              </a:ext>
            </a:extLst>
          </p:cNvPr>
          <p:cNvGraphicFramePr>
            <a:graphicFrameLocks noGrp="1"/>
          </p:cNvGraphicFramePr>
          <p:nvPr>
            <p:ph idx="1"/>
            <p:extLst>
              <p:ext uri="{D42A27DB-BD31-4B8C-83A1-F6EECF244321}">
                <p14:modId xmlns:p14="http://schemas.microsoft.com/office/powerpoint/2010/main" val="145819232"/>
              </p:ext>
            </p:extLst>
          </p:nvPr>
        </p:nvGraphicFramePr>
        <p:xfrm>
          <a:off x="628650" y="1337664"/>
          <a:ext cx="7886699" cy="3291840"/>
        </p:xfrm>
        <a:graphic>
          <a:graphicData uri="http://schemas.openxmlformats.org/drawingml/2006/table">
            <a:tbl>
              <a:tblPr firstRow="1" firstCol="1" bandRow="1">
                <a:tableStyleId>{5C22544A-7EE6-4342-B048-85BDC9FD1C3A}</a:tableStyleId>
              </a:tblPr>
              <a:tblGrid>
                <a:gridCol w="2440097">
                  <a:extLst>
                    <a:ext uri="{9D8B030D-6E8A-4147-A177-3AD203B41FA5}">
                      <a16:colId xmlns:a16="http://schemas.microsoft.com/office/drawing/2014/main" val="4174226639"/>
                    </a:ext>
                  </a:extLst>
                </a:gridCol>
                <a:gridCol w="2723301">
                  <a:extLst>
                    <a:ext uri="{9D8B030D-6E8A-4147-A177-3AD203B41FA5}">
                      <a16:colId xmlns:a16="http://schemas.microsoft.com/office/drawing/2014/main" val="1985718263"/>
                    </a:ext>
                  </a:extLst>
                </a:gridCol>
                <a:gridCol w="2723301">
                  <a:extLst>
                    <a:ext uri="{9D8B030D-6E8A-4147-A177-3AD203B41FA5}">
                      <a16:colId xmlns:a16="http://schemas.microsoft.com/office/drawing/2014/main" val="3189647230"/>
                    </a:ext>
                  </a:extLst>
                </a:gridCol>
              </a:tblGrid>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类型</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运算符</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说明</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16902108"/>
                  </a:ext>
                </a:extLst>
              </a:tr>
              <a:tr h="0">
                <a:tc rowSpan="3">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算术运算符</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加、减、乘、除</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02260909"/>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求余</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35557525"/>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&amp;</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按位与、或、异或、非</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53899834"/>
                  </a:ext>
                </a:extLst>
              </a:tr>
              <a:tr h="0">
                <a:tc rowSpan="3">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关系运算符</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r>
                        <a:rPr lang="zh-CN" sz="1200" kern="0">
                          <a:effectLst/>
                          <a:latin typeface="微软雅黑" panose="020B0503020204020204" pitchFamily="34" charset="-122"/>
                          <a:ea typeface="微软雅黑" panose="020B0503020204020204" pitchFamily="34" charset="-122"/>
                        </a:rPr>
                        <a:t>（或</a:t>
                      </a:r>
                      <a:r>
                        <a:rPr lang="en-US" sz="1200" kern="0">
                          <a:effectLst/>
                          <a:latin typeface="微软雅黑" panose="020B0503020204020204" pitchFamily="34" charset="-122"/>
                          <a:ea typeface="微软雅黑" panose="020B0503020204020204" pitchFamily="34" charset="-122"/>
                        </a:rPr>
                        <a:t>&lt;&gt;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&lt;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&lt;=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&gt;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&gt;=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等于、不等于、小于、小于等于、大于、大于等于</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84850148"/>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IS NULL</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IS NOT NULL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判断值是否为“</a:t>
                      </a:r>
                      <a:r>
                        <a:rPr lang="en-US" sz="1200" kern="0">
                          <a:effectLst/>
                          <a:latin typeface="微软雅黑" panose="020B0503020204020204" pitchFamily="34" charset="-122"/>
                          <a:ea typeface="微软雅黑" panose="020B0503020204020204" pitchFamily="34" charset="-122"/>
                        </a:rPr>
                        <a:t>NULL</a:t>
                      </a: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133555268"/>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LIKE</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RLIKE</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REGEXP</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LIKE</a:t>
                      </a:r>
                      <a:r>
                        <a:rPr lang="zh-CN" sz="1200" kern="0">
                          <a:effectLst/>
                          <a:latin typeface="微软雅黑" panose="020B0503020204020204" pitchFamily="34" charset="-122"/>
                          <a:ea typeface="微软雅黑" panose="020B0503020204020204" pitchFamily="34" charset="-122"/>
                        </a:rPr>
                        <a:t>进行</a:t>
                      </a:r>
                      <a:r>
                        <a:rPr lang="en-US" sz="1200" kern="0">
                          <a:effectLst/>
                          <a:latin typeface="微软雅黑" panose="020B0503020204020204" pitchFamily="34" charset="-122"/>
                          <a:ea typeface="微软雅黑" panose="020B0503020204020204" pitchFamily="34" charset="-122"/>
                        </a:rPr>
                        <a:t>SQL</a:t>
                      </a:r>
                      <a:r>
                        <a:rPr lang="zh-CN" sz="1200" kern="0">
                          <a:effectLst/>
                          <a:latin typeface="微软雅黑" panose="020B0503020204020204" pitchFamily="34" charset="-122"/>
                          <a:ea typeface="微软雅黑" panose="020B0503020204020204" pitchFamily="34" charset="-122"/>
                        </a:rPr>
                        <a:t>匹配，</a:t>
                      </a:r>
                      <a:r>
                        <a:rPr lang="en-US" sz="1200" kern="0">
                          <a:effectLst/>
                          <a:latin typeface="微软雅黑" panose="020B0503020204020204" pitchFamily="34" charset="-122"/>
                          <a:ea typeface="微软雅黑" panose="020B0503020204020204" pitchFamily="34" charset="-122"/>
                        </a:rPr>
                        <a:t>RLIKE</a:t>
                      </a:r>
                      <a:r>
                        <a:rPr lang="zh-CN" sz="1200" kern="0">
                          <a:effectLst/>
                          <a:latin typeface="微软雅黑" panose="020B0503020204020204" pitchFamily="34" charset="-122"/>
                          <a:ea typeface="微软雅黑" panose="020B0503020204020204" pitchFamily="34" charset="-122"/>
                        </a:rPr>
                        <a:t>进行</a:t>
                      </a:r>
                      <a:r>
                        <a:rPr lang="en-US" sz="1200" kern="0">
                          <a:effectLst/>
                          <a:latin typeface="微软雅黑" panose="020B0503020204020204" pitchFamily="34" charset="-122"/>
                          <a:ea typeface="微软雅黑" panose="020B0503020204020204" pitchFamily="34" charset="-122"/>
                        </a:rPr>
                        <a:t>Java</a:t>
                      </a:r>
                      <a:r>
                        <a:rPr lang="zh-CN" sz="1200" kern="0">
                          <a:effectLst/>
                          <a:latin typeface="微软雅黑" panose="020B0503020204020204" pitchFamily="34" charset="-122"/>
                          <a:ea typeface="微软雅黑" panose="020B0503020204020204" pitchFamily="34" charset="-122"/>
                        </a:rPr>
                        <a:t>匹配，</a:t>
                      </a:r>
                      <a:r>
                        <a:rPr lang="en-US" sz="1200" kern="0">
                          <a:effectLst/>
                          <a:latin typeface="微软雅黑" panose="020B0503020204020204" pitchFamily="34" charset="-122"/>
                          <a:ea typeface="微软雅黑" panose="020B0503020204020204" pitchFamily="34" charset="-122"/>
                        </a:rPr>
                        <a:t>REGEXP</a:t>
                      </a:r>
                      <a:r>
                        <a:rPr lang="zh-CN" sz="1200" kern="0">
                          <a:effectLst/>
                          <a:latin typeface="微软雅黑" panose="020B0503020204020204" pitchFamily="34" charset="-122"/>
                          <a:ea typeface="微软雅黑" panose="020B0503020204020204" pitchFamily="34" charset="-122"/>
                        </a:rPr>
                        <a:t>与</a:t>
                      </a:r>
                      <a:r>
                        <a:rPr lang="en-US" sz="1200" kern="0">
                          <a:effectLst/>
                          <a:latin typeface="微软雅黑" panose="020B0503020204020204" pitchFamily="34" charset="-122"/>
                          <a:ea typeface="微软雅黑" panose="020B0503020204020204" pitchFamily="34" charset="-122"/>
                        </a:rPr>
                        <a:t>RLIKE</a:t>
                      </a:r>
                      <a:r>
                        <a:rPr lang="zh-CN" sz="1200" kern="0">
                          <a:effectLst/>
                          <a:latin typeface="微软雅黑" panose="020B0503020204020204" pitchFamily="34" charset="-122"/>
                          <a:ea typeface="微软雅黑" panose="020B0503020204020204" pitchFamily="34" charset="-122"/>
                        </a:rPr>
                        <a:t>相同</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753939569"/>
                  </a:ext>
                </a:extLst>
              </a:tr>
              <a:tr h="0">
                <a:tc rowSpan="3">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逻辑运算符</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AND</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&amp;&amp;</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逻辑与</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01619608"/>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逻辑或</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22914795"/>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NOT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逻辑非</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488099406"/>
                  </a:ext>
                </a:extLst>
              </a:tr>
              <a:tr h="0">
                <a:tc rowSpan="3">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复杂运算符</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a:t>
                      </a:r>
                      <a:r>
                        <a:rPr lang="zh-CN" sz="1200" kern="0">
                          <a:effectLst/>
                          <a:latin typeface="微软雅黑" panose="020B0503020204020204" pitchFamily="34" charset="-122"/>
                          <a:ea typeface="微软雅黑" panose="020B0503020204020204" pitchFamily="34" charset="-122"/>
                        </a:rPr>
                        <a:t>是一个数组，</a:t>
                      </a:r>
                      <a:r>
                        <a:rPr lang="en-US" sz="1200" kern="0">
                          <a:effectLst/>
                          <a:latin typeface="微软雅黑" panose="020B0503020204020204" pitchFamily="34" charset="-122"/>
                          <a:ea typeface="微软雅黑" panose="020B0503020204020204" pitchFamily="34" charset="-122"/>
                        </a:rPr>
                        <a:t>n</a:t>
                      </a:r>
                      <a:r>
                        <a:rPr lang="zh-CN" sz="1200" kern="0">
                          <a:effectLst/>
                          <a:latin typeface="微软雅黑" panose="020B0503020204020204" pitchFamily="34" charset="-122"/>
                          <a:ea typeface="微软雅黑" panose="020B0503020204020204" pitchFamily="34" charset="-122"/>
                        </a:rPr>
                        <a:t>为</a:t>
                      </a:r>
                      <a:r>
                        <a:rPr lang="en-US" sz="1200" kern="0">
                          <a:effectLst/>
                          <a:latin typeface="微软雅黑" panose="020B0503020204020204" pitchFamily="34" charset="-122"/>
                          <a:ea typeface="微软雅黑" panose="020B0503020204020204" pitchFamily="34" charset="-122"/>
                        </a:rPr>
                        <a:t>int</a:t>
                      </a:r>
                      <a:r>
                        <a:rPr lang="zh-CN" sz="1200" kern="0">
                          <a:effectLst/>
                          <a:latin typeface="微软雅黑" panose="020B0503020204020204" pitchFamily="34" charset="-122"/>
                          <a:ea typeface="微软雅黑" panose="020B0503020204020204" pitchFamily="34" charset="-122"/>
                        </a:rPr>
                        <a:t>型。返回数组</a:t>
                      </a:r>
                      <a:r>
                        <a:rPr lang="en-US" sz="1200" kern="0">
                          <a:effectLst/>
                          <a:latin typeface="微软雅黑" panose="020B0503020204020204" pitchFamily="34" charset="-122"/>
                          <a:ea typeface="微软雅黑" panose="020B0503020204020204" pitchFamily="34" charset="-122"/>
                        </a:rPr>
                        <a:t>A</a:t>
                      </a:r>
                      <a:r>
                        <a:rPr lang="zh-CN" sz="1200" kern="0">
                          <a:effectLst/>
                          <a:latin typeface="微软雅黑" panose="020B0503020204020204" pitchFamily="34" charset="-122"/>
                          <a:ea typeface="微软雅黑" panose="020B0503020204020204" pitchFamily="34" charset="-122"/>
                        </a:rPr>
                        <a:t>的第</a:t>
                      </a:r>
                      <a:r>
                        <a:rPr lang="en-US" sz="1200" kern="0">
                          <a:effectLst/>
                          <a:latin typeface="微软雅黑" panose="020B0503020204020204" pitchFamily="34" charset="-122"/>
                          <a:ea typeface="微软雅黑" panose="020B0503020204020204" pitchFamily="34" charset="-122"/>
                        </a:rPr>
                        <a:t>n</a:t>
                      </a:r>
                      <a:r>
                        <a:rPr lang="zh-CN" sz="1200" kern="0">
                          <a:effectLst/>
                          <a:latin typeface="微软雅黑" panose="020B0503020204020204" pitchFamily="34" charset="-122"/>
                          <a:ea typeface="微软雅黑" panose="020B0503020204020204" pitchFamily="34" charset="-122"/>
                        </a:rPr>
                        <a:t>个元素，第一个元素的索引为</a:t>
                      </a:r>
                      <a:r>
                        <a:rPr lang="en-US" sz="1200" kern="0">
                          <a:effectLst/>
                          <a:latin typeface="微软雅黑" panose="020B0503020204020204" pitchFamily="34" charset="-122"/>
                          <a:ea typeface="微软雅黑" panose="020B0503020204020204" pitchFamily="34" charset="-122"/>
                        </a:rPr>
                        <a:t>0</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601980294"/>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M[key]</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M</a:t>
                      </a:r>
                      <a:r>
                        <a:rPr lang="zh-CN" sz="1200" kern="0">
                          <a:effectLst/>
                          <a:latin typeface="微软雅黑" panose="020B0503020204020204" pitchFamily="34" charset="-122"/>
                          <a:ea typeface="微软雅黑" panose="020B0503020204020204" pitchFamily="34" charset="-122"/>
                        </a:rPr>
                        <a:t>是</a:t>
                      </a:r>
                      <a:r>
                        <a:rPr lang="en-US" sz="1200" kern="0">
                          <a:effectLst/>
                          <a:latin typeface="微软雅黑" panose="020B0503020204020204" pitchFamily="34" charset="-122"/>
                          <a:ea typeface="微软雅黑" panose="020B0503020204020204" pitchFamily="34" charset="-122"/>
                        </a:rPr>
                        <a:t>Map</a:t>
                      </a:r>
                      <a:r>
                        <a:rPr lang="zh-CN" sz="1200" kern="0">
                          <a:effectLst/>
                          <a:latin typeface="微软雅黑" panose="020B0503020204020204" pitchFamily="34" charset="-122"/>
                          <a:ea typeface="微软雅黑" panose="020B0503020204020204" pitchFamily="34" charset="-122"/>
                        </a:rPr>
                        <a:t>，关键值是</a:t>
                      </a:r>
                      <a:r>
                        <a:rPr lang="en-US" sz="1200" kern="0">
                          <a:effectLst/>
                          <a:latin typeface="微软雅黑" panose="020B0503020204020204" pitchFamily="34" charset="-122"/>
                          <a:ea typeface="微软雅黑" panose="020B0503020204020204" pitchFamily="34" charset="-122"/>
                        </a:rPr>
                        <a:t>key</a:t>
                      </a:r>
                      <a:r>
                        <a:rPr lang="zh-CN" sz="1200" kern="0">
                          <a:effectLst/>
                          <a:latin typeface="微软雅黑" panose="020B0503020204020204" pitchFamily="34" charset="-122"/>
                          <a:ea typeface="微软雅黑" panose="020B0503020204020204" pitchFamily="34" charset="-122"/>
                        </a:rPr>
                        <a:t>，返回关键值对应的值</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61371466"/>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S.x</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S</a:t>
                      </a:r>
                      <a:r>
                        <a:rPr lang="zh-CN" sz="1200" kern="0" dirty="0">
                          <a:effectLst/>
                          <a:latin typeface="微软雅黑" panose="020B0503020204020204" pitchFamily="34" charset="-122"/>
                          <a:ea typeface="微软雅黑" panose="020B0503020204020204" pitchFamily="34" charset="-122"/>
                        </a:rPr>
                        <a:t>为</a:t>
                      </a:r>
                      <a:r>
                        <a:rPr lang="en-US" sz="1200" kern="0" dirty="0">
                          <a:effectLst/>
                          <a:latin typeface="微软雅黑" panose="020B0503020204020204" pitchFamily="34" charset="-122"/>
                          <a:ea typeface="微软雅黑" panose="020B0503020204020204" pitchFamily="34" charset="-122"/>
                        </a:rPr>
                        <a:t>struct</a:t>
                      </a:r>
                      <a:r>
                        <a:rPr lang="zh-CN" sz="1200" kern="0" dirty="0">
                          <a:effectLst/>
                          <a:latin typeface="微软雅黑" panose="020B0503020204020204" pitchFamily="34" charset="-122"/>
                          <a:ea typeface="微软雅黑" panose="020B0503020204020204" pitchFamily="34" charset="-122"/>
                        </a:rPr>
                        <a:t>，返回</a:t>
                      </a:r>
                      <a:r>
                        <a:rPr lang="en-US" sz="1200" kern="0" dirty="0">
                          <a:effectLst/>
                          <a:latin typeface="微软雅黑" panose="020B0503020204020204" pitchFamily="34" charset="-122"/>
                          <a:ea typeface="微软雅黑" panose="020B0503020204020204" pitchFamily="34" charset="-122"/>
                        </a:rPr>
                        <a:t>x</a:t>
                      </a:r>
                      <a:r>
                        <a:rPr lang="zh-CN" sz="1200" kern="0" dirty="0">
                          <a:effectLst/>
                          <a:latin typeface="微软雅黑" panose="020B0503020204020204" pitchFamily="34" charset="-122"/>
                          <a:ea typeface="微软雅黑" panose="020B0503020204020204" pitchFamily="34" charset="-122"/>
                        </a:rPr>
                        <a:t>字符串在结构</a:t>
                      </a:r>
                      <a:r>
                        <a:rPr lang="en-US" sz="1200" kern="0" dirty="0">
                          <a:effectLst/>
                          <a:latin typeface="微软雅黑" panose="020B0503020204020204" pitchFamily="34" charset="-122"/>
                          <a:ea typeface="微软雅黑" panose="020B0503020204020204" pitchFamily="34" charset="-122"/>
                        </a:rPr>
                        <a:t>S</a:t>
                      </a:r>
                      <a:r>
                        <a:rPr lang="zh-CN" sz="1200" kern="0" dirty="0">
                          <a:effectLst/>
                          <a:latin typeface="微软雅黑" panose="020B0503020204020204" pitchFamily="34" charset="-122"/>
                          <a:ea typeface="微软雅黑" panose="020B0503020204020204" pitchFamily="34" charset="-122"/>
                        </a:rPr>
                        <a:t>中的存储位置</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165925453"/>
                  </a:ext>
                </a:extLst>
              </a:tr>
            </a:tbl>
          </a:graphicData>
        </a:graphic>
      </p:graphicFrame>
    </p:spTree>
    <p:extLst>
      <p:ext uri="{BB962C8B-B14F-4D97-AF65-F5344CB8AC3E}">
        <p14:creationId xmlns:p14="http://schemas.microsoft.com/office/powerpoint/2010/main" val="2401900559"/>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B14AF-B56A-4CAF-8550-CA3AFA80D4E9}"/>
              </a:ext>
            </a:extLst>
          </p:cNvPr>
          <p:cNvSpPr>
            <a:spLocks noGrp="1"/>
          </p:cNvSpPr>
          <p:nvPr>
            <p:ph type="title"/>
          </p:nvPr>
        </p:nvSpPr>
        <p:spPr/>
        <p:txBody>
          <a:bodyPr/>
          <a:lstStyle/>
          <a:p>
            <a:r>
              <a:rPr lang="en-US" altLang="zh-CN" dirty="0"/>
              <a:t>8.6.2  </a:t>
            </a:r>
            <a:r>
              <a:rPr lang="zh-CN" altLang="en-US" dirty="0"/>
              <a:t>内置函数（字符串函数）</a:t>
            </a:r>
          </a:p>
        </p:txBody>
      </p:sp>
      <p:graphicFrame>
        <p:nvGraphicFramePr>
          <p:cNvPr id="4" name="内容占位符 3">
            <a:extLst>
              <a:ext uri="{FF2B5EF4-FFF2-40B4-BE49-F238E27FC236}">
                <a16:creationId xmlns:a16="http://schemas.microsoft.com/office/drawing/2014/main" id="{265C6312-0023-47AD-B8AE-3377231C9EAA}"/>
              </a:ext>
            </a:extLst>
          </p:cNvPr>
          <p:cNvGraphicFramePr>
            <a:graphicFrameLocks noGrp="1"/>
          </p:cNvGraphicFramePr>
          <p:nvPr>
            <p:ph idx="1"/>
            <p:extLst>
              <p:ext uri="{D42A27DB-BD31-4B8C-83A1-F6EECF244321}">
                <p14:modId xmlns:p14="http://schemas.microsoft.com/office/powerpoint/2010/main" val="2501019209"/>
              </p:ext>
            </p:extLst>
          </p:nvPr>
        </p:nvGraphicFramePr>
        <p:xfrm>
          <a:off x="628650" y="1019969"/>
          <a:ext cx="7886700" cy="3657600"/>
        </p:xfrm>
        <a:graphic>
          <a:graphicData uri="http://schemas.openxmlformats.org/drawingml/2006/table">
            <a:tbl>
              <a:tblPr firstRow="1" firstCol="1" bandRow="1">
                <a:tableStyleId>{5C22544A-7EE6-4342-B048-85BDC9FD1C3A}</a:tableStyleId>
              </a:tblPr>
              <a:tblGrid>
                <a:gridCol w="3499391">
                  <a:extLst>
                    <a:ext uri="{9D8B030D-6E8A-4147-A177-3AD203B41FA5}">
                      <a16:colId xmlns:a16="http://schemas.microsoft.com/office/drawing/2014/main" val="3271557988"/>
                    </a:ext>
                  </a:extLst>
                </a:gridCol>
                <a:gridCol w="4387309">
                  <a:extLst>
                    <a:ext uri="{9D8B030D-6E8A-4147-A177-3AD203B41FA5}">
                      <a16:colId xmlns:a16="http://schemas.microsoft.com/office/drawing/2014/main" val="2035841864"/>
                    </a:ext>
                  </a:extLst>
                </a:gridCol>
              </a:tblGrid>
              <a:tr h="7092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函数</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说明</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481997404"/>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length(string A)</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返回字符串的长度</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976145967"/>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reverse(string A)</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返回倒序字符串</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723011754"/>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concat(string A, string B…)</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连接多个字符串，合并为一个字符串，可以接受任意数量的输入字符串</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928114945"/>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concat_ws(string SEP, string A, string B…)</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链接多个字符串，字符串之间以指定的分隔符分开</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497251799"/>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substr(string A, int start) substring(string A, int start)</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从文本字符串中指定的起始位置后的字符</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670884897"/>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substr(string A, int start, int len) substring(string A, int start, int len)</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从文本字符串中指定的位置指定长度的字符</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2339560389"/>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upper(string A) ucase(string A)</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将文本字符串转换成字母全部大写形式</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2855278776"/>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lower(string A) lcase(string A)</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将文本字符串转换成字母全部小写形式</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261346687"/>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trim(string A)</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删除字符串两端的空格，字符之间的空格保留</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4039260837"/>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ltrim(string A)</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删除字符串左边的空格，其他的空格保留</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2801966700"/>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rtrim(string A)</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删除字符串右边的空格，其他的空格保留</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2059205981"/>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regexp_replace(string A, string B, string C)</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字符串</a:t>
                      </a:r>
                      <a:r>
                        <a:rPr lang="en-US" sz="1200" kern="0">
                          <a:effectLst/>
                          <a:latin typeface="微软雅黑" panose="020B0503020204020204" pitchFamily="34" charset="-122"/>
                          <a:ea typeface="微软雅黑" panose="020B0503020204020204" pitchFamily="34" charset="-122"/>
                        </a:rPr>
                        <a:t>A</a:t>
                      </a:r>
                      <a:r>
                        <a:rPr lang="zh-CN" sz="1200" kern="0">
                          <a:effectLst/>
                          <a:latin typeface="微软雅黑" panose="020B0503020204020204" pitchFamily="34" charset="-122"/>
                          <a:ea typeface="微软雅黑" panose="020B0503020204020204" pitchFamily="34" charset="-122"/>
                        </a:rPr>
                        <a:t>中的</a:t>
                      </a:r>
                      <a:r>
                        <a:rPr lang="en-US" sz="1200" kern="0">
                          <a:effectLst/>
                          <a:latin typeface="微软雅黑" panose="020B0503020204020204" pitchFamily="34" charset="-122"/>
                          <a:ea typeface="微软雅黑" panose="020B0503020204020204" pitchFamily="34" charset="-122"/>
                        </a:rPr>
                        <a:t>B</a:t>
                      </a:r>
                      <a:r>
                        <a:rPr lang="zh-CN" sz="1200" kern="0">
                          <a:effectLst/>
                          <a:latin typeface="微软雅黑" panose="020B0503020204020204" pitchFamily="34" charset="-122"/>
                          <a:ea typeface="微软雅黑" panose="020B0503020204020204" pitchFamily="34" charset="-122"/>
                        </a:rPr>
                        <a:t>字符被</a:t>
                      </a:r>
                      <a:r>
                        <a:rPr lang="en-US" sz="1200" kern="0">
                          <a:effectLst/>
                          <a:latin typeface="微软雅黑" panose="020B0503020204020204" pitchFamily="34" charset="-122"/>
                          <a:ea typeface="微软雅黑" panose="020B0503020204020204" pitchFamily="34" charset="-122"/>
                        </a:rPr>
                        <a:t>C</a:t>
                      </a:r>
                      <a:r>
                        <a:rPr lang="zh-CN" sz="1200" kern="0">
                          <a:effectLst/>
                          <a:latin typeface="微软雅黑" panose="020B0503020204020204" pitchFamily="34" charset="-122"/>
                          <a:ea typeface="微软雅黑" panose="020B0503020204020204" pitchFamily="34" charset="-122"/>
                        </a:rPr>
                        <a:t>字符替换</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402013769"/>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regexp_extract(string subject, string pattern, int index)</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通过下标返回正则表达式指定的部分</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542152213"/>
                  </a:ext>
                </a:extLst>
              </a:tr>
              <a:tr h="212759">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parse_url(string urlString, string partToExtract [, string keyToExtract])</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返回</a:t>
                      </a:r>
                      <a:r>
                        <a:rPr lang="en-US" sz="1200" kern="0" dirty="0">
                          <a:effectLst/>
                          <a:latin typeface="微软雅黑" panose="020B0503020204020204" pitchFamily="34" charset="-122"/>
                          <a:ea typeface="微软雅黑" panose="020B0503020204020204" pitchFamily="34" charset="-122"/>
                        </a:rPr>
                        <a:t>URL</a:t>
                      </a:r>
                      <a:r>
                        <a:rPr lang="zh-CN" sz="1200" kern="0" dirty="0">
                          <a:effectLst/>
                          <a:latin typeface="微软雅黑" panose="020B0503020204020204" pitchFamily="34" charset="-122"/>
                          <a:ea typeface="微软雅黑" panose="020B0503020204020204" pitchFamily="34" charset="-122"/>
                        </a:rPr>
                        <a:t>指定的部分</a:t>
                      </a:r>
                      <a:endParaRPr lang="zh-CN" sz="1200" kern="100" dirty="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891566803"/>
                  </a:ext>
                </a:extLst>
              </a:tr>
            </a:tbl>
          </a:graphicData>
        </a:graphic>
      </p:graphicFrame>
    </p:spTree>
    <p:extLst>
      <p:ext uri="{BB962C8B-B14F-4D97-AF65-F5344CB8AC3E}">
        <p14:creationId xmlns:p14="http://schemas.microsoft.com/office/powerpoint/2010/main" val="2358739621"/>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B14AF-B56A-4CAF-8550-CA3AFA80D4E9}"/>
              </a:ext>
            </a:extLst>
          </p:cNvPr>
          <p:cNvSpPr>
            <a:spLocks noGrp="1"/>
          </p:cNvSpPr>
          <p:nvPr>
            <p:ph type="title"/>
          </p:nvPr>
        </p:nvSpPr>
        <p:spPr/>
        <p:txBody>
          <a:bodyPr/>
          <a:lstStyle/>
          <a:p>
            <a:r>
              <a:rPr lang="en-US" altLang="zh-CN" dirty="0"/>
              <a:t>8.6.2  </a:t>
            </a:r>
            <a:r>
              <a:rPr lang="zh-CN" altLang="en-US" dirty="0"/>
              <a:t>内置函数（字符串函数）</a:t>
            </a:r>
          </a:p>
        </p:txBody>
      </p:sp>
      <p:graphicFrame>
        <p:nvGraphicFramePr>
          <p:cNvPr id="4" name="内容占位符 3">
            <a:extLst>
              <a:ext uri="{FF2B5EF4-FFF2-40B4-BE49-F238E27FC236}">
                <a16:creationId xmlns:a16="http://schemas.microsoft.com/office/drawing/2014/main" id="{265C6312-0023-47AD-B8AE-3377231C9EAA}"/>
              </a:ext>
            </a:extLst>
          </p:cNvPr>
          <p:cNvGraphicFramePr>
            <a:graphicFrameLocks noGrp="1"/>
          </p:cNvGraphicFramePr>
          <p:nvPr>
            <p:ph idx="1"/>
            <p:extLst>
              <p:ext uri="{D42A27DB-BD31-4B8C-83A1-F6EECF244321}">
                <p14:modId xmlns:p14="http://schemas.microsoft.com/office/powerpoint/2010/main" val="1577761588"/>
              </p:ext>
            </p:extLst>
          </p:nvPr>
        </p:nvGraphicFramePr>
        <p:xfrm>
          <a:off x="628650" y="1019969"/>
          <a:ext cx="7886700" cy="3657600"/>
        </p:xfrm>
        <a:graphic>
          <a:graphicData uri="http://schemas.openxmlformats.org/drawingml/2006/table">
            <a:tbl>
              <a:tblPr firstRow="1" firstCol="1" bandRow="1">
                <a:tableStyleId>{5C22544A-7EE6-4342-B048-85BDC9FD1C3A}</a:tableStyleId>
              </a:tblPr>
              <a:tblGrid>
                <a:gridCol w="3499391">
                  <a:extLst>
                    <a:ext uri="{9D8B030D-6E8A-4147-A177-3AD203B41FA5}">
                      <a16:colId xmlns:a16="http://schemas.microsoft.com/office/drawing/2014/main" val="3271557988"/>
                    </a:ext>
                  </a:extLst>
                </a:gridCol>
                <a:gridCol w="4387309">
                  <a:extLst>
                    <a:ext uri="{9D8B030D-6E8A-4147-A177-3AD203B41FA5}">
                      <a16:colId xmlns:a16="http://schemas.microsoft.com/office/drawing/2014/main" val="2035841864"/>
                    </a:ext>
                  </a:extLst>
                </a:gridCol>
              </a:tblGrid>
              <a:tr h="7092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函数</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说明</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481997404"/>
                  </a:ext>
                </a:extLst>
              </a:tr>
              <a:tr h="283679">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get_json_object(string json_string, string path)</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select </a:t>
                      </a:r>
                      <a:r>
                        <a:rPr lang="en-US" sz="1200" kern="0" dirty="0" err="1">
                          <a:effectLst/>
                          <a:latin typeface="微软雅黑" panose="020B0503020204020204" pitchFamily="34" charset="-122"/>
                          <a:ea typeface="微软雅黑" panose="020B0503020204020204" pitchFamily="34" charset="-122"/>
                        </a:rPr>
                        <a:t>a.timestamp</a:t>
                      </a:r>
                      <a:r>
                        <a:rPr lang="en-US" sz="1200" kern="0" dirty="0">
                          <a:effectLst/>
                          <a:latin typeface="微软雅黑" panose="020B0503020204020204" pitchFamily="34" charset="-122"/>
                          <a:ea typeface="微软雅黑" panose="020B0503020204020204" pitchFamily="34" charset="-122"/>
                        </a:rPr>
                        <a:t>, </a:t>
                      </a:r>
                      <a:r>
                        <a:rPr lang="en-US" sz="1200" kern="0" dirty="0" err="1">
                          <a:effectLst/>
                          <a:latin typeface="微软雅黑" panose="020B0503020204020204" pitchFamily="34" charset="-122"/>
                          <a:ea typeface="微软雅黑" panose="020B0503020204020204" pitchFamily="34" charset="-122"/>
                        </a:rPr>
                        <a:t>get_json_object</a:t>
                      </a:r>
                      <a:r>
                        <a:rPr lang="en-US" sz="1200" kern="0" dirty="0">
                          <a:effectLst/>
                          <a:latin typeface="微软雅黑" panose="020B0503020204020204" pitchFamily="34" charset="-122"/>
                          <a:ea typeface="微软雅黑" panose="020B0503020204020204" pitchFamily="34" charset="-122"/>
                        </a:rPr>
                        <a:t>(</a:t>
                      </a:r>
                      <a:r>
                        <a:rPr lang="en-US" sz="1200" kern="0" dirty="0" err="1">
                          <a:effectLst/>
                          <a:latin typeface="微软雅黑" panose="020B0503020204020204" pitchFamily="34" charset="-122"/>
                          <a:ea typeface="微软雅黑" panose="020B0503020204020204" pitchFamily="34" charset="-122"/>
                        </a:rPr>
                        <a:t>a.appevents</a:t>
                      </a:r>
                      <a:r>
                        <a:rPr lang="en-US" sz="1200" kern="0" dirty="0">
                          <a:effectLst/>
                          <a:latin typeface="微软雅黑" panose="020B0503020204020204" pitchFamily="34" charset="-122"/>
                          <a:ea typeface="微软雅黑" panose="020B0503020204020204" pitchFamily="34" charset="-122"/>
                        </a:rPr>
                        <a:t>, ‘$.</a:t>
                      </a:r>
                      <a:r>
                        <a:rPr lang="en-US" sz="1200" kern="0" dirty="0" err="1">
                          <a:effectLst/>
                          <a:latin typeface="微软雅黑" panose="020B0503020204020204" pitchFamily="34" charset="-122"/>
                          <a:ea typeface="微软雅黑" panose="020B0503020204020204" pitchFamily="34" charset="-122"/>
                        </a:rPr>
                        <a:t>eventid</a:t>
                      </a:r>
                      <a:r>
                        <a:rPr lang="en-US" sz="1200" kern="0" dirty="0">
                          <a:effectLst/>
                          <a:latin typeface="微软雅黑" panose="020B0503020204020204" pitchFamily="34" charset="-122"/>
                          <a:ea typeface="微软雅黑" panose="020B0503020204020204" pitchFamily="34" charset="-122"/>
                        </a:rPr>
                        <a:t>’), </a:t>
                      </a:r>
                      <a:r>
                        <a:rPr lang="en-US" sz="1200" kern="0" dirty="0" err="1">
                          <a:effectLst/>
                          <a:latin typeface="微软雅黑" panose="020B0503020204020204" pitchFamily="34" charset="-122"/>
                          <a:ea typeface="微软雅黑" panose="020B0503020204020204" pitchFamily="34" charset="-122"/>
                        </a:rPr>
                        <a:t>get_json_object</a:t>
                      </a:r>
                      <a:r>
                        <a:rPr lang="en-US" sz="1200" kern="0" dirty="0">
                          <a:effectLst/>
                          <a:latin typeface="微软雅黑" panose="020B0503020204020204" pitchFamily="34" charset="-122"/>
                          <a:ea typeface="微软雅黑" panose="020B0503020204020204" pitchFamily="34" charset="-122"/>
                        </a:rPr>
                        <a:t>(</a:t>
                      </a:r>
                      <a:r>
                        <a:rPr lang="en-US" sz="1200" kern="0" dirty="0" err="1">
                          <a:effectLst/>
                          <a:latin typeface="微软雅黑" panose="020B0503020204020204" pitchFamily="34" charset="-122"/>
                          <a:ea typeface="微软雅黑" panose="020B0503020204020204" pitchFamily="34" charset="-122"/>
                        </a:rPr>
                        <a:t>a.appenvets</a:t>
                      </a:r>
                      <a:r>
                        <a:rPr lang="en-US" sz="1200" kern="0" dirty="0">
                          <a:effectLst/>
                          <a:latin typeface="微软雅黑" panose="020B0503020204020204" pitchFamily="34" charset="-122"/>
                          <a:ea typeface="微软雅黑" panose="020B0503020204020204" pitchFamily="34" charset="-122"/>
                        </a:rPr>
                        <a:t>, ‘$.</a:t>
                      </a:r>
                      <a:r>
                        <a:rPr lang="en-US" sz="1200" kern="0" dirty="0" err="1">
                          <a:effectLst/>
                          <a:latin typeface="微软雅黑" panose="020B0503020204020204" pitchFamily="34" charset="-122"/>
                          <a:ea typeface="微软雅黑" panose="020B0503020204020204" pitchFamily="34" charset="-122"/>
                        </a:rPr>
                        <a:t>eventname</a:t>
                      </a:r>
                      <a:r>
                        <a:rPr lang="en-US" sz="1200" kern="0" dirty="0">
                          <a:effectLst/>
                          <a:latin typeface="微软雅黑" panose="020B0503020204020204" pitchFamily="34" charset="-122"/>
                          <a:ea typeface="微软雅黑" panose="020B0503020204020204" pitchFamily="34" charset="-122"/>
                        </a:rPr>
                        <a:t>’) from log a;</a:t>
                      </a:r>
                      <a:endParaRPr lang="zh-CN" sz="1200" kern="100" dirty="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4074786177"/>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space(int n)</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返回指定数量的空格</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435005584"/>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repeat(string str, int n)</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重复</a:t>
                      </a:r>
                      <a:r>
                        <a:rPr lang="en-US" sz="1200" kern="0">
                          <a:effectLst/>
                          <a:latin typeface="微软雅黑" panose="020B0503020204020204" pitchFamily="34" charset="-122"/>
                          <a:ea typeface="微软雅黑" panose="020B0503020204020204" pitchFamily="34" charset="-122"/>
                        </a:rPr>
                        <a:t>N</a:t>
                      </a:r>
                      <a:r>
                        <a:rPr lang="zh-CN" sz="1200" kern="0">
                          <a:effectLst/>
                          <a:latin typeface="微软雅黑" panose="020B0503020204020204" pitchFamily="34" charset="-122"/>
                          <a:ea typeface="微软雅黑" panose="020B0503020204020204" pitchFamily="34" charset="-122"/>
                        </a:rPr>
                        <a:t>次字符串</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923807184"/>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ascii(string str)</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返回字符串中首字符的数字值</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2442610766"/>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lpad(string str, int len, string pad)</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返回指定长度的字符串，给定字符串长度小于指定长度时，由指定字符从左侧填补</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2397375423"/>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rpad(string str, int len, string pad)</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返回指定长度的字符串，给定字符串长度小于指定长度时，由指定字符从右侧填补</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87733284"/>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split(string str, string pat)</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将字符串转换为数组</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600171965"/>
                  </a:ext>
                </a:extLst>
              </a:tr>
              <a:tr h="212759">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find_in_set(string str, string strList)</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返回字符串</a:t>
                      </a:r>
                      <a:r>
                        <a:rPr lang="en-US" sz="1200" kern="0">
                          <a:effectLst/>
                          <a:latin typeface="微软雅黑" panose="020B0503020204020204" pitchFamily="34" charset="-122"/>
                          <a:ea typeface="微软雅黑" panose="020B0503020204020204" pitchFamily="34" charset="-122"/>
                        </a:rPr>
                        <a:t>str</a:t>
                      </a:r>
                      <a:r>
                        <a:rPr lang="zh-CN" sz="1200" kern="0">
                          <a:effectLst/>
                          <a:latin typeface="微软雅黑" panose="020B0503020204020204" pitchFamily="34" charset="-122"/>
                          <a:ea typeface="微软雅黑" panose="020B0503020204020204" pitchFamily="34" charset="-122"/>
                        </a:rPr>
                        <a:t>第一次在</a:t>
                      </a:r>
                      <a:r>
                        <a:rPr lang="en-US" sz="1200" kern="0">
                          <a:effectLst/>
                          <a:latin typeface="微软雅黑" panose="020B0503020204020204" pitchFamily="34" charset="-122"/>
                          <a:ea typeface="微软雅黑" panose="020B0503020204020204" pitchFamily="34" charset="-122"/>
                        </a:rPr>
                        <a:t>strlist</a:t>
                      </a:r>
                      <a:r>
                        <a:rPr lang="zh-CN" sz="1200" kern="0">
                          <a:effectLst/>
                          <a:latin typeface="微软雅黑" panose="020B0503020204020204" pitchFamily="34" charset="-122"/>
                          <a:ea typeface="微软雅黑" panose="020B0503020204020204" pitchFamily="34" charset="-122"/>
                        </a:rPr>
                        <a:t>出现的位置。如果任一参数为</a:t>
                      </a:r>
                      <a:r>
                        <a:rPr lang="en-US" sz="1200" kern="0">
                          <a:effectLst/>
                          <a:latin typeface="微软雅黑" panose="020B0503020204020204" pitchFamily="34" charset="-122"/>
                          <a:ea typeface="微软雅黑" panose="020B0503020204020204" pitchFamily="34" charset="-122"/>
                        </a:rPr>
                        <a:t>NULL</a:t>
                      </a:r>
                      <a:r>
                        <a:rPr lang="zh-CN" sz="1200" kern="0">
                          <a:effectLst/>
                          <a:latin typeface="微软雅黑" panose="020B0503020204020204" pitchFamily="34" charset="-122"/>
                          <a:ea typeface="微软雅黑" panose="020B0503020204020204" pitchFamily="34" charset="-122"/>
                        </a:rPr>
                        <a:t>，返回</a:t>
                      </a:r>
                      <a:r>
                        <a:rPr lang="en-US" sz="1200" kern="0">
                          <a:effectLst/>
                          <a:latin typeface="微软雅黑" panose="020B0503020204020204" pitchFamily="34" charset="-122"/>
                          <a:ea typeface="微软雅黑" panose="020B0503020204020204" pitchFamily="34" charset="-122"/>
                        </a:rPr>
                        <a:t>NULL</a:t>
                      </a:r>
                      <a:r>
                        <a:rPr lang="zh-CN" sz="1200" kern="0">
                          <a:effectLst/>
                          <a:latin typeface="微软雅黑" panose="020B0503020204020204" pitchFamily="34" charset="-122"/>
                          <a:ea typeface="微软雅黑" panose="020B0503020204020204" pitchFamily="34" charset="-122"/>
                        </a:rPr>
                        <a:t>；如果第一个参数包含逗号，返回</a:t>
                      </a:r>
                      <a:r>
                        <a:rPr lang="en-US" sz="1200" kern="0">
                          <a:effectLst/>
                          <a:latin typeface="微软雅黑" panose="020B0503020204020204" pitchFamily="34" charset="-122"/>
                          <a:ea typeface="微软雅黑" panose="020B0503020204020204" pitchFamily="34" charset="-122"/>
                        </a:rPr>
                        <a:t>0</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438749429"/>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sentences(string str, string lang, string locale)</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将字符串中内容按语句分组，每个单词间以逗号分隔，最后返回数组</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637628506"/>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ngrams(array&gt;, int N, int K, int pf)</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SELECT ngrams(sentences(lower(tweet)), 2, 100 [, 1000]) FROM twitter;</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54974884"/>
                  </a:ext>
                </a:extLst>
              </a:tr>
              <a:tr h="212759">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context_ngrams(array&gt;, array, int K, int pf)</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SELECT </a:t>
                      </a:r>
                      <a:r>
                        <a:rPr lang="en-US" sz="1200" kern="0" dirty="0" err="1">
                          <a:effectLst/>
                          <a:latin typeface="微软雅黑" panose="020B0503020204020204" pitchFamily="34" charset="-122"/>
                          <a:ea typeface="微软雅黑" panose="020B0503020204020204" pitchFamily="34" charset="-122"/>
                        </a:rPr>
                        <a:t>context_ngrams</a:t>
                      </a:r>
                      <a:r>
                        <a:rPr lang="en-US" sz="1200" kern="0" dirty="0">
                          <a:effectLst/>
                          <a:latin typeface="微软雅黑" panose="020B0503020204020204" pitchFamily="34" charset="-122"/>
                          <a:ea typeface="微软雅黑" panose="020B0503020204020204" pitchFamily="34" charset="-122"/>
                        </a:rPr>
                        <a:t>(sentences(lower(tweet)), array(</a:t>
                      </a:r>
                      <a:r>
                        <a:rPr lang="en-US" sz="1200" kern="0" dirty="0" err="1">
                          <a:effectLst/>
                          <a:latin typeface="微软雅黑" panose="020B0503020204020204" pitchFamily="34" charset="-122"/>
                          <a:ea typeface="微软雅黑" panose="020B0503020204020204" pitchFamily="34" charset="-122"/>
                        </a:rPr>
                        <a:t>null,null</a:t>
                      </a:r>
                      <a:r>
                        <a:rPr lang="en-US" sz="1200" kern="0" dirty="0">
                          <a:effectLst/>
                          <a:latin typeface="微软雅黑" panose="020B0503020204020204" pitchFamily="34" charset="-122"/>
                          <a:ea typeface="微软雅黑" panose="020B0503020204020204" pitchFamily="34" charset="-122"/>
                        </a:rPr>
                        <a:t>), 100, [, 1000]) FROM twitter;</a:t>
                      </a:r>
                      <a:endParaRPr lang="zh-CN" sz="1200" kern="100" dirty="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420028119"/>
                  </a:ext>
                </a:extLst>
              </a:tr>
            </a:tbl>
          </a:graphicData>
        </a:graphic>
      </p:graphicFrame>
    </p:spTree>
    <p:extLst>
      <p:ext uri="{BB962C8B-B14F-4D97-AF65-F5344CB8AC3E}">
        <p14:creationId xmlns:p14="http://schemas.microsoft.com/office/powerpoint/2010/main" val="3669079912"/>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ED4D1-D9FD-4FAA-872D-931A44E32FE7}"/>
              </a:ext>
            </a:extLst>
          </p:cNvPr>
          <p:cNvSpPr>
            <a:spLocks noGrp="1"/>
          </p:cNvSpPr>
          <p:nvPr>
            <p:ph type="title"/>
          </p:nvPr>
        </p:nvSpPr>
        <p:spPr/>
        <p:txBody>
          <a:bodyPr/>
          <a:lstStyle/>
          <a:p>
            <a:r>
              <a:rPr lang="en-US" altLang="zh-CN" dirty="0"/>
              <a:t>8.6.2  </a:t>
            </a:r>
            <a:r>
              <a:rPr lang="zh-CN" altLang="en-US" dirty="0"/>
              <a:t>内置函数（日期函数）</a:t>
            </a:r>
          </a:p>
        </p:txBody>
      </p:sp>
      <p:graphicFrame>
        <p:nvGraphicFramePr>
          <p:cNvPr id="4" name="内容占位符 3">
            <a:extLst>
              <a:ext uri="{FF2B5EF4-FFF2-40B4-BE49-F238E27FC236}">
                <a16:creationId xmlns:a16="http://schemas.microsoft.com/office/drawing/2014/main" id="{8DE65EF4-EAA8-45A3-9FB9-35F78DADEB4C}"/>
              </a:ext>
            </a:extLst>
          </p:cNvPr>
          <p:cNvGraphicFramePr>
            <a:graphicFrameLocks noGrp="1"/>
          </p:cNvGraphicFramePr>
          <p:nvPr>
            <p:ph idx="1"/>
            <p:extLst>
              <p:ext uri="{D42A27DB-BD31-4B8C-83A1-F6EECF244321}">
                <p14:modId xmlns:p14="http://schemas.microsoft.com/office/powerpoint/2010/main" val="3604861338"/>
              </p:ext>
            </p:extLst>
          </p:nvPr>
        </p:nvGraphicFramePr>
        <p:xfrm>
          <a:off x="628650" y="984213"/>
          <a:ext cx="7886700" cy="3769677"/>
        </p:xfrm>
        <a:graphic>
          <a:graphicData uri="http://schemas.openxmlformats.org/drawingml/2006/table">
            <a:tbl>
              <a:tblPr firstRow="1" firstCol="1" bandRow="1">
                <a:tableStyleId>{5C22544A-7EE6-4342-B048-85BDC9FD1C3A}</a:tableStyleId>
              </a:tblPr>
              <a:tblGrid>
                <a:gridCol w="3499390">
                  <a:extLst>
                    <a:ext uri="{9D8B030D-6E8A-4147-A177-3AD203B41FA5}">
                      <a16:colId xmlns:a16="http://schemas.microsoft.com/office/drawing/2014/main" val="2035154793"/>
                    </a:ext>
                  </a:extLst>
                </a:gridCol>
                <a:gridCol w="4387310">
                  <a:extLst>
                    <a:ext uri="{9D8B030D-6E8A-4147-A177-3AD203B41FA5}">
                      <a16:colId xmlns:a16="http://schemas.microsoft.com/office/drawing/2014/main" val="2135281870"/>
                    </a:ext>
                  </a:extLst>
                </a:gridCol>
              </a:tblGrid>
              <a:tr h="135930">
                <a:tc>
                  <a:txBody>
                    <a:bodyPr/>
                    <a:lstStyle/>
                    <a:p>
                      <a:pPr algn="ctr">
                        <a:spcAft>
                          <a:spcPts val="0"/>
                        </a:spcAft>
                      </a:pPr>
                      <a:r>
                        <a:rPr lang="zh-CN" sz="1100" kern="0">
                          <a:effectLst/>
                          <a:latin typeface="微软雅黑" panose="020B0503020204020204" pitchFamily="34" charset="-122"/>
                          <a:ea typeface="微软雅黑" panose="020B0503020204020204" pitchFamily="34" charset="-122"/>
                        </a:rPr>
                        <a:t>函数</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ctr">
                        <a:spcAft>
                          <a:spcPts val="0"/>
                        </a:spcAft>
                      </a:pPr>
                      <a:r>
                        <a:rPr lang="zh-CN" sz="1100" kern="0">
                          <a:effectLst/>
                          <a:latin typeface="微软雅黑" panose="020B0503020204020204" pitchFamily="34" charset="-122"/>
                          <a:ea typeface="微软雅黑" panose="020B0503020204020204" pitchFamily="34" charset="-122"/>
                        </a:rPr>
                        <a:t>说明</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1572805811"/>
                  </a:ext>
                </a:extLst>
              </a:tr>
              <a:tr h="543719">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from_unixtime(bigint unixtime[, string format])</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UNIX_TIMESTAMP</a:t>
                      </a:r>
                      <a:r>
                        <a:rPr lang="zh-CN" sz="1100" kern="0">
                          <a:effectLst/>
                          <a:latin typeface="微软雅黑" panose="020B0503020204020204" pitchFamily="34" charset="-122"/>
                          <a:ea typeface="微软雅黑" panose="020B0503020204020204" pitchFamily="34" charset="-122"/>
                        </a:rPr>
                        <a:t>参数表示返回一个值</a:t>
                      </a:r>
                      <a:r>
                        <a:rPr lang="en-US" sz="1100" kern="0">
                          <a:effectLst/>
                          <a:latin typeface="微软雅黑" panose="020B0503020204020204" pitchFamily="34" charset="-122"/>
                          <a:ea typeface="微软雅黑" panose="020B0503020204020204" pitchFamily="34" charset="-122"/>
                        </a:rPr>
                        <a:t>YYYY- MM- DD HH</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MM</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SS</a:t>
                      </a:r>
                      <a:r>
                        <a:rPr lang="zh-CN" sz="1100" kern="0">
                          <a:effectLst/>
                          <a:latin typeface="微软雅黑" panose="020B0503020204020204" pitchFamily="34" charset="-122"/>
                          <a:ea typeface="微软雅黑" panose="020B0503020204020204" pitchFamily="34" charset="-122"/>
                        </a:rPr>
                        <a:t>或</a:t>
                      </a:r>
                      <a:r>
                        <a:rPr lang="en-US" sz="1100" kern="0">
                          <a:effectLst/>
                          <a:latin typeface="微软雅黑" panose="020B0503020204020204" pitchFamily="34" charset="-122"/>
                          <a:ea typeface="微软雅黑" panose="020B0503020204020204" pitchFamily="34" charset="-122"/>
                        </a:rPr>
                        <a:t>YYYYMMDDHHMMSS.uuuuuu</a:t>
                      </a:r>
                      <a:r>
                        <a:rPr lang="zh-CN" sz="1100" kern="0">
                          <a:effectLst/>
                          <a:latin typeface="微软雅黑" panose="020B0503020204020204" pitchFamily="34" charset="-122"/>
                          <a:ea typeface="微软雅黑" panose="020B0503020204020204" pitchFamily="34" charset="-122"/>
                        </a:rPr>
                        <a:t>格式，这取决于是否是在一个字符串或数字语境中使用的功能。该值表示在当前的时区</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167412880"/>
                  </a:ext>
                </a:extLst>
              </a:tr>
              <a:tr h="271859">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unix_timestamp()</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如果不带参数的调用，返回一个</a:t>
                      </a:r>
                      <a:r>
                        <a:rPr lang="en-US" sz="1100" kern="0">
                          <a:effectLst/>
                          <a:latin typeface="微软雅黑" panose="020B0503020204020204" pitchFamily="34" charset="-122"/>
                          <a:ea typeface="微软雅黑" panose="020B0503020204020204" pitchFamily="34" charset="-122"/>
                        </a:rPr>
                        <a:t>Unix</a:t>
                      </a:r>
                      <a:r>
                        <a:rPr lang="zh-CN" sz="1100" kern="0">
                          <a:effectLst/>
                          <a:latin typeface="微软雅黑" panose="020B0503020204020204" pitchFamily="34" charset="-122"/>
                          <a:ea typeface="微软雅黑" panose="020B0503020204020204" pitchFamily="34" charset="-122"/>
                        </a:rPr>
                        <a:t>时间戳（从“</a:t>
                      </a:r>
                      <a:r>
                        <a:rPr lang="en-US" sz="1100" kern="0">
                          <a:effectLst/>
                          <a:latin typeface="微软雅黑" panose="020B0503020204020204" pitchFamily="34" charset="-122"/>
                          <a:ea typeface="微软雅黑" panose="020B0503020204020204" pitchFamily="34" charset="-122"/>
                        </a:rPr>
                        <a:t>1970- 01 - 0100:00:00</a:t>
                      </a:r>
                      <a:r>
                        <a:rPr lang="zh-CN" sz="1100" kern="0">
                          <a:effectLst/>
                          <a:latin typeface="微软雅黑" panose="020B0503020204020204" pitchFamily="34" charset="-122"/>
                          <a:ea typeface="微软雅黑" panose="020B0503020204020204" pitchFamily="34" charset="-122"/>
                        </a:rPr>
                        <a:t>”到现在的</a:t>
                      </a:r>
                      <a:r>
                        <a:rPr lang="en-US" sz="1100" kern="0">
                          <a:effectLst/>
                          <a:latin typeface="微软雅黑" panose="020B0503020204020204" pitchFamily="34" charset="-122"/>
                          <a:ea typeface="微软雅黑" panose="020B0503020204020204" pitchFamily="34" charset="-122"/>
                        </a:rPr>
                        <a:t>UTC</a:t>
                      </a:r>
                      <a:r>
                        <a:rPr lang="zh-CN" sz="1100" kern="0">
                          <a:effectLst/>
                          <a:latin typeface="微软雅黑" panose="020B0503020204020204" pitchFamily="34" charset="-122"/>
                          <a:ea typeface="微软雅黑" panose="020B0503020204020204" pitchFamily="34" charset="-122"/>
                        </a:rPr>
                        <a:t>秒数）为无符号整数</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2249179307"/>
                  </a:ext>
                </a:extLst>
              </a:tr>
              <a:tr h="271859">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unix_timestamp(string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指定日期参数调用</a:t>
                      </a:r>
                      <a:r>
                        <a:rPr lang="en-US" sz="1100" kern="0">
                          <a:effectLst/>
                          <a:latin typeface="微软雅黑" panose="020B0503020204020204" pitchFamily="34" charset="-122"/>
                          <a:ea typeface="微软雅黑" panose="020B0503020204020204" pitchFamily="34" charset="-122"/>
                        </a:rPr>
                        <a:t>UNIX_TIMESTAMP()</a:t>
                      </a:r>
                      <a:r>
                        <a:rPr lang="zh-CN" sz="1100" kern="0">
                          <a:effectLst/>
                          <a:latin typeface="微软雅黑" panose="020B0503020204020204" pitchFamily="34" charset="-122"/>
                          <a:ea typeface="微软雅黑" panose="020B0503020204020204" pitchFamily="34" charset="-122"/>
                        </a:rPr>
                        <a:t>，它返回参数值“</a:t>
                      </a:r>
                      <a:r>
                        <a:rPr lang="en-US" sz="1100" kern="0">
                          <a:effectLst/>
                          <a:latin typeface="微软雅黑" panose="020B0503020204020204" pitchFamily="34" charset="-122"/>
                          <a:ea typeface="微软雅黑" panose="020B0503020204020204" pitchFamily="34" charset="-122"/>
                        </a:rPr>
                        <a:t>1970- 01 - 0100:00:00</a:t>
                      </a:r>
                      <a:r>
                        <a:rPr lang="zh-CN" sz="1100" kern="0">
                          <a:effectLst/>
                          <a:latin typeface="微软雅黑" panose="020B0503020204020204" pitchFamily="34" charset="-122"/>
                          <a:ea typeface="微软雅黑" panose="020B0503020204020204" pitchFamily="34" charset="-122"/>
                        </a:rPr>
                        <a:t>”到指定日期的秒数。</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2710855862"/>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unix_timestamp(string date, string pattern)</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指定时间输入格式，返回到</a:t>
                      </a:r>
                      <a:r>
                        <a:rPr lang="en-US" sz="1100" kern="0">
                          <a:effectLst/>
                          <a:latin typeface="微软雅黑" panose="020B0503020204020204" pitchFamily="34" charset="-122"/>
                          <a:ea typeface="微软雅黑" panose="020B0503020204020204" pitchFamily="34" charset="-122"/>
                        </a:rPr>
                        <a:t>1970</a:t>
                      </a:r>
                      <a:r>
                        <a:rPr lang="zh-CN" sz="1100" kern="0">
                          <a:effectLst/>
                          <a:latin typeface="微软雅黑" panose="020B0503020204020204" pitchFamily="34" charset="-122"/>
                          <a:ea typeface="微软雅黑" panose="020B0503020204020204" pitchFamily="34" charset="-122"/>
                        </a:rPr>
                        <a:t>年秒数</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4255593539"/>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to_date(string timestamp)</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返回时间中的年月日</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135586036"/>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to_dates(string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给定一个日期</a:t>
                      </a:r>
                      <a:r>
                        <a:rPr lang="en-US" sz="1100" kern="0">
                          <a:effectLst/>
                          <a:latin typeface="微软雅黑" panose="020B0503020204020204" pitchFamily="34" charset="-122"/>
                          <a:ea typeface="微软雅黑" panose="020B0503020204020204" pitchFamily="34" charset="-122"/>
                        </a:rPr>
                        <a:t>date</a:t>
                      </a:r>
                      <a:r>
                        <a:rPr lang="zh-CN" sz="1100" kern="0">
                          <a:effectLst/>
                          <a:latin typeface="微软雅黑" panose="020B0503020204020204" pitchFamily="34" charset="-122"/>
                          <a:ea typeface="微软雅黑" panose="020B0503020204020204" pitchFamily="34" charset="-122"/>
                        </a:rPr>
                        <a:t>，返回一个天数（</a:t>
                      </a:r>
                      <a:r>
                        <a:rPr lang="en-US" sz="1100" kern="0">
                          <a:effectLst/>
                          <a:latin typeface="微软雅黑" panose="020B0503020204020204" pitchFamily="34" charset="-122"/>
                          <a:ea typeface="微软雅黑" panose="020B0503020204020204" pitchFamily="34" charset="-122"/>
                        </a:rPr>
                        <a:t>0</a:t>
                      </a:r>
                      <a:r>
                        <a:rPr lang="zh-CN" sz="1100" kern="0">
                          <a:effectLst/>
                          <a:latin typeface="微软雅黑" panose="020B0503020204020204" pitchFamily="34" charset="-122"/>
                          <a:ea typeface="微软雅黑" panose="020B0503020204020204" pitchFamily="34" charset="-122"/>
                        </a:rPr>
                        <a:t>年以来的天数）</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3808720750"/>
                  </a:ext>
                </a:extLst>
              </a:tr>
              <a:tr h="271859">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year(string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返回指定时间的年份，范围在</a:t>
                      </a:r>
                      <a:r>
                        <a:rPr lang="en-US" sz="1100" kern="0">
                          <a:effectLst/>
                          <a:latin typeface="微软雅黑" panose="020B0503020204020204" pitchFamily="34" charset="-122"/>
                          <a:ea typeface="微软雅黑" panose="020B0503020204020204" pitchFamily="34" charset="-122"/>
                        </a:rPr>
                        <a:t>1000</a:t>
                      </a:r>
                      <a:r>
                        <a:rPr lang="zh-CN" sz="1100" kern="0">
                          <a:effectLst/>
                          <a:latin typeface="微软雅黑" panose="020B0503020204020204" pitchFamily="34" charset="-122"/>
                          <a:ea typeface="微软雅黑" panose="020B0503020204020204" pitchFamily="34" charset="-122"/>
                        </a:rPr>
                        <a:t>到</a:t>
                      </a:r>
                      <a:r>
                        <a:rPr lang="en-US" sz="1100" kern="0">
                          <a:effectLst/>
                          <a:latin typeface="微软雅黑" panose="020B0503020204020204" pitchFamily="34" charset="-122"/>
                          <a:ea typeface="微软雅黑" panose="020B0503020204020204" pitchFamily="34" charset="-122"/>
                        </a:rPr>
                        <a:t>9999</a:t>
                      </a:r>
                      <a:r>
                        <a:rPr lang="zh-CN" sz="1100" kern="0">
                          <a:effectLst/>
                          <a:latin typeface="微软雅黑" panose="020B0503020204020204" pitchFamily="34" charset="-122"/>
                          <a:ea typeface="微软雅黑" panose="020B0503020204020204" pitchFamily="34" charset="-122"/>
                        </a:rPr>
                        <a:t>，或为“零”日期的</a:t>
                      </a:r>
                      <a:r>
                        <a:rPr lang="en-US" sz="1100" kern="0">
                          <a:effectLst/>
                          <a:latin typeface="微软雅黑" panose="020B0503020204020204" pitchFamily="34" charset="-122"/>
                          <a:ea typeface="微软雅黑" panose="020B0503020204020204" pitchFamily="34" charset="-122"/>
                        </a:rPr>
                        <a:t>0</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3297568705"/>
                  </a:ext>
                </a:extLst>
              </a:tr>
              <a:tr h="271859">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month(string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返回指定时间的月份，范围为</a:t>
                      </a:r>
                      <a:r>
                        <a:rPr lang="en-US" sz="1100" kern="0">
                          <a:effectLst/>
                          <a:latin typeface="微软雅黑" panose="020B0503020204020204" pitchFamily="34" charset="-122"/>
                          <a:ea typeface="微软雅黑" panose="020B0503020204020204" pitchFamily="34" charset="-122"/>
                        </a:rPr>
                        <a:t>1</a:t>
                      </a:r>
                      <a:r>
                        <a:rPr lang="zh-CN" sz="1100" kern="0">
                          <a:effectLst/>
                          <a:latin typeface="微软雅黑" panose="020B0503020204020204" pitchFamily="34" charset="-122"/>
                          <a:ea typeface="微软雅黑" panose="020B0503020204020204" pitchFamily="34" charset="-122"/>
                        </a:rPr>
                        <a:t>至</a:t>
                      </a:r>
                      <a:r>
                        <a:rPr lang="en-US" sz="1100" kern="0">
                          <a:effectLst/>
                          <a:latin typeface="微软雅黑" panose="020B0503020204020204" pitchFamily="34" charset="-122"/>
                          <a:ea typeface="微软雅黑" panose="020B0503020204020204" pitchFamily="34" charset="-122"/>
                        </a:rPr>
                        <a:t>12</a:t>
                      </a:r>
                      <a:r>
                        <a:rPr lang="zh-CN" sz="1100" kern="0">
                          <a:effectLst/>
                          <a:latin typeface="微软雅黑" panose="020B0503020204020204" pitchFamily="34" charset="-122"/>
                          <a:ea typeface="微软雅黑" panose="020B0503020204020204" pitchFamily="34" charset="-122"/>
                        </a:rPr>
                        <a:t>月，或为“零”月份的</a:t>
                      </a:r>
                      <a:r>
                        <a:rPr lang="en-US" sz="1100" kern="0">
                          <a:effectLst/>
                          <a:latin typeface="微软雅黑" panose="020B0503020204020204" pitchFamily="34" charset="-122"/>
                          <a:ea typeface="微软雅黑" panose="020B0503020204020204" pitchFamily="34" charset="-122"/>
                        </a:rPr>
                        <a:t>0</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3612369100"/>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day(string date) dayofmonth(date)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返回指定时间的日期</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179896144"/>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hour(string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返回指定时间的小时，范围为</a:t>
                      </a:r>
                      <a:r>
                        <a:rPr lang="en-US" sz="1100" kern="0">
                          <a:effectLst/>
                          <a:latin typeface="微软雅黑" panose="020B0503020204020204" pitchFamily="34" charset="-122"/>
                          <a:ea typeface="微软雅黑" panose="020B0503020204020204" pitchFamily="34" charset="-122"/>
                        </a:rPr>
                        <a:t>0</a:t>
                      </a:r>
                      <a:r>
                        <a:rPr lang="zh-CN" sz="1100" kern="0">
                          <a:effectLst/>
                          <a:latin typeface="微软雅黑" panose="020B0503020204020204" pitchFamily="34" charset="-122"/>
                          <a:ea typeface="微软雅黑" panose="020B0503020204020204" pitchFamily="34" charset="-122"/>
                        </a:rPr>
                        <a:t>到</a:t>
                      </a:r>
                      <a:r>
                        <a:rPr lang="en-US" sz="1100" kern="0">
                          <a:effectLst/>
                          <a:latin typeface="微软雅黑" panose="020B0503020204020204" pitchFamily="34" charset="-122"/>
                          <a:ea typeface="微软雅黑" panose="020B0503020204020204" pitchFamily="34" charset="-122"/>
                        </a:rPr>
                        <a:t>23</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3963766690"/>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minute(string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返回指定时间的分钟，范围为</a:t>
                      </a:r>
                      <a:r>
                        <a:rPr lang="en-US" sz="1100" kern="0">
                          <a:effectLst/>
                          <a:latin typeface="微软雅黑" panose="020B0503020204020204" pitchFamily="34" charset="-122"/>
                          <a:ea typeface="微软雅黑" panose="020B0503020204020204" pitchFamily="34" charset="-122"/>
                        </a:rPr>
                        <a:t>0</a:t>
                      </a:r>
                      <a:r>
                        <a:rPr lang="zh-CN" sz="1100" kern="0">
                          <a:effectLst/>
                          <a:latin typeface="微软雅黑" panose="020B0503020204020204" pitchFamily="34" charset="-122"/>
                          <a:ea typeface="微软雅黑" panose="020B0503020204020204" pitchFamily="34" charset="-122"/>
                        </a:rPr>
                        <a:t>到</a:t>
                      </a:r>
                      <a:r>
                        <a:rPr lang="en-US" sz="1100" kern="0">
                          <a:effectLst/>
                          <a:latin typeface="微软雅黑" panose="020B0503020204020204" pitchFamily="34" charset="-122"/>
                          <a:ea typeface="微软雅黑" panose="020B0503020204020204" pitchFamily="34" charset="-122"/>
                        </a:rPr>
                        <a:t>59</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3477646557"/>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second(string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返回指定时间的秒，范围为</a:t>
                      </a:r>
                      <a:r>
                        <a:rPr lang="en-US" sz="1100" kern="0">
                          <a:effectLst/>
                          <a:latin typeface="微软雅黑" panose="020B0503020204020204" pitchFamily="34" charset="-122"/>
                          <a:ea typeface="微软雅黑" panose="020B0503020204020204" pitchFamily="34" charset="-122"/>
                        </a:rPr>
                        <a:t>0</a:t>
                      </a:r>
                      <a:r>
                        <a:rPr lang="zh-CN" sz="1100" kern="0">
                          <a:effectLst/>
                          <a:latin typeface="微软雅黑" panose="020B0503020204020204" pitchFamily="34" charset="-122"/>
                          <a:ea typeface="微软雅黑" panose="020B0503020204020204" pitchFamily="34" charset="-122"/>
                        </a:rPr>
                        <a:t>到</a:t>
                      </a:r>
                      <a:r>
                        <a:rPr lang="en-US" sz="1100" kern="0">
                          <a:effectLst/>
                          <a:latin typeface="微软雅黑" panose="020B0503020204020204" pitchFamily="34" charset="-122"/>
                          <a:ea typeface="微软雅黑" panose="020B0503020204020204" pitchFamily="34" charset="-122"/>
                        </a:rPr>
                        <a:t>59</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1721178796"/>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weekofyear(string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返回指定日期所在一年中的星期号，范围为</a:t>
                      </a:r>
                      <a:r>
                        <a:rPr lang="en-US" sz="1100" kern="0">
                          <a:effectLst/>
                          <a:latin typeface="微软雅黑" panose="020B0503020204020204" pitchFamily="34" charset="-122"/>
                          <a:ea typeface="微软雅黑" panose="020B0503020204020204" pitchFamily="34" charset="-122"/>
                        </a:rPr>
                        <a:t>0</a:t>
                      </a:r>
                      <a:r>
                        <a:rPr lang="zh-CN" sz="1100" kern="0">
                          <a:effectLst/>
                          <a:latin typeface="微软雅黑" panose="020B0503020204020204" pitchFamily="34" charset="-122"/>
                          <a:ea typeface="微软雅黑" panose="020B0503020204020204" pitchFamily="34" charset="-122"/>
                        </a:rPr>
                        <a:t>到</a:t>
                      </a:r>
                      <a:r>
                        <a:rPr lang="en-US" sz="1100" kern="0">
                          <a:effectLst/>
                          <a:latin typeface="微软雅黑" panose="020B0503020204020204" pitchFamily="34" charset="-122"/>
                          <a:ea typeface="微软雅黑" panose="020B0503020204020204" pitchFamily="34" charset="-122"/>
                        </a:rPr>
                        <a:t>53</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1076747306"/>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datediff(string enddate, string startdate)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两个时间参数的日期之差</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1475072789"/>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date_add(string startdate, int days)</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给定时间，在此基础上加上指定的时间段</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3167776982"/>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date_sub(string startdate, int days)</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dirty="0">
                          <a:effectLst/>
                          <a:latin typeface="微软雅黑" panose="020B0503020204020204" pitchFamily="34" charset="-122"/>
                          <a:ea typeface="微软雅黑" panose="020B0503020204020204" pitchFamily="34" charset="-122"/>
                        </a:rPr>
                        <a:t>给定时间，在此基础上减去指定的时间段</a:t>
                      </a:r>
                      <a:endParaRPr lang="zh-CN" sz="1100" kern="100" dirty="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763683874"/>
                  </a:ext>
                </a:extLst>
              </a:tr>
            </a:tbl>
          </a:graphicData>
        </a:graphic>
      </p:graphicFrame>
    </p:spTree>
    <p:extLst>
      <p:ext uri="{BB962C8B-B14F-4D97-AF65-F5344CB8AC3E}">
        <p14:creationId xmlns:p14="http://schemas.microsoft.com/office/powerpoint/2010/main" val="3626403217"/>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5BF75-8370-4647-93EC-238D77785941}"/>
              </a:ext>
            </a:extLst>
          </p:cNvPr>
          <p:cNvSpPr>
            <a:spLocks noGrp="1"/>
          </p:cNvSpPr>
          <p:nvPr>
            <p:ph type="title"/>
          </p:nvPr>
        </p:nvSpPr>
        <p:spPr/>
        <p:txBody>
          <a:bodyPr/>
          <a:lstStyle/>
          <a:p>
            <a:r>
              <a:rPr lang="en-US" altLang="zh-CN" dirty="0"/>
              <a:t>【</a:t>
            </a:r>
            <a:r>
              <a:rPr lang="zh-CN" altLang="en-US" dirty="0"/>
              <a:t>实例：使用命令</a:t>
            </a:r>
            <a:r>
              <a:rPr lang="en-US" altLang="zh-CN" dirty="0"/>
              <a:t>describe function</a:t>
            </a:r>
            <a:r>
              <a:rPr lang="zh-CN" altLang="en-US" dirty="0"/>
              <a:t>查看函数帮助</a:t>
            </a:r>
            <a:r>
              <a:rPr lang="en-US" altLang="zh-CN" dirty="0"/>
              <a:t>】</a:t>
            </a:r>
            <a:endParaRPr lang="zh-CN" altLang="en-US" dirty="0"/>
          </a:p>
        </p:txBody>
      </p:sp>
      <p:pic>
        <p:nvPicPr>
          <p:cNvPr id="4" name="内容占位符 3">
            <a:extLst>
              <a:ext uri="{FF2B5EF4-FFF2-40B4-BE49-F238E27FC236}">
                <a16:creationId xmlns:a16="http://schemas.microsoft.com/office/drawing/2014/main" id="{7618CE0A-9595-4351-B5E8-5FA89B9831AA}"/>
              </a:ext>
            </a:extLst>
          </p:cNvPr>
          <p:cNvPicPr>
            <a:picLocks noGrp="1"/>
          </p:cNvPicPr>
          <p:nvPr>
            <p:ph idx="1"/>
          </p:nvPr>
        </p:nvPicPr>
        <p:blipFill rotWithShape="1">
          <a:blip r:embed="rId2"/>
          <a:srcRect t="75228"/>
          <a:stretch/>
        </p:blipFill>
        <p:spPr bwMode="auto">
          <a:xfrm>
            <a:off x="1066800" y="2021499"/>
            <a:ext cx="7010400" cy="17342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1186175"/>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879CE-2420-4F50-BC12-281A5B79942B}"/>
              </a:ext>
            </a:extLst>
          </p:cNvPr>
          <p:cNvSpPr>
            <a:spLocks noGrp="1"/>
          </p:cNvSpPr>
          <p:nvPr>
            <p:ph type="title"/>
          </p:nvPr>
        </p:nvSpPr>
        <p:spPr/>
        <p:txBody>
          <a:bodyPr/>
          <a:lstStyle/>
          <a:p>
            <a:r>
              <a:rPr lang="en-US" altLang="zh-CN" dirty="0"/>
              <a:t>8.6.3  </a:t>
            </a:r>
            <a:r>
              <a:rPr lang="zh-CN" altLang="en-US" dirty="0"/>
              <a:t>自定义函数</a:t>
            </a:r>
          </a:p>
        </p:txBody>
      </p:sp>
      <p:graphicFrame>
        <p:nvGraphicFramePr>
          <p:cNvPr id="4" name="内容占位符 3">
            <a:extLst>
              <a:ext uri="{FF2B5EF4-FFF2-40B4-BE49-F238E27FC236}">
                <a16:creationId xmlns:a16="http://schemas.microsoft.com/office/drawing/2014/main" id="{78ED0F47-93FC-4E19-A350-80227F71A5B5}"/>
              </a:ext>
            </a:extLst>
          </p:cNvPr>
          <p:cNvGraphicFramePr>
            <a:graphicFrameLocks noGrp="1"/>
          </p:cNvGraphicFramePr>
          <p:nvPr>
            <p:ph idx="1"/>
            <p:extLst>
              <p:ext uri="{D42A27DB-BD31-4B8C-83A1-F6EECF244321}">
                <p14:modId xmlns:p14="http://schemas.microsoft.com/office/powerpoint/2010/main" val="134439037"/>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94467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FDA-B378-4081-A899-557BA20A96FE}"/>
              </a:ext>
            </a:extLst>
          </p:cNvPr>
          <p:cNvSpPr>
            <a:spLocks noGrp="1"/>
          </p:cNvSpPr>
          <p:nvPr>
            <p:ph type="title"/>
          </p:nvPr>
        </p:nvSpPr>
        <p:spPr/>
        <p:txBody>
          <a:bodyPr/>
          <a:lstStyle/>
          <a:p>
            <a:r>
              <a:rPr lang="zh-CN" altLang="en-US" dirty="0"/>
              <a:t>第</a:t>
            </a:r>
            <a:r>
              <a:rPr lang="en-US" altLang="zh-CN" dirty="0"/>
              <a:t>8</a:t>
            </a:r>
            <a:r>
              <a:rPr lang="zh-CN" altLang="en-US" dirty="0"/>
              <a:t>章  数据仓库</a:t>
            </a:r>
            <a:r>
              <a:rPr lang="en-US" altLang="zh-CN" dirty="0"/>
              <a:t>Hive</a:t>
            </a:r>
            <a:endParaRPr lang="zh-CN" altLang="en-US" dirty="0"/>
          </a:p>
        </p:txBody>
      </p:sp>
      <p:sp>
        <p:nvSpPr>
          <p:cNvPr id="3" name="内容占位符 2">
            <a:extLst>
              <a:ext uri="{FF2B5EF4-FFF2-40B4-BE49-F238E27FC236}">
                <a16:creationId xmlns:a16="http://schemas.microsoft.com/office/drawing/2014/main" id="{F7097D3D-2B78-42EC-A52B-7DECFC0F82DD}"/>
              </a:ext>
            </a:extLst>
          </p:cNvPr>
          <p:cNvSpPr>
            <a:spLocks noGrp="1"/>
          </p:cNvSpPr>
          <p:nvPr>
            <p:ph idx="1"/>
          </p:nvPr>
        </p:nvSpPr>
        <p:spPr/>
        <p:txBody>
          <a:bodyPr>
            <a:normAutofit fontScale="92500" lnSpcReduction="10000"/>
          </a:bodyPr>
          <a:lstStyle/>
          <a:p>
            <a:r>
              <a:rPr lang="en-US" altLang="zh-CN" dirty="0"/>
              <a:t>8.1  </a:t>
            </a:r>
            <a:r>
              <a:rPr lang="zh-CN" altLang="en-US" dirty="0"/>
              <a:t>初识</a:t>
            </a:r>
            <a:r>
              <a:rPr lang="en-US" altLang="zh-CN" dirty="0"/>
              <a:t>Hive</a:t>
            </a:r>
          </a:p>
          <a:p>
            <a:r>
              <a:rPr lang="en-US" altLang="zh-CN" dirty="0"/>
              <a:t>8.2  Hive</a:t>
            </a:r>
            <a:r>
              <a:rPr lang="zh-CN" altLang="en-US" dirty="0"/>
              <a:t>体系架构</a:t>
            </a:r>
            <a:endParaRPr lang="en-US" altLang="zh-CN" dirty="0"/>
          </a:p>
          <a:p>
            <a:r>
              <a:rPr lang="en-US" altLang="zh-CN" dirty="0"/>
              <a:t>8.3  Hive</a:t>
            </a:r>
            <a:r>
              <a:rPr lang="zh-CN" altLang="en-US" dirty="0"/>
              <a:t>数据类型</a:t>
            </a:r>
            <a:endParaRPr lang="en-US" altLang="zh-CN" dirty="0"/>
          </a:p>
          <a:p>
            <a:r>
              <a:rPr lang="en-US" altLang="zh-CN" dirty="0"/>
              <a:t>8.4  Hive</a:t>
            </a:r>
            <a:r>
              <a:rPr lang="zh-CN" altLang="en-US" dirty="0"/>
              <a:t>文件格式</a:t>
            </a:r>
            <a:endParaRPr lang="en-US" altLang="zh-CN" dirty="0"/>
          </a:p>
          <a:p>
            <a:r>
              <a:rPr lang="en-US" altLang="zh-CN" dirty="0"/>
              <a:t>8.5  Hive</a:t>
            </a:r>
            <a:r>
              <a:rPr lang="zh-CN" altLang="en-US" dirty="0"/>
              <a:t>数据模型</a:t>
            </a:r>
            <a:endParaRPr lang="en-US" altLang="zh-CN" dirty="0"/>
          </a:p>
          <a:p>
            <a:r>
              <a:rPr lang="en-US" altLang="zh-CN" dirty="0"/>
              <a:t>8.6  Hive</a:t>
            </a:r>
            <a:r>
              <a:rPr lang="zh-CN" altLang="en-US" dirty="0"/>
              <a:t>函数</a:t>
            </a:r>
            <a:endParaRPr lang="en-US" altLang="zh-CN" dirty="0"/>
          </a:p>
          <a:p>
            <a:r>
              <a:rPr lang="en-US" altLang="zh-CN" dirty="0"/>
              <a:t>8.7  </a:t>
            </a:r>
            <a:r>
              <a:rPr lang="zh-CN" altLang="en-US" dirty="0"/>
              <a:t>部署</a:t>
            </a:r>
            <a:r>
              <a:rPr lang="en-US" altLang="zh-CN" dirty="0"/>
              <a:t>Hive</a:t>
            </a:r>
          </a:p>
          <a:p>
            <a:r>
              <a:rPr lang="en-US" altLang="zh-CN" dirty="0"/>
              <a:t>8.8  </a:t>
            </a:r>
            <a:r>
              <a:rPr lang="zh-CN" altLang="en-US" dirty="0"/>
              <a:t>实战</a:t>
            </a:r>
            <a:r>
              <a:rPr lang="en-US" altLang="zh-CN" dirty="0"/>
              <a:t>Hive</a:t>
            </a:r>
          </a:p>
          <a:p>
            <a:r>
              <a:rPr lang="en-US" altLang="zh-CN" dirty="0"/>
              <a:t>8.9  Hive</a:t>
            </a:r>
            <a:r>
              <a:rPr lang="zh-CN" altLang="en-US" dirty="0"/>
              <a:t>优化策略</a:t>
            </a:r>
            <a:endParaRPr lang="en-US" altLang="zh-CN" dirty="0"/>
          </a:p>
        </p:txBody>
      </p:sp>
    </p:spTree>
    <p:extLst>
      <p:ext uri="{BB962C8B-B14F-4D97-AF65-F5344CB8AC3E}">
        <p14:creationId xmlns:p14="http://schemas.microsoft.com/office/powerpoint/2010/main" val="402393544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133F1-48BF-4B65-861D-E46F7ECD5D7C}"/>
              </a:ext>
            </a:extLst>
          </p:cNvPr>
          <p:cNvSpPr>
            <a:spLocks noGrp="1"/>
          </p:cNvSpPr>
          <p:nvPr>
            <p:ph type="title"/>
          </p:nvPr>
        </p:nvSpPr>
        <p:spPr/>
        <p:txBody>
          <a:bodyPr/>
          <a:lstStyle/>
          <a:p>
            <a:r>
              <a:rPr lang="en-US" altLang="zh-CN" dirty="0"/>
              <a:t>1</a:t>
            </a:r>
            <a:r>
              <a:rPr lang="zh-CN" altLang="en-US" dirty="0"/>
              <a:t>）普通自定义函数（</a:t>
            </a:r>
            <a:r>
              <a:rPr lang="en-US" altLang="zh-CN" dirty="0"/>
              <a:t>UDF</a:t>
            </a:r>
            <a:r>
              <a:rPr lang="zh-CN" altLang="en-US" dirty="0"/>
              <a:t>）</a:t>
            </a:r>
          </a:p>
        </p:txBody>
      </p:sp>
      <p:sp>
        <p:nvSpPr>
          <p:cNvPr id="3" name="内容占位符 2">
            <a:extLst>
              <a:ext uri="{FF2B5EF4-FFF2-40B4-BE49-F238E27FC236}">
                <a16:creationId xmlns:a16="http://schemas.microsoft.com/office/drawing/2014/main" id="{4D67DF8A-7730-48BD-BA08-1F3740C86ACE}"/>
              </a:ext>
            </a:extLst>
          </p:cNvPr>
          <p:cNvSpPr>
            <a:spLocks noGrp="1"/>
          </p:cNvSpPr>
          <p:nvPr>
            <p:ph idx="1"/>
          </p:nvPr>
        </p:nvSpPr>
        <p:spPr/>
        <p:txBody>
          <a:bodyPr/>
          <a:lstStyle/>
          <a:p>
            <a:r>
              <a:rPr lang="zh-CN" altLang="en-US" dirty="0"/>
              <a:t>普通</a:t>
            </a:r>
            <a:r>
              <a:rPr lang="en-US" altLang="zh-CN" dirty="0"/>
              <a:t>UDF</a:t>
            </a:r>
            <a:r>
              <a:rPr lang="zh-CN" altLang="en-US" dirty="0"/>
              <a:t>支持一个输入产生一个输出。普通自定义函数需要继承</a:t>
            </a:r>
            <a:r>
              <a:rPr lang="en-US" altLang="zh-CN" dirty="0" err="1"/>
              <a:t>org.apache.hadoop.hive.ql.exec.UDF</a:t>
            </a:r>
            <a:r>
              <a:rPr lang="zh-CN" altLang="en-US" dirty="0"/>
              <a:t>，重写类</a:t>
            </a:r>
            <a:r>
              <a:rPr lang="en-US" altLang="zh-CN" dirty="0"/>
              <a:t>UDF</a:t>
            </a:r>
            <a:r>
              <a:rPr lang="zh-CN" altLang="en-US" dirty="0"/>
              <a:t>中的</a:t>
            </a:r>
            <a:r>
              <a:rPr lang="en-US" altLang="zh-CN" dirty="0"/>
              <a:t>evaluate()</a:t>
            </a:r>
            <a:r>
              <a:rPr lang="zh-CN" altLang="en-US" dirty="0"/>
              <a:t>方法。</a:t>
            </a:r>
          </a:p>
        </p:txBody>
      </p:sp>
    </p:spTree>
    <p:extLst>
      <p:ext uri="{BB962C8B-B14F-4D97-AF65-F5344CB8AC3E}">
        <p14:creationId xmlns:p14="http://schemas.microsoft.com/office/powerpoint/2010/main" val="2974315546"/>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28D89-890C-45B9-B8E7-0BB281D2091B}"/>
              </a:ext>
            </a:extLst>
          </p:cNvPr>
          <p:cNvSpPr>
            <a:spLocks noGrp="1"/>
          </p:cNvSpPr>
          <p:nvPr>
            <p:ph type="title"/>
          </p:nvPr>
        </p:nvSpPr>
        <p:spPr/>
        <p:txBody>
          <a:bodyPr/>
          <a:lstStyle/>
          <a:p>
            <a:r>
              <a:rPr lang="en-US" altLang="zh-CN" dirty="0"/>
              <a:t>【</a:t>
            </a:r>
            <a:r>
              <a:rPr lang="zh-CN" altLang="en-US" dirty="0"/>
              <a:t>实例</a:t>
            </a:r>
            <a:r>
              <a:rPr lang="en-US" altLang="zh-CN" dirty="0"/>
              <a:t>8-1】</a:t>
            </a:r>
            <a:endParaRPr lang="zh-CN" altLang="en-US" dirty="0"/>
          </a:p>
        </p:txBody>
      </p:sp>
      <p:sp>
        <p:nvSpPr>
          <p:cNvPr id="3" name="内容占位符 2">
            <a:extLst>
              <a:ext uri="{FF2B5EF4-FFF2-40B4-BE49-F238E27FC236}">
                <a16:creationId xmlns:a16="http://schemas.microsoft.com/office/drawing/2014/main" id="{84DE2FF9-3F16-44B5-9A83-4F7E14D56391}"/>
              </a:ext>
            </a:extLst>
          </p:cNvPr>
          <p:cNvSpPr>
            <a:spLocks noGrp="1"/>
          </p:cNvSpPr>
          <p:nvPr>
            <p:ph idx="1"/>
          </p:nvPr>
        </p:nvSpPr>
        <p:spPr>
          <a:xfrm>
            <a:off x="628650" y="1369219"/>
            <a:ext cx="3943350" cy="3263504"/>
          </a:xfrm>
        </p:spPr>
        <p:txBody>
          <a:bodyPr>
            <a:normAutofit fontScale="55000" lnSpcReduction="20000"/>
          </a:bodyPr>
          <a:lstStyle/>
          <a:p>
            <a:r>
              <a:rPr lang="en-US" altLang="zh-CN" dirty="0"/>
              <a:t>【</a:t>
            </a:r>
            <a:r>
              <a:rPr lang="zh-CN" altLang="en-US" dirty="0"/>
              <a:t>实例</a:t>
            </a:r>
            <a:r>
              <a:rPr lang="en-US" altLang="zh-CN" dirty="0"/>
              <a:t>8-1】</a:t>
            </a:r>
            <a:r>
              <a:rPr lang="zh-CN" altLang="en-US" dirty="0"/>
              <a:t>创建和使用普通自定义函数。</a:t>
            </a:r>
          </a:p>
          <a:p>
            <a:pPr marL="0" indent="0">
              <a:buNone/>
            </a:pPr>
            <a:r>
              <a:rPr lang="en-US" altLang="zh-CN" i="1" dirty="0"/>
              <a:t>package </a:t>
            </a:r>
            <a:r>
              <a:rPr lang="en-US" altLang="zh-CN" i="1" dirty="0" err="1"/>
              <a:t>com.xijing.hive</a:t>
            </a:r>
            <a:r>
              <a:rPr lang="en-US" altLang="zh-CN" i="1" dirty="0"/>
              <a:t>;</a:t>
            </a:r>
          </a:p>
          <a:p>
            <a:pPr marL="0" indent="0">
              <a:buNone/>
            </a:pPr>
            <a:endParaRPr lang="en-US" altLang="zh-CN" i="1" dirty="0"/>
          </a:p>
          <a:p>
            <a:pPr marL="0" indent="0">
              <a:buNone/>
            </a:pPr>
            <a:r>
              <a:rPr lang="en-US" altLang="zh-CN" i="1" dirty="0"/>
              <a:t>import </a:t>
            </a:r>
            <a:r>
              <a:rPr lang="en-US" altLang="zh-CN" i="1" dirty="0" err="1"/>
              <a:t>org.apache.hadoop.hive.ql.exec.UDF</a:t>
            </a:r>
            <a:r>
              <a:rPr lang="en-US" altLang="zh-CN" i="1" dirty="0"/>
              <a:t>;</a:t>
            </a:r>
          </a:p>
          <a:p>
            <a:pPr marL="0" indent="0">
              <a:buNone/>
            </a:pPr>
            <a:endParaRPr lang="en-US" altLang="zh-CN" i="1" dirty="0"/>
          </a:p>
          <a:p>
            <a:pPr marL="0" indent="0">
              <a:buNone/>
            </a:pPr>
            <a:r>
              <a:rPr lang="en-US" altLang="zh-CN" i="1" dirty="0"/>
              <a:t>public class Sub extends UDF {</a:t>
            </a:r>
          </a:p>
          <a:p>
            <a:pPr marL="0" indent="0">
              <a:buNone/>
            </a:pPr>
            <a:r>
              <a:rPr lang="en-US" altLang="zh-CN" i="1" dirty="0"/>
              <a:t>    public Integer evaluate (Integer a, Integer b) {</a:t>
            </a:r>
          </a:p>
          <a:p>
            <a:pPr marL="0" indent="0">
              <a:buNone/>
            </a:pPr>
            <a:r>
              <a:rPr lang="en-US" altLang="zh-CN" i="1" dirty="0"/>
              <a:t>        if (a == null || b == null) {</a:t>
            </a:r>
          </a:p>
          <a:p>
            <a:pPr marL="0" indent="0">
              <a:buNone/>
            </a:pPr>
            <a:r>
              <a:rPr lang="en-US" altLang="zh-CN" i="1" dirty="0"/>
              <a:t>            return null;</a:t>
            </a:r>
          </a:p>
          <a:p>
            <a:pPr marL="0" indent="0">
              <a:buNone/>
            </a:pPr>
            <a:r>
              <a:rPr lang="en-US" altLang="zh-CN" i="1" dirty="0"/>
              <a:t>        }</a:t>
            </a:r>
          </a:p>
          <a:p>
            <a:pPr marL="0" indent="0">
              <a:buNone/>
            </a:pPr>
            <a:r>
              <a:rPr lang="en-US" altLang="zh-CN" i="1" dirty="0"/>
              <a:t>        return a - b;</a:t>
            </a:r>
          </a:p>
          <a:p>
            <a:pPr marL="0" indent="0">
              <a:buNone/>
            </a:pPr>
            <a:r>
              <a:rPr lang="en-US" altLang="zh-CN" i="1" dirty="0"/>
              <a:t>    }</a:t>
            </a:r>
          </a:p>
        </p:txBody>
      </p:sp>
      <p:sp>
        <p:nvSpPr>
          <p:cNvPr id="4" name="内容占位符 2">
            <a:extLst>
              <a:ext uri="{FF2B5EF4-FFF2-40B4-BE49-F238E27FC236}">
                <a16:creationId xmlns:a16="http://schemas.microsoft.com/office/drawing/2014/main" id="{495B9F1B-A0D8-4853-8AE4-3F6A3DB57E92}"/>
              </a:ext>
            </a:extLst>
          </p:cNvPr>
          <p:cNvSpPr txBox="1">
            <a:spLocks/>
          </p:cNvSpPr>
          <p:nvPr/>
        </p:nvSpPr>
        <p:spPr>
          <a:xfrm>
            <a:off x="4572000" y="1364493"/>
            <a:ext cx="3943350" cy="3263504"/>
          </a:xfrm>
          <a:prstGeom prst="rect">
            <a:avLst/>
          </a:prstGeom>
        </p:spPr>
        <p:txBody>
          <a:bodyPr vert="horz" lIns="91440" tIns="45720" rIns="91440" bIns="45720" rtlCol="0">
            <a:normAutofit fontScale="475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public Double evaluate (Double a, Double b) {</a:t>
            </a:r>
          </a:p>
          <a:p>
            <a:pPr marL="0" indent="0">
              <a:buNone/>
            </a:pPr>
            <a:r>
              <a:rPr lang="en-US" altLang="zh-CN" i="1" dirty="0"/>
              <a:t>        if (a == null || b == null) {</a:t>
            </a:r>
          </a:p>
          <a:p>
            <a:pPr marL="0" indent="0">
              <a:buNone/>
            </a:pPr>
            <a:r>
              <a:rPr lang="en-US" altLang="zh-CN" i="1" dirty="0"/>
              <a:t>            return null;</a:t>
            </a:r>
          </a:p>
          <a:p>
            <a:pPr marL="0" indent="0">
              <a:buNone/>
            </a:pPr>
            <a:r>
              <a:rPr lang="en-US" altLang="zh-CN" i="1" dirty="0"/>
              <a:t>        }</a:t>
            </a:r>
          </a:p>
          <a:p>
            <a:pPr marL="0" indent="0">
              <a:buNone/>
            </a:pPr>
            <a:r>
              <a:rPr lang="en-US" altLang="zh-CN" i="1" dirty="0"/>
              <a:t>        return a - b;</a:t>
            </a:r>
          </a:p>
          <a:p>
            <a:pPr marL="0" indent="0">
              <a:buNone/>
            </a:pPr>
            <a:r>
              <a:rPr lang="en-US" altLang="zh-CN" i="1" dirty="0"/>
              <a:t>    }</a:t>
            </a:r>
          </a:p>
          <a:p>
            <a:pPr marL="0" indent="0">
              <a:buNone/>
            </a:pPr>
            <a:r>
              <a:rPr lang="en-US" altLang="zh-CN" i="1" dirty="0"/>
              <a:t>    public Integer evaluate (Integer s, Integer[] a) {</a:t>
            </a:r>
          </a:p>
          <a:p>
            <a:pPr marL="0" indent="0">
              <a:buNone/>
            </a:pPr>
            <a:r>
              <a:rPr lang="en-US" altLang="zh-CN" i="1" dirty="0"/>
              <a:t>        int sub = s;</a:t>
            </a:r>
          </a:p>
          <a:p>
            <a:pPr marL="0" indent="0">
              <a:buNone/>
            </a:pPr>
            <a:r>
              <a:rPr lang="en-US" altLang="zh-CN" i="1" dirty="0"/>
              <a:t>        for (int </a:t>
            </a:r>
            <a:r>
              <a:rPr lang="en-US" altLang="zh-CN" i="1" dirty="0" err="1"/>
              <a:t>i</a:t>
            </a:r>
            <a:r>
              <a:rPr lang="en-US" altLang="zh-CN" i="1" dirty="0"/>
              <a:t> = 1; I &lt; </a:t>
            </a:r>
            <a:r>
              <a:rPr lang="en-US" altLang="zh-CN" i="1" dirty="0" err="1"/>
              <a:t>a.length</a:t>
            </a:r>
            <a:r>
              <a:rPr lang="en-US" altLang="zh-CN" i="1" dirty="0"/>
              <a:t>; </a:t>
            </a:r>
            <a:r>
              <a:rPr lang="en-US" altLang="zh-CN" i="1" dirty="0" err="1"/>
              <a:t>i</a:t>
            </a:r>
            <a:r>
              <a:rPr lang="en-US" altLang="zh-CN" i="1" dirty="0"/>
              <a:t>++ ) {</a:t>
            </a:r>
          </a:p>
          <a:p>
            <a:pPr marL="0" indent="0">
              <a:buNone/>
            </a:pPr>
            <a:r>
              <a:rPr lang="en-US" altLang="zh-CN" i="1" dirty="0"/>
              <a:t>        if (a[</a:t>
            </a:r>
            <a:r>
              <a:rPr lang="en-US" altLang="zh-CN" i="1" dirty="0" err="1"/>
              <a:t>i</a:t>
            </a:r>
            <a:r>
              <a:rPr lang="en-US" altLang="zh-CN" i="1" dirty="0"/>
              <a:t>] != null)</a:t>
            </a:r>
          </a:p>
          <a:p>
            <a:pPr marL="0" indent="0">
              <a:buNone/>
            </a:pPr>
            <a:r>
              <a:rPr lang="en-US" altLang="zh-CN" i="1" dirty="0"/>
              <a:t>            sub -= a[</a:t>
            </a:r>
            <a:r>
              <a:rPr lang="en-US" altLang="zh-CN" i="1" dirty="0" err="1"/>
              <a:t>i</a:t>
            </a:r>
            <a:r>
              <a:rPr lang="en-US" altLang="zh-CN" i="1" dirty="0"/>
              <a:t>];</a:t>
            </a:r>
          </a:p>
          <a:p>
            <a:pPr marL="0" indent="0">
              <a:buNone/>
            </a:pPr>
            <a:r>
              <a:rPr lang="en-US" altLang="zh-CN" i="1" dirty="0"/>
              <a:t>        }</a:t>
            </a:r>
          </a:p>
          <a:p>
            <a:pPr marL="0" indent="0">
              <a:buNone/>
            </a:pPr>
            <a:r>
              <a:rPr lang="en-US" altLang="zh-CN" i="1" dirty="0"/>
              <a:t>        return sub;</a:t>
            </a:r>
          </a:p>
          <a:p>
            <a:pPr marL="0" indent="0">
              <a:buNone/>
            </a:pPr>
            <a:r>
              <a:rPr lang="en-US" altLang="zh-CN" i="1" dirty="0"/>
              <a:t>    }</a:t>
            </a:r>
            <a:endParaRPr lang="en-US" altLang="zh-CN" dirty="0"/>
          </a:p>
        </p:txBody>
      </p:sp>
    </p:spTree>
    <p:extLst>
      <p:ext uri="{BB962C8B-B14F-4D97-AF65-F5344CB8AC3E}">
        <p14:creationId xmlns:p14="http://schemas.microsoft.com/office/powerpoint/2010/main" val="166274710"/>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28D89-890C-45B9-B8E7-0BB281D2091B}"/>
              </a:ext>
            </a:extLst>
          </p:cNvPr>
          <p:cNvSpPr>
            <a:spLocks noGrp="1"/>
          </p:cNvSpPr>
          <p:nvPr>
            <p:ph type="title"/>
          </p:nvPr>
        </p:nvSpPr>
        <p:spPr/>
        <p:txBody>
          <a:bodyPr/>
          <a:lstStyle/>
          <a:p>
            <a:r>
              <a:rPr lang="en-US" altLang="zh-CN" dirty="0"/>
              <a:t>【</a:t>
            </a:r>
            <a:r>
              <a:rPr lang="zh-CN" altLang="en-US" dirty="0"/>
              <a:t>实例</a:t>
            </a:r>
            <a:r>
              <a:rPr lang="en-US" altLang="zh-CN" dirty="0"/>
              <a:t>8-1】</a:t>
            </a:r>
            <a:endParaRPr lang="zh-CN" altLang="en-US" dirty="0"/>
          </a:p>
        </p:txBody>
      </p:sp>
      <p:sp>
        <p:nvSpPr>
          <p:cNvPr id="3" name="内容占位符 2">
            <a:extLst>
              <a:ext uri="{FF2B5EF4-FFF2-40B4-BE49-F238E27FC236}">
                <a16:creationId xmlns:a16="http://schemas.microsoft.com/office/drawing/2014/main" id="{84DE2FF9-3F16-44B5-9A83-4F7E14D56391}"/>
              </a:ext>
            </a:extLst>
          </p:cNvPr>
          <p:cNvSpPr>
            <a:spLocks noGrp="1"/>
          </p:cNvSpPr>
          <p:nvPr>
            <p:ph idx="1"/>
          </p:nvPr>
        </p:nvSpPr>
        <p:spPr>
          <a:xfrm>
            <a:off x="628650" y="1369219"/>
            <a:ext cx="7886700" cy="3263504"/>
          </a:xfrm>
        </p:spPr>
        <p:txBody>
          <a:bodyPr>
            <a:normAutofit fontScale="77500" lnSpcReduction="20000"/>
          </a:bodyPr>
          <a:lstStyle/>
          <a:p>
            <a:r>
              <a:rPr lang="zh-CN" altLang="en-US" dirty="0"/>
              <a:t>将该文件编译并打包为</a:t>
            </a:r>
            <a:r>
              <a:rPr lang="en-US" altLang="zh-CN" dirty="0"/>
              <a:t>Sub.jar</a:t>
            </a:r>
            <a:r>
              <a:rPr lang="zh-CN" altLang="en-US" dirty="0"/>
              <a:t>，上传到</a:t>
            </a:r>
            <a:r>
              <a:rPr lang="en-US" altLang="zh-CN" dirty="0"/>
              <a:t>Hadoop</a:t>
            </a:r>
            <a:r>
              <a:rPr lang="zh-CN" altLang="en-US" dirty="0"/>
              <a:t>主机相应目录下，使用</a:t>
            </a:r>
            <a:r>
              <a:rPr lang="en-US" altLang="zh-CN" dirty="0"/>
              <a:t>add jar</a:t>
            </a:r>
            <a:r>
              <a:rPr lang="zh-CN" altLang="en-US" dirty="0"/>
              <a:t>命令将其注册到</a:t>
            </a:r>
            <a:r>
              <a:rPr lang="en-US" altLang="zh-CN" dirty="0"/>
              <a:t>Hive</a:t>
            </a:r>
            <a:r>
              <a:rPr lang="zh-CN" altLang="en-US" dirty="0"/>
              <a:t>中。注意每次启动</a:t>
            </a:r>
            <a:r>
              <a:rPr lang="en-US" altLang="zh-CN" dirty="0"/>
              <a:t>Hive</a:t>
            </a:r>
            <a:r>
              <a:rPr lang="zh-CN" altLang="en-US" dirty="0"/>
              <a:t>都需要执行</a:t>
            </a:r>
            <a:r>
              <a:rPr lang="en-US" altLang="zh-CN" dirty="0"/>
              <a:t>add</a:t>
            </a:r>
            <a:r>
              <a:rPr lang="zh-CN" altLang="en-US" dirty="0"/>
              <a:t>命令，因为</a:t>
            </a:r>
            <a:r>
              <a:rPr lang="en-US" altLang="zh-CN" dirty="0"/>
              <a:t>add</a:t>
            </a:r>
            <a:r>
              <a:rPr lang="zh-CN" altLang="en-US" dirty="0"/>
              <a:t>只对当前的命令行有效。</a:t>
            </a:r>
          </a:p>
          <a:p>
            <a:pPr marL="0" indent="0">
              <a:buNone/>
            </a:pPr>
            <a:r>
              <a:rPr lang="en-US" altLang="zh-CN" i="1" dirty="0"/>
              <a:t>hive &gt; add jar Sub.jar;</a:t>
            </a:r>
          </a:p>
          <a:p>
            <a:r>
              <a:rPr lang="zh-CN" altLang="en-US" dirty="0"/>
              <a:t>为了方便使用，不必每次都输入包的名称，使用</a:t>
            </a:r>
            <a:r>
              <a:rPr lang="en-US" altLang="zh-CN" dirty="0"/>
              <a:t>create temporary function </a:t>
            </a:r>
            <a:r>
              <a:rPr lang="zh-CN" altLang="en-US" dirty="0"/>
              <a:t>命令为函数</a:t>
            </a:r>
            <a:r>
              <a:rPr lang="en-US" altLang="zh-CN" dirty="0"/>
              <a:t>Sub</a:t>
            </a:r>
            <a:r>
              <a:rPr lang="zh-CN" altLang="en-US" dirty="0"/>
              <a:t>起别名，同样，每次启动命令行，都需要调用该命令起别名。</a:t>
            </a:r>
          </a:p>
          <a:p>
            <a:pPr marL="0" indent="0">
              <a:buNone/>
            </a:pPr>
            <a:r>
              <a:rPr lang="en-US" altLang="zh-CN" i="1" dirty="0"/>
              <a:t>hive &gt; create temporary Sub as '</a:t>
            </a:r>
            <a:r>
              <a:rPr lang="en-US" altLang="zh-CN" i="1" dirty="0" err="1"/>
              <a:t>hivefunc.Sub</a:t>
            </a:r>
            <a:r>
              <a:rPr lang="en-US" altLang="zh-CN" i="1" dirty="0"/>
              <a:t>';</a:t>
            </a:r>
          </a:p>
          <a:p>
            <a:r>
              <a:rPr lang="zh-CN" altLang="en-US" dirty="0"/>
              <a:t>接下来就可以和系统提供的函数一样在</a:t>
            </a:r>
            <a:r>
              <a:rPr lang="en-US" altLang="zh-CN" dirty="0"/>
              <a:t>HiveQL</a:t>
            </a:r>
            <a:r>
              <a:rPr lang="zh-CN" altLang="en-US" dirty="0"/>
              <a:t>命令中使用自定义函数。例如：</a:t>
            </a:r>
          </a:p>
          <a:p>
            <a:pPr marL="0" indent="0">
              <a:buNone/>
            </a:pPr>
            <a:r>
              <a:rPr lang="en-US" altLang="zh-CN" i="1" dirty="0"/>
              <a:t>hive &gt; SELECT Sub(5, 1) FROM log;</a:t>
            </a:r>
          </a:p>
          <a:p>
            <a:pPr marL="0" indent="0">
              <a:buNone/>
            </a:pPr>
            <a:r>
              <a:rPr lang="en-US" altLang="zh-CN" i="1" dirty="0"/>
              <a:t>hive &gt; SELECT Sub(10, 1, 3, 5) FROM log;</a:t>
            </a:r>
          </a:p>
          <a:p>
            <a:r>
              <a:rPr lang="zh-CN" altLang="en-US" dirty="0"/>
              <a:t>可以使用命令 </a:t>
            </a:r>
            <a:r>
              <a:rPr lang="en-US" altLang="zh-CN" dirty="0"/>
              <a:t>drop temporary function</a:t>
            </a:r>
            <a:r>
              <a:rPr lang="zh-CN" altLang="en-US" dirty="0"/>
              <a:t>注销自定义函数，使其在当前命令行失效。</a:t>
            </a:r>
          </a:p>
          <a:p>
            <a:pPr marL="0" indent="0">
              <a:buNone/>
            </a:pPr>
            <a:r>
              <a:rPr lang="en-US" altLang="zh-CN" i="1" dirty="0"/>
              <a:t>hive &gt; drop temporary function Sub;</a:t>
            </a:r>
          </a:p>
        </p:txBody>
      </p:sp>
    </p:spTree>
    <p:extLst>
      <p:ext uri="{BB962C8B-B14F-4D97-AF65-F5344CB8AC3E}">
        <p14:creationId xmlns:p14="http://schemas.microsoft.com/office/powerpoint/2010/main" val="4149839751"/>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38E20-D270-4568-9C6F-D041AC30EFE6}"/>
              </a:ext>
            </a:extLst>
          </p:cNvPr>
          <p:cNvSpPr>
            <a:spLocks noGrp="1"/>
          </p:cNvSpPr>
          <p:nvPr>
            <p:ph type="title"/>
          </p:nvPr>
        </p:nvSpPr>
        <p:spPr/>
        <p:txBody>
          <a:bodyPr/>
          <a:lstStyle/>
          <a:p>
            <a:r>
              <a:rPr lang="en-US" altLang="zh-CN" dirty="0"/>
              <a:t>2</a:t>
            </a:r>
            <a:r>
              <a:rPr lang="zh-CN" altLang="en-US" dirty="0"/>
              <a:t>）表生成自定义函数（</a:t>
            </a:r>
            <a:r>
              <a:rPr lang="en-US" altLang="zh-CN" dirty="0"/>
              <a:t>UDTF</a:t>
            </a:r>
            <a:r>
              <a:rPr lang="zh-CN" altLang="en-US" dirty="0"/>
              <a:t>）</a:t>
            </a:r>
          </a:p>
        </p:txBody>
      </p:sp>
      <p:sp>
        <p:nvSpPr>
          <p:cNvPr id="3" name="内容占位符 2">
            <a:extLst>
              <a:ext uri="{FF2B5EF4-FFF2-40B4-BE49-F238E27FC236}">
                <a16:creationId xmlns:a16="http://schemas.microsoft.com/office/drawing/2014/main" id="{0859C61A-F63A-4DBC-A9DE-CC3AD9BAEB28}"/>
              </a:ext>
            </a:extLst>
          </p:cNvPr>
          <p:cNvSpPr>
            <a:spLocks noGrp="1"/>
          </p:cNvSpPr>
          <p:nvPr>
            <p:ph idx="1"/>
          </p:nvPr>
        </p:nvSpPr>
        <p:spPr/>
        <p:txBody>
          <a:bodyPr>
            <a:normAutofit/>
          </a:bodyPr>
          <a:lstStyle/>
          <a:p>
            <a:r>
              <a:rPr lang="zh-CN" altLang="en-US" dirty="0"/>
              <a:t>表生成自定义函数</a:t>
            </a:r>
            <a:r>
              <a:rPr lang="en-US" altLang="zh-CN" dirty="0"/>
              <a:t>UDTF</a:t>
            </a:r>
            <a:r>
              <a:rPr lang="zh-CN" altLang="en-US" dirty="0"/>
              <a:t>支持一个输入多个输出。实现表生成自定义函数需要继承类</a:t>
            </a:r>
            <a:r>
              <a:rPr lang="en-US" altLang="zh-CN" dirty="0" err="1"/>
              <a:t>org.apache.hadoop.hive.ql.udf.generic.GenericUDTF</a:t>
            </a:r>
            <a:r>
              <a:rPr lang="zh-CN" altLang="en-US" dirty="0"/>
              <a:t>，需要依次实现以下三个方法：</a:t>
            </a:r>
          </a:p>
          <a:p>
            <a:pPr lvl="1"/>
            <a:r>
              <a:rPr lang="en-US" altLang="zh-CN" dirty="0"/>
              <a:t>initialize()</a:t>
            </a:r>
            <a:r>
              <a:rPr lang="zh-CN" altLang="en-US" dirty="0"/>
              <a:t>：行初始化，返回</a:t>
            </a:r>
            <a:r>
              <a:rPr lang="en-US" altLang="zh-CN" dirty="0"/>
              <a:t>UDTF</a:t>
            </a:r>
            <a:r>
              <a:rPr lang="zh-CN" altLang="en-US" dirty="0"/>
              <a:t>的输出结果的行信息（行数，类型等）。</a:t>
            </a:r>
          </a:p>
          <a:p>
            <a:pPr lvl="1"/>
            <a:r>
              <a:rPr lang="en-US" altLang="zh-CN" dirty="0"/>
              <a:t>process()</a:t>
            </a:r>
            <a:r>
              <a:rPr lang="zh-CN" altLang="en-US" dirty="0"/>
              <a:t>：对传入的参数进行处理，可以通过</a:t>
            </a:r>
            <a:r>
              <a:rPr lang="en-US" altLang="zh-CN" dirty="0"/>
              <a:t>forward()</a:t>
            </a:r>
            <a:r>
              <a:rPr lang="zh-CN" altLang="en-US" dirty="0"/>
              <a:t>返回结果。</a:t>
            </a:r>
          </a:p>
          <a:p>
            <a:pPr lvl="1"/>
            <a:r>
              <a:rPr lang="en-US" altLang="zh-CN" dirty="0"/>
              <a:t>close()</a:t>
            </a:r>
            <a:r>
              <a:rPr lang="zh-CN" altLang="en-US" dirty="0"/>
              <a:t>：清理资源。</a:t>
            </a:r>
          </a:p>
        </p:txBody>
      </p:sp>
    </p:spTree>
    <p:extLst>
      <p:ext uri="{BB962C8B-B14F-4D97-AF65-F5344CB8AC3E}">
        <p14:creationId xmlns:p14="http://schemas.microsoft.com/office/powerpoint/2010/main" val="1247862347"/>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99C8-C8EB-4FCA-B135-7AF662D29E2F}"/>
              </a:ext>
            </a:extLst>
          </p:cNvPr>
          <p:cNvSpPr>
            <a:spLocks noGrp="1"/>
          </p:cNvSpPr>
          <p:nvPr>
            <p:ph type="title"/>
          </p:nvPr>
        </p:nvSpPr>
        <p:spPr/>
        <p:txBody>
          <a:bodyPr/>
          <a:lstStyle/>
          <a:p>
            <a:r>
              <a:rPr lang="en-US" altLang="zh-CN" dirty="0"/>
              <a:t>【</a:t>
            </a:r>
            <a:r>
              <a:rPr lang="zh-CN" altLang="en-US" dirty="0"/>
              <a:t>实例</a:t>
            </a:r>
            <a:r>
              <a:rPr lang="en-US" altLang="zh-CN" dirty="0"/>
              <a:t>8-2】</a:t>
            </a:r>
            <a:endParaRPr lang="zh-CN" altLang="en-US" dirty="0"/>
          </a:p>
        </p:txBody>
      </p:sp>
      <p:sp>
        <p:nvSpPr>
          <p:cNvPr id="3" name="内容占位符 2">
            <a:extLst>
              <a:ext uri="{FF2B5EF4-FFF2-40B4-BE49-F238E27FC236}">
                <a16:creationId xmlns:a16="http://schemas.microsoft.com/office/drawing/2014/main" id="{082630AC-57D6-4F7A-9D74-A12E61831906}"/>
              </a:ext>
            </a:extLst>
          </p:cNvPr>
          <p:cNvSpPr>
            <a:spLocks noGrp="1"/>
          </p:cNvSpPr>
          <p:nvPr>
            <p:ph idx="1"/>
          </p:nvPr>
        </p:nvSpPr>
        <p:spPr/>
        <p:txBody>
          <a:bodyPr>
            <a:normAutofit fontScale="32500" lnSpcReduction="20000"/>
          </a:bodyPr>
          <a:lstStyle/>
          <a:p>
            <a:r>
              <a:rPr lang="en-US" altLang="zh-CN" dirty="0"/>
              <a:t>【</a:t>
            </a:r>
            <a:r>
              <a:rPr lang="zh-CN" altLang="en-US" dirty="0"/>
              <a:t>实例</a:t>
            </a:r>
            <a:r>
              <a:rPr lang="en-US" altLang="zh-CN" dirty="0"/>
              <a:t>8-2】</a:t>
            </a:r>
            <a:r>
              <a:rPr lang="zh-CN" altLang="en-US" dirty="0"/>
              <a:t>自定义表生成函数来实现：输入文件中的一行包括多个键值对，读入数据时需要将它们分开，产生对应键值。例如 </a:t>
            </a:r>
            <a:r>
              <a:rPr lang="en-US" altLang="zh-CN" dirty="0"/>
              <a:t>"English:90;Math:95;Science:98;" </a:t>
            </a:r>
            <a:r>
              <a:rPr lang="zh-CN" altLang="en-US" dirty="0"/>
              <a:t>可以拆分为三个键值对。</a:t>
            </a:r>
          </a:p>
          <a:p>
            <a:pPr marL="0" indent="0">
              <a:buNone/>
            </a:pPr>
            <a:r>
              <a:rPr lang="en-US" altLang="zh-CN" i="1" dirty="0"/>
              <a:t>package </a:t>
            </a:r>
            <a:r>
              <a:rPr lang="en-US" altLang="zh-CN" i="1" dirty="0" err="1"/>
              <a:t>com.xijing.hive</a:t>
            </a:r>
            <a:r>
              <a:rPr lang="en-US" altLang="zh-CN" i="1" dirty="0"/>
              <a:t>;</a:t>
            </a:r>
          </a:p>
          <a:p>
            <a:pPr marL="0" indent="0">
              <a:buNone/>
            </a:pPr>
            <a:endParaRPr lang="en-US" altLang="zh-CN" i="1" dirty="0"/>
          </a:p>
          <a:p>
            <a:pPr marL="0" indent="0">
              <a:buNone/>
            </a:pPr>
            <a:r>
              <a:rPr lang="en-US" altLang="zh-CN" i="1" dirty="0"/>
              <a:t>import </a:t>
            </a:r>
            <a:r>
              <a:rPr lang="en-US" altLang="zh-CN" i="1" dirty="0" err="1"/>
              <a:t>org.apache.hadoop.hive.ql.udf.generic.GenericUDTF</a:t>
            </a:r>
            <a:r>
              <a:rPr lang="en-US" altLang="zh-CN" i="1" dirty="0"/>
              <a:t>;</a:t>
            </a:r>
          </a:p>
          <a:p>
            <a:pPr marL="0" indent="0">
              <a:buNone/>
            </a:pPr>
            <a:r>
              <a:rPr lang="en-US" altLang="zh-CN" i="1" dirty="0"/>
              <a:t>import </a:t>
            </a:r>
            <a:r>
              <a:rPr lang="en-US" altLang="zh-CN" i="1" dirty="0" err="1"/>
              <a:t>org.apache.hadoop.hive.ql.exec.UDFArgumentException</a:t>
            </a:r>
            <a:r>
              <a:rPr lang="en-US" altLang="zh-CN" i="1" dirty="0"/>
              <a:t>;</a:t>
            </a:r>
          </a:p>
          <a:p>
            <a:pPr marL="0" indent="0">
              <a:buNone/>
            </a:pPr>
            <a:r>
              <a:rPr lang="en-US" altLang="zh-CN" i="1" dirty="0"/>
              <a:t>import </a:t>
            </a:r>
            <a:r>
              <a:rPr lang="en-US" altLang="zh-CN" i="1" dirty="0" err="1"/>
              <a:t>org.apache.hadoop.hive.ql.exec.UDFArgumentLengthException</a:t>
            </a:r>
            <a:r>
              <a:rPr lang="en-US" altLang="zh-CN" i="1" dirty="0"/>
              <a:t>;</a:t>
            </a:r>
          </a:p>
          <a:p>
            <a:pPr marL="0" indent="0">
              <a:buNone/>
            </a:pPr>
            <a:r>
              <a:rPr lang="en-US" altLang="zh-CN" i="1" dirty="0"/>
              <a:t>import </a:t>
            </a:r>
            <a:r>
              <a:rPr lang="en-US" altLang="zh-CN" i="1" dirty="0" err="1"/>
              <a:t>org.apache.hadoop.hive.ql.metadata.HiveException</a:t>
            </a:r>
            <a:r>
              <a:rPr lang="en-US" altLang="zh-CN" i="1" dirty="0"/>
              <a:t>;</a:t>
            </a:r>
          </a:p>
          <a:p>
            <a:pPr marL="0" indent="0">
              <a:buNone/>
            </a:pPr>
            <a:r>
              <a:rPr lang="en-US" altLang="zh-CN" i="1" dirty="0"/>
              <a:t>import org.apache.hadoop.hive.serde2.objectinspector.ObjectInspector;</a:t>
            </a:r>
          </a:p>
          <a:p>
            <a:pPr marL="0" indent="0">
              <a:buNone/>
            </a:pPr>
            <a:r>
              <a:rPr lang="en-US" altLang="zh-CN" i="1" dirty="0"/>
              <a:t>import org.apache.hadoop.hive.serde2.objectinspector.ObjectInspectorFactory;</a:t>
            </a:r>
          </a:p>
          <a:p>
            <a:pPr marL="0" indent="0">
              <a:buNone/>
            </a:pPr>
            <a:r>
              <a:rPr lang="en-US" altLang="zh-CN" i="1" dirty="0"/>
              <a:t>import org.apache.hadoop.hive.serde2.objectinspector.StructObjectInspector;</a:t>
            </a:r>
          </a:p>
          <a:p>
            <a:pPr marL="0" indent="0">
              <a:buNone/>
            </a:pPr>
            <a:r>
              <a:rPr lang="en-US" altLang="zh-CN" i="1" dirty="0"/>
              <a:t>import org.apache.hadoop.hive.serde2.objectinspector.primitive.PrimitiveObjectInspectorFactory;</a:t>
            </a:r>
          </a:p>
          <a:p>
            <a:pPr marL="0" indent="0">
              <a:buNone/>
            </a:pPr>
            <a:endParaRPr lang="en-US" altLang="zh-CN" i="1" dirty="0"/>
          </a:p>
          <a:p>
            <a:pPr marL="0" indent="0">
              <a:buNone/>
            </a:pPr>
            <a:r>
              <a:rPr lang="en-US" altLang="zh-CN" i="1" dirty="0"/>
              <a:t>public class </a:t>
            </a:r>
            <a:r>
              <a:rPr lang="en-US" altLang="zh-CN" i="1" dirty="0" err="1"/>
              <a:t>ScoreExplodeUDTF</a:t>
            </a:r>
            <a:r>
              <a:rPr lang="en-US" altLang="zh-CN" i="1" dirty="0"/>
              <a:t> extends </a:t>
            </a:r>
            <a:r>
              <a:rPr lang="en-US" altLang="zh-CN" i="1" dirty="0" err="1"/>
              <a:t>GenericUDTF</a:t>
            </a:r>
            <a:r>
              <a:rPr lang="en-US" altLang="zh-CN" i="1" dirty="0"/>
              <a:t>{</a:t>
            </a:r>
          </a:p>
          <a:p>
            <a:pPr marL="0" indent="0">
              <a:buNone/>
            </a:pPr>
            <a:r>
              <a:rPr lang="en-US" altLang="zh-CN" i="1" dirty="0"/>
              <a:t>    @Override</a:t>
            </a:r>
          </a:p>
          <a:p>
            <a:pPr marL="0" indent="0">
              <a:buNone/>
            </a:pPr>
            <a:r>
              <a:rPr lang="en-US" altLang="zh-CN" i="1" dirty="0"/>
              <a:t>    public void close() throws </a:t>
            </a:r>
            <a:r>
              <a:rPr lang="en-US" altLang="zh-CN" i="1" dirty="0" err="1"/>
              <a:t>HiveException</a:t>
            </a:r>
            <a:r>
              <a:rPr lang="en-US" altLang="zh-CN" i="1" dirty="0"/>
              <a:t> {</a:t>
            </a:r>
          </a:p>
          <a:p>
            <a:pPr marL="0" indent="0">
              <a:buNone/>
            </a:pPr>
            <a:r>
              <a:rPr lang="en-US" altLang="zh-CN" i="1" dirty="0"/>
              <a:t>       // </a:t>
            </a:r>
            <a:r>
              <a:rPr lang="zh-CN" altLang="en-US" i="1" dirty="0"/>
              <a:t>留空</a:t>
            </a:r>
          </a:p>
          <a:p>
            <a:pPr marL="0" indent="0">
              <a:buNone/>
            </a:pPr>
            <a:r>
              <a:rPr lang="zh-CN" altLang="en-US" i="1" dirty="0"/>
              <a:t>    </a:t>
            </a:r>
            <a:r>
              <a:rPr lang="en-US" altLang="zh-CN" i="1" dirty="0"/>
              <a:t>}</a:t>
            </a:r>
          </a:p>
        </p:txBody>
      </p:sp>
    </p:spTree>
    <p:extLst>
      <p:ext uri="{BB962C8B-B14F-4D97-AF65-F5344CB8AC3E}">
        <p14:creationId xmlns:p14="http://schemas.microsoft.com/office/powerpoint/2010/main" val="4219070484"/>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99C8-C8EB-4FCA-B135-7AF662D29E2F}"/>
              </a:ext>
            </a:extLst>
          </p:cNvPr>
          <p:cNvSpPr>
            <a:spLocks noGrp="1"/>
          </p:cNvSpPr>
          <p:nvPr>
            <p:ph type="title"/>
          </p:nvPr>
        </p:nvSpPr>
        <p:spPr/>
        <p:txBody>
          <a:bodyPr/>
          <a:lstStyle/>
          <a:p>
            <a:r>
              <a:rPr lang="en-US" altLang="zh-CN" dirty="0"/>
              <a:t>【</a:t>
            </a:r>
            <a:r>
              <a:rPr lang="zh-CN" altLang="en-US" dirty="0"/>
              <a:t>实例</a:t>
            </a:r>
            <a:r>
              <a:rPr lang="en-US" altLang="zh-CN" dirty="0"/>
              <a:t>8-2】</a:t>
            </a:r>
            <a:endParaRPr lang="zh-CN" altLang="en-US" dirty="0"/>
          </a:p>
        </p:txBody>
      </p:sp>
      <p:sp>
        <p:nvSpPr>
          <p:cNvPr id="3" name="内容占位符 2">
            <a:extLst>
              <a:ext uri="{FF2B5EF4-FFF2-40B4-BE49-F238E27FC236}">
                <a16:creationId xmlns:a16="http://schemas.microsoft.com/office/drawing/2014/main" id="{082630AC-57D6-4F7A-9D74-A12E61831906}"/>
              </a:ext>
            </a:extLst>
          </p:cNvPr>
          <p:cNvSpPr>
            <a:spLocks noGrp="1"/>
          </p:cNvSpPr>
          <p:nvPr>
            <p:ph idx="1"/>
          </p:nvPr>
        </p:nvSpPr>
        <p:spPr/>
        <p:txBody>
          <a:bodyPr>
            <a:normAutofit fontScale="25000" lnSpcReduction="20000"/>
          </a:bodyPr>
          <a:lstStyle/>
          <a:p>
            <a:pPr marL="0" indent="0">
              <a:buNone/>
            </a:pPr>
            <a:r>
              <a:rPr lang="en-US" altLang="zh-CN" i="1" dirty="0"/>
              <a:t>    @Override</a:t>
            </a:r>
          </a:p>
          <a:p>
            <a:pPr marL="0" indent="0">
              <a:buNone/>
            </a:pPr>
            <a:r>
              <a:rPr lang="en-US" altLang="zh-CN" i="1" dirty="0"/>
              <a:t>    public </a:t>
            </a:r>
            <a:r>
              <a:rPr lang="en-US" altLang="zh-CN" i="1" dirty="0" err="1"/>
              <a:t>StructObjectInspector</a:t>
            </a:r>
            <a:r>
              <a:rPr lang="en-US" altLang="zh-CN" i="1" dirty="0"/>
              <a:t> initialize(</a:t>
            </a:r>
            <a:r>
              <a:rPr lang="en-US" altLang="zh-CN" i="1" dirty="0" err="1"/>
              <a:t>ObjectInspector</a:t>
            </a:r>
            <a:r>
              <a:rPr lang="en-US" altLang="zh-CN" i="1" dirty="0"/>
              <a:t>[] </a:t>
            </a:r>
            <a:r>
              <a:rPr lang="en-US" altLang="zh-CN" i="1" dirty="0" err="1"/>
              <a:t>args</a:t>
            </a:r>
            <a:r>
              <a:rPr lang="en-US" altLang="zh-CN" i="1" dirty="0"/>
              <a:t>)</a:t>
            </a:r>
          </a:p>
          <a:p>
            <a:pPr marL="0" indent="0">
              <a:buNone/>
            </a:pPr>
            <a:r>
              <a:rPr lang="en-US" altLang="zh-CN" i="1" dirty="0"/>
              <a:t>            throws </a:t>
            </a:r>
            <a:r>
              <a:rPr lang="en-US" altLang="zh-CN" i="1" dirty="0" err="1"/>
              <a:t>UDFArgumentException</a:t>
            </a:r>
            <a:r>
              <a:rPr lang="en-US" altLang="zh-CN" i="1" dirty="0"/>
              <a:t> {</a:t>
            </a:r>
          </a:p>
          <a:p>
            <a:pPr marL="0" indent="0">
              <a:buNone/>
            </a:pPr>
            <a:r>
              <a:rPr lang="en-US" altLang="zh-CN" i="1" dirty="0"/>
              <a:t>        if (</a:t>
            </a:r>
            <a:r>
              <a:rPr lang="en-US" altLang="zh-CN" i="1" dirty="0" err="1"/>
              <a:t>args.length</a:t>
            </a:r>
            <a:r>
              <a:rPr lang="en-US" altLang="zh-CN" i="1" dirty="0"/>
              <a:t> != 1) {</a:t>
            </a:r>
          </a:p>
          <a:p>
            <a:pPr marL="0" indent="0">
              <a:buNone/>
            </a:pPr>
            <a:r>
              <a:rPr lang="en-US" altLang="zh-CN" i="1" dirty="0"/>
              <a:t>            // </a:t>
            </a:r>
            <a:r>
              <a:rPr lang="zh-CN" altLang="en-US" i="1" dirty="0"/>
              <a:t>只接收一个输入</a:t>
            </a:r>
          </a:p>
          <a:p>
            <a:pPr marL="0" indent="0">
              <a:buNone/>
            </a:pPr>
            <a:r>
              <a:rPr lang="zh-CN" altLang="en-US" i="1" dirty="0"/>
              <a:t>            </a:t>
            </a:r>
            <a:r>
              <a:rPr lang="en-US" altLang="zh-CN" i="1" dirty="0"/>
              <a:t>throw new </a:t>
            </a:r>
            <a:r>
              <a:rPr lang="en-US" altLang="zh-CN" i="1" dirty="0" err="1"/>
              <a:t>UDFArgumentLengthException</a:t>
            </a:r>
            <a:r>
              <a:rPr lang="en-US" altLang="zh-CN" i="1" dirty="0"/>
              <a:t>("</a:t>
            </a:r>
            <a:r>
              <a:rPr lang="zh-CN" altLang="en-US" i="1" dirty="0"/>
              <a:t>只接收一个输入</a:t>
            </a:r>
            <a:r>
              <a:rPr lang="en-US" altLang="zh-CN" i="1" dirty="0"/>
              <a:t>");</a:t>
            </a:r>
          </a:p>
          <a:p>
            <a:pPr marL="0" indent="0">
              <a:buNone/>
            </a:pPr>
            <a:r>
              <a:rPr lang="en-US" altLang="zh-CN" i="1" dirty="0"/>
              <a:t>        }</a:t>
            </a:r>
          </a:p>
          <a:p>
            <a:pPr marL="0" indent="0">
              <a:buNone/>
            </a:pPr>
            <a:r>
              <a:rPr lang="en-US" altLang="zh-CN" i="1" dirty="0"/>
              <a:t>        if (</a:t>
            </a:r>
            <a:r>
              <a:rPr lang="en-US" altLang="zh-CN" i="1" dirty="0" err="1"/>
              <a:t>args</a:t>
            </a:r>
            <a:r>
              <a:rPr lang="en-US" altLang="zh-CN" i="1" dirty="0"/>
              <a:t>[0].</a:t>
            </a:r>
            <a:r>
              <a:rPr lang="en-US" altLang="zh-CN" i="1" dirty="0" err="1"/>
              <a:t>getCategory</a:t>
            </a:r>
            <a:r>
              <a:rPr lang="en-US" altLang="zh-CN" i="1" dirty="0"/>
              <a:t>() != </a:t>
            </a:r>
            <a:r>
              <a:rPr lang="en-US" altLang="zh-CN" i="1" dirty="0" err="1"/>
              <a:t>ObjectInspector.Category.PRIMITIVE</a:t>
            </a:r>
            <a:r>
              <a:rPr lang="en-US" altLang="zh-CN" i="1" dirty="0"/>
              <a:t>) {</a:t>
            </a:r>
          </a:p>
          <a:p>
            <a:pPr marL="0" indent="0">
              <a:buNone/>
            </a:pPr>
            <a:r>
              <a:rPr lang="en-US" altLang="zh-CN" i="1" dirty="0"/>
              <a:t>            throw new </a:t>
            </a:r>
            <a:r>
              <a:rPr lang="en-US" altLang="zh-CN" i="1" dirty="0" err="1"/>
              <a:t>UDFArgumentException</a:t>
            </a:r>
            <a:r>
              <a:rPr lang="en-US" altLang="zh-CN" i="1" dirty="0"/>
              <a:t>("</a:t>
            </a:r>
            <a:r>
              <a:rPr lang="zh-CN" altLang="en-US" i="1" dirty="0"/>
              <a:t>只接收字符串输入</a:t>
            </a:r>
            <a:r>
              <a:rPr lang="en-US" altLang="zh-CN" i="1" dirty="0"/>
              <a:t>");</a:t>
            </a:r>
          </a:p>
          <a:p>
            <a:pPr marL="0" indent="0">
              <a:buNone/>
            </a:pPr>
            <a:r>
              <a:rPr lang="en-US" altLang="zh-CN" i="1" dirty="0"/>
              <a:t>        }</a:t>
            </a:r>
          </a:p>
          <a:p>
            <a:pPr marL="0" indent="0">
              <a:buNone/>
            </a:pPr>
            <a:r>
              <a:rPr lang="en-US" altLang="zh-CN" i="1" dirty="0"/>
              <a:t>        </a:t>
            </a:r>
            <a:r>
              <a:rPr lang="en-US" altLang="zh-CN" i="1" dirty="0" err="1"/>
              <a:t>ArrayList</a:t>
            </a:r>
            <a:r>
              <a:rPr lang="en-US" altLang="zh-CN" i="1" dirty="0"/>
              <a:t>&lt;String&gt; </a:t>
            </a:r>
            <a:r>
              <a:rPr lang="en-US" altLang="zh-CN" i="1" dirty="0" err="1"/>
              <a:t>fieldNames</a:t>
            </a:r>
            <a:r>
              <a:rPr lang="en-US" altLang="zh-CN" i="1" dirty="0"/>
              <a:t> = new </a:t>
            </a:r>
            <a:r>
              <a:rPr lang="en-US" altLang="zh-CN" i="1" dirty="0" err="1"/>
              <a:t>ArrayList</a:t>
            </a:r>
            <a:r>
              <a:rPr lang="en-US" altLang="zh-CN" i="1" dirty="0"/>
              <a:t>&lt;String&gt;( );</a:t>
            </a:r>
          </a:p>
          <a:p>
            <a:pPr marL="0" indent="0">
              <a:buNone/>
            </a:pPr>
            <a:r>
              <a:rPr lang="en-US" altLang="zh-CN" i="1" dirty="0"/>
              <a:t>        </a:t>
            </a:r>
            <a:r>
              <a:rPr lang="en-US" altLang="zh-CN" i="1" dirty="0" err="1"/>
              <a:t>ArrayList</a:t>
            </a:r>
            <a:r>
              <a:rPr lang="en-US" altLang="zh-CN" i="1" dirty="0"/>
              <a:t>&lt;</a:t>
            </a:r>
            <a:r>
              <a:rPr lang="en-US" altLang="zh-CN" i="1" dirty="0" err="1"/>
              <a:t>ObjectInspector</a:t>
            </a:r>
            <a:r>
              <a:rPr lang="en-US" altLang="zh-CN" i="1" dirty="0"/>
              <a:t>&gt; </a:t>
            </a:r>
            <a:r>
              <a:rPr lang="en-US" altLang="zh-CN" i="1" dirty="0" err="1"/>
              <a:t>fieldOIs</a:t>
            </a:r>
            <a:r>
              <a:rPr lang="en-US" altLang="zh-CN" i="1" dirty="0"/>
              <a:t> = new </a:t>
            </a:r>
            <a:r>
              <a:rPr lang="en-US" altLang="zh-CN" i="1" dirty="0" err="1"/>
              <a:t>ArrayList</a:t>
            </a:r>
            <a:r>
              <a:rPr lang="en-US" altLang="zh-CN" i="1" dirty="0"/>
              <a:t>&lt;</a:t>
            </a:r>
            <a:r>
              <a:rPr lang="en-US" altLang="zh-CN" i="1" dirty="0" err="1"/>
              <a:t>ObjectInspector</a:t>
            </a:r>
            <a:r>
              <a:rPr lang="en-US" altLang="zh-CN" i="1" dirty="0"/>
              <a:t>&gt;();</a:t>
            </a:r>
          </a:p>
          <a:p>
            <a:pPr marL="0" indent="0">
              <a:buNone/>
            </a:pPr>
            <a:r>
              <a:rPr lang="en-US" altLang="zh-CN" i="1" dirty="0"/>
              <a:t>        </a:t>
            </a:r>
            <a:r>
              <a:rPr lang="en-US" altLang="zh-CN" i="1" dirty="0" err="1"/>
              <a:t>fieldNames.add</a:t>
            </a:r>
            <a:r>
              <a:rPr lang="en-US" altLang="zh-CN" i="1" dirty="0"/>
              <a:t>("course");</a:t>
            </a:r>
          </a:p>
          <a:p>
            <a:pPr marL="0" indent="0">
              <a:buNone/>
            </a:pPr>
            <a:r>
              <a:rPr lang="en-US" altLang="zh-CN" i="1" dirty="0"/>
              <a:t>        </a:t>
            </a:r>
            <a:r>
              <a:rPr lang="en-US" altLang="zh-CN" i="1" dirty="0" err="1"/>
              <a:t>fieldOIs.add</a:t>
            </a:r>
            <a:r>
              <a:rPr lang="en-US" altLang="zh-CN" i="1" dirty="0"/>
              <a:t>(</a:t>
            </a:r>
            <a:r>
              <a:rPr lang="en-US" altLang="zh-CN" i="1" dirty="0" err="1"/>
              <a:t>PrimitiveObjectInspectorFactory.javaStringObjectInspector</a:t>
            </a:r>
            <a:r>
              <a:rPr lang="en-US" altLang="zh-CN" i="1" dirty="0"/>
              <a:t>);</a:t>
            </a:r>
          </a:p>
          <a:p>
            <a:pPr marL="0" indent="0">
              <a:buNone/>
            </a:pPr>
            <a:r>
              <a:rPr lang="en-US" altLang="zh-CN" i="1" dirty="0"/>
              <a:t>        </a:t>
            </a:r>
            <a:r>
              <a:rPr lang="en-US" altLang="zh-CN" i="1" dirty="0" err="1"/>
              <a:t>fieldNames.add</a:t>
            </a:r>
            <a:r>
              <a:rPr lang="en-US" altLang="zh-CN" i="1" dirty="0"/>
              <a:t>("score");</a:t>
            </a:r>
          </a:p>
          <a:p>
            <a:pPr marL="0" indent="0">
              <a:buNone/>
            </a:pPr>
            <a:r>
              <a:rPr lang="en-US" altLang="zh-CN" i="1" dirty="0"/>
              <a:t>        </a:t>
            </a:r>
            <a:r>
              <a:rPr lang="en-US" altLang="zh-CN" i="1" dirty="0" err="1"/>
              <a:t>fieldOIs.add</a:t>
            </a:r>
            <a:r>
              <a:rPr lang="en-US" altLang="zh-CN" i="1" dirty="0"/>
              <a:t>(</a:t>
            </a:r>
            <a:r>
              <a:rPr lang="en-US" altLang="zh-CN" i="1" dirty="0" err="1"/>
              <a:t>PrimitiveObjectInspectorFactory.javaStringObjectInspector</a:t>
            </a:r>
            <a:r>
              <a:rPr lang="en-US" altLang="zh-CN" i="1" dirty="0"/>
              <a:t>);</a:t>
            </a:r>
          </a:p>
          <a:p>
            <a:pPr marL="0" indent="0">
              <a:buNone/>
            </a:pPr>
            <a:r>
              <a:rPr lang="en-US" altLang="zh-CN" i="1" dirty="0"/>
              <a:t>        return </a:t>
            </a:r>
            <a:r>
              <a:rPr lang="en-US" altLang="zh-CN" i="1" dirty="0" err="1"/>
              <a:t>ObjectInspectorFactory.getStandardStructObjectInspector</a:t>
            </a:r>
            <a:r>
              <a:rPr lang="en-US" altLang="zh-CN" i="1" dirty="0"/>
              <a:t>(</a:t>
            </a:r>
            <a:r>
              <a:rPr lang="en-US" altLang="zh-CN" i="1" dirty="0" err="1"/>
              <a:t>fieldNames,fieldOIs</a:t>
            </a:r>
            <a:r>
              <a:rPr lang="en-US" altLang="zh-CN" i="1" dirty="0"/>
              <a:t>);</a:t>
            </a:r>
          </a:p>
          <a:p>
            <a:pPr marL="0" indent="0">
              <a:buNone/>
            </a:pPr>
            <a:r>
              <a:rPr lang="en-US" altLang="zh-CN" i="1" dirty="0"/>
              <a:t>    }</a:t>
            </a:r>
          </a:p>
        </p:txBody>
      </p:sp>
    </p:spTree>
    <p:extLst>
      <p:ext uri="{BB962C8B-B14F-4D97-AF65-F5344CB8AC3E}">
        <p14:creationId xmlns:p14="http://schemas.microsoft.com/office/powerpoint/2010/main" val="3541056225"/>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99C8-C8EB-4FCA-B135-7AF662D29E2F}"/>
              </a:ext>
            </a:extLst>
          </p:cNvPr>
          <p:cNvSpPr>
            <a:spLocks noGrp="1"/>
          </p:cNvSpPr>
          <p:nvPr>
            <p:ph type="title"/>
          </p:nvPr>
        </p:nvSpPr>
        <p:spPr/>
        <p:txBody>
          <a:bodyPr/>
          <a:lstStyle/>
          <a:p>
            <a:r>
              <a:rPr lang="en-US" altLang="zh-CN" dirty="0"/>
              <a:t>【</a:t>
            </a:r>
            <a:r>
              <a:rPr lang="zh-CN" altLang="en-US" dirty="0"/>
              <a:t>实例</a:t>
            </a:r>
            <a:r>
              <a:rPr lang="en-US" altLang="zh-CN" dirty="0"/>
              <a:t>8-2】</a:t>
            </a:r>
            <a:endParaRPr lang="zh-CN" altLang="en-US" dirty="0"/>
          </a:p>
        </p:txBody>
      </p:sp>
      <p:sp>
        <p:nvSpPr>
          <p:cNvPr id="3" name="内容占位符 2">
            <a:extLst>
              <a:ext uri="{FF2B5EF4-FFF2-40B4-BE49-F238E27FC236}">
                <a16:creationId xmlns:a16="http://schemas.microsoft.com/office/drawing/2014/main" id="{082630AC-57D6-4F7A-9D74-A12E61831906}"/>
              </a:ext>
            </a:extLst>
          </p:cNvPr>
          <p:cNvSpPr>
            <a:spLocks noGrp="1"/>
          </p:cNvSpPr>
          <p:nvPr>
            <p:ph idx="1"/>
          </p:nvPr>
        </p:nvSpPr>
        <p:spPr/>
        <p:txBody>
          <a:bodyPr>
            <a:normAutofit fontScale="40000" lnSpcReduction="20000"/>
          </a:bodyPr>
          <a:lstStyle/>
          <a:p>
            <a:pPr marL="0" indent="0">
              <a:buNone/>
            </a:pPr>
            <a:r>
              <a:rPr lang="en-US" altLang="zh-CN" i="1" dirty="0"/>
              <a:t>    @Override</a:t>
            </a:r>
          </a:p>
          <a:p>
            <a:pPr marL="0" indent="0">
              <a:buNone/>
            </a:pPr>
            <a:r>
              <a:rPr lang="en-US" altLang="zh-CN" i="1" dirty="0"/>
              <a:t>    public void process(Object[] </a:t>
            </a:r>
            <a:r>
              <a:rPr lang="en-US" altLang="zh-CN" i="1" dirty="0" err="1"/>
              <a:t>args</a:t>
            </a:r>
            <a:r>
              <a:rPr lang="en-US" altLang="zh-CN" i="1" dirty="0"/>
              <a:t>) throws </a:t>
            </a:r>
            <a:r>
              <a:rPr lang="en-US" altLang="zh-CN" i="1" dirty="0" err="1"/>
              <a:t>HiveException</a:t>
            </a:r>
            <a:r>
              <a:rPr lang="en-US" altLang="zh-CN" i="1" dirty="0"/>
              <a:t> {</a:t>
            </a:r>
          </a:p>
          <a:p>
            <a:pPr marL="0" indent="0">
              <a:buNone/>
            </a:pPr>
            <a:r>
              <a:rPr lang="en-US" altLang="zh-CN" i="1" dirty="0"/>
              <a:t>        String input = </a:t>
            </a:r>
            <a:r>
              <a:rPr lang="en-US" altLang="zh-CN" i="1" dirty="0" err="1"/>
              <a:t>args</a:t>
            </a:r>
            <a:r>
              <a:rPr lang="en-US" altLang="zh-CN" i="1" dirty="0"/>
              <a:t>[0].</a:t>
            </a:r>
            <a:r>
              <a:rPr lang="en-US" altLang="zh-CN" i="1" dirty="0" err="1"/>
              <a:t>toString</a:t>
            </a:r>
            <a:r>
              <a:rPr lang="en-US" altLang="zh-CN" i="1" dirty="0"/>
              <a:t>();</a:t>
            </a:r>
          </a:p>
          <a:p>
            <a:pPr marL="0" indent="0">
              <a:buNone/>
            </a:pPr>
            <a:r>
              <a:rPr lang="en-US" altLang="zh-CN" i="1" dirty="0"/>
              <a:t>        // </a:t>
            </a:r>
            <a:r>
              <a:rPr lang="zh-CN" altLang="en-US" i="1" dirty="0"/>
              <a:t>冒号分隔键值对</a:t>
            </a:r>
          </a:p>
          <a:p>
            <a:pPr marL="0" indent="0">
              <a:buNone/>
            </a:pPr>
            <a:r>
              <a:rPr lang="zh-CN" altLang="en-US" i="1" dirty="0"/>
              <a:t>        </a:t>
            </a:r>
            <a:r>
              <a:rPr lang="en-US" altLang="zh-CN" i="1" dirty="0"/>
              <a:t>String[] test = </a:t>
            </a:r>
            <a:r>
              <a:rPr lang="en-US" altLang="zh-CN" i="1" dirty="0" err="1"/>
              <a:t>input.split</a:t>
            </a:r>
            <a:r>
              <a:rPr lang="en-US" altLang="zh-CN" i="1" dirty="0"/>
              <a:t>(";");</a:t>
            </a:r>
          </a:p>
          <a:p>
            <a:pPr marL="0" indent="0">
              <a:buNone/>
            </a:pPr>
            <a:r>
              <a:rPr lang="en-US" altLang="zh-CN" i="1" dirty="0"/>
              <a:t>        for(int </a:t>
            </a:r>
            <a:r>
              <a:rPr lang="en-US" altLang="zh-CN" i="1" dirty="0" err="1"/>
              <a:t>i</a:t>
            </a:r>
            <a:r>
              <a:rPr lang="en-US" altLang="zh-CN" i="1" dirty="0"/>
              <a:t>=0; </a:t>
            </a:r>
            <a:r>
              <a:rPr lang="en-US" altLang="zh-CN" i="1" dirty="0" err="1"/>
              <a:t>i</a:t>
            </a:r>
            <a:r>
              <a:rPr lang="en-US" altLang="zh-CN" i="1" dirty="0"/>
              <a:t>&lt;</a:t>
            </a:r>
            <a:r>
              <a:rPr lang="en-US" altLang="zh-CN" i="1" dirty="0" err="1"/>
              <a:t>test.length</a:t>
            </a:r>
            <a:r>
              <a:rPr lang="en-US" altLang="zh-CN" i="1" dirty="0"/>
              <a:t>; </a:t>
            </a:r>
            <a:r>
              <a:rPr lang="en-US" altLang="zh-CN" i="1" dirty="0" err="1"/>
              <a:t>i</a:t>
            </a:r>
            <a:r>
              <a:rPr lang="en-US" altLang="zh-CN" i="1" dirty="0"/>
              <a:t>++) {</a:t>
            </a:r>
          </a:p>
          <a:p>
            <a:pPr marL="0" indent="0">
              <a:buNone/>
            </a:pPr>
            <a:r>
              <a:rPr lang="en-US" altLang="zh-CN" i="1" dirty="0"/>
              <a:t>            try {</a:t>
            </a:r>
          </a:p>
          <a:p>
            <a:pPr marL="0" indent="0">
              <a:buNone/>
            </a:pPr>
            <a:r>
              <a:rPr lang="en-US" altLang="zh-CN" i="1" dirty="0"/>
              <a:t>                String[] result = test[</a:t>
            </a:r>
            <a:r>
              <a:rPr lang="en-US" altLang="zh-CN" i="1" dirty="0" err="1"/>
              <a:t>i</a:t>
            </a:r>
            <a:r>
              <a:rPr lang="en-US" altLang="zh-CN" i="1" dirty="0"/>
              <a:t>].split(":");</a:t>
            </a:r>
          </a:p>
          <a:p>
            <a:pPr marL="0" indent="0">
              <a:buNone/>
            </a:pPr>
            <a:r>
              <a:rPr lang="en-US" altLang="zh-CN" i="1" dirty="0"/>
              <a:t>                forward(result);</a:t>
            </a:r>
          </a:p>
          <a:p>
            <a:pPr marL="0" indent="0">
              <a:buNone/>
            </a:pPr>
            <a:r>
              <a:rPr lang="en-US" altLang="zh-CN" i="1" dirty="0"/>
              <a:t>            } catch (Exception e) {</a:t>
            </a:r>
          </a:p>
          <a:p>
            <a:pPr marL="0" indent="0">
              <a:buNone/>
            </a:pPr>
            <a:r>
              <a:rPr lang="en-US" altLang="zh-CN" i="1" dirty="0"/>
              <a:t>                continue;</a:t>
            </a:r>
          </a:p>
          <a:p>
            <a:pPr marL="0" indent="0">
              <a:buNone/>
            </a:pPr>
            <a:r>
              <a:rPr lang="en-US" altLang="zh-CN" i="1" dirty="0"/>
              <a:t>            }</a:t>
            </a:r>
          </a:p>
          <a:p>
            <a:pPr marL="0" indent="0">
              <a:buNone/>
            </a:pPr>
            <a:r>
              <a:rPr lang="en-US" altLang="zh-CN" i="1" dirty="0"/>
              <a:t>        }</a:t>
            </a:r>
          </a:p>
          <a:p>
            <a:pPr marL="0" indent="0">
              <a:buNone/>
            </a:pPr>
            <a:r>
              <a:rPr lang="en-US" altLang="zh-CN" i="1" dirty="0"/>
              <a:t>    }</a:t>
            </a:r>
          </a:p>
          <a:p>
            <a:pPr marL="0" indent="0">
              <a:buNone/>
            </a:pPr>
            <a:r>
              <a:rPr lang="en-US" altLang="zh-CN" i="1" dirty="0"/>
              <a:t>}</a:t>
            </a:r>
          </a:p>
        </p:txBody>
      </p:sp>
    </p:spTree>
    <p:extLst>
      <p:ext uri="{BB962C8B-B14F-4D97-AF65-F5344CB8AC3E}">
        <p14:creationId xmlns:p14="http://schemas.microsoft.com/office/powerpoint/2010/main" val="2128064527"/>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BCC83-DB72-4CAD-8152-B7FF0750F3F3}"/>
              </a:ext>
            </a:extLst>
          </p:cNvPr>
          <p:cNvSpPr>
            <a:spLocks noGrp="1"/>
          </p:cNvSpPr>
          <p:nvPr>
            <p:ph type="title"/>
          </p:nvPr>
        </p:nvSpPr>
        <p:spPr/>
        <p:txBody>
          <a:bodyPr/>
          <a:lstStyle/>
          <a:p>
            <a:r>
              <a:rPr lang="en-US" altLang="zh-CN" dirty="0"/>
              <a:t>3</a:t>
            </a:r>
            <a:r>
              <a:rPr lang="zh-CN" altLang="en-US" dirty="0"/>
              <a:t>）聚集自定义函数（</a:t>
            </a:r>
            <a:r>
              <a:rPr lang="en-US" altLang="zh-CN" dirty="0"/>
              <a:t>UDAF</a:t>
            </a:r>
            <a:r>
              <a:rPr lang="zh-CN" altLang="en-US" dirty="0"/>
              <a:t>）</a:t>
            </a:r>
          </a:p>
        </p:txBody>
      </p:sp>
      <p:sp>
        <p:nvSpPr>
          <p:cNvPr id="3" name="内容占位符 2">
            <a:extLst>
              <a:ext uri="{FF2B5EF4-FFF2-40B4-BE49-F238E27FC236}">
                <a16:creationId xmlns:a16="http://schemas.microsoft.com/office/drawing/2014/main" id="{0E331A2E-8360-4E51-8800-63EB7A477C7A}"/>
              </a:ext>
            </a:extLst>
          </p:cNvPr>
          <p:cNvSpPr>
            <a:spLocks noGrp="1"/>
          </p:cNvSpPr>
          <p:nvPr>
            <p:ph idx="1"/>
          </p:nvPr>
        </p:nvSpPr>
        <p:spPr/>
        <p:txBody>
          <a:bodyPr>
            <a:normAutofit fontScale="92500" lnSpcReduction="20000"/>
          </a:bodyPr>
          <a:lstStyle/>
          <a:p>
            <a:r>
              <a:rPr lang="zh-CN" altLang="en-US" dirty="0"/>
              <a:t>当系统自带的聚合函数不能满足用户需求时，就需要自定义聚合函数。</a:t>
            </a:r>
            <a:r>
              <a:rPr lang="en-US" altLang="zh-CN" dirty="0"/>
              <a:t>UDAF</a:t>
            </a:r>
            <a:r>
              <a:rPr lang="zh-CN" altLang="en-US" dirty="0"/>
              <a:t>支持多个输入一个输出。自定义聚集函数需要继承类</a:t>
            </a:r>
            <a:r>
              <a:rPr lang="en-US" altLang="zh-CN" dirty="0" err="1"/>
              <a:t>org.apache.hadoop.hive.ql.exec.UDAF</a:t>
            </a:r>
            <a:r>
              <a:rPr lang="zh-CN" altLang="en-US" dirty="0"/>
              <a:t>，自定义的内部类要实现接口</a:t>
            </a:r>
            <a:r>
              <a:rPr lang="en-US" altLang="zh-CN" dirty="0" err="1"/>
              <a:t>org.apache.hadoop.hive.ql.exec.UDAFEvaluator</a:t>
            </a:r>
            <a:r>
              <a:rPr lang="zh-CN" altLang="en-US" dirty="0"/>
              <a:t>，相对于普通自定义函数，聚集自定义函数较为复杂，需要依次实现以下五个方法：</a:t>
            </a:r>
          </a:p>
          <a:p>
            <a:pPr lvl="1"/>
            <a:r>
              <a:rPr lang="en-US" altLang="zh-CN" dirty="0" err="1"/>
              <a:t>init</a:t>
            </a:r>
            <a:r>
              <a:rPr lang="en-US" altLang="zh-CN" dirty="0"/>
              <a:t>()</a:t>
            </a:r>
            <a:r>
              <a:rPr lang="zh-CN" altLang="en-US" dirty="0"/>
              <a:t>：初始化中间结果。</a:t>
            </a:r>
          </a:p>
          <a:p>
            <a:pPr lvl="1"/>
            <a:r>
              <a:rPr lang="en-US" altLang="zh-CN" dirty="0"/>
              <a:t>iterate()</a:t>
            </a:r>
            <a:r>
              <a:rPr lang="zh-CN" altLang="en-US" dirty="0"/>
              <a:t>：接收传入的参数，并进行内部转化，定义聚合规则，返回值为</a:t>
            </a:r>
            <a:r>
              <a:rPr lang="en-US" altLang="zh-CN" dirty="0" err="1"/>
              <a:t>boolean</a:t>
            </a:r>
            <a:r>
              <a:rPr lang="zh-CN" altLang="en-US" dirty="0"/>
              <a:t>类型。</a:t>
            </a:r>
          </a:p>
          <a:p>
            <a:pPr lvl="1"/>
            <a:r>
              <a:rPr lang="en-US" altLang="zh-CN" dirty="0" err="1"/>
              <a:t>terminatePartial</a:t>
            </a:r>
            <a:r>
              <a:rPr lang="en-US" altLang="zh-CN" dirty="0"/>
              <a:t>()</a:t>
            </a:r>
            <a:r>
              <a:rPr lang="zh-CN" altLang="en-US" dirty="0"/>
              <a:t>：</a:t>
            </a:r>
            <a:r>
              <a:rPr lang="en-US" altLang="zh-CN" dirty="0"/>
              <a:t>iterate</a:t>
            </a:r>
            <a:r>
              <a:rPr lang="zh-CN" altLang="en-US" dirty="0"/>
              <a:t>结束后调用，返回当前</a:t>
            </a:r>
            <a:r>
              <a:rPr lang="en-US" altLang="zh-CN" dirty="0"/>
              <a:t>iterate</a:t>
            </a:r>
            <a:r>
              <a:rPr lang="zh-CN" altLang="en-US" dirty="0"/>
              <a:t>迭代结果，类似于</a:t>
            </a:r>
            <a:r>
              <a:rPr lang="en-US" altLang="zh-CN" dirty="0"/>
              <a:t>Hadoop</a:t>
            </a:r>
            <a:r>
              <a:rPr lang="zh-CN" altLang="en-US" dirty="0"/>
              <a:t>的</a:t>
            </a:r>
            <a:r>
              <a:rPr lang="en-US" altLang="zh-CN" dirty="0"/>
              <a:t>Combiner</a:t>
            </a:r>
            <a:r>
              <a:rPr lang="zh-CN" altLang="en-US" dirty="0"/>
              <a:t>。</a:t>
            </a:r>
          </a:p>
          <a:p>
            <a:pPr lvl="1"/>
            <a:r>
              <a:rPr lang="en-US" altLang="zh-CN" dirty="0"/>
              <a:t>merge()</a:t>
            </a:r>
            <a:r>
              <a:rPr lang="zh-CN" altLang="en-US" dirty="0"/>
              <a:t>：用于接收</a:t>
            </a:r>
            <a:r>
              <a:rPr lang="en-US" altLang="zh-CN" dirty="0" err="1"/>
              <a:t>terminatePartial</a:t>
            </a:r>
            <a:r>
              <a:rPr lang="en-US" altLang="zh-CN" dirty="0"/>
              <a:t>()</a:t>
            </a:r>
            <a:r>
              <a:rPr lang="zh-CN" altLang="en-US" dirty="0"/>
              <a:t>返回的数据，进行合并操作。</a:t>
            </a:r>
          </a:p>
          <a:p>
            <a:pPr lvl="1"/>
            <a:r>
              <a:rPr lang="en-US" altLang="zh-CN" dirty="0"/>
              <a:t>terminate()</a:t>
            </a:r>
            <a:r>
              <a:rPr lang="zh-CN" altLang="en-US" dirty="0"/>
              <a:t>：用于返回最后聚合结果。</a:t>
            </a:r>
          </a:p>
        </p:txBody>
      </p:sp>
    </p:spTree>
    <p:extLst>
      <p:ext uri="{BB962C8B-B14F-4D97-AF65-F5344CB8AC3E}">
        <p14:creationId xmlns:p14="http://schemas.microsoft.com/office/powerpoint/2010/main" val="1682101802"/>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3687C-6476-4486-BE93-D44BC47AC368}"/>
              </a:ext>
            </a:extLst>
          </p:cNvPr>
          <p:cNvSpPr>
            <a:spLocks noGrp="1"/>
          </p:cNvSpPr>
          <p:nvPr>
            <p:ph type="title"/>
          </p:nvPr>
        </p:nvSpPr>
        <p:spPr/>
        <p:txBody>
          <a:bodyPr/>
          <a:lstStyle/>
          <a:p>
            <a:r>
              <a:rPr lang="en-US" altLang="zh-CN" dirty="0"/>
              <a:t>【</a:t>
            </a:r>
            <a:r>
              <a:rPr lang="zh-CN" altLang="en-US" dirty="0"/>
              <a:t>实例</a:t>
            </a:r>
            <a:r>
              <a:rPr lang="en-US" altLang="zh-CN" dirty="0"/>
              <a:t>8-3】</a:t>
            </a:r>
            <a:endParaRPr lang="zh-CN" altLang="en-US" dirty="0"/>
          </a:p>
        </p:txBody>
      </p:sp>
      <p:sp>
        <p:nvSpPr>
          <p:cNvPr id="3" name="内容占位符 2">
            <a:extLst>
              <a:ext uri="{FF2B5EF4-FFF2-40B4-BE49-F238E27FC236}">
                <a16:creationId xmlns:a16="http://schemas.microsoft.com/office/drawing/2014/main" id="{5B5AD294-FD8E-4D7F-AB7C-50969E4FC4A5}"/>
              </a:ext>
            </a:extLst>
          </p:cNvPr>
          <p:cNvSpPr>
            <a:spLocks noGrp="1"/>
          </p:cNvSpPr>
          <p:nvPr>
            <p:ph idx="1"/>
          </p:nvPr>
        </p:nvSpPr>
        <p:spPr/>
        <p:txBody>
          <a:bodyPr>
            <a:normAutofit fontScale="40000" lnSpcReduction="20000"/>
          </a:bodyPr>
          <a:lstStyle/>
          <a:p>
            <a:r>
              <a:rPr lang="en-US" altLang="zh-CN" dirty="0"/>
              <a:t>【</a:t>
            </a:r>
            <a:r>
              <a:rPr lang="zh-CN" altLang="en-US" dirty="0"/>
              <a:t>实例</a:t>
            </a:r>
            <a:r>
              <a:rPr lang="en-US" altLang="zh-CN" dirty="0"/>
              <a:t>8-3】</a:t>
            </a:r>
            <a:r>
              <a:rPr lang="zh-CN" altLang="en-US" dirty="0"/>
              <a:t>创建和使用聚集自定义函数。</a:t>
            </a:r>
          </a:p>
          <a:p>
            <a:pPr marL="0" indent="0">
              <a:buNone/>
            </a:pPr>
            <a:r>
              <a:rPr lang="en-US" altLang="zh-CN" i="1" dirty="0"/>
              <a:t>package </a:t>
            </a:r>
            <a:r>
              <a:rPr lang="en-US" altLang="zh-CN" i="1" dirty="0" err="1"/>
              <a:t>com.xijing.hive</a:t>
            </a:r>
            <a:r>
              <a:rPr lang="en-US" altLang="zh-CN" i="1" dirty="0"/>
              <a:t>;</a:t>
            </a:r>
          </a:p>
          <a:p>
            <a:pPr marL="0" indent="0">
              <a:buNone/>
            </a:pPr>
            <a:endParaRPr lang="en-US" altLang="zh-CN" i="1" dirty="0"/>
          </a:p>
          <a:p>
            <a:pPr marL="0" indent="0">
              <a:buNone/>
            </a:pPr>
            <a:r>
              <a:rPr lang="en-US" altLang="zh-CN" i="1" dirty="0"/>
              <a:t>import </a:t>
            </a:r>
            <a:r>
              <a:rPr lang="en-US" altLang="zh-CN" i="1" dirty="0" err="1"/>
              <a:t>org.apache.hadoop.hive.ql.exec.UDAF</a:t>
            </a:r>
            <a:r>
              <a:rPr lang="en-US" altLang="zh-CN" i="1" dirty="0"/>
              <a:t>;</a:t>
            </a:r>
          </a:p>
          <a:p>
            <a:pPr marL="0" indent="0">
              <a:buNone/>
            </a:pPr>
            <a:r>
              <a:rPr lang="en-US" altLang="zh-CN" i="1" dirty="0"/>
              <a:t>import </a:t>
            </a:r>
            <a:r>
              <a:rPr lang="en-US" altLang="zh-CN" i="1" dirty="0" err="1"/>
              <a:t>org.apache.hadoop.hive.ql.exec.UDAFEvaluator</a:t>
            </a:r>
            <a:r>
              <a:rPr lang="en-US" altLang="zh-CN" i="1" dirty="0"/>
              <a:t>;</a:t>
            </a:r>
          </a:p>
          <a:p>
            <a:pPr marL="0" indent="0">
              <a:buNone/>
            </a:pPr>
            <a:r>
              <a:rPr lang="en-US" altLang="zh-CN" i="1" dirty="0"/>
              <a:t>import org.apache.hadoop.hive.serde2.io.DoubleWritable;</a:t>
            </a:r>
          </a:p>
          <a:p>
            <a:pPr marL="0" indent="0">
              <a:buNone/>
            </a:pPr>
            <a:endParaRPr lang="en-US" altLang="zh-CN" i="1" dirty="0"/>
          </a:p>
          <a:p>
            <a:pPr marL="0" indent="0">
              <a:buNone/>
            </a:pPr>
            <a:r>
              <a:rPr lang="en-US" altLang="zh-CN" i="1" dirty="0"/>
              <a:t>public class </a:t>
            </a:r>
            <a:r>
              <a:rPr lang="en-US" altLang="zh-CN" i="1" dirty="0" err="1"/>
              <a:t>SumUDAF</a:t>
            </a:r>
            <a:r>
              <a:rPr lang="en-US" altLang="zh-CN" i="1" dirty="0"/>
              <a:t> extends UDAF {</a:t>
            </a:r>
          </a:p>
          <a:p>
            <a:pPr marL="0" indent="0">
              <a:buNone/>
            </a:pPr>
            <a:r>
              <a:rPr lang="en-US" altLang="zh-CN" i="1" dirty="0"/>
              <a:t>    // </a:t>
            </a:r>
            <a:r>
              <a:rPr lang="zh-CN" altLang="en-US" i="1" dirty="0"/>
              <a:t>内部类实现接口</a:t>
            </a:r>
            <a:r>
              <a:rPr lang="en-US" altLang="zh-CN" i="1" dirty="0" err="1"/>
              <a:t>UDAFEvaluator</a:t>
            </a:r>
            <a:endParaRPr lang="en-US" altLang="zh-CN" i="1" dirty="0"/>
          </a:p>
          <a:p>
            <a:pPr marL="0" indent="0">
              <a:buNone/>
            </a:pPr>
            <a:r>
              <a:rPr lang="en-US" altLang="zh-CN" i="1" dirty="0"/>
              <a:t>    public static class Evaluator implements </a:t>
            </a:r>
            <a:r>
              <a:rPr lang="en-US" altLang="zh-CN" i="1" dirty="0" err="1"/>
              <a:t>UDAFEvaluator</a:t>
            </a:r>
            <a:r>
              <a:rPr lang="en-US" altLang="zh-CN" i="1" dirty="0"/>
              <a:t> {</a:t>
            </a:r>
          </a:p>
          <a:p>
            <a:pPr marL="0" indent="0">
              <a:buNone/>
            </a:pPr>
            <a:r>
              <a:rPr lang="en-US" altLang="zh-CN" i="1" dirty="0"/>
              <a:t>        private </a:t>
            </a:r>
            <a:r>
              <a:rPr lang="en-US" altLang="zh-CN" i="1" dirty="0" err="1"/>
              <a:t>boolean</a:t>
            </a:r>
            <a:r>
              <a:rPr lang="en-US" altLang="zh-CN" i="1" dirty="0"/>
              <a:t> </a:t>
            </a:r>
            <a:r>
              <a:rPr lang="en-US" altLang="zh-CN" i="1" dirty="0" err="1"/>
              <a:t>mEmpty</a:t>
            </a:r>
            <a:r>
              <a:rPr lang="en-US" altLang="zh-CN" i="1" dirty="0"/>
              <a:t>;</a:t>
            </a:r>
          </a:p>
          <a:p>
            <a:pPr marL="0" indent="0">
              <a:buNone/>
            </a:pPr>
            <a:r>
              <a:rPr lang="en-US" altLang="zh-CN" i="1" dirty="0"/>
              <a:t>        private double </a:t>
            </a:r>
            <a:r>
              <a:rPr lang="en-US" altLang="zh-CN" i="1" dirty="0" err="1"/>
              <a:t>mSum</a:t>
            </a:r>
            <a:r>
              <a:rPr lang="en-US" altLang="zh-CN" i="1" dirty="0"/>
              <a:t>;</a:t>
            </a:r>
          </a:p>
          <a:p>
            <a:pPr marL="0" indent="0">
              <a:buNone/>
            </a:pPr>
            <a:r>
              <a:rPr lang="en-US" altLang="zh-CN" i="1" dirty="0"/>
              <a:t>        public Evaluator() {</a:t>
            </a:r>
          </a:p>
          <a:p>
            <a:pPr marL="0" indent="0">
              <a:buNone/>
            </a:pPr>
            <a:r>
              <a:rPr lang="en-US" altLang="zh-CN" i="1" dirty="0"/>
              <a:t>            super();</a:t>
            </a:r>
          </a:p>
          <a:p>
            <a:pPr marL="0" indent="0">
              <a:buNone/>
            </a:pPr>
            <a:r>
              <a:rPr lang="en-US" altLang="zh-CN" i="1" dirty="0"/>
              <a:t>            </a:t>
            </a:r>
            <a:r>
              <a:rPr lang="en-US" altLang="zh-CN" i="1" dirty="0" err="1"/>
              <a:t>init</a:t>
            </a:r>
            <a:r>
              <a:rPr lang="en-US" altLang="zh-CN" i="1" dirty="0"/>
              <a:t>();</a:t>
            </a:r>
          </a:p>
          <a:p>
            <a:pPr marL="0" indent="0">
              <a:buNone/>
            </a:pPr>
            <a:r>
              <a:rPr lang="en-US" altLang="zh-CN" i="1" dirty="0"/>
              <a:t>        }</a:t>
            </a:r>
          </a:p>
        </p:txBody>
      </p:sp>
    </p:spTree>
    <p:extLst>
      <p:ext uri="{BB962C8B-B14F-4D97-AF65-F5344CB8AC3E}">
        <p14:creationId xmlns:p14="http://schemas.microsoft.com/office/powerpoint/2010/main" val="1070765932"/>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3687C-6476-4486-BE93-D44BC47AC368}"/>
              </a:ext>
            </a:extLst>
          </p:cNvPr>
          <p:cNvSpPr>
            <a:spLocks noGrp="1"/>
          </p:cNvSpPr>
          <p:nvPr>
            <p:ph type="title"/>
          </p:nvPr>
        </p:nvSpPr>
        <p:spPr/>
        <p:txBody>
          <a:bodyPr/>
          <a:lstStyle/>
          <a:p>
            <a:r>
              <a:rPr lang="en-US" altLang="zh-CN" dirty="0"/>
              <a:t>【</a:t>
            </a:r>
            <a:r>
              <a:rPr lang="zh-CN" altLang="en-US" dirty="0"/>
              <a:t>实例</a:t>
            </a:r>
            <a:r>
              <a:rPr lang="en-US" altLang="zh-CN" dirty="0"/>
              <a:t>8-3】</a:t>
            </a:r>
            <a:endParaRPr lang="zh-CN" altLang="en-US" dirty="0"/>
          </a:p>
        </p:txBody>
      </p:sp>
      <p:sp>
        <p:nvSpPr>
          <p:cNvPr id="3" name="内容占位符 2">
            <a:extLst>
              <a:ext uri="{FF2B5EF4-FFF2-40B4-BE49-F238E27FC236}">
                <a16:creationId xmlns:a16="http://schemas.microsoft.com/office/drawing/2014/main" id="{5B5AD294-FD8E-4D7F-AB7C-50969E4FC4A5}"/>
              </a:ext>
            </a:extLst>
          </p:cNvPr>
          <p:cNvSpPr>
            <a:spLocks noGrp="1"/>
          </p:cNvSpPr>
          <p:nvPr>
            <p:ph idx="1"/>
          </p:nvPr>
        </p:nvSpPr>
        <p:spPr>
          <a:xfrm>
            <a:off x="628650" y="1369219"/>
            <a:ext cx="7886700" cy="3263504"/>
          </a:xfrm>
        </p:spPr>
        <p:txBody>
          <a:bodyPr>
            <a:normAutofit fontScale="40000" lnSpcReduction="20000"/>
          </a:bodyPr>
          <a:lstStyle/>
          <a:p>
            <a:pPr marL="0" indent="0">
              <a:buNone/>
            </a:pPr>
            <a:r>
              <a:rPr lang="en-US" altLang="zh-CN" i="1" dirty="0"/>
              <a:t>        public void </a:t>
            </a:r>
            <a:r>
              <a:rPr lang="en-US" altLang="zh-CN" i="1" dirty="0" err="1"/>
              <a:t>init</a:t>
            </a:r>
            <a:r>
              <a:rPr lang="en-US" altLang="zh-CN" i="1" dirty="0"/>
              <a:t> () {</a:t>
            </a:r>
          </a:p>
          <a:p>
            <a:pPr marL="0" indent="0">
              <a:buNone/>
            </a:pPr>
            <a:r>
              <a:rPr lang="en-US" altLang="zh-CN" i="1" dirty="0"/>
              <a:t>            </a:t>
            </a:r>
            <a:r>
              <a:rPr lang="en-US" altLang="zh-CN" i="1" dirty="0" err="1"/>
              <a:t>mSum</a:t>
            </a:r>
            <a:r>
              <a:rPr lang="en-US" altLang="zh-CN" i="1" dirty="0"/>
              <a:t> = 0;</a:t>
            </a:r>
          </a:p>
          <a:p>
            <a:pPr marL="0" indent="0">
              <a:buNone/>
            </a:pPr>
            <a:r>
              <a:rPr lang="en-US" altLang="zh-CN" i="1" dirty="0"/>
              <a:t>            </a:t>
            </a:r>
            <a:r>
              <a:rPr lang="en-US" altLang="zh-CN" i="1" dirty="0" err="1"/>
              <a:t>mEmpty</a:t>
            </a:r>
            <a:r>
              <a:rPr lang="en-US" altLang="zh-CN" i="1" dirty="0"/>
              <a:t> = true;</a:t>
            </a:r>
          </a:p>
          <a:p>
            <a:pPr marL="0" indent="0">
              <a:buNone/>
            </a:pPr>
            <a:r>
              <a:rPr lang="en-US" altLang="zh-CN" i="1" dirty="0"/>
              <a:t>        }</a:t>
            </a:r>
          </a:p>
          <a:p>
            <a:pPr marL="0" indent="0">
              <a:buNone/>
            </a:pPr>
            <a:r>
              <a:rPr lang="en-US" altLang="zh-CN" i="1" dirty="0"/>
              <a:t>        public </a:t>
            </a:r>
            <a:r>
              <a:rPr lang="en-US" altLang="zh-CN" i="1" dirty="0" err="1"/>
              <a:t>boolean</a:t>
            </a:r>
            <a:r>
              <a:rPr lang="en-US" altLang="zh-CN" i="1" dirty="0"/>
              <a:t> iterate(</a:t>
            </a:r>
            <a:r>
              <a:rPr lang="en-US" altLang="zh-CN" i="1" dirty="0" err="1"/>
              <a:t>DoubleWritable</a:t>
            </a:r>
            <a:r>
              <a:rPr lang="en-US" altLang="zh-CN" i="1" dirty="0"/>
              <a:t> o) {</a:t>
            </a:r>
          </a:p>
          <a:p>
            <a:pPr marL="0" indent="0">
              <a:buNone/>
            </a:pPr>
            <a:r>
              <a:rPr lang="en-US" altLang="zh-CN" i="1" dirty="0"/>
              <a:t>            if (o != null) {</a:t>
            </a:r>
          </a:p>
          <a:p>
            <a:pPr marL="0" indent="0">
              <a:buNone/>
            </a:pPr>
            <a:r>
              <a:rPr lang="en-US" altLang="zh-CN" i="1" dirty="0"/>
              <a:t>                </a:t>
            </a:r>
            <a:r>
              <a:rPr lang="en-US" altLang="zh-CN" i="1" dirty="0" err="1"/>
              <a:t>mSum</a:t>
            </a:r>
            <a:r>
              <a:rPr lang="en-US" altLang="zh-CN" i="1" dirty="0"/>
              <a:t> += </a:t>
            </a:r>
            <a:r>
              <a:rPr lang="en-US" altLang="zh-CN" i="1" dirty="0" err="1"/>
              <a:t>o.get</a:t>
            </a:r>
            <a:r>
              <a:rPr lang="en-US" altLang="zh-CN" i="1" dirty="0"/>
              <a:t>();</a:t>
            </a:r>
          </a:p>
          <a:p>
            <a:pPr marL="0" indent="0">
              <a:buNone/>
            </a:pPr>
            <a:r>
              <a:rPr lang="en-US" altLang="zh-CN" i="1" dirty="0"/>
              <a:t>                </a:t>
            </a:r>
            <a:r>
              <a:rPr lang="en-US" altLang="zh-CN" i="1" dirty="0" err="1"/>
              <a:t>mEmpty</a:t>
            </a:r>
            <a:r>
              <a:rPr lang="en-US" altLang="zh-CN" i="1" dirty="0"/>
              <a:t> = false;</a:t>
            </a:r>
          </a:p>
          <a:p>
            <a:pPr marL="0" indent="0">
              <a:buNone/>
            </a:pPr>
            <a:r>
              <a:rPr lang="en-US" altLang="zh-CN" i="1" dirty="0"/>
              <a:t>            }</a:t>
            </a:r>
          </a:p>
          <a:p>
            <a:pPr marL="0" indent="0">
              <a:buNone/>
            </a:pPr>
            <a:r>
              <a:rPr lang="en-US" altLang="zh-CN" i="1" dirty="0"/>
              <a:t>            return true;</a:t>
            </a:r>
          </a:p>
          <a:p>
            <a:pPr marL="0" indent="0">
              <a:buNone/>
            </a:pPr>
            <a:r>
              <a:rPr lang="en-US" altLang="zh-CN" i="1" dirty="0"/>
              <a:t>        }</a:t>
            </a:r>
          </a:p>
          <a:p>
            <a:pPr marL="0" indent="0">
              <a:buNone/>
            </a:pPr>
            <a:r>
              <a:rPr lang="en-US" altLang="zh-CN" i="1" dirty="0"/>
              <a:t>        public </a:t>
            </a:r>
            <a:r>
              <a:rPr lang="en-US" altLang="zh-CN" i="1" dirty="0" err="1"/>
              <a:t>DoubleWritable</a:t>
            </a:r>
            <a:r>
              <a:rPr lang="en-US" altLang="zh-CN" i="1" dirty="0"/>
              <a:t> </a:t>
            </a:r>
            <a:r>
              <a:rPr lang="en-US" altLang="zh-CN" i="1" dirty="0" err="1"/>
              <a:t>terminatePartial</a:t>
            </a:r>
            <a:r>
              <a:rPr lang="en-US" altLang="zh-CN" i="1" dirty="0"/>
              <a:t> () {</a:t>
            </a:r>
          </a:p>
          <a:p>
            <a:pPr marL="0" indent="0">
              <a:buNone/>
            </a:pPr>
            <a:r>
              <a:rPr lang="en-US" altLang="zh-CN" i="1" dirty="0"/>
              <a:t>            // </a:t>
            </a:r>
            <a:r>
              <a:rPr lang="zh-CN" altLang="en-US" i="1" dirty="0"/>
              <a:t>返回当前</a:t>
            </a:r>
            <a:r>
              <a:rPr lang="en-US" altLang="zh-CN" i="1" dirty="0"/>
              <a:t>iterate</a:t>
            </a:r>
            <a:r>
              <a:rPr lang="zh-CN" altLang="en-US" i="1" dirty="0"/>
              <a:t>结束后累计的值</a:t>
            </a:r>
          </a:p>
          <a:p>
            <a:pPr marL="0" indent="0">
              <a:buNone/>
            </a:pPr>
            <a:r>
              <a:rPr lang="zh-CN" altLang="en-US" i="1" dirty="0"/>
              <a:t>            </a:t>
            </a:r>
            <a:r>
              <a:rPr lang="en-US" altLang="zh-CN" i="1" dirty="0"/>
              <a:t>return </a:t>
            </a:r>
            <a:r>
              <a:rPr lang="en-US" altLang="zh-CN" i="1" dirty="0" err="1"/>
              <a:t>mEmpty</a:t>
            </a:r>
            <a:r>
              <a:rPr lang="en-US" altLang="zh-CN" i="1" dirty="0"/>
              <a:t> ? null : new </a:t>
            </a:r>
            <a:r>
              <a:rPr lang="en-US" altLang="zh-CN" i="1" dirty="0" err="1"/>
              <a:t>DoubleWritable</a:t>
            </a:r>
            <a:r>
              <a:rPr lang="en-US" altLang="zh-CN" i="1" dirty="0"/>
              <a:t> (</a:t>
            </a:r>
            <a:r>
              <a:rPr lang="en-US" altLang="zh-CN" i="1" dirty="0" err="1"/>
              <a:t>mSum</a:t>
            </a:r>
            <a:r>
              <a:rPr lang="en-US" altLang="zh-CN" i="1" dirty="0"/>
              <a:t>);</a:t>
            </a:r>
          </a:p>
          <a:p>
            <a:pPr marL="0" indent="0">
              <a:buNone/>
            </a:pPr>
            <a:r>
              <a:rPr lang="en-US" altLang="zh-CN" i="1" dirty="0"/>
              <a:t>        }</a:t>
            </a:r>
          </a:p>
        </p:txBody>
      </p:sp>
    </p:spTree>
    <p:extLst>
      <p:ext uri="{BB962C8B-B14F-4D97-AF65-F5344CB8AC3E}">
        <p14:creationId xmlns:p14="http://schemas.microsoft.com/office/powerpoint/2010/main" val="172477880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981C2-8B59-471B-8E63-8CF856A9BCF4}"/>
              </a:ext>
            </a:extLst>
          </p:cNvPr>
          <p:cNvSpPr>
            <a:spLocks noGrp="1"/>
          </p:cNvSpPr>
          <p:nvPr>
            <p:ph type="title"/>
          </p:nvPr>
        </p:nvSpPr>
        <p:spPr/>
        <p:txBody>
          <a:bodyPr/>
          <a:lstStyle/>
          <a:p>
            <a:r>
              <a:rPr lang="en-US" altLang="zh-CN" dirty="0"/>
              <a:t>8.1  </a:t>
            </a:r>
            <a:r>
              <a:rPr lang="zh-CN" altLang="en-US" dirty="0"/>
              <a:t>初识</a:t>
            </a:r>
            <a:r>
              <a:rPr lang="en-US" altLang="zh-CN" dirty="0"/>
              <a:t>Hive</a:t>
            </a:r>
            <a:endParaRPr lang="zh-CN" altLang="en-US" dirty="0"/>
          </a:p>
        </p:txBody>
      </p:sp>
      <p:sp>
        <p:nvSpPr>
          <p:cNvPr id="3" name="内容占位符 2">
            <a:extLst>
              <a:ext uri="{FF2B5EF4-FFF2-40B4-BE49-F238E27FC236}">
                <a16:creationId xmlns:a16="http://schemas.microsoft.com/office/drawing/2014/main" id="{96DD8DD7-FCA9-4DD2-83B7-A6801C82C061}"/>
              </a:ext>
            </a:extLst>
          </p:cNvPr>
          <p:cNvSpPr>
            <a:spLocks noGrp="1"/>
          </p:cNvSpPr>
          <p:nvPr>
            <p:ph idx="1"/>
          </p:nvPr>
        </p:nvSpPr>
        <p:spPr/>
        <p:txBody>
          <a:bodyPr>
            <a:normAutofit lnSpcReduction="10000"/>
          </a:bodyPr>
          <a:lstStyle/>
          <a:p>
            <a:r>
              <a:rPr lang="en-US" altLang="zh-CN" dirty="0"/>
              <a:t>Hive</a:t>
            </a:r>
            <a:r>
              <a:rPr lang="zh-CN" altLang="en-US" dirty="0"/>
              <a:t>由</a:t>
            </a:r>
            <a:r>
              <a:rPr lang="en-US" altLang="zh-CN" dirty="0"/>
              <a:t>Facebook</a:t>
            </a:r>
            <a:r>
              <a:rPr lang="zh-CN" altLang="en-US" dirty="0"/>
              <a:t>公司开源，主要用于解决海量结构化日志数据的离线分析。</a:t>
            </a:r>
            <a:r>
              <a:rPr lang="en-US" altLang="zh-CN" dirty="0"/>
              <a:t>Hive</a:t>
            </a:r>
            <a:r>
              <a:rPr lang="zh-CN" altLang="en-US" dirty="0"/>
              <a:t>是基于</a:t>
            </a:r>
            <a:r>
              <a:rPr lang="en-US" altLang="zh-CN" dirty="0"/>
              <a:t>Hadoop</a:t>
            </a:r>
            <a:r>
              <a:rPr lang="zh-CN" altLang="en-US" dirty="0"/>
              <a:t>的一个数据仓库工具，可以将结构化的数据文件映射为一张表，并提供了类</a:t>
            </a:r>
            <a:r>
              <a:rPr lang="en-US" altLang="zh-CN" dirty="0"/>
              <a:t>SQL</a:t>
            </a:r>
            <a:r>
              <a:rPr lang="zh-CN" altLang="en-US" dirty="0"/>
              <a:t>查询语言</a:t>
            </a:r>
            <a:r>
              <a:rPr lang="en-US" altLang="zh-CN" dirty="0"/>
              <a:t>HiveQL</a:t>
            </a:r>
            <a:r>
              <a:rPr lang="zh-CN" altLang="en-US" dirty="0"/>
              <a:t>（</a:t>
            </a:r>
            <a:r>
              <a:rPr lang="en-US" altLang="zh-CN" dirty="0"/>
              <a:t>Hive Query Language</a:t>
            </a:r>
            <a:r>
              <a:rPr lang="zh-CN" altLang="en-US" dirty="0"/>
              <a:t>）。</a:t>
            </a:r>
            <a:endParaRPr lang="en-US" altLang="zh-CN" dirty="0"/>
          </a:p>
          <a:p>
            <a:r>
              <a:rPr lang="en-US" altLang="zh-CN" dirty="0"/>
              <a:t>Hive</a:t>
            </a:r>
            <a:r>
              <a:rPr lang="zh-CN" altLang="en-US" dirty="0"/>
              <a:t>的本质是将</a:t>
            </a:r>
            <a:r>
              <a:rPr lang="en-US" altLang="zh-CN" dirty="0"/>
              <a:t>HiveQL</a:t>
            </a:r>
            <a:r>
              <a:rPr lang="zh-CN" altLang="en-US" dirty="0"/>
              <a:t>语句转化成</a:t>
            </a:r>
            <a:r>
              <a:rPr lang="en-US" altLang="zh-CN" dirty="0"/>
              <a:t>MapReduce</a:t>
            </a:r>
            <a:r>
              <a:rPr lang="zh-CN" altLang="en-US" dirty="0"/>
              <a:t>程序，并提交到</a:t>
            </a:r>
            <a:r>
              <a:rPr lang="en-US" altLang="zh-CN" dirty="0"/>
              <a:t>Hadoop</a:t>
            </a:r>
            <a:r>
              <a:rPr lang="zh-CN" altLang="en-US" dirty="0"/>
              <a:t>集群上运行。</a:t>
            </a:r>
            <a:r>
              <a:rPr lang="en-US" altLang="zh-CN" dirty="0"/>
              <a:t>Hive</a:t>
            </a:r>
            <a:r>
              <a:rPr lang="zh-CN" altLang="en-US" dirty="0"/>
              <a:t>让不熟悉</a:t>
            </a:r>
            <a:r>
              <a:rPr lang="en-US" altLang="zh-CN" dirty="0"/>
              <a:t>MapReduce</a:t>
            </a:r>
            <a:r>
              <a:rPr lang="zh-CN" altLang="en-US" dirty="0"/>
              <a:t>的开发人员直接编写</a:t>
            </a:r>
            <a:r>
              <a:rPr lang="en-US" altLang="zh-CN" dirty="0"/>
              <a:t>SQL</a:t>
            </a:r>
            <a:r>
              <a:rPr lang="zh-CN" altLang="en-US" dirty="0"/>
              <a:t>语句来实现对大规模数据的统计分析操作，大大降低了学习门槛，同时也提升了开发效率。</a:t>
            </a:r>
            <a:endParaRPr lang="en-US" altLang="zh-CN" dirty="0"/>
          </a:p>
          <a:p>
            <a:r>
              <a:rPr lang="en-US" altLang="zh-CN" dirty="0"/>
              <a:t>Hive</a:t>
            </a:r>
            <a:r>
              <a:rPr lang="zh-CN" altLang="en-US" dirty="0"/>
              <a:t>处理的数据存储在</a:t>
            </a:r>
            <a:r>
              <a:rPr lang="en-US" altLang="zh-CN" dirty="0"/>
              <a:t>HDFS</a:t>
            </a:r>
            <a:r>
              <a:rPr lang="zh-CN" altLang="en-US" dirty="0"/>
              <a:t>上，</a:t>
            </a:r>
            <a:r>
              <a:rPr lang="en-US" altLang="zh-CN" dirty="0"/>
              <a:t>Hive</a:t>
            </a:r>
            <a:r>
              <a:rPr lang="zh-CN" altLang="en-US" dirty="0"/>
              <a:t>分析数据底层的实现是</a:t>
            </a:r>
            <a:r>
              <a:rPr lang="en-US" altLang="zh-CN" dirty="0"/>
              <a:t>MapReduce</a:t>
            </a:r>
            <a:r>
              <a:rPr lang="zh-CN" altLang="en-US" dirty="0"/>
              <a:t>，执行程序运行在</a:t>
            </a:r>
            <a:r>
              <a:rPr lang="en-US" altLang="zh-CN" dirty="0"/>
              <a:t>YARN</a:t>
            </a:r>
            <a:r>
              <a:rPr lang="zh-CN" altLang="en-US" dirty="0"/>
              <a:t>上。</a:t>
            </a:r>
          </a:p>
        </p:txBody>
      </p:sp>
    </p:spTree>
    <p:extLst>
      <p:ext uri="{BB962C8B-B14F-4D97-AF65-F5344CB8AC3E}">
        <p14:creationId xmlns:p14="http://schemas.microsoft.com/office/powerpoint/2010/main" val="705500114"/>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3687C-6476-4486-BE93-D44BC47AC368}"/>
              </a:ext>
            </a:extLst>
          </p:cNvPr>
          <p:cNvSpPr>
            <a:spLocks noGrp="1"/>
          </p:cNvSpPr>
          <p:nvPr>
            <p:ph type="title"/>
          </p:nvPr>
        </p:nvSpPr>
        <p:spPr/>
        <p:txBody>
          <a:bodyPr/>
          <a:lstStyle/>
          <a:p>
            <a:r>
              <a:rPr lang="en-US" altLang="zh-CN" dirty="0"/>
              <a:t>【</a:t>
            </a:r>
            <a:r>
              <a:rPr lang="zh-CN" altLang="en-US" dirty="0"/>
              <a:t>实例</a:t>
            </a:r>
            <a:r>
              <a:rPr lang="en-US" altLang="zh-CN" dirty="0"/>
              <a:t>8-3】</a:t>
            </a:r>
            <a:endParaRPr lang="zh-CN" altLang="en-US" dirty="0"/>
          </a:p>
        </p:txBody>
      </p:sp>
      <p:sp>
        <p:nvSpPr>
          <p:cNvPr id="3" name="内容占位符 2">
            <a:extLst>
              <a:ext uri="{FF2B5EF4-FFF2-40B4-BE49-F238E27FC236}">
                <a16:creationId xmlns:a16="http://schemas.microsoft.com/office/drawing/2014/main" id="{5B5AD294-FD8E-4D7F-AB7C-50969E4FC4A5}"/>
              </a:ext>
            </a:extLst>
          </p:cNvPr>
          <p:cNvSpPr>
            <a:spLocks noGrp="1"/>
          </p:cNvSpPr>
          <p:nvPr>
            <p:ph idx="1"/>
          </p:nvPr>
        </p:nvSpPr>
        <p:spPr/>
        <p:txBody>
          <a:bodyPr>
            <a:normAutofit fontScale="32500" lnSpcReduction="20000"/>
          </a:bodyPr>
          <a:lstStyle/>
          <a:p>
            <a:pPr marL="0" indent="0">
              <a:buNone/>
            </a:pPr>
            <a:r>
              <a:rPr lang="en-US" altLang="zh-CN" i="1" dirty="0"/>
              <a:t>        public </a:t>
            </a:r>
            <a:r>
              <a:rPr lang="en-US" altLang="zh-CN" i="1" dirty="0" err="1"/>
              <a:t>boolean</a:t>
            </a:r>
            <a:r>
              <a:rPr lang="en-US" altLang="zh-CN" i="1" dirty="0"/>
              <a:t> merge (</a:t>
            </a:r>
            <a:r>
              <a:rPr lang="en-US" altLang="zh-CN" i="1" dirty="0" err="1"/>
              <a:t>DoubleWritable</a:t>
            </a:r>
            <a:r>
              <a:rPr lang="en-US" altLang="zh-CN" i="1" dirty="0"/>
              <a:t> o) {</a:t>
            </a:r>
          </a:p>
          <a:p>
            <a:pPr marL="0" indent="0">
              <a:buNone/>
            </a:pPr>
            <a:r>
              <a:rPr lang="en-US" altLang="zh-CN" i="1" dirty="0"/>
              <a:t>            if (o != null) {</a:t>
            </a:r>
          </a:p>
          <a:p>
            <a:pPr marL="0" indent="0">
              <a:buNone/>
            </a:pPr>
            <a:r>
              <a:rPr lang="en-US" altLang="zh-CN" i="1" dirty="0"/>
              <a:t>                </a:t>
            </a:r>
            <a:r>
              <a:rPr lang="en-US" altLang="zh-CN" i="1" dirty="0" err="1"/>
              <a:t>mSum</a:t>
            </a:r>
            <a:r>
              <a:rPr lang="en-US" altLang="zh-CN" i="1" dirty="0"/>
              <a:t> += </a:t>
            </a:r>
            <a:r>
              <a:rPr lang="en-US" altLang="zh-CN" i="1" dirty="0" err="1"/>
              <a:t>o.get</a:t>
            </a:r>
            <a:r>
              <a:rPr lang="en-US" altLang="zh-CN" i="1" dirty="0"/>
              <a:t>();</a:t>
            </a:r>
          </a:p>
          <a:p>
            <a:pPr marL="0" indent="0">
              <a:buNone/>
            </a:pPr>
            <a:r>
              <a:rPr lang="en-US" altLang="zh-CN" i="1" dirty="0"/>
              <a:t>                </a:t>
            </a:r>
            <a:r>
              <a:rPr lang="en-US" altLang="zh-CN" i="1" dirty="0" err="1"/>
              <a:t>mEmpty</a:t>
            </a:r>
            <a:r>
              <a:rPr lang="en-US" altLang="zh-CN" i="1" dirty="0"/>
              <a:t> = false;</a:t>
            </a:r>
          </a:p>
          <a:p>
            <a:pPr marL="0" indent="0">
              <a:buNone/>
            </a:pPr>
            <a:r>
              <a:rPr lang="en-US" altLang="zh-CN" i="1" dirty="0"/>
              <a:t>            }</a:t>
            </a:r>
          </a:p>
          <a:p>
            <a:pPr marL="0" indent="0">
              <a:buNone/>
            </a:pPr>
            <a:r>
              <a:rPr lang="en-US" altLang="zh-CN" i="1" dirty="0"/>
              <a:t>            return true;</a:t>
            </a:r>
          </a:p>
          <a:p>
            <a:pPr marL="0" indent="0">
              <a:buNone/>
            </a:pPr>
            <a:r>
              <a:rPr lang="en-US" altLang="zh-CN" i="1" dirty="0"/>
              <a:t>        }</a:t>
            </a:r>
          </a:p>
          <a:p>
            <a:pPr marL="0" indent="0">
              <a:buNone/>
            </a:pPr>
            <a:r>
              <a:rPr lang="en-US" altLang="zh-CN" i="1" dirty="0"/>
              <a:t>        public </a:t>
            </a:r>
            <a:r>
              <a:rPr lang="en-US" altLang="zh-CN" i="1" dirty="0" err="1"/>
              <a:t>DoubleWritable</a:t>
            </a:r>
            <a:r>
              <a:rPr lang="en-US" altLang="zh-CN" i="1" dirty="0"/>
              <a:t> terminate() {</a:t>
            </a:r>
          </a:p>
          <a:p>
            <a:pPr marL="0" indent="0">
              <a:buNone/>
            </a:pPr>
            <a:r>
              <a:rPr lang="en-US" altLang="zh-CN" i="1" dirty="0"/>
              <a:t>            if (</a:t>
            </a:r>
            <a:r>
              <a:rPr lang="en-US" altLang="zh-CN" i="1" dirty="0" err="1"/>
              <a:t>mEmpty</a:t>
            </a:r>
            <a:r>
              <a:rPr lang="en-US" altLang="zh-CN" i="1" dirty="0"/>
              <a:t>) {</a:t>
            </a:r>
          </a:p>
          <a:p>
            <a:pPr marL="0" indent="0">
              <a:buNone/>
            </a:pPr>
            <a:r>
              <a:rPr lang="en-US" altLang="zh-CN" i="1" dirty="0"/>
              <a:t>                return null;</a:t>
            </a:r>
          </a:p>
          <a:p>
            <a:pPr marL="0" indent="0">
              <a:buNone/>
            </a:pPr>
            <a:r>
              <a:rPr lang="en-US" altLang="zh-CN" i="1" dirty="0"/>
              <a:t>            }</a:t>
            </a:r>
          </a:p>
          <a:p>
            <a:pPr marL="0" indent="0">
              <a:buNone/>
            </a:pPr>
            <a:r>
              <a:rPr lang="en-US" altLang="zh-CN" i="1" dirty="0"/>
              <a:t>            else {</a:t>
            </a:r>
          </a:p>
          <a:p>
            <a:pPr marL="0" indent="0">
              <a:buNone/>
            </a:pPr>
            <a:r>
              <a:rPr lang="en-US" altLang="zh-CN" i="1" dirty="0"/>
              <a:t>                return new </a:t>
            </a:r>
            <a:r>
              <a:rPr lang="en-US" altLang="zh-CN" i="1" dirty="0" err="1"/>
              <a:t>DoubleWritable</a:t>
            </a:r>
            <a:r>
              <a:rPr lang="en-US" altLang="zh-CN" i="1" dirty="0"/>
              <a:t>(</a:t>
            </a:r>
            <a:r>
              <a:rPr lang="en-US" altLang="zh-CN" i="1" dirty="0" err="1"/>
              <a:t>mSum</a:t>
            </a:r>
            <a:r>
              <a:rPr lang="en-US" altLang="zh-CN" i="1" dirty="0"/>
              <a:t>);</a:t>
            </a:r>
          </a:p>
          <a:p>
            <a:pPr marL="0" indent="0">
              <a:buNone/>
            </a:pPr>
            <a:r>
              <a:rPr lang="en-US" altLang="zh-CN" i="1" dirty="0"/>
              <a:t>            }</a:t>
            </a:r>
          </a:p>
          <a:p>
            <a:pPr marL="0" indent="0">
              <a:buNone/>
            </a:pPr>
            <a:r>
              <a:rPr lang="en-US" altLang="zh-CN" i="1" dirty="0"/>
              <a:t>        }</a:t>
            </a:r>
          </a:p>
          <a:p>
            <a:pPr marL="0" indent="0">
              <a:buNone/>
            </a:pPr>
            <a:r>
              <a:rPr lang="en-US" altLang="zh-CN" i="1" dirty="0"/>
              <a:t>    }</a:t>
            </a:r>
          </a:p>
          <a:p>
            <a:pPr marL="0" indent="0">
              <a:buNone/>
            </a:pPr>
            <a:r>
              <a:rPr lang="en-US" altLang="zh-CN" i="1" dirty="0"/>
              <a:t>}</a:t>
            </a:r>
          </a:p>
        </p:txBody>
      </p:sp>
    </p:spTree>
    <p:extLst>
      <p:ext uri="{BB962C8B-B14F-4D97-AF65-F5344CB8AC3E}">
        <p14:creationId xmlns:p14="http://schemas.microsoft.com/office/powerpoint/2010/main" val="325427682"/>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27307-04B3-40C9-95D3-B75E840618B2}"/>
              </a:ext>
            </a:extLst>
          </p:cNvPr>
          <p:cNvSpPr>
            <a:spLocks noGrp="1"/>
          </p:cNvSpPr>
          <p:nvPr>
            <p:ph type="title"/>
          </p:nvPr>
        </p:nvSpPr>
        <p:spPr/>
        <p:txBody>
          <a:bodyPr/>
          <a:lstStyle/>
          <a:p>
            <a:r>
              <a:rPr lang="en-US" altLang="zh-CN" dirty="0"/>
              <a:t>8.7  </a:t>
            </a:r>
            <a:r>
              <a:rPr lang="zh-CN" altLang="en-US" dirty="0"/>
              <a:t>部署</a:t>
            </a:r>
            <a:r>
              <a:rPr lang="en-US" altLang="zh-CN" dirty="0"/>
              <a:t>Hive</a:t>
            </a:r>
            <a:endParaRPr lang="zh-CN" altLang="en-US" dirty="0"/>
          </a:p>
        </p:txBody>
      </p:sp>
      <p:graphicFrame>
        <p:nvGraphicFramePr>
          <p:cNvPr id="5" name="内容占位符 4">
            <a:extLst>
              <a:ext uri="{FF2B5EF4-FFF2-40B4-BE49-F238E27FC236}">
                <a16:creationId xmlns:a16="http://schemas.microsoft.com/office/drawing/2014/main" id="{C8B6AA96-7286-4A3C-A58F-91A2FF7C1BC1}"/>
              </a:ext>
            </a:extLst>
          </p:cNvPr>
          <p:cNvGraphicFramePr>
            <a:graphicFrameLocks noGrp="1"/>
          </p:cNvGraphicFramePr>
          <p:nvPr>
            <p:ph idx="1"/>
            <p:extLst>
              <p:ext uri="{D42A27DB-BD31-4B8C-83A1-F6EECF244321}">
                <p14:modId xmlns:p14="http://schemas.microsoft.com/office/powerpoint/2010/main" val="715813320"/>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411921"/>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EEF89-3E04-49D3-9EDA-C043F84A5299}"/>
              </a:ext>
            </a:extLst>
          </p:cNvPr>
          <p:cNvSpPr>
            <a:spLocks noGrp="1"/>
          </p:cNvSpPr>
          <p:nvPr>
            <p:ph type="title"/>
          </p:nvPr>
        </p:nvSpPr>
        <p:spPr/>
        <p:txBody>
          <a:bodyPr/>
          <a:lstStyle/>
          <a:p>
            <a:r>
              <a:rPr lang="en-US" altLang="zh-CN" dirty="0"/>
              <a:t>8.7.1  </a:t>
            </a:r>
            <a:r>
              <a:rPr lang="zh-CN" altLang="en-US" dirty="0"/>
              <a:t>运行环境</a:t>
            </a:r>
          </a:p>
        </p:txBody>
      </p:sp>
      <p:sp>
        <p:nvSpPr>
          <p:cNvPr id="3" name="内容占位符 2">
            <a:extLst>
              <a:ext uri="{FF2B5EF4-FFF2-40B4-BE49-F238E27FC236}">
                <a16:creationId xmlns:a16="http://schemas.microsoft.com/office/drawing/2014/main" id="{5234E83F-BC75-4939-8069-BA424B00F016}"/>
              </a:ext>
            </a:extLst>
          </p:cNvPr>
          <p:cNvSpPr>
            <a:spLocks noGrp="1"/>
          </p:cNvSpPr>
          <p:nvPr>
            <p:ph idx="1"/>
          </p:nvPr>
        </p:nvSpPr>
        <p:spPr/>
        <p:txBody>
          <a:bodyPr>
            <a:normAutofit fontScale="92500" lnSpcReduction="20000"/>
          </a:bodyPr>
          <a:lstStyle/>
          <a:p>
            <a:r>
              <a:rPr lang="zh-CN" altLang="en-US" dirty="0"/>
              <a:t>对于大部分</a:t>
            </a:r>
            <a:r>
              <a:rPr lang="en-US" altLang="zh-CN" dirty="0"/>
              <a:t>Java</a:t>
            </a:r>
            <a:r>
              <a:rPr lang="zh-CN" altLang="en-US" dirty="0"/>
              <a:t>开源产品而言，在部署与运行之前，总是需要搭建一个合适的环境，通常包括操作系统和</a:t>
            </a:r>
            <a:r>
              <a:rPr lang="en-US" altLang="zh-CN" dirty="0"/>
              <a:t>Java</a:t>
            </a:r>
            <a:r>
              <a:rPr lang="zh-CN" altLang="en-US" dirty="0"/>
              <a:t>环境两方面。同时，</a:t>
            </a:r>
            <a:r>
              <a:rPr lang="en-US" altLang="zh-CN" dirty="0"/>
              <a:t>Hive</a:t>
            </a:r>
            <a:r>
              <a:rPr lang="zh-CN" altLang="en-US" dirty="0"/>
              <a:t>依赖于</a:t>
            </a:r>
            <a:r>
              <a:rPr lang="en-US" altLang="zh-CN" dirty="0"/>
              <a:t>Hadoop</a:t>
            </a:r>
            <a:r>
              <a:rPr lang="zh-CN" altLang="en-US" dirty="0"/>
              <a:t>，因此</a:t>
            </a:r>
            <a:r>
              <a:rPr lang="en-US" altLang="zh-CN" dirty="0"/>
              <a:t>Hive</a:t>
            </a:r>
            <a:r>
              <a:rPr lang="zh-CN" altLang="en-US" dirty="0"/>
              <a:t>部署与运行所需要的系统环境包括以下几个方面。</a:t>
            </a:r>
          </a:p>
          <a:p>
            <a:r>
              <a:rPr lang="en-US" altLang="zh-CN" dirty="0"/>
              <a:t>1</a:t>
            </a:r>
            <a:r>
              <a:rPr lang="zh-CN" altLang="en-US" dirty="0"/>
              <a:t>）操作系统</a:t>
            </a:r>
          </a:p>
          <a:p>
            <a:pPr lvl="1"/>
            <a:r>
              <a:rPr lang="en-US" altLang="zh-CN" dirty="0"/>
              <a:t>Hive</a:t>
            </a:r>
            <a:r>
              <a:rPr lang="zh-CN" altLang="en-US" dirty="0"/>
              <a:t>支持不同平台，在当前绝大多数主流的操作系统上都能够运行，例如</a:t>
            </a:r>
            <a:r>
              <a:rPr lang="en-US" altLang="zh-CN" dirty="0"/>
              <a:t>Unix/Linux</a:t>
            </a:r>
            <a:r>
              <a:rPr lang="zh-CN" altLang="en-US" dirty="0"/>
              <a:t>、</a:t>
            </a:r>
            <a:r>
              <a:rPr lang="en-US" altLang="zh-CN" dirty="0"/>
              <a:t>Windows</a:t>
            </a:r>
            <a:r>
              <a:rPr lang="zh-CN" altLang="en-US" dirty="0"/>
              <a:t>等。本书采用的操作系统为</a:t>
            </a:r>
            <a:r>
              <a:rPr lang="en-US" altLang="zh-CN" dirty="0"/>
              <a:t>Linux</a:t>
            </a:r>
            <a:r>
              <a:rPr lang="zh-CN" altLang="en-US" dirty="0"/>
              <a:t>发行版</a:t>
            </a:r>
            <a:r>
              <a:rPr lang="en-US" altLang="zh-CN" dirty="0"/>
              <a:t>CentOS 7</a:t>
            </a:r>
            <a:r>
              <a:rPr lang="zh-CN" altLang="en-US" dirty="0"/>
              <a:t>。</a:t>
            </a:r>
          </a:p>
          <a:p>
            <a:r>
              <a:rPr lang="en-US" altLang="zh-CN" dirty="0"/>
              <a:t>2</a:t>
            </a:r>
            <a:r>
              <a:rPr lang="zh-CN" altLang="en-US" dirty="0"/>
              <a:t>）</a:t>
            </a:r>
            <a:r>
              <a:rPr lang="en-US" altLang="zh-CN" dirty="0"/>
              <a:t>Java</a:t>
            </a:r>
            <a:r>
              <a:rPr lang="zh-CN" altLang="en-US" dirty="0"/>
              <a:t>环境</a:t>
            </a:r>
          </a:p>
          <a:p>
            <a:pPr lvl="1"/>
            <a:r>
              <a:rPr lang="en-US" altLang="zh-CN" dirty="0"/>
              <a:t>Hive</a:t>
            </a:r>
            <a:r>
              <a:rPr lang="zh-CN" altLang="en-US" dirty="0"/>
              <a:t>使用</a:t>
            </a:r>
            <a:r>
              <a:rPr lang="en-US" altLang="zh-CN" dirty="0"/>
              <a:t>Java</a:t>
            </a:r>
            <a:r>
              <a:rPr lang="zh-CN" altLang="en-US" dirty="0"/>
              <a:t>语言编写，因此它的运行环境需要</a:t>
            </a:r>
            <a:r>
              <a:rPr lang="en-US" altLang="zh-CN" dirty="0"/>
              <a:t>Java</a:t>
            </a:r>
            <a:r>
              <a:rPr lang="zh-CN" altLang="en-US" dirty="0"/>
              <a:t>环境的支持。</a:t>
            </a:r>
          </a:p>
          <a:p>
            <a:r>
              <a:rPr lang="en-US" altLang="zh-CN" dirty="0"/>
              <a:t>3</a:t>
            </a:r>
            <a:r>
              <a:rPr lang="zh-CN" altLang="en-US" dirty="0"/>
              <a:t>）</a:t>
            </a:r>
            <a:r>
              <a:rPr lang="en-US" altLang="zh-CN" dirty="0"/>
              <a:t>Hadoop</a:t>
            </a:r>
          </a:p>
          <a:p>
            <a:pPr lvl="1"/>
            <a:r>
              <a:rPr lang="en-US" altLang="zh-CN" dirty="0"/>
              <a:t>Hive</a:t>
            </a:r>
            <a:r>
              <a:rPr lang="zh-CN" altLang="en-US" dirty="0"/>
              <a:t>需要</a:t>
            </a:r>
            <a:r>
              <a:rPr lang="en-US" altLang="zh-CN" dirty="0"/>
              <a:t>Hadoop</a:t>
            </a:r>
            <a:r>
              <a:rPr lang="zh-CN" altLang="en-US" dirty="0"/>
              <a:t>的支持，它使用</a:t>
            </a:r>
            <a:r>
              <a:rPr lang="en-US" altLang="zh-CN" dirty="0"/>
              <a:t>HDFS</a:t>
            </a:r>
            <a:r>
              <a:rPr lang="zh-CN" altLang="en-US" dirty="0"/>
              <a:t>进行存储，使用</a:t>
            </a:r>
            <a:r>
              <a:rPr lang="en-US" altLang="zh-CN" dirty="0"/>
              <a:t>MapReduce</a:t>
            </a:r>
            <a:r>
              <a:rPr lang="zh-CN" altLang="en-US" dirty="0"/>
              <a:t>进行计算。</a:t>
            </a:r>
          </a:p>
        </p:txBody>
      </p:sp>
    </p:spTree>
    <p:extLst>
      <p:ext uri="{BB962C8B-B14F-4D97-AF65-F5344CB8AC3E}">
        <p14:creationId xmlns:p14="http://schemas.microsoft.com/office/powerpoint/2010/main" val="4098778278"/>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3E2E2-46EA-4058-AE16-D174D8712243}"/>
              </a:ext>
            </a:extLst>
          </p:cNvPr>
          <p:cNvSpPr>
            <a:spLocks noGrp="1"/>
          </p:cNvSpPr>
          <p:nvPr>
            <p:ph type="title"/>
          </p:nvPr>
        </p:nvSpPr>
        <p:spPr/>
        <p:txBody>
          <a:bodyPr/>
          <a:lstStyle/>
          <a:p>
            <a:r>
              <a:rPr lang="en-US" altLang="zh-CN" dirty="0"/>
              <a:t>8.7.2  </a:t>
            </a:r>
            <a:r>
              <a:rPr lang="zh-CN" altLang="en-US" dirty="0"/>
              <a:t>部署模式</a:t>
            </a:r>
          </a:p>
        </p:txBody>
      </p:sp>
      <p:sp>
        <p:nvSpPr>
          <p:cNvPr id="3" name="内容占位符 2">
            <a:extLst>
              <a:ext uri="{FF2B5EF4-FFF2-40B4-BE49-F238E27FC236}">
                <a16:creationId xmlns:a16="http://schemas.microsoft.com/office/drawing/2014/main" id="{2E4BA9FB-660B-472E-80BF-6EEF252004DE}"/>
              </a:ext>
            </a:extLst>
          </p:cNvPr>
          <p:cNvSpPr>
            <a:spLocks noGrp="1"/>
          </p:cNvSpPr>
          <p:nvPr>
            <p:ph idx="1"/>
          </p:nvPr>
        </p:nvSpPr>
        <p:spPr/>
        <p:txBody>
          <a:bodyPr/>
          <a:lstStyle/>
          <a:p>
            <a:r>
              <a:rPr lang="zh-CN" altLang="en-US" dirty="0"/>
              <a:t>根据元数据</a:t>
            </a:r>
            <a:r>
              <a:rPr lang="en-US" altLang="zh-CN" dirty="0" err="1"/>
              <a:t>Metastore</a:t>
            </a:r>
            <a:r>
              <a:rPr lang="zh-CN" altLang="en-US" dirty="0"/>
              <a:t>存储位置的不同，</a:t>
            </a:r>
            <a:r>
              <a:rPr lang="en-US" altLang="zh-CN" dirty="0"/>
              <a:t>Hive</a:t>
            </a:r>
            <a:r>
              <a:rPr lang="zh-CN" altLang="en-US" dirty="0"/>
              <a:t>部署模式共有以下</a:t>
            </a:r>
            <a:r>
              <a:rPr lang="en-US" altLang="zh-CN" dirty="0"/>
              <a:t>3</a:t>
            </a:r>
            <a:r>
              <a:rPr lang="zh-CN" altLang="en-US" dirty="0"/>
              <a:t>种。</a:t>
            </a:r>
          </a:p>
          <a:p>
            <a:r>
              <a:rPr lang="en-US" altLang="zh-CN" dirty="0"/>
              <a:t>1</a:t>
            </a:r>
            <a:r>
              <a:rPr lang="zh-CN" altLang="en-US" dirty="0"/>
              <a:t>）内嵌模式（</a:t>
            </a:r>
            <a:r>
              <a:rPr lang="en-US" altLang="zh-CN" dirty="0"/>
              <a:t>Embedded </a:t>
            </a:r>
            <a:r>
              <a:rPr lang="en-US" altLang="zh-CN" dirty="0" err="1"/>
              <a:t>Metastore</a:t>
            </a:r>
            <a:r>
              <a:rPr lang="zh-CN" altLang="en-US" dirty="0"/>
              <a:t>）</a:t>
            </a:r>
          </a:p>
          <a:p>
            <a:pPr lvl="1"/>
            <a:r>
              <a:rPr lang="zh-CN" altLang="en-US" dirty="0"/>
              <a:t>内嵌模式是</a:t>
            </a:r>
            <a:r>
              <a:rPr lang="en-US" altLang="zh-CN" dirty="0"/>
              <a:t>Hive </a:t>
            </a:r>
            <a:r>
              <a:rPr lang="en-US" altLang="zh-CN" dirty="0" err="1"/>
              <a:t>Metastore</a:t>
            </a:r>
            <a:r>
              <a:rPr lang="zh-CN" altLang="en-US" dirty="0"/>
              <a:t>最简单的部署方式，使用</a:t>
            </a:r>
            <a:r>
              <a:rPr lang="en-US" altLang="zh-CN" dirty="0"/>
              <a:t>Hive</a:t>
            </a:r>
            <a:r>
              <a:rPr lang="zh-CN" altLang="en-US" dirty="0"/>
              <a:t>内嵌的</a:t>
            </a:r>
            <a:r>
              <a:rPr lang="en-US" altLang="zh-CN" dirty="0"/>
              <a:t>Derby</a:t>
            </a:r>
            <a:r>
              <a:rPr lang="zh-CN" altLang="en-US" dirty="0"/>
              <a:t>数据库来存储元数据。但是</a:t>
            </a:r>
            <a:r>
              <a:rPr lang="en-US" altLang="zh-CN" dirty="0"/>
              <a:t>Derby</a:t>
            </a:r>
            <a:r>
              <a:rPr lang="zh-CN" altLang="en-US" dirty="0"/>
              <a:t>只能接受一个</a:t>
            </a:r>
            <a:r>
              <a:rPr lang="en-US" altLang="zh-CN" dirty="0"/>
              <a:t>Hive</a:t>
            </a:r>
            <a:r>
              <a:rPr lang="zh-CN" altLang="en-US" dirty="0"/>
              <a:t>会话的访问，试图启动第二个</a:t>
            </a:r>
            <a:r>
              <a:rPr lang="en-US" altLang="zh-CN" dirty="0"/>
              <a:t>Hive</a:t>
            </a:r>
            <a:r>
              <a:rPr lang="zh-CN" altLang="en-US" dirty="0"/>
              <a:t>会话就会导致</a:t>
            </a:r>
            <a:r>
              <a:rPr lang="en-US" altLang="zh-CN" dirty="0" err="1"/>
              <a:t>Metastore</a:t>
            </a:r>
            <a:r>
              <a:rPr lang="zh-CN" altLang="en-US" dirty="0"/>
              <a:t>连接失败。</a:t>
            </a:r>
            <a:r>
              <a:rPr lang="en-US" altLang="zh-CN" dirty="0"/>
              <a:t>Hive</a:t>
            </a:r>
            <a:r>
              <a:rPr lang="zh-CN" altLang="en-US" dirty="0"/>
              <a:t>官方并不推荐使用内嵌模式，此模式通常用于开发者调试环境中，真正生产环境中很少使用。</a:t>
            </a:r>
          </a:p>
        </p:txBody>
      </p:sp>
      <p:pic>
        <p:nvPicPr>
          <p:cNvPr id="4" name="Picture 2">
            <a:extLst>
              <a:ext uri="{FF2B5EF4-FFF2-40B4-BE49-F238E27FC236}">
                <a16:creationId xmlns:a16="http://schemas.microsoft.com/office/drawing/2014/main" id="{F08A8D29-8D81-4ECB-8C3F-A69C6F3FDF97}"/>
              </a:ext>
            </a:extLst>
          </p:cNvPr>
          <p:cNvPicPr/>
          <p:nvPr/>
        </p:nvPicPr>
        <p:blipFill rotWithShape="1">
          <a:blip r:embed="rId2">
            <a:extLst>
              <a:ext uri="{28A0092B-C50C-407E-A947-70E740481C1C}">
                <a14:useLocalDpi xmlns:a14="http://schemas.microsoft.com/office/drawing/2010/main" val="0"/>
              </a:ext>
            </a:extLst>
          </a:blip>
          <a:srcRect l="3148" t="12857" r="3208" b="8857"/>
          <a:stretch/>
        </p:blipFill>
        <p:spPr bwMode="auto">
          <a:xfrm>
            <a:off x="3252787" y="3613028"/>
            <a:ext cx="2638425" cy="899795"/>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497872316"/>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3E2E2-46EA-4058-AE16-D174D8712243}"/>
              </a:ext>
            </a:extLst>
          </p:cNvPr>
          <p:cNvSpPr>
            <a:spLocks noGrp="1"/>
          </p:cNvSpPr>
          <p:nvPr>
            <p:ph type="title"/>
          </p:nvPr>
        </p:nvSpPr>
        <p:spPr/>
        <p:txBody>
          <a:bodyPr/>
          <a:lstStyle/>
          <a:p>
            <a:r>
              <a:rPr lang="en-US" altLang="zh-CN" dirty="0"/>
              <a:t>8.7.2  </a:t>
            </a:r>
            <a:r>
              <a:rPr lang="zh-CN" altLang="en-US" dirty="0"/>
              <a:t>部署模式</a:t>
            </a:r>
          </a:p>
        </p:txBody>
      </p:sp>
      <p:sp>
        <p:nvSpPr>
          <p:cNvPr id="3" name="内容占位符 2">
            <a:extLst>
              <a:ext uri="{FF2B5EF4-FFF2-40B4-BE49-F238E27FC236}">
                <a16:creationId xmlns:a16="http://schemas.microsoft.com/office/drawing/2014/main" id="{2E4BA9FB-660B-472E-80BF-6EEF252004DE}"/>
              </a:ext>
            </a:extLst>
          </p:cNvPr>
          <p:cNvSpPr>
            <a:spLocks noGrp="1"/>
          </p:cNvSpPr>
          <p:nvPr>
            <p:ph idx="1"/>
          </p:nvPr>
        </p:nvSpPr>
        <p:spPr>
          <a:xfrm>
            <a:off x="628650" y="1369219"/>
            <a:ext cx="7886700" cy="1352392"/>
          </a:xfrm>
        </p:spPr>
        <p:txBody>
          <a:bodyPr>
            <a:normAutofit fontScale="92500" lnSpcReduction="10000"/>
          </a:bodyPr>
          <a:lstStyle/>
          <a:p>
            <a:r>
              <a:rPr lang="en-US" altLang="zh-CN" dirty="0"/>
              <a:t>2</a:t>
            </a:r>
            <a:r>
              <a:rPr lang="zh-CN" altLang="en-US" dirty="0"/>
              <a:t>）本地模式（</a:t>
            </a:r>
            <a:r>
              <a:rPr lang="en-US" altLang="zh-CN" dirty="0"/>
              <a:t>Local </a:t>
            </a:r>
            <a:r>
              <a:rPr lang="en-US" altLang="zh-CN" dirty="0" err="1"/>
              <a:t>Metastore</a:t>
            </a:r>
            <a:r>
              <a:rPr lang="zh-CN" altLang="en-US" dirty="0"/>
              <a:t>）</a:t>
            </a:r>
          </a:p>
          <a:p>
            <a:pPr lvl="1"/>
            <a:r>
              <a:rPr lang="zh-CN" altLang="en-US" dirty="0"/>
              <a:t>本地模式是</a:t>
            </a:r>
            <a:r>
              <a:rPr lang="en-US" altLang="zh-CN" dirty="0" err="1"/>
              <a:t>Metastore</a:t>
            </a:r>
            <a:r>
              <a:rPr lang="zh-CN" altLang="en-US" dirty="0"/>
              <a:t>的默认模式。该模式下，单</a:t>
            </a:r>
            <a:r>
              <a:rPr lang="en-US" altLang="zh-CN" dirty="0"/>
              <a:t>Hive</a:t>
            </a:r>
            <a:r>
              <a:rPr lang="zh-CN" altLang="en-US" dirty="0"/>
              <a:t>会话（一个</a:t>
            </a:r>
            <a:r>
              <a:rPr lang="en-US" altLang="zh-CN" dirty="0"/>
              <a:t>Hive</a:t>
            </a:r>
            <a:r>
              <a:rPr lang="zh-CN" altLang="en-US" dirty="0"/>
              <a:t>服务</a:t>
            </a:r>
            <a:r>
              <a:rPr lang="en-US" altLang="zh-CN" dirty="0"/>
              <a:t>JVM</a:t>
            </a:r>
            <a:r>
              <a:rPr lang="zh-CN" altLang="en-US" dirty="0"/>
              <a:t>）以组件方式调用</a:t>
            </a:r>
            <a:r>
              <a:rPr lang="en-US" altLang="zh-CN" dirty="0" err="1"/>
              <a:t>Metastore</a:t>
            </a:r>
            <a:r>
              <a:rPr lang="zh-CN" altLang="en-US" dirty="0"/>
              <a:t>和</a:t>
            </a:r>
            <a:r>
              <a:rPr lang="en-US" altLang="zh-CN" dirty="0"/>
              <a:t>Driver</a:t>
            </a:r>
            <a:r>
              <a:rPr lang="zh-CN" altLang="en-US" dirty="0"/>
              <a:t>，允许同时存在多个</a:t>
            </a:r>
            <a:r>
              <a:rPr lang="en-US" altLang="zh-CN" dirty="0"/>
              <a:t>Hive</a:t>
            </a:r>
            <a:r>
              <a:rPr lang="zh-CN" altLang="en-US" dirty="0"/>
              <a:t>会话，即多个用户可以同时连接到元数据库中。常见</a:t>
            </a:r>
            <a:r>
              <a:rPr lang="en-US" altLang="zh-CN" dirty="0"/>
              <a:t>JDBC</a:t>
            </a:r>
            <a:r>
              <a:rPr lang="zh-CN" altLang="en-US" dirty="0"/>
              <a:t>兼容的数据库如</a:t>
            </a:r>
            <a:r>
              <a:rPr lang="en-US" altLang="zh-CN" dirty="0"/>
              <a:t>MySQL</a:t>
            </a:r>
            <a:r>
              <a:rPr lang="zh-CN" altLang="en-US" dirty="0"/>
              <a:t>都可以使用，数据库运行在一个独立的</a:t>
            </a:r>
            <a:r>
              <a:rPr lang="en-US" altLang="zh-CN" dirty="0"/>
              <a:t>Java</a:t>
            </a:r>
            <a:r>
              <a:rPr lang="zh-CN" altLang="en-US" dirty="0"/>
              <a:t>虚拟机上。</a:t>
            </a:r>
          </a:p>
        </p:txBody>
      </p:sp>
      <p:pic>
        <p:nvPicPr>
          <p:cNvPr id="5" name="Picture 2">
            <a:extLst>
              <a:ext uri="{FF2B5EF4-FFF2-40B4-BE49-F238E27FC236}">
                <a16:creationId xmlns:a16="http://schemas.microsoft.com/office/drawing/2014/main" id="{65C13791-95D7-49C6-BE31-A1333D4619A3}"/>
              </a:ext>
            </a:extLst>
          </p:cNvPr>
          <p:cNvPicPr/>
          <p:nvPr/>
        </p:nvPicPr>
        <p:blipFill rotWithShape="1">
          <a:blip r:embed="rId2">
            <a:extLst>
              <a:ext uri="{28A0092B-C50C-407E-A947-70E740481C1C}">
                <a14:useLocalDpi xmlns:a14="http://schemas.microsoft.com/office/drawing/2010/main" val="0"/>
              </a:ext>
            </a:extLst>
          </a:blip>
          <a:srcRect t="6001" b="3742"/>
          <a:stretch/>
        </p:blipFill>
        <p:spPr bwMode="auto">
          <a:xfrm>
            <a:off x="2971800" y="2721611"/>
            <a:ext cx="3200400" cy="2012315"/>
          </a:xfrm>
          <a:prstGeom prst="rect">
            <a:avLst/>
          </a:prstGeom>
          <a:noFill/>
          <a:ln>
            <a:noFill/>
          </a:ln>
          <a:effectLst/>
        </p:spPr>
      </p:pic>
    </p:spTree>
    <p:extLst>
      <p:ext uri="{BB962C8B-B14F-4D97-AF65-F5344CB8AC3E}">
        <p14:creationId xmlns:p14="http://schemas.microsoft.com/office/powerpoint/2010/main" val="2283207026"/>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3E2E2-46EA-4058-AE16-D174D8712243}"/>
              </a:ext>
            </a:extLst>
          </p:cNvPr>
          <p:cNvSpPr>
            <a:spLocks noGrp="1"/>
          </p:cNvSpPr>
          <p:nvPr>
            <p:ph type="title"/>
          </p:nvPr>
        </p:nvSpPr>
        <p:spPr/>
        <p:txBody>
          <a:bodyPr/>
          <a:lstStyle/>
          <a:p>
            <a:r>
              <a:rPr lang="en-US" altLang="zh-CN" dirty="0"/>
              <a:t>8.7.2  </a:t>
            </a:r>
            <a:r>
              <a:rPr lang="zh-CN" altLang="en-US" dirty="0"/>
              <a:t>部署模式</a:t>
            </a:r>
          </a:p>
        </p:txBody>
      </p:sp>
      <p:sp>
        <p:nvSpPr>
          <p:cNvPr id="3" name="内容占位符 2">
            <a:extLst>
              <a:ext uri="{FF2B5EF4-FFF2-40B4-BE49-F238E27FC236}">
                <a16:creationId xmlns:a16="http://schemas.microsoft.com/office/drawing/2014/main" id="{2E4BA9FB-660B-472E-80BF-6EEF252004DE}"/>
              </a:ext>
            </a:extLst>
          </p:cNvPr>
          <p:cNvSpPr>
            <a:spLocks noGrp="1"/>
          </p:cNvSpPr>
          <p:nvPr>
            <p:ph idx="1"/>
          </p:nvPr>
        </p:nvSpPr>
        <p:spPr>
          <a:xfrm>
            <a:off x="628650" y="1369219"/>
            <a:ext cx="7886700" cy="1352392"/>
          </a:xfrm>
        </p:spPr>
        <p:txBody>
          <a:bodyPr>
            <a:normAutofit fontScale="92500" lnSpcReduction="10000"/>
          </a:bodyPr>
          <a:lstStyle/>
          <a:p>
            <a:r>
              <a:rPr lang="en-US" altLang="zh-CN" dirty="0"/>
              <a:t>3</a:t>
            </a:r>
            <a:r>
              <a:rPr lang="zh-CN" altLang="en-US" dirty="0"/>
              <a:t>）远程模式（</a:t>
            </a:r>
            <a:r>
              <a:rPr lang="en-US" altLang="zh-CN" dirty="0"/>
              <a:t>Remote </a:t>
            </a:r>
            <a:r>
              <a:rPr lang="en-US" altLang="zh-CN" dirty="0" err="1"/>
              <a:t>Metastore</a:t>
            </a:r>
            <a:r>
              <a:rPr lang="zh-CN" altLang="en-US" dirty="0"/>
              <a:t>）</a:t>
            </a:r>
          </a:p>
          <a:p>
            <a:pPr lvl="1"/>
            <a:r>
              <a:rPr lang="zh-CN" altLang="en-US" dirty="0"/>
              <a:t>远程模式将</a:t>
            </a:r>
            <a:r>
              <a:rPr lang="en-US" altLang="zh-CN" dirty="0" err="1"/>
              <a:t>Metastore</a:t>
            </a:r>
            <a:r>
              <a:rPr lang="zh-CN" altLang="en-US" dirty="0"/>
              <a:t>分离出来，成为一个独立的</a:t>
            </a:r>
            <a:r>
              <a:rPr lang="en-US" altLang="zh-CN" dirty="0"/>
              <a:t>Hive</a:t>
            </a:r>
            <a:r>
              <a:rPr lang="zh-CN" altLang="en-US" dirty="0"/>
              <a:t>服务，而不是和</a:t>
            </a:r>
            <a:r>
              <a:rPr lang="en-US" altLang="zh-CN" dirty="0"/>
              <a:t>Hive</a:t>
            </a:r>
            <a:r>
              <a:rPr lang="zh-CN" altLang="en-US" dirty="0"/>
              <a:t>服务运行在同一个虚拟机上。这种模式使得多个用户之间不需要共享</a:t>
            </a:r>
            <a:r>
              <a:rPr lang="en-US" altLang="zh-CN" dirty="0"/>
              <a:t>JDBC</a:t>
            </a:r>
            <a:r>
              <a:rPr lang="zh-CN" altLang="en-US" dirty="0"/>
              <a:t>登录帐户信息就可以存取元数据，避免了认证信息的泄漏，同时，可以部署多个</a:t>
            </a:r>
            <a:r>
              <a:rPr lang="en-US" altLang="zh-CN" dirty="0" err="1"/>
              <a:t>Metastore</a:t>
            </a:r>
            <a:r>
              <a:rPr lang="zh-CN" altLang="en-US" dirty="0"/>
              <a:t>服务，以提高数据仓库可用性。</a:t>
            </a:r>
          </a:p>
        </p:txBody>
      </p:sp>
      <p:pic>
        <p:nvPicPr>
          <p:cNvPr id="6" name="Picture 2">
            <a:extLst>
              <a:ext uri="{FF2B5EF4-FFF2-40B4-BE49-F238E27FC236}">
                <a16:creationId xmlns:a16="http://schemas.microsoft.com/office/drawing/2014/main" id="{044258E1-4E6B-46CA-A008-93C876555C40}"/>
              </a:ext>
            </a:extLst>
          </p:cNvPr>
          <p:cNvPicPr/>
          <p:nvPr/>
        </p:nvPicPr>
        <p:blipFill rotWithShape="1">
          <a:blip r:embed="rId2">
            <a:extLst>
              <a:ext uri="{28A0092B-C50C-407E-A947-70E740481C1C}">
                <a14:useLocalDpi xmlns:a14="http://schemas.microsoft.com/office/drawing/2010/main" val="0"/>
              </a:ext>
            </a:extLst>
          </a:blip>
          <a:srcRect l="2050" t="6645" b="4123"/>
          <a:stretch/>
        </p:blipFill>
        <p:spPr bwMode="auto">
          <a:xfrm>
            <a:off x="2997200" y="2721611"/>
            <a:ext cx="3149600" cy="1997710"/>
          </a:xfrm>
          <a:prstGeom prst="rect">
            <a:avLst/>
          </a:prstGeom>
          <a:noFill/>
          <a:ln>
            <a:noFill/>
          </a:ln>
          <a:effectLst/>
        </p:spPr>
      </p:pic>
    </p:spTree>
    <p:extLst>
      <p:ext uri="{BB962C8B-B14F-4D97-AF65-F5344CB8AC3E}">
        <p14:creationId xmlns:p14="http://schemas.microsoft.com/office/powerpoint/2010/main" val="1260348168"/>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F7AC8D-3CFC-427B-8CAC-19D32AF6F507}"/>
              </a:ext>
            </a:extLst>
          </p:cNvPr>
          <p:cNvSpPr>
            <a:spLocks noGrp="1"/>
          </p:cNvSpPr>
          <p:nvPr>
            <p:ph type="title"/>
          </p:nvPr>
        </p:nvSpPr>
        <p:spPr/>
        <p:txBody>
          <a:bodyPr/>
          <a:lstStyle/>
          <a:p>
            <a:r>
              <a:rPr lang="en-US" altLang="zh-CN" dirty="0"/>
              <a:t>8.7.3  </a:t>
            </a:r>
            <a:r>
              <a:rPr lang="zh-CN" altLang="en-US" dirty="0"/>
              <a:t>规划</a:t>
            </a:r>
            <a:r>
              <a:rPr lang="en-US" altLang="zh-CN" dirty="0"/>
              <a:t>Hive</a:t>
            </a:r>
            <a:endParaRPr lang="zh-CN" altLang="en-US" dirty="0"/>
          </a:p>
        </p:txBody>
      </p:sp>
      <p:graphicFrame>
        <p:nvGraphicFramePr>
          <p:cNvPr id="4" name="内容占位符 3">
            <a:extLst>
              <a:ext uri="{FF2B5EF4-FFF2-40B4-BE49-F238E27FC236}">
                <a16:creationId xmlns:a16="http://schemas.microsoft.com/office/drawing/2014/main" id="{4E6CB53F-3C26-49F2-963A-EFC3974A5EDC}"/>
              </a:ext>
            </a:extLst>
          </p:cNvPr>
          <p:cNvGraphicFramePr>
            <a:graphicFrameLocks noGrp="1"/>
          </p:cNvGraphicFramePr>
          <p:nvPr>
            <p:ph idx="1"/>
            <p:extLst>
              <p:ext uri="{D42A27DB-BD31-4B8C-83A1-F6EECF244321}">
                <p14:modId xmlns:p14="http://schemas.microsoft.com/office/powerpoint/2010/main" val="2781050775"/>
              </p:ext>
            </p:extLst>
          </p:nvPr>
        </p:nvGraphicFramePr>
        <p:xfrm>
          <a:off x="628650" y="1370013"/>
          <a:ext cx="7886701" cy="3361409"/>
        </p:xfrm>
        <a:graphic>
          <a:graphicData uri="http://schemas.openxmlformats.org/drawingml/2006/table">
            <a:tbl>
              <a:tblPr firstRow="1" firstCol="1" bandRow="1">
                <a:tableStyleId>{5C22544A-7EE6-4342-B048-85BDC9FD1C3A}</a:tableStyleId>
              </a:tblPr>
              <a:tblGrid>
                <a:gridCol w="1681723">
                  <a:extLst>
                    <a:ext uri="{9D8B030D-6E8A-4147-A177-3AD203B41FA5}">
                      <a16:colId xmlns:a16="http://schemas.microsoft.com/office/drawing/2014/main" val="790899229"/>
                    </a:ext>
                  </a:extLst>
                </a:gridCol>
                <a:gridCol w="1255787">
                  <a:extLst>
                    <a:ext uri="{9D8B030D-6E8A-4147-A177-3AD203B41FA5}">
                      <a16:colId xmlns:a16="http://schemas.microsoft.com/office/drawing/2014/main" val="301314031"/>
                    </a:ext>
                  </a:extLst>
                </a:gridCol>
                <a:gridCol w="1638886">
                  <a:extLst>
                    <a:ext uri="{9D8B030D-6E8A-4147-A177-3AD203B41FA5}">
                      <a16:colId xmlns:a16="http://schemas.microsoft.com/office/drawing/2014/main" val="650461515"/>
                    </a:ext>
                  </a:extLst>
                </a:gridCol>
                <a:gridCol w="3310305">
                  <a:extLst>
                    <a:ext uri="{9D8B030D-6E8A-4147-A177-3AD203B41FA5}">
                      <a16:colId xmlns:a16="http://schemas.microsoft.com/office/drawing/2014/main" val="3400772438"/>
                    </a:ext>
                  </a:extLst>
                </a:gridCol>
              </a:tblGrid>
              <a:tr h="125474">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主机名</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tc>
                <a:tc>
                  <a:txBody>
                    <a:bodyPr/>
                    <a:lstStyle/>
                    <a:p>
                      <a:pPr algn="ctr">
                        <a:spcAft>
                          <a:spcPts val="0"/>
                        </a:spcAft>
                      </a:pPr>
                      <a:r>
                        <a:rPr lang="en-US" sz="1000" kern="0">
                          <a:effectLst/>
                          <a:latin typeface="微软雅黑" panose="020B0503020204020204" pitchFamily="34" charset="-122"/>
                          <a:ea typeface="微软雅黑" panose="020B0503020204020204" pitchFamily="34" charset="-122"/>
                        </a:rPr>
                        <a:t>IP</a:t>
                      </a:r>
                      <a:r>
                        <a:rPr lang="zh-CN" sz="1000" kern="0">
                          <a:effectLst/>
                          <a:latin typeface="微软雅黑" panose="020B0503020204020204" pitchFamily="34" charset="-122"/>
                          <a:ea typeface="微软雅黑" panose="020B0503020204020204" pitchFamily="34" charset="-122"/>
                        </a:rPr>
                        <a:t>地址</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运行服务</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软硬件配置</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extLst>
                  <a:ext uri="{0D108BD9-81ED-4DB2-BD59-A6C34878D82A}">
                    <a16:rowId xmlns:a16="http://schemas.microsoft.com/office/drawing/2014/main" val="2639169420"/>
                  </a:ext>
                </a:extLst>
              </a:tr>
              <a:tr h="1380209">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master</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192.168.18.130</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NameNode</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SecondaryNameNode</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ResourceManager</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JobHistoryServer</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MySQL</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Hive</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内存：</a:t>
                      </a:r>
                      <a:r>
                        <a:rPr lang="en-US" sz="1000" kern="0">
                          <a:effectLst/>
                          <a:latin typeface="微软雅黑" panose="020B0503020204020204" pitchFamily="34" charset="-122"/>
                          <a:ea typeface="微软雅黑" panose="020B0503020204020204" pitchFamily="34" charset="-122"/>
                        </a:rPr>
                        <a:t>4G</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CPU</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1</a:t>
                      </a:r>
                      <a:r>
                        <a:rPr lang="zh-CN" sz="1000" kern="0">
                          <a:effectLst/>
                          <a:latin typeface="微软雅黑" panose="020B0503020204020204" pitchFamily="34" charset="-122"/>
                          <a:ea typeface="微软雅黑" panose="020B0503020204020204" pitchFamily="34" charset="-122"/>
                        </a:rPr>
                        <a:t>个</a:t>
                      </a:r>
                      <a:r>
                        <a:rPr lang="en-US" sz="1000" kern="0">
                          <a:effectLst/>
                          <a:latin typeface="微软雅黑" panose="020B0503020204020204" pitchFamily="34" charset="-122"/>
                          <a:ea typeface="微软雅黑" panose="020B0503020204020204" pitchFamily="34" charset="-122"/>
                        </a:rPr>
                        <a:t>2</a:t>
                      </a:r>
                      <a:r>
                        <a:rPr lang="zh-CN" sz="1000" kern="0">
                          <a:effectLst/>
                          <a:latin typeface="微软雅黑" panose="020B0503020204020204" pitchFamily="34" charset="-122"/>
                          <a:ea typeface="微软雅黑" panose="020B0503020204020204" pitchFamily="34" charset="-122"/>
                        </a:rPr>
                        <a:t>核</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zh-CN" sz="1000" kern="0">
                          <a:effectLst/>
                          <a:latin typeface="微软雅黑" panose="020B0503020204020204" pitchFamily="34" charset="-122"/>
                          <a:ea typeface="微软雅黑" panose="020B0503020204020204" pitchFamily="34" charset="-122"/>
                        </a:rPr>
                        <a:t>硬盘：</a:t>
                      </a:r>
                      <a:r>
                        <a:rPr lang="en-US" sz="1000" kern="0">
                          <a:effectLst/>
                          <a:latin typeface="微软雅黑" panose="020B0503020204020204" pitchFamily="34" charset="-122"/>
                          <a:ea typeface="微软雅黑" panose="020B0503020204020204" pitchFamily="34" charset="-122"/>
                        </a:rPr>
                        <a:t>40G</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zh-CN" sz="1000" kern="0">
                          <a:effectLst/>
                          <a:latin typeface="微软雅黑" panose="020B0503020204020204" pitchFamily="34" charset="-122"/>
                          <a:ea typeface="微软雅黑" panose="020B0503020204020204" pitchFamily="34" charset="-122"/>
                        </a:rPr>
                        <a:t>操作系统：</a:t>
                      </a:r>
                      <a:r>
                        <a:rPr lang="en-US" sz="1000" kern="0">
                          <a:effectLst/>
                          <a:latin typeface="微软雅黑" panose="020B0503020204020204" pitchFamily="34" charset="-122"/>
                          <a:ea typeface="微软雅黑" panose="020B0503020204020204" pitchFamily="34" charset="-122"/>
                        </a:rPr>
                        <a:t>CentOS 7.6.1810</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Java</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Oracle JDK 8u191</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Hadoop 2.9.2</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MySQL</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MySQL 5.7.27</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Hive</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Hive 2.3.4</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Eclipse</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Eclipse IDE 2018-09 for Java Developers</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extLst>
                  <a:ext uri="{0D108BD9-81ED-4DB2-BD59-A6C34878D82A}">
                    <a16:rowId xmlns:a16="http://schemas.microsoft.com/office/drawing/2014/main" val="3991625175"/>
                  </a:ext>
                </a:extLst>
              </a:tr>
              <a:tr h="87831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slave1</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192.168.18.131</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DataNode</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NodeManager</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内存：</a:t>
                      </a:r>
                      <a:r>
                        <a:rPr lang="en-US" sz="1000" kern="0">
                          <a:effectLst/>
                          <a:latin typeface="微软雅黑" panose="020B0503020204020204" pitchFamily="34" charset="-122"/>
                          <a:ea typeface="微软雅黑" panose="020B0503020204020204" pitchFamily="34" charset="-122"/>
                        </a:rPr>
                        <a:t>1G</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CPU</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1</a:t>
                      </a:r>
                      <a:r>
                        <a:rPr lang="zh-CN" sz="1000" kern="0">
                          <a:effectLst/>
                          <a:latin typeface="微软雅黑" panose="020B0503020204020204" pitchFamily="34" charset="-122"/>
                          <a:ea typeface="微软雅黑" panose="020B0503020204020204" pitchFamily="34" charset="-122"/>
                        </a:rPr>
                        <a:t>个</a:t>
                      </a:r>
                      <a:r>
                        <a:rPr lang="en-US" sz="1000" kern="0">
                          <a:effectLst/>
                          <a:latin typeface="微软雅黑" panose="020B0503020204020204" pitchFamily="34" charset="-122"/>
                          <a:ea typeface="微软雅黑" panose="020B0503020204020204" pitchFamily="34" charset="-122"/>
                        </a:rPr>
                        <a:t>1</a:t>
                      </a:r>
                      <a:r>
                        <a:rPr lang="zh-CN" sz="1000" kern="0">
                          <a:effectLst/>
                          <a:latin typeface="微软雅黑" panose="020B0503020204020204" pitchFamily="34" charset="-122"/>
                          <a:ea typeface="微软雅黑" panose="020B0503020204020204" pitchFamily="34" charset="-122"/>
                        </a:rPr>
                        <a:t>核</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zh-CN" sz="1000" kern="0">
                          <a:effectLst/>
                          <a:latin typeface="微软雅黑" panose="020B0503020204020204" pitchFamily="34" charset="-122"/>
                          <a:ea typeface="微软雅黑" panose="020B0503020204020204" pitchFamily="34" charset="-122"/>
                        </a:rPr>
                        <a:t>硬盘：</a:t>
                      </a:r>
                      <a:r>
                        <a:rPr lang="en-US" sz="1000" kern="0">
                          <a:effectLst/>
                          <a:latin typeface="微软雅黑" panose="020B0503020204020204" pitchFamily="34" charset="-122"/>
                          <a:ea typeface="微软雅黑" panose="020B0503020204020204" pitchFamily="34" charset="-122"/>
                        </a:rPr>
                        <a:t>20G</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zh-CN" sz="1000" kern="0">
                          <a:effectLst/>
                          <a:latin typeface="微软雅黑" panose="020B0503020204020204" pitchFamily="34" charset="-122"/>
                          <a:ea typeface="微软雅黑" panose="020B0503020204020204" pitchFamily="34" charset="-122"/>
                        </a:rPr>
                        <a:t>操作系统：</a:t>
                      </a:r>
                      <a:r>
                        <a:rPr lang="en-US" sz="1000" kern="0">
                          <a:effectLst/>
                          <a:latin typeface="微软雅黑" panose="020B0503020204020204" pitchFamily="34" charset="-122"/>
                          <a:ea typeface="微软雅黑" panose="020B0503020204020204" pitchFamily="34" charset="-122"/>
                        </a:rPr>
                        <a:t>CentOS 7.6.1810</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Java</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Oracle JDK 8u191</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Hadoop 2.9.2</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extLst>
                  <a:ext uri="{0D108BD9-81ED-4DB2-BD59-A6C34878D82A}">
                    <a16:rowId xmlns:a16="http://schemas.microsoft.com/office/drawing/2014/main" val="3618733827"/>
                  </a:ext>
                </a:extLst>
              </a:tr>
              <a:tr h="87831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slave2</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192.168.18.132</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DataNode</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NodeManager</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内存：</a:t>
                      </a:r>
                      <a:r>
                        <a:rPr lang="en-US" sz="1000" kern="0" dirty="0">
                          <a:effectLst/>
                          <a:latin typeface="微软雅黑" panose="020B0503020204020204" pitchFamily="34" charset="-122"/>
                          <a:ea typeface="微软雅黑" panose="020B0503020204020204" pitchFamily="34" charset="-122"/>
                        </a:rPr>
                        <a:t>1G</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en-US" sz="1000" kern="0" dirty="0">
                          <a:effectLst/>
                          <a:latin typeface="微软雅黑" panose="020B0503020204020204" pitchFamily="34" charset="-122"/>
                          <a:ea typeface="微软雅黑" panose="020B0503020204020204" pitchFamily="34" charset="-122"/>
                        </a:rPr>
                        <a:t>CPU</a:t>
                      </a:r>
                      <a:r>
                        <a:rPr lang="zh-CN" sz="1000" kern="0" dirty="0">
                          <a:effectLst/>
                          <a:latin typeface="微软雅黑" panose="020B0503020204020204" pitchFamily="34" charset="-122"/>
                          <a:ea typeface="微软雅黑" panose="020B0503020204020204" pitchFamily="34" charset="-122"/>
                        </a:rPr>
                        <a:t>：</a:t>
                      </a:r>
                      <a:r>
                        <a:rPr lang="en-US" sz="1000" kern="0" dirty="0">
                          <a:effectLst/>
                          <a:latin typeface="微软雅黑" panose="020B0503020204020204" pitchFamily="34" charset="-122"/>
                          <a:ea typeface="微软雅黑" panose="020B0503020204020204" pitchFamily="34" charset="-122"/>
                        </a:rPr>
                        <a:t>1</a:t>
                      </a:r>
                      <a:r>
                        <a:rPr lang="zh-CN" sz="1000" kern="0" dirty="0">
                          <a:effectLst/>
                          <a:latin typeface="微软雅黑" panose="020B0503020204020204" pitchFamily="34" charset="-122"/>
                          <a:ea typeface="微软雅黑" panose="020B0503020204020204" pitchFamily="34" charset="-122"/>
                        </a:rPr>
                        <a:t>个</a:t>
                      </a:r>
                      <a:r>
                        <a:rPr lang="en-US" sz="1000" kern="0" dirty="0">
                          <a:effectLst/>
                          <a:latin typeface="微软雅黑" panose="020B0503020204020204" pitchFamily="34" charset="-122"/>
                          <a:ea typeface="微软雅黑" panose="020B0503020204020204" pitchFamily="34" charset="-122"/>
                        </a:rPr>
                        <a:t>1</a:t>
                      </a:r>
                      <a:r>
                        <a:rPr lang="zh-CN" sz="1000" kern="0" dirty="0">
                          <a:effectLst/>
                          <a:latin typeface="微软雅黑" panose="020B0503020204020204" pitchFamily="34" charset="-122"/>
                          <a:ea typeface="微软雅黑" panose="020B0503020204020204" pitchFamily="34" charset="-122"/>
                        </a:rPr>
                        <a:t>核</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zh-CN" sz="1000" kern="0" dirty="0">
                          <a:effectLst/>
                          <a:latin typeface="微软雅黑" panose="020B0503020204020204" pitchFamily="34" charset="-122"/>
                          <a:ea typeface="微软雅黑" panose="020B0503020204020204" pitchFamily="34" charset="-122"/>
                        </a:rPr>
                        <a:t>硬盘：</a:t>
                      </a:r>
                      <a:r>
                        <a:rPr lang="en-US" sz="1000" kern="0" dirty="0">
                          <a:effectLst/>
                          <a:latin typeface="微软雅黑" panose="020B0503020204020204" pitchFamily="34" charset="-122"/>
                          <a:ea typeface="微软雅黑" panose="020B0503020204020204" pitchFamily="34" charset="-122"/>
                        </a:rPr>
                        <a:t>20G</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zh-CN" sz="1000" kern="0" dirty="0">
                          <a:effectLst/>
                          <a:latin typeface="微软雅黑" panose="020B0503020204020204" pitchFamily="34" charset="-122"/>
                          <a:ea typeface="微软雅黑" panose="020B0503020204020204" pitchFamily="34" charset="-122"/>
                        </a:rPr>
                        <a:t>操作系统：</a:t>
                      </a:r>
                      <a:r>
                        <a:rPr lang="en-US" sz="1000" kern="0" dirty="0">
                          <a:effectLst/>
                          <a:latin typeface="微软雅黑" panose="020B0503020204020204" pitchFamily="34" charset="-122"/>
                          <a:ea typeface="微软雅黑" panose="020B0503020204020204" pitchFamily="34" charset="-122"/>
                        </a:rPr>
                        <a:t>CentOS 7.6.1810</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en-US" sz="1000" kern="0" dirty="0">
                          <a:effectLst/>
                          <a:latin typeface="微软雅黑" panose="020B0503020204020204" pitchFamily="34" charset="-122"/>
                          <a:ea typeface="微软雅黑" panose="020B0503020204020204" pitchFamily="34" charset="-122"/>
                        </a:rPr>
                        <a:t>Java</a:t>
                      </a:r>
                      <a:r>
                        <a:rPr lang="zh-CN" sz="1000" kern="0" dirty="0">
                          <a:effectLst/>
                          <a:latin typeface="微软雅黑" panose="020B0503020204020204" pitchFamily="34" charset="-122"/>
                          <a:ea typeface="微软雅黑" panose="020B0503020204020204" pitchFamily="34" charset="-122"/>
                        </a:rPr>
                        <a:t>：</a:t>
                      </a:r>
                      <a:r>
                        <a:rPr lang="en-US" sz="1000" kern="0" dirty="0">
                          <a:effectLst/>
                          <a:latin typeface="微软雅黑" panose="020B0503020204020204" pitchFamily="34" charset="-122"/>
                          <a:ea typeface="微软雅黑" panose="020B0503020204020204" pitchFamily="34" charset="-122"/>
                        </a:rPr>
                        <a:t>Oracle JDK 8u191</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en-US" sz="1000" kern="0" dirty="0">
                          <a:effectLst/>
                          <a:latin typeface="微软雅黑" panose="020B0503020204020204" pitchFamily="34" charset="-122"/>
                          <a:ea typeface="微软雅黑" panose="020B0503020204020204" pitchFamily="34" charset="-122"/>
                        </a:rPr>
                        <a:t>Hadoop</a:t>
                      </a:r>
                      <a:r>
                        <a:rPr lang="zh-CN" sz="1000" kern="0" dirty="0">
                          <a:effectLst/>
                          <a:latin typeface="微软雅黑" panose="020B0503020204020204" pitchFamily="34" charset="-122"/>
                          <a:ea typeface="微软雅黑" panose="020B0503020204020204" pitchFamily="34" charset="-122"/>
                        </a:rPr>
                        <a:t>：</a:t>
                      </a:r>
                      <a:r>
                        <a:rPr lang="en-US" sz="1000" kern="0" dirty="0">
                          <a:effectLst/>
                          <a:latin typeface="微软雅黑" panose="020B0503020204020204" pitchFamily="34" charset="-122"/>
                          <a:ea typeface="微软雅黑" panose="020B0503020204020204" pitchFamily="34" charset="-122"/>
                        </a:rPr>
                        <a:t>Hadoop 2.9.2</a:t>
                      </a:r>
                      <a:endParaRPr lang="zh-CN" sz="1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extLst>
                  <a:ext uri="{0D108BD9-81ED-4DB2-BD59-A6C34878D82A}">
                    <a16:rowId xmlns:a16="http://schemas.microsoft.com/office/drawing/2014/main" val="3370155479"/>
                  </a:ext>
                </a:extLst>
              </a:tr>
            </a:tbl>
          </a:graphicData>
        </a:graphic>
      </p:graphicFrame>
    </p:spTree>
    <p:extLst>
      <p:ext uri="{BB962C8B-B14F-4D97-AF65-F5344CB8AC3E}">
        <p14:creationId xmlns:p14="http://schemas.microsoft.com/office/powerpoint/2010/main" val="3972436239"/>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dirty="0"/>
              <a:t>1. </a:t>
            </a:r>
            <a:r>
              <a:rPr lang="zh-CN" altLang="en-US" dirty="0"/>
              <a:t>初始软硬件环境准备</a:t>
            </a:r>
          </a:p>
          <a:p>
            <a:pPr lvl="1"/>
            <a:r>
              <a:rPr lang="zh-CN" altLang="en-US" dirty="0"/>
              <a:t>（</a:t>
            </a:r>
            <a:r>
              <a:rPr lang="en-US" altLang="zh-CN" dirty="0"/>
              <a:t>1</a:t>
            </a:r>
            <a:r>
              <a:rPr lang="zh-CN" altLang="en-US" dirty="0"/>
              <a:t>）准备</a:t>
            </a:r>
            <a:r>
              <a:rPr lang="en-US" altLang="zh-CN" dirty="0"/>
              <a:t>3</a:t>
            </a:r>
            <a:r>
              <a:rPr lang="zh-CN" altLang="en-US" dirty="0"/>
              <a:t>台机器，安装操作系统，编者使用</a:t>
            </a:r>
            <a:r>
              <a:rPr lang="en-US" altLang="zh-CN" dirty="0"/>
              <a:t>CentOS Linux 7</a:t>
            </a:r>
            <a:r>
              <a:rPr lang="zh-CN" altLang="en-US" dirty="0"/>
              <a:t>。</a:t>
            </a:r>
          </a:p>
          <a:p>
            <a:pPr lvl="1"/>
            <a:r>
              <a:rPr lang="zh-CN" altLang="en-US" dirty="0"/>
              <a:t>（</a:t>
            </a:r>
            <a:r>
              <a:rPr lang="en-US" altLang="zh-CN" dirty="0"/>
              <a:t>2</a:t>
            </a:r>
            <a:r>
              <a:rPr lang="zh-CN" altLang="en-US" dirty="0"/>
              <a:t>）对集群内每一台机器，配置静态</a:t>
            </a:r>
            <a:r>
              <a:rPr lang="en-US" altLang="zh-CN" dirty="0"/>
              <a:t>IP</a:t>
            </a:r>
            <a:r>
              <a:rPr lang="zh-CN" altLang="en-US" dirty="0"/>
              <a:t>、修改机器名、添加集群级别域名映射、关闭防火墙。</a:t>
            </a:r>
          </a:p>
          <a:p>
            <a:pPr lvl="1"/>
            <a:r>
              <a:rPr lang="zh-CN" altLang="en-US" dirty="0"/>
              <a:t>（</a:t>
            </a:r>
            <a:r>
              <a:rPr lang="en-US" altLang="zh-CN" dirty="0"/>
              <a:t>3</a:t>
            </a:r>
            <a:r>
              <a:rPr lang="zh-CN" altLang="en-US" dirty="0"/>
              <a:t>）对集群内每一台机器，安装和配置</a:t>
            </a:r>
            <a:r>
              <a:rPr lang="en-US" altLang="zh-CN" dirty="0"/>
              <a:t>Java</a:t>
            </a:r>
            <a:r>
              <a:rPr lang="zh-CN" altLang="en-US" dirty="0"/>
              <a:t>，要求</a:t>
            </a:r>
            <a:r>
              <a:rPr lang="en-US" altLang="zh-CN" dirty="0"/>
              <a:t>Java 1.7</a:t>
            </a:r>
            <a:r>
              <a:rPr lang="zh-CN" altLang="en-US" dirty="0"/>
              <a:t>或更高版本，编者使用</a:t>
            </a:r>
            <a:r>
              <a:rPr lang="en-US" altLang="zh-CN" dirty="0"/>
              <a:t>Oracle JDK 8u191</a:t>
            </a:r>
            <a:r>
              <a:rPr lang="zh-CN" altLang="en-US" dirty="0"/>
              <a:t>。</a:t>
            </a:r>
          </a:p>
          <a:p>
            <a:pPr lvl="1"/>
            <a:r>
              <a:rPr lang="zh-CN" altLang="en-US" dirty="0"/>
              <a:t>（</a:t>
            </a:r>
            <a:r>
              <a:rPr lang="en-US" altLang="zh-CN" dirty="0"/>
              <a:t>4</a:t>
            </a:r>
            <a:r>
              <a:rPr lang="zh-CN" altLang="en-US" dirty="0"/>
              <a:t>）安装和配置</a:t>
            </a:r>
            <a:r>
              <a:rPr lang="en-US" altLang="zh-CN" dirty="0"/>
              <a:t>Linux</a:t>
            </a:r>
            <a:r>
              <a:rPr lang="zh-CN" altLang="en-US" dirty="0"/>
              <a:t>集群中主节点到从节点的</a:t>
            </a:r>
            <a:r>
              <a:rPr lang="en-US" altLang="zh-CN" dirty="0"/>
              <a:t>SSH</a:t>
            </a:r>
            <a:r>
              <a:rPr lang="zh-CN" altLang="en-US" dirty="0"/>
              <a:t>免密登录。</a:t>
            </a:r>
          </a:p>
          <a:p>
            <a:pPr lvl="1"/>
            <a:r>
              <a:rPr lang="zh-CN" altLang="en-US" dirty="0"/>
              <a:t>（</a:t>
            </a:r>
            <a:r>
              <a:rPr lang="en-US" altLang="zh-CN" dirty="0"/>
              <a:t>5</a:t>
            </a:r>
            <a:r>
              <a:rPr lang="zh-CN" altLang="en-US" dirty="0"/>
              <a:t>）在</a:t>
            </a:r>
            <a:r>
              <a:rPr lang="en-US" altLang="zh-CN" dirty="0"/>
              <a:t>Linux</a:t>
            </a:r>
            <a:r>
              <a:rPr lang="zh-CN" altLang="en-US" dirty="0"/>
              <a:t>集群上部署全分布模式</a:t>
            </a:r>
            <a:r>
              <a:rPr lang="en-US" altLang="zh-CN" dirty="0"/>
              <a:t>Hadoop</a:t>
            </a:r>
            <a:r>
              <a:rPr lang="zh-CN" altLang="en-US" dirty="0"/>
              <a:t>集群，编者采用</a:t>
            </a:r>
            <a:r>
              <a:rPr lang="en-US" altLang="zh-CN" dirty="0"/>
              <a:t>Hadoop 2.9.2</a:t>
            </a:r>
            <a:r>
              <a:rPr lang="zh-CN" altLang="en-US" dirty="0"/>
              <a:t>。</a:t>
            </a:r>
          </a:p>
          <a:p>
            <a:r>
              <a:rPr lang="zh-CN" altLang="en-US" dirty="0"/>
              <a:t>以上步骤第</a:t>
            </a:r>
            <a:r>
              <a:rPr lang="en-US" altLang="zh-CN" dirty="0"/>
              <a:t>2</a:t>
            </a:r>
            <a:r>
              <a:rPr lang="zh-CN" altLang="en-US" dirty="0"/>
              <a:t>章已详细介绍。</a:t>
            </a:r>
          </a:p>
        </p:txBody>
      </p:sp>
    </p:spTree>
    <p:extLst>
      <p:ext uri="{BB962C8B-B14F-4D97-AF65-F5344CB8AC3E}">
        <p14:creationId xmlns:p14="http://schemas.microsoft.com/office/powerpoint/2010/main" val="3625572651"/>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lnSpcReduction="10000"/>
          </a:bodyPr>
          <a:lstStyle/>
          <a:p>
            <a:r>
              <a:rPr lang="en-US" altLang="zh-CN" dirty="0"/>
              <a:t>2. </a:t>
            </a:r>
            <a:r>
              <a:rPr lang="zh-CN" altLang="en-US" dirty="0"/>
              <a:t>安装和配置</a:t>
            </a:r>
            <a:r>
              <a:rPr lang="en-US" altLang="zh-CN" dirty="0"/>
              <a:t>MySQL</a:t>
            </a:r>
          </a:p>
          <a:p>
            <a:pPr lvl="1"/>
            <a:r>
              <a:rPr lang="en-US" altLang="zh-CN" dirty="0"/>
              <a:t>MySQL</a:t>
            </a:r>
            <a:r>
              <a:rPr lang="zh-CN" altLang="en-US" dirty="0"/>
              <a:t>在</a:t>
            </a:r>
            <a:r>
              <a:rPr lang="en-US" altLang="zh-CN" dirty="0"/>
              <a:t>Linux</a:t>
            </a:r>
            <a:r>
              <a:rPr lang="zh-CN" altLang="en-US" dirty="0"/>
              <a:t>下提供多种安装方式，例如二进制方式、源码编译方式、</a:t>
            </a:r>
            <a:r>
              <a:rPr lang="en-US" altLang="zh-CN" dirty="0"/>
              <a:t>YUM</a:t>
            </a:r>
            <a:r>
              <a:rPr lang="zh-CN" altLang="en-US" dirty="0"/>
              <a:t>方式等，其中</a:t>
            </a:r>
            <a:r>
              <a:rPr lang="en-US" altLang="zh-CN" dirty="0"/>
              <a:t>YUM</a:t>
            </a:r>
            <a:r>
              <a:rPr lang="zh-CN" altLang="en-US" dirty="0"/>
              <a:t>方式比较简便，但需要网速的支持。编者采用</a:t>
            </a:r>
            <a:r>
              <a:rPr lang="en-US" altLang="zh-CN" dirty="0"/>
              <a:t>YUM</a:t>
            </a:r>
            <a:r>
              <a:rPr lang="zh-CN" altLang="en-US" dirty="0"/>
              <a:t>方式安装</a:t>
            </a:r>
            <a:r>
              <a:rPr lang="en-US" altLang="zh-CN" dirty="0"/>
              <a:t>MySQL 5.7</a:t>
            </a:r>
            <a:r>
              <a:rPr lang="zh-CN" altLang="en-US" dirty="0"/>
              <a:t>。</a:t>
            </a:r>
          </a:p>
          <a:p>
            <a:pPr lvl="1"/>
            <a:r>
              <a:rPr lang="en-US" altLang="zh-CN" dirty="0"/>
              <a:t>1</a:t>
            </a:r>
            <a:r>
              <a:rPr lang="zh-CN" altLang="en-US" dirty="0"/>
              <a:t>）下载</a:t>
            </a:r>
            <a:r>
              <a:rPr lang="en-US" altLang="zh-CN" dirty="0"/>
              <a:t>MySQL</a:t>
            </a:r>
            <a:r>
              <a:rPr lang="zh-CN" altLang="en-US" dirty="0"/>
              <a:t>官方的</a:t>
            </a:r>
            <a:r>
              <a:rPr lang="en-US" altLang="zh-CN" dirty="0"/>
              <a:t>Yum Repository</a:t>
            </a:r>
          </a:p>
          <a:p>
            <a:pPr lvl="2"/>
            <a:r>
              <a:rPr lang="en-US" altLang="zh-CN" dirty="0"/>
              <a:t>CentOS 7</a:t>
            </a:r>
            <a:r>
              <a:rPr lang="zh-CN" altLang="en-US" dirty="0"/>
              <a:t>不支持</a:t>
            </a:r>
            <a:r>
              <a:rPr lang="en-US" altLang="zh-CN" dirty="0"/>
              <a:t>MySQL</a:t>
            </a:r>
            <a:r>
              <a:rPr lang="zh-CN" altLang="en-US" dirty="0"/>
              <a:t>，其</a:t>
            </a:r>
            <a:r>
              <a:rPr lang="en-US" altLang="zh-CN" dirty="0"/>
              <a:t>Yum</a:t>
            </a:r>
            <a:r>
              <a:rPr lang="zh-CN" altLang="en-US" dirty="0"/>
              <a:t>源中默认没有</a:t>
            </a:r>
            <a:r>
              <a:rPr lang="en-US" altLang="zh-CN" dirty="0"/>
              <a:t>MySQL</a:t>
            </a:r>
            <a:r>
              <a:rPr lang="zh-CN" altLang="en-US" dirty="0"/>
              <a:t>，为了解决这个问题，需要先下载</a:t>
            </a:r>
            <a:r>
              <a:rPr lang="en-US" altLang="zh-CN" dirty="0"/>
              <a:t>MySQL</a:t>
            </a:r>
            <a:r>
              <a:rPr lang="zh-CN" altLang="en-US" dirty="0"/>
              <a:t>的</a:t>
            </a:r>
            <a:r>
              <a:rPr lang="en-US" altLang="zh-CN" dirty="0"/>
              <a:t>Yum Repository</a:t>
            </a:r>
            <a:r>
              <a:rPr lang="zh-CN" altLang="en-US" dirty="0"/>
              <a:t>。读者可以直接使用浏览器到下载链接</a:t>
            </a:r>
            <a:r>
              <a:rPr lang="en-US" altLang="zh-CN" dirty="0"/>
              <a:t>http://dev.mysql.com/get/mysql57-community-release-el7-11.noarch.rpm</a:t>
            </a:r>
            <a:r>
              <a:rPr lang="zh-CN" altLang="en-US" dirty="0"/>
              <a:t>下进行下载，或者使用命令</a:t>
            </a:r>
            <a:r>
              <a:rPr lang="en-US" altLang="zh-CN" dirty="0" err="1"/>
              <a:t>wget</a:t>
            </a:r>
            <a:r>
              <a:rPr lang="zh-CN" altLang="en-US" dirty="0"/>
              <a:t>完成，使用命令如下所示，假设当前目录是“</a:t>
            </a:r>
            <a:r>
              <a:rPr lang="en-US" altLang="zh-CN" dirty="0"/>
              <a:t>/home/</a:t>
            </a:r>
            <a:r>
              <a:rPr lang="en-US" altLang="zh-CN" dirty="0" err="1"/>
              <a:t>xuluhui</a:t>
            </a:r>
            <a:r>
              <a:rPr lang="en-US" altLang="zh-CN" dirty="0"/>
              <a:t>/Downloads”</a:t>
            </a:r>
            <a:r>
              <a:rPr lang="zh-CN" altLang="en-US" dirty="0"/>
              <a:t>，下载到该目录下。</a:t>
            </a:r>
          </a:p>
          <a:p>
            <a:pPr marL="685800" lvl="2" indent="0">
              <a:buNone/>
            </a:pPr>
            <a:r>
              <a:rPr lang="en-US" altLang="zh-CN" i="1" dirty="0" err="1"/>
              <a:t>wget</a:t>
            </a:r>
            <a:r>
              <a:rPr lang="en-US" altLang="zh-CN" i="1" dirty="0"/>
              <a:t> http://dev.mysql.com/get/mysql57-community-release-el7-11.noarch.rpm</a:t>
            </a:r>
          </a:p>
        </p:txBody>
      </p:sp>
    </p:spTree>
    <p:extLst>
      <p:ext uri="{BB962C8B-B14F-4D97-AF65-F5344CB8AC3E}">
        <p14:creationId xmlns:p14="http://schemas.microsoft.com/office/powerpoint/2010/main" val="3494078943"/>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dirty="0"/>
              <a:t>2. </a:t>
            </a:r>
            <a:r>
              <a:rPr lang="zh-CN" altLang="en-US" dirty="0"/>
              <a:t>安装和配置</a:t>
            </a:r>
            <a:r>
              <a:rPr lang="en-US" altLang="zh-CN" dirty="0"/>
              <a:t>MySQL</a:t>
            </a:r>
          </a:p>
          <a:p>
            <a:pPr lvl="1"/>
            <a:r>
              <a:rPr lang="en-US" altLang="zh-CN" dirty="0"/>
              <a:t>2</a:t>
            </a:r>
            <a:r>
              <a:rPr lang="zh-CN" altLang="en-US" dirty="0"/>
              <a:t>）安装</a:t>
            </a:r>
            <a:r>
              <a:rPr lang="en-US" altLang="zh-CN" dirty="0"/>
              <a:t>MySQL</a:t>
            </a:r>
            <a:r>
              <a:rPr lang="zh-CN" altLang="en-US" dirty="0"/>
              <a:t>官方的</a:t>
            </a:r>
            <a:r>
              <a:rPr lang="en-US" altLang="zh-CN" dirty="0"/>
              <a:t>Yum Repository</a:t>
            </a:r>
          </a:p>
          <a:p>
            <a:pPr lvl="2"/>
            <a:r>
              <a:rPr lang="zh-CN" altLang="en-US" dirty="0"/>
              <a:t>使用以下命令安装</a:t>
            </a:r>
            <a:r>
              <a:rPr lang="en-US" altLang="zh-CN" dirty="0"/>
              <a:t>MySQL</a:t>
            </a:r>
            <a:r>
              <a:rPr lang="zh-CN" altLang="en-US" dirty="0"/>
              <a:t>官方的</a:t>
            </a:r>
            <a:r>
              <a:rPr lang="en-US" altLang="zh-CN" dirty="0"/>
              <a:t>Yum Repository</a:t>
            </a:r>
            <a:r>
              <a:rPr lang="zh-CN" altLang="en-US" dirty="0"/>
              <a:t>，使用命令如下所示。</a:t>
            </a:r>
          </a:p>
          <a:p>
            <a:pPr marL="685800" lvl="2" indent="0">
              <a:buNone/>
            </a:pPr>
            <a:r>
              <a:rPr lang="en-US" altLang="zh-CN" i="1" dirty="0"/>
              <a:t>rpm -</a:t>
            </a:r>
            <a:r>
              <a:rPr lang="en-US" altLang="zh-CN" i="1" dirty="0" err="1"/>
              <a:t>ivh</a:t>
            </a:r>
            <a:r>
              <a:rPr lang="en-US" altLang="zh-CN" i="1" dirty="0"/>
              <a:t> mysql57-community-release-el7-11.noarch.rpm</a:t>
            </a:r>
          </a:p>
          <a:p>
            <a:pPr lvl="2"/>
            <a:r>
              <a:rPr lang="zh-CN" altLang="en-US" dirty="0"/>
              <a:t>安装完这个包后，会获得两个</a:t>
            </a:r>
            <a:r>
              <a:rPr lang="en-US" altLang="zh-CN" dirty="0"/>
              <a:t>MySQL</a:t>
            </a:r>
            <a:r>
              <a:rPr lang="zh-CN" altLang="en-US" dirty="0"/>
              <a:t>的</a:t>
            </a:r>
            <a:r>
              <a:rPr lang="en-US" altLang="zh-CN" dirty="0"/>
              <a:t>yum repo</a:t>
            </a:r>
            <a:r>
              <a:rPr lang="zh-CN" altLang="en-US" dirty="0"/>
              <a:t>源：</a:t>
            </a:r>
            <a:r>
              <a:rPr lang="en-US" altLang="zh-CN" dirty="0"/>
              <a:t>/</a:t>
            </a:r>
            <a:r>
              <a:rPr lang="en-US" altLang="zh-CN" dirty="0" err="1"/>
              <a:t>etc</a:t>
            </a:r>
            <a:r>
              <a:rPr lang="en-US" altLang="zh-CN" dirty="0"/>
              <a:t>/</a:t>
            </a:r>
            <a:r>
              <a:rPr lang="en-US" altLang="zh-CN" dirty="0" err="1"/>
              <a:t>yum.repos.d</a:t>
            </a:r>
            <a:r>
              <a:rPr lang="en-US" altLang="zh-CN" dirty="0"/>
              <a:t>/</a:t>
            </a:r>
            <a:r>
              <a:rPr lang="en-US" altLang="zh-CN" dirty="0" err="1"/>
              <a:t>mysql-community.repo</a:t>
            </a:r>
            <a:r>
              <a:rPr lang="zh-CN" altLang="en-US" dirty="0"/>
              <a:t>和</a:t>
            </a:r>
            <a:r>
              <a:rPr lang="en-US" altLang="zh-CN" dirty="0"/>
              <a:t>/</a:t>
            </a:r>
            <a:r>
              <a:rPr lang="en-US" altLang="zh-CN" dirty="0" err="1"/>
              <a:t>etc</a:t>
            </a:r>
            <a:r>
              <a:rPr lang="en-US" altLang="zh-CN" dirty="0"/>
              <a:t>/</a:t>
            </a:r>
            <a:r>
              <a:rPr lang="en-US" altLang="zh-CN" dirty="0" err="1"/>
              <a:t>yum.repos.d</a:t>
            </a:r>
            <a:r>
              <a:rPr lang="en-US" altLang="zh-CN" dirty="0"/>
              <a:t>/</a:t>
            </a:r>
            <a:r>
              <a:rPr lang="en-US" altLang="zh-CN" dirty="0" err="1"/>
              <a:t>mysql</a:t>
            </a:r>
            <a:r>
              <a:rPr lang="en-US" altLang="zh-CN" dirty="0"/>
              <a:t>-community-</a:t>
            </a:r>
            <a:r>
              <a:rPr lang="en-US" altLang="zh-CN" dirty="0" err="1"/>
              <a:t>source.repo</a:t>
            </a:r>
            <a:r>
              <a:rPr lang="zh-CN" altLang="en-US" dirty="0"/>
              <a:t>。</a:t>
            </a:r>
          </a:p>
          <a:p>
            <a:pPr lvl="1"/>
            <a:r>
              <a:rPr lang="en-US" altLang="zh-CN" dirty="0"/>
              <a:t>3</a:t>
            </a:r>
            <a:r>
              <a:rPr lang="zh-CN" altLang="en-US" dirty="0"/>
              <a:t>）查看提供的</a:t>
            </a:r>
            <a:r>
              <a:rPr lang="en-US" altLang="zh-CN" dirty="0"/>
              <a:t>MySQL</a:t>
            </a:r>
            <a:r>
              <a:rPr lang="zh-CN" altLang="en-US" dirty="0"/>
              <a:t>版本</a:t>
            </a:r>
          </a:p>
          <a:p>
            <a:pPr lvl="2"/>
            <a:r>
              <a:rPr lang="zh-CN" altLang="en-US" dirty="0"/>
              <a:t>使用以下命令查看有哪些版本的</a:t>
            </a:r>
            <a:r>
              <a:rPr lang="en-US" altLang="zh-CN" dirty="0"/>
              <a:t>MySQL</a:t>
            </a:r>
            <a:r>
              <a:rPr lang="zh-CN" altLang="en-US" dirty="0"/>
              <a:t>。</a:t>
            </a:r>
          </a:p>
          <a:p>
            <a:pPr marL="685800" lvl="2" indent="0">
              <a:buNone/>
            </a:pPr>
            <a:r>
              <a:rPr lang="en-US" altLang="zh-CN" i="1" dirty="0"/>
              <a:t>yum </a:t>
            </a:r>
            <a:r>
              <a:rPr lang="en-US" altLang="zh-CN" i="1" dirty="0" err="1"/>
              <a:t>repolist</a:t>
            </a:r>
            <a:r>
              <a:rPr lang="en-US" altLang="zh-CN" i="1" dirty="0"/>
              <a:t> all | grep </a:t>
            </a:r>
            <a:r>
              <a:rPr lang="en-US" altLang="zh-CN" i="1" dirty="0" err="1"/>
              <a:t>mysql</a:t>
            </a:r>
            <a:endParaRPr lang="en-US" altLang="zh-CN" i="1" dirty="0"/>
          </a:p>
        </p:txBody>
      </p:sp>
    </p:spTree>
    <p:extLst>
      <p:ext uri="{BB962C8B-B14F-4D97-AF65-F5344CB8AC3E}">
        <p14:creationId xmlns:p14="http://schemas.microsoft.com/office/powerpoint/2010/main" val="167804570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67D83-22DB-4383-85DE-DF7ECD232748}"/>
              </a:ext>
            </a:extLst>
          </p:cNvPr>
          <p:cNvSpPr>
            <a:spLocks noGrp="1"/>
          </p:cNvSpPr>
          <p:nvPr>
            <p:ph type="title"/>
          </p:nvPr>
        </p:nvSpPr>
        <p:spPr/>
        <p:txBody>
          <a:bodyPr/>
          <a:lstStyle/>
          <a:p>
            <a:r>
              <a:rPr lang="en-US" altLang="zh-CN" dirty="0"/>
              <a:t>Hive</a:t>
            </a:r>
            <a:r>
              <a:rPr lang="zh-CN" altLang="en-US" dirty="0"/>
              <a:t>基本工作流程</a:t>
            </a:r>
          </a:p>
        </p:txBody>
      </p:sp>
      <p:sp>
        <p:nvSpPr>
          <p:cNvPr id="3" name="内容占位符 2">
            <a:extLst>
              <a:ext uri="{FF2B5EF4-FFF2-40B4-BE49-F238E27FC236}">
                <a16:creationId xmlns:a16="http://schemas.microsoft.com/office/drawing/2014/main" id="{B61811C5-C875-4CC4-A8D0-EACA1406AEE9}"/>
              </a:ext>
            </a:extLst>
          </p:cNvPr>
          <p:cNvSpPr>
            <a:spLocks noGrp="1"/>
          </p:cNvSpPr>
          <p:nvPr>
            <p:ph idx="1"/>
          </p:nvPr>
        </p:nvSpPr>
        <p:spPr/>
        <p:txBody>
          <a:bodyPr/>
          <a:lstStyle/>
          <a:p>
            <a:endParaRPr lang="zh-CN" altLang="en-US"/>
          </a:p>
        </p:txBody>
      </p:sp>
      <p:grpSp>
        <p:nvGrpSpPr>
          <p:cNvPr id="4" name="画布 784">
            <a:extLst>
              <a:ext uri="{FF2B5EF4-FFF2-40B4-BE49-F238E27FC236}">
                <a16:creationId xmlns:a16="http://schemas.microsoft.com/office/drawing/2014/main" id="{AAEDD0FD-77F0-42ED-BA9A-298821E0F6FA}"/>
              </a:ext>
            </a:extLst>
          </p:cNvPr>
          <p:cNvGrpSpPr/>
          <p:nvPr/>
        </p:nvGrpSpPr>
        <p:grpSpPr>
          <a:xfrm>
            <a:off x="1934845" y="1541584"/>
            <a:ext cx="5274310" cy="2552700"/>
            <a:chOff x="0" y="0"/>
            <a:chExt cx="5274310" cy="2552700"/>
          </a:xfrm>
        </p:grpSpPr>
        <p:sp>
          <p:nvSpPr>
            <p:cNvPr id="5" name="矩形 4">
              <a:extLst>
                <a:ext uri="{FF2B5EF4-FFF2-40B4-BE49-F238E27FC236}">
                  <a16:creationId xmlns:a16="http://schemas.microsoft.com/office/drawing/2014/main" id="{EEA6E8A9-3482-4943-80B8-92A55B67901C}"/>
                </a:ext>
              </a:extLst>
            </p:cNvPr>
            <p:cNvSpPr/>
            <p:nvPr/>
          </p:nvSpPr>
          <p:spPr>
            <a:xfrm>
              <a:off x="0" y="0"/>
              <a:ext cx="5274310" cy="2552700"/>
            </a:xfrm>
            <a:prstGeom prst="rect">
              <a:avLst/>
            </a:prstGeom>
          </p:spPr>
        </p:sp>
        <p:sp>
          <p:nvSpPr>
            <p:cNvPr id="6" name="矩形: 圆角 5">
              <a:extLst>
                <a:ext uri="{FF2B5EF4-FFF2-40B4-BE49-F238E27FC236}">
                  <a16:creationId xmlns:a16="http://schemas.microsoft.com/office/drawing/2014/main" id="{F364181E-7E17-45EE-B77F-BAFB4AED6032}"/>
                </a:ext>
              </a:extLst>
            </p:cNvPr>
            <p:cNvSpPr/>
            <p:nvPr/>
          </p:nvSpPr>
          <p:spPr>
            <a:xfrm>
              <a:off x="289560" y="881799"/>
              <a:ext cx="4747260" cy="1632801"/>
            </a:xfrm>
            <a:prstGeom prst="roundRect">
              <a:avLst/>
            </a:prstGeom>
            <a:ln w="6350">
              <a:solidFill>
                <a:schemeClr val="tx1"/>
              </a:solidFill>
              <a:prstDash val="lg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Hadoop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sp>
          <p:nvSpPr>
            <p:cNvPr id="7" name="文本框 733">
              <a:extLst>
                <a:ext uri="{FF2B5EF4-FFF2-40B4-BE49-F238E27FC236}">
                  <a16:creationId xmlns:a16="http://schemas.microsoft.com/office/drawing/2014/main" id="{344F5819-D229-462B-85B2-54A20423ADE7}"/>
                </a:ext>
              </a:extLst>
            </p:cNvPr>
            <p:cNvSpPr txBox="1"/>
            <p:nvPr/>
          </p:nvSpPr>
          <p:spPr>
            <a:xfrm>
              <a:off x="434340" y="35999"/>
              <a:ext cx="4457700" cy="432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Hive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5961D64A-6BF4-49C3-8F0E-2850820329F8}"/>
                </a:ext>
              </a:extLst>
            </p:cNvPr>
            <p:cNvSpPr txBox="1"/>
            <p:nvPr/>
          </p:nvSpPr>
          <p:spPr>
            <a:xfrm>
              <a:off x="3048000" y="80449"/>
              <a:ext cx="1793580" cy="360000"/>
            </a:xfrm>
            <a:prstGeom prst="rect">
              <a:avLst/>
            </a:prstGeom>
            <a:solidFill>
              <a:schemeClr val="lt1"/>
            </a:solidFill>
            <a:ln w="6350">
              <a:solidFill>
                <a:prstClr val="black"/>
              </a:solidFill>
              <a:prstDash val="lgDash"/>
            </a:ln>
          </p:spPr>
          <p:txBody>
            <a:bodyPr rot="0" spcFirstLastPara="0" vert="horz" wrap="square" lIns="91440" tIns="45720" rIns="91440" bIns="45720" numCol="1" spcCol="0" rtlCol="0" fromWordArt="0" anchor="ctr" anchorCtr="0" forceAA="0" compatLnSpc="1">
              <a:prstTxWarp prst="textNoShape">
                <a:avLst/>
              </a:prstTxWarp>
              <a:noAutofit/>
            </a:bodyPr>
            <a:lstStyle/>
            <a:p>
              <a:pPr algn="l">
                <a:lnSpc>
                  <a:spcPts val="1000"/>
                </a:lnSpc>
                <a:spcAft>
                  <a:spcPts val="0"/>
                </a:spcAft>
              </a:pPr>
              <a:r>
                <a:rPr lang="en-US" sz="800" kern="100">
                  <a:effectLst/>
                  <a:latin typeface="Times New Roman" panose="02020603050405020304" pitchFamily="18" charset="0"/>
                  <a:ea typeface="等线" panose="02010600030101010101" pitchFamily="2" charset="-122"/>
                  <a:cs typeface="Times New Roman" panose="02020603050405020304" pitchFamily="18" charset="0"/>
                </a:rPr>
                <a:t>select city, count(1) pv from ad_table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l">
                <a:lnSpc>
                  <a:spcPts val="1000"/>
                </a:lnSpc>
                <a:spcAft>
                  <a:spcPts val="0"/>
                </a:spcAft>
              </a:pPr>
              <a:r>
                <a:rPr lang="en-US" sz="800" kern="100">
                  <a:effectLst/>
                  <a:latin typeface="Times New Roman" panose="02020603050405020304" pitchFamily="18" charset="0"/>
                  <a:ea typeface="等线" panose="02010600030101010101" pitchFamily="2" charset="-122"/>
                  <a:cs typeface="Times New Roman" panose="02020603050405020304" pitchFamily="18" charset="0"/>
                </a:rPr>
                <a:t>where data='20191001' group by city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7">
              <a:extLst>
                <a:ext uri="{FF2B5EF4-FFF2-40B4-BE49-F238E27FC236}">
                  <a16:creationId xmlns:a16="http://schemas.microsoft.com/office/drawing/2014/main" id="{3A025C3F-1DD7-4606-AFC5-67FA58354096}"/>
                </a:ext>
              </a:extLst>
            </p:cNvPr>
            <p:cNvSpPr txBox="1"/>
            <p:nvPr/>
          </p:nvSpPr>
          <p:spPr>
            <a:xfrm>
              <a:off x="3086100" y="1008479"/>
              <a:ext cx="1805940" cy="432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MapReduce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7">
              <a:extLst>
                <a:ext uri="{FF2B5EF4-FFF2-40B4-BE49-F238E27FC236}">
                  <a16:creationId xmlns:a16="http://schemas.microsoft.com/office/drawing/2014/main" id="{C67CA3F0-F1A5-4708-B26C-2E9F2F4569CD}"/>
                </a:ext>
              </a:extLst>
            </p:cNvPr>
            <p:cNvSpPr txBox="1"/>
            <p:nvPr/>
          </p:nvSpPr>
          <p:spPr>
            <a:xfrm>
              <a:off x="416220" y="1008479"/>
              <a:ext cx="1805940" cy="432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YARN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7">
              <a:extLst>
                <a:ext uri="{FF2B5EF4-FFF2-40B4-BE49-F238E27FC236}">
                  <a16:creationId xmlns:a16="http://schemas.microsoft.com/office/drawing/2014/main" id="{189D8745-B188-4859-B3DE-F0C8436FDCEF}"/>
                </a:ext>
              </a:extLst>
            </p:cNvPr>
            <p:cNvSpPr txBox="1"/>
            <p:nvPr/>
          </p:nvSpPr>
          <p:spPr>
            <a:xfrm>
              <a:off x="416220" y="1767939"/>
              <a:ext cx="4457700" cy="432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HDFS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7">
              <a:extLst>
                <a:ext uri="{FF2B5EF4-FFF2-40B4-BE49-F238E27FC236}">
                  <a16:creationId xmlns:a16="http://schemas.microsoft.com/office/drawing/2014/main" id="{E5714BE4-3532-4828-9823-F2BB2F59CBF0}"/>
                </a:ext>
              </a:extLst>
            </p:cNvPr>
            <p:cNvSpPr txBox="1"/>
            <p:nvPr/>
          </p:nvSpPr>
          <p:spPr>
            <a:xfrm>
              <a:off x="3029880" y="1812389"/>
              <a:ext cx="1793240" cy="360000"/>
            </a:xfrm>
            <a:prstGeom prst="rect">
              <a:avLst/>
            </a:prstGeom>
            <a:solidFill>
              <a:schemeClr val="lt1"/>
            </a:solidFill>
            <a:ln w="6350">
              <a:solidFill>
                <a:prstClr val="black"/>
              </a:solidFill>
              <a:prstDash val="lgDash"/>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800" kern="100">
                  <a:effectLst/>
                  <a:latin typeface="Times New Roman" panose="02020603050405020304" pitchFamily="18" charset="0"/>
                  <a:ea typeface="等线" panose="02010600030101010101" pitchFamily="2" charset="-122"/>
                  <a:cs typeface="Times New Roman" panose="02020603050405020304" pitchFamily="18" charset="0"/>
                </a:rPr>
                <a:t>user/hive/warehouse/ad_table/data='20191001'/log-20191001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3" name="连接符: 肘形 12">
              <a:extLst>
                <a:ext uri="{FF2B5EF4-FFF2-40B4-BE49-F238E27FC236}">
                  <a16:creationId xmlns:a16="http://schemas.microsoft.com/office/drawing/2014/main" id="{B043A208-F576-4881-9F4E-2E99452CC55E}"/>
                </a:ext>
              </a:extLst>
            </p:cNvPr>
            <p:cNvCxnSpPr/>
            <p:nvPr/>
          </p:nvCxnSpPr>
          <p:spPr>
            <a:xfrm>
              <a:off x="4892040" y="251999"/>
              <a:ext cx="12700" cy="972480"/>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7">
              <a:extLst>
                <a:ext uri="{FF2B5EF4-FFF2-40B4-BE49-F238E27FC236}">
                  <a16:creationId xmlns:a16="http://schemas.microsoft.com/office/drawing/2014/main" id="{69645F81-89FF-49EB-8E46-BB665C234FAA}"/>
                </a:ext>
              </a:extLst>
            </p:cNvPr>
            <p:cNvSpPr txBox="1"/>
            <p:nvPr/>
          </p:nvSpPr>
          <p:spPr>
            <a:xfrm>
              <a:off x="4562770" y="577019"/>
              <a:ext cx="711540" cy="295910"/>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sp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生成</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5CF53E58-898A-40F9-8F20-6025432D4BAC}"/>
                </a:ext>
              </a:extLst>
            </p:cNvPr>
            <p:cNvCxnSpPr/>
            <p:nvPr/>
          </p:nvCxnSpPr>
          <p:spPr>
            <a:xfrm flipH="1">
              <a:off x="2222160" y="1224479"/>
              <a:ext cx="863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7">
              <a:extLst>
                <a:ext uri="{FF2B5EF4-FFF2-40B4-BE49-F238E27FC236}">
                  <a16:creationId xmlns:a16="http://schemas.microsoft.com/office/drawing/2014/main" id="{DC7CD35C-F633-42A6-A1A9-7754802AE8C8}"/>
                </a:ext>
              </a:extLst>
            </p:cNvPr>
            <p:cNvSpPr txBox="1"/>
            <p:nvPr/>
          </p:nvSpPr>
          <p:spPr>
            <a:xfrm>
              <a:off x="2359660" y="988139"/>
              <a:ext cx="711200" cy="295910"/>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sp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调度</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7" name="直接箭头连接符 16">
              <a:extLst>
                <a:ext uri="{FF2B5EF4-FFF2-40B4-BE49-F238E27FC236}">
                  <a16:creationId xmlns:a16="http://schemas.microsoft.com/office/drawing/2014/main" id="{2AF532BD-6505-4983-97FC-5052B3ED9842}"/>
                </a:ext>
              </a:extLst>
            </p:cNvPr>
            <p:cNvCxnSpPr/>
            <p:nvPr/>
          </p:nvCxnSpPr>
          <p:spPr>
            <a:xfrm>
              <a:off x="1319190" y="1440479"/>
              <a:ext cx="1325880" cy="327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7">
              <a:extLst>
                <a:ext uri="{FF2B5EF4-FFF2-40B4-BE49-F238E27FC236}">
                  <a16:creationId xmlns:a16="http://schemas.microsoft.com/office/drawing/2014/main" id="{F2AB65C7-3003-45CD-8163-5291183C6CE4}"/>
                </a:ext>
              </a:extLst>
            </p:cNvPr>
            <p:cNvSpPr txBox="1"/>
            <p:nvPr/>
          </p:nvSpPr>
          <p:spPr>
            <a:xfrm>
              <a:off x="2095160" y="1454229"/>
              <a:ext cx="1085215" cy="295910"/>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sp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运行</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读取数据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945156485"/>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CB70B-035D-469F-84F3-DF95054A3D0D}"/>
              </a:ext>
            </a:extLst>
          </p:cNvPr>
          <p:cNvSpPr>
            <a:spLocks noGrp="1"/>
          </p:cNvSpPr>
          <p:nvPr>
            <p:ph type="title"/>
          </p:nvPr>
        </p:nvSpPr>
        <p:spPr/>
        <p:txBody>
          <a:bodyPr/>
          <a:lstStyle/>
          <a:p>
            <a:r>
              <a:rPr lang="zh-CN" altLang="zh-CN" dirty="0"/>
              <a:t>使用</a:t>
            </a:r>
            <a:r>
              <a:rPr lang="en-US" altLang="zh-CN" dirty="0"/>
              <a:t>yum </a:t>
            </a:r>
            <a:r>
              <a:rPr lang="en-US" altLang="zh-CN" dirty="0" err="1"/>
              <a:t>repolist</a:t>
            </a:r>
            <a:r>
              <a:rPr lang="zh-CN" altLang="zh-CN" dirty="0"/>
              <a:t>查看有哪些版本</a:t>
            </a:r>
            <a:r>
              <a:rPr lang="en-US" altLang="zh-CN" dirty="0"/>
              <a:t>MySQL</a:t>
            </a:r>
            <a:endParaRPr lang="zh-CN" altLang="en-US" dirty="0"/>
          </a:p>
        </p:txBody>
      </p:sp>
      <p:pic>
        <p:nvPicPr>
          <p:cNvPr id="4" name="内容占位符 3">
            <a:extLst>
              <a:ext uri="{FF2B5EF4-FFF2-40B4-BE49-F238E27FC236}">
                <a16:creationId xmlns:a16="http://schemas.microsoft.com/office/drawing/2014/main" id="{0087AE04-A4A5-4D9E-8354-31FA24D17822}"/>
              </a:ext>
            </a:extLst>
          </p:cNvPr>
          <p:cNvPicPr>
            <a:picLocks noGrp="1"/>
          </p:cNvPicPr>
          <p:nvPr>
            <p:ph idx="1"/>
          </p:nvPr>
        </p:nvPicPr>
        <p:blipFill>
          <a:blip r:embed="rId2"/>
          <a:stretch>
            <a:fillRect/>
          </a:stretch>
        </p:blipFill>
        <p:spPr>
          <a:xfrm>
            <a:off x="1771407" y="1629450"/>
            <a:ext cx="5601185" cy="2743438"/>
          </a:xfrm>
          <a:prstGeom prst="rect">
            <a:avLst/>
          </a:prstGeom>
        </p:spPr>
      </p:pic>
    </p:spTree>
    <p:extLst>
      <p:ext uri="{BB962C8B-B14F-4D97-AF65-F5344CB8AC3E}">
        <p14:creationId xmlns:p14="http://schemas.microsoft.com/office/powerpoint/2010/main" val="3601248838"/>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dirty="0"/>
              <a:t>2. </a:t>
            </a:r>
            <a:r>
              <a:rPr lang="zh-CN" altLang="en-US" dirty="0"/>
              <a:t>安装和配置</a:t>
            </a:r>
            <a:r>
              <a:rPr lang="en-US" altLang="zh-CN" dirty="0"/>
              <a:t>MySQL</a:t>
            </a:r>
          </a:p>
          <a:p>
            <a:pPr lvl="1"/>
            <a:r>
              <a:rPr lang="en-US" altLang="zh-CN" dirty="0"/>
              <a:t>4</a:t>
            </a:r>
            <a:r>
              <a:rPr lang="zh-CN" altLang="en-US" dirty="0"/>
              <a:t>）安装</a:t>
            </a:r>
            <a:r>
              <a:rPr lang="en-US" altLang="zh-CN" dirty="0"/>
              <a:t>MySQL</a:t>
            </a:r>
          </a:p>
          <a:p>
            <a:pPr lvl="2"/>
            <a:r>
              <a:rPr lang="zh-CN" altLang="en-US" dirty="0"/>
              <a:t>例如采用默认的</a:t>
            </a:r>
            <a:r>
              <a:rPr lang="en-US" altLang="zh-CN" dirty="0"/>
              <a:t>MySQL X.X</a:t>
            </a:r>
            <a:r>
              <a:rPr lang="zh-CN" altLang="en-US" dirty="0"/>
              <a:t>进行安装，使用以下命令安装</a:t>
            </a:r>
            <a:r>
              <a:rPr lang="en-US" altLang="zh-CN" dirty="0" err="1"/>
              <a:t>mysql</a:t>
            </a:r>
            <a:r>
              <a:rPr lang="en-US" altLang="zh-CN" dirty="0"/>
              <a:t>-community-server</a:t>
            </a:r>
            <a:r>
              <a:rPr lang="zh-CN" altLang="en-US" dirty="0"/>
              <a:t>，其他相关的依赖库</a:t>
            </a:r>
            <a:r>
              <a:rPr lang="en-US" altLang="zh-CN" dirty="0" err="1"/>
              <a:t>mysql</a:t>
            </a:r>
            <a:r>
              <a:rPr lang="en-US" altLang="zh-CN" dirty="0"/>
              <a:t>-community-client</a:t>
            </a:r>
            <a:r>
              <a:rPr lang="zh-CN" altLang="en-US" dirty="0"/>
              <a:t>、</a:t>
            </a:r>
            <a:r>
              <a:rPr lang="en-US" altLang="zh-CN" dirty="0" err="1"/>
              <a:t>mysql</a:t>
            </a:r>
            <a:r>
              <a:rPr lang="en-US" altLang="zh-CN" dirty="0"/>
              <a:t>-community-common</a:t>
            </a:r>
            <a:r>
              <a:rPr lang="zh-CN" altLang="en-US" dirty="0"/>
              <a:t>和</a:t>
            </a:r>
            <a:r>
              <a:rPr lang="en-US" altLang="zh-CN" dirty="0" err="1"/>
              <a:t>mysql</a:t>
            </a:r>
            <a:r>
              <a:rPr lang="en-US" altLang="zh-CN" dirty="0"/>
              <a:t>-community-libs</a:t>
            </a:r>
            <a:r>
              <a:rPr lang="zh-CN" altLang="en-US" dirty="0"/>
              <a:t>均会自动安装。使用命令如下所示。</a:t>
            </a:r>
          </a:p>
          <a:p>
            <a:pPr marL="685800" lvl="2" indent="0">
              <a:buNone/>
            </a:pPr>
            <a:r>
              <a:rPr lang="en-US" altLang="zh-CN" i="1" dirty="0"/>
              <a:t>yum install -y </a:t>
            </a:r>
            <a:r>
              <a:rPr lang="en-US" altLang="zh-CN" i="1" dirty="0" err="1"/>
              <a:t>mysql</a:t>
            </a:r>
            <a:r>
              <a:rPr lang="en-US" altLang="zh-CN" i="1" dirty="0"/>
              <a:t>-community-server</a:t>
            </a:r>
          </a:p>
          <a:p>
            <a:pPr lvl="2"/>
            <a:r>
              <a:rPr lang="zh-CN" altLang="en-US" dirty="0"/>
              <a:t>当看到“</a:t>
            </a:r>
            <a:r>
              <a:rPr lang="en-US" altLang="zh-CN" dirty="0"/>
              <a:t>Complete!”</a:t>
            </a:r>
            <a:r>
              <a:rPr lang="zh-CN" altLang="en-US" dirty="0"/>
              <a:t>提示后，</a:t>
            </a:r>
            <a:r>
              <a:rPr lang="en-US" altLang="zh-CN" dirty="0"/>
              <a:t>MySQL</a:t>
            </a:r>
            <a:r>
              <a:rPr lang="zh-CN" altLang="en-US" dirty="0"/>
              <a:t>就安装完成了，接下来启动</a:t>
            </a:r>
            <a:r>
              <a:rPr lang="en-US" altLang="zh-CN" dirty="0"/>
              <a:t>MySQL</a:t>
            </a:r>
            <a:r>
              <a:rPr lang="zh-CN" altLang="en-US" dirty="0"/>
              <a:t>并进行登录数据库的测试。</a:t>
            </a:r>
          </a:p>
        </p:txBody>
      </p:sp>
    </p:spTree>
    <p:extLst>
      <p:ext uri="{BB962C8B-B14F-4D97-AF65-F5344CB8AC3E}">
        <p14:creationId xmlns:p14="http://schemas.microsoft.com/office/powerpoint/2010/main" val="2346102780"/>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a:xfrm>
            <a:off x="628650" y="1369219"/>
            <a:ext cx="7886700" cy="1255035"/>
          </a:xfrm>
        </p:spPr>
        <p:txBody>
          <a:bodyPr>
            <a:normAutofit fontScale="77500" lnSpcReduction="20000"/>
          </a:bodyPr>
          <a:lstStyle/>
          <a:p>
            <a:r>
              <a:rPr lang="en-US" altLang="zh-CN" dirty="0"/>
              <a:t>2. </a:t>
            </a:r>
            <a:r>
              <a:rPr lang="zh-CN" altLang="en-US" dirty="0"/>
              <a:t>安装和配置</a:t>
            </a:r>
            <a:r>
              <a:rPr lang="en-US" altLang="zh-CN" dirty="0"/>
              <a:t>MySQL</a:t>
            </a:r>
          </a:p>
          <a:p>
            <a:pPr lvl="1"/>
            <a:r>
              <a:rPr lang="en-US" altLang="zh-CN" dirty="0"/>
              <a:t>5</a:t>
            </a:r>
            <a:r>
              <a:rPr lang="zh-CN" altLang="en-US" dirty="0"/>
              <a:t>）启动</a:t>
            </a:r>
            <a:r>
              <a:rPr lang="en-US" altLang="zh-CN" dirty="0"/>
              <a:t>MySQL</a:t>
            </a:r>
          </a:p>
          <a:p>
            <a:pPr lvl="2"/>
            <a:r>
              <a:rPr lang="zh-CN" altLang="en-US" dirty="0"/>
              <a:t>使用以下命令启动</a:t>
            </a:r>
            <a:r>
              <a:rPr lang="en-US" altLang="zh-CN" dirty="0"/>
              <a:t>MySQL</a:t>
            </a:r>
            <a:r>
              <a:rPr lang="zh-CN" altLang="en-US" dirty="0"/>
              <a:t>。读者请注意，</a:t>
            </a:r>
            <a:r>
              <a:rPr lang="en-US" altLang="zh-CN" dirty="0"/>
              <a:t>CentOS 6</a:t>
            </a:r>
            <a:r>
              <a:rPr lang="zh-CN" altLang="en-US" dirty="0"/>
              <a:t>中，使用</a:t>
            </a:r>
            <a:r>
              <a:rPr lang="en-US" altLang="zh-CN" i="1" dirty="0"/>
              <a:t>service </a:t>
            </a:r>
            <a:r>
              <a:rPr lang="en-US" altLang="zh-CN" i="1" dirty="0" err="1"/>
              <a:t>mysqld</a:t>
            </a:r>
            <a:r>
              <a:rPr lang="en-US" altLang="zh-CN" i="1" dirty="0"/>
              <a:t> start</a:t>
            </a:r>
            <a:r>
              <a:rPr lang="zh-CN" altLang="en-US" dirty="0"/>
              <a:t>启动</a:t>
            </a:r>
            <a:r>
              <a:rPr lang="en-US" altLang="zh-CN" dirty="0"/>
              <a:t>MySQL</a:t>
            </a:r>
            <a:r>
              <a:rPr lang="zh-CN" altLang="en-US" dirty="0"/>
              <a:t>。</a:t>
            </a:r>
          </a:p>
          <a:p>
            <a:pPr marL="685800" lvl="2" indent="0">
              <a:buNone/>
            </a:pPr>
            <a:r>
              <a:rPr lang="en-US" altLang="zh-CN" i="1" dirty="0" err="1"/>
              <a:t>systemctl</a:t>
            </a:r>
            <a:r>
              <a:rPr lang="en-US" altLang="zh-CN" i="1" dirty="0"/>
              <a:t> start </a:t>
            </a:r>
            <a:r>
              <a:rPr lang="en-US" altLang="zh-CN" i="1" dirty="0" err="1"/>
              <a:t>mysqld</a:t>
            </a:r>
            <a:endParaRPr lang="en-US" altLang="zh-CN" i="1" dirty="0"/>
          </a:p>
          <a:p>
            <a:pPr lvl="2"/>
            <a:r>
              <a:rPr lang="zh-CN" altLang="en-US" dirty="0"/>
              <a:t>还可以使用命令</a:t>
            </a:r>
            <a:r>
              <a:rPr lang="zh-CN" altLang="en-US" i="1" dirty="0"/>
              <a:t>“</a:t>
            </a:r>
            <a:r>
              <a:rPr lang="en-US" altLang="zh-CN" i="1" dirty="0" err="1"/>
              <a:t>systemctl</a:t>
            </a:r>
            <a:r>
              <a:rPr lang="en-US" altLang="zh-CN" i="1" dirty="0"/>
              <a:t> status </a:t>
            </a:r>
            <a:r>
              <a:rPr lang="en-US" altLang="zh-CN" i="1" dirty="0" err="1"/>
              <a:t>mysqld</a:t>
            </a:r>
            <a:r>
              <a:rPr lang="en-US" altLang="zh-CN" i="1" dirty="0"/>
              <a:t>”</a:t>
            </a:r>
            <a:r>
              <a:rPr lang="zh-CN" altLang="en-US" dirty="0"/>
              <a:t>查看状态。</a:t>
            </a:r>
          </a:p>
        </p:txBody>
      </p:sp>
      <p:pic>
        <p:nvPicPr>
          <p:cNvPr id="4" name="图片 3">
            <a:extLst>
              <a:ext uri="{FF2B5EF4-FFF2-40B4-BE49-F238E27FC236}">
                <a16:creationId xmlns:a16="http://schemas.microsoft.com/office/drawing/2014/main" id="{00C826A3-D847-4C20-A3AA-8B99471D83C6}"/>
              </a:ext>
            </a:extLst>
          </p:cNvPr>
          <p:cNvPicPr>
            <a:picLocks noChangeAspect="1"/>
          </p:cNvPicPr>
          <p:nvPr/>
        </p:nvPicPr>
        <p:blipFill>
          <a:blip r:embed="rId2"/>
          <a:stretch>
            <a:fillRect/>
          </a:stretch>
        </p:blipFill>
        <p:spPr>
          <a:xfrm>
            <a:off x="2334574" y="2539176"/>
            <a:ext cx="4474852" cy="2194750"/>
          </a:xfrm>
          <a:prstGeom prst="rect">
            <a:avLst/>
          </a:prstGeom>
        </p:spPr>
      </p:pic>
    </p:spTree>
    <p:extLst>
      <p:ext uri="{BB962C8B-B14F-4D97-AF65-F5344CB8AC3E}">
        <p14:creationId xmlns:p14="http://schemas.microsoft.com/office/powerpoint/2010/main" val="2208345825"/>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sz="1800" dirty="0"/>
              <a:t>2. </a:t>
            </a:r>
            <a:r>
              <a:rPr lang="zh-CN" altLang="en-US" sz="1800" dirty="0"/>
              <a:t>安装和配置</a:t>
            </a:r>
            <a:r>
              <a:rPr lang="en-US" altLang="zh-CN" sz="1800" dirty="0"/>
              <a:t>MySQL</a:t>
            </a:r>
          </a:p>
          <a:p>
            <a:pPr lvl="1"/>
            <a:r>
              <a:rPr lang="en-US" altLang="zh-CN" sz="1600" dirty="0"/>
              <a:t>6</a:t>
            </a:r>
            <a:r>
              <a:rPr lang="zh-CN" altLang="en-US" sz="1600" dirty="0"/>
              <a:t>）测试</a:t>
            </a:r>
            <a:r>
              <a:rPr lang="en-US" altLang="zh-CN" sz="1600" dirty="0"/>
              <a:t>MySQL</a:t>
            </a:r>
          </a:p>
          <a:p>
            <a:pPr lvl="2"/>
            <a:r>
              <a:rPr lang="zh-CN" altLang="en-US" sz="1400" dirty="0"/>
              <a:t>（</a:t>
            </a:r>
            <a:r>
              <a:rPr lang="en-US" altLang="zh-CN" sz="1400" dirty="0"/>
              <a:t>1</a:t>
            </a:r>
            <a:r>
              <a:rPr lang="zh-CN" altLang="en-US" sz="1400" dirty="0"/>
              <a:t>）使用</a:t>
            </a:r>
            <a:r>
              <a:rPr lang="en-US" altLang="zh-CN" sz="1400" dirty="0"/>
              <a:t>root</a:t>
            </a:r>
            <a:r>
              <a:rPr lang="zh-CN" altLang="en-US" sz="1400" dirty="0"/>
              <a:t>和空密码登录测试</a:t>
            </a:r>
          </a:p>
          <a:p>
            <a:pPr lvl="2"/>
            <a:r>
              <a:rPr lang="zh-CN" altLang="en-US" sz="1400" dirty="0"/>
              <a:t>使用</a:t>
            </a:r>
            <a:r>
              <a:rPr lang="en-US" altLang="zh-CN" sz="1400" dirty="0"/>
              <a:t>root</a:t>
            </a:r>
            <a:r>
              <a:rPr lang="zh-CN" altLang="en-US" sz="1400" dirty="0"/>
              <a:t>用户和空密码登录数据库服务器，使用的命令如下所示。</a:t>
            </a:r>
          </a:p>
          <a:p>
            <a:pPr marL="685800" lvl="2" indent="0">
              <a:buNone/>
            </a:pPr>
            <a:r>
              <a:rPr lang="en-US" altLang="zh-CN" sz="1400" i="1" dirty="0" err="1"/>
              <a:t>mysql</a:t>
            </a:r>
            <a:r>
              <a:rPr lang="en-US" altLang="zh-CN" sz="1400" i="1" dirty="0"/>
              <a:t> -u root –p</a:t>
            </a:r>
          </a:p>
          <a:p>
            <a:pPr marL="685800" lvl="2" indent="0">
              <a:buNone/>
            </a:pPr>
            <a:endParaRPr lang="en-US" altLang="zh-CN" sz="1400" i="1" dirty="0"/>
          </a:p>
          <a:p>
            <a:pPr marL="685800" lvl="2" indent="0">
              <a:buNone/>
            </a:pPr>
            <a:endParaRPr lang="en-US" altLang="zh-CN" sz="1400" i="1" dirty="0"/>
          </a:p>
          <a:p>
            <a:pPr lvl="2"/>
            <a:endParaRPr lang="en-US" altLang="zh-CN" sz="1400" dirty="0"/>
          </a:p>
          <a:p>
            <a:pPr lvl="2"/>
            <a:r>
              <a:rPr lang="zh-CN" altLang="en-US" sz="1400" dirty="0"/>
              <a:t>系统报错，这是因为</a:t>
            </a:r>
            <a:r>
              <a:rPr lang="en-US" altLang="zh-CN" sz="1400" dirty="0"/>
              <a:t>MySQL 5.7</a:t>
            </a:r>
            <a:r>
              <a:rPr lang="zh-CN" altLang="en-US" sz="1400" dirty="0"/>
              <a:t>调整了策略，新安装数据库之后，默认</a:t>
            </a:r>
            <a:r>
              <a:rPr lang="en-US" altLang="zh-CN" sz="1400" dirty="0"/>
              <a:t>root</a:t>
            </a:r>
            <a:r>
              <a:rPr lang="zh-CN" altLang="en-US" sz="1400" dirty="0"/>
              <a:t>密码不是空的了。在启动时随机生成了一个密码，可以</a:t>
            </a:r>
            <a:r>
              <a:rPr lang="en-US" altLang="zh-CN" sz="1400" dirty="0"/>
              <a:t>/var/log/mysqld.log</a:t>
            </a:r>
            <a:r>
              <a:rPr lang="zh-CN" altLang="en-US" sz="1400" dirty="0"/>
              <a:t>中找到临时密码，使用命令</a:t>
            </a:r>
            <a:r>
              <a:rPr lang="zh-CN" altLang="en-US" sz="1400" i="1" dirty="0"/>
              <a:t>“</a:t>
            </a:r>
            <a:r>
              <a:rPr lang="en-US" altLang="zh-CN" sz="1400" i="1" dirty="0"/>
              <a:t>grep ‘temporary password’ /var/log/mysqld.log”</a:t>
            </a:r>
            <a:r>
              <a:rPr lang="zh-CN" altLang="en-US" sz="1400" dirty="0"/>
              <a:t>查找临时密码。</a:t>
            </a:r>
            <a:endParaRPr lang="en-US" altLang="zh-CN" sz="1400" dirty="0"/>
          </a:p>
        </p:txBody>
      </p:sp>
      <p:pic>
        <p:nvPicPr>
          <p:cNvPr id="4" name="图片 3">
            <a:extLst>
              <a:ext uri="{FF2B5EF4-FFF2-40B4-BE49-F238E27FC236}">
                <a16:creationId xmlns:a16="http://schemas.microsoft.com/office/drawing/2014/main" id="{56C5D881-5B0A-4833-A6BC-4AEBCFE4102C}"/>
              </a:ext>
            </a:extLst>
          </p:cNvPr>
          <p:cNvPicPr/>
          <p:nvPr/>
        </p:nvPicPr>
        <p:blipFill>
          <a:blip r:embed="rId2"/>
          <a:stretch>
            <a:fillRect/>
          </a:stretch>
        </p:blipFill>
        <p:spPr>
          <a:xfrm>
            <a:off x="1934845" y="2851149"/>
            <a:ext cx="5274310" cy="660400"/>
          </a:xfrm>
          <a:prstGeom prst="rect">
            <a:avLst/>
          </a:prstGeom>
        </p:spPr>
      </p:pic>
      <p:pic>
        <p:nvPicPr>
          <p:cNvPr id="5" name="图片 4">
            <a:extLst>
              <a:ext uri="{FF2B5EF4-FFF2-40B4-BE49-F238E27FC236}">
                <a16:creationId xmlns:a16="http://schemas.microsoft.com/office/drawing/2014/main" id="{1A37E5C2-B890-480D-A850-D1C66C1DC0CB}"/>
              </a:ext>
            </a:extLst>
          </p:cNvPr>
          <p:cNvPicPr/>
          <p:nvPr/>
        </p:nvPicPr>
        <p:blipFill>
          <a:blip r:embed="rId3"/>
          <a:stretch>
            <a:fillRect/>
          </a:stretch>
        </p:blipFill>
        <p:spPr>
          <a:xfrm>
            <a:off x="1934845" y="4283301"/>
            <a:ext cx="5274310" cy="516890"/>
          </a:xfrm>
          <a:prstGeom prst="rect">
            <a:avLst/>
          </a:prstGeom>
        </p:spPr>
      </p:pic>
    </p:spTree>
    <p:extLst>
      <p:ext uri="{BB962C8B-B14F-4D97-AF65-F5344CB8AC3E}">
        <p14:creationId xmlns:p14="http://schemas.microsoft.com/office/powerpoint/2010/main" val="473568559"/>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sz="1800" dirty="0"/>
              <a:t>2. </a:t>
            </a:r>
            <a:r>
              <a:rPr lang="zh-CN" altLang="en-US" sz="1800" dirty="0"/>
              <a:t>安装和配置</a:t>
            </a:r>
            <a:r>
              <a:rPr lang="en-US" altLang="zh-CN" sz="1800" dirty="0"/>
              <a:t>MySQL</a:t>
            </a:r>
          </a:p>
          <a:p>
            <a:pPr lvl="1"/>
            <a:r>
              <a:rPr lang="en-US" altLang="zh-CN" sz="1600" dirty="0"/>
              <a:t>6</a:t>
            </a:r>
            <a:r>
              <a:rPr lang="zh-CN" altLang="en-US" sz="1600" dirty="0"/>
              <a:t>）测试</a:t>
            </a:r>
            <a:r>
              <a:rPr lang="en-US" altLang="zh-CN" sz="1600" dirty="0"/>
              <a:t>MySQL</a:t>
            </a:r>
          </a:p>
          <a:p>
            <a:pPr lvl="2"/>
            <a:r>
              <a:rPr lang="zh-CN" altLang="en-US" sz="1400" dirty="0"/>
              <a:t>（</a:t>
            </a:r>
            <a:r>
              <a:rPr lang="en-US" altLang="zh-CN" sz="1400" dirty="0"/>
              <a:t>2</a:t>
            </a:r>
            <a:r>
              <a:rPr lang="zh-CN" altLang="en-US" sz="1400" dirty="0"/>
              <a:t>）使用</a:t>
            </a:r>
            <a:r>
              <a:rPr lang="en-US" altLang="zh-CN" sz="1400" dirty="0"/>
              <a:t>root</a:t>
            </a:r>
            <a:r>
              <a:rPr lang="zh-CN" altLang="en-US" sz="1400" dirty="0"/>
              <a:t>和初始化临时密码登录测试</a:t>
            </a:r>
          </a:p>
          <a:p>
            <a:pPr lvl="2"/>
            <a:r>
              <a:rPr lang="zh-CN" altLang="en-US" sz="1400" dirty="0"/>
              <a:t>使用</a:t>
            </a:r>
            <a:r>
              <a:rPr lang="en-US" altLang="zh-CN" sz="1400" dirty="0"/>
              <a:t>root</a:t>
            </a:r>
            <a:r>
              <a:rPr lang="zh-CN" altLang="en-US" sz="1400" dirty="0"/>
              <a:t>和其临时密码再次登录数据库，此时可以成功登录，但是不能做任何事情，这是因为</a:t>
            </a:r>
            <a:r>
              <a:rPr lang="en-US" altLang="zh-CN" sz="1400" dirty="0"/>
              <a:t>MySQL 5.7</a:t>
            </a:r>
            <a:r>
              <a:rPr lang="zh-CN" altLang="en-US" sz="1400" dirty="0"/>
              <a:t>默认必须修改密码之后才能操作数据库。</a:t>
            </a:r>
          </a:p>
        </p:txBody>
      </p:sp>
      <p:pic>
        <p:nvPicPr>
          <p:cNvPr id="4" name="图片 3">
            <a:extLst>
              <a:ext uri="{FF2B5EF4-FFF2-40B4-BE49-F238E27FC236}">
                <a16:creationId xmlns:a16="http://schemas.microsoft.com/office/drawing/2014/main" id="{CBAAAFA5-D685-40A0-8A77-E428F3BF853C}"/>
              </a:ext>
            </a:extLst>
          </p:cNvPr>
          <p:cNvPicPr>
            <a:picLocks noChangeAspect="1"/>
          </p:cNvPicPr>
          <p:nvPr/>
        </p:nvPicPr>
        <p:blipFill rotWithShape="1">
          <a:blip r:embed="rId2"/>
          <a:srcRect t="17684"/>
          <a:stretch/>
        </p:blipFill>
        <p:spPr bwMode="auto">
          <a:xfrm>
            <a:off x="2337622" y="2746632"/>
            <a:ext cx="4468755" cy="19872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43730085"/>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sz="1800" dirty="0"/>
              <a:t>2. </a:t>
            </a:r>
            <a:r>
              <a:rPr lang="zh-CN" altLang="en-US" sz="1800" dirty="0"/>
              <a:t>安装和配置</a:t>
            </a:r>
            <a:r>
              <a:rPr lang="en-US" altLang="zh-CN" sz="1800" dirty="0"/>
              <a:t>MySQL</a:t>
            </a:r>
          </a:p>
          <a:p>
            <a:pPr lvl="1"/>
            <a:r>
              <a:rPr lang="en-US" altLang="zh-CN" sz="1600" dirty="0"/>
              <a:t>6</a:t>
            </a:r>
            <a:r>
              <a:rPr lang="zh-CN" altLang="en-US" sz="1600" dirty="0"/>
              <a:t>）测试</a:t>
            </a:r>
            <a:r>
              <a:rPr lang="en-US" altLang="zh-CN" sz="1600" dirty="0"/>
              <a:t>MySQL</a:t>
            </a:r>
          </a:p>
          <a:p>
            <a:pPr lvl="2"/>
            <a:r>
              <a:rPr lang="zh-CN" altLang="en-US" sz="1400" dirty="0"/>
              <a:t>（</a:t>
            </a:r>
            <a:r>
              <a:rPr lang="en-US" altLang="zh-CN" sz="1400" dirty="0"/>
              <a:t>3</a:t>
            </a:r>
            <a:r>
              <a:rPr lang="zh-CN" altLang="en-US" sz="1400" dirty="0"/>
              <a:t>）修改</a:t>
            </a:r>
            <a:r>
              <a:rPr lang="en-US" altLang="zh-CN" sz="1400" dirty="0"/>
              <a:t>root</a:t>
            </a:r>
            <a:r>
              <a:rPr lang="zh-CN" altLang="en-US" sz="1400" dirty="0"/>
              <a:t>的初始化临时密码</a:t>
            </a:r>
          </a:p>
          <a:p>
            <a:pPr marL="685800" lvl="2" indent="0">
              <a:buNone/>
            </a:pPr>
            <a:r>
              <a:rPr lang="en-US" altLang="zh-CN" sz="1400" i="1" dirty="0"/>
              <a:t>ALTER USER '</a:t>
            </a:r>
            <a:r>
              <a:rPr lang="en-US" altLang="zh-CN" sz="1400" i="1" dirty="0" err="1"/>
              <a:t>root'@'localhost</a:t>
            </a:r>
            <a:r>
              <a:rPr lang="en-US" altLang="zh-CN" sz="1400" i="1" dirty="0"/>
              <a:t>' IDENTIFIED BY '</a:t>
            </a:r>
            <a:r>
              <a:rPr lang="en-US" altLang="zh-CN" sz="1400" i="1" dirty="0" err="1"/>
              <a:t>xijing</a:t>
            </a:r>
            <a:r>
              <a:rPr lang="en-US" altLang="zh-CN" sz="1400" i="1" dirty="0"/>
              <a:t>’;</a:t>
            </a:r>
          </a:p>
          <a:p>
            <a:pPr marL="685800" lvl="2" indent="0">
              <a:buNone/>
            </a:pPr>
            <a:endParaRPr lang="en-US" altLang="zh-CN" sz="1400" i="1" dirty="0"/>
          </a:p>
          <a:p>
            <a:pPr marL="685800" lvl="2" indent="0">
              <a:buNone/>
            </a:pPr>
            <a:endParaRPr lang="en-US" altLang="zh-CN" sz="1400" i="1" dirty="0"/>
          </a:p>
          <a:p>
            <a:pPr marL="685800" lvl="2" indent="0">
              <a:buNone/>
            </a:pPr>
            <a:endParaRPr lang="en-US" altLang="zh-CN" sz="1400" i="1" dirty="0"/>
          </a:p>
          <a:p>
            <a:pPr marL="685800" lvl="2" indent="0">
              <a:buNone/>
            </a:pPr>
            <a:endParaRPr lang="en-US" altLang="zh-CN" sz="1400" i="1" dirty="0"/>
          </a:p>
          <a:p>
            <a:pPr lvl="2"/>
            <a:r>
              <a:rPr lang="zh-CN" altLang="en-US" dirty="0"/>
              <a:t>出错，</a:t>
            </a:r>
            <a:r>
              <a:rPr lang="zh-CN" altLang="zh-CN" dirty="0"/>
              <a:t>这是由于</a:t>
            </a:r>
            <a:r>
              <a:rPr lang="en-US" altLang="zh-CN" dirty="0"/>
              <a:t>MySQL 5.7</a:t>
            </a:r>
            <a:r>
              <a:rPr lang="zh-CN" altLang="zh-CN" dirty="0"/>
              <a:t>默认安装了密码安全检查插件（</a:t>
            </a:r>
            <a:r>
              <a:rPr lang="en-US" altLang="zh-CN" dirty="0" err="1"/>
              <a:t>validate_password</a:t>
            </a:r>
            <a:r>
              <a:rPr lang="zh-CN" altLang="zh-CN" dirty="0"/>
              <a:t>），默认密码检查策略要求密码必须包含：大小写字母、数字和特殊符号，并且长度不能少于</a:t>
            </a:r>
            <a:r>
              <a:rPr lang="en-US" altLang="zh-CN" dirty="0"/>
              <a:t>8</a:t>
            </a:r>
            <a:r>
              <a:rPr lang="zh-CN" altLang="zh-CN" dirty="0"/>
              <a:t>位。</a:t>
            </a:r>
            <a:endParaRPr lang="en-US" altLang="zh-CN" sz="1400" i="1" dirty="0"/>
          </a:p>
        </p:txBody>
      </p:sp>
      <p:pic>
        <p:nvPicPr>
          <p:cNvPr id="5" name="图片 4">
            <a:extLst>
              <a:ext uri="{FF2B5EF4-FFF2-40B4-BE49-F238E27FC236}">
                <a16:creationId xmlns:a16="http://schemas.microsoft.com/office/drawing/2014/main" id="{AFCDBF99-1896-4133-95C9-2BF029441B08}"/>
              </a:ext>
            </a:extLst>
          </p:cNvPr>
          <p:cNvPicPr/>
          <p:nvPr/>
        </p:nvPicPr>
        <p:blipFill>
          <a:blip r:embed="rId2"/>
          <a:stretch>
            <a:fillRect/>
          </a:stretch>
        </p:blipFill>
        <p:spPr>
          <a:xfrm>
            <a:off x="1934845" y="2731413"/>
            <a:ext cx="5274310" cy="539115"/>
          </a:xfrm>
          <a:prstGeom prst="rect">
            <a:avLst/>
          </a:prstGeom>
        </p:spPr>
      </p:pic>
    </p:spTree>
    <p:extLst>
      <p:ext uri="{BB962C8B-B14F-4D97-AF65-F5344CB8AC3E}">
        <p14:creationId xmlns:p14="http://schemas.microsoft.com/office/powerpoint/2010/main" val="3060072893"/>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5737C-C1C1-44C1-97AC-EFACD2859C87}"/>
              </a:ext>
            </a:extLst>
          </p:cNvPr>
          <p:cNvSpPr>
            <a:spLocks noGrp="1"/>
          </p:cNvSpPr>
          <p:nvPr>
            <p:ph type="title"/>
          </p:nvPr>
        </p:nvSpPr>
        <p:spPr/>
        <p:txBody>
          <a:bodyPr>
            <a:normAutofit/>
          </a:bodyPr>
          <a:lstStyle/>
          <a:p>
            <a:r>
              <a:rPr lang="en-US" altLang="zh-CN" dirty="0"/>
              <a:t>MySQL 5.7</a:t>
            </a:r>
            <a:r>
              <a:rPr lang="zh-CN" altLang="zh-CN" dirty="0"/>
              <a:t>默认密码检查策略</a:t>
            </a:r>
            <a:endParaRPr lang="zh-CN" altLang="en-US" dirty="0"/>
          </a:p>
        </p:txBody>
      </p:sp>
      <p:pic>
        <p:nvPicPr>
          <p:cNvPr id="5" name="内容占位符 4">
            <a:extLst>
              <a:ext uri="{FF2B5EF4-FFF2-40B4-BE49-F238E27FC236}">
                <a16:creationId xmlns:a16="http://schemas.microsoft.com/office/drawing/2014/main" id="{267CD8CC-DA0C-41A9-9315-8B367B7DBACD}"/>
              </a:ext>
            </a:extLst>
          </p:cNvPr>
          <p:cNvPicPr>
            <a:picLocks noGrp="1"/>
          </p:cNvPicPr>
          <p:nvPr>
            <p:ph idx="1"/>
          </p:nvPr>
        </p:nvPicPr>
        <p:blipFill>
          <a:blip r:embed="rId2"/>
          <a:stretch>
            <a:fillRect/>
          </a:stretch>
        </p:blipFill>
        <p:spPr>
          <a:xfrm>
            <a:off x="1767597" y="1492278"/>
            <a:ext cx="5608806" cy="3017782"/>
          </a:xfrm>
          <a:prstGeom prst="rect">
            <a:avLst/>
          </a:prstGeom>
        </p:spPr>
      </p:pic>
    </p:spTree>
    <p:extLst>
      <p:ext uri="{BB962C8B-B14F-4D97-AF65-F5344CB8AC3E}">
        <p14:creationId xmlns:p14="http://schemas.microsoft.com/office/powerpoint/2010/main" val="226168261"/>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7668C-3A4B-4BD5-BA3E-381003150076}"/>
              </a:ext>
            </a:extLst>
          </p:cNvPr>
          <p:cNvSpPr>
            <a:spLocks noGrp="1"/>
          </p:cNvSpPr>
          <p:nvPr>
            <p:ph type="title"/>
          </p:nvPr>
        </p:nvSpPr>
        <p:spPr/>
        <p:txBody>
          <a:bodyPr/>
          <a:lstStyle/>
          <a:p>
            <a:r>
              <a:rPr lang="en-US" altLang="zh-CN" dirty="0"/>
              <a:t>MySQL</a:t>
            </a:r>
            <a:r>
              <a:rPr lang="zh-CN" altLang="zh-CN" dirty="0"/>
              <a:t>密码策略中相关参数说明（部分）</a:t>
            </a:r>
            <a:endParaRPr lang="zh-CN" altLang="en-US" dirty="0"/>
          </a:p>
        </p:txBody>
      </p:sp>
      <p:graphicFrame>
        <p:nvGraphicFramePr>
          <p:cNvPr id="4" name="内容占位符 3">
            <a:extLst>
              <a:ext uri="{FF2B5EF4-FFF2-40B4-BE49-F238E27FC236}">
                <a16:creationId xmlns:a16="http://schemas.microsoft.com/office/drawing/2014/main" id="{0A837CC8-BB8B-4C0F-95D2-7AB34AFA5F71}"/>
              </a:ext>
            </a:extLst>
          </p:cNvPr>
          <p:cNvGraphicFramePr>
            <a:graphicFrameLocks noGrp="1"/>
          </p:cNvGraphicFramePr>
          <p:nvPr>
            <p:ph idx="1"/>
            <p:extLst>
              <p:ext uri="{D42A27DB-BD31-4B8C-83A1-F6EECF244321}">
                <p14:modId xmlns:p14="http://schemas.microsoft.com/office/powerpoint/2010/main" val="2829461823"/>
              </p:ext>
            </p:extLst>
          </p:nvPr>
        </p:nvGraphicFramePr>
        <p:xfrm>
          <a:off x="628650" y="1330716"/>
          <a:ext cx="7886699" cy="3413760"/>
        </p:xfrm>
        <a:graphic>
          <a:graphicData uri="http://schemas.openxmlformats.org/drawingml/2006/table">
            <a:tbl>
              <a:tblPr firstRow="1" firstCol="1" bandRow="1">
                <a:tableStyleId>{5C22544A-7EE6-4342-B048-85BDC9FD1C3A}</a:tableStyleId>
              </a:tblPr>
              <a:tblGrid>
                <a:gridCol w="2960364">
                  <a:extLst>
                    <a:ext uri="{9D8B030D-6E8A-4147-A177-3AD203B41FA5}">
                      <a16:colId xmlns:a16="http://schemas.microsoft.com/office/drawing/2014/main" val="2639685848"/>
                    </a:ext>
                  </a:extLst>
                </a:gridCol>
                <a:gridCol w="4926335">
                  <a:extLst>
                    <a:ext uri="{9D8B030D-6E8A-4147-A177-3AD203B41FA5}">
                      <a16:colId xmlns:a16="http://schemas.microsoft.com/office/drawing/2014/main" val="1372528031"/>
                    </a:ext>
                  </a:extLst>
                </a:gridCol>
              </a:tblGrid>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参数</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说明</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069162737"/>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validate_password_dictionary_file</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指定密码验证的密码字典文件路径</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891728170"/>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validate_password_length</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固定密码的总长度，默认为</a:t>
                      </a:r>
                      <a:r>
                        <a:rPr lang="en-US" sz="1400" kern="0">
                          <a:effectLst/>
                          <a:latin typeface="微软雅黑" panose="020B0503020204020204" pitchFamily="34" charset="-122"/>
                          <a:ea typeface="微软雅黑" panose="020B0503020204020204" pitchFamily="34" charset="-122"/>
                        </a:rPr>
                        <a:t>8</a:t>
                      </a:r>
                      <a:r>
                        <a:rPr lang="zh-CN" sz="1400" kern="0">
                          <a:effectLst/>
                          <a:latin typeface="微软雅黑" panose="020B0503020204020204" pitchFamily="34" charset="-122"/>
                          <a:ea typeface="微软雅黑" panose="020B0503020204020204" pitchFamily="34" charset="-122"/>
                        </a:rPr>
                        <a:t>，至少为</a:t>
                      </a:r>
                      <a:r>
                        <a:rPr lang="en-US" sz="1400" kern="0">
                          <a:effectLst/>
                          <a:latin typeface="微软雅黑" panose="020B0503020204020204" pitchFamily="34" charset="-122"/>
                          <a:ea typeface="微软雅黑" panose="020B0503020204020204" pitchFamily="34" charset="-122"/>
                        </a:rPr>
                        <a:t>4</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69547398"/>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validate_password_mixed_case_count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整个密码中至少要包含大</a:t>
                      </a:r>
                      <a:r>
                        <a:rPr lang="en-US" sz="1400" kern="0">
                          <a:effectLst/>
                          <a:latin typeface="微软雅黑" panose="020B0503020204020204" pitchFamily="34" charset="-122"/>
                          <a:ea typeface="微软雅黑" panose="020B0503020204020204" pitchFamily="34" charset="-122"/>
                        </a:rPr>
                        <a:t>/</a:t>
                      </a:r>
                      <a:r>
                        <a:rPr lang="zh-CN" sz="1400" kern="0">
                          <a:effectLst/>
                          <a:latin typeface="微软雅黑" panose="020B0503020204020204" pitchFamily="34" charset="-122"/>
                          <a:ea typeface="微软雅黑" panose="020B0503020204020204" pitchFamily="34" charset="-122"/>
                        </a:rPr>
                        <a:t>小写字母的个数，默认为</a:t>
                      </a:r>
                      <a:r>
                        <a:rPr lang="en-US" sz="1400" kern="0">
                          <a:effectLst/>
                          <a:latin typeface="微软雅黑" panose="020B0503020204020204" pitchFamily="34" charset="-122"/>
                          <a:ea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80615412"/>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validate_password_number_count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整个密码中至少要包含阿拉伯数字的个数，默认为</a:t>
                      </a:r>
                      <a:r>
                        <a:rPr lang="en-US" sz="1400" kern="0">
                          <a:effectLst/>
                          <a:latin typeface="微软雅黑" panose="020B0503020204020204" pitchFamily="34" charset="-122"/>
                          <a:ea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19451516"/>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validate_password_special_char_count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整个密码中至少要包含特殊字符的个数，默认为</a:t>
                      </a:r>
                      <a:r>
                        <a:rPr lang="en-US" sz="1400" kern="0">
                          <a:effectLst/>
                          <a:latin typeface="微软雅黑" panose="020B0503020204020204" pitchFamily="34" charset="-122"/>
                          <a:ea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775887162"/>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validate_password_policy</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指定密码的强度验证等级，默认为</a:t>
                      </a:r>
                      <a:r>
                        <a:rPr lang="en-US" sz="1400" kern="0" dirty="0">
                          <a:effectLst/>
                          <a:latin typeface="微软雅黑" panose="020B0503020204020204" pitchFamily="34" charset="-122"/>
                          <a:ea typeface="微软雅黑" panose="020B0503020204020204" pitchFamily="34" charset="-122"/>
                        </a:rPr>
                        <a:t>MEDIUM</a:t>
                      </a:r>
                      <a:r>
                        <a:rPr lang="zh-CN" sz="1400" kern="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p>
                      <a:pPr algn="l">
                        <a:spcAft>
                          <a:spcPts val="0"/>
                        </a:spcAft>
                      </a:pPr>
                      <a:r>
                        <a:rPr lang="en-US" sz="1400" kern="0" dirty="0" err="1">
                          <a:effectLst/>
                          <a:latin typeface="微软雅黑" panose="020B0503020204020204" pitchFamily="34" charset="-122"/>
                          <a:ea typeface="微软雅黑" panose="020B0503020204020204" pitchFamily="34" charset="-122"/>
                        </a:rPr>
                        <a:t>validate_password_policy</a:t>
                      </a:r>
                      <a:r>
                        <a:rPr lang="zh-CN" sz="1400" kern="0" dirty="0">
                          <a:effectLst/>
                          <a:latin typeface="微软雅黑" panose="020B0503020204020204" pitchFamily="34" charset="-122"/>
                          <a:ea typeface="微软雅黑" panose="020B0503020204020204" pitchFamily="34" charset="-122"/>
                        </a:rPr>
                        <a:t>的取值有</a:t>
                      </a:r>
                      <a:r>
                        <a:rPr lang="en-US" sz="1400" kern="0" dirty="0">
                          <a:effectLst/>
                          <a:latin typeface="微软雅黑" panose="020B0503020204020204" pitchFamily="34" charset="-122"/>
                          <a:ea typeface="微软雅黑" panose="020B0503020204020204" pitchFamily="34" charset="-122"/>
                        </a:rPr>
                        <a:t>3</a:t>
                      </a:r>
                      <a:r>
                        <a:rPr lang="zh-CN" sz="1400" kern="0" dirty="0">
                          <a:effectLst/>
                          <a:latin typeface="微软雅黑" panose="020B0503020204020204" pitchFamily="34" charset="-122"/>
                          <a:ea typeface="微软雅黑" panose="020B0503020204020204" pitchFamily="34" charset="-122"/>
                        </a:rPr>
                        <a:t>种：</a:t>
                      </a:r>
                      <a:endParaRPr lang="zh-CN" sz="1400" kern="100" dirty="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en-US" sz="1400" kern="0" dirty="0">
                          <a:effectLst/>
                          <a:latin typeface="微软雅黑" panose="020B0503020204020204" pitchFamily="34" charset="-122"/>
                          <a:ea typeface="微软雅黑" panose="020B0503020204020204" pitchFamily="34" charset="-122"/>
                        </a:rPr>
                        <a:t>0/LOW</a:t>
                      </a:r>
                      <a:r>
                        <a:rPr lang="zh-CN" sz="1400" kern="0" dirty="0">
                          <a:effectLst/>
                          <a:latin typeface="微软雅黑" panose="020B0503020204020204" pitchFamily="34" charset="-122"/>
                          <a:ea typeface="微软雅黑" panose="020B0503020204020204" pitchFamily="34" charset="-122"/>
                        </a:rPr>
                        <a:t>：只验证长度</a:t>
                      </a:r>
                      <a:endParaRPr lang="zh-CN" sz="1400" kern="100" dirty="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en-US" sz="1400" kern="0" dirty="0">
                          <a:effectLst/>
                          <a:latin typeface="微软雅黑" panose="020B0503020204020204" pitchFamily="34" charset="-122"/>
                          <a:ea typeface="微软雅黑" panose="020B0503020204020204" pitchFamily="34" charset="-122"/>
                        </a:rPr>
                        <a:t>1/MEDIUM</a:t>
                      </a:r>
                      <a:r>
                        <a:rPr lang="zh-CN" sz="1400" kern="0" dirty="0">
                          <a:effectLst/>
                          <a:latin typeface="微软雅黑" panose="020B0503020204020204" pitchFamily="34" charset="-122"/>
                          <a:ea typeface="微软雅黑" panose="020B0503020204020204" pitchFamily="34" charset="-122"/>
                        </a:rPr>
                        <a:t>：验证长度、数字、大小写、特殊字符</a:t>
                      </a:r>
                      <a:endParaRPr lang="zh-CN" sz="1400" kern="100" dirty="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en-US" sz="1400" kern="0" dirty="0">
                          <a:effectLst/>
                          <a:latin typeface="微软雅黑" panose="020B0503020204020204" pitchFamily="34" charset="-122"/>
                          <a:ea typeface="微软雅黑" panose="020B0503020204020204" pitchFamily="34" charset="-122"/>
                        </a:rPr>
                        <a:t>2/STRONG</a:t>
                      </a:r>
                      <a:r>
                        <a:rPr lang="zh-CN" sz="1400" kern="0" dirty="0">
                          <a:effectLst/>
                          <a:latin typeface="微软雅黑" panose="020B0503020204020204" pitchFamily="34" charset="-122"/>
                          <a:ea typeface="微软雅黑" panose="020B0503020204020204" pitchFamily="34" charset="-122"/>
                        </a:rPr>
                        <a:t>：验证长度、数字、大小写、特殊字符、字典文件</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10698559"/>
                  </a:ext>
                </a:extLst>
              </a:tr>
            </a:tbl>
          </a:graphicData>
        </a:graphic>
      </p:graphicFrame>
    </p:spTree>
    <p:extLst>
      <p:ext uri="{BB962C8B-B14F-4D97-AF65-F5344CB8AC3E}">
        <p14:creationId xmlns:p14="http://schemas.microsoft.com/office/powerpoint/2010/main" val="2947586621"/>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fontScale="92500" lnSpcReduction="10000"/>
          </a:bodyPr>
          <a:lstStyle/>
          <a:p>
            <a:r>
              <a:rPr lang="en-US" altLang="zh-CN" sz="1800" dirty="0"/>
              <a:t>2. </a:t>
            </a:r>
            <a:r>
              <a:rPr lang="zh-CN" altLang="en-US" sz="1800" dirty="0"/>
              <a:t>安装和配置</a:t>
            </a:r>
            <a:r>
              <a:rPr lang="en-US" altLang="zh-CN" sz="1800" dirty="0"/>
              <a:t>MySQL</a:t>
            </a:r>
          </a:p>
          <a:p>
            <a:pPr lvl="1"/>
            <a:r>
              <a:rPr lang="en-US" altLang="zh-CN" sz="1600" dirty="0"/>
              <a:t>6</a:t>
            </a:r>
            <a:r>
              <a:rPr lang="zh-CN" altLang="en-US" sz="1600" dirty="0"/>
              <a:t>）测试</a:t>
            </a:r>
            <a:r>
              <a:rPr lang="en-US" altLang="zh-CN" sz="1600" dirty="0"/>
              <a:t>MySQL</a:t>
            </a:r>
          </a:p>
          <a:p>
            <a:pPr lvl="2"/>
            <a:r>
              <a:rPr lang="zh-CN" altLang="en-US" sz="1400" dirty="0"/>
              <a:t>（</a:t>
            </a:r>
            <a:r>
              <a:rPr lang="en-US" altLang="zh-CN" sz="1400" dirty="0"/>
              <a:t>3</a:t>
            </a:r>
            <a:r>
              <a:rPr lang="zh-CN" altLang="en-US" sz="1400" dirty="0"/>
              <a:t>）修改</a:t>
            </a:r>
            <a:r>
              <a:rPr lang="en-US" altLang="zh-CN" sz="1400" dirty="0"/>
              <a:t>root</a:t>
            </a:r>
            <a:r>
              <a:rPr lang="zh-CN" altLang="en-US" sz="1400" dirty="0"/>
              <a:t>的初始化临时密码</a:t>
            </a:r>
          </a:p>
          <a:p>
            <a:pPr lvl="3"/>
            <a:r>
              <a:rPr lang="zh-CN" altLang="en-US" sz="1250" dirty="0"/>
              <a:t>可以通过修改密码策略使密码“</a:t>
            </a:r>
            <a:r>
              <a:rPr lang="en-US" altLang="zh-CN" sz="1250" dirty="0" err="1"/>
              <a:t>xijing</a:t>
            </a:r>
            <a:r>
              <a:rPr lang="en-US" altLang="zh-CN" sz="1250" dirty="0"/>
              <a:t>”</a:t>
            </a:r>
            <a:r>
              <a:rPr lang="zh-CN" altLang="en-US" sz="1250" dirty="0"/>
              <a:t>有效，步骤如下：</a:t>
            </a:r>
          </a:p>
          <a:p>
            <a:pPr lvl="4"/>
            <a:r>
              <a:rPr lang="zh-CN" altLang="en-US" sz="1250" dirty="0"/>
              <a:t>① 设置密码的验证强度等级“</a:t>
            </a:r>
            <a:r>
              <a:rPr lang="en-US" altLang="zh-CN" sz="1250" dirty="0" err="1"/>
              <a:t>validate_password_policy</a:t>
            </a:r>
            <a:r>
              <a:rPr lang="en-US" altLang="zh-CN" sz="1250" dirty="0"/>
              <a:t>”</a:t>
            </a:r>
            <a:r>
              <a:rPr lang="zh-CN" altLang="en-US" sz="1250" dirty="0"/>
              <a:t>为“</a:t>
            </a:r>
            <a:r>
              <a:rPr lang="en-US" altLang="zh-CN" sz="1250" dirty="0"/>
              <a:t>LOW”</a:t>
            </a:r>
            <a:r>
              <a:rPr lang="zh-CN" altLang="en-US" sz="1250" dirty="0"/>
              <a:t>，注意选择“</a:t>
            </a:r>
            <a:r>
              <a:rPr lang="en-US" altLang="zh-CN" sz="1250" dirty="0"/>
              <a:t>STRONG”</a:t>
            </a:r>
            <a:r>
              <a:rPr lang="zh-CN" altLang="en-US" sz="1250" dirty="0"/>
              <a:t>时需要提供密码字典文件。方法是：修改配置文件</a:t>
            </a:r>
            <a:r>
              <a:rPr lang="en-US" altLang="zh-CN" sz="1250" dirty="0"/>
              <a:t>/</a:t>
            </a:r>
            <a:r>
              <a:rPr lang="en-US" altLang="zh-CN" sz="1250" dirty="0" err="1"/>
              <a:t>etc</a:t>
            </a:r>
            <a:r>
              <a:rPr lang="en-US" altLang="zh-CN" sz="1250" dirty="0"/>
              <a:t>/</a:t>
            </a:r>
            <a:r>
              <a:rPr lang="en-US" altLang="zh-CN" sz="1250" dirty="0" err="1"/>
              <a:t>my.cnf</a:t>
            </a:r>
            <a:r>
              <a:rPr lang="zh-CN" altLang="en-US" sz="1250" dirty="0"/>
              <a:t>，在最后添加“</a:t>
            </a:r>
            <a:r>
              <a:rPr lang="en-US" altLang="zh-CN" sz="1250" dirty="0" err="1"/>
              <a:t>validate_password_policy</a:t>
            </a:r>
            <a:r>
              <a:rPr lang="en-US" altLang="zh-CN" sz="1250" dirty="0"/>
              <a:t>”</a:t>
            </a:r>
            <a:r>
              <a:rPr lang="zh-CN" altLang="en-US" sz="1250" dirty="0"/>
              <a:t>配置，指定密码策略，为了使密码“</a:t>
            </a:r>
            <a:r>
              <a:rPr lang="en-US" altLang="zh-CN" sz="1250" dirty="0" err="1"/>
              <a:t>xijing</a:t>
            </a:r>
            <a:r>
              <a:rPr lang="en-US" altLang="zh-CN" sz="1250" dirty="0"/>
              <a:t>”</a:t>
            </a:r>
            <a:r>
              <a:rPr lang="zh-CN" altLang="en-US" sz="1250" dirty="0"/>
              <a:t>有效，编者选择“</a:t>
            </a:r>
            <a:r>
              <a:rPr lang="en-US" altLang="zh-CN" sz="1250" dirty="0"/>
              <a:t>LOW”</a:t>
            </a:r>
            <a:r>
              <a:rPr lang="zh-CN" altLang="en-US" sz="1250" dirty="0"/>
              <a:t>，具体内容如下所示。</a:t>
            </a:r>
          </a:p>
          <a:p>
            <a:pPr marL="1371600" lvl="4" indent="0">
              <a:buNone/>
            </a:pPr>
            <a:r>
              <a:rPr lang="en-US" altLang="zh-CN" sz="1250" i="1" dirty="0" err="1"/>
              <a:t>validate_password_policy</a:t>
            </a:r>
            <a:r>
              <a:rPr lang="en-US" altLang="zh-CN" sz="1250" i="1" dirty="0"/>
              <a:t>=LOW</a:t>
            </a:r>
          </a:p>
          <a:p>
            <a:pPr lvl="4"/>
            <a:r>
              <a:rPr lang="en-US" altLang="zh-CN" sz="1250" dirty="0"/>
              <a:t>② </a:t>
            </a:r>
            <a:r>
              <a:rPr lang="zh-CN" altLang="en-US" sz="1250" dirty="0"/>
              <a:t>设置密码长度“</a:t>
            </a:r>
            <a:r>
              <a:rPr lang="en-US" altLang="zh-CN" sz="1250" dirty="0" err="1"/>
              <a:t>validate_password_length</a:t>
            </a:r>
            <a:r>
              <a:rPr lang="en-US" altLang="zh-CN" sz="1250" dirty="0"/>
              <a:t>”</a:t>
            </a:r>
            <a:r>
              <a:rPr lang="zh-CN" altLang="en-US" sz="1250" dirty="0"/>
              <a:t>为“</a:t>
            </a:r>
            <a:r>
              <a:rPr lang="en-US" altLang="zh-CN" sz="1250" dirty="0"/>
              <a:t>6”</a:t>
            </a:r>
            <a:r>
              <a:rPr lang="zh-CN" altLang="en-US" sz="1250" dirty="0"/>
              <a:t>，注意密码长度最少为</a:t>
            </a:r>
            <a:r>
              <a:rPr lang="en-US" altLang="zh-CN" sz="1250" dirty="0"/>
              <a:t>4</a:t>
            </a:r>
            <a:r>
              <a:rPr lang="zh-CN" altLang="en-US" sz="1250" dirty="0"/>
              <a:t>。方法是：继续修改配置文件</a:t>
            </a:r>
            <a:r>
              <a:rPr lang="en-US" altLang="zh-CN" sz="1250" dirty="0"/>
              <a:t>/</a:t>
            </a:r>
            <a:r>
              <a:rPr lang="en-US" altLang="zh-CN" sz="1250" dirty="0" err="1"/>
              <a:t>etc</a:t>
            </a:r>
            <a:r>
              <a:rPr lang="en-US" altLang="zh-CN" sz="1250" dirty="0"/>
              <a:t>/</a:t>
            </a:r>
            <a:r>
              <a:rPr lang="en-US" altLang="zh-CN" sz="1250" dirty="0" err="1"/>
              <a:t>my.cnf</a:t>
            </a:r>
            <a:r>
              <a:rPr lang="zh-CN" altLang="en-US" sz="1250" dirty="0"/>
              <a:t>，在最后添加“</a:t>
            </a:r>
            <a:r>
              <a:rPr lang="en-US" altLang="zh-CN" sz="1250" dirty="0" err="1"/>
              <a:t>validate_password_length</a:t>
            </a:r>
            <a:r>
              <a:rPr lang="en-US" altLang="zh-CN" sz="1250" dirty="0"/>
              <a:t>”</a:t>
            </a:r>
            <a:r>
              <a:rPr lang="zh-CN" altLang="en-US" sz="1250" dirty="0"/>
              <a:t>配置，具体内容如下所示。</a:t>
            </a:r>
          </a:p>
          <a:p>
            <a:pPr marL="1371600" lvl="4" indent="0">
              <a:buNone/>
            </a:pPr>
            <a:r>
              <a:rPr lang="en-US" altLang="zh-CN" sz="1250" i="1" dirty="0" err="1"/>
              <a:t>validate_password_length</a:t>
            </a:r>
            <a:r>
              <a:rPr lang="en-US" altLang="zh-CN" sz="1250" i="1" dirty="0"/>
              <a:t>=6</a:t>
            </a:r>
          </a:p>
          <a:p>
            <a:pPr lvl="4"/>
            <a:r>
              <a:rPr lang="en-US" altLang="zh-CN" sz="1250" dirty="0"/>
              <a:t>③ </a:t>
            </a:r>
            <a:r>
              <a:rPr lang="zh-CN" altLang="en-US" sz="1250" dirty="0"/>
              <a:t>保存配置</a:t>
            </a:r>
            <a:r>
              <a:rPr lang="en-US" altLang="zh-CN" sz="1250" dirty="0"/>
              <a:t>/</a:t>
            </a:r>
            <a:r>
              <a:rPr lang="en-US" altLang="zh-CN" sz="1250" dirty="0" err="1"/>
              <a:t>etc</a:t>
            </a:r>
            <a:r>
              <a:rPr lang="en-US" altLang="zh-CN" sz="1250" dirty="0"/>
              <a:t>/</a:t>
            </a:r>
            <a:r>
              <a:rPr lang="en-US" altLang="zh-CN" sz="1250" dirty="0" err="1"/>
              <a:t>my.cnf</a:t>
            </a:r>
            <a:r>
              <a:rPr lang="zh-CN" altLang="en-US" sz="1250" dirty="0"/>
              <a:t>并退出，重新启动</a:t>
            </a:r>
            <a:r>
              <a:rPr lang="en-US" altLang="zh-CN" sz="1250" dirty="0"/>
              <a:t>MySQL</a:t>
            </a:r>
            <a:r>
              <a:rPr lang="zh-CN" altLang="en-US" sz="1250" dirty="0"/>
              <a:t>服务使配置生效，使用的命令如下所示。</a:t>
            </a:r>
          </a:p>
          <a:p>
            <a:pPr marL="1371600" lvl="4" indent="0">
              <a:buNone/>
            </a:pPr>
            <a:r>
              <a:rPr lang="en-US" altLang="zh-CN" sz="1250" i="1" dirty="0" err="1"/>
              <a:t>systemctl</a:t>
            </a:r>
            <a:r>
              <a:rPr lang="en-US" altLang="zh-CN" sz="1250" i="1" dirty="0"/>
              <a:t> restart </a:t>
            </a:r>
            <a:r>
              <a:rPr lang="en-US" altLang="zh-CN" sz="1250" i="1" dirty="0" err="1"/>
              <a:t>mysqld</a:t>
            </a:r>
            <a:endParaRPr lang="en-US" altLang="zh-CN" sz="1250" i="1" dirty="0"/>
          </a:p>
        </p:txBody>
      </p:sp>
    </p:spTree>
    <p:extLst>
      <p:ext uri="{BB962C8B-B14F-4D97-AF65-F5344CB8AC3E}">
        <p14:creationId xmlns:p14="http://schemas.microsoft.com/office/powerpoint/2010/main" val="1054223483"/>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dirty="0"/>
              <a:t>2. </a:t>
            </a:r>
            <a:r>
              <a:rPr lang="zh-CN" altLang="en-US" dirty="0"/>
              <a:t>安装和配置</a:t>
            </a:r>
            <a:r>
              <a:rPr lang="en-US" altLang="zh-CN" dirty="0"/>
              <a:t>MySQL</a:t>
            </a:r>
          </a:p>
          <a:p>
            <a:pPr marL="514350" lvl="2">
              <a:spcBef>
                <a:spcPts val="750"/>
              </a:spcBef>
            </a:pPr>
            <a:r>
              <a:rPr lang="en-US" altLang="zh-CN" sz="1700" dirty="0"/>
              <a:t>6</a:t>
            </a:r>
            <a:r>
              <a:rPr lang="zh-CN" altLang="en-US" sz="1700" dirty="0"/>
              <a:t>）测试</a:t>
            </a:r>
            <a:r>
              <a:rPr lang="en-US" altLang="zh-CN" sz="1700" dirty="0"/>
              <a:t>MySQL</a:t>
            </a:r>
          </a:p>
          <a:p>
            <a:pPr lvl="2"/>
            <a:r>
              <a:rPr lang="zh-CN" altLang="zh-CN" dirty="0"/>
              <a:t>（</a:t>
            </a:r>
            <a:r>
              <a:rPr lang="en-US" altLang="zh-CN" dirty="0"/>
              <a:t>4</a:t>
            </a:r>
            <a:r>
              <a:rPr lang="zh-CN" altLang="zh-CN" dirty="0"/>
              <a:t>）再次修改</a:t>
            </a:r>
            <a:r>
              <a:rPr lang="en-US" altLang="zh-CN" dirty="0"/>
              <a:t>root</a:t>
            </a:r>
            <a:r>
              <a:rPr lang="zh-CN" altLang="zh-CN" dirty="0"/>
              <a:t>的初始化临时密码</a:t>
            </a:r>
          </a:p>
          <a:p>
            <a:pPr lvl="2"/>
            <a:r>
              <a:rPr lang="zh-CN" altLang="zh-CN" dirty="0"/>
              <a:t>使用</a:t>
            </a:r>
            <a:r>
              <a:rPr lang="en-US" altLang="zh-CN" dirty="0"/>
              <a:t>root</a:t>
            </a:r>
            <a:r>
              <a:rPr lang="zh-CN" altLang="zh-CN" dirty="0"/>
              <a:t>和初始化临时密码登录</a:t>
            </a:r>
            <a:r>
              <a:rPr lang="en-US" altLang="zh-CN" dirty="0"/>
              <a:t>MySQL</a:t>
            </a:r>
            <a:r>
              <a:rPr lang="zh-CN" altLang="zh-CN" dirty="0"/>
              <a:t>，再次修改</a:t>
            </a:r>
            <a:r>
              <a:rPr lang="en-US" altLang="zh-CN" dirty="0"/>
              <a:t>root</a:t>
            </a:r>
            <a:r>
              <a:rPr lang="zh-CN" altLang="zh-CN" dirty="0"/>
              <a:t>密码，如新密码为“</a:t>
            </a:r>
            <a:r>
              <a:rPr lang="en-US" altLang="zh-CN" dirty="0" err="1"/>
              <a:t>xijing</a:t>
            </a:r>
            <a:r>
              <a:rPr lang="zh-CN" altLang="zh-CN" dirty="0"/>
              <a:t>”</a:t>
            </a:r>
            <a:r>
              <a:rPr lang="zh-CN" altLang="en-US" dirty="0"/>
              <a:t>，</a:t>
            </a:r>
            <a:r>
              <a:rPr lang="zh-CN" altLang="zh-CN" dirty="0"/>
              <a:t>密码“</a:t>
            </a:r>
            <a:r>
              <a:rPr lang="en-US" altLang="zh-CN" dirty="0" err="1"/>
              <a:t>xijing</a:t>
            </a:r>
            <a:r>
              <a:rPr lang="zh-CN" altLang="zh-CN" dirty="0"/>
              <a:t>”符合当前的密码策略。</a:t>
            </a:r>
            <a:endParaRPr lang="en-US" altLang="zh-CN" dirty="0"/>
          </a:p>
          <a:p>
            <a:pPr lvl="2"/>
            <a:endParaRPr lang="en-US" altLang="zh-CN" dirty="0"/>
          </a:p>
          <a:p>
            <a:pPr lvl="2"/>
            <a:endParaRPr lang="en-US" altLang="zh-CN" dirty="0"/>
          </a:p>
          <a:p>
            <a:pPr lvl="2"/>
            <a:endParaRPr lang="en-US" altLang="zh-CN" dirty="0"/>
          </a:p>
          <a:p>
            <a:pPr lvl="2"/>
            <a:r>
              <a:rPr lang="zh-CN" altLang="zh-CN" dirty="0"/>
              <a:t>使用命令</a:t>
            </a:r>
            <a:r>
              <a:rPr lang="zh-CN" altLang="zh-CN" i="1" dirty="0"/>
              <a:t>“</a:t>
            </a:r>
            <a:r>
              <a:rPr lang="en-US" altLang="zh-CN" i="1" dirty="0"/>
              <a:t>flush privileges;</a:t>
            </a:r>
            <a:r>
              <a:rPr lang="zh-CN" altLang="zh-CN" i="1" dirty="0"/>
              <a:t>”</a:t>
            </a:r>
            <a:r>
              <a:rPr lang="zh-CN" altLang="zh-CN" dirty="0"/>
              <a:t>刷新</a:t>
            </a:r>
            <a:r>
              <a:rPr lang="en-US" altLang="zh-CN" dirty="0"/>
              <a:t>MySQL</a:t>
            </a:r>
            <a:r>
              <a:rPr lang="zh-CN" altLang="zh-CN" dirty="0"/>
              <a:t>的系统权限相关表。</a:t>
            </a:r>
          </a:p>
        </p:txBody>
      </p:sp>
      <p:pic>
        <p:nvPicPr>
          <p:cNvPr id="4" name="图片 3">
            <a:extLst>
              <a:ext uri="{FF2B5EF4-FFF2-40B4-BE49-F238E27FC236}">
                <a16:creationId xmlns:a16="http://schemas.microsoft.com/office/drawing/2014/main" id="{C9E85A00-8FBE-47CD-ACF8-3C2801E41D1D}"/>
              </a:ext>
            </a:extLst>
          </p:cNvPr>
          <p:cNvPicPr/>
          <p:nvPr/>
        </p:nvPicPr>
        <p:blipFill>
          <a:blip r:embed="rId2"/>
          <a:stretch>
            <a:fillRect/>
          </a:stretch>
        </p:blipFill>
        <p:spPr>
          <a:xfrm>
            <a:off x="1934845" y="3000971"/>
            <a:ext cx="5274310" cy="559435"/>
          </a:xfrm>
          <a:prstGeom prst="rect">
            <a:avLst/>
          </a:prstGeom>
        </p:spPr>
      </p:pic>
    </p:spTree>
    <p:extLst>
      <p:ext uri="{BB962C8B-B14F-4D97-AF65-F5344CB8AC3E}">
        <p14:creationId xmlns:p14="http://schemas.microsoft.com/office/powerpoint/2010/main" val="346928900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981C2-8B59-471B-8E63-8CF856A9BCF4}"/>
              </a:ext>
            </a:extLst>
          </p:cNvPr>
          <p:cNvSpPr>
            <a:spLocks noGrp="1"/>
          </p:cNvSpPr>
          <p:nvPr>
            <p:ph type="title"/>
          </p:nvPr>
        </p:nvSpPr>
        <p:spPr/>
        <p:txBody>
          <a:bodyPr/>
          <a:lstStyle/>
          <a:p>
            <a:r>
              <a:rPr lang="en-US" altLang="zh-CN" dirty="0"/>
              <a:t>8.1  </a:t>
            </a:r>
            <a:r>
              <a:rPr lang="zh-CN" altLang="en-US" dirty="0"/>
              <a:t>初识</a:t>
            </a:r>
            <a:r>
              <a:rPr lang="en-US" altLang="zh-CN" dirty="0"/>
              <a:t>Hive</a:t>
            </a:r>
            <a:endParaRPr lang="zh-CN" altLang="en-US" dirty="0"/>
          </a:p>
        </p:txBody>
      </p:sp>
      <p:sp>
        <p:nvSpPr>
          <p:cNvPr id="3" name="内容占位符 2">
            <a:extLst>
              <a:ext uri="{FF2B5EF4-FFF2-40B4-BE49-F238E27FC236}">
                <a16:creationId xmlns:a16="http://schemas.microsoft.com/office/drawing/2014/main" id="{96DD8DD7-FCA9-4DD2-83B7-A6801C82C061}"/>
              </a:ext>
            </a:extLst>
          </p:cNvPr>
          <p:cNvSpPr>
            <a:spLocks noGrp="1"/>
          </p:cNvSpPr>
          <p:nvPr>
            <p:ph idx="1"/>
          </p:nvPr>
        </p:nvSpPr>
        <p:spPr/>
        <p:txBody>
          <a:bodyPr>
            <a:normAutofit fontScale="92500" lnSpcReduction="10000"/>
          </a:bodyPr>
          <a:lstStyle/>
          <a:p>
            <a:r>
              <a:rPr lang="zh-CN" altLang="en-US" dirty="0"/>
              <a:t>区别于传统关系型数据库，从内部实现原理和</a:t>
            </a:r>
            <a:r>
              <a:rPr lang="en-US" altLang="zh-CN" dirty="0"/>
              <a:t>HiveQL</a:t>
            </a:r>
            <a:r>
              <a:rPr lang="zh-CN" altLang="en-US" dirty="0"/>
              <a:t>语言运行机制来看，</a:t>
            </a:r>
            <a:r>
              <a:rPr lang="en-US" altLang="zh-CN" dirty="0"/>
              <a:t>Hive</a:t>
            </a:r>
            <a:r>
              <a:rPr lang="zh-CN" altLang="en-US" dirty="0"/>
              <a:t>具有如下特征：</a:t>
            </a:r>
          </a:p>
          <a:p>
            <a:pPr lvl="1"/>
            <a:r>
              <a:rPr lang="zh-CN" altLang="en-US" dirty="0"/>
              <a:t>（</a:t>
            </a:r>
            <a:r>
              <a:rPr lang="en-US" altLang="zh-CN" dirty="0"/>
              <a:t>1</a:t>
            </a:r>
            <a:r>
              <a:rPr lang="zh-CN" altLang="en-US" dirty="0"/>
              <a:t>）查询语言与</a:t>
            </a:r>
            <a:r>
              <a:rPr lang="en-US" altLang="zh-CN" dirty="0"/>
              <a:t>SQL</a:t>
            </a:r>
            <a:r>
              <a:rPr lang="zh-CN" altLang="en-US" dirty="0"/>
              <a:t>接近。</a:t>
            </a:r>
            <a:endParaRPr lang="en-US" altLang="zh-CN" dirty="0"/>
          </a:p>
          <a:p>
            <a:pPr lvl="1"/>
            <a:r>
              <a:rPr lang="zh-CN" altLang="en-US" dirty="0"/>
              <a:t>（</a:t>
            </a:r>
            <a:r>
              <a:rPr lang="en-US" altLang="zh-CN" dirty="0"/>
              <a:t>2</a:t>
            </a:r>
            <a:r>
              <a:rPr lang="zh-CN" altLang="en-US" dirty="0"/>
              <a:t>）并行执行。</a:t>
            </a:r>
            <a:endParaRPr lang="en-US" altLang="zh-CN" dirty="0"/>
          </a:p>
          <a:p>
            <a:pPr lvl="1"/>
            <a:r>
              <a:rPr lang="zh-CN" altLang="en-US" dirty="0"/>
              <a:t>（</a:t>
            </a:r>
            <a:r>
              <a:rPr lang="en-US" altLang="zh-CN" dirty="0"/>
              <a:t>3</a:t>
            </a:r>
            <a:r>
              <a:rPr lang="zh-CN" altLang="en-US" dirty="0"/>
              <a:t>）使用</a:t>
            </a:r>
            <a:r>
              <a:rPr lang="en-US" altLang="zh-CN" dirty="0"/>
              <a:t>HDFS</a:t>
            </a:r>
            <a:r>
              <a:rPr lang="zh-CN" altLang="en-US" dirty="0"/>
              <a:t>存储。</a:t>
            </a:r>
          </a:p>
          <a:p>
            <a:pPr lvl="1"/>
            <a:r>
              <a:rPr lang="zh-CN" altLang="en-US" dirty="0"/>
              <a:t>（</a:t>
            </a:r>
            <a:r>
              <a:rPr lang="en-US" altLang="zh-CN" dirty="0"/>
              <a:t>4</a:t>
            </a:r>
            <a:r>
              <a:rPr lang="zh-CN" altLang="en-US" dirty="0"/>
              <a:t>）支持多种数据格式。</a:t>
            </a:r>
            <a:endParaRPr lang="en-US" altLang="zh-CN" dirty="0"/>
          </a:p>
          <a:p>
            <a:pPr lvl="1"/>
            <a:r>
              <a:rPr lang="zh-CN" altLang="en-US" dirty="0"/>
              <a:t>（</a:t>
            </a:r>
            <a:r>
              <a:rPr lang="en-US" altLang="zh-CN" dirty="0"/>
              <a:t>5</a:t>
            </a:r>
            <a:r>
              <a:rPr lang="zh-CN" altLang="en-US" dirty="0"/>
              <a:t>）不支持数据更新。</a:t>
            </a:r>
          </a:p>
          <a:p>
            <a:pPr lvl="1"/>
            <a:r>
              <a:rPr lang="zh-CN" altLang="en-US" dirty="0"/>
              <a:t>（</a:t>
            </a:r>
            <a:r>
              <a:rPr lang="en-US" altLang="zh-CN" dirty="0"/>
              <a:t>6</a:t>
            </a:r>
            <a:r>
              <a:rPr lang="zh-CN" altLang="en-US" dirty="0"/>
              <a:t>）不支持索引。</a:t>
            </a:r>
            <a:endParaRPr lang="en-US" altLang="zh-CN" dirty="0"/>
          </a:p>
          <a:p>
            <a:pPr lvl="1"/>
            <a:r>
              <a:rPr lang="zh-CN" altLang="en-US" dirty="0"/>
              <a:t>（</a:t>
            </a:r>
            <a:r>
              <a:rPr lang="en-US" altLang="zh-CN" dirty="0"/>
              <a:t>7</a:t>
            </a:r>
            <a:r>
              <a:rPr lang="zh-CN" altLang="en-US" dirty="0"/>
              <a:t>）执行延迟高。</a:t>
            </a:r>
            <a:endParaRPr lang="en-US" altLang="zh-CN" dirty="0"/>
          </a:p>
          <a:p>
            <a:pPr lvl="1"/>
            <a:r>
              <a:rPr lang="zh-CN" altLang="en-US" dirty="0"/>
              <a:t>（</a:t>
            </a:r>
            <a:r>
              <a:rPr lang="en-US" altLang="zh-CN" dirty="0"/>
              <a:t>8</a:t>
            </a:r>
            <a:r>
              <a:rPr lang="zh-CN" altLang="en-US" dirty="0"/>
              <a:t>）可扩展性高。</a:t>
            </a:r>
            <a:endParaRPr lang="en-US" altLang="zh-CN" dirty="0"/>
          </a:p>
          <a:p>
            <a:pPr lvl="1"/>
            <a:r>
              <a:rPr lang="zh-CN" altLang="en-US" dirty="0"/>
              <a:t>（</a:t>
            </a:r>
            <a:r>
              <a:rPr lang="en-US" altLang="zh-CN" dirty="0"/>
              <a:t>9</a:t>
            </a:r>
            <a:r>
              <a:rPr lang="zh-CN" altLang="en-US" dirty="0"/>
              <a:t>）数据规模大。</a:t>
            </a:r>
          </a:p>
        </p:txBody>
      </p:sp>
    </p:spTree>
    <p:extLst>
      <p:ext uri="{BB962C8B-B14F-4D97-AF65-F5344CB8AC3E}">
        <p14:creationId xmlns:p14="http://schemas.microsoft.com/office/powerpoint/2010/main" val="4265905759"/>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dirty="0"/>
              <a:t>2. </a:t>
            </a:r>
            <a:r>
              <a:rPr lang="zh-CN" altLang="en-US" dirty="0"/>
              <a:t>安装和配置</a:t>
            </a:r>
            <a:r>
              <a:rPr lang="en-US" altLang="zh-CN" dirty="0"/>
              <a:t>MySQL</a:t>
            </a:r>
          </a:p>
          <a:p>
            <a:pPr marL="514350" lvl="2">
              <a:spcBef>
                <a:spcPts val="750"/>
              </a:spcBef>
            </a:pPr>
            <a:r>
              <a:rPr lang="en-US" altLang="zh-CN" sz="1700" dirty="0"/>
              <a:t>6</a:t>
            </a:r>
            <a:r>
              <a:rPr lang="zh-CN" altLang="en-US" sz="1700" dirty="0"/>
              <a:t>）测试</a:t>
            </a:r>
            <a:r>
              <a:rPr lang="en-US" altLang="zh-CN" sz="1700" dirty="0"/>
              <a:t>MySQL</a:t>
            </a:r>
          </a:p>
          <a:p>
            <a:pPr lvl="2"/>
            <a:r>
              <a:rPr lang="zh-CN" altLang="en-US" dirty="0"/>
              <a:t>（</a:t>
            </a:r>
            <a:r>
              <a:rPr lang="en-US" altLang="zh-CN" dirty="0"/>
              <a:t>5</a:t>
            </a:r>
            <a:r>
              <a:rPr lang="zh-CN" altLang="en-US" dirty="0"/>
              <a:t>）使用</a:t>
            </a:r>
            <a:r>
              <a:rPr lang="en-US" altLang="zh-CN" dirty="0"/>
              <a:t>root</a:t>
            </a:r>
            <a:r>
              <a:rPr lang="zh-CN" altLang="en-US" dirty="0"/>
              <a:t>和新密码登录测试</a:t>
            </a:r>
          </a:p>
        </p:txBody>
      </p:sp>
      <p:pic>
        <p:nvPicPr>
          <p:cNvPr id="5" name="图片 4">
            <a:extLst>
              <a:ext uri="{FF2B5EF4-FFF2-40B4-BE49-F238E27FC236}">
                <a16:creationId xmlns:a16="http://schemas.microsoft.com/office/drawing/2014/main" id="{9AF0EE25-6E0D-4680-A35E-97BD7CECC002}"/>
              </a:ext>
            </a:extLst>
          </p:cNvPr>
          <p:cNvPicPr>
            <a:picLocks noChangeAspect="1"/>
          </p:cNvPicPr>
          <p:nvPr/>
        </p:nvPicPr>
        <p:blipFill>
          <a:blip r:embed="rId2"/>
          <a:stretch>
            <a:fillRect/>
          </a:stretch>
        </p:blipFill>
        <p:spPr>
          <a:xfrm>
            <a:off x="4572000" y="1773451"/>
            <a:ext cx="4468755" cy="2859272"/>
          </a:xfrm>
          <a:prstGeom prst="rect">
            <a:avLst/>
          </a:prstGeom>
        </p:spPr>
      </p:pic>
    </p:spTree>
    <p:extLst>
      <p:ext uri="{BB962C8B-B14F-4D97-AF65-F5344CB8AC3E}">
        <p14:creationId xmlns:p14="http://schemas.microsoft.com/office/powerpoint/2010/main" val="1823105281"/>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fontScale="92500" lnSpcReduction="20000"/>
          </a:bodyPr>
          <a:lstStyle/>
          <a:p>
            <a:r>
              <a:rPr lang="en-US" altLang="zh-CN" dirty="0"/>
              <a:t>3. </a:t>
            </a:r>
            <a:r>
              <a:rPr lang="zh-CN" altLang="en-US" dirty="0"/>
              <a:t>在</a:t>
            </a:r>
            <a:r>
              <a:rPr lang="en-US" altLang="zh-CN" dirty="0"/>
              <a:t>MySQL</a:t>
            </a:r>
            <a:r>
              <a:rPr lang="zh-CN" altLang="en-US" dirty="0"/>
              <a:t>中创建</a:t>
            </a:r>
            <a:r>
              <a:rPr lang="en-US" altLang="zh-CN" dirty="0"/>
              <a:t>Hive</a:t>
            </a:r>
            <a:r>
              <a:rPr lang="zh-CN" altLang="en-US" dirty="0"/>
              <a:t>所需用户和数据库并授权</a:t>
            </a:r>
          </a:p>
          <a:p>
            <a:pPr lvl="1"/>
            <a:r>
              <a:rPr lang="zh-CN" altLang="en-US" dirty="0"/>
              <a:t>例如计划</a:t>
            </a:r>
            <a:r>
              <a:rPr lang="en-US" altLang="zh-CN" dirty="0"/>
              <a:t>Hive</a:t>
            </a:r>
            <a:r>
              <a:rPr lang="zh-CN" altLang="en-US" dirty="0"/>
              <a:t>配置文件</a:t>
            </a:r>
            <a:r>
              <a:rPr lang="en-US" altLang="zh-CN" dirty="0"/>
              <a:t>hive-site.xml</a:t>
            </a:r>
            <a:r>
              <a:rPr lang="zh-CN" altLang="en-US" dirty="0"/>
              <a:t>中用到</a:t>
            </a:r>
            <a:r>
              <a:rPr lang="en-US" altLang="zh-CN" dirty="0"/>
              <a:t>MySQL</a:t>
            </a:r>
            <a:r>
              <a:rPr lang="zh-CN" altLang="en-US" dirty="0"/>
              <a:t>用户</a:t>
            </a:r>
            <a:r>
              <a:rPr lang="en-US" altLang="zh-CN" dirty="0"/>
              <a:t>hive</a:t>
            </a:r>
            <a:r>
              <a:rPr lang="zh-CN" altLang="en-US" dirty="0"/>
              <a:t>、密码</a:t>
            </a:r>
            <a:r>
              <a:rPr lang="en-US" altLang="zh-CN" dirty="0" err="1"/>
              <a:t>xijing</a:t>
            </a:r>
            <a:r>
              <a:rPr lang="zh-CN" altLang="en-US" dirty="0"/>
              <a:t>，并对数据库</a:t>
            </a:r>
            <a:r>
              <a:rPr lang="en-US" altLang="zh-CN" dirty="0"/>
              <a:t>hive</a:t>
            </a:r>
            <a:r>
              <a:rPr lang="zh-CN" altLang="en-US" dirty="0"/>
              <a:t>拥有所有权限。所以需要在</a:t>
            </a:r>
            <a:r>
              <a:rPr lang="en-US" altLang="zh-CN" dirty="0"/>
              <a:t>MySQL</a:t>
            </a:r>
            <a:r>
              <a:rPr lang="zh-CN" altLang="en-US" dirty="0"/>
              <a:t>中创建用户</a:t>
            </a:r>
            <a:r>
              <a:rPr lang="en-US" altLang="zh-CN" dirty="0"/>
              <a:t>hive</a:t>
            </a:r>
            <a:r>
              <a:rPr lang="zh-CN" altLang="en-US" dirty="0"/>
              <a:t>、创建数据库</a:t>
            </a:r>
            <a:r>
              <a:rPr lang="en-US" altLang="zh-CN" dirty="0"/>
              <a:t>hive</a:t>
            </a:r>
            <a:r>
              <a:rPr lang="zh-CN" altLang="en-US" dirty="0"/>
              <a:t>、并授予数据库</a:t>
            </a:r>
            <a:r>
              <a:rPr lang="en-US" altLang="zh-CN" dirty="0"/>
              <a:t>hive</a:t>
            </a:r>
            <a:r>
              <a:rPr lang="zh-CN" altLang="en-US" dirty="0"/>
              <a:t>的所有权限给用户</a:t>
            </a:r>
            <a:r>
              <a:rPr lang="en-US" altLang="zh-CN" dirty="0"/>
              <a:t>hive</a:t>
            </a:r>
            <a:r>
              <a:rPr lang="zh-CN" altLang="en-US" dirty="0"/>
              <a:t>。</a:t>
            </a:r>
          </a:p>
          <a:p>
            <a:pPr lvl="1"/>
            <a:r>
              <a:rPr lang="zh-CN" altLang="en-US" dirty="0"/>
              <a:t>（</a:t>
            </a:r>
            <a:r>
              <a:rPr lang="en-US" altLang="zh-CN" dirty="0"/>
              <a:t>1</a:t>
            </a:r>
            <a:r>
              <a:rPr lang="zh-CN" altLang="en-US" dirty="0"/>
              <a:t>）在</a:t>
            </a:r>
            <a:r>
              <a:rPr lang="en-US" altLang="zh-CN" dirty="0"/>
              <a:t>MySQL</a:t>
            </a:r>
            <a:r>
              <a:rPr lang="zh-CN" altLang="en-US" dirty="0"/>
              <a:t>中创建用户</a:t>
            </a:r>
            <a:r>
              <a:rPr lang="en-US" altLang="zh-CN" dirty="0"/>
              <a:t>hive</a:t>
            </a:r>
            <a:r>
              <a:rPr lang="zh-CN" altLang="en-US" dirty="0"/>
              <a:t>，密码为</a:t>
            </a:r>
            <a:r>
              <a:rPr lang="en-US" altLang="zh-CN" dirty="0" err="1"/>
              <a:t>xijing</a:t>
            </a:r>
            <a:r>
              <a:rPr lang="zh-CN" altLang="en-US" dirty="0"/>
              <a:t>，使用的命令如下所示。</a:t>
            </a:r>
          </a:p>
          <a:p>
            <a:pPr marL="342900" lvl="1" indent="0">
              <a:buNone/>
            </a:pPr>
            <a:r>
              <a:rPr lang="en-US" altLang="zh-CN" i="1" dirty="0"/>
              <a:t>create user 'hive' identified by '</a:t>
            </a:r>
            <a:r>
              <a:rPr lang="en-US" altLang="zh-CN" i="1" dirty="0" err="1"/>
              <a:t>xijing</a:t>
            </a:r>
            <a:r>
              <a:rPr lang="en-US" altLang="zh-CN" i="1" dirty="0"/>
              <a:t>';</a:t>
            </a:r>
          </a:p>
          <a:p>
            <a:pPr lvl="1"/>
            <a:r>
              <a:rPr lang="zh-CN" altLang="en-US" dirty="0"/>
              <a:t>（</a:t>
            </a:r>
            <a:r>
              <a:rPr lang="en-US" altLang="zh-CN" dirty="0"/>
              <a:t>2</a:t>
            </a:r>
            <a:r>
              <a:rPr lang="zh-CN" altLang="en-US" dirty="0"/>
              <a:t>）创建数据库</a:t>
            </a:r>
            <a:r>
              <a:rPr lang="en-US" altLang="zh-CN" dirty="0"/>
              <a:t>hive</a:t>
            </a:r>
            <a:r>
              <a:rPr lang="zh-CN" altLang="en-US" dirty="0"/>
              <a:t>，使用的命令如下所示。</a:t>
            </a:r>
          </a:p>
          <a:p>
            <a:pPr marL="342900" lvl="1" indent="0">
              <a:buNone/>
            </a:pPr>
            <a:r>
              <a:rPr lang="en-US" altLang="zh-CN" i="1" dirty="0"/>
              <a:t>create database hive;</a:t>
            </a:r>
          </a:p>
          <a:p>
            <a:pPr lvl="1"/>
            <a:r>
              <a:rPr lang="zh-CN" altLang="en-US" dirty="0"/>
              <a:t>（</a:t>
            </a:r>
            <a:r>
              <a:rPr lang="en-US" altLang="zh-CN" dirty="0"/>
              <a:t>3</a:t>
            </a:r>
            <a:r>
              <a:rPr lang="zh-CN" altLang="en-US" dirty="0"/>
              <a:t>）将数据库</a:t>
            </a:r>
            <a:r>
              <a:rPr lang="en-US" altLang="zh-CN" dirty="0"/>
              <a:t>hive</a:t>
            </a:r>
            <a:r>
              <a:rPr lang="zh-CN" altLang="en-US" dirty="0"/>
              <a:t>的所有权限授权于用户</a:t>
            </a:r>
            <a:r>
              <a:rPr lang="en-US" altLang="zh-CN" dirty="0"/>
              <a:t>hive</a:t>
            </a:r>
            <a:r>
              <a:rPr lang="zh-CN" altLang="en-US" dirty="0"/>
              <a:t>，使用的命令如下所示。</a:t>
            </a:r>
          </a:p>
          <a:p>
            <a:pPr marL="342900" lvl="1" indent="0">
              <a:buNone/>
            </a:pPr>
            <a:r>
              <a:rPr lang="en-US" altLang="zh-CN" i="1" dirty="0"/>
              <a:t>grant all privileges on hive.* to '</a:t>
            </a:r>
            <a:r>
              <a:rPr lang="en-US" altLang="zh-CN" i="1" dirty="0" err="1"/>
              <a:t>hive'@'localhost</a:t>
            </a:r>
            <a:r>
              <a:rPr lang="en-US" altLang="zh-CN" i="1" dirty="0"/>
              <a:t>' identified by '</a:t>
            </a:r>
            <a:r>
              <a:rPr lang="en-US" altLang="zh-CN" i="1" dirty="0" err="1"/>
              <a:t>xijing</a:t>
            </a:r>
            <a:r>
              <a:rPr lang="en-US" altLang="zh-CN" i="1" dirty="0"/>
              <a:t>';</a:t>
            </a:r>
          </a:p>
          <a:p>
            <a:pPr lvl="1"/>
            <a:r>
              <a:rPr lang="zh-CN" altLang="en-US" dirty="0"/>
              <a:t>（</a:t>
            </a:r>
            <a:r>
              <a:rPr lang="en-US" altLang="zh-CN" dirty="0"/>
              <a:t>4</a:t>
            </a:r>
            <a:r>
              <a:rPr lang="zh-CN" altLang="en-US" dirty="0"/>
              <a:t>）刷新权限，使其立即生效，使用的命令如下所示。</a:t>
            </a:r>
          </a:p>
          <a:p>
            <a:pPr marL="342900" lvl="1" indent="0">
              <a:buNone/>
            </a:pPr>
            <a:r>
              <a:rPr lang="en-US" altLang="zh-CN" i="1" dirty="0"/>
              <a:t>flush privileges;</a:t>
            </a:r>
          </a:p>
        </p:txBody>
      </p:sp>
    </p:spTree>
    <p:extLst>
      <p:ext uri="{BB962C8B-B14F-4D97-AF65-F5344CB8AC3E}">
        <p14:creationId xmlns:p14="http://schemas.microsoft.com/office/powerpoint/2010/main" val="3875038359"/>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dirty="0"/>
              <a:t>3. </a:t>
            </a:r>
            <a:r>
              <a:rPr lang="zh-CN" altLang="en-US" dirty="0"/>
              <a:t>在</a:t>
            </a:r>
            <a:r>
              <a:rPr lang="en-US" altLang="zh-CN" dirty="0"/>
              <a:t>MySQL</a:t>
            </a:r>
            <a:r>
              <a:rPr lang="zh-CN" altLang="en-US" dirty="0"/>
              <a:t>中创建</a:t>
            </a:r>
            <a:r>
              <a:rPr lang="en-US" altLang="zh-CN" dirty="0"/>
              <a:t>Hive</a:t>
            </a:r>
            <a:r>
              <a:rPr lang="zh-CN" altLang="en-US" dirty="0"/>
              <a:t>所需用户和数据库并授权</a:t>
            </a:r>
          </a:p>
          <a:p>
            <a:pPr lvl="1"/>
            <a:r>
              <a:rPr lang="zh-CN" altLang="en-US" dirty="0"/>
              <a:t>（</a:t>
            </a:r>
            <a:r>
              <a:rPr lang="en-US" altLang="zh-CN" dirty="0"/>
              <a:t>5</a:t>
            </a:r>
            <a:r>
              <a:rPr lang="zh-CN" altLang="en-US" dirty="0"/>
              <a:t>）使用</a:t>
            </a:r>
            <a:r>
              <a:rPr lang="en-US" altLang="zh-CN" dirty="0"/>
              <a:t>hive</a:t>
            </a:r>
            <a:r>
              <a:rPr lang="zh-CN" altLang="en-US" dirty="0"/>
              <a:t>用户登录，并查看是否能看到数据库</a:t>
            </a:r>
            <a:r>
              <a:rPr lang="en-US" altLang="zh-CN" dirty="0"/>
              <a:t>hive</a:t>
            </a:r>
            <a:r>
              <a:rPr lang="zh-CN" altLang="en-US" dirty="0"/>
              <a:t>。</a:t>
            </a:r>
          </a:p>
        </p:txBody>
      </p:sp>
      <p:pic>
        <p:nvPicPr>
          <p:cNvPr id="4" name="图片 3">
            <a:extLst>
              <a:ext uri="{FF2B5EF4-FFF2-40B4-BE49-F238E27FC236}">
                <a16:creationId xmlns:a16="http://schemas.microsoft.com/office/drawing/2014/main" id="{1ECCD8B8-03A7-4749-A598-81DDA5DE2146}"/>
              </a:ext>
            </a:extLst>
          </p:cNvPr>
          <p:cNvPicPr/>
          <p:nvPr/>
        </p:nvPicPr>
        <p:blipFill rotWithShape="1">
          <a:blip r:embed="rId2"/>
          <a:srcRect t="24159"/>
          <a:stretch/>
        </p:blipFill>
        <p:spPr bwMode="auto">
          <a:xfrm>
            <a:off x="1934845" y="2016900"/>
            <a:ext cx="5274310" cy="27749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144598"/>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dirty="0"/>
              <a:t>4. </a:t>
            </a:r>
            <a:r>
              <a:rPr lang="zh-CN" altLang="en-US" dirty="0"/>
              <a:t>获取</a:t>
            </a:r>
            <a:r>
              <a:rPr lang="en-US" altLang="zh-CN" dirty="0"/>
              <a:t>Hive</a:t>
            </a:r>
          </a:p>
          <a:p>
            <a:pPr lvl="1"/>
            <a:r>
              <a:rPr lang="en-US" altLang="zh-CN" dirty="0"/>
              <a:t>Hive</a:t>
            </a:r>
            <a:r>
              <a:rPr lang="zh-CN" altLang="en-US" dirty="0"/>
              <a:t>官方下载地址为</a:t>
            </a:r>
            <a:r>
              <a:rPr lang="en-US" altLang="zh-CN" dirty="0"/>
              <a:t>https://hive.apache.org/downloads.html</a:t>
            </a:r>
            <a:r>
              <a:rPr lang="zh-CN" altLang="en-US" dirty="0"/>
              <a:t>，建议读者下载</a:t>
            </a:r>
            <a:r>
              <a:rPr lang="en-US" altLang="zh-CN" dirty="0"/>
              <a:t>stable</a:t>
            </a:r>
            <a:r>
              <a:rPr lang="zh-CN" altLang="en-US" dirty="0"/>
              <a:t>目录下的当前稳定版本。编者采用的</a:t>
            </a:r>
            <a:r>
              <a:rPr lang="en-US" altLang="zh-CN" dirty="0"/>
              <a:t>Hive</a:t>
            </a:r>
            <a:r>
              <a:rPr lang="zh-CN" altLang="en-US" dirty="0"/>
              <a:t>稳定版本是</a:t>
            </a:r>
            <a:r>
              <a:rPr lang="en-US" altLang="zh-CN" dirty="0"/>
              <a:t>2018</a:t>
            </a:r>
            <a:r>
              <a:rPr lang="zh-CN" altLang="en-US" dirty="0"/>
              <a:t>年</a:t>
            </a:r>
            <a:r>
              <a:rPr lang="en-US" altLang="zh-CN" dirty="0"/>
              <a:t>11</a:t>
            </a:r>
            <a:r>
              <a:rPr lang="zh-CN" altLang="en-US" dirty="0"/>
              <a:t>月</a:t>
            </a:r>
            <a:r>
              <a:rPr lang="en-US" altLang="zh-CN" dirty="0"/>
              <a:t>7</a:t>
            </a:r>
            <a:r>
              <a:rPr lang="zh-CN" altLang="en-US" dirty="0"/>
              <a:t>日发布的</a:t>
            </a:r>
            <a:r>
              <a:rPr lang="en-US" altLang="zh-CN" dirty="0"/>
              <a:t>Hive 2.3.4</a:t>
            </a:r>
            <a:r>
              <a:rPr lang="zh-CN" altLang="en-US" dirty="0"/>
              <a:t>，其安装包文件</a:t>
            </a:r>
            <a:r>
              <a:rPr lang="en-US" altLang="zh-CN" dirty="0"/>
              <a:t>apache-hive-2.3.4-bin.tar.gz</a:t>
            </a:r>
            <a:r>
              <a:rPr lang="zh-CN" altLang="en-US" dirty="0"/>
              <a:t>例如存放在</a:t>
            </a:r>
            <a:r>
              <a:rPr lang="en-US" altLang="zh-CN" dirty="0"/>
              <a:t>master</a:t>
            </a:r>
            <a:r>
              <a:rPr lang="zh-CN" altLang="en-US" dirty="0"/>
              <a:t>机器的</a:t>
            </a:r>
            <a:r>
              <a:rPr lang="en-US" altLang="zh-CN" dirty="0"/>
              <a:t>/home/</a:t>
            </a:r>
            <a:r>
              <a:rPr lang="en-US" altLang="zh-CN" dirty="0" err="1"/>
              <a:t>xuluhui</a:t>
            </a:r>
            <a:r>
              <a:rPr lang="en-US" altLang="zh-CN" dirty="0"/>
              <a:t>/Downloads</a:t>
            </a:r>
            <a:r>
              <a:rPr lang="zh-CN" altLang="en-US" dirty="0"/>
              <a:t>中。</a:t>
            </a:r>
          </a:p>
        </p:txBody>
      </p:sp>
    </p:spTree>
    <p:extLst>
      <p:ext uri="{BB962C8B-B14F-4D97-AF65-F5344CB8AC3E}">
        <p14:creationId xmlns:p14="http://schemas.microsoft.com/office/powerpoint/2010/main" val="3062699945"/>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fontScale="92500" lnSpcReduction="20000"/>
          </a:bodyPr>
          <a:lstStyle/>
          <a:p>
            <a:r>
              <a:rPr lang="en-US" altLang="zh-CN" dirty="0"/>
              <a:t>5. </a:t>
            </a:r>
            <a:r>
              <a:rPr lang="zh-CN" altLang="en-US" dirty="0"/>
              <a:t>安装</a:t>
            </a:r>
            <a:r>
              <a:rPr lang="en-US" altLang="zh-CN" dirty="0"/>
              <a:t>Hive</a:t>
            </a:r>
            <a:r>
              <a:rPr lang="zh-CN" altLang="en-US" dirty="0"/>
              <a:t>并设置属主</a:t>
            </a:r>
          </a:p>
          <a:p>
            <a:pPr lvl="1"/>
            <a:r>
              <a:rPr lang="zh-CN" altLang="en-US" dirty="0"/>
              <a:t>（</a:t>
            </a:r>
            <a:r>
              <a:rPr lang="en-US" altLang="zh-CN" dirty="0"/>
              <a:t>1</a:t>
            </a:r>
            <a:r>
              <a:rPr lang="zh-CN" altLang="en-US" dirty="0"/>
              <a:t>）在</a:t>
            </a:r>
            <a:r>
              <a:rPr lang="en-US" altLang="zh-CN" dirty="0"/>
              <a:t>master</a:t>
            </a:r>
            <a:r>
              <a:rPr lang="zh-CN" altLang="en-US" dirty="0"/>
              <a:t>机器上，切换到</a:t>
            </a:r>
            <a:r>
              <a:rPr lang="en-US" altLang="zh-CN" dirty="0"/>
              <a:t>root</a:t>
            </a:r>
            <a:r>
              <a:rPr lang="zh-CN" altLang="en-US" dirty="0"/>
              <a:t>，解压</a:t>
            </a:r>
            <a:r>
              <a:rPr lang="en-US" altLang="zh-CN" dirty="0"/>
              <a:t>apache-hive-2.3.4-bin.tar.gz</a:t>
            </a:r>
            <a:r>
              <a:rPr lang="zh-CN" altLang="en-US" dirty="0"/>
              <a:t>到安装目录如</a:t>
            </a:r>
            <a:r>
              <a:rPr lang="en-US" altLang="zh-CN" dirty="0"/>
              <a:t>/</a:t>
            </a:r>
            <a:r>
              <a:rPr lang="en-US" altLang="zh-CN" dirty="0" err="1"/>
              <a:t>usr</a:t>
            </a:r>
            <a:r>
              <a:rPr lang="en-US" altLang="zh-CN" dirty="0"/>
              <a:t>/local</a:t>
            </a:r>
            <a:r>
              <a:rPr lang="zh-CN" altLang="en-US" dirty="0"/>
              <a:t>下，依次使用的命令如下所示。</a:t>
            </a:r>
          </a:p>
          <a:p>
            <a:pPr marL="342900" lvl="1" indent="0">
              <a:buNone/>
            </a:pPr>
            <a:r>
              <a:rPr lang="en-US" altLang="zh-CN" i="1" dirty="0" err="1"/>
              <a:t>su</a:t>
            </a:r>
            <a:r>
              <a:rPr lang="en-US" altLang="zh-CN" i="1" dirty="0"/>
              <a:t> root</a:t>
            </a:r>
          </a:p>
          <a:p>
            <a:pPr marL="342900" lvl="1" indent="0">
              <a:buNone/>
            </a:pPr>
            <a:r>
              <a:rPr lang="en-US" altLang="zh-CN" i="1" dirty="0"/>
              <a:t>cd /</a:t>
            </a:r>
            <a:r>
              <a:rPr lang="en-US" altLang="zh-CN" i="1" dirty="0" err="1"/>
              <a:t>usr</a:t>
            </a:r>
            <a:r>
              <a:rPr lang="en-US" altLang="zh-CN" i="1" dirty="0"/>
              <a:t>/local</a:t>
            </a:r>
          </a:p>
          <a:p>
            <a:pPr marL="342900" lvl="1" indent="0">
              <a:buNone/>
            </a:pPr>
            <a:r>
              <a:rPr lang="en-US" altLang="zh-CN" i="1" dirty="0"/>
              <a:t>tar -</a:t>
            </a:r>
            <a:r>
              <a:rPr lang="en-US" altLang="zh-CN" i="1" dirty="0" err="1"/>
              <a:t>zxvf</a:t>
            </a:r>
            <a:r>
              <a:rPr lang="en-US" altLang="zh-CN" i="1" dirty="0"/>
              <a:t> /home/</a:t>
            </a:r>
            <a:r>
              <a:rPr lang="en-US" altLang="zh-CN" i="1" dirty="0" err="1"/>
              <a:t>xuluhui</a:t>
            </a:r>
            <a:r>
              <a:rPr lang="en-US" altLang="zh-CN" i="1" dirty="0"/>
              <a:t>/Downloads/apache-hive-2.3.4-bin.tar.gz</a:t>
            </a:r>
          </a:p>
          <a:p>
            <a:pPr lvl="1"/>
            <a:r>
              <a:rPr lang="zh-CN" altLang="en-US" dirty="0"/>
              <a:t>（</a:t>
            </a:r>
            <a:r>
              <a:rPr lang="en-US" altLang="zh-CN" dirty="0"/>
              <a:t>2</a:t>
            </a:r>
            <a:r>
              <a:rPr lang="zh-CN" altLang="en-US" dirty="0"/>
              <a:t>）由于</a:t>
            </a:r>
            <a:r>
              <a:rPr lang="en-US" altLang="zh-CN" dirty="0"/>
              <a:t>Hive</a:t>
            </a:r>
            <a:r>
              <a:rPr lang="zh-CN" altLang="en-US" dirty="0"/>
              <a:t>的安装目录名字过长，可以使用</a:t>
            </a:r>
            <a:r>
              <a:rPr lang="en-US" altLang="zh-CN" dirty="0"/>
              <a:t>mv</a:t>
            </a:r>
            <a:r>
              <a:rPr lang="zh-CN" altLang="en-US" dirty="0"/>
              <a:t>命令将安装目录重命名为</a:t>
            </a:r>
            <a:r>
              <a:rPr lang="en-US" altLang="zh-CN" dirty="0"/>
              <a:t>hive-2.3.4</a:t>
            </a:r>
            <a:r>
              <a:rPr lang="zh-CN" altLang="en-US" dirty="0"/>
              <a:t>，使用以下命令完成。此步骤可以省略，但下文配置时</a:t>
            </a:r>
            <a:r>
              <a:rPr lang="en-US" altLang="zh-CN" dirty="0"/>
              <a:t>Hive</a:t>
            </a:r>
            <a:r>
              <a:rPr lang="zh-CN" altLang="en-US" dirty="0"/>
              <a:t>的安装目录就是“</a:t>
            </a:r>
            <a:r>
              <a:rPr lang="en-US" altLang="zh-CN" dirty="0"/>
              <a:t>apache-hive-2.3.4-bin”</a:t>
            </a:r>
            <a:r>
              <a:rPr lang="zh-CN" altLang="en-US" dirty="0"/>
              <a:t>。</a:t>
            </a:r>
          </a:p>
          <a:p>
            <a:pPr marL="342900" lvl="1" indent="0">
              <a:buNone/>
            </a:pPr>
            <a:r>
              <a:rPr lang="en-US" altLang="zh-CN" i="1" dirty="0"/>
              <a:t>mv apache-hive-2.3.4-bin hive-2.3.4</a:t>
            </a:r>
          </a:p>
          <a:p>
            <a:pPr lvl="1"/>
            <a:r>
              <a:rPr lang="zh-CN" altLang="en-US" dirty="0"/>
              <a:t>（</a:t>
            </a:r>
            <a:r>
              <a:rPr lang="en-US" altLang="zh-CN" dirty="0"/>
              <a:t>3</a:t>
            </a:r>
            <a:r>
              <a:rPr lang="zh-CN" altLang="en-US" dirty="0"/>
              <a:t>）为了在普通用户下使用</a:t>
            </a:r>
            <a:r>
              <a:rPr lang="en-US" altLang="zh-CN" dirty="0"/>
              <a:t>Hive</a:t>
            </a:r>
            <a:r>
              <a:rPr lang="zh-CN" altLang="en-US" dirty="0"/>
              <a:t>，将</a:t>
            </a:r>
            <a:r>
              <a:rPr lang="en-US" altLang="zh-CN" dirty="0"/>
              <a:t>Hive</a:t>
            </a:r>
            <a:r>
              <a:rPr lang="zh-CN" altLang="en-US" dirty="0"/>
              <a:t>安装目录的属主设置为</a:t>
            </a:r>
            <a:r>
              <a:rPr lang="en-US" altLang="zh-CN" dirty="0"/>
              <a:t>Linux</a:t>
            </a:r>
            <a:r>
              <a:rPr lang="zh-CN" altLang="en-US" dirty="0"/>
              <a:t>普通用户例如</a:t>
            </a:r>
            <a:r>
              <a:rPr lang="en-US" altLang="zh-CN" dirty="0" err="1"/>
              <a:t>xuluhui</a:t>
            </a:r>
            <a:r>
              <a:rPr lang="zh-CN" altLang="en-US" dirty="0"/>
              <a:t>，使用以下命令完成。</a:t>
            </a:r>
          </a:p>
          <a:p>
            <a:pPr marL="342900" lvl="1"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/local/hive-2.3.4</a:t>
            </a:r>
          </a:p>
        </p:txBody>
      </p:sp>
    </p:spTree>
    <p:extLst>
      <p:ext uri="{BB962C8B-B14F-4D97-AF65-F5344CB8AC3E}">
        <p14:creationId xmlns:p14="http://schemas.microsoft.com/office/powerpoint/2010/main" val="883826817"/>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fontScale="85000" lnSpcReduction="20000"/>
          </a:bodyPr>
          <a:lstStyle/>
          <a:p>
            <a:r>
              <a:rPr lang="en-US" altLang="zh-CN" dirty="0"/>
              <a:t>6. </a:t>
            </a:r>
            <a:r>
              <a:rPr lang="zh-CN" altLang="en-US" dirty="0"/>
              <a:t>将</a:t>
            </a:r>
            <a:r>
              <a:rPr lang="en-US" altLang="zh-CN" dirty="0"/>
              <a:t>MySQL</a:t>
            </a:r>
            <a:r>
              <a:rPr lang="zh-CN" altLang="en-US" dirty="0"/>
              <a:t>的</a:t>
            </a:r>
            <a:r>
              <a:rPr lang="en-US" altLang="zh-CN" dirty="0"/>
              <a:t>JDBC</a:t>
            </a:r>
            <a:r>
              <a:rPr lang="zh-CN" altLang="en-US" dirty="0"/>
              <a:t>驱动包复制到</a:t>
            </a:r>
            <a:r>
              <a:rPr lang="en-US" altLang="zh-CN" dirty="0"/>
              <a:t>Hive</a:t>
            </a:r>
            <a:r>
              <a:rPr lang="zh-CN" altLang="en-US" dirty="0"/>
              <a:t>安装目录</a:t>
            </a:r>
            <a:r>
              <a:rPr lang="en-US" altLang="zh-CN" dirty="0"/>
              <a:t>/lib</a:t>
            </a:r>
          </a:p>
          <a:p>
            <a:pPr lvl="1"/>
            <a:r>
              <a:rPr lang="zh-CN" altLang="en-US" dirty="0"/>
              <a:t>（</a:t>
            </a:r>
            <a:r>
              <a:rPr lang="en-US" altLang="zh-CN" dirty="0"/>
              <a:t>1</a:t>
            </a:r>
            <a:r>
              <a:rPr lang="zh-CN" altLang="en-US" dirty="0"/>
              <a:t>）获取</a:t>
            </a:r>
            <a:r>
              <a:rPr lang="en-US" altLang="zh-CN" dirty="0"/>
              <a:t>MySQL</a:t>
            </a:r>
            <a:r>
              <a:rPr lang="zh-CN" altLang="en-US" dirty="0"/>
              <a:t>的</a:t>
            </a:r>
            <a:r>
              <a:rPr lang="en-US" altLang="zh-CN" dirty="0"/>
              <a:t>JDBC</a:t>
            </a:r>
            <a:r>
              <a:rPr lang="zh-CN" altLang="en-US" dirty="0"/>
              <a:t>驱动包，并保存至</a:t>
            </a:r>
            <a:r>
              <a:rPr lang="en-US" altLang="zh-CN" dirty="0"/>
              <a:t>/home/</a:t>
            </a:r>
            <a:r>
              <a:rPr lang="en-US" altLang="zh-CN" dirty="0" err="1"/>
              <a:t>xlh</a:t>
            </a:r>
            <a:r>
              <a:rPr lang="en-US" altLang="zh-CN" dirty="0"/>
              <a:t>/Downloads</a:t>
            </a:r>
            <a:r>
              <a:rPr lang="zh-CN" altLang="en-US" dirty="0"/>
              <a:t>下，下载地址为</a:t>
            </a:r>
            <a:r>
              <a:rPr lang="en-US" altLang="zh-CN" dirty="0"/>
              <a:t>https://dev.mysql.com/downloads/connector/j/</a:t>
            </a:r>
            <a:r>
              <a:rPr lang="zh-CN" altLang="en-US" dirty="0"/>
              <a:t>。编者使用的版本是</a:t>
            </a:r>
            <a:r>
              <a:rPr lang="en-US" altLang="zh-CN" dirty="0"/>
              <a:t>2019</a:t>
            </a:r>
            <a:r>
              <a:rPr lang="zh-CN" altLang="en-US" dirty="0"/>
              <a:t>年</a:t>
            </a:r>
            <a:r>
              <a:rPr lang="en-US" altLang="zh-CN" dirty="0"/>
              <a:t>7</a:t>
            </a:r>
            <a:r>
              <a:rPr lang="zh-CN" altLang="en-US" dirty="0"/>
              <a:t>月</a:t>
            </a:r>
            <a:r>
              <a:rPr lang="en-US" altLang="zh-CN" dirty="0"/>
              <a:t>29</a:t>
            </a:r>
            <a:r>
              <a:rPr lang="zh-CN" altLang="en-US" dirty="0"/>
              <a:t>日发布的</a:t>
            </a:r>
            <a:r>
              <a:rPr lang="en-US" altLang="zh-CN" dirty="0"/>
              <a:t>MySQL Connector/J 5.1.48</a:t>
            </a:r>
            <a:r>
              <a:rPr lang="zh-CN" altLang="en-US" dirty="0"/>
              <a:t>，文件名是</a:t>
            </a:r>
            <a:r>
              <a:rPr lang="en-US" altLang="zh-CN" dirty="0"/>
              <a:t>mysql-connector-java-5.1.48.tar.gz</a:t>
            </a:r>
          </a:p>
          <a:p>
            <a:pPr lvl="1"/>
            <a:r>
              <a:rPr lang="zh-CN" altLang="en-US" dirty="0"/>
              <a:t>（</a:t>
            </a:r>
            <a:r>
              <a:rPr lang="en-US" altLang="zh-CN" dirty="0"/>
              <a:t>2</a:t>
            </a:r>
            <a:r>
              <a:rPr lang="zh-CN" altLang="en-US" dirty="0"/>
              <a:t>）将</a:t>
            </a:r>
            <a:r>
              <a:rPr lang="en-US" altLang="zh-CN" dirty="0"/>
              <a:t>mysql-connector-java-5.1.48.tar.gz</a:t>
            </a:r>
            <a:r>
              <a:rPr lang="zh-CN" altLang="en-US" dirty="0"/>
              <a:t>解压至如</a:t>
            </a:r>
            <a:r>
              <a:rPr lang="en-US" altLang="zh-CN" dirty="0"/>
              <a:t>/home/</a:t>
            </a:r>
            <a:r>
              <a:rPr lang="en-US" altLang="zh-CN" dirty="0" err="1"/>
              <a:t>xlh</a:t>
            </a:r>
            <a:r>
              <a:rPr lang="en-US" altLang="zh-CN" dirty="0"/>
              <a:t>/Downloads</a:t>
            </a:r>
            <a:r>
              <a:rPr lang="zh-CN" altLang="en-US" dirty="0"/>
              <a:t>下，使用的命令如下所示。</a:t>
            </a:r>
          </a:p>
          <a:p>
            <a:pPr marL="342900" lvl="1" indent="0">
              <a:buNone/>
            </a:pPr>
            <a:r>
              <a:rPr lang="en-US" altLang="zh-CN" i="1" dirty="0"/>
              <a:t>cd /home/</a:t>
            </a:r>
            <a:r>
              <a:rPr lang="en-US" altLang="zh-CN" i="1" dirty="0" err="1"/>
              <a:t>xlh</a:t>
            </a:r>
            <a:r>
              <a:rPr lang="en-US" altLang="zh-CN" i="1" dirty="0"/>
              <a:t>/Downloads</a:t>
            </a:r>
          </a:p>
          <a:p>
            <a:pPr marL="342900" lvl="1" indent="0">
              <a:buNone/>
            </a:pPr>
            <a:r>
              <a:rPr lang="en-US" altLang="zh-CN" i="1" dirty="0"/>
              <a:t>tar -</a:t>
            </a:r>
            <a:r>
              <a:rPr lang="en-US" altLang="zh-CN" i="1" dirty="0" err="1"/>
              <a:t>zxvf</a:t>
            </a:r>
            <a:r>
              <a:rPr lang="en-US" altLang="zh-CN" i="1" dirty="0"/>
              <a:t> /home/</a:t>
            </a:r>
            <a:r>
              <a:rPr lang="en-US" altLang="zh-CN" i="1" dirty="0" err="1"/>
              <a:t>xuluhui</a:t>
            </a:r>
            <a:r>
              <a:rPr lang="en-US" altLang="zh-CN" i="1" dirty="0"/>
              <a:t>/Downloads/mysql-connector-java-5.1.48.tar.gz</a:t>
            </a:r>
          </a:p>
          <a:p>
            <a:pPr lvl="1"/>
            <a:r>
              <a:rPr lang="zh-CN" altLang="en-US" dirty="0"/>
              <a:t>（</a:t>
            </a:r>
            <a:r>
              <a:rPr lang="en-US" altLang="zh-CN" dirty="0"/>
              <a:t>3</a:t>
            </a:r>
            <a:r>
              <a:rPr lang="zh-CN" altLang="en-US" dirty="0"/>
              <a:t>）将解压文件下的</a:t>
            </a:r>
            <a:r>
              <a:rPr lang="en-US" altLang="zh-CN" dirty="0"/>
              <a:t>MySQL JDBC</a:t>
            </a:r>
            <a:r>
              <a:rPr lang="zh-CN" altLang="en-US" dirty="0"/>
              <a:t>驱动包</a:t>
            </a:r>
            <a:r>
              <a:rPr lang="en-US" altLang="zh-CN" dirty="0"/>
              <a:t>mysql-connector-java-5.1.48-bin.jar</a:t>
            </a:r>
            <a:r>
              <a:rPr lang="zh-CN" altLang="en-US" dirty="0"/>
              <a:t>移动至</a:t>
            </a:r>
            <a:r>
              <a:rPr lang="en-US" altLang="zh-CN" dirty="0"/>
              <a:t>Hive</a:t>
            </a:r>
            <a:r>
              <a:rPr lang="zh-CN" altLang="en-US" dirty="0"/>
              <a:t>安装目录</a:t>
            </a:r>
            <a:r>
              <a:rPr lang="en-US" altLang="zh-CN" dirty="0"/>
              <a:t>/</a:t>
            </a:r>
            <a:r>
              <a:rPr lang="en-US" altLang="zh-CN" dirty="0" err="1"/>
              <a:t>usr</a:t>
            </a:r>
            <a:r>
              <a:rPr lang="en-US" altLang="zh-CN" dirty="0"/>
              <a:t>/local/hive-2.3.4/lib</a:t>
            </a:r>
            <a:r>
              <a:rPr lang="zh-CN" altLang="en-US" dirty="0"/>
              <a:t>下，并删除目录</a:t>
            </a:r>
            <a:r>
              <a:rPr lang="en-US" altLang="zh-CN" dirty="0"/>
              <a:t>mysql-connector-java-5.1.41</a:t>
            </a:r>
            <a:r>
              <a:rPr lang="zh-CN" altLang="en-US" dirty="0"/>
              <a:t>，依次使用的命令如下所示。</a:t>
            </a:r>
          </a:p>
          <a:p>
            <a:pPr marL="342900" lvl="1" indent="0">
              <a:buNone/>
            </a:pPr>
            <a:r>
              <a:rPr lang="en-US" altLang="zh-CN" i="1" dirty="0"/>
              <a:t>mv mysql-connector-java-5.1.48/mysql-connector-java-5.1.48-bin.jar /</a:t>
            </a:r>
            <a:r>
              <a:rPr lang="en-US" altLang="zh-CN" i="1" dirty="0" err="1"/>
              <a:t>usr</a:t>
            </a:r>
            <a:r>
              <a:rPr lang="en-US" altLang="zh-CN" i="1" dirty="0"/>
              <a:t>/local/hive-2.3.4/lib</a:t>
            </a:r>
          </a:p>
          <a:p>
            <a:pPr marL="342900" lvl="1" indent="0">
              <a:buNone/>
            </a:pPr>
            <a:r>
              <a:rPr lang="en-US" altLang="zh-CN" i="1" dirty="0"/>
              <a:t>rm -rf mysql-connector-java-5.1.48</a:t>
            </a:r>
          </a:p>
        </p:txBody>
      </p:sp>
    </p:spTree>
    <p:extLst>
      <p:ext uri="{BB962C8B-B14F-4D97-AF65-F5344CB8AC3E}">
        <p14:creationId xmlns:p14="http://schemas.microsoft.com/office/powerpoint/2010/main" val="328757754"/>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a:bodyPr>
          <a:lstStyle/>
          <a:p>
            <a:r>
              <a:rPr lang="en-US" altLang="zh-CN" dirty="0"/>
              <a:t>7. </a:t>
            </a:r>
            <a:r>
              <a:rPr lang="zh-CN" altLang="en-US" dirty="0"/>
              <a:t>配置</a:t>
            </a:r>
            <a:r>
              <a:rPr lang="en-US" altLang="zh-CN" dirty="0"/>
              <a:t>Hive</a:t>
            </a:r>
          </a:p>
          <a:p>
            <a:pPr lvl="1"/>
            <a:r>
              <a:rPr lang="en-US" altLang="zh-CN" dirty="0"/>
              <a:t>Hive</a:t>
            </a:r>
            <a:r>
              <a:rPr lang="zh-CN" altLang="en-US" dirty="0"/>
              <a:t>所有配置文件位于</a:t>
            </a:r>
            <a:r>
              <a:rPr lang="en-US" altLang="zh-CN" dirty="0"/>
              <a:t>$HIVE_HOME/conf</a:t>
            </a:r>
            <a:r>
              <a:rPr lang="zh-CN" altLang="en-US" dirty="0"/>
              <a:t>下。</a:t>
            </a:r>
            <a:endParaRPr lang="en-US" altLang="zh-CN" dirty="0"/>
          </a:p>
        </p:txBody>
      </p:sp>
      <p:pic>
        <p:nvPicPr>
          <p:cNvPr id="6" name="图片 5">
            <a:extLst>
              <a:ext uri="{FF2B5EF4-FFF2-40B4-BE49-F238E27FC236}">
                <a16:creationId xmlns:a16="http://schemas.microsoft.com/office/drawing/2014/main" id="{AEF80628-43FF-47CA-BE2B-C7CCCE6D89F7}"/>
              </a:ext>
            </a:extLst>
          </p:cNvPr>
          <p:cNvPicPr/>
          <p:nvPr/>
        </p:nvPicPr>
        <p:blipFill rotWithShape="1">
          <a:blip r:embed="rId2"/>
          <a:srcRect t="77354"/>
          <a:stretch/>
        </p:blipFill>
        <p:spPr bwMode="auto">
          <a:xfrm>
            <a:off x="1934845" y="2157730"/>
            <a:ext cx="5274310" cy="828040"/>
          </a:xfrm>
          <a:prstGeom prst="rect">
            <a:avLst/>
          </a:prstGeom>
          <a:ln>
            <a:noFill/>
          </a:ln>
          <a:extLst>
            <a:ext uri="{53640926-AAD7-44D8-BBD7-CCE9431645EC}">
              <a14:shadowObscured xmlns:a14="http://schemas.microsoft.com/office/drawing/2010/main"/>
            </a:ext>
          </a:extLst>
        </p:spPr>
      </p:pic>
      <p:graphicFrame>
        <p:nvGraphicFramePr>
          <p:cNvPr id="7" name="表格 6">
            <a:extLst>
              <a:ext uri="{FF2B5EF4-FFF2-40B4-BE49-F238E27FC236}">
                <a16:creationId xmlns:a16="http://schemas.microsoft.com/office/drawing/2014/main" id="{67F8AF02-3D38-466D-8F68-A9AEAFED513F}"/>
              </a:ext>
            </a:extLst>
          </p:cNvPr>
          <p:cNvGraphicFramePr>
            <a:graphicFrameLocks noGrp="1"/>
          </p:cNvGraphicFramePr>
          <p:nvPr>
            <p:extLst>
              <p:ext uri="{D42A27DB-BD31-4B8C-83A1-F6EECF244321}">
                <p14:modId xmlns:p14="http://schemas.microsoft.com/office/powerpoint/2010/main" val="2706644916"/>
              </p:ext>
            </p:extLst>
          </p:nvPr>
        </p:nvGraphicFramePr>
        <p:xfrm>
          <a:off x="628650" y="3139203"/>
          <a:ext cx="7886700" cy="1493520"/>
        </p:xfrm>
        <a:graphic>
          <a:graphicData uri="http://schemas.openxmlformats.org/drawingml/2006/table">
            <a:tbl>
              <a:tblPr firstRow="1" firstCol="1" bandRow="1">
                <a:tableStyleId>{5C22544A-7EE6-4342-B048-85BDC9FD1C3A}</a:tableStyleId>
              </a:tblPr>
              <a:tblGrid>
                <a:gridCol w="1747319">
                  <a:extLst>
                    <a:ext uri="{9D8B030D-6E8A-4147-A177-3AD203B41FA5}">
                      <a16:colId xmlns:a16="http://schemas.microsoft.com/office/drawing/2014/main" val="99776687"/>
                    </a:ext>
                  </a:extLst>
                </a:gridCol>
                <a:gridCol w="6139381">
                  <a:extLst>
                    <a:ext uri="{9D8B030D-6E8A-4147-A177-3AD203B41FA5}">
                      <a16:colId xmlns:a16="http://schemas.microsoft.com/office/drawing/2014/main" val="95382288"/>
                    </a:ext>
                  </a:extLst>
                </a:gridCol>
              </a:tblGrid>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文件名称</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描述</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20763968"/>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hive-env.sh</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Bash</a:t>
                      </a:r>
                      <a:r>
                        <a:rPr lang="zh-CN" sz="1400" kern="0">
                          <a:effectLst/>
                          <a:latin typeface="微软雅黑" panose="020B0503020204020204" pitchFamily="34" charset="-122"/>
                          <a:ea typeface="微软雅黑" panose="020B0503020204020204" pitchFamily="34" charset="-122"/>
                        </a:rPr>
                        <a:t>脚本，设置</a:t>
                      </a:r>
                      <a:r>
                        <a:rPr lang="en-US" sz="1400" kern="0">
                          <a:effectLst/>
                          <a:latin typeface="微软雅黑" panose="020B0503020204020204" pitchFamily="34" charset="-122"/>
                          <a:ea typeface="微软雅黑" panose="020B0503020204020204" pitchFamily="34" charset="-122"/>
                        </a:rPr>
                        <a:t>Linux/Unix</a:t>
                      </a:r>
                      <a:r>
                        <a:rPr lang="zh-CN" sz="1400" kern="0">
                          <a:effectLst/>
                          <a:latin typeface="微软雅黑" panose="020B0503020204020204" pitchFamily="34" charset="-122"/>
                          <a:ea typeface="微软雅黑" panose="020B0503020204020204" pitchFamily="34" charset="-122"/>
                        </a:rPr>
                        <a:t>环境下运行</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要用的环境变量，主要包括</a:t>
                      </a:r>
                      <a:r>
                        <a:rPr lang="en-US" sz="1400" kern="0">
                          <a:effectLst/>
                          <a:latin typeface="微软雅黑" panose="020B0503020204020204" pitchFamily="34" charset="-122"/>
                          <a:ea typeface="微软雅黑" panose="020B0503020204020204" pitchFamily="34" charset="-122"/>
                        </a:rPr>
                        <a:t>Hadoop</a:t>
                      </a:r>
                      <a:r>
                        <a:rPr lang="zh-CN" sz="1400" kern="0">
                          <a:effectLst/>
                          <a:latin typeface="微软雅黑" panose="020B0503020204020204" pitchFamily="34" charset="-122"/>
                          <a:ea typeface="微软雅黑" panose="020B0503020204020204" pitchFamily="34" charset="-122"/>
                        </a:rPr>
                        <a:t>安装路径</a:t>
                      </a:r>
                      <a:r>
                        <a:rPr lang="en-US" sz="1400" kern="0">
                          <a:effectLst/>
                          <a:latin typeface="微软雅黑" panose="020B0503020204020204" pitchFamily="34" charset="-122"/>
                          <a:ea typeface="微软雅黑" panose="020B0503020204020204" pitchFamily="34" charset="-122"/>
                        </a:rPr>
                        <a:t>HADOOP_HOME</a:t>
                      </a:r>
                      <a:r>
                        <a:rPr lang="zh-CN" sz="1400" kern="0">
                          <a:effectLst/>
                          <a:latin typeface="微软雅黑" panose="020B0503020204020204" pitchFamily="34" charset="-122"/>
                          <a:ea typeface="微软雅黑" panose="020B0503020204020204" pitchFamily="34" charset="-122"/>
                        </a:rPr>
                        <a:t>、</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配置文件存放路径</a:t>
                      </a:r>
                      <a:r>
                        <a:rPr lang="en-US" sz="1400" kern="0">
                          <a:effectLst/>
                          <a:latin typeface="微软雅黑" panose="020B0503020204020204" pitchFamily="34" charset="-122"/>
                          <a:ea typeface="微软雅黑" panose="020B0503020204020204" pitchFamily="34" charset="-122"/>
                        </a:rPr>
                        <a:t>HIVE_CONF_DIR</a:t>
                      </a:r>
                      <a:r>
                        <a:rPr lang="zh-CN" sz="1400" kern="0">
                          <a:effectLst/>
                          <a:latin typeface="微软雅黑" panose="020B0503020204020204" pitchFamily="34" charset="-122"/>
                          <a:ea typeface="微软雅黑" panose="020B0503020204020204" pitchFamily="34" charset="-122"/>
                        </a:rPr>
                        <a:t>、</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运行资源库路径</a:t>
                      </a:r>
                      <a:r>
                        <a:rPr lang="en-US" sz="1400" kern="0">
                          <a:effectLst/>
                          <a:latin typeface="微软雅黑" panose="020B0503020204020204" pitchFamily="34" charset="-122"/>
                          <a:ea typeface="微软雅黑" panose="020B0503020204020204" pitchFamily="34" charset="-122"/>
                        </a:rPr>
                        <a:t>HIVE_AUX_JARS_PATH</a:t>
                      </a:r>
                      <a:r>
                        <a:rPr lang="zh-CN" sz="1400" kern="0">
                          <a:effectLst/>
                          <a:latin typeface="微软雅黑" panose="020B0503020204020204" pitchFamily="34" charset="-122"/>
                          <a:ea typeface="微软雅黑" panose="020B0503020204020204" pitchFamily="34" charset="-122"/>
                        </a:rPr>
                        <a:t>等</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58868107"/>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hive-default.xml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XML</a:t>
                      </a:r>
                      <a:r>
                        <a:rPr lang="zh-CN" sz="1400" kern="0">
                          <a:effectLst/>
                          <a:latin typeface="微软雅黑" panose="020B0503020204020204" pitchFamily="34" charset="-122"/>
                          <a:ea typeface="微软雅黑" panose="020B0503020204020204" pitchFamily="34" charset="-122"/>
                        </a:rPr>
                        <a:t>文件，</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核心配置文件，包括</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数据存放位置、</a:t>
                      </a:r>
                      <a:r>
                        <a:rPr lang="en-US" sz="1400" kern="0">
                          <a:effectLst/>
                          <a:latin typeface="微软雅黑" panose="020B0503020204020204" pitchFamily="34" charset="-122"/>
                          <a:ea typeface="微软雅黑" panose="020B0503020204020204" pitchFamily="34" charset="-122"/>
                        </a:rPr>
                        <a:t>Metastore</a:t>
                      </a:r>
                      <a:r>
                        <a:rPr lang="zh-CN" sz="1400" kern="0">
                          <a:effectLst/>
                          <a:latin typeface="微软雅黑" panose="020B0503020204020204" pitchFamily="34" charset="-122"/>
                          <a:ea typeface="微软雅黑" panose="020B0503020204020204" pitchFamily="34" charset="-122"/>
                        </a:rPr>
                        <a:t>的连接</a:t>
                      </a:r>
                      <a:r>
                        <a:rPr lang="en-US" sz="1400" kern="0">
                          <a:effectLst/>
                          <a:latin typeface="微软雅黑" panose="020B0503020204020204" pitchFamily="34" charset="-122"/>
                          <a:ea typeface="微软雅黑" panose="020B0503020204020204" pitchFamily="34" charset="-122"/>
                        </a:rPr>
                        <a:t>URL</a:t>
                      </a:r>
                      <a:r>
                        <a:rPr lang="zh-CN" sz="1400" kern="0">
                          <a:effectLst/>
                          <a:latin typeface="微软雅黑" panose="020B0503020204020204" pitchFamily="34" charset="-122"/>
                          <a:ea typeface="微软雅黑" panose="020B0503020204020204" pitchFamily="34" charset="-122"/>
                        </a:rPr>
                        <a:t>、</a:t>
                      </a:r>
                      <a:r>
                        <a:rPr lang="en-US" sz="1400" kern="0">
                          <a:effectLst/>
                          <a:latin typeface="微软雅黑" panose="020B0503020204020204" pitchFamily="34" charset="-122"/>
                          <a:ea typeface="微软雅黑" panose="020B0503020204020204" pitchFamily="34" charset="-122"/>
                        </a:rPr>
                        <a:t>JDO</a:t>
                      </a:r>
                      <a:r>
                        <a:rPr lang="zh-CN" sz="1400" kern="0">
                          <a:effectLst/>
                          <a:latin typeface="微软雅黑" panose="020B0503020204020204" pitchFamily="34" charset="-122"/>
                          <a:ea typeface="微软雅黑" panose="020B0503020204020204" pitchFamily="34" charset="-122"/>
                        </a:rPr>
                        <a:t>连接驱动类、</a:t>
                      </a:r>
                      <a:r>
                        <a:rPr lang="en-US" sz="1400" kern="0">
                          <a:effectLst/>
                          <a:latin typeface="微软雅黑" panose="020B0503020204020204" pitchFamily="34" charset="-122"/>
                          <a:ea typeface="微软雅黑" panose="020B0503020204020204" pitchFamily="34" charset="-122"/>
                        </a:rPr>
                        <a:t>JDO</a:t>
                      </a:r>
                      <a:r>
                        <a:rPr lang="zh-CN" sz="1400" kern="0">
                          <a:effectLst/>
                          <a:latin typeface="微软雅黑" panose="020B0503020204020204" pitchFamily="34" charset="-122"/>
                          <a:ea typeface="微软雅黑" panose="020B0503020204020204" pitchFamily="34" charset="-122"/>
                        </a:rPr>
                        <a:t>连接用户名、</a:t>
                      </a:r>
                      <a:r>
                        <a:rPr lang="en-US" sz="1400" kern="0">
                          <a:effectLst/>
                          <a:latin typeface="微软雅黑" panose="020B0503020204020204" pitchFamily="34" charset="-122"/>
                          <a:ea typeface="微软雅黑" panose="020B0503020204020204" pitchFamily="34" charset="-122"/>
                        </a:rPr>
                        <a:t>JDO</a:t>
                      </a:r>
                      <a:r>
                        <a:rPr lang="zh-CN" sz="1400" kern="0">
                          <a:effectLst/>
                          <a:latin typeface="微软雅黑" panose="020B0503020204020204" pitchFamily="34" charset="-122"/>
                          <a:ea typeface="微软雅黑" panose="020B0503020204020204" pitchFamily="34" charset="-122"/>
                        </a:rPr>
                        <a:t>连接密码等配置项，</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4774003"/>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hive-site.xml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dirty="0">
                          <a:effectLst/>
                          <a:latin typeface="微软雅黑" panose="020B0503020204020204" pitchFamily="34" charset="-122"/>
                          <a:ea typeface="微软雅黑" panose="020B0503020204020204" pitchFamily="34" charset="-122"/>
                        </a:rPr>
                        <a:t>XML</a:t>
                      </a:r>
                      <a:r>
                        <a:rPr lang="zh-CN" sz="1400" kern="0" dirty="0">
                          <a:effectLst/>
                          <a:latin typeface="微软雅黑" panose="020B0503020204020204" pitchFamily="34" charset="-122"/>
                          <a:ea typeface="微软雅黑" panose="020B0503020204020204" pitchFamily="34" charset="-122"/>
                        </a:rPr>
                        <a:t>文件，其配置项会覆盖默认配置</a:t>
                      </a:r>
                      <a:r>
                        <a:rPr lang="en-US" sz="1400" kern="0" dirty="0">
                          <a:effectLst/>
                          <a:latin typeface="微软雅黑" panose="020B0503020204020204" pitchFamily="34" charset="-122"/>
                          <a:ea typeface="微软雅黑" panose="020B0503020204020204" pitchFamily="34" charset="-122"/>
                        </a:rPr>
                        <a:t>hive-default.xml</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351882465"/>
                  </a:ext>
                </a:extLst>
              </a:tr>
            </a:tbl>
          </a:graphicData>
        </a:graphic>
      </p:graphicFrame>
    </p:spTree>
    <p:extLst>
      <p:ext uri="{BB962C8B-B14F-4D97-AF65-F5344CB8AC3E}">
        <p14:creationId xmlns:p14="http://schemas.microsoft.com/office/powerpoint/2010/main" val="1911785271"/>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zh-CN" altLang="zh-CN" dirty="0"/>
              <a:t>配置文件</a:t>
            </a:r>
            <a:r>
              <a:rPr lang="en-US" altLang="zh-CN" dirty="0"/>
              <a:t>hive-site.xml</a:t>
            </a:r>
            <a:r>
              <a:rPr lang="zh-CN" altLang="zh-CN" dirty="0"/>
              <a:t>涉及的主要参数</a:t>
            </a:r>
            <a:endParaRPr lang="zh-CN" altLang="en-US" dirty="0"/>
          </a:p>
        </p:txBody>
      </p:sp>
      <p:graphicFrame>
        <p:nvGraphicFramePr>
          <p:cNvPr id="4" name="表格 3">
            <a:extLst>
              <a:ext uri="{FF2B5EF4-FFF2-40B4-BE49-F238E27FC236}">
                <a16:creationId xmlns:a16="http://schemas.microsoft.com/office/drawing/2014/main" id="{1BDF33D9-C98F-4DCB-83C3-C9B6BC5E1E30}"/>
              </a:ext>
            </a:extLst>
          </p:cNvPr>
          <p:cNvGraphicFramePr>
            <a:graphicFrameLocks noGrp="1"/>
          </p:cNvGraphicFramePr>
          <p:nvPr>
            <p:extLst>
              <p:ext uri="{D42A27DB-BD31-4B8C-83A1-F6EECF244321}">
                <p14:modId xmlns:p14="http://schemas.microsoft.com/office/powerpoint/2010/main" val="1016163773"/>
              </p:ext>
            </p:extLst>
          </p:nvPr>
        </p:nvGraphicFramePr>
        <p:xfrm>
          <a:off x="628650" y="1324026"/>
          <a:ext cx="7886699" cy="2743200"/>
        </p:xfrm>
        <a:graphic>
          <a:graphicData uri="http://schemas.openxmlformats.org/drawingml/2006/table">
            <a:tbl>
              <a:tblPr firstRow="1" firstCol="1" bandRow="1">
                <a:tableStyleId>{5C22544A-7EE6-4342-B048-85BDC9FD1C3A}</a:tableStyleId>
              </a:tblPr>
              <a:tblGrid>
                <a:gridCol w="2690376">
                  <a:extLst>
                    <a:ext uri="{9D8B030D-6E8A-4147-A177-3AD203B41FA5}">
                      <a16:colId xmlns:a16="http://schemas.microsoft.com/office/drawing/2014/main" val="1141968773"/>
                    </a:ext>
                  </a:extLst>
                </a:gridCol>
                <a:gridCol w="5196323">
                  <a:extLst>
                    <a:ext uri="{9D8B030D-6E8A-4147-A177-3AD203B41FA5}">
                      <a16:colId xmlns:a16="http://schemas.microsoft.com/office/drawing/2014/main" val="1762271203"/>
                    </a:ext>
                  </a:extLst>
                </a:gridCol>
              </a:tblGrid>
              <a:tr h="0">
                <a:tc>
                  <a:txBody>
                    <a:bodyPr/>
                    <a:lstStyle/>
                    <a:p>
                      <a:pPr algn="ctr">
                        <a:spcAft>
                          <a:spcPts val="0"/>
                        </a:spcAft>
                      </a:pPr>
                      <a:r>
                        <a:rPr lang="zh-CN" sz="1200" kern="0" dirty="0">
                          <a:effectLst/>
                          <a:latin typeface="微软雅黑" panose="020B0503020204020204" pitchFamily="34" charset="-122"/>
                          <a:ea typeface="微软雅黑" panose="020B0503020204020204" pitchFamily="34" charset="-122"/>
                        </a:rPr>
                        <a:t>配置参数</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功能</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831648909"/>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hive.exec.scratchdir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路径，用于存储不同</a:t>
                      </a:r>
                      <a:r>
                        <a:rPr lang="en-US" sz="1200" kern="0">
                          <a:effectLst/>
                          <a:latin typeface="微软雅黑" panose="020B0503020204020204" pitchFamily="34" charset="-122"/>
                          <a:ea typeface="微软雅黑" panose="020B0503020204020204" pitchFamily="34" charset="-122"/>
                        </a:rPr>
                        <a:t>map/reduce</a:t>
                      </a:r>
                      <a:r>
                        <a:rPr lang="zh-CN" sz="1200" kern="0">
                          <a:effectLst/>
                          <a:latin typeface="微软雅黑" panose="020B0503020204020204" pitchFamily="34" charset="-122"/>
                          <a:ea typeface="微软雅黑" panose="020B0503020204020204" pitchFamily="34" charset="-122"/>
                        </a:rPr>
                        <a:t>阶段的执行计划和这些阶段的中间输出结果，默认值为</a:t>
                      </a:r>
                      <a:r>
                        <a:rPr lang="en-US" sz="1200" kern="0">
                          <a:effectLst/>
                          <a:latin typeface="微软雅黑" panose="020B0503020204020204" pitchFamily="34" charset="-122"/>
                          <a:ea typeface="微软雅黑" panose="020B0503020204020204" pitchFamily="34" charset="-122"/>
                        </a:rPr>
                        <a:t>/tmp/hive</a:t>
                      </a:r>
                      <a:r>
                        <a:rPr lang="zh-CN" sz="1200" kern="0">
                          <a:effectLst/>
                          <a:latin typeface="微软雅黑" panose="020B0503020204020204" pitchFamily="34" charset="-122"/>
                          <a:ea typeface="微软雅黑" panose="020B0503020204020204" pitchFamily="34" charset="-122"/>
                        </a:rPr>
                        <a:t>，对于每个连接用户，都会创建目录“</a:t>
                      </a:r>
                      <a:r>
                        <a:rPr lang="en-US" sz="1200" kern="0">
                          <a:effectLst/>
                          <a:latin typeface="微软雅黑" panose="020B0503020204020204" pitchFamily="34" charset="-122"/>
                          <a:ea typeface="微软雅黑" panose="020B0503020204020204" pitchFamily="34" charset="-122"/>
                        </a:rPr>
                        <a:t>${hive.exec.scratchdir}/&amp;lt;username&amp;gt;</a:t>
                      </a:r>
                      <a:r>
                        <a:rPr lang="zh-CN" sz="1200" kern="0">
                          <a:effectLst/>
                          <a:latin typeface="微软雅黑" panose="020B0503020204020204" pitchFamily="34" charset="-122"/>
                          <a:ea typeface="微软雅黑" panose="020B0503020204020204" pitchFamily="34" charset="-122"/>
                        </a:rPr>
                        <a:t>”，该目录的权限为</a:t>
                      </a:r>
                      <a:r>
                        <a:rPr lang="en-US" sz="1200" kern="0">
                          <a:effectLst/>
                          <a:latin typeface="微软雅黑" panose="020B0503020204020204" pitchFamily="34" charset="-122"/>
                          <a:ea typeface="微软雅黑" panose="020B0503020204020204" pitchFamily="34" charset="-122"/>
                        </a:rPr>
                        <a:t>733</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5127307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hive.metastore.warehouse.dir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Hive</a:t>
                      </a:r>
                      <a:r>
                        <a:rPr lang="zh-CN" sz="1200" kern="0">
                          <a:effectLst/>
                          <a:latin typeface="微软雅黑" panose="020B0503020204020204" pitchFamily="34" charset="-122"/>
                          <a:ea typeface="微软雅黑" panose="020B0503020204020204" pitchFamily="34" charset="-122"/>
                        </a:rPr>
                        <a:t>默认数据文件存储路径，通常为</a:t>
                      </a: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可写路径，默认值为</a:t>
                      </a:r>
                      <a:r>
                        <a:rPr lang="en-US" sz="1200" kern="0">
                          <a:effectLst/>
                          <a:latin typeface="微软雅黑" panose="020B0503020204020204" pitchFamily="34" charset="-122"/>
                          <a:ea typeface="微软雅黑" panose="020B0503020204020204" pitchFamily="34" charset="-122"/>
                        </a:rPr>
                        <a:t>/user/hive/warehouse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59276989"/>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hive.metastore.uris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远程模式下</a:t>
                      </a:r>
                      <a:r>
                        <a:rPr lang="en-US" sz="1200" kern="0">
                          <a:effectLst/>
                          <a:latin typeface="微软雅黑" panose="020B0503020204020204" pitchFamily="34" charset="-122"/>
                          <a:ea typeface="微软雅黑" panose="020B0503020204020204" pitchFamily="34" charset="-122"/>
                        </a:rPr>
                        <a:t>Metastore</a:t>
                      </a:r>
                      <a:r>
                        <a:rPr lang="zh-CN" sz="1200" kern="0">
                          <a:effectLst/>
                          <a:latin typeface="微软雅黑" panose="020B0503020204020204" pitchFamily="34" charset="-122"/>
                          <a:ea typeface="微软雅黑" panose="020B0503020204020204" pitchFamily="34" charset="-122"/>
                        </a:rPr>
                        <a:t>的</a:t>
                      </a:r>
                      <a:r>
                        <a:rPr lang="en-US" sz="1200" kern="0">
                          <a:effectLst/>
                          <a:latin typeface="微软雅黑" panose="020B0503020204020204" pitchFamily="34" charset="-122"/>
                          <a:ea typeface="微软雅黑" panose="020B0503020204020204" pitchFamily="34" charset="-122"/>
                        </a:rPr>
                        <a:t>URI</a:t>
                      </a:r>
                      <a:r>
                        <a:rPr lang="zh-CN" sz="1200" kern="0">
                          <a:effectLst/>
                          <a:latin typeface="微软雅黑" panose="020B0503020204020204" pitchFamily="34" charset="-122"/>
                          <a:ea typeface="微软雅黑" panose="020B0503020204020204" pitchFamily="34" charset="-122"/>
                        </a:rPr>
                        <a:t>列表</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00104006"/>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javax.jdo.option.ConnectionURL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Metastore</a:t>
                      </a:r>
                      <a:r>
                        <a:rPr lang="zh-CN" sz="1200" kern="0">
                          <a:effectLst/>
                          <a:latin typeface="微软雅黑" panose="020B0503020204020204" pitchFamily="34" charset="-122"/>
                          <a:ea typeface="微软雅黑" panose="020B0503020204020204" pitchFamily="34" charset="-122"/>
                        </a:rPr>
                        <a:t>的连接</a:t>
                      </a:r>
                      <a:r>
                        <a:rPr lang="en-US" sz="1200" kern="0">
                          <a:effectLst/>
                          <a:latin typeface="微软雅黑" panose="020B0503020204020204" pitchFamily="34" charset="-122"/>
                          <a:ea typeface="微软雅黑" panose="020B0503020204020204" pitchFamily="34" charset="-122"/>
                        </a:rPr>
                        <a:t>URL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234012353"/>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javax.jdo.option.ConnectionDriverName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JDO</a:t>
                      </a:r>
                      <a:r>
                        <a:rPr lang="zh-CN" sz="1200" kern="0">
                          <a:effectLst/>
                          <a:latin typeface="微软雅黑" panose="020B0503020204020204" pitchFamily="34" charset="-122"/>
                          <a:ea typeface="微软雅黑" panose="020B0503020204020204" pitchFamily="34" charset="-122"/>
                        </a:rPr>
                        <a:t>连接驱动类</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16881876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javax.jdo.option.ConnectionUserName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JDO</a:t>
                      </a:r>
                      <a:r>
                        <a:rPr lang="zh-CN" sz="1200" kern="0">
                          <a:effectLst/>
                          <a:latin typeface="微软雅黑" panose="020B0503020204020204" pitchFamily="34" charset="-122"/>
                          <a:ea typeface="微软雅黑" panose="020B0503020204020204" pitchFamily="34" charset="-122"/>
                        </a:rPr>
                        <a:t>连接用户名</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32804912"/>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javax.jdo.option.ConnectionPassword</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JDO</a:t>
                      </a:r>
                      <a:r>
                        <a:rPr lang="zh-CN" sz="1200" kern="0">
                          <a:effectLst/>
                          <a:latin typeface="微软雅黑" panose="020B0503020204020204" pitchFamily="34" charset="-122"/>
                          <a:ea typeface="微软雅黑" panose="020B0503020204020204" pitchFamily="34" charset="-122"/>
                        </a:rPr>
                        <a:t>连接密码</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98599227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hive.hwi.war.file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HWI</a:t>
                      </a:r>
                      <a:r>
                        <a:rPr lang="zh-CN" sz="1200" kern="0" dirty="0">
                          <a:effectLst/>
                          <a:latin typeface="微软雅黑" panose="020B0503020204020204" pitchFamily="34" charset="-122"/>
                          <a:ea typeface="微软雅黑" panose="020B0503020204020204" pitchFamily="34" charset="-122"/>
                        </a:rPr>
                        <a:t>的</a:t>
                      </a:r>
                      <a:r>
                        <a:rPr lang="en-US" sz="1200" kern="0" dirty="0">
                          <a:effectLst/>
                          <a:latin typeface="微软雅黑" panose="020B0503020204020204" pitchFamily="34" charset="-122"/>
                          <a:ea typeface="微软雅黑" panose="020B0503020204020204" pitchFamily="34" charset="-122"/>
                        </a:rPr>
                        <a:t>war</a:t>
                      </a:r>
                      <a:r>
                        <a:rPr lang="zh-CN" sz="1200" kern="0" dirty="0">
                          <a:effectLst/>
                          <a:latin typeface="微软雅黑" panose="020B0503020204020204" pitchFamily="34" charset="-122"/>
                          <a:ea typeface="微软雅黑" panose="020B0503020204020204" pitchFamily="34" charset="-122"/>
                        </a:rPr>
                        <a:t>文件所在的路径</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187173922"/>
                  </a:ext>
                </a:extLst>
              </a:tr>
            </a:tbl>
          </a:graphicData>
        </a:graphic>
      </p:graphicFrame>
    </p:spTree>
    <p:extLst>
      <p:ext uri="{BB962C8B-B14F-4D97-AF65-F5344CB8AC3E}">
        <p14:creationId xmlns:p14="http://schemas.microsoft.com/office/powerpoint/2010/main" val="1884220125"/>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fontScale="70000" lnSpcReduction="20000"/>
          </a:bodyPr>
          <a:lstStyle/>
          <a:p>
            <a:r>
              <a:rPr lang="en-US" altLang="zh-CN" dirty="0"/>
              <a:t>7. </a:t>
            </a:r>
            <a:r>
              <a:rPr lang="zh-CN" altLang="en-US" dirty="0"/>
              <a:t>配置</a:t>
            </a:r>
            <a:r>
              <a:rPr lang="en-US" altLang="zh-CN" dirty="0"/>
              <a:t>Hive</a:t>
            </a:r>
          </a:p>
          <a:p>
            <a:pPr lvl="1"/>
            <a:r>
              <a:rPr lang="en-US" altLang="zh-CN" dirty="0"/>
              <a:t>1</a:t>
            </a:r>
            <a:r>
              <a:rPr lang="zh-CN" altLang="en-US" dirty="0"/>
              <a:t>）配置文件</a:t>
            </a:r>
            <a:r>
              <a:rPr lang="en-US" altLang="zh-CN" dirty="0"/>
              <a:t>hive-env.sh</a:t>
            </a:r>
          </a:p>
          <a:p>
            <a:pPr lvl="1"/>
            <a:r>
              <a:rPr lang="zh-CN" altLang="en-US" dirty="0"/>
              <a:t>环境配置文件</a:t>
            </a:r>
            <a:r>
              <a:rPr lang="en-US" altLang="zh-CN" dirty="0"/>
              <a:t>hive-env.sh</a:t>
            </a:r>
            <a:r>
              <a:rPr lang="zh-CN" altLang="en-US" dirty="0"/>
              <a:t>用于指定</a:t>
            </a:r>
            <a:r>
              <a:rPr lang="en-US" altLang="zh-CN" dirty="0"/>
              <a:t>Hive</a:t>
            </a:r>
            <a:r>
              <a:rPr lang="zh-CN" altLang="en-US" dirty="0"/>
              <a:t>运行时的各种参数，主要包括</a:t>
            </a:r>
            <a:r>
              <a:rPr lang="en-US" altLang="zh-CN" dirty="0"/>
              <a:t>Hadoop</a:t>
            </a:r>
            <a:r>
              <a:rPr lang="zh-CN" altLang="en-US" dirty="0"/>
              <a:t>安装路径</a:t>
            </a:r>
            <a:r>
              <a:rPr lang="en-US" altLang="zh-CN" dirty="0"/>
              <a:t>HADOOP_HOME</a:t>
            </a:r>
            <a:r>
              <a:rPr lang="zh-CN" altLang="en-US" dirty="0"/>
              <a:t>、</a:t>
            </a:r>
            <a:r>
              <a:rPr lang="en-US" altLang="zh-CN" dirty="0"/>
              <a:t>Hive</a:t>
            </a:r>
            <a:r>
              <a:rPr lang="zh-CN" altLang="en-US" dirty="0"/>
              <a:t>配置文件存放路径</a:t>
            </a:r>
            <a:r>
              <a:rPr lang="en-US" altLang="zh-CN" dirty="0"/>
              <a:t>HIVE_CONF_DIR</a:t>
            </a:r>
            <a:r>
              <a:rPr lang="zh-CN" altLang="en-US" dirty="0"/>
              <a:t>、</a:t>
            </a:r>
            <a:r>
              <a:rPr lang="en-US" altLang="zh-CN" dirty="0"/>
              <a:t>Hive</a:t>
            </a:r>
            <a:r>
              <a:rPr lang="zh-CN" altLang="en-US" dirty="0"/>
              <a:t>运行资源库路径</a:t>
            </a:r>
            <a:r>
              <a:rPr lang="en-US" altLang="zh-CN" dirty="0"/>
              <a:t>HIVE_AUX_JARS_PATH</a:t>
            </a:r>
            <a:r>
              <a:rPr lang="zh-CN" altLang="en-US" dirty="0"/>
              <a:t>等。</a:t>
            </a:r>
          </a:p>
          <a:p>
            <a:pPr lvl="1"/>
            <a:r>
              <a:rPr lang="zh-CN" altLang="en-US" dirty="0"/>
              <a:t>（</a:t>
            </a:r>
            <a:r>
              <a:rPr lang="en-US" altLang="zh-CN" dirty="0"/>
              <a:t>1</a:t>
            </a:r>
            <a:r>
              <a:rPr lang="zh-CN" altLang="en-US" dirty="0"/>
              <a:t>）使用命令“</a:t>
            </a:r>
            <a:r>
              <a:rPr lang="en-US" altLang="zh-CN" dirty="0"/>
              <a:t>cp hive-</a:t>
            </a:r>
            <a:r>
              <a:rPr lang="en-US" altLang="zh-CN" dirty="0" err="1"/>
              <a:t>env.sh.template</a:t>
            </a:r>
            <a:r>
              <a:rPr lang="en-US" altLang="zh-CN" dirty="0"/>
              <a:t> hive-env.sh”</a:t>
            </a:r>
            <a:r>
              <a:rPr lang="zh-CN" altLang="en-US" dirty="0"/>
              <a:t>复制模板配置文件</a:t>
            </a:r>
            <a:r>
              <a:rPr lang="en-US" altLang="zh-CN" dirty="0"/>
              <a:t>hive-</a:t>
            </a:r>
            <a:r>
              <a:rPr lang="en-US" altLang="zh-CN" dirty="0" err="1"/>
              <a:t>env.sh.template</a:t>
            </a:r>
            <a:r>
              <a:rPr lang="zh-CN" altLang="en-US" dirty="0"/>
              <a:t>并命名为“</a:t>
            </a:r>
            <a:r>
              <a:rPr lang="en-US" altLang="zh-CN" dirty="0"/>
              <a:t>hive-env.sh”</a:t>
            </a:r>
            <a:r>
              <a:rPr lang="zh-CN" altLang="en-US" dirty="0"/>
              <a:t>。</a:t>
            </a:r>
          </a:p>
          <a:p>
            <a:pPr lvl="1"/>
            <a:r>
              <a:rPr lang="zh-CN" altLang="en-US" dirty="0"/>
              <a:t>（</a:t>
            </a:r>
            <a:r>
              <a:rPr lang="en-US" altLang="zh-CN" dirty="0"/>
              <a:t>2</a:t>
            </a:r>
            <a:r>
              <a:rPr lang="zh-CN" altLang="en-US" dirty="0"/>
              <a:t>）使用命令“</a:t>
            </a:r>
            <a:r>
              <a:rPr lang="en-US" altLang="zh-CN" dirty="0"/>
              <a:t>vim hive-env.sh”</a:t>
            </a:r>
            <a:r>
              <a:rPr lang="zh-CN" altLang="en-US" dirty="0"/>
              <a:t>编辑配置文件</a:t>
            </a:r>
            <a:r>
              <a:rPr lang="en-US" altLang="zh-CN" dirty="0"/>
              <a:t>hive-env.sh</a:t>
            </a:r>
            <a:r>
              <a:rPr lang="zh-CN" altLang="en-US" dirty="0"/>
              <a:t>。</a:t>
            </a:r>
          </a:p>
          <a:p>
            <a:pPr lvl="2"/>
            <a:r>
              <a:rPr lang="zh-CN" altLang="en-US" dirty="0"/>
              <a:t>① 配置</a:t>
            </a:r>
            <a:r>
              <a:rPr lang="en-US" altLang="zh-CN" dirty="0"/>
              <a:t>HADOOP_HOME</a:t>
            </a:r>
            <a:r>
              <a:rPr lang="zh-CN" altLang="en-US" dirty="0"/>
              <a:t>。将第</a:t>
            </a:r>
            <a:r>
              <a:rPr lang="en-US" altLang="zh-CN" dirty="0"/>
              <a:t>48</a:t>
            </a:r>
            <a:r>
              <a:rPr lang="zh-CN" altLang="en-US" dirty="0"/>
              <a:t>行</a:t>
            </a:r>
            <a:r>
              <a:rPr lang="en-US" altLang="zh-CN" dirty="0"/>
              <a:t>HADOOP_HOME</a:t>
            </a:r>
            <a:r>
              <a:rPr lang="zh-CN" altLang="en-US" dirty="0"/>
              <a:t>注释去掉，并指定为个人机器上的</a:t>
            </a:r>
            <a:r>
              <a:rPr lang="en-US" altLang="zh-CN" dirty="0"/>
              <a:t>Hadoop</a:t>
            </a:r>
            <a:r>
              <a:rPr lang="zh-CN" altLang="en-US" dirty="0"/>
              <a:t>安装路径，例如，修改后的内容如下所示。</a:t>
            </a:r>
          </a:p>
          <a:p>
            <a:pPr marL="685800" lvl="2" indent="0">
              <a:buNone/>
            </a:pPr>
            <a:r>
              <a:rPr lang="en-US" altLang="zh-CN" i="1" dirty="0"/>
              <a:t>HADOOP_HOME=/</a:t>
            </a:r>
            <a:r>
              <a:rPr lang="en-US" altLang="zh-CN" i="1" dirty="0" err="1"/>
              <a:t>usr</a:t>
            </a:r>
            <a:r>
              <a:rPr lang="en-US" altLang="zh-CN" i="1" dirty="0"/>
              <a:t>/local/hadoop-2.9.2</a:t>
            </a:r>
          </a:p>
          <a:p>
            <a:pPr lvl="2"/>
            <a:r>
              <a:rPr lang="en-US" altLang="zh-CN" dirty="0"/>
              <a:t>② </a:t>
            </a:r>
            <a:r>
              <a:rPr lang="zh-CN" altLang="en-US" dirty="0"/>
              <a:t>配置</a:t>
            </a:r>
            <a:r>
              <a:rPr lang="en-US" altLang="zh-CN" dirty="0"/>
              <a:t>HIVE_CONF_DIR</a:t>
            </a:r>
            <a:r>
              <a:rPr lang="zh-CN" altLang="en-US" dirty="0"/>
              <a:t>。将第</a:t>
            </a:r>
            <a:r>
              <a:rPr lang="en-US" altLang="zh-CN" dirty="0"/>
              <a:t>51</a:t>
            </a:r>
            <a:r>
              <a:rPr lang="zh-CN" altLang="en-US" dirty="0"/>
              <a:t>行</a:t>
            </a:r>
            <a:r>
              <a:rPr lang="en-US" altLang="zh-CN" dirty="0"/>
              <a:t>HIVE_CONF_DIR</a:t>
            </a:r>
            <a:r>
              <a:rPr lang="zh-CN" altLang="en-US" dirty="0"/>
              <a:t>注释去掉，并指定为个人机器上的</a:t>
            </a:r>
            <a:r>
              <a:rPr lang="en-US" altLang="zh-CN" dirty="0"/>
              <a:t>Hive</a:t>
            </a:r>
            <a:r>
              <a:rPr lang="zh-CN" altLang="en-US" dirty="0"/>
              <a:t>配置文件存放路径，例如，修改后的内容如下所示。</a:t>
            </a:r>
          </a:p>
          <a:p>
            <a:pPr marL="685800" lvl="2" indent="0">
              <a:buNone/>
            </a:pPr>
            <a:r>
              <a:rPr lang="en-US" altLang="zh-CN" i="1" dirty="0"/>
              <a:t>export HIVE_CONF_DIR=/</a:t>
            </a:r>
            <a:r>
              <a:rPr lang="en-US" altLang="zh-CN" i="1" dirty="0" err="1"/>
              <a:t>usr</a:t>
            </a:r>
            <a:r>
              <a:rPr lang="en-US" altLang="zh-CN" i="1" dirty="0"/>
              <a:t>/local/hive-2.3.4/conf</a:t>
            </a:r>
          </a:p>
          <a:p>
            <a:pPr lvl="2"/>
            <a:r>
              <a:rPr lang="en-US" altLang="zh-CN" dirty="0"/>
              <a:t>② </a:t>
            </a:r>
            <a:r>
              <a:rPr lang="zh-CN" altLang="en-US" dirty="0"/>
              <a:t>配置</a:t>
            </a:r>
            <a:r>
              <a:rPr lang="en-US" altLang="zh-CN" dirty="0"/>
              <a:t>HIVE_AUX_JARS_PATH</a:t>
            </a:r>
            <a:r>
              <a:rPr lang="zh-CN" altLang="en-US" dirty="0"/>
              <a:t>。将第</a:t>
            </a:r>
            <a:r>
              <a:rPr lang="en-US" altLang="zh-CN" dirty="0"/>
              <a:t>51</a:t>
            </a:r>
            <a:r>
              <a:rPr lang="zh-CN" altLang="en-US" dirty="0"/>
              <a:t>行</a:t>
            </a:r>
            <a:r>
              <a:rPr lang="en-US" altLang="zh-CN" dirty="0"/>
              <a:t>HIVE_AUX_JARS_PATH</a:t>
            </a:r>
            <a:r>
              <a:rPr lang="zh-CN" altLang="en-US" dirty="0"/>
              <a:t>注释去掉，并指定为个人机器上的</a:t>
            </a:r>
            <a:r>
              <a:rPr lang="en-US" altLang="zh-CN" dirty="0"/>
              <a:t>Hive</a:t>
            </a:r>
            <a:r>
              <a:rPr lang="zh-CN" altLang="en-US" dirty="0"/>
              <a:t>运行资源库路径，例如，修改后的内容如下所示。</a:t>
            </a:r>
          </a:p>
          <a:p>
            <a:pPr marL="685800" lvl="2" indent="0">
              <a:buNone/>
            </a:pPr>
            <a:r>
              <a:rPr lang="en-US" altLang="zh-CN" i="1" dirty="0"/>
              <a:t>export HIVE_AUX_JARS_PATH=/</a:t>
            </a:r>
            <a:r>
              <a:rPr lang="en-US" altLang="zh-CN" i="1" dirty="0" err="1"/>
              <a:t>usr</a:t>
            </a:r>
            <a:r>
              <a:rPr lang="en-US" altLang="zh-CN" i="1" dirty="0"/>
              <a:t>/local/hive-2.3.4/lib</a:t>
            </a:r>
          </a:p>
        </p:txBody>
      </p:sp>
    </p:spTree>
    <p:extLst>
      <p:ext uri="{BB962C8B-B14F-4D97-AF65-F5344CB8AC3E}">
        <p14:creationId xmlns:p14="http://schemas.microsoft.com/office/powerpoint/2010/main" val="2929591089"/>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a:bodyPr>
          <a:lstStyle/>
          <a:p>
            <a:r>
              <a:rPr lang="en-US" altLang="zh-CN" dirty="0"/>
              <a:t>7. </a:t>
            </a:r>
            <a:r>
              <a:rPr lang="zh-CN" altLang="en-US" dirty="0"/>
              <a:t>配置</a:t>
            </a:r>
            <a:r>
              <a:rPr lang="en-US" altLang="zh-CN" dirty="0"/>
              <a:t>Hive</a:t>
            </a:r>
          </a:p>
          <a:p>
            <a:pPr lvl="1"/>
            <a:r>
              <a:rPr lang="en-US" altLang="zh-CN" dirty="0"/>
              <a:t>2</a:t>
            </a:r>
            <a:r>
              <a:rPr lang="zh-CN" altLang="en-US" dirty="0"/>
              <a:t>）配置文件</a:t>
            </a:r>
            <a:r>
              <a:rPr lang="en-US" altLang="zh-CN" dirty="0"/>
              <a:t>hive-default.xml</a:t>
            </a:r>
          </a:p>
          <a:p>
            <a:pPr lvl="1"/>
            <a:r>
              <a:rPr lang="zh-CN" altLang="en-US" dirty="0"/>
              <a:t>使用命令“</a:t>
            </a:r>
            <a:r>
              <a:rPr lang="en-US" altLang="zh-CN" dirty="0"/>
              <a:t>cp hive-</a:t>
            </a:r>
            <a:r>
              <a:rPr lang="en-US" altLang="zh-CN" dirty="0" err="1"/>
              <a:t>default.xml.template</a:t>
            </a:r>
            <a:r>
              <a:rPr lang="en-US" altLang="zh-CN" dirty="0"/>
              <a:t> hive-default.xml”</a:t>
            </a:r>
            <a:r>
              <a:rPr lang="zh-CN" altLang="en-US" dirty="0"/>
              <a:t>复制模板配置文件为</a:t>
            </a:r>
            <a:r>
              <a:rPr lang="en-US" altLang="zh-CN" dirty="0"/>
              <a:t>hive-default.xml</a:t>
            </a:r>
            <a:r>
              <a:rPr lang="zh-CN" altLang="en-US" dirty="0"/>
              <a:t>，这是</a:t>
            </a:r>
            <a:r>
              <a:rPr lang="en-US" altLang="zh-CN" dirty="0"/>
              <a:t>Hive</a:t>
            </a:r>
            <a:r>
              <a:rPr lang="zh-CN" altLang="en-US" dirty="0"/>
              <a:t>默认加载的文件。</a:t>
            </a:r>
          </a:p>
        </p:txBody>
      </p:sp>
    </p:spTree>
    <p:extLst>
      <p:ext uri="{BB962C8B-B14F-4D97-AF65-F5344CB8AC3E}">
        <p14:creationId xmlns:p14="http://schemas.microsoft.com/office/powerpoint/2010/main" val="201225874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A4A65-2389-4B68-AA69-B9FEFCD12121}"/>
              </a:ext>
            </a:extLst>
          </p:cNvPr>
          <p:cNvSpPr>
            <a:spLocks noGrp="1"/>
          </p:cNvSpPr>
          <p:nvPr>
            <p:ph type="title"/>
          </p:nvPr>
        </p:nvSpPr>
        <p:spPr/>
        <p:txBody>
          <a:bodyPr/>
          <a:lstStyle/>
          <a:p>
            <a:r>
              <a:rPr lang="en-US" altLang="zh-CN" dirty="0"/>
              <a:t>8.2  Hive</a:t>
            </a:r>
            <a:r>
              <a:rPr lang="zh-CN" altLang="en-US" dirty="0"/>
              <a:t>体系架构</a:t>
            </a:r>
          </a:p>
        </p:txBody>
      </p:sp>
      <p:sp>
        <p:nvSpPr>
          <p:cNvPr id="3" name="内容占位符 2">
            <a:extLst>
              <a:ext uri="{FF2B5EF4-FFF2-40B4-BE49-F238E27FC236}">
                <a16:creationId xmlns:a16="http://schemas.microsoft.com/office/drawing/2014/main" id="{22FE025E-C966-4C0F-BDB0-888FB2509F24}"/>
              </a:ext>
            </a:extLst>
          </p:cNvPr>
          <p:cNvSpPr>
            <a:spLocks noGrp="1"/>
          </p:cNvSpPr>
          <p:nvPr>
            <p:ph idx="1"/>
          </p:nvPr>
        </p:nvSpPr>
        <p:spPr/>
        <p:txBody>
          <a:bodyPr/>
          <a:lstStyle/>
          <a:p>
            <a:r>
              <a:rPr lang="en-US" altLang="zh-CN" dirty="0"/>
              <a:t>Hive</a:t>
            </a:r>
            <a:r>
              <a:rPr lang="zh-CN" altLang="zh-CN" dirty="0"/>
              <a:t>体系架构中主要包括如下组件：</a:t>
            </a:r>
            <a:r>
              <a:rPr lang="en-US" altLang="zh-CN" dirty="0"/>
              <a:t>CLI</a:t>
            </a:r>
            <a:r>
              <a:rPr lang="zh-CN" altLang="zh-CN" dirty="0"/>
              <a:t>、</a:t>
            </a:r>
            <a:r>
              <a:rPr lang="en-US" altLang="zh-CN" dirty="0"/>
              <a:t>JDBC/ODBC</a:t>
            </a:r>
            <a:r>
              <a:rPr lang="zh-CN" altLang="zh-CN" dirty="0"/>
              <a:t>、</a:t>
            </a:r>
            <a:r>
              <a:rPr lang="en-US" altLang="zh-CN" dirty="0"/>
              <a:t>Thrift Server</a:t>
            </a:r>
            <a:r>
              <a:rPr lang="zh-CN" altLang="zh-CN" dirty="0"/>
              <a:t>、</a:t>
            </a:r>
            <a:r>
              <a:rPr lang="en-US" altLang="zh-CN" dirty="0"/>
              <a:t>HWI</a:t>
            </a:r>
            <a:r>
              <a:rPr lang="zh-CN" altLang="zh-CN" dirty="0"/>
              <a:t>、</a:t>
            </a:r>
            <a:r>
              <a:rPr lang="en-US" altLang="zh-CN" dirty="0" err="1"/>
              <a:t>Metastore</a:t>
            </a:r>
            <a:r>
              <a:rPr lang="zh-CN" altLang="zh-CN" dirty="0"/>
              <a:t>和</a:t>
            </a:r>
            <a:r>
              <a:rPr lang="en-US" altLang="zh-CN" dirty="0"/>
              <a:t>Driver</a:t>
            </a:r>
            <a:r>
              <a:rPr lang="zh-CN" altLang="zh-CN" dirty="0"/>
              <a:t>，这些组件可以分为两类：客户端组件，服务端组件。</a:t>
            </a:r>
            <a:endParaRPr lang="en-US" altLang="zh-CN" dirty="0"/>
          </a:p>
          <a:p>
            <a:r>
              <a:rPr lang="zh-CN" altLang="zh-CN" dirty="0"/>
              <a:t>另外，</a:t>
            </a:r>
            <a:r>
              <a:rPr lang="en-US" altLang="zh-CN" dirty="0"/>
              <a:t>Hive</a:t>
            </a:r>
            <a:r>
              <a:rPr lang="zh-CN" altLang="zh-CN" dirty="0"/>
              <a:t>还需要</a:t>
            </a:r>
            <a:r>
              <a:rPr lang="en-US" altLang="zh-CN" dirty="0"/>
              <a:t>Hadoop</a:t>
            </a:r>
            <a:r>
              <a:rPr lang="zh-CN" altLang="zh-CN" dirty="0"/>
              <a:t>的支持，它使用</a:t>
            </a:r>
            <a:r>
              <a:rPr lang="en-US" altLang="zh-CN" dirty="0"/>
              <a:t>HDFS</a:t>
            </a:r>
            <a:r>
              <a:rPr lang="zh-CN" altLang="zh-CN" dirty="0"/>
              <a:t>进行存储，使用</a:t>
            </a:r>
            <a:r>
              <a:rPr lang="en-US" altLang="zh-CN" dirty="0"/>
              <a:t>MapReduce</a:t>
            </a:r>
            <a:r>
              <a:rPr lang="zh-CN" altLang="zh-CN" dirty="0"/>
              <a:t>进行计算。</a:t>
            </a:r>
          </a:p>
          <a:p>
            <a:endParaRPr lang="zh-CN" altLang="en-US" dirty="0"/>
          </a:p>
        </p:txBody>
      </p:sp>
    </p:spTree>
    <p:extLst>
      <p:ext uri="{BB962C8B-B14F-4D97-AF65-F5344CB8AC3E}">
        <p14:creationId xmlns:p14="http://schemas.microsoft.com/office/powerpoint/2010/main" val="1309746396"/>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fontScale="40000" lnSpcReduction="20000"/>
          </a:bodyPr>
          <a:lstStyle/>
          <a:p>
            <a:r>
              <a:rPr lang="en-US" altLang="zh-CN" dirty="0"/>
              <a:t>7. </a:t>
            </a:r>
            <a:r>
              <a:rPr lang="zh-CN" altLang="en-US" dirty="0"/>
              <a:t>配置</a:t>
            </a:r>
            <a:r>
              <a:rPr lang="en-US" altLang="zh-CN" dirty="0"/>
              <a:t>Hive</a:t>
            </a:r>
          </a:p>
          <a:p>
            <a:pPr lvl="1"/>
            <a:r>
              <a:rPr lang="en-US" altLang="zh-CN" dirty="0"/>
              <a:t>3</a:t>
            </a:r>
            <a:r>
              <a:rPr lang="zh-CN" altLang="zh-CN" dirty="0"/>
              <a:t>）配置文件</a:t>
            </a:r>
            <a:r>
              <a:rPr lang="en-US" altLang="zh-CN" dirty="0"/>
              <a:t>hive-site.xml</a:t>
            </a:r>
            <a:endParaRPr lang="zh-CN" altLang="zh-CN" dirty="0"/>
          </a:p>
          <a:p>
            <a:pPr lvl="1"/>
            <a:r>
              <a:rPr lang="zh-CN" altLang="zh-CN" dirty="0"/>
              <a:t>新建</a:t>
            </a:r>
            <a:r>
              <a:rPr lang="en-US" altLang="zh-CN" dirty="0"/>
              <a:t>hive-site.xml</a:t>
            </a:r>
            <a:r>
              <a:rPr lang="zh-CN" altLang="zh-CN" dirty="0"/>
              <a:t>，写入</a:t>
            </a:r>
            <a:r>
              <a:rPr lang="en-US" altLang="zh-CN" dirty="0"/>
              <a:t>MySQL</a:t>
            </a:r>
            <a:r>
              <a:rPr lang="zh-CN" altLang="zh-CN" dirty="0"/>
              <a:t>的配置信息。读者请注意，此处不必复制配置文件模板“</a:t>
            </a:r>
            <a:r>
              <a:rPr lang="en-US" altLang="zh-CN" dirty="0"/>
              <a:t>hive-</a:t>
            </a:r>
            <a:r>
              <a:rPr lang="en-US" altLang="zh-CN" dirty="0" err="1"/>
              <a:t>default.xml.template</a:t>
            </a:r>
            <a:r>
              <a:rPr lang="zh-CN" altLang="zh-CN" dirty="0"/>
              <a:t>”为“</a:t>
            </a:r>
            <a:r>
              <a:rPr lang="en-US" altLang="zh-CN" dirty="0"/>
              <a:t>hive-site.xml</a:t>
            </a:r>
            <a:r>
              <a:rPr lang="zh-CN" altLang="zh-CN" dirty="0"/>
              <a:t>”，模板中参数过多，不宜读。</a:t>
            </a:r>
            <a:endParaRPr lang="en-US" altLang="zh-CN" dirty="0"/>
          </a:p>
          <a:p>
            <a:pPr marL="342900" lvl="1" indent="0">
              <a:buNone/>
            </a:pPr>
            <a:r>
              <a:rPr lang="en-US" altLang="zh-CN" i="1" dirty="0"/>
              <a:t>&lt;?xml version="1.0" encoding="UTF-8" standalone="no"?&gt;</a:t>
            </a:r>
            <a:endParaRPr lang="zh-CN" altLang="zh-CN" i="1" dirty="0"/>
          </a:p>
          <a:p>
            <a:pPr marL="342900" lvl="1" indent="0">
              <a:buNone/>
            </a:pPr>
            <a:r>
              <a:rPr lang="en-US" altLang="zh-CN" i="1" dirty="0"/>
              <a:t>&lt;?xml-stylesheet type="text/</a:t>
            </a:r>
            <a:r>
              <a:rPr lang="en-US" altLang="zh-CN" i="1" dirty="0" err="1"/>
              <a:t>xsl</a:t>
            </a:r>
            <a:r>
              <a:rPr lang="en-US" altLang="zh-CN" i="1" dirty="0"/>
              <a:t>" </a:t>
            </a:r>
            <a:r>
              <a:rPr lang="en-US" altLang="zh-CN" i="1" dirty="0" err="1"/>
              <a:t>href</a:t>
            </a:r>
            <a:r>
              <a:rPr lang="en-US" altLang="zh-CN" i="1" dirty="0"/>
              <a:t>="configuration.xsl"?&gt;</a:t>
            </a:r>
            <a:endParaRPr lang="zh-CN" altLang="zh-CN" i="1" dirty="0"/>
          </a:p>
          <a:p>
            <a:pPr marL="342900" lvl="1" indent="0">
              <a:buNone/>
            </a:pPr>
            <a:r>
              <a:rPr lang="en-US" altLang="zh-CN" i="1" dirty="0"/>
              <a:t>&lt;configuration&gt;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        &lt;name&gt;</a:t>
            </a:r>
            <a:r>
              <a:rPr lang="en-US" altLang="zh-CN" i="1" dirty="0" err="1"/>
              <a:t>javax.jdo.option.ConnectionURL</a:t>
            </a:r>
            <a:r>
              <a:rPr lang="en-US" altLang="zh-CN" i="1" dirty="0"/>
              <a:t>&lt;/name&gt;</a:t>
            </a:r>
            <a:endParaRPr lang="zh-CN" altLang="zh-CN" i="1" dirty="0"/>
          </a:p>
          <a:p>
            <a:pPr marL="342900" lvl="1" indent="0">
              <a:buNone/>
            </a:pPr>
            <a:r>
              <a:rPr lang="en-US" altLang="zh-CN" i="1" dirty="0"/>
              <a:t>        &lt;value&gt;</a:t>
            </a:r>
            <a:r>
              <a:rPr lang="en-US" altLang="zh-CN" i="1" dirty="0" err="1"/>
              <a:t>jdbc:mysql</a:t>
            </a:r>
            <a:r>
              <a:rPr lang="en-US" altLang="zh-CN" i="1" dirty="0"/>
              <a:t>://localhost:3306/</a:t>
            </a:r>
            <a:r>
              <a:rPr lang="en-US" altLang="zh-CN" i="1" dirty="0" err="1"/>
              <a:t>hive?createDatabaseIfNotExist</a:t>
            </a:r>
            <a:r>
              <a:rPr lang="en-US" altLang="zh-CN" i="1" dirty="0"/>
              <a:t>=</a:t>
            </a:r>
            <a:r>
              <a:rPr lang="en-US" altLang="zh-CN" i="1" dirty="0" err="1"/>
              <a:t>true&amp;amp;useSSL</a:t>
            </a:r>
            <a:r>
              <a:rPr lang="en-US" altLang="zh-CN" i="1" dirty="0"/>
              <a:t>=false&lt;/value&gt;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        &lt;name&gt;</a:t>
            </a:r>
            <a:r>
              <a:rPr lang="en-US" altLang="zh-CN" i="1" dirty="0" err="1"/>
              <a:t>javax.jdo.option.ConnectionDriverName</a:t>
            </a:r>
            <a:r>
              <a:rPr lang="en-US" altLang="zh-CN" i="1" dirty="0"/>
              <a:t>&lt;/name&gt;</a:t>
            </a:r>
            <a:endParaRPr lang="zh-CN" altLang="zh-CN" i="1" dirty="0"/>
          </a:p>
          <a:p>
            <a:pPr marL="342900" lvl="1" indent="0">
              <a:buNone/>
            </a:pPr>
            <a:r>
              <a:rPr lang="en-US" altLang="zh-CN" i="1" dirty="0"/>
              <a:t>        &lt;value&gt;</a:t>
            </a:r>
            <a:r>
              <a:rPr lang="en-US" altLang="zh-CN" i="1" dirty="0" err="1"/>
              <a:t>com.mysql.jdbc.Driver</a:t>
            </a:r>
            <a:r>
              <a:rPr lang="en-US" altLang="zh-CN" i="1" dirty="0"/>
              <a:t>&lt;/value&gt;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        &lt;name&gt;</a:t>
            </a:r>
            <a:r>
              <a:rPr lang="en-US" altLang="zh-CN" i="1" dirty="0" err="1"/>
              <a:t>javax.jdo.option.ConnectionUserName</a:t>
            </a:r>
            <a:r>
              <a:rPr lang="en-US" altLang="zh-CN" i="1" dirty="0"/>
              <a:t>&lt;/name&gt;</a:t>
            </a:r>
            <a:endParaRPr lang="zh-CN" altLang="zh-CN" i="1" dirty="0"/>
          </a:p>
          <a:p>
            <a:pPr marL="342900" lvl="1" indent="0">
              <a:buNone/>
            </a:pPr>
            <a:r>
              <a:rPr lang="en-US" altLang="zh-CN" i="1" dirty="0"/>
              <a:t>        &lt;value&gt;hive&lt;/value&gt;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        &lt;name&gt;</a:t>
            </a:r>
            <a:r>
              <a:rPr lang="en-US" altLang="zh-CN" i="1" dirty="0" err="1"/>
              <a:t>javax.jdo.option.ConnectionPassword</a:t>
            </a:r>
            <a:r>
              <a:rPr lang="en-US" altLang="zh-CN" i="1" dirty="0"/>
              <a:t>&lt;/name&gt;</a:t>
            </a:r>
            <a:endParaRPr lang="zh-CN" altLang="zh-CN" i="1" dirty="0"/>
          </a:p>
          <a:p>
            <a:pPr marL="342900" lvl="1" indent="0">
              <a:buNone/>
            </a:pPr>
            <a:r>
              <a:rPr lang="en-US" altLang="zh-CN" i="1" dirty="0"/>
              <a:t>        &lt;value&gt;</a:t>
            </a:r>
            <a:r>
              <a:rPr lang="en-US" altLang="zh-CN" i="1" dirty="0" err="1"/>
              <a:t>xijing</a:t>
            </a:r>
            <a:r>
              <a:rPr lang="en-US" altLang="zh-CN" i="1" dirty="0"/>
              <a:t>&lt;/value&gt;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&lt;/configuration&gt;</a:t>
            </a:r>
            <a:endParaRPr lang="zh-CN" altLang="zh-CN" i="1" dirty="0"/>
          </a:p>
        </p:txBody>
      </p:sp>
    </p:spTree>
    <p:extLst>
      <p:ext uri="{BB962C8B-B14F-4D97-AF65-F5344CB8AC3E}">
        <p14:creationId xmlns:p14="http://schemas.microsoft.com/office/powerpoint/2010/main" val="2690536521"/>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a:bodyPr>
          <a:lstStyle/>
          <a:p>
            <a:r>
              <a:rPr lang="en-US" altLang="zh-CN" sz="1800" dirty="0"/>
              <a:t>8. </a:t>
            </a:r>
            <a:r>
              <a:rPr lang="zh-CN" altLang="zh-CN" sz="1800" dirty="0"/>
              <a:t>初始化</a:t>
            </a:r>
            <a:r>
              <a:rPr lang="en-US" altLang="zh-CN" sz="1800" dirty="0"/>
              <a:t>Hive </a:t>
            </a:r>
            <a:r>
              <a:rPr lang="en-US" altLang="zh-CN" sz="1800" dirty="0" err="1"/>
              <a:t>Metastore</a:t>
            </a:r>
            <a:endParaRPr lang="zh-CN" altLang="zh-CN" sz="1800" dirty="0"/>
          </a:p>
          <a:p>
            <a:pPr lvl="1"/>
            <a:r>
              <a:rPr lang="zh-CN" altLang="zh-CN" sz="1600" dirty="0"/>
              <a:t>此时，启动</a:t>
            </a:r>
            <a:r>
              <a:rPr lang="en-US" altLang="zh-CN" sz="1600" dirty="0"/>
              <a:t>Hive CLI</a:t>
            </a:r>
            <a:r>
              <a:rPr lang="zh-CN" altLang="zh-CN" sz="1600" dirty="0"/>
              <a:t>，若输入</a:t>
            </a:r>
            <a:r>
              <a:rPr lang="en-US" altLang="zh-CN" sz="1600" dirty="0"/>
              <a:t>Hive Shell</a:t>
            </a:r>
            <a:r>
              <a:rPr lang="zh-CN" altLang="zh-CN" sz="1600" dirty="0"/>
              <a:t>命令例如“</a:t>
            </a:r>
            <a:r>
              <a:rPr lang="en-US" altLang="zh-CN" sz="1600" dirty="0"/>
              <a:t>show databases;</a:t>
            </a:r>
            <a:r>
              <a:rPr lang="zh-CN" altLang="zh-CN" sz="1600" dirty="0"/>
              <a:t>”，会出现错误，告知不能初始化</a:t>
            </a:r>
            <a:r>
              <a:rPr lang="en-US" altLang="zh-CN" sz="1600" dirty="0"/>
              <a:t>Hive </a:t>
            </a:r>
            <a:r>
              <a:rPr lang="en-US" altLang="zh-CN" sz="1600" dirty="0" err="1"/>
              <a:t>Metastore</a:t>
            </a:r>
            <a:r>
              <a:rPr lang="zh-CN" altLang="zh-CN" sz="1600" dirty="0"/>
              <a:t>。</a:t>
            </a:r>
          </a:p>
        </p:txBody>
      </p:sp>
      <p:pic>
        <p:nvPicPr>
          <p:cNvPr id="4" name="图片 3">
            <a:extLst>
              <a:ext uri="{FF2B5EF4-FFF2-40B4-BE49-F238E27FC236}">
                <a16:creationId xmlns:a16="http://schemas.microsoft.com/office/drawing/2014/main" id="{A81C5593-9234-4020-88A2-09CFD0CDAA52}"/>
              </a:ext>
            </a:extLst>
          </p:cNvPr>
          <p:cNvPicPr/>
          <p:nvPr/>
        </p:nvPicPr>
        <p:blipFill>
          <a:blip r:embed="rId2"/>
          <a:stretch>
            <a:fillRect/>
          </a:stretch>
        </p:blipFill>
        <p:spPr>
          <a:xfrm>
            <a:off x="1934845" y="2268856"/>
            <a:ext cx="5274310" cy="2465070"/>
          </a:xfrm>
          <a:prstGeom prst="rect">
            <a:avLst/>
          </a:prstGeom>
        </p:spPr>
      </p:pic>
    </p:spTree>
    <p:extLst>
      <p:ext uri="{BB962C8B-B14F-4D97-AF65-F5344CB8AC3E}">
        <p14:creationId xmlns:p14="http://schemas.microsoft.com/office/powerpoint/2010/main" val="928318363"/>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a:bodyPr>
          <a:lstStyle/>
          <a:p>
            <a:r>
              <a:rPr lang="en-US" altLang="zh-CN" sz="1800" dirty="0"/>
              <a:t>8. </a:t>
            </a:r>
            <a:r>
              <a:rPr lang="zh-CN" altLang="zh-CN" sz="1800" dirty="0"/>
              <a:t>初始化</a:t>
            </a:r>
            <a:r>
              <a:rPr lang="en-US" altLang="zh-CN" sz="1800" dirty="0"/>
              <a:t>Hive </a:t>
            </a:r>
            <a:r>
              <a:rPr lang="en-US" altLang="zh-CN" sz="1800" dirty="0" err="1"/>
              <a:t>Metastore</a:t>
            </a:r>
            <a:endParaRPr lang="zh-CN" altLang="zh-CN" sz="1800" dirty="0"/>
          </a:p>
          <a:p>
            <a:pPr lvl="1"/>
            <a:r>
              <a:rPr lang="zh-CN" altLang="en-US" sz="1600" dirty="0"/>
              <a:t>使用命令</a:t>
            </a:r>
            <a:r>
              <a:rPr lang="zh-CN" altLang="en-US" sz="1600" i="1" dirty="0"/>
              <a:t>“</a:t>
            </a:r>
            <a:r>
              <a:rPr lang="en-US" altLang="zh-CN" sz="1600" i="1" dirty="0" err="1"/>
              <a:t>schemaTool</a:t>
            </a:r>
            <a:r>
              <a:rPr lang="en-US" altLang="zh-CN" sz="1600" i="1" dirty="0"/>
              <a:t> -</a:t>
            </a:r>
            <a:r>
              <a:rPr lang="en-US" altLang="zh-CN" sz="1600" i="1" dirty="0" err="1"/>
              <a:t>initSchema</a:t>
            </a:r>
            <a:r>
              <a:rPr lang="en-US" altLang="zh-CN" sz="1600" i="1" dirty="0"/>
              <a:t> -</a:t>
            </a:r>
            <a:r>
              <a:rPr lang="en-US" altLang="zh-CN" sz="1600" i="1" dirty="0" err="1"/>
              <a:t>dbType</a:t>
            </a:r>
            <a:r>
              <a:rPr lang="en-US" altLang="zh-CN" sz="1600" i="1" dirty="0"/>
              <a:t> </a:t>
            </a:r>
            <a:r>
              <a:rPr lang="en-US" altLang="zh-CN" sz="1600" i="1" dirty="0" err="1"/>
              <a:t>mysql</a:t>
            </a:r>
            <a:r>
              <a:rPr lang="en-US" altLang="zh-CN" sz="1600" i="1" dirty="0"/>
              <a:t>”</a:t>
            </a:r>
            <a:r>
              <a:rPr lang="zh-CN" altLang="en-US" sz="1600" dirty="0"/>
              <a:t>初始化元数据，将元数据写入</a:t>
            </a:r>
            <a:r>
              <a:rPr lang="en-US" altLang="zh-CN" sz="1600" dirty="0"/>
              <a:t>MySQL</a:t>
            </a:r>
            <a:r>
              <a:rPr lang="zh-CN" altLang="en-US" sz="1600" dirty="0"/>
              <a:t>中，若出现信息“</a:t>
            </a:r>
            <a:r>
              <a:rPr lang="en-US" altLang="zh-CN" sz="1600" dirty="0" err="1"/>
              <a:t>schemaTool</a:t>
            </a:r>
            <a:r>
              <a:rPr lang="en-US" altLang="zh-CN" sz="1600" dirty="0"/>
              <a:t> completed”</a:t>
            </a:r>
            <a:r>
              <a:rPr lang="zh-CN" altLang="en-US" sz="1600" dirty="0"/>
              <a:t>，即表示初始化成功。</a:t>
            </a:r>
            <a:endParaRPr lang="zh-CN" altLang="zh-CN" sz="1600" dirty="0"/>
          </a:p>
        </p:txBody>
      </p:sp>
      <p:pic>
        <p:nvPicPr>
          <p:cNvPr id="5" name="图片 4">
            <a:extLst>
              <a:ext uri="{FF2B5EF4-FFF2-40B4-BE49-F238E27FC236}">
                <a16:creationId xmlns:a16="http://schemas.microsoft.com/office/drawing/2014/main" id="{E2C1062A-0A22-4C66-ACDF-2F01248E5FA2}"/>
              </a:ext>
            </a:extLst>
          </p:cNvPr>
          <p:cNvPicPr/>
          <p:nvPr/>
        </p:nvPicPr>
        <p:blipFill>
          <a:blip r:embed="rId2"/>
          <a:stretch>
            <a:fillRect/>
          </a:stretch>
        </p:blipFill>
        <p:spPr>
          <a:xfrm>
            <a:off x="1934845" y="2406016"/>
            <a:ext cx="5274310" cy="2327910"/>
          </a:xfrm>
          <a:prstGeom prst="rect">
            <a:avLst/>
          </a:prstGeom>
        </p:spPr>
      </p:pic>
    </p:spTree>
    <p:extLst>
      <p:ext uri="{BB962C8B-B14F-4D97-AF65-F5344CB8AC3E}">
        <p14:creationId xmlns:p14="http://schemas.microsoft.com/office/powerpoint/2010/main" val="2280038912"/>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a:bodyPr>
          <a:lstStyle/>
          <a:p>
            <a:r>
              <a:rPr lang="en-US" altLang="zh-CN" sz="1800" dirty="0"/>
              <a:t>9. </a:t>
            </a:r>
            <a:r>
              <a:rPr lang="zh-CN" altLang="en-US" sz="1800" dirty="0"/>
              <a:t>在系统配置文件目录</a:t>
            </a:r>
            <a:r>
              <a:rPr lang="en-US" altLang="zh-CN" sz="1800" dirty="0"/>
              <a:t>/</a:t>
            </a:r>
            <a:r>
              <a:rPr lang="en-US" altLang="zh-CN" sz="1800" dirty="0" err="1"/>
              <a:t>etc</a:t>
            </a:r>
            <a:r>
              <a:rPr lang="en-US" altLang="zh-CN" sz="1800" dirty="0"/>
              <a:t>/</a:t>
            </a:r>
            <a:r>
              <a:rPr lang="en-US" altLang="zh-CN" sz="1800" dirty="0" err="1"/>
              <a:t>profile.d</a:t>
            </a:r>
            <a:r>
              <a:rPr lang="zh-CN" altLang="en-US" sz="1800" dirty="0"/>
              <a:t>下新建</a:t>
            </a:r>
            <a:r>
              <a:rPr lang="en-US" altLang="zh-CN" sz="1800" dirty="0"/>
              <a:t>hive.sh</a:t>
            </a:r>
          </a:p>
          <a:p>
            <a:pPr lvl="1"/>
            <a:r>
              <a:rPr lang="zh-CN" altLang="en-US" sz="1600" dirty="0"/>
              <a:t>另外，为了方便使用</a:t>
            </a:r>
            <a:r>
              <a:rPr lang="en-US" altLang="zh-CN" sz="1600" dirty="0"/>
              <a:t>Hive</a:t>
            </a:r>
            <a:r>
              <a:rPr lang="zh-CN" altLang="en-US" sz="1600" dirty="0"/>
              <a:t>各种命令，可以在</a:t>
            </a:r>
            <a:r>
              <a:rPr lang="en-US" altLang="zh-CN" sz="1600" dirty="0"/>
              <a:t>Hive</a:t>
            </a:r>
            <a:r>
              <a:rPr lang="zh-CN" altLang="en-US" sz="1600" dirty="0"/>
              <a:t>所安装的机器上使用“</a:t>
            </a:r>
            <a:r>
              <a:rPr lang="en-US" altLang="zh-CN" sz="1600" dirty="0"/>
              <a:t>vim /</a:t>
            </a:r>
            <a:r>
              <a:rPr lang="en-US" altLang="zh-CN" sz="1600" dirty="0" err="1"/>
              <a:t>etc</a:t>
            </a:r>
            <a:r>
              <a:rPr lang="en-US" altLang="zh-CN" sz="1600" dirty="0"/>
              <a:t>/</a:t>
            </a:r>
            <a:r>
              <a:rPr lang="en-US" altLang="zh-CN" sz="1600" dirty="0" err="1"/>
              <a:t>profile.d</a:t>
            </a:r>
            <a:r>
              <a:rPr lang="en-US" altLang="zh-CN" sz="1600" dirty="0"/>
              <a:t>/hive.sh”</a:t>
            </a:r>
            <a:r>
              <a:rPr lang="zh-CN" altLang="en-US" sz="1600" dirty="0"/>
              <a:t>命令在</a:t>
            </a:r>
            <a:r>
              <a:rPr lang="en-US" altLang="zh-CN" sz="1600" dirty="0"/>
              <a:t>/</a:t>
            </a:r>
            <a:r>
              <a:rPr lang="en-US" altLang="zh-CN" sz="1600" dirty="0" err="1"/>
              <a:t>etc</a:t>
            </a:r>
            <a:r>
              <a:rPr lang="en-US" altLang="zh-CN" sz="1600" dirty="0"/>
              <a:t>/</a:t>
            </a:r>
            <a:r>
              <a:rPr lang="en-US" altLang="zh-CN" sz="1600" dirty="0" err="1"/>
              <a:t>profile.d</a:t>
            </a:r>
            <a:r>
              <a:rPr lang="zh-CN" altLang="en-US" sz="1600" dirty="0"/>
              <a:t>文件夹下新建文件</a:t>
            </a:r>
            <a:r>
              <a:rPr lang="en-US" altLang="zh-CN" sz="1600" dirty="0"/>
              <a:t>hive.sh</a:t>
            </a:r>
            <a:r>
              <a:rPr lang="zh-CN" altLang="en-US" sz="1600" dirty="0"/>
              <a:t>，并添加如下内容。</a:t>
            </a:r>
          </a:p>
          <a:p>
            <a:pPr marL="342900" lvl="1" indent="0">
              <a:buNone/>
            </a:pPr>
            <a:r>
              <a:rPr lang="en-US" altLang="zh-CN" sz="1600" i="1" dirty="0"/>
              <a:t>export HIVE_HOME=/</a:t>
            </a:r>
            <a:r>
              <a:rPr lang="en-US" altLang="zh-CN" sz="1600" i="1" dirty="0" err="1"/>
              <a:t>usr</a:t>
            </a:r>
            <a:r>
              <a:rPr lang="en-US" altLang="zh-CN" sz="1600" i="1" dirty="0"/>
              <a:t>/local/hive-2.3.4</a:t>
            </a:r>
          </a:p>
          <a:p>
            <a:pPr marL="342900" lvl="1" indent="0">
              <a:buNone/>
            </a:pPr>
            <a:r>
              <a:rPr lang="en-US" altLang="zh-CN" sz="1600" i="1" dirty="0"/>
              <a:t>export PATH=$HIVE_HOME/bin:$PATH</a:t>
            </a:r>
          </a:p>
          <a:p>
            <a:pPr lvl="1"/>
            <a:r>
              <a:rPr lang="zh-CN" altLang="en-US" sz="1600" dirty="0"/>
              <a:t>重启机器，使之生效。</a:t>
            </a:r>
          </a:p>
          <a:p>
            <a:pPr lvl="1"/>
            <a:r>
              <a:rPr lang="zh-CN" altLang="en-US" sz="1600" dirty="0"/>
              <a:t>此步骤可省略。</a:t>
            </a:r>
            <a:endParaRPr lang="zh-CN" altLang="zh-CN" sz="1400" dirty="0"/>
          </a:p>
        </p:txBody>
      </p:sp>
    </p:spTree>
    <p:extLst>
      <p:ext uri="{BB962C8B-B14F-4D97-AF65-F5344CB8AC3E}">
        <p14:creationId xmlns:p14="http://schemas.microsoft.com/office/powerpoint/2010/main" val="1580910740"/>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8.7.5  </a:t>
            </a:r>
            <a:r>
              <a:rPr lang="zh-CN" altLang="zh-CN" dirty="0"/>
              <a:t>验证</a:t>
            </a:r>
            <a:r>
              <a:rPr lang="en-US" altLang="zh-CN" dirty="0"/>
              <a:t>Hive</a:t>
            </a:r>
            <a:endParaRPr lang="zh-CN" altLang="zh-CN"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a:bodyPr>
          <a:lstStyle/>
          <a:p>
            <a:r>
              <a:rPr lang="en-US" altLang="zh-CN" dirty="0"/>
              <a:t>1. </a:t>
            </a:r>
            <a:r>
              <a:rPr lang="zh-CN" altLang="en-US" dirty="0"/>
              <a:t>启动</a:t>
            </a:r>
            <a:r>
              <a:rPr lang="en-US" altLang="zh-CN" dirty="0"/>
              <a:t>Hadoop</a:t>
            </a:r>
            <a:r>
              <a:rPr lang="zh-CN" altLang="en-US" dirty="0"/>
              <a:t>集群</a:t>
            </a:r>
          </a:p>
          <a:p>
            <a:pPr lvl="1"/>
            <a:r>
              <a:rPr lang="zh-CN" altLang="en-US" dirty="0"/>
              <a:t>如第</a:t>
            </a:r>
            <a:r>
              <a:rPr lang="en-US" altLang="zh-CN" dirty="0"/>
              <a:t>2</a:t>
            </a:r>
            <a:r>
              <a:rPr lang="zh-CN" altLang="en-US" dirty="0"/>
              <a:t>章介绍，启动全分布模式</a:t>
            </a:r>
            <a:r>
              <a:rPr lang="en-US" altLang="zh-CN" dirty="0"/>
              <a:t>Hadoop</a:t>
            </a:r>
            <a:r>
              <a:rPr lang="zh-CN" altLang="en-US" dirty="0"/>
              <a:t>集群的守护进程，只需在主节点</a:t>
            </a:r>
            <a:r>
              <a:rPr lang="en-US" altLang="zh-CN" dirty="0"/>
              <a:t>master</a:t>
            </a:r>
            <a:r>
              <a:rPr lang="zh-CN" altLang="en-US" dirty="0"/>
              <a:t>上依次执行以下</a:t>
            </a:r>
            <a:r>
              <a:rPr lang="en-US" altLang="zh-CN" dirty="0"/>
              <a:t>3</a:t>
            </a:r>
            <a:r>
              <a:rPr lang="zh-CN" altLang="en-US" dirty="0"/>
              <a:t>条命令即可。</a:t>
            </a:r>
          </a:p>
          <a:p>
            <a:pPr marL="342900" lvl="1" indent="0">
              <a:buNone/>
            </a:pPr>
            <a:r>
              <a:rPr lang="en-US" altLang="zh-CN" i="1" dirty="0"/>
              <a:t>start-dfs.sh</a:t>
            </a:r>
          </a:p>
          <a:p>
            <a:pPr marL="342900" lvl="1" indent="0">
              <a:buNone/>
            </a:pPr>
            <a:r>
              <a:rPr lang="en-US" altLang="zh-CN" i="1" dirty="0"/>
              <a:t>start-yarn.sh</a:t>
            </a:r>
          </a:p>
          <a:p>
            <a:pPr marL="342900" lvl="1" indent="0">
              <a:buNone/>
            </a:pPr>
            <a:r>
              <a:rPr lang="en-US" altLang="zh-CN" i="1" dirty="0"/>
              <a:t>mr-jobhistory-daemon.sh start </a:t>
            </a:r>
            <a:r>
              <a:rPr lang="en-US" altLang="zh-CN" i="1" dirty="0" err="1"/>
              <a:t>historyserver</a:t>
            </a:r>
            <a:endParaRPr lang="en-US" altLang="zh-CN" i="1" dirty="0"/>
          </a:p>
          <a:p>
            <a:pPr lvl="1"/>
            <a:r>
              <a:rPr lang="zh-CN" altLang="en-US" dirty="0"/>
              <a:t>读者可以利用</a:t>
            </a:r>
            <a:r>
              <a:rPr lang="en-US" altLang="zh-CN" dirty="0" err="1"/>
              <a:t>jps</a:t>
            </a:r>
            <a:r>
              <a:rPr lang="zh-CN" altLang="en-US" dirty="0"/>
              <a:t>命令核实对应的进程是否启动成功，确保</a:t>
            </a:r>
            <a:r>
              <a:rPr lang="en-US" altLang="zh-CN" dirty="0"/>
              <a:t>Hadoop</a:t>
            </a:r>
            <a:r>
              <a:rPr lang="zh-CN" altLang="en-US" dirty="0"/>
              <a:t>集群成功启动。</a:t>
            </a:r>
          </a:p>
        </p:txBody>
      </p:sp>
    </p:spTree>
    <p:extLst>
      <p:ext uri="{BB962C8B-B14F-4D97-AF65-F5344CB8AC3E}">
        <p14:creationId xmlns:p14="http://schemas.microsoft.com/office/powerpoint/2010/main" val="2267443330"/>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8.7.5  </a:t>
            </a:r>
            <a:r>
              <a:rPr lang="zh-CN" altLang="zh-CN" dirty="0"/>
              <a:t>验证</a:t>
            </a:r>
            <a:r>
              <a:rPr lang="en-US" altLang="zh-CN" dirty="0"/>
              <a:t>Hive</a:t>
            </a:r>
            <a:endParaRPr lang="zh-CN" altLang="zh-CN"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a:xfrm>
            <a:off x="628650" y="1369219"/>
            <a:ext cx="3187034" cy="3263504"/>
          </a:xfrm>
        </p:spPr>
        <p:txBody>
          <a:bodyPr>
            <a:normAutofit/>
          </a:bodyPr>
          <a:lstStyle/>
          <a:p>
            <a:r>
              <a:rPr lang="en-US" altLang="zh-CN" dirty="0"/>
              <a:t>2. </a:t>
            </a:r>
            <a:r>
              <a:rPr lang="zh-CN" altLang="zh-CN" dirty="0"/>
              <a:t>启动</a:t>
            </a:r>
            <a:r>
              <a:rPr lang="en-US" altLang="zh-CN" dirty="0"/>
              <a:t>Hive CLI</a:t>
            </a:r>
            <a:endParaRPr lang="zh-CN" altLang="zh-CN" dirty="0"/>
          </a:p>
          <a:p>
            <a:pPr lvl="1"/>
            <a:r>
              <a:rPr lang="zh-CN" altLang="zh-CN" dirty="0"/>
              <a:t>启动</a:t>
            </a:r>
            <a:r>
              <a:rPr lang="en-US" altLang="zh-CN" dirty="0"/>
              <a:t>Hive CLI</a:t>
            </a:r>
            <a:r>
              <a:rPr lang="zh-CN" altLang="zh-CN" dirty="0"/>
              <a:t>测试</a:t>
            </a:r>
            <a:r>
              <a:rPr lang="en-US" altLang="zh-CN" dirty="0"/>
              <a:t>Hive</a:t>
            </a:r>
            <a:r>
              <a:rPr lang="zh-CN" altLang="zh-CN" dirty="0"/>
              <a:t>是否部署成功，使用</a:t>
            </a:r>
            <a:r>
              <a:rPr lang="en-US" altLang="zh-CN" dirty="0"/>
              <a:t>Hive Shell</a:t>
            </a:r>
            <a:r>
              <a:rPr lang="zh-CN" altLang="zh-CN" dirty="0"/>
              <a:t>的统一入口命令</a:t>
            </a:r>
            <a:r>
              <a:rPr lang="zh-CN" altLang="zh-CN" i="1" dirty="0"/>
              <a:t>“</a:t>
            </a:r>
            <a:r>
              <a:rPr lang="en-US" altLang="zh-CN" i="1" dirty="0"/>
              <a:t>hive</a:t>
            </a:r>
            <a:r>
              <a:rPr lang="zh-CN" altLang="zh-CN" i="1" dirty="0"/>
              <a:t>”</a:t>
            </a:r>
            <a:r>
              <a:rPr lang="zh-CN" altLang="zh-CN" dirty="0"/>
              <a:t>进入，并使用</a:t>
            </a:r>
            <a:r>
              <a:rPr lang="zh-CN" altLang="zh-CN" i="1" dirty="0"/>
              <a:t>“</a:t>
            </a:r>
            <a:r>
              <a:rPr lang="en-US" altLang="zh-CN" i="1" dirty="0"/>
              <a:t>show databases</a:t>
            </a:r>
            <a:r>
              <a:rPr lang="zh-CN" altLang="zh-CN" i="1" dirty="0"/>
              <a:t>”</a:t>
            </a:r>
            <a:r>
              <a:rPr lang="zh-CN" altLang="zh-CN" dirty="0"/>
              <a:t>等命令测试。</a:t>
            </a:r>
            <a:endParaRPr lang="zh-CN" altLang="en-US" dirty="0"/>
          </a:p>
        </p:txBody>
      </p:sp>
      <p:pic>
        <p:nvPicPr>
          <p:cNvPr id="4" name="图片 3">
            <a:extLst>
              <a:ext uri="{FF2B5EF4-FFF2-40B4-BE49-F238E27FC236}">
                <a16:creationId xmlns:a16="http://schemas.microsoft.com/office/drawing/2014/main" id="{DB0146AD-3A93-4319-B48C-5FE646ACB499}"/>
              </a:ext>
            </a:extLst>
          </p:cNvPr>
          <p:cNvPicPr/>
          <p:nvPr/>
        </p:nvPicPr>
        <p:blipFill rotWithShape="1">
          <a:blip r:embed="rId2"/>
          <a:srcRect t="12043"/>
          <a:stretch/>
        </p:blipFill>
        <p:spPr bwMode="auto">
          <a:xfrm>
            <a:off x="3815684" y="1369219"/>
            <a:ext cx="5274310" cy="34975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3443325"/>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8.7.5  </a:t>
            </a:r>
            <a:r>
              <a:rPr lang="zh-CN" altLang="zh-CN" dirty="0"/>
              <a:t>验证</a:t>
            </a:r>
            <a:r>
              <a:rPr lang="en-US" altLang="zh-CN" dirty="0"/>
              <a:t>Hive</a:t>
            </a:r>
            <a:endParaRPr lang="zh-CN" altLang="zh-CN"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a:xfrm>
            <a:off x="628650" y="1369219"/>
            <a:ext cx="3187034" cy="3263504"/>
          </a:xfrm>
        </p:spPr>
        <p:txBody>
          <a:bodyPr>
            <a:normAutofit/>
          </a:bodyPr>
          <a:lstStyle/>
          <a:p>
            <a:r>
              <a:rPr lang="en-US" altLang="zh-CN" dirty="0"/>
              <a:t>2. </a:t>
            </a:r>
            <a:r>
              <a:rPr lang="zh-CN" altLang="zh-CN" dirty="0"/>
              <a:t>启动</a:t>
            </a:r>
            <a:r>
              <a:rPr lang="en-US" altLang="zh-CN" dirty="0"/>
              <a:t>Hive CLI</a:t>
            </a:r>
            <a:endParaRPr lang="zh-CN" altLang="zh-CN" dirty="0"/>
          </a:p>
          <a:p>
            <a:pPr lvl="1"/>
            <a:r>
              <a:rPr lang="zh-CN" altLang="zh-CN" dirty="0"/>
              <a:t>当</a:t>
            </a:r>
            <a:r>
              <a:rPr lang="en-US" altLang="zh-CN" dirty="0"/>
              <a:t>Hive CLI</a:t>
            </a:r>
            <a:r>
              <a:rPr lang="zh-CN" altLang="zh-CN" dirty="0"/>
              <a:t>启动时，在</a:t>
            </a:r>
            <a:r>
              <a:rPr lang="en-US" altLang="zh-CN" dirty="0"/>
              <a:t>master</a:t>
            </a:r>
            <a:r>
              <a:rPr lang="zh-CN" altLang="zh-CN" dirty="0"/>
              <a:t>节点上会看到多一个进程“</a:t>
            </a:r>
            <a:r>
              <a:rPr lang="en-US" altLang="zh-CN" dirty="0" err="1"/>
              <a:t>RunJar</a:t>
            </a:r>
            <a:r>
              <a:rPr lang="zh-CN" altLang="zh-CN" dirty="0"/>
              <a:t>”，若启动两个</a:t>
            </a:r>
            <a:r>
              <a:rPr lang="en-US" altLang="zh-CN" dirty="0"/>
              <a:t>Hive CLI</a:t>
            </a:r>
            <a:r>
              <a:rPr lang="zh-CN" altLang="zh-CN" dirty="0"/>
              <a:t>，会多出</a:t>
            </a:r>
            <a:r>
              <a:rPr lang="en-US" altLang="zh-CN" dirty="0"/>
              <a:t>2</a:t>
            </a:r>
            <a:r>
              <a:rPr lang="zh-CN" altLang="zh-CN" dirty="0"/>
              <a:t>个进程“</a:t>
            </a:r>
            <a:r>
              <a:rPr lang="en-US" altLang="zh-CN" dirty="0" err="1"/>
              <a:t>RunJar</a:t>
            </a:r>
            <a:r>
              <a:rPr lang="zh-CN" altLang="zh-CN" dirty="0"/>
              <a:t>”</a:t>
            </a:r>
            <a:r>
              <a:rPr lang="zh-CN" altLang="en-US" dirty="0"/>
              <a:t>。</a:t>
            </a:r>
          </a:p>
        </p:txBody>
      </p:sp>
      <p:pic>
        <p:nvPicPr>
          <p:cNvPr id="5" name="图片 4">
            <a:extLst>
              <a:ext uri="{FF2B5EF4-FFF2-40B4-BE49-F238E27FC236}">
                <a16:creationId xmlns:a16="http://schemas.microsoft.com/office/drawing/2014/main" id="{AD88D1F4-FC93-4D53-A41F-8F4A79D75883}"/>
              </a:ext>
            </a:extLst>
          </p:cNvPr>
          <p:cNvPicPr/>
          <p:nvPr/>
        </p:nvPicPr>
        <p:blipFill>
          <a:blip r:embed="rId2"/>
          <a:stretch>
            <a:fillRect/>
          </a:stretch>
        </p:blipFill>
        <p:spPr>
          <a:xfrm>
            <a:off x="3815684" y="1534796"/>
            <a:ext cx="5274310" cy="3199130"/>
          </a:xfrm>
          <a:prstGeom prst="rect">
            <a:avLst/>
          </a:prstGeom>
        </p:spPr>
      </p:pic>
    </p:spTree>
    <p:extLst>
      <p:ext uri="{BB962C8B-B14F-4D97-AF65-F5344CB8AC3E}">
        <p14:creationId xmlns:p14="http://schemas.microsoft.com/office/powerpoint/2010/main" val="3137348177"/>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8.7.5  </a:t>
            </a:r>
            <a:r>
              <a:rPr lang="zh-CN" altLang="zh-CN" dirty="0"/>
              <a:t>验证</a:t>
            </a:r>
            <a:r>
              <a:rPr lang="en-US" altLang="zh-CN" dirty="0"/>
              <a:t>Hive</a:t>
            </a:r>
            <a:endParaRPr lang="zh-CN" altLang="zh-CN"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a:xfrm>
            <a:off x="628650" y="1369219"/>
            <a:ext cx="7886700" cy="3263504"/>
          </a:xfrm>
        </p:spPr>
        <p:txBody>
          <a:bodyPr>
            <a:normAutofit/>
          </a:bodyPr>
          <a:lstStyle/>
          <a:p>
            <a:r>
              <a:rPr lang="en-US" altLang="zh-CN" dirty="0"/>
              <a:t>2. </a:t>
            </a:r>
            <a:r>
              <a:rPr lang="zh-CN" altLang="zh-CN" dirty="0"/>
              <a:t>启动</a:t>
            </a:r>
            <a:r>
              <a:rPr lang="en-US" altLang="zh-CN" dirty="0"/>
              <a:t>Hive CLI</a:t>
            </a:r>
          </a:p>
          <a:p>
            <a:pPr lvl="1"/>
            <a:r>
              <a:rPr lang="zh-CN" altLang="en-US" dirty="0"/>
              <a:t>另外，也可以查看</a:t>
            </a:r>
            <a:r>
              <a:rPr lang="en-US" altLang="zh-CN" dirty="0"/>
              <a:t>HDFS</a:t>
            </a:r>
            <a:r>
              <a:rPr lang="zh-CN" altLang="en-US" dirty="0"/>
              <a:t>文件，可以看到在目录</a:t>
            </a:r>
            <a:r>
              <a:rPr lang="en-US" altLang="zh-CN" dirty="0"/>
              <a:t>/</a:t>
            </a:r>
            <a:r>
              <a:rPr lang="en-US" altLang="zh-CN" dirty="0" err="1"/>
              <a:t>tmp</a:t>
            </a:r>
            <a:r>
              <a:rPr lang="zh-CN" altLang="en-US" dirty="0"/>
              <a:t>下自动生成了目录</a:t>
            </a:r>
            <a:r>
              <a:rPr lang="en-US" altLang="zh-CN" dirty="0"/>
              <a:t>hive</a:t>
            </a:r>
            <a:r>
              <a:rPr lang="zh-CN" altLang="en-US" dirty="0"/>
              <a:t>，且该目录权限为</a:t>
            </a:r>
            <a:r>
              <a:rPr lang="en-US" altLang="zh-CN" dirty="0"/>
              <a:t>733</a:t>
            </a:r>
            <a:r>
              <a:rPr lang="zh-CN" altLang="en-US" dirty="0"/>
              <a:t>。此时，还没有自动生成</a:t>
            </a:r>
            <a:r>
              <a:rPr lang="en-US" altLang="zh-CN" dirty="0"/>
              <a:t>HDFS</a:t>
            </a:r>
            <a:r>
              <a:rPr lang="zh-CN" altLang="en-US" dirty="0"/>
              <a:t>目录</a:t>
            </a:r>
            <a:r>
              <a:rPr lang="en-US" altLang="zh-CN" dirty="0"/>
              <a:t>/user/hive/warehouse</a:t>
            </a:r>
            <a:r>
              <a:rPr lang="zh-CN" altLang="en-US" dirty="0"/>
              <a:t>。</a:t>
            </a:r>
          </a:p>
        </p:txBody>
      </p:sp>
      <p:pic>
        <p:nvPicPr>
          <p:cNvPr id="6" name="图片 5">
            <a:extLst>
              <a:ext uri="{FF2B5EF4-FFF2-40B4-BE49-F238E27FC236}">
                <a16:creationId xmlns:a16="http://schemas.microsoft.com/office/drawing/2014/main" id="{59E89913-D5E8-4A95-A3A2-40A259E3EA3E}"/>
              </a:ext>
            </a:extLst>
          </p:cNvPr>
          <p:cNvPicPr/>
          <p:nvPr/>
        </p:nvPicPr>
        <p:blipFill rotWithShape="1">
          <a:blip r:embed="rId2"/>
          <a:srcRect t="70797"/>
          <a:stretch/>
        </p:blipFill>
        <p:spPr bwMode="auto">
          <a:xfrm>
            <a:off x="1934845" y="2887616"/>
            <a:ext cx="5274310" cy="10483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240178"/>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A697C-1AEF-4BD3-9BFF-0167E890200F}"/>
              </a:ext>
            </a:extLst>
          </p:cNvPr>
          <p:cNvSpPr>
            <a:spLocks noGrp="1"/>
          </p:cNvSpPr>
          <p:nvPr>
            <p:ph type="title"/>
          </p:nvPr>
        </p:nvSpPr>
        <p:spPr/>
        <p:txBody>
          <a:bodyPr/>
          <a:lstStyle/>
          <a:p>
            <a:r>
              <a:rPr lang="en-US" altLang="zh-CN" dirty="0"/>
              <a:t>8.8  </a:t>
            </a:r>
            <a:r>
              <a:rPr lang="zh-CN" altLang="en-US" dirty="0"/>
              <a:t>实战</a:t>
            </a:r>
            <a:r>
              <a:rPr lang="en-US" altLang="zh-CN" dirty="0"/>
              <a:t>Hive</a:t>
            </a:r>
            <a:endParaRPr lang="zh-CN" altLang="en-US" dirty="0"/>
          </a:p>
        </p:txBody>
      </p:sp>
      <p:graphicFrame>
        <p:nvGraphicFramePr>
          <p:cNvPr id="4" name="内容占位符 3">
            <a:extLst>
              <a:ext uri="{FF2B5EF4-FFF2-40B4-BE49-F238E27FC236}">
                <a16:creationId xmlns:a16="http://schemas.microsoft.com/office/drawing/2014/main" id="{1EA38DE7-99ED-4ECB-BB11-BA81766003E7}"/>
              </a:ext>
            </a:extLst>
          </p:cNvPr>
          <p:cNvGraphicFramePr>
            <a:graphicFrameLocks noGrp="1"/>
          </p:cNvGraphicFramePr>
          <p:nvPr>
            <p:ph idx="1"/>
            <p:extLst>
              <p:ext uri="{D42A27DB-BD31-4B8C-83A1-F6EECF244321}">
                <p14:modId xmlns:p14="http://schemas.microsoft.com/office/powerpoint/2010/main" val="4226699290"/>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365025"/>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D45B1-27E7-4BF0-9ED7-43043284D7D6}"/>
              </a:ext>
            </a:extLst>
          </p:cNvPr>
          <p:cNvSpPr>
            <a:spLocks noGrp="1"/>
          </p:cNvSpPr>
          <p:nvPr>
            <p:ph type="title"/>
          </p:nvPr>
        </p:nvSpPr>
        <p:spPr/>
        <p:txBody>
          <a:bodyPr/>
          <a:lstStyle/>
          <a:p>
            <a:r>
              <a:rPr lang="en-US" altLang="zh-CN" dirty="0"/>
              <a:t>8.8.1  Hive Web Interface</a:t>
            </a:r>
            <a:r>
              <a:rPr lang="zh-CN" altLang="en-US" dirty="0"/>
              <a:t>（</a:t>
            </a:r>
            <a:r>
              <a:rPr lang="en-US" altLang="zh-CN" dirty="0"/>
              <a:t>HWI</a:t>
            </a:r>
            <a:r>
              <a:rPr lang="zh-CN" altLang="en-US" dirty="0"/>
              <a:t>）</a:t>
            </a:r>
          </a:p>
        </p:txBody>
      </p:sp>
      <p:sp>
        <p:nvSpPr>
          <p:cNvPr id="3" name="内容占位符 2">
            <a:extLst>
              <a:ext uri="{FF2B5EF4-FFF2-40B4-BE49-F238E27FC236}">
                <a16:creationId xmlns:a16="http://schemas.microsoft.com/office/drawing/2014/main" id="{9ABD2151-BF0F-47E3-81FA-F3434EAEAE70}"/>
              </a:ext>
            </a:extLst>
          </p:cNvPr>
          <p:cNvSpPr>
            <a:spLocks noGrp="1"/>
          </p:cNvSpPr>
          <p:nvPr>
            <p:ph idx="1"/>
          </p:nvPr>
        </p:nvSpPr>
        <p:spPr/>
        <p:txBody>
          <a:bodyPr>
            <a:normAutofit fontScale="92500" lnSpcReduction="10000"/>
          </a:bodyPr>
          <a:lstStyle/>
          <a:p>
            <a:r>
              <a:rPr lang="en-US" altLang="zh-CN" dirty="0"/>
              <a:t>Hive Web Interface</a:t>
            </a:r>
            <a:r>
              <a:rPr lang="zh-CN" altLang="en-US" dirty="0"/>
              <a:t>（</a:t>
            </a:r>
            <a:r>
              <a:rPr lang="en-US" altLang="zh-CN" dirty="0"/>
              <a:t>HWI</a:t>
            </a:r>
            <a:r>
              <a:rPr lang="zh-CN" altLang="en-US" dirty="0"/>
              <a:t>）是</a:t>
            </a:r>
            <a:r>
              <a:rPr lang="en-US" altLang="zh-CN" dirty="0"/>
              <a:t>Hive</a:t>
            </a:r>
            <a:r>
              <a:rPr lang="zh-CN" altLang="en-US" dirty="0"/>
              <a:t>自带的一个</a:t>
            </a:r>
            <a:r>
              <a:rPr lang="en-US" altLang="zh-CN" dirty="0"/>
              <a:t>Web-GUI</a:t>
            </a:r>
            <a:r>
              <a:rPr lang="zh-CN" altLang="en-US" dirty="0"/>
              <a:t>，功能不多，可用于效果展示。由于</a:t>
            </a:r>
            <a:r>
              <a:rPr lang="en-US" altLang="zh-CN" dirty="0"/>
              <a:t>Hive</a:t>
            </a:r>
            <a:r>
              <a:rPr lang="zh-CN" altLang="en-US" dirty="0"/>
              <a:t>的</a:t>
            </a:r>
            <a:r>
              <a:rPr lang="en-US" altLang="zh-CN" dirty="0"/>
              <a:t>bin</a:t>
            </a:r>
            <a:r>
              <a:rPr lang="zh-CN" altLang="en-US" dirty="0"/>
              <a:t>目录中没有包含</a:t>
            </a:r>
            <a:r>
              <a:rPr lang="en-US" altLang="zh-CN" dirty="0"/>
              <a:t>HWI</a:t>
            </a:r>
            <a:r>
              <a:rPr lang="zh-CN" altLang="en-US" dirty="0"/>
              <a:t>的页面，因此需要首先下载源码从中提取</a:t>
            </a:r>
            <a:r>
              <a:rPr lang="en-US" altLang="zh-CN" dirty="0" err="1"/>
              <a:t>jsp</a:t>
            </a:r>
            <a:r>
              <a:rPr lang="zh-CN" altLang="en-US" dirty="0"/>
              <a:t>文件并打包成</a:t>
            </a:r>
            <a:r>
              <a:rPr lang="en-US" altLang="zh-CN" dirty="0"/>
              <a:t>war</a:t>
            </a:r>
            <a:r>
              <a:rPr lang="zh-CN" altLang="en-US" dirty="0"/>
              <a:t>文件到</a:t>
            </a:r>
            <a:r>
              <a:rPr lang="en-US" altLang="zh-CN" dirty="0"/>
              <a:t>Hive</a:t>
            </a:r>
            <a:r>
              <a:rPr lang="zh-CN" altLang="en-US" dirty="0"/>
              <a:t>安装目录下</a:t>
            </a:r>
            <a:r>
              <a:rPr lang="en-US" altLang="zh-CN" dirty="0"/>
              <a:t>lib</a:t>
            </a:r>
            <a:r>
              <a:rPr lang="zh-CN" altLang="en-US" dirty="0"/>
              <a:t>目录中；然后编辑配置文件</a:t>
            </a:r>
            <a:r>
              <a:rPr lang="en-US" altLang="zh-CN" dirty="0"/>
              <a:t>hive-site.xml</a:t>
            </a:r>
            <a:r>
              <a:rPr lang="zh-CN" altLang="en-US" dirty="0"/>
              <a:t>，添加属性参数“</a:t>
            </a:r>
            <a:r>
              <a:rPr lang="en-US" altLang="zh-CN" dirty="0" err="1"/>
              <a:t>hive.hwi.war.file</a:t>
            </a:r>
            <a:r>
              <a:rPr lang="en-US" altLang="zh-CN" dirty="0"/>
              <a:t>”</a:t>
            </a:r>
            <a:r>
              <a:rPr lang="zh-CN" altLang="en-US" dirty="0"/>
              <a:t>的配置；这时在浏览器中输入</a:t>
            </a:r>
            <a:r>
              <a:rPr lang="en-US" altLang="zh-CN" dirty="0"/>
              <a:t>&lt;IP&gt;:9999/</a:t>
            </a:r>
            <a:r>
              <a:rPr lang="en-US" altLang="zh-CN" dirty="0" err="1"/>
              <a:t>hwi</a:t>
            </a:r>
            <a:r>
              <a:rPr lang="zh-CN" altLang="en-US" dirty="0"/>
              <a:t>会出现错误“</a:t>
            </a:r>
            <a:r>
              <a:rPr lang="en-US" altLang="zh-CN" dirty="0"/>
              <a:t>JSP support not configured”</a:t>
            </a:r>
            <a:r>
              <a:rPr lang="zh-CN" altLang="en-US" dirty="0"/>
              <a:t>以及后续的“</a:t>
            </a:r>
            <a:r>
              <a:rPr lang="en-US" altLang="zh-CN" dirty="0"/>
              <a:t>Unable to find a </a:t>
            </a:r>
            <a:r>
              <a:rPr lang="en-US" altLang="zh-CN" dirty="0" err="1"/>
              <a:t>javac</a:t>
            </a:r>
            <a:r>
              <a:rPr lang="en-US" altLang="zh-CN" dirty="0"/>
              <a:t> compiler”</a:t>
            </a:r>
            <a:r>
              <a:rPr lang="zh-CN" altLang="en-US" dirty="0"/>
              <a:t>，究其原因，需要以下</a:t>
            </a:r>
            <a:r>
              <a:rPr lang="en-US" altLang="zh-CN" dirty="0"/>
              <a:t>4</a:t>
            </a:r>
            <a:r>
              <a:rPr lang="zh-CN" altLang="en-US" dirty="0"/>
              <a:t>个</a:t>
            </a:r>
            <a:r>
              <a:rPr lang="en-US" altLang="zh-CN" dirty="0"/>
              <a:t>jar</a:t>
            </a:r>
            <a:r>
              <a:rPr lang="zh-CN" altLang="en-US" dirty="0"/>
              <a:t>包：</a:t>
            </a:r>
            <a:r>
              <a:rPr lang="en-US" altLang="zh-CN" dirty="0"/>
              <a:t>commons-el.jar</a:t>
            </a:r>
            <a:r>
              <a:rPr lang="zh-CN" altLang="en-US" dirty="0"/>
              <a:t>、</a:t>
            </a:r>
            <a:r>
              <a:rPr lang="en-US" altLang="zh-CN" dirty="0"/>
              <a:t>jasper-compiler-X.X.XX.jar</a:t>
            </a:r>
            <a:r>
              <a:rPr lang="zh-CN" altLang="en-US" dirty="0"/>
              <a:t>、</a:t>
            </a:r>
            <a:r>
              <a:rPr lang="en-US" altLang="zh-CN" dirty="0"/>
              <a:t>jasper-runtime-X.X.XX.jar</a:t>
            </a:r>
            <a:r>
              <a:rPr lang="zh-CN" altLang="en-US" dirty="0"/>
              <a:t>、</a:t>
            </a:r>
            <a:r>
              <a:rPr lang="en-US" altLang="zh-CN" dirty="0" err="1"/>
              <a:t>jdk</a:t>
            </a:r>
            <a:r>
              <a:rPr lang="zh-CN" altLang="en-US" dirty="0"/>
              <a:t>下的</a:t>
            </a:r>
            <a:r>
              <a:rPr lang="en-US" altLang="zh-CN" dirty="0"/>
              <a:t>tools.jar</a:t>
            </a:r>
            <a:r>
              <a:rPr lang="zh-CN" altLang="en-US" dirty="0"/>
              <a:t>，将这些</a:t>
            </a:r>
            <a:r>
              <a:rPr lang="en-US" altLang="zh-CN" dirty="0"/>
              <a:t>jar</a:t>
            </a:r>
            <a:r>
              <a:rPr lang="zh-CN" altLang="en-US" dirty="0"/>
              <a:t>包拷贝到</a:t>
            </a:r>
            <a:r>
              <a:rPr lang="en-US" altLang="zh-CN" dirty="0"/>
              <a:t>Hive</a:t>
            </a:r>
            <a:r>
              <a:rPr lang="zh-CN" altLang="en-US" dirty="0"/>
              <a:t>的</a:t>
            </a:r>
            <a:r>
              <a:rPr lang="en-US" altLang="zh-CN" dirty="0"/>
              <a:t>lib</a:t>
            </a:r>
            <a:r>
              <a:rPr lang="zh-CN" altLang="en-US" dirty="0"/>
              <a:t>目录下；最后使用命令“</a:t>
            </a:r>
            <a:r>
              <a:rPr lang="en-US" altLang="zh-CN" dirty="0"/>
              <a:t>hive --service </a:t>
            </a:r>
            <a:r>
              <a:rPr lang="en-US" altLang="zh-CN" dirty="0" err="1"/>
              <a:t>hwi</a:t>
            </a:r>
            <a:r>
              <a:rPr lang="en-US" altLang="zh-CN" dirty="0"/>
              <a:t>”</a:t>
            </a:r>
            <a:r>
              <a:rPr lang="zh-CN" altLang="en-US" dirty="0"/>
              <a:t>启动</a:t>
            </a:r>
            <a:r>
              <a:rPr lang="en-US" altLang="zh-CN" dirty="0"/>
              <a:t>HWI</a:t>
            </a:r>
            <a:r>
              <a:rPr lang="zh-CN" altLang="en-US" dirty="0"/>
              <a:t>，在浏览器中输入</a:t>
            </a:r>
            <a:r>
              <a:rPr lang="en-US" altLang="zh-CN" dirty="0"/>
              <a:t>&lt;IP&gt;:9999/</a:t>
            </a:r>
            <a:r>
              <a:rPr lang="en-US" altLang="zh-CN" dirty="0" err="1"/>
              <a:t>hwi</a:t>
            </a:r>
            <a:r>
              <a:rPr lang="zh-CN" altLang="en-US" dirty="0"/>
              <a:t>即可看到</a:t>
            </a:r>
            <a:r>
              <a:rPr lang="en-US" altLang="zh-CN" dirty="0"/>
              <a:t>Hive Web</a:t>
            </a:r>
            <a:r>
              <a:rPr lang="zh-CN" altLang="en-US" dirty="0"/>
              <a:t>页面。</a:t>
            </a:r>
          </a:p>
          <a:p>
            <a:endParaRPr lang="zh-CN" altLang="en-US" dirty="0"/>
          </a:p>
        </p:txBody>
      </p:sp>
    </p:spTree>
    <p:extLst>
      <p:ext uri="{BB962C8B-B14F-4D97-AF65-F5344CB8AC3E}">
        <p14:creationId xmlns:p14="http://schemas.microsoft.com/office/powerpoint/2010/main" val="176133603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BB64D-A585-428E-9B14-545EFDAEED31}"/>
              </a:ext>
            </a:extLst>
          </p:cNvPr>
          <p:cNvSpPr>
            <a:spLocks noGrp="1"/>
          </p:cNvSpPr>
          <p:nvPr>
            <p:ph type="title"/>
          </p:nvPr>
        </p:nvSpPr>
        <p:spPr/>
        <p:txBody>
          <a:bodyPr/>
          <a:lstStyle/>
          <a:p>
            <a:r>
              <a:rPr lang="en-US" altLang="zh-CN" dirty="0"/>
              <a:t>8.2  Hive</a:t>
            </a:r>
            <a:r>
              <a:rPr lang="zh-CN" altLang="en-US" dirty="0"/>
              <a:t>体系架构</a:t>
            </a:r>
          </a:p>
        </p:txBody>
      </p:sp>
      <p:grpSp>
        <p:nvGrpSpPr>
          <p:cNvPr id="5" name="画布 785">
            <a:extLst>
              <a:ext uri="{FF2B5EF4-FFF2-40B4-BE49-F238E27FC236}">
                <a16:creationId xmlns:a16="http://schemas.microsoft.com/office/drawing/2014/main" id="{1A6A58AD-7B29-4BB0-944C-CF01DF6E53F6}"/>
              </a:ext>
            </a:extLst>
          </p:cNvPr>
          <p:cNvGrpSpPr/>
          <p:nvPr/>
        </p:nvGrpSpPr>
        <p:grpSpPr>
          <a:xfrm>
            <a:off x="2171064" y="1369218"/>
            <a:ext cx="4672867" cy="3336131"/>
            <a:chOff x="236220" y="198120"/>
            <a:chExt cx="4823460" cy="4107180"/>
          </a:xfrm>
        </p:grpSpPr>
        <p:sp>
          <p:nvSpPr>
            <p:cNvPr id="7" name="矩形: 圆角 6">
              <a:extLst>
                <a:ext uri="{FF2B5EF4-FFF2-40B4-BE49-F238E27FC236}">
                  <a16:creationId xmlns:a16="http://schemas.microsoft.com/office/drawing/2014/main" id="{E26D4E5F-5FF9-4D9C-9724-21359262D087}"/>
                </a:ext>
              </a:extLst>
            </p:cNvPr>
            <p:cNvSpPr/>
            <p:nvPr/>
          </p:nvSpPr>
          <p:spPr>
            <a:xfrm>
              <a:off x="240960" y="198120"/>
              <a:ext cx="4818720" cy="2362200"/>
            </a:xfrm>
            <a:prstGeom prst="roundRect">
              <a:avLst/>
            </a:prstGeom>
            <a:ln w="6350">
              <a:solidFill>
                <a:schemeClr val="tx1"/>
              </a:solidFill>
              <a:prstDash val="lg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Hive</a:t>
              </a:r>
              <a:endParaRPr lang="zh-CN" sz="1050" kern="100">
                <a:effectLst/>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B5507DF6-B925-4FA9-9BA5-4B8A6D10ED64}"/>
                </a:ext>
              </a:extLst>
            </p:cNvPr>
            <p:cNvSpPr/>
            <p:nvPr/>
          </p:nvSpPr>
          <p:spPr>
            <a:xfrm>
              <a:off x="236220" y="2948940"/>
              <a:ext cx="4820400" cy="1356360"/>
            </a:xfrm>
            <a:prstGeom prst="roundRect">
              <a:avLst/>
            </a:prstGeom>
            <a:ln w="6350">
              <a:solidFill>
                <a:schemeClr val="tx1"/>
              </a:solidFill>
              <a:prstDash val="lg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Hadoop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sp>
          <p:nvSpPr>
            <p:cNvPr id="9" name="文本框 7">
              <a:extLst>
                <a:ext uri="{FF2B5EF4-FFF2-40B4-BE49-F238E27FC236}">
                  <a16:creationId xmlns:a16="http://schemas.microsoft.com/office/drawing/2014/main" id="{F2C21E6D-A869-4D23-9C61-0137CA8D9DDF}"/>
                </a:ext>
              </a:extLst>
            </p:cNvPr>
            <p:cNvSpPr txBox="1"/>
            <p:nvPr/>
          </p:nvSpPr>
          <p:spPr>
            <a:xfrm>
              <a:off x="362880" y="3286859"/>
              <a:ext cx="1805940" cy="288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MapReduce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7">
              <a:extLst>
                <a:ext uri="{FF2B5EF4-FFF2-40B4-BE49-F238E27FC236}">
                  <a16:creationId xmlns:a16="http://schemas.microsoft.com/office/drawing/2014/main" id="{89892015-AB5E-444F-8953-A3565020111F}"/>
                </a:ext>
              </a:extLst>
            </p:cNvPr>
            <p:cNvSpPr txBox="1"/>
            <p:nvPr/>
          </p:nvSpPr>
          <p:spPr>
            <a:xfrm>
              <a:off x="362880" y="3614519"/>
              <a:ext cx="2624160" cy="288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YARN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7">
              <a:extLst>
                <a:ext uri="{FF2B5EF4-FFF2-40B4-BE49-F238E27FC236}">
                  <a16:creationId xmlns:a16="http://schemas.microsoft.com/office/drawing/2014/main" id="{8F4F71A0-BAE2-48E8-8A56-DEE3FF6FF6F2}"/>
                </a:ext>
              </a:extLst>
            </p:cNvPr>
            <p:cNvSpPr txBox="1"/>
            <p:nvPr/>
          </p:nvSpPr>
          <p:spPr>
            <a:xfrm>
              <a:off x="362880" y="3937419"/>
              <a:ext cx="4559640" cy="288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HDFS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20">
              <a:extLst>
                <a:ext uri="{FF2B5EF4-FFF2-40B4-BE49-F238E27FC236}">
                  <a16:creationId xmlns:a16="http://schemas.microsoft.com/office/drawing/2014/main" id="{909FBC4D-7B96-415A-B464-3DE528EB3483}"/>
                </a:ext>
              </a:extLst>
            </p:cNvPr>
            <p:cNvSpPr txBox="1"/>
            <p:nvPr/>
          </p:nvSpPr>
          <p:spPr>
            <a:xfrm>
              <a:off x="461940" y="980100"/>
              <a:ext cx="2974680" cy="1473540"/>
            </a:xfrm>
            <a:prstGeom prst="rect">
              <a:avLst/>
            </a:prstGeom>
            <a:no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驱动器（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Driver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20">
              <a:extLst>
                <a:ext uri="{FF2B5EF4-FFF2-40B4-BE49-F238E27FC236}">
                  <a16:creationId xmlns:a16="http://schemas.microsoft.com/office/drawing/2014/main" id="{2756C932-93D0-4B71-8405-238DA5766B35}"/>
                </a:ext>
              </a:extLst>
            </p:cNvPr>
            <p:cNvSpPr txBox="1"/>
            <p:nvPr/>
          </p:nvSpPr>
          <p:spPr>
            <a:xfrm>
              <a:off x="3939540" y="982980"/>
              <a:ext cx="934380" cy="14724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元数据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Metastore</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20">
              <a:extLst>
                <a:ext uri="{FF2B5EF4-FFF2-40B4-BE49-F238E27FC236}">
                  <a16:creationId xmlns:a16="http://schemas.microsoft.com/office/drawing/2014/main" id="{0F4350C7-FBB6-4B18-882C-1C5DF8F7A88A}"/>
                </a:ext>
              </a:extLst>
            </p:cNvPr>
            <p:cNvSpPr txBox="1"/>
            <p:nvPr/>
          </p:nvSpPr>
          <p:spPr>
            <a:xfrm>
              <a:off x="461940" y="591480"/>
              <a:ext cx="848700"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20">
              <a:extLst>
                <a:ext uri="{FF2B5EF4-FFF2-40B4-BE49-F238E27FC236}">
                  <a16:creationId xmlns:a16="http://schemas.microsoft.com/office/drawing/2014/main" id="{A30CDC77-37F6-491D-809F-161A2A3C421F}"/>
                </a:ext>
              </a:extLst>
            </p:cNvPr>
            <p:cNvSpPr txBox="1"/>
            <p:nvPr/>
          </p:nvSpPr>
          <p:spPr>
            <a:xfrm>
              <a:off x="2298360" y="591480"/>
              <a:ext cx="1138260"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Thrift Server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20">
              <a:extLst>
                <a:ext uri="{FF2B5EF4-FFF2-40B4-BE49-F238E27FC236}">
                  <a16:creationId xmlns:a16="http://schemas.microsoft.com/office/drawing/2014/main" id="{EE080781-0C2B-4EDD-ADF4-275B73F92CE9}"/>
                </a:ext>
              </a:extLst>
            </p:cNvPr>
            <p:cNvSpPr txBox="1"/>
            <p:nvPr/>
          </p:nvSpPr>
          <p:spPr>
            <a:xfrm>
              <a:off x="1383960" y="591480"/>
              <a:ext cx="848360"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HWI</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文本框 20">
              <a:extLst>
                <a:ext uri="{FF2B5EF4-FFF2-40B4-BE49-F238E27FC236}">
                  <a16:creationId xmlns:a16="http://schemas.microsoft.com/office/drawing/2014/main" id="{37C27F9F-AE7A-4203-9444-7ACE24DB1E08}"/>
                </a:ext>
              </a:extLst>
            </p:cNvPr>
            <p:cNvSpPr txBox="1"/>
            <p:nvPr/>
          </p:nvSpPr>
          <p:spPr>
            <a:xfrm>
              <a:off x="2298360" y="279060"/>
              <a:ext cx="528982"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JDBC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文本框 20">
              <a:extLst>
                <a:ext uri="{FF2B5EF4-FFF2-40B4-BE49-F238E27FC236}">
                  <a16:creationId xmlns:a16="http://schemas.microsoft.com/office/drawing/2014/main" id="{D9A1C73E-FFE9-4283-8C83-091AC2A1779E}"/>
                </a:ext>
              </a:extLst>
            </p:cNvPr>
            <p:cNvSpPr txBox="1"/>
            <p:nvPr/>
          </p:nvSpPr>
          <p:spPr>
            <a:xfrm>
              <a:off x="2907960" y="279060"/>
              <a:ext cx="528660"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ODBC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箭头: 上下 18">
              <a:extLst>
                <a:ext uri="{FF2B5EF4-FFF2-40B4-BE49-F238E27FC236}">
                  <a16:creationId xmlns:a16="http://schemas.microsoft.com/office/drawing/2014/main" id="{500E8F00-7976-4A67-82AD-55CEFB25264A}"/>
                </a:ext>
              </a:extLst>
            </p:cNvPr>
            <p:cNvSpPr/>
            <p:nvPr/>
          </p:nvSpPr>
          <p:spPr>
            <a:xfrm>
              <a:off x="2552700" y="2567940"/>
              <a:ext cx="175260" cy="358140"/>
            </a:xfrm>
            <a:prstGeom prst="upDownArrow">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 name="文本框 764">
              <a:extLst>
                <a:ext uri="{FF2B5EF4-FFF2-40B4-BE49-F238E27FC236}">
                  <a16:creationId xmlns:a16="http://schemas.microsoft.com/office/drawing/2014/main" id="{E326ED3A-A9FD-4820-AB40-D3A678E72704}"/>
                </a:ext>
              </a:extLst>
            </p:cNvPr>
            <p:cNvSpPr txBox="1"/>
            <p:nvPr/>
          </p:nvSpPr>
          <p:spPr>
            <a:xfrm>
              <a:off x="601980" y="1072319"/>
              <a:ext cx="1676400" cy="288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l">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解析器（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SQL Parser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8A44903F-EC91-4F96-927B-EABD4EDFEB22}"/>
                </a:ext>
              </a:extLst>
            </p:cNvPr>
            <p:cNvSpPr txBox="1"/>
            <p:nvPr/>
          </p:nvSpPr>
          <p:spPr>
            <a:xfrm>
              <a:off x="601980" y="1414440"/>
              <a:ext cx="1676400" cy="288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编译器（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Physical Plan</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2" name="文本框 20">
              <a:extLst>
                <a:ext uri="{FF2B5EF4-FFF2-40B4-BE49-F238E27FC236}">
                  <a16:creationId xmlns:a16="http://schemas.microsoft.com/office/drawing/2014/main" id="{D94BE35C-231D-4155-A031-52D9FC30A818}"/>
                </a:ext>
              </a:extLst>
            </p:cNvPr>
            <p:cNvSpPr txBox="1"/>
            <p:nvPr/>
          </p:nvSpPr>
          <p:spPr>
            <a:xfrm>
              <a:off x="601980" y="1749720"/>
              <a:ext cx="1676400" cy="288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优化器（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Query Optimizer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3" name="文本框 20">
              <a:extLst>
                <a:ext uri="{FF2B5EF4-FFF2-40B4-BE49-F238E27FC236}">
                  <a16:creationId xmlns:a16="http://schemas.microsoft.com/office/drawing/2014/main" id="{C8EDD821-3012-49C9-A476-2537A15C9280}"/>
                </a:ext>
              </a:extLst>
            </p:cNvPr>
            <p:cNvSpPr txBox="1"/>
            <p:nvPr/>
          </p:nvSpPr>
          <p:spPr>
            <a:xfrm>
              <a:off x="601980" y="2085000"/>
              <a:ext cx="1676400" cy="288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执行器（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Execution</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986408627"/>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868B7-2DF2-44CE-8861-5A2BE77F8678}"/>
              </a:ext>
            </a:extLst>
          </p:cNvPr>
          <p:cNvSpPr>
            <a:spLocks noGrp="1"/>
          </p:cNvSpPr>
          <p:nvPr>
            <p:ph type="title"/>
          </p:nvPr>
        </p:nvSpPr>
        <p:spPr/>
        <p:txBody>
          <a:bodyPr/>
          <a:lstStyle/>
          <a:p>
            <a:r>
              <a:rPr lang="en-US" altLang="zh-CN" dirty="0"/>
              <a:t>8.8.2  Hive Shell</a:t>
            </a:r>
            <a:endParaRPr lang="zh-CN" altLang="en-US" dirty="0"/>
          </a:p>
        </p:txBody>
      </p:sp>
      <p:sp>
        <p:nvSpPr>
          <p:cNvPr id="3" name="内容占位符 2">
            <a:extLst>
              <a:ext uri="{FF2B5EF4-FFF2-40B4-BE49-F238E27FC236}">
                <a16:creationId xmlns:a16="http://schemas.microsoft.com/office/drawing/2014/main" id="{964DCA30-A765-48D8-8512-C5763436B9E3}"/>
              </a:ext>
            </a:extLst>
          </p:cNvPr>
          <p:cNvSpPr>
            <a:spLocks noGrp="1"/>
          </p:cNvSpPr>
          <p:nvPr>
            <p:ph idx="1"/>
          </p:nvPr>
        </p:nvSpPr>
        <p:spPr/>
        <p:txBody>
          <a:bodyPr>
            <a:normAutofit fontScale="47500" lnSpcReduction="20000"/>
          </a:bodyPr>
          <a:lstStyle/>
          <a:p>
            <a:r>
              <a:rPr lang="en-US" altLang="zh-CN" dirty="0"/>
              <a:t>Hive Shell</a:t>
            </a:r>
            <a:r>
              <a:rPr lang="zh-CN" altLang="en-US" dirty="0"/>
              <a:t>命令是通过</a:t>
            </a:r>
            <a:r>
              <a:rPr lang="en-US" altLang="zh-CN" dirty="0"/>
              <a:t>$HIVE_HOME/bin/hive</a:t>
            </a:r>
            <a:r>
              <a:rPr lang="zh-CN" altLang="en-US" dirty="0"/>
              <a:t>文件进行控制的，通过该文件可以进行</a:t>
            </a:r>
            <a:r>
              <a:rPr lang="en-US" altLang="zh-CN" dirty="0"/>
              <a:t>Hive</a:t>
            </a:r>
            <a:r>
              <a:rPr lang="zh-CN" altLang="en-US" dirty="0"/>
              <a:t>当前会话的环境管理，</a:t>
            </a:r>
            <a:r>
              <a:rPr lang="en-US" altLang="zh-CN" dirty="0"/>
              <a:t>Hive</a:t>
            </a:r>
            <a:r>
              <a:rPr lang="zh-CN" altLang="en-US" dirty="0"/>
              <a:t>表管理等操作。</a:t>
            </a:r>
            <a:r>
              <a:rPr lang="en-US" altLang="zh-CN" dirty="0"/>
              <a:t>Hive</a:t>
            </a:r>
            <a:r>
              <a:rPr lang="zh-CN" altLang="en-US" dirty="0"/>
              <a:t>命令需要使用“</a:t>
            </a:r>
            <a:r>
              <a:rPr lang="en-US" altLang="zh-CN" dirty="0"/>
              <a:t>;”</a:t>
            </a:r>
            <a:r>
              <a:rPr lang="zh-CN" altLang="en-US" dirty="0"/>
              <a:t>进行结束标示。在</a:t>
            </a:r>
            <a:r>
              <a:rPr lang="en-US" altLang="zh-CN" dirty="0"/>
              <a:t>Linux</a:t>
            </a:r>
            <a:r>
              <a:rPr lang="zh-CN" altLang="en-US" dirty="0"/>
              <a:t>终端下通过命令“</a:t>
            </a:r>
            <a:r>
              <a:rPr lang="en-US" altLang="zh-CN" dirty="0"/>
              <a:t>hive -H”</a:t>
            </a:r>
            <a:r>
              <a:rPr lang="zh-CN" altLang="en-US" dirty="0"/>
              <a:t>或“</a:t>
            </a:r>
            <a:r>
              <a:rPr lang="en-US" altLang="zh-CN" dirty="0"/>
              <a:t>hive --service cli --help”</a:t>
            </a:r>
            <a:r>
              <a:rPr lang="zh-CN" altLang="en-US" dirty="0"/>
              <a:t>可以查看帮助信息。</a:t>
            </a:r>
            <a:endParaRPr lang="en-US" altLang="zh-CN" dirty="0"/>
          </a:p>
          <a:p>
            <a:pPr marL="0" indent="0">
              <a:buNone/>
            </a:pPr>
            <a:r>
              <a:rPr lang="en-US" altLang="zh-CN" i="1" dirty="0"/>
              <a:t>usage: hive</a:t>
            </a:r>
            <a:endParaRPr lang="zh-CN" altLang="zh-CN" i="1" dirty="0"/>
          </a:p>
          <a:p>
            <a:pPr marL="0" indent="0">
              <a:buNone/>
            </a:pPr>
            <a:r>
              <a:rPr lang="en-US" altLang="zh-CN" i="1" dirty="0"/>
              <a:t> -d,--define &lt;key=value&gt;	Variable substitution to apply to Hive</a:t>
            </a:r>
            <a:endParaRPr lang="zh-CN" altLang="zh-CN" i="1" dirty="0"/>
          </a:p>
          <a:p>
            <a:pPr marL="0" indent="0">
              <a:buNone/>
            </a:pPr>
            <a:r>
              <a:rPr lang="en-US" altLang="zh-CN" i="1" dirty="0"/>
              <a:t>                             commands. e.g. -d A=B or --define A=B</a:t>
            </a:r>
            <a:endParaRPr lang="zh-CN" altLang="zh-CN" i="1" dirty="0"/>
          </a:p>
          <a:p>
            <a:pPr marL="0" indent="0">
              <a:buNone/>
            </a:pPr>
            <a:r>
              <a:rPr lang="en-US" altLang="zh-CN" i="1" dirty="0"/>
              <a:t>    --database &lt;</a:t>
            </a:r>
            <a:r>
              <a:rPr lang="en-US" altLang="zh-CN" i="1" dirty="0" err="1"/>
              <a:t>databasename</a:t>
            </a:r>
            <a:r>
              <a:rPr lang="en-US" altLang="zh-CN" i="1" dirty="0"/>
              <a:t>&gt;	Specify the database to use</a:t>
            </a:r>
            <a:endParaRPr lang="zh-CN" altLang="zh-CN" i="1" dirty="0"/>
          </a:p>
          <a:p>
            <a:pPr marL="0" indent="0">
              <a:buNone/>
            </a:pPr>
            <a:r>
              <a:rPr lang="en-US" altLang="zh-CN" i="1" dirty="0"/>
              <a:t> -e &lt;quoted-query-string&gt;	SQL from command line</a:t>
            </a:r>
            <a:endParaRPr lang="zh-CN" altLang="zh-CN" i="1" dirty="0"/>
          </a:p>
          <a:p>
            <a:pPr marL="0" indent="0">
              <a:buNone/>
            </a:pPr>
            <a:r>
              <a:rPr lang="en-US" altLang="zh-CN" i="1" dirty="0"/>
              <a:t> -f &lt;filename&gt;		SQL from files</a:t>
            </a:r>
            <a:endParaRPr lang="zh-CN" altLang="zh-CN" i="1" dirty="0"/>
          </a:p>
          <a:p>
            <a:pPr marL="0" indent="0">
              <a:buNone/>
            </a:pPr>
            <a:r>
              <a:rPr lang="en-US" altLang="zh-CN" i="1" dirty="0"/>
              <a:t> -H,--help 			Print help information</a:t>
            </a:r>
            <a:endParaRPr lang="zh-CN" altLang="zh-CN" i="1" dirty="0"/>
          </a:p>
          <a:p>
            <a:pPr marL="0" indent="0">
              <a:buNone/>
            </a:pPr>
            <a:r>
              <a:rPr lang="en-US" altLang="zh-CN" i="1" dirty="0"/>
              <a:t>    --</a:t>
            </a:r>
            <a:r>
              <a:rPr lang="en-US" altLang="zh-CN" i="1" dirty="0" err="1"/>
              <a:t>hiveconf</a:t>
            </a:r>
            <a:r>
              <a:rPr lang="en-US" altLang="zh-CN" i="1" dirty="0"/>
              <a:t> &lt;property=value&gt;   Use value for given property</a:t>
            </a:r>
            <a:endParaRPr lang="zh-CN" altLang="zh-CN" i="1" dirty="0"/>
          </a:p>
          <a:p>
            <a:pPr marL="0" indent="0">
              <a:buNone/>
            </a:pPr>
            <a:r>
              <a:rPr lang="en-US" altLang="zh-CN" i="1" dirty="0"/>
              <a:t>    --</a:t>
            </a:r>
            <a:r>
              <a:rPr lang="en-US" altLang="zh-CN" i="1" dirty="0" err="1"/>
              <a:t>hivevar</a:t>
            </a:r>
            <a:r>
              <a:rPr lang="en-US" altLang="zh-CN" i="1" dirty="0"/>
              <a:t> &lt;key=value&gt;	Variable substitution to apply to Hive</a:t>
            </a:r>
            <a:endParaRPr lang="zh-CN" altLang="zh-CN" i="1" dirty="0"/>
          </a:p>
          <a:p>
            <a:pPr marL="0" indent="0">
              <a:buNone/>
            </a:pPr>
            <a:r>
              <a:rPr lang="en-US" altLang="zh-CN" i="1" dirty="0"/>
              <a:t>                              </a:t>
            </a:r>
            <a:r>
              <a:rPr lang="en-US" altLang="zh-CN" i="1" dirty="0" err="1"/>
              <a:t>commands.e.g</a:t>
            </a:r>
            <a:r>
              <a:rPr lang="en-US" altLang="zh-CN" i="1" dirty="0"/>
              <a:t>. --</a:t>
            </a:r>
            <a:r>
              <a:rPr lang="en-US" altLang="zh-CN" i="1" dirty="0" err="1"/>
              <a:t>hivevar</a:t>
            </a:r>
            <a:r>
              <a:rPr lang="en-US" altLang="zh-CN" i="1" dirty="0"/>
              <a:t> A=B</a:t>
            </a:r>
            <a:endParaRPr lang="zh-CN" altLang="zh-CN" i="1" dirty="0"/>
          </a:p>
          <a:p>
            <a:pPr marL="0" indent="0">
              <a:buNone/>
            </a:pPr>
            <a:r>
              <a:rPr lang="en-US" altLang="zh-CN" i="1" dirty="0"/>
              <a:t> -</a:t>
            </a:r>
            <a:r>
              <a:rPr lang="en-US" altLang="zh-CN" i="1" dirty="0" err="1"/>
              <a:t>i</a:t>
            </a:r>
            <a:r>
              <a:rPr lang="en-US" altLang="zh-CN" i="1" dirty="0"/>
              <a:t> &lt;filename&gt;		Initialization SQL file</a:t>
            </a:r>
            <a:endParaRPr lang="zh-CN" altLang="zh-CN" i="1" dirty="0"/>
          </a:p>
          <a:p>
            <a:pPr marL="0" indent="0">
              <a:buNone/>
            </a:pPr>
            <a:r>
              <a:rPr lang="en-US" altLang="zh-CN" i="1" dirty="0"/>
              <a:t> -S,--silent 			Silent mode in interactive shell</a:t>
            </a:r>
            <a:endParaRPr lang="zh-CN" altLang="zh-CN" i="1" dirty="0"/>
          </a:p>
          <a:p>
            <a:pPr marL="0" indent="0">
              <a:buNone/>
            </a:pPr>
            <a:r>
              <a:rPr lang="en-US" altLang="zh-CN" i="1" dirty="0"/>
              <a:t> -v,--verbose		Verbose mode (echo executed SQL to the console)</a:t>
            </a:r>
            <a:endParaRPr lang="zh-CN" altLang="zh-CN" i="1" dirty="0"/>
          </a:p>
        </p:txBody>
      </p:sp>
    </p:spTree>
    <p:extLst>
      <p:ext uri="{BB962C8B-B14F-4D97-AF65-F5344CB8AC3E}">
        <p14:creationId xmlns:p14="http://schemas.microsoft.com/office/powerpoint/2010/main" val="3907857400"/>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83827-AE56-495C-87C9-12D4098BB721}"/>
              </a:ext>
            </a:extLst>
          </p:cNvPr>
          <p:cNvSpPr>
            <a:spLocks noGrp="1"/>
          </p:cNvSpPr>
          <p:nvPr>
            <p:ph type="title"/>
          </p:nvPr>
        </p:nvSpPr>
        <p:spPr/>
        <p:txBody>
          <a:bodyPr/>
          <a:lstStyle/>
          <a:p>
            <a:r>
              <a:rPr lang="zh-CN" altLang="zh-CN" dirty="0"/>
              <a:t>“</a:t>
            </a:r>
            <a:r>
              <a:rPr lang="en-US" altLang="zh-CN" dirty="0"/>
              <a:t>hive</a:t>
            </a:r>
            <a:r>
              <a:rPr lang="zh-CN" altLang="zh-CN" dirty="0"/>
              <a:t>”命令支持的主要参数选项</a:t>
            </a:r>
            <a:endParaRPr lang="zh-CN" altLang="en-US" dirty="0"/>
          </a:p>
        </p:txBody>
      </p:sp>
      <p:graphicFrame>
        <p:nvGraphicFramePr>
          <p:cNvPr id="4" name="内容占位符 3">
            <a:extLst>
              <a:ext uri="{FF2B5EF4-FFF2-40B4-BE49-F238E27FC236}">
                <a16:creationId xmlns:a16="http://schemas.microsoft.com/office/drawing/2014/main" id="{705CF223-C7D2-42A2-866E-F06A5C0AC076}"/>
              </a:ext>
            </a:extLst>
          </p:cNvPr>
          <p:cNvGraphicFramePr>
            <a:graphicFrameLocks noGrp="1"/>
          </p:cNvGraphicFramePr>
          <p:nvPr>
            <p:ph idx="1"/>
            <p:extLst>
              <p:ext uri="{D42A27DB-BD31-4B8C-83A1-F6EECF244321}">
                <p14:modId xmlns:p14="http://schemas.microsoft.com/office/powerpoint/2010/main" val="2353957158"/>
              </p:ext>
            </p:extLst>
          </p:nvPr>
        </p:nvGraphicFramePr>
        <p:xfrm>
          <a:off x="628650" y="1384428"/>
          <a:ext cx="7886700" cy="3200400"/>
        </p:xfrm>
        <a:graphic>
          <a:graphicData uri="http://schemas.openxmlformats.org/drawingml/2006/table">
            <a:tbl>
              <a:tblPr firstRow="1" firstCol="1" bandRow="1">
                <a:tableStyleId>{5C22544A-7EE6-4342-B048-85BDC9FD1C3A}</a:tableStyleId>
              </a:tblPr>
              <a:tblGrid>
                <a:gridCol w="2198874">
                  <a:extLst>
                    <a:ext uri="{9D8B030D-6E8A-4147-A177-3AD203B41FA5}">
                      <a16:colId xmlns:a16="http://schemas.microsoft.com/office/drawing/2014/main" val="3428635289"/>
                    </a:ext>
                  </a:extLst>
                </a:gridCol>
                <a:gridCol w="5687826">
                  <a:extLst>
                    <a:ext uri="{9D8B030D-6E8A-4147-A177-3AD203B41FA5}">
                      <a16:colId xmlns:a16="http://schemas.microsoft.com/office/drawing/2014/main" val="1927303899"/>
                    </a:ext>
                  </a:extLst>
                </a:gridCol>
              </a:tblGrid>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参数</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说明</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188061251"/>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-d,--define &lt;key=value&gt;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给当前</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会话定义新的变量</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07084968"/>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--database &lt;databasename&gt;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指定当前</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会话使用的数据库名称</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985278897"/>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-e &lt;quoted-query-string&gt;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执行查询语句</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112709842"/>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-f &lt;filename&gt;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从文件执行</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查询</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94098334"/>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-H,--help</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显示帮助信息</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01379702"/>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--hiveconf &lt;property=value&gt;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设置当前</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会话的配置属性</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653537388"/>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--hivevar &lt;key=value&gt;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和</a:t>
                      </a:r>
                      <a:r>
                        <a:rPr lang="en-US" sz="1400" kern="0">
                          <a:effectLst/>
                          <a:latin typeface="微软雅黑" panose="020B0503020204020204" pitchFamily="34" charset="-122"/>
                          <a:ea typeface="微软雅黑" panose="020B0503020204020204" pitchFamily="34" charset="-122"/>
                        </a:rPr>
                        <a:t>-d</a:t>
                      </a:r>
                      <a:r>
                        <a:rPr lang="zh-CN" sz="1400" kern="0">
                          <a:effectLst/>
                          <a:latin typeface="微软雅黑" panose="020B0503020204020204" pitchFamily="34" charset="-122"/>
                          <a:ea typeface="微软雅黑" panose="020B0503020204020204" pitchFamily="34" charset="-122"/>
                        </a:rPr>
                        <a:t>参数相同</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11432899"/>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-i &lt;filename&gt;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从文件中初始化</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会话</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820349279"/>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-S,--silent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设置安静模式，不提示日志信息</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86337465"/>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-v,--verbose</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打印当前执行的</a:t>
                      </a:r>
                      <a:r>
                        <a:rPr lang="en-US" sz="1400" kern="0" dirty="0">
                          <a:effectLst/>
                          <a:latin typeface="微软雅黑" panose="020B0503020204020204" pitchFamily="34" charset="-122"/>
                          <a:ea typeface="微软雅黑" panose="020B0503020204020204" pitchFamily="34" charset="-122"/>
                        </a:rPr>
                        <a:t>HiveQL</a:t>
                      </a:r>
                      <a:r>
                        <a:rPr lang="zh-CN" sz="1400" kern="0" dirty="0">
                          <a:effectLst/>
                          <a:latin typeface="微软雅黑" panose="020B0503020204020204" pitchFamily="34" charset="-122"/>
                          <a:ea typeface="微软雅黑" panose="020B0503020204020204" pitchFamily="34" charset="-122"/>
                        </a:rPr>
                        <a:t>指令</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24850957"/>
                  </a:ext>
                </a:extLst>
              </a:tr>
            </a:tbl>
          </a:graphicData>
        </a:graphic>
      </p:graphicFrame>
    </p:spTree>
    <p:extLst>
      <p:ext uri="{BB962C8B-B14F-4D97-AF65-F5344CB8AC3E}">
        <p14:creationId xmlns:p14="http://schemas.microsoft.com/office/powerpoint/2010/main" val="696022164"/>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D9C75-7EC9-4511-A9DB-151E41990A40}"/>
              </a:ext>
            </a:extLst>
          </p:cNvPr>
          <p:cNvSpPr>
            <a:spLocks noGrp="1"/>
          </p:cNvSpPr>
          <p:nvPr>
            <p:ph type="title"/>
          </p:nvPr>
        </p:nvSpPr>
        <p:spPr/>
        <p:txBody>
          <a:bodyPr/>
          <a:lstStyle/>
          <a:p>
            <a:r>
              <a:rPr lang="en-US" altLang="zh-CN" dirty="0"/>
              <a:t>1. Hive Shell</a:t>
            </a:r>
            <a:r>
              <a:rPr lang="zh-CN" altLang="en-US" dirty="0"/>
              <a:t>基本命令</a:t>
            </a:r>
          </a:p>
        </p:txBody>
      </p:sp>
      <p:sp>
        <p:nvSpPr>
          <p:cNvPr id="3" name="内容占位符 2">
            <a:extLst>
              <a:ext uri="{FF2B5EF4-FFF2-40B4-BE49-F238E27FC236}">
                <a16:creationId xmlns:a16="http://schemas.microsoft.com/office/drawing/2014/main" id="{D49AFA4F-CDC1-4C89-A8EE-F7507BD3A354}"/>
              </a:ext>
            </a:extLst>
          </p:cNvPr>
          <p:cNvSpPr>
            <a:spLocks noGrp="1"/>
          </p:cNvSpPr>
          <p:nvPr>
            <p:ph idx="1"/>
          </p:nvPr>
        </p:nvSpPr>
        <p:spPr/>
        <p:txBody>
          <a:bodyPr>
            <a:normAutofit fontScale="55000" lnSpcReduction="20000"/>
          </a:bodyPr>
          <a:lstStyle/>
          <a:p>
            <a:r>
              <a:rPr lang="en-US" altLang="zh-CN" dirty="0"/>
              <a:t>Hive Shell</a:t>
            </a:r>
            <a:r>
              <a:rPr lang="zh-CN" altLang="en-US" dirty="0"/>
              <a:t>常用的基本命令主要包含退出客户端、添加文件、修改</a:t>
            </a:r>
            <a:r>
              <a:rPr lang="en-US" altLang="zh-CN" dirty="0"/>
              <a:t>/</a:t>
            </a:r>
            <a:r>
              <a:rPr lang="zh-CN" altLang="en-US" dirty="0"/>
              <a:t>查看环境变量、执行</a:t>
            </a:r>
            <a:r>
              <a:rPr lang="en-US" altLang="zh-CN" dirty="0" err="1"/>
              <a:t>linux</a:t>
            </a:r>
            <a:r>
              <a:rPr lang="zh-CN" altLang="en-US" dirty="0"/>
              <a:t>命令、执行</a:t>
            </a:r>
            <a:r>
              <a:rPr lang="en-US" altLang="zh-CN" dirty="0" err="1"/>
              <a:t>dfs</a:t>
            </a:r>
            <a:r>
              <a:rPr lang="zh-CN" altLang="en-US" dirty="0"/>
              <a:t>命令等。当不使用</a:t>
            </a:r>
            <a:r>
              <a:rPr lang="en-US" altLang="zh-CN" dirty="0"/>
              <a:t>-e</a:t>
            </a:r>
            <a:r>
              <a:rPr lang="zh-CN" altLang="en-US" dirty="0"/>
              <a:t>或</a:t>
            </a:r>
            <a:r>
              <a:rPr lang="en-US" altLang="zh-CN" dirty="0"/>
              <a:t>-f</a:t>
            </a:r>
            <a:r>
              <a:rPr lang="zh-CN" altLang="en-US" dirty="0"/>
              <a:t>参数时，默认进入交互模式，所有的命令都以分号结束。交互模式下，</a:t>
            </a:r>
            <a:r>
              <a:rPr lang="en-US" altLang="zh-CN" dirty="0"/>
              <a:t>Hive</a:t>
            </a:r>
            <a:r>
              <a:rPr lang="zh-CN" altLang="en-US" dirty="0"/>
              <a:t>支持以下命令。</a:t>
            </a:r>
          </a:p>
          <a:p>
            <a:r>
              <a:rPr lang="zh-CN" altLang="en-US" dirty="0"/>
              <a:t>（</a:t>
            </a:r>
            <a:r>
              <a:rPr lang="en-US" altLang="zh-CN" dirty="0"/>
              <a:t>1</a:t>
            </a:r>
            <a:r>
              <a:rPr lang="zh-CN" altLang="en-US" dirty="0"/>
              <a:t>）</a:t>
            </a:r>
            <a:r>
              <a:rPr lang="en-US" altLang="zh-CN" dirty="0"/>
              <a:t>quit/exit</a:t>
            </a:r>
            <a:r>
              <a:rPr lang="zh-CN" altLang="en-US" dirty="0"/>
              <a:t>：离开</a:t>
            </a:r>
            <a:r>
              <a:rPr lang="en-US" altLang="zh-CN" dirty="0"/>
              <a:t>Hive</a:t>
            </a:r>
            <a:r>
              <a:rPr lang="zh-CN" altLang="en-US" dirty="0"/>
              <a:t>命令行。</a:t>
            </a:r>
          </a:p>
          <a:p>
            <a:r>
              <a:rPr lang="zh-CN" altLang="en-US" dirty="0"/>
              <a:t>（</a:t>
            </a:r>
            <a:r>
              <a:rPr lang="en-US" altLang="zh-CN" dirty="0"/>
              <a:t>2</a:t>
            </a:r>
            <a:r>
              <a:rPr lang="zh-CN" altLang="en-US" dirty="0"/>
              <a:t>）</a:t>
            </a:r>
            <a:r>
              <a:rPr lang="en-US" altLang="zh-CN" dirty="0"/>
              <a:t>set key=value</a:t>
            </a:r>
            <a:r>
              <a:rPr lang="zh-CN" altLang="en-US" dirty="0"/>
              <a:t>：设置配置参数信息，单独使用</a:t>
            </a:r>
            <a:r>
              <a:rPr lang="en-US" altLang="zh-CN" dirty="0"/>
              <a:t>set</a:t>
            </a:r>
            <a:r>
              <a:rPr lang="zh-CN" altLang="en-US" dirty="0"/>
              <a:t>命令可以显示所有配置参数列表。</a:t>
            </a:r>
          </a:p>
          <a:p>
            <a:r>
              <a:rPr lang="zh-CN" altLang="en-US" dirty="0"/>
              <a:t>（</a:t>
            </a:r>
            <a:r>
              <a:rPr lang="en-US" altLang="zh-CN" dirty="0"/>
              <a:t>3</a:t>
            </a:r>
            <a:r>
              <a:rPr lang="zh-CN" altLang="en-US" dirty="0"/>
              <a:t>）</a:t>
            </a:r>
            <a:r>
              <a:rPr lang="en-US" altLang="zh-CN" dirty="0"/>
              <a:t>set -v</a:t>
            </a:r>
            <a:r>
              <a:rPr lang="zh-CN" altLang="en-US" dirty="0"/>
              <a:t>：显示所有配置参数值。</a:t>
            </a:r>
          </a:p>
          <a:p>
            <a:r>
              <a:rPr lang="zh-CN" altLang="en-US" dirty="0"/>
              <a:t>（</a:t>
            </a:r>
            <a:r>
              <a:rPr lang="en-US" altLang="zh-CN" dirty="0"/>
              <a:t>4</a:t>
            </a:r>
            <a:r>
              <a:rPr lang="zh-CN" altLang="en-US" dirty="0"/>
              <a:t>）</a:t>
            </a:r>
            <a:r>
              <a:rPr lang="en-US" altLang="zh-CN" dirty="0"/>
              <a:t>reset</a:t>
            </a:r>
            <a:r>
              <a:rPr lang="zh-CN" altLang="en-US" dirty="0"/>
              <a:t>：重置所有配置参数值为默认值。</a:t>
            </a:r>
          </a:p>
          <a:p>
            <a:r>
              <a:rPr lang="zh-CN" altLang="en-US" dirty="0"/>
              <a:t>（</a:t>
            </a:r>
            <a:r>
              <a:rPr lang="en-US" altLang="zh-CN" dirty="0"/>
              <a:t>5</a:t>
            </a:r>
            <a:r>
              <a:rPr lang="zh-CN" altLang="en-US" dirty="0"/>
              <a:t>）</a:t>
            </a:r>
            <a:r>
              <a:rPr lang="en-US" altLang="zh-CN" dirty="0"/>
              <a:t>add FILE[S] &lt;file&gt; *</a:t>
            </a:r>
            <a:r>
              <a:rPr lang="zh-CN" altLang="en-US" dirty="0"/>
              <a:t>，</a:t>
            </a:r>
            <a:r>
              <a:rPr lang="en-US" altLang="zh-CN" dirty="0"/>
              <a:t>add JAR[S] &lt;file&gt; *</a:t>
            </a:r>
            <a:r>
              <a:rPr lang="zh-CN" altLang="en-US" dirty="0"/>
              <a:t>，</a:t>
            </a:r>
            <a:r>
              <a:rPr lang="en-US" altLang="zh-CN" dirty="0"/>
              <a:t>add ARCHIVE[S] &lt;file&gt; * </a:t>
            </a:r>
            <a:r>
              <a:rPr lang="zh-CN" altLang="en-US" dirty="0"/>
              <a:t>：添加文件到</a:t>
            </a:r>
            <a:r>
              <a:rPr lang="en-US" altLang="zh-CN" dirty="0"/>
              <a:t>Hive</a:t>
            </a:r>
            <a:r>
              <a:rPr lang="zh-CN" altLang="en-US" dirty="0"/>
              <a:t>缓存中。</a:t>
            </a:r>
          </a:p>
          <a:p>
            <a:r>
              <a:rPr lang="zh-CN" altLang="en-US" dirty="0"/>
              <a:t>（</a:t>
            </a:r>
            <a:r>
              <a:rPr lang="en-US" altLang="zh-CN" dirty="0"/>
              <a:t>6</a:t>
            </a:r>
            <a:r>
              <a:rPr lang="zh-CN" altLang="en-US" dirty="0"/>
              <a:t>）</a:t>
            </a:r>
            <a:r>
              <a:rPr lang="en-US" altLang="zh-CN" dirty="0"/>
              <a:t>list FILE[S] &lt;file&gt; *</a:t>
            </a:r>
            <a:r>
              <a:rPr lang="zh-CN" altLang="en-US" dirty="0"/>
              <a:t>，</a:t>
            </a:r>
            <a:r>
              <a:rPr lang="en-US" altLang="zh-CN" dirty="0"/>
              <a:t>list JAR[S] &lt;file&gt; *</a:t>
            </a:r>
            <a:r>
              <a:rPr lang="zh-CN" altLang="en-US" dirty="0"/>
              <a:t>，</a:t>
            </a:r>
            <a:r>
              <a:rPr lang="en-US" altLang="zh-CN" dirty="0"/>
              <a:t>list ARCHIVE[S] &lt;file&gt; * </a:t>
            </a:r>
            <a:r>
              <a:rPr lang="zh-CN" altLang="en-US" dirty="0"/>
              <a:t>：检查是否</a:t>
            </a:r>
            <a:r>
              <a:rPr lang="en-US" altLang="zh-CN" dirty="0"/>
              <a:t>add</a:t>
            </a:r>
            <a:r>
              <a:rPr lang="zh-CN" altLang="en-US" dirty="0"/>
              <a:t>命令添加过指定文件。</a:t>
            </a:r>
          </a:p>
          <a:p>
            <a:r>
              <a:rPr lang="zh-CN" altLang="en-US" dirty="0"/>
              <a:t>（</a:t>
            </a:r>
            <a:r>
              <a:rPr lang="en-US" altLang="zh-CN" dirty="0"/>
              <a:t>7</a:t>
            </a:r>
            <a:r>
              <a:rPr lang="zh-CN" altLang="en-US" dirty="0"/>
              <a:t>）</a:t>
            </a:r>
            <a:r>
              <a:rPr lang="en-US" altLang="zh-CN" dirty="0"/>
              <a:t>delete FILE[S] &lt;file&gt; *</a:t>
            </a:r>
            <a:r>
              <a:rPr lang="zh-CN" altLang="en-US" dirty="0"/>
              <a:t>，</a:t>
            </a:r>
            <a:r>
              <a:rPr lang="en-US" altLang="zh-CN" dirty="0"/>
              <a:t>delete JAR[S] &lt;file&gt; *</a:t>
            </a:r>
            <a:r>
              <a:rPr lang="zh-CN" altLang="en-US" dirty="0"/>
              <a:t>，</a:t>
            </a:r>
            <a:r>
              <a:rPr lang="en-US" altLang="zh-CN" dirty="0"/>
              <a:t>delete ARCHIVE[S] &lt;file&gt; * </a:t>
            </a:r>
            <a:r>
              <a:rPr lang="zh-CN" altLang="en-US" dirty="0"/>
              <a:t>：删除</a:t>
            </a:r>
            <a:r>
              <a:rPr lang="en-US" altLang="zh-CN" dirty="0"/>
              <a:t>add</a:t>
            </a:r>
            <a:r>
              <a:rPr lang="zh-CN" altLang="en-US" dirty="0"/>
              <a:t>命令添加的文件。</a:t>
            </a:r>
          </a:p>
          <a:p>
            <a:r>
              <a:rPr lang="zh-CN" altLang="en-US" dirty="0"/>
              <a:t>（</a:t>
            </a:r>
            <a:r>
              <a:rPr lang="en-US" altLang="zh-CN" dirty="0"/>
              <a:t>8</a:t>
            </a:r>
            <a:r>
              <a:rPr lang="zh-CN" altLang="en-US" dirty="0"/>
              <a:t>）</a:t>
            </a:r>
            <a:r>
              <a:rPr lang="en-US" altLang="zh-CN" dirty="0" err="1"/>
              <a:t>dfs</a:t>
            </a:r>
            <a:r>
              <a:rPr lang="en-US" altLang="zh-CN" dirty="0"/>
              <a:t> &lt;</a:t>
            </a:r>
            <a:r>
              <a:rPr lang="en-US" altLang="zh-CN" dirty="0" err="1"/>
              <a:t>dfs</a:t>
            </a:r>
            <a:r>
              <a:rPr lang="en-US" altLang="zh-CN" dirty="0"/>
              <a:t> command&gt;</a:t>
            </a:r>
            <a:r>
              <a:rPr lang="zh-CN" altLang="en-US" dirty="0"/>
              <a:t>：执行</a:t>
            </a:r>
            <a:r>
              <a:rPr lang="en-US" altLang="zh-CN" dirty="0"/>
              <a:t>HDFS</a:t>
            </a:r>
            <a:r>
              <a:rPr lang="zh-CN" altLang="en-US" dirty="0"/>
              <a:t>命令。</a:t>
            </a:r>
          </a:p>
          <a:p>
            <a:r>
              <a:rPr lang="zh-CN" altLang="en-US" dirty="0"/>
              <a:t>（</a:t>
            </a:r>
            <a:r>
              <a:rPr lang="en-US" altLang="zh-CN" dirty="0"/>
              <a:t>9</a:t>
            </a:r>
            <a:r>
              <a:rPr lang="zh-CN" altLang="en-US" dirty="0"/>
              <a:t>）</a:t>
            </a:r>
            <a:r>
              <a:rPr lang="en-US" altLang="zh-CN" dirty="0"/>
              <a:t>&lt;query&gt;</a:t>
            </a:r>
            <a:r>
              <a:rPr lang="zh-CN" altLang="en-US" dirty="0"/>
              <a:t>：执行查询命令，并输出结果。</a:t>
            </a:r>
          </a:p>
          <a:p>
            <a:r>
              <a:rPr lang="zh-CN" altLang="en-US" dirty="0"/>
              <a:t>（</a:t>
            </a:r>
            <a:r>
              <a:rPr lang="en-US" altLang="zh-CN" dirty="0"/>
              <a:t>10</a:t>
            </a:r>
            <a:r>
              <a:rPr lang="zh-CN" altLang="en-US" dirty="0"/>
              <a:t>）</a:t>
            </a:r>
            <a:r>
              <a:rPr lang="en-US" altLang="zh-CN" dirty="0"/>
              <a:t>source FILE &lt;file&gt;</a:t>
            </a:r>
            <a:r>
              <a:rPr lang="zh-CN" altLang="en-US" dirty="0"/>
              <a:t>：执行给定文件中的</a:t>
            </a:r>
            <a:r>
              <a:rPr lang="en-US" altLang="zh-CN" dirty="0"/>
              <a:t>Hive Shell</a:t>
            </a:r>
            <a:r>
              <a:rPr lang="zh-CN" altLang="en-US" dirty="0"/>
              <a:t>命令。</a:t>
            </a:r>
          </a:p>
          <a:p>
            <a:endParaRPr lang="zh-CN" altLang="en-US" dirty="0"/>
          </a:p>
        </p:txBody>
      </p:sp>
    </p:spTree>
    <p:extLst>
      <p:ext uri="{BB962C8B-B14F-4D97-AF65-F5344CB8AC3E}">
        <p14:creationId xmlns:p14="http://schemas.microsoft.com/office/powerpoint/2010/main" val="687417799"/>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85522-3144-424F-8978-BFE52170A25E}"/>
              </a:ext>
            </a:extLst>
          </p:cNvPr>
          <p:cNvSpPr>
            <a:spLocks noGrp="1"/>
          </p:cNvSpPr>
          <p:nvPr>
            <p:ph type="title"/>
          </p:nvPr>
        </p:nvSpPr>
        <p:spPr/>
        <p:txBody>
          <a:bodyPr/>
          <a:lstStyle/>
          <a:p>
            <a:r>
              <a:rPr lang="en-US" altLang="zh-CN" dirty="0"/>
              <a:t>2. HiveQL</a:t>
            </a:r>
            <a:endParaRPr lang="zh-CN" altLang="en-US" dirty="0"/>
          </a:p>
        </p:txBody>
      </p:sp>
      <p:sp>
        <p:nvSpPr>
          <p:cNvPr id="3" name="内容占位符 2">
            <a:extLst>
              <a:ext uri="{FF2B5EF4-FFF2-40B4-BE49-F238E27FC236}">
                <a16:creationId xmlns:a16="http://schemas.microsoft.com/office/drawing/2014/main" id="{79548B87-5B11-4FB0-8FA2-1F463ECE5E9A}"/>
              </a:ext>
            </a:extLst>
          </p:cNvPr>
          <p:cNvSpPr>
            <a:spLocks noGrp="1"/>
          </p:cNvSpPr>
          <p:nvPr>
            <p:ph idx="1"/>
          </p:nvPr>
        </p:nvSpPr>
        <p:spPr/>
        <p:txBody>
          <a:bodyPr>
            <a:normAutofit/>
          </a:bodyPr>
          <a:lstStyle/>
          <a:p>
            <a:r>
              <a:rPr lang="zh-CN" altLang="en-US" dirty="0"/>
              <a:t>除了</a:t>
            </a:r>
            <a:r>
              <a:rPr lang="en-US" altLang="zh-CN" dirty="0"/>
              <a:t>Hive Shell</a:t>
            </a:r>
            <a:r>
              <a:rPr lang="zh-CN" altLang="en-US" dirty="0"/>
              <a:t>的基本命令外，其他的命令主要是</a:t>
            </a:r>
            <a:r>
              <a:rPr lang="en-US" altLang="zh-CN" dirty="0"/>
              <a:t>DDL</a:t>
            </a:r>
            <a:r>
              <a:rPr lang="zh-CN" altLang="en-US" dirty="0"/>
              <a:t>、</a:t>
            </a:r>
            <a:r>
              <a:rPr lang="en-US" altLang="zh-CN" dirty="0"/>
              <a:t>DML</a:t>
            </a:r>
            <a:r>
              <a:rPr lang="zh-CN" altLang="en-US" dirty="0"/>
              <a:t>、</a:t>
            </a:r>
            <a:r>
              <a:rPr lang="en-US" altLang="zh-CN" dirty="0"/>
              <a:t>select</a:t>
            </a:r>
            <a:r>
              <a:rPr lang="zh-CN" altLang="en-US" dirty="0"/>
              <a:t>等</a:t>
            </a:r>
            <a:r>
              <a:rPr lang="en-US" altLang="zh-CN" dirty="0"/>
              <a:t>HiveQL</a:t>
            </a:r>
            <a:r>
              <a:rPr lang="zh-CN" altLang="en-US" dirty="0"/>
              <a:t>语句，</a:t>
            </a:r>
            <a:r>
              <a:rPr lang="en-US" altLang="zh-CN" dirty="0"/>
              <a:t>HiveQL</a:t>
            </a:r>
            <a:r>
              <a:rPr lang="zh-CN" altLang="en-US" dirty="0"/>
              <a:t>简称</a:t>
            </a:r>
            <a:r>
              <a:rPr lang="en-US" altLang="zh-CN" dirty="0"/>
              <a:t>HQL</a:t>
            </a:r>
            <a:r>
              <a:rPr lang="zh-CN" altLang="en-US" dirty="0"/>
              <a:t>，是一种类</a:t>
            </a:r>
            <a:r>
              <a:rPr lang="en-US" altLang="zh-CN" dirty="0"/>
              <a:t>SQL</a:t>
            </a:r>
            <a:r>
              <a:rPr lang="zh-CN" altLang="en-US" dirty="0"/>
              <a:t>的查询语言，绝大多数语法和</a:t>
            </a:r>
            <a:r>
              <a:rPr lang="en-US" altLang="zh-CN" dirty="0"/>
              <a:t>SQL</a:t>
            </a:r>
            <a:r>
              <a:rPr lang="zh-CN" altLang="en-US" dirty="0"/>
              <a:t>类似。</a:t>
            </a:r>
          </a:p>
          <a:p>
            <a:pPr lvl="1"/>
            <a:r>
              <a:rPr lang="en-US" altLang="zh-CN" dirty="0"/>
              <a:t>1</a:t>
            </a:r>
            <a:r>
              <a:rPr lang="zh-CN" altLang="en-US" dirty="0"/>
              <a:t>）</a:t>
            </a:r>
            <a:r>
              <a:rPr lang="en-US" altLang="zh-CN" dirty="0"/>
              <a:t>HiveQL DDL</a:t>
            </a:r>
          </a:p>
          <a:p>
            <a:pPr lvl="1"/>
            <a:r>
              <a:rPr lang="en-US" altLang="zh-CN" dirty="0"/>
              <a:t>HiveQL DDL</a:t>
            </a:r>
            <a:r>
              <a:rPr lang="zh-CN" altLang="en-US" dirty="0"/>
              <a:t>主要有数据库、表等模式的创建（</a:t>
            </a:r>
            <a:r>
              <a:rPr lang="en-US" altLang="zh-CN" dirty="0"/>
              <a:t>CREATE</a:t>
            </a:r>
            <a:r>
              <a:rPr lang="zh-CN" altLang="en-US" dirty="0"/>
              <a:t>）、修改（</a:t>
            </a:r>
            <a:r>
              <a:rPr lang="en-US" altLang="zh-CN" dirty="0"/>
              <a:t>ALTER</a:t>
            </a:r>
            <a:r>
              <a:rPr lang="zh-CN" altLang="en-US" dirty="0"/>
              <a:t>）、删除（</a:t>
            </a:r>
            <a:r>
              <a:rPr lang="en-US" altLang="zh-CN" dirty="0"/>
              <a:t>DROP</a:t>
            </a:r>
            <a:r>
              <a:rPr lang="zh-CN" altLang="en-US" dirty="0"/>
              <a:t>）、显示（</a:t>
            </a:r>
            <a:r>
              <a:rPr lang="en-US" altLang="zh-CN" dirty="0"/>
              <a:t>SHOW</a:t>
            </a:r>
            <a:r>
              <a:rPr lang="zh-CN" altLang="en-US" dirty="0"/>
              <a:t>）、描述（</a:t>
            </a:r>
            <a:r>
              <a:rPr lang="en-US" altLang="zh-CN" dirty="0"/>
              <a:t>DESCRIBE</a:t>
            </a:r>
            <a:r>
              <a:rPr lang="zh-CN" altLang="en-US" dirty="0"/>
              <a:t>）等命令，详细参考官方文档</a:t>
            </a:r>
            <a:r>
              <a:rPr lang="en-US" altLang="zh-CN" dirty="0">
                <a:hlinkClick r:id="rId2"/>
              </a:rPr>
              <a:t>https://cwiki.apache.org/confluence/display/Hive/LanguageManual+DDL</a:t>
            </a:r>
            <a:r>
              <a:rPr lang="zh-CN" altLang="en-US" dirty="0"/>
              <a:t>。</a:t>
            </a:r>
          </a:p>
          <a:p>
            <a:endParaRPr lang="zh-CN" altLang="en-US" dirty="0"/>
          </a:p>
        </p:txBody>
      </p:sp>
    </p:spTree>
    <p:extLst>
      <p:ext uri="{BB962C8B-B14F-4D97-AF65-F5344CB8AC3E}">
        <p14:creationId xmlns:p14="http://schemas.microsoft.com/office/powerpoint/2010/main" val="3664825116"/>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14F51-B7CE-4AFB-BB84-8AD94F34FB80}"/>
              </a:ext>
            </a:extLst>
          </p:cNvPr>
          <p:cNvSpPr>
            <a:spLocks noGrp="1"/>
          </p:cNvSpPr>
          <p:nvPr>
            <p:ph type="title"/>
          </p:nvPr>
        </p:nvSpPr>
        <p:spPr/>
        <p:txBody>
          <a:bodyPr/>
          <a:lstStyle/>
          <a:p>
            <a:r>
              <a:rPr lang="en-US" altLang="zh-CN" dirty="0"/>
              <a:t>DDL Overview</a:t>
            </a:r>
            <a:r>
              <a:rPr lang="zh-CN" altLang="en-US" dirty="0"/>
              <a:t>、</a:t>
            </a:r>
            <a:r>
              <a:rPr lang="en-US" altLang="zh-CN" dirty="0"/>
              <a:t>CREATE DATABASE</a:t>
            </a:r>
            <a:endParaRPr lang="zh-CN" altLang="en-US" dirty="0"/>
          </a:p>
        </p:txBody>
      </p:sp>
      <p:pic>
        <p:nvPicPr>
          <p:cNvPr id="4" name="图片 3">
            <a:extLst>
              <a:ext uri="{FF2B5EF4-FFF2-40B4-BE49-F238E27FC236}">
                <a16:creationId xmlns:a16="http://schemas.microsoft.com/office/drawing/2014/main" id="{FF54FE77-5F9E-47F5-AB15-DFBC11AD3062}"/>
              </a:ext>
            </a:extLst>
          </p:cNvPr>
          <p:cNvPicPr/>
          <p:nvPr/>
        </p:nvPicPr>
        <p:blipFill>
          <a:blip r:embed="rId2"/>
          <a:stretch>
            <a:fillRect/>
          </a:stretch>
        </p:blipFill>
        <p:spPr>
          <a:xfrm>
            <a:off x="1934845" y="1268016"/>
            <a:ext cx="5274310" cy="1518285"/>
          </a:xfrm>
          <a:prstGeom prst="rect">
            <a:avLst/>
          </a:prstGeom>
        </p:spPr>
      </p:pic>
      <p:pic>
        <p:nvPicPr>
          <p:cNvPr id="5" name="内容占位符 4">
            <a:extLst>
              <a:ext uri="{FF2B5EF4-FFF2-40B4-BE49-F238E27FC236}">
                <a16:creationId xmlns:a16="http://schemas.microsoft.com/office/drawing/2014/main" id="{E1C5E4D5-EE36-4859-9DEE-BC0AC469D693}"/>
              </a:ext>
            </a:extLst>
          </p:cNvPr>
          <p:cNvPicPr>
            <a:picLocks noGrp="1"/>
          </p:cNvPicPr>
          <p:nvPr>
            <p:ph idx="1"/>
          </p:nvPr>
        </p:nvPicPr>
        <p:blipFill>
          <a:blip r:embed="rId3"/>
          <a:stretch>
            <a:fillRect/>
          </a:stretch>
        </p:blipFill>
        <p:spPr>
          <a:xfrm>
            <a:off x="1598077" y="3033648"/>
            <a:ext cx="6096528" cy="1493649"/>
          </a:xfrm>
          <a:prstGeom prst="rect">
            <a:avLst/>
          </a:prstGeom>
        </p:spPr>
      </p:pic>
    </p:spTree>
    <p:extLst>
      <p:ext uri="{BB962C8B-B14F-4D97-AF65-F5344CB8AC3E}">
        <p14:creationId xmlns:p14="http://schemas.microsoft.com/office/powerpoint/2010/main" val="2096998695"/>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5137C-AF79-4087-A898-00EE38AF7F44}"/>
              </a:ext>
            </a:extLst>
          </p:cNvPr>
          <p:cNvSpPr>
            <a:spLocks noGrp="1"/>
          </p:cNvSpPr>
          <p:nvPr>
            <p:ph type="title"/>
          </p:nvPr>
        </p:nvSpPr>
        <p:spPr/>
        <p:txBody>
          <a:bodyPr/>
          <a:lstStyle/>
          <a:p>
            <a:r>
              <a:rPr lang="en-US" altLang="zh-CN" dirty="0"/>
              <a:t>CREATE TABLE</a:t>
            </a:r>
            <a:endParaRPr lang="zh-CN" altLang="en-US" dirty="0"/>
          </a:p>
        </p:txBody>
      </p:sp>
      <p:pic>
        <p:nvPicPr>
          <p:cNvPr id="4" name="内容占位符 3">
            <a:extLst>
              <a:ext uri="{FF2B5EF4-FFF2-40B4-BE49-F238E27FC236}">
                <a16:creationId xmlns:a16="http://schemas.microsoft.com/office/drawing/2014/main" id="{3D7B2072-3E26-4071-9E8F-72A22246055E}"/>
              </a:ext>
            </a:extLst>
          </p:cNvPr>
          <p:cNvPicPr>
            <a:picLocks noGrp="1"/>
          </p:cNvPicPr>
          <p:nvPr>
            <p:ph idx="1"/>
          </p:nvPr>
        </p:nvPicPr>
        <p:blipFill>
          <a:blip r:embed="rId2"/>
          <a:stretch>
            <a:fillRect/>
          </a:stretch>
        </p:blipFill>
        <p:spPr>
          <a:xfrm>
            <a:off x="825327" y="1370013"/>
            <a:ext cx="7493346" cy="3262312"/>
          </a:xfrm>
          <a:prstGeom prst="rect">
            <a:avLst/>
          </a:prstGeom>
        </p:spPr>
      </p:pic>
    </p:spTree>
    <p:extLst>
      <p:ext uri="{BB962C8B-B14F-4D97-AF65-F5344CB8AC3E}">
        <p14:creationId xmlns:p14="http://schemas.microsoft.com/office/powerpoint/2010/main" val="951498157"/>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F6E22-8D2E-411B-AE27-E914CCAEA213}"/>
              </a:ext>
            </a:extLst>
          </p:cNvPr>
          <p:cNvSpPr>
            <a:spLocks noGrp="1"/>
          </p:cNvSpPr>
          <p:nvPr>
            <p:ph type="title"/>
          </p:nvPr>
        </p:nvSpPr>
        <p:spPr/>
        <p:txBody>
          <a:bodyPr/>
          <a:lstStyle/>
          <a:p>
            <a:r>
              <a:rPr lang="en-US" altLang="zh-CN" dirty="0"/>
              <a:t>CREATE TABLE</a:t>
            </a:r>
            <a:endParaRPr lang="zh-CN" altLang="en-US" dirty="0"/>
          </a:p>
        </p:txBody>
      </p:sp>
      <p:sp>
        <p:nvSpPr>
          <p:cNvPr id="3" name="内容占位符 2">
            <a:extLst>
              <a:ext uri="{FF2B5EF4-FFF2-40B4-BE49-F238E27FC236}">
                <a16:creationId xmlns:a16="http://schemas.microsoft.com/office/drawing/2014/main" id="{382F5987-77DE-402C-B964-C8F4A28D3740}"/>
              </a:ext>
            </a:extLst>
          </p:cNvPr>
          <p:cNvSpPr>
            <a:spLocks noGrp="1"/>
          </p:cNvSpPr>
          <p:nvPr>
            <p:ph idx="1"/>
          </p:nvPr>
        </p:nvSpPr>
        <p:spPr/>
        <p:txBody>
          <a:bodyPr>
            <a:normAutofit fontScale="47500" lnSpcReduction="20000"/>
          </a:bodyPr>
          <a:lstStyle/>
          <a:p>
            <a:r>
              <a:rPr lang="en-US" altLang="zh-CN" dirty="0"/>
              <a:t>CREATE TABLE</a:t>
            </a:r>
            <a:r>
              <a:rPr lang="zh-CN" altLang="en-US" dirty="0"/>
              <a:t>：创建一个指定名字的表。如果相同名字的表已经存在，则抛出异常；用户可以用</a:t>
            </a:r>
            <a:r>
              <a:rPr lang="en-US" altLang="zh-CN" dirty="0"/>
              <a:t>IF NOT EXISTS</a:t>
            </a:r>
            <a:r>
              <a:rPr lang="zh-CN" altLang="en-US" dirty="0"/>
              <a:t>选项来忽略这个异常。</a:t>
            </a:r>
          </a:p>
          <a:p>
            <a:r>
              <a:rPr lang="en-US" altLang="zh-CN" dirty="0"/>
              <a:t>EXTERNAL</a:t>
            </a:r>
            <a:r>
              <a:rPr lang="zh-CN" altLang="en-US" dirty="0"/>
              <a:t>：让用户创建一个外部表，在建表的同时指定一个指向实际数据的路径（</a:t>
            </a:r>
            <a:r>
              <a:rPr lang="en-US" altLang="zh-CN" dirty="0"/>
              <a:t>LOCATION</a:t>
            </a:r>
            <a:r>
              <a:rPr lang="zh-CN" altLang="en-US" dirty="0"/>
              <a:t>）。</a:t>
            </a:r>
          </a:p>
          <a:p>
            <a:r>
              <a:rPr lang="en-US" altLang="zh-CN" dirty="0"/>
              <a:t>COMMENT</a:t>
            </a:r>
            <a:r>
              <a:rPr lang="zh-CN" altLang="en-US" dirty="0"/>
              <a:t>：为表和列添加注释。</a:t>
            </a:r>
          </a:p>
          <a:p>
            <a:r>
              <a:rPr lang="en-US" altLang="zh-CN" dirty="0"/>
              <a:t>PARTITIONED BY</a:t>
            </a:r>
            <a:r>
              <a:rPr lang="zh-CN" altLang="en-US" dirty="0"/>
              <a:t>：创建分区表。</a:t>
            </a:r>
          </a:p>
          <a:p>
            <a:r>
              <a:rPr lang="en-US" altLang="zh-CN" dirty="0"/>
              <a:t>CLUSTERED BY</a:t>
            </a:r>
            <a:r>
              <a:rPr lang="zh-CN" altLang="en-US" dirty="0"/>
              <a:t>：创建分桶表。</a:t>
            </a:r>
          </a:p>
          <a:p>
            <a:r>
              <a:rPr lang="en-US" altLang="zh-CN" dirty="0"/>
              <a:t>ROW FORMAT</a:t>
            </a:r>
            <a:r>
              <a:rPr lang="zh-CN" altLang="en-US" dirty="0"/>
              <a:t>：指定数据切分格式。</a:t>
            </a:r>
          </a:p>
          <a:p>
            <a:r>
              <a:rPr lang="en-US" altLang="zh-CN" dirty="0"/>
              <a:t>DELIMITED [FIELDS TERMINATED BY char [ESCAPED BY char]] [COLLECTION ITEMS TERMINATED BY char] [MAP KEYS TERMINATED BY char] [LINES TERMINATED BY char] [NULL DEFINED AS char]</a:t>
            </a:r>
          </a:p>
          <a:p>
            <a:r>
              <a:rPr lang="en-US" altLang="zh-CN" dirty="0"/>
              <a:t> | SERDE </a:t>
            </a:r>
            <a:r>
              <a:rPr lang="en-US" altLang="zh-CN" dirty="0" err="1"/>
              <a:t>serde_name</a:t>
            </a:r>
            <a:r>
              <a:rPr lang="en-US" altLang="zh-CN" dirty="0"/>
              <a:t> [WITH SERDEPROPERTIES (</a:t>
            </a:r>
            <a:r>
              <a:rPr lang="en-US" altLang="zh-CN" dirty="0" err="1"/>
              <a:t>property_name</a:t>
            </a:r>
            <a:r>
              <a:rPr lang="en-US" altLang="zh-CN" dirty="0"/>
              <a:t>=</a:t>
            </a:r>
            <a:r>
              <a:rPr lang="en-US" altLang="zh-CN" dirty="0" err="1"/>
              <a:t>property_value</a:t>
            </a:r>
            <a:r>
              <a:rPr lang="en-US" altLang="zh-CN" dirty="0"/>
              <a:t>, </a:t>
            </a:r>
            <a:r>
              <a:rPr lang="en-US" altLang="zh-CN" dirty="0" err="1"/>
              <a:t>property_name</a:t>
            </a:r>
            <a:r>
              <a:rPr lang="en-US" altLang="zh-CN" dirty="0"/>
              <a:t>=</a:t>
            </a:r>
            <a:r>
              <a:rPr lang="en-US" altLang="zh-CN" dirty="0" err="1"/>
              <a:t>property_value</a:t>
            </a:r>
            <a:r>
              <a:rPr lang="en-US" altLang="zh-CN" dirty="0"/>
              <a:t>, ...)]</a:t>
            </a:r>
          </a:p>
          <a:p>
            <a:r>
              <a:rPr lang="zh-CN" altLang="en-US" dirty="0"/>
              <a:t>用户在建表的时候可以自定义</a:t>
            </a:r>
            <a:r>
              <a:rPr lang="en-US" altLang="zh-CN" dirty="0" err="1"/>
              <a:t>SerDe</a:t>
            </a:r>
            <a:r>
              <a:rPr lang="zh-CN" altLang="en-US" dirty="0"/>
              <a:t>或者使用自带的</a:t>
            </a:r>
            <a:r>
              <a:rPr lang="en-US" altLang="zh-CN" dirty="0" err="1"/>
              <a:t>SerDe</a:t>
            </a:r>
            <a:r>
              <a:rPr lang="zh-CN" altLang="en-US" dirty="0"/>
              <a:t>。如果没有指定</a:t>
            </a:r>
            <a:r>
              <a:rPr lang="en-US" altLang="zh-CN" dirty="0"/>
              <a:t>ROW FORMAT </a:t>
            </a:r>
            <a:r>
              <a:rPr lang="zh-CN" altLang="en-US" dirty="0"/>
              <a:t>或者</a:t>
            </a:r>
            <a:r>
              <a:rPr lang="en-US" altLang="zh-CN" dirty="0"/>
              <a:t>ROW FORMAT DELIMITED</a:t>
            </a:r>
            <a:r>
              <a:rPr lang="zh-CN" altLang="en-US" dirty="0"/>
              <a:t>，将会使用自带的</a:t>
            </a:r>
            <a:r>
              <a:rPr lang="en-US" altLang="zh-CN" dirty="0" err="1"/>
              <a:t>SerDe</a:t>
            </a:r>
            <a:r>
              <a:rPr lang="zh-CN" altLang="en-US" dirty="0"/>
              <a:t>。在建表的时候，用户还需要为表指定列，用户在指定表的列的同时也会指定自定义的</a:t>
            </a:r>
            <a:r>
              <a:rPr lang="en-US" altLang="zh-CN" dirty="0" err="1"/>
              <a:t>SerDe</a:t>
            </a:r>
            <a:r>
              <a:rPr lang="zh-CN" altLang="en-US" dirty="0"/>
              <a:t>，</a:t>
            </a:r>
            <a:r>
              <a:rPr lang="en-US" altLang="zh-CN" dirty="0"/>
              <a:t>Hive</a:t>
            </a:r>
            <a:r>
              <a:rPr lang="zh-CN" altLang="en-US" dirty="0"/>
              <a:t>通过</a:t>
            </a:r>
            <a:r>
              <a:rPr lang="en-US" altLang="zh-CN" dirty="0" err="1"/>
              <a:t>SerDe</a:t>
            </a:r>
            <a:r>
              <a:rPr lang="zh-CN" altLang="en-US" dirty="0"/>
              <a:t>确定表的具体列的数据。</a:t>
            </a:r>
          </a:p>
          <a:p>
            <a:r>
              <a:rPr lang="en-US" altLang="zh-CN" dirty="0"/>
              <a:t>STORED AS</a:t>
            </a:r>
            <a:r>
              <a:rPr lang="zh-CN" altLang="en-US" dirty="0"/>
              <a:t>：指定存储文件类型。常用的存储文件类型：</a:t>
            </a:r>
            <a:r>
              <a:rPr lang="en-US" altLang="zh-CN" dirty="0"/>
              <a:t>SEQUENCEFILE</a:t>
            </a:r>
            <a:r>
              <a:rPr lang="zh-CN" altLang="en-US" dirty="0"/>
              <a:t>（二进制序列文件）、</a:t>
            </a:r>
            <a:r>
              <a:rPr lang="en-US" altLang="zh-CN" dirty="0"/>
              <a:t>TEXTFILE</a:t>
            </a:r>
            <a:r>
              <a:rPr lang="zh-CN" altLang="en-US" dirty="0"/>
              <a:t>（文本）、</a:t>
            </a:r>
            <a:r>
              <a:rPr lang="en-US" altLang="zh-CN" dirty="0"/>
              <a:t>RCFILE</a:t>
            </a:r>
            <a:r>
              <a:rPr lang="zh-CN" altLang="en-US" dirty="0"/>
              <a:t>（列式存储格式文件）。</a:t>
            </a:r>
          </a:p>
          <a:p>
            <a:r>
              <a:rPr lang="en-US" altLang="zh-CN" dirty="0"/>
              <a:t>LOCATION</a:t>
            </a:r>
            <a:r>
              <a:rPr lang="zh-CN" altLang="en-US" dirty="0"/>
              <a:t>：指定表在</a:t>
            </a:r>
            <a:r>
              <a:rPr lang="en-US" altLang="zh-CN" dirty="0"/>
              <a:t>HDFS</a:t>
            </a:r>
            <a:r>
              <a:rPr lang="zh-CN" altLang="en-US" dirty="0"/>
              <a:t>上的存储位置。</a:t>
            </a:r>
          </a:p>
          <a:p>
            <a:endParaRPr lang="zh-CN" altLang="en-US" dirty="0"/>
          </a:p>
        </p:txBody>
      </p:sp>
    </p:spTree>
    <p:extLst>
      <p:ext uri="{BB962C8B-B14F-4D97-AF65-F5344CB8AC3E}">
        <p14:creationId xmlns:p14="http://schemas.microsoft.com/office/powerpoint/2010/main" val="3816356999"/>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8368C-93F2-426D-A302-734DD0196E0A}"/>
              </a:ext>
            </a:extLst>
          </p:cNvPr>
          <p:cNvSpPr>
            <a:spLocks noGrp="1"/>
          </p:cNvSpPr>
          <p:nvPr>
            <p:ph type="title"/>
          </p:nvPr>
        </p:nvSpPr>
        <p:spPr/>
        <p:txBody>
          <a:bodyPr/>
          <a:lstStyle/>
          <a:p>
            <a:r>
              <a:rPr lang="en-US" altLang="zh-CN" dirty="0"/>
              <a:t>2. HiveQL</a:t>
            </a:r>
            <a:endParaRPr lang="zh-CN" altLang="en-US" dirty="0"/>
          </a:p>
        </p:txBody>
      </p:sp>
      <p:sp>
        <p:nvSpPr>
          <p:cNvPr id="3" name="内容占位符 2">
            <a:extLst>
              <a:ext uri="{FF2B5EF4-FFF2-40B4-BE49-F238E27FC236}">
                <a16:creationId xmlns:a16="http://schemas.microsoft.com/office/drawing/2014/main" id="{E7D1AC65-6DB4-40A9-A052-863EC684AF6E}"/>
              </a:ext>
            </a:extLst>
          </p:cNvPr>
          <p:cNvSpPr>
            <a:spLocks noGrp="1"/>
          </p:cNvSpPr>
          <p:nvPr>
            <p:ph idx="1"/>
          </p:nvPr>
        </p:nvSpPr>
        <p:spPr/>
        <p:txBody>
          <a:bodyPr/>
          <a:lstStyle/>
          <a:p>
            <a:r>
              <a:rPr lang="en-US" altLang="zh-CN" dirty="0"/>
              <a:t>2</a:t>
            </a:r>
            <a:r>
              <a:rPr lang="zh-CN" altLang="en-US" dirty="0"/>
              <a:t>）</a:t>
            </a:r>
            <a:r>
              <a:rPr lang="en-US" altLang="zh-CN" dirty="0"/>
              <a:t>HiveQL DML</a:t>
            </a:r>
          </a:p>
          <a:p>
            <a:pPr lvl="1"/>
            <a:r>
              <a:rPr lang="en-US" altLang="zh-CN" dirty="0"/>
              <a:t>HiveQL DML</a:t>
            </a:r>
            <a:r>
              <a:rPr lang="zh-CN" altLang="en-US" dirty="0"/>
              <a:t>主要有数据导入（</a:t>
            </a:r>
            <a:r>
              <a:rPr lang="en-US" altLang="zh-CN" dirty="0"/>
              <a:t>LOAD</a:t>
            </a:r>
            <a:r>
              <a:rPr lang="zh-CN" altLang="en-US" dirty="0"/>
              <a:t>）、数据插入（</a:t>
            </a:r>
            <a:r>
              <a:rPr lang="en-US" altLang="zh-CN" dirty="0"/>
              <a:t>INSERT</a:t>
            </a:r>
            <a:r>
              <a:rPr lang="zh-CN" altLang="en-US" dirty="0"/>
              <a:t>）、数据更新（</a:t>
            </a:r>
            <a:r>
              <a:rPr lang="en-US" altLang="zh-CN" dirty="0"/>
              <a:t>UPDATE</a:t>
            </a:r>
            <a:r>
              <a:rPr lang="zh-CN" altLang="en-US" dirty="0"/>
              <a:t>）、数据删除（</a:t>
            </a:r>
            <a:r>
              <a:rPr lang="en-US" altLang="zh-CN" dirty="0"/>
              <a:t>DELETE</a:t>
            </a:r>
            <a:r>
              <a:rPr lang="zh-CN" altLang="en-US" dirty="0"/>
              <a:t>）等命令，详细参考官方文档（网站是最新版本</a:t>
            </a:r>
            <a:r>
              <a:rPr lang="en-US" altLang="zh-CN" dirty="0"/>
              <a:t>Hive</a:t>
            </a:r>
            <a:r>
              <a:rPr lang="zh-CN" altLang="en-US" dirty="0"/>
              <a:t>的参考文档）</a:t>
            </a:r>
            <a:r>
              <a:rPr lang="en-US" altLang="zh-CN" dirty="0">
                <a:hlinkClick r:id="rId2"/>
              </a:rPr>
              <a:t>https://cwiki.apache.org/confluence/display/Hive/LanguageManual+DML</a:t>
            </a:r>
            <a:r>
              <a:rPr lang="en-US" altLang="zh-CN" dirty="0"/>
              <a:t> </a:t>
            </a:r>
            <a:r>
              <a:rPr lang="zh-CN" altLang="en-US" dirty="0"/>
              <a:t>。</a:t>
            </a:r>
          </a:p>
        </p:txBody>
      </p:sp>
      <p:pic>
        <p:nvPicPr>
          <p:cNvPr id="4" name="图片 3">
            <a:extLst>
              <a:ext uri="{FF2B5EF4-FFF2-40B4-BE49-F238E27FC236}">
                <a16:creationId xmlns:a16="http://schemas.microsoft.com/office/drawing/2014/main" id="{9B58B6C4-F074-486E-868A-A3E614C8DE62}"/>
              </a:ext>
            </a:extLst>
          </p:cNvPr>
          <p:cNvPicPr/>
          <p:nvPr/>
        </p:nvPicPr>
        <p:blipFill>
          <a:blip r:embed="rId3"/>
          <a:stretch>
            <a:fillRect/>
          </a:stretch>
        </p:blipFill>
        <p:spPr>
          <a:xfrm>
            <a:off x="2894299" y="3011806"/>
            <a:ext cx="3459480" cy="1722120"/>
          </a:xfrm>
          <a:prstGeom prst="rect">
            <a:avLst/>
          </a:prstGeom>
        </p:spPr>
      </p:pic>
    </p:spTree>
    <p:extLst>
      <p:ext uri="{BB962C8B-B14F-4D97-AF65-F5344CB8AC3E}">
        <p14:creationId xmlns:p14="http://schemas.microsoft.com/office/powerpoint/2010/main" val="3472776489"/>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9E511-6BAF-4809-B3FB-016F9CE1A90E}"/>
              </a:ext>
            </a:extLst>
          </p:cNvPr>
          <p:cNvSpPr>
            <a:spLocks noGrp="1"/>
          </p:cNvSpPr>
          <p:nvPr>
            <p:ph type="title"/>
          </p:nvPr>
        </p:nvSpPr>
        <p:spPr/>
        <p:txBody>
          <a:bodyPr/>
          <a:lstStyle/>
          <a:p>
            <a:r>
              <a:rPr lang="en-US" altLang="zh-CN" dirty="0"/>
              <a:t>【</a:t>
            </a:r>
            <a:r>
              <a:rPr lang="zh-CN" altLang="en-US" dirty="0"/>
              <a:t>实例：数据导入（</a:t>
            </a:r>
            <a:r>
              <a:rPr lang="en-US" altLang="zh-CN" dirty="0"/>
              <a:t>LOAD</a:t>
            </a:r>
            <a:r>
              <a:rPr lang="zh-CN" altLang="en-US" dirty="0"/>
              <a:t>）语句</a:t>
            </a:r>
            <a:r>
              <a:rPr lang="en-US" altLang="zh-CN" dirty="0"/>
              <a:t>】</a:t>
            </a:r>
            <a:endParaRPr lang="zh-CN" altLang="en-US" dirty="0"/>
          </a:p>
        </p:txBody>
      </p:sp>
      <p:sp>
        <p:nvSpPr>
          <p:cNvPr id="3" name="内容占位符 2">
            <a:extLst>
              <a:ext uri="{FF2B5EF4-FFF2-40B4-BE49-F238E27FC236}">
                <a16:creationId xmlns:a16="http://schemas.microsoft.com/office/drawing/2014/main" id="{0E948CCE-D4DB-4893-B512-F9F399BC34B0}"/>
              </a:ext>
            </a:extLst>
          </p:cNvPr>
          <p:cNvSpPr>
            <a:spLocks noGrp="1"/>
          </p:cNvSpPr>
          <p:nvPr>
            <p:ph idx="1"/>
          </p:nvPr>
        </p:nvSpPr>
        <p:spPr/>
        <p:txBody>
          <a:bodyPr/>
          <a:lstStyle/>
          <a:p>
            <a:pPr marL="0" indent="0">
              <a:buNone/>
            </a:pPr>
            <a:r>
              <a:rPr lang="en-US" altLang="zh-CN" i="1" dirty="0"/>
              <a:t>LOAD DATA [LOCAL] INPATH '</a:t>
            </a:r>
            <a:r>
              <a:rPr lang="en-US" altLang="zh-CN" i="1" dirty="0" err="1"/>
              <a:t>filepath</a:t>
            </a:r>
            <a:r>
              <a:rPr lang="en-US" altLang="zh-CN" i="1" dirty="0"/>
              <a:t>' [OVERWRITE] INTO TABLE </a:t>
            </a:r>
            <a:r>
              <a:rPr lang="en-US" altLang="zh-CN" i="1" dirty="0" err="1"/>
              <a:t>tablename</a:t>
            </a:r>
            <a:r>
              <a:rPr lang="en-US" altLang="zh-CN" i="1" dirty="0"/>
              <a:t> [PARTITION (partcol1=val1, partcol2=val2 ...)]</a:t>
            </a:r>
          </a:p>
          <a:p>
            <a:pPr marL="0" indent="0">
              <a:buNone/>
            </a:pPr>
            <a:r>
              <a:rPr lang="en-US" altLang="zh-CN" i="1" dirty="0"/>
              <a:t>LOAD DATA [LOCAL] INPATH '</a:t>
            </a:r>
            <a:r>
              <a:rPr lang="en-US" altLang="zh-CN" i="1" dirty="0" err="1"/>
              <a:t>filepath</a:t>
            </a:r>
            <a:r>
              <a:rPr lang="en-US" altLang="zh-CN" i="1" dirty="0"/>
              <a:t>' [OVERWRITE] INTO TABLE </a:t>
            </a:r>
            <a:r>
              <a:rPr lang="en-US" altLang="zh-CN" i="1" dirty="0" err="1"/>
              <a:t>tablename</a:t>
            </a:r>
            <a:r>
              <a:rPr lang="en-US" altLang="zh-CN" i="1" dirty="0"/>
              <a:t> [PARTITION (partcol1=val1, partcol2=val2 ...)] [INPUTFORMAT '</a:t>
            </a:r>
            <a:r>
              <a:rPr lang="en-US" altLang="zh-CN" i="1" dirty="0" err="1"/>
              <a:t>inputformat</a:t>
            </a:r>
            <a:r>
              <a:rPr lang="en-US" altLang="zh-CN" i="1" dirty="0"/>
              <a:t>' SERDE '</a:t>
            </a:r>
            <a:r>
              <a:rPr lang="en-US" altLang="zh-CN" i="1" dirty="0" err="1"/>
              <a:t>serde</a:t>
            </a:r>
            <a:r>
              <a:rPr lang="en-US" altLang="zh-CN" i="1" dirty="0"/>
              <a:t>'] (3.0 or later)</a:t>
            </a:r>
          </a:p>
        </p:txBody>
      </p:sp>
    </p:spTree>
    <p:extLst>
      <p:ext uri="{BB962C8B-B14F-4D97-AF65-F5344CB8AC3E}">
        <p14:creationId xmlns:p14="http://schemas.microsoft.com/office/powerpoint/2010/main" val="740835219"/>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EC88-BE26-41D8-BCC2-42370A44654A}"/>
              </a:ext>
            </a:extLst>
          </p:cNvPr>
          <p:cNvSpPr>
            <a:spLocks noGrp="1"/>
          </p:cNvSpPr>
          <p:nvPr>
            <p:ph type="title"/>
          </p:nvPr>
        </p:nvSpPr>
        <p:spPr/>
        <p:txBody>
          <a:bodyPr/>
          <a:lstStyle/>
          <a:p>
            <a:r>
              <a:rPr lang="en-US" altLang="zh-CN" dirty="0"/>
              <a:t>2. HiveQL</a:t>
            </a:r>
            <a:endParaRPr lang="zh-CN" altLang="en-US" dirty="0"/>
          </a:p>
        </p:txBody>
      </p:sp>
      <p:sp>
        <p:nvSpPr>
          <p:cNvPr id="3" name="内容占位符 2">
            <a:extLst>
              <a:ext uri="{FF2B5EF4-FFF2-40B4-BE49-F238E27FC236}">
                <a16:creationId xmlns:a16="http://schemas.microsoft.com/office/drawing/2014/main" id="{E0A3F4C3-6796-4772-98CD-125750D71C24}"/>
              </a:ext>
            </a:extLst>
          </p:cNvPr>
          <p:cNvSpPr>
            <a:spLocks noGrp="1"/>
          </p:cNvSpPr>
          <p:nvPr>
            <p:ph idx="1"/>
          </p:nvPr>
        </p:nvSpPr>
        <p:spPr/>
        <p:txBody>
          <a:bodyPr/>
          <a:lstStyle/>
          <a:p>
            <a:r>
              <a:rPr lang="en-US" altLang="zh-CN" dirty="0"/>
              <a:t>3</a:t>
            </a:r>
            <a:r>
              <a:rPr lang="zh-CN" altLang="en-US" dirty="0"/>
              <a:t>）</a:t>
            </a:r>
            <a:r>
              <a:rPr lang="en-US" altLang="zh-CN" dirty="0"/>
              <a:t>HiveQL SECLET</a:t>
            </a:r>
          </a:p>
          <a:p>
            <a:pPr lvl="1"/>
            <a:r>
              <a:rPr lang="en-US" altLang="zh-CN" dirty="0"/>
              <a:t>HiveQL SECLET</a:t>
            </a:r>
            <a:r>
              <a:rPr lang="zh-CN" altLang="en-US" dirty="0"/>
              <a:t>用于数据查询，详细参考官方文档</a:t>
            </a:r>
            <a:r>
              <a:rPr lang="en-US" altLang="zh-CN" dirty="0">
                <a:hlinkClick r:id="rId2"/>
              </a:rPr>
              <a:t>https://cwiki.apache.org/confluence/display/Hive/LanguageManual+Select</a:t>
            </a:r>
            <a:r>
              <a:rPr lang="zh-CN" altLang="en-US" dirty="0"/>
              <a:t>。 </a:t>
            </a:r>
          </a:p>
        </p:txBody>
      </p:sp>
      <p:pic>
        <p:nvPicPr>
          <p:cNvPr id="4" name="Picture 2">
            <a:extLst>
              <a:ext uri="{FF2B5EF4-FFF2-40B4-BE49-F238E27FC236}">
                <a16:creationId xmlns:a16="http://schemas.microsoft.com/office/drawing/2014/main" id="{6C2980DB-6328-463C-933D-0187BC935B8E}"/>
              </a:ext>
            </a:extLst>
          </p:cNvPr>
          <p:cNvPicPr/>
          <p:nvPr/>
        </p:nvPicPr>
        <p:blipFill rotWithShape="1">
          <a:blip r:embed="rId3">
            <a:extLst>
              <a:ext uri="{28A0092B-C50C-407E-A947-70E740481C1C}">
                <a14:useLocalDpi xmlns:a14="http://schemas.microsoft.com/office/drawing/2010/main" val="0"/>
              </a:ext>
            </a:extLst>
          </a:blip>
          <a:srcRect r="7647"/>
          <a:stretch/>
        </p:blipFill>
        <p:spPr bwMode="auto">
          <a:xfrm>
            <a:off x="2056765" y="2671182"/>
            <a:ext cx="5030470" cy="1600200"/>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97865539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A4A65-2389-4B68-AA69-B9FEFCD12121}"/>
              </a:ext>
            </a:extLst>
          </p:cNvPr>
          <p:cNvSpPr>
            <a:spLocks noGrp="1"/>
          </p:cNvSpPr>
          <p:nvPr>
            <p:ph type="title"/>
          </p:nvPr>
        </p:nvSpPr>
        <p:spPr/>
        <p:txBody>
          <a:bodyPr/>
          <a:lstStyle/>
          <a:p>
            <a:r>
              <a:rPr lang="en-US" altLang="zh-CN" dirty="0"/>
              <a:t>8.2.1  </a:t>
            </a:r>
            <a:r>
              <a:rPr lang="zh-CN" altLang="en-US" dirty="0"/>
              <a:t>客户端组件</a:t>
            </a:r>
          </a:p>
        </p:txBody>
      </p:sp>
      <p:sp>
        <p:nvSpPr>
          <p:cNvPr id="3" name="内容占位符 2">
            <a:extLst>
              <a:ext uri="{FF2B5EF4-FFF2-40B4-BE49-F238E27FC236}">
                <a16:creationId xmlns:a16="http://schemas.microsoft.com/office/drawing/2014/main" id="{22FE025E-C966-4C0F-BDB0-888FB2509F24}"/>
              </a:ext>
            </a:extLst>
          </p:cNvPr>
          <p:cNvSpPr>
            <a:spLocks noGrp="1"/>
          </p:cNvSpPr>
          <p:nvPr>
            <p:ph idx="1"/>
          </p:nvPr>
        </p:nvSpPr>
        <p:spPr/>
        <p:txBody>
          <a:bodyPr>
            <a:normAutofit fontScale="85000" lnSpcReduction="20000"/>
          </a:bodyPr>
          <a:lstStyle/>
          <a:p>
            <a:r>
              <a:rPr lang="en-US" altLang="zh-CN" dirty="0"/>
              <a:t>1</a:t>
            </a:r>
            <a:r>
              <a:rPr lang="zh-CN" altLang="zh-CN" dirty="0"/>
              <a:t>）</a:t>
            </a:r>
            <a:r>
              <a:rPr lang="en-US" altLang="zh-CN" dirty="0"/>
              <a:t>CLI</a:t>
            </a:r>
            <a:r>
              <a:rPr lang="zh-CN" altLang="zh-CN" dirty="0"/>
              <a:t>（</a:t>
            </a:r>
            <a:r>
              <a:rPr lang="en-US" altLang="zh-CN" dirty="0" err="1"/>
              <a:t>Commmand</a:t>
            </a:r>
            <a:r>
              <a:rPr lang="en-US" altLang="zh-CN" dirty="0"/>
              <a:t> Line Interface</a:t>
            </a:r>
            <a:r>
              <a:rPr lang="zh-CN" altLang="zh-CN" dirty="0"/>
              <a:t>）</a:t>
            </a:r>
          </a:p>
          <a:p>
            <a:pPr lvl="1"/>
            <a:r>
              <a:rPr lang="en-US" altLang="zh-CN" dirty="0"/>
              <a:t>CLI</a:t>
            </a:r>
            <a:r>
              <a:rPr lang="zh-CN" altLang="zh-CN" dirty="0"/>
              <a:t>是</a:t>
            </a:r>
            <a:r>
              <a:rPr lang="en-US" altLang="zh-CN" dirty="0"/>
              <a:t>Hive</a:t>
            </a:r>
            <a:r>
              <a:rPr lang="zh-CN" altLang="zh-CN" dirty="0"/>
              <a:t>命令行接口，是最常用的一种用户接口。</a:t>
            </a:r>
            <a:r>
              <a:rPr lang="en-US" altLang="zh-CN" dirty="0"/>
              <a:t>CLI</a:t>
            </a:r>
            <a:r>
              <a:rPr lang="zh-CN" altLang="zh-CN" dirty="0"/>
              <a:t>启动时会同时启动一个</a:t>
            </a:r>
            <a:r>
              <a:rPr lang="en-US" altLang="zh-CN" dirty="0"/>
              <a:t>Hive</a:t>
            </a:r>
            <a:r>
              <a:rPr lang="zh-CN" altLang="zh-CN" dirty="0"/>
              <a:t>副本。</a:t>
            </a:r>
            <a:r>
              <a:rPr lang="en-US" altLang="zh-CN" dirty="0"/>
              <a:t>CLI</a:t>
            </a:r>
            <a:r>
              <a:rPr lang="zh-CN" altLang="zh-CN" dirty="0"/>
              <a:t>是和</a:t>
            </a:r>
            <a:r>
              <a:rPr lang="en-US" altLang="zh-CN" dirty="0"/>
              <a:t>Hive</a:t>
            </a:r>
            <a:r>
              <a:rPr lang="zh-CN" altLang="zh-CN" dirty="0"/>
              <a:t>交互的最简单也是最常用方式，只需要在一个具备完整</a:t>
            </a:r>
            <a:r>
              <a:rPr lang="en-US" altLang="zh-CN" dirty="0"/>
              <a:t>Hive</a:t>
            </a:r>
            <a:r>
              <a:rPr lang="zh-CN" altLang="zh-CN" dirty="0"/>
              <a:t>环境下的</a:t>
            </a:r>
            <a:r>
              <a:rPr lang="en-US" altLang="zh-CN" dirty="0"/>
              <a:t>Shell</a:t>
            </a:r>
            <a:r>
              <a:rPr lang="zh-CN" altLang="zh-CN" dirty="0"/>
              <a:t>终端中键入</a:t>
            </a:r>
            <a:r>
              <a:rPr lang="en-US" altLang="zh-CN" dirty="0"/>
              <a:t>hive</a:t>
            </a:r>
            <a:r>
              <a:rPr lang="zh-CN" altLang="zh-CN" dirty="0"/>
              <a:t>即可启动服务。用户可以在</a:t>
            </a:r>
            <a:r>
              <a:rPr lang="en-US" altLang="zh-CN" dirty="0"/>
              <a:t>CLI</a:t>
            </a:r>
            <a:r>
              <a:rPr lang="zh-CN" altLang="zh-CN" dirty="0"/>
              <a:t>上输入</a:t>
            </a:r>
            <a:r>
              <a:rPr lang="en-US" altLang="zh-CN" dirty="0"/>
              <a:t>HiveQL</a:t>
            </a:r>
            <a:r>
              <a:rPr lang="zh-CN" altLang="zh-CN" dirty="0"/>
              <a:t>来执行创建表、更改属性以及查询等操作。不过</a:t>
            </a:r>
            <a:r>
              <a:rPr lang="en-US" altLang="zh-CN" dirty="0"/>
              <a:t>Hive CLI</a:t>
            </a:r>
            <a:r>
              <a:rPr lang="zh-CN" altLang="zh-CN" dirty="0"/>
              <a:t>不适应于高并发的生产环境，仅仅是</a:t>
            </a:r>
            <a:r>
              <a:rPr lang="en-US" altLang="zh-CN" dirty="0"/>
              <a:t>Hive</a:t>
            </a:r>
            <a:r>
              <a:rPr lang="zh-CN" altLang="zh-CN" dirty="0"/>
              <a:t>管理员的好工具。</a:t>
            </a:r>
          </a:p>
          <a:p>
            <a:r>
              <a:rPr lang="en-US" altLang="zh-CN" dirty="0"/>
              <a:t>2</a:t>
            </a:r>
            <a:r>
              <a:rPr lang="zh-CN" altLang="zh-CN" dirty="0"/>
              <a:t>）</a:t>
            </a:r>
            <a:r>
              <a:rPr lang="en-US" altLang="zh-CN" dirty="0"/>
              <a:t>JDBC/ODBC</a:t>
            </a:r>
            <a:endParaRPr lang="zh-CN" altLang="zh-CN" dirty="0"/>
          </a:p>
          <a:p>
            <a:pPr lvl="1"/>
            <a:r>
              <a:rPr lang="en-US" altLang="zh-CN" dirty="0"/>
              <a:t>JDBC</a:t>
            </a:r>
            <a:r>
              <a:rPr lang="zh-CN" altLang="zh-CN" dirty="0"/>
              <a:t>是</a:t>
            </a:r>
            <a:r>
              <a:rPr lang="en-US" altLang="zh-CN" dirty="0"/>
              <a:t>Java Database Connection</a:t>
            </a:r>
            <a:r>
              <a:rPr lang="zh-CN" altLang="zh-CN" dirty="0"/>
              <a:t>规范，它定义了一系列</a:t>
            </a:r>
            <a:r>
              <a:rPr lang="en-US" altLang="zh-CN" dirty="0"/>
              <a:t>Java</a:t>
            </a:r>
            <a:r>
              <a:rPr lang="zh-CN" altLang="zh-CN" dirty="0"/>
              <a:t>访问各类数据库的访问接口，因此</a:t>
            </a:r>
            <a:r>
              <a:rPr lang="en-US" altLang="zh-CN" dirty="0"/>
              <a:t>Hive-JDBC</a:t>
            </a:r>
            <a:r>
              <a:rPr lang="zh-CN" altLang="zh-CN" dirty="0"/>
              <a:t>其实本质上扮演了一个协议转换的角色，把</a:t>
            </a:r>
            <a:r>
              <a:rPr lang="en-US" altLang="zh-CN" dirty="0"/>
              <a:t>JDBC</a:t>
            </a:r>
            <a:r>
              <a:rPr lang="zh-CN" altLang="zh-CN" dirty="0"/>
              <a:t>标准协议转换为访问</a:t>
            </a:r>
            <a:r>
              <a:rPr lang="en-US" altLang="zh-CN" dirty="0"/>
              <a:t>Hive Server</a:t>
            </a:r>
            <a:r>
              <a:rPr lang="zh-CN" altLang="zh-CN" dirty="0"/>
              <a:t>服务的协议。</a:t>
            </a:r>
            <a:r>
              <a:rPr lang="en-US" altLang="zh-CN" dirty="0"/>
              <a:t>Hive-JDBC</a:t>
            </a:r>
            <a:r>
              <a:rPr lang="zh-CN" altLang="zh-CN" dirty="0"/>
              <a:t>除了扮演网络协议转化的工作，并不承担其它工作，比如</a:t>
            </a:r>
            <a:r>
              <a:rPr lang="en-US" altLang="zh-CN" dirty="0"/>
              <a:t>SQL</a:t>
            </a:r>
            <a:r>
              <a:rPr lang="zh-CN" altLang="zh-CN" dirty="0"/>
              <a:t>的合法性校验和解析等。</a:t>
            </a:r>
            <a:r>
              <a:rPr lang="en-US" altLang="zh-CN" dirty="0"/>
              <a:t>ODBC</a:t>
            </a:r>
            <a:r>
              <a:rPr lang="zh-CN" altLang="zh-CN" dirty="0"/>
              <a:t>是一组对数据库访问的标准</a:t>
            </a:r>
            <a:r>
              <a:rPr lang="en-US" altLang="zh-CN" dirty="0"/>
              <a:t>API</a:t>
            </a:r>
            <a:r>
              <a:rPr lang="zh-CN" altLang="zh-CN" dirty="0"/>
              <a:t>，它的底层实现源码是采用</a:t>
            </a:r>
            <a:r>
              <a:rPr lang="en-US" altLang="zh-CN" dirty="0"/>
              <a:t>C/C++</a:t>
            </a:r>
            <a:r>
              <a:rPr lang="zh-CN" altLang="zh-CN" dirty="0"/>
              <a:t>编写的。</a:t>
            </a:r>
            <a:r>
              <a:rPr lang="en-US" altLang="zh-CN" dirty="0"/>
              <a:t>JDBC/ODBC</a:t>
            </a:r>
            <a:r>
              <a:rPr lang="zh-CN" altLang="zh-CN" dirty="0"/>
              <a:t>都是通过</a:t>
            </a:r>
            <a:r>
              <a:rPr lang="en-US" altLang="zh-CN" dirty="0"/>
              <a:t>Hive Client</a:t>
            </a:r>
            <a:r>
              <a:rPr lang="zh-CN" altLang="zh-CN" dirty="0"/>
              <a:t>与</a:t>
            </a:r>
            <a:r>
              <a:rPr lang="en-US" altLang="zh-CN" dirty="0"/>
              <a:t>Hive Server</a:t>
            </a:r>
            <a:r>
              <a:rPr lang="zh-CN" altLang="zh-CN" dirty="0"/>
              <a:t>保持通讯的，借助</a:t>
            </a:r>
            <a:r>
              <a:rPr lang="en-US" altLang="zh-CN" dirty="0"/>
              <a:t>Thrift RPC</a:t>
            </a:r>
            <a:r>
              <a:rPr lang="zh-CN" altLang="zh-CN" dirty="0"/>
              <a:t>协议来实现交互。</a:t>
            </a:r>
          </a:p>
          <a:p>
            <a:r>
              <a:rPr lang="en-US" altLang="zh-CN" dirty="0"/>
              <a:t>3</a:t>
            </a:r>
            <a:r>
              <a:rPr lang="zh-CN" altLang="zh-CN" dirty="0"/>
              <a:t>）</a:t>
            </a:r>
            <a:r>
              <a:rPr lang="en-US" altLang="zh-CN" dirty="0"/>
              <a:t>HWI</a:t>
            </a:r>
            <a:r>
              <a:rPr lang="zh-CN" altLang="zh-CN" dirty="0"/>
              <a:t>（</a:t>
            </a:r>
            <a:r>
              <a:rPr lang="en-US" altLang="zh-CN" dirty="0"/>
              <a:t>Hive Web Interface</a:t>
            </a:r>
            <a:r>
              <a:rPr lang="zh-CN" altLang="zh-CN" dirty="0"/>
              <a:t>）</a:t>
            </a:r>
          </a:p>
          <a:p>
            <a:pPr lvl="1"/>
            <a:r>
              <a:rPr lang="en-US" altLang="zh-CN" dirty="0"/>
              <a:t>HWI</a:t>
            </a:r>
            <a:r>
              <a:rPr lang="zh-CN" altLang="zh-CN" dirty="0"/>
              <a:t>是</a:t>
            </a:r>
            <a:r>
              <a:rPr lang="en-US" altLang="zh-CN" dirty="0"/>
              <a:t>Hive</a:t>
            </a:r>
            <a:r>
              <a:rPr lang="zh-CN" altLang="zh-CN" dirty="0"/>
              <a:t>的</a:t>
            </a:r>
            <a:r>
              <a:rPr lang="en-US" altLang="zh-CN" dirty="0"/>
              <a:t>Web</a:t>
            </a:r>
            <a:r>
              <a:rPr lang="zh-CN" altLang="zh-CN" dirty="0"/>
              <a:t>访问接口，提供了一种可以通过浏览器来访问</a:t>
            </a:r>
            <a:r>
              <a:rPr lang="en-US" altLang="zh-CN" dirty="0"/>
              <a:t>Hive</a:t>
            </a:r>
            <a:r>
              <a:rPr lang="zh-CN" altLang="zh-CN" dirty="0"/>
              <a:t>的服务。</a:t>
            </a:r>
          </a:p>
        </p:txBody>
      </p:sp>
    </p:spTree>
    <p:extLst>
      <p:ext uri="{BB962C8B-B14F-4D97-AF65-F5344CB8AC3E}">
        <p14:creationId xmlns:p14="http://schemas.microsoft.com/office/powerpoint/2010/main" val="3111708602"/>
      </p:ext>
    </p:extLst>
  </p:cSld>
  <p:clrMapOvr>
    <a:masterClrMapping/>
  </p:clrMapOvr>
  <p:transition spd="med">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AECCC-1F7F-48B4-9E35-AA0137C95722}"/>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86F450B5-F56C-4ABB-A24F-E64F61A753BD}"/>
              </a:ext>
            </a:extLst>
          </p:cNvPr>
          <p:cNvSpPr>
            <a:spLocks noGrp="1"/>
          </p:cNvSpPr>
          <p:nvPr>
            <p:ph idx="1"/>
          </p:nvPr>
        </p:nvSpPr>
        <p:spPr>
          <a:xfrm>
            <a:off x="628650" y="1369219"/>
            <a:ext cx="7886700" cy="2035620"/>
          </a:xfrm>
        </p:spPr>
        <p:txBody>
          <a:bodyPr>
            <a:normAutofit fontScale="92500" lnSpcReduction="10000"/>
          </a:bodyPr>
          <a:lstStyle/>
          <a:p>
            <a:r>
              <a:rPr lang="en-US" altLang="zh-CN" dirty="0"/>
              <a:t>【</a:t>
            </a:r>
            <a:r>
              <a:rPr lang="zh-CN" altLang="en-US" dirty="0"/>
              <a:t>实例</a:t>
            </a:r>
            <a:r>
              <a:rPr lang="en-US" altLang="zh-CN" dirty="0"/>
              <a:t>8-4】</a:t>
            </a:r>
            <a:r>
              <a:rPr lang="zh-CN" altLang="en-US" dirty="0"/>
              <a:t>使用</a:t>
            </a:r>
            <a:r>
              <a:rPr lang="en-US" altLang="zh-CN" dirty="0"/>
              <a:t>Hive Shell</a:t>
            </a:r>
            <a:r>
              <a:rPr lang="zh-CN" altLang="en-US" dirty="0"/>
              <a:t>完成以下操作：</a:t>
            </a:r>
          </a:p>
          <a:p>
            <a:r>
              <a:rPr lang="zh-CN" altLang="en-US" dirty="0"/>
              <a:t>（</a:t>
            </a:r>
            <a:r>
              <a:rPr lang="en-US" altLang="zh-CN" dirty="0"/>
              <a:t>1</a:t>
            </a:r>
            <a:r>
              <a:rPr lang="zh-CN" altLang="en-US" dirty="0"/>
              <a:t>）进入</a:t>
            </a:r>
            <a:r>
              <a:rPr lang="en-US" altLang="zh-CN" dirty="0"/>
              <a:t>Hive</a:t>
            </a:r>
            <a:r>
              <a:rPr lang="zh-CN" altLang="en-US" dirty="0"/>
              <a:t>命令行接口。</a:t>
            </a:r>
          </a:p>
          <a:p>
            <a:r>
              <a:rPr lang="zh-CN" altLang="en-US" dirty="0"/>
              <a:t>（</a:t>
            </a:r>
            <a:r>
              <a:rPr lang="en-US" altLang="zh-CN" dirty="0"/>
              <a:t>2</a:t>
            </a:r>
            <a:r>
              <a:rPr lang="zh-CN" altLang="en-US" dirty="0"/>
              <a:t>）在</a:t>
            </a:r>
            <a:r>
              <a:rPr lang="en-US" altLang="zh-CN" dirty="0"/>
              <a:t>Hive</a:t>
            </a:r>
            <a:r>
              <a:rPr lang="zh-CN" altLang="en-US" dirty="0"/>
              <a:t>默认数据库</a:t>
            </a:r>
            <a:r>
              <a:rPr lang="en-US" altLang="zh-CN" dirty="0"/>
              <a:t>default</a:t>
            </a:r>
            <a:r>
              <a:rPr lang="zh-CN" altLang="en-US" dirty="0"/>
              <a:t>下新建</a:t>
            </a:r>
            <a:r>
              <a:rPr lang="en-US" altLang="zh-CN" dirty="0"/>
              <a:t>student</a:t>
            </a:r>
            <a:r>
              <a:rPr lang="zh-CN" altLang="en-US" dirty="0"/>
              <a:t>表，并将下表中的数据载入</a:t>
            </a:r>
            <a:r>
              <a:rPr lang="en-US" altLang="zh-CN" dirty="0"/>
              <a:t>Hive</a:t>
            </a:r>
            <a:r>
              <a:rPr lang="zh-CN" altLang="en-US" dirty="0"/>
              <a:t>里的</a:t>
            </a:r>
            <a:r>
              <a:rPr lang="en-US" altLang="zh-CN" dirty="0"/>
              <a:t>student</a:t>
            </a:r>
            <a:r>
              <a:rPr lang="zh-CN" altLang="en-US" dirty="0"/>
              <a:t>表中。</a:t>
            </a:r>
          </a:p>
          <a:p>
            <a:r>
              <a:rPr lang="zh-CN" altLang="en-US" dirty="0"/>
              <a:t>（</a:t>
            </a:r>
            <a:r>
              <a:rPr lang="en-US" altLang="zh-CN" dirty="0"/>
              <a:t>3</a:t>
            </a:r>
            <a:r>
              <a:rPr lang="zh-CN" altLang="en-US" dirty="0"/>
              <a:t>）编写</a:t>
            </a:r>
            <a:r>
              <a:rPr lang="en-US" altLang="zh-CN" dirty="0"/>
              <a:t>HiveQL SELECT</a:t>
            </a:r>
            <a:r>
              <a:rPr lang="zh-CN" altLang="en-US" dirty="0"/>
              <a:t>语句，完成以下查询：查询</a:t>
            </a:r>
            <a:r>
              <a:rPr lang="en-US" altLang="zh-CN" dirty="0"/>
              <a:t>student</a:t>
            </a:r>
            <a:r>
              <a:rPr lang="zh-CN" altLang="en-US" dirty="0"/>
              <a:t>表中所有记录，查询</a:t>
            </a:r>
            <a:r>
              <a:rPr lang="en-US" altLang="zh-CN" dirty="0"/>
              <a:t>student</a:t>
            </a:r>
            <a:r>
              <a:rPr lang="zh-CN" altLang="en-US" dirty="0"/>
              <a:t>表中所有女生记录，统计</a:t>
            </a:r>
            <a:r>
              <a:rPr lang="en-US" altLang="zh-CN" dirty="0"/>
              <a:t>student</a:t>
            </a:r>
            <a:r>
              <a:rPr lang="zh-CN" altLang="en-US" dirty="0"/>
              <a:t>中男女生人数。</a:t>
            </a:r>
          </a:p>
        </p:txBody>
      </p:sp>
      <p:graphicFrame>
        <p:nvGraphicFramePr>
          <p:cNvPr id="4" name="表格 3">
            <a:extLst>
              <a:ext uri="{FF2B5EF4-FFF2-40B4-BE49-F238E27FC236}">
                <a16:creationId xmlns:a16="http://schemas.microsoft.com/office/drawing/2014/main" id="{A822199A-C457-463C-A554-A522072F7A94}"/>
              </a:ext>
            </a:extLst>
          </p:cNvPr>
          <p:cNvGraphicFramePr>
            <a:graphicFrameLocks noGrp="1"/>
          </p:cNvGraphicFramePr>
          <p:nvPr>
            <p:extLst>
              <p:ext uri="{D42A27DB-BD31-4B8C-83A1-F6EECF244321}">
                <p14:modId xmlns:p14="http://schemas.microsoft.com/office/powerpoint/2010/main" val="1755841538"/>
              </p:ext>
            </p:extLst>
          </p:nvPr>
        </p:nvGraphicFramePr>
        <p:xfrm>
          <a:off x="628649" y="3404839"/>
          <a:ext cx="7886701" cy="1280160"/>
        </p:xfrm>
        <a:graphic>
          <a:graphicData uri="http://schemas.openxmlformats.org/drawingml/2006/table">
            <a:tbl>
              <a:tblPr firstRow="1" firstCol="1" bandRow="1">
                <a:tableStyleId>{5C22544A-7EE6-4342-B048-85BDC9FD1C3A}</a:tableStyleId>
              </a:tblPr>
              <a:tblGrid>
                <a:gridCol w="1577150">
                  <a:extLst>
                    <a:ext uri="{9D8B030D-6E8A-4147-A177-3AD203B41FA5}">
                      <a16:colId xmlns:a16="http://schemas.microsoft.com/office/drawing/2014/main" val="1306360410"/>
                    </a:ext>
                  </a:extLst>
                </a:gridCol>
                <a:gridCol w="1577150">
                  <a:extLst>
                    <a:ext uri="{9D8B030D-6E8A-4147-A177-3AD203B41FA5}">
                      <a16:colId xmlns:a16="http://schemas.microsoft.com/office/drawing/2014/main" val="3589144530"/>
                    </a:ext>
                  </a:extLst>
                </a:gridCol>
                <a:gridCol w="1577150">
                  <a:extLst>
                    <a:ext uri="{9D8B030D-6E8A-4147-A177-3AD203B41FA5}">
                      <a16:colId xmlns:a16="http://schemas.microsoft.com/office/drawing/2014/main" val="4019495464"/>
                    </a:ext>
                  </a:extLst>
                </a:gridCol>
                <a:gridCol w="1577150">
                  <a:extLst>
                    <a:ext uri="{9D8B030D-6E8A-4147-A177-3AD203B41FA5}">
                      <a16:colId xmlns:a16="http://schemas.microsoft.com/office/drawing/2014/main" val="574216805"/>
                    </a:ext>
                  </a:extLst>
                </a:gridCol>
                <a:gridCol w="1578101">
                  <a:extLst>
                    <a:ext uri="{9D8B030D-6E8A-4147-A177-3AD203B41FA5}">
                      <a16:colId xmlns:a16="http://schemas.microsoft.com/office/drawing/2014/main" val="1649849066"/>
                    </a:ext>
                  </a:extLst>
                </a:gridCol>
              </a:tblGrid>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学号</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姓名</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性别</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年龄</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院系</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411130566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190809011001</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xuluhui</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female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18</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bigdata</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67986110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190809011002</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zhouxiangzhen</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female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bigdata</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693931215"/>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190809011003</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liyuejun</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female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18</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bigdata</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760734348"/>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190809011004</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zhangsan</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male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bigdata</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67310750"/>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190809101001</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lisi</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male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20</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AI</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86552929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190809101002</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wangwu</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female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18</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AI</a:t>
                      </a:r>
                      <a:endParaRPr lang="zh-CN" sz="1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675558467"/>
                  </a:ext>
                </a:extLst>
              </a:tr>
            </a:tbl>
          </a:graphicData>
        </a:graphic>
      </p:graphicFrame>
    </p:spTree>
    <p:extLst>
      <p:ext uri="{BB962C8B-B14F-4D97-AF65-F5344CB8AC3E}">
        <p14:creationId xmlns:p14="http://schemas.microsoft.com/office/powerpoint/2010/main" val="48611405"/>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D6A0C-A431-41BE-8C30-4ACE76D07ED6}"/>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34B38C47-6EAB-4A90-91B5-D87957BC3A80}"/>
              </a:ext>
            </a:extLst>
          </p:cNvPr>
          <p:cNvSpPr>
            <a:spLocks noGrp="1"/>
          </p:cNvSpPr>
          <p:nvPr>
            <p:ph idx="1"/>
          </p:nvPr>
        </p:nvSpPr>
        <p:spPr/>
        <p:txBody>
          <a:bodyPr/>
          <a:lstStyle/>
          <a:p>
            <a:r>
              <a:rPr lang="zh-CN" altLang="en-US" dirty="0"/>
              <a:t>（</a:t>
            </a:r>
            <a:r>
              <a:rPr lang="en-US" altLang="zh-CN" dirty="0"/>
              <a:t>1</a:t>
            </a:r>
            <a:r>
              <a:rPr lang="zh-CN" altLang="en-US" dirty="0"/>
              <a:t>）使用命令</a:t>
            </a:r>
            <a:r>
              <a:rPr lang="zh-CN" altLang="en-US" i="1" dirty="0"/>
              <a:t>“</a:t>
            </a:r>
            <a:r>
              <a:rPr lang="en-US" altLang="zh-CN" i="1" dirty="0"/>
              <a:t>hive”</a:t>
            </a:r>
            <a:r>
              <a:rPr lang="zh-CN" altLang="en-US" dirty="0"/>
              <a:t>进入</a:t>
            </a:r>
            <a:r>
              <a:rPr lang="en-US" altLang="zh-CN" dirty="0"/>
              <a:t>Hive</a:t>
            </a:r>
            <a:r>
              <a:rPr lang="zh-CN" altLang="en-US" dirty="0"/>
              <a:t>命令行。</a:t>
            </a:r>
          </a:p>
        </p:txBody>
      </p:sp>
      <p:pic>
        <p:nvPicPr>
          <p:cNvPr id="4" name="图片 3">
            <a:extLst>
              <a:ext uri="{FF2B5EF4-FFF2-40B4-BE49-F238E27FC236}">
                <a16:creationId xmlns:a16="http://schemas.microsoft.com/office/drawing/2014/main" id="{171634F8-96BE-415C-8EEA-2F9538CB60E1}"/>
              </a:ext>
            </a:extLst>
          </p:cNvPr>
          <p:cNvPicPr/>
          <p:nvPr/>
        </p:nvPicPr>
        <p:blipFill rotWithShape="1">
          <a:blip r:embed="rId2"/>
          <a:srcRect t="45480"/>
          <a:stretch/>
        </p:blipFill>
        <p:spPr bwMode="auto">
          <a:xfrm>
            <a:off x="1934845" y="2022436"/>
            <a:ext cx="5274310" cy="19570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13599771"/>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507BD-0C13-4983-845A-CEBCC31C27E4}"/>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0A334CD9-B15C-49E3-B79F-9BF5F0CB942B}"/>
              </a:ext>
            </a:extLst>
          </p:cNvPr>
          <p:cNvSpPr>
            <a:spLocks noGrp="1"/>
          </p:cNvSpPr>
          <p:nvPr>
            <p:ph idx="1"/>
          </p:nvPr>
        </p:nvSpPr>
        <p:spPr/>
        <p:txBody>
          <a:bodyPr/>
          <a:lstStyle/>
          <a:p>
            <a:r>
              <a:rPr lang="zh-CN" altLang="en-US" dirty="0"/>
              <a:t>（</a:t>
            </a:r>
            <a:r>
              <a:rPr lang="en-US" altLang="zh-CN" dirty="0"/>
              <a:t>2</a:t>
            </a:r>
            <a:r>
              <a:rPr lang="zh-CN" altLang="en-US" dirty="0"/>
              <a:t>）使用“</a:t>
            </a:r>
            <a:r>
              <a:rPr lang="en-US" altLang="zh-CN" dirty="0"/>
              <a:t>create table”</a:t>
            </a:r>
            <a:r>
              <a:rPr lang="zh-CN" altLang="en-US" dirty="0"/>
              <a:t>命令在</a:t>
            </a:r>
            <a:r>
              <a:rPr lang="en-US" altLang="zh-CN" dirty="0"/>
              <a:t>Hive</a:t>
            </a:r>
            <a:r>
              <a:rPr lang="zh-CN" altLang="en-US" dirty="0"/>
              <a:t>默认数据库中创建表</a:t>
            </a:r>
            <a:r>
              <a:rPr lang="en-US" altLang="zh-CN" dirty="0"/>
              <a:t>student</a:t>
            </a:r>
            <a:r>
              <a:rPr lang="zh-CN" altLang="en-US" dirty="0"/>
              <a:t>。</a:t>
            </a:r>
          </a:p>
        </p:txBody>
      </p:sp>
      <p:pic>
        <p:nvPicPr>
          <p:cNvPr id="4" name="图片 3">
            <a:extLst>
              <a:ext uri="{FF2B5EF4-FFF2-40B4-BE49-F238E27FC236}">
                <a16:creationId xmlns:a16="http://schemas.microsoft.com/office/drawing/2014/main" id="{A53776A1-0FF3-4A49-AC15-E8C7D17E042B}"/>
              </a:ext>
            </a:extLst>
          </p:cNvPr>
          <p:cNvPicPr/>
          <p:nvPr/>
        </p:nvPicPr>
        <p:blipFill rotWithShape="1">
          <a:blip r:embed="rId2"/>
          <a:srcRect t="20466"/>
          <a:stretch/>
        </p:blipFill>
        <p:spPr bwMode="auto">
          <a:xfrm>
            <a:off x="1934845" y="1878966"/>
            <a:ext cx="5274310" cy="28549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7764147"/>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2767E-9BE5-420C-9AF9-7C358CB88974}"/>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41AA9DFB-205C-4ED2-9D37-EE2F9FA6DBD3}"/>
              </a:ext>
            </a:extLst>
          </p:cNvPr>
          <p:cNvSpPr>
            <a:spLocks noGrp="1"/>
          </p:cNvSpPr>
          <p:nvPr>
            <p:ph idx="1"/>
          </p:nvPr>
        </p:nvSpPr>
        <p:spPr/>
        <p:txBody>
          <a:bodyPr>
            <a:normAutofit fontScale="70000" lnSpcReduction="20000"/>
          </a:bodyPr>
          <a:lstStyle/>
          <a:p>
            <a:r>
              <a:rPr lang="zh-CN" altLang="en-US" dirty="0"/>
              <a:t>然后，准备数据，输入数据时中间用</a:t>
            </a:r>
            <a:r>
              <a:rPr lang="en-US" altLang="zh-CN" dirty="0"/>
              <a:t>tab</a:t>
            </a:r>
            <a:r>
              <a:rPr lang="zh-CN" altLang="en-US" dirty="0"/>
              <a:t>键相隔。例如，在</a:t>
            </a:r>
            <a:r>
              <a:rPr lang="en-US" altLang="zh-CN" dirty="0"/>
              <a:t>/</a:t>
            </a:r>
            <a:r>
              <a:rPr lang="en-US" altLang="zh-CN" dirty="0" err="1"/>
              <a:t>usr</a:t>
            </a:r>
            <a:r>
              <a:rPr lang="en-US" altLang="zh-CN" dirty="0"/>
              <a:t>/local/hive-2.3.4/</a:t>
            </a:r>
            <a:r>
              <a:rPr lang="en-US" altLang="zh-CN" dirty="0" err="1"/>
              <a:t>testData</a:t>
            </a:r>
            <a:r>
              <a:rPr lang="zh-CN" altLang="en-US" dirty="0"/>
              <a:t>目录下新建文件</a:t>
            </a:r>
            <a:r>
              <a:rPr lang="en-US" altLang="zh-CN" dirty="0"/>
              <a:t>hiveStudentData.txt</a:t>
            </a:r>
            <a:r>
              <a:rPr lang="zh-CN" altLang="en-US" dirty="0"/>
              <a:t>，以存放表中学生数据。使用的命令如下所示。</a:t>
            </a:r>
          </a:p>
          <a:p>
            <a:pPr marL="0" indent="0">
              <a:buNone/>
            </a:pPr>
            <a:r>
              <a:rPr lang="en-US" altLang="zh-CN" i="1" dirty="0" err="1"/>
              <a:t>mkdir</a:t>
            </a:r>
            <a:r>
              <a:rPr lang="en-US" altLang="zh-CN" i="1" dirty="0"/>
              <a:t> /</a:t>
            </a:r>
            <a:r>
              <a:rPr lang="en-US" altLang="zh-CN" i="1" dirty="0" err="1"/>
              <a:t>usr</a:t>
            </a:r>
            <a:r>
              <a:rPr lang="en-US" altLang="zh-CN" i="1" dirty="0"/>
              <a:t>/local/hive-2.3.4/</a:t>
            </a:r>
            <a:r>
              <a:rPr lang="en-US" altLang="zh-CN" i="1" dirty="0" err="1"/>
              <a:t>testData</a:t>
            </a:r>
            <a:endParaRPr lang="en-US" altLang="zh-CN" i="1" dirty="0"/>
          </a:p>
          <a:p>
            <a:pPr marL="0" indent="0">
              <a:buNone/>
            </a:pPr>
            <a:r>
              <a:rPr lang="en-US" altLang="zh-CN" i="1" dirty="0"/>
              <a:t>vim /</a:t>
            </a:r>
            <a:r>
              <a:rPr lang="en-US" altLang="zh-CN" i="1" dirty="0" err="1"/>
              <a:t>usr</a:t>
            </a:r>
            <a:r>
              <a:rPr lang="en-US" altLang="zh-CN" i="1" dirty="0"/>
              <a:t>/local/hive-2.3.4/</a:t>
            </a:r>
            <a:r>
              <a:rPr lang="en-US" altLang="zh-CN" i="1" dirty="0" err="1"/>
              <a:t>testData</a:t>
            </a:r>
            <a:r>
              <a:rPr lang="en-US" altLang="zh-CN" i="1" dirty="0"/>
              <a:t>/hiveStudentData.txt</a:t>
            </a:r>
          </a:p>
          <a:p>
            <a:r>
              <a:rPr lang="zh-CN" altLang="en-US" dirty="0"/>
              <a:t>在</a:t>
            </a:r>
            <a:r>
              <a:rPr lang="en-US" altLang="zh-CN" dirty="0"/>
              <a:t>hiveStudentData.txt</a:t>
            </a:r>
            <a:r>
              <a:rPr lang="zh-CN" altLang="en-US" dirty="0"/>
              <a:t>中手工输入以下学生数据，请注意，各数据间用“</a:t>
            </a:r>
            <a:r>
              <a:rPr lang="en-US" altLang="zh-CN" dirty="0"/>
              <a:t>\t”</a:t>
            </a:r>
            <a:r>
              <a:rPr lang="zh-CN" altLang="en-US" dirty="0"/>
              <a:t>相隔，这是因为创建表</a:t>
            </a:r>
            <a:r>
              <a:rPr lang="en-US" altLang="zh-CN" dirty="0"/>
              <a:t>student</a:t>
            </a:r>
            <a:r>
              <a:rPr lang="zh-CN" altLang="en-US" dirty="0"/>
              <a:t>时使用了语句“</a:t>
            </a:r>
            <a:r>
              <a:rPr lang="en-US" altLang="zh-CN" dirty="0"/>
              <a:t>row format delimited fields terminated by '\t';”</a:t>
            </a:r>
            <a:r>
              <a:rPr lang="zh-CN" altLang="en-US" dirty="0"/>
              <a:t>。</a:t>
            </a:r>
          </a:p>
          <a:p>
            <a:pPr marL="0" indent="0">
              <a:buNone/>
            </a:pPr>
            <a:r>
              <a:rPr lang="en-US" altLang="zh-CN" i="1" dirty="0"/>
              <a:t>190809011001	</a:t>
            </a:r>
            <a:r>
              <a:rPr lang="en-US" altLang="zh-CN" i="1" dirty="0" err="1"/>
              <a:t>xuluhui</a:t>
            </a:r>
            <a:r>
              <a:rPr lang="en-US" altLang="zh-CN" i="1" dirty="0"/>
              <a:t>	female	18	bigdata</a:t>
            </a:r>
          </a:p>
          <a:p>
            <a:pPr marL="0" indent="0">
              <a:buNone/>
            </a:pPr>
            <a:r>
              <a:rPr lang="en-US" altLang="zh-CN" i="1" dirty="0"/>
              <a:t>190809011002	</a:t>
            </a:r>
            <a:r>
              <a:rPr lang="en-US" altLang="zh-CN" i="1" dirty="0" err="1"/>
              <a:t>zhouxiangzhen</a:t>
            </a:r>
            <a:r>
              <a:rPr lang="en-US" altLang="zh-CN" i="1" dirty="0"/>
              <a:t>	female	19	bigdata</a:t>
            </a:r>
          </a:p>
          <a:p>
            <a:pPr marL="0" indent="0">
              <a:buNone/>
            </a:pPr>
            <a:r>
              <a:rPr lang="en-US" altLang="zh-CN" i="1" dirty="0"/>
              <a:t>190809011003	</a:t>
            </a:r>
            <a:r>
              <a:rPr lang="en-US" altLang="zh-CN" i="1" dirty="0" err="1"/>
              <a:t>liyuejun</a:t>
            </a:r>
            <a:r>
              <a:rPr lang="en-US" altLang="zh-CN" i="1" dirty="0"/>
              <a:t>	female	18	bigdata</a:t>
            </a:r>
          </a:p>
          <a:p>
            <a:pPr marL="0" indent="0">
              <a:buNone/>
            </a:pPr>
            <a:r>
              <a:rPr lang="en-US" altLang="zh-CN" i="1" dirty="0"/>
              <a:t>190809011004	</a:t>
            </a:r>
            <a:r>
              <a:rPr lang="en-US" altLang="zh-CN" i="1" dirty="0" err="1"/>
              <a:t>zhangsan</a:t>
            </a:r>
            <a:r>
              <a:rPr lang="en-US" altLang="zh-CN" i="1" dirty="0"/>
              <a:t>	male	19	bigdata</a:t>
            </a:r>
          </a:p>
          <a:p>
            <a:pPr marL="0" indent="0">
              <a:buNone/>
            </a:pPr>
            <a:r>
              <a:rPr lang="en-US" altLang="zh-CN" i="1" dirty="0"/>
              <a:t>190809101001	</a:t>
            </a:r>
            <a:r>
              <a:rPr lang="en-US" altLang="zh-CN" i="1" dirty="0" err="1"/>
              <a:t>lisi</a:t>
            </a:r>
            <a:r>
              <a:rPr lang="en-US" altLang="zh-CN" i="1" dirty="0"/>
              <a:t>	male	20	AI</a:t>
            </a:r>
          </a:p>
          <a:p>
            <a:pPr marL="0" indent="0">
              <a:buNone/>
            </a:pPr>
            <a:r>
              <a:rPr lang="en-US" altLang="zh-CN" i="1" dirty="0"/>
              <a:t>190809101002	</a:t>
            </a:r>
            <a:r>
              <a:rPr lang="en-US" altLang="zh-CN" i="1" dirty="0" err="1"/>
              <a:t>wangwu</a:t>
            </a:r>
            <a:r>
              <a:rPr lang="en-US" altLang="zh-CN" i="1" dirty="0"/>
              <a:t>	female	18	AI</a:t>
            </a:r>
          </a:p>
        </p:txBody>
      </p:sp>
    </p:spTree>
    <p:extLst>
      <p:ext uri="{BB962C8B-B14F-4D97-AF65-F5344CB8AC3E}">
        <p14:creationId xmlns:p14="http://schemas.microsoft.com/office/powerpoint/2010/main" val="1225308534"/>
      </p:ext>
    </p:extLst>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2767E-9BE5-420C-9AF9-7C358CB88974}"/>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41AA9DFB-205C-4ED2-9D37-EE2F9FA6DBD3}"/>
              </a:ext>
            </a:extLst>
          </p:cNvPr>
          <p:cNvSpPr>
            <a:spLocks noGrp="1"/>
          </p:cNvSpPr>
          <p:nvPr>
            <p:ph idx="1"/>
          </p:nvPr>
        </p:nvSpPr>
        <p:spPr/>
        <p:txBody>
          <a:bodyPr>
            <a:normAutofit/>
          </a:bodyPr>
          <a:lstStyle/>
          <a:p>
            <a:r>
              <a:rPr lang="zh-CN" altLang="en-US" dirty="0"/>
              <a:t>最后，使用“</a:t>
            </a:r>
            <a:r>
              <a:rPr lang="en-US" altLang="zh-CN" dirty="0"/>
              <a:t>load”</a:t>
            </a:r>
            <a:r>
              <a:rPr lang="zh-CN" altLang="en-US" dirty="0"/>
              <a:t>命令将文件</a:t>
            </a:r>
            <a:r>
              <a:rPr lang="en-US" altLang="zh-CN" dirty="0"/>
              <a:t>/</a:t>
            </a:r>
            <a:r>
              <a:rPr lang="en-US" altLang="zh-CN" dirty="0" err="1"/>
              <a:t>usr</a:t>
            </a:r>
            <a:r>
              <a:rPr lang="en-US" altLang="zh-CN" dirty="0"/>
              <a:t>/local/hive-2.3.4/</a:t>
            </a:r>
            <a:r>
              <a:rPr lang="en-US" altLang="zh-CN" dirty="0" err="1"/>
              <a:t>testData</a:t>
            </a:r>
            <a:r>
              <a:rPr lang="en-US" altLang="zh-CN" dirty="0"/>
              <a:t>/hiveStudentData.txt</a:t>
            </a:r>
            <a:r>
              <a:rPr lang="zh-CN" altLang="en-US" dirty="0"/>
              <a:t>中的数据导入到</a:t>
            </a:r>
            <a:r>
              <a:rPr lang="en-US" altLang="zh-CN" dirty="0"/>
              <a:t>Hive</a:t>
            </a:r>
            <a:r>
              <a:rPr lang="zh-CN" altLang="en-US" dirty="0"/>
              <a:t>表</a:t>
            </a:r>
            <a:r>
              <a:rPr lang="en-US" altLang="zh-CN" dirty="0"/>
              <a:t>student</a:t>
            </a:r>
            <a:r>
              <a:rPr lang="zh-CN" altLang="en-US" dirty="0"/>
              <a:t>。</a:t>
            </a:r>
          </a:p>
          <a:p>
            <a:endParaRPr lang="zh-CN" altLang="en-US" dirty="0"/>
          </a:p>
        </p:txBody>
      </p:sp>
      <p:pic>
        <p:nvPicPr>
          <p:cNvPr id="4" name="图片 3">
            <a:extLst>
              <a:ext uri="{FF2B5EF4-FFF2-40B4-BE49-F238E27FC236}">
                <a16:creationId xmlns:a16="http://schemas.microsoft.com/office/drawing/2014/main" id="{DA54FF74-9996-4B8C-A1A5-1E9E0DE71014}"/>
              </a:ext>
            </a:extLst>
          </p:cNvPr>
          <p:cNvPicPr/>
          <p:nvPr/>
        </p:nvPicPr>
        <p:blipFill rotWithShape="1">
          <a:blip r:embed="rId2"/>
          <a:srcRect t="77770"/>
          <a:stretch/>
        </p:blipFill>
        <p:spPr bwMode="auto">
          <a:xfrm>
            <a:off x="1934845" y="2492638"/>
            <a:ext cx="5274310" cy="7975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7384135"/>
      </p:ext>
    </p:extLst>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71D0D-DB0E-4003-A89F-6FE406C341CA}"/>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57CAC32F-D5F9-43A0-9E3D-8CB5CB1677E3}"/>
              </a:ext>
            </a:extLst>
          </p:cNvPr>
          <p:cNvSpPr>
            <a:spLocks noGrp="1"/>
          </p:cNvSpPr>
          <p:nvPr>
            <p:ph idx="1"/>
          </p:nvPr>
        </p:nvSpPr>
        <p:spPr/>
        <p:txBody>
          <a:bodyPr/>
          <a:lstStyle/>
          <a:p>
            <a:r>
              <a:rPr lang="zh-CN" altLang="zh-CN" dirty="0"/>
              <a:t>（</a:t>
            </a:r>
            <a:r>
              <a:rPr lang="en-US" altLang="zh-CN" dirty="0"/>
              <a:t>3</a:t>
            </a:r>
            <a:r>
              <a:rPr lang="zh-CN" altLang="zh-CN" dirty="0"/>
              <a:t>）首先，查询</a:t>
            </a:r>
            <a:r>
              <a:rPr lang="en-US" altLang="zh-CN" dirty="0"/>
              <a:t>member</a:t>
            </a:r>
            <a:r>
              <a:rPr lang="zh-CN" altLang="zh-CN" dirty="0"/>
              <a:t>表中所有记录。</a:t>
            </a:r>
            <a:endParaRPr lang="en-US" altLang="zh-CN" dirty="0"/>
          </a:p>
          <a:p>
            <a:endParaRPr lang="en-US" altLang="zh-CN" dirty="0"/>
          </a:p>
          <a:p>
            <a:endParaRPr lang="en-US" altLang="zh-CN" dirty="0"/>
          </a:p>
          <a:p>
            <a:endParaRPr lang="en-US" altLang="zh-CN" dirty="0"/>
          </a:p>
          <a:p>
            <a:r>
              <a:rPr lang="zh-CN" altLang="zh-CN" dirty="0"/>
              <a:t>其次，查询</a:t>
            </a:r>
            <a:r>
              <a:rPr lang="en-US" altLang="zh-CN" dirty="0"/>
              <a:t>student</a:t>
            </a:r>
            <a:r>
              <a:rPr lang="zh-CN" altLang="zh-CN" dirty="0"/>
              <a:t>表中所有女生记录。</a:t>
            </a:r>
            <a:endParaRPr lang="zh-CN" altLang="en-US" dirty="0"/>
          </a:p>
        </p:txBody>
      </p:sp>
      <p:pic>
        <p:nvPicPr>
          <p:cNvPr id="4" name="图片 3">
            <a:extLst>
              <a:ext uri="{FF2B5EF4-FFF2-40B4-BE49-F238E27FC236}">
                <a16:creationId xmlns:a16="http://schemas.microsoft.com/office/drawing/2014/main" id="{6A357748-34C1-4F87-8CC3-54E1EC44190B}"/>
              </a:ext>
            </a:extLst>
          </p:cNvPr>
          <p:cNvPicPr/>
          <p:nvPr/>
        </p:nvPicPr>
        <p:blipFill rotWithShape="1">
          <a:blip r:embed="rId2"/>
          <a:srcRect t="63520"/>
          <a:stretch/>
        </p:blipFill>
        <p:spPr bwMode="auto">
          <a:xfrm>
            <a:off x="1934845" y="1726726"/>
            <a:ext cx="5274310" cy="1309370"/>
          </a:xfrm>
          <a:prstGeom prst="rect">
            <a:avLst/>
          </a:prstGeom>
          <a:ln>
            <a:noFill/>
          </a:ln>
          <a:extLst>
            <a:ext uri="{53640926-AAD7-44D8-BBD7-CCE9431645EC}">
              <a14:shadowObscured xmlns:a14="http://schemas.microsoft.com/office/drawing/2010/main"/>
            </a:ext>
          </a:extLst>
        </p:spPr>
      </p:pic>
      <p:pic>
        <p:nvPicPr>
          <p:cNvPr id="5" name="图片 4">
            <a:extLst>
              <a:ext uri="{FF2B5EF4-FFF2-40B4-BE49-F238E27FC236}">
                <a16:creationId xmlns:a16="http://schemas.microsoft.com/office/drawing/2014/main" id="{56D0CC88-64DA-46DE-85AF-9E6936671D3B}"/>
              </a:ext>
            </a:extLst>
          </p:cNvPr>
          <p:cNvPicPr/>
          <p:nvPr/>
        </p:nvPicPr>
        <p:blipFill rotWithShape="1">
          <a:blip r:embed="rId3"/>
          <a:srcRect t="70393"/>
          <a:stretch/>
        </p:blipFill>
        <p:spPr bwMode="auto">
          <a:xfrm>
            <a:off x="1934845" y="3465655"/>
            <a:ext cx="5274310" cy="10629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79168599"/>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71D0D-DB0E-4003-A89F-6FE406C341CA}"/>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57CAC32F-D5F9-43A0-9E3D-8CB5CB1677E3}"/>
              </a:ext>
            </a:extLst>
          </p:cNvPr>
          <p:cNvSpPr>
            <a:spLocks noGrp="1"/>
          </p:cNvSpPr>
          <p:nvPr>
            <p:ph idx="1"/>
          </p:nvPr>
        </p:nvSpPr>
        <p:spPr>
          <a:xfrm>
            <a:off x="628650" y="1369219"/>
            <a:ext cx="3241040" cy="3263504"/>
          </a:xfrm>
        </p:spPr>
        <p:txBody>
          <a:bodyPr/>
          <a:lstStyle/>
          <a:p>
            <a:r>
              <a:rPr lang="zh-CN" altLang="zh-CN" dirty="0"/>
              <a:t>（</a:t>
            </a:r>
            <a:r>
              <a:rPr lang="en-US" altLang="zh-CN" dirty="0"/>
              <a:t>3</a:t>
            </a:r>
            <a:r>
              <a:rPr lang="zh-CN" altLang="zh-CN" dirty="0"/>
              <a:t>）最后，统计</a:t>
            </a:r>
            <a:r>
              <a:rPr lang="en-US" altLang="zh-CN" dirty="0"/>
              <a:t>student</a:t>
            </a:r>
            <a:r>
              <a:rPr lang="zh-CN" altLang="zh-CN" dirty="0"/>
              <a:t>中男女生人数。</a:t>
            </a:r>
            <a:r>
              <a:rPr lang="zh-CN" altLang="en-US" dirty="0"/>
              <a:t>从下图</a:t>
            </a:r>
            <a:r>
              <a:rPr lang="zh-CN" altLang="zh-CN" dirty="0"/>
              <a:t>可以看到</a:t>
            </a:r>
            <a:r>
              <a:rPr lang="en-US" altLang="zh-CN" dirty="0"/>
              <a:t>HiveQL</a:t>
            </a:r>
            <a:r>
              <a:rPr lang="zh-CN" altLang="zh-CN" dirty="0"/>
              <a:t>已转换为</a:t>
            </a:r>
            <a:r>
              <a:rPr lang="en-US" altLang="zh-CN" dirty="0"/>
              <a:t>MapReduce</a:t>
            </a:r>
            <a:r>
              <a:rPr lang="zh-CN" altLang="zh-CN" dirty="0"/>
              <a:t>操作。</a:t>
            </a:r>
            <a:endParaRPr lang="en-US" altLang="zh-CN" dirty="0"/>
          </a:p>
          <a:p>
            <a:r>
              <a:rPr lang="zh-CN" altLang="zh-CN" dirty="0"/>
              <a:t>（</a:t>
            </a:r>
            <a:r>
              <a:rPr lang="en-US" altLang="zh-CN" dirty="0"/>
              <a:t>4</a:t>
            </a:r>
            <a:r>
              <a:rPr lang="zh-CN" altLang="zh-CN" dirty="0"/>
              <a:t>）使用命令“</a:t>
            </a:r>
            <a:r>
              <a:rPr lang="en-US" altLang="zh-CN" dirty="0"/>
              <a:t>quit;</a:t>
            </a:r>
            <a:r>
              <a:rPr lang="zh-CN" altLang="zh-CN" dirty="0"/>
              <a:t>”退出</a:t>
            </a:r>
            <a:r>
              <a:rPr lang="en-US" altLang="zh-CN" dirty="0"/>
              <a:t>Hive CLI</a:t>
            </a:r>
            <a:r>
              <a:rPr lang="zh-CN" altLang="zh-CN" dirty="0"/>
              <a:t>。</a:t>
            </a:r>
          </a:p>
          <a:p>
            <a:endParaRPr lang="en-US" altLang="zh-CN" dirty="0"/>
          </a:p>
        </p:txBody>
      </p:sp>
      <p:pic>
        <p:nvPicPr>
          <p:cNvPr id="6" name="图片 5">
            <a:extLst>
              <a:ext uri="{FF2B5EF4-FFF2-40B4-BE49-F238E27FC236}">
                <a16:creationId xmlns:a16="http://schemas.microsoft.com/office/drawing/2014/main" id="{5131D7C3-C443-427D-A140-033FCA9860D9}"/>
              </a:ext>
            </a:extLst>
          </p:cNvPr>
          <p:cNvPicPr/>
          <p:nvPr/>
        </p:nvPicPr>
        <p:blipFill rotWithShape="1">
          <a:blip r:embed="rId2"/>
          <a:srcRect t="9283"/>
          <a:stretch/>
        </p:blipFill>
        <p:spPr bwMode="auto">
          <a:xfrm>
            <a:off x="3869690" y="0"/>
            <a:ext cx="5274310" cy="47783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4052232"/>
      </p:ext>
    </p:extLst>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D4B74-C16E-40DC-92EA-54B54D7DC0F3}"/>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54D1E016-58EB-422A-964B-10FA61120ECA}"/>
              </a:ext>
            </a:extLst>
          </p:cNvPr>
          <p:cNvSpPr>
            <a:spLocks noGrp="1"/>
          </p:cNvSpPr>
          <p:nvPr>
            <p:ph idx="1"/>
          </p:nvPr>
        </p:nvSpPr>
        <p:spPr>
          <a:xfrm>
            <a:off x="628650" y="1369219"/>
            <a:ext cx="7886700" cy="3263504"/>
          </a:xfrm>
        </p:spPr>
        <p:txBody>
          <a:bodyPr/>
          <a:lstStyle/>
          <a:p>
            <a:r>
              <a:rPr lang="zh-CN" altLang="zh-CN" dirty="0"/>
              <a:t>实际上，创建表和导入数据到</a:t>
            </a:r>
            <a:r>
              <a:rPr lang="en-US" altLang="zh-CN" dirty="0"/>
              <a:t>Hive</a:t>
            </a:r>
            <a:r>
              <a:rPr lang="zh-CN" altLang="zh-CN" dirty="0"/>
              <a:t>表</a:t>
            </a:r>
            <a:r>
              <a:rPr lang="en-US" altLang="zh-CN" dirty="0"/>
              <a:t>student</a:t>
            </a:r>
            <a:r>
              <a:rPr lang="zh-CN" altLang="zh-CN" dirty="0"/>
              <a:t>后，即会递归生成</a:t>
            </a:r>
            <a:r>
              <a:rPr lang="en-US" altLang="zh-CN" dirty="0"/>
              <a:t>HDFS</a:t>
            </a:r>
            <a:r>
              <a:rPr lang="zh-CN" altLang="zh-CN" dirty="0"/>
              <a:t>目录</a:t>
            </a:r>
            <a:r>
              <a:rPr lang="en-US" altLang="zh-CN" dirty="0"/>
              <a:t>/user/hive/warehouse/student</a:t>
            </a:r>
            <a:r>
              <a:rPr lang="zh-CN" altLang="zh-CN" dirty="0"/>
              <a:t>。这是因为</a:t>
            </a:r>
            <a:r>
              <a:rPr lang="en-US" altLang="zh-CN" dirty="0"/>
              <a:t>hive-default.xml</a:t>
            </a:r>
            <a:r>
              <a:rPr lang="zh-CN" altLang="zh-CN" dirty="0"/>
              <a:t>配置文件中参数</a:t>
            </a:r>
            <a:r>
              <a:rPr lang="en-US" altLang="zh-CN" dirty="0" err="1"/>
              <a:t>hive.metastore.warehouse.dir</a:t>
            </a:r>
            <a:r>
              <a:rPr lang="zh-CN" altLang="zh-CN" dirty="0"/>
              <a:t>默认值为“</a:t>
            </a:r>
            <a:r>
              <a:rPr lang="en-US" altLang="zh-CN" dirty="0"/>
              <a:t>/user/hive/warehouse</a:t>
            </a:r>
            <a:r>
              <a:rPr lang="zh-CN" altLang="zh-CN" dirty="0"/>
              <a:t>”</a:t>
            </a:r>
            <a:r>
              <a:rPr lang="zh-CN" altLang="en-US" dirty="0"/>
              <a:t>。</a:t>
            </a:r>
          </a:p>
        </p:txBody>
      </p:sp>
      <p:pic>
        <p:nvPicPr>
          <p:cNvPr id="4" name="图片 3">
            <a:extLst>
              <a:ext uri="{FF2B5EF4-FFF2-40B4-BE49-F238E27FC236}">
                <a16:creationId xmlns:a16="http://schemas.microsoft.com/office/drawing/2014/main" id="{30225CC6-EF4F-412A-B77B-7D38F0176DBE}"/>
              </a:ext>
            </a:extLst>
          </p:cNvPr>
          <p:cNvPicPr/>
          <p:nvPr/>
        </p:nvPicPr>
        <p:blipFill rotWithShape="1">
          <a:blip r:embed="rId2"/>
          <a:srcRect t="67156"/>
          <a:stretch/>
        </p:blipFill>
        <p:spPr bwMode="auto">
          <a:xfrm>
            <a:off x="1936115" y="2703582"/>
            <a:ext cx="5271770" cy="11785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1293566"/>
      </p:ext>
    </p:extLst>
  </p:cSld>
  <p:clrMapOvr>
    <a:masterClrMapping/>
  </p:clrMapOvr>
  <p:transition spd="med">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29ABB-8AC6-44E4-ACC1-447261BBB7A2}"/>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BBC7C860-B2A4-4408-B746-372AF32F3529}"/>
              </a:ext>
            </a:extLst>
          </p:cNvPr>
          <p:cNvSpPr>
            <a:spLocks noGrp="1"/>
          </p:cNvSpPr>
          <p:nvPr>
            <p:ph idx="1"/>
          </p:nvPr>
        </p:nvSpPr>
        <p:spPr>
          <a:xfrm>
            <a:off x="628650" y="1369219"/>
            <a:ext cx="3397758" cy="3263504"/>
          </a:xfrm>
        </p:spPr>
        <p:txBody>
          <a:bodyPr/>
          <a:lstStyle/>
          <a:p>
            <a:r>
              <a:rPr lang="zh-CN" altLang="zh-CN" dirty="0"/>
              <a:t>使用</a:t>
            </a:r>
            <a:r>
              <a:rPr lang="en-US" altLang="zh-CN" dirty="0"/>
              <a:t>hive</a:t>
            </a:r>
            <a:r>
              <a:rPr lang="zh-CN" altLang="zh-CN" dirty="0"/>
              <a:t>用户进入</a:t>
            </a:r>
            <a:r>
              <a:rPr lang="en-US" altLang="zh-CN" dirty="0"/>
              <a:t>MySQL</a:t>
            </a:r>
            <a:r>
              <a:rPr lang="zh-CN" altLang="zh-CN" dirty="0"/>
              <a:t>，</a:t>
            </a:r>
            <a:r>
              <a:rPr lang="en-US" altLang="zh-CN" dirty="0"/>
              <a:t>hive</a:t>
            </a:r>
            <a:r>
              <a:rPr lang="zh-CN" altLang="zh-CN" dirty="0"/>
              <a:t>数据库下拥有</a:t>
            </a:r>
            <a:r>
              <a:rPr lang="en-US" altLang="zh-CN" dirty="0"/>
              <a:t>57</a:t>
            </a:r>
            <a:r>
              <a:rPr lang="zh-CN" altLang="zh-CN" dirty="0"/>
              <a:t>个表，这些表用于存放</a:t>
            </a:r>
            <a:r>
              <a:rPr lang="en-US" altLang="zh-CN" dirty="0"/>
              <a:t>Hive</a:t>
            </a:r>
            <a:r>
              <a:rPr lang="zh-CN" altLang="zh-CN" dirty="0"/>
              <a:t>元数据</a:t>
            </a:r>
            <a:r>
              <a:rPr lang="zh-CN" altLang="en-US" dirty="0"/>
              <a:t>。</a:t>
            </a:r>
          </a:p>
        </p:txBody>
      </p:sp>
      <p:pic>
        <p:nvPicPr>
          <p:cNvPr id="4" name="图片 3">
            <a:extLst>
              <a:ext uri="{FF2B5EF4-FFF2-40B4-BE49-F238E27FC236}">
                <a16:creationId xmlns:a16="http://schemas.microsoft.com/office/drawing/2014/main" id="{C551EA9C-1DA7-4B4F-957B-510601C1844D}"/>
              </a:ext>
            </a:extLst>
          </p:cNvPr>
          <p:cNvPicPr/>
          <p:nvPr/>
        </p:nvPicPr>
        <p:blipFill rotWithShape="1">
          <a:blip r:embed="rId2"/>
          <a:srcRect t="8826"/>
          <a:stretch/>
        </p:blipFill>
        <p:spPr bwMode="auto">
          <a:xfrm>
            <a:off x="4026408" y="0"/>
            <a:ext cx="5117592" cy="47736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46153471"/>
      </p:ext>
    </p:extLst>
  </p:cSld>
  <p:clrMapOvr>
    <a:masterClrMapping/>
  </p:clrMapOvr>
  <p:transition spd="med">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94D3A-7F6B-40BB-81BF-C1FAB95A817B}"/>
              </a:ext>
            </a:extLst>
          </p:cNvPr>
          <p:cNvSpPr>
            <a:spLocks noGrp="1"/>
          </p:cNvSpPr>
          <p:nvPr>
            <p:ph type="title"/>
          </p:nvPr>
        </p:nvSpPr>
        <p:spPr/>
        <p:txBody>
          <a:bodyPr/>
          <a:lstStyle/>
          <a:p>
            <a:r>
              <a:rPr lang="en-US" altLang="zh-CN" dirty="0"/>
              <a:t>8.8.3  Hive API</a:t>
            </a:r>
            <a:endParaRPr lang="zh-CN" altLang="en-US" dirty="0"/>
          </a:p>
        </p:txBody>
      </p:sp>
      <p:sp>
        <p:nvSpPr>
          <p:cNvPr id="3" name="内容占位符 2">
            <a:extLst>
              <a:ext uri="{FF2B5EF4-FFF2-40B4-BE49-F238E27FC236}">
                <a16:creationId xmlns:a16="http://schemas.microsoft.com/office/drawing/2014/main" id="{9E144D64-08CF-49EF-B885-08F5A91AB8C0}"/>
              </a:ext>
            </a:extLst>
          </p:cNvPr>
          <p:cNvSpPr>
            <a:spLocks noGrp="1"/>
          </p:cNvSpPr>
          <p:nvPr>
            <p:ph idx="1"/>
          </p:nvPr>
        </p:nvSpPr>
        <p:spPr/>
        <p:txBody>
          <a:bodyPr/>
          <a:lstStyle/>
          <a:p>
            <a:r>
              <a:rPr lang="en-US" altLang="zh-CN" dirty="0"/>
              <a:t>Hive</a:t>
            </a:r>
            <a:r>
              <a:rPr lang="zh-CN" altLang="en-US" dirty="0"/>
              <a:t>支持</a:t>
            </a:r>
            <a:r>
              <a:rPr lang="en-US" altLang="zh-CN" dirty="0"/>
              <a:t>Java</a:t>
            </a:r>
            <a:r>
              <a:rPr lang="zh-CN" altLang="en-US" dirty="0"/>
              <a:t>、</a:t>
            </a:r>
            <a:r>
              <a:rPr lang="en-US" altLang="zh-CN" dirty="0"/>
              <a:t>Python</a:t>
            </a:r>
            <a:r>
              <a:rPr lang="zh-CN" altLang="en-US" dirty="0"/>
              <a:t>等语言编写的</a:t>
            </a:r>
            <a:r>
              <a:rPr lang="en-US" altLang="zh-CN" dirty="0"/>
              <a:t>JDBC/ODBC</a:t>
            </a:r>
            <a:r>
              <a:rPr lang="zh-CN" altLang="en-US" dirty="0"/>
              <a:t>应用程序访问</a:t>
            </a:r>
            <a:r>
              <a:rPr lang="en-US" altLang="zh-CN" dirty="0"/>
              <a:t>Hive</a:t>
            </a:r>
            <a:r>
              <a:rPr lang="zh-CN" altLang="en-US" dirty="0"/>
              <a:t>，</a:t>
            </a:r>
            <a:r>
              <a:rPr lang="en-US" altLang="zh-CN" dirty="0"/>
              <a:t>Hive API</a:t>
            </a:r>
            <a:r>
              <a:rPr lang="zh-CN" altLang="en-US" dirty="0"/>
              <a:t>详细参考官方文档</a:t>
            </a:r>
            <a:r>
              <a:rPr lang="en-US" altLang="zh-CN" dirty="0">
                <a:hlinkClick r:id="rId2"/>
              </a:rPr>
              <a:t>http://hive.apache.org/javadocs/</a:t>
            </a:r>
            <a:r>
              <a:rPr lang="zh-CN" altLang="en-US" dirty="0"/>
              <a:t>，其中有各种版本的</a:t>
            </a:r>
            <a:r>
              <a:rPr lang="en-US" altLang="zh-CN" dirty="0"/>
              <a:t>Hive Java API</a:t>
            </a:r>
            <a:r>
              <a:rPr lang="zh-CN" altLang="en-US" dirty="0"/>
              <a:t>。</a:t>
            </a:r>
            <a:endParaRPr lang="en-US" altLang="zh-CN" dirty="0"/>
          </a:p>
          <a:p>
            <a:r>
              <a:rPr lang="en-US" altLang="zh-CN" dirty="0"/>
              <a:t>Java</a:t>
            </a:r>
            <a:r>
              <a:rPr lang="zh-CN" altLang="zh-CN" dirty="0"/>
              <a:t>想要访问</a:t>
            </a:r>
            <a:r>
              <a:rPr lang="en-US" altLang="zh-CN" dirty="0"/>
              <a:t>Hive</a:t>
            </a:r>
            <a:r>
              <a:rPr lang="zh-CN" altLang="zh-CN" dirty="0"/>
              <a:t>，需要通过</a:t>
            </a:r>
            <a:r>
              <a:rPr lang="en-US" altLang="zh-CN" dirty="0"/>
              <a:t>beeline</a:t>
            </a:r>
            <a:r>
              <a:rPr lang="zh-CN" altLang="zh-CN" dirty="0"/>
              <a:t>的方式连接</a:t>
            </a:r>
            <a:r>
              <a:rPr lang="en-US" altLang="zh-CN" dirty="0"/>
              <a:t>Hive</a:t>
            </a:r>
            <a:r>
              <a:rPr lang="zh-CN" altLang="zh-CN" dirty="0"/>
              <a:t>，</a:t>
            </a:r>
            <a:r>
              <a:rPr lang="en-US" altLang="zh-CN" dirty="0"/>
              <a:t>Hive Server 2</a:t>
            </a:r>
            <a:r>
              <a:rPr lang="zh-CN" altLang="zh-CN" dirty="0"/>
              <a:t>提供了一个新的命令行工具</a:t>
            </a:r>
            <a:r>
              <a:rPr lang="en-US" altLang="zh-CN" dirty="0"/>
              <a:t>beeline</a:t>
            </a:r>
            <a:r>
              <a:rPr lang="zh-CN" altLang="zh-CN" dirty="0"/>
              <a:t>，</a:t>
            </a:r>
            <a:r>
              <a:rPr lang="en-US" altLang="zh-CN" dirty="0"/>
              <a:t>Hive Server 2</a:t>
            </a:r>
            <a:r>
              <a:rPr lang="zh-CN" altLang="zh-CN" dirty="0"/>
              <a:t>对之前的</a:t>
            </a:r>
            <a:r>
              <a:rPr lang="en-US" altLang="zh-CN" dirty="0"/>
              <a:t>Hive Server</a:t>
            </a:r>
            <a:r>
              <a:rPr lang="zh-CN" altLang="zh-CN" dirty="0"/>
              <a:t>做了升级，功能更加强大，它增加了权限控制，要使用</a:t>
            </a:r>
            <a:r>
              <a:rPr lang="en-US" altLang="zh-CN" dirty="0"/>
              <a:t>beeline</a:t>
            </a:r>
            <a:r>
              <a:rPr lang="zh-CN" altLang="zh-CN" dirty="0"/>
              <a:t>需要先启动</a:t>
            </a:r>
            <a:r>
              <a:rPr lang="en-US" altLang="zh-CN" dirty="0"/>
              <a:t>Hive Server 2</a:t>
            </a:r>
            <a:r>
              <a:rPr lang="zh-CN" altLang="zh-CN" dirty="0"/>
              <a:t>，再使用</a:t>
            </a:r>
            <a:r>
              <a:rPr lang="en-US" altLang="zh-CN" dirty="0"/>
              <a:t>beeline</a:t>
            </a:r>
            <a:r>
              <a:rPr lang="zh-CN" altLang="zh-CN" dirty="0"/>
              <a:t>连接。</a:t>
            </a:r>
            <a:endParaRPr lang="zh-CN" altLang="en-US" dirty="0"/>
          </a:p>
        </p:txBody>
      </p:sp>
    </p:spTree>
    <p:extLst>
      <p:ext uri="{BB962C8B-B14F-4D97-AF65-F5344CB8AC3E}">
        <p14:creationId xmlns:p14="http://schemas.microsoft.com/office/powerpoint/2010/main" val="1839902891"/>
      </p:ext>
    </p:extLst>
  </p:cSld>
  <p:clrMapOvr>
    <a:masterClrMapping/>
  </p:clrMapOvr>
  <p:transition spd="med">
    <p:pull/>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2320</TotalTime>
  <Words>11724</Words>
  <Application>Microsoft Office PowerPoint</Application>
  <PresentationFormat>全屏显示(16:9)</PresentationFormat>
  <Paragraphs>1014</Paragraphs>
  <Slides>105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105</vt:i4>
      </vt:variant>
    </vt:vector>
  </HeadingPairs>
  <TitlesOfParts>
    <vt:vector size="113" baseType="lpstr">
      <vt:lpstr>等线</vt:lpstr>
      <vt:lpstr>微软雅黑</vt:lpstr>
      <vt:lpstr>Arial</vt:lpstr>
      <vt:lpstr>Calibri</vt:lpstr>
      <vt:lpstr>Times New Roman</vt:lpstr>
      <vt:lpstr>Wingdings</vt:lpstr>
      <vt:lpstr>Office Theme</vt:lpstr>
      <vt:lpstr>Visio</vt:lpstr>
      <vt:lpstr>PowerPoint 演示文稿</vt:lpstr>
      <vt:lpstr>【知识与能力要求】</vt:lpstr>
      <vt:lpstr>第8章  数据仓库Hive</vt:lpstr>
      <vt:lpstr>8.1  初识Hive</vt:lpstr>
      <vt:lpstr>Hive基本工作流程</vt:lpstr>
      <vt:lpstr>8.1  初识Hive</vt:lpstr>
      <vt:lpstr>8.2  Hive体系架构</vt:lpstr>
      <vt:lpstr>8.2  Hive体系架构</vt:lpstr>
      <vt:lpstr>8.2.1  客户端组件</vt:lpstr>
      <vt:lpstr>8.2.2  服务端组件</vt:lpstr>
      <vt:lpstr>Hive Server vs. Hive Server 2</vt:lpstr>
      <vt:lpstr>Hive元数据Metastore</vt:lpstr>
      <vt:lpstr>8.3  Hive数据类型</vt:lpstr>
      <vt:lpstr>8.3.1  基本数据类型</vt:lpstr>
      <vt:lpstr>8.3.1  基本数据类型</vt:lpstr>
      <vt:lpstr>8.3.2  集合数据类型</vt:lpstr>
      <vt:lpstr>8.4  Hive文件格式</vt:lpstr>
      <vt:lpstr>8.5  Hive数据模型</vt:lpstr>
      <vt:lpstr>8.5.1  表（Table）</vt:lpstr>
      <vt:lpstr>8.5.2  分区（Partition）</vt:lpstr>
      <vt:lpstr>8.5.3  桶（Bucket）</vt:lpstr>
      <vt:lpstr>【实例：表Student在Hive中的分区、分桶存储】</vt:lpstr>
      <vt:lpstr>8.6  Hive函数</vt:lpstr>
      <vt:lpstr>8.6.1  内置运算符</vt:lpstr>
      <vt:lpstr>8.6.2  内置函数（字符串函数）</vt:lpstr>
      <vt:lpstr>8.6.2  内置函数（字符串函数）</vt:lpstr>
      <vt:lpstr>8.6.2  内置函数（日期函数）</vt:lpstr>
      <vt:lpstr>【实例：使用命令describe function查看函数帮助】</vt:lpstr>
      <vt:lpstr>8.6.3  自定义函数</vt:lpstr>
      <vt:lpstr>1）普通自定义函数（UDF）</vt:lpstr>
      <vt:lpstr>【实例8-1】</vt:lpstr>
      <vt:lpstr>【实例8-1】</vt:lpstr>
      <vt:lpstr>2）表生成自定义函数（UDTF）</vt:lpstr>
      <vt:lpstr>【实例8-2】</vt:lpstr>
      <vt:lpstr>【实例8-2】</vt:lpstr>
      <vt:lpstr>【实例8-2】</vt:lpstr>
      <vt:lpstr>3）聚集自定义函数（UDAF）</vt:lpstr>
      <vt:lpstr>【实例8-3】</vt:lpstr>
      <vt:lpstr>【实例8-3】</vt:lpstr>
      <vt:lpstr>【实例8-3】</vt:lpstr>
      <vt:lpstr>8.7  部署Hive</vt:lpstr>
      <vt:lpstr>8.7.1  运行环境</vt:lpstr>
      <vt:lpstr>8.7.2  部署模式</vt:lpstr>
      <vt:lpstr>8.7.2  部署模式</vt:lpstr>
      <vt:lpstr>8.7.2  部署模式</vt:lpstr>
      <vt:lpstr>8.7.3  规划Hive</vt:lpstr>
      <vt:lpstr>8.7.4  部署本地模式Hive</vt:lpstr>
      <vt:lpstr>8.7.4  部署本地模式Hive</vt:lpstr>
      <vt:lpstr>8.7.4  部署本地模式Hive</vt:lpstr>
      <vt:lpstr>使用yum repolist查看有哪些版本MySQL</vt:lpstr>
      <vt:lpstr>8.7.4  部署本地模式Hive</vt:lpstr>
      <vt:lpstr>8.7.4  部署本地模式Hive</vt:lpstr>
      <vt:lpstr>8.7.4  部署本地模式Hive</vt:lpstr>
      <vt:lpstr>8.7.4  部署本地模式Hive</vt:lpstr>
      <vt:lpstr>8.7.4  部署本地模式Hive</vt:lpstr>
      <vt:lpstr>MySQL 5.7默认密码检查策略</vt:lpstr>
      <vt:lpstr>MySQL密码策略中相关参数说明（部分）</vt:lpstr>
      <vt:lpstr>8.7.4  部署本地模式Hive</vt:lpstr>
      <vt:lpstr>8.7.4  部署本地模式Hive</vt:lpstr>
      <vt:lpstr>8.7.4  部署本地模式Hive</vt:lpstr>
      <vt:lpstr>8.7.4  部署本地模式Hive</vt:lpstr>
      <vt:lpstr>8.7.4  部署本地模式Hive</vt:lpstr>
      <vt:lpstr>8.7.4  部署本地模式Hive</vt:lpstr>
      <vt:lpstr>8.7.4  部署本地模式Hive</vt:lpstr>
      <vt:lpstr>8.7.4  部署本地模式Hive</vt:lpstr>
      <vt:lpstr>8.7.4  部署本地模式Hive</vt:lpstr>
      <vt:lpstr>配置文件hive-site.xml涉及的主要参数</vt:lpstr>
      <vt:lpstr>8.7.4  部署本地模式Hive</vt:lpstr>
      <vt:lpstr>8.7.4  部署本地模式Hive</vt:lpstr>
      <vt:lpstr>8.7.4  部署本地模式Hive</vt:lpstr>
      <vt:lpstr>8.7.4  部署本地模式Hive</vt:lpstr>
      <vt:lpstr>8.7.4  部署本地模式Hive</vt:lpstr>
      <vt:lpstr>8.7.4  部署本地模式Hive</vt:lpstr>
      <vt:lpstr>8.7.5  验证Hive</vt:lpstr>
      <vt:lpstr>8.7.5  验证Hive</vt:lpstr>
      <vt:lpstr>8.7.5  验证Hive</vt:lpstr>
      <vt:lpstr>8.7.5  验证Hive</vt:lpstr>
      <vt:lpstr>8.8  实战Hive</vt:lpstr>
      <vt:lpstr>8.8.1  Hive Web Interface（HWI）</vt:lpstr>
      <vt:lpstr>8.8.2  Hive Shell</vt:lpstr>
      <vt:lpstr>“hive”命令支持的主要参数选项</vt:lpstr>
      <vt:lpstr>1. Hive Shell基本命令</vt:lpstr>
      <vt:lpstr>2. HiveQL</vt:lpstr>
      <vt:lpstr>DDL Overview、CREATE DATABASE</vt:lpstr>
      <vt:lpstr>CREATE TABLE</vt:lpstr>
      <vt:lpstr>CREATE TABLE</vt:lpstr>
      <vt:lpstr>2. HiveQL</vt:lpstr>
      <vt:lpstr>【实例：数据导入（LOAD）语句】</vt:lpstr>
      <vt:lpstr>2. HiveQL</vt:lpstr>
      <vt:lpstr>【实例8-4】</vt:lpstr>
      <vt:lpstr>【实例8-4】</vt:lpstr>
      <vt:lpstr>【实例8-4】</vt:lpstr>
      <vt:lpstr>【实例8-4】</vt:lpstr>
      <vt:lpstr>【实例8-4】</vt:lpstr>
      <vt:lpstr>【实例8-4】</vt:lpstr>
      <vt:lpstr>【实例8-4】</vt:lpstr>
      <vt:lpstr>【实例8-4】</vt:lpstr>
      <vt:lpstr>【实例8-4】</vt:lpstr>
      <vt:lpstr>8.8.3  Hive API</vt:lpstr>
      <vt:lpstr>8.9  Hive优化策略</vt:lpstr>
      <vt:lpstr>8.9  Hive优化策略</vt:lpstr>
      <vt:lpstr>【本章小结】</vt:lpstr>
      <vt:lpstr>【课后作业】</vt:lpstr>
      <vt:lpstr>【参考文献】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课件-第8章数据仓库Hive(2020春)</dc:title>
  <dc:creator>西京学院-徐鲁辉</dc:creator>
  <cp:lastModifiedBy>xu luhui</cp:lastModifiedBy>
  <cp:revision>711</cp:revision>
  <dcterms:created xsi:type="dcterms:W3CDTF">2016-11-28T05:24:40Z</dcterms:created>
  <dcterms:modified xsi:type="dcterms:W3CDTF">2020-04-06T06:09:03Z</dcterms:modified>
</cp:coreProperties>
</file>