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8" r:id="rId4"/>
    <p:sldId id="293" r:id="rId5"/>
    <p:sldId id="294"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75" r:id="rId21"/>
    <p:sldId id="313" r:id="rId22"/>
    <p:sldId id="314" r:id="rId23"/>
    <p:sldId id="315" r:id="rId24"/>
    <p:sldId id="316" r:id="rId25"/>
    <p:sldId id="317" r:id="rId26"/>
    <p:sldId id="318" r:id="rId27"/>
    <p:sldId id="319" r:id="rId28"/>
    <p:sldId id="320" r:id="rId29"/>
    <p:sldId id="321" r:id="rId30"/>
    <p:sldId id="324" r:id="rId31"/>
    <p:sldId id="322" r:id="rId32"/>
    <p:sldId id="323" r:id="rId33"/>
    <p:sldId id="325"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7" r:id="rId53"/>
    <p:sldId id="346" r:id="rId54"/>
    <p:sldId id="348" r:id="rId55"/>
    <p:sldId id="349" r:id="rId56"/>
    <p:sldId id="350" r:id="rId57"/>
    <p:sldId id="352" r:id="rId58"/>
    <p:sldId id="351" r:id="rId59"/>
    <p:sldId id="353" r:id="rId60"/>
    <p:sldId id="354" r:id="rId61"/>
    <p:sldId id="355" r:id="rId62"/>
    <p:sldId id="356" r:id="rId63"/>
    <p:sldId id="357" r:id="rId64"/>
    <p:sldId id="358" r:id="rId65"/>
    <p:sldId id="359" r:id="rId66"/>
    <p:sldId id="360" r:id="rId67"/>
    <p:sldId id="361" r:id="rId68"/>
    <p:sldId id="362" r:id="rId69"/>
    <p:sldId id="363" r:id="rId70"/>
    <p:sldId id="365" r:id="rId71"/>
    <p:sldId id="366" r:id="rId72"/>
    <p:sldId id="367" r:id="rId73"/>
    <p:sldId id="368" r:id="rId74"/>
    <p:sldId id="369" r:id="rId75"/>
    <p:sldId id="370" r:id="rId76"/>
    <p:sldId id="371" r:id="rId77"/>
    <p:sldId id="372" r:id="rId78"/>
    <p:sldId id="373" r:id="rId79"/>
    <p:sldId id="374" r:id="rId80"/>
    <p:sldId id="376" r:id="rId81"/>
    <p:sldId id="295"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2" r:id="rId97"/>
    <p:sldId id="393" r:id="rId98"/>
    <p:sldId id="394" r:id="rId99"/>
    <p:sldId id="395" r:id="rId100"/>
    <p:sldId id="396" r:id="rId101"/>
    <p:sldId id="397" r:id="rId102"/>
    <p:sldId id="398" r:id="rId103"/>
    <p:sldId id="399" r:id="rId104"/>
    <p:sldId id="400" r:id="rId105"/>
    <p:sldId id="401" r:id="rId106"/>
    <p:sldId id="402" r:id="rId107"/>
    <p:sldId id="403" r:id="rId108"/>
    <p:sldId id="404" r:id="rId109"/>
    <p:sldId id="405" r:id="rId110"/>
    <p:sldId id="406" r:id="rId111"/>
    <p:sldId id="407" r:id="rId112"/>
    <p:sldId id="408" r:id="rId113"/>
    <p:sldId id="409" r:id="rId114"/>
    <p:sldId id="410" r:id="rId115"/>
    <p:sldId id="411" r:id="rId116"/>
    <p:sldId id="412" r:id="rId117"/>
    <p:sldId id="413" r:id="rId118"/>
    <p:sldId id="296" r:id="rId119"/>
    <p:sldId id="414" r:id="rId120"/>
    <p:sldId id="415" r:id="rId121"/>
    <p:sldId id="416" r:id="rId122"/>
    <p:sldId id="417" r:id="rId123"/>
    <p:sldId id="418" r:id="rId124"/>
    <p:sldId id="419" r:id="rId125"/>
    <p:sldId id="420" r:id="rId126"/>
    <p:sldId id="421" r:id="rId127"/>
    <p:sldId id="422" r:id="rId128"/>
    <p:sldId id="423" r:id="rId129"/>
    <p:sldId id="424" r:id="rId130"/>
    <p:sldId id="425" r:id="rId131"/>
    <p:sldId id="426" r:id="rId132"/>
    <p:sldId id="427" r:id="rId133"/>
    <p:sldId id="428" r:id="rId134"/>
    <p:sldId id="429" r:id="rId135"/>
    <p:sldId id="430" r:id="rId136"/>
    <p:sldId id="431" r:id="rId137"/>
    <p:sldId id="432" r:id="rId138"/>
    <p:sldId id="433" r:id="rId139"/>
    <p:sldId id="434" r:id="rId140"/>
    <p:sldId id="435" r:id="rId141"/>
    <p:sldId id="436" r:id="rId142"/>
    <p:sldId id="437" r:id="rId143"/>
    <p:sldId id="438" r:id="rId144"/>
    <p:sldId id="440" r:id="rId145"/>
    <p:sldId id="441" r:id="rId146"/>
    <p:sldId id="442" r:id="rId147"/>
    <p:sldId id="443" r:id="rId148"/>
    <p:sldId id="444" r:id="rId149"/>
    <p:sldId id="445" r:id="rId150"/>
    <p:sldId id="446" r:id="rId151"/>
    <p:sldId id="447" r:id="rId152"/>
    <p:sldId id="297" r:id="rId153"/>
    <p:sldId id="448" r:id="rId154"/>
    <p:sldId id="449" r:id="rId155"/>
    <p:sldId id="450" r:id="rId156"/>
    <p:sldId id="451" r:id="rId157"/>
    <p:sldId id="453" r:id="rId158"/>
    <p:sldId id="452" r:id="rId159"/>
    <p:sldId id="455" r:id="rId160"/>
    <p:sldId id="456" r:id="rId161"/>
    <p:sldId id="454" r:id="rId162"/>
    <p:sldId id="457" r:id="rId163"/>
    <p:sldId id="458" r:id="rId164"/>
    <p:sldId id="459" r:id="rId165"/>
    <p:sldId id="460" r:id="rId166"/>
    <p:sldId id="461" r:id="rId167"/>
    <p:sldId id="462" r:id="rId168"/>
    <p:sldId id="463" r:id="rId169"/>
    <p:sldId id="464" r:id="rId170"/>
    <p:sldId id="465" r:id="rId171"/>
    <p:sldId id="466" r:id="rId172"/>
    <p:sldId id="291" r:id="rId173"/>
    <p:sldId id="292" r:id="rId174"/>
    <p:sldId id="467" r:id="rId175"/>
    <p:sldId id="283" r:id="rId17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110" d="100"/>
          <a:sy n="110"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32430-CD94-449B-B8B5-E868B585F48B}" type="doc">
      <dgm:prSet loTypeId="urn:microsoft.com/office/officeart/2005/8/layout/hProcess9" loCatId="process" qsTypeId="urn:microsoft.com/office/officeart/2005/8/quickstyle/simple1" qsCatId="simple" csTypeId="urn:microsoft.com/office/officeart/2005/8/colors/accent1_2" csCatId="accent1" phldr="1"/>
      <dgm:spPr/>
    </dgm:pt>
    <dgm:pt modelId="{4786F0A9-3CF1-40C7-8459-60D4D5A8BC3C}">
      <dgm:prSet phldrT="[文本]"/>
      <dgm:spPr/>
      <dgm:t>
        <a:bodyPr/>
        <a:lstStyle/>
        <a:p>
          <a:r>
            <a:rPr lang="zh-CN" altLang="en-US" dirty="0"/>
            <a:t>了解</a:t>
          </a:r>
          <a:r>
            <a:rPr lang="en-US" altLang="zh-CN" dirty="0"/>
            <a:t>Sqoop</a:t>
          </a:r>
          <a:r>
            <a:rPr lang="zh-CN" altLang="en-US" dirty="0"/>
            <a:t>运行环境</a:t>
          </a:r>
        </a:p>
      </dgm:t>
    </dgm:pt>
    <dgm:pt modelId="{E06822F2-9158-4B16-A0EC-09589FBC3C0A}" type="parTrans" cxnId="{FC687248-BFC1-4798-A778-0D9E8852D311}">
      <dgm:prSet/>
      <dgm:spPr/>
      <dgm:t>
        <a:bodyPr/>
        <a:lstStyle/>
        <a:p>
          <a:endParaRPr lang="zh-CN" altLang="en-US"/>
        </a:p>
      </dgm:t>
    </dgm:pt>
    <dgm:pt modelId="{75CE2A33-7C07-4119-8D13-06B7B86B2945}" type="sibTrans" cxnId="{FC687248-BFC1-4798-A778-0D9E8852D311}">
      <dgm:prSet/>
      <dgm:spPr/>
      <dgm:t>
        <a:bodyPr/>
        <a:lstStyle/>
        <a:p>
          <a:endParaRPr lang="zh-CN" altLang="en-US"/>
        </a:p>
      </dgm:t>
    </dgm:pt>
    <dgm:pt modelId="{0ADC5A96-080B-46A3-A688-3595B6BC5BBA}">
      <dgm:prSet phldrT="[文本]"/>
      <dgm:spPr/>
      <dgm:t>
        <a:bodyPr/>
        <a:lstStyle/>
        <a:p>
          <a:r>
            <a:rPr lang="zh-CN" altLang="en-US" dirty="0"/>
            <a:t>安装和配置</a:t>
          </a:r>
          <a:r>
            <a:rPr lang="en-US" altLang="zh-CN" dirty="0"/>
            <a:t>Java</a:t>
          </a:r>
          <a:endParaRPr lang="zh-CN" altLang="en-US" dirty="0"/>
        </a:p>
      </dgm:t>
    </dgm:pt>
    <dgm:pt modelId="{16C6A030-EACD-4E5C-AB34-9F76AF5C3B24}" type="parTrans" cxnId="{71D33297-FD98-4D7F-B6B5-8CA81C9A597D}">
      <dgm:prSet/>
      <dgm:spPr/>
      <dgm:t>
        <a:bodyPr/>
        <a:lstStyle/>
        <a:p>
          <a:endParaRPr lang="zh-CN" altLang="en-US"/>
        </a:p>
      </dgm:t>
    </dgm:pt>
    <dgm:pt modelId="{19560289-B645-4C36-9281-515C096327E8}" type="sibTrans" cxnId="{71D33297-FD98-4D7F-B6B5-8CA81C9A597D}">
      <dgm:prSet/>
      <dgm:spPr/>
      <dgm:t>
        <a:bodyPr/>
        <a:lstStyle/>
        <a:p>
          <a:endParaRPr lang="zh-CN" altLang="en-US"/>
        </a:p>
      </dgm:t>
    </dgm:pt>
    <dgm:pt modelId="{D685ADD5-DF9C-4FAD-92DF-3B4148121873}">
      <dgm:prSet phldrT="[文本]"/>
      <dgm:spPr/>
      <dgm:t>
        <a:bodyPr/>
        <a:lstStyle/>
        <a:p>
          <a:r>
            <a:rPr lang="zh-CN" altLang="en-US" dirty="0"/>
            <a:t>部署</a:t>
          </a:r>
          <a:r>
            <a:rPr lang="en-US" altLang="zh-CN" dirty="0"/>
            <a:t>Hadoop</a:t>
          </a:r>
          <a:r>
            <a:rPr lang="zh-CN" altLang="en-US" dirty="0"/>
            <a:t>集群</a:t>
          </a:r>
        </a:p>
      </dgm:t>
    </dgm:pt>
    <dgm:pt modelId="{DC976BA2-AD30-4226-8CF1-ADD7453F2FF6}" type="parTrans" cxnId="{10AD39DF-CDC2-4CC9-8B9E-6021264366EA}">
      <dgm:prSet/>
      <dgm:spPr/>
      <dgm:t>
        <a:bodyPr/>
        <a:lstStyle/>
        <a:p>
          <a:endParaRPr lang="zh-CN" altLang="en-US"/>
        </a:p>
      </dgm:t>
    </dgm:pt>
    <dgm:pt modelId="{E7E718C4-FC9D-45A4-B4D9-D5F4FE4FB0FC}" type="sibTrans" cxnId="{10AD39DF-CDC2-4CC9-8B9E-6021264366EA}">
      <dgm:prSet/>
      <dgm:spPr/>
      <dgm:t>
        <a:bodyPr/>
        <a:lstStyle/>
        <a:p>
          <a:endParaRPr lang="zh-CN" altLang="en-US"/>
        </a:p>
      </dgm:t>
    </dgm:pt>
    <dgm:pt modelId="{6A6FE21E-6D07-4224-AA8F-11A9B189C31B}">
      <dgm:prSet/>
      <dgm:spPr/>
      <dgm:t>
        <a:bodyPr/>
        <a:lstStyle/>
        <a:p>
          <a:r>
            <a:rPr lang="zh-CN" altLang="en-US" dirty="0"/>
            <a:t>获取、安装和配置</a:t>
          </a:r>
          <a:r>
            <a:rPr lang="en-US" altLang="zh-CN" dirty="0"/>
            <a:t>Sqoop</a:t>
          </a:r>
          <a:endParaRPr lang="zh-CN" altLang="en-US" dirty="0"/>
        </a:p>
      </dgm:t>
    </dgm:pt>
    <dgm:pt modelId="{69C52A37-BD79-4B15-A5A9-BC448F821363}" type="parTrans" cxnId="{9BAFDA99-DF39-496F-A6C3-4A0B832EE6D1}">
      <dgm:prSet/>
      <dgm:spPr/>
      <dgm:t>
        <a:bodyPr/>
        <a:lstStyle/>
        <a:p>
          <a:endParaRPr lang="zh-CN" altLang="en-US"/>
        </a:p>
      </dgm:t>
    </dgm:pt>
    <dgm:pt modelId="{7D4E5C68-9E85-492E-BFF7-252FD89700A4}" type="sibTrans" cxnId="{9BAFDA99-DF39-496F-A6C3-4A0B832EE6D1}">
      <dgm:prSet/>
      <dgm:spPr/>
      <dgm:t>
        <a:bodyPr/>
        <a:lstStyle/>
        <a:p>
          <a:endParaRPr lang="zh-CN" altLang="en-US"/>
        </a:p>
      </dgm:t>
    </dgm:pt>
    <dgm:pt modelId="{056F8ADE-734F-4F20-AA28-E5AED37D8282}">
      <dgm:prSet/>
      <dgm:spPr/>
      <dgm:t>
        <a:bodyPr/>
        <a:lstStyle/>
        <a:p>
          <a:r>
            <a:rPr lang="zh-CN" altLang="en-US" dirty="0"/>
            <a:t>验证</a:t>
          </a:r>
          <a:r>
            <a:rPr lang="en-US" altLang="zh-CN" dirty="0"/>
            <a:t>Sqoop</a:t>
          </a:r>
          <a:endParaRPr lang="zh-CN" altLang="en-US" dirty="0"/>
        </a:p>
      </dgm:t>
    </dgm:pt>
    <dgm:pt modelId="{0E0EA58D-CD8A-47E2-93F8-BE17B1A932A9}" type="parTrans" cxnId="{371D44B1-7CD2-43AC-B0FA-F33BF0B0A091}">
      <dgm:prSet/>
      <dgm:spPr/>
      <dgm:t>
        <a:bodyPr/>
        <a:lstStyle/>
        <a:p>
          <a:endParaRPr lang="zh-CN" altLang="en-US"/>
        </a:p>
      </dgm:t>
    </dgm:pt>
    <dgm:pt modelId="{F3384689-A665-42C0-A0DB-9EBE4AA42B24}" type="sibTrans" cxnId="{371D44B1-7CD2-43AC-B0FA-F33BF0B0A091}">
      <dgm:prSet/>
      <dgm:spPr/>
      <dgm:t>
        <a:bodyPr/>
        <a:lstStyle/>
        <a:p>
          <a:endParaRPr lang="zh-CN" altLang="en-US"/>
        </a:p>
      </dgm:t>
    </dgm:pt>
    <dgm:pt modelId="{DCFC6CF2-920D-4FBD-A950-01480D696A7D}" type="pres">
      <dgm:prSet presAssocID="{BF732430-CD94-449B-B8B5-E868B585F48B}" presName="CompostProcess" presStyleCnt="0">
        <dgm:presLayoutVars>
          <dgm:dir/>
          <dgm:resizeHandles val="exact"/>
        </dgm:presLayoutVars>
      </dgm:prSet>
      <dgm:spPr/>
    </dgm:pt>
    <dgm:pt modelId="{DF622A29-FD6B-4F72-9D0B-B12A28599FAC}" type="pres">
      <dgm:prSet presAssocID="{BF732430-CD94-449B-B8B5-E868B585F48B}" presName="arrow" presStyleLbl="bgShp" presStyleIdx="0" presStyleCnt="1"/>
      <dgm:spPr/>
    </dgm:pt>
    <dgm:pt modelId="{1C4385FD-3E97-4573-9A17-BB73FF65B89D}" type="pres">
      <dgm:prSet presAssocID="{BF732430-CD94-449B-B8B5-E868B585F48B}" presName="linearProcess" presStyleCnt="0"/>
      <dgm:spPr/>
    </dgm:pt>
    <dgm:pt modelId="{AEA2501C-F26D-436E-87CD-B882A8A0F325}" type="pres">
      <dgm:prSet presAssocID="{4786F0A9-3CF1-40C7-8459-60D4D5A8BC3C}" presName="textNode" presStyleLbl="node1" presStyleIdx="0" presStyleCnt="5">
        <dgm:presLayoutVars>
          <dgm:bulletEnabled val="1"/>
        </dgm:presLayoutVars>
      </dgm:prSet>
      <dgm:spPr/>
    </dgm:pt>
    <dgm:pt modelId="{1617F0AA-8A5E-466E-AFDC-11AA36BC37DC}" type="pres">
      <dgm:prSet presAssocID="{75CE2A33-7C07-4119-8D13-06B7B86B2945}" presName="sibTrans" presStyleCnt="0"/>
      <dgm:spPr/>
    </dgm:pt>
    <dgm:pt modelId="{5B7779C3-79B1-4753-A5C8-04CB687F4D51}" type="pres">
      <dgm:prSet presAssocID="{0ADC5A96-080B-46A3-A688-3595B6BC5BBA}" presName="textNode" presStyleLbl="node1" presStyleIdx="1" presStyleCnt="5">
        <dgm:presLayoutVars>
          <dgm:bulletEnabled val="1"/>
        </dgm:presLayoutVars>
      </dgm:prSet>
      <dgm:spPr/>
    </dgm:pt>
    <dgm:pt modelId="{EEB56CE9-44B6-46DB-B07E-680657A7118D}" type="pres">
      <dgm:prSet presAssocID="{19560289-B645-4C36-9281-515C096327E8}" presName="sibTrans" presStyleCnt="0"/>
      <dgm:spPr/>
    </dgm:pt>
    <dgm:pt modelId="{AD39ED0A-D7D6-4793-8AE9-2A701D67FF3C}" type="pres">
      <dgm:prSet presAssocID="{D685ADD5-DF9C-4FAD-92DF-3B4148121873}" presName="textNode" presStyleLbl="node1" presStyleIdx="2" presStyleCnt="5">
        <dgm:presLayoutVars>
          <dgm:bulletEnabled val="1"/>
        </dgm:presLayoutVars>
      </dgm:prSet>
      <dgm:spPr/>
    </dgm:pt>
    <dgm:pt modelId="{3AF466D7-4E0F-4F21-89F9-C4F19C8A9034}" type="pres">
      <dgm:prSet presAssocID="{E7E718C4-FC9D-45A4-B4D9-D5F4FE4FB0FC}" presName="sibTrans" presStyleCnt="0"/>
      <dgm:spPr/>
    </dgm:pt>
    <dgm:pt modelId="{C98F8456-37BD-45C9-8E5D-FF4F92DD951A}" type="pres">
      <dgm:prSet presAssocID="{6A6FE21E-6D07-4224-AA8F-11A9B189C31B}" presName="textNode" presStyleLbl="node1" presStyleIdx="3" presStyleCnt="5">
        <dgm:presLayoutVars>
          <dgm:bulletEnabled val="1"/>
        </dgm:presLayoutVars>
      </dgm:prSet>
      <dgm:spPr/>
    </dgm:pt>
    <dgm:pt modelId="{79EA7B22-4801-4C21-A65A-15F3EDA5798B}" type="pres">
      <dgm:prSet presAssocID="{7D4E5C68-9E85-492E-BFF7-252FD89700A4}" presName="sibTrans" presStyleCnt="0"/>
      <dgm:spPr/>
    </dgm:pt>
    <dgm:pt modelId="{443A5F82-69D2-4A72-BD6B-8EF563F1203F}" type="pres">
      <dgm:prSet presAssocID="{056F8ADE-734F-4F20-AA28-E5AED37D8282}" presName="textNode" presStyleLbl="node1" presStyleIdx="4" presStyleCnt="5">
        <dgm:presLayoutVars>
          <dgm:bulletEnabled val="1"/>
        </dgm:presLayoutVars>
      </dgm:prSet>
      <dgm:spPr/>
    </dgm:pt>
  </dgm:ptLst>
  <dgm:cxnLst>
    <dgm:cxn modelId="{73ABA014-684F-4EF9-BF07-51967BB7DEE1}" type="presOf" srcId="{BF732430-CD94-449B-B8B5-E868B585F48B}" destId="{DCFC6CF2-920D-4FBD-A950-01480D696A7D}" srcOrd="0" destOrd="0" presId="urn:microsoft.com/office/officeart/2005/8/layout/hProcess9"/>
    <dgm:cxn modelId="{28A92126-D078-49F0-8A46-FD159E972FD4}" type="presOf" srcId="{6A6FE21E-6D07-4224-AA8F-11A9B189C31B}" destId="{C98F8456-37BD-45C9-8E5D-FF4F92DD951A}" srcOrd="0" destOrd="0" presId="urn:microsoft.com/office/officeart/2005/8/layout/hProcess9"/>
    <dgm:cxn modelId="{F4EF303E-9D27-4FA2-9852-45713D27AC7B}" type="presOf" srcId="{056F8ADE-734F-4F20-AA28-E5AED37D8282}" destId="{443A5F82-69D2-4A72-BD6B-8EF563F1203F}" srcOrd="0" destOrd="0" presId="urn:microsoft.com/office/officeart/2005/8/layout/hProcess9"/>
    <dgm:cxn modelId="{1AB89563-5B4D-4575-93A9-27CCED72ECCD}" type="presOf" srcId="{D685ADD5-DF9C-4FAD-92DF-3B4148121873}" destId="{AD39ED0A-D7D6-4793-8AE9-2A701D67FF3C}" srcOrd="0" destOrd="0" presId="urn:microsoft.com/office/officeart/2005/8/layout/hProcess9"/>
    <dgm:cxn modelId="{FC687248-BFC1-4798-A778-0D9E8852D311}" srcId="{BF732430-CD94-449B-B8B5-E868B585F48B}" destId="{4786F0A9-3CF1-40C7-8459-60D4D5A8BC3C}" srcOrd="0" destOrd="0" parTransId="{E06822F2-9158-4B16-A0EC-09589FBC3C0A}" sibTransId="{75CE2A33-7C07-4119-8D13-06B7B86B2945}"/>
    <dgm:cxn modelId="{71D33297-FD98-4D7F-B6B5-8CA81C9A597D}" srcId="{BF732430-CD94-449B-B8B5-E868B585F48B}" destId="{0ADC5A96-080B-46A3-A688-3595B6BC5BBA}" srcOrd="1" destOrd="0" parTransId="{16C6A030-EACD-4E5C-AB34-9F76AF5C3B24}" sibTransId="{19560289-B645-4C36-9281-515C096327E8}"/>
    <dgm:cxn modelId="{9BAFDA99-DF39-496F-A6C3-4A0B832EE6D1}" srcId="{BF732430-CD94-449B-B8B5-E868B585F48B}" destId="{6A6FE21E-6D07-4224-AA8F-11A9B189C31B}" srcOrd="3" destOrd="0" parTransId="{69C52A37-BD79-4B15-A5A9-BC448F821363}" sibTransId="{7D4E5C68-9E85-492E-BFF7-252FD89700A4}"/>
    <dgm:cxn modelId="{602C60A5-C01D-4A7E-B943-7F6E3C28651C}" type="presOf" srcId="{0ADC5A96-080B-46A3-A688-3595B6BC5BBA}" destId="{5B7779C3-79B1-4753-A5C8-04CB687F4D51}" srcOrd="0" destOrd="0" presId="urn:microsoft.com/office/officeart/2005/8/layout/hProcess9"/>
    <dgm:cxn modelId="{371D44B1-7CD2-43AC-B0FA-F33BF0B0A091}" srcId="{BF732430-CD94-449B-B8B5-E868B585F48B}" destId="{056F8ADE-734F-4F20-AA28-E5AED37D8282}" srcOrd="4" destOrd="0" parTransId="{0E0EA58D-CD8A-47E2-93F8-BE17B1A932A9}" sibTransId="{F3384689-A665-42C0-A0DB-9EBE4AA42B24}"/>
    <dgm:cxn modelId="{10AD39DF-CDC2-4CC9-8B9E-6021264366EA}" srcId="{BF732430-CD94-449B-B8B5-E868B585F48B}" destId="{D685ADD5-DF9C-4FAD-92DF-3B4148121873}" srcOrd="2" destOrd="0" parTransId="{DC976BA2-AD30-4226-8CF1-ADD7453F2FF6}" sibTransId="{E7E718C4-FC9D-45A4-B4D9-D5F4FE4FB0FC}"/>
    <dgm:cxn modelId="{BFB8F8F3-D3F3-485E-875D-224DE507F460}" type="presOf" srcId="{4786F0A9-3CF1-40C7-8459-60D4D5A8BC3C}" destId="{AEA2501C-F26D-436E-87CD-B882A8A0F325}" srcOrd="0" destOrd="0" presId="urn:microsoft.com/office/officeart/2005/8/layout/hProcess9"/>
    <dgm:cxn modelId="{C7148AA3-F578-469B-90D8-9CAADEEF5B53}" type="presParOf" srcId="{DCFC6CF2-920D-4FBD-A950-01480D696A7D}" destId="{DF622A29-FD6B-4F72-9D0B-B12A28599FAC}" srcOrd="0" destOrd="0" presId="urn:microsoft.com/office/officeart/2005/8/layout/hProcess9"/>
    <dgm:cxn modelId="{8FE40EB7-BAA8-4CCA-8C51-7829B8B63424}" type="presParOf" srcId="{DCFC6CF2-920D-4FBD-A950-01480D696A7D}" destId="{1C4385FD-3E97-4573-9A17-BB73FF65B89D}" srcOrd="1" destOrd="0" presId="urn:microsoft.com/office/officeart/2005/8/layout/hProcess9"/>
    <dgm:cxn modelId="{0A6A280D-6A54-4B0E-B453-4898959EA197}" type="presParOf" srcId="{1C4385FD-3E97-4573-9A17-BB73FF65B89D}" destId="{AEA2501C-F26D-436E-87CD-B882A8A0F325}" srcOrd="0" destOrd="0" presId="urn:microsoft.com/office/officeart/2005/8/layout/hProcess9"/>
    <dgm:cxn modelId="{96145BCD-B91A-4D67-8097-F342FF192210}" type="presParOf" srcId="{1C4385FD-3E97-4573-9A17-BB73FF65B89D}" destId="{1617F0AA-8A5E-466E-AFDC-11AA36BC37DC}" srcOrd="1" destOrd="0" presId="urn:microsoft.com/office/officeart/2005/8/layout/hProcess9"/>
    <dgm:cxn modelId="{DC39257C-A056-49BE-9720-8CECB3801402}" type="presParOf" srcId="{1C4385FD-3E97-4573-9A17-BB73FF65B89D}" destId="{5B7779C3-79B1-4753-A5C8-04CB687F4D51}" srcOrd="2" destOrd="0" presId="urn:microsoft.com/office/officeart/2005/8/layout/hProcess9"/>
    <dgm:cxn modelId="{28C5F4D7-6199-45F8-886B-76D8BC56B838}" type="presParOf" srcId="{1C4385FD-3E97-4573-9A17-BB73FF65B89D}" destId="{EEB56CE9-44B6-46DB-B07E-680657A7118D}" srcOrd="3" destOrd="0" presId="urn:microsoft.com/office/officeart/2005/8/layout/hProcess9"/>
    <dgm:cxn modelId="{88972779-9704-4747-A780-7B8ABC5B35B5}" type="presParOf" srcId="{1C4385FD-3E97-4573-9A17-BB73FF65B89D}" destId="{AD39ED0A-D7D6-4793-8AE9-2A701D67FF3C}" srcOrd="4" destOrd="0" presId="urn:microsoft.com/office/officeart/2005/8/layout/hProcess9"/>
    <dgm:cxn modelId="{CE3CE1F4-99C9-416E-B4C0-2A4E32C133E4}" type="presParOf" srcId="{1C4385FD-3E97-4573-9A17-BB73FF65B89D}" destId="{3AF466D7-4E0F-4F21-89F9-C4F19C8A9034}" srcOrd="5" destOrd="0" presId="urn:microsoft.com/office/officeart/2005/8/layout/hProcess9"/>
    <dgm:cxn modelId="{4F4C4AB7-76D3-4320-841A-E30586781BBF}" type="presParOf" srcId="{1C4385FD-3E97-4573-9A17-BB73FF65B89D}" destId="{C98F8456-37BD-45C9-8E5D-FF4F92DD951A}" srcOrd="6" destOrd="0" presId="urn:microsoft.com/office/officeart/2005/8/layout/hProcess9"/>
    <dgm:cxn modelId="{ED2302E3-D7B1-4BBE-8DB8-D0072DF43F38}" type="presParOf" srcId="{1C4385FD-3E97-4573-9A17-BB73FF65B89D}" destId="{79EA7B22-4801-4C21-A65A-15F3EDA5798B}" srcOrd="7" destOrd="0" presId="urn:microsoft.com/office/officeart/2005/8/layout/hProcess9"/>
    <dgm:cxn modelId="{C6EEB72B-EAC1-4BDE-9C05-9FB3B4DD6BE2}" type="presParOf" srcId="{1C4385FD-3E97-4573-9A17-BB73FF65B89D}" destId="{443A5F82-69D2-4A72-BD6B-8EF563F1203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E58649-0C21-4187-AECF-AD90BB3A835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6F5C81B-F42C-4A9F-A144-5489ACA491EE}">
      <dgm:prSet phldrT="[文本]" custT="1"/>
      <dgm:spPr/>
      <dgm:t>
        <a:bodyPr/>
        <a:lstStyle/>
        <a:p>
          <a:r>
            <a:rPr lang="en-US" altLang="zh-CN" sz="2000" dirty="0">
              <a:latin typeface="微软雅黑" panose="020B0503020204020204" pitchFamily="34" charset="-122"/>
              <a:ea typeface="微软雅黑" panose="020B0503020204020204" pitchFamily="34" charset="-122"/>
            </a:rPr>
            <a:t>Sqoop Shell</a:t>
          </a:r>
          <a:endParaRPr lang="zh-CN" altLang="en-US" sz="2000" dirty="0">
            <a:latin typeface="微软雅黑" panose="020B0503020204020204" pitchFamily="34" charset="-122"/>
            <a:ea typeface="微软雅黑" panose="020B0503020204020204" pitchFamily="34" charset="-122"/>
          </a:endParaRPr>
        </a:p>
      </dgm:t>
    </dgm:pt>
    <dgm:pt modelId="{5EC085B3-7D9E-4532-B61A-FDE50C5903A5}" type="parTrans" cxnId="{7C8EEA01-EE60-418E-B7A6-3AC84A89B04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3ADA870-A041-415B-A7C5-BE98820D75E0}" type="sibTrans" cxnId="{7C8EEA01-EE60-418E-B7A6-3AC84A89B04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E09C145-C1D1-40E5-A823-BFB132AA8DFB}">
      <dgm:prSet phldrT="[文本]" custT="1"/>
      <dgm:spPr/>
      <dgm:t>
        <a:bodyPr/>
        <a:lstStyle/>
        <a:p>
          <a:r>
            <a:rPr lang="en-US" altLang="zh-CN" sz="2000" dirty="0">
              <a:latin typeface="微软雅黑" panose="020B0503020204020204" pitchFamily="34" charset="-122"/>
              <a:ea typeface="微软雅黑" panose="020B0503020204020204" pitchFamily="34" charset="-122"/>
            </a:rPr>
            <a:t>Sqoop API</a:t>
          </a:r>
          <a:endParaRPr lang="zh-CN" altLang="en-US" sz="2000" dirty="0">
            <a:latin typeface="微软雅黑" panose="020B0503020204020204" pitchFamily="34" charset="-122"/>
            <a:ea typeface="微软雅黑" panose="020B0503020204020204" pitchFamily="34" charset="-122"/>
          </a:endParaRPr>
        </a:p>
      </dgm:t>
    </dgm:pt>
    <dgm:pt modelId="{68B62F34-DED8-4914-A37D-5C0C35A85032}" type="parTrans" cxnId="{4312DC72-AF2B-4472-8319-3AF8CAA21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BCEC54B-16B0-474F-ACC3-796ABE25771C}" type="sibTrans" cxnId="{4312DC72-AF2B-4472-8319-3AF8CAA21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E4C460C-4D98-498D-9869-561357C99BD7}" type="pres">
      <dgm:prSet presAssocID="{ACE58649-0C21-4187-AECF-AD90BB3A8353}" presName="linear" presStyleCnt="0">
        <dgm:presLayoutVars>
          <dgm:dir/>
          <dgm:animLvl val="lvl"/>
          <dgm:resizeHandles val="exact"/>
        </dgm:presLayoutVars>
      </dgm:prSet>
      <dgm:spPr/>
    </dgm:pt>
    <dgm:pt modelId="{A4F2DB7E-6958-406F-BF64-F5E80E4DBC20}" type="pres">
      <dgm:prSet presAssocID="{76F5C81B-F42C-4A9F-A144-5489ACA491EE}" presName="parentLin" presStyleCnt="0"/>
      <dgm:spPr/>
    </dgm:pt>
    <dgm:pt modelId="{F9150339-412F-4846-B4CD-76B551062A78}" type="pres">
      <dgm:prSet presAssocID="{76F5C81B-F42C-4A9F-A144-5489ACA491EE}" presName="parentLeftMargin" presStyleLbl="node1" presStyleIdx="0" presStyleCnt="2"/>
      <dgm:spPr/>
    </dgm:pt>
    <dgm:pt modelId="{2E7E7A4A-DDE6-4287-89BB-9B9AA8E394BC}" type="pres">
      <dgm:prSet presAssocID="{76F5C81B-F42C-4A9F-A144-5489ACA491EE}" presName="parentText" presStyleLbl="node1" presStyleIdx="0" presStyleCnt="2">
        <dgm:presLayoutVars>
          <dgm:chMax val="0"/>
          <dgm:bulletEnabled val="1"/>
        </dgm:presLayoutVars>
      </dgm:prSet>
      <dgm:spPr/>
    </dgm:pt>
    <dgm:pt modelId="{F53D632A-942F-494B-9792-A29CDDE9990F}" type="pres">
      <dgm:prSet presAssocID="{76F5C81B-F42C-4A9F-A144-5489ACA491EE}" presName="negativeSpace" presStyleCnt="0"/>
      <dgm:spPr/>
    </dgm:pt>
    <dgm:pt modelId="{AE7C7B0C-1A33-434F-9681-2E5260FE1046}" type="pres">
      <dgm:prSet presAssocID="{76F5C81B-F42C-4A9F-A144-5489ACA491EE}" presName="childText" presStyleLbl="conFgAcc1" presStyleIdx="0" presStyleCnt="2">
        <dgm:presLayoutVars>
          <dgm:bulletEnabled val="1"/>
        </dgm:presLayoutVars>
      </dgm:prSet>
      <dgm:spPr/>
    </dgm:pt>
    <dgm:pt modelId="{A2E266B5-B9EE-4903-A81F-8D061D8779C6}" type="pres">
      <dgm:prSet presAssocID="{33ADA870-A041-415B-A7C5-BE98820D75E0}" presName="spaceBetweenRectangles" presStyleCnt="0"/>
      <dgm:spPr/>
    </dgm:pt>
    <dgm:pt modelId="{1F59FEBF-95DE-4A65-AF1F-549352347F3F}" type="pres">
      <dgm:prSet presAssocID="{EE09C145-C1D1-40E5-A823-BFB132AA8DFB}" presName="parentLin" presStyleCnt="0"/>
      <dgm:spPr/>
    </dgm:pt>
    <dgm:pt modelId="{BFF6EE42-5631-4663-B37C-0747D72F953D}" type="pres">
      <dgm:prSet presAssocID="{EE09C145-C1D1-40E5-A823-BFB132AA8DFB}" presName="parentLeftMargin" presStyleLbl="node1" presStyleIdx="0" presStyleCnt="2"/>
      <dgm:spPr/>
    </dgm:pt>
    <dgm:pt modelId="{1424BA77-2E97-443A-91C0-225018EE1A73}" type="pres">
      <dgm:prSet presAssocID="{EE09C145-C1D1-40E5-A823-BFB132AA8DFB}" presName="parentText" presStyleLbl="node1" presStyleIdx="1" presStyleCnt="2">
        <dgm:presLayoutVars>
          <dgm:chMax val="0"/>
          <dgm:bulletEnabled val="1"/>
        </dgm:presLayoutVars>
      </dgm:prSet>
      <dgm:spPr/>
    </dgm:pt>
    <dgm:pt modelId="{1EC3E047-3BE1-4F21-83FC-05A68FB20D72}" type="pres">
      <dgm:prSet presAssocID="{EE09C145-C1D1-40E5-A823-BFB132AA8DFB}" presName="negativeSpace" presStyleCnt="0"/>
      <dgm:spPr/>
    </dgm:pt>
    <dgm:pt modelId="{617139F0-0E91-4FEB-9363-19769CF5CAB9}" type="pres">
      <dgm:prSet presAssocID="{EE09C145-C1D1-40E5-A823-BFB132AA8DFB}" presName="childText" presStyleLbl="conFgAcc1" presStyleIdx="1" presStyleCnt="2">
        <dgm:presLayoutVars>
          <dgm:bulletEnabled val="1"/>
        </dgm:presLayoutVars>
      </dgm:prSet>
      <dgm:spPr/>
    </dgm:pt>
  </dgm:ptLst>
  <dgm:cxnLst>
    <dgm:cxn modelId="{7C8EEA01-EE60-418E-B7A6-3AC84A89B04F}" srcId="{ACE58649-0C21-4187-AECF-AD90BB3A8353}" destId="{76F5C81B-F42C-4A9F-A144-5489ACA491EE}" srcOrd="0" destOrd="0" parTransId="{5EC085B3-7D9E-4532-B61A-FDE50C5903A5}" sibTransId="{33ADA870-A041-415B-A7C5-BE98820D75E0}"/>
    <dgm:cxn modelId="{E55FA517-0FD6-4E7F-ACCA-6E02ACF1E00D}" type="presOf" srcId="{76F5C81B-F42C-4A9F-A144-5489ACA491EE}" destId="{F9150339-412F-4846-B4CD-76B551062A78}" srcOrd="0" destOrd="0" presId="urn:microsoft.com/office/officeart/2005/8/layout/list1"/>
    <dgm:cxn modelId="{0B9A3E2D-EA51-4093-B4B4-168EC72E8BD8}" type="presOf" srcId="{76F5C81B-F42C-4A9F-A144-5489ACA491EE}" destId="{2E7E7A4A-DDE6-4287-89BB-9B9AA8E394BC}" srcOrd="1" destOrd="0" presId="urn:microsoft.com/office/officeart/2005/8/layout/list1"/>
    <dgm:cxn modelId="{A35E515D-E218-461E-9FEB-40F535133B58}" type="presOf" srcId="{ACE58649-0C21-4187-AECF-AD90BB3A8353}" destId="{9E4C460C-4D98-498D-9869-561357C99BD7}" srcOrd="0" destOrd="0" presId="urn:microsoft.com/office/officeart/2005/8/layout/list1"/>
    <dgm:cxn modelId="{A1286F5F-B38E-46C8-89B7-84CDC436DA55}" type="presOf" srcId="{EE09C145-C1D1-40E5-A823-BFB132AA8DFB}" destId="{BFF6EE42-5631-4663-B37C-0747D72F953D}" srcOrd="0" destOrd="0" presId="urn:microsoft.com/office/officeart/2005/8/layout/list1"/>
    <dgm:cxn modelId="{4312DC72-AF2B-4472-8319-3AF8CAA214E3}" srcId="{ACE58649-0C21-4187-AECF-AD90BB3A8353}" destId="{EE09C145-C1D1-40E5-A823-BFB132AA8DFB}" srcOrd="1" destOrd="0" parTransId="{68B62F34-DED8-4914-A37D-5C0C35A85032}" sibTransId="{9BCEC54B-16B0-474F-ACC3-796ABE25771C}"/>
    <dgm:cxn modelId="{EF9541DD-5BAB-4B29-A14C-0A909D01C970}" type="presOf" srcId="{EE09C145-C1D1-40E5-A823-BFB132AA8DFB}" destId="{1424BA77-2E97-443A-91C0-225018EE1A73}" srcOrd="1" destOrd="0" presId="urn:microsoft.com/office/officeart/2005/8/layout/list1"/>
    <dgm:cxn modelId="{098B0B9C-30DA-42B2-A496-AD21BF2F3D6B}" type="presParOf" srcId="{9E4C460C-4D98-498D-9869-561357C99BD7}" destId="{A4F2DB7E-6958-406F-BF64-F5E80E4DBC20}" srcOrd="0" destOrd="0" presId="urn:microsoft.com/office/officeart/2005/8/layout/list1"/>
    <dgm:cxn modelId="{80F1B248-00AC-4B78-BFBE-8E06F9110B50}" type="presParOf" srcId="{A4F2DB7E-6958-406F-BF64-F5E80E4DBC20}" destId="{F9150339-412F-4846-B4CD-76B551062A78}" srcOrd="0" destOrd="0" presId="urn:microsoft.com/office/officeart/2005/8/layout/list1"/>
    <dgm:cxn modelId="{C89475D4-D297-4FF2-8D1B-12767A7F23B2}" type="presParOf" srcId="{A4F2DB7E-6958-406F-BF64-F5E80E4DBC20}" destId="{2E7E7A4A-DDE6-4287-89BB-9B9AA8E394BC}" srcOrd="1" destOrd="0" presId="urn:microsoft.com/office/officeart/2005/8/layout/list1"/>
    <dgm:cxn modelId="{634B77EB-C53B-4FF5-A1C5-F2ADF511BFEF}" type="presParOf" srcId="{9E4C460C-4D98-498D-9869-561357C99BD7}" destId="{F53D632A-942F-494B-9792-A29CDDE9990F}" srcOrd="1" destOrd="0" presId="urn:microsoft.com/office/officeart/2005/8/layout/list1"/>
    <dgm:cxn modelId="{862B515E-D0FE-496F-9F3C-813112638CEE}" type="presParOf" srcId="{9E4C460C-4D98-498D-9869-561357C99BD7}" destId="{AE7C7B0C-1A33-434F-9681-2E5260FE1046}" srcOrd="2" destOrd="0" presId="urn:microsoft.com/office/officeart/2005/8/layout/list1"/>
    <dgm:cxn modelId="{5746F531-A666-4FE2-8EA9-A2EAF4A203B6}" type="presParOf" srcId="{9E4C460C-4D98-498D-9869-561357C99BD7}" destId="{A2E266B5-B9EE-4903-A81F-8D061D8779C6}" srcOrd="3" destOrd="0" presId="urn:microsoft.com/office/officeart/2005/8/layout/list1"/>
    <dgm:cxn modelId="{FB513CE5-1762-44ED-B374-BD4A2C0163DC}" type="presParOf" srcId="{9E4C460C-4D98-498D-9869-561357C99BD7}" destId="{1F59FEBF-95DE-4A65-AF1F-549352347F3F}" srcOrd="4" destOrd="0" presId="urn:microsoft.com/office/officeart/2005/8/layout/list1"/>
    <dgm:cxn modelId="{205F045F-A547-4B49-998D-9EC60D9A438C}" type="presParOf" srcId="{1F59FEBF-95DE-4A65-AF1F-549352347F3F}" destId="{BFF6EE42-5631-4663-B37C-0747D72F953D}" srcOrd="0" destOrd="0" presId="urn:microsoft.com/office/officeart/2005/8/layout/list1"/>
    <dgm:cxn modelId="{963F27C8-007E-4B31-BC20-F1E7327CC3A8}" type="presParOf" srcId="{1F59FEBF-95DE-4A65-AF1F-549352347F3F}" destId="{1424BA77-2E97-443A-91C0-225018EE1A73}" srcOrd="1" destOrd="0" presId="urn:microsoft.com/office/officeart/2005/8/layout/list1"/>
    <dgm:cxn modelId="{B3B1D9FE-7E7B-4750-9FF3-04DC506AC2E5}" type="presParOf" srcId="{9E4C460C-4D98-498D-9869-561357C99BD7}" destId="{1EC3E047-3BE1-4F21-83FC-05A68FB20D72}" srcOrd="5" destOrd="0" presId="urn:microsoft.com/office/officeart/2005/8/layout/list1"/>
    <dgm:cxn modelId="{351946EB-D1C7-41BC-AA34-8283A0A40B8D}" type="presParOf" srcId="{9E4C460C-4D98-498D-9869-561357C99BD7}" destId="{617139F0-0E91-4FEB-9363-19769CF5CAB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732430-CD94-449B-B8B5-E868B585F48B}" type="doc">
      <dgm:prSet loTypeId="urn:microsoft.com/office/officeart/2005/8/layout/hProcess9" loCatId="process" qsTypeId="urn:microsoft.com/office/officeart/2005/8/quickstyle/simple1" qsCatId="simple" csTypeId="urn:microsoft.com/office/officeart/2005/8/colors/accent1_2" csCatId="accent1" phldr="1"/>
      <dgm:spPr/>
    </dgm:pt>
    <dgm:pt modelId="{4786F0A9-3CF1-40C7-8459-60D4D5A8BC3C}">
      <dgm:prSet phldrT="[文本]"/>
      <dgm:spPr/>
      <dgm:t>
        <a:bodyPr/>
        <a:lstStyle/>
        <a:p>
          <a:r>
            <a:rPr lang="zh-CN" altLang="en-US" dirty="0"/>
            <a:t>了解</a:t>
          </a:r>
          <a:r>
            <a:rPr lang="en-US" altLang="zh-CN" dirty="0"/>
            <a:t>Flume</a:t>
          </a:r>
          <a:r>
            <a:rPr lang="zh-CN" altLang="en-US" dirty="0"/>
            <a:t>运行环境和运行模式</a:t>
          </a:r>
        </a:p>
      </dgm:t>
    </dgm:pt>
    <dgm:pt modelId="{E06822F2-9158-4B16-A0EC-09589FBC3C0A}" type="parTrans" cxnId="{FC687248-BFC1-4798-A778-0D9E8852D311}">
      <dgm:prSet/>
      <dgm:spPr/>
      <dgm:t>
        <a:bodyPr/>
        <a:lstStyle/>
        <a:p>
          <a:endParaRPr lang="zh-CN" altLang="en-US"/>
        </a:p>
      </dgm:t>
    </dgm:pt>
    <dgm:pt modelId="{75CE2A33-7C07-4119-8D13-06B7B86B2945}" type="sibTrans" cxnId="{FC687248-BFC1-4798-A778-0D9E8852D311}">
      <dgm:prSet/>
      <dgm:spPr/>
      <dgm:t>
        <a:bodyPr/>
        <a:lstStyle/>
        <a:p>
          <a:endParaRPr lang="zh-CN" altLang="en-US"/>
        </a:p>
      </dgm:t>
    </dgm:pt>
    <dgm:pt modelId="{0ADC5A96-080B-46A3-A688-3595B6BC5BBA}">
      <dgm:prSet phldrT="[文本]"/>
      <dgm:spPr/>
      <dgm:t>
        <a:bodyPr/>
        <a:lstStyle/>
        <a:p>
          <a:r>
            <a:rPr lang="zh-CN" altLang="en-US" dirty="0"/>
            <a:t>安装和配置</a:t>
          </a:r>
          <a:r>
            <a:rPr lang="en-US" altLang="zh-CN" dirty="0"/>
            <a:t>Java</a:t>
          </a:r>
          <a:endParaRPr lang="zh-CN" altLang="en-US" dirty="0"/>
        </a:p>
      </dgm:t>
    </dgm:pt>
    <dgm:pt modelId="{16C6A030-EACD-4E5C-AB34-9F76AF5C3B24}" type="parTrans" cxnId="{71D33297-FD98-4D7F-B6B5-8CA81C9A597D}">
      <dgm:prSet/>
      <dgm:spPr/>
      <dgm:t>
        <a:bodyPr/>
        <a:lstStyle/>
        <a:p>
          <a:endParaRPr lang="zh-CN" altLang="en-US"/>
        </a:p>
      </dgm:t>
    </dgm:pt>
    <dgm:pt modelId="{19560289-B645-4C36-9281-515C096327E8}" type="sibTrans" cxnId="{71D33297-FD98-4D7F-B6B5-8CA81C9A597D}">
      <dgm:prSet/>
      <dgm:spPr/>
      <dgm:t>
        <a:bodyPr/>
        <a:lstStyle/>
        <a:p>
          <a:endParaRPr lang="zh-CN" altLang="en-US"/>
        </a:p>
      </dgm:t>
    </dgm:pt>
    <dgm:pt modelId="{6A6FE21E-6D07-4224-AA8F-11A9B189C31B}">
      <dgm:prSet/>
      <dgm:spPr/>
      <dgm:t>
        <a:bodyPr/>
        <a:lstStyle/>
        <a:p>
          <a:r>
            <a:rPr lang="zh-CN" altLang="en-US" dirty="0"/>
            <a:t>获取、安装和配置</a:t>
          </a:r>
          <a:r>
            <a:rPr lang="en-US" altLang="zh-CN" dirty="0"/>
            <a:t>Flume</a:t>
          </a:r>
          <a:endParaRPr lang="zh-CN" altLang="en-US" dirty="0"/>
        </a:p>
      </dgm:t>
    </dgm:pt>
    <dgm:pt modelId="{69C52A37-BD79-4B15-A5A9-BC448F821363}" type="parTrans" cxnId="{9BAFDA99-DF39-496F-A6C3-4A0B832EE6D1}">
      <dgm:prSet/>
      <dgm:spPr/>
      <dgm:t>
        <a:bodyPr/>
        <a:lstStyle/>
        <a:p>
          <a:endParaRPr lang="zh-CN" altLang="en-US"/>
        </a:p>
      </dgm:t>
    </dgm:pt>
    <dgm:pt modelId="{7D4E5C68-9E85-492E-BFF7-252FD89700A4}" type="sibTrans" cxnId="{9BAFDA99-DF39-496F-A6C3-4A0B832EE6D1}">
      <dgm:prSet/>
      <dgm:spPr/>
      <dgm:t>
        <a:bodyPr/>
        <a:lstStyle/>
        <a:p>
          <a:endParaRPr lang="zh-CN" altLang="en-US"/>
        </a:p>
      </dgm:t>
    </dgm:pt>
    <dgm:pt modelId="{056F8ADE-734F-4F20-AA28-E5AED37D8282}">
      <dgm:prSet/>
      <dgm:spPr/>
      <dgm:t>
        <a:bodyPr/>
        <a:lstStyle/>
        <a:p>
          <a:r>
            <a:rPr lang="zh-CN" altLang="en-US" dirty="0"/>
            <a:t>验证</a:t>
          </a:r>
          <a:r>
            <a:rPr lang="en-US" altLang="zh-CN" dirty="0"/>
            <a:t>Flume</a:t>
          </a:r>
          <a:endParaRPr lang="zh-CN" altLang="en-US" dirty="0"/>
        </a:p>
      </dgm:t>
    </dgm:pt>
    <dgm:pt modelId="{0E0EA58D-CD8A-47E2-93F8-BE17B1A932A9}" type="parTrans" cxnId="{371D44B1-7CD2-43AC-B0FA-F33BF0B0A091}">
      <dgm:prSet/>
      <dgm:spPr/>
      <dgm:t>
        <a:bodyPr/>
        <a:lstStyle/>
        <a:p>
          <a:endParaRPr lang="zh-CN" altLang="en-US"/>
        </a:p>
      </dgm:t>
    </dgm:pt>
    <dgm:pt modelId="{F3384689-A665-42C0-A0DB-9EBE4AA42B24}" type="sibTrans" cxnId="{371D44B1-7CD2-43AC-B0FA-F33BF0B0A091}">
      <dgm:prSet/>
      <dgm:spPr/>
      <dgm:t>
        <a:bodyPr/>
        <a:lstStyle/>
        <a:p>
          <a:endParaRPr lang="zh-CN" altLang="en-US"/>
        </a:p>
      </dgm:t>
    </dgm:pt>
    <dgm:pt modelId="{DCFC6CF2-920D-4FBD-A950-01480D696A7D}" type="pres">
      <dgm:prSet presAssocID="{BF732430-CD94-449B-B8B5-E868B585F48B}" presName="CompostProcess" presStyleCnt="0">
        <dgm:presLayoutVars>
          <dgm:dir/>
          <dgm:resizeHandles val="exact"/>
        </dgm:presLayoutVars>
      </dgm:prSet>
      <dgm:spPr/>
    </dgm:pt>
    <dgm:pt modelId="{DF622A29-FD6B-4F72-9D0B-B12A28599FAC}" type="pres">
      <dgm:prSet presAssocID="{BF732430-CD94-449B-B8B5-E868B585F48B}" presName="arrow" presStyleLbl="bgShp" presStyleIdx="0" presStyleCnt="1"/>
      <dgm:spPr/>
    </dgm:pt>
    <dgm:pt modelId="{1C4385FD-3E97-4573-9A17-BB73FF65B89D}" type="pres">
      <dgm:prSet presAssocID="{BF732430-CD94-449B-B8B5-E868B585F48B}" presName="linearProcess" presStyleCnt="0"/>
      <dgm:spPr/>
    </dgm:pt>
    <dgm:pt modelId="{AEA2501C-F26D-436E-87CD-B882A8A0F325}" type="pres">
      <dgm:prSet presAssocID="{4786F0A9-3CF1-40C7-8459-60D4D5A8BC3C}" presName="textNode" presStyleLbl="node1" presStyleIdx="0" presStyleCnt="4">
        <dgm:presLayoutVars>
          <dgm:bulletEnabled val="1"/>
        </dgm:presLayoutVars>
      </dgm:prSet>
      <dgm:spPr/>
    </dgm:pt>
    <dgm:pt modelId="{1617F0AA-8A5E-466E-AFDC-11AA36BC37DC}" type="pres">
      <dgm:prSet presAssocID="{75CE2A33-7C07-4119-8D13-06B7B86B2945}" presName="sibTrans" presStyleCnt="0"/>
      <dgm:spPr/>
    </dgm:pt>
    <dgm:pt modelId="{5B7779C3-79B1-4753-A5C8-04CB687F4D51}" type="pres">
      <dgm:prSet presAssocID="{0ADC5A96-080B-46A3-A688-3595B6BC5BBA}" presName="textNode" presStyleLbl="node1" presStyleIdx="1" presStyleCnt="4">
        <dgm:presLayoutVars>
          <dgm:bulletEnabled val="1"/>
        </dgm:presLayoutVars>
      </dgm:prSet>
      <dgm:spPr/>
    </dgm:pt>
    <dgm:pt modelId="{EEB56CE9-44B6-46DB-B07E-680657A7118D}" type="pres">
      <dgm:prSet presAssocID="{19560289-B645-4C36-9281-515C096327E8}" presName="sibTrans" presStyleCnt="0"/>
      <dgm:spPr/>
    </dgm:pt>
    <dgm:pt modelId="{C98F8456-37BD-45C9-8E5D-FF4F92DD951A}" type="pres">
      <dgm:prSet presAssocID="{6A6FE21E-6D07-4224-AA8F-11A9B189C31B}" presName="textNode" presStyleLbl="node1" presStyleIdx="2" presStyleCnt="4">
        <dgm:presLayoutVars>
          <dgm:bulletEnabled val="1"/>
        </dgm:presLayoutVars>
      </dgm:prSet>
      <dgm:spPr/>
    </dgm:pt>
    <dgm:pt modelId="{79EA7B22-4801-4C21-A65A-15F3EDA5798B}" type="pres">
      <dgm:prSet presAssocID="{7D4E5C68-9E85-492E-BFF7-252FD89700A4}" presName="sibTrans" presStyleCnt="0"/>
      <dgm:spPr/>
    </dgm:pt>
    <dgm:pt modelId="{443A5F82-69D2-4A72-BD6B-8EF563F1203F}" type="pres">
      <dgm:prSet presAssocID="{056F8ADE-734F-4F20-AA28-E5AED37D8282}" presName="textNode" presStyleLbl="node1" presStyleIdx="3" presStyleCnt="4">
        <dgm:presLayoutVars>
          <dgm:bulletEnabled val="1"/>
        </dgm:presLayoutVars>
      </dgm:prSet>
      <dgm:spPr/>
    </dgm:pt>
  </dgm:ptLst>
  <dgm:cxnLst>
    <dgm:cxn modelId="{73ABA014-684F-4EF9-BF07-51967BB7DEE1}" type="presOf" srcId="{BF732430-CD94-449B-B8B5-E868B585F48B}" destId="{DCFC6CF2-920D-4FBD-A950-01480D696A7D}" srcOrd="0" destOrd="0" presId="urn:microsoft.com/office/officeart/2005/8/layout/hProcess9"/>
    <dgm:cxn modelId="{28A92126-D078-49F0-8A46-FD159E972FD4}" type="presOf" srcId="{6A6FE21E-6D07-4224-AA8F-11A9B189C31B}" destId="{C98F8456-37BD-45C9-8E5D-FF4F92DD951A}" srcOrd="0" destOrd="0" presId="urn:microsoft.com/office/officeart/2005/8/layout/hProcess9"/>
    <dgm:cxn modelId="{F4EF303E-9D27-4FA2-9852-45713D27AC7B}" type="presOf" srcId="{056F8ADE-734F-4F20-AA28-E5AED37D8282}" destId="{443A5F82-69D2-4A72-BD6B-8EF563F1203F}" srcOrd="0" destOrd="0" presId="urn:microsoft.com/office/officeart/2005/8/layout/hProcess9"/>
    <dgm:cxn modelId="{FC687248-BFC1-4798-A778-0D9E8852D311}" srcId="{BF732430-CD94-449B-B8B5-E868B585F48B}" destId="{4786F0A9-3CF1-40C7-8459-60D4D5A8BC3C}" srcOrd="0" destOrd="0" parTransId="{E06822F2-9158-4B16-A0EC-09589FBC3C0A}" sibTransId="{75CE2A33-7C07-4119-8D13-06B7B86B2945}"/>
    <dgm:cxn modelId="{71D33297-FD98-4D7F-B6B5-8CA81C9A597D}" srcId="{BF732430-CD94-449B-B8B5-E868B585F48B}" destId="{0ADC5A96-080B-46A3-A688-3595B6BC5BBA}" srcOrd="1" destOrd="0" parTransId="{16C6A030-EACD-4E5C-AB34-9F76AF5C3B24}" sibTransId="{19560289-B645-4C36-9281-515C096327E8}"/>
    <dgm:cxn modelId="{9BAFDA99-DF39-496F-A6C3-4A0B832EE6D1}" srcId="{BF732430-CD94-449B-B8B5-E868B585F48B}" destId="{6A6FE21E-6D07-4224-AA8F-11A9B189C31B}" srcOrd="2" destOrd="0" parTransId="{69C52A37-BD79-4B15-A5A9-BC448F821363}" sibTransId="{7D4E5C68-9E85-492E-BFF7-252FD89700A4}"/>
    <dgm:cxn modelId="{602C60A5-C01D-4A7E-B943-7F6E3C28651C}" type="presOf" srcId="{0ADC5A96-080B-46A3-A688-3595B6BC5BBA}" destId="{5B7779C3-79B1-4753-A5C8-04CB687F4D51}" srcOrd="0" destOrd="0" presId="urn:microsoft.com/office/officeart/2005/8/layout/hProcess9"/>
    <dgm:cxn modelId="{371D44B1-7CD2-43AC-B0FA-F33BF0B0A091}" srcId="{BF732430-CD94-449B-B8B5-E868B585F48B}" destId="{056F8ADE-734F-4F20-AA28-E5AED37D8282}" srcOrd="3" destOrd="0" parTransId="{0E0EA58D-CD8A-47E2-93F8-BE17B1A932A9}" sibTransId="{F3384689-A665-42C0-A0DB-9EBE4AA42B24}"/>
    <dgm:cxn modelId="{BFB8F8F3-D3F3-485E-875D-224DE507F460}" type="presOf" srcId="{4786F0A9-3CF1-40C7-8459-60D4D5A8BC3C}" destId="{AEA2501C-F26D-436E-87CD-B882A8A0F325}" srcOrd="0" destOrd="0" presId="urn:microsoft.com/office/officeart/2005/8/layout/hProcess9"/>
    <dgm:cxn modelId="{C7148AA3-F578-469B-90D8-9CAADEEF5B53}" type="presParOf" srcId="{DCFC6CF2-920D-4FBD-A950-01480D696A7D}" destId="{DF622A29-FD6B-4F72-9D0B-B12A28599FAC}" srcOrd="0" destOrd="0" presId="urn:microsoft.com/office/officeart/2005/8/layout/hProcess9"/>
    <dgm:cxn modelId="{8FE40EB7-BAA8-4CCA-8C51-7829B8B63424}" type="presParOf" srcId="{DCFC6CF2-920D-4FBD-A950-01480D696A7D}" destId="{1C4385FD-3E97-4573-9A17-BB73FF65B89D}" srcOrd="1" destOrd="0" presId="urn:microsoft.com/office/officeart/2005/8/layout/hProcess9"/>
    <dgm:cxn modelId="{0A6A280D-6A54-4B0E-B453-4898959EA197}" type="presParOf" srcId="{1C4385FD-3E97-4573-9A17-BB73FF65B89D}" destId="{AEA2501C-F26D-436E-87CD-B882A8A0F325}" srcOrd="0" destOrd="0" presId="urn:microsoft.com/office/officeart/2005/8/layout/hProcess9"/>
    <dgm:cxn modelId="{96145BCD-B91A-4D67-8097-F342FF192210}" type="presParOf" srcId="{1C4385FD-3E97-4573-9A17-BB73FF65B89D}" destId="{1617F0AA-8A5E-466E-AFDC-11AA36BC37DC}" srcOrd="1" destOrd="0" presId="urn:microsoft.com/office/officeart/2005/8/layout/hProcess9"/>
    <dgm:cxn modelId="{DC39257C-A056-49BE-9720-8CECB3801402}" type="presParOf" srcId="{1C4385FD-3E97-4573-9A17-BB73FF65B89D}" destId="{5B7779C3-79B1-4753-A5C8-04CB687F4D51}" srcOrd="2" destOrd="0" presId="urn:microsoft.com/office/officeart/2005/8/layout/hProcess9"/>
    <dgm:cxn modelId="{28C5F4D7-6199-45F8-886B-76D8BC56B838}" type="presParOf" srcId="{1C4385FD-3E97-4573-9A17-BB73FF65B89D}" destId="{EEB56CE9-44B6-46DB-B07E-680657A7118D}" srcOrd="3" destOrd="0" presId="urn:microsoft.com/office/officeart/2005/8/layout/hProcess9"/>
    <dgm:cxn modelId="{4F4C4AB7-76D3-4320-841A-E30586781BBF}" type="presParOf" srcId="{1C4385FD-3E97-4573-9A17-BB73FF65B89D}" destId="{C98F8456-37BD-45C9-8E5D-FF4F92DD951A}" srcOrd="4" destOrd="0" presId="urn:microsoft.com/office/officeart/2005/8/layout/hProcess9"/>
    <dgm:cxn modelId="{ED2302E3-D7B1-4BBE-8DB8-D0072DF43F38}" type="presParOf" srcId="{1C4385FD-3E97-4573-9A17-BB73FF65B89D}" destId="{79EA7B22-4801-4C21-A65A-15F3EDA5798B}" srcOrd="5" destOrd="0" presId="urn:microsoft.com/office/officeart/2005/8/layout/hProcess9"/>
    <dgm:cxn modelId="{C6EEB72B-EAC1-4BDE-9C05-9FB3B4DD6BE2}" type="presParOf" srcId="{1C4385FD-3E97-4573-9A17-BB73FF65B89D}" destId="{443A5F82-69D2-4A72-BD6B-8EF563F1203F}"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E58649-0C21-4187-AECF-AD90BB3A835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6F5C81B-F42C-4A9F-A144-5489ACA491EE}">
      <dgm:prSet phldrT="[文本]" custT="1"/>
      <dgm:spPr/>
      <dgm:t>
        <a:bodyPr/>
        <a:lstStyle/>
        <a:p>
          <a:r>
            <a:rPr lang="en-US" altLang="zh-CN" sz="2000" dirty="0">
              <a:latin typeface="微软雅黑" panose="020B0503020204020204" pitchFamily="34" charset="-122"/>
              <a:ea typeface="微软雅黑" panose="020B0503020204020204" pitchFamily="34" charset="-122"/>
            </a:rPr>
            <a:t>Flume Shell</a:t>
          </a:r>
          <a:endParaRPr lang="zh-CN" altLang="en-US" sz="2000" dirty="0">
            <a:latin typeface="微软雅黑" panose="020B0503020204020204" pitchFamily="34" charset="-122"/>
            <a:ea typeface="微软雅黑" panose="020B0503020204020204" pitchFamily="34" charset="-122"/>
          </a:endParaRPr>
        </a:p>
      </dgm:t>
    </dgm:pt>
    <dgm:pt modelId="{5EC085B3-7D9E-4532-B61A-FDE50C5903A5}" type="parTrans" cxnId="{7C8EEA01-EE60-418E-B7A6-3AC84A89B04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3ADA870-A041-415B-A7C5-BE98820D75E0}" type="sibTrans" cxnId="{7C8EEA01-EE60-418E-B7A6-3AC84A89B04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E09C145-C1D1-40E5-A823-BFB132AA8DFB}">
      <dgm:prSet phldrT="[文本]" custT="1"/>
      <dgm:spPr/>
      <dgm:t>
        <a:bodyPr/>
        <a:lstStyle/>
        <a:p>
          <a:r>
            <a:rPr lang="en-US" altLang="zh-CN" sz="2000" dirty="0">
              <a:latin typeface="微软雅黑" panose="020B0503020204020204" pitchFamily="34" charset="-122"/>
              <a:ea typeface="微软雅黑" panose="020B0503020204020204" pitchFamily="34" charset="-122"/>
            </a:rPr>
            <a:t>Flume API</a:t>
          </a:r>
          <a:endParaRPr lang="zh-CN" altLang="en-US" sz="2000" dirty="0">
            <a:latin typeface="微软雅黑" panose="020B0503020204020204" pitchFamily="34" charset="-122"/>
            <a:ea typeface="微软雅黑" panose="020B0503020204020204" pitchFamily="34" charset="-122"/>
          </a:endParaRPr>
        </a:p>
      </dgm:t>
    </dgm:pt>
    <dgm:pt modelId="{68B62F34-DED8-4914-A37D-5C0C35A85032}" type="parTrans" cxnId="{4312DC72-AF2B-4472-8319-3AF8CAA21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BCEC54B-16B0-474F-ACC3-796ABE25771C}" type="sibTrans" cxnId="{4312DC72-AF2B-4472-8319-3AF8CAA21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E4C460C-4D98-498D-9869-561357C99BD7}" type="pres">
      <dgm:prSet presAssocID="{ACE58649-0C21-4187-AECF-AD90BB3A8353}" presName="linear" presStyleCnt="0">
        <dgm:presLayoutVars>
          <dgm:dir/>
          <dgm:animLvl val="lvl"/>
          <dgm:resizeHandles val="exact"/>
        </dgm:presLayoutVars>
      </dgm:prSet>
      <dgm:spPr/>
    </dgm:pt>
    <dgm:pt modelId="{A4F2DB7E-6958-406F-BF64-F5E80E4DBC20}" type="pres">
      <dgm:prSet presAssocID="{76F5C81B-F42C-4A9F-A144-5489ACA491EE}" presName="parentLin" presStyleCnt="0"/>
      <dgm:spPr/>
    </dgm:pt>
    <dgm:pt modelId="{F9150339-412F-4846-B4CD-76B551062A78}" type="pres">
      <dgm:prSet presAssocID="{76F5C81B-F42C-4A9F-A144-5489ACA491EE}" presName="parentLeftMargin" presStyleLbl="node1" presStyleIdx="0" presStyleCnt="2"/>
      <dgm:spPr/>
    </dgm:pt>
    <dgm:pt modelId="{2E7E7A4A-DDE6-4287-89BB-9B9AA8E394BC}" type="pres">
      <dgm:prSet presAssocID="{76F5C81B-F42C-4A9F-A144-5489ACA491EE}" presName="parentText" presStyleLbl="node1" presStyleIdx="0" presStyleCnt="2">
        <dgm:presLayoutVars>
          <dgm:chMax val="0"/>
          <dgm:bulletEnabled val="1"/>
        </dgm:presLayoutVars>
      </dgm:prSet>
      <dgm:spPr/>
    </dgm:pt>
    <dgm:pt modelId="{F53D632A-942F-494B-9792-A29CDDE9990F}" type="pres">
      <dgm:prSet presAssocID="{76F5C81B-F42C-4A9F-A144-5489ACA491EE}" presName="negativeSpace" presStyleCnt="0"/>
      <dgm:spPr/>
    </dgm:pt>
    <dgm:pt modelId="{AE7C7B0C-1A33-434F-9681-2E5260FE1046}" type="pres">
      <dgm:prSet presAssocID="{76F5C81B-F42C-4A9F-A144-5489ACA491EE}" presName="childText" presStyleLbl="conFgAcc1" presStyleIdx="0" presStyleCnt="2">
        <dgm:presLayoutVars>
          <dgm:bulletEnabled val="1"/>
        </dgm:presLayoutVars>
      </dgm:prSet>
      <dgm:spPr/>
    </dgm:pt>
    <dgm:pt modelId="{A2E266B5-B9EE-4903-A81F-8D061D8779C6}" type="pres">
      <dgm:prSet presAssocID="{33ADA870-A041-415B-A7C5-BE98820D75E0}" presName="spaceBetweenRectangles" presStyleCnt="0"/>
      <dgm:spPr/>
    </dgm:pt>
    <dgm:pt modelId="{1F59FEBF-95DE-4A65-AF1F-549352347F3F}" type="pres">
      <dgm:prSet presAssocID="{EE09C145-C1D1-40E5-A823-BFB132AA8DFB}" presName="parentLin" presStyleCnt="0"/>
      <dgm:spPr/>
    </dgm:pt>
    <dgm:pt modelId="{BFF6EE42-5631-4663-B37C-0747D72F953D}" type="pres">
      <dgm:prSet presAssocID="{EE09C145-C1D1-40E5-A823-BFB132AA8DFB}" presName="parentLeftMargin" presStyleLbl="node1" presStyleIdx="0" presStyleCnt="2"/>
      <dgm:spPr/>
    </dgm:pt>
    <dgm:pt modelId="{1424BA77-2E97-443A-91C0-225018EE1A73}" type="pres">
      <dgm:prSet presAssocID="{EE09C145-C1D1-40E5-A823-BFB132AA8DFB}" presName="parentText" presStyleLbl="node1" presStyleIdx="1" presStyleCnt="2">
        <dgm:presLayoutVars>
          <dgm:chMax val="0"/>
          <dgm:bulletEnabled val="1"/>
        </dgm:presLayoutVars>
      </dgm:prSet>
      <dgm:spPr/>
    </dgm:pt>
    <dgm:pt modelId="{1EC3E047-3BE1-4F21-83FC-05A68FB20D72}" type="pres">
      <dgm:prSet presAssocID="{EE09C145-C1D1-40E5-A823-BFB132AA8DFB}" presName="negativeSpace" presStyleCnt="0"/>
      <dgm:spPr/>
    </dgm:pt>
    <dgm:pt modelId="{617139F0-0E91-4FEB-9363-19769CF5CAB9}" type="pres">
      <dgm:prSet presAssocID="{EE09C145-C1D1-40E5-A823-BFB132AA8DFB}" presName="childText" presStyleLbl="conFgAcc1" presStyleIdx="1" presStyleCnt="2">
        <dgm:presLayoutVars>
          <dgm:bulletEnabled val="1"/>
        </dgm:presLayoutVars>
      </dgm:prSet>
      <dgm:spPr/>
    </dgm:pt>
  </dgm:ptLst>
  <dgm:cxnLst>
    <dgm:cxn modelId="{7C8EEA01-EE60-418E-B7A6-3AC84A89B04F}" srcId="{ACE58649-0C21-4187-AECF-AD90BB3A8353}" destId="{76F5C81B-F42C-4A9F-A144-5489ACA491EE}" srcOrd="0" destOrd="0" parTransId="{5EC085B3-7D9E-4532-B61A-FDE50C5903A5}" sibTransId="{33ADA870-A041-415B-A7C5-BE98820D75E0}"/>
    <dgm:cxn modelId="{E55FA517-0FD6-4E7F-ACCA-6E02ACF1E00D}" type="presOf" srcId="{76F5C81B-F42C-4A9F-A144-5489ACA491EE}" destId="{F9150339-412F-4846-B4CD-76B551062A78}" srcOrd="0" destOrd="0" presId="urn:microsoft.com/office/officeart/2005/8/layout/list1"/>
    <dgm:cxn modelId="{0B9A3E2D-EA51-4093-B4B4-168EC72E8BD8}" type="presOf" srcId="{76F5C81B-F42C-4A9F-A144-5489ACA491EE}" destId="{2E7E7A4A-DDE6-4287-89BB-9B9AA8E394BC}" srcOrd="1" destOrd="0" presId="urn:microsoft.com/office/officeart/2005/8/layout/list1"/>
    <dgm:cxn modelId="{A35E515D-E218-461E-9FEB-40F535133B58}" type="presOf" srcId="{ACE58649-0C21-4187-AECF-AD90BB3A8353}" destId="{9E4C460C-4D98-498D-9869-561357C99BD7}" srcOrd="0" destOrd="0" presId="urn:microsoft.com/office/officeart/2005/8/layout/list1"/>
    <dgm:cxn modelId="{A1286F5F-B38E-46C8-89B7-84CDC436DA55}" type="presOf" srcId="{EE09C145-C1D1-40E5-A823-BFB132AA8DFB}" destId="{BFF6EE42-5631-4663-B37C-0747D72F953D}" srcOrd="0" destOrd="0" presId="urn:microsoft.com/office/officeart/2005/8/layout/list1"/>
    <dgm:cxn modelId="{4312DC72-AF2B-4472-8319-3AF8CAA214E3}" srcId="{ACE58649-0C21-4187-AECF-AD90BB3A8353}" destId="{EE09C145-C1D1-40E5-A823-BFB132AA8DFB}" srcOrd="1" destOrd="0" parTransId="{68B62F34-DED8-4914-A37D-5C0C35A85032}" sibTransId="{9BCEC54B-16B0-474F-ACC3-796ABE25771C}"/>
    <dgm:cxn modelId="{EF9541DD-5BAB-4B29-A14C-0A909D01C970}" type="presOf" srcId="{EE09C145-C1D1-40E5-A823-BFB132AA8DFB}" destId="{1424BA77-2E97-443A-91C0-225018EE1A73}" srcOrd="1" destOrd="0" presId="urn:microsoft.com/office/officeart/2005/8/layout/list1"/>
    <dgm:cxn modelId="{098B0B9C-30DA-42B2-A496-AD21BF2F3D6B}" type="presParOf" srcId="{9E4C460C-4D98-498D-9869-561357C99BD7}" destId="{A4F2DB7E-6958-406F-BF64-F5E80E4DBC20}" srcOrd="0" destOrd="0" presId="urn:microsoft.com/office/officeart/2005/8/layout/list1"/>
    <dgm:cxn modelId="{80F1B248-00AC-4B78-BFBE-8E06F9110B50}" type="presParOf" srcId="{A4F2DB7E-6958-406F-BF64-F5E80E4DBC20}" destId="{F9150339-412F-4846-B4CD-76B551062A78}" srcOrd="0" destOrd="0" presId="urn:microsoft.com/office/officeart/2005/8/layout/list1"/>
    <dgm:cxn modelId="{C89475D4-D297-4FF2-8D1B-12767A7F23B2}" type="presParOf" srcId="{A4F2DB7E-6958-406F-BF64-F5E80E4DBC20}" destId="{2E7E7A4A-DDE6-4287-89BB-9B9AA8E394BC}" srcOrd="1" destOrd="0" presId="urn:microsoft.com/office/officeart/2005/8/layout/list1"/>
    <dgm:cxn modelId="{634B77EB-C53B-4FF5-A1C5-F2ADF511BFEF}" type="presParOf" srcId="{9E4C460C-4D98-498D-9869-561357C99BD7}" destId="{F53D632A-942F-494B-9792-A29CDDE9990F}" srcOrd="1" destOrd="0" presId="urn:microsoft.com/office/officeart/2005/8/layout/list1"/>
    <dgm:cxn modelId="{862B515E-D0FE-496F-9F3C-813112638CEE}" type="presParOf" srcId="{9E4C460C-4D98-498D-9869-561357C99BD7}" destId="{AE7C7B0C-1A33-434F-9681-2E5260FE1046}" srcOrd="2" destOrd="0" presId="urn:microsoft.com/office/officeart/2005/8/layout/list1"/>
    <dgm:cxn modelId="{5746F531-A666-4FE2-8EA9-A2EAF4A203B6}" type="presParOf" srcId="{9E4C460C-4D98-498D-9869-561357C99BD7}" destId="{A2E266B5-B9EE-4903-A81F-8D061D8779C6}" srcOrd="3" destOrd="0" presId="urn:microsoft.com/office/officeart/2005/8/layout/list1"/>
    <dgm:cxn modelId="{FB513CE5-1762-44ED-B374-BD4A2C0163DC}" type="presParOf" srcId="{9E4C460C-4D98-498D-9869-561357C99BD7}" destId="{1F59FEBF-95DE-4A65-AF1F-549352347F3F}" srcOrd="4" destOrd="0" presId="urn:microsoft.com/office/officeart/2005/8/layout/list1"/>
    <dgm:cxn modelId="{205F045F-A547-4B49-998D-9EC60D9A438C}" type="presParOf" srcId="{1F59FEBF-95DE-4A65-AF1F-549352347F3F}" destId="{BFF6EE42-5631-4663-B37C-0747D72F953D}" srcOrd="0" destOrd="0" presId="urn:microsoft.com/office/officeart/2005/8/layout/list1"/>
    <dgm:cxn modelId="{963F27C8-007E-4B31-BC20-F1E7327CC3A8}" type="presParOf" srcId="{1F59FEBF-95DE-4A65-AF1F-549352347F3F}" destId="{1424BA77-2E97-443A-91C0-225018EE1A73}" srcOrd="1" destOrd="0" presId="urn:microsoft.com/office/officeart/2005/8/layout/list1"/>
    <dgm:cxn modelId="{B3B1D9FE-7E7B-4750-9FF3-04DC506AC2E5}" type="presParOf" srcId="{9E4C460C-4D98-498D-9869-561357C99BD7}" destId="{1EC3E047-3BE1-4F21-83FC-05A68FB20D72}" srcOrd="5" destOrd="0" presId="urn:microsoft.com/office/officeart/2005/8/layout/list1"/>
    <dgm:cxn modelId="{351946EB-D1C7-41BC-AA34-8283A0A40B8D}" type="presParOf" srcId="{9E4C460C-4D98-498D-9869-561357C99BD7}" destId="{617139F0-0E91-4FEB-9363-19769CF5CAB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732430-CD94-449B-B8B5-E868B585F48B}" type="doc">
      <dgm:prSet loTypeId="urn:microsoft.com/office/officeart/2005/8/layout/hProcess9" loCatId="process" qsTypeId="urn:microsoft.com/office/officeart/2005/8/quickstyle/simple1" qsCatId="simple" csTypeId="urn:microsoft.com/office/officeart/2005/8/colors/accent1_2" csCatId="accent1" phldr="1"/>
      <dgm:spPr/>
    </dgm:pt>
    <dgm:pt modelId="{4786F0A9-3CF1-40C7-8459-60D4D5A8BC3C}">
      <dgm:prSet phldrT="[文本]"/>
      <dgm:spPr/>
      <dgm:t>
        <a:bodyPr/>
        <a:lstStyle/>
        <a:p>
          <a:r>
            <a:rPr lang="zh-CN" altLang="en-US" dirty="0"/>
            <a:t>了解</a:t>
          </a:r>
          <a:r>
            <a:rPr lang="en-US" altLang="zh-CN" dirty="0"/>
            <a:t>Kafka</a:t>
          </a:r>
          <a:r>
            <a:rPr lang="zh-CN" altLang="en-US" dirty="0"/>
            <a:t>运行环境和运行模式</a:t>
          </a:r>
        </a:p>
      </dgm:t>
    </dgm:pt>
    <dgm:pt modelId="{E06822F2-9158-4B16-A0EC-09589FBC3C0A}" type="parTrans" cxnId="{FC687248-BFC1-4798-A778-0D9E8852D311}">
      <dgm:prSet/>
      <dgm:spPr/>
      <dgm:t>
        <a:bodyPr/>
        <a:lstStyle/>
        <a:p>
          <a:endParaRPr lang="zh-CN" altLang="en-US"/>
        </a:p>
      </dgm:t>
    </dgm:pt>
    <dgm:pt modelId="{75CE2A33-7C07-4119-8D13-06B7B86B2945}" type="sibTrans" cxnId="{FC687248-BFC1-4798-A778-0D9E8852D311}">
      <dgm:prSet/>
      <dgm:spPr/>
      <dgm:t>
        <a:bodyPr/>
        <a:lstStyle/>
        <a:p>
          <a:endParaRPr lang="zh-CN" altLang="en-US"/>
        </a:p>
      </dgm:t>
    </dgm:pt>
    <dgm:pt modelId="{0ADC5A96-080B-46A3-A688-3595B6BC5BBA}">
      <dgm:prSet phldrT="[文本]"/>
      <dgm:spPr/>
      <dgm:t>
        <a:bodyPr/>
        <a:lstStyle/>
        <a:p>
          <a:r>
            <a:rPr lang="zh-CN" altLang="en-US" dirty="0"/>
            <a:t>规划</a:t>
          </a:r>
          <a:r>
            <a:rPr lang="en-US" altLang="zh-CN" dirty="0"/>
            <a:t>Kafka</a:t>
          </a:r>
          <a:r>
            <a:rPr lang="zh-CN" altLang="en-US" dirty="0"/>
            <a:t>集群</a:t>
          </a:r>
        </a:p>
      </dgm:t>
    </dgm:pt>
    <dgm:pt modelId="{16C6A030-EACD-4E5C-AB34-9F76AF5C3B24}" type="parTrans" cxnId="{71D33297-FD98-4D7F-B6B5-8CA81C9A597D}">
      <dgm:prSet/>
      <dgm:spPr/>
      <dgm:t>
        <a:bodyPr/>
        <a:lstStyle/>
        <a:p>
          <a:endParaRPr lang="zh-CN" altLang="en-US"/>
        </a:p>
      </dgm:t>
    </dgm:pt>
    <dgm:pt modelId="{19560289-B645-4C36-9281-515C096327E8}" type="sibTrans" cxnId="{71D33297-FD98-4D7F-B6B5-8CA81C9A597D}">
      <dgm:prSet/>
      <dgm:spPr/>
      <dgm:t>
        <a:bodyPr/>
        <a:lstStyle/>
        <a:p>
          <a:endParaRPr lang="zh-CN" altLang="en-US"/>
        </a:p>
      </dgm:t>
    </dgm:pt>
    <dgm:pt modelId="{6A6FE21E-6D07-4224-AA8F-11A9B189C31B}">
      <dgm:prSet/>
      <dgm:spPr/>
      <dgm:t>
        <a:bodyPr/>
        <a:lstStyle/>
        <a:p>
          <a:r>
            <a:rPr lang="zh-CN" altLang="en-US" dirty="0"/>
            <a:t>获取、安装和配置</a:t>
          </a:r>
          <a:r>
            <a:rPr lang="en-US" altLang="zh-CN" dirty="0"/>
            <a:t>Kafka</a:t>
          </a:r>
          <a:endParaRPr lang="zh-CN" altLang="en-US" dirty="0"/>
        </a:p>
      </dgm:t>
    </dgm:pt>
    <dgm:pt modelId="{69C52A37-BD79-4B15-A5A9-BC448F821363}" type="parTrans" cxnId="{9BAFDA99-DF39-496F-A6C3-4A0B832EE6D1}">
      <dgm:prSet/>
      <dgm:spPr/>
      <dgm:t>
        <a:bodyPr/>
        <a:lstStyle/>
        <a:p>
          <a:endParaRPr lang="zh-CN" altLang="en-US"/>
        </a:p>
      </dgm:t>
    </dgm:pt>
    <dgm:pt modelId="{7D4E5C68-9E85-492E-BFF7-252FD89700A4}" type="sibTrans" cxnId="{9BAFDA99-DF39-496F-A6C3-4A0B832EE6D1}">
      <dgm:prSet/>
      <dgm:spPr/>
      <dgm:t>
        <a:bodyPr/>
        <a:lstStyle/>
        <a:p>
          <a:endParaRPr lang="zh-CN" altLang="en-US"/>
        </a:p>
      </dgm:t>
    </dgm:pt>
    <dgm:pt modelId="{056F8ADE-734F-4F20-AA28-E5AED37D8282}">
      <dgm:prSet/>
      <dgm:spPr/>
      <dgm:t>
        <a:bodyPr/>
        <a:lstStyle/>
        <a:p>
          <a:r>
            <a:rPr lang="zh-CN" altLang="en-US" dirty="0"/>
            <a:t>启动</a:t>
          </a:r>
          <a:r>
            <a:rPr lang="en-US" altLang="zh-CN" dirty="0"/>
            <a:t>Kafka</a:t>
          </a:r>
          <a:endParaRPr lang="zh-CN" altLang="en-US" dirty="0"/>
        </a:p>
      </dgm:t>
    </dgm:pt>
    <dgm:pt modelId="{0E0EA58D-CD8A-47E2-93F8-BE17B1A932A9}" type="parTrans" cxnId="{371D44B1-7CD2-43AC-B0FA-F33BF0B0A091}">
      <dgm:prSet/>
      <dgm:spPr/>
      <dgm:t>
        <a:bodyPr/>
        <a:lstStyle/>
        <a:p>
          <a:endParaRPr lang="zh-CN" altLang="en-US"/>
        </a:p>
      </dgm:t>
    </dgm:pt>
    <dgm:pt modelId="{F3384689-A665-42C0-A0DB-9EBE4AA42B24}" type="sibTrans" cxnId="{371D44B1-7CD2-43AC-B0FA-F33BF0B0A091}">
      <dgm:prSet/>
      <dgm:spPr/>
      <dgm:t>
        <a:bodyPr/>
        <a:lstStyle/>
        <a:p>
          <a:endParaRPr lang="zh-CN" altLang="en-US"/>
        </a:p>
      </dgm:t>
    </dgm:pt>
    <dgm:pt modelId="{92DBEC92-6743-431D-9FB4-B69C4AC87232}">
      <dgm:prSet/>
      <dgm:spPr/>
      <dgm:t>
        <a:bodyPr/>
        <a:lstStyle/>
        <a:p>
          <a:r>
            <a:rPr lang="zh-CN" altLang="en-US" dirty="0"/>
            <a:t>安装和配置</a:t>
          </a:r>
          <a:r>
            <a:rPr lang="en-US" altLang="zh-CN" dirty="0"/>
            <a:t>Java</a:t>
          </a:r>
          <a:endParaRPr lang="zh-CN" altLang="en-US" dirty="0"/>
        </a:p>
      </dgm:t>
    </dgm:pt>
    <dgm:pt modelId="{7938A0EE-790D-4439-937D-38B111477858}" type="parTrans" cxnId="{E9280770-CA53-4013-A256-5450504D0668}">
      <dgm:prSet/>
      <dgm:spPr/>
      <dgm:t>
        <a:bodyPr/>
        <a:lstStyle/>
        <a:p>
          <a:endParaRPr lang="zh-CN" altLang="en-US"/>
        </a:p>
      </dgm:t>
    </dgm:pt>
    <dgm:pt modelId="{6855BDC5-0052-4A15-ABD6-AC366D438DDC}" type="sibTrans" cxnId="{E9280770-CA53-4013-A256-5450504D0668}">
      <dgm:prSet/>
      <dgm:spPr/>
      <dgm:t>
        <a:bodyPr/>
        <a:lstStyle/>
        <a:p>
          <a:endParaRPr lang="zh-CN" altLang="en-US"/>
        </a:p>
      </dgm:t>
    </dgm:pt>
    <dgm:pt modelId="{3A2AA10C-575F-4C16-9BEB-782617641A61}">
      <dgm:prSet/>
      <dgm:spPr/>
      <dgm:t>
        <a:bodyPr/>
        <a:lstStyle/>
        <a:p>
          <a:r>
            <a:rPr lang="zh-CN" altLang="en-US" dirty="0"/>
            <a:t>部署</a:t>
          </a:r>
          <a:r>
            <a:rPr lang="en-US" altLang="zh-CN" dirty="0" err="1"/>
            <a:t>ZooKeeper</a:t>
          </a:r>
          <a:r>
            <a:rPr lang="zh-CN" altLang="en-US" dirty="0"/>
            <a:t>集群</a:t>
          </a:r>
        </a:p>
      </dgm:t>
    </dgm:pt>
    <dgm:pt modelId="{D5D6CCCF-1EB8-47CE-B1D8-D57896C338A6}" type="parTrans" cxnId="{C37FD9D0-5165-40B1-98C0-5FB2CC2DFD5C}">
      <dgm:prSet/>
      <dgm:spPr/>
      <dgm:t>
        <a:bodyPr/>
        <a:lstStyle/>
        <a:p>
          <a:endParaRPr lang="zh-CN" altLang="en-US"/>
        </a:p>
      </dgm:t>
    </dgm:pt>
    <dgm:pt modelId="{2D0679BD-1B37-48B5-BA98-085F7D309065}" type="sibTrans" cxnId="{C37FD9D0-5165-40B1-98C0-5FB2CC2DFD5C}">
      <dgm:prSet/>
      <dgm:spPr/>
      <dgm:t>
        <a:bodyPr/>
        <a:lstStyle/>
        <a:p>
          <a:endParaRPr lang="zh-CN" altLang="en-US"/>
        </a:p>
      </dgm:t>
    </dgm:pt>
    <dgm:pt modelId="{DCFC6CF2-920D-4FBD-A950-01480D696A7D}" type="pres">
      <dgm:prSet presAssocID="{BF732430-CD94-449B-B8B5-E868B585F48B}" presName="CompostProcess" presStyleCnt="0">
        <dgm:presLayoutVars>
          <dgm:dir/>
          <dgm:resizeHandles val="exact"/>
        </dgm:presLayoutVars>
      </dgm:prSet>
      <dgm:spPr/>
    </dgm:pt>
    <dgm:pt modelId="{DF622A29-FD6B-4F72-9D0B-B12A28599FAC}" type="pres">
      <dgm:prSet presAssocID="{BF732430-CD94-449B-B8B5-E868B585F48B}" presName="arrow" presStyleLbl="bgShp" presStyleIdx="0" presStyleCnt="1"/>
      <dgm:spPr/>
    </dgm:pt>
    <dgm:pt modelId="{1C4385FD-3E97-4573-9A17-BB73FF65B89D}" type="pres">
      <dgm:prSet presAssocID="{BF732430-CD94-449B-B8B5-E868B585F48B}" presName="linearProcess" presStyleCnt="0"/>
      <dgm:spPr/>
    </dgm:pt>
    <dgm:pt modelId="{AEA2501C-F26D-436E-87CD-B882A8A0F325}" type="pres">
      <dgm:prSet presAssocID="{4786F0A9-3CF1-40C7-8459-60D4D5A8BC3C}" presName="textNode" presStyleLbl="node1" presStyleIdx="0" presStyleCnt="6">
        <dgm:presLayoutVars>
          <dgm:bulletEnabled val="1"/>
        </dgm:presLayoutVars>
      </dgm:prSet>
      <dgm:spPr/>
    </dgm:pt>
    <dgm:pt modelId="{1617F0AA-8A5E-466E-AFDC-11AA36BC37DC}" type="pres">
      <dgm:prSet presAssocID="{75CE2A33-7C07-4119-8D13-06B7B86B2945}" presName="sibTrans" presStyleCnt="0"/>
      <dgm:spPr/>
    </dgm:pt>
    <dgm:pt modelId="{5B7779C3-79B1-4753-A5C8-04CB687F4D51}" type="pres">
      <dgm:prSet presAssocID="{0ADC5A96-080B-46A3-A688-3595B6BC5BBA}" presName="textNode" presStyleLbl="node1" presStyleIdx="1" presStyleCnt="6">
        <dgm:presLayoutVars>
          <dgm:bulletEnabled val="1"/>
        </dgm:presLayoutVars>
      </dgm:prSet>
      <dgm:spPr/>
    </dgm:pt>
    <dgm:pt modelId="{EEB56CE9-44B6-46DB-B07E-680657A7118D}" type="pres">
      <dgm:prSet presAssocID="{19560289-B645-4C36-9281-515C096327E8}" presName="sibTrans" presStyleCnt="0"/>
      <dgm:spPr/>
    </dgm:pt>
    <dgm:pt modelId="{4E8FC032-BD6F-4E10-9257-8A8F38F76271}" type="pres">
      <dgm:prSet presAssocID="{92DBEC92-6743-431D-9FB4-B69C4AC87232}" presName="textNode" presStyleLbl="node1" presStyleIdx="2" presStyleCnt="6">
        <dgm:presLayoutVars>
          <dgm:bulletEnabled val="1"/>
        </dgm:presLayoutVars>
      </dgm:prSet>
      <dgm:spPr/>
    </dgm:pt>
    <dgm:pt modelId="{FBB7347D-3156-43C0-96BE-DFDEEFEEBFCF}" type="pres">
      <dgm:prSet presAssocID="{6855BDC5-0052-4A15-ABD6-AC366D438DDC}" presName="sibTrans" presStyleCnt="0"/>
      <dgm:spPr/>
    </dgm:pt>
    <dgm:pt modelId="{4D4BBD7E-E941-4857-A647-B0321769B254}" type="pres">
      <dgm:prSet presAssocID="{3A2AA10C-575F-4C16-9BEB-782617641A61}" presName="textNode" presStyleLbl="node1" presStyleIdx="3" presStyleCnt="6">
        <dgm:presLayoutVars>
          <dgm:bulletEnabled val="1"/>
        </dgm:presLayoutVars>
      </dgm:prSet>
      <dgm:spPr/>
    </dgm:pt>
    <dgm:pt modelId="{9C03367C-6BD2-4662-8405-47BF4F9632E8}" type="pres">
      <dgm:prSet presAssocID="{2D0679BD-1B37-48B5-BA98-085F7D309065}" presName="sibTrans" presStyleCnt="0"/>
      <dgm:spPr/>
    </dgm:pt>
    <dgm:pt modelId="{C98F8456-37BD-45C9-8E5D-FF4F92DD951A}" type="pres">
      <dgm:prSet presAssocID="{6A6FE21E-6D07-4224-AA8F-11A9B189C31B}" presName="textNode" presStyleLbl="node1" presStyleIdx="4" presStyleCnt="6">
        <dgm:presLayoutVars>
          <dgm:bulletEnabled val="1"/>
        </dgm:presLayoutVars>
      </dgm:prSet>
      <dgm:spPr/>
    </dgm:pt>
    <dgm:pt modelId="{79EA7B22-4801-4C21-A65A-15F3EDA5798B}" type="pres">
      <dgm:prSet presAssocID="{7D4E5C68-9E85-492E-BFF7-252FD89700A4}" presName="sibTrans" presStyleCnt="0"/>
      <dgm:spPr/>
    </dgm:pt>
    <dgm:pt modelId="{443A5F82-69D2-4A72-BD6B-8EF563F1203F}" type="pres">
      <dgm:prSet presAssocID="{056F8ADE-734F-4F20-AA28-E5AED37D8282}" presName="textNode" presStyleLbl="node1" presStyleIdx="5" presStyleCnt="6">
        <dgm:presLayoutVars>
          <dgm:bulletEnabled val="1"/>
        </dgm:presLayoutVars>
      </dgm:prSet>
      <dgm:spPr/>
    </dgm:pt>
  </dgm:ptLst>
  <dgm:cxnLst>
    <dgm:cxn modelId="{73ABA014-684F-4EF9-BF07-51967BB7DEE1}" type="presOf" srcId="{BF732430-CD94-449B-B8B5-E868B585F48B}" destId="{DCFC6CF2-920D-4FBD-A950-01480D696A7D}" srcOrd="0" destOrd="0" presId="urn:microsoft.com/office/officeart/2005/8/layout/hProcess9"/>
    <dgm:cxn modelId="{28A92126-D078-49F0-8A46-FD159E972FD4}" type="presOf" srcId="{6A6FE21E-6D07-4224-AA8F-11A9B189C31B}" destId="{C98F8456-37BD-45C9-8E5D-FF4F92DD951A}" srcOrd="0" destOrd="0" presId="urn:microsoft.com/office/officeart/2005/8/layout/hProcess9"/>
    <dgm:cxn modelId="{F4EF303E-9D27-4FA2-9852-45713D27AC7B}" type="presOf" srcId="{056F8ADE-734F-4F20-AA28-E5AED37D8282}" destId="{443A5F82-69D2-4A72-BD6B-8EF563F1203F}" srcOrd="0" destOrd="0" presId="urn:microsoft.com/office/officeart/2005/8/layout/hProcess9"/>
    <dgm:cxn modelId="{FC687248-BFC1-4798-A778-0D9E8852D311}" srcId="{BF732430-CD94-449B-B8B5-E868B585F48B}" destId="{4786F0A9-3CF1-40C7-8459-60D4D5A8BC3C}" srcOrd="0" destOrd="0" parTransId="{E06822F2-9158-4B16-A0EC-09589FBC3C0A}" sibTransId="{75CE2A33-7C07-4119-8D13-06B7B86B2945}"/>
    <dgm:cxn modelId="{E9280770-CA53-4013-A256-5450504D0668}" srcId="{BF732430-CD94-449B-B8B5-E868B585F48B}" destId="{92DBEC92-6743-431D-9FB4-B69C4AC87232}" srcOrd="2" destOrd="0" parTransId="{7938A0EE-790D-4439-937D-38B111477858}" sibTransId="{6855BDC5-0052-4A15-ABD6-AC366D438DDC}"/>
    <dgm:cxn modelId="{6D6ABE71-3A28-4168-B6C5-C5027CD25B2C}" type="presOf" srcId="{92DBEC92-6743-431D-9FB4-B69C4AC87232}" destId="{4E8FC032-BD6F-4E10-9257-8A8F38F76271}" srcOrd="0" destOrd="0" presId="urn:microsoft.com/office/officeart/2005/8/layout/hProcess9"/>
    <dgm:cxn modelId="{71D33297-FD98-4D7F-B6B5-8CA81C9A597D}" srcId="{BF732430-CD94-449B-B8B5-E868B585F48B}" destId="{0ADC5A96-080B-46A3-A688-3595B6BC5BBA}" srcOrd="1" destOrd="0" parTransId="{16C6A030-EACD-4E5C-AB34-9F76AF5C3B24}" sibTransId="{19560289-B645-4C36-9281-515C096327E8}"/>
    <dgm:cxn modelId="{9BAFDA99-DF39-496F-A6C3-4A0B832EE6D1}" srcId="{BF732430-CD94-449B-B8B5-E868B585F48B}" destId="{6A6FE21E-6D07-4224-AA8F-11A9B189C31B}" srcOrd="4" destOrd="0" parTransId="{69C52A37-BD79-4B15-A5A9-BC448F821363}" sibTransId="{7D4E5C68-9E85-492E-BFF7-252FD89700A4}"/>
    <dgm:cxn modelId="{602C60A5-C01D-4A7E-B943-7F6E3C28651C}" type="presOf" srcId="{0ADC5A96-080B-46A3-A688-3595B6BC5BBA}" destId="{5B7779C3-79B1-4753-A5C8-04CB687F4D51}" srcOrd="0" destOrd="0" presId="urn:microsoft.com/office/officeart/2005/8/layout/hProcess9"/>
    <dgm:cxn modelId="{371D44B1-7CD2-43AC-B0FA-F33BF0B0A091}" srcId="{BF732430-CD94-449B-B8B5-E868B585F48B}" destId="{056F8ADE-734F-4F20-AA28-E5AED37D8282}" srcOrd="5" destOrd="0" parTransId="{0E0EA58D-CD8A-47E2-93F8-BE17B1A932A9}" sibTransId="{F3384689-A665-42C0-A0DB-9EBE4AA42B24}"/>
    <dgm:cxn modelId="{C37FD9D0-5165-40B1-98C0-5FB2CC2DFD5C}" srcId="{BF732430-CD94-449B-B8B5-E868B585F48B}" destId="{3A2AA10C-575F-4C16-9BEB-782617641A61}" srcOrd="3" destOrd="0" parTransId="{D5D6CCCF-1EB8-47CE-B1D8-D57896C338A6}" sibTransId="{2D0679BD-1B37-48B5-BA98-085F7D309065}"/>
    <dgm:cxn modelId="{69D791E4-4CE2-448B-B933-21E5282B9F78}" type="presOf" srcId="{3A2AA10C-575F-4C16-9BEB-782617641A61}" destId="{4D4BBD7E-E941-4857-A647-B0321769B254}" srcOrd="0" destOrd="0" presId="urn:microsoft.com/office/officeart/2005/8/layout/hProcess9"/>
    <dgm:cxn modelId="{BFB8F8F3-D3F3-485E-875D-224DE507F460}" type="presOf" srcId="{4786F0A9-3CF1-40C7-8459-60D4D5A8BC3C}" destId="{AEA2501C-F26D-436E-87CD-B882A8A0F325}" srcOrd="0" destOrd="0" presId="urn:microsoft.com/office/officeart/2005/8/layout/hProcess9"/>
    <dgm:cxn modelId="{C7148AA3-F578-469B-90D8-9CAADEEF5B53}" type="presParOf" srcId="{DCFC6CF2-920D-4FBD-A950-01480D696A7D}" destId="{DF622A29-FD6B-4F72-9D0B-B12A28599FAC}" srcOrd="0" destOrd="0" presId="urn:microsoft.com/office/officeart/2005/8/layout/hProcess9"/>
    <dgm:cxn modelId="{8FE40EB7-BAA8-4CCA-8C51-7829B8B63424}" type="presParOf" srcId="{DCFC6CF2-920D-4FBD-A950-01480D696A7D}" destId="{1C4385FD-3E97-4573-9A17-BB73FF65B89D}" srcOrd="1" destOrd="0" presId="urn:microsoft.com/office/officeart/2005/8/layout/hProcess9"/>
    <dgm:cxn modelId="{0A6A280D-6A54-4B0E-B453-4898959EA197}" type="presParOf" srcId="{1C4385FD-3E97-4573-9A17-BB73FF65B89D}" destId="{AEA2501C-F26D-436E-87CD-B882A8A0F325}" srcOrd="0" destOrd="0" presId="urn:microsoft.com/office/officeart/2005/8/layout/hProcess9"/>
    <dgm:cxn modelId="{96145BCD-B91A-4D67-8097-F342FF192210}" type="presParOf" srcId="{1C4385FD-3E97-4573-9A17-BB73FF65B89D}" destId="{1617F0AA-8A5E-466E-AFDC-11AA36BC37DC}" srcOrd="1" destOrd="0" presId="urn:microsoft.com/office/officeart/2005/8/layout/hProcess9"/>
    <dgm:cxn modelId="{DC39257C-A056-49BE-9720-8CECB3801402}" type="presParOf" srcId="{1C4385FD-3E97-4573-9A17-BB73FF65B89D}" destId="{5B7779C3-79B1-4753-A5C8-04CB687F4D51}" srcOrd="2" destOrd="0" presId="urn:microsoft.com/office/officeart/2005/8/layout/hProcess9"/>
    <dgm:cxn modelId="{28C5F4D7-6199-45F8-886B-76D8BC56B838}" type="presParOf" srcId="{1C4385FD-3E97-4573-9A17-BB73FF65B89D}" destId="{EEB56CE9-44B6-46DB-B07E-680657A7118D}" srcOrd="3" destOrd="0" presId="urn:microsoft.com/office/officeart/2005/8/layout/hProcess9"/>
    <dgm:cxn modelId="{2BA31D3C-4B4B-4BD0-8A6C-D977A6AF0726}" type="presParOf" srcId="{1C4385FD-3E97-4573-9A17-BB73FF65B89D}" destId="{4E8FC032-BD6F-4E10-9257-8A8F38F76271}" srcOrd="4" destOrd="0" presId="urn:microsoft.com/office/officeart/2005/8/layout/hProcess9"/>
    <dgm:cxn modelId="{EE9E5F4A-6925-440C-B52C-2616B574CD0D}" type="presParOf" srcId="{1C4385FD-3E97-4573-9A17-BB73FF65B89D}" destId="{FBB7347D-3156-43C0-96BE-DFDEEFEEBFCF}" srcOrd="5" destOrd="0" presId="urn:microsoft.com/office/officeart/2005/8/layout/hProcess9"/>
    <dgm:cxn modelId="{CD9C90B6-81FD-4113-B68B-61CE12F51AE3}" type="presParOf" srcId="{1C4385FD-3E97-4573-9A17-BB73FF65B89D}" destId="{4D4BBD7E-E941-4857-A647-B0321769B254}" srcOrd="6" destOrd="0" presId="urn:microsoft.com/office/officeart/2005/8/layout/hProcess9"/>
    <dgm:cxn modelId="{6BFF3361-9500-4660-B81E-705B0A6E2ACE}" type="presParOf" srcId="{1C4385FD-3E97-4573-9A17-BB73FF65B89D}" destId="{9C03367C-6BD2-4662-8405-47BF4F9632E8}" srcOrd="7" destOrd="0" presId="urn:microsoft.com/office/officeart/2005/8/layout/hProcess9"/>
    <dgm:cxn modelId="{4F4C4AB7-76D3-4320-841A-E30586781BBF}" type="presParOf" srcId="{1C4385FD-3E97-4573-9A17-BB73FF65B89D}" destId="{C98F8456-37BD-45C9-8E5D-FF4F92DD951A}" srcOrd="8" destOrd="0" presId="urn:microsoft.com/office/officeart/2005/8/layout/hProcess9"/>
    <dgm:cxn modelId="{ED2302E3-D7B1-4BBE-8DB8-D0072DF43F38}" type="presParOf" srcId="{1C4385FD-3E97-4573-9A17-BB73FF65B89D}" destId="{79EA7B22-4801-4C21-A65A-15F3EDA5798B}" srcOrd="9" destOrd="0" presId="urn:microsoft.com/office/officeart/2005/8/layout/hProcess9"/>
    <dgm:cxn modelId="{C6EEB72B-EAC1-4BDE-9C05-9FB3B4DD6BE2}" type="presParOf" srcId="{1C4385FD-3E97-4573-9A17-BB73FF65B89D}" destId="{443A5F82-69D2-4A72-BD6B-8EF563F1203F}"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68C136-1A4D-4AE4-B3C3-4D66244898A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CAC498EC-56D3-4883-B18F-EEDED32BAE49}">
      <dgm:prSet phldrT="[文本]" custT="1"/>
      <dgm:spPr/>
      <dgm:t>
        <a:bodyPr/>
        <a:lstStyle/>
        <a:p>
          <a:r>
            <a:rPr lang="en-US" altLang="zh-CN" sz="2000" dirty="0">
              <a:latin typeface="微软雅黑" panose="020B0503020204020204" pitchFamily="34" charset="-122"/>
              <a:ea typeface="微软雅黑" panose="020B0503020204020204" pitchFamily="34" charset="-122"/>
            </a:rPr>
            <a:t>Kafka Shell</a:t>
          </a:r>
          <a:endParaRPr lang="zh-CN" altLang="en-US" sz="2000" dirty="0">
            <a:latin typeface="微软雅黑" panose="020B0503020204020204" pitchFamily="34" charset="-122"/>
            <a:ea typeface="微软雅黑" panose="020B0503020204020204" pitchFamily="34" charset="-122"/>
          </a:endParaRPr>
        </a:p>
      </dgm:t>
    </dgm:pt>
    <dgm:pt modelId="{96D77CDD-40BA-4A68-8719-8031827FABB0}" type="parTrans" cxnId="{6D457C0E-0FE5-49FC-A286-D755738D922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DEA5ED-7455-43D5-B878-B0CC8D664DD4}" type="sibTrans" cxnId="{6D457C0E-0FE5-49FC-A286-D755738D922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0268544-2881-4DF3-BDFF-5F5BDEF290D0}">
      <dgm:prSet phldrT="[文本]" custT="1"/>
      <dgm:spPr/>
      <dgm:t>
        <a:bodyPr/>
        <a:lstStyle/>
        <a:p>
          <a:r>
            <a:rPr lang="en-US" altLang="zh-CN" sz="2000" dirty="0">
              <a:latin typeface="微软雅黑" panose="020B0503020204020204" pitchFamily="34" charset="-122"/>
              <a:ea typeface="微软雅黑" panose="020B0503020204020204" pitchFamily="34" charset="-122"/>
            </a:rPr>
            <a:t>Kafka API</a:t>
          </a:r>
          <a:endParaRPr lang="zh-CN" altLang="en-US" sz="2000" dirty="0">
            <a:latin typeface="微软雅黑" panose="020B0503020204020204" pitchFamily="34" charset="-122"/>
            <a:ea typeface="微软雅黑" panose="020B0503020204020204" pitchFamily="34" charset="-122"/>
          </a:endParaRPr>
        </a:p>
      </dgm:t>
    </dgm:pt>
    <dgm:pt modelId="{9FC219B0-EE12-46D9-84B7-0A04DCEE1301}" type="parTrans" cxnId="{0697D363-731E-4011-B049-8371A9EA020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C0F8A6D-C8A0-4662-8AC2-4155D99CB6B2}" type="sibTrans" cxnId="{0697D363-731E-4011-B049-8371A9EA020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9AB9955-0719-43B3-B6FF-520A97CF8357}" type="pres">
      <dgm:prSet presAssocID="{C968C136-1A4D-4AE4-B3C3-4D66244898A9}" presName="linear" presStyleCnt="0">
        <dgm:presLayoutVars>
          <dgm:dir/>
          <dgm:animLvl val="lvl"/>
          <dgm:resizeHandles val="exact"/>
        </dgm:presLayoutVars>
      </dgm:prSet>
      <dgm:spPr/>
    </dgm:pt>
    <dgm:pt modelId="{3580F53D-44DC-4BAE-A7C3-3139C7CD4F23}" type="pres">
      <dgm:prSet presAssocID="{CAC498EC-56D3-4883-B18F-EEDED32BAE49}" presName="parentLin" presStyleCnt="0"/>
      <dgm:spPr/>
    </dgm:pt>
    <dgm:pt modelId="{FDF2B517-5200-4854-8190-0F36F1B1D2DE}" type="pres">
      <dgm:prSet presAssocID="{CAC498EC-56D3-4883-B18F-EEDED32BAE49}" presName="parentLeftMargin" presStyleLbl="node1" presStyleIdx="0" presStyleCnt="2"/>
      <dgm:spPr/>
    </dgm:pt>
    <dgm:pt modelId="{4DDF09A2-4F2D-40BD-87DD-C92C72F17818}" type="pres">
      <dgm:prSet presAssocID="{CAC498EC-56D3-4883-B18F-EEDED32BAE49}" presName="parentText" presStyleLbl="node1" presStyleIdx="0" presStyleCnt="2">
        <dgm:presLayoutVars>
          <dgm:chMax val="0"/>
          <dgm:bulletEnabled val="1"/>
        </dgm:presLayoutVars>
      </dgm:prSet>
      <dgm:spPr/>
    </dgm:pt>
    <dgm:pt modelId="{A49B02C1-6FC7-47B8-B6D9-88D6288B9851}" type="pres">
      <dgm:prSet presAssocID="{CAC498EC-56D3-4883-B18F-EEDED32BAE49}" presName="negativeSpace" presStyleCnt="0"/>
      <dgm:spPr/>
    </dgm:pt>
    <dgm:pt modelId="{94E4171D-E54E-4F08-95BB-1F2F8B642C32}" type="pres">
      <dgm:prSet presAssocID="{CAC498EC-56D3-4883-B18F-EEDED32BAE49}" presName="childText" presStyleLbl="conFgAcc1" presStyleIdx="0" presStyleCnt="2">
        <dgm:presLayoutVars>
          <dgm:bulletEnabled val="1"/>
        </dgm:presLayoutVars>
      </dgm:prSet>
      <dgm:spPr/>
    </dgm:pt>
    <dgm:pt modelId="{E0AAA536-9EA1-4D37-A96E-42BEA10226FB}" type="pres">
      <dgm:prSet presAssocID="{2DDEA5ED-7455-43D5-B878-B0CC8D664DD4}" presName="spaceBetweenRectangles" presStyleCnt="0"/>
      <dgm:spPr/>
    </dgm:pt>
    <dgm:pt modelId="{7B3D92F0-5C0F-433E-AD88-FED28F8DF1AE}" type="pres">
      <dgm:prSet presAssocID="{20268544-2881-4DF3-BDFF-5F5BDEF290D0}" presName="parentLin" presStyleCnt="0"/>
      <dgm:spPr/>
    </dgm:pt>
    <dgm:pt modelId="{5E0DA1EC-06D7-45AE-8FF2-20C51AA8FEE8}" type="pres">
      <dgm:prSet presAssocID="{20268544-2881-4DF3-BDFF-5F5BDEF290D0}" presName="parentLeftMargin" presStyleLbl="node1" presStyleIdx="0" presStyleCnt="2"/>
      <dgm:spPr/>
    </dgm:pt>
    <dgm:pt modelId="{ECE968D0-FC53-4250-874E-5F11031DD9CE}" type="pres">
      <dgm:prSet presAssocID="{20268544-2881-4DF3-BDFF-5F5BDEF290D0}" presName="parentText" presStyleLbl="node1" presStyleIdx="1" presStyleCnt="2">
        <dgm:presLayoutVars>
          <dgm:chMax val="0"/>
          <dgm:bulletEnabled val="1"/>
        </dgm:presLayoutVars>
      </dgm:prSet>
      <dgm:spPr/>
    </dgm:pt>
    <dgm:pt modelId="{E3FD8344-9A78-41EE-84FF-465184A2EEA6}" type="pres">
      <dgm:prSet presAssocID="{20268544-2881-4DF3-BDFF-5F5BDEF290D0}" presName="negativeSpace" presStyleCnt="0"/>
      <dgm:spPr/>
    </dgm:pt>
    <dgm:pt modelId="{C7C5F3C4-BD32-4F5F-A131-BF102E7FD4A0}" type="pres">
      <dgm:prSet presAssocID="{20268544-2881-4DF3-BDFF-5F5BDEF290D0}" presName="childText" presStyleLbl="conFgAcc1" presStyleIdx="1" presStyleCnt="2">
        <dgm:presLayoutVars>
          <dgm:bulletEnabled val="1"/>
        </dgm:presLayoutVars>
      </dgm:prSet>
      <dgm:spPr/>
    </dgm:pt>
  </dgm:ptLst>
  <dgm:cxnLst>
    <dgm:cxn modelId="{6D457C0E-0FE5-49FC-A286-D755738D9226}" srcId="{C968C136-1A4D-4AE4-B3C3-4D66244898A9}" destId="{CAC498EC-56D3-4883-B18F-EEDED32BAE49}" srcOrd="0" destOrd="0" parTransId="{96D77CDD-40BA-4A68-8719-8031827FABB0}" sibTransId="{2DDEA5ED-7455-43D5-B878-B0CC8D664DD4}"/>
    <dgm:cxn modelId="{0697D363-731E-4011-B049-8371A9EA020A}" srcId="{C968C136-1A4D-4AE4-B3C3-4D66244898A9}" destId="{20268544-2881-4DF3-BDFF-5F5BDEF290D0}" srcOrd="1" destOrd="0" parTransId="{9FC219B0-EE12-46D9-84B7-0A04DCEE1301}" sibTransId="{0C0F8A6D-C8A0-4662-8AC2-4155D99CB6B2}"/>
    <dgm:cxn modelId="{8F2B8B64-B779-47A2-BC25-5838DF9F20AD}" type="presOf" srcId="{20268544-2881-4DF3-BDFF-5F5BDEF290D0}" destId="{ECE968D0-FC53-4250-874E-5F11031DD9CE}" srcOrd="1" destOrd="0" presId="urn:microsoft.com/office/officeart/2005/8/layout/list1"/>
    <dgm:cxn modelId="{B194038E-0CDE-41FF-B955-9BE539C89387}" type="presOf" srcId="{CAC498EC-56D3-4883-B18F-EEDED32BAE49}" destId="{FDF2B517-5200-4854-8190-0F36F1B1D2DE}" srcOrd="0" destOrd="0" presId="urn:microsoft.com/office/officeart/2005/8/layout/list1"/>
    <dgm:cxn modelId="{D437D592-C24F-4BB2-8667-BE33FA3EB45B}" type="presOf" srcId="{C968C136-1A4D-4AE4-B3C3-4D66244898A9}" destId="{99AB9955-0719-43B3-B6FF-520A97CF8357}" srcOrd="0" destOrd="0" presId="urn:microsoft.com/office/officeart/2005/8/layout/list1"/>
    <dgm:cxn modelId="{618123AE-2E76-450F-A37F-30C50A2ED2EA}" type="presOf" srcId="{20268544-2881-4DF3-BDFF-5F5BDEF290D0}" destId="{5E0DA1EC-06D7-45AE-8FF2-20C51AA8FEE8}" srcOrd="0" destOrd="0" presId="urn:microsoft.com/office/officeart/2005/8/layout/list1"/>
    <dgm:cxn modelId="{91446FCA-212E-4533-8BD6-D264A544ADFA}" type="presOf" srcId="{CAC498EC-56D3-4883-B18F-EEDED32BAE49}" destId="{4DDF09A2-4F2D-40BD-87DD-C92C72F17818}" srcOrd="1" destOrd="0" presId="urn:microsoft.com/office/officeart/2005/8/layout/list1"/>
    <dgm:cxn modelId="{D58BE775-5191-4F66-B74A-E22B74C857AC}" type="presParOf" srcId="{99AB9955-0719-43B3-B6FF-520A97CF8357}" destId="{3580F53D-44DC-4BAE-A7C3-3139C7CD4F23}" srcOrd="0" destOrd="0" presId="urn:microsoft.com/office/officeart/2005/8/layout/list1"/>
    <dgm:cxn modelId="{A63AAB0B-C16C-474E-97A4-ED793DC5DCFF}" type="presParOf" srcId="{3580F53D-44DC-4BAE-A7C3-3139C7CD4F23}" destId="{FDF2B517-5200-4854-8190-0F36F1B1D2DE}" srcOrd="0" destOrd="0" presId="urn:microsoft.com/office/officeart/2005/8/layout/list1"/>
    <dgm:cxn modelId="{B7A2349A-9782-45CB-AACB-5481447CD9BA}" type="presParOf" srcId="{3580F53D-44DC-4BAE-A7C3-3139C7CD4F23}" destId="{4DDF09A2-4F2D-40BD-87DD-C92C72F17818}" srcOrd="1" destOrd="0" presId="urn:microsoft.com/office/officeart/2005/8/layout/list1"/>
    <dgm:cxn modelId="{757182BA-A085-4987-A5E8-AF53EBBE0FEA}" type="presParOf" srcId="{99AB9955-0719-43B3-B6FF-520A97CF8357}" destId="{A49B02C1-6FC7-47B8-B6D9-88D6288B9851}" srcOrd="1" destOrd="0" presId="urn:microsoft.com/office/officeart/2005/8/layout/list1"/>
    <dgm:cxn modelId="{4FC80961-C4A6-4F2D-8D77-CC09DA44824C}" type="presParOf" srcId="{99AB9955-0719-43B3-B6FF-520A97CF8357}" destId="{94E4171D-E54E-4F08-95BB-1F2F8B642C32}" srcOrd="2" destOrd="0" presId="urn:microsoft.com/office/officeart/2005/8/layout/list1"/>
    <dgm:cxn modelId="{DB45D95A-D047-4DE4-BD26-214044186556}" type="presParOf" srcId="{99AB9955-0719-43B3-B6FF-520A97CF8357}" destId="{E0AAA536-9EA1-4D37-A96E-42BEA10226FB}" srcOrd="3" destOrd="0" presId="urn:microsoft.com/office/officeart/2005/8/layout/list1"/>
    <dgm:cxn modelId="{C9309A1E-ECD3-4909-B81A-40797CD49DD5}" type="presParOf" srcId="{99AB9955-0719-43B3-B6FF-520A97CF8357}" destId="{7B3D92F0-5C0F-433E-AD88-FED28F8DF1AE}" srcOrd="4" destOrd="0" presId="urn:microsoft.com/office/officeart/2005/8/layout/list1"/>
    <dgm:cxn modelId="{2D13372B-8A45-4B57-B7AB-2B26738A4DCB}" type="presParOf" srcId="{7B3D92F0-5C0F-433E-AD88-FED28F8DF1AE}" destId="{5E0DA1EC-06D7-45AE-8FF2-20C51AA8FEE8}" srcOrd="0" destOrd="0" presId="urn:microsoft.com/office/officeart/2005/8/layout/list1"/>
    <dgm:cxn modelId="{D8477C76-E97C-4B9A-8672-94FF58BE7107}" type="presParOf" srcId="{7B3D92F0-5C0F-433E-AD88-FED28F8DF1AE}" destId="{ECE968D0-FC53-4250-874E-5F11031DD9CE}" srcOrd="1" destOrd="0" presId="urn:microsoft.com/office/officeart/2005/8/layout/list1"/>
    <dgm:cxn modelId="{2F138776-9CC7-4972-81C2-38524A69B5E4}" type="presParOf" srcId="{99AB9955-0719-43B3-B6FF-520A97CF8357}" destId="{E3FD8344-9A78-41EE-84FF-465184A2EEA6}" srcOrd="5" destOrd="0" presId="urn:microsoft.com/office/officeart/2005/8/layout/list1"/>
    <dgm:cxn modelId="{42778262-FD44-4B7F-9ACE-1C95AE7E769E}" type="presParOf" srcId="{99AB9955-0719-43B3-B6FF-520A97CF8357}" destId="{C7C5F3C4-BD32-4F5F-A131-BF102E7FD4A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732430-CD94-449B-B8B5-E868B585F48B}" type="doc">
      <dgm:prSet loTypeId="urn:microsoft.com/office/officeart/2005/8/layout/hProcess9" loCatId="process" qsTypeId="urn:microsoft.com/office/officeart/2005/8/quickstyle/simple1" qsCatId="simple" csTypeId="urn:microsoft.com/office/officeart/2005/8/colors/accent1_2" csCatId="accent1" phldr="1"/>
      <dgm:spPr/>
    </dgm:pt>
    <dgm:pt modelId="{4786F0A9-3CF1-40C7-8459-60D4D5A8BC3C}">
      <dgm:prSet phldrT="[文本]"/>
      <dgm:spPr/>
      <dgm:t>
        <a:bodyPr/>
        <a:lstStyle/>
        <a:p>
          <a:r>
            <a:rPr lang="zh-CN" altLang="en-US" dirty="0"/>
            <a:t>了解</a:t>
          </a:r>
          <a:r>
            <a:rPr lang="en-US" altLang="zh-CN" dirty="0"/>
            <a:t>Kettle</a:t>
          </a:r>
          <a:r>
            <a:rPr lang="zh-CN" altLang="en-US" dirty="0"/>
            <a:t>运行环境</a:t>
          </a:r>
        </a:p>
      </dgm:t>
    </dgm:pt>
    <dgm:pt modelId="{E06822F2-9158-4B16-A0EC-09589FBC3C0A}" type="parTrans" cxnId="{FC687248-BFC1-4798-A778-0D9E8852D311}">
      <dgm:prSet/>
      <dgm:spPr/>
      <dgm:t>
        <a:bodyPr/>
        <a:lstStyle/>
        <a:p>
          <a:endParaRPr lang="zh-CN" altLang="en-US"/>
        </a:p>
      </dgm:t>
    </dgm:pt>
    <dgm:pt modelId="{75CE2A33-7C07-4119-8D13-06B7B86B2945}" type="sibTrans" cxnId="{FC687248-BFC1-4798-A778-0D9E8852D311}">
      <dgm:prSet/>
      <dgm:spPr/>
      <dgm:t>
        <a:bodyPr/>
        <a:lstStyle/>
        <a:p>
          <a:endParaRPr lang="zh-CN" altLang="en-US"/>
        </a:p>
      </dgm:t>
    </dgm:pt>
    <dgm:pt modelId="{6A6FE21E-6D07-4224-AA8F-11A9B189C31B}">
      <dgm:prSet/>
      <dgm:spPr/>
      <dgm:t>
        <a:bodyPr/>
        <a:lstStyle/>
        <a:p>
          <a:r>
            <a:rPr lang="zh-CN" altLang="en-US" dirty="0"/>
            <a:t>获取、安装和配置</a:t>
          </a:r>
          <a:r>
            <a:rPr lang="en-US" altLang="zh-CN" dirty="0"/>
            <a:t>Kettle</a:t>
          </a:r>
          <a:endParaRPr lang="zh-CN" altLang="en-US" dirty="0"/>
        </a:p>
      </dgm:t>
    </dgm:pt>
    <dgm:pt modelId="{69C52A37-BD79-4B15-A5A9-BC448F821363}" type="parTrans" cxnId="{9BAFDA99-DF39-496F-A6C3-4A0B832EE6D1}">
      <dgm:prSet/>
      <dgm:spPr/>
      <dgm:t>
        <a:bodyPr/>
        <a:lstStyle/>
        <a:p>
          <a:endParaRPr lang="zh-CN" altLang="en-US"/>
        </a:p>
      </dgm:t>
    </dgm:pt>
    <dgm:pt modelId="{7D4E5C68-9E85-492E-BFF7-252FD89700A4}" type="sibTrans" cxnId="{9BAFDA99-DF39-496F-A6C3-4A0B832EE6D1}">
      <dgm:prSet/>
      <dgm:spPr/>
      <dgm:t>
        <a:bodyPr/>
        <a:lstStyle/>
        <a:p>
          <a:endParaRPr lang="zh-CN" altLang="en-US"/>
        </a:p>
      </dgm:t>
    </dgm:pt>
    <dgm:pt modelId="{056F8ADE-734F-4F20-AA28-E5AED37D8282}">
      <dgm:prSet/>
      <dgm:spPr/>
      <dgm:t>
        <a:bodyPr/>
        <a:lstStyle/>
        <a:p>
          <a:r>
            <a:rPr lang="zh-CN" altLang="en-US" dirty="0"/>
            <a:t>验证</a:t>
          </a:r>
          <a:r>
            <a:rPr lang="en-US" altLang="zh-CN" dirty="0"/>
            <a:t>Kettle</a:t>
          </a:r>
          <a:endParaRPr lang="zh-CN" altLang="en-US" dirty="0"/>
        </a:p>
      </dgm:t>
    </dgm:pt>
    <dgm:pt modelId="{0E0EA58D-CD8A-47E2-93F8-BE17B1A932A9}" type="parTrans" cxnId="{371D44B1-7CD2-43AC-B0FA-F33BF0B0A091}">
      <dgm:prSet/>
      <dgm:spPr/>
      <dgm:t>
        <a:bodyPr/>
        <a:lstStyle/>
        <a:p>
          <a:endParaRPr lang="zh-CN" altLang="en-US"/>
        </a:p>
      </dgm:t>
    </dgm:pt>
    <dgm:pt modelId="{F3384689-A665-42C0-A0DB-9EBE4AA42B24}" type="sibTrans" cxnId="{371D44B1-7CD2-43AC-B0FA-F33BF0B0A091}">
      <dgm:prSet/>
      <dgm:spPr/>
      <dgm:t>
        <a:bodyPr/>
        <a:lstStyle/>
        <a:p>
          <a:endParaRPr lang="zh-CN" altLang="en-US"/>
        </a:p>
      </dgm:t>
    </dgm:pt>
    <dgm:pt modelId="{92DBEC92-6743-431D-9FB4-B69C4AC87232}">
      <dgm:prSet/>
      <dgm:spPr/>
      <dgm:t>
        <a:bodyPr/>
        <a:lstStyle/>
        <a:p>
          <a:r>
            <a:rPr lang="zh-CN" altLang="en-US" dirty="0"/>
            <a:t>安装和配置</a:t>
          </a:r>
          <a:r>
            <a:rPr lang="en-US" altLang="zh-CN" dirty="0"/>
            <a:t>Java</a:t>
          </a:r>
          <a:endParaRPr lang="zh-CN" altLang="en-US" dirty="0"/>
        </a:p>
      </dgm:t>
    </dgm:pt>
    <dgm:pt modelId="{7938A0EE-790D-4439-937D-38B111477858}" type="parTrans" cxnId="{E9280770-CA53-4013-A256-5450504D0668}">
      <dgm:prSet/>
      <dgm:spPr/>
      <dgm:t>
        <a:bodyPr/>
        <a:lstStyle/>
        <a:p>
          <a:endParaRPr lang="zh-CN" altLang="en-US"/>
        </a:p>
      </dgm:t>
    </dgm:pt>
    <dgm:pt modelId="{6855BDC5-0052-4A15-ABD6-AC366D438DDC}" type="sibTrans" cxnId="{E9280770-CA53-4013-A256-5450504D0668}">
      <dgm:prSet/>
      <dgm:spPr/>
      <dgm:t>
        <a:bodyPr/>
        <a:lstStyle/>
        <a:p>
          <a:endParaRPr lang="zh-CN" altLang="en-US"/>
        </a:p>
      </dgm:t>
    </dgm:pt>
    <dgm:pt modelId="{DCFC6CF2-920D-4FBD-A950-01480D696A7D}" type="pres">
      <dgm:prSet presAssocID="{BF732430-CD94-449B-B8B5-E868B585F48B}" presName="CompostProcess" presStyleCnt="0">
        <dgm:presLayoutVars>
          <dgm:dir/>
          <dgm:resizeHandles val="exact"/>
        </dgm:presLayoutVars>
      </dgm:prSet>
      <dgm:spPr/>
    </dgm:pt>
    <dgm:pt modelId="{DF622A29-FD6B-4F72-9D0B-B12A28599FAC}" type="pres">
      <dgm:prSet presAssocID="{BF732430-CD94-449B-B8B5-E868B585F48B}" presName="arrow" presStyleLbl="bgShp" presStyleIdx="0" presStyleCnt="1"/>
      <dgm:spPr/>
    </dgm:pt>
    <dgm:pt modelId="{1C4385FD-3E97-4573-9A17-BB73FF65B89D}" type="pres">
      <dgm:prSet presAssocID="{BF732430-CD94-449B-B8B5-E868B585F48B}" presName="linearProcess" presStyleCnt="0"/>
      <dgm:spPr/>
    </dgm:pt>
    <dgm:pt modelId="{AEA2501C-F26D-436E-87CD-B882A8A0F325}" type="pres">
      <dgm:prSet presAssocID="{4786F0A9-3CF1-40C7-8459-60D4D5A8BC3C}" presName="textNode" presStyleLbl="node1" presStyleIdx="0" presStyleCnt="4">
        <dgm:presLayoutVars>
          <dgm:bulletEnabled val="1"/>
        </dgm:presLayoutVars>
      </dgm:prSet>
      <dgm:spPr/>
    </dgm:pt>
    <dgm:pt modelId="{1617F0AA-8A5E-466E-AFDC-11AA36BC37DC}" type="pres">
      <dgm:prSet presAssocID="{75CE2A33-7C07-4119-8D13-06B7B86B2945}" presName="sibTrans" presStyleCnt="0"/>
      <dgm:spPr/>
    </dgm:pt>
    <dgm:pt modelId="{4E8FC032-BD6F-4E10-9257-8A8F38F76271}" type="pres">
      <dgm:prSet presAssocID="{92DBEC92-6743-431D-9FB4-B69C4AC87232}" presName="textNode" presStyleLbl="node1" presStyleIdx="1" presStyleCnt="4">
        <dgm:presLayoutVars>
          <dgm:bulletEnabled val="1"/>
        </dgm:presLayoutVars>
      </dgm:prSet>
      <dgm:spPr/>
    </dgm:pt>
    <dgm:pt modelId="{FBB7347D-3156-43C0-96BE-DFDEEFEEBFCF}" type="pres">
      <dgm:prSet presAssocID="{6855BDC5-0052-4A15-ABD6-AC366D438DDC}" presName="sibTrans" presStyleCnt="0"/>
      <dgm:spPr/>
    </dgm:pt>
    <dgm:pt modelId="{C98F8456-37BD-45C9-8E5D-FF4F92DD951A}" type="pres">
      <dgm:prSet presAssocID="{6A6FE21E-6D07-4224-AA8F-11A9B189C31B}" presName="textNode" presStyleLbl="node1" presStyleIdx="2" presStyleCnt="4">
        <dgm:presLayoutVars>
          <dgm:bulletEnabled val="1"/>
        </dgm:presLayoutVars>
      </dgm:prSet>
      <dgm:spPr/>
    </dgm:pt>
    <dgm:pt modelId="{79EA7B22-4801-4C21-A65A-15F3EDA5798B}" type="pres">
      <dgm:prSet presAssocID="{7D4E5C68-9E85-492E-BFF7-252FD89700A4}" presName="sibTrans" presStyleCnt="0"/>
      <dgm:spPr/>
    </dgm:pt>
    <dgm:pt modelId="{443A5F82-69D2-4A72-BD6B-8EF563F1203F}" type="pres">
      <dgm:prSet presAssocID="{056F8ADE-734F-4F20-AA28-E5AED37D8282}" presName="textNode" presStyleLbl="node1" presStyleIdx="3" presStyleCnt="4">
        <dgm:presLayoutVars>
          <dgm:bulletEnabled val="1"/>
        </dgm:presLayoutVars>
      </dgm:prSet>
      <dgm:spPr/>
    </dgm:pt>
  </dgm:ptLst>
  <dgm:cxnLst>
    <dgm:cxn modelId="{73ABA014-684F-4EF9-BF07-51967BB7DEE1}" type="presOf" srcId="{BF732430-CD94-449B-B8B5-E868B585F48B}" destId="{DCFC6CF2-920D-4FBD-A950-01480D696A7D}" srcOrd="0" destOrd="0" presId="urn:microsoft.com/office/officeart/2005/8/layout/hProcess9"/>
    <dgm:cxn modelId="{28A92126-D078-49F0-8A46-FD159E972FD4}" type="presOf" srcId="{6A6FE21E-6D07-4224-AA8F-11A9B189C31B}" destId="{C98F8456-37BD-45C9-8E5D-FF4F92DD951A}" srcOrd="0" destOrd="0" presId="urn:microsoft.com/office/officeart/2005/8/layout/hProcess9"/>
    <dgm:cxn modelId="{F4EF303E-9D27-4FA2-9852-45713D27AC7B}" type="presOf" srcId="{056F8ADE-734F-4F20-AA28-E5AED37D8282}" destId="{443A5F82-69D2-4A72-BD6B-8EF563F1203F}" srcOrd="0" destOrd="0" presId="urn:microsoft.com/office/officeart/2005/8/layout/hProcess9"/>
    <dgm:cxn modelId="{FC687248-BFC1-4798-A778-0D9E8852D311}" srcId="{BF732430-CD94-449B-B8B5-E868B585F48B}" destId="{4786F0A9-3CF1-40C7-8459-60D4D5A8BC3C}" srcOrd="0" destOrd="0" parTransId="{E06822F2-9158-4B16-A0EC-09589FBC3C0A}" sibTransId="{75CE2A33-7C07-4119-8D13-06B7B86B2945}"/>
    <dgm:cxn modelId="{E9280770-CA53-4013-A256-5450504D0668}" srcId="{BF732430-CD94-449B-B8B5-E868B585F48B}" destId="{92DBEC92-6743-431D-9FB4-B69C4AC87232}" srcOrd="1" destOrd="0" parTransId="{7938A0EE-790D-4439-937D-38B111477858}" sibTransId="{6855BDC5-0052-4A15-ABD6-AC366D438DDC}"/>
    <dgm:cxn modelId="{6D6ABE71-3A28-4168-B6C5-C5027CD25B2C}" type="presOf" srcId="{92DBEC92-6743-431D-9FB4-B69C4AC87232}" destId="{4E8FC032-BD6F-4E10-9257-8A8F38F76271}" srcOrd="0" destOrd="0" presId="urn:microsoft.com/office/officeart/2005/8/layout/hProcess9"/>
    <dgm:cxn modelId="{9BAFDA99-DF39-496F-A6C3-4A0B832EE6D1}" srcId="{BF732430-CD94-449B-B8B5-E868B585F48B}" destId="{6A6FE21E-6D07-4224-AA8F-11A9B189C31B}" srcOrd="2" destOrd="0" parTransId="{69C52A37-BD79-4B15-A5A9-BC448F821363}" sibTransId="{7D4E5C68-9E85-492E-BFF7-252FD89700A4}"/>
    <dgm:cxn modelId="{371D44B1-7CD2-43AC-B0FA-F33BF0B0A091}" srcId="{BF732430-CD94-449B-B8B5-E868B585F48B}" destId="{056F8ADE-734F-4F20-AA28-E5AED37D8282}" srcOrd="3" destOrd="0" parTransId="{0E0EA58D-CD8A-47E2-93F8-BE17B1A932A9}" sibTransId="{F3384689-A665-42C0-A0DB-9EBE4AA42B24}"/>
    <dgm:cxn modelId="{BFB8F8F3-D3F3-485E-875D-224DE507F460}" type="presOf" srcId="{4786F0A9-3CF1-40C7-8459-60D4D5A8BC3C}" destId="{AEA2501C-F26D-436E-87CD-B882A8A0F325}" srcOrd="0" destOrd="0" presId="urn:microsoft.com/office/officeart/2005/8/layout/hProcess9"/>
    <dgm:cxn modelId="{C7148AA3-F578-469B-90D8-9CAADEEF5B53}" type="presParOf" srcId="{DCFC6CF2-920D-4FBD-A950-01480D696A7D}" destId="{DF622A29-FD6B-4F72-9D0B-B12A28599FAC}" srcOrd="0" destOrd="0" presId="urn:microsoft.com/office/officeart/2005/8/layout/hProcess9"/>
    <dgm:cxn modelId="{8FE40EB7-BAA8-4CCA-8C51-7829B8B63424}" type="presParOf" srcId="{DCFC6CF2-920D-4FBD-A950-01480D696A7D}" destId="{1C4385FD-3E97-4573-9A17-BB73FF65B89D}" srcOrd="1" destOrd="0" presId="urn:microsoft.com/office/officeart/2005/8/layout/hProcess9"/>
    <dgm:cxn modelId="{0A6A280D-6A54-4B0E-B453-4898959EA197}" type="presParOf" srcId="{1C4385FD-3E97-4573-9A17-BB73FF65B89D}" destId="{AEA2501C-F26D-436E-87CD-B882A8A0F325}" srcOrd="0" destOrd="0" presId="urn:microsoft.com/office/officeart/2005/8/layout/hProcess9"/>
    <dgm:cxn modelId="{96145BCD-B91A-4D67-8097-F342FF192210}" type="presParOf" srcId="{1C4385FD-3E97-4573-9A17-BB73FF65B89D}" destId="{1617F0AA-8A5E-466E-AFDC-11AA36BC37DC}" srcOrd="1" destOrd="0" presId="urn:microsoft.com/office/officeart/2005/8/layout/hProcess9"/>
    <dgm:cxn modelId="{2BA31D3C-4B4B-4BD0-8A6C-D977A6AF0726}" type="presParOf" srcId="{1C4385FD-3E97-4573-9A17-BB73FF65B89D}" destId="{4E8FC032-BD6F-4E10-9257-8A8F38F76271}" srcOrd="2" destOrd="0" presId="urn:microsoft.com/office/officeart/2005/8/layout/hProcess9"/>
    <dgm:cxn modelId="{EE9E5F4A-6925-440C-B52C-2616B574CD0D}" type="presParOf" srcId="{1C4385FD-3E97-4573-9A17-BB73FF65B89D}" destId="{FBB7347D-3156-43C0-96BE-DFDEEFEEBFCF}" srcOrd="3" destOrd="0" presId="urn:microsoft.com/office/officeart/2005/8/layout/hProcess9"/>
    <dgm:cxn modelId="{4F4C4AB7-76D3-4320-841A-E30586781BBF}" type="presParOf" srcId="{1C4385FD-3E97-4573-9A17-BB73FF65B89D}" destId="{C98F8456-37BD-45C9-8E5D-FF4F92DD951A}" srcOrd="4" destOrd="0" presId="urn:microsoft.com/office/officeart/2005/8/layout/hProcess9"/>
    <dgm:cxn modelId="{ED2302E3-D7B1-4BBE-8DB8-D0072DF43F38}" type="presParOf" srcId="{1C4385FD-3E97-4573-9A17-BB73FF65B89D}" destId="{79EA7B22-4801-4C21-A65A-15F3EDA5798B}" srcOrd="5" destOrd="0" presId="urn:microsoft.com/office/officeart/2005/8/layout/hProcess9"/>
    <dgm:cxn modelId="{C6EEB72B-EAC1-4BDE-9C05-9FB3B4DD6BE2}" type="presParOf" srcId="{1C4385FD-3E97-4573-9A17-BB73FF65B89D}" destId="{443A5F82-69D2-4A72-BD6B-8EF563F1203F}"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22A29-FD6B-4F72-9D0B-B12A28599FA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501C-F26D-436E-87CD-B882A8A0F325}">
      <dsp:nvSpPr>
        <dsp:cNvPr id="0" name=""/>
        <dsp:cNvSpPr/>
      </dsp:nvSpPr>
      <dsp:spPr>
        <a:xfrm>
          <a:off x="3020"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了解</a:t>
          </a:r>
          <a:r>
            <a:rPr lang="en-US" altLang="zh-CN" sz="2200" kern="1200" dirty="0"/>
            <a:t>Sqoop</a:t>
          </a:r>
          <a:r>
            <a:rPr lang="zh-CN" altLang="en-US" sz="2200" kern="1200" dirty="0"/>
            <a:t>运行环境</a:t>
          </a:r>
        </a:p>
      </dsp:txBody>
      <dsp:txXfrm>
        <a:off x="66721" y="1042394"/>
        <a:ext cx="1386806" cy="1177522"/>
      </dsp:txXfrm>
    </dsp:sp>
    <dsp:sp modelId="{5B7779C3-79B1-4753-A5C8-04CB687F4D51}">
      <dsp:nvSpPr>
        <dsp:cNvPr id="0" name=""/>
        <dsp:cNvSpPr/>
      </dsp:nvSpPr>
      <dsp:spPr>
        <a:xfrm>
          <a:off x="1594633"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安装和配置</a:t>
          </a:r>
          <a:r>
            <a:rPr lang="en-US" altLang="zh-CN" sz="2200" kern="1200" dirty="0"/>
            <a:t>Java</a:t>
          </a:r>
          <a:endParaRPr lang="zh-CN" altLang="en-US" sz="2200" kern="1200" dirty="0"/>
        </a:p>
      </dsp:txBody>
      <dsp:txXfrm>
        <a:off x="1658334" y="1042394"/>
        <a:ext cx="1386806" cy="1177522"/>
      </dsp:txXfrm>
    </dsp:sp>
    <dsp:sp modelId="{AD39ED0A-D7D6-4793-8AE9-2A701D67FF3C}">
      <dsp:nvSpPr>
        <dsp:cNvPr id="0" name=""/>
        <dsp:cNvSpPr/>
      </dsp:nvSpPr>
      <dsp:spPr>
        <a:xfrm>
          <a:off x="3186245"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部署</a:t>
          </a:r>
          <a:r>
            <a:rPr lang="en-US" altLang="zh-CN" sz="2200" kern="1200" dirty="0"/>
            <a:t>Hadoop</a:t>
          </a:r>
          <a:r>
            <a:rPr lang="zh-CN" altLang="en-US" sz="2200" kern="1200" dirty="0"/>
            <a:t>集群</a:t>
          </a:r>
        </a:p>
      </dsp:txBody>
      <dsp:txXfrm>
        <a:off x="3249946" y="1042394"/>
        <a:ext cx="1386806" cy="1177522"/>
      </dsp:txXfrm>
    </dsp:sp>
    <dsp:sp modelId="{C98F8456-37BD-45C9-8E5D-FF4F92DD951A}">
      <dsp:nvSpPr>
        <dsp:cNvPr id="0" name=""/>
        <dsp:cNvSpPr/>
      </dsp:nvSpPr>
      <dsp:spPr>
        <a:xfrm>
          <a:off x="4777858"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获取、安装和配置</a:t>
          </a:r>
          <a:r>
            <a:rPr lang="en-US" altLang="zh-CN" sz="2200" kern="1200" dirty="0"/>
            <a:t>Sqoop</a:t>
          </a:r>
          <a:endParaRPr lang="zh-CN" altLang="en-US" sz="2200" kern="1200" dirty="0"/>
        </a:p>
      </dsp:txBody>
      <dsp:txXfrm>
        <a:off x="4841559" y="1042394"/>
        <a:ext cx="1386806" cy="1177522"/>
      </dsp:txXfrm>
    </dsp:sp>
    <dsp:sp modelId="{443A5F82-69D2-4A72-BD6B-8EF563F1203F}">
      <dsp:nvSpPr>
        <dsp:cNvPr id="0" name=""/>
        <dsp:cNvSpPr/>
      </dsp:nvSpPr>
      <dsp:spPr>
        <a:xfrm>
          <a:off x="6369470"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验证</a:t>
          </a:r>
          <a:r>
            <a:rPr lang="en-US" altLang="zh-CN" sz="2200" kern="1200" dirty="0"/>
            <a:t>Sqoop</a:t>
          </a:r>
          <a:endParaRPr lang="zh-CN" altLang="en-US" sz="2200" kern="1200" dirty="0"/>
        </a:p>
      </dsp:txBody>
      <dsp:txXfrm>
        <a:off x="6433171" y="1042394"/>
        <a:ext cx="1386806" cy="1177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C7B0C-1A33-434F-9681-2E5260FE1046}">
      <dsp:nvSpPr>
        <dsp:cNvPr id="0" name=""/>
        <dsp:cNvSpPr/>
      </dsp:nvSpPr>
      <dsp:spPr>
        <a:xfrm>
          <a:off x="0" y="570955"/>
          <a:ext cx="7886700" cy="9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7E7A4A-DDE6-4287-89BB-9B9AA8E394BC}">
      <dsp:nvSpPr>
        <dsp:cNvPr id="0" name=""/>
        <dsp:cNvSpPr/>
      </dsp:nvSpPr>
      <dsp:spPr>
        <a:xfrm>
          <a:off x="394335" y="10075"/>
          <a:ext cx="5520690"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Sqoop Shell</a:t>
          </a:r>
          <a:endParaRPr lang="zh-CN" altLang="en-US" sz="2000" kern="1200" dirty="0">
            <a:latin typeface="微软雅黑" panose="020B0503020204020204" pitchFamily="34" charset="-122"/>
            <a:ea typeface="微软雅黑" panose="020B0503020204020204" pitchFamily="34" charset="-122"/>
          </a:endParaRPr>
        </a:p>
      </dsp:txBody>
      <dsp:txXfrm>
        <a:off x="449095" y="64835"/>
        <a:ext cx="5411170" cy="1012240"/>
      </dsp:txXfrm>
    </dsp:sp>
    <dsp:sp modelId="{617139F0-0E91-4FEB-9363-19769CF5CAB9}">
      <dsp:nvSpPr>
        <dsp:cNvPr id="0" name=""/>
        <dsp:cNvSpPr/>
      </dsp:nvSpPr>
      <dsp:spPr>
        <a:xfrm>
          <a:off x="0" y="2294636"/>
          <a:ext cx="7886700" cy="957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24BA77-2E97-443A-91C0-225018EE1A73}">
      <dsp:nvSpPr>
        <dsp:cNvPr id="0" name=""/>
        <dsp:cNvSpPr/>
      </dsp:nvSpPr>
      <dsp:spPr>
        <a:xfrm>
          <a:off x="394335" y="1733756"/>
          <a:ext cx="5520690" cy="1121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Sqoop API</a:t>
          </a:r>
          <a:endParaRPr lang="zh-CN" altLang="en-US" sz="2000" kern="1200" dirty="0">
            <a:latin typeface="微软雅黑" panose="020B0503020204020204" pitchFamily="34" charset="-122"/>
            <a:ea typeface="微软雅黑" panose="020B0503020204020204" pitchFamily="34" charset="-122"/>
          </a:endParaRPr>
        </a:p>
      </dsp:txBody>
      <dsp:txXfrm>
        <a:off x="449095" y="1788516"/>
        <a:ext cx="5411170" cy="101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22A29-FD6B-4F72-9D0B-B12A28599FA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501C-F26D-436E-87CD-B882A8A0F325}">
      <dsp:nvSpPr>
        <dsp:cNvPr id="0" name=""/>
        <dsp:cNvSpPr/>
      </dsp:nvSpPr>
      <dsp:spPr>
        <a:xfrm>
          <a:off x="3947"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了解</a:t>
          </a:r>
          <a:r>
            <a:rPr lang="en-US" altLang="zh-CN" sz="2200" kern="1200" dirty="0"/>
            <a:t>Flume</a:t>
          </a:r>
          <a:r>
            <a:rPr lang="zh-CN" altLang="en-US" sz="2200" kern="1200" dirty="0"/>
            <a:t>运行环境和运行模式</a:t>
          </a:r>
        </a:p>
      </dsp:txBody>
      <dsp:txXfrm>
        <a:off x="67648" y="1042394"/>
        <a:ext cx="1771105" cy="1177522"/>
      </dsp:txXfrm>
    </dsp:sp>
    <dsp:sp modelId="{5B7779C3-79B1-4753-A5C8-04CB687F4D51}">
      <dsp:nvSpPr>
        <dsp:cNvPr id="0" name=""/>
        <dsp:cNvSpPr/>
      </dsp:nvSpPr>
      <dsp:spPr>
        <a:xfrm>
          <a:off x="1997379"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安装和配置</a:t>
          </a:r>
          <a:r>
            <a:rPr lang="en-US" altLang="zh-CN" sz="2200" kern="1200" dirty="0"/>
            <a:t>Java</a:t>
          </a:r>
          <a:endParaRPr lang="zh-CN" altLang="en-US" sz="2200" kern="1200" dirty="0"/>
        </a:p>
      </dsp:txBody>
      <dsp:txXfrm>
        <a:off x="2061080" y="1042394"/>
        <a:ext cx="1771105" cy="1177522"/>
      </dsp:txXfrm>
    </dsp:sp>
    <dsp:sp modelId="{C98F8456-37BD-45C9-8E5D-FF4F92DD951A}">
      <dsp:nvSpPr>
        <dsp:cNvPr id="0" name=""/>
        <dsp:cNvSpPr/>
      </dsp:nvSpPr>
      <dsp:spPr>
        <a:xfrm>
          <a:off x="3990812"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获取、安装和配置</a:t>
          </a:r>
          <a:r>
            <a:rPr lang="en-US" altLang="zh-CN" sz="2200" kern="1200" dirty="0"/>
            <a:t>Flume</a:t>
          </a:r>
          <a:endParaRPr lang="zh-CN" altLang="en-US" sz="2200" kern="1200" dirty="0"/>
        </a:p>
      </dsp:txBody>
      <dsp:txXfrm>
        <a:off x="4054513" y="1042394"/>
        <a:ext cx="1771105" cy="1177522"/>
      </dsp:txXfrm>
    </dsp:sp>
    <dsp:sp modelId="{443A5F82-69D2-4A72-BD6B-8EF563F1203F}">
      <dsp:nvSpPr>
        <dsp:cNvPr id="0" name=""/>
        <dsp:cNvSpPr/>
      </dsp:nvSpPr>
      <dsp:spPr>
        <a:xfrm>
          <a:off x="5984245"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验证</a:t>
          </a:r>
          <a:r>
            <a:rPr lang="en-US" altLang="zh-CN" sz="2200" kern="1200" dirty="0"/>
            <a:t>Flume</a:t>
          </a:r>
          <a:endParaRPr lang="zh-CN" altLang="en-US" sz="2200" kern="1200" dirty="0"/>
        </a:p>
      </dsp:txBody>
      <dsp:txXfrm>
        <a:off x="6047946" y="1042394"/>
        <a:ext cx="1771105" cy="1177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C7B0C-1A33-434F-9681-2E5260FE1046}">
      <dsp:nvSpPr>
        <dsp:cNvPr id="0" name=""/>
        <dsp:cNvSpPr/>
      </dsp:nvSpPr>
      <dsp:spPr>
        <a:xfrm>
          <a:off x="0" y="570955"/>
          <a:ext cx="7886700" cy="9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7E7A4A-DDE6-4287-89BB-9B9AA8E394BC}">
      <dsp:nvSpPr>
        <dsp:cNvPr id="0" name=""/>
        <dsp:cNvSpPr/>
      </dsp:nvSpPr>
      <dsp:spPr>
        <a:xfrm>
          <a:off x="394335" y="10075"/>
          <a:ext cx="5520690"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Flume Shell</a:t>
          </a:r>
          <a:endParaRPr lang="zh-CN" altLang="en-US" sz="2000" kern="1200" dirty="0">
            <a:latin typeface="微软雅黑" panose="020B0503020204020204" pitchFamily="34" charset="-122"/>
            <a:ea typeface="微软雅黑" panose="020B0503020204020204" pitchFamily="34" charset="-122"/>
          </a:endParaRPr>
        </a:p>
      </dsp:txBody>
      <dsp:txXfrm>
        <a:off x="449095" y="64835"/>
        <a:ext cx="5411170" cy="1012240"/>
      </dsp:txXfrm>
    </dsp:sp>
    <dsp:sp modelId="{617139F0-0E91-4FEB-9363-19769CF5CAB9}">
      <dsp:nvSpPr>
        <dsp:cNvPr id="0" name=""/>
        <dsp:cNvSpPr/>
      </dsp:nvSpPr>
      <dsp:spPr>
        <a:xfrm>
          <a:off x="0" y="2294636"/>
          <a:ext cx="7886700" cy="957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24BA77-2E97-443A-91C0-225018EE1A73}">
      <dsp:nvSpPr>
        <dsp:cNvPr id="0" name=""/>
        <dsp:cNvSpPr/>
      </dsp:nvSpPr>
      <dsp:spPr>
        <a:xfrm>
          <a:off x="394335" y="1733756"/>
          <a:ext cx="5520690" cy="1121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Flume API</a:t>
          </a:r>
          <a:endParaRPr lang="zh-CN" altLang="en-US" sz="2000" kern="1200" dirty="0">
            <a:latin typeface="微软雅黑" panose="020B0503020204020204" pitchFamily="34" charset="-122"/>
            <a:ea typeface="微软雅黑" panose="020B0503020204020204" pitchFamily="34" charset="-122"/>
          </a:endParaRPr>
        </a:p>
      </dsp:txBody>
      <dsp:txXfrm>
        <a:off x="449095" y="1788516"/>
        <a:ext cx="5411170" cy="1012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22A29-FD6B-4F72-9D0B-B12A28599FA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501C-F26D-436E-87CD-B882A8A0F325}">
      <dsp:nvSpPr>
        <dsp:cNvPr id="0" name=""/>
        <dsp:cNvSpPr/>
      </dsp:nvSpPr>
      <dsp:spPr>
        <a:xfrm>
          <a:off x="2166"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了解</a:t>
          </a:r>
          <a:r>
            <a:rPr lang="en-US" altLang="zh-CN" sz="1700" kern="1200" dirty="0"/>
            <a:t>Kafka</a:t>
          </a:r>
          <a:r>
            <a:rPr lang="zh-CN" altLang="en-US" sz="1700" kern="1200" dirty="0"/>
            <a:t>运行环境和运行模式</a:t>
          </a:r>
        </a:p>
      </dsp:txBody>
      <dsp:txXfrm>
        <a:off x="63732" y="1040259"/>
        <a:ext cx="1138046" cy="1181792"/>
      </dsp:txXfrm>
    </dsp:sp>
    <dsp:sp modelId="{5B7779C3-79B1-4753-A5C8-04CB687F4D51}">
      <dsp:nvSpPr>
        <dsp:cNvPr id="0" name=""/>
        <dsp:cNvSpPr/>
      </dsp:nvSpPr>
      <dsp:spPr>
        <a:xfrm>
          <a:off x="1326403"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规划</a:t>
          </a:r>
          <a:r>
            <a:rPr lang="en-US" altLang="zh-CN" sz="1700" kern="1200" dirty="0"/>
            <a:t>Kafka</a:t>
          </a:r>
          <a:r>
            <a:rPr lang="zh-CN" altLang="en-US" sz="1700" kern="1200" dirty="0"/>
            <a:t>集群</a:t>
          </a:r>
        </a:p>
      </dsp:txBody>
      <dsp:txXfrm>
        <a:off x="1387969" y="1040259"/>
        <a:ext cx="1138046" cy="1181792"/>
      </dsp:txXfrm>
    </dsp:sp>
    <dsp:sp modelId="{4E8FC032-BD6F-4E10-9257-8A8F38F76271}">
      <dsp:nvSpPr>
        <dsp:cNvPr id="0" name=""/>
        <dsp:cNvSpPr/>
      </dsp:nvSpPr>
      <dsp:spPr>
        <a:xfrm>
          <a:off x="2650641"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安装和配置</a:t>
          </a:r>
          <a:r>
            <a:rPr lang="en-US" altLang="zh-CN" sz="1700" kern="1200" dirty="0"/>
            <a:t>Java</a:t>
          </a:r>
          <a:endParaRPr lang="zh-CN" altLang="en-US" sz="1700" kern="1200" dirty="0"/>
        </a:p>
      </dsp:txBody>
      <dsp:txXfrm>
        <a:off x="2712207" y="1040259"/>
        <a:ext cx="1138046" cy="1181792"/>
      </dsp:txXfrm>
    </dsp:sp>
    <dsp:sp modelId="{4D4BBD7E-E941-4857-A647-B0321769B254}">
      <dsp:nvSpPr>
        <dsp:cNvPr id="0" name=""/>
        <dsp:cNvSpPr/>
      </dsp:nvSpPr>
      <dsp:spPr>
        <a:xfrm>
          <a:off x="3974879"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部署</a:t>
          </a:r>
          <a:r>
            <a:rPr lang="en-US" altLang="zh-CN" sz="1700" kern="1200" dirty="0" err="1"/>
            <a:t>ZooKeeper</a:t>
          </a:r>
          <a:r>
            <a:rPr lang="zh-CN" altLang="en-US" sz="1700" kern="1200" dirty="0"/>
            <a:t>集群</a:t>
          </a:r>
        </a:p>
      </dsp:txBody>
      <dsp:txXfrm>
        <a:off x="4036445" y="1040259"/>
        <a:ext cx="1138046" cy="1181792"/>
      </dsp:txXfrm>
    </dsp:sp>
    <dsp:sp modelId="{C98F8456-37BD-45C9-8E5D-FF4F92DD951A}">
      <dsp:nvSpPr>
        <dsp:cNvPr id="0" name=""/>
        <dsp:cNvSpPr/>
      </dsp:nvSpPr>
      <dsp:spPr>
        <a:xfrm>
          <a:off x="5299117"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获取、安装和配置</a:t>
          </a:r>
          <a:r>
            <a:rPr lang="en-US" altLang="zh-CN" sz="1700" kern="1200" dirty="0"/>
            <a:t>Kafka</a:t>
          </a:r>
          <a:endParaRPr lang="zh-CN" altLang="en-US" sz="1700" kern="1200" dirty="0"/>
        </a:p>
      </dsp:txBody>
      <dsp:txXfrm>
        <a:off x="5360683" y="1040259"/>
        <a:ext cx="1138046" cy="1181792"/>
      </dsp:txXfrm>
    </dsp:sp>
    <dsp:sp modelId="{443A5F82-69D2-4A72-BD6B-8EF563F1203F}">
      <dsp:nvSpPr>
        <dsp:cNvPr id="0" name=""/>
        <dsp:cNvSpPr/>
      </dsp:nvSpPr>
      <dsp:spPr>
        <a:xfrm>
          <a:off x="6623355"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启动</a:t>
          </a:r>
          <a:r>
            <a:rPr lang="en-US" altLang="zh-CN" sz="1700" kern="1200" dirty="0"/>
            <a:t>Kafka</a:t>
          </a:r>
          <a:endParaRPr lang="zh-CN" altLang="en-US" sz="1700" kern="1200" dirty="0"/>
        </a:p>
      </dsp:txBody>
      <dsp:txXfrm>
        <a:off x="6684921" y="1040259"/>
        <a:ext cx="1138046" cy="11817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4171D-E54E-4F08-95BB-1F2F8B642C32}">
      <dsp:nvSpPr>
        <dsp:cNvPr id="0" name=""/>
        <dsp:cNvSpPr/>
      </dsp:nvSpPr>
      <dsp:spPr>
        <a:xfrm>
          <a:off x="0" y="570955"/>
          <a:ext cx="7886700" cy="9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F09A2-4F2D-40BD-87DD-C92C72F17818}">
      <dsp:nvSpPr>
        <dsp:cNvPr id="0" name=""/>
        <dsp:cNvSpPr/>
      </dsp:nvSpPr>
      <dsp:spPr>
        <a:xfrm>
          <a:off x="394335" y="10075"/>
          <a:ext cx="5520690"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Kafka Shell</a:t>
          </a:r>
          <a:endParaRPr lang="zh-CN" altLang="en-US" sz="2000" kern="1200" dirty="0">
            <a:latin typeface="微软雅黑" panose="020B0503020204020204" pitchFamily="34" charset="-122"/>
            <a:ea typeface="微软雅黑" panose="020B0503020204020204" pitchFamily="34" charset="-122"/>
          </a:endParaRPr>
        </a:p>
      </dsp:txBody>
      <dsp:txXfrm>
        <a:off x="449095" y="64835"/>
        <a:ext cx="5411170" cy="1012240"/>
      </dsp:txXfrm>
    </dsp:sp>
    <dsp:sp modelId="{C7C5F3C4-BD32-4F5F-A131-BF102E7FD4A0}">
      <dsp:nvSpPr>
        <dsp:cNvPr id="0" name=""/>
        <dsp:cNvSpPr/>
      </dsp:nvSpPr>
      <dsp:spPr>
        <a:xfrm>
          <a:off x="0" y="2294636"/>
          <a:ext cx="7886700" cy="957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968D0-FC53-4250-874E-5F11031DD9CE}">
      <dsp:nvSpPr>
        <dsp:cNvPr id="0" name=""/>
        <dsp:cNvSpPr/>
      </dsp:nvSpPr>
      <dsp:spPr>
        <a:xfrm>
          <a:off x="394335" y="1733756"/>
          <a:ext cx="5520690" cy="1121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Kafka API</a:t>
          </a:r>
          <a:endParaRPr lang="zh-CN" altLang="en-US" sz="2000" kern="1200" dirty="0">
            <a:latin typeface="微软雅黑" panose="020B0503020204020204" pitchFamily="34" charset="-122"/>
            <a:ea typeface="微软雅黑" panose="020B0503020204020204" pitchFamily="34" charset="-122"/>
          </a:endParaRPr>
        </a:p>
      </dsp:txBody>
      <dsp:txXfrm>
        <a:off x="449095" y="1788516"/>
        <a:ext cx="5411170" cy="1012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22A29-FD6B-4F72-9D0B-B12A28599FA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501C-F26D-436E-87CD-B882A8A0F325}">
      <dsp:nvSpPr>
        <dsp:cNvPr id="0" name=""/>
        <dsp:cNvSpPr/>
      </dsp:nvSpPr>
      <dsp:spPr>
        <a:xfrm>
          <a:off x="1684" y="978693"/>
          <a:ext cx="1896461"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了解</a:t>
          </a:r>
          <a:r>
            <a:rPr lang="en-US" altLang="zh-CN" sz="2300" kern="1200" dirty="0"/>
            <a:t>Kettle</a:t>
          </a:r>
          <a:r>
            <a:rPr lang="zh-CN" altLang="en-US" sz="2300" kern="1200" dirty="0"/>
            <a:t>运行环境</a:t>
          </a:r>
        </a:p>
      </dsp:txBody>
      <dsp:txXfrm>
        <a:off x="65385" y="1042394"/>
        <a:ext cx="1769059" cy="1177522"/>
      </dsp:txXfrm>
    </dsp:sp>
    <dsp:sp modelId="{4E8FC032-BD6F-4E10-9257-8A8F38F76271}">
      <dsp:nvSpPr>
        <dsp:cNvPr id="0" name=""/>
        <dsp:cNvSpPr/>
      </dsp:nvSpPr>
      <dsp:spPr>
        <a:xfrm>
          <a:off x="1997307" y="978693"/>
          <a:ext cx="1896461"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安装和配置</a:t>
          </a:r>
          <a:r>
            <a:rPr lang="en-US" altLang="zh-CN" sz="2300" kern="1200" dirty="0"/>
            <a:t>Java</a:t>
          </a:r>
          <a:endParaRPr lang="zh-CN" altLang="en-US" sz="2300" kern="1200" dirty="0"/>
        </a:p>
      </dsp:txBody>
      <dsp:txXfrm>
        <a:off x="2061008" y="1042394"/>
        <a:ext cx="1769059" cy="1177522"/>
      </dsp:txXfrm>
    </dsp:sp>
    <dsp:sp modelId="{C98F8456-37BD-45C9-8E5D-FF4F92DD951A}">
      <dsp:nvSpPr>
        <dsp:cNvPr id="0" name=""/>
        <dsp:cNvSpPr/>
      </dsp:nvSpPr>
      <dsp:spPr>
        <a:xfrm>
          <a:off x="3992930" y="978693"/>
          <a:ext cx="1896461"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获取、安装和配置</a:t>
          </a:r>
          <a:r>
            <a:rPr lang="en-US" altLang="zh-CN" sz="2300" kern="1200" dirty="0"/>
            <a:t>Kettle</a:t>
          </a:r>
          <a:endParaRPr lang="zh-CN" altLang="en-US" sz="2300" kern="1200" dirty="0"/>
        </a:p>
      </dsp:txBody>
      <dsp:txXfrm>
        <a:off x="4056631" y="1042394"/>
        <a:ext cx="1769059" cy="1177522"/>
      </dsp:txXfrm>
    </dsp:sp>
    <dsp:sp modelId="{443A5F82-69D2-4A72-BD6B-8EF563F1203F}">
      <dsp:nvSpPr>
        <dsp:cNvPr id="0" name=""/>
        <dsp:cNvSpPr/>
      </dsp:nvSpPr>
      <dsp:spPr>
        <a:xfrm>
          <a:off x="5988553" y="978693"/>
          <a:ext cx="1896461"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验证</a:t>
          </a:r>
          <a:r>
            <a:rPr lang="en-US" altLang="zh-CN" sz="2300" kern="1200" dirty="0"/>
            <a:t>Kettle</a:t>
          </a:r>
          <a:endParaRPr lang="zh-CN" altLang="en-US" sz="2300" kern="1200" dirty="0"/>
        </a:p>
      </dsp:txBody>
      <dsp:txXfrm>
        <a:off x="6052254" y="1042394"/>
        <a:ext cx="1769059" cy="11775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2E5962C9-0D08-4BCE-AED5-5D4789FF0E07}"/>
              </a:ext>
            </a:extLst>
          </p:cNvPr>
          <p:cNvSpPr/>
          <p:nvPr userDrawn="1"/>
        </p:nvSpPr>
        <p:spPr>
          <a:xfrm>
            <a:off x="0" y="4783456"/>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配套课件</a:t>
            </a:r>
            <a:r>
              <a:rPr lang="en-US" altLang="zh-CN" sz="1200" dirty="0">
                <a:latin typeface="微软雅黑" panose="020B0503020204020204" pitchFamily="34" charset="-122"/>
                <a:ea typeface="微软雅黑" panose="020B0503020204020204" pitchFamily="34" charset="-122"/>
              </a:rPr>
              <a:t>    ISBN:978-7-5606-5579-6    </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flume.apache.org/FlumeDeveloperGui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elastic.co/cn/products/logstash"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docs.fluentd.org/"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s://chukwa.apache.org/"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github.com/facebookarchive/scribe"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hyperlink" Target="http://www.splunk.com/"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kafka.apache.org/documentation/#api"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8.xml.rels><?xml version="1.0" encoding="UTF-8" standalone="yes"?>
<Relationships xmlns="http://schemas.openxmlformats.org/package/2006/relationships"><Relationship Id="rId2" Type="http://schemas.openxmlformats.org/officeDocument/2006/relationships/hyperlink" Target="https://sourceforge.net/projects/pentaho/files/latest/download"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www.talend.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hyperlink" Target="http://apatar.com/"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criptella.org/"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qoop.apache.org/docs/1.4.7/SqoopDevGuid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github.com/alibaba/DataX"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flume.apache.org/download.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9</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大数据迁移和采集工具</a:t>
            </a:r>
          </a:p>
        </p:txBody>
      </p:sp>
    </p:spTree>
    <p:extLst>
      <p:ext uri="{BB962C8B-B14F-4D97-AF65-F5344CB8AC3E}">
        <p14:creationId xmlns:p14="http://schemas.microsoft.com/office/powerpoint/2010/main" val="33007760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011AF-EB3D-4E6C-9837-C8C668412458}"/>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6CA3DC6A-009A-4E8A-9235-96B9F0EAD186}"/>
              </a:ext>
            </a:extLst>
          </p:cNvPr>
          <p:cNvSpPr>
            <a:spLocks noGrp="1"/>
          </p:cNvSpPr>
          <p:nvPr>
            <p:ph idx="1"/>
          </p:nvPr>
        </p:nvSpPr>
        <p:spPr/>
        <p:txBody>
          <a:bodyPr>
            <a:normAutofit/>
          </a:bodyPr>
          <a:lstStyle/>
          <a:p>
            <a:r>
              <a:rPr lang="en-US" altLang="zh-CN" dirty="0"/>
              <a:t>3. Sqoop</a:t>
            </a:r>
            <a:r>
              <a:rPr lang="zh-CN" altLang="en-US" dirty="0"/>
              <a:t>版本</a:t>
            </a:r>
            <a:endParaRPr lang="en-US" altLang="zh-CN" dirty="0"/>
          </a:p>
        </p:txBody>
      </p:sp>
      <p:grpSp>
        <p:nvGrpSpPr>
          <p:cNvPr id="4" name="画布 699">
            <a:extLst>
              <a:ext uri="{FF2B5EF4-FFF2-40B4-BE49-F238E27FC236}">
                <a16:creationId xmlns:a16="http://schemas.microsoft.com/office/drawing/2014/main" id="{F9FDA5DC-9020-4273-8788-6C16AC3B6D58}"/>
              </a:ext>
            </a:extLst>
          </p:cNvPr>
          <p:cNvGrpSpPr/>
          <p:nvPr/>
        </p:nvGrpSpPr>
        <p:grpSpPr>
          <a:xfrm>
            <a:off x="1934845" y="1840181"/>
            <a:ext cx="5274310" cy="2729230"/>
            <a:chOff x="0" y="0"/>
            <a:chExt cx="5274310" cy="2729230"/>
          </a:xfrm>
        </p:grpSpPr>
        <p:sp>
          <p:nvSpPr>
            <p:cNvPr id="5" name="矩形 4">
              <a:extLst>
                <a:ext uri="{FF2B5EF4-FFF2-40B4-BE49-F238E27FC236}">
                  <a16:creationId xmlns:a16="http://schemas.microsoft.com/office/drawing/2014/main" id="{03CB3A43-5C16-4C10-89B0-3E7D9744386F}"/>
                </a:ext>
              </a:extLst>
            </p:cNvPr>
            <p:cNvSpPr/>
            <p:nvPr/>
          </p:nvSpPr>
          <p:spPr>
            <a:xfrm>
              <a:off x="0" y="0"/>
              <a:ext cx="5274310" cy="2729230"/>
            </a:xfrm>
            <a:prstGeom prst="rect">
              <a:avLst/>
            </a:prstGeom>
            <a:solidFill>
              <a:prstClr val="white"/>
            </a:solidFill>
          </p:spPr>
        </p:sp>
        <p:sp>
          <p:nvSpPr>
            <p:cNvPr id="6" name="矩形 5">
              <a:extLst>
                <a:ext uri="{FF2B5EF4-FFF2-40B4-BE49-F238E27FC236}">
                  <a16:creationId xmlns:a16="http://schemas.microsoft.com/office/drawing/2014/main" id="{F0B28D30-DDB4-4A80-BEC0-3D530A0F4EBC}"/>
                </a:ext>
              </a:extLst>
            </p:cNvPr>
            <p:cNvSpPr/>
            <p:nvPr/>
          </p:nvSpPr>
          <p:spPr>
            <a:xfrm>
              <a:off x="623902" y="1728555"/>
              <a:ext cx="1188000" cy="352085"/>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Hadoop</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Contrib Module</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A33BFE81-5EDC-4710-B3CD-A14E309D277B}"/>
                </a:ext>
              </a:extLst>
            </p:cNvPr>
            <p:cNvSpPr/>
            <p:nvPr/>
          </p:nvSpPr>
          <p:spPr>
            <a:xfrm>
              <a:off x="1811902" y="1376765"/>
              <a:ext cx="151200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Cloudera</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GitHub</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B7486DC9-B1AE-4EB8-AD25-7BE525DAD834}"/>
                </a:ext>
              </a:extLst>
            </p:cNvPr>
            <p:cNvSpPr/>
            <p:nvPr/>
          </p:nvSpPr>
          <p:spPr>
            <a:xfrm>
              <a:off x="3323902" y="1024975"/>
              <a:ext cx="97200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Apache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Incubator</a:t>
              </a:r>
              <a:endParaRPr lang="zh-CN" sz="1050" kern="100">
                <a:effectLst/>
                <a:ea typeface="等线" panose="02010600030101010101" pitchFamily="2" charset="-122"/>
                <a:cs typeface="Times New Roman" panose="02020603050405020304" pitchFamily="18" charset="0"/>
              </a:endParaRPr>
            </a:p>
          </p:txBody>
        </p:sp>
        <p:sp>
          <p:nvSpPr>
            <p:cNvPr id="9" name="箭头: 右 8">
              <a:extLst>
                <a:ext uri="{FF2B5EF4-FFF2-40B4-BE49-F238E27FC236}">
                  <a16:creationId xmlns:a16="http://schemas.microsoft.com/office/drawing/2014/main" id="{9E6D3357-8091-477B-B796-9E48AFC0B2EC}"/>
                </a:ext>
              </a:extLst>
            </p:cNvPr>
            <p:cNvSpPr/>
            <p:nvPr/>
          </p:nvSpPr>
          <p:spPr>
            <a:xfrm>
              <a:off x="4295902" y="503005"/>
              <a:ext cx="978408" cy="701040"/>
            </a:xfrm>
            <a:prstGeom prst="rightArrow">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Apache Sqoop</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文本框 121">
              <a:extLst>
                <a:ext uri="{FF2B5EF4-FFF2-40B4-BE49-F238E27FC236}">
                  <a16:creationId xmlns:a16="http://schemas.microsoft.com/office/drawing/2014/main" id="{52A9E25E-C537-4ACD-B186-973DE0E4341B}"/>
                </a:ext>
              </a:extLst>
            </p:cNvPr>
            <p:cNvSpPr txBox="1"/>
            <p:nvPr/>
          </p:nvSpPr>
          <p:spPr>
            <a:xfrm>
              <a:off x="225720" y="844680"/>
              <a:ext cx="80899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HADOOP-5815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758FBC4F-5319-4D1B-8333-A972BD0FC930}"/>
                </a:ext>
              </a:extLst>
            </p:cNvPr>
            <p:cNvCxnSpPr/>
            <p:nvPr/>
          </p:nvCxnSpPr>
          <p:spPr>
            <a:xfrm>
              <a:off x="630215" y="1067691"/>
              <a:ext cx="0" cy="64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21">
              <a:extLst>
                <a:ext uri="{FF2B5EF4-FFF2-40B4-BE49-F238E27FC236}">
                  <a16:creationId xmlns:a16="http://schemas.microsoft.com/office/drawing/2014/main" id="{14841ADE-1B15-46D4-B40A-9787278911D7}"/>
                </a:ext>
              </a:extLst>
            </p:cNvPr>
            <p:cNvSpPr txBox="1"/>
            <p:nvPr/>
          </p:nvSpPr>
          <p:spPr>
            <a:xfrm>
              <a:off x="1312633" y="499289"/>
              <a:ext cx="99949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MAPREDUCE-1644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1">
              <a:extLst>
                <a:ext uri="{FF2B5EF4-FFF2-40B4-BE49-F238E27FC236}">
                  <a16:creationId xmlns:a16="http://schemas.microsoft.com/office/drawing/2014/main" id="{0C39F25B-B755-40C1-AD01-E05611484862}"/>
                </a:ext>
              </a:extLst>
            </p:cNvPr>
            <p:cNvSpPr txBox="1"/>
            <p:nvPr/>
          </p:nvSpPr>
          <p:spPr>
            <a:xfrm>
              <a:off x="2999559" y="2078388"/>
              <a:ext cx="853440" cy="2324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Sqoop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孵化期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D2D01284-D75A-4478-8598-8E84E4155E55}"/>
                </a:ext>
              </a:extLst>
            </p:cNvPr>
            <p:cNvCxnSpPr/>
            <p:nvPr/>
          </p:nvCxnSpPr>
          <p:spPr>
            <a:xfrm flipV="1">
              <a:off x="3328965" y="1728555"/>
              <a:ext cx="0" cy="30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21">
              <a:extLst>
                <a:ext uri="{FF2B5EF4-FFF2-40B4-BE49-F238E27FC236}">
                  <a16:creationId xmlns:a16="http://schemas.microsoft.com/office/drawing/2014/main" id="{0B3941F2-6DEA-4CE6-8B7A-B0B7C8DFF176}"/>
                </a:ext>
              </a:extLst>
            </p:cNvPr>
            <p:cNvSpPr txBox="1"/>
            <p:nvPr/>
          </p:nvSpPr>
          <p:spPr>
            <a:xfrm>
              <a:off x="3976936" y="2068183"/>
              <a:ext cx="739140" cy="24447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Sqoop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独立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1A363D12-4EAF-45E9-AC12-F8C5474C508B}"/>
                </a:ext>
              </a:extLst>
            </p:cNvPr>
            <p:cNvCxnSpPr/>
            <p:nvPr/>
          </p:nvCxnSpPr>
          <p:spPr>
            <a:xfrm flipV="1">
              <a:off x="4297658" y="1376765"/>
              <a:ext cx="0" cy="649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073E4040-BC4A-4C19-BB0D-56D07BA57FBA}"/>
                </a:ext>
              </a:extLst>
            </p:cNvPr>
            <p:cNvCxnSpPr/>
            <p:nvPr/>
          </p:nvCxnSpPr>
          <p:spPr>
            <a:xfrm>
              <a:off x="45720" y="2372445"/>
              <a:ext cx="51663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1E746F06-D35D-4809-A2D8-BA8A9B597415}"/>
                </a:ext>
              </a:extLst>
            </p:cNvPr>
            <p:cNvCxnSpPr/>
            <p:nvPr/>
          </p:nvCxnSpPr>
          <p:spPr>
            <a:xfrm flipV="1">
              <a:off x="623902" y="237528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19" name="文本框 121">
              <a:extLst>
                <a:ext uri="{FF2B5EF4-FFF2-40B4-BE49-F238E27FC236}">
                  <a16:creationId xmlns:a16="http://schemas.microsoft.com/office/drawing/2014/main" id="{476734AC-A4A8-40DF-A534-57A45307DA4F}"/>
                </a:ext>
              </a:extLst>
            </p:cNvPr>
            <p:cNvSpPr txBox="1"/>
            <p:nvPr/>
          </p:nvSpPr>
          <p:spPr>
            <a:xfrm>
              <a:off x="223523" y="2505025"/>
              <a:ext cx="78994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2009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0" name="直接连接符 19">
              <a:extLst>
                <a:ext uri="{FF2B5EF4-FFF2-40B4-BE49-F238E27FC236}">
                  <a16:creationId xmlns:a16="http://schemas.microsoft.com/office/drawing/2014/main" id="{4EFBE7DF-98CC-4E4B-98D6-6B195FF688EB}"/>
                </a:ext>
              </a:extLst>
            </p:cNvPr>
            <p:cNvCxnSpPr/>
            <p:nvPr/>
          </p:nvCxnSpPr>
          <p:spPr>
            <a:xfrm flipV="1">
              <a:off x="1819570" y="2376550"/>
              <a:ext cx="0" cy="71755"/>
            </a:xfrm>
            <a:prstGeom prst="line">
              <a:avLst/>
            </a:prstGeom>
            <a:ln w="12700"/>
          </p:spPr>
          <p:style>
            <a:lnRef idx="1">
              <a:schemeClr val="dk1"/>
            </a:lnRef>
            <a:fillRef idx="0">
              <a:schemeClr val="dk1"/>
            </a:fillRef>
            <a:effectRef idx="0">
              <a:schemeClr val="dk1"/>
            </a:effectRef>
            <a:fontRef idx="minor">
              <a:schemeClr val="tx1"/>
            </a:fontRef>
          </p:style>
        </p:cxnSp>
        <p:sp>
          <p:nvSpPr>
            <p:cNvPr id="21" name="文本框 121">
              <a:extLst>
                <a:ext uri="{FF2B5EF4-FFF2-40B4-BE49-F238E27FC236}">
                  <a16:creationId xmlns:a16="http://schemas.microsoft.com/office/drawing/2014/main" id="{70E7071B-CACC-4F04-B8AB-1DB9B1BD71A8}"/>
                </a:ext>
              </a:extLst>
            </p:cNvPr>
            <p:cNvSpPr txBox="1"/>
            <p:nvPr/>
          </p:nvSpPr>
          <p:spPr>
            <a:xfrm>
              <a:off x="1426450" y="2506342"/>
              <a:ext cx="78994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2010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2662FC1D-A929-4B6F-8884-F70F5606EEEB}"/>
                </a:ext>
              </a:extLst>
            </p:cNvPr>
            <p:cNvCxnSpPr/>
            <p:nvPr/>
          </p:nvCxnSpPr>
          <p:spPr>
            <a:xfrm flipV="1">
              <a:off x="3328670" y="2376550"/>
              <a:ext cx="0" cy="71755"/>
            </a:xfrm>
            <a:prstGeom prst="line">
              <a:avLst/>
            </a:prstGeom>
            <a:ln w="12700"/>
          </p:spPr>
          <p:style>
            <a:lnRef idx="1">
              <a:schemeClr val="dk1"/>
            </a:lnRef>
            <a:fillRef idx="0">
              <a:schemeClr val="dk1"/>
            </a:fillRef>
            <a:effectRef idx="0">
              <a:schemeClr val="dk1"/>
            </a:effectRef>
            <a:fontRef idx="minor">
              <a:schemeClr val="tx1"/>
            </a:fontRef>
          </p:style>
        </p:cxnSp>
        <p:sp>
          <p:nvSpPr>
            <p:cNvPr id="23" name="文本框 121">
              <a:extLst>
                <a:ext uri="{FF2B5EF4-FFF2-40B4-BE49-F238E27FC236}">
                  <a16:creationId xmlns:a16="http://schemas.microsoft.com/office/drawing/2014/main" id="{19EC96CB-93B5-4103-A5E2-7AC8C9FE7005}"/>
                </a:ext>
              </a:extLst>
            </p:cNvPr>
            <p:cNvSpPr txBox="1"/>
            <p:nvPr/>
          </p:nvSpPr>
          <p:spPr>
            <a:xfrm>
              <a:off x="2942477" y="2501543"/>
              <a:ext cx="785495"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2011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A5894D9B-DFA8-4226-B38C-0C93E4F943E0}"/>
                </a:ext>
              </a:extLst>
            </p:cNvPr>
            <p:cNvCxnSpPr/>
            <p:nvPr/>
          </p:nvCxnSpPr>
          <p:spPr>
            <a:xfrm flipV="1">
              <a:off x="4298610" y="2377480"/>
              <a:ext cx="0" cy="71755"/>
            </a:xfrm>
            <a:prstGeom prst="line">
              <a:avLst/>
            </a:prstGeom>
            <a:ln w="12700"/>
          </p:spPr>
          <p:style>
            <a:lnRef idx="1">
              <a:schemeClr val="dk1"/>
            </a:lnRef>
            <a:fillRef idx="0">
              <a:schemeClr val="dk1"/>
            </a:fillRef>
            <a:effectRef idx="0">
              <a:schemeClr val="dk1"/>
            </a:effectRef>
            <a:fontRef idx="minor">
              <a:schemeClr val="tx1"/>
            </a:fontRef>
          </p:style>
        </p:cxnSp>
        <p:sp>
          <p:nvSpPr>
            <p:cNvPr id="25" name="文本框 121">
              <a:extLst>
                <a:ext uri="{FF2B5EF4-FFF2-40B4-BE49-F238E27FC236}">
                  <a16:creationId xmlns:a16="http://schemas.microsoft.com/office/drawing/2014/main" id="{BE2CBB67-F20C-4B58-8822-6A57D5B688D3}"/>
                </a:ext>
              </a:extLst>
            </p:cNvPr>
            <p:cNvSpPr txBox="1"/>
            <p:nvPr/>
          </p:nvSpPr>
          <p:spPr>
            <a:xfrm>
              <a:off x="3901332" y="2502473"/>
              <a:ext cx="78994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2012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6" name="直接连接符 25">
              <a:extLst>
                <a:ext uri="{FF2B5EF4-FFF2-40B4-BE49-F238E27FC236}">
                  <a16:creationId xmlns:a16="http://schemas.microsoft.com/office/drawing/2014/main" id="{C240DF53-156C-4D83-9EFD-6B931A584898}"/>
                </a:ext>
              </a:extLst>
            </p:cNvPr>
            <p:cNvCxnSpPr/>
            <p:nvPr/>
          </p:nvCxnSpPr>
          <p:spPr>
            <a:xfrm flipV="1">
              <a:off x="620690" y="96960"/>
              <a:ext cx="0" cy="103921"/>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44438AD5-16BF-4C11-B8E7-DF70580B7E3E}"/>
                </a:ext>
              </a:extLst>
            </p:cNvPr>
            <p:cNvCxnSpPr/>
            <p:nvPr/>
          </p:nvCxnSpPr>
          <p:spPr>
            <a:xfrm flipV="1">
              <a:off x="1816395" y="98799"/>
              <a:ext cx="0" cy="103921"/>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5A8C5189-DF30-42D0-A69C-9844E00F25AE}"/>
                </a:ext>
              </a:extLst>
            </p:cNvPr>
            <p:cNvCxnSpPr/>
            <p:nvPr/>
          </p:nvCxnSpPr>
          <p:spPr>
            <a:xfrm flipV="1">
              <a:off x="3325790" y="98799"/>
              <a:ext cx="0" cy="103921"/>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29B0039D-DF52-4043-98B1-F4EF835670EE}"/>
                </a:ext>
              </a:extLst>
            </p:cNvPr>
            <p:cNvCxnSpPr/>
            <p:nvPr/>
          </p:nvCxnSpPr>
          <p:spPr>
            <a:xfrm flipV="1">
              <a:off x="4295435" y="99719"/>
              <a:ext cx="0" cy="103921"/>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6DDCC215-9655-40D5-B8B8-D89B7C95EAC8}"/>
                </a:ext>
              </a:extLst>
            </p:cNvPr>
            <p:cNvCxnSpPr/>
            <p:nvPr/>
          </p:nvCxnSpPr>
          <p:spPr>
            <a:xfrm>
              <a:off x="620690" y="148295"/>
              <a:ext cx="1191212" cy="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1" name="文本框 121">
              <a:extLst>
                <a:ext uri="{FF2B5EF4-FFF2-40B4-BE49-F238E27FC236}">
                  <a16:creationId xmlns:a16="http://schemas.microsoft.com/office/drawing/2014/main" id="{58337923-5BF5-49E3-88AC-596CA89C28A2}"/>
                </a:ext>
              </a:extLst>
            </p:cNvPr>
            <p:cNvSpPr txBox="1"/>
            <p:nvPr/>
          </p:nvSpPr>
          <p:spPr>
            <a:xfrm>
              <a:off x="875730" y="35999"/>
              <a:ext cx="67564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个补丁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56D04FE5-971C-4010-85B1-D2883595AB69}"/>
                </a:ext>
              </a:extLst>
            </p:cNvPr>
            <p:cNvCxnSpPr/>
            <p:nvPr/>
          </p:nvCxnSpPr>
          <p:spPr>
            <a:xfrm>
              <a:off x="1811902" y="147760"/>
              <a:ext cx="1512000" cy="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3" name="文本框 121">
              <a:extLst>
                <a:ext uri="{FF2B5EF4-FFF2-40B4-BE49-F238E27FC236}">
                  <a16:creationId xmlns:a16="http://schemas.microsoft.com/office/drawing/2014/main" id="{62009F6C-0C17-4E5F-A02E-A316566326E2}"/>
                </a:ext>
              </a:extLst>
            </p:cNvPr>
            <p:cNvSpPr txBox="1"/>
            <p:nvPr/>
          </p:nvSpPr>
          <p:spPr>
            <a:xfrm>
              <a:off x="2185673" y="35999"/>
              <a:ext cx="73279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191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个补丁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8ACD61B0-7782-4E2C-A060-CAD23BD9A40D}"/>
                </a:ext>
              </a:extLst>
            </p:cNvPr>
            <p:cNvCxnSpPr/>
            <p:nvPr/>
          </p:nvCxnSpPr>
          <p:spPr>
            <a:xfrm>
              <a:off x="3326516" y="147760"/>
              <a:ext cx="968919" cy="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5" name="文本框 121">
              <a:extLst>
                <a:ext uri="{FF2B5EF4-FFF2-40B4-BE49-F238E27FC236}">
                  <a16:creationId xmlns:a16="http://schemas.microsoft.com/office/drawing/2014/main" id="{82148A28-C754-40D8-8008-A284D4C4A684}"/>
                </a:ext>
              </a:extLst>
            </p:cNvPr>
            <p:cNvSpPr txBox="1"/>
            <p:nvPr/>
          </p:nvSpPr>
          <p:spPr>
            <a:xfrm>
              <a:off x="3451156" y="35999"/>
              <a:ext cx="728345"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116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个补丁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6" name="文本框 121">
              <a:extLst>
                <a:ext uri="{FF2B5EF4-FFF2-40B4-BE49-F238E27FC236}">
                  <a16:creationId xmlns:a16="http://schemas.microsoft.com/office/drawing/2014/main" id="{989D5143-70DB-41E2-A0D9-24568851941E}"/>
                </a:ext>
              </a:extLst>
            </p:cNvPr>
            <p:cNvSpPr txBox="1"/>
            <p:nvPr/>
          </p:nvSpPr>
          <p:spPr>
            <a:xfrm>
              <a:off x="1839687" y="769361"/>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1050" kern="100">
                <a:effectLst/>
                <a:ea typeface="等线" panose="02010600030101010101" pitchFamily="2" charset="-122"/>
                <a:cs typeface="Times New Roman" panose="02020603050405020304" pitchFamily="18" charset="0"/>
              </a:endParaRPr>
            </a:p>
          </p:txBody>
        </p:sp>
        <p:cxnSp>
          <p:nvCxnSpPr>
            <p:cNvPr id="37" name="直接箭头连接符 36">
              <a:extLst>
                <a:ext uri="{FF2B5EF4-FFF2-40B4-BE49-F238E27FC236}">
                  <a16:creationId xmlns:a16="http://schemas.microsoft.com/office/drawing/2014/main" id="{CF3B5612-0C92-48D0-AE8A-5EFC39FE219B}"/>
                </a:ext>
              </a:extLst>
            </p:cNvPr>
            <p:cNvCxnSpPr/>
            <p:nvPr/>
          </p:nvCxnSpPr>
          <p:spPr>
            <a:xfrm>
              <a:off x="1912593" y="997690"/>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452103E3-9955-4ABE-A4FD-4C0F506FBBA1}"/>
                </a:ext>
              </a:extLst>
            </p:cNvPr>
            <p:cNvCxnSpPr/>
            <p:nvPr/>
          </p:nvCxnSpPr>
          <p:spPr>
            <a:xfrm>
              <a:off x="1819570" y="722248"/>
              <a:ext cx="0" cy="64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121">
              <a:extLst>
                <a:ext uri="{FF2B5EF4-FFF2-40B4-BE49-F238E27FC236}">
                  <a16:creationId xmlns:a16="http://schemas.microsoft.com/office/drawing/2014/main" id="{4B712248-18E9-4ECD-A7F2-845743FF2C83}"/>
                </a:ext>
              </a:extLst>
            </p:cNvPr>
            <p:cNvSpPr txBox="1"/>
            <p:nvPr/>
          </p:nvSpPr>
          <p:spPr>
            <a:xfrm>
              <a:off x="2231301" y="769747"/>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1.1.0</a:t>
              </a:r>
              <a:endParaRPr lang="zh-CN" sz="1050" kern="100">
                <a:effectLst/>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AB34FFC9-0564-4888-AB83-14814351EEB0}"/>
                </a:ext>
              </a:extLst>
            </p:cNvPr>
            <p:cNvCxnSpPr/>
            <p:nvPr/>
          </p:nvCxnSpPr>
          <p:spPr>
            <a:xfrm>
              <a:off x="2304326" y="998076"/>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41" name="文本框 121">
              <a:extLst>
                <a:ext uri="{FF2B5EF4-FFF2-40B4-BE49-F238E27FC236}">
                  <a16:creationId xmlns:a16="http://schemas.microsoft.com/office/drawing/2014/main" id="{0965373D-85E2-4873-A4A3-26AFFB5D351D}"/>
                </a:ext>
              </a:extLst>
            </p:cNvPr>
            <p:cNvSpPr txBox="1"/>
            <p:nvPr/>
          </p:nvSpPr>
          <p:spPr>
            <a:xfrm>
              <a:off x="2623842" y="769861"/>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1050" kern="100">
                <a:effectLst/>
                <a:ea typeface="等线" panose="02010600030101010101" pitchFamily="2" charset="-122"/>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CD6F87C4-EDDE-4180-AB8C-B71695F4FED9}"/>
                </a:ext>
              </a:extLst>
            </p:cNvPr>
            <p:cNvCxnSpPr/>
            <p:nvPr/>
          </p:nvCxnSpPr>
          <p:spPr>
            <a:xfrm>
              <a:off x="2751297" y="998190"/>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43" name="文本框 121">
              <a:extLst>
                <a:ext uri="{FF2B5EF4-FFF2-40B4-BE49-F238E27FC236}">
                  <a16:creationId xmlns:a16="http://schemas.microsoft.com/office/drawing/2014/main" id="{FA271949-0CF1-4A6F-9FB4-FCB852786CA1}"/>
                </a:ext>
              </a:extLst>
            </p:cNvPr>
            <p:cNvSpPr txBox="1"/>
            <p:nvPr/>
          </p:nvSpPr>
          <p:spPr>
            <a:xfrm>
              <a:off x="3015724" y="773352"/>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1.3.0</a:t>
              </a:r>
              <a:endParaRPr lang="zh-CN" sz="1050" kern="100">
                <a:effectLst/>
                <a:ea typeface="等线" panose="02010600030101010101" pitchFamily="2" charset="-122"/>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CFE5A9FC-5528-4578-AB36-CB0A43BE40EA}"/>
                </a:ext>
              </a:extLst>
            </p:cNvPr>
            <p:cNvCxnSpPr/>
            <p:nvPr/>
          </p:nvCxnSpPr>
          <p:spPr>
            <a:xfrm>
              <a:off x="3268368" y="1001773"/>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45" name="文本框 121">
              <a:extLst>
                <a:ext uri="{FF2B5EF4-FFF2-40B4-BE49-F238E27FC236}">
                  <a16:creationId xmlns:a16="http://schemas.microsoft.com/office/drawing/2014/main" id="{3AF57172-AAB8-4BD9-B8EC-9B2F17580372}"/>
                </a:ext>
              </a:extLst>
            </p:cNvPr>
            <p:cNvSpPr txBox="1"/>
            <p:nvPr/>
          </p:nvSpPr>
          <p:spPr>
            <a:xfrm>
              <a:off x="3472922" y="426802"/>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1.4.0</a:t>
              </a:r>
              <a:endParaRPr lang="zh-CN" sz="1050" kern="100">
                <a:effectLst/>
                <a:ea typeface="等线" panose="02010600030101010101" pitchFamily="2" charset="-122"/>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4B98B1F3-2E28-4662-8BB4-2F57D4AE1F95}"/>
                </a:ext>
              </a:extLst>
            </p:cNvPr>
            <p:cNvCxnSpPr/>
            <p:nvPr/>
          </p:nvCxnSpPr>
          <p:spPr>
            <a:xfrm>
              <a:off x="3763667" y="649687"/>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47" name="文本框 121">
              <a:extLst>
                <a:ext uri="{FF2B5EF4-FFF2-40B4-BE49-F238E27FC236}">
                  <a16:creationId xmlns:a16="http://schemas.microsoft.com/office/drawing/2014/main" id="{4E522CEC-5334-41BE-90AA-6A3610E4AB30}"/>
                </a:ext>
              </a:extLst>
            </p:cNvPr>
            <p:cNvSpPr txBox="1"/>
            <p:nvPr/>
          </p:nvSpPr>
          <p:spPr>
            <a:xfrm>
              <a:off x="3902909" y="429614"/>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1.4.1</a:t>
              </a:r>
              <a:endParaRPr lang="zh-CN" sz="1050" kern="100">
                <a:effectLst/>
                <a:ea typeface="等线" panose="02010600030101010101" pitchFamily="2" charset="-122"/>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74E37905-0CB1-4F9A-8B7E-822267886525}"/>
                </a:ext>
              </a:extLst>
            </p:cNvPr>
            <p:cNvCxnSpPr/>
            <p:nvPr/>
          </p:nvCxnSpPr>
          <p:spPr>
            <a:xfrm>
              <a:off x="4171882" y="652569"/>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049162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47113-3F85-4699-9914-162565C98B37}"/>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2EF4CD1A-2DF5-4A58-B56D-7AF85C0B2645}"/>
              </a:ext>
            </a:extLst>
          </p:cNvPr>
          <p:cNvSpPr>
            <a:spLocks noGrp="1"/>
          </p:cNvSpPr>
          <p:nvPr>
            <p:ph idx="1"/>
          </p:nvPr>
        </p:nvSpPr>
        <p:spPr>
          <a:xfrm>
            <a:off x="628650" y="1369219"/>
            <a:ext cx="7886700" cy="1496797"/>
          </a:xfrm>
        </p:spPr>
        <p:txBody>
          <a:bodyPr>
            <a:normAutofit fontScale="85000" lnSpcReduction="20000"/>
          </a:bodyPr>
          <a:lstStyle/>
          <a:p>
            <a:r>
              <a:rPr lang="zh-CN" altLang="zh-CN" dirty="0"/>
              <a:t>【实例</a:t>
            </a:r>
            <a:r>
              <a:rPr lang="en-US" altLang="zh-CN" dirty="0"/>
              <a:t>9-17</a:t>
            </a:r>
            <a:r>
              <a:rPr lang="zh-CN" altLang="zh-CN" dirty="0"/>
              <a:t>】使用</a:t>
            </a:r>
            <a:r>
              <a:rPr lang="en-US" altLang="zh-CN" dirty="0"/>
              <a:t>Flume</a:t>
            </a:r>
            <a:r>
              <a:rPr lang="zh-CN" altLang="zh-CN" dirty="0"/>
              <a:t>实现以下功能：监视本地服务器上的指定目录，每当该目录下有新增文件时，文件中的每一行都将被发往控制台。其中，新增文件由手工完成。</a:t>
            </a:r>
          </a:p>
          <a:p>
            <a:r>
              <a:rPr lang="zh-CN" altLang="zh-CN" dirty="0"/>
              <a:t>在本例中，</a:t>
            </a:r>
            <a:r>
              <a:rPr lang="en-US" altLang="zh-CN" dirty="0"/>
              <a:t>Flume</a:t>
            </a:r>
            <a:r>
              <a:rPr lang="zh-CN" altLang="zh-CN" dirty="0"/>
              <a:t>仅运行一个</a:t>
            </a:r>
            <a:r>
              <a:rPr lang="en-US" altLang="zh-CN" dirty="0"/>
              <a:t>Source-Channel-Sink</a:t>
            </a:r>
            <a:r>
              <a:rPr lang="zh-CN" altLang="zh-CN" dirty="0"/>
              <a:t>组合，</a:t>
            </a:r>
            <a:r>
              <a:rPr lang="en-US" altLang="zh-CN" dirty="0"/>
              <a:t>Source</a:t>
            </a:r>
            <a:r>
              <a:rPr lang="zh-CN" altLang="zh-CN" dirty="0"/>
              <a:t>类型是</a:t>
            </a:r>
            <a:r>
              <a:rPr lang="en-US" altLang="zh-CN" dirty="0"/>
              <a:t>Spooling Directory</a:t>
            </a:r>
            <a:r>
              <a:rPr lang="zh-CN" altLang="zh-CN" dirty="0"/>
              <a:t>，</a:t>
            </a:r>
            <a:r>
              <a:rPr lang="en-US" altLang="zh-CN" dirty="0"/>
              <a:t>Channel</a:t>
            </a:r>
            <a:r>
              <a:rPr lang="zh-CN" altLang="zh-CN" dirty="0"/>
              <a:t>类型是</a:t>
            </a:r>
            <a:r>
              <a:rPr lang="en-US" altLang="zh-CN" dirty="0"/>
              <a:t>File</a:t>
            </a:r>
            <a:r>
              <a:rPr lang="zh-CN" altLang="zh-CN" dirty="0"/>
              <a:t>，</a:t>
            </a:r>
            <a:r>
              <a:rPr lang="en-US" altLang="zh-CN" dirty="0"/>
              <a:t>Sink</a:t>
            </a:r>
            <a:r>
              <a:rPr lang="zh-CN" altLang="zh-CN" dirty="0"/>
              <a:t>类型是</a:t>
            </a:r>
            <a:r>
              <a:rPr lang="en-US" altLang="zh-CN" dirty="0"/>
              <a:t>Logger</a:t>
            </a:r>
            <a:r>
              <a:rPr lang="zh-CN" altLang="zh-CN" dirty="0"/>
              <a:t>，整个系统如图所示。</a:t>
            </a:r>
          </a:p>
        </p:txBody>
      </p:sp>
      <p:grpSp>
        <p:nvGrpSpPr>
          <p:cNvPr id="4" name="画布 22509">
            <a:extLst>
              <a:ext uri="{FF2B5EF4-FFF2-40B4-BE49-F238E27FC236}">
                <a16:creationId xmlns:a16="http://schemas.microsoft.com/office/drawing/2014/main" id="{B68D4D40-1ED0-46D0-9488-28F5BE33CACA}"/>
              </a:ext>
            </a:extLst>
          </p:cNvPr>
          <p:cNvGrpSpPr/>
          <p:nvPr/>
        </p:nvGrpSpPr>
        <p:grpSpPr>
          <a:xfrm>
            <a:off x="1934845" y="2753996"/>
            <a:ext cx="5274310" cy="1979930"/>
            <a:chOff x="0" y="0"/>
            <a:chExt cx="5274310" cy="1979930"/>
          </a:xfrm>
        </p:grpSpPr>
        <p:sp>
          <p:nvSpPr>
            <p:cNvPr id="5" name="矩形 4">
              <a:extLst>
                <a:ext uri="{FF2B5EF4-FFF2-40B4-BE49-F238E27FC236}">
                  <a16:creationId xmlns:a16="http://schemas.microsoft.com/office/drawing/2014/main" id="{157EE513-10B9-448F-8B4E-C0BF6C487467}"/>
                </a:ext>
              </a:extLst>
            </p:cNvPr>
            <p:cNvSpPr/>
            <p:nvPr/>
          </p:nvSpPr>
          <p:spPr>
            <a:xfrm>
              <a:off x="0" y="0"/>
              <a:ext cx="5274310" cy="1979930"/>
            </a:xfrm>
            <a:prstGeom prst="rect">
              <a:avLst/>
            </a:prstGeom>
            <a:solidFill>
              <a:prstClr val="white"/>
            </a:solidFill>
          </p:spPr>
        </p:sp>
        <p:sp>
          <p:nvSpPr>
            <p:cNvPr id="6" name="矩形 5">
              <a:extLst>
                <a:ext uri="{FF2B5EF4-FFF2-40B4-BE49-F238E27FC236}">
                  <a16:creationId xmlns:a16="http://schemas.microsoft.com/office/drawing/2014/main" id="{95487AB9-E11E-4608-81F6-DF6D8DF56C09}"/>
                </a:ext>
              </a:extLst>
            </p:cNvPr>
            <p:cNvSpPr/>
            <p:nvPr/>
          </p:nvSpPr>
          <p:spPr>
            <a:xfrm>
              <a:off x="1002960" y="235880"/>
              <a:ext cx="3152480" cy="147100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latinLnBrk="1">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Flume Agent</a:t>
              </a:r>
              <a:endParaRPr lang="zh-CN" sz="1050" kern="100">
                <a:effectLst/>
                <a:ea typeface="等线" panose="02010600030101010101" pitchFamily="2" charset="-122"/>
                <a:cs typeface="Times New Roman" panose="02020603050405020304" pitchFamily="18" charset="0"/>
              </a:endParaRPr>
            </a:p>
          </p:txBody>
        </p:sp>
        <p:sp>
          <p:nvSpPr>
            <p:cNvPr id="7" name="文本框 398">
              <a:extLst>
                <a:ext uri="{FF2B5EF4-FFF2-40B4-BE49-F238E27FC236}">
                  <a16:creationId xmlns:a16="http://schemas.microsoft.com/office/drawing/2014/main" id="{4DABAAD5-2DC5-4F96-9A36-5618EF7EEB0F}"/>
                </a:ext>
              </a:extLst>
            </p:cNvPr>
            <p:cNvSpPr txBox="1"/>
            <p:nvPr/>
          </p:nvSpPr>
          <p:spPr>
            <a:xfrm>
              <a:off x="611437" y="534150"/>
              <a:ext cx="418465" cy="243840"/>
            </a:xfrm>
            <a:prstGeom prst="rect">
              <a:avLst/>
            </a:prstGeom>
            <a:solidFill>
              <a:schemeClr val="lt1">
                <a:alpha val="6000"/>
              </a:schemeClr>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398">
              <a:extLst>
                <a:ext uri="{FF2B5EF4-FFF2-40B4-BE49-F238E27FC236}">
                  <a16:creationId xmlns:a16="http://schemas.microsoft.com/office/drawing/2014/main" id="{1B6A8853-64F8-4A91-913A-54DDB10361F8}"/>
                </a:ext>
              </a:extLst>
            </p:cNvPr>
            <p:cNvSpPr txBox="1"/>
            <p:nvPr/>
          </p:nvSpPr>
          <p:spPr>
            <a:xfrm>
              <a:off x="4153263" y="522508"/>
              <a:ext cx="418465"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398">
              <a:extLst>
                <a:ext uri="{FF2B5EF4-FFF2-40B4-BE49-F238E27FC236}">
                  <a16:creationId xmlns:a16="http://schemas.microsoft.com/office/drawing/2014/main" id="{25B6FD1E-275A-4315-A26C-DD828113573F}"/>
                </a:ext>
              </a:extLst>
            </p:cNvPr>
            <p:cNvSpPr txBox="1"/>
            <p:nvPr/>
          </p:nvSpPr>
          <p:spPr>
            <a:xfrm>
              <a:off x="2730160" y="808648"/>
              <a:ext cx="418465" cy="24447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事件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398">
              <a:extLst>
                <a:ext uri="{FF2B5EF4-FFF2-40B4-BE49-F238E27FC236}">
                  <a16:creationId xmlns:a16="http://schemas.microsoft.com/office/drawing/2014/main" id="{1680A4A2-364C-4032-B3AB-DC4AFE38E011}"/>
                </a:ext>
              </a:extLst>
            </p:cNvPr>
            <p:cNvSpPr txBox="1"/>
            <p:nvPr/>
          </p:nvSpPr>
          <p:spPr>
            <a:xfrm>
              <a:off x="1973239" y="811526"/>
              <a:ext cx="418465" cy="24447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事件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圆柱体 10">
              <a:extLst>
                <a:ext uri="{FF2B5EF4-FFF2-40B4-BE49-F238E27FC236}">
                  <a16:creationId xmlns:a16="http://schemas.microsoft.com/office/drawing/2014/main" id="{8E800F44-A5DD-4BD0-8FE8-794C6E6ECE98}"/>
                </a:ext>
              </a:extLst>
            </p:cNvPr>
            <p:cNvSpPr/>
            <p:nvPr/>
          </p:nvSpPr>
          <p:spPr>
            <a:xfrm>
              <a:off x="0" y="391819"/>
              <a:ext cx="625928" cy="634934"/>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/tmp/</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spooldir</a:t>
              </a:r>
              <a:endParaRPr lang="zh-CN" sz="1050" kern="100">
                <a:effectLst/>
                <a:ea typeface="等线" panose="02010600030101010101" pitchFamily="2" charset="-122"/>
                <a:cs typeface="Times New Roman" panose="02020603050405020304" pitchFamily="18" charset="0"/>
              </a:endParaRPr>
            </a:p>
          </p:txBody>
        </p:sp>
        <p:sp>
          <p:nvSpPr>
            <p:cNvPr id="12" name="椭圆 11">
              <a:extLst>
                <a:ext uri="{FF2B5EF4-FFF2-40B4-BE49-F238E27FC236}">
                  <a16:creationId xmlns:a16="http://schemas.microsoft.com/office/drawing/2014/main" id="{8405E8C5-5B5C-485D-848C-AFF5A3BE2470}"/>
                </a:ext>
              </a:extLst>
            </p:cNvPr>
            <p:cNvSpPr/>
            <p:nvPr/>
          </p:nvSpPr>
          <p:spPr>
            <a:xfrm>
              <a:off x="1097006" y="380491"/>
              <a:ext cx="904514" cy="656422"/>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Spooling Directory Source</a:t>
              </a:r>
              <a:endParaRPr lang="zh-CN" sz="1050" kern="100">
                <a:effectLst/>
                <a:ea typeface="等线" panose="02010600030101010101" pitchFamily="2" charset="-122"/>
                <a:cs typeface="Times New Roman" panose="02020603050405020304" pitchFamily="18" charset="0"/>
              </a:endParaRPr>
            </a:p>
          </p:txBody>
        </p:sp>
        <p:sp>
          <p:nvSpPr>
            <p:cNvPr id="13" name="圆柱体 12">
              <a:extLst>
                <a:ext uri="{FF2B5EF4-FFF2-40B4-BE49-F238E27FC236}">
                  <a16:creationId xmlns:a16="http://schemas.microsoft.com/office/drawing/2014/main" id="{6170E77C-D15E-47AB-89C6-6FEAB5130071}"/>
                </a:ext>
              </a:extLst>
            </p:cNvPr>
            <p:cNvSpPr/>
            <p:nvPr/>
          </p:nvSpPr>
          <p:spPr>
            <a:xfrm rot="5400000">
              <a:off x="2355542" y="776469"/>
              <a:ext cx="473710" cy="965637"/>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File Channel</a:t>
              </a:r>
              <a:endParaRPr lang="zh-CN" sz="1050" kern="100">
                <a:effectLst/>
                <a:ea typeface="等线" panose="02010600030101010101" pitchFamily="2" charset="-122"/>
                <a:cs typeface="Times New Roman" panose="02020603050405020304" pitchFamily="18" charset="0"/>
              </a:endParaRPr>
            </a:p>
          </p:txBody>
        </p:sp>
        <p:sp>
          <p:nvSpPr>
            <p:cNvPr id="14" name="椭圆 13">
              <a:extLst>
                <a:ext uri="{FF2B5EF4-FFF2-40B4-BE49-F238E27FC236}">
                  <a16:creationId xmlns:a16="http://schemas.microsoft.com/office/drawing/2014/main" id="{888AFA91-BFC3-4305-B26D-FAC32D64AAD0}"/>
                </a:ext>
              </a:extLst>
            </p:cNvPr>
            <p:cNvSpPr/>
            <p:nvPr/>
          </p:nvSpPr>
          <p:spPr>
            <a:xfrm>
              <a:off x="3191789" y="381698"/>
              <a:ext cx="903600" cy="65520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Logger Sink</a:t>
              </a:r>
              <a:endParaRPr lang="zh-CN" sz="1050" kern="100">
                <a:effectLst/>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556C2A1D-BDF3-47F0-AD09-928FC04D6ECB}"/>
                </a:ext>
              </a:extLst>
            </p:cNvPr>
            <p:cNvCxnSpPr/>
            <p:nvPr/>
          </p:nvCxnSpPr>
          <p:spPr>
            <a:xfrm>
              <a:off x="2001520" y="708702"/>
              <a:ext cx="108059" cy="550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ECF136BA-F7E9-45AC-B8D0-E04F3618D4A0}"/>
                </a:ext>
              </a:extLst>
            </p:cNvPr>
            <p:cNvCxnSpPr/>
            <p:nvPr/>
          </p:nvCxnSpPr>
          <p:spPr>
            <a:xfrm flipV="1">
              <a:off x="3075216" y="709298"/>
              <a:ext cx="116573" cy="549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5BD65BCF-4347-44F9-87AB-39822AAE13F9}"/>
                </a:ext>
              </a:extLst>
            </p:cNvPr>
            <p:cNvCxnSpPr/>
            <p:nvPr/>
          </p:nvCxnSpPr>
          <p:spPr>
            <a:xfrm flipV="1">
              <a:off x="625928" y="708702"/>
              <a:ext cx="471078" cy="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22393">
              <a:extLst>
                <a:ext uri="{FF2B5EF4-FFF2-40B4-BE49-F238E27FC236}">
                  <a16:creationId xmlns:a16="http://schemas.microsoft.com/office/drawing/2014/main" id="{7F8F2E22-9290-41CB-98E3-C495B50CCB4B}"/>
                </a:ext>
              </a:extLst>
            </p:cNvPr>
            <p:cNvSpPr txBox="1"/>
            <p:nvPr/>
          </p:nvSpPr>
          <p:spPr>
            <a:xfrm>
              <a:off x="1" y="5080"/>
              <a:ext cx="647065" cy="3695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本地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文件系统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5E711629-C840-4FEA-AAFE-35BEABAB5AB7}"/>
                </a:ext>
              </a:extLst>
            </p:cNvPr>
            <p:cNvSpPr/>
            <p:nvPr/>
          </p:nvSpPr>
          <p:spPr>
            <a:xfrm>
              <a:off x="4691743" y="534204"/>
              <a:ext cx="582567" cy="353786"/>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控制台</a:t>
              </a:r>
              <a:endParaRPr lang="zh-CN" sz="1050" kern="100">
                <a:effectLst/>
                <a:ea typeface="等线" panose="02010600030101010101" pitchFamily="2" charset="-122"/>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F5FF958F-C5B4-4F0D-8B5E-5922E1E9CC5B}"/>
                </a:ext>
              </a:extLst>
            </p:cNvPr>
            <p:cNvCxnSpPr/>
            <p:nvPr/>
          </p:nvCxnSpPr>
          <p:spPr>
            <a:xfrm>
              <a:off x="4095389" y="709298"/>
              <a:ext cx="596354" cy="1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398">
              <a:extLst>
                <a:ext uri="{FF2B5EF4-FFF2-40B4-BE49-F238E27FC236}">
                  <a16:creationId xmlns:a16="http://schemas.microsoft.com/office/drawing/2014/main" id="{054CF72A-CF09-4F55-8E86-F121EF2DCFE8}"/>
                </a:ext>
              </a:extLst>
            </p:cNvPr>
            <p:cNvSpPr txBox="1"/>
            <p:nvPr/>
          </p:nvSpPr>
          <p:spPr>
            <a:xfrm>
              <a:off x="2328840" y="1724148"/>
              <a:ext cx="494030"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agent1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398">
              <a:extLst>
                <a:ext uri="{FF2B5EF4-FFF2-40B4-BE49-F238E27FC236}">
                  <a16:creationId xmlns:a16="http://schemas.microsoft.com/office/drawing/2014/main" id="{573CCB12-C8BA-4C1D-8DE7-5B6FB072DC66}"/>
                </a:ext>
              </a:extLst>
            </p:cNvPr>
            <p:cNvSpPr txBox="1"/>
            <p:nvPr/>
          </p:nvSpPr>
          <p:spPr>
            <a:xfrm>
              <a:off x="1246800" y="1002860"/>
              <a:ext cx="544830"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source1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文本框 398">
              <a:extLst>
                <a:ext uri="{FF2B5EF4-FFF2-40B4-BE49-F238E27FC236}">
                  <a16:creationId xmlns:a16="http://schemas.microsoft.com/office/drawing/2014/main" id="{346F5B5E-F73B-4E72-B3CB-0B16F1DF498F}"/>
                </a:ext>
              </a:extLst>
            </p:cNvPr>
            <p:cNvSpPr txBox="1"/>
            <p:nvPr/>
          </p:nvSpPr>
          <p:spPr>
            <a:xfrm>
              <a:off x="2288200" y="1475252"/>
              <a:ext cx="601980"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channel1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4" name="文本框 398">
              <a:extLst>
                <a:ext uri="{FF2B5EF4-FFF2-40B4-BE49-F238E27FC236}">
                  <a16:creationId xmlns:a16="http://schemas.microsoft.com/office/drawing/2014/main" id="{458793F1-30DD-4D66-847C-97DF5F1200EE}"/>
                </a:ext>
              </a:extLst>
            </p:cNvPr>
            <p:cNvSpPr txBox="1"/>
            <p:nvPr/>
          </p:nvSpPr>
          <p:spPr>
            <a:xfrm>
              <a:off x="3426120" y="992700"/>
              <a:ext cx="437515"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sink1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333825668"/>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3976E-CFB7-42B7-B053-00367C41BBD0}"/>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239045E0-906E-461F-9E9F-64372F02A9AA}"/>
              </a:ext>
            </a:extLst>
          </p:cNvPr>
          <p:cNvSpPr>
            <a:spLocks noGrp="1"/>
          </p:cNvSpPr>
          <p:nvPr>
            <p:ph idx="1"/>
          </p:nvPr>
        </p:nvSpPr>
        <p:spPr>
          <a:xfrm>
            <a:off x="628650" y="1369219"/>
            <a:ext cx="7886700" cy="3263504"/>
          </a:xfrm>
        </p:spPr>
        <p:txBody>
          <a:bodyPr>
            <a:normAutofit/>
          </a:bodyPr>
          <a:lstStyle/>
          <a:p>
            <a:r>
              <a:rPr lang="zh-CN" altLang="en-US" dirty="0"/>
              <a:t>① 创建</a:t>
            </a:r>
            <a:r>
              <a:rPr lang="en-US" altLang="zh-CN" dirty="0"/>
              <a:t>Agent</a:t>
            </a:r>
            <a:r>
              <a:rPr lang="zh-CN" altLang="en-US" dirty="0"/>
              <a:t>属性文件</a:t>
            </a:r>
          </a:p>
          <a:p>
            <a:pPr lvl="1"/>
            <a:r>
              <a:rPr lang="zh-CN" altLang="en-US" dirty="0"/>
              <a:t>在</a:t>
            </a:r>
            <a:r>
              <a:rPr lang="en-US" altLang="zh-CN" dirty="0"/>
              <a:t>$FLUME_HOME/conf</a:t>
            </a:r>
            <a:r>
              <a:rPr lang="zh-CN" altLang="en-US" dirty="0"/>
              <a:t>下创建</a:t>
            </a:r>
            <a:r>
              <a:rPr lang="en-US" altLang="zh-CN" dirty="0"/>
              <a:t>Agent</a:t>
            </a:r>
            <a:r>
              <a:rPr lang="zh-CN" altLang="en-US" dirty="0"/>
              <a:t>属性文件</a:t>
            </a:r>
            <a:r>
              <a:rPr lang="en-US" altLang="zh-CN" dirty="0"/>
              <a:t>spool-to-</a:t>
            </a:r>
            <a:r>
              <a:rPr lang="en-US" altLang="zh-CN" dirty="0" err="1"/>
              <a:t>logger.properties</a:t>
            </a:r>
            <a:r>
              <a:rPr lang="zh-CN" altLang="en-US" dirty="0"/>
              <a:t>，使用如下命令完成。</a:t>
            </a:r>
          </a:p>
          <a:p>
            <a:pPr marL="342900" lvl="1" indent="0">
              <a:buNone/>
            </a:pPr>
            <a:r>
              <a:rPr lang="en-US" altLang="zh-CN" i="1" dirty="0"/>
              <a:t>cd /</a:t>
            </a:r>
            <a:r>
              <a:rPr lang="en-US" altLang="zh-CN" i="1" dirty="0" err="1"/>
              <a:t>usr</a:t>
            </a:r>
            <a:r>
              <a:rPr lang="en-US" altLang="zh-CN" i="1" dirty="0"/>
              <a:t>/local/flume-1.9.0</a:t>
            </a:r>
          </a:p>
          <a:p>
            <a:pPr marL="342900" lvl="1" indent="0">
              <a:buNone/>
            </a:pPr>
            <a:r>
              <a:rPr lang="en-US" altLang="zh-CN" i="1" dirty="0"/>
              <a:t>vim conf/spool-to-</a:t>
            </a:r>
            <a:r>
              <a:rPr lang="en-US" altLang="zh-CN" i="1" dirty="0" err="1"/>
              <a:t>logger.properties</a:t>
            </a:r>
            <a:endParaRPr lang="en-US" altLang="zh-CN" i="1" dirty="0"/>
          </a:p>
        </p:txBody>
      </p:sp>
    </p:spTree>
    <p:extLst>
      <p:ext uri="{BB962C8B-B14F-4D97-AF65-F5344CB8AC3E}">
        <p14:creationId xmlns:p14="http://schemas.microsoft.com/office/powerpoint/2010/main" val="3972892073"/>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3976E-CFB7-42B7-B053-00367C41BBD0}"/>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239045E0-906E-461F-9E9F-64372F02A9AA}"/>
              </a:ext>
            </a:extLst>
          </p:cNvPr>
          <p:cNvSpPr>
            <a:spLocks noGrp="1"/>
          </p:cNvSpPr>
          <p:nvPr>
            <p:ph idx="1"/>
          </p:nvPr>
        </p:nvSpPr>
        <p:spPr>
          <a:xfrm>
            <a:off x="628650" y="1369219"/>
            <a:ext cx="3943350" cy="3263504"/>
          </a:xfrm>
        </p:spPr>
        <p:txBody>
          <a:bodyPr>
            <a:normAutofit/>
          </a:bodyPr>
          <a:lstStyle/>
          <a:p>
            <a:r>
              <a:rPr lang="zh-CN" altLang="en-US" sz="1200" dirty="0"/>
              <a:t>然后在</a:t>
            </a:r>
            <a:r>
              <a:rPr lang="en-US" altLang="zh-CN" sz="1200" dirty="0"/>
              <a:t>spool-to-</a:t>
            </a:r>
            <a:r>
              <a:rPr lang="en-US" altLang="zh-CN" sz="1200" dirty="0" err="1"/>
              <a:t>logger.properties</a:t>
            </a:r>
            <a:r>
              <a:rPr lang="zh-CN" altLang="en-US" sz="1200" dirty="0"/>
              <a:t>文件中写入以下内容。</a:t>
            </a:r>
          </a:p>
          <a:p>
            <a:pPr marL="0" indent="0">
              <a:buNone/>
            </a:pPr>
            <a:r>
              <a:rPr lang="en-US" altLang="zh-CN" sz="1200" i="1" dirty="0"/>
              <a:t>#Name the components on this agent</a:t>
            </a:r>
          </a:p>
          <a:p>
            <a:pPr marL="0" indent="0">
              <a:buNone/>
            </a:pPr>
            <a:r>
              <a:rPr lang="en-US" altLang="zh-CN" sz="1200" i="1" dirty="0"/>
              <a:t>agent1.sources = source1</a:t>
            </a:r>
          </a:p>
          <a:p>
            <a:pPr marL="0" indent="0">
              <a:buNone/>
            </a:pPr>
            <a:r>
              <a:rPr lang="en-US" altLang="zh-CN" sz="1200" i="1" dirty="0"/>
              <a:t>agent1.sinks = sink1</a:t>
            </a:r>
          </a:p>
          <a:p>
            <a:pPr marL="0" indent="0">
              <a:buNone/>
            </a:pPr>
            <a:r>
              <a:rPr lang="en-US" altLang="zh-CN" sz="1200" i="1" dirty="0"/>
              <a:t>agent1.channels = channel1</a:t>
            </a:r>
          </a:p>
          <a:p>
            <a:pPr marL="0" indent="0">
              <a:buNone/>
            </a:pPr>
            <a:endParaRPr lang="en-US" altLang="zh-CN" sz="1200" i="1" dirty="0"/>
          </a:p>
          <a:p>
            <a:pPr marL="0" indent="0">
              <a:buNone/>
            </a:pPr>
            <a:r>
              <a:rPr lang="en-US" altLang="zh-CN" sz="1200" i="1" dirty="0"/>
              <a:t>#Describe/configure the source</a:t>
            </a:r>
          </a:p>
          <a:p>
            <a:pPr marL="0" indent="0">
              <a:buNone/>
            </a:pPr>
            <a:r>
              <a:rPr lang="en-US" altLang="zh-CN" sz="1200" i="1" dirty="0"/>
              <a:t>agent1.sources.source1.type = </a:t>
            </a:r>
            <a:r>
              <a:rPr lang="en-US" altLang="zh-CN" sz="1200" i="1" dirty="0" err="1"/>
              <a:t>spooldir</a:t>
            </a:r>
            <a:endParaRPr lang="en-US" altLang="zh-CN" sz="1200" i="1" dirty="0"/>
          </a:p>
          <a:p>
            <a:pPr marL="0" indent="0">
              <a:buNone/>
            </a:pPr>
            <a:r>
              <a:rPr lang="en-US" altLang="zh-CN" sz="1200" i="1" dirty="0"/>
              <a:t>agent1.sources.source1.spoolDir = /</a:t>
            </a:r>
            <a:r>
              <a:rPr lang="en-US" altLang="zh-CN" sz="1200" i="1" dirty="0" err="1"/>
              <a:t>tmp</a:t>
            </a:r>
            <a:r>
              <a:rPr lang="en-US" altLang="zh-CN" sz="1200" i="1" dirty="0"/>
              <a:t>/</a:t>
            </a:r>
            <a:r>
              <a:rPr lang="en-US" altLang="zh-CN" sz="1200" i="1" dirty="0" err="1"/>
              <a:t>spooldir</a:t>
            </a:r>
            <a:endParaRPr lang="en-US" altLang="zh-CN" sz="1200" i="1" dirty="0"/>
          </a:p>
        </p:txBody>
      </p:sp>
      <p:sp>
        <p:nvSpPr>
          <p:cNvPr id="4" name="内容占位符 2">
            <a:extLst>
              <a:ext uri="{FF2B5EF4-FFF2-40B4-BE49-F238E27FC236}">
                <a16:creationId xmlns:a16="http://schemas.microsoft.com/office/drawing/2014/main" id="{56A6FF29-C779-4F1A-A906-7D1E0994A4FB}"/>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1200" i="1" dirty="0"/>
              <a:t>#Describe the sink</a:t>
            </a:r>
          </a:p>
          <a:p>
            <a:pPr marL="0" indent="0">
              <a:buFont typeface="Arial" panose="020B0604020202020204" pitchFamily="34" charset="0"/>
              <a:buNone/>
            </a:pPr>
            <a:r>
              <a:rPr lang="en-US" altLang="zh-CN" sz="1200" i="1" dirty="0"/>
              <a:t>agent1.sinks.sink1.type = logger</a:t>
            </a:r>
          </a:p>
          <a:p>
            <a:pPr marL="0" indent="0">
              <a:buFont typeface="Arial" panose="020B0604020202020204" pitchFamily="34" charset="0"/>
              <a:buNone/>
            </a:pPr>
            <a:endParaRPr lang="en-US" altLang="zh-CN" sz="1200" i="1" dirty="0"/>
          </a:p>
          <a:p>
            <a:pPr marL="0" indent="0">
              <a:buFont typeface="Arial" panose="020B0604020202020204" pitchFamily="34" charset="0"/>
              <a:buNone/>
            </a:pPr>
            <a:r>
              <a:rPr lang="en-US" altLang="zh-CN" sz="1200" i="1" dirty="0"/>
              <a:t>#Use a channel which buffers events in file</a:t>
            </a:r>
          </a:p>
          <a:p>
            <a:pPr marL="0" indent="0">
              <a:buFont typeface="Arial" panose="020B0604020202020204" pitchFamily="34" charset="0"/>
              <a:buNone/>
            </a:pPr>
            <a:r>
              <a:rPr lang="en-US" altLang="zh-CN" sz="1200" i="1" dirty="0"/>
              <a:t>agent1.channels.channel1.type = file</a:t>
            </a:r>
          </a:p>
          <a:p>
            <a:pPr marL="0" indent="0">
              <a:buFont typeface="Arial" panose="020B0604020202020204" pitchFamily="34" charset="0"/>
              <a:buNone/>
            </a:pPr>
            <a:endParaRPr lang="en-US" altLang="zh-CN" sz="1200" i="1" dirty="0"/>
          </a:p>
          <a:p>
            <a:pPr marL="0" indent="0">
              <a:buFont typeface="Arial" panose="020B0604020202020204" pitchFamily="34" charset="0"/>
              <a:buNone/>
            </a:pPr>
            <a:r>
              <a:rPr lang="en-US" altLang="zh-CN" sz="1200" i="1" dirty="0"/>
              <a:t>#Bind the source and sink to the channel</a:t>
            </a:r>
          </a:p>
          <a:p>
            <a:pPr marL="0" indent="0">
              <a:buFont typeface="Arial" panose="020B0604020202020204" pitchFamily="34" charset="0"/>
              <a:buNone/>
            </a:pPr>
            <a:r>
              <a:rPr lang="en-US" altLang="zh-CN" sz="1200" i="1" dirty="0"/>
              <a:t>agent1.sources.source1.channels = channel1</a:t>
            </a:r>
          </a:p>
          <a:p>
            <a:pPr marL="0" indent="0">
              <a:buFont typeface="Arial" panose="020B0604020202020204" pitchFamily="34" charset="0"/>
              <a:buNone/>
            </a:pPr>
            <a:r>
              <a:rPr lang="en-US" altLang="zh-CN" sz="1200" i="1" dirty="0"/>
              <a:t>agent1.sinks.sink1.channel = channel1</a:t>
            </a:r>
          </a:p>
        </p:txBody>
      </p:sp>
    </p:spTree>
    <p:extLst>
      <p:ext uri="{BB962C8B-B14F-4D97-AF65-F5344CB8AC3E}">
        <p14:creationId xmlns:p14="http://schemas.microsoft.com/office/powerpoint/2010/main" val="665924413"/>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640E2-E06F-4F1E-9C35-A45CE4054C5D}"/>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B6E2C7EA-D08C-46B6-A822-FE1B0AA739CF}"/>
              </a:ext>
            </a:extLst>
          </p:cNvPr>
          <p:cNvSpPr>
            <a:spLocks noGrp="1"/>
          </p:cNvSpPr>
          <p:nvPr>
            <p:ph idx="1"/>
          </p:nvPr>
        </p:nvSpPr>
        <p:spPr/>
        <p:txBody>
          <a:bodyPr>
            <a:normAutofit fontScale="85000" lnSpcReduction="10000"/>
          </a:bodyPr>
          <a:lstStyle/>
          <a:p>
            <a:r>
              <a:rPr lang="zh-CN" altLang="en-US" dirty="0"/>
              <a:t>上述属性文件中，只有一个</a:t>
            </a:r>
            <a:r>
              <a:rPr lang="en-US" altLang="zh-CN" dirty="0"/>
              <a:t>Flume Agent</a:t>
            </a:r>
            <a:r>
              <a:rPr lang="zh-CN" altLang="en-US" dirty="0"/>
              <a:t>，其名称为</a:t>
            </a:r>
            <a:r>
              <a:rPr lang="en-US" altLang="zh-CN" dirty="0"/>
              <a:t>agent1</a:t>
            </a:r>
            <a:r>
              <a:rPr lang="zh-CN" altLang="en-US" dirty="0"/>
              <a:t>，</a:t>
            </a:r>
            <a:r>
              <a:rPr lang="en-US" altLang="zh-CN" dirty="0"/>
              <a:t>agent1</a:t>
            </a:r>
            <a:r>
              <a:rPr lang="zh-CN" altLang="en-US" dirty="0"/>
              <a:t>中运行一个</a:t>
            </a:r>
            <a:r>
              <a:rPr lang="en-US" altLang="zh-CN" dirty="0"/>
              <a:t>Source</a:t>
            </a:r>
            <a:r>
              <a:rPr lang="zh-CN" altLang="en-US" dirty="0"/>
              <a:t>即</a:t>
            </a:r>
            <a:r>
              <a:rPr lang="en-US" altLang="zh-CN" dirty="0"/>
              <a:t>source1</a:t>
            </a:r>
            <a:r>
              <a:rPr lang="zh-CN" altLang="en-US" dirty="0"/>
              <a:t>、一个</a:t>
            </a:r>
            <a:r>
              <a:rPr lang="en-US" altLang="zh-CN" dirty="0"/>
              <a:t>Sink</a:t>
            </a:r>
            <a:r>
              <a:rPr lang="zh-CN" altLang="en-US" dirty="0"/>
              <a:t>即</a:t>
            </a:r>
            <a:r>
              <a:rPr lang="en-US" altLang="zh-CN" dirty="0"/>
              <a:t>sink1</a:t>
            </a:r>
            <a:r>
              <a:rPr lang="zh-CN" altLang="en-US" dirty="0"/>
              <a:t>和一个</a:t>
            </a:r>
            <a:r>
              <a:rPr lang="en-US" altLang="zh-CN" dirty="0"/>
              <a:t>Channel</a:t>
            </a:r>
            <a:r>
              <a:rPr lang="zh-CN" altLang="en-US" dirty="0"/>
              <a:t>即</a:t>
            </a:r>
            <a:r>
              <a:rPr lang="en-US" altLang="zh-CN" dirty="0"/>
              <a:t>channel1</a:t>
            </a:r>
            <a:r>
              <a:rPr lang="zh-CN" altLang="en-US" dirty="0"/>
              <a:t>。接下来分别定义了</a:t>
            </a:r>
            <a:r>
              <a:rPr lang="en-US" altLang="zh-CN" dirty="0"/>
              <a:t>source1</a:t>
            </a:r>
            <a:r>
              <a:rPr lang="zh-CN" altLang="en-US" dirty="0"/>
              <a:t>、</a:t>
            </a:r>
            <a:r>
              <a:rPr lang="en-US" altLang="zh-CN" dirty="0"/>
              <a:t>sink1</a:t>
            </a:r>
            <a:r>
              <a:rPr lang="zh-CN" altLang="en-US" dirty="0"/>
              <a:t>、</a:t>
            </a:r>
            <a:r>
              <a:rPr lang="en-US" altLang="zh-CN" dirty="0"/>
              <a:t>channel1</a:t>
            </a:r>
            <a:r>
              <a:rPr lang="zh-CN" altLang="en-US" dirty="0"/>
              <a:t>的属性，本例的</a:t>
            </a:r>
            <a:r>
              <a:rPr lang="en-US" altLang="zh-CN" dirty="0"/>
              <a:t>source1</a:t>
            </a:r>
            <a:r>
              <a:rPr lang="zh-CN" altLang="en-US" dirty="0"/>
              <a:t>的类型是“</a:t>
            </a:r>
            <a:r>
              <a:rPr lang="en-US" altLang="zh-CN" dirty="0" err="1"/>
              <a:t>spooldir</a:t>
            </a:r>
            <a:r>
              <a:rPr lang="en-US" altLang="zh-CN" dirty="0"/>
              <a:t>”</a:t>
            </a:r>
            <a:r>
              <a:rPr lang="zh-CN" altLang="en-US" dirty="0"/>
              <a:t>，它是一个</a:t>
            </a:r>
            <a:r>
              <a:rPr lang="en-US" altLang="zh-CN" dirty="0"/>
              <a:t>Spooling Directory Source</a:t>
            </a:r>
            <a:r>
              <a:rPr lang="zh-CN" altLang="en-US" dirty="0"/>
              <a:t>，用于监视缓冲目录中的新增文件，</a:t>
            </a:r>
            <a:r>
              <a:rPr lang="en-US" altLang="zh-CN" dirty="0"/>
              <a:t>source1</a:t>
            </a:r>
            <a:r>
              <a:rPr lang="zh-CN" altLang="en-US" dirty="0"/>
              <a:t>的缓冲目录是“</a:t>
            </a:r>
            <a:r>
              <a:rPr lang="en-US" altLang="zh-CN" dirty="0"/>
              <a:t>/</a:t>
            </a:r>
            <a:r>
              <a:rPr lang="en-US" altLang="zh-CN" dirty="0" err="1"/>
              <a:t>tmp</a:t>
            </a:r>
            <a:r>
              <a:rPr lang="en-US" altLang="zh-CN" dirty="0"/>
              <a:t>/</a:t>
            </a:r>
            <a:r>
              <a:rPr lang="en-US" altLang="zh-CN" dirty="0" err="1"/>
              <a:t>spooldir</a:t>
            </a:r>
            <a:r>
              <a:rPr lang="en-US" altLang="zh-CN" dirty="0"/>
              <a:t>”</a:t>
            </a:r>
            <a:r>
              <a:rPr lang="zh-CN" altLang="en-US" dirty="0"/>
              <a:t>；</a:t>
            </a:r>
            <a:r>
              <a:rPr lang="en-US" altLang="zh-CN" dirty="0"/>
              <a:t>sink1</a:t>
            </a:r>
            <a:r>
              <a:rPr lang="zh-CN" altLang="en-US" dirty="0"/>
              <a:t>的类型是“</a:t>
            </a:r>
            <a:r>
              <a:rPr lang="en-US" altLang="zh-CN" dirty="0"/>
              <a:t>logger”</a:t>
            </a:r>
            <a:r>
              <a:rPr lang="zh-CN" altLang="en-US" dirty="0"/>
              <a:t>，它是一个</a:t>
            </a:r>
            <a:r>
              <a:rPr lang="en-US" altLang="zh-CN" dirty="0"/>
              <a:t>Logger Sink</a:t>
            </a:r>
            <a:r>
              <a:rPr lang="zh-CN" altLang="en-US" dirty="0"/>
              <a:t>，用于将事件记录到控制台；</a:t>
            </a:r>
            <a:r>
              <a:rPr lang="en-US" altLang="zh-CN" dirty="0"/>
              <a:t>channel1</a:t>
            </a:r>
            <a:r>
              <a:rPr lang="zh-CN" altLang="en-US" dirty="0"/>
              <a:t>的类型是“</a:t>
            </a:r>
            <a:r>
              <a:rPr lang="en-US" altLang="zh-CN" dirty="0"/>
              <a:t>file”</a:t>
            </a:r>
            <a:r>
              <a:rPr lang="zh-CN" altLang="en-US" dirty="0"/>
              <a:t>，它是一个</a:t>
            </a:r>
            <a:r>
              <a:rPr lang="en-US" altLang="zh-CN" dirty="0"/>
              <a:t>File Channel</a:t>
            </a:r>
            <a:r>
              <a:rPr lang="zh-CN" altLang="en-US" dirty="0"/>
              <a:t>，用于将事件持久存储在磁盘上。最后，定义</a:t>
            </a:r>
            <a:r>
              <a:rPr lang="en-US" altLang="zh-CN" dirty="0"/>
              <a:t>Source</a:t>
            </a:r>
            <a:r>
              <a:rPr lang="zh-CN" altLang="en-US" dirty="0"/>
              <a:t>、</a:t>
            </a:r>
            <a:r>
              <a:rPr lang="en-US" altLang="zh-CN" dirty="0"/>
              <a:t>Sink</a:t>
            </a:r>
            <a:r>
              <a:rPr lang="zh-CN" altLang="en-US" dirty="0"/>
              <a:t>连接</a:t>
            </a:r>
            <a:r>
              <a:rPr lang="en-US" altLang="zh-CN" dirty="0"/>
              <a:t>Channel</a:t>
            </a:r>
            <a:r>
              <a:rPr lang="zh-CN" altLang="en-US" dirty="0"/>
              <a:t>的属性，本例的</a:t>
            </a:r>
            <a:r>
              <a:rPr lang="en-US" altLang="zh-CN" dirty="0"/>
              <a:t>source1</a:t>
            </a:r>
            <a:r>
              <a:rPr lang="zh-CN" altLang="en-US" dirty="0"/>
              <a:t>连接</a:t>
            </a:r>
            <a:r>
              <a:rPr lang="en-US" altLang="zh-CN" dirty="0"/>
              <a:t>channel1</a:t>
            </a:r>
            <a:r>
              <a:rPr lang="zh-CN" altLang="en-US" dirty="0"/>
              <a:t>，</a:t>
            </a:r>
            <a:r>
              <a:rPr lang="en-US" altLang="zh-CN" dirty="0"/>
              <a:t>sink1</a:t>
            </a:r>
            <a:r>
              <a:rPr lang="zh-CN" altLang="en-US" dirty="0"/>
              <a:t>连接</a:t>
            </a:r>
            <a:r>
              <a:rPr lang="en-US" altLang="zh-CN" dirty="0"/>
              <a:t>channel1</a:t>
            </a:r>
            <a:r>
              <a:rPr lang="zh-CN" altLang="en-US" dirty="0"/>
              <a:t>。</a:t>
            </a:r>
          </a:p>
          <a:p>
            <a:r>
              <a:rPr lang="zh-CN" altLang="en-US" dirty="0"/>
              <a:t>读者请注意，</a:t>
            </a:r>
            <a:r>
              <a:rPr lang="en-US" altLang="zh-CN" dirty="0"/>
              <a:t>Source</a:t>
            </a:r>
            <a:r>
              <a:rPr lang="zh-CN" altLang="en-US" dirty="0"/>
              <a:t>的属性是“</a:t>
            </a:r>
            <a:r>
              <a:rPr lang="en-US" altLang="zh-CN" dirty="0"/>
              <a:t>channels”</a:t>
            </a:r>
            <a:r>
              <a:rPr lang="zh-CN" altLang="en-US" dirty="0"/>
              <a:t>（复数），</a:t>
            </a:r>
            <a:r>
              <a:rPr lang="en-US" altLang="zh-CN" dirty="0"/>
              <a:t>Sink</a:t>
            </a:r>
            <a:r>
              <a:rPr lang="zh-CN" altLang="en-US" dirty="0"/>
              <a:t>的属性是“</a:t>
            </a:r>
            <a:r>
              <a:rPr lang="en-US" altLang="zh-CN" dirty="0"/>
              <a:t>channel”</a:t>
            </a:r>
            <a:r>
              <a:rPr lang="zh-CN" altLang="en-US" dirty="0"/>
              <a:t>（单数），这是因为一个</a:t>
            </a:r>
            <a:r>
              <a:rPr lang="en-US" altLang="zh-CN" dirty="0"/>
              <a:t>Source</a:t>
            </a:r>
            <a:r>
              <a:rPr lang="zh-CN" altLang="en-US" dirty="0"/>
              <a:t>可以向一个以上的</a:t>
            </a:r>
            <a:r>
              <a:rPr lang="en-US" altLang="zh-CN" dirty="0"/>
              <a:t>Channel</a:t>
            </a:r>
            <a:r>
              <a:rPr lang="zh-CN" altLang="en-US" dirty="0"/>
              <a:t>输送数据，而一个</a:t>
            </a:r>
            <a:r>
              <a:rPr lang="en-US" altLang="zh-CN" dirty="0"/>
              <a:t>Sink</a:t>
            </a:r>
            <a:r>
              <a:rPr lang="zh-CN" altLang="en-US" dirty="0"/>
              <a:t>只能吸纳来自一个</a:t>
            </a:r>
            <a:r>
              <a:rPr lang="en-US" altLang="zh-CN" dirty="0"/>
              <a:t>Channel</a:t>
            </a:r>
            <a:r>
              <a:rPr lang="zh-CN" altLang="en-US" dirty="0"/>
              <a:t>的数据。另外，一个</a:t>
            </a:r>
            <a:r>
              <a:rPr lang="en-US" altLang="zh-CN" dirty="0"/>
              <a:t>Channel</a:t>
            </a:r>
            <a:r>
              <a:rPr lang="zh-CN" altLang="en-US" dirty="0"/>
              <a:t>可以向多个</a:t>
            </a:r>
            <a:r>
              <a:rPr lang="en-US" altLang="zh-CN" dirty="0"/>
              <a:t>Sink</a:t>
            </a:r>
            <a:r>
              <a:rPr lang="zh-CN" altLang="en-US" dirty="0"/>
              <a:t>输入数据。</a:t>
            </a:r>
          </a:p>
        </p:txBody>
      </p:sp>
    </p:spTree>
    <p:extLst>
      <p:ext uri="{BB962C8B-B14F-4D97-AF65-F5344CB8AC3E}">
        <p14:creationId xmlns:p14="http://schemas.microsoft.com/office/powerpoint/2010/main" val="1718331284"/>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p:txBody>
          <a:bodyPr>
            <a:normAutofit fontScale="92500"/>
          </a:bodyPr>
          <a:lstStyle/>
          <a:p>
            <a:r>
              <a:rPr lang="zh-CN" altLang="en-US" sz="1400" dirty="0"/>
              <a:t>② 启动</a:t>
            </a:r>
            <a:r>
              <a:rPr lang="en-US" altLang="zh-CN" sz="1400" dirty="0"/>
              <a:t>Flume Agent</a:t>
            </a:r>
          </a:p>
          <a:p>
            <a:pPr lvl="1"/>
            <a:r>
              <a:rPr lang="zh-CN" altLang="en-US" sz="1200" dirty="0"/>
              <a:t>在启动</a:t>
            </a:r>
            <a:r>
              <a:rPr lang="en-US" altLang="zh-CN" sz="1200" dirty="0"/>
              <a:t>Flume Agent</a:t>
            </a:r>
            <a:r>
              <a:rPr lang="zh-CN" altLang="en-US" sz="1200" dirty="0"/>
              <a:t>前，首先切换到</a:t>
            </a:r>
            <a:r>
              <a:rPr lang="en-US" altLang="zh-CN" sz="1200" dirty="0"/>
              <a:t>root</a:t>
            </a:r>
            <a:r>
              <a:rPr lang="zh-CN" altLang="en-US" sz="1200" dirty="0"/>
              <a:t>下在本地文件系统上创建一个待监视的缓冲目录“</a:t>
            </a:r>
            <a:r>
              <a:rPr lang="en-US" altLang="zh-CN" sz="1200" dirty="0"/>
              <a:t>/</a:t>
            </a:r>
            <a:r>
              <a:rPr lang="en-US" altLang="zh-CN" sz="1200" dirty="0" err="1"/>
              <a:t>tmp</a:t>
            </a:r>
            <a:r>
              <a:rPr lang="en-US" altLang="zh-CN" sz="1200" dirty="0"/>
              <a:t>/</a:t>
            </a:r>
            <a:r>
              <a:rPr lang="en-US" altLang="zh-CN" sz="1200" dirty="0" err="1"/>
              <a:t>spooldir</a:t>
            </a:r>
            <a:r>
              <a:rPr lang="en-US" altLang="zh-CN" sz="1200" dirty="0"/>
              <a:t>”</a:t>
            </a:r>
            <a:r>
              <a:rPr lang="zh-CN" altLang="en-US" sz="1200" dirty="0"/>
              <a:t>，使用如下命令完成。</a:t>
            </a:r>
          </a:p>
          <a:p>
            <a:pPr marL="342900" lvl="1" indent="0">
              <a:buNone/>
            </a:pPr>
            <a:r>
              <a:rPr lang="en-US" altLang="zh-CN" sz="1200" i="1" dirty="0" err="1"/>
              <a:t>mkdir</a:t>
            </a:r>
            <a:r>
              <a:rPr lang="en-US" altLang="zh-CN" sz="1200" i="1" dirty="0"/>
              <a:t> /</a:t>
            </a:r>
            <a:r>
              <a:rPr lang="en-US" altLang="zh-CN" sz="1200" i="1" dirty="0" err="1"/>
              <a:t>tmp</a:t>
            </a:r>
            <a:r>
              <a:rPr lang="en-US" altLang="zh-CN" sz="1200" i="1" dirty="0"/>
              <a:t>/</a:t>
            </a:r>
            <a:r>
              <a:rPr lang="en-US" altLang="zh-CN" sz="1200" i="1" dirty="0" err="1"/>
              <a:t>spooldir</a:t>
            </a:r>
            <a:endParaRPr lang="en-US" altLang="zh-CN" sz="1200" i="1" dirty="0"/>
          </a:p>
          <a:p>
            <a:pPr lvl="1"/>
            <a:r>
              <a:rPr lang="zh-CN" altLang="en-US" sz="1200" dirty="0"/>
              <a:t>其次，在</a:t>
            </a:r>
            <a:r>
              <a:rPr lang="en-US" altLang="zh-CN" sz="1200" dirty="0"/>
              <a:t>root</a:t>
            </a:r>
            <a:r>
              <a:rPr lang="zh-CN" altLang="en-US" sz="1200" dirty="0"/>
              <a:t>下将缓冲目录“</a:t>
            </a:r>
            <a:r>
              <a:rPr lang="en-US" altLang="zh-CN" sz="1200" dirty="0"/>
              <a:t>/</a:t>
            </a:r>
            <a:r>
              <a:rPr lang="en-US" altLang="zh-CN" sz="1200" dirty="0" err="1"/>
              <a:t>tmp</a:t>
            </a:r>
            <a:r>
              <a:rPr lang="en-US" altLang="zh-CN" sz="1200" dirty="0"/>
              <a:t>/</a:t>
            </a:r>
            <a:r>
              <a:rPr lang="en-US" altLang="zh-CN" sz="1200" dirty="0" err="1"/>
              <a:t>spooldir</a:t>
            </a:r>
            <a:r>
              <a:rPr lang="en-US" altLang="zh-CN" sz="1200" dirty="0"/>
              <a:t>”</a:t>
            </a:r>
            <a:r>
              <a:rPr lang="zh-CN" altLang="en-US" sz="1200" dirty="0"/>
              <a:t>的属主赋予给</a:t>
            </a:r>
            <a:r>
              <a:rPr lang="en-US" altLang="zh-CN" sz="1200" dirty="0"/>
              <a:t>Flume</a:t>
            </a:r>
            <a:r>
              <a:rPr lang="zh-CN" altLang="en-US" sz="1200" dirty="0"/>
              <a:t>普通用户如</a:t>
            </a:r>
            <a:r>
              <a:rPr lang="en-US" altLang="zh-CN" sz="1200" dirty="0" err="1"/>
              <a:t>xuluhui</a:t>
            </a:r>
            <a:r>
              <a:rPr lang="zh-CN" altLang="en-US" sz="1200" dirty="0"/>
              <a:t>，使用如下命令完成。</a:t>
            </a:r>
          </a:p>
          <a:p>
            <a:pPr marL="342900" lvl="1" indent="0">
              <a:buNone/>
            </a:pPr>
            <a:r>
              <a:rPr lang="en-US" altLang="zh-CN" sz="1200" i="1" dirty="0" err="1"/>
              <a:t>chown</a:t>
            </a:r>
            <a:r>
              <a:rPr lang="en-US" altLang="zh-CN" sz="1200" i="1" dirty="0"/>
              <a:t> -R </a:t>
            </a:r>
            <a:r>
              <a:rPr lang="en-US" altLang="zh-CN" sz="1200" i="1" dirty="0" err="1"/>
              <a:t>xuluhui</a:t>
            </a:r>
            <a:r>
              <a:rPr lang="en-US" altLang="zh-CN" sz="1200" i="1" dirty="0"/>
              <a:t> /</a:t>
            </a:r>
            <a:r>
              <a:rPr lang="en-US" altLang="zh-CN" sz="1200" i="1" dirty="0" err="1"/>
              <a:t>tmp</a:t>
            </a:r>
            <a:r>
              <a:rPr lang="en-US" altLang="zh-CN" sz="1200" i="1" dirty="0"/>
              <a:t>/</a:t>
            </a:r>
            <a:r>
              <a:rPr lang="en-US" altLang="zh-CN" sz="1200" i="1" dirty="0" err="1"/>
              <a:t>spooldir</a:t>
            </a:r>
            <a:endParaRPr lang="en-US" altLang="zh-CN" sz="1200" i="1" dirty="0"/>
          </a:p>
          <a:p>
            <a:pPr lvl="1"/>
            <a:r>
              <a:rPr lang="zh-CN" altLang="en-US" sz="1200" dirty="0"/>
              <a:t>接着，打开第二个终端，在</a:t>
            </a:r>
            <a:r>
              <a:rPr lang="en-US" altLang="zh-CN" sz="1200" dirty="0"/>
              <a:t>Flume</a:t>
            </a:r>
            <a:r>
              <a:rPr lang="zh-CN" altLang="en-US" sz="1200" dirty="0"/>
              <a:t>普通用户如</a:t>
            </a:r>
            <a:r>
              <a:rPr lang="en-US" altLang="zh-CN" sz="1200" dirty="0" err="1"/>
              <a:t>xuluhui</a:t>
            </a:r>
            <a:r>
              <a:rPr lang="zh-CN" altLang="en-US" sz="1200" dirty="0"/>
              <a:t>下通过</a:t>
            </a:r>
            <a:r>
              <a:rPr lang="en-US" altLang="zh-CN" sz="1200" dirty="0"/>
              <a:t>flume-ng</a:t>
            </a:r>
            <a:r>
              <a:rPr lang="zh-CN" altLang="en-US" sz="1200" dirty="0"/>
              <a:t>命令启动</a:t>
            </a:r>
            <a:r>
              <a:rPr lang="en-US" altLang="zh-CN" sz="1200" dirty="0"/>
              <a:t>Agent</a:t>
            </a:r>
            <a:r>
              <a:rPr lang="zh-CN" altLang="en-US" sz="1200" dirty="0"/>
              <a:t>，使用如下命令完成。</a:t>
            </a:r>
          </a:p>
          <a:p>
            <a:pPr marL="342900" lvl="1" indent="0">
              <a:buNone/>
            </a:pPr>
            <a:r>
              <a:rPr lang="en-US" altLang="zh-CN" sz="1200" i="1" dirty="0"/>
              <a:t>flume-ng agent \</a:t>
            </a:r>
          </a:p>
          <a:p>
            <a:pPr marL="342900" lvl="1" indent="0">
              <a:buNone/>
            </a:pPr>
            <a:r>
              <a:rPr lang="en-US" altLang="zh-CN" sz="1200" i="1" dirty="0"/>
              <a:t>--conf-file $FLUME_HOME/conf/spool-to-</a:t>
            </a:r>
            <a:r>
              <a:rPr lang="en-US" altLang="zh-CN" sz="1200" i="1" dirty="0" err="1"/>
              <a:t>logger.properties</a:t>
            </a:r>
            <a:r>
              <a:rPr lang="en-US" altLang="zh-CN" sz="1200" i="1" dirty="0"/>
              <a:t> \</a:t>
            </a:r>
          </a:p>
          <a:p>
            <a:pPr marL="342900" lvl="1" indent="0">
              <a:buNone/>
            </a:pPr>
            <a:r>
              <a:rPr lang="en-US" altLang="zh-CN" sz="1200" i="1" dirty="0"/>
              <a:t>--name agent1 \</a:t>
            </a:r>
          </a:p>
          <a:p>
            <a:pPr marL="342900" lvl="1" indent="0">
              <a:buNone/>
            </a:pPr>
            <a:r>
              <a:rPr lang="en-US" altLang="zh-CN" sz="1200" i="1" dirty="0"/>
              <a:t>--conf $FLUME_HOME/conf \</a:t>
            </a:r>
          </a:p>
          <a:p>
            <a:pPr marL="342900" lvl="1" indent="0">
              <a:buNone/>
            </a:pPr>
            <a:r>
              <a:rPr lang="en-US" altLang="zh-CN" sz="1200" i="1" dirty="0"/>
              <a:t>-</a:t>
            </a:r>
            <a:r>
              <a:rPr lang="en-US" altLang="zh-CN" sz="1200" i="1" dirty="0" err="1"/>
              <a:t>Dflume.root.logger</a:t>
            </a:r>
            <a:r>
              <a:rPr lang="en-US" altLang="zh-CN" sz="1200" i="1" dirty="0"/>
              <a:t>=</a:t>
            </a:r>
            <a:r>
              <a:rPr lang="en-US" altLang="zh-CN" sz="1200" i="1" dirty="0" err="1"/>
              <a:t>INFO,console</a:t>
            </a:r>
            <a:endParaRPr lang="en-US" altLang="zh-CN" sz="1200" i="1" dirty="0"/>
          </a:p>
          <a:p>
            <a:pPr lvl="1"/>
            <a:r>
              <a:rPr lang="zh-CN" altLang="en-US" sz="1200" dirty="0"/>
              <a:t>这里，参数</a:t>
            </a:r>
            <a:r>
              <a:rPr lang="en-US" altLang="zh-CN" sz="1200" dirty="0"/>
              <a:t>--conf-file</a:t>
            </a:r>
            <a:r>
              <a:rPr lang="zh-CN" altLang="en-US" sz="1200" dirty="0"/>
              <a:t>（或</a:t>
            </a:r>
            <a:r>
              <a:rPr lang="en-US" altLang="zh-CN" sz="1200" dirty="0"/>
              <a:t>-f</a:t>
            </a:r>
            <a:r>
              <a:rPr lang="zh-CN" altLang="en-US" sz="1200" dirty="0"/>
              <a:t>）用于指定</a:t>
            </a:r>
            <a:r>
              <a:rPr lang="en-US" altLang="zh-CN" sz="1200" dirty="0"/>
              <a:t>Flume</a:t>
            </a:r>
            <a:r>
              <a:rPr lang="zh-CN" altLang="en-US" sz="1200" dirty="0"/>
              <a:t>属性文件；参数</a:t>
            </a:r>
            <a:r>
              <a:rPr lang="en-US" altLang="zh-CN" sz="1200" dirty="0"/>
              <a:t>--name</a:t>
            </a:r>
            <a:r>
              <a:rPr lang="zh-CN" altLang="en-US" sz="1200" dirty="0"/>
              <a:t>（或</a:t>
            </a:r>
            <a:r>
              <a:rPr lang="en-US" altLang="zh-CN" sz="1200" dirty="0"/>
              <a:t>-n</a:t>
            </a:r>
            <a:r>
              <a:rPr lang="zh-CN" altLang="en-US" sz="1200" dirty="0"/>
              <a:t>）用于指定代理的名称，一个</a:t>
            </a:r>
            <a:r>
              <a:rPr lang="en-US" altLang="zh-CN" sz="1200" dirty="0"/>
              <a:t>Flume</a:t>
            </a:r>
            <a:r>
              <a:rPr lang="zh-CN" altLang="en-US" sz="1200" dirty="0"/>
              <a:t>属性文件可以定义多个代理，因此必须指明运行的是哪一个代理；参数</a:t>
            </a:r>
            <a:r>
              <a:rPr lang="en-US" altLang="zh-CN" sz="1200" dirty="0"/>
              <a:t>--conf</a:t>
            </a:r>
            <a:r>
              <a:rPr lang="zh-CN" altLang="en-US" sz="1200" dirty="0"/>
              <a:t>（或</a:t>
            </a:r>
            <a:r>
              <a:rPr lang="en-US" altLang="zh-CN" sz="1200" dirty="0"/>
              <a:t>-c</a:t>
            </a:r>
            <a:r>
              <a:rPr lang="zh-CN" altLang="en-US" sz="1200" dirty="0"/>
              <a:t>）用于指定</a:t>
            </a:r>
            <a:r>
              <a:rPr lang="en-US" altLang="zh-CN" sz="1200" dirty="0"/>
              <a:t>Flume</a:t>
            </a:r>
            <a:r>
              <a:rPr lang="zh-CN" altLang="en-US" sz="1200" dirty="0"/>
              <a:t>通用配置，例如环境设置。</a:t>
            </a:r>
          </a:p>
        </p:txBody>
      </p:sp>
    </p:spTree>
    <p:extLst>
      <p:ext uri="{BB962C8B-B14F-4D97-AF65-F5344CB8AC3E}">
        <p14:creationId xmlns:p14="http://schemas.microsoft.com/office/powerpoint/2010/main" val="690028832"/>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p:txBody>
          <a:bodyPr>
            <a:normAutofit/>
          </a:bodyPr>
          <a:lstStyle/>
          <a:p>
            <a:r>
              <a:rPr lang="zh-CN" altLang="zh-CN" dirty="0"/>
              <a:t>执行该命令后当屏幕上会出现信息“</a:t>
            </a:r>
            <a:r>
              <a:rPr lang="en-US" altLang="zh-CN" dirty="0"/>
              <a:t>Component type: SOURCE, name: source1 started</a:t>
            </a:r>
            <a:r>
              <a:rPr lang="zh-CN" altLang="zh-CN" dirty="0"/>
              <a:t>”，就证明该</a:t>
            </a:r>
            <a:r>
              <a:rPr lang="en-US" altLang="zh-CN" dirty="0"/>
              <a:t>Flume Agent</a:t>
            </a:r>
            <a:r>
              <a:rPr lang="zh-CN" altLang="zh-CN" dirty="0"/>
              <a:t>成功启动</a:t>
            </a:r>
            <a:r>
              <a:rPr lang="zh-CN" altLang="en-US" dirty="0"/>
              <a:t>。</a:t>
            </a:r>
            <a:endParaRPr lang="zh-CN" altLang="en-US" sz="1200" dirty="0"/>
          </a:p>
        </p:txBody>
      </p:sp>
      <p:pic>
        <p:nvPicPr>
          <p:cNvPr id="4" name="图片 3">
            <a:extLst>
              <a:ext uri="{FF2B5EF4-FFF2-40B4-BE49-F238E27FC236}">
                <a16:creationId xmlns:a16="http://schemas.microsoft.com/office/drawing/2014/main" id="{F63C414A-EA47-4A43-8F3D-0C2423289DDE}"/>
              </a:ext>
            </a:extLst>
          </p:cNvPr>
          <p:cNvPicPr/>
          <p:nvPr/>
        </p:nvPicPr>
        <p:blipFill>
          <a:blip r:embed="rId2"/>
          <a:stretch>
            <a:fillRect/>
          </a:stretch>
        </p:blipFill>
        <p:spPr>
          <a:xfrm>
            <a:off x="1934845" y="2021742"/>
            <a:ext cx="5274310" cy="2662555"/>
          </a:xfrm>
          <a:prstGeom prst="rect">
            <a:avLst/>
          </a:prstGeom>
        </p:spPr>
      </p:pic>
    </p:spTree>
    <p:extLst>
      <p:ext uri="{BB962C8B-B14F-4D97-AF65-F5344CB8AC3E}">
        <p14:creationId xmlns:p14="http://schemas.microsoft.com/office/powerpoint/2010/main" val="3127852518"/>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p:txBody>
          <a:bodyPr>
            <a:normAutofit lnSpcReduction="10000"/>
          </a:bodyPr>
          <a:lstStyle/>
          <a:p>
            <a:r>
              <a:rPr lang="zh-CN" altLang="zh-CN" dirty="0"/>
              <a:t>③ 在缓冲目录中新增一个文本文件</a:t>
            </a:r>
          </a:p>
          <a:p>
            <a:pPr lvl="1"/>
            <a:r>
              <a:rPr lang="zh-CN" altLang="zh-CN" dirty="0"/>
              <a:t>在第一个终端下，在缓冲目录“</a:t>
            </a:r>
            <a:r>
              <a:rPr lang="en-US" altLang="zh-CN" dirty="0"/>
              <a:t>/</a:t>
            </a:r>
            <a:r>
              <a:rPr lang="en-US" altLang="zh-CN" dirty="0" err="1"/>
              <a:t>tmp</a:t>
            </a:r>
            <a:r>
              <a:rPr lang="en-US" altLang="zh-CN" dirty="0"/>
              <a:t>/</a:t>
            </a:r>
            <a:r>
              <a:rPr lang="en-US" altLang="zh-CN" dirty="0" err="1"/>
              <a:t>spooldir</a:t>
            </a:r>
            <a:r>
              <a:rPr lang="zh-CN" altLang="zh-CN" dirty="0"/>
              <a:t>”中新增一个文件。</a:t>
            </a:r>
            <a:r>
              <a:rPr lang="en-US" altLang="zh-CN" dirty="0"/>
              <a:t>Spooling Directory Source</a:t>
            </a:r>
            <a:r>
              <a:rPr lang="zh-CN" altLang="zh-CN" dirty="0"/>
              <a:t>不允许文件被编辑改动，因此为了防止写了一半的文件被</a:t>
            </a:r>
            <a:r>
              <a:rPr lang="en-US" altLang="zh-CN" dirty="0"/>
              <a:t>Source</a:t>
            </a:r>
            <a:r>
              <a:rPr lang="zh-CN" altLang="zh-CN" dirty="0"/>
              <a:t>读取，应当先把全部内容写到一个隐藏文件中，然后再重命名文件，从而使得</a:t>
            </a:r>
            <a:r>
              <a:rPr lang="en-US" altLang="zh-CN" dirty="0"/>
              <a:t>Source</a:t>
            </a:r>
            <a:r>
              <a:rPr lang="zh-CN" altLang="zh-CN" dirty="0"/>
              <a:t>能够读取到完整文件，依次使用的命令如下所示。</a:t>
            </a:r>
          </a:p>
          <a:p>
            <a:pPr marL="342900" lvl="1" indent="0">
              <a:buNone/>
            </a:pPr>
            <a:r>
              <a:rPr lang="en-US" altLang="zh-CN" i="1" dirty="0"/>
              <a:t>echo "</a:t>
            </a:r>
            <a:r>
              <a:rPr lang="en-US" altLang="zh-CN" i="1" dirty="0" err="1"/>
              <a:t>Hello,Hadoop</a:t>
            </a:r>
            <a:r>
              <a:rPr lang="en-US" altLang="zh-CN" i="1" dirty="0"/>
              <a:t>" &gt; /</a:t>
            </a:r>
            <a:r>
              <a:rPr lang="en-US" altLang="zh-CN" i="1" dirty="0" err="1"/>
              <a:t>tmp</a:t>
            </a:r>
            <a:r>
              <a:rPr lang="en-US" altLang="zh-CN" i="1" dirty="0"/>
              <a:t>/</a:t>
            </a:r>
            <a:r>
              <a:rPr lang="en-US" altLang="zh-CN" i="1" dirty="0" err="1"/>
              <a:t>spooldir</a:t>
            </a:r>
            <a:r>
              <a:rPr lang="en-US" altLang="zh-CN" i="1" dirty="0"/>
              <a:t>/.spool-to-logger-test.txt</a:t>
            </a:r>
            <a:endParaRPr lang="zh-CN" altLang="zh-CN" i="1" dirty="0"/>
          </a:p>
          <a:p>
            <a:pPr marL="342900" lvl="1" indent="0">
              <a:buNone/>
            </a:pPr>
            <a:r>
              <a:rPr lang="en-US" altLang="zh-CN" i="1" dirty="0"/>
              <a:t>echo "</a:t>
            </a:r>
            <a:r>
              <a:rPr lang="en-US" altLang="zh-CN" i="1" dirty="0" err="1"/>
              <a:t>Hello,Flume</a:t>
            </a:r>
            <a:r>
              <a:rPr lang="en-US" altLang="zh-CN" i="1" dirty="0"/>
              <a:t>" &gt;&gt; /</a:t>
            </a:r>
            <a:r>
              <a:rPr lang="en-US" altLang="zh-CN" i="1" dirty="0" err="1"/>
              <a:t>tmp</a:t>
            </a:r>
            <a:r>
              <a:rPr lang="en-US" altLang="zh-CN" i="1" dirty="0"/>
              <a:t>/</a:t>
            </a:r>
            <a:r>
              <a:rPr lang="en-US" altLang="zh-CN" i="1" dirty="0" err="1"/>
              <a:t>spooldir</a:t>
            </a:r>
            <a:r>
              <a:rPr lang="en-US" altLang="zh-CN" i="1" dirty="0"/>
              <a:t>/.spool-to-logger-test.txt</a:t>
            </a:r>
            <a:endParaRPr lang="zh-CN" altLang="zh-CN" i="1" dirty="0"/>
          </a:p>
          <a:p>
            <a:pPr marL="342900" lvl="1" indent="0">
              <a:buNone/>
            </a:pPr>
            <a:r>
              <a:rPr lang="en-US" altLang="zh-CN" i="1" dirty="0"/>
              <a:t>mv /</a:t>
            </a:r>
            <a:r>
              <a:rPr lang="en-US" altLang="zh-CN" i="1" dirty="0" err="1"/>
              <a:t>tmp</a:t>
            </a:r>
            <a:r>
              <a:rPr lang="en-US" altLang="zh-CN" i="1" dirty="0"/>
              <a:t>/</a:t>
            </a:r>
            <a:r>
              <a:rPr lang="en-US" altLang="zh-CN" i="1" dirty="0" err="1"/>
              <a:t>spooldir</a:t>
            </a:r>
            <a:r>
              <a:rPr lang="en-US" altLang="zh-CN" i="1" dirty="0"/>
              <a:t>/.spool-to-logger-test.txt /</a:t>
            </a:r>
            <a:r>
              <a:rPr lang="en-US" altLang="zh-CN" i="1" dirty="0" err="1"/>
              <a:t>tmp</a:t>
            </a:r>
            <a:r>
              <a:rPr lang="en-US" altLang="zh-CN" i="1" dirty="0"/>
              <a:t>/</a:t>
            </a:r>
            <a:r>
              <a:rPr lang="en-US" altLang="zh-CN" i="1" dirty="0" err="1"/>
              <a:t>spooldir</a:t>
            </a:r>
            <a:r>
              <a:rPr lang="en-US" altLang="zh-CN" i="1" dirty="0"/>
              <a:t>/spool-to-logger-test.txt</a:t>
            </a:r>
            <a:endParaRPr lang="zh-CN" altLang="zh-CN" i="1" dirty="0"/>
          </a:p>
          <a:p>
            <a:pPr lvl="1"/>
            <a:r>
              <a:rPr lang="zh-CN" altLang="zh-CN" dirty="0"/>
              <a:t>上述命令的前</a:t>
            </a:r>
            <a:r>
              <a:rPr lang="en-US" altLang="zh-CN" dirty="0"/>
              <a:t>2</a:t>
            </a:r>
            <a:r>
              <a:rPr lang="zh-CN" altLang="zh-CN" dirty="0"/>
              <a:t>条实现了向隐藏文件写入两行数据。</a:t>
            </a:r>
          </a:p>
        </p:txBody>
      </p:sp>
    </p:spTree>
    <p:extLst>
      <p:ext uri="{BB962C8B-B14F-4D97-AF65-F5344CB8AC3E}">
        <p14:creationId xmlns:p14="http://schemas.microsoft.com/office/powerpoint/2010/main" val="3538005305"/>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a:xfrm>
            <a:off x="628650" y="1369219"/>
            <a:ext cx="3241040" cy="3263504"/>
          </a:xfrm>
        </p:spPr>
        <p:txBody>
          <a:bodyPr>
            <a:normAutofit/>
          </a:bodyPr>
          <a:lstStyle/>
          <a:p>
            <a:r>
              <a:rPr lang="zh-CN" altLang="en-US" dirty="0"/>
              <a:t>④ 查看</a:t>
            </a:r>
            <a:r>
              <a:rPr lang="en-US" altLang="zh-CN" dirty="0"/>
              <a:t>Flume</a:t>
            </a:r>
            <a:r>
              <a:rPr lang="zh-CN" altLang="en-US" dirty="0"/>
              <a:t>处理结果</a:t>
            </a:r>
          </a:p>
          <a:p>
            <a:pPr lvl="1"/>
            <a:r>
              <a:rPr lang="zh-CN" altLang="en-US" dirty="0"/>
              <a:t>这时，就可以看到，日志控制台终端窗口（第二个终端窗口）显示如图信息，从图中可以看出，</a:t>
            </a:r>
            <a:r>
              <a:rPr lang="en-US" altLang="zh-CN" dirty="0"/>
              <a:t>Flume</a:t>
            </a:r>
            <a:r>
              <a:rPr lang="zh-CN" altLang="en-US" dirty="0"/>
              <a:t>已经检测到该文件并对其进行了处理。</a:t>
            </a:r>
          </a:p>
        </p:txBody>
      </p:sp>
      <p:pic>
        <p:nvPicPr>
          <p:cNvPr id="4" name="图片 3">
            <a:extLst>
              <a:ext uri="{FF2B5EF4-FFF2-40B4-BE49-F238E27FC236}">
                <a16:creationId xmlns:a16="http://schemas.microsoft.com/office/drawing/2014/main" id="{350B1F6A-E6B7-4170-8BB4-CDF782FE21BC}"/>
              </a:ext>
            </a:extLst>
          </p:cNvPr>
          <p:cNvPicPr>
            <a:picLocks noChangeAspect="1"/>
          </p:cNvPicPr>
          <p:nvPr/>
        </p:nvPicPr>
        <p:blipFill>
          <a:blip r:embed="rId2"/>
          <a:stretch>
            <a:fillRect/>
          </a:stretch>
        </p:blipFill>
        <p:spPr>
          <a:xfrm>
            <a:off x="3869690" y="1700928"/>
            <a:ext cx="5274310" cy="2931795"/>
          </a:xfrm>
          <a:prstGeom prst="rect">
            <a:avLst/>
          </a:prstGeom>
        </p:spPr>
      </p:pic>
    </p:spTree>
    <p:extLst>
      <p:ext uri="{BB962C8B-B14F-4D97-AF65-F5344CB8AC3E}">
        <p14:creationId xmlns:p14="http://schemas.microsoft.com/office/powerpoint/2010/main" val="3372472398"/>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p:txBody>
          <a:bodyPr>
            <a:normAutofit/>
          </a:bodyPr>
          <a:lstStyle/>
          <a:p>
            <a:r>
              <a:rPr lang="en-US" altLang="zh-CN" dirty="0"/>
              <a:t>Spooling Directory Source</a:t>
            </a:r>
            <a:r>
              <a:rPr lang="zh-CN" altLang="en-US" dirty="0"/>
              <a:t>导入文件的方式是把文件按行拆分，并为每行创建一个</a:t>
            </a:r>
            <a:r>
              <a:rPr lang="en-US" altLang="zh-CN" dirty="0"/>
              <a:t>Flume</a:t>
            </a:r>
            <a:r>
              <a:rPr lang="zh-CN" altLang="en-US" dirty="0"/>
              <a:t>事件。事件由一个可选的</a:t>
            </a:r>
            <a:r>
              <a:rPr lang="en-US" altLang="zh-CN" dirty="0"/>
              <a:t>headers</a:t>
            </a:r>
            <a:r>
              <a:rPr lang="zh-CN" altLang="en-US" dirty="0"/>
              <a:t>和一个二进制的</a:t>
            </a:r>
            <a:r>
              <a:rPr lang="en-US" altLang="zh-CN" dirty="0"/>
              <a:t>body</a:t>
            </a:r>
            <a:r>
              <a:rPr lang="zh-CN" altLang="en-US" dirty="0"/>
              <a:t>组成，其中</a:t>
            </a:r>
            <a:r>
              <a:rPr lang="en-US" altLang="zh-CN" dirty="0"/>
              <a:t>body</a:t>
            </a:r>
            <a:r>
              <a:rPr lang="zh-CN" altLang="en-US" dirty="0"/>
              <a:t>是</a:t>
            </a:r>
            <a:r>
              <a:rPr lang="en-US" altLang="zh-CN" dirty="0"/>
              <a:t>UTF-8</a:t>
            </a:r>
            <a:r>
              <a:rPr lang="zh-CN" altLang="en-US" dirty="0"/>
              <a:t>编码的文本行。</a:t>
            </a:r>
            <a:r>
              <a:rPr lang="en-US" altLang="zh-CN" dirty="0"/>
              <a:t>Logger Sink</a:t>
            </a:r>
            <a:r>
              <a:rPr lang="zh-CN" altLang="en-US" dirty="0"/>
              <a:t>使用十六进制和字符串两种形式来记录</a:t>
            </a:r>
            <a:r>
              <a:rPr lang="en-US" altLang="zh-CN" dirty="0"/>
              <a:t>body</a:t>
            </a:r>
            <a:r>
              <a:rPr lang="zh-CN" altLang="en-US" dirty="0"/>
              <a:t>，如图</a:t>
            </a:r>
            <a:r>
              <a:rPr lang="en-US" altLang="zh-CN" dirty="0"/>
              <a:t>9-52</a:t>
            </a:r>
            <a:r>
              <a:rPr lang="zh-CN" altLang="en-US" dirty="0"/>
              <a:t>中显示，十六进制为“</a:t>
            </a:r>
            <a:r>
              <a:rPr lang="en-US" altLang="zh-CN" dirty="0"/>
              <a:t>48 65 6C </a:t>
            </a:r>
            <a:r>
              <a:rPr lang="en-US" altLang="zh-CN" dirty="0" err="1"/>
              <a:t>6C</a:t>
            </a:r>
            <a:r>
              <a:rPr lang="en-US" altLang="zh-CN" dirty="0"/>
              <a:t> 6F 2C 48 61 64 6F </a:t>
            </a:r>
            <a:r>
              <a:rPr lang="en-US" altLang="zh-CN" dirty="0" err="1"/>
              <a:t>6F</a:t>
            </a:r>
            <a:r>
              <a:rPr lang="en-US" altLang="zh-CN" dirty="0"/>
              <a:t> 70”</a:t>
            </a:r>
            <a:r>
              <a:rPr lang="zh-CN" altLang="en-US" dirty="0"/>
              <a:t>，字符串为“</a:t>
            </a:r>
            <a:r>
              <a:rPr lang="en-US" altLang="zh-CN" dirty="0" err="1"/>
              <a:t>Hello,Hadoop</a:t>
            </a:r>
            <a:r>
              <a:rPr lang="en-US" altLang="zh-CN" dirty="0"/>
              <a:t>”</a:t>
            </a:r>
            <a:r>
              <a:rPr lang="zh-CN" altLang="en-US" dirty="0"/>
              <a:t>，由于本例中缓冲目录中的文件仅包含两行内容，因此被记录的事件有</a:t>
            </a:r>
            <a:r>
              <a:rPr lang="en-US" altLang="zh-CN" dirty="0"/>
              <a:t>2</a:t>
            </a:r>
            <a:r>
              <a:rPr lang="zh-CN" altLang="en-US" dirty="0"/>
              <a:t>个。从上图中还可以看出，文件</a:t>
            </a:r>
            <a:r>
              <a:rPr lang="en-US" altLang="zh-CN" dirty="0"/>
              <a:t>spool-to-logger-test.txt</a:t>
            </a:r>
            <a:r>
              <a:rPr lang="zh-CN" altLang="en-US" dirty="0"/>
              <a:t>被</a:t>
            </a:r>
            <a:r>
              <a:rPr lang="en-US" altLang="zh-CN" dirty="0"/>
              <a:t>Source</a:t>
            </a:r>
            <a:r>
              <a:rPr lang="zh-CN" altLang="en-US" dirty="0"/>
              <a:t>重命名为</a:t>
            </a:r>
            <a:r>
              <a:rPr lang="en-US" altLang="zh-CN" dirty="0"/>
              <a:t>spool-to-logger-</a:t>
            </a:r>
            <a:r>
              <a:rPr lang="en-US" altLang="zh-CN" dirty="0" err="1"/>
              <a:t>test.txt.COMPLETED</a:t>
            </a:r>
            <a:r>
              <a:rPr lang="zh-CN" altLang="en-US" dirty="0"/>
              <a:t>，这表明</a:t>
            </a:r>
            <a:r>
              <a:rPr lang="en-US" altLang="zh-CN" dirty="0"/>
              <a:t>Flume</a:t>
            </a:r>
            <a:r>
              <a:rPr lang="zh-CN" altLang="en-US" dirty="0"/>
              <a:t>已经完成文件的处理，并且对它不会再有任何动作。</a:t>
            </a:r>
            <a:endParaRPr lang="zh-CN" altLang="zh-CN" dirty="0"/>
          </a:p>
        </p:txBody>
      </p:sp>
    </p:spTree>
    <p:extLst>
      <p:ext uri="{BB962C8B-B14F-4D97-AF65-F5344CB8AC3E}">
        <p14:creationId xmlns:p14="http://schemas.microsoft.com/office/powerpoint/2010/main" val="499777393"/>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86FAF-BA4A-43B6-93B8-FF45177EAF93}"/>
              </a:ext>
            </a:extLst>
          </p:cNvPr>
          <p:cNvSpPr>
            <a:spLocks noGrp="1"/>
          </p:cNvSpPr>
          <p:nvPr>
            <p:ph type="title"/>
          </p:nvPr>
        </p:nvSpPr>
        <p:spPr/>
        <p:txBody>
          <a:bodyPr/>
          <a:lstStyle/>
          <a:p>
            <a:r>
              <a:rPr lang="en-US" altLang="zh-CN" dirty="0"/>
              <a:t>2. Flume API</a:t>
            </a:r>
            <a:br>
              <a:rPr lang="en-US" altLang="zh-CN" dirty="0"/>
            </a:br>
            <a:endParaRPr lang="zh-CN" altLang="en-US" dirty="0"/>
          </a:p>
        </p:txBody>
      </p:sp>
      <p:sp>
        <p:nvSpPr>
          <p:cNvPr id="3" name="内容占位符 2">
            <a:extLst>
              <a:ext uri="{FF2B5EF4-FFF2-40B4-BE49-F238E27FC236}">
                <a16:creationId xmlns:a16="http://schemas.microsoft.com/office/drawing/2014/main" id="{9915CA8E-A9B1-47B0-8517-980D787D194E}"/>
              </a:ext>
            </a:extLst>
          </p:cNvPr>
          <p:cNvSpPr>
            <a:spLocks noGrp="1"/>
          </p:cNvSpPr>
          <p:nvPr>
            <p:ph idx="1"/>
          </p:nvPr>
        </p:nvSpPr>
        <p:spPr/>
        <p:txBody>
          <a:bodyPr/>
          <a:lstStyle/>
          <a:p>
            <a:r>
              <a:rPr lang="zh-CN" altLang="en-US" dirty="0"/>
              <a:t>关于</a:t>
            </a:r>
            <a:r>
              <a:rPr lang="en-US" altLang="zh-CN" dirty="0"/>
              <a:t>Flume API</a:t>
            </a:r>
            <a:r>
              <a:rPr lang="zh-CN" altLang="en-US" dirty="0"/>
              <a:t>的介绍读者请参考</a:t>
            </a:r>
            <a:r>
              <a:rPr lang="en-US" altLang="zh-CN" dirty="0"/>
              <a:t>Flume</a:t>
            </a:r>
            <a:r>
              <a:rPr lang="zh-CN" altLang="en-US" dirty="0"/>
              <a:t>开发者指南</a:t>
            </a:r>
            <a:r>
              <a:rPr lang="en-US" altLang="zh-CN" dirty="0">
                <a:hlinkClick r:id="rId2"/>
              </a:rPr>
              <a:t>http://flume.apache.org/FlumeDeveloperGuide.html</a:t>
            </a:r>
            <a:r>
              <a:rPr lang="zh-CN" altLang="en-US" dirty="0"/>
              <a:t>。</a:t>
            </a:r>
          </a:p>
        </p:txBody>
      </p:sp>
    </p:spTree>
    <p:extLst>
      <p:ext uri="{BB962C8B-B14F-4D97-AF65-F5344CB8AC3E}">
        <p14:creationId xmlns:p14="http://schemas.microsoft.com/office/powerpoint/2010/main" val="273062374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37CF1-FB26-4A73-9EBA-E18C7B444D23}"/>
              </a:ext>
            </a:extLst>
          </p:cNvPr>
          <p:cNvSpPr>
            <a:spLocks noGrp="1"/>
          </p:cNvSpPr>
          <p:nvPr>
            <p:ph type="title"/>
          </p:nvPr>
        </p:nvSpPr>
        <p:spPr/>
        <p:txBody>
          <a:bodyPr/>
          <a:lstStyle/>
          <a:p>
            <a:r>
              <a:rPr lang="en-US" altLang="zh-CN" dirty="0"/>
              <a:t>9.1.2  Sqoop</a:t>
            </a:r>
            <a:r>
              <a:rPr lang="zh-CN" altLang="en-US" dirty="0"/>
              <a:t>体系架构</a:t>
            </a:r>
          </a:p>
        </p:txBody>
      </p:sp>
      <p:sp>
        <p:nvSpPr>
          <p:cNvPr id="3" name="内容占位符 2">
            <a:extLst>
              <a:ext uri="{FF2B5EF4-FFF2-40B4-BE49-F238E27FC236}">
                <a16:creationId xmlns:a16="http://schemas.microsoft.com/office/drawing/2014/main" id="{7E8D6B96-0FCB-4F19-96E6-2C33D1ED73BE}"/>
              </a:ext>
            </a:extLst>
          </p:cNvPr>
          <p:cNvSpPr>
            <a:spLocks noGrp="1"/>
          </p:cNvSpPr>
          <p:nvPr>
            <p:ph idx="1"/>
          </p:nvPr>
        </p:nvSpPr>
        <p:spPr/>
        <p:txBody>
          <a:bodyPr/>
          <a:lstStyle/>
          <a:p>
            <a:r>
              <a:rPr lang="en-US" altLang="zh-CN" dirty="0"/>
              <a:t>Sqoop 1</a:t>
            </a:r>
            <a:r>
              <a:rPr lang="zh-CN" altLang="en-US" dirty="0"/>
              <a:t>的架构非常简单，其整合了</a:t>
            </a:r>
            <a:r>
              <a:rPr lang="en-US" altLang="zh-CN" dirty="0"/>
              <a:t>Hive</a:t>
            </a:r>
            <a:r>
              <a:rPr lang="zh-CN" altLang="en-US" dirty="0"/>
              <a:t>、</a:t>
            </a:r>
            <a:r>
              <a:rPr lang="en-US" altLang="zh-CN" dirty="0"/>
              <a:t>HBase</a:t>
            </a:r>
            <a:r>
              <a:rPr lang="zh-CN" altLang="en-US" dirty="0"/>
              <a:t>，通过</a:t>
            </a:r>
            <a:r>
              <a:rPr lang="en-US" altLang="zh-CN" dirty="0" err="1"/>
              <a:t>MapTask</a:t>
            </a:r>
            <a:r>
              <a:rPr lang="zh-CN" altLang="en-US" dirty="0"/>
              <a:t>来传输数据，</a:t>
            </a:r>
            <a:r>
              <a:rPr lang="en-US" altLang="zh-CN" dirty="0"/>
              <a:t>Map</a:t>
            </a:r>
            <a:r>
              <a:rPr lang="zh-CN" altLang="en-US" dirty="0"/>
              <a:t>负责数据的加载、转换。</a:t>
            </a:r>
          </a:p>
        </p:txBody>
      </p:sp>
      <p:grpSp>
        <p:nvGrpSpPr>
          <p:cNvPr id="4" name="画布 22491">
            <a:extLst>
              <a:ext uri="{FF2B5EF4-FFF2-40B4-BE49-F238E27FC236}">
                <a16:creationId xmlns:a16="http://schemas.microsoft.com/office/drawing/2014/main" id="{6A3B3916-A13C-4ED2-8EA4-8F58ED526481}"/>
              </a:ext>
            </a:extLst>
          </p:cNvPr>
          <p:cNvGrpSpPr/>
          <p:nvPr/>
        </p:nvGrpSpPr>
        <p:grpSpPr>
          <a:xfrm>
            <a:off x="2108983" y="2029557"/>
            <a:ext cx="3960200" cy="2692400"/>
            <a:chOff x="103800" y="0"/>
            <a:chExt cx="3960200" cy="2692400"/>
          </a:xfrm>
        </p:grpSpPr>
        <p:sp>
          <p:nvSpPr>
            <p:cNvPr id="6" name="文本框 121">
              <a:extLst>
                <a:ext uri="{FF2B5EF4-FFF2-40B4-BE49-F238E27FC236}">
                  <a16:creationId xmlns:a16="http://schemas.microsoft.com/office/drawing/2014/main" id="{7632EEC0-CC58-4DC2-8400-08870FD13E12}"/>
                </a:ext>
              </a:extLst>
            </p:cNvPr>
            <p:cNvSpPr txBox="1"/>
            <p:nvPr/>
          </p:nvSpPr>
          <p:spPr>
            <a:xfrm>
              <a:off x="439080" y="1749720"/>
              <a:ext cx="418465" cy="22225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1000"/>
                </a:lnSpc>
                <a:spcAft>
                  <a:spcPts val="0"/>
                </a:spcAft>
              </a:pPr>
              <a:r>
                <a:rPr lang="zh-CN" sz="900" kern="100">
                  <a:effectLst/>
                  <a:ea typeface="宋体" panose="02010600030101010101" pitchFamily="2" charset="-122"/>
                  <a:cs typeface="Times New Roman" panose="02020603050405020304" pitchFamily="18" charset="0"/>
                </a:rPr>
                <a:t>命令</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D8B4EA1C-272D-4ECC-804C-35A13E853C13}"/>
                </a:ext>
              </a:extLst>
            </p:cNvPr>
            <p:cNvSpPr/>
            <p:nvPr/>
          </p:nvSpPr>
          <p:spPr>
            <a:xfrm>
              <a:off x="972480" y="1749720"/>
              <a:ext cx="89696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Sqoop</a:t>
              </a:r>
              <a:endParaRPr lang="zh-CN" sz="1050" kern="100">
                <a:effectLst/>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02CB2EF8-1B38-4087-9B74-64790F21DE6D}"/>
                </a:ext>
              </a:extLst>
            </p:cNvPr>
            <p:cNvPicPr>
              <a:picLocks noChangeAspect="1"/>
            </p:cNvPicPr>
            <p:nvPr/>
          </p:nvPicPr>
          <p:blipFill>
            <a:blip r:embed="rId2"/>
            <a:stretch>
              <a:fillRect/>
            </a:stretch>
          </p:blipFill>
          <p:spPr>
            <a:xfrm>
              <a:off x="103800" y="1787234"/>
              <a:ext cx="280326" cy="280326"/>
            </a:xfrm>
            <a:prstGeom prst="rect">
              <a:avLst/>
            </a:prstGeom>
          </p:spPr>
        </p:pic>
        <p:cxnSp>
          <p:nvCxnSpPr>
            <p:cNvPr id="9" name="直接箭头连接符 8">
              <a:extLst>
                <a:ext uri="{FF2B5EF4-FFF2-40B4-BE49-F238E27FC236}">
                  <a16:creationId xmlns:a16="http://schemas.microsoft.com/office/drawing/2014/main" id="{FC6ADEA4-4A2E-4EF0-8C3E-9687E502951C}"/>
                </a:ext>
              </a:extLst>
            </p:cNvPr>
            <p:cNvCxnSpPr/>
            <p:nvPr/>
          </p:nvCxnSpPr>
          <p:spPr>
            <a:xfrm flipV="1">
              <a:off x="384126" y="1925615"/>
              <a:ext cx="588354" cy="1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47041DC7-6AE6-4C3F-8167-4E971580B6E5}"/>
                </a:ext>
              </a:extLst>
            </p:cNvPr>
            <p:cNvSpPr/>
            <p:nvPr/>
          </p:nvSpPr>
          <p:spPr>
            <a:xfrm>
              <a:off x="2293280" y="1500800"/>
              <a:ext cx="1770720" cy="1191600"/>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1" name="文本框 121">
              <a:extLst>
                <a:ext uri="{FF2B5EF4-FFF2-40B4-BE49-F238E27FC236}">
                  <a16:creationId xmlns:a16="http://schemas.microsoft.com/office/drawing/2014/main" id="{0B0C9D09-13C4-4DC3-BF40-B0A7CD4A60EA}"/>
                </a:ext>
              </a:extLst>
            </p:cNvPr>
            <p:cNvSpPr txBox="1"/>
            <p:nvPr/>
          </p:nvSpPr>
          <p:spPr>
            <a:xfrm>
              <a:off x="2455840" y="1815760"/>
              <a:ext cx="613410" cy="2222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E8624378-6774-45BD-B828-578835322E6F}"/>
                </a:ext>
              </a:extLst>
            </p:cNvPr>
            <p:cNvSpPr/>
            <p:nvPr/>
          </p:nvSpPr>
          <p:spPr>
            <a:xfrm>
              <a:off x="2455840" y="2227240"/>
              <a:ext cx="1247480" cy="3528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HDFS/Hive/HBase</a:t>
              </a:r>
              <a:endParaRPr lang="zh-CN" sz="1050" kern="100">
                <a:effectLst/>
                <a:ea typeface="等线" panose="02010600030101010101" pitchFamily="2" charset="-122"/>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7CD97C90-6ED3-4963-B0E8-98DD2F17E5DE}"/>
                </a:ext>
              </a:extLst>
            </p:cNvPr>
            <p:cNvCxnSpPr/>
            <p:nvPr/>
          </p:nvCxnSpPr>
          <p:spPr>
            <a:xfrm>
              <a:off x="2762545" y="2038010"/>
              <a:ext cx="317035" cy="189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B439AF5D-AFFA-40CF-9F11-4314A54CE7F3}"/>
                </a:ext>
              </a:extLst>
            </p:cNvPr>
            <p:cNvSpPr/>
            <p:nvPr/>
          </p:nvSpPr>
          <p:spPr>
            <a:xfrm>
              <a:off x="2293280" y="0"/>
              <a:ext cx="1770720" cy="1292396"/>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5" name="圆柱体 14">
              <a:extLst>
                <a:ext uri="{FF2B5EF4-FFF2-40B4-BE49-F238E27FC236}">
                  <a16:creationId xmlns:a16="http://schemas.microsoft.com/office/drawing/2014/main" id="{92E6FCF3-AF44-4390-BDDD-A1DFE6EBB19E}"/>
                </a:ext>
              </a:extLst>
            </p:cNvPr>
            <p:cNvSpPr/>
            <p:nvPr/>
          </p:nvSpPr>
          <p:spPr>
            <a:xfrm>
              <a:off x="2532040" y="83481"/>
              <a:ext cx="648040" cy="57692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ea typeface="宋体" panose="02010600030101010101" pitchFamily="2" charset="-122"/>
                  <a:cs typeface="Times New Roman" panose="02020603050405020304" pitchFamily="18" charset="0"/>
                </a:rPr>
                <a:t>企业数据仓库</a:t>
              </a:r>
              <a:endParaRPr lang="zh-CN" sz="1050" kern="100">
                <a:effectLst/>
                <a:ea typeface="等线" panose="02010600030101010101" pitchFamily="2" charset="-122"/>
                <a:cs typeface="Times New Roman" panose="02020603050405020304" pitchFamily="18" charset="0"/>
              </a:endParaRPr>
            </a:p>
          </p:txBody>
        </p:sp>
        <p:sp>
          <p:nvSpPr>
            <p:cNvPr id="16" name="流程图: 文档 15">
              <a:extLst>
                <a:ext uri="{FF2B5EF4-FFF2-40B4-BE49-F238E27FC236}">
                  <a16:creationId xmlns:a16="http://schemas.microsoft.com/office/drawing/2014/main" id="{10AF13BB-BBF9-4F24-8803-F44031D46D75}"/>
                </a:ext>
              </a:extLst>
            </p:cNvPr>
            <p:cNvSpPr/>
            <p:nvPr/>
          </p:nvSpPr>
          <p:spPr>
            <a:xfrm>
              <a:off x="3302000" y="132080"/>
              <a:ext cx="670560" cy="487680"/>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ea typeface="宋体" panose="02010600030101010101" pitchFamily="2" charset="-122"/>
                  <a:cs typeface="Times New Roman" panose="02020603050405020304" pitchFamily="18" charset="0"/>
                </a:rPr>
                <a:t>基于文档的系统</a:t>
              </a:r>
              <a:endParaRPr lang="zh-CN" sz="1050" kern="100">
                <a:effectLst/>
                <a:ea typeface="等线" panose="02010600030101010101" pitchFamily="2" charset="-122"/>
                <a:cs typeface="Times New Roman" panose="02020603050405020304" pitchFamily="18" charset="0"/>
              </a:endParaRPr>
            </a:p>
          </p:txBody>
        </p:sp>
        <p:sp>
          <p:nvSpPr>
            <p:cNvPr id="17" name="圆柱体 16">
              <a:extLst>
                <a:ext uri="{FF2B5EF4-FFF2-40B4-BE49-F238E27FC236}">
                  <a16:creationId xmlns:a16="http://schemas.microsoft.com/office/drawing/2014/main" id="{363F71D7-3AB2-4E8E-8FDB-511C30E1B772}"/>
                </a:ext>
              </a:extLst>
            </p:cNvPr>
            <p:cNvSpPr/>
            <p:nvPr/>
          </p:nvSpPr>
          <p:spPr>
            <a:xfrm>
              <a:off x="3324860" y="660401"/>
              <a:ext cx="647700" cy="576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ea typeface="宋体" panose="02010600030101010101" pitchFamily="2" charset="-122"/>
                  <a:cs typeface="Times New Roman" panose="02020603050405020304" pitchFamily="18" charset="0"/>
                </a:rPr>
                <a:t>关系型数据库</a:t>
              </a:r>
              <a:endParaRPr lang="zh-CN" sz="1050" kern="100">
                <a:effectLst/>
                <a:ea typeface="等线" panose="02010600030101010101" pitchFamily="2"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B4933079-C513-4378-BD05-59819B54B843}"/>
                </a:ext>
              </a:extLst>
            </p:cNvPr>
            <p:cNvCxnSpPr/>
            <p:nvPr/>
          </p:nvCxnSpPr>
          <p:spPr>
            <a:xfrm>
              <a:off x="1869440" y="1925615"/>
              <a:ext cx="586400" cy="1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F3FD70FB-BB02-4D28-A72C-81A03A8FCC74}"/>
                </a:ext>
              </a:extLst>
            </p:cNvPr>
            <p:cNvCxnSpPr/>
            <p:nvPr/>
          </p:nvCxnSpPr>
          <p:spPr>
            <a:xfrm flipV="1">
              <a:off x="2762545" y="660401"/>
              <a:ext cx="93515" cy="1155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A3B8CC7C-6271-4D4F-A806-846893998208}"/>
                </a:ext>
              </a:extLst>
            </p:cNvPr>
            <p:cNvCxnSpPr/>
            <p:nvPr/>
          </p:nvCxnSpPr>
          <p:spPr>
            <a:xfrm flipV="1">
              <a:off x="2762545" y="375920"/>
              <a:ext cx="539455" cy="143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D76A782-D9CC-4EEE-BD4B-1A2D3CA02E35}"/>
                </a:ext>
              </a:extLst>
            </p:cNvPr>
            <p:cNvCxnSpPr/>
            <p:nvPr/>
          </p:nvCxnSpPr>
          <p:spPr>
            <a:xfrm flipV="1">
              <a:off x="2762545" y="948691"/>
              <a:ext cx="562315" cy="867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57020142"/>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138AD-6341-4174-BC22-4D08DA197EB0}"/>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539CB4AE-72AD-428A-9898-7EEF4E6B559A}"/>
              </a:ext>
            </a:extLst>
          </p:cNvPr>
          <p:cNvSpPr>
            <a:spLocks noGrp="1"/>
          </p:cNvSpPr>
          <p:nvPr>
            <p:ph idx="1"/>
          </p:nvPr>
        </p:nvSpPr>
        <p:spPr/>
        <p:txBody>
          <a:bodyPr/>
          <a:lstStyle/>
          <a:p>
            <a:r>
              <a:rPr lang="en-US" altLang="zh-CN" dirty="0"/>
              <a:t>1. Logstash</a:t>
            </a:r>
          </a:p>
          <a:p>
            <a:pPr lvl="1"/>
            <a:r>
              <a:rPr lang="en-US" altLang="zh-CN" dirty="0"/>
              <a:t>Elasticsearch</a:t>
            </a:r>
            <a:r>
              <a:rPr lang="zh-CN" altLang="en-US" dirty="0"/>
              <a:t>是当前主流的分布式大数据存储和搜索引擎，可以为用户提供强大的全文本检索能力，广泛应用于日志检索、全站搜索等领域。</a:t>
            </a:r>
            <a:r>
              <a:rPr lang="en-US" altLang="zh-CN" dirty="0"/>
              <a:t>Logstash</a:t>
            </a:r>
            <a:r>
              <a:rPr lang="zh-CN" altLang="en-US" dirty="0"/>
              <a:t>作为</a:t>
            </a:r>
            <a:r>
              <a:rPr lang="en-US" altLang="zh-CN" dirty="0"/>
              <a:t>Elasticsearch</a:t>
            </a:r>
            <a:r>
              <a:rPr lang="zh-CN" altLang="en-US" dirty="0"/>
              <a:t>常用的实时数据采集引擎，可以采集来自不同数据源的数据，并对数据进行处理后输出到多种输出源，</a:t>
            </a:r>
            <a:r>
              <a:rPr lang="en-US" altLang="zh-CN" dirty="0"/>
              <a:t>Logstash</a:t>
            </a:r>
            <a:r>
              <a:rPr lang="zh-CN" altLang="en-US" dirty="0"/>
              <a:t>是开源的，采用</a:t>
            </a:r>
            <a:r>
              <a:rPr lang="en-US" altLang="zh-CN" dirty="0" err="1"/>
              <a:t>JRuby</a:t>
            </a:r>
            <a:r>
              <a:rPr lang="zh-CN" altLang="en-US" dirty="0"/>
              <a:t>开发，它是</a:t>
            </a:r>
            <a:r>
              <a:rPr lang="en-US" altLang="zh-CN" dirty="0"/>
              <a:t>Elastic Stack</a:t>
            </a:r>
            <a:r>
              <a:rPr lang="zh-CN" altLang="en-US" dirty="0"/>
              <a:t>的重要组成部分。</a:t>
            </a:r>
          </a:p>
        </p:txBody>
      </p:sp>
      <p:pic>
        <p:nvPicPr>
          <p:cNvPr id="4" name="图片 3">
            <a:extLst>
              <a:ext uri="{FF2B5EF4-FFF2-40B4-BE49-F238E27FC236}">
                <a16:creationId xmlns:a16="http://schemas.microsoft.com/office/drawing/2014/main" id="{E4D65685-0D3D-4590-A878-267E92E5D9DD}"/>
              </a:ext>
            </a:extLst>
          </p:cNvPr>
          <p:cNvPicPr>
            <a:picLocks noChangeAspect="1"/>
          </p:cNvPicPr>
          <p:nvPr/>
        </p:nvPicPr>
        <p:blipFill>
          <a:blip r:embed="rId2"/>
          <a:stretch>
            <a:fillRect/>
          </a:stretch>
        </p:blipFill>
        <p:spPr>
          <a:xfrm>
            <a:off x="4072846" y="3444162"/>
            <a:ext cx="998307" cy="1021168"/>
          </a:xfrm>
          <a:prstGeom prst="rect">
            <a:avLst/>
          </a:prstGeom>
        </p:spPr>
      </p:pic>
    </p:spTree>
    <p:extLst>
      <p:ext uri="{BB962C8B-B14F-4D97-AF65-F5344CB8AC3E}">
        <p14:creationId xmlns:p14="http://schemas.microsoft.com/office/powerpoint/2010/main" val="2553428613"/>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138AD-6341-4174-BC22-4D08DA197EB0}"/>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539CB4AE-72AD-428A-9898-7EEF4E6B559A}"/>
              </a:ext>
            </a:extLst>
          </p:cNvPr>
          <p:cNvSpPr>
            <a:spLocks noGrp="1"/>
          </p:cNvSpPr>
          <p:nvPr>
            <p:ph idx="1"/>
          </p:nvPr>
        </p:nvSpPr>
        <p:spPr/>
        <p:txBody>
          <a:bodyPr>
            <a:normAutofit/>
          </a:bodyPr>
          <a:lstStyle/>
          <a:p>
            <a:r>
              <a:rPr lang="en-US" altLang="zh-CN" sz="1600" dirty="0"/>
              <a:t>1. Logstash</a:t>
            </a:r>
          </a:p>
          <a:p>
            <a:pPr lvl="1"/>
            <a:r>
              <a:rPr lang="en-US" altLang="zh-CN" sz="1400" dirty="0"/>
              <a:t>Logstash</a:t>
            </a:r>
            <a:r>
              <a:rPr lang="zh-CN" altLang="zh-CN" sz="1400" dirty="0"/>
              <a:t>体系架构中主要包括</a:t>
            </a:r>
            <a:r>
              <a:rPr lang="en-US" altLang="zh-CN" sz="1400" dirty="0"/>
              <a:t>Inputs</a:t>
            </a:r>
            <a:r>
              <a:rPr lang="zh-CN" altLang="zh-CN" sz="1400" dirty="0"/>
              <a:t>、</a:t>
            </a:r>
            <a:r>
              <a:rPr lang="en-US" altLang="zh-CN" sz="1400" dirty="0"/>
              <a:t>Filters</a:t>
            </a:r>
            <a:r>
              <a:rPr lang="zh-CN" altLang="zh-CN" sz="1400" dirty="0"/>
              <a:t>、</a:t>
            </a:r>
            <a:r>
              <a:rPr lang="en-US" altLang="zh-CN" sz="1400" dirty="0"/>
              <a:t>Outputs</a:t>
            </a:r>
            <a:r>
              <a:rPr lang="zh-CN" altLang="zh-CN" sz="1400" dirty="0"/>
              <a:t>三部分，类似于</a:t>
            </a:r>
            <a:r>
              <a:rPr lang="en-US" altLang="zh-CN" sz="1400" dirty="0"/>
              <a:t>Flume</a:t>
            </a:r>
            <a:r>
              <a:rPr lang="zh-CN" altLang="zh-CN" sz="1400" dirty="0"/>
              <a:t>的</a:t>
            </a:r>
            <a:r>
              <a:rPr lang="en-US" altLang="zh-CN" sz="1400" dirty="0"/>
              <a:t>Source</a:t>
            </a:r>
            <a:r>
              <a:rPr lang="zh-CN" altLang="zh-CN" sz="1400" dirty="0"/>
              <a:t>、</a:t>
            </a:r>
            <a:r>
              <a:rPr lang="en-US" altLang="zh-CN" sz="1400" dirty="0"/>
              <a:t>Channel</a:t>
            </a:r>
            <a:r>
              <a:rPr lang="zh-CN" altLang="zh-CN" sz="1400" dirty="0"/>
              <a:t>、</a:t>
            </a:r>
            <a:r>
              <a:rPr lang="en-US" altLang="zh-CN" sz="1400" dirty="0"/>
              <a:t>Sink</a:t>
            </a:r>
            <a:r>
              <a:rPr lang="zh-CN" altLang="zh-CN" sz="1400" dirty="0"/>
              <a:t>。另外在</a:t>
            </a:r>
            <a:r>
              <a:rPr lang="en-US" altLang="zh-CN" sz="1400" dirty="0"/>
              <a:t>Inputs</a:t>
            </a:r>
            <a:r>
              <a:rPr lang="zh-CN" altLang="zh-CN" sz="1400" dirty="0"/>
              <a:t>和</a:t>
            </a:r>
            <a:r>
              <a:rPr lang="en-US" altLang="zh-CN" sz="1400" dirty="0"/>
              <a:t>Outputs</a:t>
            </a:r>
            <a:r>
              <a:rPr lang="zh-CN" altLang="zh-CN" sz="1400" dirty="0"/>
              <a:t>中可以使用</a:t>
            </a:r>
            <a:r>
              <a:rPr lang="en-US" altLang="zh-CN" sz="1400" dirty="0"/>
              <a:t>Codecs</a:t>
            </a:r>
            <a:r>
              <a:rPr lang="zh-CN" altLang="zh-CN" sz="1400" dirty="0"/>
              <a:t>对数据格式进行处理。这四个部分均以插件形式存在，用户通过定义</a:t>
            </a:r>
            <a:r>
              <a:rPr lang="en-US" altLang="zh-CN" sz="1400" dirty="0"/>
              <a:t>pipeline</a:t>
            </a:r>
            <a:r>
              <a:rPr lang="zh-CN" altLang="zh-CN" sz="1400" dirty="0"/>
              <a:t>配置文件，设置需要使用的</a:t>
            </a:r>
            <a:r>
              <a:rPr lang="en-US" altLang="zh-CN" sz="1400" dirty="0"/>
              <a:t>input</a:t>
            </a:r>
            <a:r>
              <a:rPr lang="zh-CN" altLang="zh-CN" sz="1400" dirty="0"/>
              <a:t>、</a:t>
            </a:r>
            <a:r>
              <a:rPr lang="en-US" altLang="zh-CN" sz="1400" dirty="0"/>
              <a:t>filter</a:t>
            </a:r>
            <a:r>
              <a:rPr lang="zh-CN" altLang="zh-CN" sz="1400" dirty="0"/>
              <a:t>、</a:t>
            </a:r>
            <a:r>
              <a:rPr lang="en-US" altLang="zh-CN" sz="1400" dirty="0"/>
              <a:t>output</a:t>
            </a:r>
            <a:r>
              <a:rPr lang="zh-CN" altLang="zh-CN" sz="1400" dirty="0"/>
              <a:t>、</a:t>
            </a:r>
            <a:r>
              <a:rPr lang="en-US" altLang="zh-CN" sz="1400" dirty="0"/>
              <a:t>codec</a:t>
            </a:r>
            <a:r>
              <a:rPr lang="zh-CN" altLang="zh-CN" sz="1400" dirty="0"/>
              <a:t>插件，以实现特定的数据采集、数据处理、数据输出等功能。</a:t>
            </a:r>
            <a:endParaRPr lang="en-US" altLang="zh-CN" sz="1400" dirty="0"/>
          </a:p>
          <a:p>
            <a:pPr lvl="1"/>
            <a:r>
              <a:rPr lang="zh-CN" altLang="zh-CN" sz="1400" dirty="0"/>
              <a:t>关于</a:t>
            </a:r>
            <a:r>
              <a:rPr lang="en-US" altLang="zh-CN" sz="1400" dirty="0"/>
              <a:t>Logstash</a:t>
            </a:r>
            <a:r>
              <a:rPr lang="zh-CN" altLang="zh-CN" sz="1400" dirty="0"/>
              <a:t>的更多介绍读者可参考</a:t>
            </a:r>
            <a:r>
              <a:rPr lang="en-US" altLang="zh-CN" sz="1400" dirty="0">
                <a:hlinkClick r:id="rId2"/>
              </a:rPr>
              <a:t>https://www.elastic.co/cn/products/logstash</a:t>
            </a:r>
            <a:r>
              <a:rPr lang="zh-CN" altLang="zh-CN" sz="1400" dirty="0"/>
              <a:t>。</a:t>
            </a:r>
          </a:p>
        </p:txBody>
      </p:sp>
      <p:pic>
        <p:nvPicPr>
          <p:cNvPr id="5" name="图片 4">
            <a:extLst>
              <a:ext uri="{FF2B5EF4-FFF2-40B4-BE49-F238E27FC236}">
                <a16:creationId xmlns:a16="http://schemas.microsoft.com/office/drawing/2014/main" id="{077BD1D7-941E-4AC4-959F-8D988E8695BB}"/>
              </a:ext>
            </a:extLst>
          </p:cNvPr>
          <p:cNvPicPr/>
          <p:nvPr/>
        </p:nvPicPr>
        <p:blipFill>
          <a:blip r:embed="rId3">
            <a:extLst>
              <a:ext uri="{28A0092B-C50C-407E-A947-70E740481C1C}">
                <a14:useLocalDpi xmlns:a14="http://schemas.microsoft.com/office/drawing/2010/main" val="0"/>
              </a:ext>
            </a:extLst>
          </a:blip>
          <a:stretch>
            <a:fillRect/>
          </a:stretch>
        </p:blipFill>
        <p:spPr>
          <a:xfrm>
            <a:off x="1934845" y="3291831"/>
            <a:ext cx="5274310" cy="1176655"/>
          </a:xfrm>
          <a:prstGeom prst="rect">
            <a:avLst/>
          </a:prstGeom>
        </p:spPr>
      </p:pic>
    </p:spTree>
    <p:extLst>
      <p:ext uri="{BB962C8B-B14F-4D97-AF65-F5344CB8AC3E}">
        <p14:creationId xmlns:p14="http://schemas.microsoft.com/office/powerpoint/2010/main" val="3761462390"/>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E405B-1613-41B0-9B99-8E61203C4B46}"/>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CC36B59F-56AB-4A56-BF44-536AFAA0AAEB}"/>
              </a:ext>
            </a:extLst>
          </p:cNvPr>
          <p:cNvSpPr>
            <a:spLocks noGrp="1"/>
          </p:cNvSpPr>
          <p:nvPr>
            <p:ph idx="1"/>
          </p:nvPr>
        </p:nvSpPr>
        <p:spPr/>
        <p:txBody>
          <a:bodyPr/>
          <a:lstStyle/>
          <a:p>
            <a:r>
              <a:rPr lang="en-US" altLang="zh-CN" dirty="0"/>
              <a:t>2. </a:t>
            </a:r>
            <a:r>
              <a:rPr lang="en-US" altLang="zh-CN" dirty="0" err="1"/>
              <a:t>Fluentd</a:t>
            </a:r>
            <a:endParaRPr lang="en-US" altLang="zh-CN" dirty="0"/>
          </a:p>
          <a:p>
            <a:pPr lvl="1"/>
            <a:r>
              <a:rPr lang="en-US" altLang="zh-CN" dirty="0" err="1"/>
              <a:t>Fluentd</a:t>
            </a:r>
            <a:r>
              <a:rPr lang="zh-CN" altLang="en-US" dirty="0"/>
              <a:t>是一个开源的、统一的日志数据收集器，专为处理数据流设计，使用</a:t>
            </a:r>
            <a:r>
              <a:rPr lang="en-US" altLang="zh-CN" dirty="0"/>
              <a:t>JSON</a:t>
            </a:r>
            <a:r>
              <a:rPr lang="zh-CN" altLang="en-US" dirty="0"/>
              <a:t>作为数据格式。</a:t>
            </a:r>
            <a:r>
              <a:rPr lang="en-US" altLang="zh-CN" dirty="0" err="1"/>
              <a:t>Fluentd</a:t>
            </a:r>
            <a:r>
              <a:rPr lang="zh-CN" altLang="en-US" dirty="0"/>
              <a:t>采用插件式的架构，具有高可扩展性、高可用性，同时还实现了高可靠的信息转发，目前拥有超过</a:t>
            </a:r>
            <a:r>
              <a:rPr lang="en-US" altLang="zh-CN" dirty="0"/>
              <a:t>500</a:t>
            </a:r>
            <a:r>
              <a:rPr lang="zh-CN" altLang="en-US" dirty="0"/>
              <a:t>种</a:t>
            </a:r>
            <a:r>
              <a:rPr lang="en-US" altLang="zh-CN" dirty="0"/>
              <a:t>plugin</a:t>
            </a:r>
            <a:r>
              <a:rPr lang="zh-CN" altLang="en-US" dirty="0"/>
              <a:t>，可以连接各种数据源和数据输出组件。</a:t>
            </a:r>
            <a:r>
              <a:rPr lang="en-US" altLang="zh-CN" dirty="0" err="1"/>
              <a:t>Fluentd</a:t>
            </a:r>
            <a:r>
              <a:rPr lang="zh-CN" altLang="en-US" dirty="0"/>
              <a:t>还能保证一定的实时性，其提供种类丰富的客户端</a:t>
            </a:r>
            <a:r>
              <a:rPr lang="en-US" altLang="zh-CN" dirty="0"/>
              <a:t>lib</a:t>
            </a:r>
            <a:r>
              <a:rPr lang="zh-CN" altLang="en-US" dirty="0"/>
              <a:t>，很适合处理单位时间日志数量巨大的场景。</a:t>
            </a:r>
            <a:r>
              <a:rPr lang="en-US" altLang="zh-CN" dirty="0" err="1"/>
              <a:t>Fluentd</a:t>
            </a:r>
            <a:r>
              <a:rPr lang="zh-CN" altLang="en-US" dirty="0"/>
              <a:t>采用</a:t>
            </a:r>
            <a:r>
              <a:rPr lang="en-US" altLang="zh-CN" dirty="0"/>
              <a:t>C</a:t>
            </a:r>
            <a:r>
              <a:rPr lang="zh-CN" altLang="en-US" dirty="0"/>
              <a:t>和</a:t>
            </a:r>
            <a:r>
              <a:rPr lang="en-US" altLang="zh-CN" dirty="0"/>
              <a:t>Ruby</a:t>
            </a:r>
            <a:r>
              <a:rPr lang="zh-CN" altLang="en-US" dirty="0"/>
              <a:t>语言编写，其核心只包含</a:t>
            </a:r>
            <a:r>
              <a:rPr lang="en-US" altLang="zh-CN" dirty="0"/>
              <a:t>3000</a:t>
            </a:r>
            <a:r>
              <a:rPr lang="zh-CN" altLang="en-US" dirty="0"/>
              <a:t>行</a:t>
            </a:r>
            <a:r>
              <a:rPr lang="en-US" altLang="zh-CN" dirty="0"/>
              <a:t>Ruby</a:t>
            </a:r>
            <a:r>
              <a:rPr lang="zh-CN" altLang="en-US" dirty="0"/>
              <a:t>。目前，</a:t>
            </a:r>
            <a:r>
              <a:rPr lang="en-US" altLang="zh-CN" dirty="0" err="1"/>
              <a:t>Fluentd</a:t>
            </a:r>
            <a:r>
              <a:rPr lang="zh-CN" altLang="en-US" dirty="0"/>
              <a:t>的稳定版本是</a:t>
            </a:r>
            <a:r>
              <a:rPr lang="en-US" altLang="zh-CN" dirty="0"/>
              <a:t>1.0</a:t>
            </a:r>
            <a:r>
              <a:rPr lang="zh-CN" altLang="en-US" dirty="0"/>
              <a:t>，支持</a:t>
            </a:r>
            <a:r>
              <a:rPr lang="en-US" altLang="zh-CN" dirty="0"/>
              <a:t>Linux</a:t>
            </a:r>
            <a:r>
              <a:rPr lang="zh-CN" altLang="en-US" dirty="0"/>
              <a:t>、</a:t>
            </a:r>
            <a:r>
              <a:rPr lang="en-US" altLang="zh-CN" dirty="0"/>
              <a:t>Mac OSX</a:t>
            </a:r>
            <a:r>
              <a:rPr lang="zh-CN" altLang="en-US" dirty="0"/>
              <a:t>和</a:t>
            </a:r>
            <a:r>
              <a:rPr lang="en-US" altLang="zh-CN" dirty="0"/>
              <a:t>Windows</a:t>
            </a:r>
            <a:r>
              <a:rPr lang="zh-CN" altLang="en-US" dirty="0"/>
              <a:t>等。</a:t>
            </a:r>
          </a:p>
        </p:txBody>
      </p:sp>
      <p:pic>
        <p:nvPicPr>
          <p:cNvPr id="4" name="图片 3">
            <a:extLst>
              <a:ext uri="{FF2B5EF4-FFF2-40B4-BE49-F238E27FC236}">
                <a16:creationId xmlns:a16="http://schemas.microsoft.com/office/drawing/2014/main" id="{EC0D8FFB-8423-4126-A5AF-65BE206271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14140" y="3994548"/>
            <a:ext cx="1315720" cy="638175"/>
          </a:xfrm>
          <a:prstGeom prst="rect">
            <a:avLst/>
          </a:prstGeom>
          <a:noFill/>
          <a:ln>
            <a:noFill/>
          </a:ln>
        </p:spPr>
      </p:pic>
    </p:spTree>
    <p:extLst>
      <p:ext uri="{BB962C8B-B14F-4D97-AF65-F5344CB8AC3E}">
        <p14:creationId xmlns:p14="http://schemas.microsoft.com/office/powerpoint/2010/main" val="4173681859"/>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94A8E-33D6-4865-9D66-E47B935D1FB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A568A922-904A-4C4F-94CC-57CD9AC7033E}"/>
              </a:ext>
            </a:extLst>
          </p:cNvPr>
          <p:cNvSpPr>
            <a:spLocks noGrp="1"/>
          </p:cNvSpPr>
          <p:nvPr>
            <p:ph idx="1"/>
          </p:nvPr>
        </p:nvSpPr>
        <p:spPr>
          <a:xfrm>
            <a:off x="628650" y="1369219"/>
            <a:ext cx="7886700" cy="3263504"/>
          </a:xfrm>
        </p:spPr>
        <p:txBody>
          <a:bodyPr>
            <a:normAutofit/>
          </a:bodyPr>
          <a:lstStyle/>
          <a:p>
            <a:r>
              <a:rPr lang="en-US" altLang="zh-CN" sz="1600" dirty="0"/>
              <a:t>2. </a:t>
            </a:r>
            <a:r>
              <a:rPr lang="en-US" altLang="zh-CN" sz="1600" dirty="0" err="1"/>
              <a:t>Fluentd</a:t>
            </a:r>
            <a:endParaRPr lang="en-US" altLang="zh-CN" sz="1600" dirty="0"/>
          </a:p>
          <a:p>
            <a:pPr lvl="1"/>
            <a:r>
              <a:rPr lang="en-US" altLang="zh-CN" sz="1400" dirty="0" err="1"/>
              <a:t>Fluentd</a:t>
            </a:r>
            <a:r>
              <a:rPr lang="zh-CN" altLang="zh-CN" sz="1400" dirty="0"/>
              <a:t>体系架构与</a:t>
            </a:r>
            <a:r>
              <a:rPr lang="en-US" altLang="zh-CN" sz="1400" dirty="0"/>
              <a:t>Flume</a:t>
            </a:r>
            <a:r>
              <a:rPr lang="zh-CN" altLang="zh-CN" sz="1400" dirty="0"/>
              <a:t>类似，主要包括</a:t>
            </a:r>
            <a:r>
              <a:rPr lang="en-US" altLang="zh-CN" sz="1400" dirty="0"/>
              <a:t>Input</a:t>
            </a:r>
            <a:r>
              <a:rPr lang="zh-CN" altLang="zh-CN" sz="1400" dirty="0"/>
              <a:t>、</a:t>
            </a:r>
            <a:r>
              <a:rPr lang="en-US" altLang="zh-CN" sz="1400" dirty="0"/>
              <a:t>Buffer</a:t>
            </a:r>
            <a:r>
              <a:rPr lang="zh-CN" altLang="zh-CN" sz="1400" dirty="0"/>
              <a:t>、</a:t>
            </a:r>
            <a:r>
              <a:rPr lang="en-US" altLang="zh-CN" sz="1400" dirty="0"/>
              <a:t>Output</a:t>
            </a:r>
            <a:r>
              <a:rPr lang="zh-CN" altLang="zh-CN" sz="1400" dirty="0"/>
              <a:t>三个组件，类似于</a:t>
            </a:r>
            <a:r>
              <a:rPr lang="en-US" altLang="zh-CN" sz="1400" dirty="0"/>
              <a:t>Flume</a:t>
            </a:r>
            <a:r>
              <a:rPr lang="zh-CN" altLang="zh-CN" sz="1400" dirty="0"/>
              <a:t>的</a:t>
            </a:r>
            <a:r>
              <a:rPr lang="en-US" altLang="zh-CN" sz="1400" dirty="0"/>
              <a:t>Source</a:t>
            </a:r>
            <a:r>
              <a:rPr lang="zh-CN" altLang="zh-CN" sz="1400" dirty="0"/>
              <a:t>、</a:t>
            </a:r>
            <a:r>
              <a:rPr lang="en-US" altLang="zh-CN" sz="1400" dirty="0"/>
              <a:t>Channel</a:t>
            </a:r>
            <a:r>
              <a:rPr lang="zh-CN" altLang="zh-CN" sz="1400" dirty="0"/>
              <a:t>、</a:t>
            </a:r>
            <a:r>
              <a:rPr lang="en-US" altLang="zh-CN" sz="1400" dirty="0"/>
              <a:t>Sink</a:t>
            </a:r>
            <a:r>
              <a:rPr lang="zh-CN" altLang="zh-CN" sz="1400" dirty="0"/>
              <a:t>。首先采集来自各种不同来源的数据，比如</a:t>
            </a:r>
            <a:r>
              <a:rPr lang="en-US" altLang="zh-CN" sz="1400" dirty="0"/>
              <a:t>Syslog</a:t>
            </a:r>
            <a:r>
              <a:rPr lang="zh-CN" altLang="zh-CN" sz="1400" dirty="0"/>
              <a:t>、</a:t>
            </a:r>
            <a:r>
              <a:rPr lang="en-US" altLang="zh-CN" sz="1400" dirty="0"/>
              <a:t>Apache/Nginx logs</a:t>
            </a:r>
            <a:r>
              <a:rPr lang="zh-CN" altLang="zh-CN" sz="1400" dirty="0"/>
              <a:t>、</a:t>
            </a:r>
            <a:r>
              <a:rPr lang="en-US" altLang="zh-CN" sz="1400" dirty="0"/>
              <a:t>Mobile/Web app logs</a:t>
            </a:r>
            <a:r>
              <a:rPr lang="zh-CN" altLang="zh-CN" sz="1400" dirty="0"/>
              <a:t>、</a:t>
            </a:r>
            <a:r>
              <a:rPr lang="en-US" altLang="zh-CN" sz="1400" dirty="0"/>
              <a:t>Sensors/IoT</a:t>
            </a:r>
            <a:r>
              <a:rPr lang="zh-CN" altLang="zh-CN" sz="1400" dirty="0"/>
              <a:t>等，然后根据配置通过不同的插件把数据转发到不同的地方，比如</a:t>
            </a:r>
            <a:r>
              <a:rPr lang="en-US" altLang="zh-CN" sz="1400" dirty="0"/>
              <a:t>Elasticsearch</a:t>
            </a:r>
            <a:r>
              <a:rPr lang="zh-CN" altLang="zh-CN" sz="1400" dirty="0"/>
              <a:t>、</a:t>
            </a:r>
            <a:r>
              <a:rPr lang="en-US" altLang="zh-CN" sz="1400" dirty="0"/>
              <a:t>MongoDB</a:t>
            </a:r>
            <a:r>
              <a:rPr lang="zh-CN" altLang="zh-CN" sz="1400" dirty="0"/>
              <a:t>、</a:t>
            </a:r>
            <a:r>
              <a:rPr lang="en-US" altLang="zh-CN" sz="1400" dirty="0"/>
              <a:t>Hadoop</a:t>
            </a:r>
            <a:r>
              <a:rPr lang="zh-CN" altLang="zh-CN" sz="1400" dirty="0"/>
              <a:t>、</a:t>
            </a:r>
            <a:r>
              <a:rPr lang="en-US" altLang="zh-CN" sz="1400" dirty="0"/>
              <a:t>AWS</a:t>
            </a:r>
            <a:r>
              <a:rPr lang="zh-CN" altLang="zh-CN" sz="1400" dirty="0"/>
              <a:t>、</a:t>
            </a:r>
            <a:r>
              <a:rPr lang="en-US" altLang="zh-CN" sz="1400" dirty="0"/>
              <a:t>GCP</a:t>
            </a:r>
            <a:r>
              <a:rPr lang="zh-CN" altLang="zh-CN" sz="1400" dirty="0"/>
              <a:t>等，甚至可以转发到另一个</a:t>
            </a:r>
            <a:r>
              <a:rPr lang="en-US" altLang="zh-CN" sz="1400" dirty="0" err="1"/>
              <a:t>Fluentd</a:t>
            </a:r>
            <a:r>
              <a:rPr lang="zh-CN" altLang="zh-CN" sz="1400" dirty="0"/>
              <a:t>。数据流殊途，但同归与</a:t>
            </a:r>
            <a:r>
              <a:rPr lang="en-US" altLang="zh-CN" sz="1400" dirty="0" err="1"/>
              <a:t>Fluentd</a:t>
            </a:r>
            <a:r>
              <a:rPr lang="zh-CN" altLang="zh-CN" sz="1400" dirty="0"/>
              <a:t>，</a:t>
            </a:r>
            <a:r>
              <a:rPr lang="en-US" altLang="zh-CN" sz="1400" dirty="0" err="1"/>
              <a:t>Fluentd</a:t>
            </a:r>
            <a:r>
              <a:rPr lang="zh-CN" altLang="zh-CN" sz="1400" dirty="0"/>
              <a:t>做一些诸如过滤、缓存、路由等工作，将其转发到不同的最终接收方。</a:t>
            </a:r>
            <a:endParaRPr lang="en-US" altLang="zh-CN" sz="1400" dirty="0"/>
          </a:p>
          <a:p>
            <a:pPr lvl="1"/>
            <a:r>
              <a:rPr lang="zh-CN" altLang="zh-CN" sz="1400" dirty="0"/>
              <a:t>关于</a:t>
            </a:r>
            <a:r>
              <a:rPr lang="en-US" altLang="zh-CN" sz="1400" dirty="0" err="1"/>
              <a:t>Fluentd</a:t>
            </a:r>
            <a:r>
              <a:rPr lang="zh-CN" altLang="zh-CN" sz="1400" dirty="0"/>
              <a:t>的更多介绍读者可参考</a:t>
            </a:r>
            <a:r>
              <a:rPr lang="en-US" altLang="zh-CN" sz="1400" dirty="0">
                <a:hlinkClick r:id="rId2"/>
              </a:rPr>
              <a:t>https://docs.fluentd.org/</a:t>
            </a:r>
            <a:r>
              <a:rPr lang="zh-CN" altLang="zh-CN" sz="1400" dirty="0"/>
              <a:t>。</a:t>
            </a:r>
          </a:p>
        </p:txBody>
      </p:sp>
      <p:grpSp>
        <p:nvGrpSpPr>
          <p:cNvPr id="4" name="画布 22517">
            <a:extLst>
              <a:ext uri="{FF2B5EF4-FFF2-40B4-BE49-F238E27FC236}">
                <a16:creationId xmlns:a16="http://schemas.microsoft.com/office/drawing/2014/main" id="{6FC52F45-46F3-4961-ABC3-426FB806C75A}"/>
              </a:ext>
            </a:extLst>
          </p:cNvPr>
          <p:cNvGrpSpPr/>
          <p:nvPr/>
        </p:nvGrpSpPr>
        <p:grpSpPr>
          <a:xfrm>
            <a:off x="1994318" y="3372486"/>
            <a:ext cx="5274310" cy="1361440"/>
            <a:chOff x="0" y="0"/>
            <a:chExt cx="5274310" cy="1361440"/>
          </a:xfrm>
        </p:grpSpPr>
        <p:sp>
          <p:nvSpPr>
            <p:cNvPr id="5" name="矩形 4">
              <a:extLst>
                <a:ext uri="{FF2B5EF4-FFF2-40B4-BE49-F238E27FC236}">
                  <a16:creationId xmlns:a16="http://schemas.microsoft.com/office/drawing/2014/main" id="{AB35625C-EC3D-4580-ADDE-E73C0F718FBB}"/>
                </a:ext>
              </a:extLst>
            </p:cNvPr>
            <p:cNvSpPr/>
            <p:nvPr/>
          </p:nvSpPr>
          <p:spPr>
            <a:xfrm>
              <a:off x="0" y="0"/>
              <a:ext cx="5274310" cy="1361440"/>
            </a:xfrm>
            <a:prstGeom prst="rect">
              <a:avLst/>
            </a:prstGeom>
            <a:solidFill>
              <a:prstClr val="white"/>
            </a:solidFill>
          </p:spPr>
        </p:sp>
        <p:sp>
          <p:nvSpPr>
            <p:cNvPr id="6" name="矩形 5">
              <a:extLst>
                <a:ext uri="{FF2B5EF4-FFF2-40B4-BE49-F238E27FC236}">
                  <a16:creationId xmlns:a16="http://schemas.microsoft.com/office/drawing/2014/main" id="{46A295DC-7002-44B8-99D0-7C905FC9AB90}"/>
                </a:ext>
              </a:extLst>
            </p:cNvPr>
            <p:cNvSpPr/>
            <p:nvPr/>
          </p:nvSpPr>
          <p:spPr>
            <a:xfrm>
              <a:off x="1027770" y="81280"/>
              <a:ext cx="3235620" cy="119126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Fluentd</a:t>
              </a:r>
              <a:endParaRPr lang="zh-CN" sz="1050" kern="100">
                <a:effectLst/>
                <a:ea typeface="等线" panose="02010600030101010101" pitchFamily="2"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5F4EAC2-D36F-462C-BEA7-865052A07CE1}"/>
                </a:ext>
              </a:extLst>
            </p:cNvPr>
            <p:cNvCxnSpPr/>
            <p:nvPr/>
          </p:nvCxnSpPr>
          <p:spPr>
            <a:xfrm>
              <a:off x="604520" y="716575"/>
              <a:ext cx="520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F960AA92-5AE8-4559-AB5C-1D066A93C244}"/>
                </a:ext>
              </a:extLst>
            </p:cNvPr>
            <p:cNvCxnSpPr/>
            <p:nvPr/>
          </p:nvCxnSpPr>
          <p:spPr>
            <a:xfrm>
              <a:off x="1874520" y="716575"/>
              <a:ext cx="408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554BCDC5-F59B-4468-94FD-29934B7F92E1}"/>
                </a:ext>
              </a:extLst>
            </p:cNvPr>
            <p:cNvCxnSpPr/>
            <p:nvPr/>
          </p:nvCxnSpPr>
          <p:spPr>
            <a:xfrm>
              <a:off x="3032420" y="716575"/>
              <a:ext cx="408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CC879057-6933-4DB2-BD62-75A5058F0C69}"/>
                </a:ext>
              </a:extLst>
            </p:cNvPr>
            <p:cNvCxnSpPr/>
            <p:nvPr/>
          </p:nvCxnSpPr>
          <p:spPr>
            <a:xfrm>
              <a:off x="4190660" y="716575"/>
              <a:ext cx="5794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1F42CBD3-CB19-4F58-8E39-01ABCBCDA179}"/>
                </a:ext>
              </a:extLst>
            </p:cNvPr>
            <p:cNvSpPr/>
            <p:nvPr/>
          </p:nvSpPr>
          <p:spPr>
            <a:xfrm>
              <a:off x="1124880" y="540680"/>
              <a:ext cx="74964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Input</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C171A3DD-F0B6-4682-8092-002B7F0B7F10}"/>
                </a:ext>
              </a:extLst>
            </p:cNvPr>
            <p:cNvSpPr/>
            <p:nvPr/>
          </p:nvSpPr>
          <p:spPr>
            <a:xfrm>
              <a:off x="2283120" y="540680"/>
              <a:ext cx="74930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Buffer</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70ECE5DA-52A9-4E1A-91E5-C520F6B15FF2}"/>
                </a:ext>
              </a:extLst>
            </p:cNvPr>
            <p:cNvSpPr/>
            <p:nvPr/>
          </p:nvSpPr>
          <p:spPr>
            <a:xfrm>
              <a:off x="3441360" y="540680"/>
              <a:ext cx="74930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Output</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902976765"/>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94A8E-33D6-4865-9D66-E47B935D1FB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A568A922-904A-4C4F-94CC-57CD9AC7033E}"/>
              </a:ext>
            </a:extLst>
          </p:cNvPr>
          <p:cNvSpPr>
            <a:spLocks noGrp="1"/>
          </p:cNvSpPr>
          <p:nvPr>
            <p:ph idx="1"/>
          </p:nvPr>
        </p:nvSpPr>
        <p:spPr>
          <a:xfrm>
            <a:off x="628650" y="1369219"/>
            <a:ext cx="7886700" cy="3263504"/>
          </a:xfrm>
        </p:spPr>
        <p:txBody>
          <a:bodyPr>
            <a:normAutofit/>
          </a:bodyPr>
          <a:lstStyle/>
          <a:p>
            <a:r>
              <a:rPr lang="en-US" altLang="zh-CN" dirty="0"/>
              <a:t>3. Apache </a:t>
            </a:r>
            <a:r>
              <a:rPr lang="en-US" altLang="zh-CN" dirty="0" err="1"/>
              <a:t>Chukwa</a:t>
            </a:r>
            <a:endParaRPr lang="en-US" altLang="zh-CN" dirty="0"/>
          </a:p>
          <a:p>
            <a:pPr lvl="1"/>
            <a:r>
              <a:rPr lang="en-US" altLang="zh-CN" dirty="0"/>
              <a:t>Apache </a:t>
            </a:r>
            <a:r>
              <a:rPr lang="en-US" altLang="zh-CN" dirty="0" err="1"/>
              <a:t>Chukwa</a:t>
            </a:r>
            <a:r>
              <a:rPr lang="zh-CN" altLang="en-US" dirty="0"/>
              <a:t>是</a:t>
            </a:r>
            <a:r>
              <a:rPr lang="en-US" altLang="zh-CN" dirty="0"/>
              <a:t>Apache</a:t>
            </a:r>
            <a:r>
              <a:rPr lang="zh-CN" altLang="en-US" dirty="0"/>
              <a:t>旗下的一个开源的数据收集平台，它远没有以上几个有名。</a:t>
            </a:r>
            <a:r>
              <a:rPr lang="en-US" altLang="zh-CN" dirty="0" err="1"/>
              <a:t>Chukwa</a:t>
            </a:r>
            <a:r>
              <a:rPr lang="zh-CN" altLang="en-US" dirty="0"/>
              <a:t>基于</a:t>
            </a:r>
            <a:r>
              <a:rPr lang="en-US" altLang="zh-CN" dirty="0"/>
              <a:t>Hadoop</a:t>
            </a:r>
            <a:r>
              <a:rPr lang="zh-CN" altLang="en-US" dirty="0"/>
              <a:t>的</a:t>
            </a:r>
            <a:r>
              <a:rPr lang="en-US" altLang="zh-CN" dirty="0"/>
              <a:t>HDFS</a:t>
            </a:r>
            <a:r>
              <a:rPr lang="zh-CN" altLang="en-US" dirty="0"/>
              <a:t>和</a:t>
            </a:r>
            <a:r>
              <a:rPr lang="en-US" altLang="zh-CN" dirty="0"/>
              <a:t>Map Reduce</a:t>
            </a:r>
            <a:r>
              <a:rPr lang="zh-CN" altLang="en-US" dirty="0"/>
              <a:t>来构建，采用</a:t>
            </a:r>
            <a:r>
              <a:rPr lang="en-US" altLang="zh-CN" dirty="0"/>
              <a:t>Java</a:t>
            </a:r>
            <a:r>
              <a:rPr lang="zh-CN" altLang="en-US" dirty="0"/>
              <a:t>语言实现，提供扩展性和可靠性。</a:t>
            </a:r>
            <a:r>
              <a:rPr lang="en-US" altLang="zh-CN" dirty="0" err="1"/>
              <a:t>Chukwa</a:t>
            </a:r>
            <a:r>
              <a:rPr lang="zh-CN" altLang="en-US" dirty="0"/>
              <a:t>同时提供对数据的展示、分析和监视。</a:t>
            </a:r>
            <a:endParaRPr lang="zh-CN" altLang="en-US" sz="1600" dirty="0"/>
          </a:p>
        </p:txBody>
      </p:sp>
      <p:pic>
        <p:nvPicPr>
          <p:cNvPr id="14" name="图片 13">
            <a:extLst>
              <a:ext uri="{FF2B5EF4-FFF2-40B4-BE49-F238E27FC236}">
                <a16:creationId xmlns:a16="http://schemas.microsoft.com/office/drawing/2014/main" id="{C85E138D-55EA-460D-8A26-8524BEAD6E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71" y="3329863"/>
            <a:ext cx="917458" cy="1070368"/>
          </a:xfrm>
          <a:prstGeom prst="rect">
            <a:avLst/>
          </a:prstGeom>
          <a:noFill/>
          <a:ln>
            <a:noFill/>
          </a:ln>
        </p:spPr>
      </p:pic>
    </p:spTree>
    <p:extLst>
      <p:ext uri="{BB962C8B-B14F-4D97-AF65-F5344CB8AC3E}">
        <p14:creationId xmlns:p14="http://schemas.microsoft.com/office/powerpoint/2010/main" val="1313458861"/>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94A8E-33D6-4865-9D66-E47B935D1FB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A568A922-904A-4C4F-94CC-57CD9AC7033E}"/>
              </a:ext>
            </a:extLst>
          </p:cNvPr>
          <p:cNvSpPr>
            <a:spLocks noGrp="1"/>
          </p:cNvSpPr>
          <p:nvPr>
            <p:ph idx="1"/>
          </p:nvPr>
        </p:nvSpPr>
        <p:spPr>
          <a:xfrm>
            <a:off x="628650" y="1369219"/>
            <a:ext cx="7886700" cy="3263504"/>
          </a:xfrm>
        </p:spPr>
        <p:txBody>
          <a:bodyPr>
            <a:normAutofit/>
          </a:bodyPr>
          <a:lstStyle/>
          <a:p>
            <a:r>
              <a:rPr lang="en-US" altLang="zh-CN" dirty="0"/>
              <a:t>3. Apache </a:t>
            </a:r>
            <a:r>
              <a:rPr lang="en-US" altLang="zh-CN" dirty="0" err="1"/>
              <a:t>Chukwa</a:t>
            </a:r>
            <a:endParaRPr lang="en-US" altLang="zh-CN" dirty="0"/>
          </a:p>
          <a:p>
            <a:pPr lvl="1"/>
            <a:r>
              <a:rPr lang="en-US" altLang="zh-CN" dirty="0" err="1"/>
              <a:t>Chukwa</a:t>
            </a:r>
            <a:r>
              <a:rPr lang="zh-CN" altLang="zh-CN" dirty="0"/>
              <a:t>的主要构件包括</a:t>
            </a:r>
            <a:r>
              <a:rPr lang="en-US" altLang="zh-CN" dirty="0"/>
              <a:t>Agent</a:t>
            </a:r>
            <a:r>
              <a:rPr lang="zh-CN" altLang="zh-CN" dirty="0"/>
              <a:t>、</a:t>
            </a:r>
            <a:r>
              <a:rPr lang="en-US" altLang="zh-CN" dirty="0"/>
              <a:t>Collector</a:t>
            </a:r>
            <a:r>
              <a:rPr lang="zh-CN" altLang="zh-CN" dirty="0"/>
              <a:t>、</a:t>
            </a:r>
            <a:r>
              <a:rPr lang="en-US" altLang="zh-CN" dirty="0" err="1"/>
              <a:t>DataSink</a:t>
            </a:r>
            <a:r>
              <a:rPr lang="zh-CN" altLang="zh-CN" dirty="0"/>
              <a:t>、</a:t>
            </a:r>
            <a:r>
              <a:rPr lang="en-US" altLang="zh-CN" dirty="0" err="1"/>
              <a:t>ArchiveBuilder</a:t>
            </a:r>
            <a:r>
              <a:rPr lang="zh-CN" altLang="zh-CN" dirty="0"/>
              <a:t>、</a:t>
            </a:r>
            <a:r>
              <a:rPr lang="en-US" altLang="zh-CN" dirty="0" err="1"/>
              <a:t>Demux</a:t>
            </a:r>
            <a:r>
              <a:rPr lang="zh-CN" altLang="zh-CN" dirty="0"/>
              <a:t>等，看上去相当复杂。目前，</a:t>
            </a:r>
            <a:r>
              <a:rPr lang="en-US" altLang="zh-CN" dirty="0" err="1"/>
              <a:t>Chukwa</a:t>
            </a:r>
            <a:r>
              <a:rPr lang="zh-CN" altLang="zh-CN" dirty="0"/>
              <a:t>的最新版本是</a:t>
            </a:r>
            <a:r>
              <a:rPr lang="en-US" altLang="zh-CN" dirty="0"/>
              <a:t>2016</a:t>
            </a:r>
            <a:r>
              <a:rPr lang="zh-CN" altLang="zh-CN" dirty="0"/>
              <a:t>年</a:t>
            </a:r>
            <a:r>
              <a:rPr lang="en-US" altLang="zh-CN" dirty="0"/>
              <a:t>7</a:t>
            </a:r>
            <a:r>
              <a:rPr lang="zh-CN" altLang="zh-CN" dirty="0"/>
              <a:t>月</a:t>
            </a:r>
            <a:r>
              <a:rPr lang="en-US" altLang="zh-CN" dirty="0"/>
              <a:t>16</a:t>
            </a:r>
            <a:r>
              <a:rPr lang="zh-CN" altLang="zh-CN" dirty="0"/>
              <a:t>日发布的版本</a:t>
            </a:r>
            <a:r>
              <a:rPr lang="en-US" altLang="zh-CN" dirty="0"/>
              <a:t>0.8</a:t>
            </a:r>
            <a:r>
              <a:rPr lang="zh-CN" altLang="zh-CN" dirty="0"/>
              <a:t>。该项目不活跃。</a:t>
            </a:r>
          </a:p>
          <a:p>
            <a:pPr lvl="1"/>
            <a:r>
              <a:rPr lang="zh-CN" altLang="zh-CN" dirty="0"/>
              <a:t>关于</a:t>
            </a:r>
            <a:r>
              <a:rPr lang="en-US" altLang="zh-CN" dirty="0"/>
              <a:t>Apache </a:t>
            </a:r>
            <a:r>
              <a:rPr lang="en-US" altLang="zh-CN" dirty="0" err="1"/>
              <a:t>Chukwa</a:t>
            </a:r>
            <a:r>
              <a:rPr lang="zh-CN" altLang="zh-CN" dirty="0"/>
              <a:t>的更多介绍读者可参考</a:t>
            </a:r>
            <a:r>
              <a:rPr lang="en-US" altLang="zh-CN" dirty="0">
                <a:hlinkClick r:id="rId2"/>
              </a:rPr>
              <a:t>https://chukwa.apache.org/</a:t>
            </a:r>
            <a:r>
              <a:rPr lang="zh-CN" altLang="zh-CN" dirty="0"/>
              <a:t>。</a:t>
            </a:r>
          </a:p>
        </p:txBody>
      </p:sp>
    </p:spTree>
    <p:extLst>
      <p:ext uri="{BB962C8B-B14F-4D97-AF65-F5344CB8AC3E}">
        <p14:creationId xmlns:p14="http://schemas.microsoft.com/office/powerpoint/2010/main" val="2662920378"/>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3EAFC-8629-4B04-A680-F0F67310C53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61027A22-5339-4CC8-A255-FCB5D62B4EDB}"/>
              </a:ext>
            </a:extLst>
          </p:cNvPr>
          <p:cNvSpPr>
            <a:spLocks noGrp="1"/>
          </p:cNvSpPr>
          <p:nvPr>
            <p:ph idx="1"/>
          </p:nvPr>
        </p:nvSpPr>
        <p:spPr/>
        <p:txBody>
          <a:bodyPr>
            <a:normAutofit/>
          </a:bodyPr>
          <a:lstStyle/>
          <a:p>
            <a:r>
              <a:rPr lang="en-US" altLang="zh-CN" dirty="0"/>
              <a:t>4. Scribe</a:t>
            </a:r>
          </a:p>
          <a:p>
            <a:pPr lvl="1"/>
            <a:r>
              <a:rPr lang="en-US" altLang="zh-CN" dirty="0"/>
              <a:t>Scribe</a:t>
            </a:r>
            <a:r>
              <a:rPr lang="zh-CN" altLang="en-US" dirty="0"/>
              <a:t>是</a:t>
            </a:r>
            <a:r>
              <a:rPr lang="en-US" altLang="zh-CN" dirty="0"/>
              <a:t>Facebook</a:t>
            </a:r>
            <a:r>
              <a:rPr lang="zh-CN" altLang="en-US" dirty="0"/>
              <a:t>开发的一个开源日志收集系统，在</a:t>
            </a:r>
            <a:r>
              <a:rPr lang="en-US" altLang="zh-CN" dirty="0"/>
              <a:t>Facebook</a:t>
            </a:r>
            <a:r>
              <a:rPr lang="zh-CN" altLang="en-US" dirty="0"/>
              <a:t>内部已经得到大量的应用。它能够从各种日志源上收集日志，存储到一个中央存储系统（可以是</a:t>
            </a:r>
            <a:r>
              <a:rPr lang="en-US" altLang="zh-CN" dirty="0"/>
              <a:t>NFS</a:t>
            </a:r>
            <a:r>
              <a:rPr lang="zh-CN" altLang="en-US" dirty="0"/>
              <a:t>，分布式文件系统等）上，以便于进行集中统计分析处理。</a:t>
            </a:r>
            <a:r>
              <a:rPr lang="en-US" altLang="zh-CN" dirty="0"/>
              <a:t>Scribe</a:t>
            </a:r>
            <a:r>
              <a:rPr lang="zh-CN" altLang="en-US" dirty="0"/>
              <a:t>为日志的“分布式收集，统一处理”提供了一个可扩展的，高容错的方案，它的最重要的特点是容错性好，当后端的存储系统崩溃时，</a:t>
            </a:r>
            <a:r>
              <a:rPr lang="en-US" altLang="zh-CN" dirty="0"/>
              <a:t>Scribe</a:t>
            </a:r>
            <a:r>
              <a:rPr lang="zh-CN" altLang="en-US" dirty="0"/>
              <a:t>会将数据写到本地磁盘上，当存储系统恢复正常后，</a:t>
            </a:r>
            <a:r>
              <a:rPr lang="en-US" altLang="zh-CN" dirty="0"/>
              <a:t>Scribe</a:t>
            </a:r>
            <a:r>
              <a:rPr lang="zh-CN" altLang="en-US" dirty="0"/>
              <a:t>将日志重新加载到存储系统中。</a:t>
            </a:r>
            <a:r>
              <a:rPr lang="en-US" altLang="zh-CN" dirty="0"/>
              <a:t>Scribe</a:t>
            </a:r>
            <a:r>
              <a:rPr lang="zh-CN" altLang="en-US" dirty="0"/>
              <a:t>是</a:t>
            </a:r>
            <a:r>
              <a:rPr lang="en-US" altLang="zh-CN" dirty="0"/>
              <a:t>Facebook</a:t>
            </a:r>
            <a:r>
              <a:rPr lang="zh-CN" altLang="en-US" dirty="0"/>
              <a:t>开发的一个开源数据收集系统，已经多年不维护，编者不建议使用，就不再赘述。</a:t>
            </a:r>
          </a:p>
          <a:p>
            <a:pPr lvl="1"/>
            <a:r>
              <a:rPr lang="zh-CN" altLang="en-US" dirty="0"/>
              <a:t>关于</a:t>
            </a:r>
            <a:r>
              <a:rPr lang="en-US" altLang="zh-CN" dirty="0"/>
              <a:t>Scribe</a:t>
            </a:r>
            <a:r>
              <a:rPr lang="zh-CN" altLang="en-US" dirty="0"/>
              <a:t>的更多介绍读者可参考</a:t>
            </a:r>
            <a:r>
              <a:rPr lang="en-US" altLang="zh-CN" dirty="0">
                <a:hlinkClick r:id="rId2"/>
              </a:rPr>
              <a:t>https://github.com/facebookarchive/scribe</a:t>
            </a:r>
            <a:r>
              <a:rPr lang="zh-CN" altLang="en-US" dirty="0"/>
              <a:t>。</a:t>
            </a:r>
          </a:p>
        </p:txBody>
      </p:sp>
    </p:spTree>
    <p:extLst>
      <p:ext uri="{BB962C8B-B14F-4D97-AF65-F5344CB8AC3E}">
        <p14:creationId xmlns:p14="http://schemas.microsoft.com/office/powerpoint/2010/main" val="1657112329"/>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3EAFC-8629-4B04-A680-F0F67310C53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61027A22-5339-4CC8-A255-FCB5D62B4EDB}"/>
              </a:ext>
            </a:extLst>
          </p:cNvPr>
          <p:cNvSpPr>
            <a:spLocks noGrp="1"/>
          </p:cNvSpPr>
          <p:nvPr>
            <p:ph idx="1"/>
          </p:nvPr>
        </p:nvSpPr>
        <p:spPr>
          <a:xfrm>
            <a:off x="628650" y="1369219"/>
            <a:ext cx="5404315" cy="3263504"/>
          </a:xfrm>
        </p:spPr>
        <p:txBody>
          <a:bodyPr>
            <a:normAutofit lnSpcReduction="10000"/>
          </a:bodyPr>
          <a:lstStyle/>
          <a:p>
            <a:r>
              <a:rPr lang="en-US" altLang="zh-CN" dirty="0"/>
              <a:t>5. Splunk</a:t>
            </a:r>
          </a:p>
          <a:p>
            <a:pPr lvl="1"/>
            <a:r>
              <a:rPr lang="zh-CN" altLang="en-US" dirty="0"/>
              <a:t>在商业化的大数据平台产品中，</a:t>
            </a:r>
            <a:r>
              <a:rPr lang="en-US" altLang="zh-CN" dirty="0"/>
              <a:t>Splunk</a:t>
            </a:r>
            <a:r>
              <a:rPr lang="zh-CN" altLang="en-US" dirty="0"/>
              <a:t>提供完整的数据采集、数据存储、数据分析与处理以及数据可视化的能力。</a:t>
            </a:r>
          </a:p>
          <a:p>
            <a:pPr lvl="1"/>
            <a:r>
              <a:rPr lang="en-US" altLang="zh-CN" dirty="0"/>
              <a:t>Splunk</a:t>
            </a:r>
            <a:r>
              <a:rPr lang="zh-CN" altLang="en-US" dirty="0"/>
              <a:t>是一个分布式数据平台，主要有三个角色：</a:t>
            </a:r>
            <a:r>
              <a:rPr lang="en-US" altLang="zh-CN" dirty="0"/>
              <a:t>Search Head</a:t>
            </a:r>
            <a:r>
              <a:rPr lang="zh-CN" altLang="en-US" dirty="0"/>
              <a:t>负责数据的搜索和处理，提供搜索时的信息抽取；</a:t>
            </a:r>
            <a:r>
              <a:rPr lang="en-US" altLang="zh-CN" dirty="0"/>
              <a:t>Indexer</a:t>
            </a:r>
            <a:r>
              <a:rPr lang="zh-CN" altLang="en-US" dirty="0"/>
              <a:t>负责数据的存储和索引；</a:t>
            </a:r>
            <a:r>
              <a:rPr lang="en-US" altLang="zh-CN" dirty="0"/>
              <a:t>Forwarder</a:t>
            </a:r>
            <a:r>
              <a:rPr lang="zh-CN" altLang="en-US" dirty="0"/>
              <a:t>负责数据的收集、清洗和变形，并发送给</a:t>
            </a:r>
            <a:r>
              <a:rPr lang="en-US" altLang="zh-CN" dirty="0"/>
              <a:t>Indexer</a:t>
            </a:r>
            <a:r>
              <a:rPr lang="zh-CN" altLang="en-US" dirty="0"/>
              <a:t>。</a:t>
            </a:r>
            <a:endParaRPr lang="en-US" altLang="zh-CN" dirty="0"/>
          </a:p>
          <a:p>
            <a:pPr lvl="1"/>
            <a:r>
              <a:rPr lang="zh-CN" altLang="zh-CN" dirty="0"/>
              <a:t>关于</a:t>
            </a:r>
            <a:r>
              <a:rPr lang="en-US" altLang="zh-CN" dirty="0"/>
              <a:t>Splunk</a:t>
            </a:r>
            <a:r>
              <a:rPr lang="zh-CN" altLang="zh-CN" dirty="0"/>
              <a:t>的更多介绍读者可参考</a:t>
            </a:r>
            <a:r>
              <a:rPr lang="en-US" altLang="zh-CN" dirty="0">
                <a:hlinkClick r:id="rId2"/>
              </a:rPr>
              <a:t>http://www.splunk.com/</a:t>
            </a:r>
            <a:r>
              <a:rPr lang="zh-CN" altLang="en-US" dirty="0"/>
              <a:t>。</a:t>
            </a:r>
          </a:p>
        </p:txBody>
      </p:sp>
      <p:pic>
        <p:nvPicPr>
          <p:cNvPr id="4" name="图片 3">
            <a:extLst>
              <a:ext uri="{FF2B5EF4-FFF2-40B4-BE49-F238E27FC236}">
                <a16:creationId xmlns:a16="http://schemas.microsoft.com/office/drawing/2014/main" id="{04E88946-2F65-438B-9FCE-90F7452B3C4F}"/>
              </a:ext>
            </a:extLst>
          </p:cNvPr>
          <p:cNvPicPr/>
          <p:nvPr/>
        </p:nvPicPr>
        <p:blipFill>
          <a:blip r:embed="rId3">
            <a:extLst>
              <a:ext uri="{28A0092B-C50C-407E-A947-70E740481C1C}">
                <a14:useLocalDpi xmlns:a14="http://schemas.microsoft.com/office/drawing/2010/main" val="0"/>
              </a:ext>
            </a:extLst>
          </a:blip>
          <a:stretch>
            <a:fillRect/>
          </a:stretch>
        </p:blipFill>
        <p:spPr>
          <a:xfrm>
            <a:off x="6032965" y="1513166"/>
            <a:ext cx="2832100" cy="2975610"/>
          </a:xfrm>
          <a:prstGeom prst="rect">
            <a:avLst/>
          </a:prstGeom>
        </p:spPr>
      </p:pic>
    </p:spTree>
    <p:extLst>
      <p:ext uri="{BB962C8B-B14F-4D97-AF65-F5344CB8AC3E}">
        <p14:creationId xmlns:p14="http://schemas.microsoft.com/office/powerpoint/2010/main" val="4004573274"/>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EE328-08E0-4752-B82E-1511D2299974}"/>
              </a:ext>
            </a:extLst>
          </p:cNvPr>
          <p:cNvSpPr>
            <a:spLocks noGrp="1"/>
          </p:cNvSpPr>
          <p:nvPr>
            <p:ph type="title"/>
          </p:nvPr>
        </p:nvSpPr>
        <p:spPr/>
        <p:txBody>
          <a:bodyPr/>
          <a:lstStyle/>
          <a:p>
            <a:r>
              <a:rPr lang="en-US" altLang="zh-CN" dirty="0"/>
              <a:t>9.3  </a:t>
            </a:r>
            <a:r>
              <a:rPr lang="zh-CN" altLang="en-US" dirty="0"/>
              <a:t>分布式流平台</a:t>
            </a:r>
            <a:r>
              <a:rPr lang="en-US" altLang="zh-CN" dirty="0"/>
              <a:t>Kafka</a:t>
            </a:r>
            <a:endParaRPr lang="zh-CN" altLang="en-US" dirty="0"/>
          </a:p>
        </p:txBody>
      </p:sp>
      <p:sp>
        <p:nvSpPr>
          <p:cNvPr id="3" name="内容占位符 2">
            <a:extLst>
              <a:ext uri="{FF2B5EF4-FFF2-40B4-BE49-F238E27FC236}">
                <a16:creationId xmlns:a16="http://schemas.microsoft.com/office/drawing/2014/main" id="{19A42DDC-4F1B-433B-944A-4EF0DCD5DACD}"/>
              </a:ext>
            </a:extLst>
          </p:cNvPr>
          <p:cNvSpPr>
            <a:spLocks noGrp="1"/>
          </p:cNvSpPr>
          <p:nvPr>
            <p:ph idx="1"/>
          </p:nvPr>
        </p:nvSpPr>
        <p:spPr/>
        <p:txBody>
          <a:bodyPr/>
          <a:lstStyle/>
          <a:p>
            <a:r>
              <a:rPr lang="en-US" altLang="zh-CN" dirty="0"/>
              <a:t>Apache Kafka</a:t>
            </a:r>
            <a:r>
              <a:rPr lang="zh-CN" altLang="en-US" dirty="0"/>
              <a:t>是一个分布式流平台，允许发布和订阅记录流，用于在不同系统之间传递数据，是</a:t>
            </a:r>
            <a:r>
              <a:rPr lang="en-US" altLang="zh-CN" dirty="0"/>
              <a:t>Apache</a:t>
            </a:r>
            <a:r>
              <a:rPr lang="zh-CN" altLang="en-US" dirty="0"/>
              <a:t>的顶级项目。</a:t>
            </a:r>
          </a:p>
        </p:txBody>
      </p:sp>
      <p:pic>
        <p:nvPicPr>
          <p:cNvPr id="4" name="图片 3">
            <a:extLst>
              <a:ext uri="{FF2B5EF4-FFF2-40B4-BE49-F238E27FC236}">
                <a16:creationId xmlns:a16="http://schemas.microsoft.com/office/drawing/2014/main" id="{04E3AA65-E499-4C31-A0B1-B2D151E807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8710" y="2571750"/>
            <a:ext cx="1846580" cy="550545"/>
          </a:xfrm>
          <a:prstGeom prst="rect">
            <a:avLst/>
          </a:prstGeom>
          <a:noFill/>
          <a:ln>
            <a:noFill/>
          </a:ln>
        </p:spPr>
      </p:pic>
    </p:spTree>
    <p:extLst>
      <p:ext uri="{BB962C8B-B14F-4D97-AF65-F5344CB8AC3E}">
        <p14:creationId xmlns:p14="http://schemas.microsoft.com/office/powerpoint/2010/main" val="1844013024"/>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F6E70-84B2-4D4C-B869-AE7440887785}"/>
              </a:ext>
            </a:extLst>
          </p:cNvPr>
          <p:cNvSpPr>
            <a:spLocks noGrp="1"/>
          </p:cNvSpPr>
          <p:nvPr>
            <p:ph type="title"/>
          </p:nvPr>
        </p:nvSpPr>
        <p:spPr/>
        <p:txBody>
          <a:bodyPr/>
          <a:lstStyle/>
          <a:p>
            <a:r>
              <a:rPr lang="en-US" altLang="zh-CN" dirty="0"/>
              <a:t>9.3.1  </a:t>
            </a:r>
            <a:r>
              <a:rPr lang="zh-CN" altLang="en-US" dirty="0"/>
              <a:t>初识</a:t>
            </a:r>
            <a:r>
              <a:rPr lang="en-US" altLang="zh-CN" dirty="0"/>
              <a:t>Kafka</a:t>
            </a:r>
            <a:endParaRPr lang="zh-CN" altLang="en-US" dirty="0"/>
          </a:p>
        </p:txBody>
      </p:sp>
      <p:sp>
        <p:nvSpPr>
          <p:cNvPr id="3" name="内容占位符 2">
            <a:extLst>
              <a:ext uri="{FF2B5EF4-FFF2-40B4-BE49-F238E27FC236}">
                <a16:creationId xmlns:a16="http://schemas.microsoft.com/office/drawing/2014/main" id="{64FC657A-AE23-4657-B3E1-A21325FAD436}"/>
              </a:ext>
            </a:extLst>
          </p:cNvPr>
          <p:cNvSpPr>
            <a:spLocks noGrp="1"/>
          </p:cNvSpPr>
          <p:nvPr>
            <p:ph idx="1"/>
          </p:nvPr>
        </p:nvSpPr>
        <p:spPr/>
        <p:txBody>
          <a:bodyPr/>
          <a:lstStyle/>
          <a:p>
            <a:r>
              <a:rPr lang="zh-CN" altLang="zh-CN" dirty="0"/>
              <a:t>点对点消息模型结构</a:t>
            </a:r>
            <a:endParaRPr lang="en-US" altLang="zh-CN" dirty="0"/>
          </a:p>
          <a:p>
            <a:endParaRPr lang="en-US" altLang="zh-CN" dirty="0"/>
          </a:p>
          <a:p>
            <a:endParaRPr lang="en-US" altLang="zh-CN" dirty="0"/>
          </a:p>
          <a:p>
            <a:endParaRPr lang="en-US" altLang="zh-CN" dirty="0"/>
          </a:p>
          <a:p>
            <a:endParaRPr lang="en-US" altLang="zh-CN" dirty="0"/>
          </a:p>
          <a:p>
            <a:r>
              <a:rPr lang="zh-CN" altLang="zh-CN" dirty="0"/>
              <a:t>发布</a:t>
            </a:r>
            <a:r>
              <a:rPr lang="en-US" altLang="zh-CN" dirty="0"/>
              <a:t>/</a:t>
            </a:r>
            <a:r>
              <a:rPr lang="zh-CN" altLang="zh-CN" dirty="0"/>
              <a:t>订阅消息模型结构</a:t>
            </a:r>
            <a:endParaRPr lang="zh-CN" altLang="en-US" dirty="0"/>
          </a:p>
        </p:txBody>
      </p:sp>
      <p:grpSp>
        <p:nvGrpSpPr>
          <p:cNvPr id="4" name="画布 22520">
            <a:extLst>
              <a:ext uri="{FF2B5EF4-FFF2-40B4-BE49-F238E27FC236}">
                <a16:creationId xmlns:a16="http://schemas.microsoft.com/office/drawing/2014/main" id="{6269D676-A002-4C58-A665-D329E385BFCC}"/>
              </a:ext>
            </a:extLst>
          </p:cNvPr>
          <p:cNvGrpSpPr/>
          <p:nvPr/>
        </p:nvGrpSpPr>
        <p:grpSpPr>
          <a:xfrm>
            <a:off x="3836376" y="1368159"/>
            <a:ext cx="4040895" cy="1354750"/>
            <a:chOff x="645160" y="95781"/>
            <a:chExt cx="4040895" cy="1354750"/>
          </a:xfrm>
        </p:grpSpPr>
        <p:sp>
          <p:nvSpPr>
            <p:cNvPr id="6" name="圆柱体 5">
              <a:extLst>
                <a:ext uri="{FF2B5EF4-FFF2-40B4-BE49-F238E27FC236}">
                  <a16:creationId xmlns:a16="http://schemas.microsoft.com/office/drawing/2014/main" id="{CC038371-0B7A-42AC-B405-1ADDAE4841A3}"/>
                </a:ext>
              </a:extLst>
            </p:cNvPr>
            <p:cNvSpPr/>
            <p:nvPr/>
          </p:nvSpPr>
          <p:spPr>
            <a:xfrm rot="5400000">
              <a:off x="2404142" y="227091"/>
              <a:ext cx="473710" cy="965637"/>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Queue</a:t>
              </a:r>
              <a:endParaRPr lang="zh-CN" sz="1050" kern="100">
                <a:effectLst/>
                <a:ea typeface="等线" panose="02010600030101010101" pitchFamily="2"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E9461FF4-8E18-42F8-9DE4-95225E6C0BEF}"/>
                </a:ext>
              </a:extLst>
            </p:cNvPr>
            <p:cNvCxnSpPr/>
            <p:nvPr/>
          </p:nvCxnSpPr>
          <p:spPr>
            <a:xfrm>
              <a:off x="1495520" y="263421"/>
              <a:ext cx="662659" cy="4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22410">
              <a:extLst>
                <a:ext uri="{FF2B5EF4-FFF2-40B4-BE49-F238E27FC236}">
                  <a16:creationId xmlns:a16="http://schemas.microsoft.com/office/drawing/2014/main" id="{93C52730-F837-47D3-B1F4-20013E95F5F4}"/>
                </a:ext>
              </a:extLst>
            </p:cNvPr>
            <p:cNvSpPr txBox="1"/>
            <p:nvPr/>
          </p:nvSpPr>
          <p:spPr>
            <a:xfrm>
              <a:off x="876640" y="862861"/>
              <a:ext cx="30416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E1ACE20D-246C-45D0-A446-CA6A7FAC2F29}"/>
                </a:ext>
              </a:extLst>
            </p:cNvPr>
            <p:cNvSpPr/>
            <p:nvPr/>
          </p:nvSpPr>
          <p:spPr>
            <a:xfrm>
              <a:off x="653120" y="95781"/>
              <a:ext cx="84240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Producer1</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8CCAF6F-965E-4590-A2DE-67B597D479C4}"/>
                </a:ext>
              </a:extLst>
            </p:cNvPr>
            <p:cNvSpPr/>
            <p:nvPr/>
          </p:nvSpPr>
          <p:spPr>
            <a:xfrm>
              <a:off x="650240" y="53994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Producer2</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D0E0BDBC-D7FD-406D-918A-BB7D4AF26097}"/>
                </a:ext>
              </a:extLst>
            </p:cNvPr>
            <p:cNvSpPr/>
            <p:nvPr/>
          </p:nvSpPr>
          <p:spPr>
            <a:xfrm>
              <a:off x="645160" y="111398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ProducerN</a:t>
              </a:r>
              <a:endParaRPr lang="zh-CN" sz="1050" kern="100">
                <a:effectLst/>
                <a:ea typeface="等线" panose="02010600030101010101" pitchFamily="2" charset="-122"/>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FCD9AB0F-DECF-4CA5-8B2D-D2F5DD974105}"/>
                </a:ext>
              </a:extLst>
            </p:cNvPr>
            <p:cNvCxnSpPr/>
            <p:nvPr/>
          </p:nvCxnSpPr>
          <p:spPr>
            <a:xfrm>
              <a:off x="1492640" y="707264"/>
              <a:ext cx="665539" cy="2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4643B045-D3E9-4AAF-A7C5-E555F8BC8B05}"/>
                </a:ext>
              </a:extLst>
            </p:cNvPr>
            <p:cNvCxnSpPr/>
            <p:nvPr/>
          </p:nvCxnSpPr>
          <p:spPr>
            <a:xfrm flipV="1">
              <a:off x="1487560" y="709910"/>
              <a:ext cx="670619" cy="57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09">
              <a:extLst>
                <a:ext uri="{FF2B5EF4-FFF2-40B4-BE49-F238E27FC236}">
                  <a16:creationId xmlns:a16="http://schemas.microsoft.com/office/drawing/2014/main" id="{8211FBEC-CE0C-4C66-9FC9-3AF0A55FF3EA}"/>
                </a:ext>
              </a:extLst>
            </p:cNvPr>
            <p:cNvSpPr txBox="1"/>
            <p:nvPr/>
          </p:nvSpPr>
          <p:spPr>
            <a:xfrm>
              <a:off x="4067174" y="865061"/>
              <a:ext cx="30416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346C7C7D-7F10-4CAF-BFDE-946C4814DA76}"/>
                </a:ext>
              </a:extLst>
            </p:cNvPr>
            <p:cNvSpPr/>
            <p:nvPr/>
          </p:nvSpPr>
          <p:spPr>
            <a:xfrm>
              <a:off x="3843655" y="9798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Consumer1</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A4408F19-543E-45F4-8C17-F95B9162A92A}"/>
                </a:ext>
              </a:extLst>
            </p:cNvPr>
            <p:cNvSpPr/>
            <p:nvPr/>
          </p:nvSpPr>
          <p:spPr>
            <a:xfrm>
              <a:off x="3840480" y="542481"/>
              <a:ext cx="842400" cy="33401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Consumer 2</a:t>
              </a:r>
              <a:endParaRPr lang="zh-CN" sz="1050" kern="10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D779E40E-7B7E-491D-8B8C-110855304F5D}"/>
                </a:ext>
              </a:extLst>
            </p:cNvPr>
            <p:cNvSpPr/>
            <p:nvPr/>
          </p:nvSpPr>
          <p:spPr>
            <a:xfrm>
              <a:off x="3835400" y="1116521"/>
              <a:ext cx="842400" cy="33401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ConsumerN</a:t>
              </a:r>
              <a:endParaRPr lang="zh-CN" sz="1050" kern="100">
                <a:effectLst/>
                <a:ea typeface="等线" panose="02010600030101010101" pitchFamily="2"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A4B2AC0D-CC94-4862-9C82-58293953DDBC}"/>
                </a:ext>
              </a:extLst>
            </p:cNvPr>
            <p:cNvCxnSpPr/>
            <p:nvPr/>
          </p:nvCxnSpPr>
          <p:spPr>
            <a:xfrm flipV="1">
              <a:off x="3123816" y="709486"/>
              <a:ext cx="716664" cy="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D0170D70-D75A-4EB9-8BD4-30F344914C0A}"/>
                </a:ext>
              </a:extLst>
            </p:cNvPr>
            <p:cNvCxnSpPr/>
            <p:nvPr/>
          </p:nvCxnSpPr>
          <p:spPr>
            <a:xfrm flipV="1">
              <a:off x="3123816" y="265304"/>
              <a:ext cx="719839" cy="444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8556F9EB-89C0-46BC-BE56-0491B7EBA09A}"/>
                </a:ext>
              </a:extLst>
            </p:cNvPr>
            <p:cNvCxnSpPr/>
            <p:nvPr/>
          </p:nvCxnSpPr>
          <p:spPr>
            <a:xfrm>
              <a:off x="3123816" y="709910"/>
              <a:ext cx="711584" cy="573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画布 22521">
            <a:extLst>
              <a:ext uri="{FF2B5EF4-FFF2-40B4-BE49-F238E27FC236}">
                <a16:creationId xmlns:a16="http://schemas.microsoft.com/office/drawing/2014/main" id="{21B311F1-9294-44B8-ADD1-1A027AA38BE3}"/>
              </a:ext>
            </a:extLst>
          </p:cNvPr>
          <p:cNvGrpSpPr/>
          <p:nvPr/>
        </p:nvGrpSpPr>
        <p:grpSpPr>
          <a:xfrm>
            <a:off x="3828121" y="3290894"/>
            <a:ext cx="4040895" cy="1354750"/>
            <a:chOff x="645160" y="95781"/>
            <a:chExt cx="4040895" cy="1354750"/>
          </a:xfrm>
        </p:grpSpPr>
        <p:sp>
          <p:nvSpPr>
            <p:cNvPr id="23" name="圆柱体 22">
              <a:extLst>
                <a:ext uri="{FF2B5EF4-FFF2-40B4-BE49-F238E27FC236}">
                  <a16:creationId xmlns:a16="http://schemas.microsoft.com/office/drawing/2014/main" id="{D2A43582-0D6A-440B-AD39-3BF9967D7C51}"/>
                </a:ext>
              </a:extLst>
            </p:cNvPr>
            <p:cNvSpPr/>
            <p:nvPr/>
          </p:nvSpPr>
          <p:spPr>
            <a:xfrm rot="5400000">
              <a:off x="2404142" y="227091"/>
              <a:ext cx="473710" cy="965637"/>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a:t>
              </a:r>
              <a:endParaRPr lang="zh-CN" sz="1050" kern="100">
                <a:effectLst/>
                <a:ea typeface="等线"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1638EF3C-0D09-43A4-863D-93B103635032}"/>
                </a:ext>
              </a:extLst>
            </p:cNvPr>
            <p:cNvCxnSpPr/>
            <p:nvPr/>
          </p:nvCxnSpPr>
          <p:spPr>
            <a:xfrm>
              <a:off x="1445600" y="263421"/>
              <a:ext cx="712579" cy="4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2425">
              <a:extLst>
                <a:ext uri="{FF2B5EF4-FFF2-40B4-BE49-F238E27FC236}">
                  <a16:creationId xmlns:a16="http://schemas.microsoft.com/office/drawing/2014/main" id="{D1B2906A-720D-495F-BA5D-2990FA8BDE32}"/>
                </a:ext>
              </a:extLst>
            </p:cNvPr>
            <p:cNvSpPr txBox="1"/>
            <p:nvPr/>
          </p:nvSpPr>
          <p:spPr>
            <a:xfrm>
              <a:off x="876640" y="862861"/>
              <a:ext cx="30416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3C1D0519-8DEA-45EA-B5D7-4730EE408483}"/>
                </a:ext>
              </a:extLst>
            </p:cNvPr>
            <p:cNvSpPr/>
            <p:nvPr/>
          </p:nvSpPr>
          <p:spPr>
            <a:xfrm>
              <a:off x="653120" y="95781"/>
              <a:ext cx="84240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Publisher1</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931194D4-6398-4CE4-AC4B-1F3748493A35}"/>
                </a:ext>
              </a:extLst>
            </p:cNvPr>
            <p:cNvSpPr/>
            <p:nvPr/>
          </p:nvSpPr>
          <p:spPr>
            <a:xfrm>
              <a:off x="650240" y="53994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Publisher2</a:t>
              </a:r>
              <a:endParaRPr lang="zh-CN" sz="1050" kern="100">
                <a:effectLst/>
                <a:ea typeface="等线" panose="02010600030101010101" pitchFamily="2" charset="-122"/>
                <a:cs typeface="Times New Roman" panose="02020603050405020304" pitchFamily="18" charset="0"/>
              </a:endParaRPr>
            </a:p>
          </p:txBody>
        </p:sp>
        <p:sp>
          <p:nvSpPr>
            <p:cNvPr id="28" name="矩形: 圆角 27">
              <a:extLst>
                <a:ext uri="{FF2B5EF4-FFF2-40B4-BE49-F238E27FC236}">
                  <a16:creationId xmlns:a16="http://schemas.microsoft.com/office/drawing/2014/main" id="{DEFD94BB-429C-43A7-9D77-96E2DB903958}"/>
                </a:ext>
              </a:extLst>
            </p:cNvPr>
            <p:cNvSpPr/>
            <p:nvPr/>
          </p:nvSpPr>
          <p:spPr>
            <a:xfrm>
              <a:off x="645160" y="111398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PublisherN</a:t>
              </a:r>
              <a:endParaRPr lang="zh-CN" sz="1050" kern="100">
                <a:effectLst/>
                <a:ea typeface="等线" panose="02010600030101010101" pitchFamily="2" charset="-122"/>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B6F4F25E-3EA3-446D-A851-41879EE17907}"/>
                </a:ext>
              </a:extLst>
            </p:cNvPr>
            <p:cNvCxnSpPr>
              <a:stCxn id="27" idx="3"/>
            </p:cNvCxnSpPr>
            <p:nvPr/>
          </p:nvCxnSpPr>
          <p:spPr>
            <a:xfrm>
              <a:off x="1492640" y="707264"/>
              <a:ext cx="665539" cy="2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C3496C83-B516-44B6-AA1B-DAE3CF6866C8}"/>
                </a:ext>
              </a:extLst>
            </p:cNvPr>
            <p:cNvCxnSpPr>
              <a:stCxn id="28" idx="3"/>
            </p:cNvCxnSpPr>
            <p:nvPr/>
          </p:nvCxnSpPr>
          <p:spPr>
            <a:xfrm flipV="1">
              <a:off x="1487560" y="709862"/>
              <a:ext cx="670643" cy="571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文本框 109">
              <a:extLst>
                <a:ext uri="{FF2B5EF4-FFF2-40B4-BE49-F238E27FC236}">
                  <a16:creationId xmlns:a16="http://schemas.microsoft.com/office/drawing/2014/main" id="{43659F96-C342-4C79-9922-5B707BBB838B}"/>
                </a:ext>
              </a:extLst>
            </p:cNvPr>
            <p:cNvSpPr txBox="1"/>
            <p:nvPr/>
          </p:nvSpPr>
          <p:spPr>
            <a:xfrm>
              <a:off x="4067175" y="865061"/>
              <a:ext cx="304165" cy="22415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2" name="矩形: 圆角 31">
              <a:extLst>
                <a:ext uri="{FF2B5EF4-FFF2-40B4-BE49-F238E27FC236}">
                  <a16:creationId xmlns:a16="http://schemas.microsoft.com/office/drawing/2014/main" id="{CEE4C444-2622-4A2F-9E95-441535E8ACB5}"/>
                </a:ext>
              </a:extLst>
            </p:cNvPr>
            <p:cNvSpPr/>
            <p:nvPr/>
          </p:nvSpPr>
          <p:spPr>
            <a:xfrm>
              <a:off x="3843655" y="9798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Subscriber1</a:t>
              </a:r>
              <a:endParaRPr lang="zh-CN" sz="1050" kern="100">
                <a:effectLst/>
                <a:ea typeface="等线" panose="02010600030101010101" pitchFamily="2" charset="-122"/>
                <a:cs typeface="Times New Roman" panose="02020603050405020304" pitchFamily="18" charset="0"/>
              </a:endParaRPr>
            </a:p>
          </p:txBody>
        </p:sp>
        <p:sp>
          <p:nvSpPr>
            <p:cNvPr id="33" name="矩形: 圆角 32">
              <a:extLst>
                <a:ext uri="{FF2B5EF4-FFF2-40B4-BE49-F238E27FC236}">
                  <a16:creationId xmlns:a16="http://schemas.microsoft.com/office/drawing/2014/main" id="{48F7718C-BE2F-4A2C-B4CE-7DCA8AB6D6E9}"/>
                </a:ext>
              </a:extLst>
            </p:cNvPr>
            <p:cNvSpPr/>
            <p:nvPr/>
          </p:nvSpPr>
          <p:spPr>
            <a:xfrm>
              <a:off x="3840480" y="542481"/>
              <a:ext cx="842400" cy="33401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Subscriber2</a:t>
              </a:r>
              <a:endParaRPr lang="zh-CN" sz="1050" kern="100">
                <a:effectLst/>
                <a:ea typeface="等线" panose="02010600030101010101" pitchFamily="2" charset="-122"/>
                <a:cs typeface="Times New Roman" panose="02020603050405020304" pitchFamily="18" charset="0"/>
              </a:endParaRPr>
            </a:p>
          </p:txBody>
        </p:sp>
        <p:sp>
          <p:nvSpPr>
            <p:cNvPr id="34" name="矩形: 圆角 33">
              <a:extLst>
                <a:ext uri="{FF2B5EF4-FFF2-40B4-BE49-F238E27FC236}">
                  <a16:creationId xmlns:a16="http://schemas.microsoft.com/office/drawing/2014/main" id="{F9AAF1F0-255C-45D8-BC66-AE068051D0FD}"/>
                </a:ext>
              </a:extLst>
            </p:cNvPr>
            <p:cNvSpPr/>
            <p:nvPr/>
          </p:nvSpPr>
          <p:spPr>
            <a:xfrm>
              <a:off x="3835400" y="1116521"/>
              <a:ext cx="843280" cy="33401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SubscriberN</a:t>
              </a:r>
              <a:endParaRPr lang="zh-CN" sz="1050" kern="100">
                <a:effectLst/>
                <a:ea typeface="等线" panose="02010600030101010101" pitchFamily="2" charset="-122"/>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A1C6E18B-8015-47AD-AAAC-958CDB081C54}"/>
                </a:ext>
              </a:extLst>
            </p:cNvPr>
            <p:cNvCxnSpPr/>
            <p:nvPr/>
          </p:nvCxnSpPr>
          <p:spPr>
            <a:xfrm flipV="1">
              <a:off x="3123816" y="709486"/>
              <a:ext cx="716664" cy="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A5DAF393-23CA-4577-8A6D-349078314D85}"/>
                </a:ext>
              </a:extLst>
            </p:cNvPr>
            <p:cNvCxnSpPr/>
            <p:nvPr/>
          </p:nvCxnSpPr>
          <p:spPr>
            <a:xfrm flipV="1">
              <a:off x="3123816" y="265304"/>
              <a:ext cx="719839" cy="444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0F20C3A1-C1C5-49A0-949A-ABC4DC51246C}"/>
                </a:ext>
              </a:extLst>
            </p:cNvPr>
            <p:cNvCxnSpPr/>
            <p:nvPr/>
          </p:nvCxnSpPr>
          <p:spPr>
            <a:xfrm>
              <a:off x="3123792" y="709861"/>
              <a:ext cx="711608" cy="573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6894114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CA8DB-0715-473B-A547-40D9FD7D029B}"/>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graphicFrame>
        <p:nvGraphicFramePr>
          <p:cNvPr id="4" name="内容占位符 3">
            <a:extLst>
              <a:ext uri="{FF2B5EF4-FFF2-40B4-BE49-F238E27FC236}">
                <a16:creationId xmlns:a16="http://schemas.microsoft.com/office/drawing/2014/main" id="{47A33FA0-B258-4B3F-9F36-2E26F368ADD1}"/>
              </a:ext>
            </a:extLst>
          </p:cNvPr>
          <p:cNvGraphicFramePr>
            <a:graphicFrameLocks noGrp="1"/>
          </p:cNvGraphicFramePr>
          <p:nvPr>
            <p:ph idx="1"/>
            <p:extLst>
              <p:ext uri="{D42A27DB-BD31-4B8C-83A1-F6EECF244321}">
                <p14:modId xmlns:p14="http://schemas.microsoft.com/office/powerpoint/2010/main" val="3604462674"/>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831749"/>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F6E70-84B2-4D4C-B869-AE7440887785}"/>
              </a:ext>
            </a:extLst>
          </p:cNvPr>
          <p:cNvSpPr>
            <a:spLocks noGrp="1"/>
          </p:cNvSpPr>
          <p:nvPr>
            <p:ph type="title"/>
          </p:nvPr>
        </p:nvSpPr>
        <p:spPr/>
        <p:txBody>
          <a:bodyPr/>
          <a:lstStyle/>
          <a:p>
            <a:r>
              <a:rPr lang="en-US" altLang="zh-CN" dirty="0"/>
              <a:t>9.3.1  </a:t>
            </a:r>
            <a:r>
              <a:rPr lang="zh-CN" altLang="en-US" dirty="0"/>
              <a:t>初识</a:t>
            </a:r>
            <a:r>
              <a:rPr lang="en-US" altLang="zh-CN" dirty="0"/>
              <a:t>Kafka</a:t>
            </a:r>
            <a:endParaRPr lang="zh-CN" altLang="en-US" dirty="0"/>
          </a:p>
        </p:txBody>
      </p:sp>
      <p:sp>
        <p:nvSpPr>
          <p:cNvPr id="3" name="内容占位符 2">
            <a:extLst>
              <a:ext uri="{FF2B5EF4-FFF2-40B4-BE49-F238E27FC236}">
                <a16:creationId xmlns:a16="http://schemas.microsoft.com/office/drawing/2014/main" id="{64FC657A-AE23-4657-B3E1-A21325FAD436}"/>
              </a:ext>
            </a:extLst>
          </p:cNvPr>
          <p:cNvSpPr>
            <a:spLocks noGrp="1"/>
          </p:cNvSpPr>
          <p:nvPr>
            <p:ph idx="1"/>
          </p:nvPr>
        </p:nvSpPr>
        <p:spPr/>
        <p:txBody>
          <a:bodyPr>
            <a:normAutofit fontScale="77500" lnSpcReduction="20000"/>
          </a:bodyPr>
          <a:lstStyle/>
          <a:p>
            <a:r>
              <a:rPr lang="en-US" altLang="zh-CN" dirty="0"/>
              <a:t>Apache Kafka</a:t>
            </a:r>
            <a:r>
              <a:rPr lang="zh-CN" altLang="zh-CN" dirty="0"/>
              <a:t>是一个分布式的、支持分区的、多副本的、基于</a:t>
            </a:r>
            <a:r>
              <a:rPr lang="en-US" altLang="zh-CN" dirty="0" err="1"/>
              <a:t>ZooKeeper</a:t>
            </a:r>
            <a:r>
              <a:rPr lang="zh-CN" altLang="zh-CN" dirty="0"/>
              <a:t>的发布</a:t>
            </a:r>
            <a:r>
              <a:rPr lang="en-US" altLang="zh-CN" dirty="0"/>
              <a:t>/</a:t>
            </a:r>
            <a:r>
              <a:rPr lang="zh-CN" altLang="zh-CN" dirty="0"/>
              <a:t>订阅消息系统，起源于</a:t>
            </a:r>
            <a:r>
              <a:rPr lang="en-US" altLang="zh-CN" dirty="0"/>
              <a:t>LinkedIn</a:t>
            </a:r>
            <a:r>
              <a:rPr lang="zh-CN" altLang="zh-CN" dirty="0"/>
              <a:t>开源出来的分布式消息系统，</a:t>
            </a:r>
            <a:r>
              <a:rPr lang="en-US" altLang="zh-CN" dirty="0"/>
              <a:t>2011</a:t>
            </a:r>
            <a:r>
              <a:rPr lang="zh-CN" altLang="zh-CN" dirty="0"/>
              <a:t>年成为</a:t>
            </a:r>
            <a:r>
              <a:rPr lang="en-US" altLang="zh-CN" dirty="0"/>
              <a:t>Apache</a:t>
            </a:r>
            <a:r>
              <a:rPr lang="zh-CN" altLang="zh-CN" dirty="0"/>
              <a:t>开源项目，</a:t>
            </a:r>
            <a:r>
              <a:rPr lang="en-US" altLang="zh-CN" dirty="0"/>
              <a:t>2012</a:t>
            </a:r>
            <a:r>
              <a:rPr lang="zh-CN" altLang="zh-CN" dirty="0"/>
              <a:t>年成为</a:t>
            </a:r>
            <a:r>
              <a:rPr lang="en-US" altLang="zh-CN" dirty="0"/>
              <a:t>Apache</a:t>
            </a:r>
            <a:r>
              <a:rPr lang="zh-CN" altLang="zh-CN" dirty="0"/>
              <a:t>顶级项目，目前被多家公司采用。</a:t>
            </a:r>
            <a:r>
              <a:rPr lang="en-US" altLang="zh-CN" dirty="0"/>
              <a:t>Kafka</a:t>
            </a:r>
            <a:r>
              <a:rPr lang="zh-CN" altLang="zh-CN" dirty="0"/>
              <a:t>采用</a:t>
            </a:r>
            <a:r>
              <a:rPr lang="en-US" altLang="zh-CN" dirty="0"/>
              <a:t>Scala</a:t>
            </a:r>
            <a:r>
              <a:rPr lang="zh-CN" altLang="zh-CN" dirty="0"/>
              <a:t>和</a:t>
            </a:r>
            <a:r>
              <a:rPr lang="en-US" altLang="zh-CN" dirty="0"/>
              <a:t>Java</a:t>
            </a:r>
            <a:r>
              <a:rPr lang="zh-CN" altLang="zh-CN" dirty="0"/>
              <a:t>编写，其设计目的是通过</a:t>
            </a:r>
            <a:r>
              <a:rPr lang="en-US" altLang="zh-CN" dirty="0"/>
              <a:t>Hadoop</a:t>
            </a:r>
            <a:r>
              <a:rPr lang="zh-CN" altLang="zh-CN" dirty="0"/>
              <a:t>和</a:t>
            </a:r>
            <a:r>
              <a:rPr lang="en-US" altLang="zh-CN" dirty="0"/>
              <a:t>Spark</a:t>
            </a:r>
            <a:r>
              <a:rPr lang="zh-CN" altLang="zh-CN" dirty="0"/>
              <a:t>等并行加载机制来统一在线和离线的消息处理，构建在</a:t>
            </a:r>
            <a:r>
              <a:rPr lang="en-US" altLang="zh-CN" dirty="0" err="1"/>
              <a:t>ZooKeeper</a:t>
            </a:r>
            <a:r>
              <a:rPr lang="zh-CN" altLang="zh-CN" dirty="0"/>
              <a:t>上，目前与越来越多的分布式处理系统如</a:t>
            </a:r>
            <a:r>
              <a:rPr lang="en-US" altLang="zh-CN" dirty="0"/>
              <a:t>Apache Storm</a:t>
            </a:r>
            <a:r>
              <a:rPr lang="zh-CN" altLang="zh-CN" dirty="0"/>
              <a:t>、</a:t>
            </a:r>
            <a:r>
              <a:rPr lang="en-US" altLang="zh-CN" dirty="0"/>
              <a:t>Apache Spark</a:t>
            </a:r>
            <a:r>
              <a:rPr lang="zh-CN" altLang="zh-CN" dirty="0"/>
              <a:t>等都能够较好的集成，用于实时流式数据分析。</a:t>
            </a:r>
          </a:p>
          <a:p>
            <a:r>
              <a:rPr lang="en-US" altLang="zh-CN" dirty="0"/>
              <a:t>Kafka</a:t>
            </a:r>
            <a:r>
              <a:rPr lang="zh-CN" altLang="zh-CN" dirty="0"/>
              <a:t>专为分布式高吞吐量系统而设计，非常适合处理大规模消息，它与传统消息系统相比，具有以下几点不同：</a:t>
            </a:r>
          </a:p>
          <a:p>
            <a:r>
              <a:rPr lang="zh-CN" altLang="zh-CN" dirty="0"/>
              <a:t>（</a:t>
            </a:r>
            <a:r>
              <a:rPr lang="en-US" altLang="zh-CN" dirty="0"/>
              <a:t>1</a:t>
            </a:r>
            <a:r>
              <a:rPr lang="zh-CN" altLang="zh-CN" dirty="0"/>
              <a:t>）</a:t>
            </a:r>
            <a:r>
              <a:rPr lang="en-US" altLang="zh-CN" dirty="0"/>
              <a:t>Kafka</a:t>
            </a:r>
            <a:r>
              <a:rPr lang="zh-CN" altLang="zh-CN" dirty="0"/>
              <a:t>是一个分布式系统，易于向外扩展。</a:t>
            </a:r>
          </a:p>
          <a:p>
            <a:r>
              <a:rPr lang="zh-CN" altLang="zh-CN" dirty="0"/>
              <a:t>（</a:t>
            </a:r>
            <a:r>
              <a:rPr lang="en-US" altLang="zh-CN" dirty="0"/>
              <a:t>2</a:t>
            </a:r>
            <a:r>
              <a:rPr lang="zh-CN" altLang="zh-CN" dirty="0"/>
              <a:t>）</a:t>
            </a:r>
            <a:r>
              <a:rPr lang="en-US" altLang="zh-CN" dirty="0"/>
              <a:t>Kafka</a:t>
            </a:r>
            <a:r>
              <a:rPr lang="zh-CN" altLang="zh-CN" dirty="0"/>
              <a:t>同时为发布和订阅提供高吞吐量。</a:t>
            </a:r>
          </a:p>
          <a:p>
            <a:r>
              <a:rPr lang="zh-CN" altLang="zh-CN" dirty="0"/>
              <a:t>（</a:t>
            </a:r>
            <a:r>
              <a:rPr lang="en-US" altLang="zh-CN" dirty="0"/>
              <a:t>3</a:t>
            </a:r>
            <a:r>
              <a:rPr lang="zh-CN" altLang="zh-CN" dirty="0"/>
              <a:t>）</a:t>
            </a:r>
            <a:r>
              <a:rPr lang="en-US" altLang="zh-CN" dirty="0"/>
              <a:t>Kafka</a:t>
            </a:r>
            <a:r>
              <a:rPr lang="zh-CN" altLang="zh-CN" dirty="0"/>
              <a:t>支持多订阅者，当失败时能自动平衡消费者。</a:t>
            </a:r>
          </a:p>
          <a:p>
            <a:r>
              <a:rPr lang="zh-CN" altLang="zh-CN" dirty="0"/>
              <a:t>（</a:t>
            </a:r>
            <a:r>
              <a:rPr lang="en-US" altLang="zh-CN" dirty="0"/>
              <a:t>4</a:t>
            </a:r>
            <a:r>
              <a:rPr lang="zh-CN" altLang="zh-CN" dirty="0"/>
              <a:t>）</a:t>
            </a:r>
            <a:r>
              <a:rPr lang="en-US" altLang="zh-CN" dirty="0"/>
              <a:t>Kafka</a:t>
            </a:r>
            <a:r>
              <a:rPr lang="zh-CN" altLang="zh-CN" dirty="0"/>
              <a:t>支持消息持久化，消费端为拉模型，消费状态和订阅关系由客户端负责维护，消息消费完后不会立即删除，会保留历史消息。</a:t>
            </a:r>
          </a:p>
        </p:txBody>
      </p:sp>
    </p:spTree>
    <p:extLst>
      <p:ext uri="{BB962C8B-B14F-4D97-AF65-F5344CB8AC3E}">
        <p14:creationId xmlns:p14="http://schemas.microsoft.com/office/powerpoint/2010/main" val="447863192"/>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lstStyle/>
          <a:p>
            <a:r>
              <a:rPr lang="en-US" altLang="zh-CN" dirty="0"/>
              <a:t>Kafka</a:t>
            </a:r>
            <a:r>
              <a:rPr lang="zh-CN" altLang="en-US" dirty="0"/>
              <a:t>整体架构比较新颖，更适合异构集群。</a:t>
            </a:r>
            <a:r>
              <a:rPr lang="en-US" altLang="zh-CN" dirty="0"/>
              <a:t>Kafka</a:t>
            </a:r>
            <a:r>
              <a:rPr lang="zh-CN" altLang="en-US" dirty="0"/>
              <a:t>中主要有</a:t>
            </a:r>
            <a:r>
              <a:rPr lang="en-US" altLang="zh-CN" dirty="0"/>
              <a:t>Producer</a:t>
            </a:r>
            <a:r>
              <a:rPr lang="zh-CN" altLang="en-US" dirty="0"/>
              <a:t>、</a:t>
            </a:r>
            <a:r>
              <a:rPr lang="en-US" altLang="zh-CN" dirty="0"/>
              <a:t>Broker</a:t>
            </a:r>
            <a:r>
              <a:rPr lang="zh-CN" altLang="en-US" dirty="0"/>
              <a:t>和</a:t>
            </a:r>
            <a:r>
              <a:rPr lang="en-US" altLang="zh-CN" dirty="0"/>
              <a:t>Customer</a:t>
            </a:r>
            <a:r>
              <a:rPr lang="zh-CN" altLang="en-US" dirty="0"/>
              <a:t>三种角色，一个典型的</a:t>
            </a:r>
            <a:r>
              <a:rPr lang="en-US" altLang="zh-CN" dirty="0"/>
              <a:t>Kafka</a:t>
            </a:r>
            <a:r>
              <a:rPr lang="zh-CN" altLang="en-US" dirty="0"/>
              <a:t>集群包含多个</a:t>
            </a:r>
            <a:r>
              <a:rPr lang="en-US" altLang="zh-CN" dirty="0"/>
              <a:t>Producer</a:t>
            </a:r>
            <a:r>
              <a:rPr lang="zh-CN" altLang="en-US" dirty="0"/>
              <a:t>、多个</a:t>
            </a:r>
            <a:r>
              <a:rPr lang="en-US" altLang="zh-CN" dirty="0"/>
              <a:t>Broker</a:t>
            </a:r>
            <a:r>
              <a:rPr lang="zh-CN" altLang="en-US" dirty="0"/>
              <a:t>、多个</a:t>
            </a:r>
            <a:r>
              <a:rPr lang="en-US" altLang="zh-CN" dirty="0"/>
              <a:t>Consumer Group</a:t>
            </a:r>
            <a:r>
              <a:rPr lang="zh-CN" altLang="en-US" dirty="0"/>
              <a:t>和一个</a:t>
            </a:r>
            <a:r>
              <a:rPr lang="en-US" altLang="zh-CN" dirty="0" err="1"/>
              <a:t>ZooKeeper</a:t>
            </a:r>
            <a:r>
              <a:rPr lang="zh-CN" altLang="en-US" dirty="0"/>
              <a:t>集群。每个</a:t>
            </a:r>
            <a:r>
              <a:rPr lang="en-US" altLang="zh-CN" dirty="0"/>
              <a:t>Producer</a:t>
            </a:r>
            <a:r>
              <a:rPr lang="zh-CN" altLang="en-US" dirty="0"/>
              <a:t>可以对应多个</a:t>
            </a:r>
            <a:r>
              <a:rPr lang="en-US" altLang="zh-CN" dirty="0"/>
              <a:t>Topic</a:t>
            </a:r>
            <a:r>
              <a:rPr lang="zh-CN" altLang="en-US" dirty="0"/>
              <a:t>，每个</a:t>
            </a:r>
            <a:r>
              <a:rPr lang="en-US" altLang="zh-CN" dirty="0"/>
              <a:t>Consumer</a:t>
            </a:r>
            <a:r>
              <a:rPr lang="zh-CN" altLang="en-US" dirty="0"/>
              <a:t>只能对应一个</a:t>
            </a:r>
            <a:r>
              <a:rPr lang="en-US" altLang="zh-CN" dirty="0"/>
              <a:t>Consumer Group</a:t>
            </a:r>
            <a:r>
              <a:rPr lang="zh-CN" altLang="en-US" dirty="0"/>
              <a:t>，整个</a:t>
            </a:r>
            <a:r>
              <a:rPr lang="en-US" altLang="zh-CN" dirty="0"/>
              <a:t>Kafka</a:t>
            </a:r>
            <a:r>
              <a:rPr lang="zh-CN" altLang="en-US" dirty="0"/>
              <a:t>集群对应一个</a:t>
            </a:r>
            <a:r>
              <a:rPr lang="en-US" altLang="zh-CN" dirty="0" err="1"/>
              <a:t>ZooKeeper</a:t>
            </a:r>
            <a:r>
              <a:rPr lang="zh-CN" altLang="en-US" dirty="0"/>
              <a:t>集群，通过</a:t>
            </a:r>
            <a:r>
              <a:rPr lang="en-US" altLang="zh-CN" dirty="0" err="1"/>
              <a:t>ZooKeeper</a:t>
            </a:r>
            <a:r>
              <a:rPr lang="zh-CN" altLang="en-US" dirty="0"/>
              <a:t>管理集群配置、选举</a:t>
            </a:r>
            <a:r>
              <a:rPr lang="en-US" altLang="zh-CN" dirty="0"/>
              <a:t>Leader</a:t>
            </a:r>
            <a:r>
              <a:rPr lang="zh-CN" altLang="en-US" dirty="0"/>
              <a:t>以及在</a:t>
            </a:r>
            <a:r>
              <a:rPr lang="en-US" altLang="zh-CN" dirty="0"/>
              <a:t>Consumer Group</a:t>
            </a:r>
            <a:r>
              <a:rPr lang="zh-CN" altLang="en-US" dirty="0"/>
              <a:t>发生变化时进行负载均衡。</a:t>
            </a:r>
          </a:p>
        </p:txBody>
      </p:sp>
    </p:spTree>
    <p:extLst>
      <p:ext uri="{BB962C8B-B14F-4D97-AF65-F5344CB8AC3E}">
        <p14:creationId xmlns:p14="http://schemas.microsoft.com/office/powerpoint/2010/main" val="1300625639"/>
      </p:ext>
    </p:extLst>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2D658-F96A-4B53-B683-01FCF8E39199}"/>
              </a:ext>
            </a:extLst>
          </p:cNvPr>
          <p:cNvSpPr>
            <a:spLocks noGrp="1"/>
          </p:cNvSpPr>
          <p:nvPr>
            <p:ph type="title"/>
          </p:nvPr>
        </p:nvSpPr>
        <p:spPr/>
        <p:txBody>
          <a:bodyPr/>
          <a:lstStyle/>
          <a:p>
            <a:r>
              <a:rPr lang="en-US" altLang="zh-CN" dirty="0"/>
              <a:t>Kafka</a:t>
            </a:r>
            <a:r>
              <a:rPr lang="zh-CN" altLang="en-US" dirty="0"/>
              <a:t>体系架构</a:t>
            </a:r>
          </a:p>
        </p:txBody>
      </p:sp>
      <p:sp>
        <p:nvSpPr>
          <p:cNvPr id="3" name="内容占位符 2">
            <a:extLst>
              <a:ext uri="{FF2B5EF4-FFF2-40B4-BE49-F238E27FC236}">
                <a16:creationId xmlns:a16="http://schemas.microsoft.com/office/drawing/2014/main" id="{A87CC90F-BD75-4522-B119-DD45FA5474FA}"/>
              </a:ext>
            </a:extLst>
          </p:cNvPr>
          <p:cNvSpPr>
            <a:spLocks noGrp="1"/>
          </p:cNvSpPr>
          <p:nvPr>
            <p:ph idx="1"/>
          </p:nvPr>
        </p:nvSpPr>
        <p:spPr/>
        <p:txBody>
          <a:bodyPr/>
          <a:lstStyle/>
          <a:p>
            <a:endParaRPr lang="zh-CN" altLang="en-US" dirty="0"/>
          </a:p>
        </p:txBody>
      </p:sp>
      <p:grpSp>
        <p:nvGrpSpPr>
          <p:cNvPr id="4" name="画布 20804">
            <a:extLst>
              <a:ext uri="{FF2B5EF4-FFF2-40B4-BE49-F238E27FC236}">
                <a16:creationId xmlns:a16="http://schemas.microsoft.com/office/drawing/2014/main" id="{BDBB78F4-5C03-40F3-85E7-A1D9DCBC67A6}"/>
              </a:ext>
            </a:extLst>
          </p:cNvPr>
          <p:cNvGrpSpPr/>
          <p:nvPr/>
        </p:nvGrpSpPr>
        <p:grpSpPr>
          <a:xfrm>
            <a:off x="1934845" y="1471558"/>
            <a:ext cx="5274310" cy="2839720"/>
            <a:chOff x="0" y="0"/>
            <a:chExt cx="5274310" cy="2839720"/>
          </a:xfrm>
        </p:grpSpPr>
        <p:sp>
          <p:nvSpPr>
            <p:cNvPr id="5" name="矩形 4">
              <a:extLst>
                <a:ext uri="{FF2B5EF4-FFF2-40B4-BE49-F238E27FC236}">
                  <a16:creationId xmlns:a16="http://schemas.microsoft.com/office/drawing/2014/main" id="{4D0C65C2-6A74-4481-85A3-8C20148A8A98}"/>
                </a:ext>
              </a:extLst>
            </p:cNvPr>
            <p:cNvSpPr/>
            <p:nvPr/>
          </p:nvSpPr>
          <p:spPr>
            <a:xfrm>
              <a:off x="0" y="0"/>
              <a:ext cx="5274310" cy="2839720"/>
            </a:xfrm>
            <a:prstGeom prst="rect">
              <a:avLst/>
            </a:prstGeom>
            <a:solidFill>
              <a:prstClr val="white"/>
            </a:solidFill>
          </p:spPr>
        </p:sp>
        <p:sp>
          <p:nvSpPr>
            <p:cNvPr id="6" name="文本框 127">
              <a:extLst>
                <a:ext uri="{FF2B5EF4-FFF2-40B4-BE49-F238E27FC236}">
                  <a16:creationId xmlns:a16="http://schemas.microsoft.com/office/drawing/2014/main" id="{13C22817-2FA7-4F57-9216-5A9A65B4E8B2}"/>
                </a:ext>
              </a:extLst>
            </p:cNvPr>
            <p:cNvSpPr txBox="1"/>
            <p:nvPr/>
          </p:nvSpPr>
          <p:spPr>
            <a:xfrm>
              <a:off x="2244815" y="1524578"/>
              <a:ext cx="64706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订阅消息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27">
              <a:extLst>
                <a:ext uri="{FF2B5EF4-FFF2-40B4-BE49-F238E27FC236}">
                  <a16:creationId xmlns:a16="http://schemas.microsoft.com/office/drawing/2014/main" id="{F7A2E4D4-2EB1-45EF-B334-146A2D27B2BC}"/>
                </a:ext>
              </a:extLst>
            </p:cNvPr>
            <p:cNvSpPr txBox="1"/>
            <p:nvPr/>
          </p:nvSpPr>
          <p:spPr>
            <a:xfrm>
              <a:off x="2039280" y="663530"/>
              <a:ext cx="118300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发布消息到</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Partition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784B9854-8863-419B-BA82-649DF1852A8D}"/>
                </a:ext>
              </a:extLst>
            </p:cNvPr>
            <p:cNvSpPr/>
            <p:nvPr/>
          </p:nvSpPr>
          <p:spPr>
            <a:xfrm>
              <a:off x="0" y="1770040"/>
              <a:ext cx="5274310" cy="1039200"/>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EC88A4A9-EE65-4785-88A4-AC114CA756F9}"/>
                </a:ext>
              </a:extLst>
            </p:cNvPr>
            <p:cNvSpPr/>
            <p:nvPr/>
          </p:nvSpPr>
          <p:spPr>
            <a:xfrm>
              <a:off x="736600" y="916600"/>
              <a:ext cx="3098800" cy="601980"/>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CB5D0618-5F8C-4CF8-A772-0D49A5156162}"/>
                </a:ext>
              </a:extLst>
            </p:cNvPr>
            <p:cNvSpPr/>
            <p:nvPr/>
          </p:nvSpPr>
          <p:spPr>
            <a:xfrm>
              <a:off x="213360" y="47920"/>
              <a:ext cx="4140200" cy="602320"/>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AD97150F-79D6-4E36-86CA-8FB3755FCF58}"/>
                </a:ext>
              </a:extLst>
            </p:cNvPr>
            <p:cNvSpPr/>
            <p:nvPr/>
          </p:nvSpPr>
          <p:spPr>
            <a:xfrm>
              <a:off x="3230880" y="1879600"/>
              <a:ext cx="1971040" cy="81280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 Group 2</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FBBFCD43-A295-4786-B710-CF0BFE876072}"/>
                </a:ext>
              </a:extLst>
            </p:cNvPr>
            <p:cNvSpPr/>
            <p:nvPr/>
          </p:nvSpPr>
          <p:spPr>
            <a:xfrm>
              <a:off x="81280" y="1879600"/>
              <a:ext cx="3007360" cy="81280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 Group 1</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8C2FA57E-5B04-4E4B-903D-9B37E0ABA8C6}"/>
                </a:ext>
              </a:extLst>
            </p:cNvPr>
            <p:cNvSpPr/>
            <p:nvPr/>
          </p:nvSpPr>
          <p:spPr>
            <a:xfrm>
              <a:off x="291760" y="18000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Producer1</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0312B101-848B-4A7A-8B49-F0A1446FC515}"/>
                </a:ext>
              </a:extLst>
            </p:cNvPr>
            <p:cNvSpPr/>
            <p:nvPr/>
          </p:nvSpPr>
          <p:spPr>
            <a:xfrm>
              <a:off x="1343320" y="18000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Producer2</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DF66BE4E-1F69-4F73-B141-360616DC6746}"/>
                </a:ext>
              </a:extLst>
            </p:cNvPr>
            <p:cNvSpPr/>
            <p:nvPr/>
          </p:nvSpPr>
          <p:spPr>
            <a:xfrm>
              <a:off x="2394880" y="18000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Producer3</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398AF654-2303-46E6-A95E-88FF6BAF1AAC}"/>
                </a:ext>
              </a:extLst>
            </p:cNvPr>
            <p:cNvSpPr/>
            <p:nvPr/>
          </p:nvSpPr>
          <p:spPr>
            <a:xfrm>
              <a:off x="3446440" y="18000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Producer4</a:t>
              </a:r>
              <a:endParaRPr lang="zh-CN" sz="1050" kern="10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2D518DA8-E952-44F6-A5CA-00B5D6B0EC73}"/>
                </a:ext>
              </a:extLst>
            </p:cNvPr>
            <p:cNvSpPr/>
            <p:nvPr/>
          </p:nvSpPr>
          <p:spPr>
            <a:xfrm>
              <a:off x="809920" y="1008040"/>
              <a:ext cx="842010" cy="465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Kafka</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Broker1</a:t>
              </a:r>
              <a:endParaRPr lang="zh-CN" sz="1050" kern="100">
                <a:effectLst/>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5444E853-EF2F-40BC-B09D-026CD57B1924}"/>
                </a:ext>
              </a:extLst>
            </p:cNvPr>
            <p:cNvSpPr/>
            <p:nvPr/>
          </p:nvSpPr>
          <p:spPr>
            <a:xfrm>
              <a:off x="1861480" y="1008040"/>
              <a:ext cx="842010" cy="465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Kafka</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Broker2</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109BB6C9-B661-4112-840F-1E57F060DE38}"/>
                </a:ext>
              </a:extLst>
            </p:cNvPr>
            <p:cNvSpPr/>
            <p:nvPr/>
          </p:nvSpPr>
          <p:spPr>
            <a:xfrm>
              <a:off x="2913040" y="1008040"/>
              <a:ext cx="842010" cy="465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Kafka</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Broker3</a:t>
              </a:r>
              <a:endParaRPr lang="zh-CN" sz="1050" kern="100">
                <a:effectLst/>
                <a:ea typeface="等线" panose="02010600030101010101" pitchFamily="2" charset="-122"/>
                <a:cs typeface="Times New Roman" panose="02020603050405020304" pitchFamily="18" charset="0"/>
              </a:endParaRPr>
            </a:p>
          </p:txBody>
        </p:sp>
        <p:sp>
          <p:nvSpPr>
            <p:cNvPr id="20" name="矩形: 圆角 19">
              <a:extLst>
                <a:ext uri="{FF2B5EF4-FFF2-40B4-BE49-F238E27FC236}">
                  <a16:creationId xmlns:a16="http://schemas.microsoft.com/office/drawing/2014/main" id="{BC9F0D7A-3492-43EF-87DC-74FBC3A4A384}"/>
                </a:ext>
              </a:extLst>
            </p:cNvPr>
            <p:cNvSpPr/>
            <p:nvPr/>
          </p:nvSpPr>
          <p:spPr>
            <a:xfrm>
              <a:off x="11176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Consumer1</a:t>
              </a:r>
              <a:endParaRPr lang="zh-CN" sz="1050" kern="100">
                <a:effectLst/>
                <a:ea typeface="等线"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81DB16E2-9172-4010-875D-543939B61095}"/>
                </a:ext>
              </a:extLst>
            </p:cNvPr>
            <p:cNvSpPr/>
            <p:nvPr/>
          </p:nvSpPr>
          <p:spPr>
            <a:xfrm>
              <a:off x="116332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Consumer2</a:t>
              </a:r>
              <a:endParaRPr lang="zh-CN" sz="1050" kern="100">
                <a:effectLst/>
                <a:ea typeface="等线" panose="02010600030101010101" pitchFamily="2" charset="-122"/>
                <a:cs typeface="Times New Roman" panose="02020603050405020304" pitchFamily="18" charset="0"/>
              </a:endParaRPr>
            </a:p>
          </p:txBody>
        </p:sp>
        <p:sp>
          <p:nvSpPr>
            <p:cNvPr id="22" name="矩形: 圆角 21">
              <a:extLst>
                <a:ext uri="{FF2B5EF4-FFF2-40B4-BE49-F238E27FC236}">
                  <a16:creationId xmlns:a16="http://schemas.microsoft.com/office/drawing/2014/main" id="{5E6E1D59-332C-4C66-AFBD-E9745403D0E3}"/>
                </a:ext>
              </a:extLst>
            </p:cNvPr>
            <p:cNvSpPr/>
            <p:nvPr/>
          </p:nvSpPr>
          <p:spPr>
            <a:xfrm>
              <a:off x="221488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Consumer3</a:t>
              </a:r>
              <a:endParaRPr lang="zh-CN" sz="1050" kern="100">
                <a:effectLst/>
                <a:ea typeface="等线" panose="02010600030101010101" pitchFamily="2" charset="-122"/>
                <a:cs typeface="Times New Roman" panose="02020603050405020304" pitchFamily="18" charset="0"/>
              </a:endParaRPr>
            </a:p>
          </p:txBody>
        </p:sp>
        <p:sp>
          <p:nvSpPr>
            <p:cNvPr id="23" name="矩形: 圆角 22">
              <a:extLst>
                <a:ext uri="{FF2B5EF4-FFF2-40B4-BE49-F238E27FC236}">
                  <a16:creationId xmlns:a16="http://schemas.microsoft.com/office/drawing/2014/main" id="{D4FB6CC7-A3B2-40B0-ABCD-6EB410D10253}"/>
                </a:ext>
              </a:extLst>
            </p:cNvPr>
            <p:cNvSpPr/>
            <p:nvPr/>
          </p:nvSpPr>
          <p:spPr>
            <a:xfrm>
              <a:off x="326644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Consumer4</a:t>
              </a:r>
              <a:endParaRPr lang="zh-CN" sz="1050" kern="100">
                <a:effectLst/>
                <a:ea typeface="等线" panose="02010600030101010101" pitchFamily="2"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C240E46F-3E82-486A-82A3-81F02AFA2135}"/>
                </a:ext>
              </a:extLst>
            </p:cNvPr>
            <p:cNvSpPr/>
            <p:nvPr/>
          </p:nvSpPr>
          <p:spPr>
            <a:xfrm>
              <a:off x="431546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Consumer5</a:t>
              </a:r>
              <a:endParaRPr lang="zh-CN" sz="1050" kern="100">
                <a:effectLst/>
                <a:ea typeface="等线" panose="02010600030101010101" pitchFamily="2" charset="-122"/>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14C82A57-3532-4AC0-B23E-3D16BB29BC4A}"/>
                </a:ext>
              </a:extLst>
            </p:cNvPr>
            <p:cNvCxnSpPr/>
            <p:nvPr/>
          </p:nvCxnSpPr>
          <p:spPr>
            <a:xfrm>
              <a:off x="712765" y="515280"/>
              <a:ext cx="51816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597B4375-10C5-4BF9-9C50-32922E2A9C6B}"/>
                </a:ext>
              </a:extLst>
            </p:cNvPr>
            <p:cNvCxnSpPr/>
            <p:nvPr/>
          </p:nvCxnSpPr>
          <p:spPr>
            <a:xfrm>
              <a:off x="712765" y="515280"/>
              <a:ext cx="156972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D6B0976-4213-49F2-B4D8-53EF6B6BE8BB}"/>
                </a:ext>
              </a:extLst>
            </p:cNvPr>
            <p:cNvCxnSpPr/>
            <p:nvPr/>
          </p:nvCxnSpPr>
          <p:spPr>
            <a:xfrm flipH="1">
              <a:off x="1230925" y="515280"/>
              <a:ext cx="53340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A390CE59-7A21-41E4-AB74-C4E1EE2A75B7}"/>
                </a:ext>
              </a:extLst>
            </p:cNvPr>
            <p:cNvCxnSpPr/>
            <p:nvPr/>
          </p:nvCxnSpPr>
          <p:spPr>
            <a:xfrm>
              <a:off x="1752600" y="523240"/>
              <a:ext cx="529885" cy="48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8CDC6E13-827F-4954-9F43-B04948B5889D}"/>
                </a:ext>
              </a:extLst>
            </p:cNvPr>
            <p:cNvCxnSpPr/>
            <p:nvPr/>
          </p:nvCxnSpPr>
          <p:spPr>
            <a:xfrm flipH="1">
              <a:off x="1230925" y="515280"/>
              <a:ext cx="158496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AF834FDD-2CF7-4C58-87B1-AB5DB0E7585B}"/>
                </a:ext>
              </a:extLst>
            </p:cNvPr>
            <p:cNvCxnSpPr/>
            <p:nvPr/>
          </p:nvCxnSpPr>
          <p:spPr>
            <a:xfrm flipH="1">
              <a:off x="2282485" y="515280"/>
              <a:ext cx="53340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7E47C705-6F55-4C74-8AD0-99026BD26427}"/>
                </a:ext>
              </a:extLst>
            </p:cNvPr>
            <p:cNvCxnSpPr/>
            <p:nvPr/>
          </p:nvCxnSpPr>
          <p:spPr>
            <a:xfrm>
              <a:off x="2815885" y="515280"/>
              <a:ext cx="51816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7BD3F488-2854-40A7-A416-7275B8A6A271}"/>
                </a:ext>
              </a:extLst>
            </p:cNvPr>
            <p:cNvCxnSpPr/>
            <p:nvPr/>
          </p:nvCxnSpPr>
          <p:spPr>
            <a:xfrm flipH="1">
              <a:off x="3334045" y="515280"/>
              <a:ext cx="53340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E4BE3643-3956-49C2-A56B-B4D540A5D601}"/>
                </a:ext>
              </a:extLst>
            </p:cNvPr>
            <p:cNvCxnSpPr/>
            <p:nvPr/>
          </p:nvCxnSpPr>
          <p:spPr>
            <a:xfrm flipH="1">
              <a:off x="532765" y="1473200"/>
              <a:ext cx="69816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D9D8417D-9D4C-4824-A178-275DC91405C5}"/>
                </a:ext>
              </a:extLst>
            </p:cNvPr>
            <p:cNvCxnSpPr/>
            <p:nvPr/>
          </p:nvCxnSpPr>
          <p:spPr>
            <a:xfrm>
              <a:off x="1230925" y="1473200"/>
              <a:ext cx="245652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E93C8216-1F8D-4D0B-BF37-C9547B6739F0}"/>
                </a:ext>
              </a:extLst>
            </p:cNvPr>
            <p:cNvCxnSpPr/>
            <p:nvPr/>
          </p:nvCxnSpPr>
          <p:spPr>
            <a:xfrm flipH="1">
              <a:off x="1584325" y="1473200"/>
              <a:ext cx="69816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60D63688-B18E-44DD-BDC7-5449B6D26A2C}"/>
                </a:ext>
              </a:extLst>
            </p:cNvPr>
            <p:cNvCxnSpPr/>
            <p:nvPr/>
          </p:nvCxnSpPr>
          <p:spPr>
            <a:xfrm>
              <a:off x="2282485" y="1473200"/>
              <a:ext cx="245398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0C524505-A379-4F00-AFF7-EFF338C62644}"/>
                </a:ext>
              </a:extLst>
            </p:cNvPr>
            <p:cNvCxnSpPr/>
            <p:nvPr/>
          </p:nvCxnSpPr>
          <p:spPr>
            <a:xfrm flipH="1">
              <a:off x="2635885" y="1473200"/>
              <a:ext cx="69816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6A01B03C-7737-4FA7-95AE-8A4789E7F642}"/>
                </a:ext>
              </a:extLst>
            </p:cNvPr>
            <p:cNvCxnSpPr/>
            <p:nvPr/>
          </p:nvCxnSpPr>
          <p:spPr>
            <a:xfrm>
              <a:off x="3334045" y="1473200"/>
              <a:ext cx="140242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云形 38">
              <a:extLst>
                <a:ext uri="{FF2B5EF4-FFF2-40B4-BE49-F238E27FC236}">
                  <a16:creationId xmlns:a16="http://schemas.microsoft.com/office/drawing/2014/main" id="{C89272AD-BDE6-4433-A0B0-C264664196DA}"/>
                </a:ext>
              </a:extLst>
            </p:cNvPr>
            <p:cNvSpPr/>
            <p:nvPr/>
          </p:nvSpPr>
          <p:spPr>
            <a:xfrm>
              <a:off x="4170680" y="911520"/>
              <a:ext cx="1103630" cy="414360"/>
            </a:xfrm>
            <a:prstGeom prst="clou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3EB2C294-5329-4C02-8EB0-991A4376E661}"/>
                </a:ext>
              </a:extLst>
            </p:cNvPr>
            <p:cNvCxnSpPr/>
            <p:nvPr/>
          </p:nvCxnSpPr>
          <p:spPr>
            <a:xfrm>
              <a:off x="4353560" y="349080"/>
              <a:ext cx="368935" cy="586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D40165F9-7947-4063-A0F3-D83F3EDBCB46}"/>
                </a:ext>
              </a:extLst>
            </p:cNvPr>
            <p:cNvCxnSpPr/>
            <p:nvPr/>
          </p:nvCxnSpPr>
          <p:spPr>
            <a:xfrm flipV="1">
              <a:off x="3835400" y="1118700"/>
              <a:ext cx="338703" cy="98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D7B1D10D-7E25-42ED-AD3A-D8F321ADC24C}"/>
                </a:ext>
              </a:extLst>
            </p:cNvPr>
            <p:cNvCxnSpPr/>
            <p:nvPr/>
          </p:nvCxnSpPr>
          <p:spPr>
            <a:xfrm flipV="1">
              <a:off x="4632960" y="1325439"/>
              <a:ext cx="89535" cy="43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94361732"/>
      </p:ext>
    </p:extLst>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fontScale="92500" lnSpcReduction="20000"/>
          </a:bodyPr>
          <a:lstStyle/>
          <a:p>
            <a:r>
              <a:rPr lang="en-US" altLang="zh-CN" dirty="0"/>
              <a:t>1. </a:t>
            </a:r>
            <a:r>
              <a:rPr lang="zh-CN" altLang="zh-CN" dirty="0"/>
              <a:t>相关名词解释</a:t>
            </a:r>
          </a:p>
          <a:p>
            <a:pPr lvl="1"/>
            <a:r>
              <a:rPr lang="en-US" altLang="zh-CN" dirty="0"/>
              <a:t>1) Message</a:t>
            </a:r>
            <a:endParaRPr lang="zh-CN" altLang="zh-CN" dirty="0"/>
          </a:p>
          <a:p>
            <a:pPr lvl="2"/>
            <a:r>
              <a:rPr lang="en-US" altLang="zh-CN" dirty="0"/>
              <a:t>Message</a:t>
            </a:r>
            <a:r>
              <a:rPr lang="zh-CN" altLang="zh-CN" dirty="0"/>
              <a:t>即消息。</a:t>
            </a:r>
            <a:r>
              <a:rPr lang="en-US" altLang="zh-CN" dirty="0"/>
              <a:t>Message</a:t>
            </a:r>
            <a:r>
              <a:rPr lang="zh-CN" altLang="zh-CN" dirty="0"/>
              <a:t>是通信的基本单位，每个</a:t>
            </a:r>
            <a:r>
              <a:rPr lang="en-US" altLang="zh-CN" dirty="0"/>
              <a:t>Producer</a:t>
            </a:r>
            <a:r>
              <a:rPr lang="zh-CN" altLang="zh-CN" dirty="0"/>
              <a:t>可以向一个</a:t>
            </a:r>
            <a:r>
              <a:rPr lang="en-US" altLang="zh-CN" dirty="0"/>
              <a:t>Topic</a:t>
            </a:r>
            <a:r>
              <a:rPr lang="zh-CN" altLang="zh-CN" dirty="0"/>
              <a:t>发布一些消息，</a:t>
            </a:r>
            <a:r>
              <a:rPr lang="en-US" altLang="zh-CN" dirty="0"/>
              <a:t>Kafka</a:t>
            </a:r>
            <a:r>
              <a:rPr lang="zh-CN" altLang="zh-CN" dirty="0"/>
              <a:t>中的消息是以</a:t>
            </a:r>
            <a:r>
              <a:rPr lang="en-US" altLang="zh-CN" dirty="0"/>
              <a:t>Topic</a:t>
            </a:r>
            <a:r>
              <a:rPr lang="zh-CN" altLang="zh-CN" dirty="0"/>
              <a:t>为基本单位组织的，消息是无状态的，消息消费的先后顺序是没有关系的。每条</a:t>
            </a:r>
            <a:r>
              <a:rPr lang="en-US" altLang="zh-CN" dirty="0"/>
              <a:t>Message</a:t>
            </a:r>
            <a:r>
              <a:rPr lang="zh-CN" altLang="zh-CN" dirty="0"/>
              <a:t>包含三个属性：</a:t>
            </a:r>
            <a:r>
              <a:rPr lang="en-US" altLang="zh-CN" dirty="0"/>
              <a:t>offset</a:t>
            </a:r>
            <a:r>
              <a:rPr lang="zh-CN" altLang="zh-CN" dirty="0"/>
              <a:t>，消息的唯一标识，类型为</a:t>
            </a:r>
            <a:r>
              <a:rPr lang="en-US" altLang="zh-CN" dirty="0"/>
              <a:t>long</a:t>
            </a:r>
            <a:r>
              <a:rPr lang="zh-CN" altLang="zh-CN" dirty="0"/>
              <a:t>；</a:t>
            </a:r>
            <a:r>
              <a:rPr lang="en-US" altLang="zh-CN" dirty="0" err="1"/>
              <a:t>MessageSize</a:t>
            </a:r>
            <a:r>
              <a:rPr lang="zh-CN" altLang="zh-CN" dirty="0"/>
              <a:t>，消息的大小，类型为</a:t>
            </a:r>
            <a:r>
              <a:rPr lang="en-US" altLang="zh-CN" dirty="0"/>
              <a:t>int</a:t>
            </a:r>
            <a:r>
              <a:rPr lang="zh-CN" altLang="zh-CN" dirty="0"/>
              <a:t>；</a:t>
            </a:r>
            <a:r>
              <a:rPr lang="en-US" altLang="zh-CN" dirty="0"/>
              <a:t>data</a:t>
            </a:r>
            <a:r>
              <a:rPr lang="zh-CN" altLang="zh-CN" dirty="0"/>
              <a:t>，消息的具体内容，可以看作一个字节数组。</a:t>
            </a:r>
          </a:p>
          <a:p>
            <a:pPr lvl="1"/>
            <a:r>
              <a:rPr lang="en-US" altLang="zh-CN" dirty="0"/>
              <a:t>2) Topic</a:t>
            </a:r>
            <a:endParaRPr lang="zh-CN" altLang="zh-CN" dirty="0"/>
          </a:p>
          <a:p>
            <a:pPr lvl="2"/>
            <a:r>
              <a:rPr lang="en-US" altLang="zh-CN" dirty="0"/>
              <a:t>Topic</a:t>
            </a:r>
            <a:r>
              <a:rPr lang="zh-CN" altLang="zh-CN" dirty="0"/>
              <a:t>即主题。发布到</a:t>
            </a:r>
            <a:r>
              <a:rPr lang="en-US" altLang="zh-CN" dirty="0"/>
              <a:t>Kafka</a:t>
            </a:r>
            <a:r>
              <a:rPr lang="zh-CN" altLang="zh-CN" dirty="0"/>
              <a:t>集群的消息都有一个类别，这个类别被称为</a:t>
            </a:r>
            <a:r>
              <a:rPr lang="en-US" altLang="zh-CN" dirty="0"/>
              <a:t>Topic</a:t>
            </a:r>
            <a:r>
              <a:rPr lang="zh-CN" altLang="zh-CN" dirty="0"/>
              <a:t>，</a:t>
            </a:r>
            <a:r>
              <a:rPr lang="en-US" altLang="zh-CN" dirty="0"/>
              <a:t>Kafka</a:t>
            </a:r>
            <a:r>
              <a:rPr lang="zh-CN" altLang="zh-CN" dirty="0"/>
              <a:t>根据</a:t>
            </a:r>
            <a:r>
              <a:rPr lang="en-US" altLang="zh-CN" dirty="0"/>
              <a:t>Topic</a:t>
            </a:r>
            <a:r>
              <a:rPr lang="zh-CN" altLang="zh-CN" dirty="0"/>
              <a:t>对消息进行归类，发布到</a:t>
            </a:r>
            <a:r>
              <a:rPr lang="en-US" altLang="zh-CN" dirty="0"/>
              <a:t>Kafka</a:t>
            </a:r>
            <a:r>
              <a:rPr lang="zh-CN" altLang="zh-CN" dirty="0"/>
              <a:t>集群的每条消息都需要指定一个</a:t>
            </a:r>
            <a:r>
              <a:rPr lang="en-US" altLang="zh-CN" dirty="0"/>
              <a:t>Topic</a:t>
            </a:r>
            <a:r>
              <a:rPr lang="zh-CN" altLang="zh-CN" dirty="0"/>
              <a:t>。</a:t>
            </a:r>
          </a:p>
          <a:p>
            <a:pPr lvl="1"/>
            <a:r>
              <a:rPr lang="en-US" altLang="zh-CN" dirty="0"/>
              <a:t>3) Partition</a:t>
            </a:r>
            <a:endParaRPr lang="zh-CN" altLang="zh-CN" dirty="0"/>
          </a:p>
          <a:p>
            <a:pPr lvl="2"/>
            <a:r>
              <a:rPr lang="en-US" altLang="zh-CN" dirty="0"/>
              <a:t>Partition</a:t>
            </a:r>
            <a:r>
              <a:rPr lang="zh-CN" altLang="zh-CN" dirty="0"/>
              <a:t>即分区。物理上的概念，一个</a:t>
            </a:r>
            <a:r>
              <a:rPr lang="en-US" altLang="zh-CN" dirty="0"/>
              <a:t>Topic</a:t>
            </a:r>
            <a:r>
              <a:rPr lang="zh-CN" altLang="zh-CN" dirty="0"/>
              <a:t>可以分为多个</a:t>
            </a:r>
            <a:r>
              <a:rPr lang="en-US" altLang="zh-CN" dirty="0"/>
              <a:t>Partition</a:t>
            </a:r>
            <a:r>
              <a:rPr lang="zh-CN" altLang="zh-CN" dirty="0"/>
              <a:t>，每个</a:t>
            </a:r>
            <a:r>
              <a:rPr lang="en-US" altLang="zh-CN" dirty="0"/>
              <a:t>Partition</a:t>
            </a:r>
            <a:r>
              <a:rPr lang="zh-CN" altLang="zh-CN" dirty="0"/>
              <a:t>内部都是有序的。每个</a:t>
            </a:r>
            <a:r>
              <a:rPr lang="en-US" altLang="zh-CN" dirty="0"/>
              <a:t>Partition</a:t>
            </a:r>
            <a:r>
              <a:rPr lang="zh-CN" altLang="zh-CN" dirty="0"/>
              <a:t>只能由一个</a:t>
            </a:r>
            <a:r>
              <a:rPr lang="en-US" altLang="zh-CN" dirty="0"/>
              <a:t>Consumer</a:t>
            </a:r>
            <a:r>
              <a:rPr lang="zh-CN" altLang="zh-CN" dirty="0"/>
              <a:t>来进行消费，但是一个</a:t>
            </a:r>
            <a:r>
              <a:rPr lang="en-US" altLang="zh-CN" dirty="0"/>
              <a:t>Consumer</a:t>
            </a:r>
            <a:r>
              <a:rPr lang="zh-CN" altLang="zh-CN" dirty="0"/>
              <a:t>可以消费多个</a:t>
            </a:r>
            <a:r>
              <a:rPr lang="en-US" altLang="zh-CN" dirty="0"/>
              <a:t>Partition</a:t>
            </a:r>
            <a:r>
              <a:rPr lang="zh-CN" altLang="zh-CN" dirty="0"/>
              <a:t>。</a:t>
            </a:r>
          </a:p>
        </p:txBody>
      </p:sp>
    </p:spTree>
    <p:extLst>
      <p:ext uri="{BB962C8B-B14F-4D97-AF65-F5344CB8AC3E}">
        <p14:creationId xmlns:p14="http://schemas.microsoft.com/office/powerpoint/2010/main" val="1816910458"/>
      </p:ext>
    </p:extLst>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a:bodyPr>
          <a:lstStyle/>
          <a:p>
            <a:r>
              <a:rPr lang="en-US" altLang="zh-CN" sz="1600" dirty="0"/>
              <a:t>1. </a:t>
            </a:r>
            <a:r>
              <a:rPr lang="zh-CN" altLang="zh-CN" sz="1600" dirty="0"/>
              <a:t>相关名词解释</a:t>
            </a:r>
          </a:p>
          <a:p>
            <a:pPr lvl="1"/>
            <a:r>
              <a:rPr lang="en-US" altLang="zh-CN" sz="1400" dirty="0"/>
              <a:t>4) Broker</a:t>
            </a:r>
            <a:endParaRPr lang="zh-CN" altLang="zh-CN" sz="1400" dirty="0"/>
          </a:p>
          <a:p>
            <a:pPr lvl="2"/>
            <a:r>
              <a:rPr lang="en-US" altLang="zh-CN" sz="1200" dirty="0"/>
              <a:t>Broker</a:t>
            </a:r>
            <a:r>
              <a:rPr lang="zh-CN" altLang="zh-CN" sz="1200" dirty="0"/>
              <a:t>为消息中间件处理节点。一个</a:t>
            </a:r>
            <a:r>
              <a:rPr lang="en-US" altLang="zh-CN" sz="1200" dirty="0"/>
              <a:t>Kafka</a:t>
            </a:r>
            <a:r>
              <a:rPr lang="zh-CN" altLang="zh-CN" sz="1200" dirty="0"/>
              <a:t>集群由多个</a:t>
            </a:r>
            <a:r>
              <a:rPr lang="en-US" altLang="zh-CN" sz="1200" dirty="0"/>
              <a:t>Kafka</a:t>
            </a:r>
            <a:r>
              <a:rPr lang="zh-CN" altLang="zh-CN" sz="1200" dirty="0"/>
              <a:t>实例组成，每个实例被称为</a:t>
            </a:r>
            <a:r>
              <a:rPr lang="en-US" altLang="zh-CN" sz="1200" dirty="0"/>
              <a:t>Broker</a:t>
            </a:r>
            <a:r>
              <a:rPr lang="zh-CN" altLang="zh-CN" sz="1200" dirty="0"/>
              <a:t>。一个</a:t>
            </a:r>
            <a:r>
              <a:rPr lang="en-US" altLang="zh-CN" sz="1200" dirty="0"/>
              <a:t>Broker</a:t>
            </a:r>
            <a:r>
              <a:rPr lang="zh-CN" altLang="zh-CN" sz="1200" dirty="0"/>
              <a:t>上可以创建一个或多个</a:t>
            </a:r>
            <a:r>
              <a:rPr lang="en-US" altLang="zh-CN" sz="1200" dirty="0"/>
              <a:t>Topic</a:t>
            </a:r>
            <a:r>
              <a:rPr lang="zh-CN" altLang="zh-CN" sz="1200" dirty="0"/>
              <a:t>，同一个</a:t>
            </a:r>
            <a:r>
              <a:rPr lang="en-US" altLang="zh-CN" sz="1200" dirty="0"/>
              <a:t>Topic</a:t>
            </a:r>
            <a:r>
              <a:rPr lang="zh-CN" altLang="zh-CN" sz="1200" dirty="0"/>
              <a:t>可以在同一</a:t>
            </a:r>
            <a:r>
              <a:rPr lang="en-US" altLang="zh-CN" sz="1200" dirty="0"/>
              <a:t>Kafka</a:t>
            </a:r>
            <a:r>
              <a:rPr lang="zh-CN" altLang="zh-CN" sz="1200" dirty="0"/>
              <a:t>集群下的多个</a:t>
            </a:r>
            <a:r>
              <a:rPr lang="en-US" altLang="zh-CN" sz="1200" dirty="0"/>
              <a:t>Broker</a:t>
            </a:r>
            <a:r>
              <a:rPr lang="zh-CN" altLang="zh-CN" sz="1200" dirty="0"/>
              <a:t>上分布</a:t>
            </a:r>
            <a:r>
              <a:rPr lang="zh-CN" altLang="en-US" sz="1200" dirty="0"/>
              <a:t>。</a:t>
            </a:r>
            <a:endParaRPr lang="zh-CN" altLang="zh-CN" sz="1200" dirty="0"/>
          </a:p>
        </p:txBody>
      </p:sp>
      <p:grpSp>
        <p:nvGrpSpPr>
          <p:cNvPr id="4" name="画布 22523">
            <a:extLst>
              <a:ext uri="{FF2B5EF4-FFF2-40B4-BE49-F238E27FC236}">
                <a16:creationId xmlns:a16="http://schemas.microsoft.com/office/drawing/2014/main" id="{C9A9E956-4425-4863-B68B-AFCA6843983A}"/>
              </a:ext>
            </a:extLst>
          </p:cNvPr>
          <p:cNvGrpSpPr/>
          <p:nvPr/>
        </p:nvGrpSpPr>
        <p:grpSpPr>
          <a:xfrm>
            <a:off x="2180172" y="2524126"/>
            <a:ext cx="5274310" cy="2209800"/>
            <a:chOff x="0" y="0"/>
            <a:chExt cx="5274310" cy="2209800"/>
          </a:xfrm>
        </p:grpSpPr>
        <p:sp>
          <p:nvSpPr>
            <p:cNvPr id="5" name="矩形 4">
              <a:extLst>
                <a:ext uri="{FF2B5EF4-FFF2-40B4-BE49-F238E27FC236}">
                  <a16:creationId xmlns:a16="http://schemas.microsoft.com/office/drawing/2014/main" id="{8523E40A-ADD0-45BA-A2B5-E50BBD7AC028}"/>
                </a:ext>
              </a:extLst>
            </p:cNvPr>
            <p:cNvSpPr/>
            <p:nvPr/>
          </p:nvSpPr>
          <p:spPr>
            <a:xfrm>
              <a:off x="0" y="0"/>
              <a:ext cx="5274310" cy="2209800"/>
            </a:xfrm>
            <a:prstGeom prst="rect">
              <a:avLst/>
            </a:prstGeom>
            <a:solidFill>
              <a:prstClr val="white"/>
            </a:solidFill>
          </p:spPr>
        </p:sp>
        <p:sp>
          <p:nvSpPr>
            <p:cNvPr id="6" name="矩形: 圆角 5">
              <a:extLst>
                <a:ext uri="{FF2B5EF4-FFF2-40B4-BE49-F238E27FC236}">
                  <a16:creationId xmlns:a16="http://schemas.microsoft.com/office/drawing/2014/main" id="{A48B5048-5AC0-4B2B-8ED5-D115FA488CB0}"/>
                </a:ext>
              </a:extLst>
            </p:cNvPr>
            <p:cNvSpPr/>
            <p:nvPr/>
          </p:nvSpPr>
          <p:spPr>
            <a:xfrm>
              <a:off x="733720" y="51585"/>
              <a:ext cx="1079840" cy="2120993"/>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Broker1</a:t>
              </a:r>
              <a:endParaRPr lang="zh-CN" sz="1050" kern="100">
                <a:effectLst/>
                <a:ea typeface="等线" panose="02010600030101010101" pitchFamily="2" charset="-122"/>
                <a:cs typeface="Times New Roman" panose="02020603050405020304" pitchFamily="18" charset="0"/>
              </a:endParaRPr>
            </a:p>
          </p:txBody>
        </p:sp>
        <p:sp>
          <p:nvSpPr>
            <p:cNvPr id="7" name="圆柱体 6">
              <a:extLst>
                <a:ext uri="{FF2B5EF4-FFF2-40B4-BE49-F238E27FC236}">
                  <a16:creationId xmlns:a16="http://schemas.microsoft.com/office/drawing/2014/main" id="{3783D0EB-9B1D-4AC0-B7EB-9E8FFB857305}"/>
                </a:ext>
              </a:extLst>
            </p:cNvPr>
            <p:cNvSpPr/>
            <p:nvPr/>
          </p:nvSpPr>
          <p:spPr>
            <a:xfrm rot="5400000">
              <a:off x="1099626" y="-55194"/>
              <a:ext cx="353176" cy="830852"/>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Topic1</a:t>
              </a:r>
              <a:endParaRPr lang="zh-CN" sz="1050" kern="100">
                <a:effectLst/>
                <a:ea typeface="等线" panose="02010600030101010101" pitchFamily="2" charset="-122"/>
                <a:cs typeface="Times New Roman" panose="02020603050405020304" pitchFamily="18" charset="0"/>
              </a:endParaRPr>
            </a:p>
          </p:txBody>
        </p:sp>
        <p:sp>
          <p:nvSpPr>
            <p:cNvPr id="8" name="圆柱体 7">
              <a:extLst>
                <a:ext uri="{FF2B5EF4-FFF2-40B4-BE49-F238E27FC236}">
                  <a16:creationId xmlns:a16="http://schemas.microsoft.com/office/drawing/2014/main" id="{E63510A2-87FC-4CB9-A9C2-FDA1291891EE}"/>
                </a:ext>
              </a:extLst>
            </p:cNvPr>
            <p:cNvSpPr/>
            <p:nvPr/>
          </p:nvSpPr>
          <p:spPr>
            <a:xfrm rot="5400000">
              <a:off x="1089320" y="345982"/>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Topic2</a:t>
              </a:r>
              <a:endParaRPr lang="zh-CN" sz="1050" kern="100">
                <a:effectLst/>
                <a:ea typeface="等线" panose="02010600030101010101" pitchFamily="2" charset="-122"/>
                <a:cs typeface="Times New Roman" panose="02020603050405020304" pitchFamily="18" charset="0"/>
              </a:endParaRPr>
            </a:p>
          </p:txBody>
        </p:sp>
        <p:sp>
          <p:nvSpPr>
            <p:cNvPr id="9" name="圆柱体 8">
              <a:extLst>
                <a:ext uri="{FF2B5EF4-FFF2-40B4-BE49-F238E27FC236}">
                  <a16:creationId xmlns:a16="http://schemas.microsoft.com/office/drawing/2014/main" id="{853EA226-2CBE-416A-9086-B799CDCEDA7F}"/>
                </a:ext>
              </a:extLst>
            </p:cNvPr>
            <p:cNvSpPr/>
            <p:nvPr/>
          </p:nvSpPr>
          <p:spPr>
            <a:xfrm rot="5400000">
              <a:off x="1089319" y="752382"/>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Topic3</a:t>
              </a:r>
              <a:endParaRPr lang="zh-CN" sz="1050" kern="100">
                <a:effectLst/>
                <a:ea typeface="等线" panose="02010600030101010101" pitchFamily="2" charset="-122"/>
                <a:cs typeface="Times New Roman" panose="02020603050405020304" pitchFamily="18" charset="0"/>
              </a:endParaRPr>
            </a:p>
          </p:txBody>
        </p:sp>
        <p:sp>
          <p:nvSpPr>
            <p:cNvPr id="10" name="圆柱体 9">
              <a:extLst>
                <a:ext uri="{FF2B5EF4-FFF2-40B4-BE49-F238E27FC236}">
                  <a16:creationId xmlns:a16="http://schemas.microsoft.com/office/drawing/2014/main" id="{0ED894AF-7265-456F-8EFA-53BFB6ED78E0}"/>
                </a:ext>
              </a:extLst>
            </p:cNvPr>
            <p:cNvSpPr/>
            <p:nvPr/>
          </p:nvSpPr>
          <p:spPr>
            <a:xfrm rot="5400000">
              <a:off x="1089318" y="1163861"/>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Topic4</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84BECCFB-47CC-4E20-BF17-5FBCC58572C5}"/>
                </a:ext>
              </a:extLst>
            </p:cNvPr>
            <p:cNvSpPr/>
            <p:nvPr/>
          </p:nvSpPr>
          <p:spPr>
            <a:xfrm>
              <a:off x="2105320" y="51585"/>
              <a:ext cx="1079500" cy="212026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Broker2</a:t>
              </a:r>
              <a:endParaRPr lang="zh-CN" sz="1050" kern="100">
                <a:effectLst/>
                <a:ea typeface="等线" panose="02010600030101010101" pitchFamily="2" charset="-122"/>
                <a:cs typeface="Times New Roman" panose="02020603050405020304" pitchFamily="18" charset="0"/>
              </a:endParaRPr>
            </a:p>
          </p:txBody>
        </p:sp>
        <p:sp>
          <p:nvSpPr>
            <p:cNvPr id="12" name="圆柱体 11">
              <a:extLst>
                <a:ext uri="{FF2B5EF4-FFF2-40B4-BE49-F238E27FC236}">
                  <a16:creationId xmlns:a16="http://schemas.microsoft.com/office/drawing/2014/main" id="{3CA34758-8B4D-4C33-85A2-B902AB2FC14E}"/>
                </a:ext>
              </a:extLst>
            </p:cNvPr>
            <p:cNvSpPr/>
            <p:nvPr/>
          </p:nvSpPr>
          <p:spPr>
            <a:xfrm rot="5400000">
              <a:off x="2471080" y="-55095"/>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Topic1</a:t>
              </a:r>
              <a:endParaRPr lang="zh-CN" sz="1050" kern="100">
                <a:effectLst/>
                <a:ea typeface="等线" panose="02010600030101010101" pitchFamily="2" charset="-122"/>
                <a:cs typeface="Times New Roman" panose="02020603050405020304" pitchFamily="18" charset="0"/>
              </a:endParaRPr>
            </a:p>
          </p:txBody>
        </p:sp>
        <p:sp>
          <p:nvSpPr>
            <p:cNvPr id="13" name="圆柱体 12">
              <a:extLst>
                <a:ext uri="{FF2B5EF4-FFF2-40B4-BE49-F238E27FC236}">
                  <a16:creationId xmlns:a16="http://schemas.microsoft.com/office/drawing/2014/main" id="{F56124E9-2BB8-43DB-B148-0382B423FDF5}"/>
                </a:ext>
              </a:extLst>
            </p:cNvPr>
            <p:cNvSpPr/>
            <p:nvPr/>
          </p:nvSpPr>
          <p:spPr>
            <a:xfrm rot="5400000">
              <a:off x="2460603" y="346542"/>
              <a:ext cx="353060" cy="829945"/>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Topic2</a:t>
              </a:r>
              <a:endParaRPr lang="zh-CN" sz="1050" kern="100">
                <a:effectLst/>
                <a:ea typeface="等线" panose="02010600030101010101" pitchFamily="2" charset="-122"/>
                <a:cs typeface="Times New Roman" panose="02020603050405020304" pitchFamily="18" charset="0"/>
              </a:endParaRPr>
            </a:p>
          </p:txBody>
        </p:sp>
        <p:sp>
          <p:nvSpPr>
            <p:cNvPr id="14" name="圆柱体 13">
              <a:extLst>
                <a:ext uri="{FF2B5EF4-FFF2-40B4-BE49-F238E27FC236}">
                  <a16:creationId xmlns:a16="http://schemas.microsoft.com/office/drawing/2014/main" id="{4BC34A29-7A47-415A-8FB5-055C12D2AC9F}"/>
                </a:ext>
              </a:extLst>
            </p:cNvPr>
            <p:cNvSpPr/>
            <p:nvPr/>
          </p:nvSpPr>
          <p:spPr>
            <a:xfrm rot="5400000">
              <a:off x="2460603" y="752942"/>
              <a:ext cx="353060" cy="829945"/>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Topic3</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90E51DC7-9E0D-4D9C-95AA-9B57C8C8FCE5}"/>
                </a:ext>
              </a:extLst>
            </p:cNvPr>
            <p:cNvSpPr/>
            <p:nvPr/>
          </p:nvSpPr>
          <p:spPr>
            <a:xfrm>
              <a:off x="3461680" y="51553"/>
              <a:ext cx="1079500" cy="212026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Broker3</a:t>
              </a:r>
              <a:endParaRPr lang="zh-CN" sz="1050" kern="100">
                <a:effectLst/>
                <a:ea typeface="等线" panose="02010600030101010101" pitchFamily="2" charset="-122"/>
                <a:cs typeface="Times New Roman" panose="02020603050405020304" pitchFamily="18" charset="0"/>
              </a:endParaRPr>
            </a:p>
          </p:txBody>
        </p:sp>
        <p:sp>
          <p:nvSpPr>
            <p:cNvPr id="16" name="圆柱体 15">
              <a:extLst>
                <a:ext uri="{FF2B5EF4-FFF2-40B4-BE49-F238E27FC236}">
                  <a16:creationId xmlns:a16="http://schemas.microsoft.com/office/drawing/2014/main" id="{B2B1F104-BB51-414E-80DD-4CACA42F128F}"/>
                </a:ext>
              </a:extLst>
            </p:cNvPr>
            <p:cNvSpPr/>
            <p:nvPr/>
          </p:nvSpPr>
          <p:spPr>
            <a:xfrm rot="5400000">
              <a:off x="3827440" y="-55127"/>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Topic1</a:t>
              </a:r>
              <a:endParaRPr lang="zh-CN" sz="1050" kern="100">
                <a:effectLst/>
                <a:ea typeface="等线" panose="02010600030101010101" pitchFamily="2" charset="-122"/>
                <a:cs typeface="Times New Roman" panose="02020603050405020304" pitchFamily="18" charset="0"/>
              </a:endParaRPr>
            </a:p>
          </p:txBody>
        </p:sp>
        <p:sp>
          <p:nvSpPr>
            <p:cNvPr id="17" name="圆柱体 16">
              <a:extLst>
                <a:ext uri="{FF2B5EF4-FFF2-40B4-BE49-F238E27FC236}">
                  <a16:creationId xmlns:a16="http://schemas.microsoft.com/office/drawing/2014/main" id="{F803BB74-8D64-4AEA-8884-5854BA79F26F}"/>
                </a:ext>
              </a:extLst>
            </p:cNvPr>
            <p:cNvSpPr/>
            <p:nvPr/>
          </p:nvSpPr>
          <p:spPr>
            <a:xfrm rot="5400000">
              <a:off x="3816963" y="346510"/>
              <a:ext cx="353060" cy="829945"/>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Topic2</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611114511"/>
      </p:ext>
    </p:extLst>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a:bodyPr>
          <a:lstStyle/>
          <a:p>
            <a:r>
              <a:rPr lang="en-US" altLang="zh-CN" dirty="0"/>
              <a:t>1. </a:t>
            </a:r>
            <a:r>
              <a:rPr lang="zh-CN" altLang="zh-CN" dirty="0"/>
              <a:t>相关名词解释</a:t>
            </a:r>
          </a:p>
          <a:p>
            <a:pPr lvl="1"/>
            <a:r>
              <a:rPr lang="en-US" altLang="zh-CN" dirty="0"/>
              <a:t>5) Producer</a:t>
            </a:r>
          </a:p>
          <a:p>
            <a:pPr lvl="2"/>
            <a:r>
              <a:rPr lang="en-US" altLang="zh-CN" dirty="0"/>
              <a:t>Producer</a:t>
            </a:r>
            <a:r>
              <a:rPr lang="zh-CN" altLang="en-US" dirty="0"/>
              <a:t>为消息生产者，向</a:t>
            </a:r>
            <a:r>
              <a:rPr lang="en-US" altLang="zh-CN" dirty="0"/>
              <a:t>Broker</a:t>
            </a:r>
            <a:r>
              <a:rPr lang="zh-CN" altLang="en-US" dirty="0"/>
              <a:t>发送消息的客户端。</a:t>
            </a:r>
          </a:p>
          <a:p>
            <a:pPr lvl="1"/>
            <a:r>
              <a:rPr lang="en-US" altLang="zh-CN" dirty="0"/>
              <a:t>6) Consumer</a:t>
            </a:r>
          </a:p>
          <a:p>
            <a:pPr lvl="2"/>
            <a:r>
              <a:rPr lang="en-US" altLang="zh-CN" dirty="0"/>
              <a:t>Consumer</a:t>
            </a:r>
            <a:r>
              <a:rPr lang="zh-CN" altLang="en-US" dirty="0"/>
              <a:t>即消息消费者，从</a:t>
            </a:r>
            <a:r>
              <a:rPr lang="en-US" altLang="zh-CN" dirty="0"/>
              <a:t>Broker</a:t>
            </a:r>
            <a:r>
              <a:rPr lang="zh-CN" altLang="en-US" dirty="0"/>
              <a:t>读取消息的客户端。</a:t>
            </a:r>
          </a:p>
          <a:p>
            <a:pPr lvl="1"/>
            <a:r>
              <a:rPr lang="en-US" altLang="zh-CN" dirty="0"/>
              <a:t>7) Consumer Group</a:t>
            </a:r>
          </a:p>
          <a:p>
            <a:pPr lvl="2"/>
            <a:r>
              <a:rPr lang="zh-CN" altLang="en-US" dirty="0"/>
              <a:t>每个</a:t>
            </a:r>
            <a:r>
              <a:rPr lang="en-US" altLang="zh-CN" dirty="0"/>
              <a:t>Consumer</a:t>
            </a:r>
            <a:r>
              <a:rPr lang="zh-CN" altLang="en-US" dirty="0"/>
              <a:t>属于一个特定的</a:t>
            </a:r>
            <a:r>
              <a:rPr lang="en-US" altLang="zh-CN" dirty="0"/>
              <a:t>Consumer Group</a:t>
            </a:r>
            <a:r>
              <a:rPr lang="zh-CN" altLang="en-US" dirty="0"/>
              <a:t>，一条消息可以发送到多个不同的</a:t>
            </a:r>
            <a:r>
              <a:rPr lang="en-US" altLang="zh-CN" dirty="0"/>
              <a:t>Consumer Group</a:t>
            </a:r>
            <a:r>
              <a:rPr lang="zh-CN" altLang="en-US" dirty="0"/>
              <a:t>，但是一个</a:t>
            </a:r>
            <a:r>
              <a:rPr lang="en-US" altLang="zh-CN" dirty="0"/>
              <a:t>Consumer Group</a:t>
            </a:r>
            <a:r>
              <a:rPr lang="zh-CN" altLang="en-US" dirty="0"/>
              <a:t>中只能有一个</a:t>
            </a:r>
            <a:r>
              <a:rPr lang="en-US" altLang="zh-CN" dirty="0"/>
              <a:t>Consumer</a:t>
            </a:r>
            <a:r>
              <a:rPr lang="zh-CN" altLang="en-US" dirty="0"/>
              <a:t>能够消费该消息</a:t>
            </a:r>
            <a:r>
              <a:rPr lang="zh-CN" altLang="en-US" sz="1100" dirty="0"/>
              <a:t>。</a:t>
            </a:r>
          </a:p>
        </p:txBody>
      </p:sp>
    </p:spTree>
    <p:extLst>
      <p:ext uri="{BB962C8B-B14F-4D97-AF65-F5344CB8AC3E}">
        <p14:creationId xmlns:p14="http://schemas.microsoft.com/office/powerpoint/2010/main" val="2890932381"/>
      </p:ext>
    </p:extLst>
  </p:cSld>
  <p:clrMapOvr>
    <a:masterClrMapping/>
  </p:clrMapOvr>
  <p:transition spd="med">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fontScale="77500" lnSpcReduction="20000"/>
          </a:bodyPr>
          <a:lstStyle/>
          <a:p>
            <a:r>
              <a:rPr lang="en-US" altLang="zh-CN" dirty="0"/>
              <a:t>2. Kafka</a:t>
            </a:r>
            <a:r>
              <a:rPr lang="zh-CN" altLang="en-US" dirty="0"/>
              <a:t>体系架构中涉及的重要构件</a:t>
            </a:r>
            <a:endParaRPr lang="en-US" altLang="zh-CN" dirty="0"/>
          </a:p>
          <a:p>
            <a:pPr lvl="1"/>
            <a:r>
              <a:rPr lang="en-US" altLang="zh-CN" dirty="0"/>
              <a:t>1) Producer</a:t>
            </a:r>
            <a:r>
              <a:rPr lang="zh-CN" altLang="zh-CN" dirty="0"/>
              <a:t>（生产者）</a:t>
            </a:r>
          </a:p>
          <a:p>
            <a:pPr lvl="2"/>
            <a:r>
              <a:rPr lang="en-US" altLang="zh-CN" dirty="0"/>
              <a:t>Producer</a:t>
            </a:r>
            <a:r>
              <a:rPr lang="zh-CN" altLang="zh-CN" dirty="0"/>
              <a:t>用于将流数据发送到</a:t>
            </a:r>
            <a:r>
              <a:rPr lang="en-US" altLang="zh-CN" dirty="0"/>
              <a:t>Kafka</a:t>
            </a:r>
            <a:r>
              <a:rPr lang="zh-CN" altLang="zh-CN" dirty="0"/>
              <a:t>消息队列上，它的任务是向</a:t>
            </a:r>
            <a:r>
              <a:rPr lang="en-US" altLang="zh-CN" dirty="0"/>
              <a:t>Broker</a:t>
            </a:r>
            <a:r>
              <a:rPr lang="zh-CN" altLang="zh-CN" dirty="0"/>
              <a:t>发送数据，通过</a:t>
            </a:r>
            <a:r>
              <a:rPr lang="en-US" altLang="zh-CN" dirty="0" err="1"/>
              <a:t>ZooKeeper</a:t>
            </a:r>
            <a:r>
              <a:rPr lang="zh-CN" altLang="zh-CN" dirty="0"/>
              <a:t>获取可用的</a:t>
            </a:r>
            <a:r>
              <a:rPr lang="en-US" altLang="zh-CN" dirty="0"/>
              <a:t>Broker</a:t>
            </a:r>
            <a:r>
              <a:rPr lang="zh-CN" altLang="zh-CN" dirty="0"/>
              <a:t>列表。</a:t>
            </a:r>
            <a:r>
              <a:rPr lang="en-US" altLang="zh-CN" dirty="0"/>
              <a:t>Producer</a:t>
            </a:r>
            <a:r>
              <a:rPr lang="zh-CN" altLang="zh-CN" dirty="0"/>
              <a:t>作为消息的生产者，在生产消息后需要将消息投送到指定的目的地，即某个</a:t>
            </a:r>
            <a:r>
              <a:rPr lang="en-US" altLang="zh-CN" dirty="0"/>
              <a:t>Topic</a:t>
            </a:r>
            <a:r>
              <a:rPr lang="zh-CN" altLang="zh-CN" dirty="0"/>
              <a:t>的某个</a:t>
            </a:r>
            <a:r>
              <a:rPr lang="en-US" altLang="zh-CN" dirty="0"/>
              <a:t>Partition</a:t>
            </a:r>
            <a:r>
              <a:rPr lang="zh-CN" altLang="zh-CN" dirty="0"/>
              <a:t>。</a:t>
            </a:r>
            <a:r>
              <a:rPr lang="en-US" altLang="zh-CN" dirty="0"/>
              <a:t>Producer</a:t>
            </a:r>
            <a:r>
              <a:rPr lang="zh-CN" altLang="zh-CN" dirty="0"/>
              <a:t>可以选择随机的方式来发布消息到</a:t>
            </a:r>
            <a:r>
              <a:rPr lang="en-US" altLang="zh-CN" dirty="0"/>
              <a:t>Partition</a:t>
            </a:r>
            <a:r>
              <a:rPr lang="zh-CN" altLang="zh-CN" dirty="0"/>
              <a:t>，也支持选择特定的算法发布消息到相应的</a:t>
            </a:r>
            <a:r>
              <a:rPr lang="en-US" altLang="zh-CN" dirty="0"/>
              <a:t>Partition</a:t>
            </a:r>
            <a:r>
              <a:rPr lang="zh-CN" altLang="zh-CN" dirty="0"/>
              <a:t>。</a:t>
            </a:r>
          </a:p>
          <a:p>
            <a:pPr lvl="1"/>
            <a:r>
              <a:rPr lang="en-US" altLang="zh-CN" dirty="0"/>
              <a:t>2) Broker</a:t>
            </a:r>
            <a:endParaRPr lang="zh-CN" altLang="zh-CN" dirty="0"/>
          </a:p>
          <a:p>
            <a:pPr lvl="2"/>
            <a:r>
              <a:rPr lang="en-US" altLang="zh-CN" dirty="0"/>
              <a:t>Kafka</a:t>
            </a:r>
            <a:r>
              <a:rPr lang="zh-CN" altLang="zh-CN" dirty="0"/>
              <a:t>集群中的一台或多台服务器统称为</a:t>
            </a:r>
            <a:r>
              <a:rPr lang="en-US" altLang="zh-CN" dirty="0"/>
              <a:t>Broker</a:t>
            </a:r>
            <a:r>
              <a:rPr lang="zh-CN" altLang="zh-CN" dirty="0"/>
              <a:t>，</a:t>
            </a:r>
            <a:r>
              <a:rPr lang="en-US" altLang="zh-CN" dirty="0"/>
              <a:t>Broker</a:t>
            </a:r>
            <a:r>
              <a:rPr lang="zh-CN" altLang="zh-CN" dirty="0"/>
              <a:t>可以理解为是</a:t>
            </a:r>
            <a:r>
              <a:rPr lang="en-US" altLang="zh-CN" dirty="0"/>
              <a:t>Kafka</a:t>
            </a:r>
            <a:r>
              <a:rPr lang="zh-CN" altLang="zh-CN" dirty="0"/>
              <a:t>服务器缓存代理。</a:t>
            </a:r>
            <a:r>
              <a:rPr lang="en-US" altLang="zh-CN" dirty="0"/>
              <a:t>Kafka</a:t>
            </a:r>
            <a:r>
              <a:rPr lang="zh-CN" altLang="zh-CN" dirty="0"/>
              <a:t>支持消息持久化，生产者生产消息后，</a:t>
            </a:r>
            <a:r>
              <a:rPr lang="en-US" altLang="zh-CN" dirty="0"/>
              <a:t>Kafka</a:t>
            </a:r>
            <a:r>
              <a:rPr lang="zh-CN" altLang="zh-CN" dirty="0"/>
              <a:t>不会直接把消息传递给消费者，而是先在</a:t>
            </a:r>
            <a:r>
              <a:rPr lang="en-US" altLang="zh-CN" dirty="0"/>
              <a:t>Broker</a:t>
            </a:r>
            <a:r>
              <a:rPr lang="zh-CN" altLang="zh-CN" dirty="0"/>
              <a:t>中存储，持久化保存在</a:t>
            </a:r>
            <a:r>
              <a:rPr lang="en-US" altLang="zh-CN" dirty="0"/>
              <a:t>Kafka</a:t>
            </a:r>
            <a:r>
              <a:rPr lang="zh-CN" altLang="zh-CN" dirty="0"/>
              <a:t>的日志文件中。</a:t>
            </a:r>
          </a:p>
          <a:p>
            <a:pPr lvl="2"/>
            <a:r>
              <a:rPr lang="zh-CN" altLang="zh-CN" dirty="0"/>
              <a:t>可以采用在</a:t>
            </a:r>
            <a:r>
              <a:rPr lang="en-US" altLang="zh-CN" dirty="0"/>
              <a:t>Broker</a:t>
            </a:r>
            <a:r>
              <a:rPr lang="zh-CN" altLang="zh-CN" dirty="0"/>
              <a:t>日志中追加消息的方式进行持久化存储，并进行分区（</a:t>
            </a:r>
            <a:r>
              <a:rPr lang="en-US" altLang="zh-CN" dirty="0"/>
              <a:t>Partition</a:t>
            </a:r>
            <a:r>
              <a:rPr lang="zh-CN" altLang="zh-CN" dirty="0"/>
              <a:t>），为了减少磁盘写入的次数，</a:t>
            </a:r>
            <a:r>
              <a:rPr lang="en-US" altLang="zh-CN" dirty="0"/>
              <a:t>Broker</a:t>
            </a:r>
            <a:r>
              <a:rPr lang="zh-CN" altLang="zh-CN" dirty="0"/>
              <a:t>会将消息暂时缓存起来，当消息的个数达到一定阈值时，再</a:t>
            </a:r>
            <a:r>
              <a:rPr lang="en-US" altLang="zh-CN" dirty="0"/>
              <a:t>flush</a:t>
            </a:r>
            <a:r>
              <a:rPr lang="zh-CN" altLang="zh-CN" dirty="0"/>
              <a:t>到磁盘，这样就减少了</a:t>
            </a:r>
            <a:r>
              <a:rPr lang="en-US" altLang="zh-CN" dirty="0"/>
              <a:t>IO</a:t>
            </a:r>
            <a:r>
              <a:rPr lang="zh-CN" altLang="zh-CN" dirty="0"/>
              <a:t>调用的次数。</a:t>
            </a:r>
          </a:p>
          <a:p>
            <a:pPr lvl="2"/>
            <a:r>
              <a:rPr lang="en-US" altLang="zh-CN" dirty="0"/>
              <a:t>Kafka</a:t>
            </a:r>
            <a:r>
              <a:rPr lang="zh-CN" altLang="zh-CN" dirty="0"/>
              <a:t>的</a:t>
            </a:r>
            <a:r>
              <a:rPr lang="en-US" altLang="zh-CN" dirty="0"/>
              <a:t>Broker</a:t>
            </a:r>
            <a:r>
              <a:rPr lang="zh-CN" altLang="zh-CN" dirty="0"/>
              <a:t>采用的是无状态机制，即</a:t>
            </a:r>
            <a:r>
              <a:rPr lang="en-US" altLang="zh-CN" dirty="0"/>
              <a:t>Broker</a:t>
            </a:r>
            <a:r>
              <a:rPr lang="zh-CN" altLang="zh-CN" dirty="0"/>
              <a:t>没有副本，一旦</a:t>
            </a:r>
            <a:r>
              <a:rPr lang="en-US" altLang="zh-CN" dirty="0"/>
              <a:t>Broker</a:t>
            </a:r>
            <a:r>
              <a:rPr lang="zh-CN" altLang="zh-CN" dirty="0"/>
              <a:t>宕机，该</a:t>
            </a:r>
            <a:r>
              <a:rPr lang="en-US" altLang="zh-CN" dirty="0"/>
              <a:t>Broker</a:t>
            </a:r>
            <a:r>
              <a:rPr lang="zh-CN" altLang="zh-CN" dirty="0"/>
              <a:t>的消息将都不可用，但是消息本身是持久化的，</a:t>
            </a:r>
            <a:r>
              <a:rPr lang="en-US" altLang="zh-CN" dirty="0"/>
              <a:t>Broker</a:t>
            </a:r>
            <a:r>
              <a:rPr lang="zh-CN" altLang="zh-CN" dirty="0"/>
              <a:t>在宕机重启后读取消息的日志就可以恢复消息。消息保存一定时间（通常为</a:t>
            </a:r>
            <a:r>
              <a:rPr lang="en-US" altLang="zh-CN" dirty="0"/>
              <a:t>7</a:t>
            </a:r>
            <a:r>
              <a:rPr lang="zh-CN" altLang="zh-CN" dirty="0"/>
              <a:t>天）后会被删除。</a:t>
            </a:r>
            <a:r>
              <a:rPr lang="en-US" altLang="zh-CN" dirty="0"/>
              <a:t>Broker</a:t>
            </a:r>
            <a:r>
              <a:rPr lang="zh-CN" altLang="zh-CN" dirty="0"/>
              <a:t>不保存订阅者状态，由订阅者自己保存，消息订阅者可以回退到任意位置重新进行消费，当订阅者出现故障时，可以选择最小的</a:t>
            </a:r>
            <a:r>
              <a:rPr lang="en-US" altLang="zh-CN" dirty="0"/>
              <a:t>offset</a:t>
            </a:r>
            <a:r>
              <a:rPr lang="zh-CN" altLang="zh-CN" dirty="0"/>
              <a:t>进行重新读取并消费消息。</a:t>
            </a:r>
          </a:p>
        </p:txBody>
      </p:sp>
    </p:spTree>
    <p:extLst>
      <p:ext uri="{BB962C8B-B14F-4D97-AF65-F5344CB8AC3E}">
        <p14:creationId xmlns:p14="http://schemas.microsoft.com/office/powerpoint/2010/main" val="1851673628"/>
      </p:ext>
    </p:extLst>
  </p:cSld>
  <p:clrMapOvr>
    <a:masterClrMapping/>
  </p:clrMapOvr>
  <p:transition spd="med">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a:bodyPr>
          <a:lstStyle/>
          <a:p>
            <a:r>
              <a:rPr lang="en-US" altLang="zh-CN" dirty="0"/>
              <a:t>2. Kafka</a:t>
            </a:r>
            <a:r>
              <a:rPr lang="zh-CN" altLang="en-US" dirty="0"/>
              <a:t>体系架构中涉及的重要构件</a:t>
            </a:r>
            <a:endParaRPr lang="en-US" altLang="zh-CN" dirty="0"/>
          </a:p>
          <a:p>
            <a:pPr lvl="1"/>
            <a:r>
              <a:rPr lang="en-US" altLang="zh-CN" dirty="0"/>
              <a:t>3) Consumer</a:t>
            </a:r>
            <a:r>
              <a:rPr lang="zh-CN" altLang="zh-CN" dirty="0"/>
              <a:t>（消费者）</a:t>
            </a:r>
          </a:p>
          <a:p>
            <a:pPr lvl="2"/>
            <a:r>
              <a:rPr lang="en-US" altLang="zh-CN" dirty="0"/>
              <a:t>Consumer</a:t>
            </a:r>
            <a:r>
              <a:rPr lang="zh-CN" altLang="zh-CN" dirty="0"/>
              <a:t>负责订阅</a:t>
            </a:r>
            <a:r>
              <a:rPr lang="en-US" altLang="zh-CN" dirty="0"/>
              <a:t>Topic</a:t>
            </a:r>
            <a:r>
              <a:rPr lang="zh-CN" altLang="zh-CN" dirty="0"/>
              <a:t>并处理消息，每个</a:t>
            </a:r>
            <a:r>
              <a:rPr lang="en-US" altLang="zh-CN" dirty="0"/>
              <a:t>Consumer</a:t>
            </a:r>
            <a:r>
              <a:rPr lang="zh-CN" altLang="zh-CN" dirty="0"/>
              <a:t>可以订阅多个</a:t>
            </a:r>
            <a:r>
              <a:rPr lang="en-US" altLang="zh-CN" dirty="0"/>
              <a:t>Topic</a:t>
            </a:r>
            <a:r>
              <a:rPr lang="zh-CN" altLang="zh-CN" dirty="0"/>
              <a:t>，每个</a:t>
            </a:r>
            <a:r>
              <a:rPr lang="en-US" altLang="zh-CN" dirty="0"/>
              <a:t>Consumer</a:t>
            </a:r>
            <a:r>
              <a:rPr lang="zh-CN" altLang="zh-CN" dirty="0"/>
              <a:t>会保留它读取到某个</a:t>
            </a:r>
            <a:r>
              <a:rPr lang="en-US" altLang="zh-CN" dirty="0"/>
              <a:t>Partition</a:t>
            </a:r>
            <a:r>
              <a:rPr lang="zh-CN" altLang="zh-CN" dirty="0"/>
              <a:t>的</a:t>
            </a:r>
            <a:r>
              <a:rPr lang="en-US" altLang="zh-CN" dirty="0"/>
              <a:t>offset</a:t>
            </a:r>
            <a:r>
              <a:rPr lang="zh-CN" altLang="zh-CN" dirty="0"/>
              <a:t>，</a:t>
            </a:r>
            <a:r>
              <a:rPr lang="en-US" altLang="zh-CN" dirty="0"/>
              <a:t>Consumer</a:t>
            </a:r>
            <a:r>
              <a:rPr lang="zh-CN" altLang="zh-CN" dirty="0"/>
              <a:t>是通过</a:t>
            </a:r>
            <a:r>
              <a:rPr lang="en-US" altLang="zh-CN" dirty="0" err="1"/>
              <a:t>ZooKeeper</a:t>
            </a:r>
            <a:r>
              <a:rPr lang="zh-CN" altLang="zh-CN" dirty="0"/>
              <a:t>来保留</a:t>
            </a:r>
            <a:r>
              <a:rPr lang="en-US" altLang="zh-CN" dirty="0"/>
              <a:t>offset</a:t>
            </a:r>
            <a:r>
              <a:rPr lang="zh-CN" altLang="zh-CN" dirty="0"/>
              <a:t>。</a:t>
            </a:r>
          </a:p>
          <a:p>
            <a:pPr lvl="2"/>
            <a:r>
              <a:rPr lang="en-US" altLang="zh-CN" dirty="0"/>
              <a:t>Consumer Group</a:t>
            </a:r>
            <a:r>
              <a:rPr lang="zh-CN" altLang="zh-CN" dirty="0"/>
              <a:t>在逻辑上将</a:t>
            </a:r>
            <a:r>
              <a:rPr lang="en-US" altLang="zh-CN" dirty="0"/>
              <a:t>Consumer</a:t>
            </a:r>
            <a:r>
              <a:rPr lang="zh-CN" altLang="zh-CN" dirty="0"/>
              <a:t>分组，每个</a:t>
            </a:r>
            <a:r>
              <a:rPr lang="en-US" altLang="zh-CN" dirty="0"/>
              <a:t>Kafka Consumer</a:t>
            </a:r>
            <a:r>
              <a:rPr lang="zh-CN" altLang="zh-CN" dirty="0"/>
              <a:t>是一个进程，所以一个</a:t>
            </a:r>
            <a:r>
              <a:rPr lang="en-US" altLang="zh-CN" dirty="0"/>
              <a:t>Consumer Group</a:t>
            </a:r>
            <a:r>
              <a:rPr lang="zh-CN" altLang="zh-CN" dirty="0"/>
              <a:t>中的</a:t>
            </a:r>
            <a:r>
              <a:rPr lang="en-US" altLang="zh-CN" dirty="0"/>
              <a:t>Consumer</a:t>
            </a:r>
            <a:r>
              <a:rPr lang="zh-CN" altLang="zh-CN" dirty="0"/>
              <a:t>将可能是由分布在不同机器上的不同进程组成。</a:t>
            </a:r>
            <a:r>
              <a:rPr lang="en-US" altLang="zh-CN" dirty="0"/>
              <a:t>Topic</a:t>
            </a:r>
            <a:r>
              <a:rPr lang="zh-CN" altLang="zh-CN" dirty="0"/>
              <a:t>中的每一条消息可以被多个不同的</a:t>
            </a:r>
            <a:r>
              <a:rPr lang="en-US" altLang="zh-CN" dirty="0"/>
              <a:t>Consumer Group</a:t>
            </a:r>
            <a:r>
              <a:rPr lang="zh-CN" altLang="zh-CN" dirty="0"/>
              <a:t>消费，但是一个</a:t>
            </a:r>
            <a:r>
              <a:rPr lang="en-US" altLang="zh-CN" dirty="0"/>
              <a:t>Consumer Group</a:t>
            </a:r>
            <a:r>
              <a:rPr lang="zh-CN" altLang="zh-CN" dirty="0"/>
              <a:t>中只能有一个</a:t>
            </a:r>
            <a:r>
              <a:rPr lang="en-US" altLang="zh-CN" dirty="0"/>
              <a:t>Consumer</a:t>
            </a:r>
            <a:r>
              <a:rPr lang="zh-CN" altLang="zh-CN" dirty="0"/>
              <a:t>来消费该消息。所以，若想要一个消息被多个</a:t>
            </a:r>
            <a:r>
              <a:rPr lang="en-US" altLang="zh-CN" dirty="0"/>
              <a:t>Consumer</a:t>
            </a:r>
            <a:r>
              <a:rPr lang="zh-CN" altLang="zh-CN" dirty="0"/>
              <a:t>消费，那么这些</a:t>
            </a:r>
            <a:r>
              <a:rPr lang="en-US" altLang="zh-CN" dirty="0"/>
              <a:t>Consumer</a:t>
            </a:r>
            <a:r>
              <a:rPr lang="zh-CN" altLang="zh-CN" dirty="0"/>
              <a:t>就必须在不同的</a:t>
            </a:r>
            <a:r>
              <a:rPr lang="en-US" altLang="zh-CN" dirty="0"/>
              <a:t>Consumer Group</a:t>
            </a:r>
            <a:r>
              <a:rPr lang="zh-CN" altLang="zh-CN" dirty="0"/>
              <a:t>中。因此，也可以理解为</a:t>
            </a:r>
            <a:r>
              <a:rPr lang="en-US" altLang="zh-CN" dirty="0"/>
              <a:t>Consumer Group</a:t>
            </a:r>
            <a:r>
              <a:rPr lang="zh-CN" altLang="zh-CN" dirty="0"/>
              <a:t>才是</a:t>
            </a:r>
            <a:r>
              <a:rPr lang="en-US" altLang="zh-CN" dirty="0"/>
              <a:t>Topic</a:t>
            </a:r>
            <a:r>
              <a:rPr lang="zh-CN" altLang="zh-CN" dirty="0"/>
              <a:t>在逻辑上的订阅者。</a:t>
            </a:r>
          </a:p>
        </p:txBody>
      </p:sp>
    </p:spTree>
    <p:extLst>
      <p:ext uri="{BB962C8B-B14F-4D97-AF65-F5344CB8AC3E}">
        <p14:creationId xmlns:p14="http://schemas.microsoft.com/office/powerpoint/2010/main" val="889422371"/>
      </p:ext>
    </p:extLst>
  </p:cSld>
  <p:clrMapOvr>
    <a:masterClrMapping/>
  </p:clrMapOvr>
  <p:transition spd="med">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2B4D8-988C-46E1-AAB4-E5F4B7C653CA}"/>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graphicFrame>
        <p:nvGraphicFramePr>
          <p:cNvPr id="6" name="内容占位符 3">
            <a:extLst>
              <a:ext uri="{FF2B5EF4-FFF2-40B4-BE49-F238E27FC236}">
                <a16:creationId xmlns:a16="http://schemas.microsoft.com/office/drawing/2014/main" id="{64161A39-BCBD-46E2-835B-A258B822DA2D}"/>
              </a:ext>
            </a:extLst>
          </p:cNvPr>
          <p:cNvGraphicFramePr>
            <a:graphicFrameLocks noGrp="1"/>
          </p:cNvGraphicFramePr>
          <p:nvPr>
            <p:ph idx="1"/>
            <p:extLst>
              <p:ext uri="{D42A27DB-BD31-4B8C-83A1-F6EECF244321}">
                <p14:modId xmlns:p14="http://schemas.microsoft.com/office/powerpoint/2010/main" val="195541431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91540"/>
      </p:ext>
    </p:extLst>
  </p:cSld>
  <p:clrMapOvr>
    <a:masterClrMapping/>
  </p:clrMapOvr>
  <p:transition spd="med">
    <p:pull/>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fontScale="92500" lnSpcReduction="20000"/>
          </a:bodyPr>
          <a:lstStyle/>
          <a:p>
            <a:r>
              <a:rPr lang="en-US" altLang="zh-CN" dirty="0"/>
              <a:t>1. </a:t>
            </a:r>
            <a:r>
              <a:rPr lang="zh-CN" altLang="en-US" dirty="0"/>
              <a:t>运行环境</a:t>
            </a:r>
          </a:p>
          <a:p>
            <a:pPr lvl="1"/>
            <a:r>
              <a:rPr lang="zh-CN" altLang="en-US" dirty="0"/>
              <a:t>部署与运行</a:t>
            </a:r>
            <a:r>
              <a:rPr lang="en-US" altLang="zh-CN" dirty="0"/>
              <a:t>Kafka</a:t>
            </a:r>
            <a:r>
              <a:rPr lang="zh-CN" altLang="en-US" dirty="0"/>
              <a:t>所需要的系统环境，包括操作系统、</a:t>
            </a:r>
            <a:r>
              <a:rPr lang="en-US" altLang="zh-CN" dirty="0"/>
              <a:t>Java</a:t>
            </a:r>
            <a:r>
              <a:rPr lang="zh-CN" altLang="en-US" dirty="0"/>
              <a:t>环境、</a:t>
            </a:r>
            <a:r>
              <a:rPr lang="en-US" altLang="zh-CN" dirty="0" err="1"/>
              <a:t>ZooKeeper</a:t>
            </a:r>
            <a:r>
              <a:rPr lang="zh-CN" altLang="en-US" dirty="0"/>
              <a:t>集群三部分。</a:t>
            </a:r>
          </a:p>
          <a:p>
            <a:pPr lvl="1"/>
            <a:r>
              <a:rPr lang="en-US" altLang="zh-CN" dirty="0"/>
              <a:t>1</a:t>
            </a:r>
            <a:r>
              <a:rPr lang="zh-CN" altLang="en-US" dirty="0"/>
              <a:t>）操作系统</a:t>
            </a:r>
          </a:p>
          <a:p>
            <a:pPr lvl="2"/>
            <a:r>
              <a:rPr lang="en-US" altLang="zh-CN" dirty="0"/>
              <a:t>Kafka</a:t>
            </a:r>
            <a:r>
              <a:rPr lang="zh-CN" altLang="en-US" dirty="0"/>
              <a:t>支持不同操作系统，例如</a:t>
            </a:r>
            <a:r>
              <a:rPr lang="en-US" altLang="zh-CN" dirty="0"/>
              <a:t>GNU/Linux</a:t>
            </a:r>
            <a:r>
              <a:rPr lang="zh-CN" altLang="en-US" dirty="0"/>
              <a:t>、</a:t>
            </a:r>
            <a:r>
              <a:rPr lang="en-US" altLang="zh-CN" dirty="0"/>
              <a:t>Windows</a:t>
            </a:r>
            <a:r>
              <a:rPr lang="zh-CN" altLang="en-US" dirty="0"/>
              <a:t>、</a:t>
            </a:r>
            <a:r>
              <a:rPr lang="en-US" altLang="zh-CN" dirty="0"/>
              <a:t>Mac OS X</a:t>
            </a:r>
            <a:r>
              <a:rPr lang="zh-CN" altLang="en-US" dirty="0"/>
              <a:t>等。需要注意的是，在</a:t>
            </a:r>
            <a:r>
              <a:rPr lang="en-US" altLang="zh-CN" dirty="0"/>
              <a:t>Linux</a:t>
            </a:r>
            <a:r>
              <a:rPr lang="zh-CN" altLang="en-US" dirty="0"/>
              <a:t>上部署</a:t>
            </a:r>
            <a:r>
              <a:rPr lang="en-US" altLang="zh-CN" dirty="0"/>
              <a:t>Kafka</a:t>
            </a:r>
            <a:r>
              <a:rPr lang="zh-CN" altLang="en-US" dirty="0"/>
              <a:t>要比在</a:t>
            </a:r>
            <a:r>
              <a:rPr lang="en-US" altLang="zh-CN" dirty="0"/>
              <a:t>Windows</a:t>
            </a:r>
            <a:r>
              <a:rPr lang="zh-CN" altLang="en-US" dirty="0"/>
              <a:t>上部署能够得到更高效的</a:t>
            </a:r>
            <a:r>
              <a:rPr lang="en-US" altLang="zh-CN" dirty="0"/>
              <a:t>I/O</a:t>
            </a:r>
            <a:r>
              <a:rPr lang="zh-CN" altLang="en-US" dirty="0"/>
              <a:t>处理性能。编者采用的操作系统为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Kafka</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环境的支持。编者采用的</a:t>
            </a:r>
            <a:r>
              <a:rPr lang="en-US" altLang="zh-CN" dirty="0"/>
              <a:t>Java</a:t>
            </a:r>
            <a:r>
              <a:rPr lang="zh-CN" altLang="en-US" dirty="0"/>
              <a:t>为</a:t>
            </a:r>
            <a:r>
              <a:rPr lang="en-US" altLang="zh-CN" dirty="0"/>
              <a:t>Oracle JDK 1.8</a:t>
            </a:r>
            <a:r>
              <a:rPr lang="zh-CN" altLang="en-US" dirty="0"/>
              <a:t>。</a:t>
            </a:r>
          </a:p>
          <a:p>
            <a:pPr lvl="1"/>
            <a:r>
              <a:rPr lang="en-US" altLang="zh-CN" dirty="0"/>
              <a:t>3</a:t>
            </a:r>
            <a:r>
              <a:rPr lang="zh-CN" altLang="en-US" dirty="0"/>
              <a:t>）</a:t>
            </a:r>
            <a:r>
              <a:rPr lang="en-US" altLang="zh-CN" dirty="0" err="1"/>
              <a:t>ZooKeeper</a:t>
            </a:r>
            <a:r>
              <a:rPr lang="zh-CN" altLang="en-US" dirty="0"/>
              <a:t>集群</a:t>
            </a:r>
          </a:p>
          <a:p>
            <a:pPr lvl="2"/>
            <a:r>
              <a:rPr lang="en-US" altLang="zh-CN" dirty="0"/>
              <a:t>Kafka</a:t>
            </a:r>
            <a:r>
              <a:rPr lang="zh-CN" altLang="en-US" dirty="0"/>
              <a:t>依赖</a:t>
            </a:r>
            <a:r>
              <a:rPr lang="en-US" altLang="zh-CN" dirty="0" err="1"/>
              <a:t>ZooKeeper</a:t>
            </a:r>
            <a:r>
              <a:rPr lang="zh-CN" altLang="en-US" dirty="0"/>
              <a:t>集群，因此运行</a:t>
            </a:r>
            <a:r>
              <a:rPr lang="en-US" altLang="zh-CN" dirty="0"/>
              <a:t>Kafka</a:t>
            </a:r>
            <a:r>
              <a:rPr lang="zh-CN" altLang="en-US" dirty="0"/>
              <a:t>之前需要首先启动</a:t>
            </a:r>
            <a:r>
              <a:rPr lang="en-US" altLang="zh-CN" dirty="0" err="1"/>
              <a:t>ZooKeeper</a:t>
            </a:r>
            <a:r>
              <a:rPr lang="zh-CN" altLang="en-US" dirty="0"/>
              <a:t>集群。</a:t>
            </a:r>
            <a:r>
              <a:rPr lang="en-US" altLang="zh-CN" dirty="0"/>
              <a:t>Zookeeper</a:t>
            </a:r>
            <a:r>
              <a:rPr lang="zh-CN" altLang="en-US" dirty="0"/>
              <a:t>集群可以自己搭建，也可以使用</a:t>
            </a:r>
            <a:r>
              <a:rPr lang="en-US" altLang="zh-CN" dirty="0"/>
              <a:t>Kafka</a:t>
            </a:r>
            <a:r>
              <a:rPr lang="zh-CN" altLang="en-US" dirty="0"/>
              <a:t>安装包中内置的</a:t>
            </a:r>
            <a:r>
              <a:rPr lang="en-US" altLang="zh-CN" dirty="0"/>
              <a:t>shell</a:t>
            </a:r>
            <a:r>
              <a:rPr lang="zh-CN" altLang="en-US" dirty="0"/>
              <a:t>脚本启动</a:t>
            </a:r>
            <a:r>
              <a:rPr lang="en-US" altLang="zh-CN" dirty="0"/>
              <a:t>Zookeeper</a:t>
            </a:r>
            <a:r>
              <a:rPr lang="zh-CN" altLang="en-US" dirty="0"/>
              <a:t>。编者采用自行搭建</a:t>
            </a:r>
            <a:r>
              <a:rPr lang="en-US" altLang="zh-CN" dirty="0" err="1"/>
              <a:t>ZooKeeper</a:t>
            </a:r>
            <a:r>
              <a:rPr lang="zh-CN" altLang="en-US" dirty="0"/>
              <a:t>集群，版本为</a:t>
            </a:r>
            <a:r>
              <a:rPr lang="en-US" altLang="zh-CN" dirty="0"/>
              <a:t>3.4.13</a:t>
            </a:r>
            <a:r>
              <a:rPr lang="zh-CN" altLang="en-US" dirty="0"/>
              <a:t>。</a:t>
            </a:r>
          </a:p>
          <a:p>
            <a:endParaRPr lang="zh-CN" altLang="en-US" dirty="0"/>
          </a:p>
        </p:txBody>
      </p:sp>
    </p:spTree>
    <p:extLst>
      <p:ext uri="{BB962C8B-B14F-4D97-AF65-F5344CB8AC3E}">
        <p14:creationId xmlns:p14="http://schemas.microsoft.com/office/powerpoint/2010/main" val="271462598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3B610-99A7-41C2-97DF-22CC42372323}"/>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F2A45F43-8807-4501-AD4A-4179E5B29E19}"/>
              </a:ext>
            </a:extLst>
          </p:cNvPr>
          <p:cNvSpPr>
            <a:spLocks noGrp="1"/>
          </p:cNvSpPr>
          <p:nvPr>
            <p:ph idx="1"/>
          </p:nvPr>
        </p:nvSpPr>
        <p:spPr/>
        <p:txBody>
          <a:bodyPr>
            <a:normAutofit fontScale="92500" lnSpcReduction="20000"/>
          </a:bodyPr>
          <a:lstStyle/>
          <a:p>
            <a:r>
              <a:rPr lang="en-US" altLang="zh-CN" dirty="0"/>
              <a:t>1. </a:t>
            </a:r>
            <a:r>
              <a:rPr lang="zh-CN" altLang="en-US" dirty="0"/>
              <a:t>运行环境</a:t>
            </a:r>
            <a:endParaRPr lang="en-US" altLang="zh-CN" dirty="0"/>
          </a:p>
          <a:p>
            <a:pPr lvl="1"/>
            <a:r>
              <a:rPr lang="en-US" altLang="zh-CN" dirty="0"/>
              <a:t>1</a:t>
            </a:r>
            <a:r>
              <a:rPr lang="zh-CN" altLang="en-US" dirty="0"/>
              <a:t>）操作系统</a:t>
            </a:r>
          </a:p>
          <a:p>
            <a:pPr lvl="2"/>
            <a:r>
              <a:rPr lang="en-US" altLang="zh-CN" dirty="0"/>
              <a:t>Sqoop</a:t>
            </a:r>
            <a:r>
              <a:rPr lang="zh-CN" altLang="en-US" dirty="0"/>
              <a:t>支持不同平台，在当前绝大多数主流的操作系统上都能够运行，例如</a:t>
            </a:r>
            <a:r>
              <a:rPr lang="en-US" altLang="zh-CN" dirty="0"/>
              <a:t>GNU/Linux</a:t>
            </a:r>
            <a:r>
              <a:rPr lang="zh-CN" altLang="en-US" dirty="0"/>
              <a:t>、</a:t>
            </a:r>
            <a:r>
              <a:rPr lang="en-US" altLang="zh-CN" dirty="0"/>
              <a:t>Windows</a:t>
            </a:r>
            <a:r>
              <a:rPr lang="zh-CN" altLang="en-US" dirty="0"/>
              <a:t>、</a:t>
            </a:r>
            <a:r>
              <a:rPr lang="en-US" altLang="zh-CN" dirty="0"/>
              <a:t>Mac OS X</a:t>
            </a:r>
            <a:r>
              <a:rPr lang="zh-CN" altLang="en-US" dirty="0"/>
              <a:t>等，但是在</a:t>
            </a:r>
            <a:r>
              <a:rPr lang="en-US" altLang="zh-CN" dirty="0"/>
              <a:t>Mac OS X</a:t>
            </a:r>
            <a:r>
              <a:rPr lang="zh-CN" altLang="en-US" dirty="0"/>
              <a:t>上存在兼容性错误，若采用</a:t>
            </a:r>
            <a:r>
              <a:rPr lang="en-US" altLang="zh-CN" dirty="0"/>
              <a:t>Windows</a:t>
            </a:r>
            <a:r>
              <a:rPr lang="zh-CN" altLang="en-US" dirty="0"/>
              <a:t>，需要使用</a:t>
            </a:r>
            <a:r>
              <a:rPr lang="en-US" altLang="zh-CN" dirty="0" err="1"/>
              <a:t>cygwin</a:t>
            </a:r>
            <a:r>
              <a:rPr lang="zh-CN" altLang="en-US" dirty="0"/>
              <a:t>完成</a:t>
            </a:r>
            <a:r>
              <a:rPr lang="en-US" altLang="zh-CN" dirty="0"/>
              <a:t>Sqoop</a:t>
            </a:r>
            <a:r>
              <a:rPr lang="zh-CN" altLang="en-US" dirty="0"/>
              <a:t>的安装和使用，</a:t>
            </a:r>
            <a:r>
              <a:rPr lang="en-US" altLang="zh-CN" dirty="0"/>
              <a:t>Sqoop</a:t>
            </a:r>
            <a:r>
              <a:rPr lang="zh-CN" altLang="en-US" dirty="0"/>
              <a:t>主要在</a:t>
            </a:r>
            <a:r>
              <a:rPr lang="en-US" altLang="zh-CN" dirty="0"/>
              <a:t>Linux</a:t>
            </a:r>
            <a:r>
              <a:rPr lang="zh-CN" altLang="en-US" dirty="0"/>
              <a:t>上完成操作和测试，官方推荐使用</a:t>
            </a:r>
            <a:r>
              <a:rPr lang="en-US" altLang="zh-CN" dirty="0"/>
              <a:t>Linux</a:t>
            </a:r>
            <a:r>
              <a:rPr lang="zh-CN" altLang="en-US" dirty="0"/>
              <a:t>。编者采用的操作系统为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Sqoop</a:t>
            </a:r>
            <a:r>
              <a:rPr lang="zh-CN" altLang="en-US" dirty="0"/>
              <a:t>采用</a:t>
            </a:r>
            <a:r>
              <a:rPr lang="en-US" altLang="zh-CN" dirty="0"/>
              <a:t>Java</a:t>
            </a:r>
            <a:r>
              <a:rPr lang="zh-CN" altLang="en-US" dirty="0"/>
              <a:t>语言编写，因此它的运行环境需要</a:t>
            </a:r>
            <a:r>
              <a:rPr lang="en-US" altLang="zh-CN" dirty="0"/>
              <a:t>Java</a:t>
            </a:r>
            <a:r>
              <a:rPr lang="zh-CN" altLang="en-US" dirty="0"/>
              <a:t>环境的支持。编者采用的</a:t>
            </a:r>
            <a:r>
              <a:rPr lang="en-US" altLang="zh-CN" dirty="0"/>
              <a:t>Java</a:t>
            </a:r>
            <a:r>
              <a:rPr lang="zh-CN" altLang="en-US" dirty="0"/>
              <a:t>为</a:t>
            </a:r>
            <a:r>
              <a:rPr lang="en-US" altLang="zh-CN" dirty="0"/>
              <a:t>Oracle JDK 1.8</a:t>
            </a:r>
            <a:r>
              <a:rPr lang="zh-CN" altLang="en-US" dirty="0"/>
              <a:t>。</a:t>
            </a:r>
          </a:p>
          <a:p>
            <a:pPr lvl="1"/>
            <a:r>
              <a:rPr lang="en-US" altLang="zh-CN" dirty="0"/>
              <a:t>3</a:t>
            </a:r>
            <a:r>
              <a:rPr lang="zh-CN" altLang="en-US" dirty="0"/>
              <a:t>）</a:t>
            </a:r>
            <a:r>
              <a:rPr lang="en-US" altLang="zh-CN" dirty="0"/>
              <a:t>Hadoop</a:t>
            </a:r>
            <a:r>
              <a:rPr lang="zh-CN" altLang="en-US" dirty="0"/>
              <a:t>环境</a:t>
            </a:r>
          </a:p>
          <a:p>
            <a:pPr lvl="2"/>
            <a:r>
              <a:rPr lang="en-US" altLang="zh-CN" dirty="0"/>
              <a:t>Sqoop</a:t>
            </a:r>
            <a:r>
              <a:rPr lang="zh-CN" altLang="en-US" dirty="0"/>
              <a:t>是基于</a:t>
            </a:r>
            <a:r>
              <a:rPr lang="en-US" altLang="zh-CN" dirty="0"/>
              <a:t>Hadoop</a:t>
            </a:r>
            <a:r>
              <a:rPr lang="zh-CN" altLang="en-US" dirty="0"/>
              <a:t>的数据迁移工具，因此还需要部署好</a:t>
            </a:r>
            <a:r>
              <a:rPr lang="en-US" altLang="zh-CN" dirty="0"/>
              <a:t>Hadoop</a:t>
            </a:r>
            <a:r>
              <a:rPr lang="zh-CN" altLang="en-US" dirty="0"/>
              <a:t>集群。目前</a:t>
            </a:r>
            <a:r>
              <a:rPr lang="en-US" altLang="zh-CN" dirty="0"/>
              <a:t>Sqoop</a:t>
            </a:r>
            <a:r>
              <a:rPr lang="zh-CN" altLang="en-US" dirty="0"/>
              <a:t>支持</a:t>
            </a:r>
            <a:r>
              <a:rPr lang="en-US" altLang="zh-CN" dirty="0"/>
              <a:t>4</a:t>
            </a:r>
            <a:r>
              <a:rPr lang="zh-CN" altLang="en-US" dirty="0"/>
              <a:t>个版本的</a:t>
            </a:r>
            <a:r>
              <a:rPr lang="en-US" altLang="zh-CN" dirty="0"/>
              <a:t>Hadoop</a:t>
            </a:r>
            <a:r>
              <a:rPr lang="zh-CN" altLang="en-US" dirty="0"/>
              <a:t>，分别是</a:t>
            </a:r>
            <a:r>
              <a:rPr lang="en-US" altLang="zh-CN" dirty="0"/>
              <a:t>0.20</a:t>
            </a:r>
            <a:r>
              <a:rPr lang="zh-CN" altLang="en-US" dirty="0"/>
              <a:t>、</a:t>
            </a:r>
            <a:r>
              <a:rPr lang="en-US" altLang="zh-CN" dirty="0"/>
              <a:t>0.23</a:t>
            </a:r>
            <a:r>
              <a:rPr lang="zh-CN" altLang="en-US" dirty="0"/>
              <a:t>、</a:t>
            </a:r>
            <a:r>
              <a:rPr lang="en-US" altLang="zh-CN" dirty="0"/>
              <a:t>1.0 </a:t>
            </a:r>
            <a:r>
              <a:rPr lang="zh-CN" altLang="en-US" dirty="0"/>
              <a:t>和</a:t>
            </a:r>
            <a:r>
              <a:rPr lang="en-US" altLang="zh-CN" dirty="0"/>
              <a:t>2.0</a:t>
            </a:r>
            <a:r>
              <a:rPr lang="zh-CN" altLang="en-US" dirty="0"/>
              <a:t>。编者采用的</a:t>
            </a:r>
            <a:r>
              <a:rPr lang="en-US" altLang="zh-CN" dirty="0"/>
              <a:t>Hadoop</a:t>
            </a:r>
            <a:r>
              <a:rPr lang="zh-CN" altLang="en-US" dirty="0"/>
              <a:t>为</a:t>
            </a:r>
            <a:r>
              <a:rPr lang="en-US" altLang="zh-CN" dirty="0"/>
              <a:t>Hadoop 2.9.2</a:t>
            </a:r>
            <a:r>
              <a:rPr lang="zh-CN" altLang="en-US" dirty="0"/>
              <a:t>。</a:t>
            </a:r>
          </a:p>
          <a:p>
            <a:pPr lvl="1"/>
            <a:r>
              <a:rPr lang="zh-CN" altLang="en-US" dirty="0"/>
              <a:t>关于</a:t>
            </a:r>
            <a:r>
              <a:rPr lang="en-US" altLang="zh-CN" dirty="0"/>
              <a:t>CentOS</a:t>
            </a:r>
            <a:r>
              <a:rPr lang="zh-CN" altLang="en-US" dirty="0"/>
              <a:t>、</a:t>
            </a:r>
            <a:r>
              <a:rPr lang="en-US" altLang="zh-CN" dirty="0"/>
              <a:t>Oracle JDK</a:t>
            </a:r>
            <a:r>
              <a:rPr lang="zh-CN" altLang="en-US" dirty="0"/>
              <a:t>和全分布模式</a:t>
            </a:r>
            <a:r>
              <a:rPr lang="en-US" altLang="zh-CN" dirty="0"/>
              <a:t>Hadoop</a:t>
            </a:r>
            <a:r>
              <a:rPr lang="zh-CN" altLang="en-US" dirty="0"/>
              <a:t>集群的安装和配置，请参见教材第</a:t>
            </a:r>
            <a:r>
              <a:rPr lang="en-US" altLang="zh-CN" dirty="0"/>
              <a:t>2</a:t>
            </a:r>
            <a:r>
              <a:rPr lang="zh-CN" altLang="en-US" dirty="0"/>
              <a:t>章。</a:t>
            </a:r>
          </a:p>
        </p:txBody>
      </p:sp>
    </p:spTree>
    <p:extLst>
      <p:ext uri="{BB962C8B-B14F-4D97-AF65-F5344CB8AC3E}">
        <p14:creationId xmlns:p14="http://schemas.microsoft.com/office/powerpoint/2010/main" val="2651031900"/>
      </p:ext>
    </p:extLst>
  </p:cSld>
  <p:clrMapOvr>
    <a:masterClrMapping/>
  </p:clrMapOvr>
  <p:transition spd="med">
    <p:pull/>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a:bodyPr>
          <a:lstStyle/>
          <a:p>
            <a:r>
              <a:rPr lang="en-US" altLang="zh-CN" dirty="0"/>
              <a:t>2. </a:t>
            </a:r>
            <a:r>
              <a:rPr lang="zh-CN" altLang="zh-CN" dirty="0"/>
              <a:t>运行模式</a:t>
            </a:r>
          </a:p>
          <a:p>
            <a:pPr lvl="1"/>
            <a:r>
              <a:rPr lang="en-US" altLang="zh-CN" dirty="0"/>
              <a:t>Kafka</a:t>
            </a:r>
            <a:r>
              <a:rPr lang="zh-CN" altLang="zh-CN" dirty="0"/>
              <a:t>有两种运行模式：单机模式和集群模式。单机模式是只在一台机器上安装</a:t>
            </a:r>
            <a:r>
              <a:rPr lang="en-US" altLang="zh-CN" dirty="0"/>
              <a:t>Kafka</a:t>
            </a:r>
            <a:r>
              <a:rPr lang="zh-CN" altLang="zh-CN" dirty="0"/>
              <a:t>，主要用于开发测试，而集群模式则是在多台机器上安装</a:t>
            </a:r>
            <a:r>
              <a:rPr lang="en-US" altLang="zh-CN" dirty="0"/>
              <a:t>Kafka</a:t>
            </a:r>
            <a:r>
              <a:rPr lang="zh-CN" altLang="zh-CN" dirty="0"/>
              <a:t>，也可以在一台机器上模拟集群模式，实际的生产环境中均采用多台服务器的集群模式。无论哪种部署方式，修改</a:t>
            </a:r>
            <a:r>
              <a:rPr lang="en-US" altLang="zh-CN" dirty="0"/>
              <a:t>Kafka</a:t>
            </a:r>
            <a:r>
              <a:rPr lang="zh-CN" altLang="zh-CN" dirty="0"/>
              <a:t>的配置文件</a:t>
            </a:r>
            <a:r>
              <a:rPr lang="en-US" altLang="zh-CN" dirty="0" err="1"/>
              <a:t>server.properties</a:t>
            </a:r>
            <a:r>
              <a:rPr lang="zh-CN" altLang="zh-CN" dirty="0"/>
              <a:t>都是至关重要的。单机模式和集群模式部署的步骤基本一致，只是在</a:t>
            </a:r>
            <a:r>
              <a:rPr lang="en-US" altLang="zh-CN" dirty="0" err="1"/>
              <a:t>server.properties</a:t>
            </a:r>
            <a:r>
              <a:rPr lang="zh-CN" altLang="zh-CN" dirty="0"/>
              <a:t>文件的配置上有些差异。</a:t>
            </a:r>
          </a:p>
        </p:txBody>
      </p:sp>
    </p:spTree>
    <p:extLst>
      <p:ext uri="{BB962C8B-B14F-4D97-AF65-F5344CB8AC3E}">
        <p14:creationId xmlns:p14="http://schemas.microsoft.com/office/powerpoint/2010/main" val="2343209633"/>
      </p:ext>
    </p:extLst>
  </p:cSld>
  <p:clrMapOvr>
    <a:masterClrMapping/>
  </p:clrMapOvr>
  <p:transition spd="med">
    <p:pull/>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a:bodyPr>
          <a:lstStyle/>
          <a:p>
            <a:r>
              <a:rPr lang="en-US" altLang="zh-CN" dirty="0"/>
              <a:t>3. </a:t>
            </a:r>
            <a:r>
              <a:rPr lang="zh-CN" altLang="zh-CN" dirty="0"/>
              <a:t>规划</a:t>
            </a:r>
            <a:r>
              <a:rPr lang="en-US" altLang="zh-CN" dirty="0"/>
              <a:t>Kafka</a:t>
            </a:r>
            <a:r>
              <a:rPr lang="zh-CN" altLang="zh-CN" dirty="0"/>
              <a:t>集群</a:t>
            </a:r>
          </a:p>
        </p:txBody>
      </p:sp>
      <p:graphicFrame>
        <p:nvGraphicFramePr>
          <p:cNvPr id="4" name="表格 3">
            <a:extLst>
              <a:ext uri="{FF2B5EF4-FFF2-40B4-BE49-F238E27FC236}">
                <a16:creationId xmlns:a16="http://schemas.microsoft.com/office/drawing/2014/main" id="{49879CD8-DFAB-4CDE-A66A-495C2817D342}"/>
              </a:ext>
            </a:extLst>
          </p:cNvPr>
          <p:cNvGraphicFramePr>
            <a:graphicFrameLocks noGrp="1"/>
          </p:cNvGraphicFramePr>
          <p:nvPr>
            <p:extLst>
              <p:ext uri="{D42A27DB-BD31-4B8C-83A1-F6EECF244321}">
                <p14:modId xmlns:p14="http://schemas.microsoft.com/office/powerpoint/2010/main" val="3001796370"/>
              </p:ext>
            </p:extLst>
          </p:nvPr>
        </p:nvGraphicFramePr>
        <p:xfrm>
          <a:off x="628650" y="1716406"/>
          <a:ext cx="7886701" cy="3017520"/>
        </p:xfrm>
        <a:graphic>
          <a:graphicData uri="http://schemas.openxmlformats.org/drawingml/2006/table">
            <a:tbl>
              <a:tblPr firstRow="1" firstCol="1" bandRow="1">
                <a:tableStyleId>{5C22544A-7EE6-4342-B048-85BDC9FD1C3A}</a:tableStyleId>
              </a:tblPr>
              <a:tblGrid>
                <a:gridCol w="1705489">
                  <a:extLst>
                    <a:ext uri="{9D8B030D-6E8A-4147-A177-3AD203B41FA5}">
                      <a16:colId xmlns:a16="http://schemas.microsoft.com/office/drawing/2014/main" val="3752339222"/>
                    </a:ext>
                  </a:extLst>
                </a:gridCol>
                <a:gridCol w="1705489">
                  <a:extLst>
                    <a:ext uri="{9D8B030D-6E8A-4147-A177-3AD203B41FA5}">
                      <a16:colId xmlns:a16="http://schemas.microsoft.com/office/drawing/2014/main" val="4036430962"/>
                    </a:ext>
                  </a:extLst>
                </a:gridCol>
                <a:gridCol w="1705489">
                  <a:extLst>
                    <a:ext uri="{9D8B030D-6E8A-4147-A177-3AD203B41FA5}">
                      <a16:colId xmlns:a16="http://schemas.microsoft.com/office/drawing/2014/main" val="2027913764"/>
                    </a:ext>
                  </a:extLst>
                </a:gridCol>
                <a:gridCol w="2770234">
                  <a:extLst>
                    <a:ext uri="{9D8B030D-6E8A-4147-A177-3AD203B41FA5}">
                      <a16:colId xmlns:a16="http://schemas.microsoft.com/office/drawing/2014/main" val="1146482828"/>
                    </a:ext>
                  </a:extLst>
                </a:gridCol>
              </a:tblGrid>
              <a:tr h="80410">
                <a:tc>
                  <a:txBody>
                    <a:bodyPr/>
                    <a:lstStyle/>
                    <a:p>
                      <a:pPr algn="ctr">
                        <a:spcAft>
                          <a:spcPts val="0"/>
                        </a:spcAft>
                      </a:pPr>
                      <a:r>
                        <a:rPr lang="zh-CN" sz="900" kern="0" dirty="0">
                          <a:effectLst/>
                          <a:latin typeface="微软雅黑" panose="020B0503020204020204" pitchFamily="34" charset="-122"/>
                          <a:ea typeface="微软雅黑" panose="020B0503020204020204" pitchFamily="34" charset="-122"/>
                        </a:rPr>
                        <a:t>主机名</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tc>
                <a:tc>
                  <a:txBody>
                    <a:bodyPr/>
                    <a:lstStyle/>
                    <a:p>
                      <a:pPr algn="ctr">
                        <a:spcAft>
                          <a:spcPts val="0"/>
                        </a:spcAft>
                      </a:pPr>
                      <a:r>
                        <a:rPr lang="en-US" sz="900" kern="0">
                          <a:effectLst/>
                          <a:latin typeface="微软雅黑" panose="020B0503020204020204" pitchFamily="34" charset="-122"/>
                          <a:ea typeface="微软雅黑" panose="020B0503020204020204" pitchFamily="34" charset="-122"/>
                        </a:rPr>
                        <a:t>IP</a:t>
                      </a:r>
                      <a:r>
                        <a:rPr lang="zh-CN" sz="900" kern="0">
                          <a:effectLst/>
                          <a:latin typeface="微软雅黑" panose="020B0503020204020204" pitchFamily="34" charset="-122"/>
                          <a:ea typeface="微软雅黑" panose="020B0503020204020204" pitchFamily="34" charset="-122"/>
                        </a:rPr>
                        <a:t>地址</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tc>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运行服务</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tc>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软硬件配置</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extLst>
                  <a:ext uri="{0D108BD9-81ED-4DB2-BD59-A6C34878D82A}">
                    <a16:rowId xmlns:a16="http://schemas.microsoft.com/office/drawing/2014/main" val="980747666"/>
                  </a:ext>
                </a:extLst>
              </a:tr>
              <a:tr h="691582">
                <a:tc>
                  <a:txBody>
                    <a:bodyPr/>
                    <a:lstStyle/>
                    <a:p>
                      <a:pPr algn="l">
                        <a:spcAft>
                          <a:spcPts val="0"/>
                        </a:spcAft>
                      </a:pPr>
                      <a:r>
                        <a:rPr lang="en-US" sz="900" kern="0" dirty="0">
                          <a:effectLst/>
                          <a:latin typeface="微软雅黑" panose="020B0503020204020204" pitchFamily="34" charset="-122"/>
                          <a:ea typeface="微软雅黑" panose="020B0503020204020204" pitchFamily="34" charset="-122"/>
                        </a:rPr>
                        <a:t>master</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192.168.18.130</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Kafka</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4G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2</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40G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err="1">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err="1">
                          <a:effectLst/>
                          <a:latin typeface="微软雅黑" panose="020B0503020204020204" pitchFamily="34" charset="-122"/>
                          <a:ea typeface="微软雅黑" panose="020B0503020204020204" pitchFamily="34" charset="-122"/>
                        </a:rPr>
                        <a:t>ZooKeeper</a:t>
                      </a:r>
                      <a:r>
                        <a:rPr lang="en-US" sz="900" kern="0" dirty="0">
                          <a:effectLst/>
                          <a:latin typeface="微软雅黑" panose="020B0503020204020204" pitchFamily="34" charset="-122"/>
                          <a:ea typeface="微软雅黑" panose="020B0503020204020204" pitchFamily="34" charset="-122"/>
                        </a:rPr>
                        <a:t>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Kafka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Kafka 2.1.1</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extLst>
                  <a:ext uri="{0D108BD9-81ED-4DB2-BD59-A6C34878D82A}">
                    <a16:rowId xmlns:a16="http://schemas.microsoft.com/office/drawing/2014/main" val="2930769987"/>
                  </a:ext>
                </a:extLst>
              </a:tr>
              <a:tr h="691582">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slave1</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192.168.18.131</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Kafka</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1G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20G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err="1">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err="1">
                          <a:effectLst/>
                          <a:latin typeface="微软雅黑" panose="020B0503020204020204" pitchFamily="34" charset="-122"/>
                          <a:ea typeface="微软雅黑" panose="020B0503020204020204" pitchFamily="34" charset="-122"/>
                        </a:rPr>
                        <a:t>ZooKeeper</a:t>
                      </a:r>
                      <a:r>
                        <a:rPr lang="en-US" sz="900" kern="0" dirty="0">
                          <a:effectLst/>
                          <a:latin typeface="微软雅黑" panose="020B0503020204020204" pitchFamily="34" charset="-122"/>
                          <a:ea typeface="微软雅黑" panose="020B0503020204020204" pitchFamily="34" charset="-122"/>
                        </a:rPr>
                        <a:t>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Kafka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Kafka 2.1.1</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extLst>
                  <a:ext uri="{0D108BD9-81ED-4DB2-BD59-A6C34878D82A}">
                    <a16:rowId xmlns:a16="http://schemas.microsoft.com/office/drawing/2014/main" val="3710926575"/>
                  </a:ext>
                </a:extLst>
              </a:tr>
              <a:tr h="691582">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slave2</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192.168.18.132</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Kafka</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1G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20G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err="1">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err="1">
                          <a:effectLst/>
                          <a:latin typeface="微软雅黑" panose="020B0503020204020204" pitchFamily="34" charset="-122"/>
                          <a:ea typeface="微软雅黑" panose="020B0503020204020204" pitchFamily="34" charset="-122"/>
                        </a:rPr>
                        <a:t>ZooKeeper</a:t>
                      </a:r>
                      <a:r>
                        <a:rPr lang="en-US" sz="900" kern="0" dirty="0">
                          <a:effectLst/>
                          <a:latin typeface="微软雅黑" panose="020B0503020204020204" pitchFamily="34" charset="-122"/>
                          <a:ea typeface="微软雅黑" panose="020B0503020204020204" pitchFamily="34" charset="-122"/>
                        </a:rPr>
                        <a:t>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Kafka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Kafka 2.1.1</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extLst>
                  <a:ext uri="{0D108BD9-81ED-4DB2-BD59-A6C34878D82A}">
                    <a16:rowId xmlns:a16="http://schemas.microsoft.com/office/drawing/2014/main" val="1443904255"/>
                  </a:ext>
                </a:extLst>
              </a:tr>
            </a:tbl>
          </a:graphicData>
        </a:graphic>
      </p:graphicFrame>
    </p:spTree>
    <p:extLst>
      <p:ext uri="{BB962C8B-B14F-4D97-AF65-F5344CB8AC3E}">
        <p14:creationId xmlns:p14="http://schemas.microsoft.com/office/powerpoint/2010/main" val="2330657600"/>
      </p:ext>
    </p:extLst>
  </p:cSld>
  <p:clrMapOvr>
    <a:masterClrMapping/>
  </p:clrMapOvr>
  <p:transition spd="med">
    <p:pull/>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fontScale="92500" lnSpcReduction="20000"/>
          </a:bodyPr>
          <a:lstStyle/>
          <a:p>
            <a:r>
              <a:rPr lang="en-US" altLang="zh-CN" dirty="0"/>
              <a:t>4. </a:t>
            </a:r>
            <a:r>
              <a:rPr lang="zh-CN" altLang="en-US" dirty="0"/>
              <a:t>安装和配置</a:t>
            </a:r>
            <a:r>
              <a:rPr lang="en-US" altLang="zh-CN" dirty="0"/>
              <a:t>Java</a:t>
            </a:r>
          </a:p>
          <a:p>
            <a:pPr lvl="1"/>
            <a:r>
              <a:rPr lang="zh-CN" altLang="en-US" dirty="0"/>
              <a:t>在</a:t>
            </a:r>
            <a:r>
              <a:rPr lang="en-US" altLang="zh-CN" dirty="0"/>
              <a:t>3</a:t>
            </a:r>
            <a:r>
              <a:rPr lang="zh-CN" altLang="en-US" dirty="0"/>
              <a:t>台</a:t>
            </a:r>
            <a:r>
              <a:rPr lang="en-US" altLang="zh-CN" dirty="0"/>
              <a:t>CentOS</a:t>
            </a:r>
            <a:r>
              <a:rPr lang="zh-CN" altLang="en-US" dirty="0"/>
              <a:t>机器上安装和配置</a:t>
            </a:r>
            <a:r>
              <a:rPr lang="en-US" altLang="zh-CN" dirty="0"/>
              <a:t>Java</a:t>
            </a:r>
            <a:r>
              <a:rPr lang="zh-CN" altLang="en-US" dirty="0"/>
              <a:t>，参见教材第</a:t>
            </a:r>
            <a:r>
              <a:rPr lang="en-US" altLang="zh-CN" dirty="0"/>
              <a:t>2</a:t>
            </a:r>
            <a:r>
              <a:rPr lang="zh-CN" altLang="en-US" dirty="0"/>
              <a:t>章。</a:t>
            </a:r>
          </a:p>
          <a:p>
            <a:r>
              <a:rPr lang="en-US" altLang="zh-CN" dirty="0"/>
              <a:t>5. </a:t>
            </a:r>
            <a:r>
              <a:rPr lang="zh-CN" altLang="en-US" dirty="0"/>
              <a:t>部署</a:t>
            </a:r>
            <a:r>
              <a:rPr lang="en-US" altLang="zh-CN" dirty="0" err="1"/>
              <a:t>ZooKeeper</a:t>
            </a:r>
            <a:r>
              <a:rPr lang="zh-CN" altLang="en-US" dirty="0"/>
              <a:t>集群</a:t>
            </a:r>
          </a:p>
          <a:p>
            <a:pPr lvl="1"/>
            <a:r>
              <a:rPr lang="zh-CN" altLang="en-US" dirty="0"/>
              <a:t>在</a:t>
            </a:r>
            <a:r>
              <a:rPr lang="en-US" altLang="zh-CN" dirty="0"/>
              <a:t>3</a:t>
            </a:r>
            <a:r>
              <a:rPr lang="zh-CN" altLang="en-US" dirty="0"/>
              <a:t>台</a:t>
            </a:r>
            <a:r>
              <a:rPr lang="en-US" altLang="zh-CN" dirty="0"/>
              <a:t>CentOS</a:t>
            </a:r>
            <a:r>
              <a:rPr lang="zh-CN" altLang="en-US" dirty="0"/>
              <a:t>机器上部署</a:t>
            </a:r>
            <a:r>
              <a:rPr lang="en-US" altLang="zh-CN" dirty="0" err="1"/>
              <a:t>ZooKeeper</a:t>
            </a:r>
            <a:r>
              <a:rPr lang="zh-CN" altLang="en-US" dirty="0"/>
              <a:t>集群，参见教材第</a:t>
            </a:r>
            <a:r>
              <a:rPr lang="en-US" altLang="zh-CN" dirty="0"/>
              <a:t>6</a:t>
            </a:r>
            <a:r>
              <a:rPr lang="zh-CN" altLang="en-US" dirty="0"/>
              <a:t>章。</a:t>
            </a:r>
          </a:p>
          <a:p>
            <a:r>
              <a:rPr lang="en-US" altLang="zh-CN" dirty="0"/>
              <a:t>6. </a:t>
            </a:r>
            <a:r>
              <a:rPr lang="zh-CN" altLang="en-US" dirty="0"/>
              <a:t>获取</a:t>
            </a:r>
            <a:r>
              <a:rPr lang="en-US" altLang="zh-CN" dirty="0"/>
              <a:t>Kafka</a:t>
            </a:r>
          </a:p>
          <a:p>
            <a:pPr lvl="1"/>
            <a:r>
              <a:rPr lang="en-US" altLang="zh-CN" dirty="0"/>
              <a:t>Kafka</a:t>
            </a:r>
            <a:r>
              <a:rPr lang="zh-CN" altLang="en-US" dirty="0"/>
              <a:t>官方下载地址为</a:t>
            </a:r>
            <a:r>
              <a:rPr lang="en-US" altLang="zh-CN" dirty="0"/>
              <a:t>http://kafka.apache.org/downloads</a:t>
            </a:r>
            <a:r>
              <a:rPr lang="zh-CN" altLang="en-US" dirty="0"/>
              <a:t>，编者选用的</a:t>
            </a:r>
            <a:r>
              <a:rPr lang="en-US" altLang="zh-CN" dirty="0"/>
              <a:t>Kafka</a:t>
            </a:r>
            <a:r>
              <a:rPr lang="zh-CN" altLang="en-US" dirty="0"/>
              <a:t>版本是</a:t>
            </a:r>
            <a:r>
              <a:rPr lang="en-US" altLang="zh-CN" dirty="0"/>
              <a:t>2019</a:t>
            </a:r>
            <a:r>
              <a:rPr lang="zh-CN" altLang="en-US" dirty="0"/>
              <a:t>年</a:t>
            </a:r>
            <a:r>
              <a:rPr lang="en-US" altLang="zh-CN" dirty="0"/>
              <a:t>2</a:t>
            </a:r>
            <a:r>
              <a:rPr lang="zh-CN" altLang="en-US" dirty="0"/>
              <a:t>月</a:t>
            </a:r>
            <a:r>
              <a:rPr lang="en-US" altLang="zh-CN" dirty="0"/>
              <a:t>15</a:t>
            </a:r>
            <a:r>
              <a:rPr lang="zh-CN" altLang="en-US" dirty="0"/>
              <a:t>日发布的</a:t>
            </a:r>
            <a:r>
              <a:rPr lang="en-US" altLang="zh-CN" dirty="0"/>
              <a:t>Kafka 2.1.1</a:t>
            </a:r>
            <a:r>
              <a:rPr lang="zh-CN" altLang="en-US" dirty="0"/>
              <a:t>，其安装包文件</a:t>
            </a:r>
            <a:r>
              <a:rPr lang="en-US" altLang="zh-CN" dirty="0"/>
              <a:t>kafka_2.12-2.1.1.tgz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中。读者应该注意到了，</a:t>
            </a:r>
            <a:r>
              <a:rPr lang="en-US" altLang="zh-CN" dirty="0"/>
              <a:t>Kafka</a:t>
            </a:r>
            <a:r>
              <a:rPr lang="zh-CN" altLang="en-US" dirty="0"/>
              <a:t>安装包和一般安装包的命名方式不一样，例如</a:t>
            </a:r>
            <a:r>
              <a:rPr lang="en-US" altLang="zh-CN" dirty="0"/>
              <a:t>kafka_2.12-2.1.1.tgz</a:t>
            </a:r>
            <a:r>
              <a:rPr lang="zh-CN" altLang="en-US" dirty="0"/>
              <a:t>，其中</a:t>
            </a:r>
            <a:r>
              <a:rPr lang="en-US" altLang="zh-CN" dirty="0"/>
              <a:t>2.12</a:t>
            </a:r>
            <a:r>
              <a:rPr lang="zh-CN" altLang="en-US" dirty="0"/>
              <a:t>是</a:t>
            </a:r>
            <a:r>
              <a:rPr lang="en-US" altLang="zh-CN" dirty="0"/>
              <a:t>Scala</a:t>
            </a:r>
            <a:r>
              <a:rPr lang="zh-CN" altLang="en-US" dirty="0"/>
              <a:t>版本，</a:t>
            </a:r>
            <a:r>
              <a:rPr lang="en-US" altLang="zh-CN" dirty="0"/>
              <a:t>2.1.1</a:t>
            </a:r>
            <a:r>
              <a:rPr lang="zh-CN" altLang="en-US" dirty="0"/>
              <a:t>才是</a:t>
            </a:r>
            <a:r>
              <a:rPr lang="en-US" altLang="zh-CN" dirty="0"/>
              <a:t>Kafka</a:t>
            </a:r>
            <a:r>
              <a:rPr lang="zh-CN" altLang="en-US" dirty="0"/>
              <a:t>版本，官方强烈建议</a:t>
            </a:r>
            <a:r>
              <a:rPr lang="en-US" altLang="zh-CN" dirty="0"/>
              <a:t>Scala</a:t>
            </a:r>
            <a:r>
              <a:rPr lang="zh-CN" altLang="en-US" dirty="0"/>
              <a:t>版本和服务器上的</a:t>
            </a:r>
            <a:r>
              <a:rPr lang="en-US" altLang="zh-CN" dirty="0"/>
              <a:t>Scala</a:t>
            </a:r>
            <a:r>
              <a:rPr lang="zh-CN" altLang="en-US" dirty="0"/>
              <a:t>版本保持一致，避免引发一些不可预知的问题，故编者选用的是</a:t>
            </a:r>
            <a:r>
              <a:rPr lang="en-US" altLang="zh-CN" dirty="0"/>
              <a:t>kafka_2.12-2.1.1.tgz</a:t>
            </a:r>
            <a:r>
              <a:rPr lang="zh-CN" altLang="en-US" dirty="0"/>
              <a:t>，而非</a:t>
            </a:r>
            <a:r>
              <a:rPr lang="en-US" altLang="zh-CN" dirty="0"/>
              <a:t>kafka_2.11-2.1.1.tgz</a:t>
            </a:r>
            <a:r>
              <a:rPr lang="zh-CN" altLang="en-US" dirty="0"/>
              <a:t>。</a:t>
            </a:r>
          </a:p>
        </p:txBody>
      </p:sp>
    </p:spTree>
    <p:extLst>
      <p:ext uri="{BB962C8B-B14F-4D97-AF65-F5344CB8AC3E}">
        <p14:creationId xmlns:p14="http://schemas.microsoft.com/office/powerpoint/2010/main" val="3473169468"/>
      </p:ext>
    </p:extLst>
  </p:cSld>
  <p:clrMapOvr>
    <a:masterClrMapping/>
  </p:clrMapOvr>
  <p:transition spd="med">
    <p:pull/>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a:bodyPr>
          <a:lstStyle/>
          <a:p>
            <a:r>
              <a:rPr lang="en-US" altLang="zh-CN" dirty="0"/>
              <a:t>7. </a:t>
            </a:r>
            <a:r>
              <a:rPr lang="zh-CN" altLang="zh-CN" dirty="0"/>
              <a:t>安装和配置</a:t>
            </a:r>
            <a:r>
              <a:rPr lang="en-US" altLang="zh-CN" dirty="0"/>
              <a:t>Kafka</a:t>
            </a:r>
            <a:endParaRPr lang="zh-CN" altLang="zh-CN" dirty="0"/>
          </a:p>
          <a:p>
            <a:pPr lvl="1"/>
            <a:r>
              <a:rPr lang="zh-CN" altLang="zh-CN" dirty="0"/>
              <a:t>以下所有操作需要在</a:t>
            </a:r>
            <a:r>
              <a:rPr lang="en-US" altLang="zh-CN" dirty="0"/>
              <a:t>3</a:t>
            </a:r>
            <a:r>
              <a:rPr lang="zh-CN" altLang="zh-CN" dirty="0"/>
              <a:t>台机器上完成。</a:t>
            </a:r>
          </a:p>
          <a:p>
            <a:pPr lvl="1"/>
            <a:r>
              <a:rPr lang="en-US" altLang="zh-CN" dirty="0"/>
              <a:t>1</a:t>
            </a:r>
            <a:r>
              <a:rPr lang="zh-CN" altLang="zh-CN" dirty="0"/>
              <a:t>）解压</a:t>
            </a:r>
          </a:p>
          <a:p>
            <a:pPr lvl="2"/>
            <a:r>
              <a:rPr lang="zh-CN" altLang="zh-CN" dirty="0"/>
              <a:t>切换到</a:t>
            </a:r>
            <a:r>
              <a:rPr lang="en-US" altLang="zh-CN" dirty="0"/>
              <a:t>root</a:t>
            </a:r>
            <a:r>
              <a:rPr lang="zh-CN" altLang="zh-CN" dirty="0"/>
              <a:t>，解压</a:t>
            </a:r>
            <a:r>
              <a:rPr lang="en-US" altLang="zh-CN" dirty="0"/>
              <a:t>kafka_2.12-2.1.1.tgz</a:t>
            </a:r>
            <a:r>
              <a:rPr lang="zh-CN" altLang="zh-CN" dirty="0"/>
              <a:t>到安装目录如</a:t>
            </a:r>
            <a:r>
              <a:rPr lang="en-US" altLang="zh-CN" dirty="0"/>
              <a:t>/</a:t>
            </a:r>
            <a:r>
              <a:rPr lang="en-US" altLang="zh-CN" dirty="0" err="1"/>
              <a:t>usr</a:t>
            </a:r>
            <a:r>
              <a:rPr lang="en-US" altLang="zh-CN" dirty="0"/>
              <a:t>/local</a:t>
            </a:r>
            <a:r>
              <a:rPr lang="zh-CN" altLang="zh-CN" dirty="0"/>
              <a:t>下，使用命令如下所示。</a:t>
            </a:r>
          </a:p>
          <a:p>
            <a:pPr marL="685800" lvl="2" indent="0">
              <a:buNone/>
            </a:pPr>
            <a:r>
              <a:rPr lang="en-US" altLang="zh-CN" i="1" dirty="0" err="1"/>
              <a:t>su</a:t>
            </a:r>
            <a:r>
              <a:rPr lang="en-US" altLang="zh-CN" i="1" dirty="0"/>
              <a:t> root</a:t>
            </a:r>
            <a:endParaRPr lang="zh-CN" altLang="zh-CN" i="1" dirty="0"/>
          </a:p>
          <a:p>
            <a:pPr marL="685800" lvl="2" indent="0">
              <a:buNone/>
            </a:pPr>
            <a:r>
              <a:rPr lang="en-US" altLang="zh-CN" i="1" dirty="0"/>
              <a:t>cd /</a:t>
            </a:r>
            <a:r>
              <a:rPr lang="en-US" altLang="zh-CN" i="1" dirty="0" err="1"/>
              <a:t>usr</a:t>
            </a:r>
            <a:r>
              <a:rPr lang="en-US" altLang="zh-CN" i="1" dirty="0"/>
              <a:t>/local</a:t>
            </a:r>
            <a:endParaRPr lang="zh-CN" altLang="zh-CN" i="1" dirty="0"/>
          </a:p>
          <a:p>
            <a:pPr marL="685800" lvl="2"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/Downloads/kafka_2.12-2.1.1.tgz</a:t>
            </a:r>
            <a:endParaRPr lang="zh-CN" altLang="zh-CN" i="1" dirty="0"/>
          </a:p>
        </p:txBody>
      </p:sp>
    </p:spTree>
    <p:extLst>
      <p:ext uri="{BB962C8B-B14F-4D97-AF65-F5344CB8AC3E}">
        <p14:creationId xmlns:p14="http://schemas.microsoft.com/office/powerpoint/2010/main" val="4103077677"/>
      </p:ext>
    </p:extLst>
  </p:cSld>
  <p:clrMapOvr>
    <a:masterClrMapping/>
  </p:clrMapOvr>
  <p:transition spd="med">
    <p:pull/>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a:bodyPr>
          <a:lstStyle/>
          <a:p>
            <a:r>
              <a:rPr lang="en-US" altLang="zh-CN" dirty="0"/>
              <a:t>7. </a:t>
            </a:r>
            <a:r>
              <a:rPr lang="zh-CN" altLang="zh-CN" dirty="0"/>
              <a:t>安装和配置</a:t>
            </a:r>
            <a:r>
              <a:rPr lang="en-US" altLang="zh-CN" dirty="0"/>
              <a:t>Kafka</a:t>
            </a:r>
            <a:endParaRPr lang="zh-CN" altLang="zh-CN" dirty="0"/>
          </a:p>
          <a:p>
            <a:pPr lvl="1"/>
            <a:r>
              <a:rPr lang="en-US" altLang="zh-CN" dirty="0"/>
              <a:t>2</a:t>
            </a:r>
            <a:r>
              <a:rPr lang="zh-CN" altLang="zh-CN" dirty="0"/>
              <a:t>）修改</a:t>
            </a:r>
            <a:r>
              <a:rPr lang="en-US" altLang="zh-CN" dirty="0"/>
              <a:t>Kafka</a:t>
            </a:r>
            <a:r>
              <a:rPr lang="zh-CN" altLang="zh-CN" dirty="0"/>
              <a:t>配置文件</a:t>
            </a:r>
            <a:r>
              <a:rPr lang="en-US" altLang="zh-CN" dirty="0" err="1"/>
              <a:t>server.properties</a:t>
            </a:r>
            <a:endParaRPr lang="zh-CN" altLang="zh-CN" dirty="0"/>
          </a:p>
          <a:p>
            <a:pPr lvl="2"/>
            <a:r>
              <a:rPr lang="zh-CN" altLang="zh-CN" dirty="0"/>
              <a:t>安装</a:t>
            </a:r>
            <a:r>
              <a:rPr lang="en-US" altLang="zh-CN" dirty="0"/>
              <a:t>Kafka</a:t>
            </a:r>
            <a:r>
              <a:rPr lang="zh-CN" altLang="zh-CN" dirty="0"/>
              <a:t>后，在</a:t>
            </a:r>
            <a:r>
              <a:rPr lang="en-US" altLang="zh-CN" dirty="0"/>
              <a:t>$KAFKA_HOME/config</a:t>
            </a:r>
            <a:r>
              <a:rPr lang="zh-CN" altLang="zh-CN" dirty="0"/>
              <a:t>中有多个配置文件</a:t>
            </a:r>
            <a:r>
              <a:rPr lang="zh-CN" altLang="en-US" dirty="0"/>
              <a:t>。</a:t>
            </a:r>
          </a:p>
        </p:txBody>
      </p:sp>
      <p:pic>
        <p:nvPicPr>
          <p:cNvPr id="4" name="图片 3">
            <a:extLst>
              <a:ext uri="{FF2B5EF4-FFF2-40B4-BE49-F238E27FC236}">
                <a16:creationId xmlns:a16="http://schemas.microsoft.com/office/drawing/2014/main" id="{A124D780-C7DE-40E9-B476-C3ABE543A153}"/>
              </a:ext>
            </a:extLst>
          </p:cNvPr>
          <p:cNvPicPr/>
          <p:nvPr/>
        </p:nvPicPr>
        <p:blipFill>
          <a:blip r:embed="rId2"/>
          <a:stretch>
            <a:fillRect/>
          </a:stretch>
        </p:blipFill>
        <p:spPr>
          <a:xfrm>
            <a:off x="1934845" y="2571750"/>
            <a:ext cx="5274310" cy="1178560"/>
          </a:xfrm>
          <a:prstGeom prst="rect">
            <a:avLst/>
          </a:prstGeom>
        </p:spPr>
      </p:pic>
    </p:spTree>
    <p:extLst>
      <p:ext uri="{BB962C8B-B14F-4D97-AF65-F5344CB8AC3E}">
        <p14:creationId xmlns:p14="http://schemas.microsoft.com/office/powerpoint/2010/main" val="940635593"/>
      </p:ext>
    </p:extLst>
  </p:cSld>
  <p:clrMapOvr>
    <a:masterClrMapping/>
  </p:clrMapOvr>
  <p:transition spd="med">
    <p:pull/>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FA45-0901-4D3F-ADBF-408596A79014}"/>
              </a:ext>
            </a:extLst>
          </p:cNvPr>
          <p:cNvSpPr>
            <a:spLocks noGrp="1"/>
          </p:cNvSpPr>
          <p:nvPr>
            <p:ph type="title"/>
          </p:nvPr>
        </p:nvSpPr>
        <p:spPr/>
        <p:txBody>
          <a:bodyPr/>
          <a:lstStyle/>
          <a:p>
            <a:r>
              <a:rPr lang="en-US" altLang="zh-CN" dirty="0" err="1"/>
              <a:t>server.properties</a:t>
            </a:r>
            <a:r>
              <a:rPr lang="zh-CN" altLang="en-US" dirty="0"/>
              <a:t>配置参数（部分）</a:t>
            </a:r>
          </a:p>
        </p:txBody>
      </p:sp>
      <p:graphicFrame>
        <p:nvGraphicFramePr>
          <p:cNvPr id="4" name="内容占位符 3">
            <a:extLst>
              <a:ext uri="{FF2B5EF4-FFF2-40B4-BE49-F238E27FC236}">
                <a16:creationId xmlns:a16="http://schemas.microsoft.com/office/drawing/2014/main" id="{DBC397B1-EC6D-4464-982D-BF5BA0A29CAF}"/>
              </a:ext>
            </a:extLst>
          </p:cNvPr>
          <p:cNvGraphicFramePr>
            <a:graphicFrameLocks noGrp="1"/>
          </p:cNvGraphicFramePr>
          <p:nvPr>
            <p:ph idx="1"/>
            <p:extLst>
              <p:ext uri="{D42A27DB-BD31-4B8C-83A1-F6EECF244321}">
                <p14:modId xmlns:p14="http://schemas.microsoft.com/office/powerpoint/2010/main" val="2897923069"/>
              </p:ext>
            </p:extLst>
          </p:nvPr>
        </p:nvGraphicFramePr>
        <p:xfrm>
          <a:off x="628650" y="1370012"/>
          <a:ext cx="7886699" cy="3344117"/>
        </p:xfrm>
        <a:graphic>
          <a:graphicData uri="http://schemas.openxmlformats.org/drawingml/2006/table">
            <a:tbl>
              <a:tblPr firstRow="1" firstCol="1" bandRow="1">
                <a:tableStyleId>{5C22544A-7EE6-4342-B048-85BDC9FD1C3A}</a:tableStyleId>
              </a:tblPr>
              <a:tblGrid>
                <a:gridCol w="1973301">
                  <a:extLst>
                    <a:ext uri="{9D8B030D-6E8A-4147-A177-3AD203B41FA5}">
                      <a16:colId xmlns:a16="http://schemas.microsoft.com/office/drawing/2014/main" val="3583337532"/>
                    </a:ext>
                  </a:extLst>
                </a:gridCol>
                <a:gridCol w="5913398">
                  <a:extLst>
                    <a:ext uri="{9D8B030D-6E8A-4147-A177-3AD203B41FA5}">
                      <a16:colId xmlns:a16="http://schemas.microsoft.com/office/drawing/2014/main" val="2285671285"/>
                    </a:ext>
                  </a:extLst>
                </a:gridCol>
              </a:tblGrid>
              <a:tr h="125474">
                <a:tc>
                  <a:txBody>
                    <a:bodyPr/>
                    <a:lstStyle/>
                    <a:p>
                      <a:pPr algn="ctr">
                        <a:spcAft>
                          <a:spcPts val="0"/>
                        </a:spcAft>
                      </a:pPr>
                      <a:r>
                        <a:rPr lang="zh-CN" sz="900" kern="0">
                          <a:effectLst/>
                        </a:rPr>
                        <a:t>参数名</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ctr">
                        <a:spcAft>
                          <a:spcPts val="0"/>
                        </a:spcAft>
                      </a:pPr>
                      <a:r>
                        <a:rPr lang="zh-CN" sz="900" kern="0">
                          <a:effectLst/>
                        </a:rPr>
                        <a:t>说明</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345607786"/>
                  </a:ext>
                </a:extLst>
              </a:tr>
              <a:tr h="250947">
                <a:tc>
                  <a:txBody>
                    <a:bodyPr/>
                    <a:lstStyle/>
                    <a:p>
                      <a:pPr algn="l">
                        <a:spcAft>
                          <a:spcPts val="0"/>
                        </a:spcAft>
                      </a:pPr>
                      <a:r>
                        <a:rPr lang="en-US" sz="900" kern="0">
                          <a:effectLst/>
                        </a:rPr>
                        <a:t>broker.id</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用于指定</a:t>
                      </a:r>
                      <a:r>
                        <a:rPr lang="en-US" sz="900" kern="0">
                          <a:effectLst/>
                        </a:rPr>
                        <a:t>Broker</a:t>
                      </a:r>
                      <a:r>
                        <a:rPr lang="zh-CN" sz="900" kern="0">
                          <a:effectLst/>
                        </a:rPr>
                        <a:t>服务器对应的</a:t>
                      </a:r>
                      <a:r>
                        <a:rPr lang="en-US" sz="900" kern="0">
                          <a:effectLst/>
                        </a:rPr>
                        <a:t>ID</a:t>
                      </a:r>
                      <a:r>
                        <a:rPr lang="zh-CN" sz="900" kern="0">
                          <a:effectLst/>
                        </a:rPr>
                        <a:t>，各个服务器的值不同</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2743146300"/>
                  </a:ext>
                </a:extLst>
              </a:tr>
              <a:tr h="376421">
                <a:tc>
                  <a:txBody>
                    <a:bodyPr/>
                    <a:lstStyle/>
                    <a:p>
                      <a:pPr algn="l">
                        <a:spcAft>
                          <a:spcPts val="0"/>
                        </a:spcAft>
                      </a:pPr>
                      <a:r>
                        <a:rPr lang="en-US" sz="900" kern="0">
                          <a:effectLst/>
                        </a:rPr>
                        <a:t>listeners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表示监听端口，</a:t>
                      </a:r>
                      <a:r>
                        <a:rPr lang="en-US" sz="900" kern="0">
                          <a:effectLst/>
                        </a:rPr>
                        <a:t>PLAINTEXT</a:t>
                      </a:r>
                      <a:r>
                        <a:rPr lang="zh-CN" sz="900" kern="0">
                          <a:effectLst/>
                        </a:rPr>
                        <a:t>表示纯文本，也就是说，不管发送什么数据类型都以纯文本的方式接收，包括图片，视频等</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178003144"/>
                  </a:ext>
                </a:extLst>
              </a:tr>
              <a:tr h="125474">
                <a:tc>
                  <a:txBody>
                    <a:bodyPr/>
                    <a:lstStyle/>
                    <a:p>
                      <a:pPr algn="l">
                        <a:spcAft>
                          <a:spcPts val="0"/>
                        </a:spcAft>
                      </a:pPr>
                      <a:r>
                        <a:rPr lang="en-US" sz="900" kern="0">
                          <a:effectLst/>
                        </a:rPr>
                        <a:t>num.network.threads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网络线程数，默认是</a:t>
                      </a: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344964695"/>
                  </a:ext>
                </a:extLst>
              </a:tr>
              <a:tr h="125474">
                <a:tc>
                  <a:txBody>
                    <a:bodyPr/>
                    <a:lstStyle/>
                    <a:p>
                      <a:pPr algn="l">
                        <a:spcAft>
                          <a:spcPts val="0"/>
                        </a:spcAft>
                      </a:pPr>
                      <a:r>
                        <a:rPr lang="en-US" sz="900" kern="0">
                          <a:effectLst/>
                        </a:rPr>
                        <a:t>num.io.threads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en-US" sz="900" kern="0">
                          <a:effectLst/>
                        </a:rPr>
                        <a:t>I/O</a:t>
                      </a:r>
                      <a:r>
                        <a:rPr lang="zh-CN" sz="900" kern="0">
                          <a:effectLst/>
                        </a:rPr>
                        <a:t>线程数，默认是</a:t>
                      </a:r>
                      <a:r>
                        <a:rPr lang="en-US" sz="900" kern="0">
                          <a:effectLst/>
                        </a:rPr>
                        <a:t>8</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00239060"/>
                  </a:ext>
                </a:extLst>
              </a:tr>
              <a:tr h="125474">
                <a:tc>
                  <a:txBody>
                    <a:bodyPr/>
                    <a:lstStyle/>
                    <a:p>
                      <a:pPr algn="l">
                        <a:spcAft>
                          <a:spcPts val="0"/>
                        </a:spcAft>
                      </a:pPr>
                      <a:r>
                        <a:rPr lang="en-US" sz="900" kern="0">
                          <a:effectLst/>
                        </a:rPr>
                        <a:t>socket.send.buffer.bytes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套接字发送缓冲，默认是</a:t>
                      </a:r>
                      <a:r>
                        <a:rPr lang="en-US" sz="900" kern="0">
                          <a:effectLst/>
                        </a:rPr>
                        <a:t>100KB</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816384096"/>
                  </a:ext>
                </a:extLst>
              </a:tr>
              <a:tr h="250947">
                <a:tc>
                  <a:txBody>
                    <a:bodyPr/>
                    <a:lstStyle/>
                    <a:p>
                      <a:pPr algn="l">
                        <a:spcAft>
                          <a:spcPts val="0"/>
                        </a:spcAft>
                      </a:pPr>
                      <a:r>
                        <a:rPr lang="en-US" sz="900" kern="0">
                          <a:effectLst/>
                        </a:rPr>
                        <a:t>socket.receive.buffer.bytes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套接字接收缓冲，默认是</a:t>
                      </a:r>
                      <a:r>
                        <a:rPr lang="en-US" sz="900" kern="0">
                          <a:effectLst/>
                        </a:rPr>
                        <a:t>100KB</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477680695"/>
                  </a:ext>
                </a:extLst>
              </a:tr>
              <a:tr h="125474">
                <a:tc>
                  <a:txBody>
                    <a:bodyPr/>
                    <a:lstStyle/>
                    <a:p>
                      <a:pPr algn="l">
                        <a:spcAft>
                          <a:spcPts val="0"/>
                        </a:spcAft>
                      </a:pPr>
                      <a:r>
                        <a:rPr lang="en-US" sz="900" kern="0">
                          <a:effectLst/>
                        </a:rPr>
                        <a:t>socket.request.max.bytes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接收到的最大字节数，默认是</a:t>
                      </a:r>
                      <a:r>
                        <a:rPr lang="en-US" sz="900" kern="0">
                          <a:effectLst/>
                        </a:rPr>
                        <a:t>100MB</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455085232"/>
                  </a:ext>
                </a:extLst>
              </a:tr>
              <a:tr h="250947">
                <a:tc>
                  <a:txBody>
                    <a:bodyPr/>
                    <a:lstStyle/>
                    <a:p>
                      <a:pPr algn="l">
                        <a:spcAft>
                          <a:spcPts val="0"/>
                        </a:spcAft>
                      </a:pPr>
                      <a:r>
                        <a:rPr lang="en-US" sz="900" kern="0">
                          <a:effectLst/>
                        </a:rPr>
                        <a:t>log.dirs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dirty="0">
                          <a:effectLst/>
                        </a:rPr>
                        <a:t>用于指定</a:t>
                      </a:r>
                      <a:r>
                        <a:rPr lang="en-US" sz="900" kern="0" dirty="0">
                          <a:effectLst/>
                        </a:rPr>
                        <a:t>Kafka</a:t>
                      </a:r>
                      <a:r>
                        <a:rPr lang="zh-CN" sz="900" kern="0" dirty="0">
                          <a:effectLst/>
                        </a:rPr>
                        <a:t>数据存放目录，地址可以是多个，多个地址需用逗号分割</a:t>
                      </a:r>
                      <a:endParaRPr lang="zh-CN" sz="900" kern="100" dirty="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219061374"/>
                  </a:ext>
                </a:extLst>
              </a:tr>
              <a:tr h="125474">
                <a:tc>
                  <a:txBody>
                    <a:bodyPr/>
                    <a:lstStyle/>
                    <a:p>
                      <a:pPr algn="l">
                        <a:spcAft>
                          <a:spcPts val="0"/>
                        </a:spcAft>
                      </a:pPr>
                      <a:r>
                        <a:rPr lang="en-US" sz="900" kern="0">
                          <a:effectLst/>
                        </a:rPr>
                        <a:t>num.partitions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分区数，默认是</a:t>
                      </a: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794674256"/>
                  </a:ext>
                </a:extLst>
              </a:tr>
              <a:tr h="250947">
                <a:tc>
                  <a:txBody>
                    <a:bodyPr/>
                    <a:lstStyle/>
                    <a:p>
                      <a:pPr algn="l">
                        <a:spcAft>
                          <a:spcPts val="0"/>
                        </a:spcAft>
                      </a:pPr>
                      <a:r>
                        <a:rPr lang="en-US" sz="900" kern="0">
                          <a:effectLst/>
                        </a:rPr>
                        <a:t>num.recovery.threads.per.data.dir</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每一个文件夹的恢复线程，默认是</a:t>
                      </a: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3033922929"/>
                  </a:ext>
                </a:extLst>
              </a:tr>
              <a:tr h="125474">
                <a:tc>
                  <a:txBody>
                    <a:bodyPr/>
                    <a:lstStyle/>
                    <a:p>
                      <a:pPr algn="l">
                        <a:spcAft>
                          <a:spcPts val="0"/>
                        </a:spcAft>
                      </a:pPr>
                      <a:r>
                        <a:rPr lang="en-US" sz="900" kern="0">
                          <a:effectLst/>
                        </a:rPr>
                        <a:t>log.retention.hours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数据保存时间，默认是</a:t>
                      </a:r>
                      <a:r>
                        <a:rPr lang="en-US" sz="900" kern="0">
                          <a:effectLst/>
                        </a:rPr>
                        <a:t>168</a:t>
                      </a:r>
                      <a:r>
                        <a:rPr lang="zh-CN" sz="900" kern="0">
                          <a:effectLst/>
                        </a:rPr>
                        <a:t>小时，即一个星期（</a:t>
                      </a:r>
                      <a:r>
                        <a:rPr lang="en-US" sz="900" kern="0">
                          <a:effectLst/>
                        </a:rPr>
                        <a:t>7</a:t>
                      </a:r>
                      <a:r>
                        <a:rPr lang="zh-CN" sz="900" kern="0">
                          <a:effectLst/>
                        </a:rPr>
                        <a:t>天）</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2365141004"/>
                  </a:ext>
                </a:extLst>
              </a:tr>
              <a:tr h="250947">
                <a:tc>
                  <a:txBody>
                    <a:bodyPr/>
                    <a:lstStyle/>
                    <a:p>
                      <a:pPr algn="l">
                        <a:spcAft>
                          <a:spcPts val="0"/>
                        </a:spcAft>
                      </a:pPr>
                      <a:r>
                        <a:rPr lang="en-US" sz="900" kern="0">
                          <a:effectLst/>
                        </a:rPr>
                        <a:t>log.segment.bytes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指定每个数据日志保存最大数据，默认为</a:t>
                      </a:r>
                      <a:r>
                        <a:rPr lang="en-US" sz="900" kern="0">
                          <a:effectLst/>
                        </a:rPr>
                        <a:t>1GB</a:t>
                      </a:r>
                      <a:r>
                        <a:rPr lang="zh-CN" sz="900" kern="0">
                          <a:effectLst/>
                        </a:rPr>
                        <a:t>，当超过这个值时，会自动进行日志滚动</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412814139"/>
                  </a:ext>
                </a:extLst>
              </a:tr>
              <a:tr h="250947">
                <a:tc>
                  <a:txBody>
                    <a:bodyPr/>
                    <a:lstStyle/>
                    <a:p>
                      <a:pPr algn="l">
                        <a:spcAft>
                          <a:spcPts val="0"/>
                        </a:spcAft>
                      </a:pPr>
                      <a:r>
                        <a:rPr lang="en-US" sz="900" kern="0">
                          <a:effectLst/>
                        </a:rPr>
                        <a:t>log.retention.check.interval.ms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设置日志过期的时间，默认每隔</a:t>
                      </a:r>
                      <a:r>
                        <a:rPr lang="en-US" sz="900" kern="0">
                          <a:effectLst/>
                        </a:rPr>
                        <a:t>300</a:t>
                      </a:r>
                      <a:r>
                        <a:rPr lang="zh-CN" sz="900" kern="0">
                          <a:effectLst/>
                        </a:rPr>
                        <a:t>秒（即</a:t>
                      </a:r>
                      <a:r>
                        <a:rPr lang="en-US" sz="900" kern="0">
                          <a:effectLst/>
                        </a:rPr>
                        <a:t>5</a:t>
                      </a:r>
                      <a:r>
                        <a:rPr lang="zh-CN" sz="900" kern="0">
                          <a:effectLst/>
                        </a:rPr>
                        <a:t>分钟）</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414805847"/>
                  </a:ext>
                </a:extLst>
              </a:tr>
              <a:tr h="250947">
                <a:tc>
                  <a:txBody>
                    <a:bodyPr/>
                    <a:lstStyle/>
                    <a:p>
                      <a:pPr algn="l">
                        <a:spcAft>
                          <a:spcPts val="0"/>
                        </a:spcAft>
                      </a:pPr>
                      <a:r>
                        <a:rPr lang="en-US" sz="900" kern="0">
                          <a:effectLst/>
                        </a:rPr>
                        <a:t>zookeeper.connect</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用于指定</a:t>
                      </a:r>
                      <a:r>
                        <a:rPr lang="en-US" sz="900" kern="0">
                          <a:effectLst/>
                        </a:rPr>
                        <a:t>Kafka</a:t>
                      </a:r>
                      <a:r>
                        <a:rPr lang="zh-CN" sz="900" kern="0">
                          <a:effectLst/>
                        </a:rPr>
                        <a:t>所依赖的</a:t>
                      </a:r>
                      <a:r>
                        <a:rPr lang="en-US" sz="900" kern="0">
                          <a:effectLst/>
                        </a:rPr>
                        <a:t>ZooKeeper</a:t>
                      </a:r>
                      <a:r>
                        <a:rPr lang="zh-CN" sz="900" kern="0">
                          <a:effectLst/>
                        </a:rPr>
                        <a:t>集群的</a:t>
                      </a:r>
                      <a:r>
                        <a:rPr lang="en-US" sz="900" kern="0">
                          <a:effectLst/>
                        </a:rPr>
                        <a:t>IP</a:t>
                      </a:r>
                      <a:r>
                        <a:rPr lang="zh-CN" sz="900" kern="0">
                          <a:effectLst/>
                        </a:rPr>
                        <a:t>和端口号，地址可以是多个，多个地址需用逗号分割</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3791289299"/>
                  </a:ext>
                </a:extLst>
              </a:tr>
              <a:tr h="250947">
                <a:tc>
                  <a:txBody>
                    <a:bodyPr/>
                    <a:lstStyle/>
                    <a:p>
                      <a:pPr algn="l">
                        <a:spcAft>
                          <a:spcPts val="0"/>
                        </a:spcAft>
                      </a:pPr>
                      <a:r>
                        <a:rPr lang="en-US" sz="900" kern="0">
                          <a:effectLst/>
                        </a:rPr>
                        <a:t>zookeeper.connection.timeout.ms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dirty="0">
                          <a:effectLst/>
                        </a:rPr>
                        <a:t>设置</a:t>
                      </a:r>
                      <a:r>
                        <a:rPr lang="en-US" sz="900" kern="0" dirty="0">
                          <a:effectLst/>
                        </a:rPr>
                        <a:t>Zookeeper</a:t>
                      </a:r>
                      <a:r>
                        <a:rPr lang="zh-CN" sz="900" kern="0" dirty="0">
                          <a:effectLst/>
                        </a:rPr>
                        <a:t>的连接超时时间，默认为</a:t>
                      </a:r>
                      <a:r>
                        <a:rPr lang="en-US" sz="900" kern="0" dirty="0">
                          <a:effectLst/>
                        </a:rPr>
                        <a:t>6</a:t>
                      </a:r>
                      <a:r>
                        <a:rPr lang="zh-CN" sz="900" kern="0" dirty="0">
                          <a:effectLst/>
                        </a:rPr>
                        <a:t>秒，如果到达这个指定时间仍然连接不上就默认该节点发生故障</a:t>
                      </a:r>
                      <a:endParaRPr lang="zh-CN" sz="900" kern="100" dirty="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102515522"/>
                  </a:ext>
                </a:extLst>
              </a:tr>
            </a:tbl>
          </a:graphicData>
        </a:graphic>
      </p:graphicFrame>
    </p:spTree>
    <p:extLst>
      <p:ext uri="{BB962C8B-B14F-4D97-AF65-F5344CB8AC3E}">
        <p14:creationId xmlns:p14="http://schemas.microsoft.com/office/powerpoint/2010/main" val="3366926418"/>
      </p:ext>
    </p:extLst>
  </p:cSld>
  <p:clrMapOvr>
    <a:masterClrMapping/>
  </p:clrMapOvr>
  <p:transition spd="med">
    <p:pull/>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7372D-227F-4F78-AA39-EA70D925B965}"/>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9442DAB4-7F22-49C0-B1C1-171BC1030776}"/>
              </a:ext>
            </a:extLst>
          </p:cNvPr>
          <p:cNvSpPr>
            <a:spLocks noGrp="1"/>
          </p:cNvSpPr>
          <p:nvPr>
            <p:ph idx="1"/>
          </p:nvPr>
        </p:nvSpPr>
        <p:spPr/>
        <p:txBody>
          <a:bodyPr>
            <a:normAutofit/>
          </a:bodyPr>
          <a:lstStyle/>
          <a:p>
            <a:r>
              <a:rPr lang="en-US" altLang="zh-CN" dirty="0"/>
              <a:t>7. </a:t>
            </a:r>
            <a:r>
              <a:rPr lang="zh-CN" altLang="zh-CN" dirty="0"/>
              <a:t>安装和配置</a:t>
            </a:r>
            <a:r>
              <a:rPr lang="en-US" altLang="zh-CN" dirty="0"/>
              <a:t>Kafka</a:t>
            </a:r>
            <a:endParaRPr lang="zh-CN" altLang="zh-CN" dirty="0"/>
          </a:p>
          <a:p>
            <a:pPr lvl="1"/>
            <a:r>
              <a:rPr lang="en-US" altLang="zh-CN" dirty="0"/>
              <a:t>2</a:t>
            </a:r>
            <a:r>
              <a:rPr lang="zh-CN" altLang="zh-CN" dirty="0"/>
              <a:t>）修改</a:t>
            </a:r>
            <a:r>
              <a:rPr lang="en-US" altLang="zh-CN" dirty="0"/>
              <a:t>Kafka</a:t>
            </a:r>
            <a:r>
              <a:rPr lang="zh-CN" altLang="zh-CN" dirty="0"/>
              <a:t>配置文件</a:t>
            </a:r>
            <a:r>
              <a:rPr lang="en-US" altLang="zh-CN" dirty="0" err="1"/>
              <a:t>server.properties</a:t>
            </a:r>
            <a:endParaRPr lang="zh-CN" altLang="zh-CN" dirty="0"/>
          </a:p>
          <a:p>
            <a:pPr lvl="2"/>
            <a:r>
              <a:rPr lang="en-US" altLang="zh-CN" dirty="0"/>
              <a:t>master</a:t>
            </a:r>
            <a:r>
              <a:rPr lang="zh-CN" altLang="zh-CN" dirty="0"/>
              <a:t>机器上的配置文件</a:t>
            </a:r>
            <a:r>
              <a:rPr lang="en-US" altLang="zh-CN" dirty="0"/>
              <a:t>$KAFKA_HOME/config/</a:t>
            </a:r>
            <a:r>
              <a:rPr lang="en-US" altLang="zh-CN" dirty="0" err="1"/>
              <a:t>server.properties</a:t>
            </a:r>
            <a:r>
              <a:rPr lang="zh-CN" altLang="zh-CN" dirty="0"/>
              <a:t>修改后的几个参数如下所示。</a:t>
            </a:r>
          </a:p>
          <a:p>
            <a:pPr marL="685800" lvl="2" indent="0">
              <a:buNone/>
            </a:pPr>
            <a:r>
              <a:rPr lang="en-US" altLang="zh-CN" i="1" dirty="0"/>
              <a:t>broker.id=0</a:t>
            </a:r>
            <a:endParaRPr lang="zh-CN" altLang="zh-CN" i="1" dirty="0"/>
          </a:p>
          <a:p>
            <a:pPr marL="685800" lvl="2" indent="0">
              <a:buNone/>
            </a:pPr>
            <a:r>
              <a:rPr lang="en-US" altLang="zh-CN" i="1" dirty="0" err="1"/>
              <a:t>log.dirs</a:t>
            </a:r>
            <a:r>
              <a:rPr lang="en-US" altLang="zh-CN" i="1" dirty="0"/>
              <a:t>=/</a:t>
            </a:r>
            <a:r>
              <a:rPr lang="en-US" altLang="zh-CN" i="1" dirty="0" err="1"/>
              <a:t>usr</a:t>
            </a:r>
            <a:r>
              <a:rPr lang="en-US" altLang="zh-CN" i="1" dirty="0"/>
              <a:t>/local/kafka_2.12-2.1.1/</a:t>
            </a:r>
            <a:r>
              <a:rPr lang="en-US" altLang="zh-CN" i="1" dirty="0" err="1"/>
              <a:t>kafka</a:t>
            </a:r>
            <a:r>
              <a:rPr lang="en-US" altLang="zh-CN" i="1" dirty="0"/>
              <a:t>-logs</a:t>
            </a:r>
            <a:endParaRPr lang="zh-CN" altLang="zh-CN" i="1" dirty="0"/>
          </a:p>
          <a:p>
            <a:pPr marL="685800" lvl="2" indent="0">
              <a:buNone/>
            </a:pPr>
            <a:r>
              <a:rPr lang="en-US" altLang="zh-CN" i="1" dirty="0" err="1"/>
              <a:t>zookeeper.connect</a:t>
            </a:r>
            <a:r>
              <a:rPr lang="en-US" altLang="zh-CN" i="1" dirty="0"/>
              <a:t>=master:2181,slave1:2181,slave2:2181</a:t>
            </a:r>
            <a:endParaRPr lang="zh-CN" altLang="zh-CN" i="1" dirty="0"/>
          </a:p>
          <a:p>
            <a:pPr lvl="2"/>
            <a:endParaRPr lang="en-US" altLang="zh-CN" dirty="0"/>
          </a:p>
          <a:p>
            <a:pPr lvl="2"/>
            <a:r>
              <a:rPr lang="en-US" altLang="zh-CN" dirty="0"/>
              <a:t>slave1</a:t>
            </a:r>
            <a:r>
              <a:rPr lang="zh-CN" altLang="zh-CN" dirty="0"/>
              <a:t>和</a:t>
            </a:r>
            <a:r>
              <a:rPr lang="en-US" altLang="zh-CN" dirty="0"/>
              <a:t>slave2</a:t>
            </a:r>
            <a:r>
              <a:rPr lang="zh-CN" altLang="zh-CN" dirty="0"/>
              <a:t>机器上的配置文件</a:t>
            </a:r>
            <a:r>
              <a:rPr lang="en-US" altLang="zh-CN" dirty="0"/>
              <a:t>$KAFKA_HOME/config/</a:t>
            </a:r>
            <a:r>
              <a:rPr lang="en-US" altLang="zh-CN" dirty="0" err="1"/>
              <a:t>server.properties</a:t>
            </a:r>
            <a:r>
              <a:rPr lang="zh-CN" altLang="zh-CN" dirty="0"/>
              <a:t>中参数</a:t>
            </a:r>
            <a:r>
              <a:rPr lang="en-US" altLang="zh-CN" dirty="0"/>
              <a:t>broker.id</a:t>
            </a:r>
            <a:r>
              <a:rPr lang="zh-CN" altLang="zh-CN" dirty="0"/>
              <a:t>依次设置为</a:t>
            </a:r>
            <a:r>
              <a:rPr lang="en-US" altLang="zh-CN" dirty="0"/>
              <a:t>1</a:t>
            </a:r>
            <a:r>
              <a:rPr lang="zh-CN" altLang="zh-CN" dirty="0"/>
              <a:t>、</a:t>
            </a:r>
            <a:r>
              <a:rPr lang="en-US" altLang="zh-CN" dirty="0"/>
              <a:t>2</a:t>
            </a:r>
            <a:r>
              <a:rPr lang="zh-CN" altLang="zh-CN" dirty="0"/>
              <a:t>，其余参数值与</a:t>
            </a:r>
            <a:r>
              <a:rPr lang="en-US" altLang="zh-CN" dirty="0"/>
              <a:t>master</a:t>
            </a:r>
            <a:r>
              <a:rPr lang="zh-CN" altLang="zh-CN" dirty="0"/>
              <a:t>机器相同。</a:t>
            </a:r>
          </a:p>
        </p:txBody>
      </p:sp>
    </p:spTree>
    <p:extLst>
      <p:ext uri="{BB962C8B-B14F-4D97-AF65-F5344CB8AC3E}">
        <p14:creationId xmlns:p14="http://schemas.microsoft.com/office/powerpoint/2010/main" val="411000131"/>
      </p:ext>
    </p:extLst>
  </p:cSld>
  <p:clrMapOvr>
    <a:masterClrMapping/>
  </p:clrMapOvr>
  <p:transition spd="med">
    <p:pull/>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7DD7D-8F6C-404E-A147-B5FBFB395A0B}"/>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A4B009D0-26DD-461C-B404-715AB591D203}"/>
              </a:ext>
            </a:extLst>
          </p:cNvPr>
          <p:cNvSpPr>
            <a:spLocks noGrp="1"/>
          </p:cNvSpPr>
          <p:nvPr>
            <p:ph idx="1"/>
          </p:nvPr>
        </p:nvSpPr>
        <p:spPr/>
        <p:txBody>
          <a:bodyPr>
            <a:normAutofit fontScale="92500" lnSpcReduction="10000"/>
          </a:bodyPr>
          <a:lstStyle/>
          <a:p>
            <a:r>
              <a:rPr lang="en-US" altLang="zh-CN" dirty="0"/>
              <a:t>7. </a:t>
            </a:r>
            <a:r>
              <a:rPr lang="zh-CN" altLang="zh-CN" dirty="0"/>
              <a:t>安装和配置</a:t>
            </a:r>
            <a:r>
              <a:rPr lang="en-US" altLang="zh-CN" dirty="0"/>
              <a:t>Kafka</a:t>
            </a:r>
            <a:endParaRPr lang="zh-CN" altLang="zh-CN" dirty="0"/>
          </a:p>
          <a:p>
            <a:pPr lvl="1"/>
            <a:r>
              <a:rPr lang="en-US" altLang="zh-CN" dirty="0"/>
              <a:t>3</a:t>
            </a:r>
            <a:r>
              <a:rPr lang="zh-CN" altLang="en-US" dirty="0"/>
              <a:t>）创建所需目录</a:t>
            </a:r>
          </a:p>
          <a:p>
            <a:pPr lvl="2"/>
            <a:r>
              <a:rPr lang="zh-CN" altLang="en-US" dirty="0"/>
              <a:t>以上</a:t>
            </a:r>
            <a:r>
              <a:rPr lang="en-US" altLang="zh-CN" dirty="0"/>
              <a:t>2</a:t>
            </a:r>
            <a:r>
              <a:rPr lang="zh-CN" altLang="en-US" dirty="0"/>
              <a:t>）步骤使用了系统不存在的目录：</a:t>
            </a:r>
            <a:r>
              <a:rPr lang="en-US" altLang="zh-CN" dirty="0"/>
              <a:t>Kafka</a:t>
            </a:r>
            <a:r>
              <a:rPr lang="zh-CN" altLang="en-US" dirty="0"/>
              <a:t>数据存放目录</a:t>
            </a:r>
            <a:r>
              <a:rPr lang="en-US" altLang="zh-CN" dirty="0"/>
              <a:t>/</a:t>
            </a:r>
            <a:r>
              <a:rPr lang="en-US" altLang="zh-CN" dirty="0" err="1"/>
              <a:t>usr</a:t>
            </a:r>
            <a:r>
              <a:rPr lang="en-US" altLang="zh-CN" dirty="0"/>
              <a:t>/local/kafka_2.12-2.1.1/</a:t>
            </a:r>
            <a:r>
              <a:rPr lang="en-US" altLang="zh-CN" dirty="0" err="1"/>
              <a:t>kafka</a:t>
            </a:r>
            <a:r>
              <a:rPr lang="en-US" altLang="zh-CN" dirty="0"/>
              <a:t>-logs</a:t>
            </a:r>
            <a:r>
              <a:rPr lang="zh-CN" altLang="en-US" dirty="0"/>
              <a:t>，因此需要创建它，使用的命令如下所示。</a:t>
            </a:r>
          </a:p>
          <a:p>
            <a:pPr marL="685800" lvl="2" indent="0">
              <a:buNone/>
            </a:pPr>
            <a:r>
              <a:rPr lang="en-US" altLang="zh-CN" i="1" dirty="0" err="1"/>
              <a:t>mkdir</a:t>
            </a:r>
            <a:r>
              <a:rPr lang="en-US" altLang="zh-CN" i="1" dirty="0"/>
              <a:t> /</a:t>
            </a:r>
            <a:r>
              <a:rPr lang="en-US" altLang="zh-CN" i="1" dirty="0" err="1"/>
              <a:t>usr</a:t>
            </a:r>
            <a:r>
              <a:rPr lang="en-US" altLang="zh-CN" i="1" dirty="0"/>
              <a:t>/local/kafka_2.12-2.1.1/</a:t>
            </a:r>
            <a:r>
              <a:rPr lang="en-US" altLang="zh-CN" i="1" dirty="0" err="1"/>
              <a:t>kafka</a:t>
            </a:r>
            <a:r>
              <a:rPr lang="en-US" altLang="zh-CN" i="1" dirty="0"/>
              <a:t>-logs</a:t>
            </a:r>
          </a:p>
          <a:p>
            <a:pPr lvl="1"/>
            <a:r>
              <a:rPr lang="en-US" altLang="zh-CN" dirty="0"/>
              <a:t>4</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kafka.sh</a:t>
            </a:r>
          </a:p>
          <a:p>
            <a:pPr lvl="2"/>
            <a:r>
              <a:rPr lang="zh-CN" altLang="en-US" dirty="0"/>
              <a:t>使用“</a:t>
            </a:r>
            <a:r>
              <a:rPr lang="en-US" altLang="zh-CN" dirty="0"/>
              <a:t>vim /</a:t>
            </a:r>
            <a:r>
              <a:rPr lang="en-US" altLang="zh-CN" dirty="0" err="1"/>
              <a:t>etc</a:t>
            </a:r>
            <a:r>
              <a:rPr lang="en-US" altLang="zh-CN" dirty="0"/>
              <a:t>/</a:t>
            </a:r>
            <a:r>
              <a:rPr lang="en-US" altLang="zh-CN" dirty="0" err="1"/>
              <a:t>profile.d</a:t>
            </a:r>
            <a:r>
              <a:rPr lang="en-US" altLang="zh-CN" dirty="0"/>
              <a:t>/kafka.sh”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kafka.sh</a:t>
            </a:r>
            <a:r>
              <a:rPr lang="zh-CN" altLang="en-US" dirty="0"/>
              <a:t>，添加如下内容。</a:t>
            </a:r>
          </a:p>
          <a:p>
            <a:pPr marL="685800" lvl="2" indent="0">
              <a:buNone/>
            </a:pPr>
            <a:r>
              <a:rPr lang="en-US" altLang="zh-CN" i="1" dirty="0"/>
              <a:t>export KAFKA_HOME=/</a:t>
            </a:r>
            <a:r>
              <a:rPr lang="en-US" altLang="zh-CN" i="1" dirty="0" err="1"/>
              <a:t>usr</a:t>
            </a:r>
            <a:r>
              <a:rPr lang="en-US" altLang="zh-CN" i="1" dirty="0"/>
              <a:t>/local/kafka_2.12-2.1.1</a:t>
            </a:r>
          </a:p>
          <a:p>
            <a:pPr marL="685800" lvl="2" indent="0">
              <a:buNone/>
            </a:pPr>
            <a:r>
              <a:rPr lang="en-US" altLang="zh-CN" i="1" dirty="0"/>
              <a:t>export PATH=$KAFKA_HOME/bin:$PATH</a:t>
            </a:r>
          </a:p>
          <a:p>
            <a:pPr lvl="2"/>
            <a:r>
              <a:rPr lang="zh-CN" altLang="en-US" dirty="0"/>
              <a:t>其次，重启机器，使之生效。</a:t>
            </a:r>
          </a:p>
          <a:p>
            <a:pPr lvl="2"/>
            <a:r>
              <a:rPr lang="zh-CN" altLang="en-US" dirty="0"/>
              <a:t>此步骤可省略，此时当输入</a:t>
            </a:r>
            <a:r>
              <a:rPr lang="en-US" altLang="zh-CN" dirty="0"/>
              <a:t>Kafka</a:t>
            </a:r>
            <a:r>
              <a:rPr lang="zh-CN" altLang="en-US" dirty="0"/>
              <a:t>命令时，需要再切换到</a:t>
            </a:r>
            <a:r>
              <a:rPr lang="en-US" altLang="zh-CN" dirty="0"/>
              <a:t>$KAFKA_HOME/bin</a:t>
            </a:r>
            <a:r>
              <a:rPr lang="zh-CN" altLang="en-US" dirty="0"/>
              <a:t>。</a:t>
            </a:r>
          </a:p>
        </p:txBody>
      </p:sp>
    </p:spTree>
    <p:extLst>
      <p:ext uri="{BB962C8B-B14F-4D97-AF65-F5344CB8AC3E}">
        <p14:creationId xmlns:p14="http://schemas.microsoft.com/office/powerpoint/2010/main" val="9390080"/>
      </p:ext>
    </p:extLst>
  </p:cSld>
  <p:clrMapOvr>
    <a:masterClrMapping/>
  </p:clrMapOvr>
  <p:transition spd="med">
    <p:pull/>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7DD7D-8F6C-404E-A147-B5FBFB395A0B}"/>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A4B009D0-26DD-461C-B404-715AB591D203}"/>
              </a:ext>
            </a:extLst>
          </p:cNvPr>
          <p:cNvSpPr>
            <a:spLocks noGrp="1"/>
          </p:cNvSpPr>
          <p:nvPr>
            <p:ph idx="1"/>
          </p:nvPr>
        </p:nvSpPr>
        <p:spPr/>
        <p:txBody>
          <a:bodyPr>
            <a:normAutofit/>
          </a:bodyPr>
          <a:lstStyle/>
          <a:p>
            <a:r>
              <a:rPr lang="en-US" altLang="zh-CN" dirty="0"/>
              <a:t>7. </a:t>
            </a:r>
            <a:r>
              <a:rPr lang="zh-CN" altLang="zh-CN" dirty="0"/>
              <a:t>安装和配置</a:t>
            </a:r>
            <a:r>
              <a:rPr lang="en-US" altLang="zh-CN" dirty="0"/>
              <a:t>Kafka</a:t>
            </a:r>
            <a:endParaRPr lang="zh-CN" altLang="zh-CN" dirty="0"/>
          </a:p>
          <a:p>
            <a:pPr lvl="1"/>
            <a:r>
              <a:rPr lang="en-US" altLang="zh-CN" dirty="0"/>
              <a:t>5</a:t>
            </a:r>
            <a:r>
              <a:rPr lang="zh-CN" altLang="zh-CN" dirty="0"/>
              <a:t>）设置</a:t>
            </a:r>
            <a:r>
              <a:rPr lang="en-US" altLang="zh-CN" dirty="0"/>
              <a:t>$KAFKA_HOME</a:t>
            </a:r>
            <a:r>
              <a:rPr lang="zh-CN" altLang="zh-CN" dirty="0"/>
              <a:t>目录属主</a:t>
            </a:r>
          </a:p>
          <a:p>
            <a:pPr lvl="2"/>
            <a:r>
              <a:rPr lang="zh-CN" altLang="zh-CN" dirty="0"/>
              <a:t>为了在普通用户下使用</a:t>
            </a:r>
            <a:r>
              <a:rPr lang="en-US" altLang="zh-CN" dirty="0"/>
              <a:t>Kafka</a:t>
            </a:r>
            <a:r>
              <a:rPr lang="zh-CN" altLang="zh-CN" dirty="0"/>
              <a:t>，将</a:t>
            </a:r>
            <a:r>
              <a:rPr lang="en-US" altLang="zh-CN" dirty="0"/>
              <a:t>$KAFKA_HOME</a:t>
            </a:r>
            <a:r>
              <a:rPr lang="zh-CN" altLang="zh-CN" dirty="0"/>
              <a:t>目录属主设置为</a:t>
            </a:r>
            <a:r>
              <a:rPr lang="en-US" altLang="zh-CN" dirty="0"/>
              <a:t>Linux</a:t>
            </a:r>
            <a:r>
              <a:rPr lang="zh-CN" altLang="zh-CN" dirty="0"/>
              <a:t>普通用户例如</a:t>
            </a:r>
            <a:r>
              <a:rPr lang="en-US" altLang="zh-CN" dirty="0" err="1"/>
              <a:t>xuluhui</a:t>
            </a:r>
            <a:r>
              <a:rPr lang="zh-CN" altLang="zh-CN" dirty="0"/>
              <a:t>，使用以下命令完成。</a:t>
            </a:r>
          </a:p>
          <a:p>
            <a:pPr marL="685800" lvl="2"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/local/kafka_2.12-2.1.1</a:t>
            </a:r>
            <a:endParaRPr lang="zh-CN" altLang="zh-CN" i="1" dirty="0"/>
          </a:p>
          <a:p>
            <a:pPr lvl="1"/>
            <a:endParaRPr lang="en-US" altLang="zh-CN" dirty="0"/>
          </a:p>
          <a:p>
            <a:pPr lvl="1"/>
            <a:r>
              <a:rPr lang="zh-CN" altLang="zh-CN" dirty="0"/>
              <a:t>至此，</a:t>
            </a:r>
            <a:r>
              <a:rPr lang="en-US" altLang="zh-CN" dirty="0"/>
              <a:t>Kafka</a:t>
            </a:r>
            <a:r>
              <a:rPr lang="zh-CN" altLang="zh-CN" dirty="0"/>
              <a:t>在</a:t>
            </a:r>
            <a:r>
              <a:rPr lang="en-US" altLang="zh-CN" dirty="0"/>
              <a:t>3</a:t>
            </a:r>
            <a:r>
              <a:rPr lang="zh-CN" altLang="zh-CN" dirty="0"/>
              <a:t>台机器上安装和配置完毕。</a:t>
            </a:r>
          </a:p>
        </p:txBody>
      </p:sp>
    </p:spTree>
    <p:extLst>
      <p:ext uri="{BB962C8B-B14F-4D97-AF65-F5344CB8AC3E}">
        <p14:creationId xmlns:p14="http://schemas.microsoft.com/office/powerpoint/2010/main" val="1769727359"/>
      </p:ext>
    </p:extLst>
  </p:cSld>
  <p:clrMapOvr>
    <a:masterClrMapping/>
  </p:clrMapOvr>
  <p:transition spd="med">
    <p:pull/>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467A2-725C-4CF2-82FA-054E55265C59}"/>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4C319B2A-B066-44C4-9B28-446EE6A6AE46}"/>
              </a:ext>
            </a:extLst>
          </p:cNvPr>
          <p:cNvSpPr>
            <a:spLocks noGrp="1"/>
          </p:cNvSpPr>
          <p:nvPr>
            <p:ph idx="1"/>
          </p:nvPr>
        </p:nvSpPr>
        <p:spPr/>
        <p:txBody>
          <a:bodyPr>
            <a:normAutofit fontScale="85000" lnSpcReduction="10000"/>
          </a:bodyPr>
          <a:lstStyle/>
          <a:p>
            <a:r>
              <a:rPr lang="zh-CN" altLang="en-US" dirty="0"/>
              <a:t>为了提高效率，读者也可以首先仅在</a:t>
            </a:r>
            <a:r>
              <a:rPr lang="en-US" altLang="zh-CN" dirty="0"/>
              <a:t>master</a:t>
            </a:r>
            <a:r>
              <a:rPr lang="zh-CN" altLang="en-US" dirty="0"/>
              <a:t>一台机器上完成</a:t>
            </a:r>
            <a:r>
              <a:rPr lang="en-US" altLang="zh-CN" dirty="0"/>
              <a:t>Kafka</a:t>
            </a:r>
            <a:r>
              <a:rPr lang="zh-CN" altLang="en-US" dirty="0"/>
              <a:t>的安装和配置，然后使用“</a:t>
            </a:r>
            <a:r>
              <a:rPr lang="en-US" altLang="zh-CN" dirty="0" err="1"/>
              <a:t>scp</a:t>
            </a:r>
            <a:r>
              <a:rPr lang="en-US" altLang="zh-CN" dirty="0"/>
              <a:t>”</a:t>
            </a:r>
            <a:r>
              <a:rPr lang="zh-CN" altLang="en-US" dirty="0"/>
              <a:t>命令在</a:t>
            </a:r>
            <a:r>
              <a:rPr lang="en-US" altLang="zh-CN" dirty="0"/>
              <a:t>Kafka</a:t>
            </a:r>
            <a:r>
              <a:rPr lang="zh-CN" altLang="en-US" dirty="0"/>
              <a:t>集群内将</a:t>
            </a:r>
            <a:r>
              <a:rPr lang="en-US" altLang="zh-CN" dirty="0"/>
              <a:t>master</a:t>
            </a:r>
            <a:r>
              <a:rPr lang="zh-CN" altLang="en-US" dirty="0"/>
              <a:t>机器上的</a:t>
            </a:r>
            <a:r>
              <a:rPr lang="en-US" altLang="zh-CN" dirty="0"/>
              <a:t>$KAFKA_HOME</a:t>
            </a:r>
            <a:r>
              <a:rPr lang="zh-CN" altLang="en-US" dirty="0"/>
              <a:t>目录和系统配置文件</a:t>
            </a:r>
            <a:r>
              <a:rPr lang="en-US" altLang="zh-CN" dirty="0"/>
              <a:t>/etc/profile.d/kafka.sh</a:t>
            </a:r>
            <a:r>
              <a:rPr lang="zh-CN" altLang="en-US" dirty="0"/>
              <a:t>远程拷贝至其他</a:t>
            </a:r>
            <a:r>
              <a:rPr lang="en-US" altLang="zh-CN" dirty="0"/>
              <a:t>Kafka Broker</a:t>
            </a:r>
            <a:r>
              <a:rPr lang="zh-CN" altLang="en-US" dirty="0"/>
              <a:t>如</a:t>
            </a:r>
            <a:r>
              <a:rPr lang="en-US" altLang="zh-CN" dirty="0"/>
              <a:t>slave1</a:t>
            </a:r>
            <a:r>
              <a:rPr lang="zh-CN" altLang="en-US" dirty="0"/>
              <a:t>、</a:t>
            </a:r>
            <a:r>
              <a:rPr lang="en-US" altLang="zh-CN" dirty="0"/>
              <a:t>slave2</a:t>
            </a:r>
            <a:r>
              <a:rPr lang="zh-CN" altLang="en-US" dirty="0"/>
              <a:t>，接着修改</a:t>
            </a:r>
            <a:r>
              <a:rPr lang="en-US" altLang="zh-CN" dirty="0"/>
              <a:t>slave1</a:t>
            </a:r>
            <a:r>
              <a:rPr lang="zh-CN" altLang="en-US" dirty="0"/>
              <a:t>、</a:t>
            </a:r>
            <a:r>
              <a:rPr lang="en-US" altLang="zh-CN" dirty="0"/>
              <a:t>slave2</a:t>
            </a:r>
            <a:r>
              <a:rPr lang="zh-CN" altLang="en-US" dirty="0"/>
              <a:t>上</a:t>
            </a:r>
            <a:r>
              <a:rPr lang="en-US" altLang="zh-CN" dirty="0"/>
              <a:t>$KAFKA_HOME/config/</a:t>
            </a:r>
            <a:r>
              <a:rPr lang="en-US" altLang="zh-CN" dirty="0" err="1"/>
              <a:t>server.properties</a:t>
            </a:r>
            <a:r>
              <a:rPr lang="zh-CN" altLang="en-US" dirty="0"/>
              <a:t>中参数</a:t>
            </a:r>
            <a:r>
              <a:rPr lang="en-US" altLang="zh-CN" dirty="0"/>
              <a:t>broker.id</a:t>
            </a:r>
            <a:r>
              <a:rPr lang="zh-CN" altLang="en-US" dirty="0"/>
              <a:t>，最后设置其他</a:t>
            </a:r>
            <a:r>
              <a:rPr lang="en-US" altLang="zh-CN" dirty="0"/>
              <a:t>Kafka Broker</a:t>
            </a:r>
            <a:r>
              <a:rPr lang="zh-CN" altLang="en-US" dirty="0"/>
              <a:t>上</a:t>
            </a:r>
            <a:r>
              <a:rPr lang="en-US" altLang="zh-CN" dirty="0"/>
              <a:t>$KAFKA_HOME</a:t>
            </a:r>
            <a:r>
              <a:rPr lang="zh-CN" altLang="en-US" dirty="0"/>
              <a:t>目录属主。</a:t>
            </a:r>
            <a:endParaRPr lang="en-US" altLang="zh-CN" dirty="0"/>
          </a:p>
          <a:p>
            <a:pPr marL="0" indent="0">
              <a:buNone/>
            </a:pPr>
            <a:r>
              <a:rPr lang="en-US" altLang="zh-CN" i="1" dirty="0" err="1"/>
              <a:t>scp</a:t>
            </a:r>
            <a:r>
              <a:rPr lang="en-US" altLang="zh-CN" i="1" dirty="0"/>
              <a:t> -r /</a:t>
            </a:r>
            <a:r>
              <a:rPr lang="en-US" altLang="zh-CN" i="1" dirty="0" err="1"/>
              <a:t>usr</a:t>
            </a:r>
            <a:r>
              <a:rPr lang="en-US" altLang="zh-CN" i="1" dirty="0"/>
              <a:t>/local/kafka_2.12-2.1.1 root@slave1:/</a:t>
            </a:r>
            <a:r>
              <a:rPr lang="en-US" altLang="zh-CN" i="1" dirty="0" err="1"/>
              <a:t>usr</a:t>
            </a:r>
            <a:r>
              <a:rPr lang="en-US" altLang="zh-CN" i="1" dirty="0"/>
              <a:t>/local/kafka_2.12-2.1.1</a:t>
            </a:r>
            <a:endParaRPr lang="zh-CN" altLang="zh-CN" i="1" dirty="0"/>
          </a:p>
          <a:p>
            <a:pPr marL="0" indent="0">
              <a:buNone/>
            </a:pPr>
            <a:r>
              <a:rPr lang="en-US" altLang="zh-CN" i="1" dirty="0" err="1"/>
              <a:t>scp</a:t>
            </a:r>
            <a:r>
              <a:rPr lang="en-US" altLang="zh-CN" i="1" dirty="0"/>
              <a:t> -r /etc/profile.d/kafka.sh root@slave1:/etc/profile.d/kafka.sh</a:t>
            </a:r>
            <a:endParaRPr lang="zh-CN" altLang="zh-CN" i="1" dirty="0"/>
          </a:p>
          <a:p>
            <a:pPr marL="0" indent="0">
              <a:buNone/>
            </a:pPr>
            <a:r>
              <a:rPr lang="en-US" altLang="zh-CN" i="1" dirty="0" err="1"/>
              <a:t>scp</a:t>
            </a:r>
            <a:r>
              <a:rPr lang="en-US" altLang="zh-CN" i="1" dirty="0"/>
              <a:t> -r /</a:t>
            </a:r>
            <a:r>
              <a:rPr lang="en-US" altLang="zh-CN" i="1" dirty="0" err="1"/>
              <a:t>usr</a:t>
            </a:r>
            <a:r>
              <a:rPr lang="en-US" altLang="zh-CN" i="1" dirty="0"/>
              <a:t>/local/kafka_2.12-2.1.1 root@slave2:/</a:t>
            </a:r>
            <a:r>
              <a:rPr lang="en-US" altLang="zh-CN" i="1" dirty="0" err="1"/>
              <a:t>usr</a:t>
            </a:r>
            <a:r>
              <a:rPr lang="en-US" altLang="zh-CN" i="1" dirty="0"/>
              <a:t>/local/kafka_2.12-2.1.1</a:t>
            </a:r>
            <a:endParaRPr lang="zh-CN" altLang="zh-CN" i="1" dirty="0"/>
          </a:p>
          <a:p>
            <a:pPr marL="0" indent="0">
              <a:buNone/>
            </a:pPr>
            <a:r>
              <a:rPr lang="en-US" altLang="zh-CN" i="1" dirty="0" err="1"/>
              <a:t>scp</a:t>
            </a:r>
            <a:r>
              <a:rPr lang="en-US" altLang="zh-CN" i="1" dirty="0"/>
              <a:t> -r /etc/profile.d/kafka.sh root@slave2:/etc/profile.d/kafka.sh</a:t>
            </a:r>
            <a:endParaRPr lang="zh-CN" altLang="zh-CN" i="1" dirty="0"/>
          </a:p>
        </p:txBody>
      </p:sp>
    </p:spTree>
    <p:extLst>
      <p:ext uri="{BB962C8B-B14F-4D97-AF65-F5344CB8AC3E}">
        <p14:creationId xmlns:p14="http://schemas.microsoft.com/office/powerpoint/2010/main" val="88688868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3D2E-92DC-44CD-85AD-622E99CABF0F}"/>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21F65BEC-8C86-45A5-95F1-CFFD127A062C}"/>
              </a:ext>
            </a:extLst>
          </p:cNvPr>
          <p:cNvSpPr>
            <a:spLocks noGrp="1"/>
          </p:cNvSpPr>
          <p:nvPr>
            <p:ph idx="1"/>
          </p:nvPr>
        </p:nvSpPr>
        <p:spPr/>
        <p:txBody>
          <a:bodyPr>
            <a:normAutofit lnSpcReduction="10000"/>
          </a:bodyPr>
          <a:lstStyle/>
          <a:p>
            <a:r>
              <a:rPr lang="en-US" altLang="zh-CN" dirty="0"/>
              <a:t>2. </a:t>
            </a:r>
            <a:r>
              <a:rPr lang="zh-CN" altLang="en-US" dirty="0"/>
              <a:t>安装和配置</a:t>
            </a:r>
            <a:r>
              <a:rPr lang="en-US" altLang="zh-CN" dirty="0"/>
              <a:t>Java</a:t>
            </a:r>
          </a:p>
          <a:p>
            <a:pPr lvl="1"/>
            <a:r>
              <a:rPr lang="zh-CN" altLang="en-US" dirty="0"/>
              <a:t>安装和配置</a:t>
            </a:r>
            <a:r>
              <a:rPr lang="en-US" altLang="zh-CN" dirty="0"/>
              <a:t>Java</a:t>
            </a:r>
            <a:r>
              <a:rPr lang="zh-CN" altLang="en-US" dirty="0"/>
              <a:t>，请参见教材第</a:t>
            </a:r>
            <a:r>
              <a:rPr lang="en-US" altLang="zh-CN" dirty="0"/>
              <a:t>2</a:t>
            </a:r>
            <a:r>
              <a:rPr lang="zh-CN" altLang="en-US" dirty="0"/>
              <a:t>章。</a:t>
            </a:r>
          </a:p>
          <a:p>
            <a:r>
              <a:rPr lang="en-US" altLang="zh-CN" dirty="0"/>
              <a:t>3. </a:t>
            </a:r>
            <a:r>
              <a:rPr lang="zh-CN" altLang="en-US" dirty="0"/>
              <a:t>部署</a:t>
            </a:r>
            <a:r>
              <a:rPr lang="en-US" altLang="zh-CN" dirty="0"/>
              <a:t>Hadoop</a:t>
            </a:r>
            <a:r>
              <a:rPr lang="zh-CN" altLang="en-US" dirty="0"/>
              <a:t>集群</a:t>
            </a:r>
          </a:p>
          <a:p>
            <a:pPr lvl="1"/>
            <a:r>
              <a:rPr lang="zh-CN" altLang="en-US" dirty="0"/>
              <a:t>部署</a:t>
            </a:r>
            <a:r>
              <a:rPr lang="en-US" altLang="zh-CN" dirty="0"/>
              <a:t>Hadoop</a:t>
            </a:r>
            <a:r>
              <a:rPr lang="zh-CN" altLang="en-US" dirty="0"/>
              <a:t>集群，请参见教材第</a:t>
            </a:r>
            <a:r>
              <a:rPr lang="en-US" altLang="zh-CN" dirty="0"/>
              <a:t>2</a:t>
            </a:r>
            <a:r>
              <a:rPr lang="zh-CN" altLang="en-US" dirty="0"/>
              <a:t>章。</a:t>
            </a:r>
          </a:p>
          <a:p>
            <a:r>
              <a:rPr lang="en-US" altLang="zh-CN" dirty="0"/>
              <a:t>4. </a:t>
            </a:r>
            <a:r>
              <a:rPr lang="zh-CN" altLang="en-US" dirty="0"/>
              <a:t>获取</a:t>
            </a:r>
            <a:r>
              <a:rPr lang="en-US" altLang="zh-CN" dirty="0"/>
              <a:t>Sqoop</a:t>
            </a:r>
          </a:p>
          <a:p>
            <a:pPr lvl="1"/>
            <a:r>
              <a:rPr lang="en-US" altLang="zh-CN" dirty="0"/>
              <a:t>Sqoop</a:t>
            </a:r>
            <a:r>
              <a:rPr lang="zh-CN" altLang="en-US" dirty="0"/>
              <a:t>官方下载地址为</a:t>
            </a:r>
            <a:r>
              <a:rPr lang="en-US" altLang="zh-CN" dirty="0"/>
              <a:t>http://www.apache.org/dyn/closer.lua/sqoop/</a:t>
            </a:r>
            <a:r>
              <a:rPr lang="zh-CN" altLang="en-US" dirty="0"/>
              <a:t>，建议读者下载</a:t>
            </a:r>
            <a:r>
              <a:rPr lang="en-US" altLang="zh-CN" dirty="0"/>
              <a:t>Sqoop 1</a:t>
            </a:r>
            <a:r>
              <a:rPr lang="zh-CN" altLang="en-US" dirty="0"/>
              <a:t>，编者选用的</a:t>
            </a:r>
            <a:r>
              <a:rPr lang="en-US" altLang="zh-CN" dirty="0"/>
              <a:t>Sqoop</a:t>
            </a:r>
            <a:r>
              <a:rPr lang="zh-CN" altLang="en-US" dirty="0"/>
              <a:t>版本是</a:t>
            </a:r>
            <a:r>
              <a:rPr lang="en-US" altLang="zh-CN" dirty="0"/>
              <a:t>2017</a:t>
            </a:r>
            <a:r>
              <a:rPr lang="zh-CN" altLang="en-US" dirty="0"/>
              <a:t>年</a:t>
            </a:r>
            <a:r>
              <a:rPr lang="en-US" altLang="zh-CN" dirty="0"/>
              <a:t>12</a:t>
            </a:r>
            <a:r>
              <a:rPr lang="zh-CN" altLang="en-US" dirty="0"/>
              <a:t>月发布的稳定版</a:t>
            </a:r>
            <a:r>
              <a:rPr lang="en-US" altLang="zh-CN" dirty="0"/>
              <a:t>Sqoop 1.4.7</a:t>
            </a:r>
            <a:r>
              <a:rPr lang="zh-CN" altLang="en-US" dirty="0"/>
              <a:t>，其安装包文件</a:t>
            </a:r>
            <a:r>
              <a:rPr lang="en-US" altLang="zh-CN" dirty="0"/>
              <a:t>sqoop-1.4.7.bin__hadoop-2.6.0.tar.gz</a:t>
            </a:r>
            <a:r>
              <a:rPr lang="zh-CN" altLang="en-US" dirty="0"/>
              <a:t>，例如将其存放在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a:p>
            <a:endParaRPr lang="zh-CN" altLang="en-US" dirty="0"/>
          </a:p>
        </p:txBody>
      </p:sp>
    </p:spTree>
    <p:extLst>
      <p:ext uri="{BB962C8B-B14F-4D97-AF65-F5344CB8AC3E}">
        <p14:creationId xmlns:p14="http://schemas.microsoft.com/office/powerpoint/2010/main" val="2278744768"/>
      </p:ext>
    </p:extLst>
  </p:cSld>
  <p:clrMapOvr>
    <a:masterClrMapping/>
  </p:clrMapOvr>
  <p:transition spd="med">
    <p:pull/>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E478F-23AE-41F7-B937-D61C44503EA9}"/>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53C72AD1-3E5B-4B1A-9ABF-A16056C4D9DA}"/>
              </a:ext>
            </a:extLst>
          </p:cNvPr>
          <p:cNvSpPr>
            <a:spLocks noGrp="1"/>
          </p:cNvSpPr>
          <p:nvPr>
            <p:ph idx="1"/>
          </p:nvPr>
        </p:nvSpPr>
        <p:spPr/>
        <p:txBody>
          <a:bodyPr/>
          <a:lstStyle/>
          <a:p>
            <a:r>
              <a:rPr lang="en-US" altLang="zh-CN" dirty="0"/>
              <a:t>8. </a:t>
            </a:r>
            <a:r>
              <a:rPr lang="zh-CN" altLang="en-US" dirty="0"/>
              <a:t>启动</a:t>
            </a:r>
            <a:r>
              <a:rPr lang="en-US" altLang="zh-CN" dirty="0"/>
              <a:t>Kafka</a:t>
            </a:r>
          </a:p>
          <a:p>
            <a:pPr lvl="1"/>
            <a:r>
              <a:rPr lang="zh-CN" altLang="en-US" dirty="0"/>
              <a:t>首先，启动</a:t>
            </a:r>
            <a:r>
              <a:rPr lang="en-US" altLang="zh-CN" dirty="0" err="1"/>
              <a:t>ZooKeeper</a:t>
            </a:r>
            <a:r>
              <a:rPr lang="zh-CN" altLang="en-US" dirty="0"/>
              <a:t>集群，确保其正常运行。</a:t>
            </a:r>
            <a:endParaRPr lang="en-US" altLang="zh-CN" dirty="0"/>
          </a:p>
          <a:p>
            <a:pPr lvl="1"/>
            <a:r>
              <a:rPr lang="zh-CN" altLang="zh-CN" dirty="0"/>
              <a:t>其次，在</a:t>
            </a:r>
            <a:r>
              <a:rPr lang="en-US" altLang="zh-CN" dirty="0"/>
              <a:t>3</a:t>
            </a:r>
            <a:r>
              <a:rPr lang="zh-CN" altLang="zh-CN" dirty="0"/>
              <a:t>台机器上使用以下命令启动</a:t>
            </a:r>
            <a:r>
              <a:rPr lang="en-US" altLang="zh-CN" dirty="0"/>
              <a:t>Kafka</a:t>
            </a:r>
            <a:r>
              <a:rPr lang="zh-CN" altLang="zh-CN" dirty="0"/>
              <a:t>。</a:t>
            </a:r>
          </a:p>
          <a:p>
            <a:pPr marL="342900" lvl="1" indent="0">
              <a:buNone/>
            </a:pPr>
            <a:r>
              <a:rPr lang="en-US" altLang="zh-CN" i="1" dirty="0"/>
              <a:t>kafka-server-start.sh -daemon $KAFKA_HOME/config/</a:t>
            </a:r>
            <a:r>
              <a:rPr lang="en-US" altLang="zh-CN" i="1" dirty="0" err="1"/>
              <a:t>server.properties</a:t>
            </a:r>
            <a:endParaRPr lang="zh-CN" altLang="zh-CN" i="1" dirty="0"/>
          </a:p>
          <a:p>
            <a:pPr lvl="1"/>
            <a:r>
              <a:rPr lang="zh-CN" altLang="zh-CN" dirty="0"/>
              <a:t>这里需要注意的是，启动脚本若不加</a:t>
            </a:r>
            <a:r>
              <a:rPr lang="en-US" altLang="zh-CN" dirty="0"/>
              <a:t>-daemon</a:t>
            </a:r>
            <a:r>
              <a:rPr lang="zh-CN" altLang="zh-CN" dirty="0"/>
              <a:t>参数，则如果执行</a:t>
            </a:r>
            <a:r>
              <a:rPr lang="en-US" altLang="zh-CN" dirty="0" err="1"/>
              <a:t>Ctrl+Z</a:t>
            </a:r>
            <a:r>
              <a:rPr lang="zh-CN" altLang="zh-CN" dirty="0"/>
              <a:t>后会退出，且启动的进程也会退出，所以建议加</a:t>
            </a:r>
            <a:r>
              <a:rPr lang="en-US" altLang="zh-CN" dirty="0"/>
              <a:t>-daemon</a:t>
            </a:r>
            <a:r>
              <a:rPr lang="zh-CN" altLang="zh-CN" dirty="0"/>
              <a:t>参数，实现以守护进程方式启动。</a:t>
            </a:r>
          </a:p>
          <a:p>
            <a:pPr lvl="1"/>
            <a:endParaRPr lang="zh-CN" altLang="en-US" dirty="0"/>
          </a:p>
        </p:txBody>
      </p:sp>
    </p:spTree>
    <p:extLst>
      <p:ext uri="{BB962C8B-B14F-4D97-AF65-F5344CB8AC3E}">
        <p14:creationId xmlns:p14="http://schemas.microsoft.com/office/powerpoint/2010/main" val="4292611024"/>
      </p:ext>
    </p:extLst>
  </p:cSld>
  <p:clrMapOvr>
    <a:masterClrMapping/>
  </p:clrMapOvr>
  <p:transition spd="med">
    <p:pull/>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E478F-23AE-41F7-B937-D61C44503EA9}"/>
              </a:ext>
            </a:extLst>
          </p:cNvPr>
          <p:cNvSpPr>
            <a:spLocks noGrp="1"/>
          </p:cNvSpPr>
          <p:nvPr>
            <p:ph type="title"/>
          </p:nvPr>
        </p:nvSpPr>
        <p:spPr/>
        <p:txBody>
          <a:bodyPr/>
          <a:lstStyle/>
          <a:p>
            <a:r>
              <a:rPr lang="zh-CN" altLang="en-US" dirty="0"/>
              <a:t>验证</a:t>
            </a:r>
            <a:r>
              <a:rPr lang="en-US" altLang="zh-CN" dirty="0"/>
              <a:t>Kafka</a:t>
            </a:r>
            <a:endParaRPr lang="zh-CN" altLang="en-US" dirty="0"/>
          </a:p>
        </p:txBody>
      </p:sp>
      <p:sp>
        <p:nvSpPr>
          <p:cNvPr id="3" name="内容占位符 2">
            <a:extLst>
              <a:ext uri="{FF2B5EF4-FFF2-40B4-BE49-F238E27FC236}">
                <a16:creationId xmlns:a16="http://schemas.microsoft.com/office/drawing/2014/main" id="{53C72AD1-3E5B-4B1A-9ABF-A16056C4D9DA}"/>
              </a:ext>
            </a:extLst>
          </p:cNvPr>
          <p:cNvSpPr>
            <a:spLocks noGrp="1"/>
          </p:cNvSpPr>
          <p:nvPr>
            <p:ph idx="1"/>
          </p:nvPr>
        </p:nvSpPr>
        <p:spPr>
          <a:xfrm>
            <a:off x="628650" y="1369219"/>
            <a:ext cx="3241040" cy="3263504"/>
          </a:xfrm>
        </p:spPr>
        <p:txBody>
          <a:bodyPr/>
          <a:lstStyle/>
          <a:p>
            <a:r>
              <a:rPr lang="zh-CN" altLang="zh-CN" dirty="0"/>
              <a:t>检查</a:t>
            </a:r>
            <a:r>
              <a:rPr lang="en-US" altLang="zh-CN" dirty="0"/>
              <a:t>Kafka</a:t>
            </a:r>
            <a:r>
              <a:rPr lang="zh-CN" altLang="zh-CN" dirty="0"/>
              <a:t>是否启动，可以使用命令“</a:t>
            </a:r>
            <a:r>
              <a:rPr lang="en-US" altLang="zh-CN" dirty="0" err="1"/>
              <a:t>jps</a:t>
            </a:r>
            <a:r>
              <a:rPr lang="zh-CN" altLang="zh-CN" dirty="0"/>
              <a:t>”查看</a:t>
            </a:r>
            <a:r>
              <a:rPr lang="en-US" altLang="zh-CN" dirty="0"/>
              <a:t>Java</a:t>
            </a:r>
            <a:r>
              <a:rPr lang="zh-CN" altLang="zh-CN" dirty="0"/>
              <a:t>进程来验证，效果如图所示，可以看到，</a:t>
            </a:r>
            <a:r>
              <a:rPr lang="en-US" altLang="zh-CN" dirty="0"/>
              <a:t>3</a:t>
            </a:r>
            <a:r>
              <a:rPr lang="zh-CN" altLang="zh-CN" dirty="0"/>
              <a:t>台机器上均有</a:t>
            </a:r>
            <a:r>
              <a:rPr lang="en-US" altLang="zh-CN" dirty="0"/>
              <a:t>Kafka</a:t>
            </a:r>
            <a:r>
              <a:rPr lang="zh-CN" altLang="zh-CN" dirty="0"/>
              <a:t>进程，说明</a:t>
            </a:r>
            <a:r>
              <a:rPr lang="en-US" altLang="zh-CN" dirty="0"/>
              <a:t>Kafka</a:t>
            </a:r>
            <a:r>
              <a:rPr lang="zh-CN" altLang="zh-CN" dirty="0"/>
              <a:t>集群部署成功。</a:t>
            </a:r>
          </a:p>
        </p:txBody>
      </p:sp>
      <p:pic>
        <p:nvPicPr>
          <p:cNvPr id="4" name="图片 3">
            <a:extLst>
              <a:ext uri="{FF2B5EF4-FFF2-40B4-BE49-F238E27FC236}">
                <a16:creationId xmlns:a16="http://schemas.microsoft.com/office/drawing/2014/main" id="{0A8FA681-3F29-4F3C-9577-7C870AF3B395}"/>
              </a:ext>
            </a:extLst>
          </p:cNvPr>
          <p:cNvPicPr/>
          <p:nvPr/>
        </p:nvPicPr>
        <p:blipFill>
          <a:blip r:embed="rId2"/>
          <a:stretch>
            <a:fillRect/>
          </a:stretch>
        </p:blipFill>
        <p:spPr>
          <a:xfrm>
            <a:off x="3869690" y="576200"/>
            <a:ext cx="5274310" cy="4199255"/>
          </a:xfrm>
          <a:prstGeom prst="rect">
            <a:avLst/>
          </a:prstGeom>
        </p:spPr>
      </p:pic>
    </p:spTree>
    <p:extLst>
      <p:ext uri="{BB962C8B-B14F-4D97-AF65-F5344CB8AC3E}">
        <p14:creationId xmlns:p14="http://schemas.microsoft.com/office/powerpoint/2010/main" val="598689545"/>
      </p:ext>
    </p:extLst>
  </p:cSld>
  <p:clrMapOvr>
    <a:masterClrMapping/>
  </p:clrMapOvr>
  <p:transition spd="med">
    <p:pull/>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B1C42-CA8F-4F08-BBCD-DF92D92CE5A6}"/>
              </a:ext>
            </a:extLst>
          </p:cNvPr>
          <p:cNvSpPr>
            <a:spLocks noGrp="1"/>
          </p:cNvSpPr>
          <p:nvPr>
            <p:ph type="title"/>
          </p:nvPr>
        </p:nvSpPr>
        <p:spPr/>
        <p:txBody>
          <a:bodyPr/>
          <a:lstStyle/>
          <a:p>
            <a:r>
              <a:rPr lang="en-US" altLang="zh-CN" dirty="0"/>
              <a:t>9.3.4  </a:t>
            </a:r>
            <a:r>
              <a:rPr lang="zh-CN" altLang="en-US" dirty="0"/>
              <a:t>实战</a:t>
            </a:r>
            <a:r>
              <a:rPr lang="en-US" altLang="zh-CN" dirty="0"/>
              <a:t>Kafka</a:t>
            </a:r>
            <a:endParaRPr lang="zh-CN" altLang="en-US" dirty="0"/>
          </a:p>
        </p:txBody>
      </p:sp>
      <p:graphicFrame>
        <p:nvGraphicFramePr>
          <p:cNvPr id="4" name="内容占位符 3">
            <a:extLst>
              <a:ext uri="{FF2B5EF4-FFF2-40B4-BE49-F238E27FC236}">
                <a16:creationId xmlns:a16="http://schemas.microsoft.com/office/drawing/2014/main" id="{894DDD8E-C868-4545-9E1F-BB8F52F4773A}"/>
              </a:ext>
            </a:extLst>
          </p:cNvPr>
          <p:cNvGraphicFramePr>
            <a:graphicFrameLocks noGrp="1"/>
          </p:cNvGraphicFramePr>
          <p:nvPr>
            <p:ph idx="1"/>
            <p:extLst>
              <p:ext uri="{D42A27DB-BD31-4B8C-83A1-F6EECF244321}">
                <p14:modId xmlns:p14="http://schemas.microsoft.com/office/powerpoint/2010/main" val="3936901839"/>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348143"/>
      </p:ext>
    </p:extLst>
  </p:cSld>
  <p:clrMapOvr>
    <a:masterClrMapping/>
  </p:clrMapOvr>
  <p:transition spd="med">
    <p:pull/>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FD04F-7A23-420E-91FC-4D1792F37BD0}"/>
              </a:ext>
            </a:extLst>
          </p:cNvPr>
          <p:cNvSpPr>
            <a:spLocks noGrp="1"/>
          </p:cNvSpPr>
          <p:nvPr>
            <p:ph type="title"/>
          </p:nvPr>
        </p:nvSpPr>
        <p:spPr/>
        <p:txBody>
          <a:bodyPr/>
          <a:lstStyle/>
          <a:p>
            <a:r>
              <a:rPr lang="en-US" altLang="zh-CN" dirty="0"/>
              <a:t>1. Kafka Shell</a:t>
            </a:r>
            <a:endParaRPr lang="zh-CN" altLang="en-US" dirty="0"/>
          </a:p>
        </p:txBody>
      </p:sp>
      <p:sp>
        <p:nvSpPr>
          <p:cNvPr id="3" name="内容占位符 2">
            <a:extLst>
              <a:ext uri="{FF2B5EF4-FFF2-40B4-BE49-F238E27FC236}">
                <a16:creationId xmlns:a16="http://schemas.microsoft.com/office/drawing/2014/main" id="{4D721ED1-40BC-441F-9F6F-5AEB98D032C6}"/>
              </a:ext>
            </a:extLst>
          </p:cNvPr>
          <p:cNvSpPr>
            <a:spLocks noGrp="1"/>
          </p:cNvSpPr>
          <p:nvPr>
            <p:ph idx="1"/>
          </p:nvPr>
        </p:nvSpPr>
        <p:spPr/>
        <p:txBody>
          <a:bodyPr/>
          <a:lstStyle/>
          <a:p>
            <a:r>
              <a:rPr lang="en-US" altLang="zh-CN" dirty="0"/>
              <a:t>Kafka</a:t>
            </a:r>
            <a:r>
              <a:rPr lang="zh-CN" altLang="en-US" dirty="0"/>
              <a:t>支持的所有命令在</a:t>
            </a:r>
            <a:r>
              <a:rPr lang="en-US" altLang="zh-CN" dirty="0"/>
              <a:t>$KAFKA_HOME/bin</a:t>
            </a:r>
            <a:r>
              <a:rPr lang="zh-CN" altLang="en-US" dirty="0"/>
              <a:t>下存放。</a:t>
            </a:r>
          </a:p>
          <a:p>
            <a:endParaRPr lang="zh-CN" altLang="en-US" dirty="0"/>
          </a:p>
        </p:txBody>
      </p:sp>
      <p:pic>
        <p:nvPicPr>
          <p:cNvPr id="4" name="图片 3">
            <a:extLst>
              <a:ext uri="{FF2B5EF4-FFF2-40B4-BE49-F238E27FC236}">
                <a16:creationId xmlns:a16="http://schemas.microsoft.com/office/drawing/2014/main" id="{51B6A4C3-ED9E-4280-A8AD-C3130DBEFD3C}"/>
              </a:ext>
            </a:extLst>
          </p:cNvPr>
          <p:cNvPicPr>
            <a:picLocks noChangeAspect="1"/>
          </p:cNvPicPr>
          <p:nvPr/>
        </p:nvPicPr>
        <p:blipFill>
          <a:blip r:embed="rId2"/>
          <a:stretch>
            <a:fillRect/>
          </a:stretch>
        </p:blipFill>
        <p:spPr>
          <a:xfrm>
            <a:off x="0" y="2040124"/>
            <a:ext cx="4474852" cy="2097206"/>
          </a:xfrm>
          <a:prstGeom prst="rect">
            <a:avLst/>
          </a:prstGeom>
        </p:spPr>
      </p:pic>
      <p:graphicFrame>
        <p:nvGraphicFramePr>
          <p:cNvPr id="5" name="内容占位符 4">
            <a:extLst>
              <a:ext uri="{FF2B5EF4-FFF2-40B4-BE49-F238E27FC236}">
                <a16:creationId xmlns:a16="http://schemas.microsoft.com/office/drawing/2014/main" id="{7B983EE2-9B92-4163-B189-EFDF2189FBE0}"/>
              </a:ext>
            </a:extLst>
          </p:cNvPr>
          <p:cNvGraphicFramePr>
            <a:graphicFrameLocks/>
          </p:cNvGraphicFramePr>
          <p:nvPr>
            <p:extLst>
              <p:ext uri="{D42A27DB-BD31-4B8C-83A1-F6EECF244321}">
                <p14:modId xmlns:p14="http://schemas.microsoft.com/office/powerpoint/2010/main" val="2754558370"/>
              </p:ext>
            </p:extLst>
          </p:nvPr>
        </p:nvGraphicFramePr>
        <p:xfrm>
          <a:off x="4572000" y="2269451"/>
          <a:ext cx="4474853" cy="1463040"/>
        </p:xfrm>
        <a:graphic>
          <a:graphicData uri="http://schemas.openxmlformats.org/drawingml/2006/table">
            <a:tbl>
              <a:tblPr firstRow="1" firstCol="1" bandRow="1">
                <a:tableStyleId>{5C22544A-7EE6-4342-B048-85BDC9FD1C3A}</a:tableStyleId>
              </a:tblPr>
              <a:tblGrid>
                <a:gridCol w="1981239">
                  <a:extLst>
                    <a:ext uri="{9D8B030D-6E8A-4147-A177-3AD203B41FA5}">
                      <a16:colId xmlns:a16="http://schemas.microsoft.com/office/drawing/2014/main" val="3928322704"/>
                    </a:ext>
                  </a:extLst>
                </a:gridCol>
                <a:gridCol w="2493614">
                  <a:extLst>
                    <a:ext uri="{9D8B030D-6E8A-4147-A177-3AD203B41FA5}">
                      <a16:colId xmlns:a16="http://schemas.microsoft.com/office/drawing/2014/main" val="2024592129"/>
                    </a:ext>
                  </a:extLst>
                </a:gridCol>
              </a:tblGrid>
              <a:tr h="0">
                <a:tc>
                  <a:txBody>
                    <a:bodyPr/>
                    <a:lstStyle/>
                    <a:p>
                      <a:pPr algn="ctr">
                        <a:spcAft>
                          <a:spcPts val="0"/>
                        </a:spcAft>
                      </a:pPr>
                      <a:r>
                        <a:rPr lang="zh-CN" sz="1200" kern="0" dirty="0">
                          <a:effectLst/>
                          <a:latin typeface="微软雅黑" panose="020B0503020204020204" pitchFamily="34" charset="-122"/>
                          <a:ea typeface="微软雅黑" panose="020B0503020204020204" pitchFamily="34" charset="-122"/>
                        </a:rPr>
                        <a:t>命令</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功能描述</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23554634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kafka-server-start.sh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启动</a:t>
                      </a:r>
                      <a:r>
                        <a:rPr lang="en-US" sz="1200" kern="0">
                          <a:effectLst/>
                          <a:latin typeface="微软雅黑" panose="020B0503020204020204" pitchFamily="34" charset="-122"/>
                          <a:ea typeface="微软雅黑" panose="020B0503020204020204" pitchFamily="34" charset="-122"/>
                        </a:rPr>
                        <a:t>Kafka Broker</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15942951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kafka-server-stop.sh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关闭</a:t>
                      </a:r>
                      <a:r>
                        <a:rPr lang="en-US" sz="1200" kern="0">
                          <a:effectLst/>
                          <a:latin typeface="微软雅黑" panose="020B0503020204020204" pitchFamily="34" charset="-122"/>
                          <a:ea typeface="微软雅黑" panose="020B0503020204020204" pitchFamily="34" charset="-122"/>
                        </a:rPr>
                        <a:t>Kafka Broker</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560289468"/>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kafka-topics.sh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创建、删除、查看、修改</a:t>
                      </a:r>
                      <a:r>
                        <a:rPr lang="en-US" sz="1200" kern="0">
                          <a:effectLst/>
                          <a:latin typeface="微软雅黑" panose="020B0503020204020204" pitchFamily="34" charset="-122"/>
                          <a:ea typeface="微软雅黑" panose="020B0503020204020204" pitchFamily="34" charset="-122"/>
                        </a:rPr>
                        <a:t>Topic</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86327573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kafka-console-producer.sh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启动</a:t>
                      </a:r>
                      <a:r>
                        <a:rPr lang="en-US" sz="1200" kern="0">
                          <a:effectLst/>
                          <a:latin typeface="微软雅黑" panose="020B0503020204020204" pitchFamily="34" charset="-122"/>
                          <a:ea typeface="微软雅黑" panose="020B0503020204020204" pitchFamily="34" charset="-122"/>
                        </a:rPr>
                        <a:t>Producer</a:t>
                      </a:r>
                      <a:r>
                        <a:rPr lang="zh-CN" sz="1200" kern="0">
                          <a:effectLst/>
                          <a:latin typeface="微软雅黑" panose="020B0503020204020204" pitchFamily="34" charset="-122"/>
                          <a:ea typeface="微软雅黑" panose="020B0503020204020204" pitchFamily="34" charset="-122"/>
                        </a:rPr>
                        <a:t>，生产消息，从标准输入读取数据并发布到</a:t>
                      </a:r>
                      <a:r>
                        <a:rPr lang="en-US" sz="1200" kern="0">
                          <a:effectLst/>
                          <a:latin typeface="微软雅黑" panose="020B0503020204020204" pitchFamily="34" charset="-122"/>
                          <a:ea typeface="微软雅黑" panose="020B0503020204020204" pitchFamily="34" charset="-122"/>
                        </a:rPr>
                        <a:t>Kafka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284386813"/>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kafka-console-consumer.sh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启动</a:t>
                      </a:r>
                      <a:r>
                        <a:rPr lang="en-US" sz="1200" kern="0" dirty="0">
                          <a:effectLst/>
                          <a:latin typeface="微软雅黑" panose="020B0503020204020204" pitchFamily="34" charset="-122"/>
                          <a:ea typeface="微软雅黑" panose="020B0503020204020204" pitchFamily="34" charset="-122"/>
                        </a:rPr>
                        <a:t>Consumer</a:t>
                      </a:r>
                      <a:r>
                        <a:rPr lang="zh-CN" sz="1200" kern="0" dirty="0">
                          <a:effectLst/>
                          <a:latin typeface="微软雅黑" panose="020B0503020204020204" pitchFamily="34" charset="-122"/>
                          <a:ea typeface="微软雅黑" panose="020B0503020204020204" pitchFamily="34" charset="-122"/>
                        </a:rPr>
                        <a:t>，消费消息，从</a:t>
                      </a:r>
                      <a:r>
                        <a:rPr lang="en-US" sz="1200" kern="0" dirty="0">
                          <a:effectLst/>
                          <a:latin typeface="微软雅黑" panose="020B0503020204020204" pitchFamily="34" charset="-122"/>
                          <a:ea typeface="微软雅黑" panose="020B0503020204020204" pitchFamily="34" charset="-122"/>
                        </a:rPr>
                        <a:t>Kafka</a:t>
                      </a:r>
                      <a:r>
                        <a:rPr lang="zh-CN" sz="1200" kern="0" dirty="0">
                          <a:effectLst/>
                          <a:latin typeface="微软雅黑" panose="020B0503020204020204" pitchFamily="34" charset="-122"/>
                          <a:ea typeface="微软雅黑" panose="020B0503020204020204" pitchFamily="34" charset="-122"/>
                        </a:rPr>
                        <a:t>读取数据并输出到标准输出</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737733608"/>
                  </a:ext>
                </a:extLst>
              </a:tr>
            </a:tbl>
          </a:graphicData>
        </a:graphic>
      </p:graphicFrame>
    </p:spTree>
    <p:extLst>
      <p:ext uri="{BB962C8B-B14F-4D97-AF65-F5344CB8AC3E}">
        <p14:creationId xmlns:p14="http://schemas.microsoft.com/office/powerpoint/2010/main" val="448884096"/>
      </p:ext>
    </p:extLst>
  </p:cSld>
  <p:clrMapOvr>
    <a:masterClrMapping/>
  </p:clrMapOvr>
  <p:transition spd="med">
    <p:pull/>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87B92-4676-4257-9B8F-F5025267C45C}"/>
              </a:ext>
            </a:extLst>
          </p:cNvPr>
          <p:cNvSpPr>
            <a:spLocks noGrp="1"/>
          </p:cNvSpPr>
          <p:nvPr>
            <p:ph type="title"/>
          </p:nvPr>
        </p:nvSpPr>
        <p:spPr/>
        <p:txBody>
          <a:bodyPr/>
          <a:lstStyle/>
          <a:p>
            <a:r>
              <a:rPr lang="en-US" altLang="zh-CN" dirty="0"/>
              <a:t>1. Kafka Shell</a:t>
            </a:r>
            <a:endParaRPr lang="zh-CN" altLang="en-US" dirty="0"/>
          </a:p>
        </p:txBody>
      </p:sp>
      <p:sp>
        <p:nvSpPr>
          <p:cNvPr id="3" name="内容占位符 2">
            <a:extLst>
              <a:ext uri="{FF2B5EF4-FFF2-40B4-BE49-F238E27FC236}">
                <a16:creationId xmlns:a16="http://schemas.microsoft.com/office/drawing/2014/main" id="{C8397AFA-9EF7-4687-AC08-60A10C21587A}"/>
              </a:ext>
            </a:extLst>
          </p:cNvPr>
          <p:cNvSpPr>
            <a:spLocks noGrp="1"/>
          </p:cNvSpPr>
          <p:nvPr>
            <p:ph idx="1"/>
          </p:nvPr>
        </p:nvSpPr>
        <p:spPr/>
        <p:txBody>
          <a:bodyPr>
            <a:normAutofit/>
          </a:bodyPr>
          <a:lstStyle/>
          <a:p>
            <a:r>
              <a:rPr lang="zh-CN" altLang="zh-CN" sz="1400" dirty="0"/>
              <a:t>输入命令“</a:t>
            </a:r>
            <a:r>
              <a:rPr lang="en-US" altLang="zh-CN" sz="1400" i="1" dirty="0"/>
              <a:t>kafka-topics.sh --help</a:t>
            </a:r>
            <a:r>
              <a:rPr lang="zh-CN" altLang="zh-CN" sz="1400" i="1" dirty="0"/>
              <a:t>”</a:t>
            </a:r>
            <a:r>
              <a:rPr lang="zh-CN" altLang="zh-CN" sz="1400" dirty="0"/>
              <a:t>，即可查看该命令的使用帮助，使用该命令时，必须指定以下</a:t>
            </a:r>
            <a:r>
              <a:rPr lang="en-US" altLang="zh-CN" sz="1400" dirty="0"/>
              <a:t>5</a:t>
            </a:r>
            <a:r>
              <a:rPr lang="zh-CN" altLang="zh-CN" sz="1400" dirty="0"/>
              <a:t>个选项之一：</a:t>
            </a:r>
            <a:r>
              <a:rPr lang="en-US" altLang="zh-CN" sz="1400" dirty="0"/>
              <a:t>--list</a:t>
            </a:r>
            <a:r>
              <a:rPr lang="zh-CN" altLang="zh-CN" sz="1400" dirty="0"/>
              <a:t>、</a:t>
            </a:r>
            <a:r>
              <a:rPr lang="en-US" altLang="zh-CN" sz="1400" dirty="0"/>
              <a:t>--describe</a:t>
            </a:r>
            <a:r>
              <a:rPr lang="zh-CN" altLang="zh-CN" sz="1400" dirty="0"/>
              <a:t>、</a:t>
            </a:r>
            <a:r>
              <a:rPr lang="en-US" altLang="zh-CN" sz="1400" dirty="0"/>
              <a:t>--create</a:t>
            </a:r>
            <a:r>
              <a:rPr lang="zh-CN" altLang="zh-CN" sz="1400" dirty="0"/>
              <a:t>、</a:t>
            </a:r>
            <a:r>
              <a:rPr lang="en-US" altLang="zh-CN" sz="1400" dirty="0"/>
              <a:t>--alter</a:t>
            </a:r>
            <a:r>
              <a:rPr lang="zh-CN" altLang="zh-CN" sz="1400" dirty="0"/>
              <a:t>、</a:t>
            </a:r>
            <a:r>
              <a:rPr lang="en-US" altLang="zh-CN" sz="1400" dirty="0"/>
              <a:t>--delete</a:t>
            </a:r>
            <a:r>
              <a:rPr lang="zh-CN" altLang="zh-CN" sz="1400" dirty="0"/>
              <a:t>。由于过长，此处仅展示部分内容。</a:t>
            </a:r>
          </a:p>
        </p:txBody>
      </p:sp>
      <p:pic>
        <p:nvPicPr>
          <p:cNvPr id="4" name="图片 3">
            <a:extLst>
              <a:ext uri="{FF2B5EF4-FFF2-40B4-BE49-F238E27FC236}">
                <a16:creationId xmlns:a16="http://schemas.microsoft.com/office/drawing/2014/main" id="{23D96F21-6EBC-41D4-AE39-D183F5300D83}"/>
              </a:ext>
            </a:extLst>
          </p:cNvPr>
          <p:cNvPicPr/>
          <p:nvPr/>
        </p:nvPicPr>
        <p:blipFill>
          <a:blip r:embed="rId2"/>
          <a:stretch>
            <a:fillRect/>
          </a:stretch>
        </p:blipFill>
        <p:spPr>
          <a:xfrm>
            <a:off x="1934845" y="2078991"/>
            <a:ext cx="5274310" cy="2654935"/>
          </a:xfrm>
          <a:prstGeom prst="rect">
            <a:avLst/>
          </a:prstGeom>
        </p:spPr>
      </p:pic>
    </p:spTree>
    <p:extLst>
      <p:ext uri="{BB962C8B-B14F-4D97-AF65-F5344CB8AC3E}">
        <p14:creationId xmlns:p14="http://schemas.microsoft.com/office/powerpoint/2010/main" val="3584499223"/>
      </p:ext>
    </p:extLst>
  </p:cSld>
  <p:clrMapOvr>
    <a:masterClrMapping/>
  </p:clrMapOvr>
  <p:transition spd="med">
    <p:pull/>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p:txBody>
          <a:bodyPr>
            <a:normAutofit fontScale="92500" lnSpcReduction="10000"/>
          </a:bodyPr>
          <a:lstStyle/>
          <a:p>
            <a:r>
              <a:rPr lang="en-US" altLang="zh-CN" dirty="0"/>
              <a:t>【</a:t>
            </a:r>
            <a:r>
              <a:rPr lang="zh-CN" altLang="en-US" dirty="0"/>
              <a:t>实例</a:t>
            </a:r>
            <a:r>
              <a:rPr lang="en-US" altLang="zh-CN" dirty="0"/>
              <a:t>9-18】</a:t>
            </a:r>
            <a:r>
              <a:rPr lang="zh-CN" altLang="en-US" dirty="0"/>
              <a:t>使用</a:t>
            </a:r>
            <a:r>
              <a:rPr lang="en-US" altLang="zh-CN" dirty="0"/>
              <a:t>Kafka</a:t>
            </a:r>
            <a:r>
              <a:rPr lang="zh-CN" altLang="en-US" dirty="0"/>
              <a:t>命令创建</a:t>
            </a:r>
            <a:r>
              <a:rPr lang="en-US" altLang="zh-CN" dirty="0"/>
              <a:t>Topic</a:t>
            </a:r>
            <a:r>
              <a:rPr lang="zh-CN" altLang="en-US" dirty="0"/>
              <a:t>、查看</a:t>
            </a:r>
            <a:r>
              <a:rPr lang="en-US" altLang="zh-CN" dirty="0"/>
              <a:t>Topic</a:t>
            </a:r>
            <a:r>
              <a:rPr lang="zh-CN" altLang="en-US" dirty="0"/>
              <a:t>，启动</a:t>
            </a:r>
            <a:r>
              <a:rPr lang="en-US" altLang="zh-CN" dirty="0"/>
              <a:t>Producer</a:t>
            </a:r>
            <a:r>
              <a:rPr lang="zh-CN" altLang="en-US" dirty="0"/>
              <a:t>生产消息，启动</a:t>
            </a:r>
            <a:r>
              <a:rPr lang="en-US" altLang="zh-CN" dirty="0"/>
              <a:t>Consumer</a:t>
            </a:r>
            <a:r>
              <a:rPr lang="zh-CN" altLang="en-US" dirty="0"/>
              <a:t>消费消息。</a:t>
            </a:r>
            <a:endParaRPr lang="en-US" altLang="zh-CN" dirty="0"/>
          </a:p>
          <a:p>
            <a:pPr lvl="1"/>
            <a:r>
              <a:rPr lang="zh-CN" altLang="zh-CN" dirty="0"/>
              <a:t>① 创建</a:t>
            </a:r>
            <a:r>
              <a:rPr lang="en-US" altLang="zh-CN" dirty="0"/>
              <a:t>Topic</a:t>
            </a:r>
            <a:endParaRPr lang="zh-CN" altLang="zh-CN" dirty="0"/>
          </a:p>
          <a:p>
            <a:pPr lvl="2"/>
            <a:r>
              <a:rPr lang="zh-CN" altLang="zh-CN" dirty="0"/>
              <a:t>在任意一台机器上创建</a:t>
            </a:r>
            <a:r>
              <a:rPr lang="en-US" altLang="zh-CN" dirty="0"/>
              <a:t>Topic</a:t>
            </a:r>
            <a:r>
              <a:rPr lang="zh-CN" altLang="zh-CN" dirty="0"/>
              <a:t>“</a:t>
            </a:r>
            <a:r>
              <a:rPr lang="en-US" altLang="zh-CN" dirty="0" err="1"/>
              <a:t>kafkacluster</a:t>
            </a:r>
            <a:r>
              <a:rPr lang="en-US" altLang="zh-CN" dirty="0"/>
              <a:t>-test</a:t>
            </a:r>
            <a:r>
              <a:rPr lang="zh-CN" altLang="zh-CN" dirty="0"/>
              <a:t>”，例如在</a:t>
            </a:r>
            <a:r>
              <a:rPr lang="en-US" altLang="zh-CN" dirty="0"/>
              <a:t>master</a:t>
            </a:r>
            <a:r>
              <a:rPr lang="zh-CN" altLang="zh-CN" dirty="0"/>
              <a:t>机器上完成，使用命令如下所示</a:t>
            </a:r>
            <a:r>
              <a:rPr lang="zh-CN" altLang="en-US" dirty="0"/>
              <a:t>。</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zh-CN" dirty="0"/>
              <a:t>其中，选项</a:t>
            </a:r>
            <a:r>
              <a:rPr lang="en-US" altLang="zh-CN" dirty="0"/>
              <a:t>--zookeeper</a:t>
            </a:r>
            <a:r>
              <a:rPr lang="zh-CN" altLang="zh-CN" dirty="0"/>
              <a:t>用于指定</a:t>
            </a:r>
            <a:r>
              <a:rPr lang="en-US" altLang="zh-CN" dirty="0" err="1"/>
              <a:t>ZooKeeper</a:t>
            </a:r>
            <a:r>
              <a:rPr lang="zh-CN" altLang="zh-CN" dirty="0"/>
              <a:t>集群列表，可以指定所有节点，也可以指定为部分节点；选项</a:t>
            </a:r>
            <a:r>
              <a:rPr lang="en-US" altLang="zh-CN" dirty="0"/>
              <a:t>--replication-factor</a:t>
            </a:r>
            <a:r>
              <a:rPr lang="zh-CN" altLang="zh-CN" dirty="0"/>
              <a:t>为复制数目，数据会自动同步到其他</a:t>
            </a:r>
            <a:r>
              <a:rPr lang="en-US" altLang="zh-CN" dirty="0"/>
              <a:t>Broker</a:t>
            </a:r>
            <a:r>
              <a:rPr lang="zh-CN" altLang="zh-CN" dirty="0"/>
              <a:t>上，防止某个</a:t>
            </a:r>
            <a:r>
              <a:rPr lang="en-US" altLang="zh-CN" dirty="0"/>
              <a:t>Broker</a:t>
            </a:r>
            <a:r>
              <a:rPr lang="zh-CN" altLang="zh-CN" dirty="0"/>
              <a:t>宕机数据丢失；选项</a:t>
            </a:r>
            <a:r>
              <a:rPr lang="en-US" altLang="zh-CN" dirty="0"/>
              <a:t>--partitions</a:t>
            </a:r>
            <a:r>
              <a:rPr lang="zh-CN" altLang="zh-CN" dirty="0"/>
              <a:t>用于指定一个</a:t>
            </a:r>
            <a:r>
              <a:rPr lang="en-US" altLang="zh-CN" dirty="0"/>
              <a:t>Topic</a:t>
            </a:r>
            <a:r>
              <a:rPr lang="zh-CN" altLang="zh-CN" dirty="0"/>
              <a:t>可以切分成几个</a:t>
            </a:r>
            <a:r>
              <a:rPr lang="en-US" altLang="zh-CN" dirty="0"/>
              <a:t>partition</a:t>
            </a:r>
            <a:r>
              <a:rPr lang="zh-CN" altLang="zh-CN" dirty="0"/>
              <a:t>，一个消费者可以消费多个</a:t>
            </a:r>
            <a:r>
              <a:rPr lang="en-US" altLang="zh-CN" dirty="0"/>
              <a:t>partition</a:t>
            </a:r>
            <a:r>
              <a:rPr lang="zh-CN" altLang="zh-CN" dirty="0"/>
              <a:t>，但一个</a:t>
            </a:r>
            <a:r>
              <a:rPr lang="en-US" altLang="zh-CN" dirty="0"/>
              <a:t>partition</a:t>
            </a:r>
            <a:r>
              <a:rPr lang="zh-CN" altLang="zh-CN" dirty="0"/>
              <a:t>只能被一个消费者消费。</a:t>
            </a:r>
          </a:p>
        </p:txBody>
      </p:sp>
      <p:pic>
        <p:nvPicPr>
          <p:cNvPr id="4" name="图片 3">
            <a:extLst>
              <a:ext uri="{FF2B5EF4-FFF2-40B4-BE49-F238E27FC236}">
                <a16:creationId xmlns:a16="http://schemas.microsoft.com/office/drawing/2014/main" id="{164865CD-319A-4CEE-B293-8E24EC3AB026}"/>
              </a:ext>
            </a:extLst>
          </p:cNvPr>
          <p:cNvPicPr/>
          <p:nvPr/>
        </p:nvPicPr>
        <p:blipFill>
          <a:blip r:embed="rId2"/>
          <a:stretch>
            <a:fillRect/>
          </a:stretch>
        </p:blipFill>
        <p:spPr>
          <a:xfrm>
            <a:off x="1934845" y="2673868"/>
            <a:ext cx="5274310" cy="898525"/>
          </a:xfrm>
          <a:prstGeom prst="rect">
            <a:avLst/>
          </a:prstGeom>
        </p:spPr>
      </p:pic>
    </p:spTree>
    <p:extLst>
      <p:ext uri="{BB962C8B-B14F-4D97-AF65-F5344CB8AC3E}">
        <p14:creationId xmlns:p14="http://schemas.microsoft.com/office/powerpoint/2010/main" val="162697235"/>
      </p:ext>
    </p:extLst>
  </p:cSld>
  <p:clrMapOvr>
    <a:masterClrMapping/>
  </p:clrMapOvr>
  <p:transition spd="med">
    <p:pull/>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p:txBody>
          <a:bodyPr>
            <a:normAutofit fontScale="85000" lnSpcReduction="10000"/>
          </a:bodyPr>
          <a:lstStyle/>
          <a:p>
            <a:r>
              <a:rPr lang="zh-CN" altLang="en-US" dirty="0"/>
              <a:t>② 查看</a:t>
            </a:r>
            <a:r>
              <a:rPr lang="en-US" altLang="zh-CN" dirty="0"/>
              <a:t>Topic</a:t>
            </a:r>
            <a:r>
              <a:rPr lang="zh-CN" altLang="en-US" dirty="0"/>
              <a:t>详情</a:t>
            </a:r>
          </a:p>
          <a:p>
            <a:pPr lvl="1"/>
            <a:r>
              <a:rPr lang="zh-CN" altLang="en-US" dirty="0"/>
              <a:t>在任意一台机器上查看</a:t>
            </a:r>
            <a:r>
              <a:rPr lang="en-US" altLang="zh-CN" dirty="0" err="1"/>
              <a:t>Topic“kafkacluster</a:t>
            </a:r>
            <a:r>
              <a:rPr lang="en-US" altLang="zh-CN" dirty="0"/>
              <a:t>-test”</a:t>
            </a:r>
            <a:r>
              <a:rPr lang="zh-CN" altLang="en-US" dirty="0"/>
              <a:t>的详情，例如在</a:t>
            </a:r>
            <a:r>
              <a:rPr lang="en-US" altLang="zh-CN" dirty="0"/>
              <a:t>slave1</a:t>
            </a:r>
            <a:r>
              <a:rPr lang="zh-CN" altLang="en-US" dirty="0"/>
              <a:t>机器上完成，使用命令如下所示。</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zh-CN" dirty="0"/>
              <a:t>命令“</a:t>
            </a:r>
            <a:r>
              <a:rPr lang="en-US" altLang="zh-CN" dirty="0"/>
              <a:t>kafka-topics.sh --describe</a:t>
            </a:r>
            <a:r>
              <a:rPr lang="zh-CN" altLang="zh-CN" dirty="0"/>
              <a:t>”的输出解释：第一行是所有分区的摘要，从第二行开始，每一行提供一个分区信息。</a:t>
            </a:r>
          </a:p>
          <a:p>
            <a:pPr lvl="1"/>
            <a:r>
              <a:rPr lang="en-US" altLang="zh-CN" dirty="0"/>
              <a:t>Leader</a:t>
            </a:r>
            <a:r>
              <a:rPr lang="zh-CN" altLang="zh-CN" dirty="0"/>
              <a:t>：该节点负责该分区的所有的读和写，每个节点的</a:t>
            </a:r>
            <a:r>
              <a:rPr lang="en-US" altLang="zh-CN" dirty="0"/>
              <a:t>Leader</a:t>
            </a:r>
            <a:r>
              <a:rPr lang="zh-CN" altLang="zh-CN" dirty="0"/>
              <a:t>都是随机选择的。</a:t>
            </a:r>
          </a:p>
          <a:p>
            <a:pPr lvl="1"/>
            <a:r>
              <a:rPr lang="en-US" altLang="zh-CN" dirty="0"/>
              <a:t>replicas</a:t>
            </a:r>
            <a:r>
              <a:rPr lang="zh-CN" altLang="zh-CN" dirty="0"/>
              <a:t>：副本的节点列表，不管该节点是否是</a:t>
            </a:r>
            <a:r>
              <a:rPr lang="en-US" altLang="zh-CN" dirty="0"/>
              <a:t>Leader</a:t>
            </a:r>
            <a:r>
              <a:rPr lang="zh-CN" altLang="zh-CN" dirty="0"/>
              <a:t>或者目前是否还活着，只是显示。</a:t>
            </a:r>
          </a:p>
          <a:p>
            <a:pPr lvl="1"/>
            <a:r>
              <a:rPr lang="en-US" altLang="zh-CN" dirty="0" err="1"/>
              <a:t>isr</a:t>
            </a:r>
            <a:r>
              <a:rPr lang="zh-CN" altLang="zh-CN" dirty="0"/>
              <a:t>：“同步副本”的节点列表，也就是活着的节点并且正在同步</a:t>
            </a:r>
            <a:r>
              <a:rPr lang="en-US" altLang="zh-CN" dirty="0"/>
              <a:t>Leader</a:t>
            </a:r>
            <a:r>
              <a:rPr lang="zh-CN" altLang="zh-CN" dirty="0"/>
              <a:t>。</a:t>
            </a:r>
          </a:p>
        </p:txBody>
      </p:sp>
      <p:pic>
        <p:nvPicPr>
          <p:cNvPr id="5" name="图片 4">
            <a:extLst>
              <a:ext uri="{FF2B5EF4-FFF2-40B4-BE49-F238E27FC236}">
                <a16:creationId xmlns:a16="http://schemas.microsoft.com/office/drawing/2014/main" id="{021FDCCC-6396-45E0-A7C4-E6AA420A1948}"/>
              </a:ext>
            </a:extLst>
          </p:cNvPr>
          <p:cNvPicPr>
            <a:picLocks noChangeAspect="1"/>
          </p:cNvPicPr>
          <p:nvPr/>
        </p:nvPicPr>
        <p:blipFill>
          <a:blip r:embed="rId2"/>
          <a:stretch>
            <a:fillRect/>
          </a:stretch>
        </p:blipFill>
        <p:spPr>
          <a:xfrm>
            <a:off x="1785886" y="2183214"/>
            <a:ext cx="5572227" cy="883997"/>
          </a:xfrm>
          <a:prstGeom prst="rect">
            <a:avLst/>
          </a:prstGeom>
        </p:spPr>
      </p:pic>
    </p:spTree>
    <p:extLst>
      <p:ext uri="{BB962C8B-B14F-4D97-AF65-F5344CB8AC3E}">
        <p14:creationId xmlns:p14="http://schemas.microsoft.com/office/powerpoint/2010/main" val="1924045902"/>
      </p:ext>
    </p:extLst>
  </p:cSld>
  <p:clrMapOvr>
    <a:masterClrMapping/>
  </p:clrMapOvr>
  <p:transition spd="med">
    <p:pull/>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p:txBody>
          <a:bodyPr>
            <a:normAutofit fontScale="85000" lnSpcReduction="20000"/>
          </a:bodyPr>
          <a:lstStyle/>
          <a:p>
            <a:r>
              <a:rPr lang="zh-CN" altLang="en-US" dirty="0"/>
              <a:t>③ 生产消息</a:t>
            </a:r>
          </a:p>
          <a:p>
            <a:pPr lvl="1"/>
            <a:r>
              <a:rPr lang="zh-CN" altLang="en-US" dirty="0"/>
              <a:t>在</a:t>
            </a:r>
            <a:r>
              <a:rPr lang="en-US" altLang="zh-CN" dirty="0"/>
              <a:t>master</a:t>
            </a:r>
            <a:r>
              <a:rPr lang="zh-CN" altLang="en-US" dirty="0"/>
              <a:t>机器上使用</a:t>
            </a:r>
            <a:r>
              <a:rPr lang="en-US" altLang="zh-CN" dirty="0"/>
              <a:t>kafka-console-producer.sh</a:t>
            </a:r>
            <a:r>
              <a:rPr lang="zh-CN" altLang="en-US" dirty="0"/>
              <a:t>启动生产者，使用命令如下所示。</a:t>
            </a:r>
          </a:p>
          <a:p>
            <a:pPr marL="342900" lvl="1" indent="0">
              <a:buNone/>
            </a:pPr>
            <a:r>
              <a:rPr lang="en-US" altLang="zh-CN" i="1" dirty="0"/>
              <a:t>kafka-console-producer.sh \</a:t>
            </a:r>
          </a:p>
          <a:p>
            <a:pPr marL="342900" lvl="1" indent="0">
              <a:buNone/>
            </a:pPr>
            <a:r>
              <a:rPr lang="en-US" altLang="zh-CN" i="1" dirty="0"/>
              <a:t>--broker-list master:9092,slave1:9092,slave2:9092 \</a:t>
            </a:r>
          </a:p>
          <a:p>
            <a:pPr marL="342900" lvl="1" indent="0">
              <a:buNone/>
            </a:pPr>
            <a:r>
              <a:rPr lang="en-US" altLang="zh-CN" i="1" dirty="0"/>
              <a:t>--topic </a:t>
            </a:r>
            <a:r>
              <a:rPr lang="en-US" altLang="zh-CN" i="1" dirty="0" err="1"/>
              <a:t>kafkacluster</a:t>
            </a:r>
            <a:r>
              <a:rPr lang="en-US" altLang="zh-CN" i="1" dirty="0"/>
              <a:t>-test</a:t>
            </a:r>
          </a:p>
          <a:p>
            <a:r>
              <a:rPr lang="zh-CN" altLang="zh-CN" dirty="0"/>
              <a:t>④ 消费消息</a:t>
            </a:r>
          </a:p>
          <a:p>
            <a:pPr lvl="1"/>
            <a:r>
              <a:rPr lang="zh-CN" altLang="zh-CN" dirty="0"/>
              <a:t>在</a:t>
            </a:r>
            <a:r>
              <a:rPr lang="en-US" altLang="zh-CN" dirty="0"/>
              <a:t>slave1</a:t>
            </a:r>
            <a:r>
              <a:rPr lang="zh-CN" altLang="zh-CN" dirty="0"/>
              <a:t>和</a:t>
            </a:r>
            <a:r>
              <a:rPr lang="en-US" altLang="zh-CN" dirty="0"/>
              <a:t>slave2</a:t>
            </a:r>
            <a:r>
              <a:rPr lang="zh-CN" altLang="zh-CN" dirty="0"/>
              <a:t>机器上分别使用</a:t>
            </a:r>
            <a:r>
              <a:rPr lang="en-US" altLang="zh-CN" dirty="0"/>
              <a:t>kafka-console-consumer.sh</a:t>
            </a:r>
            <a:r>
              <a:rPr lang="zh-CN" altLang="zh-CN" dirty="0"/>
              <a:t>启动消费者，使用命令如下所示。</a:t>
            </a:r>
          </a:p>
          <a:p>
            <a:pPr marL="342900" lvl="1" indent="0">
              <a:buNone/>
            </a:pPr>
            <a:r>
              <a:rPr lang="en-US" altLang="zh-CN" i="1" dirty="0"/>
              <a:t>kafka-console-consumer.sh \</a:t>
            </a:r>
            <a:endParaRPr lang="zh-CN" altLang="zh-CN" i="1" dirty="0"/>
          </a:p>
          <a:p>
            <a:pPr marL="342900" lvl="1" indent="0">
              <a:buNone/>
            </a:pPr>
            <a:r>
              <a:rPr lang="en-US" altLang="zh-CN" i="1" dirty="0"/>
              <a:t>--bootstrap-server master:9092,slave1:9092,slave2:9092 \</a:t>
            </a:r>
            <a:endParaRPr lang="zh-CN" altLang="zh-CN" i="1" dirty="0"/>
          </a:p>
          <a:p>
            <a:pPr marL="342900" lvl="1" indent="0">
              <a:buNone/>
            </a:pPr>
            <a:r>
              <a:rPr lang="en-US" altLang="zh-CN" i="1" dirty="0"/>
              <a:t>--topic </a:t>
            </a:r>
            <a:r>
              <a:rPr lang="en-US" altLang="zh-CN" i="1" dirty="0" err="1"/>
              <a:t>kafkacluster</a:t>
            </a:r>
            <a:r>
              <a:rPr lang="en-US" altLang="zh-CN" i="1" dirty="0"/>
              <a:t>-test \</a:t>
            </a:r>
            <a:endParaRPr lang="zh-CN" altLang="zh-CN" i="1" dirty="0"/>
          </a:p>
          <a:p>
            <a:pPr marL="342900" lvl="1" indent="0">
              <a:buNone/>
            </a:pPr>
            <a:r>
              <a:rPr lang="en-US" altLang="zh-CN" i="1" dirty="0"/>
              <a:t>--from-beginning</a:t>
            </a:r>
            <a:endParaRPr lang="zh-CN" altLang="zh-CN" i="1" dirty="0"/>
          </a:p>
          <a:p>
            <a:pPr lvl="1"/>
            <a:r>
              <a:rPr lang="zh-CN" altLang="zh-CN" dirty="0"/>
              <a:t>上述命令中，如果加上</a:t>
            </a:r>
            <a:r>
              <a:rPr lang="en-US" altLang="zh-CN" dirty="0"/>
              <a:t>--from-beginning</a:t>
            </a:r>
            <a:r>
              <a:rPr lang="zh-CN" altLang="zh-CN" dirty="0"/>
              <a:t>表示从第一条数据开始消费</a:t>
            </a:r>
            <a:r>
              <a:rPr lang="zh-CN" altLang="en-US" dirty="0"/>
              <a:t>。</a:t>
            </a:r>
            <a:endParaRPr lang="zh-CN" altLang="zh-CN" dirty="0"/>
          </a:p>
        </p:txBody>
      </p:sp>
    </p:spTree>
    <p:extLst>
      <p:ext uri="{BB962C8B-B14F-4D97-AF65-F5344CB8AC3E}">
        <p14:creationId xmlns:p14="http://schemas.microsoft.com/office/powerpoint/2010/main" val="403562324"/>
      </p:ext>
    </p:extLst>
  </p:cSld>
  <p:clrMapOvr>
    <a:masterClrMapping/>
  </p:clrMapOvr>
  <p:transition spd="med">
    <p:pull/>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a:xfrm>
            <a:off x="628650" y="1369219"/>
            <a:ext cx="3339966" cy="3263504"/>
          </a:xfrm>
        </p:spPr>
        <p:txBody>
          <a:bodyPr>
            <a:normAutofit/>
          </a:bodyPr>
          <a:lstStyle/>
          <a:p>
            <a:r>
              <a:rPr lang="zh-CN" altLang="en-US" dirty="0"/>
              <a:t>第③④步骤的执行效果如图所示，从图中可以看出，</a:t>
            </a:r>
            <a:r>
              <a:rPr lang="en-US" altLang="zh-CN" dirty="0"/>
              <a:t>master</a:t>
            </a:r>
            <a:r>
              <a:rPr lang="zh-CN" altLang="en-US" dirty="0"/>
              <a:t>机器上的</a:t>
            </a:r>
            <a:r>
              <a:rPr lang="en-US" altLang="zh-CN" dirty="0"/>
              <a:t>Producer</a:t>
            </a:r>
            <a:r>
              <a:rPr lang="zh-CN" altLang="en-US" dirty="0"/>
              <a:t>通过控制台生产</a:t>
            </a:r>
            <a:r>
              <a:rPr lang="en-US" altLang="zh-CN" dirty="0"/>
              <a:t>4</a:t>
            </a:r>
            <a:r>
              <a:rPr lang="zh-CN" altLang="en-US" dirty="0"/>
              <a:t>个消息，每一行为一条消息，每输完一条消息就会分别在</a:t>
            </a:r>
            <a:r>
              <a:rPr lang="en-US" altLang="zh-CN" dirty="0"/>
              <a:t>slave1</a:t>
            </a:r>
            <a:r>
              <a:rPr lang="zh-CN" altLang="en-US" dirty="0"/>
              <a:t>和</a:t>
            </a:r>
            <a:r>
              <a:rPr lang="en-US" altLang="zh-CN" dirty="0"/>
              <a:t>slave2</a:t>
            </a:r>
            <a:r>
              <a:rPr lang="zh-CN" altLang="en-US" dirty="0"/>
              <a:t>机器上的</a:t>
            </a:r>
            <a:r>
              <a:rPr lang="en-US" altLang="zh-CN" dirty="0"/>
              <a:t>2</a:t>
            </a:r>
            <a:r>
              <a:rPr lang="zh-CN" altLang="en-US" dirty="0"/>
              <a:t>个</a:t>
            </a:r>
            <a:r>
              <a:rPr lang="en-US" altLang="zh-CN" dirty="0"/>
              <a:t>Consumer</a:t>
            </a:r>
            <a:r>
              <a:rPr lang="zh-CN" altLang="en-US" dirty="0"/>
              <a:t>控制台上显示出来，被消费掉。</a:t>
            </a:r>
            <a:endParaRPr lang="zh-CN" altLang="zh-CN" dirty="0"/>
          </a:p>
        </p:txBody>
      </p:sp>
      <p:pic>
        <p:nvPicPr>
          <p:cNvPr id="4" name="图片 3">
            <a:extLst>
              <a:ext uri="{FF2B5EF4-FFF2-40B4-BE49-F238E27FC236}">
                <a16:creationId xmlns:a16="http://schemas.microsoft.com/office/drawing/2014/main" id="{1E53E46A-6D19-47A2-88F1-C508D9537E7F}"/>
              </a:ext>
            </a:extLst>
          </p:cNvPr>
          <p:cNvPicPr>
            <a:picLocks noChangeAspect="1"/>
          </p:cNvPicPr>
          <p:nvPr/>
        </p:nvPicPr>
        <p:blipFill rotWithShape="1">
          <a:blip r:embed="rId2"/>
          <a:srcRect l="111"/>
          <a:stretch/>
        </p:blipFill>
        <p:spPr bwMode="auto">
          <a:xfrm>
            <a:off x="3968616" y="5213"/>
            <a:ext cx="5175384" cy="47674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9656150"/>
      </p:ext>
    </p:extLst>
  </p:cSld>
  <p:clrMapOvr>
    <a:masterClrMapping/>
  </p:clrMapOvr>
  <p:transition spd="med">
    <p:pull/>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a:xfrm>
            <a:off x="628650" y="1369219"/>
            <a:ext cx="3339966" cy="3263504"/>
          </a:xfrm>
        </p:spPr>
        <p:txBody>
          <a:bodyPr>
            <a:normAutofit/>
          </a:bodyPr>
          <a:lstStyle/>
          <a:p>
            <a:r>
              <a:rPr lang="zh-CN" altLang="en-US" dirty="0"/>
              <a:t>按</a:t>
            </a:r>
            <a:r>
              <a:rPr lang="en-US" altLang="zh-CN" dirty="0" err="1"/>
              <a:t>Ctrl+C</a:t>
            </a:r>
            <a:r>
              <a:rPr lang="zh-CN" altLang="en-US" dirty="0"/>
              <a:t>可以退出</a:t>
            </a:r>
            <a:r>
              <a:rPr lang="en-US" altLang="zh-CN" dirty="0"/>
              <a:t>master</a:t>
            </a:r>
            <a:r>
              <a:rPr lang="zh-CN" altLang="en-US" dirty="0"/>
              <a:t>、</a:t>
            </a:r>
            <a:r>
              <a:rPr lang="en-US" altLang="zh-CN" dirty="0"/>
              <a:t>slave1</a:t>
            </a:r>
            <a:r>
              <a:rPr lang="zh-CN" altLang="en-US" dirty="0"/>
              <a:t>、</a:t>
            </a:r>
            <a:r>
              <a:rPr lang="en-US" altLang="zh-CN" dirty="0"/>
              <a:t>slave2</a:t>
            </a:r>
            <a:r>
              <a:rPr lang="zh-CN" altLang="en-US" dirty="0"/>
              <a:t>的</a:t>
            </a:r>
            <a:r>
              <a:rPr lang="en-US" altLang="zh-CN" i="1" dirty="0"/>
              <a:t>kafka-console-producer.sh</a:t>
            </a:r>
            <a:r>
              <a:rPr lang="zh-CN" altLang="en-US" i="1" dirty="0"/>
              <a:t>、</a:t>
            </a:r>
            <a:r>
              <a:rPr lang="en-US" altLang="zh-CN" i="1" dirty="0"/>
              <a:t>kafka-console-consum.sh</a:t>
            </a:r>
            <a:r>
              <a:rPr lang="zh-CN" altLang="en-US" dirty="0"/>
              <a:t>命令，退出后的效果如图所示。</a:t>
            </a:r>
            <a:endParaRPr lang="zh-CN" altLang="zh-CN" dirty="0"/>
          </a:p>
        </p:txBody>
      </p:sp>
      <p:pic>
        <p:nvPicPr>
          <p:cNvPr id="5" name="图片 4">
            <a:extLst>
              <a:ext uri="{FF2B5EF4-FFF2-40B4-BE49-F238E27FC236}">
                <a16:creationId xmlns:a16="http://schemas.microsoft.com/office/drawing/2014/main" id="{EB6BCB1A-2DC0-4817-B5ED-EEE0EC717290}"/>
              </a:ext>
            </a:extLst>
          </p:cNvPr>
          <p:cNvPicPr>
            <a:picLocks noChangeAspect="1"/>
          </p:cNvPicPr>
          <p:nvPr/>
        </p:nvPicPr>
        <p:blipFill rotWithShape="1">
          <a:blip r:embed="rId2"/>
          <a:srcRect l="222" r="1"/>
          <a:stretch/>
        </p:blipFill>
        <p:spPr bwMode="auto">
          <a:xfrm>
            <a:off x="3968616" y="0"/>
            <a:ext cx="5162585" cy="47604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974434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3D2E-92DC-44CD-85AD-622E99CABF0F}"/>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21F65BEC-8C86-45A5-95F1-CFFD127A062C}"/>
              </a:ext>
            </a:extLst>
          </p:cNvPr>
          <p:cNvSpPr>
            <a:spLocks noGrp="1"/>
          </p:cNvSpPr>
          <p:nvPr>
            <p:ph idx="1"/>
          </p:nvPr>
        </p:nvSpPr>
        <p:spPr/>
        <p:txBody>
          <a:bodyPr>
            <a:normAutofit fontScale="85000" lnSpcReduction="10000"/>
          </a:bodyPr>
          <a:lstStyle/>
          <a:p>
            <a:r>
              <a:rPr lang="en-US" altLang="zh-CN" dirty="0"/>
              <a:t>5. </a:t>
            </a:r>
            <a:r>
              <a:rPr lang="zh-CN" altLang="en-US" dirty="0"/>
              <a:t>安装</a:t>
            </a:r>
            <a:r>
              <a:rPr lang="en-US" altLang="zh-CN" dirty="0"/>
              <a:t>Sqoop</a:t>
            </a:r>
          </a:p>
          <a:p>
            <a:pPr lvl="1"/>
            <a:r>
              <a:rPr lang="en-US" altLang="zh-CN" dirty="0"/>
              <a:t>Sqoop</a:t>
            </a:r>
            <a:r>
              <a:rPr lang="zh-CN" altLang="en-US" dirty="0"/>
              <a:t>仅在一台机器上安装即可，例如在</a:t>
            </a:r>
            <a:r>
              <a:rPr lang="en-US" altLang="zh-CN" dirty="0"/>
              <a:t>master</a:t>
            </a:r>
            <a:r>
              <a:rPr lang="zh-CN" altLang="en-US" dirty="0"/>
              <a:t>机器上安装。</a:t>
            </a:r>
          </a:p>
          <a:p>
            <a:pPr lvl="1"/>
            <a:r>
              <a:rPr lang="zh-CN" altLang="en-US" dirty="0"/>
              <a:t>切换到</a:t>
            </a:r>
            <a:r>
              <a:rPr lang="en-US" altLang="zh-CN" dirty="0"/>
              <a:t>root</a:t>
            </a:r>
            <a:r>
              <a:rPr lang="zh-CN" altLang="en-US" dirty="0"/>
              <a:t>，解压</a:t>
            </a:r>
            <a:r>
              <a:rPr lang="en-US" altLang="zh-CN" dirty="0"/>
              <a:t>sqoop-1.4.7.bin__hadoop-2.6.0.tar.gz</a:t>
            </a:r>
            <a:r>
              <a:rPr lang="zh-CN" altLang="en-US" dirty="0"/>
              <a:t>到安装目录如</a:t>
            </a:r>
            <a:r>
              <a:rPr lang="en-US" altLang="zh-CN" dirty="0"/>
              <a:t>/</a:t>
            </a:r>
            <a:r>
              <a:rPr lang="en-US" altLang="zh-CN" dirty="0" err="1"/>
              <a:t>usr</a:t>
            </a:r>
            <a:r>
              <a:rPr lang="en-US" altLang="zh-CN" dirty="0"/>
              <a:t>/local</a:t>
            </a:r>
            <a:r>
              <a:rPr lang="zh-CN" altLang="en-US" dirty="0"/>
              <a:t>下，使用命令如下所示。</a:t>
            </a:r>
          </a:p>
          <a:p>
            <a:pPr marL="342900" lvl="1" indent="0">
              <a:buNone/>
            </a:pPr>
            <a:r>
              <a:rPr lang="en-US" altLang="zh-CN" i="1" dirty="0" err="1"/>
              <a:t>su</a:t>
            </a:r>
            <a:r>
              <a:rPr lang="en-US" altLang="zh-CN" i="1" dirty="0"/>
              <a:t> root</a:t>
            </a:r>
          </a:p>
          <a:p>
            <a:pPr marL="342900" lvl="1" indent="0">
              <a:buNone/>
            </a:pPr>
            <a:r>
              <a:rPr lang="en-US" altLang="zh-CN" i="1" dirty="0"/>
              <a:t>cd /</a:t>
            </a:r>
            <a:r>
              <a:rPr lang="en-US" altLang="zh-CN" i="1" dirty="0" err="1"/>
              <a:t>usr</a:t>
            </a:r>
            <a:r>
              <a:rPr lang="en-US" altLang="zh-CN" i="1" dirty="0"/>
              <a:t>/local</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/Downloads/sqoop-1.4.7.bin__hadoop-2.6.0.tar.gz</a:t>
            </a:r>
          </a:p>
          <a:p>
            <a:pPr lvl="1"/>
            <a:r>
              <a:rPr lang="zh-CN" altLang="en-US" dirty="0"/>
              <a:t>默认解压后的</a:t>
            </a:r>
            <a:r>
              <a:rPr lang="en-US" altLang="zh-CN" dirty="0"/>
              <a:t>Sqoop</a:t>
            </a:r>
            <a:r>
              <a:rPr lang="zh-CN" altLang="en-US" dirty="0"/>
              <a:t>目录为“</a:t>
            </a:r>
            <a:r>
              <a:rPr lang="en-US" altLang="zh-CN" dirty="0"/>
              <a:t>sqoop-1.4.7.bin__hadoop-2.6.0”</a:t>
            </a:r>
            <a:r>
              <a:rPr lang="zh-CN" altLang="en-US" dirty="0"/>
              <a:t>，名字过长，编者为了方便，将此目录重命名为“</a:t>
            </a:r>
            <a:r>
              <a:rPr lang="en-US" altLang="zh-CN" dirty="0"/>
              <a:t>sqoop-1.4.7”</a:t>
            </a:r>
            <a:r>
              <a:rPr lang="zh-CN" altLang="en-US" dirty="0"/>
              <a:t>，使用命令如下所示。</a:t>
            </a:r>
          </a:p>
          <a:p>
            <a:pPr marL="342900" lvl="1" indent="0">
              <a:buNone/>
            </a:pPr>
            <a:r>
              <a:rPr lang="en-US" altLang="zh-CN" i="1" dirty="0"/>
              <a:t>mv sqoop-1.4.7.bin__hadoop-2.6.0 sqoop-1.4.7</a:t>
            </a:r>
          </a:p>
          <a:p>
            <a:pPr lvl="1"/>
            <a:r>
              <a:rPr lang="zh-CN" altLang="en-US" dirty="0"/>
              <a:t>注意，读者可以不用重命名</a:t>
            </a:r>
            <a:r>
              <a:rPr lang="en-US" altLang="zh-CN" dirty="0"/>
              <a:t>Sqoop</a:t>
            </a:r>
            <a:r>
              <a:rPr lang="zh-CN" altLang="en-US" dirty="0"/>
              <a:t>安装目录，采用默认目录名，但请注意，后续步骤中关于</a:t>
            </a:r>
            <a:r>
              <a:rPr lang="en-US" altLang="zh-CN" dirty="0"/>
              <a:t>Sqoop</a:t>
            </a:r>
            <a:r>
              <a:rPr lang="zh-CN" altLang="en-US" dirty="0"/>
              <a:t>安装目录的设置与此步骤保持一致。</a:t>
            </a:r>
          </a:p>
        </p:txBody>
      </p:sp>
    </p:spTree>
    <p:extLst>
      <p:ext uri="{BB962C8B-B14F-4D97-AF65-F5344CB8AC3E}">
        <p14:creationId xmlns:p14="http://schemas.microsoft.com/office/powerpoint/2010/main" val="719142282"/>
      </p:ext>
    </p:extLst>
  </p:cSld>
  <p:clrMapOvr>
    <a:masterClrMapping/>
  </p:clrMapOvr>
  <p:transition spd="med">
    <p:pull/>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a:xfrm>
            <a:off x="628650" y="1369219"/>
            <a:ext cx="3339966" cy="3263504"/>
          </a:xfrm>
        </p:spPr>
        <p:txBody>
          <a:bodyPr>
            <a:normAutofit/>
          </a:bodyPr>
          <a:lstStyle/>
          <a:p>
            <a:r>
              <a:rPr lang="zh-CN" altLang="zh-CN" dirty="0"/>
              <a:t>以上所有命令执行完毕后，</a:t>
            </a:r>
            <a:r>
              <a:rPr lang="en-US" altLang="zh-CN" dirty="0"/>
              <a:t>3</a:t>
            </a:r>
            <a:r>
              <a:rPr lang="zh-CN" altLang="zh-CN" dirty="0"/>
              <a:t>台机器上</a:t>
            </a:r>
            <a:r>
              <a:rPr lang="en-US" altLang="zh-CN" dirty="0"/>
              <a:t>Kafka</a:t>
            </a:r>
            <a:r>
              <a:rPr lang="zh-CN" altLang="zh-CN" dirty="0"/>
              <a:t>数据存放目录</a:t>
            </a:r>
            <a:r>
              <a:rPr lang="en-US" altLang="zh-CN" dirty="0"/>
              <a:t>$KAFKA_HOME/</a:t>
            </a:r>
            <a:r>
              <a:rPr lang="en-US" altLang="zh-CN" dirty="0" err="1"/>
              <a:t>kafka</a:t>
            </a:r>
            <a:r>
              <a:rPr lang="en-US" altLang="zh-CN" dirty="0"/>
              <a:t>-logs</a:t>
            </a:r>
            <a:r>
              <a:rPr lang="zh-CN" altLang="zh-CN" dirty="0"/>
              <a:t>由原来的空目录到当前的变化如图所示。</a:t>
            </a:r>
          </a:p>
        </p:txBody>
      </p:sp>
      <p:pic>
        <p:nvPicPr>
          <p:cNvPr id="6" name="图片 5">
            <a:extLst>
              <a:ext uri="{FF2B5EF4-FFF2-40B4-BE49-F238E27FC236}">
                <a16:creationId xmlns:a16="http://schemas.microsoft.com/office/drawing/2014/main" id="{1FA48CE9-38EA-4237-887D-58E595E0265D}"/>
              </a:ext>
            </a:extLst>
          </p:cNvPr>
          <p:cNvPicPr>
            <a:picLocks noChangeAspect="1"/>
          </p:cNvPicPr>
          <p:nvPr/>
        </p:nvPicPr>
        <p:blipFill rotWithShape="1">
          <a:blip r:embed="rId2"/>
          <a:srcRect t="599" b="1"/>
          <a:stretch/>
        </p:blipFill>
        <p:spPr bwMode="auto">
          <a:xfrm>
            <a:off x="4025507" y="76908"/>
            <a:ext cx="5118493" cy="47164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2293889"/>
      </p:ext>
    </p:extLst>
  </p:cSld>
  <p:clrMapOvr>
    <a:masterClrMapping/>
  </p:clrMapOvr>
  <p:transition spd="med">
    <p:pull/>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98EED-B82E-486E-A600-11F12F2A8354}"/>
              </a:ext>
            </a:extLst>
          </p:cNvPr>
          <p:cNvSpPr>
            <a:spLocks noGrp="1"/>
          </p:cNvSpPr>
          <p:nvPr>
            <p:ph type="title"/>
          </p:nvPr>
        </p:nvSpPr>
        <p:spPr/>
        <p:txBody>
          <a:bodyPr/>
          <a:lstStyle/>
          <a:p>
            <a:r>
              <a:rPr lang="en-US" altLang="zh-CN" dirty="0"/>
              <a:t>2. Kafka API</a:t>
            </a:r>
            <a:endParaRPr lang="zh-CN" altLang="en-US" dirty="0"/>
          </a:p>
        </p:txBody>
      </p:sp>
      <p:sp>
        <p:nvSpPr>
          <p:cNvPr id="3" name="内容占位符 2">
            <a:extLst>
              <a:ext uri="{FF2B5EF4-FFF2-40B4-BE49-F238E27FC236}">
                <a16:creationId xmlns:a16="http://schemas.microsoft.com/office/drawing/2014/main" id="{FF16A2B8-EAAA-4E45-862D-CF24D6EE98B3}"/>
              </a:ext>
            </a:extLst>
          </p:cNvPr>
          <p:cNvSpPr>
            <a:spLocks noGrp="1"/>
          </p:cNvSpPr>
          <p:nvPr>
            <p:ph idx="1"/>
          </p:nvPr>
        </p:nvSpPr>
        <p:spPr/>
        <p:txBody>
          <a:bodyPr/>
          <a:lstStyle/>
          <a:p>
            <a:r>
              <a:rPr lang="en-US" altLang="zh-CN" dirty="0"/>
              <a:t>Kafka</a:t>
            </a:r>
            <a:r>
              <a:rPr lang="zh-CN" altLang="en-US" dirty="0"/>
              <a:t>支持</a:t>
            </a:r>
            <a:r>
              <a:rPr lang="en-US" altLang="zh-CN" dirty="0"/>
              <a:t>5</a:t>
            </a:r>
            <a:r>
              <a:rPr lang="zh-CN" altLang="en-US" dirty="0"/>
              <a:t>个核心的</a:t>
            </a:r>
            <a:r>
              <a:rPr lang="en-US" altLang="zh-CN" dirty="0"/>
              <a:t>API</a:t>
            </a:r>
            <a:r>
              <a:rPr lang="zh-CN" altLang="en-US" dirty="0"/>
              <a:t>，包括</a:t>
            </a:r>
            <a:r>
              <a:rPr lang="en-US" altLang="zh-CN" dirty="0"/>
              <a:t>Producer API</a:t>
            </a:r>
            <a:r>
              <a:rPr lang="zh-CN" altLang="en-US" dirty="0"/>
              <a:t>、</a:t>
            </a:r>
            <a:r>
              <a:rPr lang="en-US" altLang="zh-CN" dirty="0"/>
              <a:t>Consumer API</a:t>
            </a:r>
            <a:r>
              <a:rPr lang="zh-CN" altLang="en-US" dirty="0"/>
              <a:t>、</a:t>
            </a:r>
            <a:r>
              <a:rPr lang="en-US" altLang="zh-CN" dirty="0"/>
              <a:t>Streams API</a:t>
            </a:r>
            <a:r>
              <a:rPr lang="zh-CN" altLang="en-US" dirty="0"/>
              <a:t>、</a:t>
            </a:r>
            <a:r>
              <a:rPr lang="en-US" altLang="zh-CN" dirty="0"/>
              <a:t>Connect API</a:t>
            </a:r>
            <a:r>
              <a:rPr lang="zh-CN" altLang="en-US" dirty="0"/>
              <a:t>、</a:t>
            </a:r>
            <a:r>
              <a:rPr lang="en-US" altLang="zh-CN" dirty="0" err="1"/>
              <a:t>AdminClient</a:t>
            </a:r>
            <a:r>
              <a:rPr lang="en-US" altLang="zh-CN" dirty="0"/>
              <a:t> API</a:t>
            </a:r>
            <a:r>
              <a:rPr lang="zh-CN" altLang="en-US" dirty="0"/>
              <a:t>。</a:t>
            </a:r>
          </a:p>
          <a:p>
            <a:r>
              <a:rPr lang="zh-CN" altLang="en-US" dirty="0"/>
              <a:t>关于</a:t>
            </a:r>
            <a:r>
              <a:rPr lang="en-US" altLang="zh-CN" dirty="0"/>
              <a:t>Kafka API</a:t>
            </a:r>
            <a:r>
              <a:rPr lang="zh-CN" altLang="en-US" dirty="0"/>
              <a:t>的更多介绍读者请参考官网</a:t>
            </a:r>
            <a:r>
              <a:rPr lang="en-US" altLang="zh-CN" dirty="0">
                <a:hlinkClick r:id="rId2"/>
              </a:rPr>
              <a:t>http://kafka.apache.org/documentation/#api</a:t>
            </a:r>
            <a:r>
              <a:rPr lang="zh-CN" altLang="en-US" dirty="0"/>
              <a:t>。</a:t>
            </a:r>
          </a:p>
          <a:p>
            <a:endParaRPr lang="zh-CN" altLang="en-US" dirty="0"/>
          </a:p>
        </p:txBody>
      </p:sp>
    </p:spTree>
    <p:extLst>
      <p:ext uri="{BB962C8B-B14F-4D97-AF65-F5344CB8AC3E}">
        <p14:creationId xmlns:p14="http://schemas.microsoft.com/office/powerpoint/2010/main" val="2976948262"/>
      </p:ext>
    </p:extLst>
  </p:cSld>
  <p:clrMapOvr>
    <a:masterClrMapping/>
  </p:clrMapOvr>
  <p:transition spd="med">
    <p:pull/>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5A7A8-BFB7-40F9-B12B-13D4F30A9ED5}"/>
              </a:ext>
            </a:extLst>
          </p:cNvPr>
          <p:cNvSpPr>
            <a:spLocks noGrp="1"/>
          </p:cNvSpPr>
          <p:nvPr>
            <p:ph type="title"/>
          </p:nvPr>
        </p:nvSpPr>
        <p:spPr/>
        <p:txBody>
          <a:bodyPr/>
          <a:lstStyle/>
          <a:p>
            <a:r>
              <a:rPr lang="en-US" altLang="zh-CN" dirty="0"/>
              <a:t>9.4  ETL</a:t>
            </a:r>
            <a:r>
              <a:rPr lang="zh-CN" altLang="en-US" dirty="0"/>
              <a:t>工具</a:t>
            </a:r>
            <a:r>
              <a:rPr lang="en-US" altLang="zh-CN" dirty="0"/>
              <a:t>Kettle</a:t>
            </a:r>
            <a:endParaRPr lang="zh-CN" altLang="en-US" dirty="0"/>
          </a:p>
        </p:txBody>
      </p:sp>
      <p:sp>
        <p:nvSpPr>
          <p:cNvPr id="3" name="内容占位符 2">
            <a:extLst>
              <a:ext uri="{FF2B5EF4-FFF2-40B4-BE49-F238E27FC236}">
                <a16:creationId xmlns:a16="http://schemas.microsoft.com/office/drawing/2014/main" id="{21E03B7A-806E-4860-A489-E6C2FFFA99DD}"/>
              </a:ext>
            </a:extLst>
          </p:cNvPr>
          <p:cNvSpPr>
            <a:spLocks noGrp="1"/>
          </p:cNvSpPr>
          <p:nvPr>
            <p:ph idx="1"/>
          </p:nvPr>
        </p:nvSpPr>
        <p:spPr/>
        <p:txBody>
          <a:bodyPr>
            <a:normAutofit fontScale="92500" lnSpcReduction="20000"/>
          </a:bodyPr>
          <a:lstStyle/>
          <a:p>
            <a:r>
              <a:rPr lang="en-US" altLang="zh-CN" dirty="0"/>
              <a:t>ETL</a:t>
            </a:r>
            <a:r>
              <a:rPr lang="zh-CN" altLang="en-US" dirty="0"/>
              <a:t>是英文</a:t>
            </a:r>
            <a:r>
              <a:rPr lang="en-US" altLang="zh-CN" dirty="0"/>
              <a:t>Extract-Transform-Load</a:t>
            </a:r>
            <a:r>
              <a:rPr lang="zh-CN" altLang="en-US" dirty="0"/>
              <a:t>的缩写，用来描述将数据从来源端经过抽取（</a:t>
            </a:r>
            <a:r>
              <a:rPr lang="en-US" altLang="zh-CN" dirty="0"/>
              <a:t>Extract</a:t>
            </a:r>
            <a:r>
              <a:rPr lang="zh-CN" altLang="en-US" dirty="0"/>
              <a:t>）、转换（</a:t>
            </a:r>
            <a:r>
              <a:rPr lang="en-US" altLang="zh-CN" dirty="0"/>
              <a:t>Transform</a:t>
            </a:r>
            <a:r>
              <a:rPr lang="zh-CN" altLang="en-US" dirty="0"/>
              <a:t>）、装载（</a:t>
            </a:r>
            <a:r>
              <a:rPr lang="en-US" altLang="zh-CN" dirty="0"/>
              <a:t>Load</a:t>
            </a:r>
            <a:r>
              <a:rPr lang="zh-CN" altLang="en-US" dirty="0"/>
              <a:t>）至目的端的过程。</a:t>
            </a:r>
            <a:r>
              <a:rPr lang="en-US" altLang="zh-CN" dirty="0"/>
              <a:t>ETL</a:t>
            </a:r>
            <a:r>
              <a:rPr lang="zh-CN" altLang="en-US" dirty="0"/>
              <a:t>负责将分布的、异构的数据源中数据如关系数据、数据文件等抽取到临时中间层后进行清洗、转换、集成，最后装载到数据仓库或数据集市中，成为联机分析处理、数据挖掘的基础。</a:t>
            </a:r>
            <a:r>
              <a:rPr lang="en-US" altLang="zh-CN" dirty="0"/>
              <a:t>ETL</a:t>
            </a:r>
            <a:r>
              <a:rPr lang="zh-CN" altLang="en-US" dirty="0"/>
              <a:t>是构建数据仓库的重要环节，目的是将数据仓库中分散、凌乱、标准不统一的数据整合到一起，为企业决策提供分析依据。即便是一个设计和规划良好的数据库系统，如果其中存在大量的噪声数据，那么这个系统也是没有任何意义的，因为“垃圾进，垃圾出”（</a:t>
            </a:r>
            <a:r>
              <a:rPr lang="en-US" altLang="zh-CN" dirty="0"/>
              <a:t>garbage in, garbage out</a:t>
            </a:r>
            <a:r>
              <a:rPr lang="zh-CN" altLang="en-US" dirty="0"/>
              <a:t>），系统就不可能为决策分析系统提供任何支持，所以，必须要进行数据整合（</a:t>
            </a:r>
            <a:r>
              <a:rPr lang="en-US" altLang="zh-CN" dirty="0"/>
              <a:t>Data Integration</a:t>
            </a:r>
            <a:r>
              <a:rPr lang="zh-CN" altLang="en-US" dirty="0"/>
              <a:t>）。</a:t>
            </a:r>
          </a:p>
          <a:p>
            <a:r>
              <a:rPr lang="en-US" altLang="zh-CN" dirty="0"/>
              <a:t>Kettle</a:t>
            </a:r>
            <a:r>
              <a:rPr lang="zh-CN" altLang="en-US" dirty="0"/>
              <a:t>是一款业界有名的开源</a:t>
            </a:r>
            <a:r>
              <a:rPr lang="en-US" altLang="zh-CN" dirty="0"/>
              <a:t>ETL</a:t>
            </a:r>
            <a:r>
              <a:rPr lang="zh-CN" altLang="en-US" dirty="0"/>
              <a:t>工具。</a:t>
            </a:r>
          </a:p>
        </p:txBody>
      </p:sp>
    </p:spTree>
    <p:extLst>
      <p:ext uri="{BB962C8B-B14F-4D97-AF65-F5344CB8AC3E}">
        <p14:creationId xmlns:p14="http://schemas.microsoft.com/office/powerpoint/2010/main" val="151213353"/>
      </p:ext>
    </p:extLst>
  </p:cSld>
  <p:clrMapOvr>
    <a:masterClrMapping/>
  </p:clrMapOvr>
  <p:transition spd="med">
    <p:pull/>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10F84-7F2D-45F7-AC4E-781FBAA64DAE}"/>
              </a:ext>
            </a:extLst>
          </p:cNvPr>
          <p:cNvSpPr>
            <a:spLocks noGrp="1"/>
          </p:cNvSpPr>
          <p:nvPr>
            <p:ph type="title"/>
          </p:nvPr>
        </p:nvSpPr>
        <p:spPr/>
        <p:txBody>
          <a:bodyPr/>
          <a:lstStyle/>
          <a:p>
            <a:r>
              <a:rPr lang="en-US" altLang="zh-CN" dirty="0"/>
              <a:t>9.4.1  </a:t>
            </a:r>
            <a:r>
              <a:rPr lang="zh-CN" altLang="en-US" dirty="0"/>
              <a:t>初识</a:t>
            </a:r>
            <a:r>
              <a:rPr lang="en-US" altLang="zh-CN" dirty="0"/>
              <a:t>Kettle</a:t>
            </a:r>
            <a:endParaRPr lang="zh-CN" altLang="en-US" dirty="0"/>
          </a:p>
        </p:txBody>
      </p:sp>
      <p:sp>
        <p:nvSpPr>
          <p:cNvPr id="3" name="内容占位符 2">
            <a:extLst>
              <a:ext uri="{FF2B5EF4-FFF2-40B4-BE49-F238E27FC236}">
                <a16:creationId xmlns:a16="http://schemas.microsoft.com/office/drawing/2014/main" id="{F9639931-5645-4152-9D7D-65058DFAA5BE}"/>
              </a:ext>
            </a:extLst>
          </p:cNvPr>
          <p:cNvSpPr>
            <a:spLocks noGrp="1"/>
          </p:cNvSpPr>
          <p:nvPr>
            <p:ph idx="1"/>
          </p:nvPr>
        </p:nvSpPr>
        <p:spPr/>
        <p:txBody>
          <a:bodyPr>
            <a:normAutofit fontScale="85000" lnSpcReduction="20000"/>
          </a:bodyPr>
          <a:lstStyle/>
          <a:p>
            <a:r>
              <a:rPr lang="en-US" altLang="zh-CN" dirty="0"/>
              <a:t>Kettle</a:t>
            </a:r>
            <a:r>
              <a:rPr lang="zh-CN" altLang="en-US" dirty="0"/>
              <a:t>是一个优秀的开源</a:t>
            </a:r>
            <a:r>
              <a:rPr lang="en-US" altLang="zh-CN" dirty="0"/>
              <a:t>ETL</a:t>
            </a:r>
            <a:r>
              <a:rPr lang="zh-CN" altLang="en-US" dirty="0"/>
              <a:t>工具，可以高效稳定地实现数据抽取、数据转换和加工、数据装载。</a:t>
            </a:r>
            <a:r>
              <a:rPr lang="en-US" altLang="zh-CN" dirty="0"/>
              <a:t>Kettle</a:t>
            </a:r>
            <a:r>
              <a:rPr lang="zh-CN" altLang="en-US" dirty="0"/>
              <a:t>是“</a:t>
            </a:r>
            <a:r>
              <a:rPr lang="en-US" altLang="zh-CN" dirty="0"/>
              <a:t>Kettle </a:t>
            </a:r>
            <a:r>
              <a:rPr lang="en-US" altLang="zh-CN" dirty="0" err="1"/>
              <a:t>E.T.T.L.Environment</a:t>
            </a:r>
            <a:r>
              <a:rPr lang="en-US" altLang="zh-CN" dirty="0"/>
              <a:t>”</a:t>
            </a:r>
            <a:r>
              <a:rPr lang="zh-CN" altLang="en-US" dirty="0"/>
              <a:t>首字母缩写，中文含义是“水壶”，按项目负责人</a:t>
            </a:r>
            <a:r>
              <a:rPr lang="en-US" altLang="zh-CN" dirty="0"/>
              <a:t>Matt Casters</a:t>
            </a:r>
            <a:r>
              <a:rPr lang="zh-CN" altLang="en-US" dirty="0"/>
              <a:t>的说法：把各种数据放到一个壶里，然后以一种希望的格式流出。</a:t>
            </a:r>
            <a:r>
              <a:rPr lang="en-US" altLang="zh-CN" dirty="0"/>
              <a:t>Kettle</a:t>
            </a:r>
            <a:r>
              <a:rPr lang="zh-CN" altLang="en-US" dirty="0"/>
              <a:t>支持多种数据格式包括数据文件、关系型数据库、</a:t>
            </a:r>
            <a:r>
              <a:rPr lang="en-US" altLang="zh-CN" dirty="0"/>
              <a:t>Hadoop</a:t>
            </a:r>
            <a:r>
              <a:rPr lang="zh-CN" altLang="en-US" dirty="0"/>
              <a:t>、</a:t>
            </a:r>
            <a:r>
              <a:rPr lang="en-US" altLang="zh-CN" dirty="0"/>
              <a:t>NoSQL</a:t>
            </a:r>
            <a:r>
              <a:rPr lang="zh-CN" altLang="en-US" dirty="0"/>
              <a:t>数据库等，它采用</a:t>
            </a:r>
            <a:r>
              <a:rPr lang="en-US" altLang="zh-CN" dirty="0"/>
              <a:t>Java</a:t>
            </a:r>
            <a:r>
              <a:rPr lang="zh-CN" altLang="en-US" dirty="0"/>
              <a:t>语言编写，可以在</a:t>
            </a:r>
            <a:r>
              <a:rPr lang="en-US" altLang="zh-CN" dirty="0"/>
              <a:t>Linux</a:t>
            </a:r>
            <a:r>
              <a:rPr lang="zh-CN" altLang="en-US" dirty="0"/>
              <a:t>、</a:t>
            </a:r>
            <a:r>
              <a:rPr lang="en-US" altLang="zh-CN" dirty="0"/>
              <a:t>Windows</a:t>
            </a:r>
            <a:r>
              <a:rPr lang="zh-CN" altLang="en-US" dirty="0"/>
              <a:t>、</a:t>
            </a:r>
            <a:r>
              <a:rPr lang="en-US" altLang="zh-CN" dirty="0"/>
              <a:t>Mac OS X</a:t>
            </a:r>
            <a:r>
              <a:rPr lang="zh-CN" altLang="en-US" dirty="0"/>
              <a:t>系统上运行。</a:t>
            </a:r>
          </a:p>
          <a:p>
            <a:r>
              <a:rPr lang="en-US" altLang="zh-CN" dirty="0"/>
              <a:t>Kettle</a:t>
            </a:r>
            <a:r>
              <a:rPr lang="zh-CN" altLang="en-US" dirty="0"/>
              <a:t>项目于</a:t>
            </a:r>
            <a:r>
              <a:rPr lang="en-US" altLang="zh-CN" dirty="0"/>
              <a:t>2003</a:t>
            </a:r>
            <a:r>
              <a:rPr lang="zh-CN" altLang="en-US" dirty="0"/>
              <a:t>年开始，</a:t>
            </a:r>
            <a:r>
              <a:rPr lang="en-US" altLang="zh-CN" dirty="0"/>
              <a:t>2005</a:t>
            </a:r>
            <a:r>
              <a:rPr lang="zh-CN" altLang="en-US" dirty="0"/>
              <a:t>年</a:t>
            </a:r>
            <a:r>
              <a:rPr lang="en-US" altLang="zh-CN" dirty="0"/>
              <a:t>12</a:t>
            </a:r>
            <a:r>
              <a:rPr lang="zh-CN" altLang="en-US" dirty="0"/>
              <a:t>月，</a:t>
            </a:r>
            <a:r>
              <a:rPr lang="en-US" altLang="zh-CN" dirty="0"/>
              <a:t>Kettle</a:t>
            </a:r>
            <a:r>
              <a:rPr lang="zh-CN" altLang="en-US" dirty="0"/>
              <a:t>从</a:t>
            </a:r>
            <a:r>
              <a:rPr lang="en-US" altLang="zh-CN" dirty="0"/>
              <a:t>2.1</a:t>
            </a:r>
            <a:r>
              <a:rPr lang="zh-CN" altLang="en-US" dirty="0"/>
              <a:t>版本开始进入了开源领域，一直到</a:t>
            </a:r>
            <a:r>
              <a:rPr lang="en-US" altLang="zh-CN" dirty="0"/>
              <a:t>4.1</a:t>
            </a:r>
            <a:r>
              <a:rPr lang="zh-CN" altLang="en-US" dirty="0"/>
              <a:t>版本遵守</a:t>
            </a:r>
            <a:r>
              <a:rPr lang="en-US" altLang="zh-CN" dirty="0"/>
              <a:t>LGPL</a:t>
            </a:r>
            <a:r>
              <a:rPr lang="zh-CN" altLang="en-US" dirty="0"/>
              <a:t>协议，从</a:t>
            </a:r>
            <a:r>
              <a:rPr lang="en-US" altLang="zh-CN" dirty="0"/>
              <a:t>4.2</a:t>
            </a:r>
            <a:r>
              <a:rPr lang="zh-CN" altLang="en-US" dirty="0"/>
              <a:t>版本开始遵守</a:t>
            </a:r>
            <a:r>
              <a:rPr lang="en-US" altLang="zh-CN" dirty="0"/>
              <a:t>Apache </a:t>
            </a:r>
            <a:r>
              <a:rPr lang="en-US" altLang="zh-CN" dirty="0" err="1"/>
              <a:t>Licence</a:t>
            </a:r>
            <a:r>
              <a:rPr lang="en-US" altLang="zh-CN" dirty="0"/>
              <a:t> 2.0</a:t>
            </a:r>
            <a:r>
              <a:rPr lang="zh-CN" altLang="en-US" dirty="0"/>
              <a:t>协议，</a:t>
            </a:r>
            <a:r>
              <a:rPr lang="en-US" altLang="zh-CN" dirty="0"/>
              <a:t>2006</a:t>
            </a:r>
            <a:r>
              <a:rPr lang="zh-CN" altLang="en-US" dirty="0"/>
              <a:t>年初，</a:t>
            </a:r>
            <a:r>
              <a:rPr lang="en-US" altLang="zh-CN" dirty="0"/>
              <a:t>Kettle</a:t>
            </a:r>
            <a:r>
              <a:rPr lang="zh-CN" altLang="en-US" dirty="0"/>
              <a:t>加入开源的</a:t>
            </a:r>
            <a:r>
              <a:rPr lang="en-US" altLang="zh-CN" dirty="0"/>
              <a:t>BI</a:t>
            </a:r>
            <a:r>
              <a:rPr lang="zh-CN" altLang="en-US" dirty="0"/>
              <a:t>公司</a:t>
            </a:r>
            <a:r>
              <a:rPr lang="en-US" altLang="zh-CN" dirty="0"/>
              <a:t>Pentaho</a:t>
            </a:r>
            <a:r>
              <a:rPr lang="zh-CN" altLang="en-US" dirty="0"/>
              <a:t>，正式命名为“</a:t>
            </a:r>
            <a:r>
              <a:rPr lang="en-US" altLang="zh-CN" dirty="0"/>
              <a:t>Pentaho Data </a:t>
            </a:r>
            <a:r>
              <a:rPr lang="en-US" altLang="zh-CN" dirty="0" err="1"/>
              <a:t>Integeration</a:t>
            </a:r>
            <a:r>
              <a:rPr lang="en-US" altLang="zh-CN" dirty="0"/>
              <a:t>”</a:t>
            </a:r>
            <a:r>
              <a:rPr lang="zh-CN" altLang="en-US" dirty="0"/>
              <a:t>，简称“</a:t>
            </a:r>
            <a:r>
              <a:rPr lang="en-US" altLang="zh-CN" dirty="0"/>
              <a:t>PDI”</a:t>
            </a:r>
            <a:r>
              <a:rPr lang="zh-CN" altLang="en-US" dirty="0"/>
              <a:t>。自</a:t>
            </a:r>
            <a:r>
              <a:rPr lang="en-US" altLang="zh-CN" dirty="0"/>
              <a:t>2017</a:t>
            </a:r>
            <a:r>
              <a:rPr lang="zh-CN" altLang="en-US" dirty="0"/>
              <a:t>年</a:t>
            </a:r>
            <a:r>
              <a:rPr lang="en-US" altLang="zh-CN" dirty="0"/>
              <a:t>9</a:t>
            </a:r>
            <a:r>
              <a:rPr lang="zh-CN" altLang="en-US" dirty="0"/>
              <a:t>月</a:t>
            </a:r>
            <a:r>
              <a:rPr lang="en-US" altLang="zh-CN" dirty="0"/>
              <a:t>20</a:t>
            </a:r>
            <a:r>
              <a:rPr lang="zh-CN" altLang="en-US" dirty="0"/>
              <a:t>日起，</a:t>
            </a:r>
            <a:r>
              <a:rPr lang="en-US" altLang="zh-CN" dirty="0"/>
              <a:t>Pentaho</a:t>
            </a:r>
            <a:r>
              <a:rPr lang="zh-CN" altLang="en-US" dirty="0"/>
              <a:t>被合并于日立集团旗下的新公司</a:t>
            </a:r>
            <a:r>
              <a:rPr lang="en-US" altLang="zh-CN" dirty="0"/>
              <a:t>Hitachi Vantara</a:t>
            </a:r>
            <a:r>
              <a:rPr lang="zh-CN" altLang="en-US" dirty="0"/>
              <a:t>。</a:t>
            </a:r>
          </a:p>
          <a:p>
            <a:r>
              <a:rPr lang="en-US" altLang="zh-CN" dirty="0"/>
              <a:t>Kettle</a:t>
            </a:r>
            <a:r>
              <a:rPr lang="zh-CN" altLang="en-US" dirty="0"/>
              <a:t>主要应用于以下场景：在应用程序或数据库之间进行数据迁移、从数据库导出数据到文件、导入大规模数据到数据库、数据清洗、集成应用程序等。</a:t>
            </a:r>
          </a:p>
          <a:p>
            <a:endParaRPr lang="zh-CN" altLang="en-US" dirty="0"/>
          </a:p>
        </p:txBody>
      </p:sp>
    </p:spTree>
    <p:extLst>
      <p:ext uri="{BB962C8B-B14F-4D97-AF65-F5344CB8AC3E}">
        <p14:creationId xmlns:p14="http://schemas.microsoft.com/office/powerpoint/2010/main" val="246588534"/>
      </p:ext>
    </p:extLst>
  </p:cSld>
  <p:clrMapOvr>
    <a:masterClrMapping/>
  </p:clrMapOvr>
  <p:transition spd="med">
    <p:pull/>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10F84-7F2D-45F7-AC4E-781FBAA64DAE}"/>
              </a:ext>
            </a:extLst>
          </p:cNvPr>
          <p:cNvSpPr>
            <a:spLocks noGrp="1"/>
          </p:cNvSpPr>
          <p:nvPr>
            <p:ph type="title"/>
          </p:nvPr>
        </p:nvSpPr>
        <p:spPr/>
        <p:txBody>
          <a:bodyPr/>
          <a:lstStyle/>
          <a:p>
            <a:r>
              <a:rPr lang="en-US" altLang="zh-CN" dirty="0"/>
              <a:t>9.4.2  Kettle</a:t>
            </a:r>
            <a:r>
              <a:rPr lang="zh-CN" altLang="en-US" dirty="0"/>
              <a:t>体系架构</a:t>
            </a:r>
          </a:p>
        </p:txBody>
      </p:sp>
      <p:sp>
        <p:nvSpPr>
          <p:cNvPr id="3" name="内容占位符 2">
            <a:extLst>
              <a:ext uri="{FF2B5EF4-FFF2-40B4-BE49-F238E27FC236}">
                <a16:creationId xmlns:a16="http://schemas.microsoft.com/office/drawing/2014/main" id="{F9639931-5645-4152-9D7D-65058DFAA5BE}"/>
              </a:ext>
            </a:extLst>
          </p:cNvPr>
          <p:cNvSpPr>
            <a:spLocks noGrp="1"/>
          </p:cNvSpPr>
          <p:nvPr>
            <p:ph idx="1"/>
          </p:nvPr>
        </p:nvSpPr>
        <p:spPr/>
        <p:txBody>
          <a:bodyPr>
            <a:normAutofit fontScale="70000" lnSpcReduction="20000"/>
          </a:bodyPr>
          <a:lstStyle/>
          <a:p>
            <a:r>
              <a:rPr lang="en-US" altLang="zh-CN" dirty="0"/>
              <a:t>Kettle</a:t>
            </a:r>
            <a:r>
              <a:rPr lang="zh-CN" altLang="en-US" dirty="0"/>
              <a:t>采用插件式架构，包括如下几个主要部分。</a:t>
            </a:r>
          </a:p>
          <a:p>
            <a:r>
              <a:rPr lang="zh-CN" altLang="en-US" dirty="0"/>
              <a:t>（</a:t>
            </a:r>
            <a:r>
              <a:rPr lang="en-US" altLang="zh-CN" dirty="0"/>
              <a:t>1</a:t>
            </a:r>
            <a:r>
              <a:rPr lang="zh-CN" altLang="en-US" dirty="0"/>
              <a:t>）</a:t>
            </a:r>
            <a:r>
              <a:rPr lang="en-US" altLang="zh-CN" dirty="0"/>
              <a:t>Spoon</a:t>
            </a:r>
          </a:p>
          <a:p>
            <a:pPr lvl="1"/>
            <a:r>
              <a:rPr lang="zh-CN" altLang="en-US" dirty="0"/>
              <a:t>图形化界面工具（</a:t>
            </a:r>
            <a:r>
              <a:rPr lang="en-US" altLang="zh-CN" dirty="0"/>
              <a:t>GUI</a:t>
            </a:r>
            <a:r>
              <a:rPr lang="zh-CN" altLang="en-US" dirty="0"/>
              <a:t>方式），</a:t>
            </a:r>
            <a:r>
              <a:rPr lang="en-US" altLang="zh-CN" dirty="0"/>
              <a:t>Spoon</a:t>
            </a:r>
            <a:r>
              <a:rPr lang="zh-CN" altLang="en-US" dirty="0"/>
              <a:t>允许通过图形界面来设计</a:t>
            </a:r>
            <a:r>
              <a:rPr lang="en-US" altLang="zh-CN" dirty="0"/>
              <a:t>Job</a:t>
            </a:r>
            <a:r>
              <a:rPr lang="zh-CN" altLang="en-US" dirty="0"/>
              <a:t>和</a:t>
            </a:r>
            <a:r>
              <a:rPr lang="en-US" altLang="zh-CN" dirty="0"/>
              <a:t>Transformation</a:t>
            </a:r>
            <a:r>
              <a:rPr lang="zh-CN" altLang="en-US" dirty="0"/>
              <a:t>，可以保存为文件或保存在数据库中，也可以直接在</a:t>
            </a:r>
            <a:r>
              <a:rPr lang="en-US" altLang="zh-CN" dirty="0"/>
              <a:t>Spoon</a:t>
            </a:r>
            <a:r>
              <a:rPr lang="zh-CN" altLang="en-US" dirty="0"/>
              <a:t>图形化界面中运行</a:t>
            </a:r>
            <a:r>
              <a:rPr lang="en-US" altLang="zh-CN" dirty="0"/>
              <a:t>Job</a:t>
            </a:r>
            <a:r>
              <a:rPr lang="zh-CN" altLang="en-US" dirty="0"/>
              <a:t>和</a:t>
            </a:r>
            <a:r>
              <a:rPr lang="en-US" altLang="zh-CN" dirty="0"/>
              <a:t>Transformation</a:t>
            </a:r>
            <a:r>
              <a:rPr lang="zh-CN" altLang="en-US" dirty="0"/>
              <a:t>。</a:t>
            </a:r>
          </a:p>
          <a:p>
            <a:r>
              <a:rPr lang="zh-CN" altLang="en-US" dirty="0"/>
              <a:t>（</a:t>
            </a:r>
            <a:r>
              <a:rPr lang="en-US" altLang="zh-CN" dirty="0"/>
              <a:t>2</a:t>
            </a:r>
            <a:r>
              <a:rPr lang="zh-CN" altLang="en-US" dirty="0"/>
              <a:t>）</a:t>
            </a:r>
            <a:r>
              <a:rPr lang="en-US" altLang="zh-CN" dirty="0"/>
              <a:t>Pan</a:t>
            </a:r>
          </a:p>
          <a:p>
            <a:pPr lvl="1"/>
            <a:r>
              <a:rPr lang="en-US" altLang="zh-CN" dirty="0"/>
              <a:t>Transformation</a:t>
            </a:r>
            <a:r>
              <a:rPr lang="zh-CN" altLang="en-US" dirty="0"/>
              <a:t>执行器（命令行方式），</a:t>
            </a:r>
            <a:r>
              <a:rPr lang="en-US" altLang="zh-CN" dirty="0"/>
              <a:t>Pan</a:t>
            </a:r>
            <a:r>
              <a:rPr lang="zh-CN" altLang="en-US" dirty="0"/>
              <a:t>用于在终端执行</a:t>
            </a:r>
            <a:r>
              <a:rPr lang="en-US" altLang="zh-CN" dirty="0"/>
              <a:t>Transformation</a:t>
            </a:r>
            <a:r>
              <a:rPr lang="zh-CN" altLang="en-US" dirty="0"/>
              <a:t>，没有图形界面。</a:t>
            </a:r>
          </a:p>
          <a:p>
            <a:r>
              <a:rPr lang="zh-CN" altLang="en-US" dirty="0"/>
              <a:t>（</a:t>
            </a:r>
            <a:r>
              <a:rPr lang="en-US" altLang="zh-CN" dirty="0"/>
              <a:t>3</a:t>
            </a:r>
            <a:r>
              <a:rPr lang="zh-CN" altLang="en-US" dirty="0"/>
              <a:t>）</a:t>
            </a:r>
            <a:r>
              <a:rPr lang="en-US" altLang="zh-CN" dirty="0"/>
              <a:t>Kitchen</a:t>
            </a:r>
          </a:p>
          <a:p>
            <a:pPr lvl="1"/>
            <a:r>
              <a:rPr lang="en-US" altLang="zh-CN" dirty="0"/>
              <a:t>Job</a:t>
            </a:r>
            <a:r>
              <a:rPr lang="zh-CN" altLang="en-US" dirty="0"/>
              <a:t>执行器（命令行方式），</a:t>
            </a:r>
            <a:r>
              <a:rPr lang="en-US" altLang="zh-CN" dirty="0"/>
              <a:t>Kitchen</a:t>
            </a:r>
            <a:r>
              <a:rPr lang="zh-CN" altLang="en-US" dirty="0"/>
              <a:t>用于在终端执行</a:t>
            </a:r>
            <a:r>
              <a:rPr lang="en-US" altLang="zh-CN" dirty="0"/>
              <a:t>Job</a:t>
            </a:r>
            <a:r>
              <a:rPr lang="zh-CN" altLang="en-US" dirty="0"/>
              <a:t>，没有图形界面。</a:t>
            </a:r>
          </a:p>
          <a:p>
            <a:r>
              <a:rPr lang="zh-CN" altLang="en-US" dirty="0"/>
              <a:t>（</a:t>
            </a:r>
            <a:r>
              <a:rPr lang="en-US" altLang="zh-CN" dirty="0"/>
              <a:t>4</a:t>
            </a:r>
            <a:r>
              <a:rPr lang="zh-CN" altLang="en-US" dirty="0"/>
              <a:t>）</a:t>
            </a:r>
            <a:r>
              <a:rPr lang="en-US" altLang="zh-CN" dirty="0"/>
              <a:t>Carte</a:t>
            </a:r>
          </a:p>
          <a:p>
            <a:pPr lvl="1"/>
            <a:r>
              <a:rPr lang="zh-CN" altLang="en-US" dirty="0"/>
              <a:t>嵌入式</a:t>
            </a:r>
            <a:r>
              <a:rPr lang="en-US" altLang="zh-CN" dirty="0"/>
              <a:t>Web</a:t>
            </a:r>
            <a:r>
              <a:rPr lang="zh-CN" altLang="en-US" dirty="0"/>
              <a:t>服务，</a:t>
            </a:r>
            <a:r>
              <a:rPr lang="en-US" altLang="zh-CN" dirty="0"/>
              <a:t>Carte</a:t>
            </a:r>
            <a:r>
              <a:rPr lang="zh-CN" altLang="en-US" dirty="0"/>
              <a:t>用于远程执行</a:t>
            </a:r>
            <a:r>
              <a:rPr lang="en-US" altLang="zh-CN" dirty="0"/>
              <a:t>Job</a:t>
            </a:r>
            <a:r>
              <a:rPr lang="zh-CN" altLang="en-US" dirty="0"/>
              <a:t>或</a:t>
            </a:r>
            <a:r>
              <a:rPr lang="en-US" altLang="zh-CN" dirty="0"/>
              <a:t>Transformation</a:t>
            </a:r>
            <a:r>
              <a:rPr lang="zh-CN" altLang="en-US" dirty="0"/>
              <a:t>，</a:t>
            </a:r>
            <a:r>
              <a:rPr lang="en-US" altLang="zh-CN" dirty="0"/>
              <a:t>Kettle</a:t>
            </a:r>
            <a:r>
              <a:rPr lang="zh-CN" altLang="en-US" dirty="0"/>
              <a:t>通过</a:t>
            </a:r>
            <a:r>
              <a:rPr lang="en-US" altLang="zh-CN" dirty="0"/>
              <a:t>Carte</a:t>
            </a:r>
            <a:r>
              <a:rPr lang="zh-CN" altLang="en-US" dirty="0"/>
              <a:t>建立集群。</a:t>
            </a:r>
          </a:p>
          <a:p>
            <a:r>
              <a:rPr lang="zh-CN" altLang="en-US" dirty="0"/>
              <a:t>（</a:t>
            </a:r>
            <a:r>
              <a:rPr lang="en-US" altLang="zh-CN" dirty="0"/>
              <a:t>5</a:t>
            </a:r>
            <a:r>
              <a:rPr lang="zh-CN" altLang="en-US" dirty="0"/>
              <a:t>）</a:t>
            </a:r>
            <a:r>
              <a:rPr lang="en-US" altLang="zh-CN" dirty="0" err="1"/>
              <a:t>Encr</a:t>
            </a:r>
            <a:endParaRPr lang="en-US" altLang="zh-CN" dirty="0"/>
          </a:p>
          <a:p>
            <a:pPr lvl="1"/>
            <a:r>
              <a:rPr lang="en-US" altLang="zh-CN" dirty="0" err="1"/>
              <a:t>Encr</a:t>
            </a:r>
            <a:r>
              <a:rPr lang="zh-CN" altLang="en-US" dirty="0"/>
              <a:t>是</a:t>
            </a:r>
            <a:r>
              <a:rPr lang="en-US" altLang="zh-CN" dirty="0"/>
              <a:t>Kettle</a:t>
            </a:r>
            <a:r>
              <a:rPr lang="zh-CN" altLang="en-US" dirty="0"/>
              <a:t>用于字符串加密的命令行工具，例如：对在</a:t>
            </a:r>
            <a:r>
              <a:rPr lang="en-US" altLang="zh-CN" dirty="0"/>
              <a:t>Job</a:t>
            </a:r>
            <a:r>
              <a:rPr lang="zh-CN" altLang="en-US" dirty="0"/>
              <a:t>或</a:t>
            </a:r>
            <a:r>
              <a:rPr lang="en-US" altLang="zh-CN" dirty="0"/>
              <a:t>Transformation</a:t>
            </a:r>
            <a:r>
              <a:rPr lang="zh-CN" altLang="en-US" dirty="0"/>
              <a:t>中定义的数据库连接参数进行加密。</a:t>
            </a:r>
          </a:p>
        </p:txBody>
      </p:sp>
    </p:spTree>
    <p:extLst>
      <p:ext uri="{BB962C8B-B14F-4D97-AF65-F5344CB8AC3E}">
        <p14:creationId xmlns:p14="http://schemas.microsoft.com/office/powerpoint/2010/main" val="1667544110"/>
      </p:ext>
    </p:extLst>
  </p:cSld>
  <p:clrMapOvr>
    <a:masterClrMapping/>
  </p:clrMapOvr>
  <p:transition spd="med">
    <p:pull/>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A6655-27BF-4EA9-9CE5-A1B9FCF3F706}"/>
              </a:ext>
            </a:extLst>
          </p:cNvPr>
          <p:cNvSpPr>
            <a:spLocks noGrp="1"/>
          </p:cNvSpPr>
          <p:nvPr>
            <p:ph type="title"/>
          </p:nvPr>
        </p:nvSpPr>
        <p:spPr/>
        <p:txBody>
          <a:bodyPr/>
          <a:lstStyle/>
          <a:p>
            <a:r>
              <a:rPr lang="en-US" altLang="zh-CN" dirty="0"/>
              <a:t>Kettle</a:t>
            </a:r>
            <a:r>
              <a:rPr lang="zh-CN" altLang="en-US" dirty="0"/>
              <a:t>体系架构</a:t>
            </a:r>
          </a:p>
        </p:txBody>
      </p:sp>
      <p:pic>
        <p:nvPicPr>
          <p:cNvPr id="4" name="内容占位符 3">
            <a:extLst>
              <a:ext uri="{FF2B5EF4-FFF2-40B4-BE49-F238E27FC236}">
                <a16:creationId xmlns:a16="http://schemas.microsoft.com/office/drawing/2014/main" id="{FC3C5DF7-183D-490F-8A65-CE88506306B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5996" y="1370013"/>
            <a:ext cx="3972007" cy="3262312"/>
          </a:xfrm>
          <a:prstGeom prst="rect">
            <a:avLst/>
          </a:prstGeom>
          <a:noFill/>
          <a:ln>
            <a:noFill/>
          </a:ln>
        </p:spPr>
      </p:pic>
    </p:spTree>
    <p:extLst>
      <p:ext uri="{BB962C8B-B14F-4D97-AF65-F5344CB8AC3E}">
        <p14:creationId xmlns:p14="http://schemas.microsoft.com/office/powerpoint/2010/main" val="3009747669"/>
      </p:ext>
    </p:extLst>
  </p:cSld>
  <p:clrMapOvr>
    <a:masterClrMapping/>
  </p:clrMapOvr>
  <p:transition spd="med">
    <p:pull/>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E272D-D317-4062-89BF-5D433B8F83D3}"/>
              </a:ext>
            </a:extLst>
          </p:cNvPr>
          <p:cNvSpPr>
            <a:spLocks noGrp="1"/>
          </p:cNvSpPr>
          <p:nvPr>
            <p:ph type="title"/>
          </p:nvPr>
        </p:nvSpPr>
        <p:spPr/>
        <p:txBody>
          <a:bodyPr/>
          <a:lstStyle/>
          <a:p>
            <a:r>
              <a:rPr lang="en-US" altLang="zh-CN" dirty="0"/>
              <a:t>9.4.2  Kettle</a:t>
            </a:r>
            <a:r>
              <a:rPr lang="zh-CN" altLang="en-US" dirty="0"/>
              <a:t>体系架构</a:t>
            </a:r>
          </a:p>
        </p:txBody>
      </p:sp>
      <p:sp>
        <p:nvSpPr>
          <p:cNvPr id="3" name="内容占位符 2">
            <a:extLst>
              <a:ext uri="{FF2B5EF4-FFF2-40B4-BE49-F238E27FC236}">
                <a16:creationId xmlns:a16="http://schemas.microsoft.com/office/drawing/2014/main" id="{F5B2CC5C-1200-46EF-830D-FCCAB55ACC8C}"/>
              </a:ext>
            </a:extLst>
          </p:cNvPr>
          <p:cNvSpPr>
            <a:spLocks noGrp="1"/>
          </p:cNvSpPr>
          <p:nvPr>
            <p:ph idx="1"/>
          </p:nvPr>
        </p:nvSpPr>
        <p:spPr/>
        <p:txBody>
          <a:bodyPr>
            <a:normAutofit fontScale="70000" lnSpcReduction="20000"/>
          </a:bodyPr>
          <a:lstStyle/>
          <a:p>
            <a:r>
              <a:rPr lang="zh-CN" altLang="zh-CN" dirty="0"/>
              <a:t>（</a:t>
            </a:r>
            <a:r>
              <a:rPr lang="en-US" altLang="zh-CN" dirty="0"/>
              <a:t>1</a:t>
            </a:r>
            <a:r>
              <a:rPr lang="zh-CN" altLang="zh-CN" dirty="0"/>
              <a:t>）</a:t>
            </a:r>
            <a:r>
              <a:rPr lang="en-US" altLang="zh-CN" dirty="0"/>
              <a:t>Transformation</a:t>
            </a:r>
            <a:endParaRPr lang="zh-CN" altLang="zh-CN" dirty="0"/>
          </a:p>
          <a:p>
            <a:pPr lvl="1"/>
            <a:r>
              <a:rPr lang="en-US" altLang="zh-CN" dirty="0"/>
              <a:t>Transformation</a:t>
            </a:r>
            <a:r>
              <a:rPr lang="zh-CN" altLang="zh-CN" dirty="0"/>
              <a:t>定义对数据操作的容器，数据操作就是数据从输入到输出的一个过程，可以理解为比</a:t>
            </a:r>
            <a:r>
              <a:rPr lang="en-US" altLang="zh-CN" dirty="0"/>
              <a:t>Job</a:t>
            </a:r>
            <a:r>
              <a:rPr lang="zh-CN" altLang="zh-CN" dirty="0"/>
              <a:t>粒度更小一级的容器，将任务分解成</a:t>
            </a:r>
            <a:r>
              <a:rPr lang="en-US" altLang="zh-CN" dirty="0"/>
              <a:t>Job</a:t>
            </a:r>
            <a:r>
              <a:rPr lang="zh-CN" altLang="zh-CN" dirty="0"/>
              <a:t>，然后需要将</a:t>
            </a:r>
            <a:r>
              <a:rPr lang="en-US" altLang="zh-CN" dirty="0"/>
              <a:t>Job</a:t>
            </a:r>
            <a:r>
              <a:rPr lang="zh-CN" altLang="zh-CN" dirty="0"/>
              <a:t>分解成一个或多个</a:t>
            </a:r>
            <a:r>
              <a:rPr lang="en-US" altLang="zh-CN" dirty="0"/>
              <a:t>Transformation</a:t>
            </a:r>
            <a:r>
              <a:rPr lang="zh-CN" altLang="zh-CN" dirty="0"/>
              <a:t>，每个</a:t>
            </a:r>
            <a:r>
              <a:rPr lang="en-US" altLang="zh-CN" dirty="0"/>
              <a:t>Transformation</a:t>
            </a:r>
            <a:r>
              <a:rPr lang="zh-CN" altLang="zh-CN" dirty="0"/>
              <a:t>只完成一部分工作。</a:t>
            </a:r>
          </a:p>
          <a:p>
            <a:r>
              <a:rPr lang="zh-CN" altLang="zh-CN" dirty="0"/>
              <a:t>（</a:t>
            </a:r>
            <a:r>
              <a:rPr lang="en-US" altLang="zh-CN" dirty="0"/>
              <a:t>2</a:t>
            </a:r>
            <a:r>
              <a:rPr lang="zh-CN" altLang="zh-CN" dirty="0"/>
              <a:t>）</a:t>
            </a:r>
            <a:r>
              <a:rPr lang="en-US" altLang="zh-CN" dirty="0"/>
              <a:t>Step</a:t>
            </a:r>
            <a:endParaRPr lang="zh-CN" altLang="zh-CN" dirty="0"/>
          </a:p>
          <a:p>
            <a:pPr lvl="1"/>
            <a:r>
              <a:rPr lang="en-US" altLang="zh-CN" dirty="0"/>
              <a:t>Step</a:t>
            </a:r>
            <a:r>
              <a:rPr lang="zh-CN" altLang="zh-CN" dirty="0"/>
              <a:t>是</a:t>
            </a:r>
            <a:r>
              <a:rPr lang="en-US" altLang="zh-CN" dirty="0"/>
              <a:t>Transformation</a:t>
            </a:r>
            <a:r>
              <a:rPr lang="zh-CN" altLang="zh-CN" dirty="0"/>
              <a:t>内部的最小单元，每一个</a:t>
            </a:r>
            <a:r>
              <a:rPr lang="en-US" altLang="zh-CN" dirty="0"/>
              <a:t>Step</a:t>
            </a:r>
            <a:r>
              <a:rPr lang="zh-CN" altLang="zh-CN" dirty="0"/>
              <a:t>完成一个特定的功能。</a:t>
            </a:r>
          </a:p>
          <a:p>
            <a:r>
              <a:rPr lang="zh-CN" altLang="zh-CN" dirty="0"/>
              <a:t>（</a:t>
            </a:r>
            <a:r>
              <a:rPr lang="en-US" altLang="zh-CN" dirty="0"/>
              <a:t>3</a:t>
            </a:r>
            <a:r>
              <a:rPr lang="zh-CN" altLang="zh-CN" dirty="0"/>
              <a:t>）</a:t>
            </a:r>
            <a:r>
              <a:rPr lang="en-US" altLang="zh-CN" dirty="0"/>
              <a:t>Job</a:t>
            </a:r>
            <a:endParaRPr lang="zh-CN" altLang="zh-CN" dirty="0"/>
          </a:p>
          <a:p>
            <a:pPr lvl="1"/>
            <a:r>
              <a:rPr lang="en-US" altLang="zh-CN" dirty="0"/>
              <a:t>Job</a:t>
            </a:r>
            <a:r>
              <a:rPr lang="zh-CN" altLang="zh-CN" dirty="0"/>
              <a:t>负责将</a:t>
            </a:r>
            <a:r>
              <a:rPr lang="en-US" altLang="zh-CN" dirty="0"/>
              <a:t>Transformation</a:t>
            </a:r>
            <a:r>
              <a:rPr lang="zh-CN" altLang="zh-CN" dirty="0"/>
              <a:t>组织在一起进而完成某一工作，通常需要把一个大的任务分解成几个逻辑上隔离的</a:t>
            </a:r>
            <a:r>
              <a:rPr lang="en-US" altLang="zh-CN" dirty="0"/>
              <a:t>Job</a:t>
            </a:r>
            <a:r>
              <a:rPr lang="zh-CN" altLang="zh-CN" dirty="0"/>
              <a:t>，当这几个</a:t>
            </a:r>
            <a:r>
              <a:rPr lang="en-US" altLang="zh-CN" dirty="0"/>
              <a:t>Job</a:t>
            </a:r>
            <a:r>
              <a:rPr lang="zh-CN" altLang="zh-CN" dirty="0"/>
              <a:t>都完成了，也就说明这项任务完成了。</a:t>
            </a:r>
          </a:p>
          <a:p>
            <a:r>
              <a:rPr lang="zh-CN" altLang="zh-CN" dirty="0"/>
              <a:t>（</a:t>
            </a:r>
            <a:r>
              <a:rPr lang="en-US" altLang="zh-CN" dirty="0"/>
              <a:t>4</a:t>
            </a:r>
            <a:r>
              <a:rPr lang="zh-CN" altLang="zh-CN" dirty="0"/>
              <a:t>）</a:t>
            </a:r>
            <a:r>
              <a:rPr lang="en-US" altLang="zh-CN" dirty="0"/>
              <a:t>Job Entry</a:t>
            </a:r>
            <a:endParaRPr lang="zh-CN" altLang="zh-CN" dirty="0"/>
          </a:p>
          <a:p>
            <a:pPr lvl="1"/>
            <a:r>
              <a:rPr lang="en-US" altLang="zh-CN" dirty="0"/>
              <a:t>Job Entry</a:t>
            </a:r>
            <a:r>
              <a:rPr lang="zh-CN" altLang="zh-CN" dirty="0"/>
              <a:t>是</a:t>
            </a:r>
            <a:r>
              <a:rPr lang="en-US" altLang="zh-CN" dirty="0"/>
              <a:t>Job</a:t>
            </a:r>
            <a:r>
              <a:rPr lang="zh-CN" altLang="zh-CN" dirty="0"/>
              <a:t>内部的执行单元，每一个</a:t>
            </a:r>
            <a:r>
              <a:rPr lang="en-US" altLang="zh-CN" dirty="0"/>
              <a:t>Job Entry</a:t>
            </a:r>
            <a:r>
              <a:rPr lang="zh-CN" altLang="zh-CN" dirty="0"/>
              <a:t>用于实现特定的功能，如：验证表是否存在、发送邮件等。可以通过</a:t>
            </a:r>
            <a:r>
              <a:rPr lang="en-US" altLang="zh-CN" dirty="0"/>
              <a:t>Job</a:t>
            </a:r>
            <a:r>
              <a:rPr lang="zh-CN" altLang="zh-CN" dirty="0"/>
              <a:t>来执行另一个</a:t>
            </a:r>
            <a:r>
              <a:rPr lang="en-US" altLang="zh-CN" dirty="0"/>
              <a:t>Job</a:t>
            </a:r>
            <a:r>
              <a:rPr lang="zh-CN" altLang="zh-CN" dirty="0"/>
              <a:t>或者</a:t>
            </a:r>
            <a:r>
              <a:rPr lang="en-US" altLang="zh-CN" dirty="0"/>
              <a:t>Transformation</a:t>
            </a:r>
            <a:r>
              <a:rPr lang="zh-CN" altLang="zh-CN" dirty="0"/>
              <a:t>，也就是说</a:t>
            </a:r>
            <a:r>
              <a:rPr lang="en-US" altLang="zh-CN" dirty="0"/>
              <a:t>Transformation</a:t>
            </a:r>
            <a:r>
              <a:rPr lang="zh-CN" altLang="zh-CN" dirty="0"/>
              <a:t>和</a:t>
            </a:r>
            <a:r>
              <a:rPr lang="en-US" altLang="zh-CN" dirty="0"/>
              <a:t>Job</a:t>
            </a:r>
            <a:r>
              <a:rPr lang="zh-CN" altLang="zh-CN" dirty="0"/>
              <a:t>都可以作为</a:t>
            </a:r>
            <a:r>
              <a:rPr lang="en-US" altLang="zh-CN" dirty="0"/>
              <a:t>Job Entry</a:t>
            </a:r>
            <a:r>
              <a:rPr lang="zh-CN" altLang="zh-CN" dirty="0"/>
              <a:t>。</a:t>
            </a:r>
          </a:p>
          <a:p>
            <a:r>
              <a:rPr lang="zh-CN" altLang="zh-CN" dirty="0"/>
              <a:t>（</a:t>
            </a:r>
            <a:r>
              <a:rPr lang="en-US" altLang="zh-CN" dirty="0"/>
              <a:t>5</a:t>
            </a:r>
            <a:r>
              <a:rPr lang="zh-CN" altLang="zh-CN" dirty="0"/>
              <a:t>）</a:t>
            </a:r>
            <a:r>
              <a:rPr lang="en-US" altLang="zh-CN" dirty="0"/>
              <a:t>Hop</a:t>
            </a:r>
            <a:endParaRPr lang="zh-CN" altLang="zh-CN" dirty="0"/>
          </a:p>
          <a:p>
            <a:pPr lvl="1"/>
            <a:r>
              <a:rPr lang="en-US" altLang="zh-CN" dirty="0"/>
              <a:t>Hop</a:t>
            </a:r>
            <a:r>
              <a:rPr lang="zh-CN" altLang="zh-CN" dirty="0"/>
              <a:t>用于在</a:t>
            </a:r>
            <a:r>
              <a:rPr lang="en-US" altLang="zh-CN" dirty="0"/>
              <a:t>Transformation</a:t>
            </a:r>
            <a:r>
              <a:rPr lang="zh-CN" altLang="zh-CN" dirty="0"/>
              <a:t>中连接</a:t>
            </a:r>
            <a:r>
              <a:rPr lang="en-US" altLang="zh-CN" dirty="0"/>
              <a:t>Step</a:t>
            </a:r>
            <a:r>
              <a:rPr lang="zh-CN" altLang="zh-CN" dirty="0"/>
              <a:t>，或者在</a:t>
            </a:r>
            <a:r>
              <a:rPr lang="en-US" altLang="zh-CN" dirty="0"/>
              <a:t>Job</a:t>
            </a:r>
            <a:r>
              <a:rPr lang="zh-CN" altLang="zh-CN" dirty="0"/>
              <a:t>中连接</a:t>
            </a:r>
            <a:r>
              <a:rPr lang="en-US" altLang="zh-CN" dirty="0"/>
              <a:t>Job Entry</a:t>
            </a:r>
            <a:r>
              <a:rPr lang="zh-CN" altLang="zh-CN" dirty="0"/>
              <a:t>，是一个数据流的图形化表示</a:t>
            </a:r>
            <a:r>
              <a:rPr lang="zh-CN" altLang="en-US" dirty="0"/>
              <a:t>。</a:t>
            </a:r>
            <a:endParaRPr lang="zh-CN" altLang="zh-CN" dirty="0"/>
          </a:p>
        </p:txBody>
      </p:sp>
    </p:spTree>
    <p:extLst>
      <p:ext uri="{BB962C8B-B14F-4D97-AF65-F5344CB8AC3E}">
        <p14:creationId xmlns:p14="http://schemas.microsoft.com/office/powerpoint/2010/main" val="3533608507"/>
      </p:ext>
    </p:extLst>
  </p:cSld>
  <p:clrMapOvr>
    <a:masterClrMapping/>
  </p:clrMapOvr>
  <p:transition spd="med">
    <p:pull/>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7A5E-4847-4434-911E-900343114624}"/>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graphicFrame>
        <p:nvGraphicFramePr>
          <p:cNvPr id="4" name="内容占位符 3">
            <a:extLst>
              <a:ext uri="{FF2B5EF4-FFF2-40B4-BE49-F238E27FC236}">
                <a16:creationId xmlns:a16="http://schemas.microsoft.com/office/drawing/2014/main" id="{FCF6F913-11AA-427C-A926-3B990E514677}"/>
              </a:ext>
            </a:extLst>
          </p:cNvPr>
          <p:cNvGraphicFramePr>
            <a:graphicFrameLocks noGrp="1"/>
          </p:cNvGraphicFramePr>
          <p:nvPr>
            <p:ph idx="1"/>
            <p:extLst>
              <p:ext uri="{D42A27DB-BD31-4B8C-83A1-F6EECF244321}">
                <p14:modId xmlns:p14="http://schemas.microsoft.com/office/powerpoint/2010/main" val="3200925541"/>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4208139"/>
      </p:ext>
    </p:extLst>
  </p:cSld>
  <p:clrMapOvr>
    <a:masterClrMapping/>
  </p:clrMapOvr>
  <p:transition spd="med">
    <p:pull/>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7A5E-4847-4434-911E-900343114624}"/>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sp>
        <p:nvSpPr>
          <p:cNvPr id="3" name="内容占位符 2">
            <a:extLst>
              <a:ext uri="{FF2B5EF4-FFF2-40B4-BE49-F238E27FC236}">
                <a16:creationId xmlns:a16="http://schemas.microsoft.com/office/drawing/2014/main" id="{8CC71223-9A8D-40C1-9E27-6DA68F68DA4A}"/>
              </a:ext>
            </a:extLst>
          </p:cNvPr>
          <p:cNvSpPr>
            <a:spLocks noGrp="1"/>
          </p:cNvSpPr>
          <p:nvPr>
            <p:ph idx="1"/>
          </p:nvPr>
        </p:nvSpPr>
        <p:spPr/>
        <p:txBody>
          <a:bodyPr>
            <a:normAutofit fontScale="85000" lnSpcReduction="20000"/>
          </a:bodyPr>
          <a:lstStyle/>
          <a:p>
            <a:r>
              <a:rPr lang="en-US" altLang="zh-CN" dirty="0"/>
              <a:t>1. </a:t>
            </a:r>
            <a:r>
              <a:rPr lang="zh-CN" altLang="en-US" dirty="0"/>
              <a:t>运行环境</a:t>
            </a:r>
          </a:p>
          <a:p>
            <a:pPr lvl="1"/>
            <a:r>
              <a:rPr lang="en-US" altLang="zh-CN" dirty="0"/>
              <a:t>1</a:t>
            </a:r>
            <a:r>
              <a:rPr lang="zh-CN" altLang="en-US" dirty="0"/>
              <a:t>）操作系统</a:t>
            </a:r>
          </a:p>
          <a:p>
            <a:pPr lvl="2"/>
            <a:r>
              <a:rPr lang="en-US" altLang="zh-CN" dirty="0"/>
              <a:t>Kettle</a:t>
            </a:r>
            <a:r>
              <a:rPr lang="zh-CN" altLang="en-US" dirty="0"/>
              <a:t>支持不同平台，在当前绝大多数主流的操作系统上都能够运行，例如</a:t>
            </a:r>
            <a:r>
              <a:rPr lang="en-US" altLang="zh-CN" dirty="0"/>
              <a:t>GNU/Linux</a:t>
            </a:r>
            <a:r>
              <a:rPr lang="zh-CN" altLang="en-US" dirty="0"/>
              <a:t>、</a:t>
            </a:r>
            <a:r>
              <a:rPr lang="en-US" altLang="zh-CN" dirty="0"/>
              <a:t>Windows</a:t>
            </a:r>
            <a:r>
              <a:rPr lang="zh-CN" altLang="en-US" dirty="0"/>
              <a:t>、</a:t>
            </a:r>
            <a:r>
              <a:rPr lang="en-US" altLang="zh-CN" dirty="0"/>
              <a:t>Mac OS X</a:t>
            </a:r>
            <a:r>
              <a:rPr lang="zh-CN" altLang="en-US" dirty="0"/>
              <a:t>等。编者采用的操作系统为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Kettle</a:t>
            </a:r>
            <a:r>
              <a:rPr lang="zh-CN" altLang="en-US" dirty="0"/>
              <a:t>采用</a:t>
            </a:r>
            <a:r>
              <a:rPr lang="en-US" altLang="zh-CN" dirty="0"/>
              <a:t>Java</a:t>
            </a:r>
            <a:r>
              <a:rPr lang="zh-CN" altLang="en-US" dirty="0"/>
              <a:t>语言编写，因此它的运行环境需要</a:t>
            </a:r>
            <a:r>
              <a:rPr lang="en-US" altLang="zh-CN" dirty="0"/>
              <a:t>Java</a:t>
            </a:r>
            <a:r>
              <a:rPr lang="zh-CN" altLang="en-US" dirty="0"/>
              <a:t>环境的支持。编者采用的</a:t>
            </a:r>
            <a:r>
              <a:rPr lang="en-US" altLang="zh-CN" dirty="0"/>
              <a:t>Java</a:t>
            </a:r>
            <a:r>
              <a:rPr lang="zh-CN" altLang="en-US" dirty="0"/>
              <a:t>为</a:t>
            </a:r>
            <a:r>
              <a:rPr lang="en-US" altLang="zh-CN" dirty="0"/>
              <a:t>Oracle JDK 1.8</a:t>
            </a:r>
            <a:r>
              <a:rPr lang="zh-CN" altLang="en-US" dirty="0"/>
              <a:t>。</a:t>
            </a:r>
          </a:p>
          <a:p>
            <a:r>
              <a:rPr lang="en-US" altLang="zh-CN" dirty="0"/>
              <a:t>2. </a:t>
            </a:r>
            <a:r>
              <a:rPr lang="zh-CN" altLang="en-US" dirty="0"/>
              <a:t>安装和配置</a:t>
            </a:r>
            <a:r>
              <a:rPr lang="en-US" altLang="zh-CN" dirty="0"/>
              <a:t>Java</a:t>
            </a:r>
          </a:p>
          <a:p>
            <a:pPr lvl="1"/>
            <a:r>
              <a:rPr lang="zh-CN" altLang="en-US" dirty="0"/>
              <a:t>安装和配置</a:t>
            </a:r>
            <a:r>
              <a:rPr lang="en-US" altLang="zh-CN" dirty="0"/>
              <a:t>Oracle JDK</a:t>
            </a:r>
            <a:r>
              <a:rPr lang="zh-CN" altLang="en-US" dirty="0"/>
              <a:t>，参见教材第</a:t>
            </a:r>
            <a:r>
              <a:rPr lang="en-US" altLang="zh-CN" dirty="0"/>
              <a:t>2</a:t>
            </a:r>
            <a:r>
              <a:rPr lang="zh-CN" altLang="en-US" dirty="0"/>
              <a:t>章。</a:t>
            </a:r>
          </a:p>
          <a:p>
            <a:r>
              <a:rPr lang="en-US" altLang="zh-CN" dirty="0"/>
              <a:t>3. </a:t>
            </a:r>
            <a:r>
              <a:rPr lang="zh-CN" altLang="en-US" dirty="0"/>
              <a:t>获取</a:t>
            </a:r>
            <a:r>
              <a:rPr lang="en-US" altLang="zh-CN" dirty="0"/>
              <a:t>Kettle</a:t>
            </a:r>
          </a:p>
          <a:p>
            <a:pPr lvl="1"/>
            <a:r>
              <a:rPr lang="en-US" altLang="zh-CN" dirty="0"/>
              <a:t>Kettle</a:t>
            </a:r>
            <a:r>
              <a:rPr lang="zh-CN" altLang="en-US" dirty="0"/>
              <a:t>官方下载地址为</a:t>
            </a:r>
            <a:r>
              <a:rPr lang="en-US" altLang="zh-CN" dirty="0">
                <a:hlinkClick r:id="rId2"/>
              </a:rPr>
              <a:t>https://sourceforge.net/projects/pentaho/files/latest/download</a:t>
            </a:r>
            <a:r>
              <a:rPr lang="zh-CN" altLang="en-US" dirty="0"/>
              <a:t>，编者选用的</a:t>
            </a:r>
            <a:r>
              <a:rPr lang="en-US" altLang="zh-CN" dirty="0"/>
              <a:t>Kettle</a:t>
            </a:r>
            <a:r>
              <a:rPr lang="zh-CN" altLang="en-US" dirty="0"/>
              <a:t>版本是</a:t>
            </a:r>
            <a:r>
              <a:rPr lang="en-US" altLang="zh-CN" dirty="0"/>
              <a:t>2017</a:t>
            </a:r>
            <a:r>
              <a:rPr lang="zh-CN" altLang="en-US" dirty="0"/>
              <a:t>年</a:t>
            </a:r>
            <a:r>
              <a:rPr lang="en-US" altLang="zh-CN" dirty="0"/>
              <a:t>5</a:t>
            </a:r>
            <a:r>
              <a:rPr lang="zh-CN" altLang="en-US" dirty="0"/>
              <a:t>月</a:t>
            </a:r>
            <a:r>
              <a:rPr lang="en-US" altLang="zh-CN" dirty="0"/>
              <a:t>18</a:t>
            </a:r>
            <a:r>
              <a:rPr lang="zh-CN" altLang="en-US" dirty="0"/>
              <a:t>日发布的</a:t>
            </a:r>
            <a:r>
              <a:rPr lang="en-US" altLang="zh-CN" dirty="0"/>
              <a:t>Kettle 7.1</a:t>
            </a:r>
            <a:r>
              <a:rPr lang="zh-CN" altLang="en-US" dirty="0"/>
              <a:t>，其安装包文件</a:t>
            </a:r>
            <a:r>
              <a:rPr lang="en-US" altLang="zh-CN" dirty="0"/>
              <a:t>pdi-ce-7.1.0.0-12.zip</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p:txBody>
      </p:sp>
    </p:spTree>
    <p:extLst>
      <p:ext uri="{BB962C8B-B14F-4D97-AF65-F5344CB8AC3E}">
        <p14:creationId xmlns:p14="http://schemas.microsoft.com/office/powerpoint/2010/main" val="2542478577"/>
      </p:ext>
    </p:extLst>
  </p:cSld>
  <p:clrMapOvr>
    <a:masterClrMapping/>
  </p:clrMapOvr>
  <p:transition spd="med">
    <p:pull/>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7A5E-4847-4434-911E-900343114624}"/>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sp>
        <p:nvSpPr>
          <p:cNvPr id="3" name="内容占位符 2">
            <a:extLst>
              <a:ext uri="{FF2B5EF4-FFF2-40B4-BE49-F238E27FC236}">
                <a16:creationId xmlns:a16="http://schemas.microsoft.com/office/drawing/2014/main" id="{8CC71223-9A8D-40C1-9E27-6DA68F68DA4A}"/>
              </a:ext>
            </a:extLst>
          </p:cNvPr>
          <p:cNvSpPr>
            <a:spLocks noGrp="1"/>
          </p:cNvSpPr>
          <p:nvPr>
            <p:ph idx="1"/>
          </p:nvPr>
        </p:nvSpPr>
        <p:spPr/>
        <p:txBody>
          <a:bodyPr>
            <a:normAutofit fontScale="77500" lnSpcReduction="20000"/>
          </a:bodyPr>
          <a:lstStyle/>
          <a:p>
            <a:r>
              <a:rPr lang="en-US" altLang="zh-CN" dirty="0"/>
              <a:t>4. </a:t>
            </a:r>
            <a:r>
              <a:rPr lang="zh-CN" altLang="en-US" dirty="0"/>
              <a:t>安装和配置</a:t>
            </a:r>
            <a:r>
              <a:rPr lang="en-US" altLang="zh-CN" dirty="0"/>
              <a:t>Kettle</a:t>
            </a:r>
          </a:p>
          <a:p>
            <a:pPr lvl="1"/>
            <a:r>
              <a:rPr lang="en-US" altLang="zh-CN" dirty="0"/>
              <a:t>Kettle</a:t>
            </a:r>
            <a:r>
              <a:rPr lang="zh-CN" altLang="en-US" dirty="0"/>
              <a:t>集群是通过</a:t>
            </a:r>
            <a:r>
              <a:rPr lang="en-US" altLang="zh-CN" dirty="0"/>
              <a:t>Carte</a:t>
            </a:r>
            <a:r>
              <a:rPr lang="zh-CN" altLang="en-US" dirty="0"/>
              <a:t>服务组建的，集群模式主要用于远程执行</a:t>
            </a:r>
            <a:r>
              <a:rPr lang="en-US" altLang="zh-CN" dirty="0"/>
              <a:t>Job</a:t>
            </a:r>
            <a:r>
              <a:rPr lang="zh-CN" altLang="en-US" dirty="0"/>
              <a:t>，</a:t>
            </a:r>
            <a:r>
              <a:rPr lang="en-US" altLang="zh-CN" dirty="0"/>
              <a:t>Kettle</a:t>
            </a:r>
            <a:r>
              <a:rPr lang="zh-CN" altLang="en-US" dirty="0"/>
              <a:t>也可以仅在一台机器上安装即可，编者采用在</a:t>
            </a:r>
            <a:r>
              <a:rPr lang="en-US" altLang="zh-CN" dirty="0"/>
              <a:t>master</a:t>
            </a:r>
            <a:r>
              <a:rPr lang="zh-CN" altLang="en-US" dirty="0"/>
              <a:t>一台机器上安装，以下所有步骤均在</a:t>
            </a:r>
            <a:r>
              <a:rPr lang="en-US" altLang="zh-CN" dirty="0"/>
              <a:t>master</a:t>
            </a:r>
            <a:r>
              <a:rPr lang="zh-CN" altLang="en-US" dirty="0"/>
              <a:t>一台机器上完成。</a:t>
            </a:r>
          </a:p>
          <a:p>
            <a:pPr lvl="1"/>
            <a:r>
              <a:rPr lang="en-US" altLang="zh-CN" dirty="0"/>
              <a:t>1</a:t>
            </a:r>
            <a:r>
              <a:rPr lang="zh-CN" altLang="en-US" dirty="0"/>
              <a:t>）解压</a:t>
            </a:r>
          </a:p>
          <a:p>
            <a:pPr lvl="2"/>
            <a:r>
              <a:rPr lang="zh-CN" altLang="en-US" dirty="0"/>
              <a:t>切换到</a:t>
            </a:r>
            <a:r>
              <a:rPr lang="en-US" altLang="zh-CN" dirty="0"/>
              <a:t>root</a:t>
            </a:r>
            <a:r>
              <a:rPr lang="zh-CN" altLang="en-US" dirty="0"/>
              <a:t>，解压</a:t>
            </a:r>
            <a:r>
              <a:rPr lang="en-US" altLang="zh-CN" dirty="0"/>
              <a:t>pdi-ce-7.1.0.0-12.zip</a:t>
            </a:r>
            <a:r>
              <a:rPr lang="zh-CN" altLang="en-US" dirty="0"/>
              <a:t>到安装目录如</a:t>
            </a:r>
            <a:r>
              <a:rPr lang="en-US" altLang="zh-CN" dirty="0"/>
              <a:t>/</a:t>
            </a:r>
            <a:r>
              <a:rPr lang="en-US" altLang="zh-CN" dirty="0" err="1"/>
              <a:t>usr</a:t>
            </a:r>
            <a:r>
              <a:rPr lang="en-US" altLang="zh-CN" dirty="0"/>
              <a:t>/local</a:t>
            </a:r>
            <a:r>
              <a:rPr lang="zh-CN" altLang="en-US" dirty="0"/>
              <a:t>下，使用命令如下所示。</a:t>
            </a:r>
          </a:p>
          <a:p>
            <a:pPr marL="685800" lvl="2" indent="0">
              <a:buNone/>
            </a:pPr>
            <a:r>
              <a:rPr lang="en-US" altLang="zh-CN" i="1" dirty="0" err="1"/>
              <a:t>su</a:t>
            </a:r>
            <a:r>
              <a:rPr lang="en-US" altLang="zh-CN" i="1" dirty="0"/>
              <a:t> root</a:t>
            </a:r>
          </a:p>
          <a:p>
            <a:pPr marL="685800" lvl="2" indent="0">
              <a:buNone/>
            </a:pPr>
            <a:r>
              <a:rPr lang="en-US" altLang="zh-CN" i="1" dirty="0"/>
              <a:t>cd /</a:t>
            </a:r>
            <a:r>
              <a:rPr lang="en-US" altLang="zh-CN" i="1" dirty="0" err="1"/>
              <a:t>usr</a:t>
            </a:r>
            <a:r>
              <a:rPr lang="en-US" altLang="zh-CN" i="1" dirty="0"/>
              <a:t>/local</a:t>
            </a:r>
          </a:p>
          <a:p>
            <a:pPr marL="685800" lvl="2" indent="0">
              <a:buNone/>
            </a:pPr>
            <a:r>
              <a:rPr lang="en-US" altLang="zh-CN" i="1" dirty="0"/>
              <a:t>unzip /home/</a:t>
            </a:r>
            <a:r>
              <a:rPr lang="en-US" altLang="zh-CN" i="1" dirty="0" err="1"/>
              <a:t>xuluhui</a:t>
            </a:r>
            <a:r>
              <a:rPr lang="en-US" altLang="zh-CN" i="1" dirty="0"/>
              <a:t>/Downloads/pdi-ce-7.1.0.0-12.zip</a:t>
            </a:r>
          </a:p>
          <a:p>
            <a:pPr lvl="2"/>
            <a:r>
              <a:rPr lang="en-US" altLang="zh-CN" dirty="0"/>
              <a:t>Kettle</a:t>
            </a:r>
            <a:r>
              <a:rPr lang="zh-CN" altLang="en-US" dirty="0"/>
              <a:t>默认解压后目录名很特殊，叫做“</a:t>
            </a:r>
            <a:r>
              <a:rPr lang="en-US" altLang="zh-CN" dirty="0"/>
              <a:t>data-integration”</a:t>
            </a:r>
            <a:r>
              <a:rPr lang="zh-CN" altLang="en-US" dirty="0"/>
              <a:t>。</a:t>
            </a:r>
          </a:p>
          <a:p>
            <a:pPr lvl="1"/>
            <a:r>
              <a:rPr lang="en-US" altLang="zh-CN" dirty="0"/>
              <a:t>2</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kettle.sh</a:t>
            </a:r>
          </a:p>
          <a:p>
            <a:pPr lvl="2"/>
            <a:r>
              <a:rPr lang="zh-CN" altLang="en-US" dirty="0"/>
              <a:t>使用“</a:t>
            </a:r>
            <a:r>
              <a:rPr lang="en-US" altLang="zh-CN" dirty="0"/>
              <a:t>vim /</a:t>
            </a:r>
            <a:r>
              <a:rPr lang="en-US" altLang="zh-CN" dirty="0" err="1"/>
              <a:t>etc</a:t>
            </a:r>
            <a:r>
              <a:rPr lang="en-US" altLang="zh-CN" dirty="0"/>
              <a:t>/</a:t>
            </a:r>
            <a:r>
              <a:rPr lang="en-US" altLang="zh-CN" dirty="0" err="1"/>
              <a:t>profile.d</a:t>
            </a:r>
            <a:r>
              <a:rPr lang="en-US" altLang="zh-CN" dirty="0"/>
              <a:t>/kettle.sh”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kettle.sh</a:t>
            </a:r>
            <a:r>
              <a:rPr lang="zh-CN" altLang="en-US" dirty="0"/>
              <a:t>，添加如下内容。</a:t>
            </a:r>
          </a:p>
          <a:p>
            <a:pPr marL="685800" lvl="2" indent="0">
              <a:buNone/>
            </a:pPr>
            <a:r>
              <a:rPr lang="en-US" altLang="zh-CN" i="1" dirty="0"/>
              <a:t>export KETTLE_HOME=/</a:t>
            </a:r>
            <a:r>
              <a:rPr lang="en-US" altLang="zh-CN" i="1" dirty="0" err="1"/>
              <a:t>usr</a:t>
            </a:r>
            <a:r>
              <a:rPr lang="en-US" altLang="zh-CN" i="1" dirty="0"/>
              <a:t>/local/data-integration</a:t>
            </a:r>
          </a:p>
          <a:p>
            <a:pPr marL="685800" lvl="2" indent="0">
              <a:buNone/>
            </a:pPr>
            <a:r>
              <a:rPr lang="en-US" altLang="zh-CN" i="1" dirty="0"/>
              <a:t>export PATH=$KETTLE_HOME:$PATH</a:t>
            </a:r>
          </a:p>
          <a:p>
            <a:pPr lvl="2"/>
            <a:r>
              <a:rPr lang="zh-CN" altLang="en-US" dirty="0"/>
              <a:t>其次，重启机器，使之生效。</a:t>
            </a:r>
          </a:p>
          <a:p>
            <a:pPr lvl="2"/>
            <a:r>
              <a:rPr lang="zh-CN" altLang="en-US" dirty="0"/>
              <a:t>此步骤可省略，但此时输入</a:t>
            </a:r>
            <a:r>
              <a:rPr lang="en-US" altLang="zh-CN" dirty="0"/>
              <a:t>Kettle</a:t>
            </a:r>
            <a:r>
              <a:rPr lang="zh-CN" altLang="en-US" dirty="0"/>
              <a:t>命令时，需要切换到</a:t>
            </a:r>
            <a:r>
              <a:rPr lang="en-US" altLang="zh-CN" dirty="0"/>
              <a:t>$</a:t>
            </a:r>
            <a:r>
              <a:rPr lang="en-US" altLang="zh-CN" dirty="0" err="1"/>
              <a:t>Kettle_HOME</a:t>
            </a:r>
            <a:r>
              <a:rPr lang="zh-CN" altLang="en-US" dirty="0"/>
              <a:t>。</a:t>
            </a:r>
          </a:p>
        </p:txBody>
      </p:sp>
    </p:spTree>
    <p:extLst>
      <p:ext uri="{BB962C8B-B14F-4D97-AF65-F5344CB8AC3E}">
        <p14:creationId xmlns:p14="http://schemas.microsoft.com/office/powerpoint/2010/main" val="159167745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3D2E-92DC-44CD-85AD-622E99CABF0F}"/>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21F65BEC-8C86-45A5-95F1-CFFD127A062C}"/>
              </a:ext>
            </a:extLst>
          </p:cNvPr>
          <p:cNvSpPr>
            <a:spLocks noGrp="1"/>
          </p:cNvSpPr>
          <p:nvPr>
            <p:ph idx="1"/>
          </p:nvPr>
        </p:nvSpPr>
        <p:spPr/>
        <p:txBody>
          <a:bodyPr>
            <a:normAutofit fontScale="85000" lnSpcReduction="20000"/>
          </a:bodyPr>
          <a:lstStyle/>
          <a:p>
            <a:r>
              <a:rPr lang="en-US" altLang="zh-CN" dirty="0"/>
              <a:t>6. </a:t>
            </a:r>
            <a:r>
              <a:rPr lang="zh-CN" altLang="en-US" dirty="0"/>
              <a:t>配置</a:t>
            </a:r>
            <a:r>
              <a:rPr lang="en-US" altLang="zh-CN" dirty="0"/>
              <a:t>Sqoop</a:t>
            </a:r>
          </a:p>
          <a:p>
            <a:pPr lvl="1"/>
            <a:r>
              <a:rPr lang="en-US" altLang="zh-CN" dirty="0"/>
              <a:t>$SQOOP_HOME/conf</a:t>
            </a:r>
            <a:r>
              <a:rPr lang="zh-CN" altLang="en-US" dirty="0"/>
              <a:t>中有一个示例配置文件</a:t>
            </a:r>
            <a:r>
              <a:rPr lang="en-US" altLang="zh-CN" dirty="0"/>
              <a:t>sqoop-env-template.sh</a:t>
            </a:r>
            <a:r>
              <a:rPr lang="zh-CN" altLang="en-US" dirty="0"/>
              <a:t>，</a:t>
            </a:r>
            <a:r>
              <a:rPr lang="en-US" altLang="zh-CN" dirty="0"/>
              <a:t>Sqoop</a:t>
            </a:r>
            <a:r>
              <a:rPr lang="zh-CN" altLang="en-US" dirty="0"/>
              <a:t>启动时，默认读取</a:t>
            </a:r>
            <a:r>
              <a:rPr lang="en-US" altLang="zh-CN" dirty="0"/>
              <a:t>$SQOOP_HOME/conf/sqoop-env.sh</a:t>
            </a:r>
            <a:r>
              <a:rPr lang="zh-CN" altLang="en-US" dirty="0"/>
              <a:t>文件，该文件需要配置</a:t>
            </a:r>
            <a:r>
              <a:rPr lang="en-US" altLang="zh-CN" dirty="0"/>
              <a:t>Sqoop</a:t>
            </a:r>
            <a:r>
              <a:rPr lang="zh-CN" altLang="en-US" dirty="0"/>
              <a:t>的运行参数，即</a:t>
            </a:r>
            <a:r>
              <a:rPr lang="en-US" altLang="zh-CN" dirty="0"/>
              <a:t>Hadoop</a:t>
            </a:r>
            <a:r>
              <a:rPr lang="zh-CN" altLang="en-US" dirty="0"/>
              <a:t>相关的环境变量。</a:t>
            </a:r>
          </a:p>
          <a:p>
            <a:pPr lvl="1"/>
            <a:r>
              <a:rPr lang="en-US" altLang="zh-CN" dirty="0"/>
              <a:t>1</a:t>
            </a:r>
            <a:r>
              <a:rPr lang="zh-CN" altLang="en-US" dirty="0"/>
              <a:t>）复制模板配置文件</a:t>
            </a:r>
            <a:r>
              <a:rPr lang="en-US" altLang="zh-CN" dirty="0"/>
              <a:t>sqoop-env-template.sh</a:t>
            </a:r>
            <a:r>
              <a:rPr lang="zh-CN" altLang="en-US" dirty="0"/>
              <a:t>为</a:t>
            </a:r>
            <a:r>
              <a:rPr lang="en-US" altLang="zh-CN" dirty="0"/>
              <a:t>sqoop-env.sh</a:t>
            </a:r>
          </a:p>
          <a:p>
            <a:pPr marL="342900" lvl="1" indent="0">
              <a:buNone/>
            </a:pPr>
            <a:r>
              <a:rPr lang="en-US" altLang="zh-CN" i="1" dirty="0"/>
              <a:t>cp conf/sqoop-env-template.sh conf/sqoop-env.sh</a:t>
            </a:r>
          </a:p>
          <a:p>
            <a:pPr lvl="1"/>
            <a:r>
              <a:rPr lang="en-US" altLang="zh-CN" dirty="0"/>
              <a:t>2</a:t>
            </a:r>
            <a:r>
              <a:rPr lang="zh-CN" altLang="en-US" dirty="0"/>
              <a:t>）修改配置文件</a:t>
            </a:r>
            <a:r>
              <a:rPr lang="en-US" altLang="zh-CN" dirty="0"/>
              <a:t>sqoop-env.sh</a:t>
            </a:r>
          </a:p>
          <a:p>
            <a:pPr marL="342900" lvl="1" indent="0">
              <a:buNone/>
            </a:pPr>
            <a:r>
              <a:rPr lang="en-US" altLang="zh-CN" i="1" dirty="0"/>
              <a:t># Set Hadoop-specific environment variables here.</a:t>
            </a:r>
          </a:p>
          <a:p>
            <a:pPr marL="342900" lvl="1" indent="0">
              <a:buNone/>
            </a:pPr>
            <a:endParaRPr lang="en-US" altLang="zh-CN" i="1" dirty="0"/>
          </a:p>
          <a:p>
            <a:pPr marL="342900" lvl="1" indent="0">
              <a:buNone/>
            </a:pPr>
            <a:r>
              <a:rPr lang="en-US" altLang="zh-CN" i="1" dirty="0"/>
              <a:t>#Set path to where bin/</a:t>
            </a:r>
            <a:r>
              <a:rPr lang="en-US" altLang="zh-CN" i="1" dirty="0" err="1"/>
              <a:t>hadoop</a:t>
            </a:r>
            <a:r>
              <a:rPr lang="en-US" altLang="zh-CN" i="1" dirty="0"/>
              <a:t> is available</a:t>
            </a:r>
          </a:p>
          <a:p>
            <a:pPr marL="342900" lvl="1" indent="0">
              <a:buNone/>
            </a:pPr>
            <a:r>
              <a:rPr lang="en-US" altLang="zh-CN" i="1" dirty="0"/>
              <a:t>export HADOOP_COMMON_HOME=/</a:t>
            </a:r>
            <a:r>
              <a:rPr lang="en-US" altLang="zh-CN" i="1" dirty="0" err="1"/>
              <a:t>usr</a:t>
            </a:r>
            <a:r>
              <a:rPr lang="en-US" altLang="zh-CN" i="1" dirty="0"/>
              <a:t>/local/hadoop-2.9.2</a:t>
            </a:r>
          </a:p>
          <a:p>
            <a:pPr marL="342900" lvl="1" indent="0">
              <a:buNone/>
            </a:pPr>
            <a:endParaRPr lang="en-US" altLang="zh-CN" i="1" dirty="0"/>
          </a:p>
          <a:p>
            <a:pPr marL="342900" lvl="1" indent="0">
              <a:buNone/>
            </a:pPr>
            <a:r>
              <a:rPr lang="en-US" altLang="zh-CN" i="1" dirty="0"/>
              <a:t>#Set path to where hadoop-*-core.jar is available</a:t>
            </a:r>
          </a:p>
          <a:p>
            <a:pPr marL="342900" lvl="1" indent="0">
              <a:buNone/>
            </a:pPr>
            <a:r>
              <a:rPr lang="en-US" altLang="zh-CN" i="1" dirty="0"/>
              <a:t>export HADOOP_MAPRED_HOME=/</a:t>
            </a:r>
            <a:r>
              <a:rPr lang="en-US" altLang="zh-CN" i="1" dirty="0" err="1"/>
              <a:t>usr</a:t>
            </a:r>
            <a:r>
              <a:rPr lang="en-US" altLang="zh-CN" i="1" dirty="0"/>
              <a:t>/local/hadoop-2.9.2</a:t>
            </a:r>
          </a:p>
        </p:txBody>
      </p:sp>
    </p:spTree>
    <p:extLst>
      <p:ext uri="{BB962C8B-B14F-4D97-AF65-F5344CB8AC3E}">
        <p14:creationId xmlns:p14="http://schemas.microsoft.com/office/powerpoint/2010/main" val="3862574144"/>
      </p:ext>
    </p:extLst>
  </p:cSld>
  <p:clrMapOvr>
    <a:masterClrMapping/>
  </p:clrMapOvr>
  <p:transition spd="med">
    <p:pull/>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7A5E-4847-4434-911E-900343114624}"/>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sp>
        <p:nvSpPr>
          <p:cNvPr id="3" name="内容占位符 2">
            <a:extLst>
              <a:ext uri="{FF2B5EF4-FFF2-40B4-BE49-F238E27FC236}">
                <a16:creationId xmlns:a16="http://schemas.microsoft.com/office/drawing/2014/main" id="{8CC71223-9A8D-40C1-9E27-6DA68F68DA4A}"/>
              </a:ext>
            </a:extLst>
          </p:cNvPr>
          <p:cNvSpPr>
            <a:spLocks noGrp="1"/>
          </p:cNvSpPr>
          <p:nvPr>
            <p:ph idx="1"/>
          </p:nvPr>
        </p:nvSpPr>
        <p:spPr/>
        <p:txBody>
          <a:bodyPr>
            <a:normAutofit fontScale="92500" lnSpcReduction="20000"/>
          </a:bodyPr>
          <a:lstStyle/>
          <a:p>
            <a:r>
              <a:rPr lang="en-US" altLang="zh-CN" dirty="0"/>
              <a:t>4. </a:t>
            </a:r>
            <a:r>
              <a:rPr lang="zh-CN" altLang="en-US" dirty="0"/>
              <a:t>安装和配置</a:t>
            </a:r>
            <a:r>
              <a:rPr lang="en-US" altLang="zh-CN" dirty="0"/>
              <a:t>Kettle</a:t>
            </a:r>
          </a:p>
          <a:p>
            <a:pPr lvl="1"/>
            <a:r>
              <a:rPr lang="en-US" altLang="zh-CN" dirty="0"/>
              <a:t>3</a:t>
            </a:r>
            <a:r>
              <a:rPr lang="zh-CN" altLang="zh-CN" dirty="0"/>
              <a:t>）设置</a:t>
            </a:r>
            <a:r>
              <a:rPr lang="en-US" altLang="zh-CN" dirty="0"/>
              <a:t>$KETTLE_HOME</a:t>
            </a:r>
            <a:r>
              <a:rPr lang="zh-CN" altLang="zh-CN" dirty="0"/>
              <a:t>目录属主</a:t>
            </a:r>
          </a:p>
          <a:p>
            <a:pPr lvl="2"/>
            <a:r>
              <a:rPr lang="zh-CN" altLang="zh-CN" dirty="0"/>
              <a:t>为了在普通用户下使用</a:t>
            </a:r>
            <a:r>
              <a:rPr lang="en-US" altLang="zh-CN" dirty="0"/>
              <a:t>Kettle</a:t>
            </a:r>
            <a:r>
              <a:rPr lang="zh-CN" altLang="zh-CN" dirty="0"/>
              <a:t>，将</a:t>
            </a:r>
            <a:r>
              <a:rPr lang="en-US" altLang="zh-CN" dirty="0"/>
              <a:t>$KETTLE_HOME</a:t>
            </a:r>
            <a:r>
              <a:rPr lang="zh-CN" altLang="zh-CN" dirty="0"/>
              <a:t>目录属主设置为</a:t>
            </a:r>
            <a:r>
              <a:rPr lang="en-US" altLang="zh-CN" dirty="0"/>
              <a:t>Linux</a:t>
            </a:r>
            <a:r>
              <a:rPr lang="zh-CN" altLang="zh-CN" dirty="0"/>
              <a:t>普通用户例如</a:t>
            </a:r>
            <a:r>
              <a:rPr lang="en-US" altLang="zh-CN" dirty="0" err="1"/>
              <a:t>xuluhui</a:t>
            </a:r>
            <a:r>
              <a:rPr lang="zh-CN" altLang="zh-CN" dirty="0"/>
              <a:t>，使用以下命令完成。</a:t>
            </a:r>
          </a:p>
          <a:p>
            <a:pPr marL="685800" lvl="2"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/local/data-integration</a:t>
            </a:r>
            <a:endParaRPr lang="zh-CN" altLang="zh-CN" i="1" dirty="0"/>
          </a:p>
          <a:p>
            <a:pPr lvl="1"/>
            <a:r>
              <a:rPr lang="en-US" altLang="zh-CN" dirty="0"/>
              <a:t>4</a:t>
            </a:r>
            <a:r>
              <a:rPr lang="zh-CN" altLang="zh-CN" dirty="0"/>
              <a:t>）添加</a:t>
            </a:r>
            <a:r>
              <a:rPr lang="en-US" altLang="zh-CN" dirty="0"/>
              <a:t>JDBC</a:t>
            </a:r>
            <a:r>
              <a:rPr lang="zh-CN" altLang="zh-CN" dirty="0"/>
              <a:t>驱动</a:t>
            </a:r>
          </a:p>
          <a:p>
            <a:pPr lvl="2"/>
            <a:r>
              <a:rPr lang="zh-CN" altLang="zh-CN" dirty="0"/>
              <a:t>若读者使用的关系型数据库是</a:t>
            </a:r>
            <a:r>
              <a:rPr lang="en-US" altLang="zh-CN" dirty="0"/>
              <a:t>MySQL</a:t>
            </a:r>
            <a:r>
              <a:rPr lang="zh-CN" altLang="zh-CN" dirty="0"/>
              <a:t>，则需要添加</a:t>
            </a:r>
            <a:r>
              <a:rPr lang="en-US" altLang="zh-CN" dirty="0"/>
              <a:t>MySQL JDBC</a:t>
            </a:r>
            <a:r>
              <a:rPr lang="zh-CN" altLang="zh-CN" dirty="0"/>
              <a:t>驱动的</a:t>
            </a:r>
            <a:r>
              <a:rPr lang="en-US" altLang="zh-CN" dirty="0"/>
              <a:t>jar</a:t>
            </a:r>
            <a:r>
              <a:rPr lang="zh-CN" altLang="zh-CN" dirty="0"/>
              <a:t>包；若读者使用的数据库是</a:t>
            </a:r>
            <a:r>
              <a:rPr lang="en-US" altLang="zh-CN" dirty="0"/>
              <a:t>Microsoft SQL Server</a:t>
            </a:r>
            <a:r>
              <a:rPr lang="zh-CN" altLang="zh-CN" dirty="0"/>
              <a:t>或是</a:t>
            </a:r>
            <a:r>
              <a:rPr lang="en-US" altLang="zh-CN" dirty="0"/>
              <a:t>Oracle</a:t>
            </a:r>
            <a:r>
              <a:rPr lang="zh-CN" altLang="zh-CN" dirty="0"/>
              <a:t>，就需要添加它们的</a:t>
            </a:r>
            <a:r>
              <a:rPr lang="en-US" altLang="zh-CN" dirty="0"/>
              <a:t>JDBC</a:t>
            </a:r>
            <a:r>
              <a:rPr lang="zh-CN" altLang="zh-CN" dirty="0"/>
              <a:t>驱动包。</a:t>
            </a:r>
          </a:p>
          <a:p>
            <a:pPr lvl="2"/>
            <a:r>
              <a:rPr lang="zh-CN" altLang="zh-CN" dirty="0"/>
              <a:t>例如，若使用</a:t>
            </a:r>
            <a:r>
              <a:rPr lang="en-US" altLang="zh-CN" dirty="0"/>
              <a:t>MySQL</a:t>
            </a:r>
            <a:r>
              <a:rPr lang="zh-CN" altLang="zh-CN" dirty="0"/>
              <a:t>，首先需要下载</a:t>
            </a:r>
            <a:r>
              <a:rPr lang="en-US" altLang="zh-CN" dirty="0"/>
              <a:t>MySQL Connector/J</a:t>
            </a:r>
            <a:r>
              <a:rPr lang="zh-CN" altLang="zh-CN" dirty="0"/>
              <a:t>，</a:t>
            </a:r>
            <a:r>
              <a:rPr lang="zh-CN" altLang="en-US" dirty="0"/>
              <a:t>例如</a:t>
            </a:r>
            <a:r>
              <a:rPr lang="zh-CN" altLang="zh-CN" dirty="0"/>
              <a:t>下载的是</a:t>
            </a:r>
            <a:r>
              <a:rPr lang="en-US" altLang="zh-CN" dirty="0"/>
              <a:t>MySQL Connector/J 5.1.48</a:t>
            </a:r>
            <a:r>
              <a:rPr lang="zh-CN" altLang="zh-CN" dirty="0"/>
              <a:t>，文件名为</a:t>
            </a:r>
            <a:r>
              <a:rPr lang="en-US" altLang="zh-CN" dirty="0"/>
              <a:t>mysql-connector-java-5.1.48.tar.gz</a:t>
            </a:r>
            <a:r>
              <a:rPr lang="zh-CN" altLang="zh-CN" dirty="0"/>
              <a:t>，采用的</a:t>
            </a:r>
            <a:r>
              <a:rPr lang="en-US" altLang="zh-CN" dirty="0"/>
              <a:t>MySQL JDBC</a:t>
            </a:r>
            <a:r>
              <a:rPr lang="zh-CN" altLang="zh-CN" dirty="0"/>
              <a:t>驱动</a:t>
            </a:r>
            <a:r>
              <a:rPr lang="en-US" altLang="zh-CN" dirty="0"/>
              <a:t>jar</a:t>
            </a:r>
            <a:r>
              <a:rPr lang="zh-CN" altLang="zh-CN" dirty="0"/>
              <a:t>包是</a:t>
            </a:r>
            <a:r>
              <a:rPr lang="en-US" altLang="zh-CN" dirty="0"/>
              <a:t>mysql-connector-java-5.1.48.jar</a:t>
            </a:r>
            <a:r>
              <a:rPr lang="zh-CN" altLang="zh-CN" dirty="0"/>
              <a:t>，其次将该</a:t>
            </a:r>
            <a:r>
              <a:rPr lang="en-US" altLang="zh-CN" dirty="0"/>
              <a:t>jar</a:t>
            </a:r>
            <a:r>
              <a:rPr lang="zh-CN" altLang="zh-CN" dirty="0"/>
              <a:t>包复制到</a:t>
            </a:r>
            <a:r>
              <a:rPr lang="en-US" altLang="zh-CN" dirty="0"/>
              <a:t>Kettle</a:t>
            </a:r>
            <a:r>
              <a:rPr lang="zh-CN" altLang="zh-CN" dirty="0"/>
              <a:t>安装目录的</a:t>
            </a:r>
            <a:r>
              <a:rPr lang="en-US" altLang="zh-CN" dirty="0"/>
              <a:t>lib</a:t>
            </a:r>
            <a:r>
              <a:rPr lang="zh-CN" altLang="zh-CN" dirty="0"/>
              <a:t>下，具体使用的命令如下所示。</a:t>
            </a:r>
          </a:p>
          <a:p>
            <a:pPr marL="685800" lvl="2" indent="0">
              <a:buNone/>
            </a:pPr>
            <a:r>
              <a:rPr lang="en-US" altLang="zh-CN" i="1" dirty="0"/>
              <a:t>cp /home/</a:t>
            </a:r>
            <a:r>
              <a:rPr lang="en-US" altLang="zh-CN" i="1" dirty="0" err="1"/>
              <a:t>xuluhui</a:t>
            </a:r>
            <a:r>
              <a:rPr lang="en-US" altLang="zh-CN" i="1" dirty="0"/>
              <a:t>/Downloads/mysql-connector-java-5.1.48/mysql-connector-java-5.1.48.jar /</a:t>
            </a:r>
            <a:r>
              <a:rPr lang="en-US" altLang="zh-CN" i="1" dirty="0" err="1"/>
              <a:t>usr</a:t>
            </a:r>
            <a:r>
              <a:rPr lang="en-US" altLang="zh-CN" i="1" dirty="0"/>
              <a:t>/local/data-integration/lib/</a:t>
            </a:r>
            <a:endParaRPr lang="zh-CN" altLang="zh-CN" i="1" dirty="0"/>
          </a:p>
        </p:txBody>
      </p:sp>
    </p:spTree>
    <p:extLst>
      <p:ext uri="{BB962C8B-B14F-4D97-AF65-F5344CB8AC3E}">
        <p14:creationId xmlns:p14="http://schemas.microsoft.com/office/powerpoint/2010/main" val="3977508247"/>
      </p:ext>
    </p:extLst>
  </p:cSld>
  <p:clrMapOvr>
    <a:masterClrMapping/>
  </p:clrMapOvr>
  <p:transition spd="med">
    <p:pull/>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4C07A-03F7-40E9-811B-F3ACEC6F69D3}"/>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sp>
        <p:nvSpPr>
          <p:cNvPr id="3" name="内容占位符 2">
            <a:extLst>
              <a:ext uri="{FF2B5EF4-FFF2-40B4-BE49-F238E27FC236}">
                <a16:creationId xmlns:a16="http://schemas.microsoft.com/office/drawing/2014/main" id="{20EAC5A4-7417-4A00-91C3-07E763D18304}"/>
              </a:ext>
            </a:extLst>
          </p:cNvPr>
          <p:cNvSpPr>
            <a:spLocks noGrp="1"/>
          </p:cNvSpPr>
          <p:nvPr>
            <p:ph idx="1"/>
          </p:nvPr>
        </p:nvSpPr>
        <p:spPr/>
        <p:txBody>
          <a:bodyPr/>
          <a:lstStyle/>
          <a:p>
            <a:r>
              <a:rPr lang="en-US" altLang="zh-CN" dirty="0"/>
              <a:t>5. </a:t>
            </a:r>
            <a:r>
              <a:rPr lang="zh-CN" altLang="en-US" dirty="0"/>
              <a:t>验证</a:t>
            </a:r>
            <a:r>
              <a:rPr lang="en-US" altLang="zh-CN" dirty="0"/>
              <a:t>Kettle</a:t>
            </a:r>
          </a:p>
          <a:p>
            <a:pPr lvl="1"/>
            <a:r>
              <a:rPr lang="zh-CN" altLang="en-US" dirty="0"/>
              <a:t>执行命令“</a:t>
            </a:r>
            <a:r>
              <a:rPr lang="en-US" altLang="zh-CN" dirty="0"/>
              <a:t>kitchen.sh”</a:t>
            </a:r>
            <a:r>
              <a:rPr lang="zh-CN" altLang="en-US" dirty="0"/>
              <a:t>，若出现“</a:t>
            </a:r>
            <a:r>
              <a:rPr lang="en-US" altLang="zh-CN" dirty="0"/>
              <a:t>-bash: kitchen.sh: Permission denied”</a:t>
            </a:r>
            <a:r>
              <a:rPr lang="zh-CN" altLang="en-US" dirty="0"/>
              <a:t>信息，说明用户对</a:t>
            </a:r>
            <a:r>
              <a:rPr lang="en-US" altLang="zh-CN" dirty="0"/>
              <a:t>kitchen.sh</a:t>
            </a:r>
            <a:r>
              <a:rPr lang="zh-CN" altLang="en-US" dirty="0"/>
              <a:t>缺少执行权限（</a:t>
            </a:r>
            <a:r>
              <a:rPr lang="en-US" altLang="zh-CN" dirty="0"/>
              <a:t>x</a:t>
            </a:r>
            <a:r>
              <a:rPr lang="zh-CN" altLang="en-US" dirty="0"/>
              <a:t>），则需要为该文件赋予执行权限。为</a:t>
            </a:r>
            <a:r>
              <a:rPr lang="en-US" altLang="zh-CN" dirty="0"/>
              <a:t>Kettle</a:t>
            </a:r>
            <a:r>
              <a:rPr lang="zh-CN" altLang="en-US" dirty="0"/>
              <a:t>安装目录下所有</a:t>
            </a:r>
            <a:r>
              <a:rPr lang="en-US" altLang="zh-CN" dirty="0"/>
              <a:t>.</a:t>
            </a:r>
            <a:r>
              <a:rPr lang="en-US" altLang="zh-CN" dirty="0" err="1"/>
              <a:t>sh</a:t>
            </a:r>
            <a:r>
              <a:rPr lang="zh-CN" altLang="en-US" dirty="0"/>
              <a:t>文件赋予执行权限所使用的命令如下所示。</a:t>
            </a:r>
          </a:p>
          <a:p>
            <a:pPr marL="342900" lvl="1" indent="0">
              <a:buNone/>
            </a:pPr>
            <a:r>
              <a:rPr lang="en-US" altLang="zh-CN" i="1" dirty="0" err="1"/>
              <a:t>chmod</a:t>
            </a:r>
            <a:r>
              <a:rPr lang="en-US" altLang="zh-CN" i="1" dirty="0"/>
              <a:t> +x /usr/local/data-integration/*.sh</a:t>
            </a:r>
          </a:p>
          <a:p>
            <a:pPr lvl="1"/>
            <a:r>
              <a:rPr lang="zh-CN" altLang="en-US" dirty="0"/>
              <a:t>若执行命令“</a:t>
            </a:r>
            <a:r>
              <a:rPr lang="en-US" altLang="zh-CN" dirty="0"/>
              <a:t>kitchen.sh”</a:t>
            </a:r>
            <a:r>
              <a:rPr lang="zh-CN" altLang="en-US" dirty="0"/>
              <a:t>后出现如图所示的帮助信息，就说明</a:t>
            </a:r>
            <a:r>
              <a:rPr lang="en-US" altLang="zh-CN" dirty="0"/>
              <a:t>Kettle</a:t>
            </a:r>
            <a:r>
              <a:rPr lang="zh-CN" altLang="en-US" dirty="0"/>
              <a:t>部署成功。</a:t>
            </a:r>
          </a:p>
          <a:p>
            <a:endParaRPr lang="zh-CN" altLang="en-US" dirty="0"/>
          </a:p>
        </p:txBody>
      </p:sp>
    </p:spTree>
    <p:extLst>
      <p:ext uri="{BB962C8B-B14F-4D97-AF65-F5344CB8AC3E}">
        <p14:creationId xmlns:p14="http://schemas.microsoft.com/office/powerpoint/2010/main" val="1347375962"/>
      </p:ext>
    </p:extLst>
  </p:cSld>
  <p:clrMapOvr>
    <a:masterClrMapping/>
  </p:clrMapOvr>
  <p:transition spd="med">
    <p:pull/>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FA7A0-490B-4627-AF33-03EE763F5952}"/>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3DBBEC25-E77D-42B0-B229-C9E175EC919D}"/>
              </a:ext>
            </a:extLst>
          </p:cNvPr>
          <p:cNvPicPr>
            <a:picLocks noGrp="1" noChangeAspect="1"/>
          </p:cNvPicPr>
          <p:nvPr>
            <p:ph idx="1"/>
          </p:nvPr>
        </p:nvPicPr>
        <p:blipFill>
          <a:blip r:embed="rId2"/>
          <a:stretch>
            <a:fillRect/>
          </a:stretch>
        </p:blipFill>
        <p:spPr>
          <a:xfrm>
            <a:off x="2048037" y="273844"/>
            <a:ext cx="5047925" cy="4478662"/>
          </a:xfrm>
          <a:prstGeom prst="rect">
            <a:avLst/>
          </a:prstGeom>
        </p:spPr>
      </p:pic>
    </p:spTree>
    <p:extLst>
      <p:ext uri="{BB962C8B-B14F-4D97-AF65-F5344CB8AC3E}">
        <p14:creationId xmlns:p14="http://schemas.microsoft.com/office/powerpoint/2010/main" val="1516259609"/>
      </p:ext>
    </p:extLst>
  </p:cSld>
  <p:clrMapOvr>
    <a:masterClrMapping/>
  </p:clrMapOvr>
  <p:transition spd="med">
    <p:pull/>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BF0CD-E83E-4B85-8887-C22E5EC93E1C}"/>
              </a:ext>
            </a:extLst>
          </p:cNvPr>
          <p:cNvSpPr>
            <a:spLocks noGrp="1"/>
          </p:cNvSpPr>
          <p:nvPr>
            <p:ph type="title"/>
          </p:nvPr>
        </p:nvSpPr>
        <p:spPr/>
        <p:txBody>
          <a:bodyPr/>
          <a:lstStyle/>
          <a:p>
            <a:r>
              <a:rPr lang="en-US" altLang="zh-CN" dirty="0"/>
              <a:t>9.4.4  </a:t>
            </a:r>
            <a:r>
              <a:rPr lang="zh-CN" altLang="en-US" dirty="0"/>
              <a:t>实战</a:t>
            </a:r>
            <a:r>
              <a:rPr lang="en-US" altLang="zh-CN" dirty="0"/>
              <a:t>Kettle</a:t>
            </a:r>
            <a:endParaRPr lang="zh-CN" altLang="en-US" dirty="0"/>
          </a:p>
        </p:txBody>
      </p:sp>
      <p:sp>
        <p:nvSpPr>
          <p:cNvPr id="3" name="内容占位符 2">
            <a:extLst>
              <a:ext uri="{FF2B5EF4-FFF2-40B4-BE49-F238E27FC236}">
                <a16:creationId xmlns:a16="http://schemas.microsoft.com/office/drawing/2014/main" id="{957BC1D2-5F93-4B9C-A7A6-29458CEE54DC}"/>
              </a:ext>
            </a:extLst>
          </p:cNvPr>
          <p:cNvSpPr>
            <a:spLocks noGrp="1"/>
          </p:cNvSpPr>
          <p:nvPr>
            <p:ph idx="1"/>
          </p:nvPr>
        </p:nvSpPr>
        <p:spPr/>
        <p:txBody>
          <a:bodyPr/>
          <a:lstStyle/>
          <a:p>
            <a:r>
              <a:rPr lang="en-US" altLang="zh-CN" dirty="0"/>
              <a:t>1. Spoon</a:t>
            </a:r>
          </a:p>
          <a:p>
            <a:pPr lvl="1"/>
            <a:r>
              <a:rPr lang="en-US" altLang="zh-CN" dirty="0"/>
              <a:t>Spoon</a:t>
            </a:r>
            <a:r>
              <a:rPr lang="zh-CN" altLang="en-US" dirty="0"/>
              <a:t>是一个图形界面工具，可以用来设计和运行</a:t>
            </a:r>
            <a:r>
              <a:rPr lang="en-US" altLang="zh-CN" dirty="0"/>
              <a:t>Job</a:t>
            </a:r>
            <a:r>
              <a:rPr lang="zh-CN" altLang="en-US" dirty="0"/>
              <a:t>、</a:t>
            </a:r>
            <a:r>
              <a:rPr lang="en-US" altLang="zh-CN" dirty="0"/>
              <a:t>Transformation</a:t>
            </a:r>
            <a:r>
              <a:rPr lang="zh-CN" altLang="en-US" dirty="0"/>
              <a:t>。</a:t>
            </a:r>
            <a:r>
              <a:rPr lang="en-US" altLang="zh-CN" dirty="0"/>
              <a:t>Kettle</a:t>
            </a:r>
            <a:r>
              <a:rPr lang="zh-CN" altLang="en-US" dirty="0"/>
              <a:t>提供两种方式存储：资源库和文件，如果选择资源库，</a:t>
            </a:r>
            <a:r>
              <a:rPr lang="en-US" altLang="zh-CN" dirty="0"/>
              <a:t>Spoon</a:t>
            </a:r>
            <a:r>
              <a:rPr lang="zh-CN" altLang="en-US" dirty="0"/>
              <a:t>第一次启动时需要创建资源库；如果选择文件，作业文件的扩展名是</a:t>
            </a:r>
            <a:r>
              <a:rPr lang="en-US" altLang="zh-CN" dirty="0"/>
              <a:t>.</a:t>
            </a:r>
            <a:r>
              <a:rPr lang="en-US" altLang="zh-CN" dirty="0" err="1"/>
              <a:t>kjb</a:t>
            </a:r>
            <a:r>
              <a:rPr lang="zh-CN" altLang="en-US" dirty="0"/>
              <a:t>，转换文件的扩展名是</a:t>
            </a:r>
            <a:r>
              <a:rPr lang="en-US" altLang="zh-CN" dirty="0"/>
              <a:t>.</a:t>
            </a:r>
            <a:r>
              <a:rPr lang="en-US" altLang="zh-CN" dirty="0" err="1"/>
              <a:t>ktr</a:t>
            </a:r>
            <a:r>
              <a:rPr lang="zh-CN" altLang="en-US" dirty="0"/>
              <a:t>。</a:t>
            </a:r>
          </a:p>
          <a:p>
            <a:pPr lvl="1"/>
            <a:r>
              <a:rPr lang="en-US" altLang="zh-CN" dirty="0"/>
              <a:t>Linux</a:t>
            </a:r>
            <a:r>
              <a:rPr lang="zh-CN" altLang="en-US" dirty="0"/>
              <a:t>下命令行入口为“</a:t>
            </a:r>
            <a:r>
              <a:rPr lang="en-US" altLang="zh-CN" dirty="0"/>
              <a:t>spoon.sh”</a:t>
            </a:r>
            <a:r>
              <a:rPr lang="zh-CN" altLang="en-US" dirty="0"/>
              <a:t>，</a:t>
            </a:r>
            <a:r>
              <a:rPr lang="en-US" altLang="zh-CN" dirty="0"/>
              <a:t>Windows</a:t>
            </a:r>
            <a:r>
              <a:rPr lang="zh-CN" altLang="en-US" dirty="0"/>
              <a:t>下命令行入口为“</a:t>
            </a:r>
            <a:r>
              <a:rPr lang="en-US" altLang="zh-CN" dirty="0"/>
              <a:t>spoon.bat”</a:t>
            </a:r>
            <a:r>
              <a:rPr lang="zh-CN" altLang="en-US" dirty="0"/>
              <a:t>，可以启动</a:t>
            </a:r>
            <a:r>
              <a:rPr lang="en-US" altLang="zh-CN" dirty="0"/>
              <a:t>Kettle Spoon</a:t>
            </a:r>
            <a:r>
              <a:rPr lang="zh-CN" altLang="en-US" dirty="0"/>
              <a:t>图形用户界面。</a:t>
            </a:r>
          </a:p>
          <a:p>
            <a:endParaRPr lang="zh-CN" altLang="en-US" dirty="0"/>
          </a:p>
        </p:txBody>
      </p:sp>
    </p:spTree>
    <p:extLst>
      <p:ext uri="{BB962C8B-B14F-4D97-AF65-F5344CB8AC3E}">
        <p14:creationId xmlns:p14="http://schemas.microsoft.com/office/powerpoint/2010/main" val="153832671"/>
      </p:ext>
    </p:extLst>
  </p:cSld>
  <p:clrMapOvr>
    <a:masterClrMapping/>
  </p:clrMapOvr>
  <p:transition spd="med">
    <p:pull/>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BF0CD-E83E-4B85-8887-C22E5EC93E1C}"/>
              </a:ext>
            </a:extLst>
          </p:cNvPr>
          <p:cNvSpPr>
            <a:spLocks noGrp="1"/>
          </p:cNvSpPr>
          <p:nvPr>
            <p:ph type="title"/>
          </p:nvPr>
        </p:nvSpPr>
        <p:spPr/>
        <p:txBody>
          <a:bodyPr/>
          <a:lstStyle/>
          <a:p>
            <a:r>
              <a:rPr lang="en-US" altLang="zh-CN" dirty="0"/>
              <a:t>9.4.4  </a:t>
            </a:r>
            <a:r>
              <a:rPr lang="zh-CN" altLang="en-US" dirty="0"/>
              <a:t>实战</a:t>
            </a:r>
            <a:r>
              <a:rPr lang="en-US" altLang="zh-CN" dirty="0"/>
              <a:t>Kettle</a:t>
            </a:r>
            <a:endParaRPr lang="zh-CN" altLang="en-US" dirty="0"/>
          </a:p>
        </p:txBody>
      </p:sp>
      <p:sp>
        <p:nvSpPr>
          <p:cNvPr id="3" name="内容占位符 2">
            <a:extLst>
              <a:ext uri="{FF2B5EF4-FFF2-40B4-BE49-F238E27FC236}">
                <a16:creationId xmlns:a16="http://schemas.microsoft.com/office/drawing/2014/main" id="{957BC1D2-5F93-4B9C-A7A6-29458CEE54DC}"/>
              </a:ext>
            </a:extLst>
          </p:cNvPr>
          <p:cNvSpPr>
            <a:spLocks noGrp="1"/>
          </p:cNvSpPr>
          <p:nvPr>
            <p:ph idx="1"/>
          </p:nvPr>
        </p:nvSpPr>
        <p:spPr/>
        <p:txBody>
          <a:bodyPr/>
          <a:lstStyle/>
          <a:p>
            <a:r>
              <a:rPr lang="en-US" altLang="zh-CN" dirty="0"/>
              <a:t>2. Kitchen</a:t>
            </a:r>
            <a:endParaRPr lang="zh-CN" altLang="zh-CN" dirty="0"/>
          </a:p>
          <a:p>
            <a:pPr lvl="1"/>
            <a:r>
              <a:rPr lang="en-US" altLang="zh-CN" dirty="0"/>
              <a:t>Kitchen</a:t>
            </a:r>
            <a:r>
              <a:rPr lang="zh-CN" altLang="zh-CN" dirty="0"/>
              <a:t>是一个作业（</a:t>
            </a:r>
            <a:r>
              <a:rPr lang="en-US" altLang="zh-CN" dirty="0"/>
              <a:t>Job</a:t>
            </a:r>
            <a:r>
              <a:rPr lang="zh-CN" altLang="zh-CN" dirty="0"/>
              <a:t>）执行引擎，用于执行作业，它是一个</a:t>
            </a:r>
            <a:r>
              <a:rPr lang="en-US" altLang="zh-CN" dirty="0"/>
              <a:t>PDI</a:t>
            </a:r>
            <a:r>
              <a:rPr lang="zh-CN" altLang="zh-CN" dirty="0"/>
              <a:t>命令行工具。</a:t>
            </a:r>
            <a:r>
              <a:rPr lang="en-US" altLang="zh-CN" dirty="0"/>
              <a:t>Linux</a:t>
            </a:r>
            <a:r>
              <a:rPr lang="zh-CN" altLang="zh-CN" dirty="0"/>
              <a:t>下命令行入口为“</a:t>
            </a:r>
            <a:r>
              <a:rPr lang="en-US" altLang="zh-CN" dirty="0"/>
              <a:t>kitchen.sh</a:t>
            </a:r>
            <a:r>
              <a:rPr lang="zh-CN" altLang="zh-CN" dirty="0"/>
              <a:t>”，</a:t>
            </a:r>
            <a:r>
              <a:rPr lang="en-US" altLang="zh-CN" dirty="0"/>
              <a:t>Windows</a:t>
            </a:r>
            <a:r>
              <a:rPr lang="zh-CN" altLang="zh-CN" dirty="0"/>
              <a:t>下命令行入口为“</a:t>
            </a:r>
            <a:r>
              <a:rPr lang="en-US" altLang="zh-CN" dirty="0"/>
              <a:t>kitchen.bat</a:t>
            </a:r>
            <a:r>
              <a:rPr lang="zh-CN" altLang="zh-CN" dirty="0"/>
              <a:t>”，例如在</a:t>
            </a:r>
            <a:r>
              <a:rPr lang="en-US" altLang="zh-CN" dirty="0"/>
              <a:t>Linux</a:t>
            </a:r>
            <a:r>
              <a:rPr lang="zh-CN" altLang="zh-CN" dirty="0"/>
              <a:t>下直接输入“</a:t>
            </a:r>
            <a:r>
              <a:rPr lang="en-US" altLang="zh-CN" dirty="0"/>
              <a:t>kitchen.sh</a:t>
            </a:r>
            <a:r>
              <a:rPr lang="zh-CN" altLang="zh-CN" dirty="0"/>
              <a:t>”即可查看帮助，如图</a:t>
            </a:r>
            <a:r>
              <a:rPr lang="en-US" altLang="zh-CN" dirty="0"/>
              <a:t>9-77</a:t>
            </a:r>
            <a:r>
              <a:rPr lang="zh-CN" altLang="zh-CN" dirty="0"/>
              <a:t>所示。</a:t>
            </a:r>
          </a:p>
          <a:p>
            <a:pPr lvl="1"/>
            <a:r>
              <a:rPr lang="zh-CN" altLang="zh-CN" dirty="0"/>
              <a:t>例如，执行本地</a:t>
            </a:r>
            <a:r>
              <a:rPr lang="en-US" altLang="zh-CN" dirty="0"/>
              <a:t>Job</a:t>
            </a:r>
            <a:r>
              <a:rPr lang="zh-CN" altLang="zh-CN" dirty="0"/>
              <a:t>的命令行语句如下所示，该命令的功能是执行作业文件“</a:t>
            </a:r>
            <a:r>
              <a:rPr lang="en-US" altLang="zh-CN" dirty="0" err="1"/>
              <a:t>move.kjb</a:t>
            </a:r>
            <a:r>
              <a:rPr lang="zh-CN" altLang="zh-CN" dirty="0"/>
              <a:t>”，并写入日志“</a:t>
            </a:r>
            <a:r>
              <a:rPr lang="en-US" altLang="zh-CN" dirty="0"/>
              <a:t>move.log</a:t>
            </a:r>
            <a:r>
              <a:rPr lang="zh-CN" altLang="zh-CN" dirty="0"/>
              <a:t>”。</a:t>
            </a:r>
          </a:p>
          <a:p>
            <a:pPr marL="342900" lvl="1" indent="0">
              <a:buNone/>
            </a:pPr>
            <a:r>
              <a:rPr lang="en-US" altLang="zh-CN" i="1" dirty="0"/>
              <a:t>kitchen.sh -file=/home/</a:t>
            </a:r>
            <a:r>
              <a:rPr lang="en-US" altLang="zh-CN" i="1" dirty="0" err="1"/>
              <a:t>xuluhui</a:t>
            </a:r>
            <a:r>
              <a:rPr lang="en-US" altLang="zh-CN" i="1" dirty="0"/>
              <a:t>/kettle/</a:t>
            </a:r>
            <a:r>
              <a:rPr lang="en-US" altLang="zh-CN" i="1" dirty="0" err="1"/>
              <a:t>move.kjb</a:t>
            </a:r>
            <a:r>
              <a:rPr lang="en-US" altLang="zh-CN" i="1" dirty="0"/>
              <a:t> -log=move.log</a:t>
            </a:r>
            <a:endParaRPr lang="zh-CN" altLang="zh-CN" i="1" dirty="0"/>
          </a:p>
        </p:txBody>
      </p:sp>
    </p:spTree>
    <p:extLst>
      <p:ext uri="{BB962C8B-B14F-4D97-AF65-F5344CB8AC3E}">
        <p14:creationId xmlns:p14="http://schemas.microsoft.com/office/powerpoint/2010/main" val="255748521"/>
      </p:ext>
    </p:extLst>
  </p:cSld>
  <p:clrMapOvr>
    <a:masterClrMapping/>
  </p:clrMapOvr>
  <p:transition spd="med">
    <p:pull/>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BF0CD-E83E-4B85-8887-C22E5EC93E1C}"/>
              </a:ext>
            </a:extLst>
          </p:cNvPr>
          <p:cNvSpPr>
            <a:spLocks noGrp="1"/>
          </p:cNvSpPr>
          <p:nvPr>
            <p:ph type="title"/>
          </p:nvPr>
        </p:nvSpPr>
        <p:spPr/>
        <p:txBody>
          <a:bodyPr/>
          <a:lstStyle/>
          <a:p>
            <a:r>
              <a:rPr lang="en-US" altLang="zh-CN" dirty="0"/>
              <a:t>9.4.4  </a:t>
            </a:r>
            <a:r>
              <a:rPr lang="zh-CN" altLang="en-US" dirty="0"/>
              <a:t>实战</a:t>
            </a:r>
            <a:r>
              <a:rPr lang="en-US" altLang="zh-CN" dirty="0"/>
              <a:t>Kettle</a:t>
            </a:r>
            <a:endParaRPr lang="zh-CN" altLang="en-US" dirty="0"/>
          </a:p>
        </p:txBody>
      </p:sp>
      <p:sp>
        <p:nvSpPr>
          <p:cNvPr id="3" name="内容占位符 2">
            <a:extLst>
              <a:ext uri="{FF2B5EF4-FFF2-40B4-BE49-F238E27FC236}">
                <a16:creationId xmlns:a16="http://schemas.microsoft.com/office/drawing/2014/main" id="{957BC1D2-5F93-4B9C-A7A6-29458CEE54DC}"/>
              </a:ext>
            </a:extLst>
          </p:cNvPr>
          <p:cNvSpPr>
            <a:spLocks noGrp="1"/>
          </p:cNvSpPr>
          <p:nvPr>
            <p:ph idx="1"/>
          </p:nvPr>
        </p:nvSpPr>
        <p:spPr>
          <a:xfrm>
            <a:off x="628650" y="1369219"/>
            <a:ext cx="3241040" cy="3263504"/>
          </a:xfrm>
        </p:spPr>
        <p:txBody>
          <a:bodyPr/>
          <a:lstStyle/>
          <a:p>
            <a:r>
              <a:rPr lang="en-US" altLang="zh-CN" dirty="0"/>
              <a:t>3. Pan</a:t>
            </a:r>
          </a:p>
          <a:p>
            <a:pPr lvl="1"/>
            <a:r>
              <a:rPr lang="en-US" altLang="zh-CN" dirty="0"/>
              <a:t>Pan</a:t>
            </a:r>
            <a:r>
              <a:rPr lang="zh-CN" altLang="en-US" dirty="0"/>
              <a:t>是一个转换（</a:t>
            </a:r>
            <a:r>
              <a:rPr lang="en-US" altLang="zh-CN" dirty="0"/>
              <a:t>Transformation</a:t>
            </a:r>
            <a:r>
              <a:rPr lang="zh-CN" altLang="en-US" dirty="0"/>
              <a:t>）执行引擎，用于执行转换，它是一个</a:t>
            </a:r>
            <a:r>
              <a:rPr lang="en-US" altLang="zh-CN" dirty="0"/>
              <a:t>PDI</a:t>
            </a:r>
            <a:r>
              <a:rPr lang="zh-CN" altLang="en-US" dirty="0"/>
              <a:t>命令行工具。与</a:t>
            </a:r>
            <a:r>
              <a:rPr lang="en-US" altLang="zh-CN" dirty="0"/>
              <a:t>Kitchen</a:t>
            </a:r>
            <a:r>
              <a:rPr lang="zh-CN" altLang="en-US" dirty="0"/>
              <a:t>相同，</a:t>
            </a:r>
            <a:r>
              <a:rPr lang="en-US" altLang="zh-CN" dirty="0"/>
              <a:t>Linux</a:t>
            </a:r>
            <a:r>
              <a:rPr lang="zh-CN" altLang="en-US" dirty="0"/>
              <a:t>下命令行入口为“</a:t>
            </a:r>
            <a:r>
              <a:rPr lang="en-US" altLang="zh-CN" dirty="0"/>
              <a:t>pan.sh”</a:t>
            </a:r>
            <a:r>
              <a:rPr lang="zh-CN" altLang="en-US" dirty="0"/>
              <a:t>，</a:t>
            </a:r>
            <a:r>
              <a:rPr lang="en-US" altLang="zh-CN" dirty="0"/>
              <a:t>Windows</a:t>
            </a:r>
            <a:r>
              <a:rPr lang="zh-CN" altLang="en-US" dirty="0"/>
              <a:t>下命令行入口为“</a:t>
            </a:r>
            <a:r>
              <a:rPr lang="en-US" altLang="zh-CN" dirty="0"/>
              <a:t>pan.bat”</a:t>
            </a:r>
            <a:r>
              <a:rPr lang="zh-CN" altLang="en-US" dirty="0"/>
              <a:t>，</a:t>
            </a:r>
            <a:r>
              <a:rPr lang="en-US" altLang="zh-CN" dirty="0"/>
              <a:t>Pan</a:t>
            </a:r>
            <a:r>
              <a:rPr lang="zh-CN" altLang="en-US" dirty="0"/>
              <a:t>的参数与</a:t>
            </a:r>
            <a:r>
              <a:rPr lang="en-US" altLang="zh-CN" dirty="0"/>
              <a:t>Kitchen</a:t>
            </a:r>
            <a:r>
              <a:rPr lang="zh-CN" altLang="en-US" dirty="0"/>
              <a:t>类似。</a:t>
            </a:r>
          </a:p>
        </p:txBody>
      </p:sp>
      <p:pic>
        <p:nvPicPr>
          <p:cNvPr id="4" name="图片 3">
            <a:extLst>
              <a:ext uri="{FF2B5EF4-FFF2-40B4-BE49-F238E27FC236}">
                <a16:creationId xmlns:a16="http://schemas.microsoft.com/office/drawing/2014/main" id="{A3EAB39B-F322-4A0E-A68F-7EEF495431AC}"/>
              </a:ext>
            </a:extLst>
          </p:cNvPr>
          <p:cNvPicPr/>
          <p:nvPr/>
        </p:nvPicPr>
        <p:blipFill>
          <a:blip r:embed="rId2"/>
          <a:stretch>
            <a:fillRect/>
          </a:stretch>
        </p:blipFill>
        <p:spPr>
          <a:xfrm>
            <a:off x="3869690" y="889317"/>
            <a:ext cx="5274310" cy="3364865"/>
          </a:xfrm>
          <a:prstGeom prst="rect">
            <a:avLst/>
          </a:prstGeom>
        </p:spPr>
      </p:pic>
    </p:spTree>
    <p:extLst>
      <p:ext uri="{BB962C8B-B14F-4D97-AF65-F5344CB8AC3E}">
        <p14:creationId xmlns:p14="http://schemas.microsoft.com/office/powerpoint/2010/main" val="3446157377"/>
      </p:ext>
    </p:extLst>
  </p:cSld>
  <p:clrMapOvr>
    <a:masterClrMapping/>
  </p:clrMapOvr>
  <p:transition spd="med">
    <p:pull/>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5D441-384D-4875-ACD8-A36E2FFCFBDE}"/>
              </a:ext>
            </a:extLst>
          </p:cNvPr>
          <p:cNvSpPr>
            <a:spLocks noGrp="1"/>
          </p:cNvSpPr>
          <p:nvPr>
            <p:ph type="title"/>
          </p:nvPr>
        </p:nvSpPr>
        <p:spPr/>
        <p:txBody>
          <a:bodyPr/>
          <a:lstStyle/>
          <a:p>
            <a:r>
              <a:rPr lang="en-US" altLang="zh-CN" dirty="0"/>
              <a:t>【</a:t>
            </a:r>
            <a:r>
              <a:rPr lang="zh-CN" altLang="en-US" dirty="0"/>
              <a:t>实例：执行本地</a:t>
            </a:r>
            <a:r>
              <a:rPr lang="en-US" altLang="zh-CN" dirty="0"/>
              <a:t>Transformation 】</a:t>
            </a:r>
            <a:endParaRPr lang="zh-CN" altLang="en-US" dirty="0"/>
          </a:p>
        </p:txBody>
      </p:sp>
      <p:sp>
        <p:nvSpPr>
          <p:cNvPr id="3" name="内容占位符 2">
            <a:extLst>
              <a:ext uri="{FF2B5EF4-FFF2-40B4-BE49-F238E27FC236}">
                <a16:creationId xmlns:a16="http://schemas.microsoft.com/office/drawing/2014/main" id="{7BC77DB1-1B5A-4960-995A-D404ACBF2345}"/>
              </a:ext>
            </a:extLst>
          </p:cNvPr>
          <p:cNvSpPr>
            <a:spLocks noGrp="1"/>
          </p:cNvSpPr>
          <p:nvPr>
            <p:ph idx="1"/>
          </p:nvPr>
        </p:nvSpPr>
        <p:spPr/>
        <p:txBody>
          <a:bodyPr/>
          <a:lstStyle/>
          <a:p>
            <a:r>
              <a:rPr lang="zh-CN" altLang="en-US" dirty="0"/>
              <a:t>执行本地</a:t>
            </a:r>
            <a:r>
              <a:rPr lang="en-US" altLang="zh-CN" dirty="0"/>
              <a:t>Transformation</a:t>
            </a:r>
            <a:r>
              <a:rPr lang="zh-CN" altLang="en-US" dirty="0"/>
              <a:t>的命令行语句如下所示，该命令的功能是执行转换文件“</a:t>
            </a:r>
            <a:r>
              <a:rPr lang="en-US" altLang="zh-CN" dirty="0" err="1"/>
              <a:t>move.ktr</a:t>
            </a:r>
            <a:r>
              <a:rPr lang="en-US" altLang="zh-CN" dirty="0"/>
              <a:t>”</a:t>
            </a:r>
            <a:r>
              <a:rPr lang="zh-CN" altLang="en-US" dirty="0"/>
              <a:t>，不写日志。</a:t>
            </a:r>
          </a:p>
          <a:p>
            <a:pPr marL="0" indent="0">
              <a:buNone/>
            </a:pPr>
            <a:r>
              <a:rPr lang="en-US" altLang="zh-CN" i="1" dirty="0"/>
              <a:t>pan.sh -file=/home/</a:t>
            </a:r>
            <a:r>
              <a:rPr lang="en-US" altLang="zh-CN" i="1" dirty="0" err="1"/>
              <a:t>xuluhui</a:t>
            </a:r>
            <a:r>
              <a:rPr lang="en-US" altLang="zh-CN" i="1" dirty="0"/>
              <a:t>/kettle/</a:t>
            </a:r>
            <a:r>
              <a:rPr lang="en-US" altLang="zh-CN" i="1" dirty="0" err="1"/>
              <a:t>move.ktr</a:t>
            </a:r>
            <a:r>
              <a:rPr lang="en-US" altLang="zh-CN" i="1" dirty="0"/>
              <a:t> -</a:t>
            </a:r>
            <a:r>
              <a:rPr lang="en-US" altLang="zh-CN" i="1" dirty="0" err="1"/>
              <a:t>norep</a:t>
            </a:r>
            <a:endParaRPr lang="en-US" altLang="zh-CN" i="1" dirty="0"/>
          </a:p>
        </p:txBody>
      </p:sp>
    </p:spTree>
    <p:extLst>
      <p:ext uri="{BB962C8B-B14F-4D97-AF65-F5344CB8AC3E}">
        <p14:creationId xmlns:p14="http://schemas.microsoft.com/office/powerpoint/2010/main" val="1292368240"/>
      </p:ext>
    </p:extLst>
  </p:cSld>
  <p:clrMapOvr>
    <a:masterClrMapping/>
  </p:clrMapOvr>
  <p:transition spd="med">
    <p:pull/>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DB0AA-8FBD-4403-9E16-007243147756}"/>
              </a:ext>
            </a:extLst>
          </p:cNvPr>
          <p:cNvSpPr>
            <a:spLocks noGrp="1"/>
          </p:cNvSpPr>
          <p:nvPr>
            <p:ph type="title"/>
          </p:nvPr>
        </p:nvSpPr>
        <p:spPr/>
        <p:txBody>
          <a:bodyPr/>
          <a:lstStyle/>
          <a:p>
            <a:r>
              <a:rPr lang="en-US" altLang="zh-CN" dirty="0"/>
              <a:t>9.4.4  </a:t>
            </a:r>
            <a:r>
              <a:rPr lang="zh-CN" altLang="en-US" dirty="0"/>
              <a:t>实战</a:t>
            </a:r>
            <a:r>
              <a:rPr lang="en-US" altLang="zh-CN" dirty="0"/>
              <a:t>Kettle</a:t>
            </a:r>
            <a:endParaRPr lang="zh-CN" altLang="en-US" dirty="0"/>
          </a:p>
        </p:txBody>
      </p:sp>
      <p:sp>
        <p:nvSpPr>
          <p:cNvPr id="3" name="内容占位符 2">
            <a:extLst>
              <a:ext uri="{FF2B5EF4-FFF2-40B4-BE49-F238E27FC236}">
                <a16:creationId xmlns:a16="http://schemas.microsoft.com/office/drawing/2014/main" id="{50336CD6-7EF0-49A8-ACB6-07D9CB779BAC}"/>
              </a:ext>
            </a:extLst>
          </p:cNvPr>
          <p:cNvSpPr>
            <a:spLocks noGrp="1"/>
          </p:cNvSpPr>
          <p:nvPr>
            <p:ph idx="1"/>
          </p:nvPr>
        </p:nvSpPr>
        <p:spPr/>
        <p:txBody>
          <a:bodyPr/>
          <a:lstStyle/>
          <a:p>
            <a:r>
              <a:rPr lang="en-US" altLang="zh-CN" dirty="0"/>
              <a:t>4. Kettle API</a:t>
            </a:r>
          </a:p>
          <a:p>
            <a:pPr lvl="1"/>
            <a:r>
              <a:rPr lang="zh-CN" altLang="en-US" dirty="0"/>
              <a:t>可以通过</a:t>
            </a:r>
            <a:r>
              <a:rPr lang="en-US" altLang="zh-CN" dirty="0"/>
              <a:t>Kettle API</a:t>
            </a:r>
            <a:r>
              <a:rPr lang="zh-CN" altLang="en-US" dirty="0"/>
              <a:t>方式，将</a:t>
            </a:r>
            <a:r>
              <a:rPr lang="en-US" altLang="zh-CN" dirty="0"/>
              <a:t>Kettle</a:t>
            </a:r>
            <a:r>
              <a:rPr lang="zh-CN" altLang="en-US" dirty="0"/>
              <a:t>与第三方应用程序集成，在第三方应用中运行</a:t>
            </a:r>
            <a:r>
              <a:rPr lang="en-US" altLang="zh-CN" dirty="0"/>
              <a:t>Job</a:t>
            </a:r>
            <a:r>
              <a:rPr lang="zh-CN" altLang="en-US" dirty="0"/>
              <a:t>或</a:t>
            </a:r>
            <a:r>
              <a:rPr lang="en-US" altLang="zh-CN" dirty="0"/>
              <a:t>Transformation</a:t>
            </a:r>
            <a:r>
              <a:rPr lang="zh-CN" altLang="en-US" dirty="0"/>
              <a:t>。</a:t>
            </a:r>
            <a:r>
              <a:rPr lang="en-US" altLang="zh-CN" dirty="0"/>
              <a:t>Kettle</a:t>
            </a:r>
            <a:r>
              <a:rPr lang="zh-CN" altLang="en-US" dirty="0"/>
              <a:t>本身不提供对外的</a:t>
            </a:r>
            <a:r>
              <a:rPr lang="en-US" altLang="zh-CN" dirty="0"/>
              <a:t>REST API</a:t>
            </a:r>
            <a:r>
              <a:rPr lang="zh-CN" altLang="en-US" dirty="0"/>
              <a:t>，但是有一个</a:t>
            </a:r>
            <a:r>
              <a:rPr lang="en-US" altLang="zh-CN" dirty="0"/>
              <a:t>Step</a:t>
            </a:r>
            <a:r>
              <a:rPr lang="zh-CN" altLang="en-US" dirty="0"/>
              <a:t>为</a:t>
            </a:r>
            <a:r>
              <a:rPr lang="en-US" altLang="zh-CN" dirty="0"/>
              <a:t>REST Client</a:t>
            </a:r>
            <a:r>
              <a:rPr lang="zh-CN" altLang="en-US" dirty="0"/>
              <a:t>。</a:t>
            </a:r>
          </a:p>
        </p:txBody>
      </p:sp>
    </p:spTree>
    <p:extLst>
      <p:ext uri="{BB962C8B-B14F-4D97-AF65-F5344CB8AC3E}">
        <p14:creationId xmlns:p14="http://schemas.microsoft.com/office/powerpoint/2010/main" val="3098989204"/>
      </p:ext>
    </p:extLst>
  </p:cSld>
  <p:clrMapOvr>
    <a:masterClrMapping/>
  </p:clrMapOvr>
  <p:transition spd="med">
    <p:pull/>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274A-05D4-43BA-8A5C-98E0C2B3EF3A}"/>
              </a:ext>
            </a:extLst>
          </p:cNvPr>
          <p:cNvSpPr>
            <a:spLocks noGrp="1"/>
          </p:cNvSpPr>
          <p:nvPr>
            <p:ph type="title"/>
          </p:nvPr>
        </p:nvSpPr>
        <p:spPr/>
        <p:txBody>
          <a:bodyPr/>
          <a:lstStyle/>
          <a:p>
            <a:r>
              <a:rPr lang="en-US" altLang="zh-CN" dirty="0"/>
              <a:t>9.4.5  </a:t>
            </a:r>
            <a:r>
              <a:rPr lang="zh-CN" altLang="en-US" dirty="0"/>
              <a:t>其它</a:t>
            </a:r>
            <a:r>
              <a:rPr lang="en-US" altLang="zh-CN" dirty="0"/>
              <a:t>ETL</a:t>
            </a:r>
            <a:r>
              <a:rPr lang="zh-CN" altLang="en-US" dirty="0"/>
              <a:t>工具</a:t>
            </a:r>
          </a:p>
        </p:txBody>
      </p:sp>
      <p:sp>
        <p:nvSpPr>
          <p:cNvPr id="3" name="内容占位符 2">
            <a:extLst>
              <a:ext uri="{FF2B5EF4-FFF2-40B4-BE49-F238E27FC236}">
                <a16:creationId xmlns:a16="http://schemas.microsoft.com/office/drawing/2014/main" id="{020FA75B-332F-41E3-826D-9AA2ABC64F4D}"/>
              </a:ext>
            </a:extLst>
          </p:cNvPr>
          <p:cNvSpPr>
            <a:spLocks noGrp="1"/>
          </p:cNvSpPr>
          <p:nvPr>
            <p:ph idx="1"/>
          </p:nvPr>
        </p:nvSpPr>
        <p:spPr/>
        <p:txBody>
          <a:bodyPr/>
          <a:lstStyle/>
          <a:p>
            <a:r>
              <a:rPr lang="zh-CN" altLang="en-US" dirty="0"/>
              <a:t>目前，</a:t>
            </a:r>
            <a:r>
              <a:rPr lang="en-US" altLang="zh-CN" dirty="0"/>
              <a:t>ETL</a:t>
            </a:r>
            <a:r>
              <a:rPr lang="zh-CN" altLang="en-US" dirty="0"/>
              <a:t>工具分为商业软件和开源软件。其中，商业软件的典型代表产品有</a:t>
            </a:r>
            <a:r>
              <a:rPr lang="en-US" altLang="zh-CN" dirty="0"/>
              <a:t>Informatica PowerCenter</a:t>
            </a:r>
            <a:r>
              <a:rPr lang="zh-CN" altLang="en-US" dirty="0"/>
              <a:t>、</a:t>
            </a:r>
            <a:r>
              <a:rPr lang="en-US" altLang="zh-CN" dirty="0"/>
              <a:t>IBM </a:t>
            </a:r>
            <a:r>
              <a:rPr lang="en-US" altLang="zh-CN" dirty="0" err="1"/>
              <a:t>InfoSphere</a:t>
            </a:r>
            <a:r>
              <a:rPr lang="en-US" altLang="zh-CN" dirty="0"/>
              <a:t> DataStage</a:t>
            </a:r>
            <a:r>
              <a:rPr lang="zh-CN" altLang="en-US" dirty="0"/>
              <a:t>、</a:t>
            </a:r>
            <a:r>
              <a:rPr lang="en-US" altLang="zh-CN" dirty="0"/>
              <a:t>Oracle Data Integrator</a:t>
            </a:r>
            <a:r>
              <a:rPr lang="zh-CN" altLang="en-US" dirty="0"/>
              <a:t>、</a:t>
            </a:r>
            <a:r>
              <a:rPr lang="en-US" altLang="zh-CN" dirty="0"/>
              <a:t>Microsoft SQL Server Integration Services</a:t>
            </a:r>
            <a:r>
              <a:rPr lang="zh-CN" altLang="en-US" dirty="0"/>
              <a:t>等；开源软件的典型代表产品除了</a:t>
            </a:r>
            <a:r>
              <a:rPr lang="en-US" altLang="zh-CN" dirty="0"/>
              <a:t>Kettle</a:t>
            </a:r>
            <a:r>
              <a:rPr lang="zh-CN" altLang="en-US" dirty="0"/>
              <a:t>外，还有</a:t>
            </a:r>
            <a:r>
              <a:rPr lang="en-US" altLang="zh-CN" dirty="0"/>
              <a:t>Talend</a:t>
            </a:r>
            <a:r>
              <a:rPr lang="zh-CN" altLang="en-US" dirty="0"/>
              <a:t>、</a:t>
            </a:r>
            <a:r>
              <a:rPr lang="en-US" altLang="zh-CN" dirty="0" err="1"/>
              <a:t>Apatar</a:t>
            </a:r>
            <a:r>
              <a:rPr lang="zh-CN" altLang="en-US" dirty="0"/>
              <a:t>、</a:t>
            </a:r>
            <a:r>
              <a:rPr lang="en-US" altLang="zh-CN" dirty="0" err="1"/>
              <a:t>Scriptella</a:t>
            </a:r>
            <a:r>
              <a:rPr lang="zh-CN" altLang="en-US" dirty="0"/>
              <a:t>等。相对于商业软件，开源软件</a:t>
            </a:r>
            <a:r>
              <a:rPr lang="en-US" altLang="zh-CN" dirty="0"/>
              <a:t>Kettle</a:t>
            </a:r>
            <a:r>
              <a:rPr lang="zh-CN" altLang="en-US" dirty="0"/>
              <a:t>是一个易于使用的、低成本的解决方案。</a:t>
            </a:r>
          </a:p>
        </p:txBody>
      </p:sp>
    </p:spTree>
    <p:extLst>
      <p:ext uri="{BB962C8B-B14F-4D97-AF65-F5344CB8AC3E}">
        <p14:creationId xmlns:p14="http://schemas.microsoft.com/office/powerpoint/2010/main" val="1756729517"/>
      </p:ext>
    </p:extLst>
  </p:cSld>
  <p:clrMapOvr>
    <a:masterClrMapping/>
  </p:clrMapOvr>
  <p:transition spd="med">
    <p:pull/>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274A-05D4-43BA-8A5C-98E0C2B3EF3A}"/>
              </a:ext>
            </a:extLst>
          </p:cNvPr>
          <p:cNvSpPr>
            <a:spLocks noGrp="1"/>
          </p:cNvSpPr>
          <p:nvPr>
            <p:ph type="title"/>
          </p:nvPr>
        </p:nvSpPr>
        <p:spPr/>
        <p:txBody>
          <a:bodyPr/>
          <a:lstStyle/>
          <a:p>
            <a:r>
              <a:rPr lang="en-US" altLang="zh-CN" dirty="0"/>
              <a:t>9.4.5  </a:t>
            </a:r>
            <a:r>
              <a:rPr lang="zh-CN" altLang="en-US" dirty="0"/>
              <a:t>其它</a:t>
            </a:r>
            <a:r>
              <a:rPr lang="en-US" altLang="zh-CN" dirty="0"/>
              <a:t>ETL</a:t>
            </a:r>
            <a:r>
              <a:rPr lang="zh-CN" altLang="en-US" dirty="0"/>
              <a:t>工具</a:t>
            </a:r>
          </a:p>
        </p:txBody>
      </p:sp>
      <p:sp>
        <p:nvSpPr>
          <p:cNvPr id="3" name="内容占位符 2">
            <a:extLst>
              <a:ext uri="{FF2B5EF4-FFF2-40B4-BE49-F238E27FC236}">
                <a16:creationId xmlns:a16="http://schemas.microsoft.com/office/drawing/2014/main" id="{020FA75B-332F-41E3-826D-9AA2ABC64F4D}"/>
              </a:ext>
            </a:extLst>
          </p:cNvPr>
          <p:cNvSpPr>
            <a:spLocks noGrp="1"/>
          </p:cNvSpPr>
          <p:nvPr>
            <p:ph idx="1"/>
          </p:nvPr>
        </p:nvSpPr>
        <p:spPr/>
        <p:txBody>
          <a:bodyPr>
            <a:normAutofit/>
          </a:bodyPr>
          <a:lstStyle/>
          <a:p>
            <a:r>
              <a:rPr lang="en-US" altLang="zh-CN" dirty="0"/>
              <a:t>1. Talend</a:t>
            </a:r>
          </a:p>
          <a:p>
            <a:pPr lvl="1"/>
            <a:r>
              <a:rPr lang="en-US" altLang="zh-CN" dirty="0"/>
              <a:t>Talend</a:t>
            </a:r>
            <a:r>
              <a:rPr lang="zh-CN" altLang="en-US" dirty="0"/>
              <a:t>是第一家针对的数据集成工具市场的</a:t>
            </a:r>
            <a:r>
              <a:rPr lang="en-US" altLang="zh-CN" dirty="0"/>
              <a:t>ETL</a:t>
            </a:r>
            <a:r>
              <a:rPr lang="zh-CN" altLang="en-US" dirty="0"/>
              <a:t>开源软件供应商。</a:t>
            </a:r>
            <a:r>
              <a:rPr lang="en-US" altLang="zh-CN" dirty="0"/>
              <a:t>Talend</a:t>
            </a:r>
            <a:r>
              <a:rPr lang="zh-CN" altLang="en-US" dirty="0"/>
              <a:t>以它的技术和商业双重模式为</a:t>
            </a:r>
            <a:r>
              <a:rPr lang="en-US" altLang="zh-CN" dirty="0"/>
              <a:t>ETL</a:t>
            </a:r>
            <a:r>
              <a:rPr lang="zh-CN" altLang="en-US" dirty="0"/>
              <a:t>服务提供了一个全新的远景，它打破了传统的独有封闭服务，提供了一个针对所有规模公司的公开的、创新的、强大的灵活的软件解决方案。最终，由于</a:t>
            </a:r>
            <a:r>
              <a:rPr lang="en-US" altLang="zh-CN" dirty="0"/>
              <a:t>Talend</a:t>
            </a:r>
            <a:r>
              <a:rPr lang="zh-CN" altLang="en-US" dirty="0"/>
              <a:t>的出现，数据整合方案不再被大公司所独享。</a:t>
            </a:r>
            <a:endParaRPr lang="en-US" altLang="zh-CN" dirty="0"/>
          </a:p>
          <a:p>
            <a:pPr lvl="1"/>
            <a:endParaRPr lang="en-US" altLang="zh-CN" dirty="0"/>
          </a:p>
          <a:p>
            <a:pPr lvl="1"/>
            <a:endParaRPr lang="zh-CN" altLang="en-US" dirty="0"/>
          </a:p>
          <a:p>
            <a:pPr lvl="1"/>
            <a:r>
              <a:rPr lang="zh-CN" altLang="en-US" dirty="0"/>
              <a:t>关于</a:t>
            </a:r>
            <a:r>
              <a:rPr lang="en-US" altLang="zh-CN" dirty="0"/>
              <a:t>Talend</a:t>
            </a:r>
            <a:r>
              <a:rPr lang="zh-CN" altLang="en-US" dirty="0"/>
              <a:t>的更多信息读者可参考官网</a:t>
            </a:r>
            <a:r>
              <a:rPr lang="en-US" altLang="zh-CN" dirty="0">
                <a:hlinkClick r:id="rId2"/>
              </a:rPr>
              <a:t>http://www.talend.com/</a:t>
            </a:r>
            <a:r>
              <a:rPr lang="zh-CN" altLang="en-US" dirty="0"/>
              <a:t>。</a:t>
            </a:r>
          </a:p>
        </p:txBody>
      </p:sp>
      <p:pic>
        <p:nvPicPr>
          <p:cNvPr id="4" name="图片 3">
            <a:extLst>
              <a:ext uri="{FF2B5EF4-FFF2-40B4-BE49-F238E27FC236}">
                <a16:creationId xmlns:a16="http://schemas.microsoft.com/office/drawing/2014/main" id="{A62C7EE2-6EF1-4D1F-AB5C-19D9E0DBA966}"/>
              </a:ext>
            </a:extLst>
          </p:cNvPr>
          <p:cNvPicPr/>
          <p:nvPr/>
        </p:nvPicPr>
        <p:blipFill>
          <a:blip r:embed="rId3"/>
          <a:stretch>
            <a:fillRect/>
          </a:stretch>
        </p:blipFill>
        <p:spPr>
          <a:xfrm>
            <a:off x="3897312" y="3299987"/>
            <a:ext cx="1349375" cy="431800"/>
          </a:xfrm>
          <a:prstGeom prst="rect">
            <a:avLst/>
          </a:prstGeom>
        </p:spPr>
      </p:pic>
    </p:spTree>
    <p:extLst>
      <p:ext uri="{BB962C8B-B14F-4D97-AF65-F5344CB8AC3E}">
        <p14:creationId xmlns:p14="http://schemas.microsoft.com/office/powerpoint/2010/main" val="391965667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C5917-A586-4230-B2EC-A5B75493842C}"/>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3EC86574-B8F5-463B-9A61-3A97260AB854}"/>
              </a:ext>
            </a:extLst>
          </p:cNvPr>
          <p:cNvSpPr>
            <a:spLocks noGrp="1"/>
          </p:cNvSpPr>
          <p:nvPr>
            <p:ph idx="1"/>
          </p:nvPr>
        </p:nvSpPr>
        <p:spPr/>
        <p:txBody>
          <a:bodyPr>
            <a:normAutofit fontScale="85000" lnSpcReduction="20000"/>
          </a:bodyPr>
          <a:lstStyle/>
          <a:p>
            <a:r>
              <a:rPr lang="en-US" altLang="zh-CN" dirty="0"/>
              <a:t>7. </a:t>
            </a:r>
            <a:r>
              <a:rPr lang="zh-CN" altLang="en-US" dirty="0"/>
              <a:t>添加</a:t>
            </a:r>
            <a:r>
              <a:rPr lang="en-US" altLang="zh-CN" dirty="0"/>
              <a:t>JDBC</a:t>
            </a:r>
            <a:r>
              <a:rPr lang="zh-CN" altLang="en-US" dirty="0"/>
              <a:t>驱动</a:t>
            </a:r>
          </a:p>
          <a:p>
            <a:pPr lvl="1"/>
            <a:r>
              <a:rPr lang="zh-CN" altLang="en-US" dirty="0"/>
              <a:t>若采用的关系型数据库为</a:t>
            </a:r>
            <a:r>
              <a:rPr lang="en-US" altLang="zh-CN" dirty="0"/>
              <a:t>MySQL</a:t>
            </a:r>
            <a:r>
              <a:rPr lang="zh-CN" altLang="en-US" dirty="0"/>
              <a:t>，故需要添加</a:t>
            </a:r>
            <a:r>
              <a:rPr lang="en-US" altLang="zh-CN" dirty="0"/>
              <a:t>MySQL JDBC</a:t>
            </a:r>
            <a:r>
              <a:rPr lang="zh-CN" altLang="en-US" dirty="0"/>
              <a:t>驱动的</a:t>
            </a:r>
            <a:r>
              <a:rPr lang="en-US" altLang="zh-CN" dirty="0"/>
              <a:t>jar</a:t>
            </a:r>
            <a:r>
              <a:rPr lang="zh-CN" altLang="en-US" dirty="0"/>
              <a:t>包。若使用的数据库是</a:t>
            </a:r>
            <a:r>
              <a:rPr lang="en-US" altLang="zh-CN" dirty="0"/>
              <a:t>Microsoft SQL Server</a:t>
            </a:r>
            <a:r>
              <a:rPr lang="zh-CN" altLang="en-US" dirty="0"/>
              <a:t>或是</a:t>
            </a:r>
            <a:r>
              <a:rPr lang="en-US" altLang="zh-CN" dirty="0"/>
              <a:t>Oracle</a:t>
            </a:r>
            <a:r>
              <a:rPr lang="zh-CN" altLang="en-US" dirty="0"/>
              <a:t>，就需要添加它们的</a:t>
            </a:r>
            <a:r>
              <a:rPr lang="en-US" altLang="zh-CN" dirty="0"/>
              <a:t>JDBC</a:t>
            </a:r>
            <a:r>
              <a:rPr lang="zh-CN" altLang="en-US" dirty="0"/>
              <a:t>驱动包。</a:t>
            </a:r>
          </a:p>
          <a:p>
            <a:pPr lvl="1"/>
            <a:r>
              <a:rPr lang="zh-CN" altLang="en-US" dirty="0"/>
              <a:t>首先，下载</a:t>
            </a:r>
            <a:r>
              <a:rPr lang="en-US" altLang="zh-CN" dirty="0"/>
              <a:t>MySQL Connector/J</a:t>
            </a:r>
            <a:r>
              <a:rPr lang="zh-CN" altLang="en-US" dirty="0"/>
              <a:t>，其官方下载地址是</a:t>
            </a:r>
            <a:r>
              <a:rPr lang="en-US" altLang="zh-CN" dirty="0"/>
              <a:t>https://dev.mysql.com/downloads/connector/j/</a:t>
            </a:r>
            <a:r>
              <a:rPr lang="zh-CN" altLang="en-US" dirty="0"/>
              <a:t>，编者下载的是</a:t>
            </a:r>
            <a:r>
              <a:rPr lang="en-US" altLang="zh-CN" dirty="0"/>
              <a:t>2019</a:t>
            </a:r>
            <a:r>
              <a:rPr lang="zh-CN" altLang="en-US" dirty="0"/>
              <a:t>年</a:t>
            </a:r>
            <a:r>
              <a:rPr lang="en-US" altLang="zh-CN" dirty="0"/>
              <a:t>7</a:t>
            </a:r>
            <a:r>
              <a:rPr lang="zh-CN" altLang="en-US" dirty="0"/>
              <a:t>月</a:t>
            </a:r>
            <a:r>
              <a:rPr lang="en-US" altLang="zh-CN" dirty="0"/>
              <a:t>29</a:t>
            </a:r>
            <a:r>
              <a:rPr lang="zh-CN" altLang="en-US" dirty="0"/>
              <a:t>日发布的</a:t>
            </a:r>
            <a:r>
              <a:rPr lang="en-US" altLang="zh-CN" dirty="0"/>
              <a:t>MySQL Connector/J 5.1.48</a:t>
            </a:r>
            <a:r>
              <a:rPr lang="zh-CN" altLang="en-US" dirty="0"/>
              <a:t>，文件名为</a:t>
            </a:r>
            <a:r>
              <a:rPr lang="en-US" altLang="zh-CN" dirty="0"/>
              <a:t>mysql-connector-java-5.1.48.tar.gz</a:t>
            </a:r>
            <a:r>
              <a:rPr lang="zh-CN" altLang="en-US" dirty="0"/>
              <a:t>，采用的</a:t>
            </a:r>
            <a:r>
              <a:rPr lang="en-US" altLang="zh-CN" dirty="0"/>
              <a:t>MySQL JDBC</a:t>
            </a:r>
            <a:r>
              <a:rPr lang="zh-CN" altLang="en-US" dirty="0"/>
              <a:t>驱动</a:t>
            </a:r>
            <a:r>
              <a:rPr lang="en-US" altLang="zh-CN" dirty="0"/>
              <a:t>jar</a:t>
            </a:r>
            <a:r>
              <a:rPr lang="zh-CN" altLang="en-US" dirty="0"/>
              <a:t>包是</a:t>
            </a:r>
            <a:r>
              <a:rPr lang="en-US" altLang="zh-CN" dirty="0"/>
              <a:t>mysql-connector-java-5.1.48.jar</a:t>
            </a:r>
            <a:r>
              <a:rPr lang="zh-CN" altLang="en-US" dirty="0"/>
              <a:t>。</a:t>
            </a:r>
          </a:p>
          <a:p>
            <a:pPr lvl="1"/>
            <a:r>
              <a:rPr lang="zh-CN" altLang="en-US" dirty="0"/>
              <a:t>其次，解压</a:t>
            </a:r>
            <a:r>
              <a:rPr lang="en-US" altLang="zh-CN" dirty="0"/>
              <a:t>mysql-connector-java-5.1.48.tar.gz</a:t>
            </a:r>
            <a:r>
              <a:rPr lang="zh-CN" altLang="en-US" dirty="0"/>
              <a:t>，例如解压到</a:t>
            </a:r>
            <a:r>
              <a:rPr lang="en-US" altLang="zh-CN" dirty="0"/>
              <a:t>/home/</a:t>
            </a:r>
            <a:r>
              <a:rPr lang="en-US" altLang="zh-CN" dirty="0" err="1"/>
              <a:t>xuluhui</a:t>
            </a:r>
            <a:r>
              <a:rPr lang="en-US" altLang="zh-CN" dirty="0"/>
              <a:t>/Downloads</a:t>
            </a:r>
            <a:r>
              <a:rPr lang="zh-CN" altLang="en-US" dirty="0"/>
              <a:t>下，使用的命令如下所示。</a:t>
            </a:r>
          </a:p>
          <a:p>
            <a:pPr marL="342900" lvl="1" indent="0">
              <a:buNone/>
            </a:pPr>
            <a:r>
              <a:rPr lang="en-US" altLang="zh-CN" i="1" dirty="0"/>
              <a:t>tar -</a:t>
            </a:r>
            <a:r>
              <a:rPr lang="en-US" altLang="zh-CN" i="1" dirty="0" err="1"/>
              <a:t>zxvf</a:t>
            </a:r>
            <a:r>
              <a:rPr lang="en-US" altLang="zh-CN" i="1" dirty="0"/>
              <a:t> mysql-connector-java-5.1.48.tar.gz</a:t>
            </a:r>
          </a:p>
          <a:p>
            <a:pPr lvl="1"/>
            <a:r>
              <a:rPr lang="zh-CN" altLang="en-US" dirty="0"/>
              <a:t>然后，将目录</a:t>
            </a:r>
            <a:r>
              <a:rPr lang="en-US" altLang="zh-CN" dirty="0"/>
              <a:t>/home/</a:t>
            </a:r>
            <a:r>
              <a:rPr lang="en-US" altLang="zh-CN" dirty="0" err="1"/>
              <a:t>xuluhui</a:t>
            </a:r>
            <a:r>
              <a:rPr lang="en-US" altLang="zh-CN" dirty="0"/>
              <a:t>/Downloads/mysql-connector-java-5.1.48</a:t>
            </a:r>
            <a:r>
              <a:rPr lang="zh-CN" altLang="en-US" dirty="0"/>
              <a:t>下的</a:t>
            </a:r>
            <a:r>
              <a:rPr lang="en-US" altLang="zh-CN" dirty="0"/>
              <a:t>MySQL JDBC</a:t>
            </a:r>
            <a:r>
              <a:rPr lang="zh-CN" altLang="en-US" dirty="0"/>
              <a:t>驱动</a:t>
            </a:r>
            <a:r>
              <a:rPr lang="en-US" altLang="zh-CN" dirty="0"/>
              <a:t>jar</a:t>
            </a:r>
            <a:r>
              <a:rPr lang="zh-CN" altLang="en-US" dirty="0"/>
              <a:t>包文件</a:t>
            </a:r>
            <a:r>
              <a:rPr lang="en-US" altLang="zh-CN" dirty="0"/>
              <a:t>mysql-connector-java-5.1.48.jar</a:t>
            </a:r>
            <a:r>
              <a:rPr lang="zh-CN" altLang="en-US" dirty="0"/>
              <a:t>拷贝至目录</a:t>
            </a:r>
            <a:r>
              <a:rPr lang="en-US" altLang="zh-CN" dirty="0"/>
              <a:t>/</a:t>
            </a:r>
            <a:r>
              <a:rPr lang="en-US" altLang="zh-CN" dirty="0" err="1"/>
              <a:t>usr</a:t>
            </a:r>
            <a:r>
              <a:rPr lang="en-US" altLang="zh-CN" dirty="0"/>
              <a:t>/local/sqoop-1.4.7/lib</a:t>
            </a:r>
            <a:r>
              <a:rPr lang="zh-CN" altLang="en-US" dirty="0"/>
              <a:t>下，使用的命令如下所示。</a:t>
            </a:r>
          </a:p>
          <a:p>
            <a:pPr marL="342900" lvl="1" indent="0">
              <a:buNone/>
            </a:pPr>
            <a:r>
              <a:rPr lang="en-US" altLang="zh-CN" i="1" dirty="0"/>
              <a:t>cp /home/</a:t>
            </a:r>
            <a:r>
              <a:rPr lang="en-US" altLang="zh-CN" i="1" dirty="0" err="1"/>
              <a:t>xuluhui</a:t>
            </a:r>
            <a:r>
              <a:rPr lang="en-US" altLang="zh-CN" i="1" dirty="0"/>
              <a:t>/Downloads/mysql-connector-java-5.1.48/mysql-connector-java-5.1.48.jar /</a:t>
            </a:r>
            <a:r>
              <a:rPr lang="en-US" altLang="zh-CN" i="1" dirty="0" err="1"/>
              <a:t>usr</a:t>
            </a:r>
            <a:r>
              <a:rPr lang="en-US" altLang="zh-CN" i="1" dirty="0"/>
              <a:t>/local/sqoop-1.4.7/lib/</a:t>
            </a:r>
          </a:p>
        </p:txBody>
      </p:sp>
    </p:spTree>
    <p:extLst>
      <p:ext uri="{BB962C8B-B14F-4D97-AF65-F5344CB8AC3E}">
        <p14:creationId xmlns:p14="http://schemas.microsoft.com/office/powerpoint/2010/main" val="3086414709"/>
      </p:ext>
    </p:extLst>
  </p:cSld>
  <p:clrMapOvr>
    <a:masterClrMapping/>
  </p:clrMapOvr>
  <p:transition spd="med">
    <p:pull/>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274A-05D4-43BA-8A5C-98E0C2B3EF3A}"/>
              </a:ext>
            </a:extLst>
          </p:cNvPr>
          <p:cNvSpPr>
            <a:spLocks noGrp="1"/>
          </p:cNvSpPr>
          <p:nvPr>
            <p:ph type="title"/>
          </p:nvPr>
        </p:nvSpPr>
        <p:spPr/>
        <p:txBody>
          <a:bodyPr/>
          <a:lstStyle/>
          <a:p>
            <a:r>
              <a:rPr lang="en-US" altLang="zh-CN" dirty="0"/>
              <a:t>9.4.5  </a:t>
            </a:r>
            <a:r>
              <a:rPr lang="zh-CN" altLang="en-US" dirty="0"/>
              <a:t>其它</a:t>
            </a:r>
            <a:r>
              <a:rPr lang="en-US" altLang="zh-CN" dirty="0"/>
              <a:t>ETL</a:t>
            </a:r>
            <a:r>
              <a:rPr lang="zh-CN" altLang="en-US" dirty="0"/>
              <a:t>工具</a:t>
            </a:r>
          </a:p>
        </p:txBody>
      </p:sp>
      <p:sp>
        <p:nvSpPr>
          <p:cNvPr id="3" name="内容占位符 2">
            <a:extLst>
              <a:ext uri="{FF2B5EF4-FFF2-40B4-BE49-F238E27FC236}">
                <a16:creationId xmlns:a16="http://schemas.microsoft.com/office/drawing/2014/main" id="{020FA75B-332F-41E3-826D-9AA2ABC64F4D}"/>
              </a:ext>
            </a:extLst>
          </p:cNvPr>
          <p:cNvSpPr>
            <a:spLocks noGrp="1"/>
          </p:cNvSpPr>
          <p:nvPr>
            <p:ph idx="1"/>
          </p:nvPr>
        </p:nvSpPr>
        <p:spPr/>
        <p:txBody>
          <a:bodyPr>
            <a:normAutofit/>
          </a:bodyPr>
          <a:lstStyle/>
          <a:p>
            <a:r>
              <a:rPr lang="en-US" altLang="zh-CN" dirty="0"/>
              <a:t>2. </a:t>
            </a:r>
            <a:r>
              <a:rPr lang="en-US" altLang="zh-CN" dirty="0" err="1"/>
              <a:t>Apatar</a:t>
            </a:r>
            <a:endParaRPr lang="en-US" altLang="zh-CN" dirty="0"/>
          </a:p>
          <a:p>
            <a:pPr lvl="1"/>
            <a:r>
              <a:rPr lang="en-US" altLang="zh-CN" dirty="0" err="1"/>
              <a:t>Apatar</a:t>
            </a:r>
            <a:r>
              <a:rPr lang="zh-CN" altLang="en-US" dirty="0"/>
              <a:t>采用</a:t>
            </a:r>
            <a:r>
              <a:rPr lang="en-US" altLang="zh-CN" dirty="0"/>
              <a:t>Java</a:t>
            </a:r>
            <a:r>
              <a:rPr lang="zh-CN" altLang="en-US" dirty="0"/>
              <a:t>编写，是一个开源的</a:t>
            </a:r>
            <a:r>
              <a:rPr lang="en-US" altLang="zh-CN" dirty="0"/>
              <a:t>ETL</a:t>
            </a:r>
            <a:r>
              <a:rPr lang="zh-CN" altLang="en-US" dirty="0"/>
              <a:t>项目，采用模块化架构，提供可视化的</a:t>
            </a:r>
            <a:r>
              <a:rPr lang="en-US" altLang="zh-CN" dirty="0"/>
              <a:t>Job</a:t>
            </a:r>
            <a:r>
              <a:rPr lang="zh-CN" altLang="en-US" dirty="0"/>
              <a:t>设计器与映射工具，支持所有主流数据源，提供灵活的基于</a:t>
            </a:r>
            <a:r>
              <a:rPr lang="en-US" altLang="zh-CN" dirty="0"/>
              <a:t>GUI</a:t>
            </a:r>
            <a:r>
              <a:rPr lang="zh-CN" altLang="en-US" dirty="0"/>
              <a:t>、服务器和嵌入式的部署选项。它具有符合</a:t>
            </a:r>
            <a:r>
              <a:rPr lang="en-US" altLang="zh-CN" dirty="0"/>
              <a:t>Unicode</a:t>
            </a:r>
            <a:r>
              <a:rPr lang="zh-CN" altLang="en-US" dirty="0"/>
              <a:t>的功能，可用于跨团队集成数据，填充数据仓库与数据市场，在连接到其他系统时在代码少量或没有代码的情况下进行维护。</a:t>
            </a:r>
            <a:endParaRPr lang="en-US" altLang="zh-CN" dirty="0"/>
          </a:p>
          <a:p>
            <a:pPr lvl="1"/>
            <a:endParaRPr lang="en-US" altLang="zh-CN" dirty="0"/>
          </a:p>
          <a:p>
            <a:pPr lvl="1"/>
            <a:endParaRPr lang="en-US" altLang="zh-CN" dirty="0"/>
          </a:p>
          <a:p>
            <a:pPr lvl="1"/>
            <a:r>
              <a:rPr lang="zh-CN" altLang="en-US" dirty="0"/>
              <a:t>关于</a:t>
            </a:r>
            <a:r>
              <a:rPr lang="en-US" altLang="zh-CN" dirty="0" err="1"/>
              <a:t>Apatar</a:t>
            </a:r>
            <a:r>
              <a:rPr lang="zh-CN" altLang="en-US" dirty="0"/>
              <a:t>的更多信息读者可参考官网</a:t>
            </a:r>
            <a:r>
              <a:rPr lang="en-US" altLang="zh-CN" dirty="0">
                <a:hlinkClick r:id="rId2"/>
              </a:rPr>
              <a:t>http://apatar.com/</a:t>
            </a:r>
            <a:r>
              <a:rPr lang="zh-CN" altLang="en-US" dirty="0"/>
              <a:t>。</a:t>
            </a:r>
          </a:p>
        </p:txBody>
      </p:sp>
      <p:pic>
        <p:nvPicPr>
          <p:cNvPr id="5" name="图片 4">
            <a:extLst>
              <a:ext uri="{FF2B5EF4-FFF2-40B4-BE49-F238E27FC236}">
                <a16:creationId xmlns:a16="http://schemas.microsoft.com/office/drawing/2014/main" id="{17D482DF-367A-401B-B0C6-6F04DEC1EF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31285" y="3267501"/>
            <a:ext cx="1281430" cy="377825"/>
          </a:xfrm>
          <a:prstGeom prst="rect">
            <a:avLst/>
          </a:prstGeom>
          <a:noFill/>
          <a:ln>
            <a:noFill/>
          </a:ln>
        </p:spPr>
      </p:pic>
    </p:spTree>
    <p:extLst>
      <p:ext uri="{BB962C8B-B14F-4D97-AF65-F5344CB8AC3E}">
        <p14:creationId xmlns:p14="http://schemas.microsoft.com/office/powerpoint/2010/main" val="2074916745"/>
      </p:ext>
    </p:extLst>
  </p:cSld>
  <p:clrMapOvr>
    <a:masterClrMapping/>
  </p:clrMapOvr>
  <p:transition spd="med">
    <p:pull/>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274A-05D4-43BA-8A5C-98E0C2B3EF3A}"/>
              </a:ext>
            </a:extLst>
          </p:cNvPr>
          <p:cNvSpPr>
            <a:spLocks noGrp="1"/>
          </p:cNvSpPr>
          <p:nvPr>
            <p:ph type="title"/>
          </p:nvPr>
        </p:nvSpPr>
        <p:spPr/>
        <p:txBody>
          <a:bodyPr/>
          <a:lstStyle/>
          <a:p>
            <a:r>
              <a:rPr lang="en-US" altLang="zh-CN" dirty="0"/>
              <a:t>9.4.5  </a:t>
            </a:r>
            <a:r>
              <a:rPr lang="zh-CN" altLang="en-US" dirty="0"/>
              <a:t>其它</a:t>
            </a:r>
            <a:r>
              <a:rPr lang="en-US" altLang="zh-CN" dirty="0"/>
              <a:t>ETL</a:t>
            </a:r>
            <a:r>
              <a:rPr lang="zh-CN" altLang="en-US" dirty="0"/>
              <a:t>工具</a:t>
            </a:r>
          </a:p>
        </p:txBody>
      </p:sp>
      <p:sp>
        <p:nvSpPr>
          <p:cNvPr id="3" name="内容占位符 2">
            <a:extLst>
              <a:ext uri="{FF2B5EF4-FFF2-40B4-BE49-F238E27FC236}">
                <a16:creationId xmlns:a16="http://schemas.microsoft.com/office/drawing/2014/main" id="{020FA75B-332F-41E3-826D-9AA2ABC64F4D}"/>
              </a:ext>
            </a:extLst>
          </p:cNvPr>
          <p:cNvSpPr>
            <a:spLocks noGrp="1"/>
          </p:cNvSpPr>
          <p:nvPr>
            <p:ph idx="1"/>
          </p:nvPr>
        </p:nvSpPr>
        <p:spPr/>
        <p:txBody>
          <a:bodyPr>
            <a:normAutofit/>
          </a:bodyPr>
          <a:lstStyle/>
          <a:p>
            <a:r>
              <a:rPr lang="en-US" altLang="zh-CN" dirty="0"/>
              <a:t>3. </a:t>
            </a:r>
            <a:r>
              <a:rPr lang="en-US" altLang="zh-CN" dirty="0" err="1"/>
              <a:t>Scriptella</a:t>
            </a:r>
            <a:endParaRPr lang="en-US" altLang="zh-CN" dirty="0"/>
          </a:p>
          <a:p>
            <a:pPr lvl="1"/>
            <a:r>
              <a:rPr lang="en-US" altLang="zh-CN" dirty="0" err="1"/>
              <a:t>Scriptella</a:t>
            </a:r>
            <a:r>
              <a:rPr lang="zh-CN" altLang="en-US" dirty="0"/>
              <a:t>是一个开源的</a:t>
            </a:r>
            <a:r>
              <a:rPr lang="en-US" altLang="zh-CN" dirty="0"/>
              <a:t>ETL</a:t>
            </a:r>
            <a:r>
              <a:rPr lang="zh-CN" altLang="en-US" dirty="0"/>
              <a:t>工具和一个脚本执行工具，采用</a:t>
            </a:r>
            <a:r>
              <a:rPr lang="en-US" altLang="zh-CN" dirty="0"/>
              <a:t>Java</a:t>
            </a:r>
            <a:r>
              <a:rPr lang="zh-CN" altLang="en-US" dirty="0"/>
              <a:t>开发。</a:t>
            </a:r>
            <a:r>
              <a:rPr lang="en-US" altLang="zh-CN" dirty="0" err="1"/>
              <a:t>Scriptella</a:t>
            </a:r>
            <a:r>
              <a:rPr lang="en-US" altLang="zh-CN" dirty="0"/>
              <a:t> </a:t>
            </a:r>
            <a:r>
              <a:rPr lang="zh-CN" altLang="en-US" dirty="0"/>
              <a:t>支持跨数据库的</a:t>
            </a:r>
            <a:r>
              <a:rPr lang="en-US" altLang="zh-CN" dirty="0"/>
              <a:t>ETL</a:t>
            </a:r>
            <a:r>
              <a:rPr lang="zh-CN" altLang="en-US" dirty="0"/>
              <a:t>脚本，并且可以在单个的</a:t>
            </a:r>
            <a:r>
              <a:rPr lang="en-US" altLang="zh-CN" dirty="0"/>
              <a:t>ETL</a:t>
            </a:r>
            <a:r>
              <a:rPr lang="zh-CN" altLang="en-US" dirty="0"/>
              <a:t>文件中与多个数据源运行。</a:t>
            </a:r>
            <a:r>
              <a:rPr lang="en-US" altLang="zh-CN" dirty="0" err="1"/>
              <a:t>Scriptella</a:t>
            </a:r>
            <a:r>
              <a:rPr lang="zh-CN" altLang="en-US" dirty="0"/>
              <a:t>可与任何</a:t>
            </a:r>
            <a:r>
              <a:rPr lang="en-US" altLang="zh-CN" dirty="0"/>
              <a:t>JDBC/ODBC</a:t>
            </a:r>
            <a:r>
              <a:rPr lang="zh-CN" altLang="en-US" dirty="0"/>
              <a:t>兼容的驱动程序集成，并提供与非</a:t>
            </a:r>
            <a:r>
              <a:rPr lang="en-US" altLang="zh-CN" dirty="0"/>
              <a:t>JDBC</a:t>
            </a:r>
            <a:r>
              <a:rPr lang="zh-CN" altLang="en-US" dirty="0"/>
              <a:t>数据源和脚本语言的互操作性的接口，它还可以与</a:t>
            </a:r>
            <a:r>
              <a:rPr lang="en-US" altLang="zh-CN" dirty="0"/>
              <a:t>Java EE</a:t>
            </a:r>
            <a:r>
              <a:rPr lang="zh-CN" altLang="en-US" dirty="0"/>
              <a:t>、</a:t>
            </a:r>
            <a:r>
              <a:rPr lang="en-US" altLang="zh-CN" dirty="0"/>
              <a:t>Spring</a:t>
            </a:r>
            <a:r>
              <a:rPr lang="zh-CN" altLang="en-US" dirty="0"/>
              <a:t>、</a:t>
            </a:r>
            <a:r>
              <a:rPr lang="en-US" altLang="zh-CN" dirty="0"/>
              <a:t>JMX</a:t>
            </a:r>
            <a:r>
              <a:rPr lang="zh-CN" altLang="en-US" dirty="0"/>
              <a:t>、</a:t>
            </a:r>
            <a:r>
              <a:rPr lang="en-US" altLang="zh-CN" dirty="0"/>
              <a:t>JNDI</a:t>
            </a:r>
            <a:r>
              <a:rPr lang="zh-CN" altLang="en-US" dirty="0"/>
              <a:t>和</a:t>
            </a:r>
            <a:r>
              <a:rPr lang="en-US" altLang="zh-CN" dirty="0" err="1"/>
              <a:t>JavaMail</a:t>
            </a:r>
            <a:r>
              <a:rPr lang="zh-CN" altLang="en-US" dirty="0"/>
              <a:t>集成。</a:t>
            </a:r>
            <a:endParaRPr lang="en-US" altLang="zh-CN" dirty="0"/>
          </a:p>
          <a:p>
            <a:pPr lvl="1"/>
            <a:endParaRPr lang="en-US" altLang="zh-CN" dirty="0"/>
          </a:p>
          <a:p>
            <a:pPr lvl="1"/>
            <a:endParaRPr lang="en-US" altLang="zh-CN" dirty="0"/>
          </a:p>
          <a:p>
            <a:pPr lvl="1"/>
            <a:r>
              <a:rPr lang="zh-CN" altLang="en-US" dirty="0"/>
              <a:t>关于</a:t>
            </a:r>
            <a:r>
              <a:rPr lang="en-US" altLang="zh-CN" dirty="0" err="1"/>
              <a:t>Scriptella</a:t>
            </a:r>
            <a:r>
              <a:rPr lang="zh-CN" altLang="en-US" dirty="0"/>
              <a:t>的更多信息读者可参考官网</a:t>
            </a:r>
            <a:r>
              <a:rPr lang="en-US" altLang="zh-CN" dirty="0">
                <a:hlinkClick r:id="rId2"/>
              </a:rPr>
              <a:t>http://scriptella.org/</a:t>
            </a:r>
            <a:r>
              <a:rPr lang="zh-CN" altLang="en-US" dirty="0"/>
              <a:t>。</a:t>
            </a:r>
          </a:p>
        </p:txBody>
      </p:sp>
      <p:pic>
        <p:nvPicPr>
          <p:cNvPr id="6" name="图片 5" descr="Scriptella">
            <a:extLst>
              <a:ext uri="{FF2B5EF4-FFF2-40B4-BE49-F238E27FC236}">
                <a16:creationId xmlns:a16="http://schemas.microsoft.com/office/drawing/2014/main" id="{13E107A9-8E91-4086-A9F7-EAFC15FADA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71265" y="3305864"/>
            <a:ext cx="1601470" cy="330835"/>
          </a:xfrm>
          <a:prstGeom prst="rect">
            <a:avLst/>
          </a:prstGeom>
          <a:noFill/>
          <a:ln>
            <a:noFill/>
          </a:ln>
        </p:spPr>
      </p:pic>
    </p:spTree>
    <p:extLst>
      <p:ext uri="{BB962C8B-B14F-4D97-AF65-F5344CB8AC3E}">
        <p14:creationId xmlns:p14="http://schemas.microsoft.com/office/powerpoint/2010/main" val="1669679347"/>
      </p:ext>
    </p:extLst>
  </p:cSld>
  <p:clrMapOvr>
    <a:masterClrMapping/>
  </p:clrMapOvr>
  <p:transition spd="med">
    <p:pull/>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92500" lnSpcReduction="20000"/>
          </a:bodyPr>
          <a:lstStyle/>
          <a:p>
            <a:r>
              <a:rPr lang="en-US" altLang="zh-CN" dirty="0"/>
              <a:t>1. </a:t>
            </a:r>
            <a:r>
              <a:rPr lang="zh-CN" altLang="en-US" dirty="0"/>
              <a:t>了解</a:t>
            </a:r>
            <a:r>
              <a:rPr lang="en-US" altLang="zh-CN" dirty="0"/>
              <a:t>Sqoop</a:t>
            </a:r>
            <a:r>
              <a:rPr lang="zh-CN" altLang="en-US" dirty="0"/>
              <a:t>的由来、版本，理解</a:t>
            </a:r>
            <a:r>
              <a:rPr lang="en-US" altLang="zh-CN" dirty="0"/>
              <a:t>Sqoop</a:t>
            </a:r>
            <a:r>
              <a:rPr lang="zh-CN" altLang="en-US" dirty="0"/>
              <a:t>体系架构，熟练掌握安装</a:t>
            </a:r>
            <a:r>
              <a:rPr lang="en-US" altLang="zh-CN" dirty="0"/>
              <a:t>Sqoop</a:t>
            </a:r>
            <a:r>
              <a:rPr lang="zh-CN" altLang="en-US" dirty="0"/>
              <a:t>，掌握</a:t>
            </a:r>
            <a:r>
              <a:rPr lang="en-US" altLang="zh-CN" dirty="0"/>
              <a:t>Sqoop Shell</a:t>
            </a:r>
            <a:r>
              <a:rPr lang="zh-CN" altLang="en-US" dirty="0"/>
              <a:t>常用命令的使用，了解</a:t>
            </a:r>
            <a:r>
              <a:rPr lang="en-US" altLang="zh-CN" dirty="0"/>
              <a:t>Sqoop API</a:t>
            </a:r>
            <a:r>
              <a:rPr lang="zh-CN" altLang="en-US" dirty="0"/>
              <a:t>编程，了解其它数据迁移工具如</a:t>
            </a:r>
            <a:r>
              <a:rPr lang="en-US" altLang="zh-CN" dirty="0" err="1"/>
              <a:t>DataX</a:t>
            </a:r>
            <a:r>
              <a:rPr lang="zh-CN" altLang="en-US" dirty="0"/>
              <a:t>等。</a:t>
            </a:r>
            <a:endParaRPr lang="en-US" altLang="zh-CN" dirty="0"/>
          </a:p>
          <a:p>
            <a:r>
              <a:rPr lang="en-US" altLang="zh-CN" dirty="0"/>
              <a:t>2. </a:t>
            </a:r>
            <a:r>
              <a:rPr lang="zh-CN" altLang="en-US" dirty="0"/>
              <a:t>了解</a:t>
            </a:r>
            <a:r>
              <a:rPr lang="en-US" altLang="zh-CN" dirty="0"/>
              <a:t>Flume</a:t>
            </a:r>
            <a:r>
              <a:rPr lang="zh-CN" altLang="en-US" dirty="0"/>
              <a:t>的由来、版本，理解</a:t>
            </a:r>
            <a:r>
              <a:rPr lang="en-US" altLang="zh-CN" dirty="0"/>
              <a:t>Flume</a:t>
            </a:r>
            <a:r>
              <a:rPr lang="zh-CN" altLang="en-US" dirty="0"/>
              <a:t>体系架构，熟练掌握安装</a:t>
            </a:r>
            <a:r>
              <a:rPr lang="en-US" altLang="zh-CN" dirty="0"/>
              <a:t>Flume</a:t>
            </a:r>
            <a:r>
              <a:rPr lang="zh-CN" altLang="en-US" dirty="0"/>
              <a:t>，掌握</a:t>
            </a:r>
            <a:r>
              <a:rPr lang="en-US" altLang="zh-CN" dirty="0"/>
              <a:t>Flume Agent</a:t>
            </a:r>
            <a:r>
              <a:rPr lang="zh-CN" altLang="en-US" dirty="0"/>
              <a:t>的自定义和</a:t>
            </a:r>
            <a:r>
              <a:rPr lang="en-US" altLang="zh-CN" dirty="0"/>
              <a:t>Flume Shell</a:t>
            </a:r>
            <a:r>
              <a:rPr lang="zh-CN" altLang="en-US" dirty="0"/>
              <a:t>常用命令的使用，了解</a:t>
            </a:r>
            <a:r>
              <a:rPr lang="en-US" altLang="zh-CN" dirty="0"/>
              <a:t>Flume API</a:t>
            </a:r>
            <a:r>
              <a:rPr lang="zh-CN" altLang="en-US" dirty="0"/>
              <a:t>编程，了解其它日志采集工具如</a:t>
            </a:r>
            <a:r>
              <a:rPr lang="en-US" altLang="zh-CN" dirty="0"/>
              <a:t>Logstash</a:t>
            </a:r>
            <a:r>
              <a:rPr lang="zh-CN" altLang="en-US" dirty="0"/>
              <a:t>、</a:t>
            </a:r>
            <a:r>
              <a:rPr lang="en-US" altLang="zh-CN" dirty="0" err="1"/>
              <a:t>Fluentd</a:t>
            </a:r>
            <a:r>
              <a:rPr lang="zh-CN" altLang="en-US" dirty="0"/>
              <a:t>、</a:t>
            </a:r>
            <a:r>
              <a:rPr lang="en-US" altLang="zh-CN" dirty="0"/>
              <a:t>Apache </a:t>
            </a:r>
            <a:r>
              <a:rPr lang="en-US" altLang="zh-CN" dirty="0" err="1"/>
              <a:t>Chukwa</a:t>
            </a:r>
            <a:r>
              <a:rPr lang="zh-CN" altLang="en-US" dirty="0"/>
              <a:t>、</a:t>
            </a:r>
            <a:r>
              <a:rPr lang="en-US" altLang="zh-CN" dirty="0"/>
              <a:t>Scribe</a:t>
            </a:r>
            <a:r>
              <a:rPr lang="zh-CN" altLang="en-US" dirty="0"/>
              <a:t>、</a:t>
            </a:r>
            <a:r>
              <a:rPr lang="en-US" altLang="zh-CN" dirty="0"/>
              <a:t>Splunk</a:t>
            </a:r>
            <a:r>
              <a:rPr lang="zh-CN" altLang="en-US" dirty="0"/>
              <a:t>等。</a:t>
            </a:r>
            <a:endParaRPr lang="en-US" altLang="zh-CN" dirty="0"/>
          </a:p>
          <a:p>
            <a:r>
              <a:rPr lang="en-US" altLang="zh-CN" dirty="0"/>
              <a:t>3. </a:t>
            </a:r>
            <a:r>
              <a:rPr lang="zh-CN" altLang="en-US" dirty="0"/>
              <a:t>了解</a:t>
            </a:r>
            <a:r>
              <a:rPr lang="en-US" altLang="zh-CN" dirty="0"/>
              <a:t>Kafka</a:t>
            </a:r>
            <a:r>
              <a:rPr lang="zh-CN" altLang="en-US" dirty="0"/>
              <a:t>基础知识，理解</a:t>
            </a:r>
            <a:r>
              <a:rPr lang="en-US" altLang="zh-CN" dirty="0"/>
              <a:t>Kafka</a:t>
            </a:r>
            <a:r>
              <a:rPr lang="zh-CN" altLang="en-US" dirty="0"/>
              <a:t>体系架构，熟练掌握部署</a:t>
            </a:r>
            <a:r>
              <a:rPr lang="en-US" altLang="zh-CN" dirty="0"/>
              <a:t>Kafka</a:t>
            </a:r>
            <a:r>
              <a:rPr lang="zh-CN" altLang="en-US" dirty="0"/>
              <a:t>集群，掌握</a:t>
            </a:r>
            <a:r>
              <a:rPr lang="en-US" altLang="zh-CN" dirty="0"/>
              <a:t>Kafka Shell</a:t>
            </a:r>
            <a:r>
              <a:rPr lang="zh-CN" altLang="en-US" dirty="0"/>
              <a:t>常用命令的使用，了解</a:t>
            </a:r>
            <a:r>
              <a:rPr lang="en-US" altLang="zh-CN" dirty="0"/>
              <a:t>Kafka API</a:t>
            </a:r>
            <a:r>
              <a:rPr lang="zh-CN" altLang="en-US" dirty="0"/>
              <a:t>编程。</a:t>
            </a:r>
            <a:endParaRPr lang="en-US" altLang="zh-CN" dirty="0"/>
          </a:p>
          <a:p>
            <a:r>
              <a:rPr lang="en-US" altLang="zh-CN" dirty="0"/>
              <a:t>4. </a:t>
            </a:r>
            <a:r>
              <a:rPr lang="zh-CN" altLang="en-US" dirty="0"/>
              <a:t>了解</a:t>
            </a:r>
            <a:r>
              <a:rPr lang="en-US" altLang="zh-CN" dirty="0"/>
              <a:t>Kettle</a:t>
            </a:r>
            <a:r>
              <a:rPr lang="zh-CN" altLang="en-US" dirty="0"/>
              <a:t>基础知识，理解</a:t>
            </a:r>
            <a:r>
              <a:rPr lang="en-US" altLang="zh-CN" dirty="0"/>
              <a:t>Sqoop</a:t>
            </a:r>
            <a:r>
              <a:rPr lang="zh-CN" altLang="en-US" dirty="0"/>
              <a:t>体系架构，熟练掌握安装</a:t>
            </a:r>
            <a:r>
              <a:rPr lang="en-US" altLang="zh-CN" dirty="0"/>
              <a:t>Kettle</a:t>
            </a:r>
            <a:r>
              <a:rPr lang="zh-CN" altLang="en-US" dirty="0"/>
              <a:t>，掌握</a:t>
            </a:r>
            <a:r>
              <a:rPr lang="en-US" altLang="zh-CN" dirty="0"/>
              <a:t>Spoon</a:t>
            </a:r>
            <a:r>
              <a:rPr lang="zh-CN" altLang="en-US" dirty="0"/>
              <a:t>、</a:t>
            </a:r>
            <a:r>
              <a:rPr lang="en-US" altLang="zh-CN" dirty="0"/>
              <a:t>Kitchen</a:t>
            </a:r>
            <a:r>
              <a:rPr lang="zh-CN" altLang="en-US" dirty="0"/>
              <a:t>、</a:t>
            </a:r>
            <a:r>
              <a:rPr lang="en-US" altLang="zh-CN" dirty="0"/>
              <a:t>Pan</a:t>
            </a:r>
            <a:r>
              <a:rPr lang="zh-CN" altLang="en-US" dirty="0"/>
              <a:t>的基本使用，了解</a:t>
            </a:r>
            <a:r>
              <a:rPr lang="en-US" altLang="zh-CN" dirty="0"/>
              <a:t>Kettle API</a:t>
            </a:r>
            <a:r>
              <a:rPr lang="zh-CN" altLang="en-US" dirty="0"/>
              <a:t>编程，了解其它</a:t>
            </a:r>
            <a:r>
              <a:rPr lang="en-US" altLang="zh-CN" dirty="0"/>
              <a:t>ETL</a:t>
            </a:r>
            <a:r>
              <a:rPr lang="zh-CN" altLang="en-US" dirty="0"/>
              <a:t>工具如</a:t>
            </a:r>
            <a:r>
              <a:rPr lang="en-US" altLang="zh-CN" dirty="0"/>
              <a:t>Talend</a:t>
            </a:r>
            <a:r>
              <a:rPr lang="zh-CN" altLang="en-US" dirty="0"/>
              <a:t>、</a:t>
            </a:r>
            <a:r>
              <a:rPr lang="en-US" altLang="zh-CN" dirty="0" err="1"/>
              <a:t>Apatar</a:t>
            </a:r>
            <a:r>
              <a:rPr lang="zh-CN" altLang="en-US" dirty="0"/>
              <a:t>、</a:t>
            </a:r>
            <a:r>
              <a:rPr lang="en-US" altLang="zh-CN" dirty="0" err="1"/>
              <a:t>Scriptella</a:t>
            </a:r>
            <a:r>
              <a:rPr lang="zh-CN" altLang="en-US" dirty="0"/>
              <a:t>等。</a:t>
            </a:r>
            <a:endParaRPr lang="en-US" altLang="zh-CN" dirty="0"/>
          </a:p>
          <a:p>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a:bodyPr>
          <a:lstStyle/>
          <a:p>
            <a:r>
              <a:rPr lang="zh-CN" altLang="en-US" dirty="0"/>
              <a:t>在线测试</a:t>
            </a:r>
            <a:endParaRPr lang="en-US" altLang="zh-CN" dirty="0"/>
          </a:p>
          <a:p>
            <a:pPr lvl="1"/>
            <a:r>
              <a:rPr lang="zh-CN" altLang="en-US" dirty="0"/>
              <a:t>完成云班课活动“在线测试</a:t>
            </a:r>
            <a:r>
              <a:rPr lang="en-US" altLang="zh-CN" dirty="0"/>
              <a:t>9-</a:t>
            </a:r>
            <a:r>
              <a:rPr lang="zh-CN" altLang="en-US" dirty="0"/>
              <a:t>大数据迁移和采集工具”。</a:t>
            </a:r>
            <a:endParaRPr lang="en-US" altLang="zh-CN" dirty="0"/>
          </a:p>
          <a:p>
            <a:r>
              <a:rPr lang="zh-CN" altLang="en-US" dirty="0"/>
              <a:t>思考题</a:t>
            </a:r>
            <a:endParaRPr lang="en-US" altLang="zh-CN" dirty="0"/>
          </a:p>
          <a:p>
            <a:pPr lvl="1"/>
            <a:r>
              <a:rPr lang="en-US" altLang="zh-CN" dirty="0"/>
              <a:t>1. </a:t>
            </a:r>
            <a:r>
              <a:rPr lang="zh-CN" altLang="en-US" dirty="0"/>
              <a:t>实践操作题：尝试使用</a:t>
            </a:r>
            <a:r>
              <a:rPr lang="en-US" altLang="zh-CN" dirty="0"/>
              <a:t>Sqoop</a:t>
            </a:r>
            <a:r>
              <a:rPr lang="zh-CN" altLang="en-US" dirty="0"/>
              <a:t>实现</a:t>
            </a:r>
            <a:r>
              <a:rPr lang="en-US" altLang="zh-CN" dirty="0"/>
              <a:t>HBase</a:t>
            </a:r>
            <a:r>
              <a:rPr lang="zh-CN" altLang="en-US" dirty="0"/>
              <a:t>到</a:t>
            </a:r>
            <a:r>
              <a:rPr lang="en-US" altLang="zh-CN" dirty="0"/>
              <a:t>MySQL</a:t>
            </a:r>
            <a:r>
              <a:rPr lang="zh-CN" altLang="en-US" dirty="0"/>
              <a:t>数据的导入和导出。</a:t>
            </a:r>
          </a:p>
          <a:p>
            <a:pPr lvl="1"/>
            <a:r>
              <a:rPr lang="en-US" altLang="zh-CN" dirty="0"/>
              <a:t>2. </a:t>
            </a:r>
            <a:r>
              <a:rPr lang="zh-CN" altLang="en-US" dirty="0"/>
              <a:t>实践操作题：尝试使用</a:t>
            </a:r>
            <a:r>
              <a:rPr lang="en-US" altLang="zh-CN" dirty="0"/>
              <a:t>Flume</a:t>
            </a:r>
            <a:r>
              <a:rPr lang="zh-CN" altLang="en-US" dirty="0"/>
              <a:t>实现实时读取本地文件到</a:t>
            </a:r>
            <a:r>
              <a:rPr lang="en-US" altLang="zh-CN" dirty="0"/>
              <a:t>HDFS</a:t>
            </a:r>
            <a:r>
              <a:rPr lang="zh-CN" altLang="en-US" dirty="0"/>
              <a:t>集群。</a:t>
            </a:r>
          </a:p>
          <a:p>
            <a:pPr lvl="1"/>
            <a:r>
              <a:rPr lang="en-US" altLang="zh-CN" dirty="0"/>
              <a:t>3. </a:t>
            </a:r>
            <a:r>
              <a:rPr lang="zh-CN" altLang="en-US" dirty="0"/>
              <a:t>实践操作题：尝试使用</a:t>
            </a:r>
            <a:r>
              <a:rPr lang="en-US" altLang="zh-CN" dirty="0"/>
              <a:t>Kettle</a:t>
            </a:r>
            <a:r>
              <a:rPr lang="zh-CN" altLang="en-US" dirty="0"/>
              <a:t>从</a:t>
            </a:r>
            <a:r>
              <a:rPr lang="en-US" altLang="zh-CN" dirty="0"/>
              <a:t>MySQL</a:t>
            </a:r>
            <a:r>
              <a:rPr lang="zh-CN" altLang="en-US" dirty="0"/>
              <a:t>数据库导出数据到本地</a:t>
            </a:r>
            <a:r>
              <a:rPr lang="zh-CN" altLang="en-US"/>
              <a:t>文件。</a:t>
            </a:r>
            <a:endParaRPr lang="zh-CN" altLang="en-US" dirty="0"/>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13091-7535-4AA0-8188-525236752AFB}"/>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44628B90-4AB1-44C4-BE1B-8942CC0E86FA}"/>
              </a:ext>
            </a:extLst>
          </p:cNvPr>
          <p:cNvSpPr>
            <a:spLocks noGrp="1"/>
          </p:cNvSpPr>
          <p:nvPr>
            <p:ph idx="1"/>
          </p:nvPr>
        </p:nvSpPr>
        <p:spPr/>
        <p:txBody>
          <a:bodyPr>
            <a:normAutofit fontScale="47500" lnSpcReduction="20000"/>
          </a:bodyPr>
          <a:lstStyle/>
          <a:p>
            <a:r>
              <a:rPr lang="en-US" altLang="zh-CN" dirty="0"/>
              <a:t>[1] Apache Software Foundation. Apache Sqoop 1.4.7</a:t>
            </a:r>
            <a:r>
              <a:rPr lang="zh-CN" altLang="zh-CN" dirty="0"/>
              <a:t>官方参考指南</a:t>
            </a:r>
            <a:r>
              <a:rPr lang="en-US" altLang="zh-CN" dirty="0"/>
              <a:t>[EB/OL]. [2017-12]. https://sqoop.apache.org/docs/1.4.7/.</a:t>
            </a:r>
            <a:endParaRPr lang="zh-CN" altLang="zh-CN" dirty="0"/>
          </a:p>
          <a:p>
            <a:r>
              <a:rPr lang="en-US" altLang="zh-CN" dirty="0"/>
              <a:t>[2] Apache Software Foundation. Apache Flume 1.9.0</a:t>
            </a:r>
            <a:r>
              <a:rPr lang="zh-CN" altLang="zh-CN" dirty="0"/>
              <a:t>官方参考指南</a:t>
            </a:r>
            <a:r>
              <a:rPr lang="en-US" altLang="zh-CN" dirty="0"/>
              <a:t>[EB/OL]. [2019-1-8]. https://flume.apache.org/releases/content/1.9.0/.</a:t>
            </a:r>
            <a:endParaRPr lang="zh-CN" altLang="zh-CN" dirty="0"/>
          </a:p>
          <a:p>
            <a:r>
              <a:rPr lang="en-US" altLang="zh-CN" dirty="0"/>
              <a:t>[3] Apache Software Foundation. Apache Kafka</a:t>
            </a:r>
            <a:r>
              <a:rPr lang="zh-CN" altLang="zh-CN" dirty="0"/>
              <a:t>官方参考指南</a:t>
            </a:r>
            <a:r>
              <a:rPr lang="en-US" altLang="zh-CN" dirty="0"/>
              <a:t>[EB/OL]. https://kafka.apache.org/documentation</a:t>
            </a:r>
            <a:endParaRPr lang="zh-CN" altLang="zh-CN" dirty="0"/>
          </a:p>
          <a:p>
            <a:r>
              <a:rPr lang="en-US" altLang="zh-CN" dirty="0"/>
              <a:t>[4] Hitachi Vantara. Kettle 7.1</a:t>
            </a:r>
            <a:r>
              <a:rPr lang="zh-CN" altLang="zh-CN" dirty="0"/>
              <a:t>官方参考指南</a:t>
            </a:r>
            <a:r>
              <a:rPr lang="en-US" altLang="zh-CN" dirty="0"/>
              <a:t>[EB/OL]. https://help.pentaho.com/Documentation/7.1.</a:t>
            </a:r>
            <a:endParaRPr lang="zh-CN" altLang="zh-CN" dirty="0"/>
          </a:p>
          <a:p>
            <a:r>
              <a:rPr lang="en-US" altLang="zh-CN" dirty="0"/>
              <a:t>[5] </a:t>
            </a:r>
            <a:r>
              <a:rPr lang="zh-CN" altLang="zh-CN" dirty="0"/>
              <a:t>阿里巴巴</a:t>
            </a:r>
            <a:r>
              <a:rPr lang="en-US" altLang="zh-CN" dirty="0"/>
              <a:t>. </a:t>
            </a:r>
            <a:r>
              <a:rPr lang="en-US" altLang="zh-CN" dirty="0" err="1"/>
              <a:t>DataX</a:t>
            </a:r>
            <a:r>
              <a:rPr lang="en-US" altLang="zh-CN" dirty="0"/>
              <a:t> GitHub[EB/OL]. https://github.com/alibaba/DataX.</a:t>
            </a:r>
            <a:endParaRPr lang="zh-CN" altLang="zh-CN" dirty="0"/>
          </a:p>
          <a:p>
            <a:r>
              <a:rPr lang="en-US" altLang="zh-CN" dirty="0"/>
              <a:t>[6] Elasticsearch B.V. Logstash</a:t>
            </a:r>
            <a:r>
              <a:rPr lang="zh-CN" altLang="zh-CN" dirty="0"/>
              <a:t>官网</a:t>
            </a:r>
            <a:r>
              <a:rPr lang="en-US" altLang="zh-CN" dirty="0"/>
              <a:t>[EB/OL]. https://www.elastic.co/cn/products/logstash.</a:t>
            </a:r>
            <a:endParaRPr lang="zh-CN" altLang="zh-CN" dirty="0"/>
          </a:p>
          <a:p>
            <a:r>
              <a:rPr lang="en-US" altLang="zh-CN" dirty="0"/>
              <a:t>[7] </a:t>
            </a:r>
            <a:r>
              <a:rPr lang="en-US" altLang="zh-CN" dirty="0" err="1"/>
              <a:t>Fluentd</a:t>
            </a:r>
            <a:r>
              <a:rPr lang="en-US" altLang="zh-CN" dirty="0"/>
              <a:t> Project. </a:t>
            </a:r>
            <a:r>
              <a:rPr lang="en-US" altLang="zh-CN" dirty="0" err="1"/>
              <a:t>Fluentd</a:t>
            </a:r>
            <a:r>
              <a:rPr lang="zh-CN" altLang="zh-CN" dirty="0"/>
              <a:t>官网</a:t>
            </a:r>
            <a:r>
              <a:rPr lang="en-US" altLang="zh-CN" dirty="0"/>
              <a:t>[EB/OL]. https://www.fluentd.org/.</a:t>
            </a:r>
            <a:endParaRPr lang="zh-CN" altLang="zh-CN" dirty="0"/>
          </a:p>
          <a:p>
            <a:r>
              <a:rPr lang="en-US" altLang="zh-CN" dirty="0"/>
              <a:t>[8] Apache Software Foundation. Apache </a:t>
            </a:r>
            <a:r>
              <a:rPr lang="en-US" altLang="zh-CN" dirty="0" err="1"/>
              <a:t>Chukwa</a:t>
            </a:r>
            <a:r>
              <a:rPr lang="zh-CN" altLang="zh-CN" dirty="0"/>
              <a:t>官网</a:t>
            </a:r>
            <a:r>
              <a:rPr lang="en-US" altLang="zh-CN" dirty="0"/>
              <a:t>[EB/OL]. https://chukwa.apache.org/.</a:t>
            </a:r>
            <a:endParaRPr lang="zh-CN" altLang="zh-CN" dirty="0"/>
          </a:p>
          <a:p>
            <a:r>
              <a:rPr lang="en-US" altLang="zh-CN" dirty="0"/>
              <a:t>[9] Facebook. Scribe GitHub[EB/OL]. https://github.com/facebookarchive/scribe.</a:t>
            </a:r>
            <a:endParaRPr lang="zh-CN" altLang="zh-CN" dirty="0"/>
          </a:p>
          <a:p>
            <a:r>
              <a:rPr lang="en-US" altLang="zh-CN" dirty="0"/>
              <a:t>[10] Splunk Inc. Splunk</a:t>
            </a:r>
            <a:r>
              <a:rPr lang="zh-CN" altLang="zh-CN" dirty="0"/>
              <a:t>官网</a:t>
            </a:r>
            <a:r>
              <a:rPr lang="en-US" altLang="zh-CN" dirty="0"/>
              <a:t>[EB/OL]. https://www.splunk.com/.</a:t>
            </a:r>
            <a:endParaRPr lang="zh-CN" altLang="zh-CN" dirty="0"/>
          </a:p>
          <a:p>
            <a:r>
              <a:rPr lang="en-US" altLang="zh-CN" dirty="0"/>
              <a:t>[11] Talend. Talend</a:t>
            </a:r>
            <a:r>
              <a:rPr lang="zh-CN" altLang="zh-CN" dirty="0"/>
              <a:t>官网</a:t>
            </a:r>
            <a:r>
              <a:rPr lang="en-US" altLang="zh-CN" dirty="0"/>
              <a:t>[EB/OL]. https://www.talend.com/.</a:t>
            </a:r>
            <a:endParaRPr lang="zh-CN" altLang="zh-CN" dirty="0"/>
          </a:p>
          <a:p>
            <a:r>
              <a:rPr lang="en-US" altLang="zh-CN" dirty="0"/>
              <a:t>[12] </a:t>
            </a:r>
            <a:r>
              <a:rPr lang="en-US" altLang="zh-CN" dirty="0" err="1"/>
              <a:t>ApatarForge</a:t>
            </a:r>
            <a:r>
              <a:rPr lang="en-US" altLang="zh-CN" dirty="0"/>
              <a:t>. </a:t>
            </a:r>
            <a:r>
              <a:rPr lang="en-US" altLang="zh-CN" dirty="0" err="1"/>
              <a:t>Apatar</a:t>
            </a:r>
            <a:r>
              <a:rPr lang="zh-CN" altLang="zh-CN" dirty="0"/>
              <a:t>官网</a:t>
            </a:r>
            <a:r>
              <a:rPr lang="en-US" altLang="zh-CN" dirty="0"/>
              <a:t>[EB/OL]. http://apatar.com/.</a:t>
            </a:r>
          </a:p>
          <a:p>
            <a:r>
              <a:rPr lang="en-US" altLang="zh-CN" dirty="0"/>
              <a:t>[13] The </a:t>
            </a:r>
            <a:r>
              <a:rPr lang="en-US" altLang="zh-CN" dirty="0" err="1"/>
              <a:t>Scriptella</a:t>
            </a:r>
            <a:r>
              <a:rPr lang="en-US" altLang="zh-CN" dirty="0"/>
              <a:t> Project Team. </a:t>
            </a:r>
            <a:r>
              <a:rPr lang="en-US" altLang="zh-CN" dirty="0" err="1"/>
              <a:t>Scriptella</a:t>
            </a:r>
            <a:r>
              <a:rPr lang="zh-CN" altLang="zh-CN" dirty="0"/>
              <a:t>官网</a:t>
            </a:r>
            <a:r>
              <a:rPr lang="en-US" altLang="zh-CN" dirty="0"/>
              <a:t>[EB/OL]. https://scriptella.org/.</a:t>
            </a:r>
            <a:endParaRPr lang="zh-CN" altLang="zh-CN" dirty="0"/>
          </a:p>
        </p:txBody>
      </p:sp>
    </p:spTree>
    <p:extLst>
      <p:ext uri="{BB962C8B-B14F-4D97-AF65-F5344CB8AC3E}">
        <p14:creationId xmlns:p14="http://schemas.microsoft.com/office/powerpoint/2010/main" val="1064561738"/>
      </p:ext>
    </p:extLst>
  </p:cSld>
  <p:clrMapOvr>
    <a:masterClrMapping/>
  </p:clrMapOvr>
  <p:transition spd="med">
    <p:pull/>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C5917-A586-4230-B2EC-A5B75493842C}"/>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3EC86574-B8F5-463B-9A61-3A97260AB854}"/>
              </a:ext>
            </a:extLst>
          </p:cNvPr>
          <p:cNvSpPr>
            <a:spLocks noGrp="1"/>
          </p:cNvSpPr>
          <p:nvPr>
            <p:ph idx="1"/>
          </p:nvPr>
        </p:nvSpPr>
        <p:spPr/>
        <p:txBody>
          <a:bodyPr>
            <a:normAutofit fontScale="92500" lnSpcReduction="10000"/>
          </a:bodyPr>
          <a:lstStyle/>
          <a:p>
            <a:r>
              <a:rPr lang="en-US" altLang="zh-CN" dirty="0"/>
              <a:t>8. </a:t>
            </a:r>
            <a:r>
              <a:rPr lang="zh-CN" altLang="en-US" dirty="0"/>
              <a:t>设置</a:t>
            </a:r>
            <a:r>
              <a:rPr lang="en-US" altLang="zh-CN" dirty="0"/>
              <a:t>$SQOOP_HOME</a:t>
            </a:r>
            <a:r>
              <a:rPr lang="zh-CN" altLang="en-US" dirty="0"/>
              <a:t>目录属主</a:t>
            </a:r>
          </a:p>
          <a:p>
            <a:pPr lvl="1"/>
            <a:r>
              <a:rPr lang="zh-CN" altLang="en-US" dirty="0"/>
              <a:t>为了在普通用户下使用</a:t>
            </a:r>
            <a:r>
              <a:rPr lang="en-US" altLang="zh-CN" dirty="0"/>
              <a:t>Sqoop</a:t>
            </a:r>
            <a:r>
              <a:rPr lang="zh-CN" altLang="en-US" dirty="0"/>
              <a:t>，将</a:t>
            </a:r>
            <a:r>
              <a:rPr lang="en-US" altLang="zh-CN" dirty="0"/>
              <a:t>$SQOOP_HOME</a:t>
            </a:r>
            <a:r>
              <a:rPr lang="zh-CN" altLang="en-US" dirty="0"/>
              <a:t>目录属主设置为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/local/sqoop-1.4.7</a:t>
            </a:r>
          </a:p>
          <a:p>
            <a:pPr marL="171450" lvl="1">
              <a:spcBef>
                <a:spcPts val="750"/>
              </a:spcBef>
            </a:pPr>
            <a:r>
              <a:rPr lang="en-US" altLang="zh-CN" sz="2100" dirty="0"/>
              <a:t>9. </a:t>
            </a:r>
            <a:r>
              <a:rPr lang="zh-CN" altLang="en-US" sz="2100" dirty="0"/>
              <a:t>在系统配置文件目录</a:t>
            </a:r>
            <a:r>
              <a:rPr lang="en-US" altLang="zh-CN" sz="2100" dirty="0"/>
              <a:t>/</a:t>
            </a:r>
            <a:r>
              <a:rPr lang="en-US" altLang="zh-CN" sz="2100" dirty="0" err="1"/>
              <a:t>etc</a:t>
            </a:r>
            <a:r>
              <a:rPr lang="en-US" altLang="zh-CN" sz="2100" dirty="0"/>
              <a:t>/</a:t>
            </a:r>
            <a:r>
              <a:rPr lang="en-US" altLang="zh-CN" sz="2100" dirty="0" err="1"/>
              <a:t>profile.d</a:t>
            </a:r>
            <a:r>
              <a:rPr lang="zh-CN" altLang="en-US" sz="2100" dirty="0"/>
              <a:t>下新建</a:t>
            </a:r>
            <a:r>
              <a:rPr lang="en-US" altLang="zh-CN" sz="2100" dirty="0"/>
              <a:t>sqoop.sh</a:t>
            </a:r>
          </a:p>
          <a:p>
            <a:pPr lvl="1"/>
            <a:r>
              <a:rPr lang="zh-CN" altLang="en-US" dirty="0"/>
              <a:t>使用“</a:t>
            </a:r>
            <a:r>
              <a:rPr lang="en-US" altLang="zh-CN" dirty="0"/>
              <a:t>vim /</a:t>
            </a:r>
            <a:r>
              <a:rPr lang="en-US" altLang="zh-CN" dirty="0" err="1"/>
              <a:t>etc</a:t>
            </a:r>
            <a:r>
              <a:rPr lang="en-US" altLang="zh-CN" dirty="0"/>
              <a:t>/</a:t>
            </a:r>
            <a:r>
              <a:rPr lang="en-US" altLang="zh-CN" dirty="0" err="1"/>
              <a:t>profile.d</a:t>
            </a:r>
            <a:r>
              <a:rPr lang="en-US" altLang="zh-CN" dirty="0"/>
              <a:t>/sqoop.sh”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sqoop.sh</a:t>
            </a:r>
            <a:r>
              <a:rPr lang="zh-CN" altLang="en-US" dirty="0"/>
              <a:t>，添加如下内容。</a:t>
            </a:r>
          </a:p>
          <a:p>
            <a:pPr marL="342900" lvl="1" indent="0">
              <a:buNone/>
            </a:pPr>
            <a:r>
              <a:rPr lang="en-US" altLang="zh-CN" i="1" dirty="0"/>
              <a:t>export SQOOP_HOME=/</a:t>
            </a:r>
            <a:r>
              <a:rPr lang="en-US" altLang="zh-CN" i="1" dirty="0" err="1"/>
              <a:t>usr</a:t>
            </a:r>
            <a:r>
              <a:rPr lang="en-US" altLang="zh-CN" i="1" dirty="0"/>
              <a:t>/local/sqoop-1.4.7</a:t>
            </a:r>
          </a:p>
          <a:p>
            <a:pPr marL="342900" lvl="1" indent="0">
              <a:buNone/>
            </a:pPr>
            <a:r>
              <a:rPr lang="en-US" altLang="zh-CN" i="1" dirty="0"/>
              <a:t>export PATH=$SQOOP_HOME/bin:$PATH</a:t>
            </a:r>
          </a:p>
          <a:p>
            <a:pPr lvl="1"/>
            <a:r>
              <a:rPr lang="zh-CN" altLang="en-US" dirty="0"/>
              <a:t>其次，重启机器，使之生效。</a:t>
            </a:r>
          </a:p>
          <a:p>
            <a:pPr lvl="1"/>
            <a:r>
              <a:rPr lang="zh-CN" altLang="en-US" dirty="0"/>
              <a:t>此步骤可省略，否则输入</a:t>
            </a:r>
            <a:r>
              <a:rPr lang="en-US" altLang="zh-CN" dirty="0"/>
              <a:t>Sqoop</a:t>
            </a:r>
            <a:r>
              <a:rPr lang="zh-CN" altLang="en-US" dirty="0"/>
              <a:t>命令时，需切换到</a:t>
            </a:r>
            <a:r>
              <a:rPr lang="en-US" altLang="zh-CN" dirty="0"/>
              <a:t>$SQOOP_HOME/bin</a:t>
            </a:r>
            <a:r>
              <a:rPr lang="zh-CN" altLang="en-US" dirty="0"/>
              <a:t>。</a:t>
            </a:r>
            <a:endParaRPr lang="en-US" altLang="zh-CN" i="1" dirty="0"/>
          </a:p>
        </p:txBody>
      </p:sp>
    </p:spTree>
    <p:extLst>
      <p:ext uri="{BB962C8B-B14F-4D97-AF65-F5344CB8AC3E}">
        <p14:creationId xmlns:p14="http://schemas.microsoft.com/office/powerpoint/2010/main" val="267387526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118C8-12E2-4770-99C0-1A7CF8D4C681}"/>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5360913A-7784-411F-A87B-FFBD09CDEA1F}"/>
              </a:ext>
            </a:extLst>
          </p:cNvPr>
          <p:cNvSpPr>
            <a:spLocks noGrp="1"/>
          </p:cNvSpPr>
          <p:nvPr>
            <p:ph idx="1"/>
          </p:nvPr>
        </p:nvSpPr>
        <p:spPr>
          <a:xfrm>
            <a:off x="628650" y="1369219"/>
            <a:ext cx="3241040" cy="3263504"/>
          </a:xfrm>
        </p:spPr>
        <p:txBody>
          <a:bodyPr/>
          <a:lstStyle/>
          <a:p>
            <a:r>
              <a:rPr lang="en-US" altLang="zh-CN" dirty="0"/>
              <a:t>10. </a:t>
            </a:r>
            <a:r>
              <a:rPr lang="zh-CN" altLang="en-US" dirty="0"/>
              <a:t>验证</a:t>
            </a:r>
            <a:r>
              <a:rPr lang="en-US" altLang="zh-CN" dirty="0"/>
              <a:t>Sqoop</a:t>
            </a:r>
          </a:p>
          <a:p>
            <a:pPr lvl="1"/>
            <a:r>
              <a:rPr lang="zh-CN" altLang="en-US" dirty="0"/>
              <a:t>通过命令</a:t>
            </a:r>
            <a:r>
              <a:rPr lang="zh-CN" altLang="en-US" i="1" dirty="0"/>
              <a:t>“</a:t>
            </a:r>
            <a:r>
              <a:rPr lang="en-US" altLang="zh-CN" i="1" dirty="0" err="1"/>
              <a:t>sqoop</a:t>
            </a:r>
            <a:r>
              <a:rPr lang="en-US" altLang="zh-CN" i="1" dirty="0"/>
              <a:t> help”</a:t>
            </a:r>
            <a:r>
              <a:rPr lang="zh-CN" altLang="en-US" dirty="0"/>
              <a:t>来验证</a:t>
            </a:r>
            <a:r>
              <a:rPr lang="en-US" altLang="zh-CN" dirty="0"/>
              <a:t>Sqoop</a:t>
            </a:r>
            <a:r>
              <a:rPr lang="zh-CN" altLang="en-US" dirty="0"/>
              <a:t>配置是否正确，若出现帮助信息，则证明</a:t>
            </a:r>
            <a:r>
              <a:rPr lang="en-US" altLang="zh-CN" dirty="0"/>
              <a:t>Sqoop</a:t>
            </a:r>
            <a:r>
              <a:rPr lang="zh-CN" altLang="en-US" dirty="0"/>
              <a:t>已部署成功。</a:t>
            </a:r>
          </a:p>
          <a:p>
            <a:endParaRPr lang="zh-CN" altLang="en-US" dirty="0"/>
          </a:p>
        </p:txBody>
      </p:sp>
      <p:pic>
        <p:nvPicPr>
          <p:cNvPr id="4" name="图片 3">
            <a:extLst>
              <a:ext uri="{FF2B5EF4-FFF2-40B4-BE49-F238E27FC236}">
                <a16:creationId xmlns:a16="http://schemas.microsoft.com/office/drawing/2014/main" id="{1225541D-88A3-49DC-9665-3DC40B3CBCC6}"/>
              </a:ext>
            </a:extLst>
          </p:cNvPr>
          <p:cNvPicPr/>
          <p:nvPr/>
        </p:nvPicPr>
        <p:blipFill>
          <a:blip r:embed="rId2"/>
          <a:stretch>
            <a:fillRect/>
          </a:stretch>
        </p:blipFill>
        <p:spPr>
          <a:xfrm>
            <a:off x="3869690" y="770930"/>
            <a:ext cx="5274310" cy="4018280"/>
          </a:xfrm>
          <a:prstGeom prst="rect">
            <a:avLst/>
          </a:prstGeom>
        </p:spPr>
      </p:pic>
    </p:spTree>
    <p:extLst>
      <p:ext uri="{BB962C8B-B14F-4D97-AF65-F5344CB8AC3E}">
        <p14:creationId xmlns:p14="http://schemas.microsoft.com/office/powerpoint/2010/main" val="344348888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6" name="内容占位符 5">
            <a:extLst>
              <a:ext uri="{FF2B5EF4-FFF2-40B4-BE49-F238E27FC236}">
                <a16:creationId xmlns:a16="http://schemas.microsoft.com/office/drawing/2014/main" id="{C8F73C81-1AF7-4335-A9D9-87CE53B909F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3382" y="1370013"/>
            <a:ext cx="3897235" cy="3262312"/>
          </a:xfr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0ED1D-E551-4794-AC62-860A7FBF2539}"/>
              </a:ext>
            </a:extLst>
          </p:cNvPr>
          <p:cNvSpPr>
            <a:spLocks noGrp="1"/>
          </p:cNvSpPr>
          <p:nvPr>
            <p:ph type="title"/>
          </p:nvPr>
        </p:nvSpPr>
        <p:spPr/>
        <p:txBody>
          <a:bodyPr/>
          <a:lstStyle/>
          <a:p>
            <a:r>
              <a:rPr lang="en-US" altLang="zh-CN" dirty="0"/>
              <a:t>9.1.4  </a:t>
            </a:r>
            <a:r>
              <a:rPr lang="zh-CN" altLang="en-US" dirty="0"/>
              <a:t>实战</a:t>
            </a:r>
            <a:r>
              <a:rPr lang="en-US" altLang="zh-CN" dirty="0"/>
              <a:t>Sqoop</a:t>
            </a:r>
            <a:endParaRPr lang="zh-CN" altLang="en-US" dirty="0"/>
          </a:p>
        </p:txBody>
      </p:sp>
      <p:graphicFrame>
        <p:nvGraphicFramePr>
          <p:cNvPr id="4" name="内容占位符 3">
            <a:extLst>
              <a:ext uri="{FF2B5EF4-FFF2-40B4-BE49-F238E27FC236}">
                <a16:creationId xmlns:a16="http://schemas.microsoft.com/office/drawing/2014/main" id="{FC810131-2BFE-48C9-82AA-4F4DE3D8B1B5}"/>
              </a:ext>
            </a:extLst>
          </p:cNvPr>
          <p:cNvGraphicFramePr>
            <a:graphicFrameLocks noGrp="1"/>
          </p:cNvGraphicFramePr>
          <p:nvPr>
            <p:ph idx="1"/>
            <p:extLst>
              <p:ext uri="{D42A27DB-BD31-4B8C-83A1-F6EECF244321}">
                <p14:modId xmlns:p14="http://schemas.microsoft.com/office/powerpoint/2010/main" val="410121672"/>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42617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F0D17-5785-4C4E-A2EB-7ED1094158FC}"/>
              </a:ext>
            </a:extLst>
          </p:cNvPr>
          <p:cNvSpPr>
            <a:spLocks noGrp="1"/>
          </p:cNvSpPr>
          <p:nvPr>
            <p:ph type="title"/>
          </p:nvPr>
        </p:nvSpPr>
        <p:spPr/>
        <p:txBody>
          <a:bodyPr/>
          <a:lstStyle/>
          <a:p>
            <a:r>
              <a:rPr lang="en-US" altLang="zh-CN" dirty="0"/>
              <a:t>1. Sqoop Shell</a:t>
            </a:r>
          </a:p>
        </p:txBody>
      </p:sp>
      <p:sp>
        <p:nvSpPr>
          <p:cNvPr id="3" name="内容占位符 2">
            <a:extLst>
              <a:ext uri="{FF2B5EF4-FFF2-40B4-BE49-F238E27FC236}">
                <a16:creationId xmlns:a16="http://schemas.microsoft.com/office/drawing/2014/main" id="{A61663C4-E9BB-4120-882A-8EBFFE1666AE}"/>
              </a:ext>
            </a:extLst>
          </p:cNvPr>
          <p:cNvSpPr>
            <a:spLocks noGrp="1"/>
          </p:cNvSpPr>
          <p:nvPr>
            <p:ph idx="1"/>
          </p:nvPr>
        </p:nvSpPr>
        <p:spPr>
          <a:xfrm>
            <a:off x="628650" y="1369219"/>
            <a:ext cx="3241040" cy="3263504"/>
          </a:xfrm>
        </p:spPr>
        <p:txBody>
          <a:bodyPr/>
          <a:lstStyle/>
          <a:p>
            <a:pPr marL="171450" lvl="1">
              <a:spcBef>
                <a:spcPts val="750"/>
              </a:spcBef>
            </a:pPr>
            <a:r>
              <a:rPr lang="en-US" altLang="zh-CN" sz="2000" dirty="0"/>
              <a:t>Sqoop</a:t>
            </a:r>
            <a:r>
              <a:rPr lang="zh-CN" altLang="en-US" sz="2000" dirty="0"/>
              <a:t>命令的语法格式如下所示：</a:t>
            </a:r>
          </a:p>
          <a:p>
            <a:pPr marL="0" lvl="1" indent="0">
              <a:spcBef>
                <a:spcPts val="750"/>
              </a:spcBef>
              <a:buNone/>
            </a:pPr>
            <a:r>
              <a:rPr lang="en-US" altLang="zh-CN" sz="2000" i="1" dirty="0" err="1"/>
              <a:t>sqoop</a:t>
            </a:r>
            <a:r>
              <a:rPr lang="en-US" altLang="zh-CN" sz="2000" i="1" dirty="0"/>
              <a:t> COMMAND [ARGS]</a:t>
            </a:r>
          </a:p>
          <a:p>
            <a:pPr marL="171450" lvl="1">
              <a:spcBef>
                <a:spcPts val="750"/>
              </a:spcBef>
            </a:pPr>
            <a:r>
              <a:rPr lang="zh-CN" altLang="en-US" sz="2000" dirty="0"/>
              <a:t>使用命令“</a:t>
            </a:r>
            <a:r>
              <a:rPr lang="en-US" altLang="zh-CN" sz="2000" dirty="0" err="1"/>
              <a:t>sqoop</a:t>
            </a:r>
            <a:r>
              <a:rPr lang="en-US" altLang="zh-CN" sz="2000" dirty="0"/>
              <a:t> help”</a:t>
            </a:r>
            <a:r>
              <a:rPr lang="zh-CN" altLang="en-US" sz="2000" dirty="0"/>
              <a:t>可查看完整帮助信息。</a:t>
            </a:r>
          </a:p>
        </p:txBody>
      </p:sp>
      <p:pic>
        <p:nvPicPr>
          <p:cNvPr id="4" name="图片 3">
            <a:extLst>
              <a:ext uri="{FF2B5EF4-FFF2-40B4-BE49-F238E27FC236}">
                <a16:creationId xmlns:a16="http://schemas.microsoft.com/office/drawing/2014/main" id="{750F6604-8EB6-41C1-88A9-BBD78C16E85B}"/>
              </a:ext>
            </a:extLst>
          </p:cNvPr>
          <p:cNvPicPr/>
          <p:nvPr/>
        </p:nvPicPr>
        <p:blipFill>
          <a:blip r:embed="rId2"/>
          <a:stretch>
            <a:fillRect/>
          </a:stretch>
        </p:blipFill>
        <p:spPr>
          <a:xfrm>
            <a:off x="3869690" y="1766848"/>
            <a:ext cx="5274310" cy="2468245"/>
          </a:xfrm>
          <a:prstGeom prst="rect">
            <a:avLst/>
          </a:prstGeom>
        </p:spPr>
      </p:pic>
    </p:spTree>
    <p:extLst>
      <p:ext uri="{BB962C8B-B14F-4D97-AF65-F5344CB8AC3E}">
        <p14:creationId xmlns:p14="http://schemas.microsoft.com/office/powerpoint/2010/main" val="108738986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44824-D419-4AA6-8918-D2271A0FBBF0}"/>
              </a:ext>
            </a:extLst>
          </p:cNvPr>
          <p:cNvSpPr>
            <a:spLocks noGrp="1"/>
          </p:cNvSpPr>
          <p:nvPr>
            <p:ph type="title"/>
          </p:nvPr>
        </p:nvSpPr>
        <p:spPr/>
        <p:txBody>
          <a:bodyPr/>
          <a:lstStyle/>
          <a:p>
            <a:r>
              <a:rPr lang="en-US" altLang="zh-CN" dirty="0"/>
              <a:t>Sqoop 1.4.7</a:t>
            </a:r>
            <a:r>
              <a:rPr lang="zh-CN" altLang="zh-CN" dirty="0"/>
              <a:t>中提供的参数</a:t>
            </a:r>
            <a:r>
              <a:rPr lang="en-US" altLang="zh-CN" dirty="0"/>
              <a:t>COMMAND</a:t>
            </a:r>
            <a:endParaRPr lang="zh-CN" altLang="en-US" dirty="0"/>
          </a:p>
        </p:txBody>
      </p:sp>
      <p:graphicFrame>
        <p:nvGraphicFramePr>
          <p:cNvPr id="4" name="内容占位符 3">
            <a:extLst>
              <a:ext uri="{FF2B5EF4-FFF2-40B4-BE49-F238E27FC236}">
                <a16:creationId xmlns:a16="http://schemas.microsoft.com/office/drawing/2014/main" id="{6AC7BBA7-3FB8-4F2D-9867-7C0AEEACA31E}"/>
              </a:ext>
            </a:extLst>
          </p:cNvPr>
          <p:cNvGraphicFramePr>
            <a:graphicFrameLocks noGrp="1"/>
          </p:cNvGraphicFramePr>
          <p:nvPr>
            <p:ph idx="1"/>
            <p:extLst>
              <p:ext uri="{D42A27DB-BD31-4B8C-83A1-F6EECF244321}">
                <p14:modId xmlns:p14="http://schemas.microsoft.com/office/powerpoint/2010/main" val="2515806576"/>
              </p:ext>
            </p:extLst>
          </p:nvPr>
        </p:nvGraphicFramePr>
        <p:xfrm>
          <a:off x="628650" y="1511751"/>
          <a:ext cx="7886699" cy="2926080"/>
        </p:xfrm>
        <a:graphic>
          <a:graphicData uri="http://schemas.openxmlformats.org/drawingml/2006/table">
            <a:tbl>
              <a:tblPr firstRow="1" firstCol="1" bandRow="1">
                <a:tableStyleId>{5C22544A-7EE6-4342-B048-85BDC9FD1C3A}</a:tableStyleId>
              </a:tblPr>
              <a:tblGrid>
                <a:gridCol w="1747318">
                  <a:extLst>
                    <a:ext uri="{9D8B030D-6E8A-4147-A177-3AD203B41FA5}">
                      <a16:colId xmlns:a16="http://schemas.microsoft.com/office/drawing/2014/main" val="4060068120"/>
                    </a:ext>
                  </a:extLst>
                </a:gridCol>
                <a:gridCol w="6139381">
                  <a:extLst>
                    <a:ext uri="{9D8B030D-6E8A-4147-A177-3AD203B41FA5}">
                      <a16:colId xmlns:a16="http://schemas.microsoft.com/office/drawing/2014/main" val="751115187"/>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命令</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功能描述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9417018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codegen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将关系数据库的表映射为</a:t>
                      </a:r>
                      <a:r>
                        <a:rPr lang="en-US" sz="1200" kern="0">
                          <a:effectLst/>
                          <a:latin typeface="微软雅黑" panose="020B0503020204020204" pitchFamily="34" charset="-122"/>
                          <a:ea typeface="微软雅黑" panose="020B0503020204020204" pitchFamily="34" charset="-122"/>
                        </a:rPr>
                        <a:t>Java</a:t>
                      </a:r>
                      <a:r>
                        <a:rPr lang="zh-CN" sz="1200" kern="0">
                          <a:effectLst/>
                          <a:latin typeface="微软雅黑" panose="020B0503020204020204" pitchFamily="34" charset="-122"/>
                          <a:ea typeface="微软雅黑" panose="020B0503020204020204" pitchFamily="34" charset="-122"/>
                        </a:rPr>
                        <a:t>文件、</a:t>
                      </a:r>
                      <a:r>
                        <a:rPr lang="en-US" sz="1200" kern="0">
                          <a:effectLst/>
                          <a:latin typeface="微软雅黑" panose="020B0503020204020204" pitchFamily="34" charset="-122"/>
                          <a:ea typeface="微软雅黑" panose="020B0503020204020204" pitchFamily="34" charset="-122"/>
                        </a:rPr>
                        <a:t>Java Class</a:t>
                      </a:r>
                      <a:r>
                        <a:rPr lang="zh-CN" sz="1200" kern="0">
                          <a:effectLst/>
                          <a:latin typeface="微软雅黑" panose="020B0503020204020204" pitchFamily="34" charset="-122"/>
                          <a:ea typeface="微软雅黑" panose="020B0503020204020204" pitchFamily="34" charset="-122"/>
                        </a:rPr>
                        <a:t>文件以及</a:t>
                      </a:r>
                      <a:r>
                        <a:rPr lang="en-US" sz="1200" kern="0">
                          <a:effectLst/>
                          <a:latin typeface="微软雅黑" panose="020B0503020204020204" pitchFamily="34" charset="-122"/>
                          <a:ea typeface="微软雅黑" panose="020B0503020204020204" pitchFamily="34" charset="-122"/>
                        </a:rPr>
                        <a:t>jar</a:t>
                      </a:r>
                      <a:r>
                        <a:rPr lang="zh-CN" sz="1200" kern="0">
                          <a:effectLst/>
                          <a:latin typeface="微软雅黑" panose="020B0503020204020204" pitchFamily="34" charset="-122"/>
                          <a:ea typeface="微软雅黑" panose="020B0503020204020204" pitchFamily="34" charset="-122"/>
                        </a:rPr>
                        <a:t>包</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5252691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create-hive-table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生成与关系数据库表的表结构对应的</a:t>
                      </a:r>
                      <a:r>
                        <a:rPr lang="en-US" sz="1200" kern="0">
                          <a:effectLst/>
                          <a:latin typeface="微软雅黑" panose="020B0503020204020204" pitchFamily="34" charset="-122"/>
                          <a:ea typeface="微软雅黑" panose="020B0503020204020204" pitchFamily="34" charset="-122"/>
                        </a:rPr>
                        <a:t>Hive</a:t>
                      </a:r>
                      <a:r>
                        <a:rPr lang="zh-CN" sz="1200" kern="0">
                          <a:effectLst/>
                          <a:latin typeface="微软雅黑" panose="020B0503020204020204" pitchFamily="34" charset="-122"/>
                          <a:ea typeface="微软雅黑" panose="020B0503020204020204" pitchFamily="34" charset="-122"/>
                        </a:rPr>
                        <a:t>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0036132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eval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预先了解</a:t>
                      </a:r>
                      <a:r>
                        <a:rPr lang="en-US" sz="1200" kern="0">
                          <a:effectLst/>
                          <a:latin typeface="微软雅黑" panose="020B0503020204020204" pitchFamily="34" charset="-122"/>
                          <a:ea typeface="微软雅黑" panose="020B0503020204020204" pitchFamily="34" charset="-122"/>
                        </a:rPr>
                        <a:t>SQL</a:t>
                      </a:r>
                      <a:r>
                        <a:rPr lang="zh-CN" sz="1200" kern="0">
                          <a:effectLst/>
                          <a:latin typeface="微软雅黑" panose="020B0503020204020204" pitchFamily="34" charset="-122"/>
                          <a:ea typeface="微软雅黑" panose="020B0503020204020204" pitchFamily="34" charset="-122"/>
                        </a:rPr>
                        <a:t>语句是否正确，并查看</a:t>
                      </a:r>
                      <a:r>
                        <a:rPr lang="en-US" sz="1200" kern="0">
                          <a:effectLst/>
                          <a:latin typeface="微软雅黑" panose="020B0503020204020204" pitchFamily="34" charset="-122"/>
                          <a:ea typeface="微软雅黑" panose="020B0503020204020204" pitchFamily="34" charset="-122"/>
                        </a:rPr>
                        <a:t>SQL</a:t>
                      </a:r>
                      <a:r>
                        <a:rPr lang="zh-CN" sz="1200" kern="0">
                          <a:effectLst/>
                          <a:latin typeface="微软雅黑" panose="020B0503020204020204" pitchFamily="34" charset="-122"/>
                          <a:ea typeface="微软雅黑" panose="020B0503020204020204" pitchFamily="34" charset="-122"/>
                        </a:rPr>
                        <a:t>执行结果</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55037010"/>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export</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将数据从</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导出到关系数据库某个表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0480754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help</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显示</a:t>
                      </a:r>
                      <a:r>
                        <a:rPr lang="en-US" sz="1200" kern="0">
                          <a:effectLst/>
                          <a:latin typeface="微软雅黑" panose="020B0503020204020204" pitchFamily="34" charset="-122"/>
                          <a:ea typeface="微软雅黑" panose="020B0503020204020204" pitchFamily="34" charset="-122"/>
                        </a:rPr>
                        <a:t>Sqoop</a:t>
                      </a:r>
                      <a:r>
                        <a:rPr lang="zh-CN" sz="1200" kern="0">
                          <a:effectLst/>
                          <a:latin typeface="微软雅黑" panose="020B0503020204020204" pitchFamily="34" charset="-122"/>
                          <a:ea typeface="微软雅黑" panose="020B0503020204020204" pitchFamily="34" charset="-122"/>
                        </a:rPr>
                        <a:t>帮助信息</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01995398"/>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import</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将数据从关系数据库某个表导入到</a:t>
                      </a:r>
                      <a:r>
                        <a:rPr lang="en-US" sz="1200" kern="0">
                          <a:effectLst/>
                          <a:latin typeface="微软雅黑" panose="020B0503020204020204" pitchFamily="34" charset="-122"/>
                          <a:ea typeface="微软雅黑" panose="020B0503020204020204" pitchFamily="34" charset="-122"/>
                        </a:rPr>
                        <a:t>HDFS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4319370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import-all-tables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导入某个数据库下所有表到</a:t>
                      </a:r>
                      <a:r>
                        <a:rPr lang="en-US" sz="1200" kern="0">
                          <a:effectLst/>
                          <a:latin typeface="微软雅黑" panose="020B0503020204020204" pitchFamily="34" charset="-122"/>
                          <a:ea typeface="微软雅黑" panose="020B0503020204020204" pitchFamily="34" charset="-122"/>
                        </a:rPr>
                        <a:t>HDFS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3662375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import-mainframe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将数据集从某个主机导入到</a:t>
                      </a:r>
                      <a:r>
                        <a:rPr lang="en-US" sz="1200" kern="0">
                          <a:effectLst/>
                          <a:latin typeface="微软雅黑" panose="020B0503020204020204" pitchFamily="34" charset="-122"/>
                          <a:ea typeface="微软雅黑" panose="020B0503020204020204" pitchFamily="34" charset="-122"/>
                        </a:rPr>
                        <a:t>HDFS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2620667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job</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用来生成一个</a:t>
                      </a:r>
                      <a:r>
                        <a:rPr lang="en-US" sz="1200" kern="0">
                          <a:effectLst/>
                          <a:latin typeface="微软雅黑" panose="020B0503020204020204" pitchFamily="34" charset="-122"/>
                          <a:ea typeface="微软雅黑" panose="020B0503020204020204" pitchFamily="34" charset="-122"/>
                        </a:rPr>
                        <a:t>Sqoop Job</a:t>
                      </a:r>
                      <a:r>
                        <a:rPr lang="zh-CN" sz="1200" kern="0">
                          <a:effectLst/>
                          <a:latin typeface="微软雅黑" panose="020B0503020204020204" pitchFamily="34" charset="-122"/>
                          <a:ea typeface="微软雅黑" panose="020B0503020204020204" pitchFamily="34" charset="-122"/>
                        </a:rPr>
                        <a:t>，生成后，该任务并不执行，除非使用命令执行该任务</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18460219"/>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list-databases</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列出所有数据库名</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2902554"/>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list-tables</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列出某个数据库下的所有表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88311474"/>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merge</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中不同目录下的数据整合一起，并存放在指定目录中</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6026505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metastore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记录</a:t>
                      </a:r>
                      <a:r>
                        <a:rPr lang="en-US" sz="1200" kern="0">
                          <a:effectLst/>
                          <a:latin typeface="微软雅黑" panose="020B0503020204020204" pitchFamily="34" charset="-122"/>
                          <a:ea typeface="微软雅黑" panose="020B0503020204020204" pitchFamily="34" charset="-122"/>
                        </a:rPr>
                        <a:t>Sqoop Job</a:t>
                      </a:r>
                      <a:r>
                        <a:rPr lang="zh-CN" sz="1200" kern="0">
                          <a:effectLst/>
                          <a:latin typeface="微软雅黑" panose="020B0503020204020204" pitchFamily="34" charset="-122"/>
                          <a:ea typeface="微软雅黑" panose="020B0503020204020204" pitchFamily="34" charset="-122"/>
                        </a:rPr>
                        <a:t>的元数据信息，如果不启动</a:t>
                      </a:r>
                      <a:r>
                        <a:rPr lang="en-US" sz="1200" kern="0">
                          <a:effectLst/>
                          <a:latin typeface="微软雅黑" panose="020B0503020204020204" pitchFamily="34" charset="-122"/>
                          <a:ea typeface="微软雅黑" panose="020B0503020204020204" pitchFamily="34" charset="-122"/>
                        </a:rPr>
                        <a:t>metastore</a:t>
                      </a:r>
                      <a:r>
                        <a:rPr lang="zh-CN" sz="1200" kern="0">
                          <a:effectLst/>
                          <a:latin typeface="微软雅黑" panose="020B0503020204020204" pitchFamily="34" charset="-122"/>
                          <a:ea typeface="微软雅黑" panose="020B0503020204020204" pitchFamily="34" charset="-122"/>
                        </a:rPr>
                        <a:t>实例，则默认的元数据存储目录为：</a:t>
                      </a:r>
                      <a:r>
                        <a:rPr lang="en-US" sz="1200" kern="0">
                          <a:effectLst/>
                          <a:latin typeface="微软雅黑" panose="020B0503020204020204" pitchFamily="34" charset="-122"/>
                          <a:ea typeface="微软雅黑" panose="020B0503020204020204" pitchFamily="34" charset="-122"/>
                        </a:rPr>
                        <a:t>~/.sqoop</a:t>
                      </a:r>
                      <a:r>
                        <a:rPr lang="zh-CN" sz="1200" kern="0">
                          <a:effectLst/>
                          <a:latin typeface="微软雅黑" panose="020B0503020204020204" pitchFamily="34" charset="-122"/>
                          <a:ea typeface="微软雅黑" panose="020B0503020204020204" pitchFamily="34" charset="-122"/>
                        </a:rPr>
                        <a:t>，如果要更改存储目录，可在配置文件</a:t>
                      </a:r>
                      <a:r>
                        <a:rPr lang="en-US" sz="1200" kern="0">
                          <a:effectLst/>
                          <a:latin typeface="微软雅黑" panose="020B0503020204020204" pitchFamily="34" charset="-122"/>
                          <a:ea typeface="微软雅黑" panose="020B0503020204020204" pitchFamily="34" charset="-122"/>
                        </a:rPr>
                        <a:t>sqoop-site.xml</a:t>
                      </a:r>
                      <a:r>
                        <a:rPr lang="zh-CN" sz="1200" kern="0">
                          <a:effectLst/>
                          <a:latin typeface="微软雅黑" panose="020B0503020204020204" pitchFamily="34" charset="-122"/>
                          <a:ea typeface="微软雅黑" panose="020B0503020204020204" pitchFamily="34" charset="-122"/>
                        </a:rPr>
                        <a:t>中进行更改</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27105396"/>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version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显示</a:t>
                      </a:r>
                      <a:r>
                        <a:rPr lang="en-US" sz="1200" kern="0" dirty="0">
                          <a:effectLst/>
                          <a:latin typeface="微软雅黑" panose="020B0503020204020204" pitchFamily="34" charset="-122"/>
                          <a:ea typeface="微软雅黑" panose="020B0503020204020204" pitchFamily="34" charset="-122"/>
                        </a:rPr>
                        <a:t>Sqoop</a:t>
                      </a:r>
                      <a:r>
                        <a:rPr lang="zh-CN" sz="1200" kern="0" dirty="0">
                          <a:effectLst/>
                          <a:latin typeface="微软雅黑" panose="020B0503020204020204" pitchFamily="34" charset="-122"/>
                          <a:ea typeface="微软雅黑" panose="020B0503020204020204" pitchFamily="34" charset="-122"/>
                        </a:rPr>
                        <a:t>版本信息</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2866565"/>
                  </a:ext>
                </a:extLst>
              </a:tr>
            </a:tbl>
          </a:graphicData>
        </a:graphic>
      </p:graphicFrame>
    </p:spTree>
    <p:extLst>
      <p:ext uri="{BB962C8B-B14F-4D97-AF65-F5344CB8AC3E}">
        <p14:creationId xmlns:p14="http://schemas.microsoft.com/office/powerpoint/2010/main" val="74746862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40493-1D8C-4C7E-9B53-0C8C054F3A0E}"/>
              </a:ext>
            </a:extLst>
          </p:cNvPr>
          <p:cNvSpPr>
            <a:spLocks noGrp="1"/>
          </p:cNvSpPr>
          <p:nvPr>
            <p:ph type="title"/>
          </p:nvPr>
        </p:nvSpPr>
        <p:spPr/>
        <p:txBody>
          <a:bodyPr/>
          <a:lstStyle/>
          <a:p>
            <a:r>
              <a:rPr lang="en-US" altLang="zh-CN" dirty="0"/>
              <a:t>1. Sqoop Shell</a:t>
            </a:r>
            <a:endParaRPr lang="zh-CN" altLang="en-US" dirty="0"/>
          </a:p>
        </p:txBody>
      </p:sp>
      <p:sp>
        <p:nvSpPr>
          <p:cNvPr id="3" name="内容占位符 2">
            <a:extLst>
              <a:ext uri="{FF2B5EF4-FFF2-40B4-BE49-F238E27FC236}">
                <a16:creationId xmlns:a16="http://schemas.microsoft.com/office/drawing/2014/main" id="{901E24F1-83BF-4D58-A672-73CADFB2C5F5}"/>
              </a:ext>
            </a:extLst>
          </p:cNvPr>
          <p:cNvSpPr>
            <a:spLocks noGrp="1"/>
          </p:cNvSpPr>
          <p:nvPr>
            <p:ph idx="1"/>
          </p:nvPr>
        </p:nvSpPr>
        <p:spPr>
          <a:xfrm>
            <a:off x="628650" y="1369219"/>
            <a:ext cx="3241040" cy="3263504"/>
          </a:xfrm>
        </p:spPr>
        <p:txBody>
          <a:bodyPr/>
          <a:lstStyle/>
          <a:p>
            <a:r>
              <a:rPr lang="zh-CN" altLang="en-US" dirty="0"/>
              <a:t>通过将特定工具的名称作为参数，</a:t>
            </a:r>
            <a:r>
              <a:rPr lang="en-US" altLang="zh-CN" dirty="0"/>
              <a:t>help</a:t>
            </a:r>
            <a:r>
              <a:rPr lang="zh-CN" altLang="en-US" dirty="0"/>
              <a:t>还能提供对该工具的使用说明。</a:t>
            </a:r>
          </a:p>
        </p:txBody>
      </p:sp>
      <p:pic>
        <p:nvPicPr>
          <p:cNvPr id="4" name="图片 3">
            <a:extLst>
              <a:ext uri="{FF2B5EF4-FFF2-40B4-BE49-F238E27FC236}">
                <a16:creationId xmlns:a16="http://schemas.microsoft.com/office/drawing/2014/main" id="{7560363D-BFEF-4930-8735-A2C23BC49476}"/>
              </a:ext>
            </a:extLst>
          </p:cNvPr>
          <p:cNvPicPr/>
          <p:nvPr/>
        </p:nvPicPr>
        <p:blipFill>
          <a:blip r:embed="rId2"/>
          <a:stretch>
            <a:fillRect/>
          </a:stretch>
        </p:blipFill>
        <p:spPr>
          <a:xfrm>
            <a:off x="3869690" y="917159"/>
            <a:ext cx="5274310" cy="3829685"/>
          </a:xfrm>
          <a:prstGeom prst="rect">
            <a:avLst/>
          </a:prstGeom>
        </p:spPr>
      </p:pic>
    </p:spTree>
    <p:extLst>
      <p:ext uri="{BB962C8B-B14F-4D97-AF65-F5344CB8AC3E}">
        <p14:creationId xmlns:p14="http://schemas.microsoft.com/office/powerpoint/2010/main" val="428911637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EB8B4-4FF1-4A7D-A714-659E64B016B1}"/>
              </a:ext>
            </a:extLst>
          </p:cNvPr>
          <p:cNvSpPr>
            <a:spLocks noGrp="1"/>
          </p:cNvSpPr>
          <p:nvPr>
            <p:ph type="title"/>
          </p:nvPr>
        </p:nvSpPr>
        <p:spPr/>
        <p:txBody>
          <a:bodyPr/>
          <a:lstStyle/>
          <a:p>
            <a:r>
              <a:rPr lang="en-US" altLang="zh-CN" dirty="0"/>
              <a:t>1</a:t>
            </a:r>
            <a:r>
              <a:rPr lang="zh-CN" altLang="en-US" dirty="0"/>
              <a:t>）</a:t>
            </a:r>
            <a:r>
              <a:rPr lang="en-US" altLang="zh-CN" dirty="0"/>
              <a:t>Sqoop</a:t>
            </a:r>
            <a:r>
              <a:rPr lang="zh-CN" altLang="en-US" dirty="0"/>
              <a:t>常用命令介绍</a:t>
            </a:r>
          </a:p>
        </p:txBody>
      </p:sp>
      <p:sp>
        <p:nvSpPr>
          <p:cNvPr id="3" name="内容占位符 2">
            <a:extLst>
              <a:ext uri="{FF2B5EF4-FFF2-40B4-BE49-F238E27FC236}">
                <a16:creationId xmlns:a16="http://schemas.microsoft.com/office/drawing/2014/main" id="{4E7D7CB6-A5FC-458C-B245-5712C2A7A532}"/>
              </a:ext>
            </a:extLst>
          </p:cNvPr>
          <p:cNvSpPr>
            <a:spLocks noGrp="1"/>
          </p:cNvSpPr>
          <p:nvPr>
            <p:ph idx="1"/>
          </p:nvPr>
        </p:nvSpPr>
        <p:spPr/>
        <p:txBody>
          <a:bodyPr/>
          <a:lstStyle/>
          <a:p>
            <a:pPr fontAlgn="ctr"/>
            <a:r>
              <a:rPr lang="en-US" altLang="zh-CN" i="1" dirty="0" err="1"/>
              <a:t>sqoop</a:t>
            </a:r>
            <a:r>
              <a:rPr lang="en-US" altLang="zh-CN" i="1" dirty="0"/>
              <a:t> version</a:t>
            </a:r>
            <a:endParaRPr lang="zh-CN" altLang="zh-CN" i="1" dirty="0"/>
          </a:p>
          <a:p>
            <a:pPr fontAlgn="ctr"/>
            <a:r>
              <a:rPr lang="en-US" altLang="zh-CN" i="1" dirty="0" err="1"/>
              <a:t>sqoop</a:t>
            </a:r>
            <a:r>
              <a:rPr lang="en-US" altLang="zh-CN" i="1" dirty="0"/>
              <a:t> list-databases</a:t>
            </a:r>
            <a:endParaRPr lang="zh-CN" altLang="zh-CN" i="1" dirty="0"/>
          </a:p>
          <a:p>
            <a:pPr fontAlgn="ctr"/>
            <a:r>
              <a:rPr lang="en-US" altLang="zh-CN" i="1" dirty="0" err="1"/>
              <a:t>sqoop</a:t>
            </a:r>
            <a:r>
              <a:rPr lang="en-US" altLang="zh-CN" i="1" dirty="0"/>
              <a:t> list-tables</a:t>
            </a:r>
          </a:p>
          <a:p>
            <a:pPr fontAlgn="ctr"/>
            <a:r>
              <a:rPr lang="en-US" altLang="zh-CN" i="1" dirty="0" err="1"/>
              <a:t>sqoop</a:t>
            </a:r>
            <a:r>
              <a:rPr lang="en-US" altLang="zh-CN" i="1" dirty="0"/>
              <a:t> eval</a:t>
            </a:r>
            <a:endParaRPr lang="zh-CN" altLang="zh-CN" i="1" dirty="0"/>
          </a:p>
        </p:txBody>
      </p:sp>
    </p:spTree>
    <p:extLst>
      <p:ext uri="{BB962C8B-B14F-4D97-AF65-F5344CB8AC3E}">
        <p14:creationId xmlns:p14="http://schemas.microsoft.com/office/powerpoint/2010/main" val="380626573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F104B-1250-4F80-B3B6-84B70ED39D05}"/>
              </a:ext>
            </a:extLst>
          </p:cNvPr>
          <p:cNvSpPr>
            <a:spLocks noGrp="1"/>
          </p:cNvSpPr>
          <p:nvPr>
            <p:ph type="title"/>
          </p:nvPr>
        </p:nvSpPr>
        <p:spPr/>
        <p:txBody>
          <a:bodyPr/>
          <a:lstStyle/>
          <a:p>
            <a:r>
              <a:rPr lang="zh-CN" altLang="zh-CN" dirty="0"/>
              <a:t>【实例</a:t>
            </a:r>
            <a:r>
              <a:rPr lang="en-US" altLang="zh-CN" dirty="0"/>
              <a:t>9-1</a:t>
            </a:r>
            <a:r>
              <a:rPr lang="zh-CN" altLang="zh-CN" dirty="0"/>
              <a:t>】</a:t>
            </a:r>
            <a:endParaRPr lang="zh-CN" altLang="en-US" dirty="0"/>
          </a:p>
        </p:txBody>
      </p:sp>
      <p:sp>
        <p:nvSpPr>
          <p:cNvPr id="3" name="内容占位符 2">
            <a:extLst>
              <a:ext uri="{FF2B5EF4-FFF2-40B4-BE49-F238E27FC236}">
                <a16:creationId xmlns:a16="http://schemas.microsoft.com/office/drawing/2014/main" id="{7D12DB2C-3181-4596-B318-F8002CAB1774}"/>
              </a:ext>
            </a:extLst>
          </p:cNvPr>
          <p:cNvSpPr>
            <a:spLocks noGrp="1"/>
          </p:cNvSpPr>
          <p:nvPr>
            <p:ph idx="1"/>
          </p:nvPr>
        </p:nvSpPr>
        <p:spPr/>
        <p:txBody>
          <a:bodyPr/>
          <a:lstStyle/>
          <a:p>
            <a:r>
              <a:rPr lang="zh-CN" altLang="zh-CN" dirty="0"/>
              <a:t>【实例</a:t>
            </a:r>
            <a:r>
              <a:rPr lang="en-US" altLang="zh-CN" dirty="0"/>
              <a:t>9-1</a:t>
            </a:r>
            <a:r>
              <a:rPr lang="zh-CN" altLang="zh-CN" dirty="0"/>
              <a:t>】查看</a:t>
            </a:r>
            <a:r>
              <a:rPr lang="en-US" altLang="zh-CN" dirty="0"/>
              <a:t>Sqoop</a:t>
            </a:r>
            <a:r>
              <a:rPr lang="zh-CN" altLang="zh-CN" dirty="0"/>
              <a:t>版本。</a:t>
            </a:r>
          </a:p>
          <a:p>
            <a:pPr lvl="1"/>
            <a:r>
              <a:rPr lang="zh-CN" altLang="zh-CN" dirty="0"/>
              <a:t>使用以下命令完成查看</a:t>
            </a:r>
            <a:r>
              <a:rPr lang="en-US" altLang="zh-CN" dirty="0"/>
              <a:t>Sqoop</a:t>
            </a:r>
            <a:r>
              <a:rPr lang="zh-CN" altLang="zh-CN" dirty="0"/>
              <a:t>版本的功能。</a:t>
            </a:r>
          </a:p>
          <a:p>
            <a:pPr marL="342900" lvl="1" indent="0">
              <a:buNone/>
            </a:pPr>
            <a:r>
              <a:rPr lang="en-US" altLang="zh-CN" i="1" dirty="0" err="1"/>
              <a:t>sqoop</a:t>
            </a:r>
            <a:r>
              <a:rPr lang="en-US" altLang="zh-CN" i="1" dirty="0"/>
              <a:t> version</a:t>
            </a:r>
            <a:endParaRPr lang="zh-CN" altLang="zh-CN" i="1" dirty="0"/>
          </a:p>
        </p:txBody>
      </p:sp>
      <p:pic>
        <p:nvPicPr>
          <p:cNvPr id="4" name="图片 3">
            <a:extLst>
              <a:ext uri="{FF2B5EF4-FFF2-40B4-BE49-F238E27FC236}">
                <a16:creationId xmlns:a16="http://schemas.microsoft.com/office/drawing/2014/main" id="{03572236-456C-464A-ADD9-6D4B3820ABB5}"/>
              </a:ext>
            </a:extLst>
          </p:cNvPr>
          <p:cNvPicPr/>
          <p:nvPr/>
        </p:nvPicPr>
        <p:blipFill>
          <a:blip r:embed="rId2"/>
          <a:stretch>
            <a:fillRect/>
          </a:stretch>
        </p:blipFill>
        <p:spPr>
          <a:xfrm>
            <a:off x="1934845" y="2571750"/>
            <a:ext cx="5274310" cy="1937385"/>
          </a:xfrm>
          <a:prstGeom prst="rect">
            <a:avLst/>
          </a:prstGeom>
        </p:spPr>
      </p:pic>
    </p:spTree>
    <p:extLst>
      <p:ext uri="{BB962C8B-B14F-4D97-AF65-F5344CB8AC3E}">
        <p14:creationId xmlns:p14="http://schemas.microsoft.com/office/powerpoint/2010/main" val="249819079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C755B-5941-45E1-BF80-13DB4699253E}"/>
              </a:ext>
            </a:extLst>
          </p:cNvPr>
          <p:cNvSpPr>
            <a:spLocks noGrp="1"/>
          </p:cNvSpPr>
          <p:nvPr>
            <p:ph type="title"/>
          </p:nvPr>
        </p:nvSpPr>
        <p:spPr/>
        <p:txBody>
          <a:bodyPr/>
          <a:lstStyle/>
          <a:p>
            <a:r>
              <a:rPr lang="en-US" altLang="zh-CN" dirty="0"/>
              <a:t>【</a:t>
            </a:r>
            <a:r>
              <a:rPr lang="zh-CN" altLang="en-US" dirty="0"/>
              <a:t>实例</a:t>
            </a:r>
            <a:r>
              <a:rPr lang="en-US" altLang="zh-CN" dirty="0"/>
              <a:t>9-2】</a:t>
            </a:r>
            <a:endParaRPr lang="zh-CN" altLang="en-US" dirty="0"/>
          </a:p>
        </p:txBody>
      </p:sp>
      <p:sp>
        <p:nvSpPr>
          <p:cNvPr id="3" name="内容占位符 2">
            <a:extLst>
              <a:ext uri="{FF2B5EF4-FFF2-40B4-BE49-F238E27FC236}">
                <a16:creationId xmlns:a16="http://schemas.microsoft.com/office/drawing/2014/main" id="{284799CC-4473-41C3-A2D5-5CD9DA50B885}"/>
              </a:ext>
            </a:extLst>
          </p:cNvPr>
          <p:cNvSpPr>
            <a:spLocks noGrp="1"/>
          </p:cNvSpPr>
          <p:nvPr>
            <p:ph idx="1"/>
          </p:nvPr>
        </p:nvSpPr>
        <p:spPr/>
        <p:txBody>
          <a:bodyPr/>
          <a:lstStyle/>
          <a:p>
            <a:r>
              <a:rPr lang="en-US" altLang="zh-CN" dirty="0"/>
              <a:t>【</a:t>
            </a:r>
            <a:r>
              <a:rPr lang="zh-CN" altLang="en-US" dirty="0"/>
              <a:t>实例</a:t>
            </a:r>
            <a:r>
              <a:rPr lang="en-US" altLang="zh-CN" dirty="0"/>
              <a:t>9-2】</a:t>
            </a:r>
            <a:r>
              <a:rPr lang="zh-CN" altLang="en-US" dirty="0"/>
              <a:t>使用</a:t>
            </a:r>
            <a:r>
              <a:rPr lang="en-US" altLang="zh-CN" dirty="0"/>
              <a:t>Sqoop</a:t>
            </a:r>
            <a:r>
              <a:rPr lang="zh-CN" altLang="en-US" dirty="0"/>
              <a:t>获取指定</a:t>
            </a:r>
            <a:r>
              <a:rPr lang="en-US" altLang="zh-CN" dirty="0"/>
              <a:t>URL</a:t>
            </a:r>
            <a:r>
              <a:rPr lang="zh-CN" altLang="en-US" dirty="0"/>
              <a:t>的数据库。</a:t>
            </a:r>
          </a:p>
          <a:p>
            <a:pPr lvl="1"/>
            <a:r>
              <a:rPr lang="zh-CN" altLang="en-US" dirty="0"/>
              <a:t>此实例要求</a:t>
            </a:r>
            <a:r>
              <a:rPr lang="en-US" altLang="zh-CN" dirty="0"/>
              <a:t>MySQL</a:t>
            </a:r>
            <a:r>
              <a:rPr lang="zh-CN" altLang="en-US" dirty="0"/>
              <a:t>数据库服务是启动状态。访问数据库时，有几个参数必不可少，包括数据库</a:t>
            </a:r>
            <a:r>
              <a:rPr lang="en-US" altLang="zh-CN" dirty="0"/>
              <a:t>URL</a:t>
            </a:r>
            <a:r>
              <a:rPr lang="zh-CN" altLang="en-US" dirty="0"/>
              <a:t>、用户名和密码，使用</a:t>
            </a:r>
            <a:r>
              <a:rPr lang="en-US" altLang="zh-CN" dirty="0"/>
              <a:t>Sqoop</a:t>
            </a:r>
            <a:r>
              <a:rPr lang="zh-CN" altLang="en-US" dirty="0"/>
              <a:t>操作数据库也是一样的，必须要指定这几个参数。</a:t>
            </a:r>
            <a:endParaRPr lang="en-US" altLang="zh-CN" dirty="0"/>
          </a:p>
          <a:p>
            <a:pPr marL="342900" lvl="1" indent="0">
              <a:buNone/>
            </a:pPr>
            <a:r>
              <a:rPr lang="en-US" altLang="zh-CN" i="1" dirty="0" err="1"/>
              <a:t>sqoop</a:t>
            </a:r>
            <a:r>
              <a:rPr lang="en-US" altLang="zh-CN" i="1" dirty="0"/>
              <a:t> list-databases --connect </a:t>
            </a:r>
            <a:r>
              <a:rPr lang="en-US" altLang="zh-CN" i="1" dirty="0" err="1"/>
              <a:t>jdbc:mysql</a:t>
            </a:r>
            <a:r>
              <a:rPr lang="en-US" altLang="zh-CN" i="1" dirty="0"/>
              <a:t>://localhost:3306 --username root --password </a:t>
            </a:r>
            <a:r>
              <a:rPr lang="en-US" altLang="zh-CN" i="1" dirty="0" err="1"/>
              <a:t>xijing</a:t>
            </a:r>
            <a:endParaRPr lang="en-US" altLang="zh-CN" i="1" dirty="0"/>
          </a:p>
        </p:txBody>
      </p:sp>
    </p:spTree>
    <p:extLst>
      <p:ext uri="{BB962C8B-B14F-4D97-AF65-F5344CB8AC3E}">
        <p14:creationId xmlns:p14="http://schemas.microsoft.com/office/powerpoint/2010/main" val="307898990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C755B-5941-45E1-BF80-13DB4699253E}"/>
              </a:ext>
            </a:extLst>
          </p:cNvPr>
          <p:cNvSpPr>
            <a:spLocks noGrp="1"/>
          </p:cNvSpPr>
          <p:nvPr>
            <p:ph type="title"/>
          </p:nvPr>
        </p:nvSpPr>
        <p:spPr/>
        <p:txBody>
          <a:bodyPr/>
          <a:lstStyle/>
          <a:p>
            <a:r>
              <a:rPr lang="en-US" altLang="zh-CN" dirty="0"/>
              <a:t>【</a:t>
            </a:r>
            <a:r>
              <a:rPr lang="zh-CN" altLang="en-US" dirty="0"/>
              <a:t>实例</a:t>
            </a:r>
            <a:r>
              <a:rPr lang="en-US" altLang="zh-CN" dirty="0"/>
              <a:t>9-2】</a:t>
            </a:r>
            <a:endParaRPr lang="zh-CN" altLang="en-US" dirty="0"/>
          </a:p>
        </p:txBody>
      </p:sp>
      <p:pic>
        <p:nvPicPr>
          <p:cNvPr id="4" name="图片 3">
            <a:extLst>
              <a:ext uri="{FF2B5EF4-FFF2-40B4-BE49-F238E27FC236}">
                <a16:creationId xmlns:a16="http://schemas.microsoft.com/office/drawing/2014/main" id="{2B378D99-83D2-476F-95B9-256C6B374B1B}"/>
              </a:ext>
            </a:extLst>
          </p:cNvPr>
          <p:cNvPicPr/>
          <p:nvPr/>
        </p:nvPicPr>
        <p:blipFill>
          <a:blip r:embed="rId2"/>
          <a:stretch>
            <a:fillRect/>
          </a:stretch>
        </p:blipFill>
        <p:spPr>
          <a:xfrm>
            <a:off x="1934845" y="1098672"/>
            <a:ext cx="5274310" cy="3621405"/>
          </a:xfrm>
          <a:prstGeom prst="rect">
            <a:avLst/>
          </a:prstGeom>
        </p:spPr>
      </p:pic>
    </p:spTree>
    <p:extLst>
      <p:ext uri="{BB962C8B-B14F-4D97-AF65-F5344CB8AC3E}">
        <p14:creationId xmlns:p14="http://schemas.microsoft.com/office/powerpoint/2010/main" val="381453462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60F0C-B736-4C9C-A291-4B0C5D9D4E2E}"/>
              </a:ext>
            </a:extLst>
          </p:cNvPr>
          <p:cNvSpPr>
            <a:spLocks noGrp="1"/>
          </p:cNvSpPr>
          <p:nvPr>
            <p:ph type="title"/>
          </p:nvPr>
        </p:nvSpPr>
        <p:spPr/>
        <p:txBody>
          <a:bodyPr/>
          <a:lstStyle/>
          <a:p>
            <a:r>
              <a:rPr lang="en-US" altLang="zh-CN" dirty="0"/>
              <a:t>【</a:t>
            </a:r>
            <a:r>
              <a:rPr lang="zh-CN" altLang="en-US" dirty="0"/>
              <a:t>实例</a:t>
            </a:r>
            <a:r>
              <a:rPr lang="en-US" altLang="zh-CN" dirty="0"/>
              <a:t>9-2】</a:t>
            </a:r>
            <a:endParaRPr lang="zh-CN" altLang="en-US" dirty="0"/>
          </a:p>
        </p:txBody>
      </p:sp>
      <p:sp>
        <p:nvSpPr>
          <p:cNvPr id="3" name="内容占位符 2">
            <a:extLst>
              <a:ext uri="{FF2B5EF4-FFF2-40B4-BE49-F238E27FC236}">
                <a16:creationId xmlns:a16="http://schemas.microsoft.com/office/drawing/2014/main" id="{A3677397-378F-4904-9118-A2B733876C64}"/>
              </a:ext>
            </a:extLst>
          </p:cNvPr>
          <p:cNvSpPr>
            <a:spLocks noGrp="1"/>
          </p:cNvSpPr>
          <p:nvPr>
            <p:ph idx="1"/>
          </p:nvPr>
        </p:nvSpPr>
        <p:spPr/>
        <p:txBody>
          <a:bodyPr>
            <a:normAutofit fontScale="92500" lnSpcReduction="10000"/>
          </a:bodyPr>
          <a:lstStyle/>
          <a:p>
            <a:r>
              <a:rPr lang="zh-CN" altLang="zh-CN" dirty="0"/>
              <a:t>通过</a:t>
            </a:r>
            <a:r>
              <a:rPr lang="en-US" altLang="zh-CN" dirty="0"/>
              <a:t>Sqoop</a:t>
            </a:r>
            <a:r>
              <a:rPr lang="zh-CN" altLang="zh-CN" dirty="0"/>
              <a:t>远程访问</a:t>
            </a:r>
            <a:r>
              <a:rPr lang="en-US" altLang="zh-CN" dirty="0"/>
              <a:t>MySQL</a:t>
            </a:r>
            <a:r>
              <a:rPr lang="zh-CN" altLang="en-US" dirty="0"/>
              <a:t>，出错</a:t>
            </a:r>
            <a:endParaRPr lang="en-US" altLang="zh-CN" dirty="0"/>
          </a:p>
          <a:p>
            <a:pPr marL="0" indent="0">
              <a:buNone/>
            </a:pPr>
            <a:r>
              <a:rPr lang="en-US" altLang="zh-CN" i="1" dirty="0" err="1"/>
              <a:t>sqoop</a:t>
            </a:r>
            <a:r>
              <a:rPr lang="en-US" altLang="zh-CN" i="1" dirty="0"/>
              <a:t> list-databases --connect </a:t>
            </a:r>
            <a:r>
              <a:rPr lang="en-US" altLang="zh-CN" i="1" dirty="0" err="1"/>
              <a:t>jdbc:mysql</a:t>
            </a:r>
            <a:r>
              <a:rPr lang="en-US" altLang="zh-CN" i="1" dirty="0"/>
              <a:t>://192.168.18.130:3306/ --username root --password </a:t>
            </a:r>
            <a:r>
              <a:rPr lang="en-US" altLang="zh-CN" i="1" dirty="0" err="1"/>
              <a:t>xijing</a:t>
            </a:r>
            <a:endParaRPr lang="en-US" altLang="zh-CN" i="1" dirty="0"/>
          </a:p>
          <a:p>
            <a:r>
              <a:rPr lang="zh-CN" altLang="en-US" dirty="0"/>
              <a:t>解决方法：</a:t>
            </a:r>
            <a:r>
              <a:rPr lang="zh-CN" altLang="zh-CN" dirty="0"/>
              <a:t>要让机器</a:t>
            </a:r>
            <a:r>
              <a:rPr lang="en-US" altLang="zh-CN" dirty="0"/>
              <a:t>192.168.18.130</a:t>
            </a:r>
            <a:r>
              <a:rPr lang="zh-CN" altLang="zh-CN" dirty="0"/>
              <a:t>（</a:t>
            </a:r>
            <a:r>
              <a:rPr lang="en-US" altLang="zh-CN" dirty="0"/>
              <a:t>master</a:t>
            </a:r>
            <a:r>
              <a:rPr lang="zh-CN" altLang="zh-CN" dirty="0"/>
              <a:t>）的数据库允许被远程访问，以</a:t>
            </a:r>
            <a:r>
              <a:rPr lang="en-US" altLang="zh-CN" dirty="0"/>
              <a:t>root</a:t>
            </a:r>
            <a:r>
              <a:rPr lang="zh-CN" altLang="zh-CN" dirty="0"/>
              <a:t>身份登录</a:t>
            </a:r>
            <a:r>
              <a:rPr lang="en-US" altLang="zh-CN" dirty="0"/>
              <a:t>MySQL</a:t>
            </a:r>
            <a:r>
              <a:rPr lang="zh-CN" altLang="zh-CN" dirty="0"/>
              <a:t>，依次使用如下命令完成：</a:t>
            </a:r>
          </a:p>
          <a:p>
            <a:pPr marL="0" indent="0">
              <a:buNone/>
            </a:pPr>
            <a:r>
              <a:rPr lang="en-US" altLang="zh-CN" i="1" dirty="0"/>
              <a:t>use </a:t>
            </a:r>
            <a:r>
              <a:rPr lang="en-US" altLang="zh-CN" i="1" dirty="0" err="1"/>
              <a:t>mysql</a:t>
            </a:r>
            <a:r>
              <a:rPr lang="en-US" altLang="zh-CN" i="1" dirty="0"/>
              <a:t>;</a:t>
            </a:r>
            <a:endParaRPr lang="zh-CN" altLang="zh-CN" i="1" dirty="0"/>
          </a:p>
          <a:p>
            <a:pPr marL="0" indent="0">
              <a:buNone/>
            </a:pPr>
            <a:r>
              <a:rPr lang="en-US" altLang="zh-CN" i="1" dirty="0"/>
              <a:t>update user set host='%' where user='root';</a:t>
            </a:r>
            <a:endParaRPr lang="zh-CN" altLang="zh-CN" i="1" dirty="0"/>
          </a:p>
          <a:p>
            <a:r>
              <a:rPr lang="zh-CN" altLang="zh-CN" dirty="0"/>
              <a:t>退出</a:t>
            </a:r>
            <a:r>
              <a:rPr lang="en-US" altLang="zh-CN" dirty="0"/>
              <a:t>MySQL</a:t>
            </a:r>
            <a:r>
              <a:rPr lang="zh-CN" altLang="zh-CN" dirty="0"/>
              <a:t>，使用“</a:t>
            </a:r>
            <a:r>
              <a:rPr lang="en-US" altLang="zh-CN" dirty="0" err="1"/>
              <a:t>systemctl</a:t>
            </a:r>
            <a:r>
              <a:rPr lang="en-US" altLang="zh-CN" dirty="0"/>
              <a:t> restart </a:t>
            </a:r>
            <a:r>
              <a:rPr lang="en-US" altLang="zh-CN" dirty="0" err="1"/>
              <a:t>mysqld</a:t>
            </a:r>
            <a:r>
              <a:rPr lang="zh-CN" altLang="zh-CN" dirty="0"/>
              <a:t>”重启</a:t>
            </a:r>
            <a:r>
              <a:rPr lang="en-US" altLang="zh-CN" dirty="0"/>
              <a:t>MySQL</a:t>
            </a:r>
            <a:r>
              <a:rPr lang="zh-CN" altLang="zh-CN" dirty="0"/>
              <a:t>，再次通过</a:t>
            </a:r>
            <a:r>
              <a:rPr lang="en-US" altLang="zh-CN" dirty="0"/>
              <a:t>Sqoop</a:t>
            </a:r>
            <a:r>
              <a:rPr lang="zh-CN" altLang="zh-CN" dirty="0"/>
              <a:t>远程访问机器</a:t>
            </a:r>
            <a:r>
              <a:rPr lang="en-US" altLang="zh-CN" dirty="0"/>
              <a:t>192.168.18.130</a:t>
            </a:r>
            <a:r>
              <a:rPr lang="zh-CN" altLang="zh-CN" dirty="0"/>
              <a:t>（</a:t>
            </a:r>
            <a:r>
              <a:rPr lang="en-US" altLang="zh-CN" dirty="0"/>
              <a:t>master</a:t>
            </a:r>
            <a:r>
              <a:rPr lang="zh-CN" altLang="zh-CN" dirty="0"/>
              <a:t>）上的</a:t>
            </a:r>
            <a:r>
              <a:rPr lang="en-US" altLang="zh-CN" dirty="0"/>
              <a:t>MySQL</a:t>
            </a:r>
            <a:r>
              <a:rPr lang="zh-CN" altLang="zh-CN" dirty="0"/>
              <a:t>，此次成功</a:t>
            </a:r>
            <a:r>
              <a:rPr lang="zh-CN" altLang="en-US" dirty="0"/>
              <a:t>。</a:t>
            </a:r>
            <a:endParaRPr lang="zh-CN" altLang="en-US" i="1" dirty="0"/>
          </a:p>
        </p:txBody>
      </p:sp>
    </p:spTree>
    <p:extLst>
      <p:ext uri="{BB962C8B-B14F-4D97-AF65-F5344CB8AC3E}">
        <p14:creationId xmlns:p14="http://schemas.microsoft.com/office/powerpoint/2010/main" val="80514325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C2A1D-4ED3-4C25-9747-41CE7300C885}"/>
              </a:ext>
            </a:extLst>
          </p:cNvPr>
          <p:cNvSpPr>
            <a:spLocks noGrp="1"/>
          </p:cNvSpPr>
          <p:nvPr>
            <p:ph type="title"/>
          </p:nvPr>
        </p:nvSpPr>
        <p:spPr/>
        <p:txBody>
          <a:bodyPr/>
          <a:lstStyle/>
          <a:p>
            <a:r>
              <a:rPr lang="en-US" altLang="zh-CN" dirty="0"/>
              <a:t>【</a:t>
            </a:r>
            <a:r>
              <a:rPr lang="zh-CN" altLang="en-US" dirty="0"/>
              <a:t>实例</a:t>
            </a:r>
            <a:r>
              <a:rPr lang="en-US" altLang="zh-CN" dirty="0"/>
              <a:t>9-3】</a:t>
            </a:r>
            <a:endParaRPr lang="zh-CN" altLang="en-US" dirty="0"/>
          </a:p>
        </p:txBody>
      </p:sp>
      <p:sp>
        <p:nvSpPr>
          <p:cNvPr id="3" name="内容占位符 2">
            <a:extLst>
              <a:ext uri="{FF2B5EF4-FFF2-40B4-BE49-F238E27FC236}">
                <a16:creationId xmlns:a16="http://schemas.microsoft.com/office/drawing/2014/main" id="{8C3CC052-7CDA-4A6C-9082-AA0F6762A590}"/>
              </a:ext>
            </a:extLst>
          </p:cNvPr>
          <p:cNvSpPr>
            <a:spLocks noGrp="1"/>
          </p:cNvSpPr>
          <p:nvPr>
            <p:ph idx="1"/>
          </p:nvPr>
        </p:nvSpPr>
        <p:spPr/>
        <p:txBody>
          <a:bodyPr/>
          <a:lstStyle/>
          <a:p>
            <a:r>
              <a:rPr lang="en-US" altLang="zh-CN" dirty="0"/>
              <a:t>【</a:t>
            </a:r>
            <a:r>
              <a:rPr lang="zh-CN" altLang="en-US" dirty="0"/>
              <a:t>实例</a:t>
            </a:r>
            <a:r>
              <a:rPr lang="en-US" altLang="zh-CN" dirty="0"/>
              <a:t>9-3】</a:t>
            </a:r>
            <a:r>
              <a:rPr lang="zh-CN" altLang="en-US" dirty="0"/>
              <a:t>使用</a:t>
            </a:r>
            <a:r>
              <a:rPr lang="en-US" altLang="zh-CN" dirty="0"/>
              <a:t>Sqoop</a:t>
            </a:r>
            <a:r>
              <a:rPr lang="zh-CN" altLang="en-US" dirty="0"/>
              <a:t>获取指定</a:t>
            </a:r>
            <a:r>
              <a:rPr lang="en-US" altLang="zh-CN" dirty="0"/>
              <a:t>URL</a:t>
            </a:r>
            <a:r>
              <a:rPr lang="zh-CN" altLang="en-US" dirty="0"/>
              <a:t>的数据库中的所有表。</a:t>
            </a:r>
          </a:p>
          <a:p>
            <a:pPr lvl="1"/>
            <a:r>
              <a:rPr lang="zh-CN" altLang="en-US" dirty="0"/>
              <a:t>此实例要求</a:t>
            </a:r>
            <a:r>
              <a:rPr lang="en-US" altLang="zh-CN" dirty="0"/>
              <a:t>MySQL</a:t>
            </a:r>
            <a:r>
              <a:rPr lang="zh-CN" altLang="en-US" dirty="0"/>
              <a:t>数据库服务是启动状态。使用</a:t>
            </a:r>
            <a:r>
              <a:rPr lang="en-US" altLang="zh-CN" dirty="0"/>
              <a:t>Sqoop</a:t>
            </a:r>
            <a:r>
              <a:rPr lang="zh-CN" altLang="en-US" dirty="0"/>
              <a:t>获取机器</a:t>
            </a:r>
            <a:r>
              <a:rPr lang="en-US" altLang="zh-CN" dirty="0"/>
              <a:t>192.168.18.130</a:t>
            </a:r>
            <a:r>
              <a:rPr lang="zh-CN" altLang="en-US" dirty="0"/>
              <a:t>（</a:t>
            </a:r>
            <a:r>
              <a:rPr lang="en-US" altLang="zh-CN" dirty="0"/>
              <a:t>master</a:t>
            </a:r>
            <a:r>
              <a:rPr lang="zh-CN" altLang="en-US" dirty="0"/>
              <a:t>）上的</a:t>
            </a:r>
            <a:r>
              <a:rPr lang="en-US" altLang="zh-CN" dirty="0"/>
              <a:t>MySQL</a:t>
            </a:r>
            <a:r>
              <a:rPr lang="zh-CN" altLang="en-US" dirty="0"/>
              <a:t>数据库中的所有表，使用的命令如下所示。</a:t>
            </a:r>
          </a:p>
          <a:p>
            <a:pPr marL="342900" lvl="1" indent="0">
              <a:buNone/>
            </a:pPr>
            <a:r>
              <a:rPr lang="en-US" altLang="zh-CN" i="1" dirty="0" err="1"/>
              <a:t>sqoop</a:t>
            </a:r>
            <a:r>
              <a:rPr lang="en-US" altLang="zh-CN" i="1" dirty="0"/>
              <a:t> list-tables --connect </a:t>
            </a:r>
            <a:r>
              <a:rPr lang="en-US" altLang="zh-CN" i="1" dirty="0" err="1"/>
              <a:t>jdbc:mysql</a:t>
            </a:r>
            <a:r>
              <a:rPr lang="en-US" altLang="zh-CN" i="1" dirty="0"/>
              <a:t>://192.168.18.130:3306/</a:t>
            </a:r>
            <a:r>
              <a:rPr lang="en-US" altLang="zh-CN" i="1" dirty="0" err="1"/>
              <a:t>mysql</a:t>
            </a:r>
            <a:r>
              <a:rPr lang="en-US" altLang="zh-CN" i="1" dirty="0"/>
              <a:t> --username root --password </a:t>
            </a:r>
            <a:r>
              <a:rPr lang="en-US" altLang="zh-CN" i="1" dirty="0" err="1"/>
              <a:t>xijing</a:t>
            </a:r>
            <a:endParaRPr lang="en-US" altLang="zh-CN" i="1" dirty="0"/>
          </a:p>
        </p:txBody>
      </p:sp>
    </p:spTree>
    <p:extLst>
      <p:ext uri="{BB962C8B-B14F-4D97-AF65-F5344CB8AC3E}">
        <p14:creationId xmlns:p14="http://schemas.microsoft.com/office/powerpoint/2010/main" val="383509709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D4E26-E3A2-4E1A-98E5-0D0B6D1A0093}"/>
              </a:ext>
            </a:extLst>
          </p:cNvPr>
          <p:cNvSpPr>
            <a:spLocks noGrp="1"/>
          </p:cNvSpPr>
          <p:nvPr>
            <p:ph type="title"/>
          </p:nvPr>
        </p:nvSpPr>
        <p:spPr/>
        <p:txBody>
          <a:bodyPr/>
          <a:lstStyle/>
          <a:p>
            <a:r>
              <a:rPr lang="zh-CN" altLang="en-US" dirty="0"/>
              <a:t>第</a:t>
            </a:r>
            <a:r>
              <a:rPr lang="en-US" altLang="zh-CN" dirty="0"/>
              <a:t>9</a:t>
            </a:r>
            <a:r>
              <a:rPr lang="zh-CN" altLang="en-US" dirty="0"/>
              <a:t>章  大数据迁移和采集工具</a:t>
            </a:r>
          </a:p>
        </p:txBody>
      </p:sp>
      <p:sp>
        <p:nvSpPr>
          <p:cNvPr id="3" name="内容占位符 2">
            <a:extLst>
              <a:ext uri="{FF2B5EF4-FFF2-40B4-BE49-F238E27FC236}">
                <a16:creationId xmlns:a16="http://schemas.microsoft.com/office/drawing/2014/main" id="{7F715267-98ED-478F-B9D6-C74AF4131AF0}"/>
              </a:ext>
            </a:extLst>
          </p:cNvPr>
          <p:cNvSpPr>
            <a:spLocks noGrp="1"/>
          </p:cNvSpPr>
          <p:nvPr>
            <p:ph idx="1"/>
          </p:nvPr>
        </p:nvSpPr>
        <p:spPr/>
        <p:txBody>
          <a:bodyPr/>
          <a:lstStyle/>
          <a:p>
            <a:r>
              <a:rPr lang="zh-CN" altLang="zh-CN" dirty="0"/>
              <a:t>大数据时代，多信息源并发形成了大量的异构数据，为了在大数据处理平台上进行分析处理，以挖掘出数据价值，必须首先进行数据的采集、转换加工、迁移等。</a:t>
            </a:r>
            <a:r>
              <a:rPr lang="en-US" altLang="zh-CN" dirty="0"/>
              <a:t>Apache Sqoop</a:t>
            </a:r>
            <a:r>
              <a:rPr lang="zh-CN" altLang="zh-CN" dirty="0"/>
              <a:t>是一个基于</a:t>
            </a:r>
            <a:r>
              <a:rPr lang="en-US" altLang="zh-CN" dirty="0"/>
              <a:t>Hadoop</a:t>
            </a:r>
            <a:r>
              <a:rPr lang="zh-CN" altLang="zh-CN" dirty="0"/>
              <a:t>的数据迁移工具，主要用于在</a:t>
            </a:r>
            <a:r>
              <a:rPr lang="en-US" altLang="zh-CN" dirty="0"/>
              <a:t>Hadoop</a:t>
            </a:r>
            <a:r>
              <a:rPr lang="zh-CN" altLang="zh-CN" dirty="0"/>
              <a:t>和结构化存储器之间传递数据；</a:t>
            </a:r>
            <a:r>
              <a:rPr lang="en-US" altLang="zh-CN" dirty="0"/>
              <a:t>Apache Flume</a:t>
            </a:r>
            <a:r>
              <a:rPr lang="zh-CN" altLang="zh-CN" dirty="0"/>
              <a:t>是一个海量日志的采集、聚合和传输系统；</a:t>
            </a:r>
            <a:r>
              <a:rPr lang="en-US" altLang="zh-CN" dirty="0"/>
              <a:t>Apache Kafka</a:t>
            </a:r>
            <a:r>
              <a:rPr lang="zh-CN" altLang="zh-CN" dirty="0"/>
              <a:t>是一个分布式流平台，允许发布和订阅记录流，用于在不同系统之间传递数据；</a:t>
            </a:r>
            <a:r>
              <a:rPr lang="en-US" altLang="zh-CN" dirty="0"/>
              <a:t>Kettle</a:t>
            </a:r>
            <a:r>
              <a:rPr lang="zh-CN" altLang="zh-CN" dirty="0"/>
              <a:t>是一个优秀的开源</a:t>
            </a:r>
            <a:r>
              <a:rPr lang="en-US" altLang="zh-CN" dirty="0"/>
              <a:t>ETL</a:t>
            </a:r>
            <a:r>
              <a:rPr lang="zh-CN" altLang="zh-CN" dirty="0"/>
              <a:t>工具，可以高效稳定地实现数据抽取、数据转换和加工、数据装载。</a:t>
            </a:r>
          </a:p>
        </p:txBody>
      </p:sp>
    </p:spTree>
    <p:extLst>
      <p:ext uri="{BB962C8B-B14F-4D97-AF65-F5344CB8AC3E}">
        <p14:creationId xmlns:p14="http://schemas.microsoft.com/office/powerpoint/2010/main" val="3874527787"/>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1DAC1-29A3-408C-BD6B-3D75A0867663}"/>
              </a:ext>
            </a:extLst>
          </p:cNvPr>
          <p:cNvSpPr>
            <a:spLocks noGrp="1"/>
          </p:cNvSpPr>
          <p:nvPr>
            <p:ph type="title"/>
          </p:nvPr>
        </p:nvSpPr>
        <p:spPr/>
        <p:txBody>
          <a:bodyPr/>
          <a:lstStyle/>
          <a:p>
            <a:r>
              <a:rPr lang="en-US" altLang="zh-CN" dirty="0"/>
              <a:t>【</a:t>
            </a:r>
            <a:r>
              <a:rPr lang="zh-CN" altLang="en-US" dirty="0"/>
              <a:t>实例</a:t>
            </a:r>
            <a:r>
              <a:rPr lang="en-US" altLang="zh-CN" dirty="0"/>
              <a:t>9-3】</a:t>
            </a:r>
            <a:endParaRPr lang="zh-CN" altLang="en-US" dirty="0"/>
          </a:p>
        </p:txBody>
      </p:sp>
      <p:pic>
        <p:nvPicPr>
          <p:cNvPr id="4" name="内容占位符 3">
            <a:extLst>
              <a:ext uri="{FF2B5EF4-FFF2-40B4-BE49-F238E27FC236}">
                <a16:creationId xmlns:a16="http://schemas.microsoft.com/office/drawing/2014/main" id="{30547C33-B77F-4EB5-A075-9711E7CA36CB}"/>
              </a:ext>
            </a:extLst>
          </p:cNvPr>
          <p:cNvPicPr>
            <a:picLocks noGrp="1"/>
          </p:cNvPicPr>
          <p:nvPr>
            <p:ph idx="1"/>
          </p:nvPr>
        </p:nvPicPr>
        <p:blipFill>
          <a:blip r:embed="rId2"/>
          <a:stretch>
            <a:fillRect/>
          </a:stretch>
        </p:blipFill>
        <p:spPr>
          <a:xfrm>
            <a:off x="2528175" y="1370013"/>
            <a:ext cx="4087649" cy="3262312"/>
          </a:xfrm>
          <a:prstGeom prst="rect">
            <a:avLst/>
          </a:prstGeom>
        </p:spPr>
      </p:pic>
    </p:spTree>
    <p:extLst>
      <p:ext uri="{BB962C8B-B14F-4D97-AF65-F5344CB8AC3E}">
        <p14:creationId xmlns:p14="http://schemas.microsoft.com/office/powerpoint/2010/main" val="183952341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B86D8-734B-424F-AC52-8D5EA9C6DE7C}"/>
              </a:ext>
            </a:extLst>
          </p:cNvPr>
          <p:cNvSpPr>
            <a:spLocks noGrp="1"/>
          </p:cNvSpPr>
          <p:nvPr>
            <p:ph type="title"/>
          </p:nvPr>
        </p:nvSpPr>
        <p:spPr/>
        <p:txBody>
          <a:bodyPr/>
          <a:lstStyle/>
          <a:p>
            <a:r>
              <a:rPr lang="en-US" altLang="zh-CN" dirty="0"/>
              <a:t>【</a:t>
            </a:r>
            <a:r>
              <a:rPr lang="zh-CN" altLang="en-US" dirty="0"/>
              <a:t>实例</a:t>
            </a:r>
            <a:r>
              <a:rPr lang="en-US" altLang="zh-CN" dirty="0"/>
              <a:t>9-4】</a:t>
            </a:r>
            <a:endParaRPr lang="zh-CN" altLang="en-US" dirty="0"/>
          </a:p>
        </p:txBody>
      </p:sp>
      <p:sp>
        <p:nvSpPr>
          <p:cNvPr id="3" name="内容占位符 2">
            <a:extLst>
              <a:ext uri="{FF2B5EF4-FFF2-40B4-BE49-F238E27FC236}">
                <a16:creationId xmlns:a16="http://schemas.microsoft.com/office/drawing/2014/main" id="{DE0A8A04-D7B9-440A-9656-71EBD53786F7}"/>
              </a:ext>
            </a:extLst>
          </p:cNvPr>
          <p:cNvSpPr>
            <a:spLocks noGrp="1"/>
          </p:cNvSpPr>
          <p:nvPr>
            <p:ph idx="1"/>
          </p:nvPr>
        </p:nvSpPr>
        <p:spPr/>
        <p:txBody>
          <a:bodyPr>
            <a:normAutofit/>
          </a:bodyPr>
          <a:lstStyle/>
          <a:p>
            <a:r>
              <a:rPr lang="en-US" altLang="zh-CN" dirty="0"/>
              <a:t>【</a:t>
            </a:r>
            <a:r>
              <a:rPr lang="zh-CN" altLang="en-US" dirty="0"/>
              <a:t>实例</a:t>
            </a:r>
            <a:r>
              <a:rPr lang="en-US" altLang="zh-CN" dirty="0"/>
              <a:t>9-4】</a:t>
            </a:r>
            <a:r>
              <a:rPr lang="zh-CN" altLang="en-US" dirty="0"/>
              <a:t>使用</a:t>
            </a:r>
            <a:r>
              <a:rPr lang="en-US" altLang="zh-CN" dirty="0"/>
              <a:t>eval</a:t>
            </a:r>
            <a:r>
              <a:rPr lang="zh-CN" altLang="en-US" dirty="0"/>
              <a:t>执行一个</a:t>
            </a:r>
            <a:r>
              <a:rPr lang="en-US" altLang="zh-CN" dirty="0"/>
              <a:t>SQL</a:t>
            </a:r>
            <a:r>
              <a:rPr lang="zh-CN" altLang="en-US" dirty="0"/>
              <a:t>语句，将</a:t>
            </a:r>
            <a:r>
              <a:rPr lang="en-US" altLang="zh-CN" dirty="0"/>
              <a:t>MySQL</a:t>
            </a:r>
            <a:r>
              <a:rPr lang="zh-CN" altLang="en-US" dirty="0"/>
              <a:t>中表</a:t>
            </a:r>
            <a:r>
              <a:rPr lang="en-US" altLang="zh-CN" dirty="0" err="1"/>
              <a:t>mysql.user</a:t>
            </a:r>
            <a:r>
              <a:rPr lang="zh-CN" altLang="en-US" dirty="0"/>
              <a:t>的</a:t>
            </a:r>
            <a:r>
              <a:rPr lang="en-US" altLang="zh-CN" dirty="0"/>
              <a:t>Host</a:t>
            </a:r>
            <a:r>
              <a:rPr lang="zh-CN" altLang="en-US" dirty="0"/>
              <a:t>、</a:t>
            </a:r>
            <a:r>
              <a:rPr lang="en-US" altLang="zh-CN" dirty="0"/>
              <a:t>User</a:t>
            </a:r>
            <a:r>
              <a:rPr lang="zh-CN" altLang="en-US" dirty="0"/>
              <a:t>两个字段数据显示出来。</a:t>
            </a:r>
          </a:p>
          <a:p>
            <a:pPr lvl="1"/>
            <a:r>
              <a:rPr lang="zh-CN" altLang="en-US" dirty="0"/>
              <a:t>此实例要求</a:t>
            </a:r>
            <a:r>
              <a:rPr lang="en-US" altLang="zh-CN" dirty="0"/>
              <a:t>MySQL</a:t>
            </a:r>
            <a:r>
              <a:rPr lang="zh-CN" altLang="en-US" dirty="0"/>
              <a:t>数据库服务是启动状态。使用的命令如下所示，</a:t>
            </a:r>
            <a:r>
              <a:rPr lang="en-US" altLang="zh-CN" dirty="0"/>
              <a:t>MySQL</a:t>
            </a:r>
            <a:r>
              <a:rPr lang="zh-CN" altLang="en-US" dirty="0"/>
              <a:t>上表</a:t>
            </a:r>
            <a:r>
              <a:rPr lang="en-US" altLang="zh-CN" dirty="0" err="1"/>
              <a:t>mysql.user</a:t>
            </a:r>
            <a:r>
              <a:rPr lang="zh-CN" altLang="en-US" dirty="0"/>
              <a:t>的</a:t>
            </a:r>
            <a:r>
              <a:rPr lang="en-US" altLang="zh-CN" dirty="0"/>
              <a:t>Host</a:t>
            </a:r>
            <a:r>
              <a:rPr lang="zh-CN" altLang="en-US" dirty="0"/>
              <a:t>、</a:t>
            </a:r>
            <a:r>
              <a:rPr lang="en-US" altLang="zh-CN" dirty="0"/>
              <a:t>User</a:t>
            </a:r>
            <a:r>
              <a:rPr lang="zh-CN" altLang="en-US" dirty="0"/>
              <a:t>两个字段数据被显示出来。</a:t>
            </a:r>
          </a:p>
          <a:p>
            <a:pPr marL="342900" lvl="1" indent="0">
              <a:buNone/>
            </a:pPr>
            <a:r>
              <a:rPr lang="en-US" altLang="zh-CN" i="1" dirty="0" err="1"/>
              <a:t>sqoop</a:t>
            </a:r>
            <a:r>
              <a:rPr lang="en-US" altLang="zh-CN" i="1" dirty="0"/>
              <a:t> eval \</a:t>
            </a:r>
          </a:p>
          <a:p>
            <a:pPr marL="342900" lvl="1" indent="0">
              <a:buNone/>
            </a:pPr>
            <a:r>
              <a:rPr lang="en-US" altLang="zh-CN" i="1" dirty="0"/>
              <a:t>--connect </a:t>
            </a:r>
            <a:r>
              <a:rPr lang="en-US" altLang="zh-CN" i="1" dirty="0" err="1"/>
              <a:t>jdbc:mysql</a:t>
            </a:r>
            <a:r>
              <a:rPr lang="en-US" altLang="zh-CN" i="1" dirty="0"/>
              <a:t>://192.168.18.130:3306/</a:t>
            </a:r>
            <a:r>
              <a:rPr lang="en-US" altLang="zh-CN" i="1" dirty="0" err="1"/>
              <a:t>mysql</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--query 'select </a:t>
            </a:r>
            <a:r>
              <a:rPr lang="en-US" altLang="zh-CN" i="1" dirty="0" err="1"/>
              <a:t>Host,User</a:t>
            </a:r>
            <a:r>
              <a:rPr lang="en-US" altLang="zh-CN" i="1" dirty="0"/>
              <a:t> from user'</a:t>
            </a:r>
          </a:p>
          <a:p>
            <a:endParaRPr lang="zh-CN" altLang="en-US" dirty="0"/>
          </a:p>
        </p:txBody>
      </p:sp>
    </p:spTree>
    <p:extLst>
      <p:ext uri="{BB962C8B-B14F-4D97-AF65-F5344CB8AC3E}">
        <p14:creationId xmlns:p14="http://schemas.microsoft.com/office/powerpoint/2010/main" val="7797297"/>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6DF31-C44A-4CFC-B254-BA588A53A574}"/>
              </a:ext>
            </a:extLst>
          </p:cNvPr>
          <p:cNvSpPr>
            <a:spLocks noGrp="1"/>
          </p:cNvSpPr>
          <p:nvPr>
            <p:ph type="title"/>
          </p:nvPr>
        </p:nvSpPr>
        <p:spPr/>
        <p:txBody>
          <a:bodyPr/>
          <a:lstStyle/>
          <a:p>
            <a:r>
              <a:rPr lang="en-US" altLang="zh-CN" dirty="0"/>
              <a:t>【</a:t>
            </a:r>
            <a:r>
              <a:rPr lang="zh-CN" altLang="en-US" dirty="0"/>
              <a:t>实例</a:t>
            </a:r>
            <a:r>
              <a:rPr lang="en-US" altLang="zh-CN" dirty="0"/>
              <a:t>9-4】</a:t>
            </a:r>
            <a:endParaRPr lang="zh-CN" altLang="en-US" dirty="0"/>
          </a:p>
        </p:txBody>
      </p:sp>
      <p:pic>
        <p:nvPicPr>
          <p:cNvPr id="4" name="内容占位符 3">
            <a:extLst>
              <a:ext uri="{FF2B5EF4-FFF2-40B4-BE49-F238E27FC236}">
                <a16:creationId xmlns:a16="http://schemas.microsoft.com/office/drawing/2014/main" id="{612C661F-7AE5-4E70-9FD2-1C03EB01122A}"/>
              </a:ext>
            </a:extLst>
          </p:cNvPr>
          <p:cNvPicPr>
            <a:picLocks noGrp="1"/>
          </p:cNvPicPr>
          <p:nvPr>
            <p:ph idx="1"/>
          </p:nvPr>
        </p:nvPicPr>
        <p:blipFill>
          <a:blip r:embed="rId2"/>
          <a:stretch>
            <a:fillRect/>
          </a:stretch>
        </p:blipFill>
        <p:spPr>
          <a:xfrm>
            <a:off x="2610348" y="1370013"/>
            <a:ext cx="3923303" cy="3262312"/>
          </a:xfrm>
          <a:prstGeom prst="rect">
            <a:avLst/>
          </a:prstGeom>
        </p:spPr>
      </p:pic>
    </p:spTree>
    <p:extLst>
      <p:ext uri="{BB962C8B-B14F-4D97-AF65-F5344CB8AC3E}">
        <p14:creationId xmlns:p14="http://schemas.microsoft.com/office/powerpoint/2010/main" val="1794204755"/>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DEE32-7753-41BA-B926-D605BD6EA123}"/>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BDBF8A0B-A59E-4339-9101-5EB6AA9BBA1B}"/>
              </a:ext>
            </a:extLst>
          </p:cNvPr>
          <p:cNvSpPr>
            <a:spLocks noGrp="1"/>
          </p:cNvSpPr>
          <p:nvPr>
            <p:ph idx="1"/>
          </p:nvPr>
        </p:nvSpPr>
        <p:spPr/>
        <p:txBody>
          <a:bodyPr>
            <a:normAutofit/>
          </a:bodyPr>
          <a:lstStyle/>
          <a:p>
            <a:r>
              <a:rPr lang="zh-CN" altLang="en-US" dirty="0"/>
              <a:t>要求</a:t>
            </a:r>
            <a:r>
              <a:rPr lang="en-US" altLang="zh-CN" dirty="0"/>
              <a:t>MySQL</a:t>
            </a:r>
            <a:r>
              <a:rPr lang="zh-CN" altLang="en-US" dirty="0"/>
              <a:t>和</a:t>
            </a:r>
            <a:r>
              <a:rPr lang="en-US" altLang="zh-CN" dirty="0"/>
              <a:t>Hadoop</a:t>
            </a:r>
            <a:r>
              <a:rPr lang="zh-CN" altLang="en-US" dirty="0"/>
              <a:t>集群都处于启动状态。通过命令“</a:t>
            </a:r>
            <a:r>
              <a:rPr lang="en-US" altLang="zh-CN" dirty="0" err="1"/>
              <a:t>sqoop</a:t>
            </a:r>
            <a:r>
              <a:rPr lang="en-US" altLang="zh-CN" dirty="0"/>
              <a:t> import”</a:t>
            </a:r>
            <a:r>
              <a:rPr lang="zh-CN" altLang="en-US" dirty="0"/>
              <a:t>，可以方便地将数据从关系数据库（</a:t>
            </a:r>
            <a:r>
              <a:rPr lang="en-US" altLang="zh-CN" dirty="0"/>
              <a:t>Oracle</a:t>
            </a:r>
            <a:r>
              <a:rPr lang="zh-CN" altLang="en-US" dirty="0"/>
              <a:t>、</a:t>
            </a:r>
            <a:r>
              <a:rPr lang="en-US" altLang="zh-CN" dirty="0"/>
              <a:t>MySQL</a:t>
            </a:r>
            <a:r>
              <a:rPr lang="zh-CN" altLang="en-US" dirty="0"/>
              <a:t>、</a:t>
            </a:r>
            <a:r>
              <a:rPr lang="en-US" altLang="zh-CN" dirty="0"/>
              <a:t>PostgreSQL</a:t>
            </a:r>
            <a:r>
              <a:rPr lang="zh-CN" altLang="en-US" dirty="0"/>
              <a:t>等）导入到</a:t>
            </a:r>
            <a:r>
              <a:rPr lang="en-US" altLang="zh-CN" dirty="0"/>
              <a:t>Hadoop</a:t>
            </a:r>
            <a:r>
              <a:rPr lang="zh-CN" altLang="en-US" dirty="0"/>
              <a:t>（</a:t>
            </a:r>
            <a:r>
              <a:rPr lang="en-US" altLang="zh-CN" dirty="0"/>
              <a:t>HDFS/Hive/HBase</a:t>
            </a:r>
            <a:r>
              <a:rPr lang="zh-CN" altLang="en-US" dirty="0"/>
              <a:t>），该命令的参数众多，此处使用“</a:t>
            </a:r>
            <a:r>
              <a:rPr lang="en-US" altLang="zh-CN" dirty="0" err="1"/>
              <a:t>sqoop</a:t>
            </a:r>
            <a:r>
              <a:rPr lang="en-US" altLang="zh-CN" dirty="0"/>
              <a:t> import”</a:t>
            </a:r>
            <a:r>
              <a:rPr lang="zh-CN" altLang="en-US" dirty="0"/>
              <a:t>帮助仅列出部分参数，如下所示。</a:t>
            </a:r>
          </a:p>
        </p:txBody>
      </p:sp>
    </p:spTree>
    <p:extLst>
      <p:ext uri="{BB962C8B-B14F-4D97-AF65-F5344CB8AC3E}">
        <p14:creationId xmlns:p14="http://schemas.microsoft.com/office/powerpoint/2010/main" val="314357925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a:bodyPr>
          <a:lstStyle/>
          <a:p>
            <a:pPr marL="0" indent="0">
              <a:buNone/>
            </a:pPr>
            <a:r>
              <a:rPr lang="en-US" altLang="zh-CN" i="1" dirty="0"/>
              <a:t>[</a:t>
            </a:r>
            <a:r>
              <a:rPr lang="en-US" altLang="zh-CN" i="1" dirty="0" err="1"/>
              <a:t>xuluhui@master</a:t>
            </a:r>
            <a:r>
              <a:rPr lang="en-US" altLang="zh-CN" i="1" dirty="0"/>
              <a:t> ~]$ </a:t>
            </a:r>
            <a:r>
              <a:rPr lang="en-US" altLang="zh-CN" i="1" dirty="0" err="1"/>
              <a:t>sqoop</a:t>
            </a:r>
            <a:r>
              <a:rPr lang="en-US" altLang="zh-CN" i="1" dirty="0"/>
              <a:t> help import</a:t>
            </a:r>
          </a:p>
          <a:p>
            <a:pPr marL="0" indent="0">
              <a:buNone/>
            </a:pPr>
            <a:r>
              <a:rPr lang="en-US" altLang="zh-CN" i="1" dirty="0"/>
              <a:t>usage: </a:t>
            </a:r>
            <a:r>
              <a:rPr lang="en-US" altLang="zh-CN" i="1" dirty="0" err="1"/>
              <a:t>sqoop</a:t>
            </a:r>
            <a:r>
              <a:rPr lang="en-US" altLang="zh-CN" i="1" dirty="0"/>
              <a:t> import [GENERIC-ARGS] [TOOL-ARGS]</a:t>
            </a:r>
          </a:p>
          <a:p>
            <a:pPr marL="0" indent="0">
              <a:buNone/>
            </a:pPr>
            <a:endParaRPr lang="en-US" altLang="zh-CN" i="1" dirty="0"/>
          </a:p>
          <a:p>
            <a:pPr marL="0" indent="0">
              <a:buNone/>
            </a:pPr>
            <a:r>
              <a:rPr lang="en-US" altLang="zh-CN" i="1" dirty="0"/>
              <a:t>//</a:t>
            </a:r>
            <a:r>
              <a:rPr lang="zh-CN" altLang="en-US" i="1" dirty="0"/>
              <a:t>通用参数</a:t>
            </a:r>
          </a:p>
          <a:p>
            <a:pPr marL="0" indent="0">
              <a:buNone/>
            </a:pPr>
            <a:r>
              <a:rPr lang="en-US" altLang="zh-CN" i="1" dirty="0"/>
              <a:t>Common arguments:</a:t>
            </a:r>
          </a:p>
          <a:p>
            <a:pPr marL="0" indent="0">
              <a:buNone/>
            </a:pPr>
            <a:r>
              <a:rPr lang="en-US" altLang="zh-CN" i="1" dirty="0"/>
              <a:t>  --connect &lt;</a:t>
            </a:r>
            <a:r>
              <a:rPr lang="en-US" altLang="zh-CN" i="1" dirty="0" err="1"/>
              <a:t>jdbc-uri</a:t>
            </a:r>
            <a:r>
              <a:rPr lang="en-US" altLang="zh-CN" i="1" dirty="0"/>
              <a:t>&gt;		Specify JDBC connect string</a:t>
            </a:r>
          </a:p>
          <a:p>
            <a:pPr marL="0" indent="0">
              <a:buNone/>
            </a:pPr>
            <a:r>
              <a:rPr lang="en-US" altLang="zh-CN" i="1" dirty="0"/>
              <a:t>  --password &lt;password&gt;	Set authentication password</a:t>
            </a:r>
          </a:p>
          <a:p>
            <a:pPr marL="0" indent="0">
              <a:buNone/>
            </a:pPr>
            <a:r>
              <a:rPr lang="en-US" altLang="zh-CN" i="1" dirty="0"/>
              <a:t>  --username &lt;username&gt;	Set authentication username</a:t>
            </a:r>
          </a:p>
        </p:txBody>
      </p:sp>
    </p:spTree>
    <p:extLst>
      <p:ext uri="{BB962C8B-B14F-4D97-AF65-F5344CB8AC3E}">
        <p14:creationId xmlns:p14="http://schemas.microsoft.com/office/powerpoint/2010/main" val="1687356478"/>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fontScale="40000" lnSpcReduction="20000"/>
          </a:bodyPr>
          <a:lstStyle/>
          <a:p>
            <a:pPr marL="0" indent="0">
              <a:buNone/>
            </a:pPr>
            <a:r>
              <a:rPr lang="en-US" altLang="zh-CN" i="1" dirty="0"/>
              <a:t>//</a:t>
            </a:r>
            <a:r>
              <a:rPr lang="zh-CN" altLang="en-US" i="1" dirty="0"/>
              <a:t>导入控制参数</a:t>
            </a:r>
          </a:p>
          <a:p>
            <a:pPr marL="0" indent="0">
              <a:buNone/>
            </a:pPr>
            <a:r>
              <a:rPr lang="en-US" altLang="zh-CN" i="1" dirty="0"/>
              <a:t>Import control arguments:</a:t>
            </a:r>
          </a:p>
          <a:p>
            <a:pPr marL="0" indent="0">
              <a:buNone/>
            </a:pPr>
            <a:r>
              <a:rPr lang="en-US" altLang="zh-CN" i="1" dirty="0"/>
              <a:t>  --as-</a:t>
            </a:r>
            <a:r>
              <a:rPr lang="en-US" altLang="zh-CN" i="1" dirty="0" err="1"/>
              <a:t>parquetfile</a:t>
            </a:r>
            <a:r>
              <a:rPr lang="en-US" altLang="zh-CN" i="1" dirty="0"/>
              <a:t>		Imports data to Parquet files</a:t>
            </a:r>
          </a:p>
          <a:p>
            <a:pPr marL="0" indent="0">
              <a:buNone/>
            </a:pPr>
            <a:r>
              <a:rPr lang="en-US" altLang="zh-CN" i="1" dirty="0"/>
              <a:t>  --as-</a:t>
            </a:r>
            <a:r>
              <a:rPr lang="en-US" altLang="zh-CN" i="1" dirty="0" err="1"/>
              <a:t>sequencefile</a:t>
            </a:r>
            <a:r>
              <a:rPr lang="en-US" altLang="zh-CN" i="1" dirty="0"/>
              <a:t>		Imports data to </a:t>
            </a:r>
            <a:r>
              <a:rPr lang="en-US" altLang="zh-CN" i="1" dirty="0" err="1"/>
              <a:t>SequenceFiles</a:t>
            </a:r>
            <a:endParaRPr lang="en-US" altLang="zh-CN" i="1" dirty="0"/>
          </a:p>
          <a:p>
            <a:pPr marL="0" indent="0">
              <a:buNone/>
            </a:pPr>
            <a:r>
              <a:rPr lang="en-US" altLang="zh-CN" i="1" dirty="0"/>
              <a:t>  --columns &lt;</a:t>
            </a:r>
            <a:r>
              <a:rPr lang="en-US" altLang="zh-CN" i="1" dirty="0" err="1"/>
              <a:t>col,col,col</a:t>
            </a:r>
            <a:r>
              <a:rPr lang="en-US" altLang="zh-CN" i="1" dirty="0"/>
              <a:t>...&gt;		Columns to import from table</a:t>
            </a:r>
          </a:p>
          <a:p>
            <a:pPr marL="0" indent="0">
              <a:buNone/>
            </a:pPr>
            <a:r>
              <a:rPr lang="en-US" altLang="zh-CN" i="1" dirty="0"/>
              <a:t>  --compression-codec &lt;codec&gt;	Compression codec to use for import</a:t>
            </a:r>
          </a:p>
          <a:p>
            <a:pPr marL="0" indent="0">
              <a:buNone/>
            </a:pPr>
            <a:r>
              <a:rPr lang="en-US" altLang="zh-CN" i="1" dirty="0"/>
              <a:t>  --delete-target-</a:t>
            </a:r>
            <a:r>
              <a:rPr lang="en-US" altLang="zh-CN" i="1" dirty="0" err="1"/>
              <a:t>dir</a:t>
            </a:r>
            <a:r>
              <a:rPr lang="en-US" altLang="zh-CN" i="1" dirty="0"/>
              <a:t>		Imports data in delete mode</a:t>
            </a:r>
          </a:p>
          <a:p>
            <a:pPr marL="0" indent="0">
              <a:buNone/>
            </a:pPr>
            <a:r>
              <a:rPr lang="en-US" altLang="zh-CN" i="1" dirty="0"/>
              <a:t>  --direct			Use direct import fast path</a:t>
            </a:r>
          </a:p>
          <a:p>
            <a:pPr marL="0" indent="0">
              <a:buNone/>
            </a:pPr>
            <a:r>
              <a:rPr lang="en-US" altLang="zh-CN" i="1" dirty="0"/>
              <a:t>  -e,--query &lt;statement&gt;		Import results of SQL 'statement'</a:t>
            </a:r>
          </a:p>
          <a:p>
            <a:pPr marL="0" indent="0">
              <a:buNone/>
            </a:pPr>
            <a:r>
              <a:rPr lang="en-US" altLang="zh-CN" i="1" dirty="0"/>
              <a:t>  -m,--num-mappers &lt;n&gt;		Use 'n' map tasks to import in parallel</a:t>
            </a:r>
          </a:p>
          <a:p>
            <a:pPr marL="0" indent="0">
              <a:buNone/>
            </a:pPr>
            <a:r>
              <a:rPr lang="en-US" altLang="zh-CN" i="1" dirty="0"/>
              <a:t>  --</a:t>
            </a:r>
            <a:r>
              <a:rPr lang="en-US" altLang="zh-CN" i="1" dirty="0" err="1"/>
              <a:t>mapreduce</a:t>
            </a:r>
            <a:r>
              <a:rPr lang="en-US" altLang="zh-CN" i="1" dirty="0"/>
              <a:t>-job-name &lt;name&gt;	Set name for generated </a:t>
            </a:r>
            <a:r>
              <a:rPr lang="en-US" altLang="zh-CN" i="1" dirty="0" err="1"/>
              <a:t>mapreduce</a:t>
            </a:r>
            <a:r>
              <a:rPr lang="en-US" altLang="zh-CN" i="1" dirty="0"/>
              <a:t> job</a:t>
            </a:r>
          </a:p>
          <a:p>
            <a:pPr marL="0" indent="0">
              <a:buNone/>
            </a:pPr>
            <a:r>
              <a:rPr lang="en-US" altLang="zh-CN" i="1" dirty="0"/>
              <a:t>  --table &lt;table-name&gt;		Table to read</a:t>
            </a:r>
          </a:p>
          <a:p>
            <a:pPr marL="0" indent="0">
              <a:buNone/>
            </a:pPr>
            <a:r>
              <a:rPr lang="en-US" altLang="zh-CN" i="1" dirty="0"/>
              <a:t>  --target-</a:t>
            </a:r>
            <a:r>
              <a:rPr lang="en-US" altLang="zh-CN" i="1" dirty="0" err="1"/>
              <a:t>dir</a:t>
            </a:r>
            <a:r>
              <a:rPr lang="en-US" altLang="zh-CN" i="1" dirty="0"/>
              <a:t> &lt;</a:t>
            </a:r>
            <a:r>
              <a:rPr lang="en-US" altLang="zh-CN" i="1" dirty="0" err="1"/>
              <a:t>dir</a:t>
            </a:r>
            <a:r>
              <a:rPr lang="en-US" altLang="zh-CN" i="1" dirty="0"/>
              <a:t>&gt;		HDFS plain table destination</a:t>
            </a:r>
          </a:p>
          <a:p>
            <a:pPr marL="0" indent="0">
              <a:buNone/>
            </a:pPr>
            <a:r>
              <a:rPr lang="en-US" altLang="zh-CN" i="1" dirty="0"/>
              <a:t>  --where &lt;where clause&gt;		WHERE clause to use during import</a:t>
            </a:r>
          </a:p>
          <a:p>
            <a:pPr marL="0" indent="0">
              <a:buNone/>
            </a:pPr>
            <a:r>
              <a:rPr lang="en-US" altLang="zh-CN" i="1" dirty="0"/>
              <a:t>  -z,--compress		Enable compression</a:t>
            </a:r>
          </a:p>
        </p:txBody>
      </p:sp>
    </p:spTree>
    <p:extLst>
      <p:ext uri="{BB962C8B-B14F-4D97-AF65-F5344CB8AC3E}">
        <p14:creationId xmlns:p14="http://schemas.microsoft.com/office/powerpoint/2010/main" val="4198928661"/>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fontScale="77500" lnSpcReduction="20000"/>
          </a:bodyPr>
          <a:lstStyle/>
          <a:p>
            <a:pPr marL="0" indent="0">
              <a:buNone/>
            </a:pPr>
            <a:r>
              <a:rPr lang="en-US" altLang="zh-CN" i="1" dirty="0"/>
              <a:t>//</a:t>
            </a:r>
            <a:r>
              <a:rPr lang="zh-CN" altLang="en-US" i="1" dirty="0"/>
              <a:t>输出格式参数控制</a:t>
            </a:r>
          </a:p>
          <a:p>
            <a:pPr marL="0" indent="0">
              <a:buNone/>
            </a:pPr>
            <a:r>
              <a:rPr lang="en-US" altLang="zh-CN" i="1" dirty="0"/>
              <a:t>Output line formatting arguments:</a:t>
            </a:r>
          </a:p>
          <a:p>
            <a:pPr marL="0" indent="0">
              <a:buNone/>
            </a:pPr>
            <a:r>
              <a:rPr lang="en-US" altLang="zh-CN" i="1" dirty="0"/>
              <a:t>  --fields-terminated-by &lt;char&gt;	Sets the field separator character</a:t>
            </a:r>
          </a:p>
          <a:p>
            <a:pPr marL="0" indent="0">
              <a:buNone/>
            </a:pPr>
            <a:r>
              <a:rPr lang="en-US" altLang="zh-CN" i="1" dirty="0"/>
              <a:t>  --lines-terminated-by &lt;char&gt;	Sets the end-of-line character</a:t>
            </a:r>
          </a:p>
          <a:p>
            <a:pPr marL="0" indent="0">
              <a:buNone/>
            </a:pPr>
            <a:endParaRPr lang="en-US" altLang="zh-CN" i="1" dirty="0"/>
          </a:p>
          <a:p>
            <a:pPr marL="0" indent="0">
              <a:buNone/>
            </a:pPr>
            <a:r>
              <a:rPr lang="en-US" altLang="zh-CN" i="1" dirty="0"/>
              <a:t>//</a:t>
            </a:r>
            <a:r>
              <a:rPr lang="zh-CN" altLang="en-US" i="1" dirty="0"/>
              <a:t>输入格式参数控制</a:t>
            </a:r>
          </a:p>
          <a:p>
            <a:pPr marL="0" indent="0">
              <a:buNone/>
            </a:pPr>
            <a:r>
              <a:rPr lang="en-US" altLang="zh-CN" i="1" dirty="0"/>
              <a:t>Input parsing arguments:</a:t>
            </a:r>
          </a:p>
          <a:p>
            <a:pPr marL="0" indent="0">
              <a:buNone/>
            </a:pPr>
            <a:r>
              <a:rPr lang="en-US" altLang="zh-CN" i="1" dirty="0"/>
              <a:t>  --input-enclosed-by &lt;char&gt;		Sets a required field encloser</a:t>
            </a:r>
          </a:p>
          <a:p>
            <a:pPr marL="0" indent="0">
              <a:buNone/>
            </a:pPr>
            <a:r>
              <a:rPr lang="en-US" altLang="zh-CN" i="1" dirty="0"/>
              <a:t>  --input-escaped-by &lt;char&gt;		Sets the input escape character</a:t>
            </a:r>
          </a:p>
          <a:p>
            <a:pPr marL="0" indent="0">
              <a:buNone/>
            </a:pPr>
            <a:r>
              <a:rPr lang="en-US" altLang="zh-CN" i="1" dirty="0"/>
              <a:t>  --input-fields-terminated-by &lt;char&gt;	Sets the input field separator</a:t>
            </a:r>
          </a:p>
          <a:p>
            <a:pPr marL="0" indent="0">
              <a:buNone/>
            </a:pPr>
            <a:r>
              <a:rPr lang="en-US" altLang="zh-CN" i="1" dirty="0"/>
              <a:t>  --input-lines-terminated-by &lt;char&gt;	Sets the input end-of-line char</a:t>
            </a:r>
          </a:p>
        </p:txBody>
      </p:sp>
    </p:spTree>
    <p:extLst>
      <p:ext uri="{BB962C8B-B14F-4D97-AF65-F5344CB8AC3E}">
        <p14:creationId xmlns:p14="http://schemas.microsoft.com/office/powerpoint/2010/main" val="4002884295"/>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fontScale="62500" lnSpcReduction="20000"/>
          </a:bodyPr>
          <a:lstStyle/>
          <a:p>
            <a:pPr marL="0" indent="0">
              <a:buNone/>
            </a:pPr>
            <a:r>
              <a:rPr lang="en-US" altLang="zh-CN" i="1" dirty="0"/>
              <a:t>//</a:t>
            </a:r>
            <a:r>
              <a:rPr lang="zh-CN" altLang="en-US" i="1" dirty="0"/>
              <a:t>导入到</a:t>
            </a:r>
            <a:r>
              <a:rPr lang="en-US" altLang="zh-CN" i="1" dirty="0"/>
              <a:t>Hive</a:t>
            </a:r>
            <a:r>
              <a:rPr lang="zh-CN" altLang="en-US" i="1" dirty="0"/>
              <a:t>表相关参数</a:t>
            </a:r>
          </a:p>
          <a:p>
            <a:pPr marL="0" indent="0">
              <a:buNone/>
            </a:pPr>
            <a:r>
              <a:rPr lang="en-US" altLang="zh-CN" i="1" dirty="0"/>
              <a:t>Hive arguments:</a:t>
            </a:r>
          </a:p>
          <a:p>
            <a:pPr marL="0" indent="0">
              <a:buNone/>
            </a:pPr>
            <a:r>
              <a:rPr lang="en-US" altLang="zh-CN" i="1" dirty="0"/>
              <a:t>  --create-hive-table		Fail if the target hive table exists</a:t>
            </a:r>
          </a:p>
          <a:p>
            <a:pPr marL="0" indent="0">
              <a:buNone/>
            </a:pPr>
            <a:r>
              <a:rPr lang="en-US" altLang="zh-CN" i="1" dirty="0"/>
              <a:t>  --hive-database &lt;database-name&gt;Sets the database name to use when importing to hive</a:t>
            </a:r>
          </a:p>
          <a:p>
            <a:pPr marL="0" indent="0">
              <a:buNone/>
            </a:pPr>
            <a:r>
              <a:rPr lang="en-US" altLang="zh-CN" i="1" dirty="0"/>
              <a:t>  --hive-import		Import tables into Hive (Uses Hive's default delimiters if none are set.)</a:t>
            </a:r>
          </a:p>
          <a:p>
            <a:pPr marL="0" indent="0">
              <a:buNone/>
            </a:pPr>
            <a:r>
              <a:rPr lang="en-US" altLang="zh-CN" i="1" dirty="0"/>
              <a:t>  --hive-overwrite		Overwrite existing data in the Hive table</a:t>
            </a:r>
          </a:p>
          <a:p>
            <a:pPr marL="0" indent="0">
              <a:buNone/>
            </a:pPr>
            <a:r>
              <a:rPr lang="en-US" altLang="zh-CN" i="1" dirty="0"/>
              <a:t>  --hive-partition-key &lt;partition-key&gt;	Sets the partition key to use when importing to hive</a:t>
            </a:r>
          </a:p>
          <a:p>
            <a:pPr marL="0" indent="0">
              <a:buNone/>
            </a:pPr>
            <a:r>
              <a:rPr lang="en-US" altLang="zh-CN" i="1" dirty="0"/>
              <a:t>  --hive-partition-value &lt;partition-value&gt;	Sets the partition value to use when importing to hive</a:t>
            </a:r>
          </a:p>
          <a:p>
            <a:pPr marL="0" indent="0">
              <a:buNone/>
            </a:pPr>
            <a:r>
              <a:rPr lang="en-US" altLang="zh-CN" i="1" dirty="0"/>
              <a:t>  --hive-table &lt;table-name&gt;		Sets the table name to use when importing to hive</a:t>
            </a:r>
          </a:p>
        </p:txBody>
      </p:sp>
    </p:spTree>
    <p:extLst>
      <p:ext uri="{BB962C8B-B14F-4D97-AF65-F5344CB8AC3E}">
        <p14:creationId xmlns:p14="http://schemas.microsoft.com/office/powerpoint/2010/main" val="217218528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a:bodyPr>
          <a:lstStyle/>
          <a:p>
            <a:pPr marL="0" indent="0">
              <a:buNone/>
            </a:pPr>
            <a:r>
              <a:rPr lang="en-US" altLang="zh-CN" sz="1600" i="1" dirty="0"/>
              <a:t>//</a:t>
            </a:r>
            <a:r>
              <a:rPr lang="zh-CN" altLang="en-US" sz="1600" i="1" dirty="0"/>
              <a:t>导入到</a:t>
            </a:r>
            <a:r>
              <a:rPr lang="en-US" altLang="zh-CN" sz="1600" i="1" dirty="0"/>
              <a:t>HBase</a:t>
            </a:r>
            <a:r>
              <a:rPr lang="zh-CN" altLang="en-US" sz="1600" i="1" dirty="0"/>
              <a:t>表相关参数</a:t>
            </a:r>
          </a:p>
          <a:p>
            <a:pPr marL="0" indent="0">
              <a:buNone/>
            </a:pPr>
            <a:r>
              <a:rPr lang="en-US" altLang="zh-CN" sz="1600" i="1" dirty="0"/>
              <a:t>HBase arguments:</a:t>
            </a:r>
          </a:p>
          <a:p>
            <a:pPr marL="0" indent="0">
              <a:buNone/>
            </a:pPr>
            <a:r>
              <a:rPr lang="en-US" altLang="zh-CN" sz="1600" i="1" dirty="0"/>
              <a:t>  --column-family &lt;family&gt;	Sets the target column family for the import</a:t>
            </a:r>
          </a:p>
          <a:p>
            <a:pPr marL="0" indent="0">
              <a:buNone/>
            </a:pPr>
            <a:r>
              <a:rPr lang="en-US" altLang="zh-CN" sz="1600" i="1" dirty="0"/>
              <a:t>  --</a:t>
            </a:r>
            <a:r>
              <a:rPr lang="en-US" altLang="zh-CN" sz="1600" i="1" dirty="0" err="1"/>
              <a:t>hbase-bulkload</a:t>
            </a:r>
            <a:r>
              <a:rPr lang="en-US" altLang="zh-CN" sz="1600" i="1" dirty="0"/>
              <a:t>		Enables HBase bulk loading</a:t>
            </a:r>
          </a:p>
          <a:p>
            <a:pPr marL="0" indent="0">
              <a:buNone/>
            </a:pPr>
            <a:r>
              <a:rPr lang="en-US" altLang="zh-CN" sz="1600" i="1" dirty="0"/>
              <a:t>  --</a:t>
            </a:r>
            <a:r>
              <a:rPr lang="en-US" altLang="zh-CN" sz="1600" i="1" dirty="0" err="1"/>
              <a:t>hbase</a:t>
            </a:r>
            <a:r>
              <a:rPr lang="en-US" altLang="zh-CN" sz="1600" i="1" dirty="0"/>
              <a:t>-create-table	If specified, create missing HBase tables</a:t>
            </a:r>
          </a:p>
          <a:p>
            <a:pPr marL="0" indent="0">
              <a:buNone/>
            </a:pPr>
            <a:r>
              <a:rPr lang="en-US" altLang="zh-CN" sz="1600" i="1" dirty="0"/>
              <a:t>  --</a:t>
            </a:r>
            <a:r>
              <a:rPr lang="en-US" altLang="zh-CN" sz="1600" i="1" dirty="0" err="1"/>
              <a:t>hbase</a:t>
            </a:r>
            <a:r>
              <a:rPr lang="en-US" altLang="zh-CN" sz="1600" i="1" dirty="0"/>
              <a:t>-row-key &lt;col&gt;	Specifies which input column to use as the row key</a:t>
            </a:r>
          </a:p>
          <a:p>
            <a:pPr marL="0" indent="0">
              <a:buNone/>
            </a:pPr>
            <a:r>
              <a:rPr lang="en-US" altLang="zh-CN" sz="1600" i="1" dirty="0"/>
              <a:t>  --</a:t>
            </a:r>
            <a:r>
              <a:rPr lang="en-US" altLang="zh-CN" sz="1600" i="1" dirty="0" err="1"/>
              <a:t>hbase</a:t>
            </a:r>
            <a:r>
              <a:rPr lang="en-US" altLang="zh-CN" sz="1600" i="1" dirty="0"/>
              <a:t>-table &lt;table&gt;	Import to &lt;table&gt; in HBase</a:t>
            </a:r>
          </a:p>
        </p:txBody>
      </p:sp>
    </p:spTree>
    <p:extLst>
      <p:ext uri="{BB962C8B-B14F-4D97-AF65-F5344CB8AC3E}">
        <p14:creationId xmlns:p14="http://schemas.microsoft.com/office/powerpoint/2010/main" val="391555846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a:bodyPr>
          <a:lstStyle/>
          <a:p>
            <a:r>
              <a:rPr lang="zh-CN" altLang="en-US" sz="1600" dirty="0"/>
              <a:t>命令“</a:t>
            </a:r>
            <a:r>
              <a:rPr lang="en-US" altLang="zh-CN" sz="1600" dirty="0" err="1"/>
              <a:t>sqoop</a:t>
            </a:r>
            <a:r>
              <a:rPr lang="en-US" altLang="zh-CN" sz="1600" dirty="0"/>
              <a:t> import”</a:t>
            </a:r>
            <a:r>
              <a:rPr lang="zh-CN" altLang="en-US" sz="1600" dirty="0"/>
              <a:t>使用注意事项：</a:t>
            </a:r>
          </a:p>
          <a:p>
            <a:pPr lvl="1"/>
            <a:r>
              <a:rPr lang="zh-CN" altLang="en-US" sz="1400" dirty="0"/>
              <a:t>（</a:t>
            </a:r>
            <a:r>
              <a:rPr lang="en-US" altLang="zh-CN" sz="1400" dirty="0"/>
              <a:t>1</a:t>
            </a:r>
            <a:r>
              <a:rPr lang="zh-CN" altLang="en-US" sz="1400" dirty="0"/>
              <a:t>）使用</a:t>
            </a:r>
            <a:r>
              <a:rPr lang="en-US" altLang="zh-CN" sz="1400" dirty="0"/>
              <a:t>--connect</a:t>
            </a:r>
            <a:r>
              <a:rPr lang="zh-CN" altLang="en-US" sz="1400" dirty="0"/>
              <a:t>指定要导入数据的数据库。</a:t>
            </a:r>
          </a:p>
          <a:p>
            <a:pPr lvl="1"/>
            <a:r>
              <a:rPr lang="zh-CN" altLang="en-US" sz="1400" dirty="0"/>
              <a:t>（</a:t>
            </a:r>
            <a:r>
              <a:rPr lang="en-US" altLang="zh-CN" sz="1400" dirty="0"/>
              <a:t>2</a:t>
            </a:r>
            <a:r>
              <a:rPr lang="zh-CN" altLang="en-US" sz="1400" dirty="0"/>
              <a:t>）使用</a:t>
            </a:r>
            <a:r>
              <a:rPr lang="en-US" altLang="zh-CN" sz="1400" dirty="0"/>
              <a:t>--username</a:t>
            </a:r>
            <a:r>
              <a:rPr lang="zh-CN" altLang="en-US" sz="1400" dirty="0"/>
              <a:t>和</a:t>
            </a:r>
            <a:r>
              <a:rPr lang="en-US" altLang="zh-CN" sz="1400" dirty="0"/>
              <a:t>--password</a:t>
            </a:r>
            <a:r>
              <a:rPr lang="zh-CN" altLang="en-US" sz="1400" dirty="0"/>
              <a:t>指定数据库的用户名和密码。</a:t>
            </a:r>
          </a:p>
          <a:p>
            <a:pPr lvl="1"/>
            <a:r>
              <a:rPr lang="zh-CN" altLang="en-US" sz="1400" dirty="0"/>
              <a:t>（</a:t>
            </a:r>
            <a:r>
              <a:rPr lang="en-US" altLang="zh-CN" sz="1400" dirty="0"/>
              <a:t>3</a:t>
            </a:r>
            <a:r>
              <a:rPr lang="zh-CN" altLang="en-US" sz="1400" dirty="0"/>
              <a:t>）使用</a:t>
            </a:r>
            <a:r>
              <a:rPr lang="en-US" altLang="zh-CN" sz="1400" dirty="0"/>
              <a:t>--table</a:t>
            </a:r>
            <a:r>
              <a:rPr lang="zh-CN" altLang="en-US" sz="1400" dirty="0"/>
              <a:t>指定需要导入的数据表。</a:t>
            </a:r>
          </a:p>
          <a:p>
            <a:pPr lvl="1"/>
            <a:r>
              <a:rPr lang="zh-CN" altLang="en-US" sz="1400" dirty="0"/>
              <a:t>（</a:t>
            </a:r>
            <a:r>
              <a:rPr lang="en-US" altLang="zh-CN" sz="1400" dirty="0"/>
              <a:t>4</a:t>
            </a:r>
            <a:r>
              <a:rPr lang="zh-CN" altLang="en-US" sz="1400" dirty="0"/>
              <a:t>）使用</a:t>
            </a:r>
            <a:r>
              <a:rPr lang="en-US" altLang="zh-CN" sz="1400" dirty="0"/>
              <a:t>--num-mappers</a:t>
            </a:r>
            <a:r>
              <a:rPr lang="zh-CN" altLang="en-US" sz="1400" dirty="0"/>
              <a:t>指定导入数据的并行度即</a:t>
            </a:r>
            <a:r>
              <a:rPr lang="en-US" altLang="zh-CN" sz="1400" dirty="0"/>
              <a:t>Map Task</a:t>
            </a:r>
            <a:r>
              <a:rPr lang="zh-CN" altLang="en-US" sz="1400" dirty="0"/>
              <a:t>个数，</a:t>
            </a:r>
            <a:r>
              <a:rPr lang="en-US" altLang="zh-CN" sz="1400" dirty="0"/>
              <a:t>Sqoop</a:t>
            </a:r>
            <a:r>
              <a:rPr lang="zh-CN" altLang="en-US" sz="1400" dirty="0"/>
              <a:t>默认的并行度是</a:t>
            </a:r>
            <a:r>
              <a:rPr lang="en-US" altLang="zh-CN" sz="1400" dirty="0"/>
              <a:t>4</a:t>
            </a:r>
            <a:r>
              <a:rPr lang="zh-CN" altLang="en-US" sz="1400" dirty="0"/>
              <a:t>。有多少个并行度，在</a:t>
            </a:r>
            <a:r>
              <a:rPr lang="en-US" altLang="zh-CN" sz="1400" dirty="0"/>
              <a:t>HDFS</a:t>
            </a:r>
            <a:r>
              <a:rPr lang="zh-CN" altLang="en-US" sz="1400" dirty="0"/>
              <a:t>上最终输出的文件个数就是几个。</a:t>
            </a:r>
          </a:p>
          <a:p>
            <a:pPr lvl="1"/>
            <a:r>
              <a:rPr lang="zh-CN" altLang="en-US" sz="1400" dirty="0"/>
              <a:t>（</a:t>
            </a:r>
            <a:r>
              <a:rPr lang="en-US" altLang="zh-CN" sz="1400" dirty="0"/>
              <a:t>5</a:t>
            </a:r>
            <a:r>
              <a:rPr lang="zh-CN" altLang="en-US" sz="1400" dirty="0"/>
              <a:t>）使用</a:t>
            </a:r>
            <a:r>
              <a:rPr lang="en-US" altLang="zh-CN" sz="1400" dirty="0"/>
              <a:t>Sqoop</a:t>
            </a:r>
            <a:r>
              <a:rPr lang="zh-CN" altLang="en-US" sz="1400" dirty="0"/>
              <a:t>从关系数据库</a:t>
            </a:r>
            <a:r>
              <a:rPr lang="en-US" altLang="zh-CN" sz="1400" dirty="0"/>
              <a:t>MySQL</a:t>
            </a:r>
            <a:r>
              <a:rPr lang="zh-CN" altLang="en-US" sz="1400" dirty="0"/>
              <a:t>中导入数据到</a:t>
            </a:r>
            <a:r>
              <a:rPr lang="en-US" altLang="zh-CN" sz="1400" dirty="0"/>
              <a:t>HDFS</a:t>
            </a:r>
            <a:r>
              <a:rPr lang="zh-CN" altLang="en-US" sz="1400" dirty="0"/>
              <a:t>时，默认导入路径是</a:t>
            </a:r>
            <a:r>
              <a:rPr lang="en-US" altLang="zh-CN" sz="1400" dirty="0"/>
              <a:t>/user/</a:t>
            </a:r>
            <a:r>
              <a:rPr lang="zh-CN" altLang="en-US" sz="1400" dirty="0"/>
              <a:t>用户名</a:t>
            </a:r>
            <a:r>
              <a:rPr lang="en-US" altLang="zh-CN" sz="1400" dirty="0"/>
              <a:t>/</a:t>
            </a:r>
            <a:r>
              <a:rPr lang="zh-CN" altLang="en-US" sz="1400" dirty="0"/>
              <a:t>表名。</a:t>
            </a:r>
          </a:p>
          <a:p>
            <a:pPr lvl="1"/>
            <a:r>
              <a:rPr lang="zh-CN" altLang="en-US" sz="1400" dirty="0"/>
              <a:t>（</a:t>
            </a:r>
            <a:r>
              <a:rPr lang="en-US" altLang="zh-CN" sz="1400" dirty="0"/>
              <a:t>6</a:t>
            </a:r>
            <a:r>
              <a:rPr lang="zh-CN" altLang="en-US" sz="1400" dirty="0"/>
              <a:t>） </a:t>
            </a:r>
            <a:r>
              <a:rPr lang="en-US" altLang="zh-CN" sz="1400" dirty="0"/>
              <a:t>Sqoop</a:t>
            </a:r>
            <a:r>
              <a:rPr lang="zh-CN" altLang="en-US" sz="1400" dirty="0"/>
              <a:t>从关系型数据库</a:t>
            </a:r>
            <a:r>
              <a:rPr lang="en-US" altLang="zh-CN" sz="1400" dirty="0"/>
              <a:t>MySQL</a:t>
            </a:r>
            <a:r>
              <a:rPr lang="zh-CN" altLang="en-US" sz="1400" dirty="0"/>
              <a:t>导入数据到</a:t>
            </a:r>
            <a:r>
              <a:rPr lang="en-US" altLang="zh-CN" sz="1400" dirty="0"/>
              <a:t>HDFS</a:t>
            </a:r>
            <a:r>
              <a:rPr lang="zh-CN" altLang="en-US" sz="1400" dirty="0"/>
              <a:t>时，默认的字段分隔符是“</a:t>
            </a:r>
            <a:r>
              <a:rPr lang="en-US" altLang="zh-CN" sz="1400" dirty="0"/>
              <a:t>,”</a:t>
            </a:r>
            <a:r>
              <a:rPr lang="zh-CN" altLang="en-US" sz="1400" dirty="0"/>
              <a:t>，行分隔符是“</a:t>
            </a:r>
            <a:r>
              <a:rPr lang="en-US" altLang="zh-CN" sz="1400" dirty="0"/>
              <a:t>\n”</a:t>
            </a:r>
            <a:r>
              <a:rPr lang="zh-CN" altLang="en-US" sz="1400" dirty="0"/>
              <a:t>。</a:t>
            </a:r>
          </a:p>
        </p:txBody>
      </p:sp>
    </p:spTree>
    <p:extLst>
      <p:ext uri="{BB962C8B-B14F-4D97-AF65-F5344CB8AC3E}">
        <p14:creationId xmlns:p14="http://schemas.microsoft.com/office/powerpoint/2010/main" val="333510577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9</a:t>
            </a:r>
            <a:r>
              <a:rPr lang="zh-CN" altLang="en-US" dirty="0"/>
              <a:t>章  大数据迁移和采集工具</a:t>
            </a:r>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normAutofit/>
          </a:bodyPr>
          <a:lstStyle/>
          <a:p>
            <a:r>
              <a:rPr lang="en-US" altLang="zh-CN" dirty="0"/>
              <a:t>9.1  </a:t>
            </a:r>
            <a:r>
              <a:rPr lang="zh-CN" altLang="en-US" dirty="0"/>
              <a:t>数据迁移工具</a:t>
            </a:r>
            <a:r>
              <a:rPr lang="en-US" altLang="zh-CN" dirty="0"/>
              <a:t>Sqoop</a:t>
            </a:r>
          </a:p>
          <a:p>
            <a:r>
              <a:rPr lang="en-US" altLang="zh-CN" dirty="0"/>
              <a:t>9.2  </a:t>
            </a:r>
            <a:r>
              <a:rPr lang="zh-CN" altLang="en-US" dirty="0"/>
              <a:t>日志采集工具</a:t>
            </a:r>
            <a:r>
              <a:rPr lang="en-US" altLang="zh-CN" dirty="0"/>
              <a:t>Flume</a:t>
            </a:r>
          </a:p>
          <a:p>
            <a:r>
              <a:rPr lang="en-US" altLang="zh-CN" dirty="0"/>
              <a:t>9.3  </a:t>
            </a:r>
            <a:r>
              <a:rPr lang="zh-CN" altLang="en-US" dirty="0"/>
              <a:t>分布式流平台</a:t>
            </a:r>
            <a:r>
              <a:rPr lang="en-US" altLang="zh-CN" dirty="0"/>
              <a:t>Kafka</a:t>
            </a:r>
          </a:p>
          <a:p>
            <a:r>
              <a:rPr lang="en-US" altLang="zh-CN" dirty="0"/>
              <a:t>9.4  ETL</a:t>
            </a:r>
            <a:r>
              <a:rPr lang="zh-CN" altLang="en-US" dirty="0"/>
              <a:t>工具</a:t>
            </a:r>
            <a:r>
              <a:rPr lang="en-US" altLang="zh-CN" dirty="0"/>
              <a:t>Kettle</a:t>
            </a:r>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D4E85-0F83-4E6A-ACCE-3E6CA7167015}"/>
              </a:ext>
            </a:extLst>
          </p:cNvPr>
          <p:cNvSpPr>
            <a:spLocks noGrp="1"/>
          </p:cNvSpPr>
          <p:nvPr>
            <p:ph type="title"/>
          </p:nvPr>
        </p:nvSpPr>
        <p:spPr/>
        <p:txBody>
          <a:bodyPr/>
          <a:lstStyle/>
          <a:p>
            <a:r>
              <a:rPr lang="en-US" altLang="zh-CN" dirty="0"/>
              <a:t>【</a:t>
            </a:r>
            <a:r>
              <a:rPr lang="zh-CN" altLang="en-US" dirty="0"/>
              <a:t>实例：数据准备，在</a:t>
            </a:r>
            <a:r>
              <a:rPr lang="en-US" altLang="zh-CN" dirty="0"/>
              <a:t>MySQL</a:t>
            </a:r>
            <a:r>
              <a:rPr lang="zh-CN" altLang="en-US" dirty="0"/>
              <a:t>下建立数据库、表、插入数据</a:t>
            </a:r>
            <a:r>
              <a:rPr lang="en-US" altLang="zh-CN" dirty="0"/>
              <a:t>】</a:t>
            </a:r>
            <a:endParaRPr lang="zh-CN" altLang="en-US" dirty="0"/>
          </a:p>
        </p:txBody>
      </p:sp>
      <p:pic>
        <p:nvPicPr>
          <p:cNvPr id="4" name="内容占位符 3">
            <a:extLst>
              <a:ext uri="{FF2B5EF4-FFF2-40B4-BE49-F238E27FC236}">
                <a16:creationId xmlns:a16="http://schemas.microsoft.com/office/drawing/2014/main" id="{92E4D357-B28E-46D9-814A-CE6A64D1AAAA}"/>
              </a:ext>
            </a:extLst>
          </p:cNvPr>
          <p:cNvPicPr>
            <a:picLocks noGrp="1"/>
          </p:cNvPicPr>
          <p:nvPr>
            <p:ph idx="1"/>
          </p:nvPr>
        </p:nvPicPr>
        <p:blipFill>
          <a:blip r:embed="rId2"/>
          <a:stretch>
            <a:fillRect/>
          </a:stretch>
        </p:blipFill>
        <p:spPr>
          <a:xfrm>
            <a:off x="1771407" y="1423692"/>
            <a:ext cx="5601185" cy="3154953"/>
          </a:xfrm>
          <a:prstGeom prst="rect">
            <a:avLst/>
          </a:prstGeom>
        </p:spPr>
      </p:pic>
    </p:spTree>
    <p:extLst>
      <p:ext uri="{BB962C8B-B14F-4D97-AF65-F5344CB8AC3E}">
        <p14:creationId xmlns:p14="http://schemas.microsoft.com/office/powerpoint/2010/main" val="3360865109"/>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8869B-FA8A-435F-869E-5A590A73B547}"/>
              </a:ext>
            </a:extLst>
          </p:cNvPr>
          <p:cNvSpPr>
            <a:spLocks noGrp="1"/>
          </p:cNvSpPr>
          <p:nvPr>
            <p:ph type="title"/>
          </p:nvPr>
        </p:nvSpPr>
        <p:spPr>
          <a:xfrm>
            <a:off x="628650" y="273844"/>
            <a:ext cx="7886700" cy="994172"/>
          </a:xfrm>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58D23329-7010-4ACF-A61D-AF0EEF6E79A9}"/>
              </a:ext>
            </a:extLst>
          </p:cNvPr>
          <p:cNvSpPr>
            <a:spLocks noGrp="1"/>
          </p:cNvSpPr>
          <p:nvPr>
            <p:ph idx="1"/>
          </p:nvPr>
        </p:nvSpPr>
        <p:spPr/>
        <p:txBody>
          <a:bodyPr>
            <a:normAutofit fontScale="92500" lnSpcReduction="10000"/>
          </a:bodyPr>
          <a:lstStyle/>
          <a:p>
            <a:r>
              <a:rPr lang="zh-CN" altLang="en-US" dirty="0"/>
              <a:t>（</a:t>
            </a:r>
            <a:r>
              <a:rPr lang="en-US" altLang="zh-CN" dirty="0"/>
              <a:t>1</a:t>
            </a:r>
            <a:r>
              <a:rPr lang="zh-CN" altLang="en-US" dirty="0"/>
              <a:t>）导入表的所有字段</a:t>
            </a:r>
          </a:p>
          <a:p>
            <a:pPr lvl="1"/>
            <a:r>
              <a:rPr lang="en-US" altLang="zh-CN" dirty="0"/>
              <a:t>【</a:t>
            </a:r>
            <a:r>
              <a:rPr lang="zh-CN" altLang="en-US" dirty="0"/>
              <a:t>实例</a:t>
            </a:r>
            <a:r>
              <a:rPr lang="en-US" altLang="zh-CN" dirty="0"/>
              <a:t>9-5】</a:t>
            </a:r>
            <a:r>
              <a:rPr lang="zh-CN" altLang="en-US" dirty="0"/>
              <a:t>使用</a:t>
            </a:r>
            <a:r>
              <a:rPr lang="en-US" altLang="zh-CN" dirty="0"/>
              <a:t>Sqoop</a:t>
            </a:r>
            <a:r>
              <a:rPr lang="zh-CN" altLang="en-US" dirty="0"/>
              <a:t>将</a:t>
            </a:r>
            <a:r>
              <a:rPr lang="en-US" altLang="zh-CN" dirty="0"/>
              <a:t>MySQL</a:t>
            </a:r>
            <a:r>
              <a:rPr lang="zh-CN" altLang="en-US" dirty="0"/>
              <a:t>中表</a:t>
            </a:r>
            <a:r>
              <a:rPr lang="en-US" altLang="zh-CN" dirty="0" err="1"/>
              <a:t>sqoop.student</a:t>
            </a:r>
            <a:r>
              <a:rPr lang="zh-CN" altLang="en-US" dirty="0"/>
              <a:t>所有数据导入到</a:t>
            </a:r>
            <a:r>
              <a:rPr lang="en-US" altLang="zh-CN" dirty="0"/>
              <a:t>HDFS</a:t>
            </a:r>
            <a:r>
              <a:rPr lang="zh-CN" altLang="en-US" dirty="0"/>
              <a:t>，并采用默认路径。</a:t>
            </a:r>
          </a:p>
          <a:p>
            <a:pPr lvl="1"/>
            <a:r>
              <a:rPr lang="zh-CN" altLang="en-US" dirty="0"/>
              <a:t>使用的命令如下所示，其中导入的并行度为</a:t>
            </a:r>
            <a:r>
              <a:rPr lang="en-US" altLang="zh-CN" dirty="0"/>
              <a:t>1</a:t>
            </a:r>
            <a:r>
              <a:rPr lang="zh-CN" altLang="en-US" dirty="0"/>
              <a:t>，即在</a:t>
            </a:r>
            <a:r>
              <a:rPr lang="en-US" altLang="zh-CN" dirty="0"/>
              <a:t>HDFS</a:t>
            </a:r>
            <a:r>
              <a:rPr lang="zh-CN" altLang="en-US" dirty="0"/>
              <a:t>上最终输出的文件个数为</a:t>
            </a:r>
            <a:r>
              <a:rPr lang="en-US" altLang="zh-CN" dirty="0"/>
              <a:t>1</a:t>
            </a:r>
            <a:r>
              <a:rPr lang="zh-CN" altLang="en-US" dirty="0"/>
              <a:t>。</a:t>
            </a:r>
          </a:p>
          <a:p>
            <a:pPr marL="342900" lvl="1" indent="0">
              <a:buNone/>
            </a:pPr>
            <a:r>
              <a:rPr lang="en-US" altLang="zh-CN" i="1" dirty="0" err="1"/>
              <a:t>sqoop</a:t>
            </a:r>
            <a:r>
              <a:rPr lang="en-US" altLang="zh-CN" i="1" dirty="0"/>
              <a:t> import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student \</a:t>
            </a:r>
          </a:p>
          <a:p>
            <a:pPr marL="342900" lvl="1" indent="0">
              <a:buNone/>
            </a:pPr>
            <a:r>
              <a:rPr lang="en-US" altLang="zh-CN" i="1" dirty="0"/>
              <a:t>--num-mappers 1</a:t>
            </a:r>
          </a:p>
        </p:txBody>
      </p:sp>
    </p:spTree>
    <p:extLst>
      <p:ext uri="{BB962C8B-B14F-4D97-AF65-F5344CB8AC3E}">
        <p14:creationId xmlns:p14="http://schemas.microsoft.com/office/powerpoint/2010/main" val="2116534075"/>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1A8B8-A838-4C00-BCB4-DE504E213C7A}"/>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pic>
        <p:nvPicPr>
          <p:cNvPr id="4" name="内容占位符 3">
            <a:extLst>
              <a:ext uri="{FF2B5EF4-FFF2-40B4-BE49-F238E27FC236}">
                <a16:creationId xmlns:a16="http://schemas.microsoft.com/office/drawing/2014/main" id="{EA359327-BF4E-4590-9053-78072307E0D4}"/>
              </a:ext>
            </a:extLst>
          </p:cNvPr>
          <p:cNvPicPr>
            <a:picLocks noGrp="1"/>
          </p:cNvPicPr>
          <p:nvPr>
            <p:ph idx="1"/>
          </p:nvPr>
        </p:nvPicPr>
        <p:blipFill>
          <a:blip r:embed="rId2"/>
          <a:stretch>
            <a:fillRect/>
          </a:stretch>
        </p:blipFill>
        <p:spPr>
          <a:xfrm>
            <a:off x="2526096" y="1370013"/>
            <a:ext cx="4091807" cy="3262312"/>
          </a:xfrm>
          <a:prstGeom prst="rect">
            <a:avLst/>
          </a:prstGeom>
        </p:spPr>
      </p:pic>
    </p:spTree>
    <p:extLst>
      <p:ext uri="{BB962C8B-B14F-4D97-AF65-F5344CB8AC3E}">
        <p14:creationId xmlns:p14="http://schemas.microsoft.com/office/powerpoint/2010/main" val="3057699222"/>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D4660-9F4D-44B6-B99E-E0DC0B87A415}"/>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sp>
        <p:nvSpPr>
          <p:cNvPr id="3" name="内容占位符 2">
            <a:extLst>
              <a:ext uri="{FF2B5EF4-FFF2-40B4-BE49-F238E27FC236}">
                <a16:creationId xmlns:a16="http://schemas.microsoft.com/office/drawing/2014/main" id="{14A6D928-5B7A-4FCD-ACC1-1C94F75140EF}"/>
              </a:ext>
            </a:extLst>
          </p:cNvPr>
          <p:cNvSpPr>
            <a:spLocks noGrp="1"/>
          </p:cNvSpPr>
          <p:nvPr>
            <p:ph idx="1"/>
          </p:nvPr>
        </p:nvSpPr>
        <p:spPr/>
        <p:txBody>
          <a:bodyPr/>
          <a:lstStyle/>
          <a:p>
            <a:r>
              <a:rPr lang="zh-CN" altLang="en-US" dirty="0"/>
              <a:t>查看结果方法</a:t>
            </a:r>
            <a:r>
              <a:rPr lang="en-US" altLang="zh-CN" dirty="0"/>
              <a:t>1</a:t>
            </a:r>
            <a:r>
              <a:rPr lang="zh-CN" altLang="en-US" dirty="0"/>
              <a:t>：可以使用“</a:t>
            </a:r>
            <a:r>
              <a:rPr lang="en-US" altLang="zh-CN" dirty="0" err="1"/>
              <a:t>hadoop</a:t>
            </a:r>
            <a:r>
              <a:rPr lang="en-US" altLang="zh-CN" dirty="0"/>
              <a:t> fs”</a:t>
            </a:r>
            <a:r>
              <a:rPr lang="zh-CN" altLang="en-US" dirty="0"/>
              <a:t>或“</a:t>
            </a:r>
            <a:r>
              <a:rPr lang="en-US" altLang="zh-CN" dirty="0" err="1"/>
              <a:t>hdfs</a:t>
            </a:r>
            <a:r>
              <a:rPr lang="en-US" altLang="zh-CN" dirty="0"/>
              <a:t> </a:t>
            </a:r>
            <a:r>
              <a:rPr lang="en-US" altLang="zh-CN" dirty="0" err="1"/>
              <a:t>dfs</a:t>
            </a:r>
            <a:r>
              <a:rPr lang="en-US" altLang="zh-CN" dirty="0"/>
              <a:t>”</a:t>
            </a:r>
            <a:r>
              <a:rPr lang="zh-CN" altLang="en-US" dirty="0"/>
              <a:t>命令在</a:t>
            </a:r>
            <a:r>
              <a:rPr lang="en-US" altLang="zh-CN" dirty="0"/>
              <a:t>HDFS</a:t>
            </a:r>
            <a:r>
              <a:rPr lang="zh-CN" altLang="en-US" dirty="0"/>
              <a:t>上查看导入的结果，从结果可以看出，默认导入路径是</a:t>
            </a:r>
            <a:r>
              <a:rPr lang="en-US" altLang="zh-CN" dirty="0"/>
              <a:t>/user/</a:t>
            </a:r>
            <a:r>
              <a:rPr lang="zh-CN" altLang="en-US" dirty="0"/>
              <a:t>用户名</a:t>
            </a:r>
            <a:r>
              <a:rPr lang="en-US" altLang="zh-CN" dirty="0"/>
              <a:t>/</a:t>
            </a:r>
            <a:r>
              <a:rPr lang="zh-CN" altLang="en-US" dirty="0"/>
              <a:t>表名，本例中即“</a:t>
            </a:r>
            <a:r>
              <a:rPr lang="en-US" altLang="zh-CN" dirty="0"/>
              <a:t>/user/</a:t>
            </a:r>
            <a:r>
              <a:rPr lang="en-US" altLang="zh-CN" dirty="0" err="1"/>
              <a:t>xuluhui</a:t>
            </a:r>
            <a:r>
              <a:rPr lang="en-US" altLang="zh-CN" dirty="0"/>
              <a:t>/student”</a:t>
            </a:r>
            <a:r>
              <a:rPr lang="zh-CN" altLang="en-US" dirty="0"/>
              <a:t>。</a:t>
            </a:r>
          </a:p>
        </p:txBody>
      </p:sp>
      <p:pic>
        <p:nvPicPr>
          <p:cNvPr id="4" name="图片 3">
            <a:extLst>
              <a:ext uri="{FF2B5EF4-FFF2-40B4-BE49-F238E27FC236}">
                <a16:creationId xmlns:a16="http://schemas.microsoft.com/office/drawing/2014/main" id="{B50B2038-9EF1-4020-967F-0D9A6D571E42}"/>
              </a:ext>
            </a:extLst>
          </p:cNvPr>
          <p:cNvPicPr/>
          <p:nvPr/>
        </p:nvPicPr>
        <p:blipFill>
          <a:blip r:embed="rId2"/>
          <a:stretch>
            <a:fillRect/>
          </a:stretch>
        </p:blipFill>
        <p:spPr>
          <a:xfrm>
            <a:off x="1934845" y="2571750"/>
            <a:ext cx="5274310" cy="1677035"/>
          </a:xfrm>
          <a:prstGeom prst="rect">
            <a:avLst/>
          </a:prstGeom>
        </p:spPr>
      </p:pic>
    </p:spTree>
    <p:extLst>
      <p:ext uri="{BB962C8B-B14F-4D97-AF65-F5344CB8AC3E}">
        <p14:creationId xmlns:p14="http://schemas.microsoft.com/office/powerpoint/2010/main" val="4072165895"/>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B79D3-90BB-4ABF-9EAC-636E82B3D5BC}"/>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sp>
        <p:nvSpPr>
          <p:cNvPr id="3" name="内容占位符 2">
            <a:extLst>
              <a:ext uri="{FF2B5EF4-FFF2-40B4-BE49-F238E27FC236}">
                <a16:creationId xmlns:a16="http://schemas.microsoft.com/office/drawing/2014/main" id="{7F097305-76B3-482E-8BDD-9395AE1E5422}"/>
              </a:ext>
            </a:extLst>
          </p:cNvPr>
          <p:cNvSpPr>
            <a:spLocks noGrp="1"/>
          </p:cNvSpPr>
          <p:nvPr>
            <p:ph idx="1"/>
          </p:nvPr>
        </p:nvSpPr>
        <p:spPr/>
        <p:txBody>
          <a:bodyPr>
            <a:normAutofit/>
          </a:bodyPr>
          <a:lstStyle/>
          <a:p>
            <a:r>
              <a:rPr lang="zh-CN" altLang="en-US" sz="1200" dirty="0"/>
              <a:t>查看结果方法</a:t>
            </a:r>
            <a:r>
              <a:rPr lang="en-US" altLang="zh-CN" sz="1200" dirty="0"/>
              <a:t>2</a:t>
            </a:r>
            <a:r>
              <a:rPr lang="zh-CN" altLang="en-US" sz="1200" dirty="0"/>
              <a:t>：</a:t>
            </a:r>
            <a:r>
              <a:rPr lang="zh-CN" altLang="zh-CN" sz="1200" dirty="0"/>
              <a:t>使用</a:t>
            </a:r>
            <a:r>
              <a:rPr lang="en-US" altLang="zh-CN" sz="1200" dirty="0"/>
              <a:t>HDFS Web</a:t>
            </a:r>
            <a:r>
              <a:rPr lang="zh-CN" altLang="zh-CN" sz="1200" dirty="0"/>
              <a:t>界面查看导入结果，方法是浏览器中输入“</a:t>
            </a:r>
            <a:r>
              <a:rPr lang="en-US" altLang="zh-CN" sz="1200" dirty="0"/>
              <a:t>192.168.18.130:50070</a:t>
            </a:r>
            <a:r>
              <a:rPr lang="zh-CN" altLang="zh-CN" sz="1200" dirty="0"/>
              <a:t>”进入窗口【</a:t>
            </a:r>
            <a:r>
              <a:rPr lang="en-US" altLang="zh-CN" sz="1200" dirty="0"/>
              <a:t>Browsing HDFS</a:t>
            </a:r>
            <a:r>
              <a:rPr lang="zh-CN" altLang="zh-CN" sz="1200" dirty="0"/>
              <a:t>】，单击菜单『</a:t>
            </a:r>
            <a:r>
              <a:rPr lang="en-US" altLang="zh-CN" sz="1200" dirty="0"/>
              <a:t>Utilities</a:t>
            </a:r>
            <a:r>
              <a:rPr lang="zh-CN" altLang="zh-CN" sz="1200" dirty="0"/>
              <a:t>』→『</a:t>
            </a:r>
            <a:r>
              <a:rPr lang="en-US" altLang="zh-CN" sz="1200" dirty="0"/>
              <a:t>Browse the file system</a:t>
            </a:r>
            <a:r>
              <a:rPr lang="zh-CN" altLang="zh-CN" sz="1200" dirty="0"/>
              <a:t>』，可以看到在目录</a:t>
            </a:r>
            <a:r>
              <a:rPr lang="en-US" altLang="zh-CN" sz="1200" dirty="0"/>
              <a:t>/user/</a:t>
            </a:r>
            <a:r>
              <a:rPr lang="en-US" altLang="zh-CN" sz="1200" dirty="0" err="1"/>
              <a:t>xuluhui</a:t>
            </a:r>
            <a:r>
              <a:rPr lang="zh-CN" altLang="zh-CN" sz="1200" dirty="0"/>
              <a:t>下自动生成了</a:t>
            </a:r>
            <a:r>
              <a:rPr lang="en-US" altLang="zh-CN" sz="1200" dirty="0"/>
              <a:t>student</a:t>
            </a:r>
            <a:r>
              <a:rPr lang="zh-CN" altLang="zh-CN" sz="1200" dirty="0"/>
              <a:t>目录及相关文件，其中文件“</a:t>
            </a:r>
            <a:r>
              <a:rPr lang="en-US" altLang="zh-CN" sz="1200" dirty="0"/>
              <a:t>part-m-00000</a:t>
            </a:r>
            <a:r>
              <a:rPr lang="zh-CN" altLang="zh-CN" sz="1200" dirty="0"/>
              <a:t>”就是导入数据所存放的位置。</a:t>
            </a:r>
          </a:p>
          <a:p>
            <a:endParaRPr lang="zh-CN" altLang="en-US" sz="1200" dirty="0"/>
          </a:p>
        </p:txBody>
      </p:sp>
      <p:pic>
        <p:nvPicPr>
          <p:cNvPr id="4" name="图片 3">
            <a:extLst>
              <a:ext uri="{FF2B5EF4-FFF2-40B4-BE49-F238E27FC236}">
                <a16:creationId xmlns:a16="http://schemas.microsoft.com/office/drawing/2014/main" id="{0776F243-F756-4B98-A409-CAF4F81FE865}"/>
              </a:ext>
            </a:extLst>
          </p:cNvPr>
          <p:cNvPicPr/>
          <p:nvPr/>
        </p:nvPicPr>
        <p:blipFill>
          <a:blip r:embed="rId2"/>
          <a:stretch>
            <a:fillRect/>
          </a:stretch>
        </p:blipFill>
        <p:spPr>
          <a:xfrm>
            <a:off x="1934845" y="2204086"/>
            <a:ext cx="5274310" cy="2529840"/>
          </a:xfrm>
          <a:prstGeom prst="rect">
            <a:avLst/>
          </a:prstGeom>
          <a:ln w="6350">
            <a:solidFill>
              <a:schemeClr val="tx1"/>
            </a:solidFill>
          </a:ln>
        </p:spPr>
      </p:pic>
    </p:spTree>
    <p:extLst>
      <p:ext uri="{BB962C8B-B14F-4D97-AF65-F5344CB8AC3E}">
        <p14:creationId xmlns:p14="http://schemas.microsoft.com/office/powerpoint/2010/main" val="1492726871"/>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B79D3-90BB-4ABF-9EAC-636E82B3D5BC}"/>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sp>
        <p:nvSpPr>
          <p:cNvPr id="3" name="内容占位符 2">
            <a:extLst>
              <a:ext uri="{FF2B5EF4-FFF2-40B4-BE49-F238E27FC236}">
                <a16:creationId xmlns:a16="http://schemas.microsoft.com/office/drawing/2014/main" id="{7F097305-76B3-482E-8BDD-9395AE1E5422}"/>
              </a:ext>
            </a:extLst>
          </p:cNvPr>
          <p:cNvSpPr>
            <a:spLocks noGrp="1"/>
          </p:cNvSpPr>
          <p:nvPr>
            <p:ph idx="1"/>
          </p:nvPr>
        </p:nvSpPr>
        <p:spPr/>
        <p:txBody>
          <a:bodyPr>
            <a:normAutofit/>
          </a:bodyPr>
          <a:lstStyle/>
          <a:p>
            <a:r>
              <a:rPr lang="zh-CN" altLang="en-US" dirty="0"/>
              <a:t>查看结果方法</a:t>
            </a:r>
            <a:r>
              <a:rPr lang="en-US" altLang="zh-CN" dirty="0"/>
              <a:t>3</a:t>
            </a:r>
            <a:r>
              <a:rPr lang="zh-CN" altLang="en-US" dirty="0"/>
              <a:t>：从</a:t>
            </a:r>
            <a:r>
              <a:rPr lang="en-US" altLang="zh-CN" dirty="0"/>
              <a:t>MapReduce Web</a:t>
            </a:r>
            <a:r>
              <a:rPr lang="zh-CN" altLang="en-US" dirty="0"/>
              <a:t>上也可以看到该</a:t>
            </a:r>
            <a:r>
              <a:rPr lang="en-US" altLang="zh-CN" dirty="0"/>
              <a:t>MapReduce Job</a:t>
            </a:r>
            <a:r>
              <a:rPr lang="zh-CN" altLang="en-US" dirty="0"/>
              <a:t>的执行历史信息，从图中也可以看出，该</a:t>
            </a:r>
            <a:r>
              <a:rPr lang="en-US" altLang="zh-CN" dirty="0"/>
              <a:t>MapReduce Job</a:t>
            </a:r>
            <a:r>
              <a:rPr lang="zh-CN" altLang="en-US" dirty="0"/>
              <a:t>只有</a:t>
            </a:r>
            <a:r>
              <a:rPr lang="en-US" altLang="zh-CN" dirty="0"/>
              <a:t>Map</a:t>
            </a:r>
            <a:r>
              <a:rPr lang="zh-CN" altLang="en-US" dirty="0"/>
              <a:t>任务，而没有</a:t>
            </a:r>
            <a:r>
              <a:rPr lang="en-US" altLang="zh-CN" dirty="0"/>
              <a:t>Reduce</a:t>
            </a:r>
            <a:r>
              <a:rPr lang="zh-CN" altLang="en-US" dirty="0"/>
              <a:t>任务，</a:t>
            </a:r>
            <a:r>
              <a:rPr lang="en-US" altLang="zh-CN" dirty="0"/>
              <a:t>MapReduce Job</a:t>
            </a:r>
            <a:r>
              <a:rPr lang="zh-CN" altLang="en-US" dirty="0"/>
              <a:t>名称为“</a:t>
            </a:r>
            <a:r>
              <a:rPr lang="en-US" altLang="zh-CN" dirty="0"/>
              <a:t>student.jar”</a:t>
            </a:r>
            <a:r>
              <a:rPr lang="zh-CN" altLang="en-US" dirty="0"/>
              <a:t>。同时，也可以通过</a:t>
            </a:r>
            <a:r>
              <a:rPr lang="en-US" altLang="zh-CN" dirty="0"/>
              <a:t>YARN Web</a:t>
            </a:r>
            <a:r>
              <a:rPr lang="zh-CN" altLang="en-US" dirty="0"/>
              <a:t>查看该</a:t>
            </a:r>
            <a:r>
              <a:rPr lang="en-US" altLang="zh-CN" dirty="0"/>
              <a:t>MapReduce</a:t>
            </a:r>
            <a:r>
              <a:rPr lang="zh-CN" altLang="en-US" dirty="0"/>
              <a:t>应用程序的执行情况。</a:t>
            </a:r>
          </a:p>
        </p:txBody>
      </p:sp>
      <p:pic>
        <p:nvPicPr>
          <p:cNvPr id="5" name="图片 4">
            <a:extLst>
              <a:ext uri="{FF2B5EF4-FFF2-40B4-BE49-F238E27FC236}">
                <a16:creationId xmlns:a16="http://schemas.microsoft.com/office/drawing/2014/main" id="{4E4BF842-F096-4F2A-B349-486DD05FA225}"/>
              </a:ext>
            </a:extLst>
          </p:cNvPr>
          <p:cNvPicPr/>
          <p:nvPr/>
        </p:nvPicPr>
        <p:blipFill>
          <a:blip r:embed="rId2"/>
          <a:stretch>
            <a:fillRect/>
          </a:stretch>
        </p:blipFill>
        <p:spPr>
          <a:xfrm>
            <a:off x="1934845" y="3000971"/>
            <a:ext cx="5274310" cy="1702435"/>
          </a:xfrm>
          <a:prstGeom prst="rect">
            <a:avLst/>
          </a:prstGeom>
          <a:ln w="6350">
            <a:solidFill>
              <a:schemeClr val="tx1"/>
            </a:solidFill>
          </a:ln>
        </p:spPr>
      </p:pic>
    </p:spTree>
    <p:extLst>
      <p:ext uri="{BB962C8B-B14F-4D97-AF65-F5344CB8AC3E}">
        <p14:creationId xmlns:p14="http://schemas.microsoft.com/office/powerpoint/2010/main" val="211383995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715E6-BF64-469D-A4AB-ED141F42F3D8}"/>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sp>
        <p:nvSpPr>
          <p:cNvPr id="3" name="内容占位符 2">
            <a:extLst>
              <a:ext uri="{FF2B5EF4-FFF2-40B4-BE49-F238E27FC236}">
                <a16:creationId xmlns:a16="http://schemas.microsoft.com/office/drawing/2014/main" id="{0C5885C3-AB80-4B42-86F9-B1FC256E3191}"/>
              </a:ext>
            </a:extLst>
          </p:cNvPr>
          <p:cNvSpPr>
            <a:spLocks noGrp="1"/>
          </p:cNvSpPr>
          <p:nvPr>
            <p:ph idx="1"/>
          </p:nvPr>
        </p:nvSpPr>
        <p:spPr/>
        <p:txBody>
          <a:bodyPr>
            <a:normAutofit fontScale="85000" lnSpcReduction="20000"/>
          </a:bodyPr>
          <a:lstStyle/>
          <a:p>
            <a:r>
              <a:rPr lang="zh-CN" altLang="en-US" dirty="0"/>
              <a:t>当</a:t>
            </a:r>
            <a:r>
              <a:rPr lang="en-US" altLang="zh-CN" dirty="0"/>
              <a:t>MapReduce</a:t>
            </a:r>
            <a:r>
              <a:rPr lang="zh-CN" altLang="en-US" dirty="0"/>
              <a:t>作业输出时，如果输出结果已经存在，那么就会报错。解决方法是手工将该路径删除，但是每次都手工删除非常麻烦，在</a:t>
            </a:r>
            <a:r>
              <a:rPr lang="en-US" altLang="zh-CN" dirty="0"/>
              <a:t>Sqoop</a:t>
            </a:r>
            <a:r>
              <a:rPr lang="zh-CN" altLang="en-US" dirty="0"/>
              <a:t>中提供了参数“</a:t>
            </a:r>
            <a:r>
              <a:rPr lang="en-US" altLang="zh-CN" dirty="0"/>
              <a:t>--delete-target-</a:t>
            </a:r>
            <a:r>
              <a:rPr lang="en-US" altLang="zh-CN" dirty="0" err="1"/>
              <a:t>dir</a:t>
            </a:r>
            <a:r>
              <a:rPr lang="en-US" altLang="zh-CN" dirty="0"/>
              <a:t>”</a:t>
            </a:r>
            <a:r>
              <a:rPr lang="zh-CN" altLang="en-US" dirty="0"/>
              <a:t>用于自动删除已存在的输出路径，上述“</a:t>
            </a:r>
            <a:r>
              <a:rPr lang="en-US" altLang="zh-CN" dirty="0" err="1"/>
              <a:t>sqoop</a:t>
            </a:r>
            <a:r>
              <a:rPr lang="en-US" altLang="zh-CN" dirty="0"/>
              <a:t> import”</a:t>
            </a:r>
            <a:r>
              <a:rPr lang="zh-CN" altLang="en-US" dirty="0"/>
              <a:t>可以修改为下面内容。</a:t>
            </a:r>
          </a:p>
          <a:p>
            <a:pPr marL="0" indent="0">
              <a:buNone/>
            </a:pPr>
            <a:r>
              <a:rPr lang="en-US" altLang="zh-CN" i="1" dirty="0" err="1"/>
              <a:t>sqoop</a:t>
            </a:r>
            <a:r>
              <a:rPr lang="en-US" altLang="zh-CN" i="1" dirty="0"/>
              <a:t> import \</a:t>
            </a:r>
          </a:p>
          <a:p>
            <a:pPr marL="0"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0" indent="0">
              <a:buNone/>
            </a:pPr>
            <a:r>
              <a:rPr lang="en-US" altLang="zh-CN" i="1" dirty="0"/>
              <a:t>--username root \</a:t>
            </a:r>
          </a:p>
          <a:p>
            <a:pPr marL="0" indent="0">
              <a:buNone/>
            </a:pPr>
            <a:r>
              <a:rPr lang="en-US" altLang="zh-CN" i="1" dirty="0"/>
              <a:t>--password </a:t>
            </a:r>
            <a:r>
              <a:rPr lang="en-US" altLang="zh-CN" i="1" dirty="0" err="1"/>
              <a:t>xijing</a:t>
            </a:r>
            <a:r>
              <a:rPr lang="en-US" altLang="zh-CN" i="1" dirty="0"/>
              <a:t> \</a:t>
            </a:r>
          </a:p>
          <a:p>
            <a:pPr marL="0" indent="0">
              <a:buNone/>
            </a:pPr>
            <a:r>
              <a:rPr lang="en-US" altLang="zh-CN" i="1" dirty="0"/>
              <a:t>--table student \</a:t>
            </a:r>
          </a:p>
          <a:p>
            <a:pPr marL="0" indent="0">
              <a:buNone/>
            </a:pPr>
            <a:r>
              <a:rPr lang="en-US" altLang="zh-CN" i="1" dirty="0"/>
              <a:t>--num-mappers 1 \</a:t>
            </a:r>
          </a:p>
          <a:p>
            <a:pPr marL="0" indent="0">
              <a:buNone/>
            </a:pPr>
            <a:r>
              <a:rPr lang="en-US" altLang="zh-CN" i="1" dirty="0"/>
              <a:t>--delete-target-</a:t>
            </a:r>
            <a:r>
              <a:rPr lang="en-US" altLang="zh-CN" i="1" dirty="0" err="1"/>
              <a:t>dir</a:t>
            </a:r>
            <a:endParaRPr lang="en-US" altLang="zh-CN" i="1" dirty="0"/>
          </a:p>
          <a:p>
            <a:endParaRPr lang="zh-CN" altLang="en-US" dirty="0"/>
          </a:p>
        </p:txBody>
      </p:sp>
    </p:spTree>
    <p:extLst>
      <p:ext uri="{BB962C8B-B14F-4D97-AF65-F5344CB8AC3E}">
        <p14:creationId xmlns:p14="http://schemas.microsoft.com/office/powerpoint/2010/main" val="2183361137"/>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FC1C8-7F89-4DDE-8AB5-6C03B1C8D9B9}"/>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2F7F6B7-AD25-4885-871E-E76584E3E3EE}"/>
              </a:ext>
            </a:extLst>
          </p:cNvPr>
          <p:cNvSpPr>
            <a:spLocks noGrp="1"/>
          </p:cNvSpPr>
          <p:nvPr>
            <p:ph idx="1"/>
          </p:nvPr>
        </p:nvSpPr>
        <p:spPr/>
        <p:txBody>
          <a:bodyPr>
            <a:normAutofit fontScale="70000" lnSpcReduction="20000"/>
          </a:bodyPr>
          <a:lstStyle/>
          <a:p>
            <a:r>
              <a:rPr lang="zh-CN" altLang="en-US" dirty="0"/>
              <a:t>（</a:t>
            </a:r>
            <a:r>
              <a:rPr lang="en-US" altLang="zh-CN" dirty="0"/>
              <a:t>2</a:t>
            </a:r>
            <a:r>
              <a:rPr lang="zh-CN" altLang="en-US" dirty="0"/>
              <a:t>）导入表的指定字段</a:t>
            </a:r>
          </a:p>
          <a:p>
            <a:pPr marL="514350" lvl="2">
              <a:spcBef>
                <a:spcPts val="750"/>
              </a:spcBef>
            </a:pPr>
            <a:r>
              <a:rPr lang="en-US" altLang="zh-CN" sz="1700" dirty="0"/>
              <a:t>【</a:t>
            </a:r>
            <a:r>
              <a:rPr lang="zh-CN" altLang="en-US" sz="1700" dirty="0"/>
              <a:t>实例</a:t>
            </a:r>
            <a:r>
              <a:rPr lang="en-US" altLang="zh-CN" sz="1700" dirty="0"/>
              <a:t>9-6】</a:t>
            </a:r>
            <a:r>
              <a:rPr lang="zh-CN" altLang="en-US" sz="1700" dirty="0"/>
              <a:t>使用</a:t>
            </a:r>
            <a:r>
              <a:rPr lang="en-US" altLang="zh-CN" sz="1700" dirty="0"/>
              <a:t>Sqoop</a:t>
            </a:r>
            <a:r>
              <a:rPr lang="zh-CN" altLang="en-US" sz="1700" dirty="0"/>
              <a:t>将</a:t>
            </a:r>
            <a:r>
              <a:rPr lang="en-US" altLang="zh-CN" sz="1700" dirty="0"/>
              <a:t>MySQL</a:t>
            </a:r>
            <a:r>
              <a:rPr lang="zh-CN" altLang="en-US" sz="1700" dirty="0"/>
              <a:t>中表</a:t>
            </a:r>
            <a:r>
              <a:rPr lang="en-US" altLang="zh-CN" sz="1700" dirty="0" err="1"/>
              <a:t>sqoop.student</a:t>
            </a:r>
            <a:r>
              <a:rPr lang="zh-CN" altLang="en-US" sz="1700" dirty="0"/>
              <a:t>的字段</a:t>
            </a:r>
            <a:r>
              <a:rPr lang="en-US" altLang="zh-CN" sz="1700" dirty="0"/>
              <a:t>name</a:t>
            </a:r>
            <a:r>
              <a:rPr lang="zh-CN" altLang="en-US" sz="1700" dirty="0"/>
              <a:t>和</a:t>
            </a:r>
            <a:r>
              <a:rPr lang="en-US" altLang="zh-CN" sz="1700" dirty="0"/>
              <a:t>sex</a:t>
            </a:r>
            <a:r>
              <a:rPr lang="zh-CN" altLang="en-US" sz="1700" dirty="0"/>
              <a:t>导入到</a:t>
            </a:r>
            <a:r>
              <a:rPr lang="en-US" altLang="zh-CN" sz="1700" dirty="0"/>
              <a:t>HDFS</a:t>
            </a:r>
            <a:r>
              <a:rPr lang="zh-CN" altLang="en-US" sz="1700" dirty="0"/>
              <a:t>，并保存在</a:t>
            </a:r>
            <a:r>
              <a:rPr lang="en-US" altLang="zh-CN" sz="1700" dirty="0" err="1"/>
              <a:t>student_column</a:t>
            </a:r>
            <a:r>
              <a:rPr lang="zh-CN" altLang="en-US" sz="1700" dirty="0"/>
              <a:t>文件中。</a:t>
            </a:r>
          </a:p>
          <a:p>
            <a:pPr marL="342900" lvl="2" indent="0">
              <a:spcBef>
                <a:spcPts val="750"/>
              </a:spcBef>
              <a:buNone/>
            </a:pPr>
            <a:r>
              <a:rPr lang="en-US" altLang="zh-CN" sz="1700" i="1" dirty="0" err="1"/>
              <a:t>sqoop</a:t>
            </a:r>
            <a:r>
              <a:rPr lang="en-US" altLang="zh-CN" sz="1700" i="1" dirty="0"/>
              <a:t> import \</a:t>
            </a:r>
          </a:p>
          <a:p>
            <a:pPr marL="342900" lvl="2" indent="0">
              <a:spcBef>
                <a:spcPts val="750"/>
              </a:spcBef>
              <a:buNone/>
            </a:pPr>
            <a:r>
              <a:rPr lang="en-US" altLang="zh-CN" sz="1700" i="1" dirty="0"/>
              <a:t>--connect </a:t>
            </a:r>
            <a:r>
              <a:rPr lang="en-US" altLang="zh-CN" sz="1700" i="1" dirty="0" err="1"/>
              <a:t>jdbc:mysql</a:t>
            </a:r>
            <a:r>
              <a:rPr lang="en-US" altLang="zh-CN" sz="1700" i="1" dirty="0"/>
              <a:t>://192.168.18.130:3306/</a:t>
            </a:r>
            <a:r>
              <a:rPr lang="en-US" altLang="zh-CN" sz="1700" i="1" dirty="0" err="1"/>
              <a:t>sqoop</a:t>
            </a:r>
            <a:r>
              <a:rPr lang="en-US" altLang="zh-CN" sz="1700" i="1" dirty="0"/>
              <a:t> \</a:t>
            </a:r>
          </a:p>
          <a:p>
            <a:pPr marL="342900" lvl="2" indent="0">
              <a:spcBef>
                <a:spcPts val="750"/>
              </a:spcBef>
              <a:buNone/>
            </a:pPr>
            <a:r>
              <a:rPr lang="en-US" altLang="zh-CN" sz="1700" i="1" dirty="0"/>
              <a:t>--username root \</a:t>
            </a:r>
          </a:p>
          <a:p>
            <a:pPr marL="342900" lvl="2" indent="0">
              <a:spcBef>
                <a:spcPts val="750"/>
              </a:spcBef>
              <a:buNone/>
            </a:pPr>
            <a:r>
              <a:rPr lang="en-US" altLang="zh-CN" sz="1700" i="1" dirty="0"/>
              <a:t>--password </a:t>
            </a:r>
            <a:r>
              <a:rPr lang="en-US" altLang="zh-CN" sz="1700" i="1" dirty="0" err="1"/>
              <a:t>xijing</a:t>
            </a:r>
            <a:r>
              <a:rPr lang="en-US" altLang="zh-CN" sz="1700" i="1" dirty="0"/>
              <a:t> \</a:t>
            </a:r>
          </a:p>
          <a:p>
            <a:pPr marL="342900" lvl="2" indent="0">
              <a:spcBef>
                <a:spcPts val="750"/>
              </a:spcBef>
              <a:buNone/>
            </a:pPr>
            <a:r>
              <a:rPr lang="en-US" altLang="zh-CN" sz="1700" i="1" dirty="0"/>
              <a:t>--target-</a:t>
            </a:r>
            <a:r>
              <a:rPr lang="en-US" altLang="zh-CN" sz="1700" i="1" dirty="0" err="1"/>
              <a:t>dir</a:t>
            </a:r>
            <a:r>
              <a:rPr lang="en-US" altLang="zh-CN" sz="1700" i="1" dirty="0"/>
              <a:t> </a:t>
            </a:r>
            <a:r>
              <a:rPr lang="en-US" altLang="zh-CN" sz="1700" i="1" dirty="0" err="1"/>
              <a:t>student_column</a:t>
            </a:r>
            <a:r>
              <a:rPr lang="en-US" altLang="zh-CN" sz="1700" i="1" dirty="0"/>
              <a:t> \</a:t>
            </a:r>
          </a:p>
          <a:p>
            <a:pPr marL="342900" lvl="2" indent="0">
              <a:spcBef>
                <a:spcPts val="750"/>
              </a:spcBef>
              <a:buNone/>
            </a:pPr>
            <a:r>
              <a:rPr lang="en-US" altLang="zh-CN" sz="1700" i="1" dirty="0"/>
              <a:t>--delete-target-</a:t>
            </a:r>
            <a:r>
              <a:rPr lang="en-US" altLang="zh-CN" sz="1700" i="1" dirty="0" err="1"/>
              <a:t>dir</a:t>
            </a:r>
            <a:r>
              <a:rPr lang="en-US" altLang="zh-CN" sz="1700" i="1" dirty="0"/>
              <a:t> \</a:t>
            </a:r>
          </a:p>
          <a:p>
            <a:pPr marL="342900" lvl="2" indent="0">
              <a:spcBef>
                <a:spcPts val="750"/>
              </a:spcBef>
              <a:buNone/>
            </a:pPr>
            <a:r>
              <a:rPr lang="en-US" altLang="zh-CN" sz="1700" i="1" dirty="0"/>
              <a:t>--</a:t>
            </a:r>
            <a:r>
              <a:rPr lang="en-US" altLang="zh-CN" sz="1700" i="1" dirty="0" err="1"/>
              <a:t>mapreduce</a:t>
            </a:r>
            <a:r>
              <a:rPr lang="en-US" altLang="zh-CN" sz="1700" i="1" dirty="0"/>
              <a:t>-job-name </a:t>
            </a:r>
            <a:r>
              <a:rPr lang="en-US" altLang="zh-CN" sz="1700" i="1" dirty="0" err="1"/>
              <a:t>FromMySQLToHDFS_column</a:t>
            </a:r>
            <a:r>
              <a:rPr lang="en-US" altLang="zh-CN" sz="1700" i="1" dirty="0"/>
              <a:t> \</a:t>
            </a:r>
          </a:p>
          <a:p>
            <a:pPr marL="342900" lvl="2" indent="0">
              <a:spcBef>
                <a:spcPts val="750"/>
              </a:spcBef>
              <a:buNone/>
            </a:pPr>
            <a:r>
              <a:rPr lang="en-US" altLang="zh-CN" sz="1700" i="1" dirty="0"/>
              <a:t>--columns </a:t>
            </a:r>
            <a:r>
              <a:rPr lang="en-US" altLang="zh-CN" sz="1700" i="1" dirty="0" err="1"/>
              <a:t>name,sex</a:t>
            </a:r>
            <a:r>
              <a:rPr lang="en-US" altLang="zh-CN" sz="1700" i="1" dirty="0"/>
              <a:t> \</a:t>
            </a:r>
          </a:p>
          <a:p>
            <a:pPr marL="342900" lvl="2" indent="0">
              <a:spcBef>
                <a:spcPts val="750"/>
              </a:spcBef>
              <a:buNone/>
            </a:pPr>
            <a:r>
              <a:rPr lang="en-US" altLang="zh-CN" sz="1700" i="1" dirty="0"/>
              <a:t>--table student \</a:t>
            </a:r>
          </a:p>
          <a:p>
            <a:pPr marL="342900" lvl="2" indent="0">
              <a:spcBef>
                <a:spcPts val="750"/>
              </a:spcBef>
              <a:buNone/>
            </a:pPr>
            <a:r>
              <a:rPr lang="en-US" altLang="zh-CN" sz="1700" i="1" dirty="0"/>
              <a:t>--num-mappers 1</a:t>
            </a:r>
          </a:p>
        </p:txBody>
      </p:sp>
    </p:spTree>
    <p:extLst>
      <p:ext uri="{BB962C8B-B14F-4D97-AF65-F5344CB8AC3E}">
        <p14:creationId xmlns:p14="http://schemas.microsoft.com/office/powerpoint/2010/main" val="1542249760"/>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2AF3A-4B3E-46A2-A9FF-938981E8CDC3}"/>
              </a:ext>
            </a:extLst>
          </p:cNvPr>
          <p:cNvSpPr>
            <a:spLocks noGrp="1"/>
          </p:cNvSpPr>
          <p:nvPr>
            <p:ph type="title"/>
          </p:nvPr>
        </p:nvSpPr>
        <p:spPr/>
        <p:txBody>
          <a:bodyPr/>
          <a:lstStyle/>
          <a:p>
            <a:r>
              <a:rPr lang="en-US" altLang="zh-CN" dirty="0"/>
              <a:t>【</a:t>
            </a:r>
            <a:r>
              <a:rPr lang="zh-CN" altLang="en-US" dirty="0"/>
              <a:t>实例</a:t>
            </a:r>
            <a:r>
              <a:rPr lang="en-US" altLang="zh-CN" dirty="0"/>
              <a:t>9-6】</a:t>
            </a:r>
            <a:endParaRPr lang="zh-CN" altLang="en-US" dirty="0"/>
          </a:p>
        </p:txBody>
      </p:sp>
      <p:sp>
        <p:nvSpPr>
          <p:cNvPr id="3" name="内容占位符 2">
            <a:extLst>
              <a:ext uri="{FF2B5EF4-FFF2-40B4-BE49-F238E27FC236}">
                <a16:creationId xmlns:a16="http://schemas.microsoft.com/office/drawing/2014/main" id="{3C2D7312-EBE8-496E-A951-CAC88F28F5E9}"/>
              </a:ext>
            </a:extLst>
          </p:cNvPr>
          <p:cNvSpPr>
            <a:spLocks noGrp="1"/>
          </p:cNvSpPr>
          <p:nvPr>
            <p:ph idx="1"/>
          </p:nvPr>
        </p:nvSpPr>
        <p:spPr/>
        <p:txBody>
          <a:bodyPr/>
          <a:lstStyle/>
          <a:p>
            <a:r>
              <a:rPr lang="zh-CN" altLang="zh-CN" dirty="0"/>
              <a:t>关于上述命令需要说明的几点如下：</a:t>
            </a:r>
          </a:p>
          <a:p>
            <a:pPr lvl="1"/>
            <a:r>
              <a:rPr lang="zh-CN" altLang="zh-CN" dirty="0"/>
              <a:t>使用</a:t>
            </a:r>
            <a:r>
              <a:rPr lang="en-US" altLang="zh-CN" dirty="0"/>
              <a:t>--columns</a:t>
            </a:r>
            <a:r>
              <a:rPr lang="zh-CN" altLang="zh-CN" dirty="0"/>
              <a:t>指定要导入的字段，字段名中间用逗号相隔，且不加空格。</a:t>
            </a:r>
          </a:p>
          <a:p>
            <a:pPr lvl="1"/>
            <a:r>
              <a:rPr lang="zh-CN" altLang="zh-CN" dirty="0"/>
              <a:t>使用</a:t>
            </a:r>
            <a:r>
              <a:rPr lang="en-US" altLang="zh-CN" dirty="0"/>
              <a:t>--target-</a:t>
            </a:r>
            <a:r>
              <a:rPr lang="en-US" altLang="zh-CN" dirty="0" err="1"/>
              <a:t>dir</a:t>
            </a:r>
            <a:r>
              <a:rPr lang="zh-CN" altLang="zh-CN" dirty="0"/>
              <a:t>指定导入到</a:t>
            </a:r>
            <a:r>
              <a:rPr lang="en-US" altLang="zh-CN" dirty="0"/>
              <a:t>HDFS</a:t>
            </a:r>
            <a:r>
              <a:rPr lang="zh-CN" altLang="zh-CN" dirty="0"/>
              <a:t>上的目标目录。</a:t>
            </a:r>
          </a:p>
          <a:p>
            <a:pPr lvl="1"/>
            <a:r>
              <a:rPr lang="zh-CN" altLang="zh-CN" dirty="0"/>
              <a:t>使用</a:t>
            </a:r>
            <a:r>
              <a:rPr lang="en-US" altLang="zh-CN" dirty="0"/>
              <a:t>--</a:t>
            </a:r>
            <a:r>
              <a:rPr lang="en-US" altLang="zh-CN" dirty="0" err="1"/>
              <a:t>mapreduce</a:t>
            </a:r>
            <a:r>
              <a:rPr lang="en-US" altLang="zh-CN" dirty="0"/>
              <a:t>-job-name</a:t>
            </a:r>
            <a:r>
              <a:rPr lang="zh-CN" altLang="zh-CN" dirty="0"/>
              <a:t>指定该作业的名称，可以通过</a:t>
            </a:r>
            <a:r>
              <a:rPr lang="en-US" altLang="zh-CN" dirty="0"/>
              <a:t>YARN Web</a:t>
            </a:r>
            <a:r>
              <a:rPr lang="zh-CN" altLang="zh-CN" dirty="0"/>
              <a:t>或</a:t>
            </a:r>
            <a:r>
              <a:rPr lang="en-US" altLang="zh-CN" dirty="0"/>
              <a:t>MapReduce Web</a:t>
            </a:r>
            <a:r>
              <a:rPr lang="zh-CN" altLang="zh-CN" dirty="0"/>
              <a:t>界面查看。</a:t>
            </a:r>
          </a:p>
          <a:p>
            <a:pPr lvl="1"/>
            <a:r>
              <a:rPr lang="zh-CN" altLang="zh-CN" dirty="0"/>
              <a:t>使用</a:t>
            </a:r>
            <a:r>
              <a:rPr lang="en-US" altLang="zh-CN" dirty="0"/>
              <a:t>--delete-target-</a:t>
            </a:r>
            <a:r>
              <a:rPr lang="en-US" altLang="zh-CN" dirty="0" err="1"/>
              <a:t>dir</a:t>
            </a:r>
            <a:r>
              <a:rPr lang="zh-CN" altLang="zh-CN" dirty="0"/>
              <a:t>可以自动删除已存在的导入路径。</a:t>
            </a:r>
          </a:p>
        </p:txBody>
      </p:sp>
    </p:spTree>
    <p:extLst>
      <p:ext uri="{BB962C8B-B14F-4D97-AF65-F5344CB8AC3E}">
        <p14:creationId xmlns:p14="http://schemas.microsoft.com/office/powerpoint/2010/main" val="2756124398"/>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258D-CF24-40CC-A8B9-42F790778DA5}"/>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D9783CF-4EE4-4D5E-AD10-31228AD70088}"/>
              </a:ext>
            </a:extLst>
          </p:cNvPr>
          <p:cNvSpPr>
            <a:spLocks noGrp="1"/>
          </p:cNvSpPr>
          <p:nvPr>
            <p:ph idx="1"/>
          </p:nvPr>
        </p:nvSpPr>
        <p:spPr/>
        <p:txBody>
          <a:bodyPr>
            <a:normAutofit fontScale="70000" lnSpcReduction="20000"/>
          </a:bodyPr>
          <a:lstStyle/>
          <a:p>
            <a:r>
              <a:rPr lang="zh-CN" altLang="en-US" dirty="0"/>
              <a:t>（</a:t>
            </a:r>
            <a:r>
              <a:rPr lang="en-US" altLang="zh-CN" dirty="0"/>
              <a:t>3</a:t>
            </a:r>
            <a:r>
              <a:rPr lang="zh-CN" altLang="en-US" dirty="0"/>
              <a:t>）导入指定条件的数据</a:t>
            </a:r>
          </a:p>
          <a:p>
            <a:pPr lvl="1"/>
            <a:r>
              <a:rPr lang="en-US" altLang="zh-CN" dirty="0"/>
              <a:t>【</a:t>
            </a:r>
            <a:r>
              <a:rPr lang="zh-CN" altLang="en-US" dirty="0"/>
              <a:t>实例</a:t>
            </a:r>
            <a:r>
              <a:rPr lang="en-US" altLang="zh-CN" dirty="0"/>
              <a:t>9-7】</a:t>
            </a:r>
            <a:r>
              <a:rPr lang="zh-CN" altLang="en-US" dirty="0"/>
              <a:t>使用</a:t>
            </a:r>
            <a:r>
              <a:rPr lang="en-US" altLang="zh-CN" dirty="0"/>
              <a:t>Sqoop</a:t>
            </a:r>
            <a:r>
              <a:rPr lang="zh-CN" altLang="en-US" dirty="0"/>
              <a:t>将</a:t>
            </a:r>
            <a:r>
              <a:rPr lang="en-US" altLang="zh-CN" dirty="0"/>
              <a:t>MySQL</a:t>
            </a:r>
            <a:r>
              <a:rPr lang="zh-CN" altLang="en-US" dirty="0"/>
              <a:t>中表</a:t>
            </a:r>
            <a:r>
              <a:rPr lang="en-US" altLang="zh-CN" dirty="0" err="1"/>
              <a:t>sqoop.student</a:t>
            </a:r>
            <a:r>
              <a:rPr lang="zh-CN" altLang="en-US" dirty="0"/>
              <a:t>的男性数据信息导入到</a:t>
            </a:r>
            <a:r>
              <a:rPr lang="en-US" altLang="zh-CN" dirty="0"/>
              <a:t>HDFS</a:t>
            </a:r>
            <a:r>
              <a:rPr lang="zh-CN" altLang="en-US" dirty="0"/>
              <a:t>，并保存在</a:t>
            </a:r>
            <a:r>
              <a:rPr lang="en-US" altLang="zh-CN" dirty="0" err="1"/>
              <a:t>student_where</a:t>
            </a:r>
            <a:r>
              <a:rPr lang="zh-CN" altLang="en-US" dirty="0"/>
              <a:t>文件中。</a:t>
            </a:r>
          </a:p>
          <a:p>
            <a:pPr marL="342900" lvl="1" indent="0">
              <a:buNone/>
            </a:pPr>
            <a:r>
              <a:rPr lang="en-US" altLang="zh-CN" i="1" dirty="0" err="1"/>
              <a:t>sqoop</a:t>
            </a:r>
            <a:r>
              <a:rPr lang="en-US" altLang="zh-CN" i="1" dirty="0"/>
              <a:t> import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--target-</a:t>
            </a:r>
            <a:r>
              <a:rPr lang="en-US" altLang="zh-CN" i="1" dirty="0" err="1"/>
              <a:t>dir</a:t>
            </a:r>
            <a:r>
              <a:rPr lang="en-US" altLang="zh-CN" i="1" dirty="0"/>
              <a:t> </a:t>
            </a:r>
            <a:r>
              <a:rPr lang="en-US" altLang="zh-CN" i="1" dirty="0" err="1"/>
              <a:t>student_where</a:t>
            </a:r>
            <a:r>
              <a:rPr lang="en-US" altLang="zh-CN" i="1" dirty="0"/>
              <a:t> \</a:t>
            </a:r>
          </a:p>
          <a:p>
            <a:pPr marL="342900" lvl="1" indent="0">
              <a:buNone/>
            </a:pPr>
            <a:r>
              <a:rPr lang="en-US" altLang="zh-CN" i="1" dirty="0"/>
              <a:t>--delete-target-</a:t>
            </a:r>
            <a:r>
              <a:rPr lang="en-US" altLang="zh-CN" i="1" dirty="0" err="1"/>
              <a:t>dir</a:t>
            </a:r>
            <a:r>
              <a:rPr lang="en-US" altLang="zh-CN" i="1" dirty="0"/>
              <a:t> \</a:t>
            </a:r>
          </a:p>
          <a:p>
            <a:pPr marL="342900" lvl="1" indent="0">
              <a:buNone/>
            </a:pPr>
            <a:r>
              <a:rPr lang="en-US" altLang="zh-CN" i="1" dirty="0"/>
              <a:t>--</a:t>
            </a:r>
            <a:r>
              <a:rPr lang="en-US" altLang="zh-CN" i="1" dirty="0" err="1"/>
              <a:t>mapreduce</a:t>
            </a:r>
            <a:r>
              <a:rPr lang="en-US" altLang="zh-CN" i="1" dirty="0"/>
              <a:t>-job-name </a:t>
            </a:r>
            <a:r>
              <a:rPr lang="en-US" altLang="zh-CN" i="1" dirty="0" err="1"/>
              <a:t>FromMySQLToHDFS_where</a:t>
            </a:r>
            <a:r>
              <a:rPr lang="en-US" altLang="zh-CN" i="1" dirty="0"/>
              <a:t> \</a:t>
            </a:r>
          </a:p>
          <a:p>
            <a:pPr marL="342900" lvl="1" indent="0">
              <a:buNone/>
            </a:pPr>
            <a:r>
              <a:rPr lang="en-US" altLang="zh-CN" i="1" dirty="0"/>
              <a:t>--table student \</a:t>
            </a:r>
          </a:p>
          <a:p>
            <a:pPr marL="342900" lvl="1" indent="0">
              <a:buNone/>
            </a:pPr>
            <a:r>
              <a:rPr lang="en-US" altLang="zh-CN" i="1" dirty="0"/>
              <a:t>--where 'sex="Male"'</a:t>
            </a:r>
          </a:p>
          <a:p>
            <a:pPr lvl="1"/>
            <a:r>
              <a:rPr lang="zh-CN" altLang="en-US" dirty="0"/>
              <a:t>关于上述命令需要说明的几点如下：</a:t>
            </a:r>
          </a:p>
          <a:p>
            <a:pPr lvl="2"/>
            <a:r>
              <a:rPr lang="zh-CN" altLang="en-US" dirty="0"/>
              <a:t>使用</a:t>
            </a:r>
            <a:r>
              <a:rPr lang="en-US" altLang="zh-CN" dirty="0"/>
              <a:t>--where</a:t>
            </a:r>
            <a:r>
              <a:rPr lang="zh-CN" altLang="en-US" dirty="0"/>
              <a:t>指定筛选条件，具体条件需要使用单引号引起来。</a:t>
            </a:r>
          </a:p>
          <a:p>
            <a:pPr lvl="2"/>
            <a:r>
              <a:rPr lang="zh-CN" altLang="en-US" dirty="0"/>
              <a:t>未使用</a:t>
            </a:r>
            <a:r>
              <a:rPr lang="en-US" altLang="zh-CN" dirty="0"/>
              <a:t>--num-mappers</a:t>
            </a:r>
            <a:r>
              <a:rPr lang="zh-CN" altLang="en-US" dirty="0"/>
              <a:t>并指定为</a:t>
            </a:r>
            <a:r>
              <a:rPr lang="en-US" altLang="zh-CN" dirty="0"/>
              <a:t>1</a:t>
            </a:r>
            <a:r>
              <a:rPr lang="zh-CN" altLang="en-US" dirty="0"/>
              <a:t>，所以采用</a:t>
            </a:r>
            <a:r>
              <a:rPr lang="en-US" altLang="zh-CN" dirty="0"/>
              <a:t>Sqoop</a:t>
            </a:r>
            <a:r>
              <a:rPr lang="zh-CN" altLang="en-US" dirty="0"/>
              <a:t>默认并行度</a:t>
            </a:r>
            <a:r>
              <a:rPr lang="en-US" altLang="zh-CN" dirty="0"/>
              <a:t>4</a:t>
            </a:r>
            <a:r>
              <a:rPr lang="zh-CN" altLang="en-US" dirty="0"/>
              <a:t>，将会在</a:t>
            </a:r>
            <a:r>
              <a:rPr lang="en-US" altLang="zh-CN" dirty="0"/>
              <a:t>HDFS</a:t>
            </a:r>
            <a:r>
              <a:rPr lang="zh-CN" altLang="en-US" dirty="0"/>
              <a:t>上输出</a:t>
            </a:r>
            <a:r>
              <a:rPr lang="en-US" altLang="zh-CN" dirty="0"/>
              <a:t>4</a:t>
            </a:r>
            <a:r>
              <a:rPr lang="zh-CN" altLang="en-US" dirty="0"/>
              <a:t>个文件。</a:t>
            </a:r>
          </a:p>
          <a:p>
            <a:endParaRPr lang="zh-CN" altLang="en-US" dirty="0"/>
          </a:p>
        </p:txBody>
      </p:sp>
    </p:spTree>
    <p:extLst>
      <p:ext uri="{BB962C8B-B14F-4D97-AF65-F5344CB8AC3E}">
        <p14:creationId xmlns:p14="http://schemas.microsoft.com/office/powerpoint/2010/main" val="11874405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CFF0C-1FCD-46B9-8CB5-210DC8C10BE5}"/>
              </a:ext>
            </a:extLst>
          </p:cNvPr>
          <p:cNvSpPr>
            <a:spLocks noGrp="1"/>
          </p:cNvSpPr>
          <p:nvPr>
            <p:ph type="title"/>
          </p:nvPr>
        </p:nvSpPr>
        <p:spPr/>
        <p:txBody>
          <a:bodyPr/>
          <a:lstStyle/>
          <a:p>
            <a:r>
              <a:rPr lang="en-US" altLang="zh-CN" dirty="0"/>
              <a:t>9.1  </a:t>
            </a:r>
            <a:r>
              <a:rPr lang="zh-CN" altLang="en-US" dirty="0"/>
              <a:t>数据迁移工具</a:t>
            </a:r>
            <a:r>
              <a:rPr lang="en-US" altLang="zh-CN" dirty="0"/>
              <a:t>Sqoop</a:t>
            </a:r>
            <a:endParaRPr lang="zh-CN" altLang="en-US" dirty="0"/>
          </a:p>
        </p:txBody>
      </p:sp>
      <p:sp>
        <p:nvSpPr>
          <p:cNvPr id="3" name="内容占位符 2">
            <a:extLst>
              <a:ext uri="{FF2B5EF4-FFF2-40B4-BE49-F238E27FC236}">
                <a16:creationId xmlns:a16="http://schemas.microsoft.com/office/drawing/2014/main" id="{1E363085-D41F-4676-AE65-DBB6EA4FD72A}"/>
              </a:ext>
            </a:extLst>
          </p:cNvPr>
          <p:cNvSpPr>
            <a:spLocks noGrp="1"/>
          </p:cNvSpPr>
          <p:nvPr>
            <p:ph idx="1"/>
          </p:nvPr>
        </p:nvSpPr>
        <p:spPr/>
        <p:txBody>
          <a:bodyPr/>
          <a:lstStyle/>
          <a:p>
            <a:r>
              <a:rPr lang="en-US" altLang="zh-CN" dirty="0"/>
              <a:t>Apache Sqoop</a:t>
            </a:r>
            <a:r>
              <a:rPr lang="zh-CN" altLang="zh-CN" dirty="0"/>
              <a:t>（</a:t>
            </a:r>
            <a:r>
              <a:rPr lang="en-US" altLang="zh-CN" dirty="0"/>
              <a:t>SQL-to-Hadoop</a:t>
            </a:r>
            <a:r>
              <a:rPr lang="zh-CN" altLang="zh-CN" dirty="0"/>
              <a:t>）是一个开源的基于</a:t>
            </a:r>
            <a:r>
              <a:rPr lang="en-US" altLang="zh-CN" dirty="0"/>
              <a:t>Hadoop</a:t>
            </a:r>
            <a:r>
              <a:rPr lang="zh-CN" altLang="zh-CN" dirty="0"/>
              <a:t>的数据迁移工具，是</a:t>
            </a:r>
            <a:r>
              <a:rPr lang="en-US" altLang="zh-CN" dirty="0"/>
              <a:t>Apache</a:t>
            </a:r>
            <a:r>
              <a:rPr lang="zh-CN" altLang="zh-CN" dirty="0"/>
              <a:t>的顶级项目，主要用于在</a:t>
            </a:r>
            <a:r>
              <a:rPr lang="en-US" altLang="zh-CN" dirty="0"/>
              <a:t>Hadoop</a:t>
            </a:r>
            <a:r>
              <a:rPr lang="zh-CN" altLang="zh-CN" dirty="0"/>
              <a:t>和结构化存储器之间传递数据。</a:t>
            </a:r>
            <a:endParaRPr lang="zh-CN" altLang="en-US" dirty="0"/>
          </a:p>
        </p:txBody>
      </p:sp>
      <p:pic>
        <p:nvPicPr>
          <p:cNvPr id="4" name="图片 3">
            <a:extLst>
              <a:ext uri="{FF2B5EF4-FFF2-40B4-BE49-F238E27FC236}">
                <a16:creationId xmlns:a16="http://schemas.microsoft.com/office/drawing/2014/main" id="{0B6C8B77-4CCA-4A28-83DD-7B2F7F6A44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9035" y="2571750"/>
            <a:ext cx="1725930" cy="525780"/>
          </a:xfrm>
          <a:prstGeom prst="rect">
            <a:avLst/>
          </a:prstGeom>
          <a:noFill/>
          <a:ln>
            <a:noFill/>
          </a:ln>
        </p:spPr>
      </p:pic>
    </p:spTree>
    <p:extLst>
      <p:ext uri="{BB962C8B-B14F-4D97-AF65-F5344CB8AC3E}">
        <p14:creationId xmlns:p14="http://schemas.microsoft.com/office/powerpoint/2010/main" val="4168561768"/>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258D-CF24-40CC-A8B9-42F790778DA5}"/>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D9783CF-4EE4-4D5E-AD10-31228AD70088}"/>
              </a:ext>
            </a:extLst>
          </p:cNvPr>
          <p:cNvSpPr>
            <a:spLocks noGrp="1"/>
          </p:cNvSpPr>
          <p:nvPr>
            <p:ph idx="1"/>
          </p:nvPr>
        </p:nvSpPr>
        <p:spPr/>
        <p:txBody>
          <a:bodyPr>
            <a:normAutofit fontScale="62500" lnSpcReduction="20000"/>
          </a:bodyPr>
          <a:lstStyle/>
          <a:p>
            <a:r>
              <a:rPr lang="zh-CN" altLang="en-US" dirty="0"/>
              <a:t>（</a:t>
            </a:r>
            <a:r>
              <a:rPr lang="en-US" altLang="zh-CN" dirty="0"/>
              <a:t>4</a:t>
            </a:r>
            <a:r>
              <a:rPr lang="zh-CN" altLang="en-US" dirty="0"/>
              <a:t>）导入指定查询语句的数据</a:t>
            </a:r>
          </a:p>
          <a:p>
            <a:pPr lvl="1"/>
            <a:r>
              <a:rPr lang="en-US" altLang="zh-CN" dirty="0"/>
              <a:t>【</a:t>
            </a:r>
            <a:r>
              <a:rPr lang="zh-CN" altLang="en-US" dirty="0"/>
              <a:t>实例</a:t>
            </a:r>
            <a:r>
              <a:rPr lang="en-US" altLang="zh-CN" dirty="0"/>
              <a:t>9-8】</a:t>
            </a:r>
            <a:r>
              <a:rPr lang="zh-CN" altLang="en-US" dirty="0"/>
              <a:t>使用</a:t>
            </a:r>
            <a:r>
              <a:rPr lang="en-US" altLang="zh-CN" dirty="0"/>
              <a:t>Sqoop</a:t>
            </a:r>
            <a:r>
              <a:rPr lang="zh-CN" altLang="en-US" dirty="0"/>
              <a:t>将</a:t>
            </a:r>
            <a:r>
              <a:rPr lang="en-US" altLang="zh-CN" dirty="0"/>
              <a:t>MySQL</a:t>
            </a:r>
            <a:r>
              <a:rPr lang="zh-CN" altLang="en-US" dirty="0"/>
              <a:t>中表</a:t>
            </a:r>
            <a:r>
              <a:rPr lang="en-US" altLang="zh-CN" dirty="0" err="1"/>
              <a:t>sqoop.student</a:t>
            </a:r>
            <a:r>
              <a:rPr lang="zh-CN" altLang="en-US" dirty="0"/>
              <a:t>的“</a:t>
            </a:r>
            <a:r>
              <a:rPr lang="en-US" altLang="zh-CN" dirty="0"/>
              <a:t>SELECT * FROM </a:t>
            </a:r>
            <a:r>
              <a:rPr lang="en-US" altLang="zh-CN" dirty="0" err="1"/>
              <a:t>sqoop.student</a:t>
            </a:r>
            <a:r>
              <a:rPr lang="en-US" altLang="zh-CN" dirty="0"/>
              <a:t> WHERE sex="Female"”</a:t>
            </a:r>
            <a:r>
              <a:rPr lang="zh-CN" altLang="en-US" dirty="0"/>
              <a:t>数据导入到</a:t>
            </a:r>
            <a:r>
              <a:rPr lang="en-US" altLang="zh-CN" dirty="0"/>
              <a:t>HDFS</a:t>
            </a:r>
            <a:r>
              <a:rPr lang="zh-CN" altLang="en-US" dirty="0"/>
              <a:t>，并保存在</a:t>
            </a:r>
            <a:r>
              <a:rPr lang="en-US" altLang="zh-CN" dirty="0" err="1"/>
              <a:t>student_query</a:t>
            </a:r>
            <a:r>
              <a:rPr lang="zh-CN" altLang="en-US" dirty="0"/>
              <a:t>文件中。</a:t>
            </a:r>
          </a:p>
          <a:p>
            <a:pPr marL="342900" lvl="1" indent="0">
              <a:buNone/>
            </a:pPr>
            <a:r>
              <a:rPr lang="en-US" altLang="zh-CN" i="1" dirty="0" err="1"/>
              <a:t>sqoop</a:t>
            </a:r>
            <a:r>
              <a:rPr lang="en-US" altLang="zh-CN" i="1" dirty="0"/>
              <a:t> import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--target-</a:t>
            </a:r>
            <a:r>
              <a:rPr lang="en-US" altLang="zh-CN" i="1" dirty="0" err="1"/>
              <a:t>dir</a:t>
            </a:r>
            <a:r>
              <a:rPr lang="en-US" altLang="zh-CN" i="1" dirty="0"/>
              <a:t> </a:t>
            </a:r>
            <a:r>
              <a:rPr lang="en-US" altLang="zh-CN" i="1" dirty="0" err="1"/>
              <a:t>student_query</a:t>
            </a:r>
            <a:r>
              <a:rPr lang="en-US" altLang="zh-CN" i="1" dirty="0"/>
              <a:t> \</a:t>
            </a:r>
          </a:p>
          <a:p>
            <a:pPr marL="342900" lvl="1" indent="0">
              <a:buNone/>
            </a:pPr>
            <a:r>
              <a:rPr lang="en-US" altLang="zh-CN" i="1" dirty="0"/>
              <a:t>--delete-target-</a:t>
            </a:r>
            <a:r>
              <a:rPr lang="en-US" altLang="zh-CN" i="1" dirty="0" err="1"/>
              <a:t>dir</a:t>
            </a:r>
            <a:r>
              <a:rPr lang="en-US" altLang="zh-CN" i="1" dirty="0"/>
              <a:t> \</a:t>
            </a:r>
          </a:p>
          <a:p>
            <a:pPr marL="342900" lvl="1" indent="0">
              <a:buNone/>
            </a:pPr>
            <a:r>
              <a:rPr lang="en-US" altLang="zh-CN" i="1" dirty="0"/>
              <a:t>--</a:t>
            </a:r>
            <a:r>
              <a:rPr lang="en-US" altLang="zh-CN" i="1" dirty="0" err="1"/>
              <a:t>mapreduce</a:t>
            </a:r>
            <a:r>
              <a:rPr lang="en-US" altLang="zh-CN" i="1" dirty="0"/>
              <a:t>-job-name </a:t>
            </a:r>
            <a:r>
              <a:rPr lang="en-US" altLang="zh-CN" i="1" dirty="0" err="1"/>
              <a:t>FromMySQLToHDFS_query</a:t>
            </a:r>
            <a:r>
              <a:rPr lang="en-US" altLang="zh-CN" i="1" dirty="0"/>
              <a:t> \</a:t>
            </a:r>
          </a:p>
          <a:p>
            <a:pPr marL="342900" lvl="1" indent="0">
              <a:buNone/>
            </a:pPr>
            <a:r>
              <a:rPr lang="en-US" altLang="zh-CN" i="1" dirty="0"/>
              <a:t>--query 'SELECT * FROM </a:t>
            </a:r>
            <a:r>
              <a:rPr lang="en-US" altLang="zh-CN" i="1" dirty="0" err="1"/>
              <a:t>sqoop.student</a:t>
            </a:r>
            <a:r>
              <a:rPr lang="en-US" altLang="zh-CN" i="1" dirty="0"/>
              <a:t> WHERE sex="Female" AND $CONDITIONS' \</a:t>
            </a:r>
          </a:p>
          <a:p>
            <a:pPr marL="342900" lvl="1" indent="0">
              <a:buNone/>
            </a:pPr>
            <a:r>
              <a:rPr lang="en-US" altLang="zh-CN" i="1" dirty="0"/>
              <a:t>--num-mappers 1</a:t>
            </a:r>
          </a:p>
          <a:p>
            <a:pPr lvl="1"/>
            <a:r>
              <a:rPr lang="zh-CN" altLang="en-US" dirty="0"/>
              <a:t>关于上述命令需要说明的几点如下：</a:t>
            </a:r>
          </a:p>
          <a:p>
            <a:pPr lvl="2"/>
            <a:r>
              <a:rPr lang="zh-CN" altLang="en-US" dirty="0"/>
              <a:t>使用</a:t>
            </a:r>
            <a:r>
              <a:rPr lang="en-US" altLang="zh-CN" dirty="0"/>
              <a:t>--query</a:t>
            </a:r>
            <a:r>
              <a:rPr lang="zh-CN" altLang="en-US" dirty="0"/>
              <a:t>指定查询语句，就能将</a:t>
            </a:r>
            <a:r>
              <a:rPr lang="en-US" altLang="zh-CN" dirty="0"/>
              <a:t>query</a:t>
            </a:r>
            <a:r>
              <a:rPr lang="zh-CN" altLang="en-US" dirty="0"/>
              <a:t>中的查询结果导入到</a:t>
            </a:r>
            <a:r>
              <a:rPr lang="en-US" altLang="zh-CN" dirty="0"/>
              <a:t>HDFS</a:t>
            </a:r>
            <a:r>
              <a:rPr lang="zh-CN" altLang="en-US" dirty="0"/>
              <a:t>中，具体</a:t>
            </a:r>
            <a:r>
              <a:rPr lang="en-US" altLang="zh-CN" dirty="0"/>
              <a:t>SQL</a:t>
            </a:r>
            <a:r>
              <a:rPr lang="zh-CN" altLang="en-US" dirty="0"/>
              <a:t>语句需要使用单引号引起来。</a:t>
            </a:r>
          </a:p>
          <a:p>
            <a:pPr lvl="2"/>
            <a:r>
              <a:rPr lang="zh-CN" altLang="en-US" dirty="0"/>
              <a:t>若</a:t>
            </a:r>
            <a:r>
              <a:rPr lang="en-US" altLang="zh-CN" dirty="0"/>
              <a:t>--query</a:t>
            </a:r>
            <a:r>
              <a:rPr lang="zh-CN" altLang="en-US" dirty="0"/>
              <a:t>指定的</a:t>
            </a:r>
            <a:r>
              <a:rPr lang="en-US" altLang="zh-CN" dirty="0"/>
              <a:t>SQL</a:t>
            </a:r>
            <a:r>
              <a:rPr lang="zh-CN" altLang="en-US" dirty="0"/>
              <a:t>语句只能够存在条件子句，需要添加</a:t>
            </a:r>
            <a:r>
              <a:rPr lang="en-US" altLang="zh-CN" dirty="0"/>
              <a:t>$CONDITIONS</a:t>
            </a:r>
            <a:r>
              <a:rPr lang="zh-CN" altLang="en-US" dirty="0"/>
              <a:t>，这是固定写法。</a:t>
            </a:r>
          </a:p>
          <a:p>
            <a:pPr lvl="2"/>
            <a:r>
              <a:rPr lang="zh-CN" altLang="en-US" dirty="0"/>
              <a:t>参数</a:t>
            </a:r>
            <a:r>
              <a:rPr lang="en-US" altLang="zh-CN" dirty="0"/>
              <a:t>--query</a:t>
            </a:r>
            <a:r>
              <a:rPr lang="zh-CN" altLang="en-US" dirty="0"/>
              <a:t>和</a:t>
            </a:r>
            <a:r>
              <a:rPr lang="en-US" altLang="zh-CN" dirty="0"/>
              <a:t>--table</a:t>
            </a:r>
            <a:r>
              <a:rPr lang="zh-CN" altLang="en-US" dirty="0"/>
              <a:t>不能同时使用，也不能同时使用</a:t>
            </a:r>
            <a:r>
              <a:rPr lang="en-US" altLang="zh-CN" dirty="0"/>
              <a:t>--columns</a:t>
            </a:r>
            <a:r>
              <a:rPr lang="zh-CN" altLang="en-US" dirty="0"/>
              <a:t>指定输出列。</a:t>
            </a:r>
          </a:p>
          <a:p>
            <a:endParaRPr lang="zh-CN" altLang="en-US" dirty="0"/>
          </a:p>
        </p:txBody>
      </p:sp>
    </p:spTree>
    <p:extLst>
      <p:ext uri="{BB962C8B-B14F-4D97-AF65-F5344CB8AC3E}">
        <p14:creationId xmlns:p14="http://schemas.microsoft.com/office/powerpoint/2010/main" val="3652346941"/>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258D-CF24-40CC-A8B9-42F790778DA5}"/>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D9783CF-4EE4-4D5E-AD10-31228AD70088}"/>
              </a:ext>
            </a:extLst>
          </p:cNvPr>
          <p:cNvSpPr>
            <a:spLocks noGrp="1"/>
          </p:cNvSpPr>
          <p:nvPr>
            <p:ph idx="1"/>
          </p:nvPr>
        </p:nvSpPr>
        <p:spPr/>
        <p:txBody>
          <a:bodyPr>
            <a:normAutofit fontScale="62500" lnSpcReduction="20000"/>
          </a:bodyPr>
          <a:lstStyle/>
          <a:p>
            <a:r>
              <a:rPr lang="zh-CN" altLang="zh-CN" dirty="0"/>
              <a:t>（</a:t>
            </a:r>
            <a:r>
              <a:rPr lang="en-US" altLang="zh-CN" dirty="0"/>
              <a:t>5</a:t>
            </a:r>
            <a:r>
              <a:rPr lang="zh-CN" altLang="zh-CN" dirty="0"/>
              <a:t>）使用指定压缩格式和存储格式导入表数据</a:t>
            </a:r>
          </a:p>
          <a:p>
            <a:pPr lvl="1"/>
            <a:r>
              <a:rPr lang="zh-CN" altLang="zh-CN" dirty="0"/>
              <a:t>【实例</a:t>
            </a:r>
            <a:r>
              <a:rPr lang="en-US" altLang="zh-CN" dirty="0"/>
              <a:t>9-9</a:t>
            </a:r>
            <a:r>
              <a:rPr lang="zh-CN" altLang="zh-CN" dirty="0"/>
              <a:t>】使用</a:t>
            </a:r>
            <a:r>
              <a:rPr lang="en-US" altLang="zh-CN" dirty="0"/>
              <a:t>Sqoop</a:t>
            </a:r>
            <a:r>
              <a:rPr lang="zh-CN" altLang="zh-CN" dirty="0"/>
              <a:t>将</a:t>
            </a:r>
            <a:r>
              <a:rPr lang="en-US" altLang="zh-CN" dirty="0"/>
              <a:t>MySQL</a:t>
            </a:r>
            <a:r>
              <a:rPr lang="zh-CN" altLang="zh-CN" dirty="0"/>
              <a:t>中表</a:t>
            </a:r>
            <a:r>
              <a:rPr lang="en-US" altLang="zh-CN" dirty="0" err="1"/>
              <a:t>sqoop.student</a:t>
            </a:r>
            <a:r>
              <a:rPr lang="zh-CN" altLang="zh-CN" dirty="0"/>
              <a:t>的“</a:t>
            </a:r>
            <a:r>
              <a:rPr lang="en-US" altLang="zh-CN" dirty="0"/>
              <a:t>SELECT * FROM </a:t>
            </a:r>
            <a:r>
              <a:rPr lang="en-US" altLang="zh-CN" dirty="0" err="1"/>
              <a:t>sqoop.student</a:t>
            </a:r>
            <a:r>
              <a:rPr lang="en-US" altLang="zh-CN" dirty="0"/>
              <a:t> WHERE sex="Female"</a:t>
            </a:r>
            <a:r>
              <a:rPr lang="zh-CN" altLang="zh-CN" dirty="0"/>
              <a:t>”数据导入到</a:t>
            </a:r>
            <a:r>
              <a:rPr lang="en-US" altLang="zh-CN" dirty="0"/>
              <a:t>HDFS</a:t>
            </a:r>
            <a:r>
              <a:rPr lang="zh-CN" altLang="zh-CN" dirty="0"/>
              <a:t>，保存在</a:t>
            </a:r>
            <a:r>
              <a:rPr lang="en-US" altLang="zh-CN" dirty="0" err="1"/>
              <a:t>student_compress</a:t>
            </a:r>
            <a:r>
              <a:rPr lang="zh-CN" altLang="zh-CN" dirty="0"/>
              <a:t>文件中，并要求存储格式为“</a:t>
            </a:r>
            <a:r>
              <a:rPr lang="en-US" altLang="zh-CN" dirty="0" err="1"/>
              <a:t>SequenceFile</a:t>
            </a:r>
            <a:r>
              <a:rPr lang="zh-CN" altLang="zh-CN" dirty="0"/>
              <a:t>”，压缩使用</a:t>
            </a:r>
            <a:r>
              <a:rPr lang="en-US" altLang="zh-CN" dirty="0"/>
              <a:t>codec</a:t>
            </a:r>
            <a:r>
              <a:rPr lang="zh-CN" altLang="zh-CN" dirty="0"/>
              <a:t>编码。</a:t>
            </a:r>
          </a:p>
          <a:p>
            <a:pPr marL="342900" lvl="1" indent="0">
              <a:buNone/>
            </a:pPr>
            <a:r>
              <a:rPr lang="en-US" altLang="zh-CN" i="1" dirty="0" err="1"/>
              <a:t>sqoop</a:t>
            </a:r>
            <a:r>
              <a:rPr lang="en-US" altLang="zh-CN" i="1" dirty="0"/>
              <a:t> import \</a:t>
            </a:r>
            <a:endParaRPr lang="zh-CN" altLang="zh-CN" i="1" dirty="0"/>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endParaRPr lang="zh-CN" altLang="zh-CN" i="1" dirty="0"/>
          </a:p>
          <a:p>
            <a:pPr marL="342900" lvl="1" indent="0">
              <a:buNone/>
            </a:pPr>
            <a:r>
              <a:rPr lang="en-US" altLang="zh-CN" i="1" dirty="0"/>
              <a:t>--username root \</a:t>
            </a:r>
            <a:endParaRPr lang="zh-CN" altLang="zh-CN" i="1" dirty="0"/>
          </a:p>
          <a:p>
            <a:pPr marL="342900" lvl="1" indent="0">
              <a:buNone/>
            </a:pPr>
            <a:r>
              <a:rPr lang="en-US" altLang="zh-CN" i="1" dirty="0"/>
              <a:t>--password </a:t>
            </a:r>
            <a:r>
              <a:rPr lang="en-US" altLang="zh-CN" i="1" dirty="0" err="1"/>
              <a:t>xijing</a:t>
            </a:r>
            <a:r>
              <a:rPr lang="en-US" altLang="zh-CN" i="1" dirty="0"/>
              <a:t> \</a:t>
            </a:r>
            <a:endParaRPr lang="zh-CN" altLang="zh-CN" i="1" dirty="0"/>
          </a:p>
          <a:p>
            <a:pPr marL="342900" lvl="1" indent="0">
              <a:buNone/>
            </a:pPr>
            <a:r>
              <a:rPr lang="en-US" altLang="zh-CN" i="1" dirty="0"/>
              <a:t>--target-</a:t>
            </a:r>
            <a:r>
              <a:rPr lang="en-US" altLang="zh-CN" i="1" dirty="0" err="1"/>
              <a:t>dir</a:t>
            </a:r>
            <a:r>
              <a:rPr lang="en-US" altLang="zh-CN" i="1" dirty="0"/>
              <a:t> </a:t>
            </a:r>
            <a:r>
              <a:rPr lang="en-US" altLang="zh-CN" i="1" dirty="0" err="1"/>
              <a:t>student_compress</a:t>
            </a:r>
            <a:r>
              <a:rPr lang="en-US" altLang="zh-CN" i="1" dirty="0"/>
              <a:t> \</a:t>
            </a:r>
            <a:endParaRPr lang="zh-CN" altLang="zh-CN" i="1" dirty="0"/>
          </a:p>
          <a:p>
            <a:pPr marL="342900" lvl="1" indent="0">
              <a:buNone/>
            </a:pPr>
            <a:r>
              <a:rPr lang="en-US" altLang="zh-CN" i="1" dirty="0"/>
              <a:t>--delete-target-</a:t>
            </a:r>
            <a:r>
              <a:rPr lang="en-US" altLang="zh-CN" i="1" dirty="0" err="1"/>
              <a:t>dir</a:t>
            </a:r>
            <a:r>
              <a:rPr lang="en-US" altLang="zh-CN" i="1" dirty="0"/>
              <a:t> \</a:t>
            </a:r>
            <a:endParaRPr lang="zh-CN" altLang="zh-CN" i="1" dirty="0"/>
          </a:p>
          <a:p>
            <a:pPr marL="342900" lvl="1" indent="0">
              <a:buNone/>
            </a:pPr>
            <a:r>
              <a:rPr lang="en-US" altLang="zh-CN" i="1" dirty="0"/>
              <a:t>--</a:t>
            </a:r>
            <a:r>
              <a:rPr lang="en-US" altLang="zh-CN" i="1" dirty="0" err="1"/>
              <a:t>mapreduce</a:t>
            </a:r>
            <a:r>
              <a:rPr lang="en-US" altLang="zh-CN" i="1" dirty="0"/>
              <a:t>-job-name </a:t>
            </a:r>
            <a:r>
              <a:rPr lang="en-US" altLang="zh-CN" i="1" dirty="0" err="1"/>
              <a:t>FromMySQLToHDFS_compress</a:t>
            </a:r>
            <a:r>
              <a:rPr lang="en-US" altLang="zh-CN" i="1" dirty="0"/>
              <a:t> \</a:t>
            </a:r>
            <a:endParaRPr lang="zh-CN" altLang="zh-CN" i="1" dirty="0"/>
          </a:p>
          <a:p>
            <a:pPr marL="342900" lvl="1" indent="0">
              <a:buNone/>
            </a:pPr>
            <a:r>
              <a:rPr lang="en-US" altLang="zh-CN" i="1" dirty="0"/>
              <a:t>--as-</a:t>
            </a:r>
            <a:r>
              <a:rPr lang="en-US" altLang="zh-CN" i="1" dirty="0" err="1"/>
              <a:t>sequencefile</a:t>
            </a:r>
            <a:r>
              <a:rPr lang="en-US" altLang="zh-CN" i="1" dirty="0"/>
              <a:t> \</a:t>
            </a:r>
            <a:endParaRPr lang="zh-CN" altLang="zh-CN" i="1" dirty="0"/>
          </a:p>
          <a:p>
            <a:pPr marL="342900" lvl="1" indent="0">
              <a:buNone/>
            </a:pPr>
            <a:r>
              <a:rPr lang="en-US" altLang="zh-CN" i="1" dirty="0"/>
              <a:t>--compression-codec </a:t>
            </a:r>
            <a:r>
              <a:rPr lang="en-US" altLang="zh-CN" i="1" dirty="0" err="1"/>
              <a:t>org.apache.hadoop.io.compress.SnappyCodec</a:t>
            </a:r>
            <a:r>
              <a:rPr lang="en-US" altLang="zh-CN" i="1" dirty="0"/>
              <a:t> \</a:t>
            </a:r>
            <a:endParaRPr lang="zh-CN" altLang="zh-CN" i="1" dirty="0"/>
          </a:p>
          <a:p>
            <a:pPr marL="342900" lvl="1" indent="0">
              <a:buNone/>
            </a:pPr>
            <a:r>
              <a:rPr lang="en-US" altLang="zh-CN" i="1" dirty="0"/>
              <a:t>--query 'SELECT * FROM </a:t>
            </a:r>
            <a:r>
              <a:rPr lang="en-US" altLang="zh-CN" i="1" dirty="0" err="1"/>
              <a:t>sqoop.student</a:t>
            </a:r>
            <a:r>
              <a:rPr lang="en-US" altLang="zh-CN" i="1" dirty="0"/>
              <a:t> WHERE sex="Female" AND $CONDITIONS' \</a:t>
            </a:r>
            <a:endParaRPr lang="zh-CN" altLang="zh-CN" i="1" dirty="0"/>
          </a:p>
          <a:p>
            <a:pPr marL="342900" lvl="1" indent="0">
              <a:buNone/>
            </a:pPr>
            <a:r>
              <a:rPr lang="en-US" altLang="zh-CN" i="1" dirty="0"/>
              <a:t>--num-mappers 1</a:t>
            </a:r>
            <a:endParaRPr lang="zh-CN" altLang="zh-CN" i="1" dirty="0"/>
          </a:p>
          <a:p>
            <a:pPr lvl="1"/>
            <a:r>
              <a:rPr lang="zh-CN" altLang="zh-CN" dirty="0"/>
              <a:t>关于上述命令需要说明的几点如下：</a:t>
            </a:r>
          </a:p>
          <a:p>
            <a:pPr lvl="2"/>
            <a:r>
              <a:rPr lang="zh-CN" altLang="zh-CN" dirty="0"/>
              <a:t>使用</a:t>
            </a:r>
            <a:r>
              <a:rPr lang="en-US" altLang="zh-CN" dirty="0"/>
              <a:t>--as-</a:t>
            </a:r>
            <a:r>
              <a:rPr lang="en-US" altLang="zh-CN" dirty="0" err="1"/>
              <a:t>sequencefile</a:t>
            </a:r>
            <a:r>
              <a:rPr lang="zh-CN" altLang="zh-CN" dirty="0"/>
              <a:t>指定导出文件为</a:t>
            </a:r>
            <a:r>
              <a:rPr lang="en-US" altLang="zh-CN" dirty="0" err="1"/>
              <a:t>SequenceFile</a:t>
            </a:r>
            <a:r>
              <a:rPr lang="zh-CN" altLang="zh-CN" dirty="0"/>
              <a:t>格式，当然也支持</a:t>
            </a:r>
            <a:r>
              <a:rPr lang="en-US" altLang="zh-CN" dirty="0"/>
              <a:t>Avro</a:t>
            </a:r>
            <a:r>
              <a:rPr lang="zh-CN" altLang="zh-CN" dirty="0"/>
              <a:t>、</a:t>
            </a:r>
            <a:r>
              <a:rPr lang="en-US" altLang="zh-CN" dirty="0"/>
              <a:t>Parquet</a:t>
            </a:r>
            <a:r>
              <a:rPr lang="zh-CN" altLang="zh-CN" dirty="0"/>
              <a:t>、</a:t>
            </a:r>
            <a:r>
              <a:rPr lang="en-US" altLang="zh-CN" dirty="0"/>
              <a:t>Text</a:t>
            </a:r>
            <a:r>
              <a:rPr lang="zh-CN" altLang="zh-CN" dirty="0"/>
              <a:t>其它格式，默认为</a:t>
            </a:r>
            <a:r>
              <a:rPr lang="en-US" altLang="zh-CN" dirty="0"/>
              <a:t>--as-</a:t>
            </a:r>
            <a:r>
              <a:rPr lang="en-US" altLang="zh-CN" dirty="0" err="1"/>
              <a:t>textfile</a:t>
            </a:r>
            <a:r>
              <a:rPr lang="zh-CN" altLang="zh-CN" dirty="0"/>
              <a:t>。</a:t>
            </a:r>
          </a:p>
          <a:p>
            <a:pPr lvl="2"/>
            <a:r>
              <a:rPr lang="zh-CN" altLang="zh-CN" dirty="0"/>
              <a:t>使用</a:t>
            </a:r>
            <a:r>
              <a:rPr lang="en-US" altLang="zh-CN" dirty="0"/>
              <a:t>--compression-codec</a:t>
            </a:r>
            <a:r>
              <a:rPr lang="zh-CN" altLang="zh-CN" dirty="0"/>
              <a:t>指定压缩使用的</a:t>
            </a:r>
            <a:r>
              <a:rPr lang="en-US" altLang="zh-CN" dirty="0"/>
              <a:t>codec</a:t>
            </a:r>
            <a:r>
              <a:rPr lang="zh-CN" altLang="zh-CN" dirty="0"/>
              <a:t>编码，在</a:t>
            </a:r>
            <a:r>
              <a:rPr lang="en-US" altLang="zh-CN" dirty="0"/>
              <a:t>Sqoop</a:t>
            </a:r>
            <a:r>
              <a:rPr lang="zh-CN" altLang="zh-CN" dirty="0"/>
              <a:t>中默认是使用压缩的，所以此处只需要指定</a:t>
            </a:r>
            <a:r>
              <a:rPr lang="en-US" altLang="zh-CN" dirty="0"/>
              <a:t>codec</a:t>
            </a:r>
            <a:r>
              <a:rPr lang="zh-CN" altLang="zh-CN" dirty="0"/>
              <a:t>即可。</a:t>
            </a:r>
          </a:p>
        </p:txBody>
      </p:sp>
    </p:spTree>
    <p:extLst>
      <p:ext uri="{BB962C8B-B14F-4D97-AF65-F5344CB8AC3E}">
        <p14:creationId xmlns:p14="http://schemas.microsoft.com/office/powerpoint/2010/main" val="4111501876"/>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AE056-297D-40A2-9EAB-EED181328286}"/>
              </a:ext>
            </a:extLst>
          </p:cNvPr>
          <p:cNvSpPr>
            <a:spLocks noGrp="1"/>
          </p:cNvSpPr>
          <p:nvPr>
            <p:ph type="title"/>
          </p:nvPr>
        </p:nvSpPr>
        <p:spPr/>
        <p:txBody>
          <a:bodyPr/>
          <a:lstStyle/>
          <a:p>
            <a:r>
              <a:rPr lang="zh-CN" altLang="zh-CN" dirty="0"/>
              <a:t>【实例</a:t>
            </a:r>
            <a:r>
              <a:rPr lang="en-US" altLang="zh-CN" dirty="0"/>
              <a:t>9-9</a:t>
            </a:r>
            <a:r>
              <a:rPr lang="zh-CN" altLang="zh-CN" dirty="0"/>
              <a:t>】</a:t>
            </a:r>
            <a:endParaRPr lang="zh-CN" altLang="en-US" dirty="0"/>
          </a:p>
        </p:txBody>
      </p:sp>
      <p:pic>
        <p:nvPicPr>
          <p:cNvPr id="4" name="内容占位符 3">
            <a:extLst>
              <a:ext uri="{FF2B5EF4-FFF2-40B4-BE49-F238E27FC236}">
                <a16:creationId xmlns:a16="http://schemas.microsoft.com/office/drawing/2014/main" id="{0BC48DC2-17FB-4A9A-8772-2B9B826A669E}"/>
              </a:ext>
            </a:extLst>
          </p:cNvPr>
          <p:cNvPicPr>
            <a:picLocks noGrp="1"/>
          </p:cNvPicPr>
          <p:nvPr>
            <p:ph idx="1"/>
          </p:nvPr>
        </p:nvPicPr>
        <p:blipFill>
          <a:blip r:embed="rId2"/>
          <a:stretch>
            <a:fillRect/>
          </a:stretch>
        </p:blipFill>
        <p:spPr>
          <a:xfrm>
            <a:off x="1806946" y="1370013"/>
            <a:ext cx="5530108" cy="3262312"/>
          </a:xfrm>
          <a:prstGeom prst="rect">
            <a:avLst/>
          </a:prstGeom>
        </p:spPr>
      </p:pic>
    </p:spTree>
    <p:extLst>
      <p:ext uri="{BB962C8B-B14F-4D97-AF65-F5344CB8AC3E}">
        <p14:creationId xmlns:p14="http://schemas.microsoft.com/office/powerpoint/2010/main" val="2616120287"/>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258D-CF24-40CC-A8B9-42F790778DA5}"/>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D9783CF-4EE4-4D5E-AD10-31228AD70088}"/>
              </a:ext>
            </a:extLst>
          </p:cNvPr>
          <p:cNvSpPr>
            <a:spLocks noGrp="1"/>
          </p:cNvSpPr>
          <p:nvPr>
            <p:ph idx="1"/>
          </p:nvPr>
        </p:nvSpPr>
        <p:spPr/>
        <p:txBody>
          <a:bodyPr>
            <a:normAutofit/>
          </a:bodyPr>
          <a:lstStyle/>
          <a:p>
            <a:r>
              <a:rPr lang="zh-CN" altLang="zh-CN" dirty="0"/>
              <a:t>（</a:t>
            </a:r>
            <a:r>
              <a:rPr lang="en-US" altLang="zh-CN" dirty="0"/>
              <a:t>6</a:t>
            </a:r>
            <a:r>
              <a:rPr lang="zh-CN" altLang="zh-CN" dirty="0"/>
              <a:t>）使用指定分隔符导入表数据</a:t>
            </a:r>
          </a:p>
          <a:p>
            <a:pPr lvl="1"/>
            <a:r>
              <a:rPr lang="en-US" altLang="zh-CN" dirty="0"/>
              <a:t>MySQL</a:t>
            </a:r>
            <a:r>
              <a:rPr lang="zh-CN" altLang="zh-CN" dirty="0"/>
              <a:t>默认字段分隔符为逗号“</a:t>
            </a:r>
            <a:r>
              <a:rPr lang="en-US" altLang="zh-CN" dirty="0"/>
              <a:t>,</a:t>
            </a:r>
            <a:r>
              <a:rPr lang="zh-CN" altLang="zh-CN" dirty="0"/>
              <a:t>”，行分隔符为换行“</a:t>
            </a:r>
            <a:r>
              <a:rPr lang="en-US" altLang="zh-CN" dirty="0"/>
              <a:t>\n</a:t>
            </a:r>
            <a:r>
              <a:rPr lang="zh-CN" altLang="zh-CN" dirty="0"/>
              <a:t>”，</a:t>
            </a:r>
            <a:r>
              <a:rPr lang="zh-CN" altLang="en-US" dirty="0"/>
              <a:t>下图是</a:t>
            </a:r>
            <a:r>
              <a:rPr lang="zh-CN" altLang="zh-CN" dirty="0"/>
              <a:t>来自“</a:t>
            </a:r>
            <a:r>
              <a:rPr lang="en-US" altLang="zh-CN" dirty="0" err="1"/>
              <a:t>sqoop</a:t>
            </a:r>
            <a:r>
              <a:rPr lang="en-US" altLang="zh-CN" dirty="0"/>
              <a:t> help import</a:t>
            </a:r>
            <a:r>
              <a:rPr lang="zh-CN" altLang="zh-CN" dirty="0"/>
              <a:t>”帮助信息的部分截图。</a:t>
            </a:r>
          </a:p>
        </p:txBody>
      </p:sp>
      <p:pic>
        <p:nvPicPr>
          <p:cNvPr id="4" name="图片 3">
            <a:extLst>
              <a:ext uri="{FF2B5EF4-FFF2-40B4-BE49-F238E27FC236}">
                <a16:creationId xmlns:a16="http://schemas.microsoft.com/office/drawing/2014/main" id="{619EF8B2-F400-439B-9892-CD17A36D73E5}"/>
              </a:ext>
            </a:extLst>
          </p:cNvPr>
          <p:cNvPicPr/>
          <p:nvPr/>
        </p:nvPicPr>
        <p:blipFill>
          <a:blip r:embed="rId2"/>
          <a:stretch>
            <a:fillRect/>
          </a:stretch>
        </p:blipFill>
        <p:spPr>
          <a:xfrm>
            <a:off x="1934845" y="2644823"/>
            <a:ext cx="5274310" cy="1330960"/>
          </a:xfrm>
          <a:prstGeom prst="rect">
            <a:avLst/>
          </a:prstGeom>
        </p:spPr>
      </p:pic>
    </p:spTree>
    <p:extLst>
      <p:ext uri="{BB962C8B-B14F-4D97-AF65-F5344CB8AC3E}">
        <p14:creationId xmlns:p14="http://schemas.microsoft.com/office/powerpoint/2010/main" val="606365687"/>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A3D0E-57EF-49C8-8500-458EA378F8BA}"/>
              </a:ext>
            </a:extLst>
          </p:cNvPr>
          <p:cNvSpPr>
            <a:spLocks noGrp="1"/>
          </p:cNvSpPr>
          <p:nvPr>
            <p:ph type="title"/>
          </p:nvPr>
        </p:nvSpPr>
        <p:spPr/>
        <p:txBody>
          <a:bodyPr/>
          <a:lstStyle/>
          <a:p>
            <a:r>
              <a:rPr lang="zh-CN" altLang="zh-CN" dirty="0"/>
              <a:t>【实例</a:t>
            </a:r>
            <a:r>
              <a:rPr lang="en-US" altLang="zh-CN" dirty="0"/>
              <a:t>9-10</a:t>
            </a:r>
            <a:r>
              <a:rPr lang="zh-CN" altLang="zh-CN" dirty="0"/>
              <a:t>】</a:t>
            </a:r>
            <a:endParaRPr lang="zh-CN" altLang="en-US" dirty="0"/>
          </a:p>
        </p:txBody>
      </p:sp>
      <p:sp>
        <p:nvSpPr>
          <p:cNvPr id="3" name="内容占位符 2">
            <a:extLst>
              <a:ext uri="{FF2B5EF4-FFF2-40B4-BE49-F238E27FC236}">
                <a16:creationId xmlns:a16="http://schemas.microsoft.com/office/drawing/2014/main" id="{7F1DA77C-28EF-4F14-90FE-4C04556E3718}"/>
              </a:ext>
            </a:extLst>
          </p:cNvPr>
          <p:cNvSpPr>
            <a:spLocks noGrp="1"/>
          </p:cNvSpPr>
          <p:nvPr>
            <p:ph idx="1"/>
          </p:nvPr>
        </p:nvSpPr>
        <p:spPr/>
        <p:txBody>
          <a:bodyPr>
            <a:normAutofit fontScale="92500"/>
          </a:bodyPr>
          <a:lstStyle/>
          <a:p>
            <a:r>
              <a:rPr lang="zh-CN" altLang="zh-CN" sz="900" dirty="0"/>
              <a:t>【实例</a:t>
            </a:r>
            <a:r>
              <a:rPr lang="en-US" altLang="zh-CN" sz="900" dirty="0"/>
              <a:t>9-10</a:t>
            </a:r>
            <a:r>
              <a:rPr lang="zh-CN" altLang="zh-CN" sz="900" dirty="0"/>
              <a:t>】使用</a:t>
            </a:r>
            <a:r>
              <a:rPr lang="en-US" altLang="zh-CN" sz="900" dirty="0"/>
              <a:t>Sqoop</a:t>
            </a:r>
            <a:r>
              <a:rPr lang="zh-CN" altLang="zh-CN" sz="900" dirty="0"/>
              <a:t>将</a:t>
            </a:r>
            <a:r>
              <a:rPr lang="en-US" altLang="zh-CN" sz="900" dirty="0"/>
              <a:t>MySQL</a:t>
            </a:r>
            <a:r>
              <a:rPr lang="zh-CN" altLang="zh-CN" sz="900" dirty="0"/>
              <a:t>中表</a:t>
            </a:r>
            <a:r>
              <a:rPr lang="en-US" altLang="zh-CN" sz="900" dirty="0" err="1"/>
              <a:t>sqoop.student</a:t>
            </a:r>
            <a:r>
              <a:rPr lang="zh-CN" altLang="zh-CN" sz="900" dirty="0"/>
              <a:t>所有数据导入到</a:t>
            </a:r>
            <a:r>
              <a:rPr lang="en-US" altLang="zh-CN" sz="900" dirty="0"/>
              <a:t>HDFS</a:t>
            </a:r>
            <a:r>
              <a:rPr lang="zh-CN" altLang="zh-CN" sz="900" dirty="0"/>
              <a:t>，保存在</a:t>
            </a:r>
            <a:r>
              <a:rPr lang="en-US" altLang="zh-CN" sz="900" dirty="0" err="1"/>
              <a:t>student_delimiter</a:t>
            </a:r>
            <a:r>
              <a:rPr lang="zh-CN" altLang="zh-CN" sz="900" dirty="0"/>
              <a:t>文件中，要求输出结果的字段分隔符为“</a:t>
            </a:r>
            <a:r>
              <a:rPr lang="en-US" altLang="zh-CN" sz="900" dirty="0"/>
              <a:t>\t</a:t>
            </a:r>
            <a:r>
              <a:rPr lang="zh-CN" altLang="zh-CN" sz="900" dirty="0"/>
              <a:t>”。</a:t>
            </a:r>
          </a:p>
          <a:p>
            <a:r>
              <a:rPr lang="zh-CN" altLang="zh-CN" sz="900" dirty="0"/>
              <a:t>从以上实例的输出结果可以看出，默认字段分隔符为“</a:t>
            </a:r>
            <a:r>
              <a:rPr lang="en-US" altLang="zh-CN" sz="900" dirty="0"/>
              <a:t>,</a:t>
            </a:r>
            <a:r>
              <a:rPr lang="zh-CN" altLang="zh-CN" sz="900" dirty="0"/>
              <a:t>”。本例使用的命令如下所示。</a:t>
            </a:r>
          </a:p>
          <a:p>
            <a:pPr marL="0" indent="0">
              <a:buNone/>
            </a:pPr>
            <a:r>
              <a:rPr lang="en-US" altLang="zh-CN" sz="900" i="1" dirty="0" err="1"/>
              <a:t>sqoop</a:t>
            </a:r>
            <a:r>
              <a:rPr lang="en-US" altLang="zh-CN" sz="900" i="1" dirty="0"/>
              <a:t> import \</a:t>
            </a:r>
            <a:endParaRPr lang="zh-CN" altLang="zh-CN" sz="900" i="1" dirty="0"/>
          </a:p>
          <a:p>
            <a:pPr marL="0" indent="0">
              <a:buNone/>
            </a:pPr>
            <a:r>
              <a:rPr lang="en-US" altLang="zh-CN" sz="900" i="1" dirty="0"/>
              <a:t>--connect </a:t>
            </a:r>
            <a:r>
              <a:rPr lang="en-US" altLang="zh-CN" sz="900" i="1" dirty="0" err="1"/>
              <a:t>jdbc:mysql</a:t>
            </a:r>
            <a:r>
              <a:rPr lang="en-US" altLang="zh-CN" sz="900" i="1" dirty="0"/>
              <a:t>://192.168.18.130:3306/</a:t>
            </a:r>
            <a:r>
              <a:rPr lang="en-US" altLang="zh-CN" sz="900" i="1" dirty="0" err="1"/>
              <a:t>sqoop</a:t>
            </a:r>
            <a:r>
              <a:rPr lang="en-US" altLang="zh-CN" sz="900" i="1" dirty="0"/>
              <a:t> \</a:t>
            </a:r>
            <a:endParaRPr lang="zh-CN" altLang="zh-CN" sz="900" i="1" dirty="0"/>
          </a:p>
          <a:p>
            <a:pPr marL="0" indent="0">
              <a:buNone/>
            </a:pPr>
            <a:r>
              <a:rPr lang="en-US" altLang="zh-CN" sz="900" i="1" dirty="0"/>
              <a:t>--username root \</a:t>
            </a:r>
            <a:endParaRPr lang="zh-CN" altLang="zh-CN" sz="900" i="1" dirty="0"/>
          </a:p>
          <a:p>
            <a:pPr marL="0" indent="0">
              <a:buNone/>
            </a:pPr>
            <a:r>
              <a:rPr lang="en-US" altLang="zh-CN" sz="900" i="1" dirty="0"/>
              <a:t>--password </a:t>
            </a:r>
            <a:r>
              <a:rPr lang="en-US" altLang="zh-CN" sz="900" i="1" dirty="0" err="1"/>
              <a:t>xijing</a:t>
            </a:r>
            <a:r>
              <a:rPr lang="en-US" altLang="zh-CN" sz="900" i="1" dirty="0"/>
              <a:t> \</a:t>
            </a:r>
            <a:endParaRPr lang="zh-CN" altLang="zh-CN" sz="900" i="1" dirty="0"/>
          </a:p>
          <a:p>
            <a:pPr marL="0" indent="0">
              <a:buNone/>
            </a:pPr>
            <a:r>
              <a:rPr lang="en-US" altLang="zh-CN" sz="900" i="1" dirty="0"/>
              <a:t>--target-</a:t>
            </a:r>
            <a:r>
              <a:rPr lang="en-US" altLang="zh-CN" sz="900" i="1" dirty="0" err="1"/>
              <a:t>dir</a:t>
            </a:r>
            <a:r>
              <a:rPr lang="en-US" altLang="zh-CN" sz="900" i="1" dirty="0"/>
              <a:t> </a:t>
            </a:r>
            <a:r>
              <a:rPr lang="en-US" altLang="zh-CN" sz="900" i="1" dirty="0" err="1"/>
              <a:t>student_delimiter</a:t>
            </a:r>
            <a:r>
              <a:rPr lang="en-US" altLang="zh-CN" sz="900" i="1" dirty="0"/>
              <a:t> \</a:t>
            </a:r>
            <a:endParaRPr lang="zh-CN" altLang="zh-CN" sz="900" i="1" dirty="0"/>
          </a:p>
          <a:p>
            <a:pPr marL="0" indent="0">
              <a:buNone/>
            </a:pPr>
            <a:r>
              <a:rPr lang="en-US" altLang="zh-CN" sz="900" i="1" dirty="0"/>
              <a:t>--delete-target-</a:t>
            </a:r>
            <a:r>
              <a:rPr lang="en-US" altLang="zh-CN" sz="900" i="1" dirty="0" err="1"/>
              <a:t>dir</a:t>
            </a:r>
            <a:r>
              <a:rPr lang="en-US" altLang="zh-CN" sz="900" i="1" dirty="0"/>
              <a:t> \</a:t>
            </a:r>
            <a:endParaRPr lang="zh-CN" altLang="zh-CN" sz="900" i="1" dirty="0"/>
          </a:p>
          <a:p>
            <a:pPr marL="0" indent="0">
              <a:buNone/>
            </a:pPr>
            <a:r>
              <a:rPr lang="en-US" altLang="zh-CN" sz="900" i="1" dirty="0"/>
              <a:t>--</a:t>
            </a:r>
            <a:r>
              <a:rPr lang="en-US" altLang="zh-CN" sz="900" i="1" dirty="0" err="1"/>
              <a:t>mapreduce</a:t>
            </a:r>
            <a:r>
              <a:rPr lang="en-US" altLang="zh-CN" sz="900" i="1" dirty="0"/>
              <a:t>-job-name </a:t>
            </a:r>
            <a:r>
              <a:rPr lang="en-US" altLang="zh-CN" sz="900" i="1" dirty="0" err="1"/>
              <a:t>FromMySQLToHDFS_delimiter</a:t>
            </a:r>
            <a:r>
              <a:rPr lang="en-US" altLang="zh-CN" sz="900" i="1" dirty="0"/>
              <a:t> \</a:t>
            </a:r>
            <a:endParaRPr lang="zh-CN" altLang="zh-CN" sz="900" i="1" dirty="0"/>
          </a:p>
          <a:p>
            <a:pPr marL="0" indent="0">
              <a:buNone/>
            </a:pPr>
            <a:r>
              <a:rPr lang="en-US" altLang="zh-CN" sz="900" i="1" dirty="0"/>
              <a:t>--fields-terminated-by '\t' \</a:t>
            </a:r>
            <a:endParaRPr lang="zh-CN" altLang="zh-CN" sz="900" i="1" dirty="0"/>
          </a:p>
          <a:p>
            <a:pPr marL="0" indent="0">
              <a:buNone/>
            </a:pPr>
            <a:r>
              <a:rPr lang="en-US" altLang="zh-CN" sz="900" i="1" dirty="0"/>
              <a:t>--table student \</a:t>
            </a:r>
            <a:endParaRPr lang="zh-CN" altLang="zh-CN" sz="900" i="1" dirty="0"/>
          </a:p>
          <a:p>
            <a:pPr marL="0" indent="0">
              <a:buNone/>
            </a:pPr>
            <a:r>
              <a:rPr lang="en-US" altLang="zh-CN" sz="900" i="1" dirty="0"/>
              <a:t>--num-mappers 1</a:t>
            </a:r>
            <a:endParaRPr lang="zh-CN" altLang="zh-CN" sz="900" i="1" dirty="0"/>
          </a:p>
          <a:p>
            <a:r>
              <a:rPr lang="zh-CN" altLang="zh-CN" sz="900" dirty="0"/>
              <a:t>关于上述命令需要说明的几点如下：</a:t>
            </a:r>
          </a:p>
          <a:p>
            <a:pPr lvl="1"/>
            <a:r>
              <a:rPr lang="zh-CN" altLang="zh-CN" sz="800" dirty="0"/>
              <a:t>使用</a:t>
            </a:r>
            <a:r>
              <a:rPr lang="en-US" altLang="zh-CN" sz="800" dirty="0"/>
              <a:t>--fields-terminated-by</a:t>
            </a:r>
            <a:r>
              <a:rPr lang="zh-CN" altLang="zh-CN" sz="800" dirty="0"/>
              <a:t>指定字段之间的分隔符。</a:t>
            </a:r>
          </a:p>
          <a:p>
            <a:pPr lvl="1"/>
            <a:r>
              <a:rPr lang="zh-CN" altLang="zh-CN" sz="800" dirty="0"/>
              <a:t>使用</a:t>
            </a:r>
            <a:r>
              <a:rPr lang="en-US" altLang="zh-CN" sz="800" dirty="0"/>
              <a:t>--lines-terminated-by</a:t>
            </a:r>
            <a:r>
              <a:rPr lang="zh-CN" altLang="zh-CN" sz="800" dirty="0"/>
              <a:t>指定行之间的分隔符。</a:t>
            </a:r>
          </a:p>
          <a:p>
            <a:endParaRPr lang="zh-CN" altLang="en-US" sz="900" dirty="0"/>
          </a:p>
        </p:txBody>
      </p:sp>
    </p:spTree>
    <p:extLst>
      <p:ext uri="{BB962C8B-B14F-4D97-AF65-F5344CB8AC3E}">
        <p14:creationId xmlns:p14="http://schemas.microsoft.com/office/powerpoint/2010/main" val="1891427337"/>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D3EFF-F244-476E-A1EA-88D014F77A79}"/>
              </a:ext>
            </a:extLst>
          </p:cNvPr>
          <p:cNvSpPr>
            <a:spLocks noGrp="1"/>
          </p:cNvSpPr>
          <p:nvPr>
            <p:ph type="title"/>
          </p:nvPr>
        </p:nvSpPr>
        <p:spPr/>
        <p:txBody>
          <a:bodyPr/>
          <a:lstStyle/>
          <a:p>
            <a:r>
              <a:rPr lang="zh-CN" altLang="zh-CN" dirty="0"/>
              <a:t>【实例</a:t>
            </a:r>
            <a:r>
              <a:rPr lang="en-US" altLang="zh-CN" dirty="0"/>
              <a:t>9-10</a:t>
            </a:r>
            <a:r>
              <a:rPr lang="zh-CN" altLang="zh-CN" dirty="0"/>
              <a:t>】</a:t>
            </a:r>
            <a:endParaRPr lang="zh-CN" altLang="en-US" dirty="0"/>
          </a:p>
        </p:txBody>
      </p:sp>
      <p:pic>
        <p:nvPicPr>
          <p:cNvPr id="4" name="内容占位符 3">
            <a:extLst>
              <a:ext uri="{FF2B5EF4-FFF2-40B4-BE49-F238E27FC236}">
                <a16:creationId xmlns:a16="http://schemas.microsoft.com/office/drawing/2014/main" id="{2149899B-F8FF-4131-B83C-175223CD7F93}"/>
              </a:ext>
            </a:extLst>
          </p:cNvPr>
          <p:cNvPicPr>
            <a:picLocks noGrp="1"/>
          </p:cNvPicPr>
          <p:nvPr>
            <p:ph idx="1"/>
          </p:nvPr>
        </p:nvPicPr>
        <p:blipFill>
          <a:blip r:embed="rId2"/>
          <a:stretch>
            <a:fillRect/>
          </a:stretch>
        </p:blipFill>
        <p:spPr>
          <a:xfrm>
            <a:off x="2115238" y="1370013"/>
            <a:ext cx="4913523" cy="3262312"/>
          </a:xfrm>
          <a:prstGeom prst="rect">
            <a:avLst/>
          </a:prstGeom>
        </p:spPr>
      </p:pic>
    </p:spTree>
    <p:extLst>
      <p:ext uri="{BB962C8B-B14F-4D97-AF65-F5344CB8AC3E}">
        <p14:creationId xmlns:p14="http://schemas.microsoft.com/office/powerpoint/2010/main" val="3999354762"/>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18189-BADD-4441-8ED7-243E092BC150}"/>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DA0F6F3C-6D0B-48FE-8B5F-B76F292455FD}"/>
              </a:ext>
            </a:extLst>
          </p:cNvPr>
          <p:cNvSpPr>
            <a:spLocks noGrp="1"/>
          </p:cNvSpPr>
          <p:nvPr>
            <p:ph idx="1"/>
          </p:nvPr>
        </p:nvSpPr>
        <p:spPr/>
        <p:txBody>
          <a:bodyPr>
            <a:normAutofit/>
          </a:bodyPr>
          <a:lstStyle/>
          <a:p>
            <a:r>
              <a:rPr lang="zh-CN" altLang="en-US" dirty="0"/>
              <a:t>要求</a:t>
            </a:r>
            <a:r>
              <a:rPr lang="en-US" altLang="zh-CN" dirty="0"/>
              <a:t>MySQL</a:t>
            </a:r>
            <a:r>
              <a:rPr lang="zh-CN" altLang="en-US" dirty="0"/>
              <a:t>和</a:t>
            </a:r>
            <a:r>
              <a:rPr lang="en-US" altLang="zh-CN" dirty="0"/>
              <a:t>Hadoop</a:t>
            </a:r>
            <a:r>
              <a:rPr lang="zh-CN" altLang="en-US" dirty="0"/>
              <a:t>集群都处于启动状态。通过命令“</a:t>
            </a:r>
            <a:r>
              <a:rPr lang="en-US" altLang="zh-CN" dirty="0" err="1"/>
              <a:t>sqoop</a:t>
            </a:r>
            <a:r>
              <a:rPr lang="en-US" altLang="zh-CN" dirty="0"/>
              <a:t> export”</a:t>
            </a:r>
            <a:r>
              <a:rPr lang="zh-CN" altLang="en-US" dirty="0"/>
              <a:t>，可以方便地将数据从</a:t>
            </a:r>
            <a:r>
              <a:rPr lang="en-US" altLang="zh-CN" dirty="0"/>
              <a:t>Hadoop</a:t>
            </a:r>
            <a:r>
              <a:rPr lang="zh-CN" altLang="en-US" dirty="0"/>
              <a:t>（</a:t>
            </a:r>
            <a:r>
              <a:rPr lang="en-US" altLang="zh-CN" dirty="0"/>
              <a:t>HDFS/Hive/HBase</a:t>
            </a:r>
            <a:r>
              <a:rPr lang="zh-CN" altLang="en-US" dirty="0"/>
              <a:t>）导出到关系数据库（</a:t>
            </a:r>
            <a:r>
              <a:rPr lang="en-US" altLang="zh-CN" dirty="0"/>
              <a:t>Oracle</a:t>
            </a:r>
            <a:r>
              <a:rPr lang="zh-CN" altLang="en-US" dirty="0"/>
              <a:t>、</a:t>
            </a:r>
            <a:r>
              <a:rPr lang="en-US" altLang="zh-CN" dirty="0"/>
              <a:t>MySQL</a:t>
            </a:r>
            <a:r>
              <a:rPr lang="zh-CN" altLang="en-US" dirty="0"/>
              <a:t>、</a:t>
            </a:r>
            <a:r>
              <a:rPr lang="en-US" altLang="zh-CN" dirty="0"/>
              <a:t>PostgreSQL</a:t>
            </a:r>
            <a:r>
              <a:rPr lang="zh-CN" altLang="en-US" dirty="0"/>
              <a:t>等），该命令的参数众多，此处使用“</a:t>
            </a:r>
            <a:r>
              <a:rPr lang="en-US" altLang="zh-CN" dirty="0" err="1"/>
              <a:t>sqoop</a:t>
            </a:r>
            <a:r>
              <a:rPr lang="en-US" altLang="zh-CN" dirty="0"/>
              <a:t> export”</a:t>
            </a:r>
            <a:r>
              <a:rPr lang="zh-CN" altLang="en-US" dirty="0"/>
              <a:t>帮助仅列出部分参数，如下所示。</a:t>
            </a:r>
          </a:p>
        </p:txBody>
      </p:sp>
    </p:spTree>
    <p:extLst>
      <p:ext uri="{BB962C8B-B14F-4D97-AF65-F5344CB8AC3E}">
        <p14:creationId xmlns:p14="http://schemas.microsoft.com/office/powerpoint/2010/main" val="370582412"/>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18189-BADD-4441-8ED7-243E092BC150}"/>
              </a:ext>
            </a:extLst>
          </p:cNvPr>
          <p:cNvSpPr>
            <a:spLocks noGrp="1"/>
          </p:cNvSpPr>
          <p:nvPr>
            <p:ph type="title"/>
          </p:nvPr>
        </p:nvSpPr>
        <p:spPr/>
        <p:txBody>
          <a:bodyPr/>
          <a:lstStyle/>
          <a:p>
            <a:r>
              <a:rPr lang="en-US" altLang="zh-CN" dirty="0" err="1"/>
              <a:t>sqoop</a:t>
            </a:r>
            <a:r>
              <a:rPr lang="en-US" altLang="zh-CN" dirty="0"/>
              <a:t> export</a:t>
            </a:r>
            <a:endParaRPr lang="zh-CN" altLang="en-US" dirty="0"/>
          </a:p>
        </p:txBody>
      </p:sp>
      <p:sp>
        <p:nvSpPr>
          <p:cNvPr id="3" name="内容占位符 2">
            <a:extLst>
              <a:ext uri="{FF2B5EF4-FFF2-40B4-BE49-F238E27FC236}">
                <a16:creationId xmlns:a16="http://schemas.microsoft.com/office/drawing/2014/main" id="{DA0F6F3C-6D0B-48FE-8B5F-B76F292455FD}"/>
              </a:ext>
            </a:extLst>
          </p:cNvPr>
          <p:cNvSpPr>
            <a:spLocks noGrp="1"/>
          </p:cNvSpPr>
          <p:nvPr>
            <p:ph idx="1"/>
          </p:nvPr>
        </p:nvSpPr>
        <p:spPr>
          <a:xfrm>
            <a:off x="628649" y="1369219"/>
            <a:ext cx="7886699" cy="3263504"/>
          </a:xfrm>
        </p:spPr>
        <p:txBody>
          <a:bodyPr>
            <a:normAutofit/>
          </a:bodyPr>
          <a:lstStyle/>
          <a:p>
            <a:pPr marL="0" indent="0">
              <a:buNone/>
            </a:pPr>
            <a:r>
              <a:rPr lang="en-US" altLang="zh-CN" i="1" dirty="0"/>
              <a:t>[</a:t>
            </a:r>
            <a:r>
              <a:rPr lang="en-US" altLang="zh-CN" i="1" dirty="0" err="1"/>
              <a:t>xuluhui@master</a:t>
            </a:r>
            <a:r>
              <a:rPr lang="en-US" altLang="zh-CN" i="1" dirty="0"/>
              <a:t> ~]$ </a:t>
            </a:r>
            <a:r>
              <a:rPr lang="en-US" altLang="zh-CN" i="1" dirty="0" err="1"/>
              <a:t>sqoop</a:t>
            </a:r>
            <a:r>
              <a:rPr lang="en-US" altLang="zh-CN" i="1" dirty="0"/>
              <a:t> help export</a:t>
            </a:r>
          </a:p>
          <a:p>
            <a:pPr marL="0" indent="0">
              <a:buNone/>
            </a:pPr>
            <a:r>
              <a:rPr lang="en-US" altLang="zh-CN" i="1" dirty="0"/>
              <a:t>usage: </a:t>
            </a:r>
            <a:r>
              <a:rPr lang="en-US" altLang="zh-CN" i="1" dirty="0" err="1"/>
              <a:t>sqoop</a:t>
            </a:r>
            <a:r>
              <a:rPr lang="en-US" altLang="zh-CN" i="1" dirty="0"/>
              <a:t> export [GENERIC-ARGS] [TOOL-ARGS]</a:t>
            </a:r>
          </a:p>
          <a:p>
            <a:pPr marL="0" indent="0">
              <a:buNone/>
            </a:pPr>
            <a:endParaRPr lang="en-US" altLang="zh-CN" i="1" dirty="0"/>
          </a:p>
          <a:p>
            <a:pPr marL="0" indent="0">
              <a:buNone/>
            </a:pPr>
            <a:r>
              <a:rPr lang="en-US" altLang="zh-CN" i="1" dirty="0"/>
              <a:t>//</a:t>
            </a:r>
            <a:r>
              <a:rPr lang="zh-CN" altLang="en-US" i="1" dirty="0"/>
              <a:t>通用参数</a:t>
            </a:r>
          </a:p>
          <a:p>
            <a:pPr marL="0" indent="0">
              <a:buNone/>
            </a:pPr>
            <a:r>
              <a:rPr lang="en-US" altLang="zh-CN" i="1" dirty="0"/>
              <a:t>Common arguments:</a:t>
            </a:r>
          </a:p>
          <a:p>
            <a:pPr marL="0" indent="0">
              <a:buNone/>
            </a:pPr>
            <a:r>
              <a:rPr lang="en-US" altLang="zh-CN" i="1" dirty="0"/>
              <a:t>  --connect &lt;</a:t>
            </a:r>
            <a:r>
              <a:rPr lang="en-US" altLang="zh-CN" i="1" dirty="0" err="1"/>
              <a:t>jdbc-uri</a:t>
            </a:r>
            <a:r>
              <a:rPr lang="en-US" altLang="zh-CN" i="1" dirty="0"/>
              <a:t>&gt;		Specify JDBC connect string</a:t>
            </a:r>
          </a:p>
          <a:p>
            <a:pPr marL="0" indent="0">
              <a:buNone/>
            </a:pPr>
            <a:r>
              <a:rPr lang="en-US" altLang="zh-CN" i="1" dirty="0"/>
              <a:t>  --password &lt;password&gt;	Set authentication password</a:t>
            </a:r>
          </a:p>
          <a:p>
            <a:pPr marL="0" indent="0">
              <a:buNone/>
            </a:pPr>
            <a:r>
              <a:rPr lang="en-US" altLang="zh-CN" i="1" dirty="0"/>
              <a:t>  --username &lt;username&gt;	Set authentication username</a:t>
            </a:r>
          </a:p>
          <a:p>
            <a:pPr marL="0" indent="0">
              <a:buNone/>
            </a:pPr>
            <a:endParaRPr lang="en-US" altLang="zh-CN" i="1" dirty="0"/>
          </a:p>
        </p:txBody>
      </p:sp>
    </p:spTree>
    <p:extLst>
      <p:ext uri="{BB962C8B-B14F-4D97-AF65-F5344CB8AC3E}">
        <p14:creationId xmlns:p14="http://schemas.microsoft.com/office/powerpoint/2010/main" val="2388549136"/>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18189-BADD-4441-8ED7-243E092BC150}"/>
              </a:ext>
            </a:extLst>
          </p:cNvPr>
          <p:cNvSpPr>
            <a:spLocks noGrp="1"/>
          </p:cNvSpPr>
          <p:nvPr>
            <p:ph type="title"/>
          </p:nvPr>
        </p:nvSpPr>
        <p:spPr/>
        <p:txBody>
          <a:bodyPr/>
          <a:lstStyle/>
          <a:p>
            <a:r>
              <a:rPr lang="en-US" altLang="zh-CN" dirty="0" err="1"/>
              <a:t>sqoop</a:t>
            </a:r>
            <a:r>
              <a:rPr lang="en-US" altLang="zh-CN" dirty="0"/>
              <a:t> export</a:t>
            </a:r>
            <a:endParaRPr lang="zh-CN" altLang="en-US" dirty="0"/>
          </a:p>
        </p:txBody>
      </p:sp>
      <p:sp>
        <p:nvSpPr>
          <p:cNvPr id="3" name="内容占位符 2">
            <a:extLst>
              <a:ext uri="{FF2B5EF4-FFF2-40B4-BE49-F238E27FC236}">
                <a16:creationId xmlns:a16="http://schemas.microsoft.com/office/drawing/2014/main" id="{DA0F6F3C-6D0B-48FE-8B5F-B76F292455FD}"/>
              </a:ext>
            </a:extLst>
          </p:cNvPr>
          <p:cNvSpPr>
            <a:spLocks noGrp="1"/>
          </p:cNvSpPr>
          <p:nvPr>
            <p:ph idx="1"/>
          </p:nvPr>
        </p:nvSpPr>
        <p:spPr>
          <a:xfrm>
            <a:off x="628649" y="1369219"/>
            <a:ext cx="7886699" cy="3263504"/>
          </a:xfrm>
        </p:spPr>
        <p:txBody>
          <a:bodyPr>
            <a:normAutofit fontScale="32500" lnSpcReduction="20000"/>
          </a:bodyPr>
          <a:lstStyle/>
          <a:p>
            <a:pPr marL="0" indent="0">
              <a:buNone/>
            </a:pPr>
            <a:r>
              <a:rPr lang="en-US" altLang="zh-CN" i="1" dirty="0"/>
              <a:t>//</a:t>
            </a:r>
            <a:r>
              <a:rPr lang="zh-CN" altLang="en-US" i="1" dirty="0"/>
              <a:t>导出控制参数</a:t>
            </a:r>
          </a:p>
          <a:p>
            <a:pPr marL="0" indent="0">
              <a:buNone/>
            </a:pPr>
            <a:r>
              <a:rPr lang="en-US" altLang="zh-CN" i="1" dirty="0"/>
              <a:t>Export control arguments:</a:t>
            </a:r>
          </a:p>
          <a:p>
            <a:pPr marL="0" indent="0">
              <a:buNone/>
            </a:pPr>
            <a:r>
              <a:rPr lang="en-US" altLang="zh-CN" i="1" dirty="0"/>
              <a:t>  --batch				Indicates underlying statements to be executed in batch mode</a:t>
            </a:r>
          </a:p>
          <a:p>
            <a:pPr marL="0" indent="0">
              <a:buNone/>
            </a:pPr>
            <a:r>
              <a:rPr lang="en-US" altLang="zh-CN" i="1" dirty="0"/>
              <a:t>  --columns &lt;</a:t>
            </a:r>
            <a:r>
              <a:rPr lang="en-US" altLang="zh-CN" i="1" dirty="0" err="1"/>
              <a:t>col,col,col</a:t>
            </a:r>
            <a:r>
              <a:rPr lang="en-US" altLang="zh-CN" i="1" dirty="0"/>
              <a:t>...&gt;			Columns to export to table</a:t>
            </a:r>
          </a:p>
          <a:p>
            <a:pPr marL="0" indent="0">
              <a:buNone/>
            </a:pPr>
            <a:r>
              <a:rPr lang="en-US" altLang="zh-CN" i="1" dirty="0"/>
              <a:t>  --direct				Use direct export fast path</a:t>
            </a:r>
          </a:p>
          <a:p>
            <a:pPr marL="0" indent="0">
              <a:buNone/>
            </a:pPr>
            <a:r>
              <a:rPr lang="en-US" altLang="zh-CN" i="1" dirty="0"/>
              <a:t>  --export-</a:t>
            </a:r>
            <a:r>
              <a:rPr lang="en-US" altLang="zh-CN" i="1" dirty="0" err="1"/>
              <a:t>dir</a:t>
            </a:r>
            <a:r>
              <a:rPr lang="en-US" altLang="zh-CN" i="1" dirty="0"/>
              <a:t> &lt;</a:t>
            </a:r>
            <a:r>
              <a:rPr lang="en-US" altLang="zh-CN" i="1" dirty="0" err="1"/>
              <a:t>dir</a:t>
            </a:r>
            <a:r>
              <a:rPr lang="en-US" altLang="zh-CN" i="1" dirty="0"/>
              <a:t>&gt;			HDFS source path for the export</a:t>
            </a:r>
          </a:p>
          <a:p>
            <a:pPr marL="0" indent="0">
              <a:buNone/>
            </a:pPr>
            <a:r>
              <a:rPr lang="en-US" altLang="zh-CN" i="1" dirty="0"/>
              <a:t>  -m,--num-mappers &lt;n&gt;			Use 'n' map tasks to export in parallel</a:t>
            </a:r>
          </a:p>
          <a:p>
            <a:pPr marL="0" indent="0">
              <a:buNone/>
            </a:pPr>
            <a:r>
              <a:rPr lang="en-US" altLang="zh-CN" i="1" dirty="0"/>
              <a:t>  --</a:t>
            </a:r>
            <a:r>
              <a:rPr lang="en-US" altLang="zh-CN" i="1" dirty="0" err="1"/>
              <a:t>mapreduce</a:t>
            </a:r>
            <a:r>
              <a:rPr lang="en-US" altLang="zh-CN" i="1" dirty="0"/>
              <a:t>-job-name &lt;name&gt;		Set name for generated </a:t>
            </a:r>
            <a:r>
              <a:rPr lang="en-US" altLang="zh-CN" i="1" dirty="0" err="1"/>
              <a:t>mapreduce</a:t>
            </a:r>
            <a:r>
              <a:rPr lang="en-US" altLang="zh-CN" i="1" dirty="0"/>
              <a:t> job</a:t>
            </a:r>
          </a:p>
          <a:p>
            <a:pPr marL="0" indent="0">
              <a:buNone/>
            </a:pPr>
            <a:r>
              <a:rPr lang="en-US" altLang="zh-CN" i="1" dirty="0"/>
              <a:t>  --table &lt;table-name&gt;			Table to populate</a:t>
            </a:r>
          </a:p>
          <a:p>
            <a:pPr marL="0" indent="0">
              <a:buNone/>
            </a:pPr>
            <a:endParaRPr lang="en-US" altLang="zh-CN" i="1" dirty="0"/>
          </a:p>
          <a:p>
            <a:pPr marL="0" indent="0">
              <a:buNone/>
            </a:pPr>
            <a:r>
              <a:rPr lang="en-US" altLang="zh-CN" i="1" dirty="0"/>
              <a:t>//</a:t>
            </a:r>
            <a:r>
              <a:rPr lang="zh-CN" altLang="en-US" i="1" dirty="0"/>
              <a:t>输入文件参数设置</a:t>
            </a:r>
          </a:p>
          <a:p>
            <a:pPr marL="0" indent="0">
              <a:buNone/>
            </a:pPr>
            <a:r>
              <a:rPr lang="zh-CN" altLang="en-US" i="1" dirty="0"/>
              <a:t>  </a:t>
            </a:r>
            <a:r>
              <a:rPr lang="en-US" altLang="zh-CN" i="1" dirty="0"/>
              <a:t>--input-fields-terminated-by &lt;char&gt;		Sets the input field separator</a:t>
            </a:r>
          </a:p>
          <a:p>
            <a:pPr marL="0" indent="0">
              <a:buNone/>
            </a:pPr>
            <a:r>
              <a:rPr lang="en-US" altLang="zh-CN" i="1" dirty="0"/>
              <a:t>  --input-lines-terminated-by &lt;char&gt;		Sets the input end-of-line char</a:t>
            </a:r>
          </a:p>
          <a:p>
            <a:pPr marL="0" indent="0">
              <a:buNone/>
            </a:pPr>
            <a:endParaRPr lang="en-US" altLang="zh-CN" i="1" dirty="0"/>
          </a:p>
          <a:p>
            <a:pPr marL="0" indent="0">
              <a:buNone/>
            </a:pPr>
            <a:r>
              <a:rPr lang="en-US" altLang="zh-CN" i="1" dirty="0"/>
              <a:t>//</a:t>
            </a:r>
            <a:r>
              <a:rPr lang="zh-CN" altLang="en-US" i="1" dirty="0"/>
              <a:t>输出文件参数设置</a:t>
            </a:r>
          </a:p>
          <a:p>
            <a:pPr marL="0" indent="0">
              <a:buNone/>
            </a:pPr>
            <a:r>
              <a:rPr lang="zh-CN" altLang="en-US" i="1" dirty="0"/>
              <a:t>  </a:t>
            </a:r>
            <a:r>
              <a:rPr lang="en-US" altLang="zh-CN" i="1" dirty="0"/>
              <a:t>--fields-terminated-by &lt;char&gt;			Sets the field separator character</a:t>
            </a:r>
          </a:p>
          <a:p>
            <a:pPr marL="0" indent="0">
              <a:buNone/>
            </a:pPr>
            <a:r>
              <a:rPr lang="en-US" altLang="zh-CN" i="1" dirty="0"/>
              <a:t>  --lines-terminated-by &lt;char&gt;			Sets the end-of-line character</a:t>
            </a:r>
          </a:p>
        </p:txBody>
      </p:sp>
    </p:spTree>
    <p:extLst>
      <p:ext uri="{BB962C8B-B14F-4D97-AF65-F5344CB8AC3E}">
        <p14:creationId xmlns:p14="http://schemas.microsoft.com/office/powerpoint/2010/main" val="973190983"/>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1206E-441F-4119-B122-021EB387FE84}"/>
              </a:ext>
            </a:extLst>
          </p:cNvPr>
          <p:cNvSpPr>
            <a:spLocks noGrp="1"/>
          </p:cNvSpPr>
          <p:nvPr>
            <p:ph type="title"/>
          </p:nvPr>
        </p:nvSpPr>
        <p:spPr/>
        <p:txBody>
          <a:bodyPr/>
          <a:lstStyle/>
          <a:p>
            <a:r>
              <a:rPr lang="en-US" altLang="zh-CN" dirty="0" err="1"/>
              <a:t>sqoop</a:t>
            </a:r>
            <a:r>
              <a:rPr lang="en-US" altLang="zh-CN" dirty="0"/>
              <a:t> export</a:t>
            </a:r>
            <a:endParaRPr lang="zh-CN" altLang="en-US" dirty="0"/>
          </a:p>
        </p:txBody>
      </p:sp>
      <p:sp>
        <p:nvSpPr>
          <p:cNvPr id="3" name="内容占位符 2">
            <a:extLst>
              <a:ext uri="{FF2B5EF4-FFF2-40B4-BE49-F238E27FC236}">
                <a16:creationId xmlns:a16="http://schemas.microsoft.com/office/drawing/2014/main" id="{8B075795-6631-41F1-9764-9E1F964FE3C2}"/>
              </a:ext>
            </a:extLst>
          </p:cNvPr>
          <p:cNvSpPr>
            <a:spLocks noGrp="1"/>
          </p:cNvSpPr>
          <p:nvPr>
            <p:ph idx="1"/>
          </p:nvPr>
        </p:nvSpPr>
        <p:spPr/>
        <p:txBody>
          <a:bodyPr/>
          <a:lstStyle/>
          <a:p>
            <a:r>
              <a:rPr lang="zh-CN" altLang="en-US" dirty="0"/>
              <a:t>命令“</a:t>
            </a:r>
            <a:r>
              <a:rPr lang="en-US" altLang="zh-CN" dirty="0" err="1"/>
              <a:t>sqoop</a:t>
            </a:r>
            <a:r>
              <a:rPr lang="en-US" altLang="zh-CN" dirty="0"/>
              <a:t> export”</a:t>
            </a:r>
            <a:r>
              <a:rPr lang="zh-CN" altLang="en-US" dirty="0"/>
              <a:t>使用注意事项（与“</a:t>
            </a:r>
            <a:r>
              <a:rPr lang="en-US" altLang="zh-CN" dirty="0" err="1"/>
              <a:t>sqoop</a:t>
            </a:r>
            <a:r>
              <a:rPr lang="en-US" altLang="zh-CN" dirty="0"/>
              <a:t> import”</a:t>
            </a:r>
            <a:r>
              <a:rPr lang="zh-CN" altLang="en-US" dirty="0"/>
              <a:t>重复的不再赘述）：</a:t>
            </a:r>
          </a:p>
          <a:p>
            <a:pPr lvl="1"/>
            <a:r>
              <a:rPr lang="zh-CN" altLang="en-US" dirty="0"/>
              <a:t>使用</a:t>
            </a:r>
            <a:r>
              <a:rPr lang="en-US" altLang="zh-CN" dirty="0"/>
              <a:t>--export-</a:t>
            </a:r>
            <a:r>
              <a:rPr lang="en-US" altLang="zh-CN" dirty="0" err="1"/>
              <a:t>dir</a:t>
            </a:r>
            <a:r>
              <a:rPr lang="zh-CN" altLang="en-US" dirty="0"/>
              <a:t>指定待导出的</a:t>
            </a:r>
            <a:r>
              <a:rPr lang="en-US" altLang="zh-CN" dirty="0"/>
              <a:t>HDFS</a:t>
            </a:r>
            <a:r>
              <a:rPr lang="zh-CN" altLang="en-US" dirty="0"/>
              <a:t>数据的路径。</a:t>
            </a:r>
          </a:p>
          <a:p>
            <a:pPr lvl="1"/>
            <a:r>
              <a:rPr lang="zh-CN" altLang="en-US" dirty="0"/>
              <a:t>使用</a:t>
            </a:r>
            <a:r>
              <a:rPr lang="en-US" altLang="zh-CN" dirty="0"/>
              <a:t>--fields-terminated-by</a:t>
            </a:r>
            <a:r>
              <a:rPr lang="zh-CN" altLang="en-US" dirty="0"/>
              <a:t>指定数据列的分隔符。</a:t>
            </a:r>
          </a:p>
          <a:p>
            <a:pPr lvl="1"/>
            <a:r>
              <a:rPr lang="zh-CN" altLang="en-US" dirty="0"/>
              <a:t>使用</a:t>
            </a:r>
            <a:r>
              <a:rPr lang="en-US" altLang="zh-CN" dirty="0"/>
              <a:t>--lines-terminated-by</a:t>
            </a:r>
            <a:r>
              <a:rPr lang="zh-CN" altLang="en-US" dirty="0"/>
              <a:t>指定数据行的分隔符。</a:t>
            </a:r>
          </a:p>
        </p:txBody>
      </p:sp>
    </p:spTree>
    <p:extLst>
      <p:ext uri="{BB962C8B-B14F-4D97-AF65-F5344CB8AC3E}">
        <p14:creationId xmlns:p14="http://schemas.microsoft.com/office/powerpoint/2010/main" val="2486967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7037-AA3B-46DF-8C81-826B2F8B00DD}"/>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CBC700FC-2668-450F-9445-0B9A4A3089BD}"/>
              </a:ext>
            </a:extLst>
          </p:cNvPr>
          <p:cNvSpPr>
            <a:spLocks noGrp="1"/>
          </p:cNvSpPr>
          <p:nvPr>
            <p:ph idx="1"/>
          </p:nvPr>
        </p:nvSpPr>
        <p:spPr/>
        <p:txBody>
          <a:bodyPr>
            <a:normAutofit fontScale="85000" lnSpcReduction="20000"/>
          </a:bodyPr>
          <a:lstStyle/>
          <a:p>
            <a:r>
              <a:rPr lang="en-US" altLang="zh-CN" dirty="0"/>
              <a:t>1. Sqoop</a:t>
            </a:r>
            <a:r>
              <a:rPr lang="zh-CN" altLang="en-US" dirty="0"/>
              <a:t>产生背景</a:t>
            </a:r>
          </a:p>
          <a:p>
            <a:pPr lvl="1"/>
            <a:r>
              <a:rPr lang="en-US" altLang="zh-CN" dirty="0"/>
              <a:t>Hadoop</a:t>
            </a:r>
            <a:r>
              <a:rPr lang="zh-CN" altLang="en-US" dirty="0"/>
              <a:t>平台的最大优势在于它支持使用不同形式的数据。</a:t>
            </a:r>
            <a:r>
              <a:rPr lang="en-US" altLang="zh-CN" dirty="0"/>
              <a:t>HDFS</a:t>
            </a:r>
            <a:r>
              <a:rPr lang="zh-CN" altLang="en-US" dirty="0"/>
              <a:t>能够可靠地存储日志和来自不同渠道的其它数据，</a:t>
            </a:r>
            <a:r>
              <a:rPr lang="en-US" altLang="zh-CN" dirty="0"/>
              <a:t>MapReduce</a:t>
            </a:r>
            <a:r>
              <a:rPr lang="zh-CN" altLang="en-US" dirty="0"/>
              <a:t>程序能够解析多种“特定的”数据格式，抽取相关信息并将多个数据集组合成有用的结果。</a:t>
            </a:r>
          </a:p>
          <a:p>
            <a:pPr lvl="1"/>
            <a:r>
              <a:rPr lang="zh-CN" altLang="en-US" dirty="0"/>
              <a:t>但是为了能够和</a:t>
            </a:r>
            <a:r>
              <a:rPr lang="en-US" altLang="zh-CN" dirty="0"/>
              <a:t>HDFS</a:t>
            </a:r>
            <a:r>
              <a:rPr lang="zh-CN" altLang="en-US" dirty="0"/>
              <a:t>之外的数据存储库进行交互，必须通过开发</a:t>
            </a:r>
            <a:r>
              <a:rPr lang="en-US" altLang="zh-CN" dirty="0"/>
              <a:t>MapReduce</a:t>
            </a:r>
            <a:r>
              <a:rPr lang="zh-CN" altLang="en-US" dirty="0"/>
              <a:t>应用程序使用外部</a:t>
            </a:r>
            <a:r>
              <a:rPr lang="en-US" altLang="zh-CN" dirty="0"/>
              <a:t>API</a:t>
            </a:r>
            <a:r>
              <a:rPr lang="zh-CN" altLang="en-US" dirty="0"/>
              <a:t>来访问数据。例如，实际生产中经常会遇到这样的问题：将关系数据库中某张表的数据导入到</a:t>
            </a:r>
            <a:r>
              <a:rPr lang="en-US" altLang="zh-CN" dirty="0"/>
              <a:t>Hadoop</a:t>
            </a:r>
            <a:r>
              <a:rPr lang="zh-CN" altLang="en-US" dirty="0"/>
              <a:t>（</a:t>
            </a:r>
            <a:r>
              <a:rPr lang="en-US" altLang="zh-CN" dirty="0"/>
              <a:t>HDFS/Hive/HBase</a:t>
            </a:r>
            <a:r>
              <a:rPr lang="zh-CN" altLang="en-US" dirty="0"/>
              <a:t>）上，便于廉价的分析与处理，或将</a:t>
            </a:r>
            <a:r>
              <a:rPr lang="en-US" altLang="zh-CN" dirty="0"/>
              <a:t>Hadoop</a:t>
            </a:r>
            <a:r>
              <a:rPr lang="zh-CN" altLang="en-US" dirty="0"/>
              <a:t>上的数据导出到关系数据库中，可利用强大的</a:t>
            </a:r>
            <a:r>
              <a:rPr lang="en-US" altLang="zh-CN" dirty="0"/>
              <a:t>SQL</a:t>
            </a:r>
            <a:r>
              <a:rPr lang="zh-CN" altLang="en-US" dirty="0"/>
              <a:t>进一步分析和展示。那么如何解决这种问题呢？一般情况下是开发</a:t>
            </a:r>
            <a:r>
              <a:rPr lang="en-US" altLang="zh-CN" dirty="0"/>
              <a:t>MapReduce</a:t>
            </a:r>
            <a:r>
              <a:rPr lang="zh-CN" altLang="en-US" dirty="0"/>
              <a:t>来实现，数据导入时</a:t>
            </a:r>
            <a:r>
              <a:rPr lang="en-US" altLang="zh-CN" dirty="0"/>
              <a:t>MapReduce</a:t>
            </a:r>
            <a:r>
              <a:rPr lang="zh-CN" altLang="en-US" dirty="0"/>
              <a:t>输入为</a:t>
            </a:r>
            <a:r>
              <a:rPr lang="en-US" altLang="zh-CN" dirty="0" err="1"/>
              <a:t>DBInputFormat</a:t>
            </a:r>
            <a:r>
              <a:rPr lang="zh-CN" altLang="en-US" dirty="0"/>
              <a:t>，输出为</a:t>
            </a:r>
            <a:r>
              <a:rPr lang="en-US" altLang="zh-CN" dirty="0" err="1"/>
              <a:t>TextOutputFormat</a:t>
            </a:r>
            <a:r>
              <a:rPr lang="zh-CN" altLang="en-US" dirty="0"/>
              <a:t>；数据导出时</a:t>
            </a:r>
            <a:r>
              <a:rPr lang="en-US" altLang="zh-CN" dirty="0"/>
              <a:t>MapReduce</a:t>
            </a:r>
            <a:r>
              <a:rPr lang="zh-CN" altLang="en-US" dirty="0"/>
              <a:t>输入为</a:t>
            </a:r>
            <a:r>
              <a:rPr lang="en-US" altLang="zh-CN" dirty="0" err="1"/>
              <a:t>TextInputFormat</a:t>
            </a:r>
            <a:r>
              <a:rPr lang="zh-CN" altLang="en-US" dirty="0"/>
              <a:t>，输出为</a:t>
            </a:r>
            <a:r>
              <a:rPr lang="en-US" altLang="zh-CN" dirty="0" err="1"/>
              <a:t>DBOutputFormat</a:t>
            </a:r>
            <a:r>
              <a:rPr lang="zh-CN" altLang="en-US" dirty="0"/>
              <a:t>。使用</a:t>
            </a:r>
            <a:r>
              <a:rPr lang="en-US" altLang="zh-CN" dirty="0"/>
              <a:t>MapReduce</a:t>
            </a:r>
            <a:r>
              <a:rPr lang="zh-CN" altLang="en-US" dirty="0"/>
              <a:t>处理以上场景时存在问题，那就是每次都需要编写</a:t>
            </a:r>
            <a:r>
              <a:rPr lang="en-US" altLang="zh-CN" dirty="0"/>
              <a:t>MapReduce</a:t>
            </a:r>
            <a:r>
              <a:rPr lang="zh-CN" altLang="en-US" dirty="0"/>
              <a:t>程序，非常麻烦。在没有出现</a:t>
            </a:r>
            <a:r>
              <a:rPr lang="en-US" altLang="zh-CN" dirty="0"/>
              <a:t>Sqoop</a:t>
            </a:r>
            <a:r>
              <a:rPr lang="zh-CN" altLang="en-US" dirty="0"/>
              <a:t>之前，实际生产中有许多类似的需求，都需要通过编写</a:t>
            </a:r>
            <a:r>
              <a:rPr lang="en-US" altLang="zh-CN" dirty="0"/>
              <a:t>MapReduce</a:t>
            </a:r>
            <a:r>
              <a:rPr lang="zh-CN" altLang="en-US" dirty="0"/>
              <a:t>程序然后形成一个工具去解决，后来慢慢就将该工具代码整理出一个框架并逐步完善，最终就有了</a:t>
            </a:r>
            <a:r>
              <a:rPr lang="en-US" altLang="zh-CN" dirty="0"/>
              <a:t>Sqoop</a:t>
            </a:r>
            <a:r>
              <a:rPr lang="zh-CN" altLang="en-US" dirty="0"/>
              <a:t>的诞生。</a:t>
            </a:r>
          </a:p>
        </p:txBody>
      </p:sp>
    </p:spTree>
    <p:extLst>
      <p:ext uri="{BB962C8B-B14F-4D97-AF65-F5344CB8AC3E}">
        <p14:creationId xmlns:p14="http://schemas.microsoft.com/office/powerpoint/2010/main" val="1916271844"/>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0A271-CE1C-47CE-9A01-89F63903C599}"/>
              </a:ext>
            </a:extLst>
          </p:cNvPr>
          <p:cNvSpPr>
            <a:spLocks noGrp="1"/>
          </p:cNvSpPr>
          <p:nvPr>
            <p:ph type="title"/>
          </p:nvPr>
        </p:nvSpPr>
        <p:spPr/>
        <p:txBody>
          <a:bodyPr/>
          <a:lstStyle/>
          <a:p>
            <a:r>
              <a:rPr lang="en-US" altLang="zh-CN" dirty="0"/>
              <a:t>【</a:t>
            </a:r>
            <a:r>
              <a:rPr lang="zh-CN" altLang="en-US" dirty="0"/>
              <a:t>实例：表准备，在</a:t>
            </a:r>
            <a:r>
              <a:rPr lang="en-US" altLang="zh-CN" dirty="0"/>
              <a:t>MySQL</a:t>
            </a:r>
            <a:r>
              <a:rPr lang="zh-CN" altLang="en-US" dirty="0"/>
              <a:t>下建立表</a:t>
            </a:r>
            <a:r>
              <a:rPr lang="en-US" altLang="zh-CN" dirty="0"/>
              <a:t>】</a:t>
            </a:r>
            <a:endParaRPr lang="zh-CN" altLang="en-US" dirty="0"/>
          </a:p>
        </p:txBody>
      </p:sp>
      <p:sp>
        <p:nvSpPr>
          <p:cNvPr id="3" name="内容占位符 2">
            <a:extLst>
              <a:ext uri="{FF2B5EF4-FFF2-40B4-BE49-F238E27FC236}">
                <a16:creationId xmlns:a16="http://schemas.microsoft.com/office/drawing/2014/main" id="{E2BFD3E4-29DB-4B68-8287-E46D660412DB}"/>
              </a:ext>
            </a:extLst>
          </p:cNvPr>
          <p:cNvSpPr>
            <a:spLocks noGrp="1"/>
          </p:cNvSpPr>
          <p:nvPr>
            <p:ph idx="1"/>
          </p:nvPr>
        </p:nvSpPr>
        <p:spPr/>
        <p:txBody>
          <a:bodyPr/>
          <a:lstStyle/>
          <a:p>
            <a:r>
              <a:rPr lang="zh-CN" altLang="en-US" dirty="0"/>
              <a:t>在</a:t>
            </a:r>
            <a:r>
              <a:rPr lang="en-US" altLang="zh-CN" dirty="0"/>
              <a:t>MySQL</a:t>
            </a:r>
            <a:r>
              <a:rPr lang="zh-CN" altLang="en-US" dirty="0"/>
              <a:t>下使用的</a:t>
            </a:r>
            <a:r>
              <a:rPr lang="en-US" altLang="zh-CN" dirty="0"/>
              <a:t>SQL</a:t>
            </a:r>
            <a:r>
              <a:rPr lang="zh-CN" altLang="en-US" dirty="0"/>
              <a:t>语句创建一个跟上文</a:t>
            </a:r>
            <a:r>
              <a:rPr lang="en-US" altLang="zh-CN" dirty="0" err="1"/>
              <a:t>sqoop.student</a:t>
            </a:r>
            <a:r>
              <a:rPr lang="zh-CN" altLang="en-US" dirty="0"/>
              <a:t>表结构相同的表，具体使用的</a:t>
            </a:r>
            <a:r>
              <a:rPr lang="en-US" altLang="zh-CN" dirty="0"/>
              <a:t>SQL</a:t>
            </a:r>
            <a:r>
              <a:rPr lang="zh-CN" altLang="en-US" dirty="0"/>
              <a:t>语句如下所示。</a:t>
            </a:r>
          </a:p>
          <a:p>
            <a:pPr marL="0" indent="0">
              <a:buNone/>
            </a:pPr>
            <a:r>
              <a:rPr lang="en-US" altLang="zh-CN" i="1" dirty="0"/>
              <a:t>CREATE TABLE </a:t>
            </a:r>
            <a:r>
              <a:rPr lang="en-US" altLang="zh-CN" i="1" dirty="0" err="1"/>
              <a:t>sqoop.student_export</a:t>
            </a:r>
            <a:r>
              <a:rPr lang="en-US" altLang="zh-CN" i="1" dirty="0"/>
              <a:t> AS SELECT * FROM </a:t>
            </a:r>
            <a:r>
              <a:rPr lang="en-US" altLang="zh-CN" i="1" dirty="0" err="1"/>
              <a:t>sqoop.student</a:t>
            </a:r>
            <a:r>
              <a:rPr lang="en-US" altLang="zh-CN" i="1" dirty="0"/>
              <a:t> WHERE 1=2;</a:t>
            </a:r>
          </a:p>
          <a:p>
            <a:endParaRPr lang="zh-CN" altLang="en-US" dirty="0"/>
          </a:p>
        </p:txBody>
      </p:sp>
      <p:pic>
        <p:nvPicPr>
          <p:cNvPr id="4" name="图片 3">
            <a:extLst>
              <a:ext uri="{FF2B5EF4-FFF2-40B4-BE49-F238E27FC236}">
                <a16:creationId xmlns:a16="http://schemas.microsoft.com/office/drawing/2014/main" id="{B32E3F8A-050D-49D3-B058-ACA5B53224DF}"/>
              </a:ext>
            </a:extLst>
          </p:cNvPr>
          <p:cNvPicPr/>
          <p:nvPr/>
        </p:nvPicPr>
        <p:blipFill>
          <a:blip r:embed="rId2"/>
          <a:stretch>
            <a:fillRect/>
          </a:stretch>
        </p:blipFill>
        <p:spPr>
          <a:xfrm>
            <a:off x="1934845" y="2930526"/>
            <a:ext cx="5274310" cy="1803400"/>
          </a:xfrm>
          <a:prstGeom prst="rect">
            <a:avLst/>
          </a:prstGeom>
        </p:spPr>
      </p:pic>
    </p:spTree>
    <p:extLst>
      <p:ext uri="{BB962C8B-B14F-4D97-AF65-F5344CB8AC3E}">
        <p14:creationId xmlns:p14="http://schemas.microsoft.com/office/powerpoint/2010/main" val="3848254988"/>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076B4-35F6-485F-AF2E-2FE292DC7613}"/>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CFD97444-78B9-4A9D-AE11-7CFDEC723276}"/>
              </a:ext>
            </a:extLst>
          </p:cNvPr>
          <p:cNvSpPr>
            <a:spLocks noGrp="1"/>
          </p:cNvSpPr>
          <p:nvPr>
            <p:ph idx="1"/>
          </p:nvPr>
        </p:nvSpPr>
        <p:spPr/>
        <p:txBody>
          <a:bodyPr>
            <a:normAutofit fontScale="92500" lnSpcReduction="10000"/>
          </a:bodyPr>
          <a:lstStyle/>
          <a:p>
            <a:r>
              <a:rPr lang="zh-CN" altLang="en-US" dirty="0"/>
              <a:t>（</a:t>
            </a:r>
            <a:r>
              <a:rPr lang="en-US" altLang="zh-CN" dirty="0"/>
              <a:t>1</a:t>
            </a:r>
            <a:r>
              <a:rPr lang="zh-CN" altLang="en-US" dirty="0"/>
              <a:t>）导出表的所有字段</a:t>
            </a:r>
          </a:p>
          <a:p>
            <a:pPr lvl="1"/>
            <a:r>
              <a:rPr lang="en-US" altLang="zh-CN" dirty="0"/>
              <a:t>【</a:t>
            </a:r>
            <a:r>
              <a:rPr lang="zh-CN" altLang="en-US" dirty="0"/>
              <a:t>实例</a:t>
            </a:r>
            <a:r>
              <a:rPr lang="en-US" altLang="zh-CN" dirty="0"/>
              <a:t>9-11】</a:t>
            </a:r>
            <a:r>
              <a:rPr lang="zh-CN" altLang="en-US" dirty="0"/>
              <a:t>使用</a:t>
            </a:r>
            <a:r>
              <a:rPr lang="en-US" altLang="zh-CN" dirty="0"/>
              <a:t>Sqoop</a:t>
            </a:r>
            <a:r>
              <a:rPr lang="zh-CN" altLang="en-US" dirty="0"/>
              <a:t>将</a:t>
            </a:r>
            <a:r>
              <a:rPr lang="en-US" altLang="zh-CN" dirty="0"/>
              <a:t>HDFS</a:t>
            </a:r>
            <a:r>
              <a:rPr lang="zh-CN" altLang="en-US" dirty="0"/>
              <a:t>上</a:t>
            </a:r>
            <a:r>
              <a:rPr lang="en-US" altLang="zh-CN" dirty="0"/>
              <a:t>/user/</a:t>
            </a:r>
            <a:r>
              <a:rPr lang="en-US" altLang="zh-CN" dirty="0" err="1"/>
              <a:t>xuluhui</a:t>
            </a:r>
            <a:r>
              <a:rPr lang="en-US" altLang="zh-CN" dirty="0"/>
              <a:t>/student</a:t>
            </a:r>
            <a:r>
              <a:rPr lang="zh-CN" altLang="en-US" dirty="0"/>
              <a:t>数据导出到</a:t>
            </a:r>
            <a:r>
              <a:rPr lang="en-US" altLang="zh-CN" dirty="0"/>
              <a:t>MySQL</a:t>
            </a:r>
            <a:r>
              <a:rPr lang="zh-CN" altLang="en-US" dirty="0"/>
              <a:t>中表</a:t>
            </a:r>
            <a:r>
              <a:rPr lang="en-US" altLang="zh-CN" dirty="0" err="1"/>
              <a:t>sqoop.student_export</a:t>
            </a:r>
            <a:r>
              <a:rPr lang="zh-CN" altLang="en-US" dirty="0"/>
              <a:t>中。</a:t>
            </a:r>
          </a:p>
          <a:p>
            <a:pPr lvl="1"/>
            <a:r>
              <a:rPr lang="zh-CN" altLang="en-US" dirty="0"/>
              <a:t>使用的命令如下所示，其中导出的并行度为</a:t>
            </a:r>
            <a:r>
              <a:rPr lang="en-US" altLang="zh-CN" dirty="0"/>
              <a:t>1</a:t>
            </a:r>
            <a:r>
              <a:rPr lang="zh-CN" altLang="en-US" dirty="0"/>
              <a:t>。</a:t>
            </a:r>
          </a:p>
          <a:p>
            <a:pPr marL="342900" lvl="1" indent="0">
              <a:buNone/>
            </a:pPr>
            <a:r>
              <a:rPr lang="en-US" altLang="zh-CN" i="1" dirty="0" err="1"/>
              <a:t>sqoop</a:t>
            </a:r>
            <a:r>
              <a:rPr lang="en-US" altLang="zh-CN" i="1" dirty="0"/>
              <a:t> export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a:t>
            </a:r>
            <a:r>
              <a:rPr lang="en-US" altLang="zh-CN" i="1" dirty="0" err="1"/>
              <a:t>student_export</a:t>
            </a:r>
            <a:r>
              <a:rPr lang="en-US" altLang="zh-CN" i="1" dirty="0"/>
              <a:t> \</a:t>
            </a:r>
          </a:p>
          <a:p>
            <a:pPr marL="342900" lvl="1" indent="0">
              <a:buNone/>
            </a:pPr>
            <a:r>
              <a:rPr lang="en-US" altLang="zh-CN" i="1" dirty="0"/>
              <a:t>--export-</a:t>
            </a:r>
            <a:r>
              <a:rPr lang="en-US" altLang="zh-CN" i="1" dirty="0" err="1"/>
              <a:t>dir</a:t>
            </a:r>
            <a:r>
              <a:rPr lang="en-US" altLang="zh-CN" i="1" dirty="0"/>
              <a:t> /user/</a:t>
            </a:r>
            <a:r>
              <a:rPr lang="en-US" altLang="zh-CN" i="1" dirty="0" err="1"/>
              <a:t>xuluhui</a:t>
            </a:r>
            <a:r>
              <a:rPr lang="en-US" altLang="zh-CN" i="1" dirty="0"/>
              <a:t>/student \</a:t>
            </a:r>
          </a:p>
          <a:p>
            <a:pPr marL="342900" lvl="1" indent="0">
              <a:buNone/>
            </a:pPr>
            <a:r>
              <a:rPr lang="en-US" altLang="zh-CN" i="1" dirty="0"/>
              <a:t>--num-mappers 1</a:t>
            </a:r>
          </a:p>
          <a:p>
            <a:endParaRPr lang="zh-CN" altLang="en-US" dirty="0"/>
          </a:p>
        </p:txBody>
      </p:sp>
    </p:spTree>
    <p:extLst>
      <p:ext uri="{BB962C8B-B14F-4D97-AF65-F5344CB8AC3E}">
        <p14:creationId xmlns:p14="http://schemas.microsoft.com/office/powerpoint/2010/main" val="3880039921"/>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FFE73-663F-42B9-8D15-D4D4A6902C8D}"/>
              </a:ext>
            </a:extLst>
          </p:cNvPr>
          <p:cNvSpPr>
            <a:spLocks noGrp="1"/>
          </p:cNvSpPr>
          <p:nvPr>
            <p:ph type="title"/>
          </p:nvPr>
        </p:nvSpPr>
        <p:spPr/>
        <p:txBody>
          <a:bodyPr/>
          <a:lstStyle/>
          <a:p>
            <a:r>
              <a:rPr lang="en-US" altLang="zh-CN" dirty="0"/>
              <a:t>【</a:t>
            </a:r>
            <a:r>
              <a:rPr lang="zh-CN" altLang="en-US" dirty="0"/>
              <a:t>实例</a:t>
            </a:r>
            <a:r>
              <a:rPr lang="en-US" altLang="zh-CN" dirty="0"/>
              <a:t>9-11】</a:t>
            </a:r>
            <a:endParaRPr lang="zh-CN" altLang="en-US" dirty="0"/>
          </a:p>
        </p:txBody>
      </p:sp>
      <p:pic>
        <p:nvPicPr>
          <p:cNvPr id="4" name="内容占位符 3">
            <a:extLst>
              <a:ext uri="{FF2B5EF4-FFF2-40B4-BE49-F238E27FC236}">
                <a16:creationId xmlns:a16="http://schemas.microsoft.com/office/drawing/2014/main" id="{A6E0CEE7-F4CD-4C6E-816A-6171CD99E590}"/>
              </a:ext>
            </a:extLst>
          </p:cNvPr>
          <p:cNvPicPr>
            <a:picLocks noGrp="1"/>
          </p:cNvPicPr>
          <p:nvPr>
            <p:ph idx="1"/>
          </p:nvPr>
        </p:nvPicPr>
        <p:blipFill>
          <a:blip r:embed="rId2"/>
          <a:stretch>
            <a:fillRect/>
          </a:stretch>
        </p:blipFill>
        <p:spPr>
          <a:xfrm>
            <a:off x="2583775" y="1370013"/>
            <a:ext cx="3976449" cy="3262312"/>
          </a:xfrm>
          <a:prstGeom prst="rect">
            <a:avLst/>
          </a:prstGeom>
        </p:spPr>
      </p:pic>
    </p:spTree>
    <p:extLst>
      <p:ext uri="{BB962C8B-B14F-4D97-AF65-F5344CB8AC3E}">
        <p14:creationId xmlns:p14="http://schemas.microsoft.com/office/powerpoint/2010/main" val="4033203247"/>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33DCD-EB7D-4A60-8AFB-790E0FEB5448}"/>
              </a:ext>
            </a:extLst>
          </p:cNvPr>
          <p:cNvSpPr>
            <a:spLocks noGrp="1"/>
          </p:cNvSpPr>
          <p:nvPr>
            <p:ph type="title"/>
          </p:nvPr>
        </p:nvSpPr>
        <p:spPr/>
        <p:txBody>
          <a:bodyPr/>
          <a:lstStyle/>
          <a:p>
            <a:r>
              <a:rPr lang="en-US" altLang="zh-CN" dirty="0"/>
              <a:t>【</a:t>
            </a:r>
            <a:r>
              <a:rPr lang="zh-CN" altLang="en-US" dirty="0"/>
              <a:t>实例</a:t>
            </a:r>
            <a:r>
              <a:rPr lang="en-US" altLang="zh-CN" dirty="0"/>
              <a:t>9-11】</a:t>
            </a:r>
            <a:endParaRPr lang="zh-CN" altLang="en-US" dirty="0"/>
          </a:p>
        </p:txBody>
      </p:sp>
      <p:sp>
        <p:nvSpPr>
          <p:cNvPr id="3" name="内容占位符 2">
            <a:extLst>
              <a:ext uri="{FF2B5EF4-FFF2-40B4-BE49-F238E27FC236}">
                <a16:creationId xmlns:a16="http://schemas.microsoft.com/office/drawing/2014/main" id="{3DA55F62-E22D-405B-912E-123C9C08573A}"/>
              </a:ext>
            </a:extLst>
          </p:cNvPr>
          <p:cNvSpPr>
            <a:spLocks noGrp="1"/>
          </p:cNvSpPr>
          <p:nvPr>
            <p:ph idx="1"/>
          </p:nvPr>
        </p:nvSpPr>
        <p:spPr>
          <a:xfrm>
            <a:off x="628650" y="1369219"/>
            <a:ext cx="7886700" cy="3263504"/>
          </a:xfrm>
        </p:spPr>
        <p:txBody>
          <a:bodyPr/>
          <a:lstStyle/>
          <a:p>
            <a:r>
              <a:rPr lang="zh-CN" altLang="en-US" dirty="0"/>
              <a:t>查看结果方法</a:t>
            </a:r>
            <a:r>
              <a:rPr lang="en-US" altLang="zh-CN" dirty="0"/>
              <a:t>1</a:t>
            </a:r>
            <a:r>
              <a:rPr lang="zh-CN" altLang="en-US" dirty="0"/>
              <a:t>：</a:t>
            </a:r>
            <a:r>
              <a:rPr lang="zh-CN" altLang="zh-CN" dirty="0"/>
              <a:t>进入</a:t>
            </a:r>
            <a:r>
              <a:rPr lang="en-US" altLang="zh-CN" dirty="0"/>
              <a:t>MySQL</a:t>
            </a:r>
            <a:r>
              <a:rPr lang="zh-CN" altLang="zh-CN" dirty="0"/>
              <a:t>使用</a:t>
            </a:r>
            <a:r>
              <a:rPr lang="en-US" altLang="zh-CN" dirty="0"/>
              <a:t>SELECT</a:t>
            </a:r>
            <a:r>
              <a:rPr lang="zh-CN" altLang="zh-CN" dirty="0"/>
              <a:t>语句查看导出的结果，从图</a:t>
            </a:r>
            <a:r>
              <a:rPr lang="zh-CN" altLang="en-US" dirty="0"/>
              <a:t>中</a:t>
            </a:r>
            <a:r>
              <a:rPr lang="zh-CN" altLang="zh-CN" dirty="0"/>
              <a:t>可以看出，数据已从</a:t>
            </a:r>
            <a:r>
              <a:rPr lang="en-US" altLang="zh-CN" dirty="0"/>
              <a:t>HDFS</a:t>
            </a:r>
            <a:r>
              <a:rPr lang="zh-CN" altLang="zh-CN" dirty="0"/>
              <a:t>文件“</a:t>
            </a:r>
            <a:r>
              <a:rPr lang="en-US" altLang="zh-CN" dirty="0"/>
              <a:t>/user/</a:t>
            </a:r>
            <a:r>
              <a:rPr lang="en-US" altLang="zh-CN" dirty="0" err="1"/>
              <a:t>xuluhui</a:t>
            </a:r>
            <a:r>
              <a:rPr lang="en-US" altLang="zh-CN" dirty="0"/>
              <a:t>/student</a:t>
            </a:r>
            <a:r>
              <a:rPr lang="zh-CN" altLang="zh-CN" dirty="0"/>
              <a:t>”导出到</a:t>
            </a:r>
            <a:r>
              <a:rPr lang="en-US" altLang="zh-CN" dirty="0"/>
              <a:t>MySQL</a:t>
            </a:r>
            <a:r>
              <a:rPr lang="zh-CN" altLang="zh-CN" dirty="0"/>
              <a:t>表</a:t>
            </a:r>
            <a:r>
              <a:rPr lang="en-US" altLang="zh-CN" dirty="0" err="1"/>
              <a:t>sqoop.student_export</a:t>
            </a:r>
            <a:r>
              <a:rPr lang="zh-CN" altLang="zh-CN" dirty="0"/>
              <a:t>中。</a:t>
            </a:r>
          </a:p>
        </p:txBody>
      </p:sp>
      <p:pic>
        <p:nvPicPr>
          <p:cNvPr id="4" name="图片 3">
            <a:extLst>
              <a:ext uri="{FF2B5EF4-FFF2-40B4-BE49-F238E27FC236}">
                <a16:creationId xmlns:a16="http://schemas.microsoft.com/office/drawing/2014/main" id="{82C45EC8-5B4A-422B-A47B-199053C3DD40}"/>
              </a:ext>
            </a:extLst>
          </p:cNvPr>
          <p:cNvPicPr/>
          <p:nvPr/>
        </p:nvPicPr>
        <p:blipFill>
          <a:blip r:embed="rId2"/>
          <a:stretch>
            <a:fillRect/>
          </a:stretch>
        </p:blipFill>
        <p:spPr>
          <a:xfrm>
            <a:off x="1934845" y="2571750"/>
            <a:ext cx="5274310" cy="1678940"/>
          </a:xfrm>
          <a:prstGeom prst="rect">
            <a:avLst/>
          </a:prstGeom>
        </p:spPr>
      </p:pic>
    </p:spTree>
    <p:extLst>
      <p:ext uri="{BB962C8B-B14F-4D97-AF65-F5344CB8AC3E}">
        <p14:creationId xmlns:p14="http://schemas.microsoft.com/office/powerpoint/2010/main" val="2961515043"/>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33DCD-EB7D-4A60-8AFB-790E0FEB5448}"/>
              </a:ext>
            </a:extLst>
          </p:cNvPr>
          <p:cNvSpPr>
            <a:spLocks noGrp="1"/>
          </p:cNvSpPr>
          <p:nvPr>
            <p:ph type="title"/>
          </p:nvPr>
        </p:nvSpPr>
        <p:spPr/>
        <p:txBody>
          <a:bodyPr/>
          <a:lstStyle/>
          <a:p>
            <a:r>
              <a:rPr lang="en-US" altLang="zh-CN" dirty="0"/>
              <a:t>【</a:t>
            </a:r>
            <a:r>
              <a:rPr lang="zh-CN" altLang="en-US" dirty="0"/>
              <a:t>实例</a:t>
            </a:r>
            <a:r>
              <a:rPr lang="en-US" altLang="zh-CN" dirty="0"/>
              <a:t>9-11】</a:t>
            </a:r>
            <a:endParaRPr lang="zh-CN" altLang="en-US" dirty="0"/>
          </a:p>
        </p:txBody>
      </p:sp>
      <p:sp>
        <p:nvSpPr>
          <p:cNvPr id="3" name="内容占位符 2">
            <a:extLst>
              <a:ext uri="{FF2B5EF4-FFF2-40B4-BE49-F238E27FC236}">
                <a16:creationId xmlns:a16="http://schemas.microsoft.com/office/drawing/2014/main" id="{3DA55F62-E22D-405B-912E-123C9C08573A}"/>
              </a:ext>
            </a:extLst>
          </p:cNvPr>
          <p:cNvSpPr>
            <a:spLocks noGrp="1"/>
          </p:cNvSpPr>
          <p:nvPr>
            <p:ph idx="1"/>
          </p:nvPr>
        </p:nvSpPr>
        <p:spPr>
          <a:xfrm>
            <a:off x="628650" y="1369219"/>
            <a:ext cx="7886700" cy="3263504"/>
          </a:xfrm>
        </p:spPr>
        <p:txBody>
          <a:bodyPr>
            <a:normAutofit/>
          </a:bodyPr>
          <a:lstStyle/>
          <a:p>
            <a:r>
              <a:rPr lang="zh-CN" altLang="en-US" sz="1800" dirty="0"/>
              <a:t>查看结果方法</a:t>
            </a:r>
            <a:r>
              <a:rPr lang="en-US" altLang="zh-CN" sz="1800" dirty="0"/>
              <a:t>2</a:t>
            </a:r>
            <a:r>
              <a:rPr lang="zh-CN" altLang="en-US" sz="1800" dirty="0"/>
              <a:t>：从</a:t>
            </a:r>
            <a:r>
              <a:rPr lang="en-US" altLang="zh-CN" sz="1800" dirty="0"/>
              <a:t>MapReduce Web</a:t>
            </a:r>
            <a:r>
              <a:rPr lang="zh-CN" altLang="en-US" sz="1800" dirty="0"/>
              <a:t>上可以看到该</a:t>
            </a:r>
            <a:r>
              <a:rPr lang="en-US" altLang="zh-CN" sz="1800" dirty="0"/>
              <a:t>MapReduce Job</a:t>
            </a:r>
            <a:r>
              <a:rPr lang="zh-CN" altLang="en-US" sz="1800" dirty="0"/>
              <a:t>的执行历史信息，从图中也可以看出，该</a:t>
            </a:r>
            <a:r>
              <a:rPr lang="en-US" altLang="zh-CN" sz="1800" dirty="0"/>
              <a:t>MapReduce Job</a:t>
            </a:r>
            <a:r>
              <a:rPr lang="zh-CN" altLang="en-US" sz="1800" dirty="0"/>
              <a:t>只有</a:t>
            </a:r>
            <a:r>
              <a:rPr lang="en-US" altLang="zh-CN" sz="1800" dirty="0"/>
              <a:t>Map</a:t>
            </a:r>
            <a:r>
              <a:rPr lang="zh-CN" altLang="en-US" sz="1800" dirty="0"/>
              <a:t>任务，而没有</a:t>
            </a:r>
            <a:r>
              <a:rPr lang="en-US" altLang="zh-CN" sz="1800" dirty="0"/>
              <a:t>Reduce</a:t>
            </a:r>
            <a:r>
              <a:rPr lang="zh-CN" altLang="en-US" sz="1800" dirty="0"/>
              <a:t>任务，</a:t>
            </a:r>
            <a:r>
              <a:rPr lang="en-US" altLang="zh-CN" sz="1800" dirty="0"/>
              <a:t>MapReduce Job</a:t>
            </a:r>
            <a:r>
              <a:rPr lang="zh-CN" altLang="en-US" sz="1800" dirty="0"/>
              <a:t>名称为“</a:t>
            </a:r>
            <a:r>
              <a:rPr lang="en-US" altLang="zh-CN" sz="1800" dirty="0"/>
              <a:t>student_export.jar”</a:t>
            </a:r>
            <a:r>
              <a:rPr lang="zh-CN" altLang="en-US" sz="1800" dirty="0"/>
              <a:t>。</a:t>
            </a:r>
            <a:endParaRPr lang="zh-CN" altLang="zh-CN" sz="1800" dirty="0"/>
          </a:p>
        </p:txBody>
      </p:sp>
      <p:pic>
        <p:nvPicPr>
          <p:cNvPr id="5" name="图片 4">
            <a:extLst>
              <a:ext uri="{FF2B5EF4-FFF2-40B4-BE49-F238E27FC236}">
                <a16:creationId xmlns:a16="http://schemas.microsoft.com/office/drawing/2014/main" id="{742F6904-EE79-4FF0-8442-1D40B5DF801E}"/>
              </a:ext>
            </a:extLst>
          </p:cNvPr>
          <p:cNvPicPr/>
          <p:nvPr/>
        </p:nvPicPr>
        <p:blipFill>
          <a:blip r:embed="rId2"/>
          <a:stretch>
            <a:fillRect/>
          </a:stretch>
        </p:blipFill>
        <p:spPr>
          <a:xfrm>
            <a:off x="1934845" y="2283461"/>
            <a:ext cx="5274310" cy="2450465"/>
          </a:xfrm>
          <a:prstGeom prst="rect">
            <a:avLst/>
          </a:prstGeom>
        </p:spPr>
      </p:pic>
    </p:spTree>
    <p:extLst>
      <p:ext uri="{BB962C8B-B14F-4D97-AF65-F5344CB8AC3E}">
        <p14:creationId xmlns:p14="http://schemas.microsoft.com/office/powerpoint/2010/main" val="1620580966"/>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33DCD-EB7D-4A60-8AFB-790E0FEB5448}"/>
              </a:ext>
            </a:extLst>
          </p:cNvPr>
          <p:cNvSpPr>
            <a:spLocks noGrp="1"/>
          </p:cNvSpPr>
          <p:nvPr>
            <p:ph type="title"/>
          </p:nvPr>
        </p:nvSpPr>
        <p:spPr/>
        <p:txBody>
          <a:bodyPr/>
          <a:lstStyle/>
          <a:p>
            <a:r>
              <a:rPr lang="en-US" altLang="zh-CN" dirty="0"/>
              <a:t>【</a:t>
            </a:r>
            <a:r>
              <a:rPr lang="zh-CN" altLang="en-US" dirty="0"/>
              <a:t>实例</a:t>
            </a:r>
            <a:r>
              <a:rPr lang="en-US" altLang="zh-CN" dirty="0"/>
              <a:t>9-11】</a:t>
            </a:r>
            <a:endParaRPr lang="zh-CN" altLang="en-US" dirty="0"/>
          </a:p>
        </p:txBody>
      </p:sp>
      <p:sp>
        <p:nvSpPr>
          <p:cNvPr id="3" name="内容占位符 2">
            <a:extLst>
              <a:ext uri="{FF2B5EF4-FFF2-40B4-BE49-F238E27FC236}">
                <a16:creationId xmlns:a16="http://schemas.microsoft.com/office/drawing/2014/main" id="{3DA55F62-E22D-405B-912E-123C9C08573A}"/>
              </a:ext>
            </a:extLst>
          </p:cNvPr>
          <p:cNvSpPr>
            <a:spLocks noGrp="1"/>
          </p:cNvSpPr>
          <p:nvPr>
            <p:ph idx="1"/>
          </p:nvPr>
        </p:nvSpPr>
        <p:spPr>
          <a:xfrm>
            <a:off x="628650" y="1369219"/>
            <a:ext cx="7886700" cy="3263504"/>
          </a:xfrm>
        </p:spPr>
        <p:txBody>
          <a:bodyPr>
            <a:normAutofit/>
          </a:bodyPr>
          <a:lstStyle/>
          <a:p>
            <a:r>
              <a:rPr lang="zh-CN" altLang="en-US" sz="1800" dirty="0"/>
              <a:t>查看结果方法</a:t>
            </a:r>
            <a:r>
              <a:rPr lang="en-US" altLang="zh-CN" sz="1800" dirty="0"/>
              <a:t>3</a:t>
            </a:r>
            <a:r>
              <a:rPr lang="zh-CN" altLang="en-US" sz="1800" dirty="0"/>
              <a:t>：从</a:t>
            </a:r>
            <a:r>
              <a:rPr lang="en-US" altLang="zh-CN" sz="1800" dirty="0"/>
              <a:t>YARN Web</a:t>
            </a:r>
            <a:r>
              <a:rPr lang="zh-CN" altLang="en-US" sz="1800" dirty="0"/>
              <a:t>上也可以看到该</a:t>
            </a:r>
            <a:r>
              <a:rPr lang="en-US" altLang="zh-CN" sz="1800" dirty="0"/>
              <a:t>MapReduce</a:t>
            </a:r>
            <a:r>
              <a:rPr lang="zh-CN" altLang="en-US" sz="1800" dirty="0"/>
              <a:t>应用程序的执行历史信息，从中也可以看出，该</a:t>
            </a:r>
            <a:r>
              <a:rPr lang="en-US" altLang="zh-CN" sz="1800" dirty="0"/>
              <a:t>MapReduce</a:t>
            </a:r>
            <a:r>
              <a:rPr lang="zh-CN" altLang="en-US" sz="1800" dirty="0"/>
              <a:t>应用程序名称为“</a:t>
            </a:r>
            <a:r>
              <a:rPr lang="en-US" altLang="zh-CN" sz="1800" dirty="0"/>
              <a:t>student_export.jar”</a:t>
            </a:r>
            <a:r>
              <a:rPr lang="zh-CN" altLang="en-US" sz="1800" dirty="0"/>
              <a:t>。</a:t>
            </a:r>
            <a:endParaRPr lang="zh-CN" altLang="zh-CN" sz="1800" dirty="0"/>
          </a:p>
        </p:txBody>
      </p:sp>
      <p:pic>
        <p:nvPicPr>
          <p:cNvPr id="6" name="图片 5">
            <a:extLst>
              <a:ext uri="{FF2B5EF4-FFF2-40B4-BE49-F238E27FC236}">
                <a16:creationId xmlns:a16="http://schemas.microsoft.com/office/drawing/2014/main" id="{14FEB159-9C62-4268-99E0-4E26F6D93A69}"/>
              </a:ext>
            </a:extLst>
          </p:cNvPr>
          <p:cNvPicPr/>
          <p:nvPr/>
        </p:nvPicPr>
        <p:blipFill>
          <a:blip r:embed="rId2"/>
          <a:stretch>
            <a:fillRect/>
          </a:stretch>
        </p:blipFill>
        <p:spPr>
          <a:xfrm>
            <a:off x="1934845" y="2291716"/>
            <a:ext cx="5274310" cy="2442210"/>
          </a:xfrm>
          <a:prstGeom prst="rect">
            <a:avLst/>
          </a:prstGeom>
        </p:spPr>
      </p:pic>
    </p:spTree>
    <p:extLst>
      <p:ext uri="{BB962C8B-B14F-4D97-AF65-F5344CB8AC3E}">
        <p14:creationId xmlns:p14="http://schemas.microsoft.com/office/powerpoint/2010/main" val="762592172"/>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5A156-8CF9-46DF-8BA5-069139DF03A6}"/>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187B3C08-D9D0-4235-A824-4BAD9B97C334}"/>
              </a:ext>
            </a:extLst>
          </p:cNvPr>
          <p:cNvSpPr>
            <a:spLocks noGrp="1"/>
          </p:cNvSpPr>
          <p:nvPr>
            <p:ph idx="1"/>
          </p:nvPr>
        </p:nvSpPr>
        <p:spPr/>
        <p:txBody>
          <a:bodyPr>
            <a:normAutofit fontScale="70000" lnSpcReduction="20000"/>
          </a:bodyPr>
          <a:lstStyle/>
          <a:p>
            <a:r>
              <a:rPr lang="zh-CN" altLang="en-US" dirty="0"/>
              <a:t>（</a:t>
            </a:r>
            <a:r>
              <a:rPr lang="en-US" altLang="zh-CN" dirty="0"/>
              <a:t>2</a:t>
            </a:r>
            <a:r>
              <a:rPr lang="zh-CN" altLang="en-US" dirty="0"/>
              <a:t>）导出表的指定字段</a:t>
            </a:r>
          </a:p>
          <a:p>
            <a:pPr lvl="1"/>
            <a:r>
              <a:rPr lang="en-US" altLang="zh-CN" dirty="0"/>
              <a:t>【</a:t>
            </a:r>
            <a:r>
              <a:rPr lang="zh-CN" altLang="en-US" dirty="0"/>
              <a:t>实例</a:t>
            </a:r>
            <a:r>
              <a:rPr lang="en-US" altLang="zh-CN" dirty="0"/>
              <a:t>9-12】</a:t>
            </a:r>
            <a:r>
              <a:rPr lang="zh-CN" altLang="en-US" dirty="0"/>
              <a:t>使用</a:t>
            </a:r>
            <a:r>
              <a:rPr lang="en-US" altLang="zh-CN" dirty="0"/>
              <a:t>Sqoop</a:t>
            </a:r>
            <a:r>
              <a:rPr lang="zh-CN" altLang="en-US" dirty="0"/>
              <a:t>将</a:t>
            </a:r>
            <a:r>
              <a:rPr lang="en-US" altLang="zh-CN" dirty="0"/>
              <a:t>HDFS</a:t>
            </a:r>
            <a:r>
              <a:rPr lang="zh-CN" altLang="en-US" dirty="0"/>
              <a:t>上</a:t>
            </a:r>
            <a:r>
              <a:rPr lang="en-US" altLang="zh-CN" dirty="0"/>
              <a:t>/user/</a:t>
            </a:r>
            <a:r>
              <a:rPr lang="en-US" altLang="zh-CN" dirty="0" err="1"/>
              <a:t>xuluhui</a:t>
            </a:r>
            <a:r>
              <a:rPr lang="en-US" altLang="zh-CN" dirty="0"/>
              <a:t>/</a:t>
            </a:r>
            <a:r>
              <a:rPr lang="en-US" altLang="zh-CN" dirty="0" err="1"/>
              <a:t>student_column</a:t>
            </a:r>
            <a:r>
              <a:rPr lang="zh-CN" altLang="en-US" dirty="0"/>
              <a:t>指定字段数据导出到</a:t>
            </a:r>
            <a:r>
              <a:rPr lang="en-US" altLang="zh-CN" dirty="0"/>
              <a:t>MySQL</a:t>
            </a:r>
            <a:r>
              <a:rPr lang="zh-CN" altLang="en-US" dirty="0"/>
              <a:t>中表</a:t>
            </a:r>
            <a:r>
              <a:rPr lang="en-US" altLang="zh-CN" dirty="0" err="1"/>
              <a:t>sqoop.student_export</a:t>
            </a:r>
            <a:r>
              <a:rPr lang="zh-CN" altLang="en-US" dirty="0"/>
              <a:t>中。</a:t>
            </a:r>
          </a:p>
          <a:p>
            <a:pPr lvl="1"/>
            <a:r>
              <a:rPr lang="zh-CN" altLang="en-US" dirty="0"/>
              <a:t>为了测试出效果，建议首先删除目标表</a:t>
            </a:r>
            <a:r>
              <a:rPr lang="en-US" altLang="zh-CN" dirty="0" err="1"/>
              <a:t>sqoop.student_export</a:t>
            </a:r>
            <a:r>
              <a:rPr lang="zh-CN" altLang="en-US" dirty="0"/>
              <a:t>的所有数据，在</a:t>
            </a:r>
            <a:r>
              <a:rPr lang="en-US" altLang="zh-CN" dirty="0"/>
              <a:t>MySQL</a:t>
            </a:r>
            <a:r>
              <a:rPr lang="zh-CN" altLang="en-US" dirty="0"/>
              <a:t>上使用如下</a:t>
            </a:r>
            <a:r>
              <a:rPr lang="en-US" altLang="zh-CN" dirty="0"/>
              <a:t>SQL</a:t>
            </a:r>
            <a:r>
              <a:rPr lang="zh-CN" altLang="en-US" dirty="0"/>
              <a:t>语句完成。</a:t>
            </a:r>
          </a:p>
          <a:p>
            <a:pPr marL="342900" lvl="1" indent="0">
              <a:buNone/>
            </a:pPr>
            <a:r>
              <a:rPr lang="en-US" altLang="zh-CN" i="1" dirty="0"/>
              <a:t>DELETE FROM </a:t>
            </a:r>
            <a:r>
              <a:rPr lang="en-US" altLang="zh-CN" i="1" dirty="0" err="1"/>
              <a:t>sqoop.student_export</a:t>
            </a:r>
            <a:r>
              <a:rPr lang="en-US" altLang="zh-CN" i="1" dirty="0"/>
              <a:t>;</a:t>
            </a:r>
          </a:p>
          <a:p>
            <a:pPr lvl="1"/>
            <a:r>
              <a:rPr lang="zh-CN" altLang="en-US" dirty="0"/>
              <a:t>使用的命令如下所示，其中并未指定</a:t>
            </a:r>
            <a:r>
              <a:rPr lang="en-US" altLang="zh-CN" dirty="0"/>
              <a:t>--num-mappers</a:t>
            </a:r>
            <a:r>
              <a:rPr lang="zh-CN" altLang="en-US" dirty="0"/>
              <a:t>，采用默认的</a:t>
            </a:r>
            <a:r>
              <a:rPr lang="en-US" altLang="zh-CN" dirty="0"/>
              <a:t>4</a:t>
            </a:r>
            <a:r>
              <a:rPr lang="zh-CN" altLang="en-US" dirty="0"/>
              <a:t>。</a:t>
            </a:r>
          </a:p>
          <a:p>
            <a:pPr marL="342900" lvl="1" indent="0">
              <a:buNone/>
            </a:pPr>
            <a:r>
              <a:rPr lang="en-US" altLang="zh-CN" i="1" dirty="0" err="1"/>
              <a:t>sqoop</a:t>
            </a:r>
            <a:r>
              <a:rPr lang="en-US" altLang="zh-CN" i="1" dirty="0"/>
              <a:t> export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a:t>
            </a:r>
            <a:r>
              <a:rPr lang="en-US" altLang="zh-CN" i="1" dirty="0" err="1"/>
              <a:t>student_export</a:t>
            </a:r>
            <a:r>
              <a:rPr lang="en-US" altLang="zh-CN" i="1" dirty="0"/>
              <a:t> \</a:t>
            </a:r>
          </a:p>
          <a:p>
            <a:pPr marL="342900" lvl="1" indent="0">
              <a:buNone/>
            </a:pPr>
            <a:r>
              <a:rPr lang="en-US" altLang="zh-CN" i="1" dirty="0"/>
              <a:t>--columns </a:t>
            </a:r>
            <a:r>
              <a:rPr lang="en-US" altLang="zh-CN" i="1" dirty="0" err="1"/>
              <a:t>name,sex</a:t>
            </a:r>
            <a:r>
              <a:rPr lang="en-US" altLang="zh-CN" i="1" dirty="0"/>
              <a:t> \</a:t>
            </a:r>
          </a:p>
          <a:p>
            <a:pPr marL="342900" lvl="1" indent="0">
              <a:buNone/>
            </a:pPr>
            <a:r>
              <a:rPr lang="en-US" altLang="zh-CN" i="1" dirty="0"/>
              <a:t>--export-</a:t>
            </a:r>
            <a:r>
              <a:rPr lang="en-US" altLang="zh-CN" i="1" dirty="0" err="1"/>
              <a:t>dir</a:t>
            </a:r>
            <a:r>
              <a:rPr lang="en-US" altLang="zh-CN" i="1" dirty="0"/>
              <a:t> /user/</a:t>
            </a:r>
            <a:r>
              <a:rPr lang="en-US" altLang="zh-CN" i="1" dirty="0" err="1"/>
              <a:t>xuluhui</a:t>
            </a:r>
            <a:r>
              <a:rPr lang="en-US" altLang="zh-CN" i="1" dirty="0"/>
              <a:t>/</a:t>
            </a:r>
            <a:r>
              <a:rPr lang="en-US" altLang="zh-CN" i="1" dirty="0" err="1"/>
              <a:t>student_column</a:t>
            </a:r>
            <a:r>
              <a:rPr lang="en-US" altLang="zh-CN" i="1" dirty="0"/>
              <a:t> \</a:t>
            </a:r>
          </a:p>
          <a:p>
            <a:pPr marL="342900" lvl="1" indent="0">
              <a:buNone/>
            </a:pPr>
            <a:r>
              <a:rPr lang="en-US" altLang="zh-CN" i="1" dirty="0"/>
              <a:t>--</a:t>
            </a:r>
            <a:r>
              <a:rPr lang="en-US" altLang="zh-CN" i="1" dirty="0" err="1"/>
              <a:t>mapreduce</a:t>
            </a:r>
            <a:r>
              <a:rPr lang="en-US" altLang="zh-CN" i="1" dirty="0"/>
              <a:t>-job-name </a:t>
            </a:r>
            <a:r>
              <a:rPr lang="en-US" altLang="zh-CN" i="1" dirty="0" err="1"/>
              <a:t>FromHDFSToMySQL_column</a:t>
            </a:r>
            <a:endParaRPr lang="en-US" altLang="zh-CN" i="1" dirty="0"/>
          </a:p>
          <a:p>
            <a:endParaRPr lang="zh-CN" altLang="en-US" dirty="0"/>
          </a:p>
        </p:txBody>
      </p:sp>
    </p:spTree>
    <p:extLst>
      <p:ext uri="{BB962C8B-B14F-4D97-AF65-F5344CB8AC3E}">
        <p14:creationId xmlns:p14="http://schemas.microsoft.com/office/powerpoint/2010/main" val="1923943651"/>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E7DD2-E097-4E31-AC32-E886342DA02A}"/>
              </a:ext>
            </a:extLst>
          </p:cNvPr>
          <p:cNvSpPr>
            <a:spLocks noGrp="1"/>
          </p:cNvSpPr>
          <p:nvPr>
            <p:ph type="title"/>
          </p:nvPr>
        </p:nvSpPr>
        <p:spPr/>
        <p:txBody>
          <a:bodyPr/>
          <a:lstStyle/>
          <a:p>
            <a:r>
              <a:rPr lang="en-US" altLang="zh-CN" dirty="0"/>
              <a:t>【</a:t>
            </a:r>
            <a:r>
              <a:rPr lang="zh-CN" altLang="en-US" dirty="0"/>
              <a:t>实例</a:t>
            </a:r>
            <a:r>
              <a:rPr lang="en-US" altLang="zh-CN" dirty="0"/>
              <a:t>9-12】</a:t>
            </a:r>
            <a:endParaRPr lang="zh-CN" altLang="en-US" dirty="0"/>
          </a:p>
        </p:txBody>
      </p:sp>
      <p:sp>
        <p:nvSpPr>
          <p:cNvPr id="3" name="内容占位符 2">
            <a:extLst>
              <a:ext uri="{FF2B5EF4-FFF2-40B4-BE49-F238E27FC236}">
                <a16:creationId xmlns:a16="http://schemas.microsoft.com/office/drawing/2014/main" id="{126821C7-99B1-4786-8CCF-A21BE7331369}"/>
              </a:ext>
            </a:extLst>
          </p:cNvPr>
          <p:cNvSpPr>
            <a:spLocks noGrp="1"/>
          </p:cNvSpPr>
          <p:nvPr>
            <p:ph idx="1"/>
          </p:nvPr>
        </p:nvSpPr>
        <p:spPr/>
        <p:txBody>
          <a:bodyPr/>
          <a:lstStyle/>
          <a:p>
            <a:r>
              <a:rPr lang="zh-CN" altLang="zh-CN" dirty="0"/>
              <a:t>进入</a:t>
            </a:r>
            <a:r>
              <a:rPr lang="en-US" altLang="zh-CN" dirty="0"/>
              <a:t>MySQL</a:t>
            </a:r>
            <a:r>
              <a:rPr lang="zh-CN" altLang="zh-CN" dirty="0"/>
              <a:t>使用</a:t>
            </a:r>
            <a:r>
              <a:rPr lang="en-US" altLang="zh-CN" dirty="0"/>
              <a:t>SELECT</a:t>
            </a:r>
            <a:r>
              <a:rPr lang="zh-CN" altLang="zh-CN" dirty="0"/>
              <a:t>语句查看导出的结果，从图中可以看出，数据已从</a:t>
            </a:r>
            <a:r>
              <a:rPr lang="en-US" altLang="zh-CN" dirty="0"/>
              <a:t>HDFS</a:t>
            </a:r>
            <a:r>
              <a:rPr lang="zh-CN" altLang="zh-CN" dirty="0"/>
              <a:t>文件“</a:t>
            </a:r>
            <a:r>
              <a:rPr lang="en-US" altLang="zh-CN" dirty="0"/>
              <a:t>/user/</a:t>
            </a:r>
            <a:r>
              <a:rPr lang="en-US" altLang="zh-CN" dirty="0" err="1"/>
              <a:t>xuluhui</a:t>
            </a:r>
            <a:r>
              <a:rPr lang="en-US" altLang="zh-CN" dirty="0"/>
              <a:t>/</a:t>
            </a:r>
            <a:r>
              <a:rPr lang="en-US" altLang="zh-CN" dirty="0" err="1"/>
              <a:t>student_column</a:t>
            </a:r>
            <a:r>
              <a:rPr lang="zh-CN" altLang="zh-CN" dirty="0"/>
              <a:t>”导出到</a:t>
            </a:r>
            <a:r>
              <a:rPr lang="en-US" altLang="zh-CN" dirty="0"/>
              <a:t>MySQL</a:t>
            </a:r>
            <a:r>
              <a:rPr lang="zh-CN" altLang="zh-CN" dirty="0"/>
              <a:t>表</a:t>
            </a:r>
            <a:r>
              <a:rPr lang="en-US" altLang="zh-CN" dirty="0" err="1"/>
              <a:t>sqoop.student_export</a:t>
            </a:r>
            <a:r>
              <a:rPr lang="zh-CN" altLang="zh-CN" dirty="0"/>
              <a:t>中，且只导出</a:t>
            </a:r>
            <a:r>
              <a:rPr lang="en-US" altLang="zh-CN" dirty="0"/>
              <a:t>name</a:t>
            </a:r>
            <a:r>
              <a:rPr lang="zh-CN" altLang="zh-CN" dirty="0"/>
              <a:t>和</a:t>
            </a:r>
            <a:r>
              <a:rPr lang="en-US" altLang="zh-CN" dirty="0"/>
              <a:t>sex</a:t>
            </a:r>
            <a:r>
              <a:rPr lang="zh-CN" altLang="zh-CN" dirty="0"/>
              <a:t>两个字段，由于</a:t>
            </a:r>
            <a:r>
              <a:rPr lang="en-US" altLang="zh-CN" dirty="0"/>
              <a:t>id</a:t>
            </a:r>
            <a:r>
              <a:rPr lang="zh-CN" altLang="zh-CN" dirty="0"/>
              <a:t>不能为空，用默认值</a:t>
            </a:r>
            <a:r>
              <a:rPr lang="en-US" altLang="zh-CN" dirty="0"/>
              <a:t>0</a:t>
            </a:r>
            <a:r>
              <a:rPr lang="zh-CN" altLang="zh-CN" dirty="0"/>
              <a:t>填充了。</a:t>
            </a:r>
          </a:p>
          <a:p>
            <a:endParaRPr lang="zh-CN" altLang="en-US" dirty="0"/>
          </a:p>
        </p:txBody>
      </p:sp>
      <p:pic>
        <p:nvPicPr>
          <p:cNvPr id="4" name="图片 3">
            <a:extLst>
              <a:ext uri="{FF2B5EF4-FFF2-40B4-BE49-F238E27FC236}">
                <a16:creationId xmlns:a16="http://schemas.microsoft.com/office/drawing/2014/main" id="{91E1BC43-A0A1-4C9A-BF57-F1EBB0325A70}"/>
              </a:ext>
            </a:extLst>
          </p:cNvPr>
          <p:cNvPicPr/>
          <p:nvPr/>
        </p:nvPicPr>
        <p:blipFill>
          <a:blip r:embed="rId2"/>
          <a:stretch>
            <a:fillRect/>
          </a:stretch>
        </p:blipFill>
        <p:spPr>
          <a:xfrm>
            <a:off x="1934845" y="2808189"/>
            <a:ext cx="5274310" cy="1693545"/>
          </a:xfrm>
          <a:prstGeom prst="rect">
            <a:avLst/>
          </a:prstGeom>
        </p:spPr>
      </p:pic>
    </p:spTree>
    <p:extLst>
      <p:ext uri="{BB962C8B-B14F-4D97-AF65-F5344CB8AC3E}">
        <p14:creationId xmlns:p14="http://schemas.microsoft.com/office/powerpoint/2010/main" val="1398957223"/>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7DCDB-9022-4BC5-9E14-42051EFFA91D}"/>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EC5D4449-A48D-44B8-8E40-43918698AA31}"/>
              </a:ext>
            </a:extLst>
          </p:cNvPr>
          <p:cNvSpPr>
            <a:spLocks noGrp="1"/>
          </p:cNvSpPr>
          <p:nvPr>
            <p:ph idx="1"/>
          </p:nvPr>
        </p:nvSpPr>
        <p:spPr/>
        <p:txBody>
          <a:bodyPr>
            <a:normAutofit fontScale="85000" lnSpcReduction="10000"/>
          </a:bodyPr>
          <a:lstStyle/>
          <a:p>
            <a:r>
              <a:rPr lang="zh-CN" altLang="en-US" dirty="0"/>
              <a:t>（</a:t>
            </a:r>
            <a:r>
              <a:rPr lang="en-US" altLang="zh-CN" dirty="0"/>
              <a:t>3</a:t>
            </a:r>
            <a:r>
              <a:rPr lang="zh-CN" altLang="en-US" dirty="0"/>
              <a:t>）导出表时指定分隔符</a:t>
            </a:r>
          </a:p>
          <a:p>
            <a:pPr lvl="1"/>
            <a:r>
              <a:rPr lang="en-US" altLang="zh-CN" dirty="0"/>
              <a:t>【</a:t>
            </a:r>
            <a:r>
              <a:rPr lang="zh-CN" altLang="en-US" dirty="0"/>
              <a:t>实例</a:t>
            </a:r>
            <a:r>
              <a:rPr lang="en-US" altLang="zh-CN" dirty="0"/>
              <a:t>9-13】</a:t>
            </a:r>
            <a:r>
              <a:rPr lang="zh-CN" altLang="en-US" dirty="0"/>
              <a:t>使用</a:t>
            </a:r>
            <a:r>
              <a:rPr lang="en-US" altLang="zh-CN" dirty="0"/>
              <a:t>Sqoop</a:t>
            </a:r>
            <a:r>
              <a:rPr lang="zh-CN" altLang="en-US" dirty="0"/>
              <a:t>将</a:t>
            </a:r>
            <a:r>
              <a:rPr lang="en-US" altLang="zh-CN" dirty="0"/>
              <a:t>HDFS</a:t>
            </a:r>
            <a:r>
              <a:rPr lang="zh-CN" altLang="en-US" dirty="0"/>
              <a:t>上</a:t>
            </a:r>
            <a:r>
              <a:rPr lang="en-US" altLang="zh-CN" dirty="0"/>
              <a:t>/user/</a:t>
            </a:r>
            <a:r>
              <a:rPr lang="en-US" altLang="zh-CN" dirty="0" err="1"/>
              <a:t>xuluhui</a:t>
            </a:r>
            <a:r>
              <a:rPr lang="en-US" altLang="zh-CN" dirty="0"/>
              <a:t>/</a:t>
            </a:r>
            <a:r>
              <a:rPr lang="en-US" altLang="zh-CN" dirty="0" err="1"/>
              <a:t>student_delimiter</a:t>
            </a:r>
            <a:r>
              <a:rPr lang="zh-CN" altLang="en-US" dirty="0"/>
              <a:t>数据导出到</a:t>
            </a:r>
            <a:r>
              <a:rPr lang="en-US" altLang="zh-CN" dirty="0"/>
              <a:t>MySQL</a:t>
            </a:r>
            <a:r>
              <a:rPr lang="zh-CN" altLang="en-US" dirty="0"/>
              <a:t>中表</a:t>
            </a:r>
            <a:r>
              <a:rPr lang="en-US" altLang="zh-CN" dirty="0" err="1"/>
              <a:t>sqoop.student_export</a:t>
            </a:r>
            <a:r>
              <a:rPr lang="zh-CN" altLang="en-US" dirty="0"/>
              <a:t>中，并指定数据列的分隔符为“</a:t>
            </a:r>
            <a:r>
              <a:rPr lang="en-US" altLang="zh-CN" dirty="0"/>
              <a:t>\t”</a:t>
            </a:r>
            <a:r>
              <a:rPr lang="zh-CN" altLang="en-US" dirty="0"/>
              <a:t>。</a:t>
            </a:r>
          </a:p>
          <a:p>
            <a:pPr lvl="1"/>
            <a:r>
              <a:rPr lang="zh-CN" altLang="en-US" dirty="0"/>
              <a:t>首先删除目标表</a:t>
            </a:r>
            <a:r>
              <a:rPr lang="en-US" altLang="zh-CN" dirty="0" err="1"/>
              <a:t>sqoop.student_export</a:t>
            </a:r>
            <a:r>
              <a:rPr lang="zh-CN" altLang="en-US" dirty="0"/>
              <a:t>的所有数据，然后使用如下命令。</a:t>
            </a:r>
          </a:p>
          <a:p>
            <a:pPr marL="342900" lvl="1" indent="0">
              <a:buNone/>
            </a:pPr>
            <a:r>
              <a:rPr lang="en-US" altLang="zh-CN" i="1" dirty="0" err="1"/>
              <a:t>sqoop</a:t>
            </a:r>
            <a:r>
              <a:rPr lang="en-US" altLang="zh-CN" i="1" dirty="0"/>
              <a:t> export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a:t>
            </a:r>
            <a:r>
              <a:rPr lang="en-US" altLang="zh-CN" i="1" dirty="0" err="1"/>
              <a:t>student_export</a:t>
            </a:r>
            <a:r>
              <a:rPr lang="en-US" altLang="zh-CN" i="1" dirty="0"/>
              <a:t> \</a:t>
            </a:r>
          </a:p>
          <a:p>
            <a:pPr marL="342900" lvl="1" indent="0">
              <a:buNone/>
            </a:pPr>
            <a:r>
              <a:rPr lang="en-US" altLang="zh-CN" i="1" dirty="0"/>
              <a:t>--export-</a:t>
            </a:r>
            <a:r>
              <a:rPr lang="en-US" altLang="zh-CN" i="1" dirty="0" err="1"/>
              <a:t>dir</a:t>
            </a:r>
            <a:r>
              <a:rPr lang="en-US" altLang="zh-CN" i="1" dirty="0"/>
              <a:t> /user/</a:t>
            </a:r>
            <a:r>
              <a:rPr lang="en-US" altLang="zh-CN" i="1" dirty="0" err="1"/>
              <a:t>xuluhui</a:t>
            </a:r>
            <a:r>
              <a:rPr lang="en-US" altLang="zh-CN" i="1" dirty="0"/>
              <a:t>/</a:t>
            </a:r>
            <a:r>
              <a:rPr lang="en-US" altLang="zh-CN" i="1" dirty="0" err="1"/>
              <a:t>student_delimiter</a:t>
            </a:r>
            <a:r>
              <a:rPr lang="en-US" altLang="zh-CN" i="1" dirty="0"/>
              <a:t> \</a:t>
            </a:r>
          </a:p>
          <a:p>
            <a:pPr marL="342900" lvl="1" indent="0">
              <a:buNone/>
            </a:pPr>
            <a:r>
              <a:rPr lang="en-US" altLang="zh-CN" i="1" dirty="0"/>
              <a:t>--fields-terminated-by '\t' \</a:t>
            </a:r>
          </a:p>
          <a:p>
            <a:pPr marL="342900" lvl="1" indent="0">
              <a:buNone/>
            </a:pPr>
            <a:r>
              <a:rPr lang="en-US" altLang="zh-CN" i="1" dirty="0"/>
              <a:t>--num-mappers 1</a:t>
            </a:r>
          </a:p>
          <a:p>
            <a:endParaRPr lang="zh-CN" altLang="en-US" dirty="0"/>
          </a:p>
        </p:txBody>
      </p:sp>
    </p:spTree>
    <p:extLst>
      <p:ext uri="{BB962C8B-B14F-4D97-AF65-F5344CB8AC3E}">
        <p14:creationId xmlns:p14="http://schemas.microsoft.com/office/powerpoint/2010/main" val="3958261004"/>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56294-CEA5-4170-BEF4-F680E8EFDFA6}"/>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30D81A50-FF6D-432F-897A-28E0F20E722A}"/>
              </a:ext>
            </a:extLst>
          </p:cNvPr>
          <p:cNvSpPr>
            <a:spLocks noGrp="1"/>
          </p:cNvSpPr>
          <p:nvPr>
            <p:ph idx="1"/>
          </p:nvPr>
        </p:nvSpPr>
        <p:spPr/>
        <p:txBody>
          <a:bodyPr>
            <a:normAutofit fontScale="70000" lnSpcReduction="20000"/>
          </a:bodyPr>
          <a:lstStyle/>
          <a:p>
            <a:r>
              <a:rPr lang="zh-CN" altLang="en-US" dirty="0"/>
              <a:t>（</a:t>
            </a:r>
            <a:r>
              <a:rPr lang="en-US" altLang="zh-CN" dirty="0"/>
              <a:t>4</a:t>
            </a:r>
            <a:r>
              <a:rPr lang="zh-CN" altLang="en-US" dirty="0"/>
              <a:t>）批量导出</a:t>
            </a:r>
          </a:p>
          <a:p>
            <a:pPr lvl="1"/>
            <a:r>
              <a:rPr lang="en-US" altLang="zh-CN" dirty="0"/>
              <a:t>【</a:t>
            </a:r>
            <a:r>
              <a:rPr lang="zh-CN" altLang="en-US" dirty="0"/>
              <a:t>实例</a:t>
            </a:r>
            <a:r>
              <a:rPr lang="en-US" altLang="zh-CN" dirty="0"/>
              <a:t>9-14】</a:t>
            </a:r>
            <a:r>
              <a:rPr lang="zh-CN" altLang="en-US" dirty="0"/>
              <a:t>使用</a:t>
            </a:r>
            <a:r>
              <a:rPr lang="en-US" altLang="zh-CN" dirty="0"/>
              <a:t>Sqoop</a:t>
            </a:r>
            <a:r>
              <a:rPr lang="zh-CN" altLang="en-US" dirty="0"/>
              <a:t>将</a:t>
            </a:r>
            <a:r>
              <a:rPr lang="en-US" altLang="zh-CN" dirty="0"/>
              <a:t>HDFS</a:t>
            </a:r>
            <a:r>
              <a:rPr lang="zh-CN" altLang="en-US" dirty="0"/>
              <a:t>上</a:t>
            </a:r>
            <a:r>
              <a:rPr lang="en-US" altLang="zh-CN" dirty="0"/>
              <a:t>/user/</a:t>
            </a:r>
            <a:r>
              <a:rPr lang="en-US" altLang="zh-CN" dirty="0" err="1"/>
              <a:t>xuluhui</a:t>
            </a:r>
            <a:r>
              <a:rPr lang="en-US" altLang="zh-CN" dirty="0"/>
              <a:t>/student</a:t>
            </a:r>
            <a:r>
              <a:rPr lang="zh-CN" altLang="en-US" dirty="0"/>
              <a:t>数据批量导出到</a:t>
            </a:r>
            <a:r>
              <a:rPr lang="en-US" altLang="zh-CN" dirty="0"/>
              <a:t>MySQL</a:t>
            </a:r>
            <a:r>
              <a:rPr lang="zh-CN" altLang="en-US" dirty="0"/>
              <a:t>中表</a:t>
            </a:r>
            <a:r>
              <a:rPr lang="en-US" altLang="zh-CN" dirty="0" err="1"/>
              <a:t>sqoop.student_export</a:t>
            </a:r>
            <a:r>
              <a:rPr lang="zh-CN" altLang="en-US" dirty="0"/>
              <a:t>中。</a:t>
            </a:r>
          </a:p>
          <a:p>
            <a:pPr lvl="1"/>
            <a:r>
              <a:rPr lang="zh-CN" altLang="en-US" dirty="0"/>
              <a:t>首先删除目标表</a:t>
            </a:r>
            <a:r>
              <a:rPr lang="en-US" altLang="zh-CN" dirty="0" err="1"/>
              <a:t>sqoop.student_export</a:t>
            </a:r>
            <a:r>
              <a:rPr lang="zh-CN" altLang="en-US" dirty="0"/>
              <a:t>的所有数据，然后使用如下命令。</a:t>
            </a:r>
          </a:p>
          <a:p>
            <a:pPr marL="342900" lvl="1" indent="0">
              <a:buNone/>
            </a:pPr>
            <a:r>
              <a:rPr lang="en-US" altLang="zh-CN" i="1" dirty="0" err="1"/>
              <a:t>sqoop</a:t>
            </a:r>
            <a:r>
              <a:rPr lang="en-US" altLang="zh-CN" i="1" dirty="0"/>
              <a:t> export \</a:t>
            </a:r>
          </a:p>
          <a:p>
            <a:pPr marL="342900" lvl="1" indent="0">
              <a:buNone/>
            </a:pPr>
            <a:r>
              <a:rPr lang="en-US" altLang="zh-CN" i="1" dirty="0"/>
              <a:t>-</a:t>
            </a:r>
            <a:r>
              <a:rPr lang="en-US" altLang="zh-CN" i="1" dirty="0" err="1"/>
              <a:t>Dsqoop.export.records.pre.statement</a:t>
            </a:r>
            <a:r>
              <a:rPr lang="en-US" altLang="zh-CN" i="1" dirty="0"/>
              <a:t>=10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a:t>
            </a:r>
            <a:r>
              <a:rPr lang="en-US" altLang="zh-CN" i="1" dirty="0" err="1"/>
              <a:t>student_export</a:t>
            </a:r>
            <a:r>
              <a:rPr lang="en-US" altLang="zh-CN" i="1" dirty="0"/>
              <a:t> \</a:t>
            </a:r>
          </a:p>
          <a:p>
            <a:pPr marL="342900" lvl="1" indent="0">
              <a:buNone/>
            </a:pPr>
            <a:r>
              <a:rPr lang="en-US" altLang="zh-CN" i="1" dirty="0"/>
              <a:t>--export-</a:t>
            </a:r>
            <a:r>
              <a:rPr lang="en-US" altLang="zh-CN" i="1" dirty="0" err="1"/>
              <a:t>dir</a:t>
            </a:r>
            <a:r>
              <a:rPr lang="en-US" altLang="zh-CN" i="1" dirty="0"/>
              <a:t> /user/</a:t>
            </a:r>
            <a:r>
              <a:rPr lang="en-US" altLang="zh-CN" i="1" dirty="0" err="1"/>
              <a:t>xuluhui</a:t>
            </a:r>
            <a:r>
              <a:rPr lang="en-US" altLang="zh-CN" i="1" dirty="0"/>
              <a:t>/student \</a:t>
            </a:r>
          </a:p>
          <a:p>
            <a:pPr marL="342900" lvl="1" indent="0">
              <a:buNone/>
            </a:pPr>
            <a:r>
              <a:rPr lang="en-US" altLang="zh-CN" i="1" dirty="0"/>
              <a:t>--num-mappers 1</a:t>
            </a:r>
          </a:p>
          <a:p>
            <a:pPr lvl="1"/>
            <a:r>
              <a:rPr lang="zh-CN" altLang="en-US" dirty="0"/>
              <a:t>关于上述命令需要说明的几点如下：</a:t>
            </a:r>
          </a:p>
          <a:p>
            <a:pPr lvl="2"/>
            <a:r>
              <a:rPr lang="zh-CN" altLang="en-US" dirty="0"/>
              <a:t>默认情况下读取一行</a:t>
            </a:r>
            <a:r>
              <a:rPr lang="en-US" altLang="zh-CN" dirty="0"/>
              <a:t>HDFS</a:t>
            </a:r>
            <a:r>
              <a:rPr lang="zh-CN" altLang="en-US" dirty="0"/>
              <a:t>文件的数据，就插入一条记录到关系数据库中，造成性能低下。</a:t>
            </a:r>
          </a:p>
          <a:p>
            <a:pPr lvl="2"/>
            <a:r>
              <a:rPr lang="zh-CN" altLang="en-US" dirty="0"/>
              <a:t>可以使用参数</a:t>
            </a:r>
            <a:r>
              <a:rPr lang="en-US" altLang="zh-CN" dirty="0"/>
              <a:t>-</a:t>
            </a:r>
            <a:r>
              <a:rPr lang="en-US" altLang="zh-CN" dirty="0" err="1"/>
              <a:t>Dsqoop.export.records.pre.statement</a:t>
            </a:r>
            <a:r>
              <a:rPr lang="zh-CN" altLang="en-US" dirty="0"/>
              <a:t>指定批量导出，依次导出指定行数的数据到关系数据库中。</a:t>
            </a:r>
          </a:p>
        </p:txBody>
      </p:sp>
    </p:spTree>
    <p:extLst>
      <p:ext uri="{BB962C8B-B14F-4D97-AF65-F5344CB8AC3E}">
        <p14:creationId xmlns:p14="http://schemas.microsoft.com/office/powerpoint/2010/main" val="63512579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7037-AA3B-46DF-8C81-826B2F8B00DD}"/>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CBC700FC-2668-450F-9445-0B9A4A3089BD}"/>
              </a:ext>
            </a:extLst>
          </p:cNvPr>
          <p:cNvSpPr>
            <a:spLocks noGrp="1"/>
          </p:cNvSpPr>
          <p:nvPr>
            <p:ph idx="1"/>
          </p:nvPr>
        </p:nvSpPr>
        <p:spPr>
          <a:xfrm>
            <a:off x="628650" y="1369219"/>
            <a:ext cx="7886700" cy="1347947"/>
          </a:xfrm>
        </p:spPr>
        <p:txBody>
          <a:bodyPr>
            <a:normAutofit fontScale="85000" lnSpcReduction="20000"/>
          </a:bodyPr>
          <a:lstStyle/>
          <a:p>
            <a:r>
              <a:rPr lang="en-US" altLang="zh-CN" dirty="0"/>
              <a:t>2. Sqoop</a:t>
            </a:r>
            <a:r>
              <a:rPr lang="zh-CN" altLang="en-US" dirty="0"/>
              <a:t>概述</a:t>
            </a:r>
          </a:p>
          <a:p>
            <a:pPr lvl="1"/>
            <a:r>
              <a:rPr lang="en-US" altLang="zh-CN" dirty="0"/>
              <a:t>Apache Sqoop</a:t>
            </a:r>
            <a:r>
              <a:rPr lang="zh-CN" altLang="en-US" dirty="0"/>
              <a:t>是一个开源工具，主要用于在</a:t>
            </a:r>
            <a:r>
              <a:rPr lang="en-US" altLang="zh-CN" dirty="0"/>
              <a:t>Hadoop</a:t>
            </a:r>
            <a:r>
              <a:rPr lang="zh-CN" altLang="en-US" dirty="0"/>
              <a:t>和关系数据库、数据仓库、</a:t>
            </a:r>
            <a:r>
              <a:rPr lang="en-US" altLang="zh-CN" dirty="0"/>
              <a:t>NoSQL</a:t>
            </a:r>
            <a:r>
              <a:rPr lang="zh-CN" altLang="en-US" dirty="0"/>
              <a:t>之间传递数据。通过</a:t>
            </a:r>
            <a:r>
              <a:rPr lang="en-US" altLang="zh-CN" dirty="0"/>
              <a:t>Sqoop</a:t>
            </a:r>
            <a:r>
              <a:rPr lang="zh-CN" altLang="en-US" dirty="0"/>
              <a:t>，可以方便地将数据从关系数据库（</a:t>
            </a:r>
            <a:r>
              <a:rPr lang="en-US" altLang="zh-CN" dirty="0"/>
              <a:t>Oracle</a:t>
            </a:r>
            <a:r>
              <a:rPr lang="zh-CN" altLang="en-US" dirty="0"/>
              <a:t>、</a:t>
            </a:r>
            <a:r>
              <a:rPr lang="en-US" altLang="zh-CN" dirty="0"/>
              <a:t>MySQL</a:t>
            </a:r>
            <a:r>
              <a:rPr lang="zh-CN" altLang="en-US" dirty="0"/>
              <a:t>、</a:t>
            </a:r>
            <a:r>
              <a:rPr lang="en-US" altLang="zh-CN" dirty="0"/>
              <a:t>PostgreSQL</a:t>
            </a:r>
            <a:r>
              <a:rPr lang="zh-CN" altLang="en-US" dirty="0"/>
              <a:t>等）导入到</a:t>
            </a:r>
            <a:r>
              <a:rPr lang="en-US" altLang="zh-CN" dirty="0"/>
              <a:t>Hadoop</a:t>
            </a:r>
            <a:r>
              <a:rPr lang="zh-CN" altLang="en-US" dirty="0"/>
              <a:t>（</a:t>
            </a:r>
            <a:r>
              <a:rPr lang="en-US" altLang="zh-CN" dirty="0"/>
              <a:t>HDFS/Hive/HBase</a:t>
            </a:r>
            <a:r>
              <a:rPr lang="zh-CN" altLang="en-US" dirty="0"/>
              <a:t>），用于进一步的处理，一旦生成最终的分析结果，便可以再将这些结果导出到结构化数据存储如关系数据库中，供其他客户端使用。</a:t>
            </a:r>
          </a:p>
        </p:txBody>
      </p:sp>
      <p:grpSp>
        <p:nvGrpSpPr>
          <p:cNvPr id="4" name="画布 22489">
            <a:extLst>
              <a:ext uri="{FF2B5EF4-FFF2-40B4-BE49-F238E27FC236}">
                <a16:creationId xmlns:a16="http://schemas.microsoft.com/office/drawing/2014/main" id="{FC0AE16E-B965-4511-B18B-1AB6256EDC34}"/>
              </a:ext>
            </a:extLst>
          </p:cNvPr>
          <p:cNvGrpSpPr/>
          <p:nvPr/>
        </p:nvGrpSpPr>
        <p:grpSpPr>
          <a:xfrm>
            <a:off x="1934845" y="2651126"/>
            <a:ext cx="5274310" cy="2082800"/>
            <a:chOff x="0" y="0"/>
            <a:chExt cx="5274310" cy="2082800"/>
          </a:xfrm>
        </p:grpSpPr>
        <p:sp>
          <p:nvSpPr>
            <p:cNvPr id="5" name="矩形 4">
              <a:extLst>
                <a:ext uri="{FF2B5EF4-FFF2-40B4-BE49-F238E27FC236}">
                  <a16:creationId xmlns:a16="http://schemas.microsoft.com/office/drawing/2014/main" id="{778751E5-507B-441C-9C57-1B2C54064531}"/>
                </a:ext>
              </a:extLst>
            </p:cNvPr>
            <p:cNvSpPr/>
            <p:nvPr/>
          </p:nvSpPr>
          <p:spPr>
            <a:xfrm>
              <a:off x="0" y="0"/>
              <a:ext cx="5274310" cy="2082800"/>
            </a:xfrm>
            <a:prstGeom prst="rect">
              <a:avLst/>
            </a:prstGeom>
            <a:solidFill>
              <a:prstClr val="white"/>
            </a:solidFill>
          </p:spPr>
        </p:sp>
        <p:sp>
          <p:nvSpPr>
            <p:cNvPr id="6" name="圆柱体 5">
              <a:extLst>
                <a:ext uri="{FF2B5EF4-FFF2-40B4-BE49-F238E27FC236}">
                  <a16:creationId xmlns:a16="http://schemas.microsoft.com/office/drawing/2014/main" id="{F81EFDEB-6C1E-4542-99A5-EF8C15801264}"/>
                </a:ext>
              </a:extLst>
            </p:cNvPr>
            <p:cNvSpPr/>
            <p:nvPr/>
          </p:nvSpPr>
          <p:spPr>
            <a:xfrm>
              <a:off x="576239" y="502924"/>
              <a:ext cx="1252708" cy="1269996"/>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RDBMS</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MySQL</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Oracle</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Postgresql</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DB2…</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7" name="圆柱体 6">
              <a:extLst>
                <a:ext uri="{FF2B5EF4-FFF2-40B4-BE49-F238E27FC236}">
                  <a16:creationId xmlns:a16="http://schemas.microsoft.com/office/drawing/2014/main" id="{54DF4A38-2BD8-4882-B93E-578B92C8312A}"/>
                </a:ext>
              </a:extLst>
            </p:cNvPr>
            <p:cNvSpPr/>
            <p:nvPr/>
          </p:nvSpPr>
          <p:spPr>
            <a:xfrm>
              <a:off x="3467208" y="548648"/>
              <a:ext cx="1252111" cy="1269652"/>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Hive</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HBase</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F2A67C8E-3AA3-480B-9C2D-EA2B81A2DD48}"/>
                </a:ext>
              </a:extLst>
            </p:cNvPr>
            <p:cNvSpPr/>
            <p:nvPr/>
          </p:nvSpPr>
          <p:spPr>
            <a:xfrm>
              <a:off x="2057400" y="66040"/>
              <a:ext cx="1168400" cy="1965960"/>
            </a:xfrm>
            <a:prstGeom prst="roundRect">
              <a:avLst/>
            </a:prstGeom>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Sqoop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工具</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A2B212B5-641F-4DA6-AADC-30DC9157BC5A}"/>
                </a:ext>
              </a:extLst>
            </p:cNvPr>
            <p:cNvSpPr/>
            <p:nvPr/>
          </p:nvSpPr>
          <p:spPr>
            <a:xfrm>
              <a:off x="2180594" y="693080"/>
              <a:ext cx="913126" cy="4194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Import</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34B1FEE-F215-4CCC-AC61-E2250A780C92}"/>
                </a:ext>
              </a:extLst>
            </p:cNvPr>
            <p:cNvSpPr/>
            <p:nvPr/>
          </p:nvSpPr>
          <p:spPr>
            <a:xfrm>
              <a:off x="2181225" y="1307760"/>
              <a:ext cx="912495" cy="4191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Export</a:t>
              </a:r>
              <a:endParaRPr lang="zh-CN" sz="1050" kern="100">
                <a:effectLst/>
                <a:ea typeface="等线" panose="02010600030101010101" pitchFamily="2"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F5F49E49-5791-4B4F-86D0-C93F2E87D933}"/>
                </a:ext>
              </a:extLst>
            </p:cNvPr>
            <p:cNvCxnSpPr/>
            <p:nvPr/>
          </p:nvCxnSpPr>
          <p:spPr>
            <a:xfrm flipV="1">
              <a:off x="1828947" y="902800"/>
              <a:ext cx="351647" cy="235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262B9B79-29BA-4415-AF42-4DBE79579814}"/>
                </a:ext>
              </a:extLst>
            </p:cNvPr>
            <p:cNvCxnSpPr/>
            <p:nvPr/>
          </p:nvCxnSpPr>
          <p:spPr>
            <a:xfrm>
              <a:off x="3093720" y="902800"/>
              <a:ext cx="373488" cy="280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DAD474DF-85F1-4582-9DA2-75B62C7FC07A}"/>
                </a:ext>
              </a:extLst>
            </p:cNvPr>
            <p:cNvCxnSpPr/>
            <p:nvPr/>
          </p:nvCxnSpPr>
          <p:spPr>
            <a:xfrm flipH="1">
              <a:off x="3093720" y="1183474"/>
              <a:ext cx="373488" cy="333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43BA0F84-4982-4A62-AC6E-AD791FED0E94}"/>
                </a:ext>
              </a:extLst>
            </p:cNvPr>
            <p:cNvCxnSpPr/>
            <p:nvPr/>
          </p:nvCxnSpPr>
          <p:spPr>
            <a:xfrm flipH="1" flipV="1">
              <a:off x="1828947" y="1137922"/>
              <a:ext cx="352278" cy="379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848468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1F6D0-FB36-4A32-852D-AB42BEB8AD81}"/>
              </a:ext>
            </a:extLst>
          </p:cNvPr>
          <p:cNvSpPr>
            <a:spLocks noGrp="1"/>
          </p:cNvSpPr>
          <p:nvPr>
            <p:ph type="title"/>
          </p:nvPr>
        </p:nvSpPr>
        <p:spPr/>
        <p:txBody>
          <a:bodyPr/>
          <a:lstStyle/>
          <a:p>
            <a:r>
              <a:rPr lang="zh-CN" altLang="zh-CN" dirty="0"/>
              <a:t>【实例</a:t>
            </a:r>
            <a:r>
              <a:rPr lang="en-US" altLang="zh-CN" dirty="0"/>
              <a:t>9-14</a:t>
            </a:r>
            <a:r>
              <a:rPr lang="zh-CN" altLang="zh-CN" dirty="0"/>
              <a:t>】</a:t>
            </a:r>
            <a:r>
              <a:rPr lang="en-US" altLang="zh-CN" dirty="0"/>
              <a:t> vs. </a:t>
            </a:r>
            <a:r>
              <a:rPr lang="zh-CN" altLang="zh-CN" dirty="0"/>
              <a:t>【实例</a:t>
            </a:r>
            <a:r>
              <a:rPr lang="en-US" altLang="zh-CN" dirty="0"/>
              <a:t>9-11</a:t>
            </a:r>
            <a:r>
              <a:rPr lang="zh-CN" altLang="zh-CN" dirty="0"/>
              <a:t>】</a:t>
            </a:r>
            <a:endParaRPr lang="zh-CN" altLang="en-US" dirty="0"/>
          </a:p>
        </p:txBody>
      </p:sp>
      <p:sp>
        <p:nvSpPr>
          <p:cNvPr id="3" name="内容占位符 2">
            <a:extLst>
              <a:ext uri="{FF2B5EF4-FFF2-40B4-BE49-F238E27FC236}">
                <a16:creationId xmlns:a16="http://schemas.microsoft.com/office/drawing/2014/main" id="{AB9BCCCC-D66E-4CF8-9DAD-BA82D1D07478}"/>
              </a:ext>
            </a:extLst>
          </p:cNvPr>
          <p:cNvSpPr>
            <a:spLocks noGrp="1"/>
          </p:cNvSpPr>
          <p:nvPr>
            <p:ph idx="1"/>
          </p:nvPr>
        </p:nvSpPr>
        <p:spPr/>
        <p:txBody>
          <a:bodyPr>
            <a:normAutofit/>
          </a:bodyPr>
          <a:lstStyle/>
          <a:p>
            <a:r>
              <a:rPr lang="zh-CN" altLang="zh-CN" sz="1200" dirty="0"/>
              <a:t>【实例</a:t>
            </a:r>
            <a:r>
              <a:rPr lang="en-US" altLang="zh-CN" sz="1200" dirty="0"/>
              <a:t>9-14</a:t>
            </a:r>
            <a:r>
              <a:rPr lang="zh-CN" altLang="zh-CN" sz="1200" dirty="0"/>
              <a:t>】“</a:t>
            </a:r>
            <a:r>
              <a:rPr lang="en-US" altLang="zh-CN" sz="1200" dirty="0"/>
              <a:t>job_1565619226271_0015</a:t>
            </a:r>
            <a:r>
              <a:rPr lang="zh-CN" altLang="zh-CN" sz="1200" dirty="0"/>
              <a:t>”和【实例</a:t>
            </a:r>
            <a:r>
              <a:rPr lang="en-US" altLang="zh-CN" sz="1200" dirty="0"/>
              <a:t>9-11</a:t>
            </a:r>
            <a:r>
              <a:rPr lang="zh-CN" altLang="zh-CN" sz="1200" dirty="0"/>
              <a:t>】“</a:t>
            </a:r>
            <a:r>
              <a:rPr lang="en-US" altLang="zh-CN" sz="1200" dirty="0"/>
              <a:t>job_1565619226271_0008</a:t>
            </a:r>
            <a:r>
              <a:rPr lang="zh-CN" altLang="zh-CN" sz="1200" dirty="0"/>
              <a:t>”执行信息对比</a:t>
            </a:r>
            <a:r>
              <a:rPr lang="zh-CN" altLang="en-US" sz="1200" dirty="0"/>
              <a:t>。</a:t>
            </a:r>
            <a:endParaRPr lang="en-US" altLang="zh-CN" sz="1200" dirty="0"/>
          </a:p>
          <a:p>
            <a:r>
              <a:rPr lang="en-US" altLang="zh-CN" sz="1200" dirty="0"/>
              <a:t>job_1565619226271_0015</a:t>
            </a:r>
            <a:r>
              <a:rPr lang="zh-CN" altLang="zh-CN" sz="1200" dirty="0"/>
              <a:t>的完成时间是</a:t>
            </a:r>
            <a:r>
              <a:rPr lang="en-US" altLang="zh-CN" sz="1200" dirty="0"/>
              <a:t>8</a:t>
            </a:r>
            <a:r>
              <a:rPr lang="zh-CN" altLang="zh-CN" sz="1200" dirty="0"/>
              <a:t>秒，</a:t>
            </a:r>
            <a:r>
              <a:rPr lang="en-US" altLang="zh-CN" sz="1200" dirty="0"/>
              <a:t>job_1565619226271_0008</a:t>
            </a:r>
            <a:r>
              <a:rPr lang="zh-CN" altLang="zh-CN" sz="1200" dirty="0"/>
              <a:t>的完成时间是</a:t>
            </a:r>
            <a:r>
              <a:rPr lang="en-US" altLang="zh-CN" sz="1200" dirty="0"/>
              <a:t>9</a:t>
            </a:r>
            <a:r>
              <a:rPr lang="zh-CN" altLang="zh-CN" sz="1200" dirty="0"/>
              <a:t>秒，</a:t>
            </a:r>
            <a:r>
              <a:rPr lang="en-US" altLang="zh-CN" sz="1200" dirty="0"/>
              <a:t>HDFS</a:t>
            </a:r>
            <a:r>
              <a:rPr lang="zh-CN" altLang="zh-CN" sz="1200" dirty="0"/>
              <a:t>文件相同，都使用</a:t>
            </a:r>
            <a:r>
              <a:rPr lang="en-US" altLang="zh-CN" sz="1200" dirty="0"/>
              <a:t>1</a:t>
            </a:r>
            <a:r>
              <a:rPr lang="zh-CN" altLang="zh-CN" sz="1200" dirty="0"/>
              <a:t>个</a:t>
            </a:r>
            <a:r>
              <a:rPr lang="en-US" altLang="zh-CN" sz="1200" dirty="0"/>
              <a:t>Map Task</a:t>
            </a:r>
            <a:r>
              <a:rPr lang="zh-CN" altLang="zh-CN" sz="1200" dirty="0"/>
              <a:t>，也就是说加入批量导出参数</a:t>
            </a:r>
            <a:r>
              <a:rPr lang="en-US" altLang="zh-CN" sz="1200" dirty="0"/>
              <a:t>-</a:t>
            </a:r>
            <a:r>
              <a:rPr lang="en-US" altLang="zh-CN" sz="1200" dirty="0" err="1"/>
              <a:t>Dsqoop.export.records.pre.statement</a:t>
            </a:r>
            <a:r>
              <a:rPr lang="zh-CN" altLang="zh-CN" sz="1200" dirty="0"/>
              <a:t>后速度快一些，当然，本实例中的</a:t>
            </a:r>
            <a:r>
              <a:rPr lang="en-US" altLang="zh-CN" sz="1200" dirty="0"/>
              <a:t>HDFS</a:t>
            </a:r>
            <a:r>
              <a:rPr lang="zh-CN" altLang="zh-CN" sz="1200" dirty="0"/>
              <a:t>数据量很少，若待导出的</a:t>
            </a:r>
            <a:r>
              <a:rPr lang="en-US" altLang="zh-CN" sz="1200" dirty="0"/>
              <a:t>HDFS</a:t>
            </a:r>
            <a:r>
              <a:rPr lang="zh-CN" altLang="zh-CN" sz="1200" dirty="0"/>
              <a:t>数据量很大时，批量导出的优势会大大地呈现出来。</a:t>
            </a:r>
          </a:p>
          <a:p>
            <a:endParaRPr lang="zh-CN" altLang="en-US" sz="1200" dirty="0"/>
          </a:p>
        </p:txBody>
      </p:sp>
      <p:pic>
        <p:nvPicPr>
          <p:cNvPr id="4" name="内容占位符 3">
            <a:extLst>
              <a:ext uri="{FF2B5EF4-FFF2-40B4-BE49-F238E27FC236}">
                <a16:creationId xmlns:a16="http://schemas.microsoft.com/office/drawing/2014/main" id="{E34302A7-2F9F-4867-9560-FB807BEE86A4}"/>
              </a:ext>
            </a:extLst>
          </p:cNvPr>
          <p:cNvPicPr>
            <a:picLocks/>
          </p:cNvPicPr>
          <p:nvPr/>
        </p:nvPicPr>
        <p:blipFill>
          <a:blip r:embed="rId2"/>
          <a:stretch>
            <a:fillRect/>
          </a:stretch>
        </p:blipFill>
        <p:spPr>
          <a:xfrm>
            <a:off x="628651" y="2451633"/>
            <a:ext cx="7886700" cy="1851704"/>
          </a:xfrm>
          <a:prstGeom prst="rect">
            <a:avLst/>
          </a:prstGeom>
        </p:spPr>
      </p:pic>
      <p:pic>
        <p:nvPicPr>
          <p:cNvPr id="5" name="图片 4">
            <a:extLst>
              <a:ext uri="{FF2B5EF4-FFF2-40B4-BE49-F238E27FC236}">
                <a16:creationId xmlns:a16="http://schemas.microsoft.com/office/drawing/2014/main" id="{FD0F6901-45CD-4EA2-9EA4-5AC568DC8312}"/>
              </a:ext>
            </a:extLst>
          </p:cNvPr>
          <p:cNvPicPr>
            <a:picLocks noChangeAspect="1"/>
          </p:cNvPicPr>
          <p:nvPr/>
        </p:nvPicPr>
        <p:blipFill>
          <a:blip r:embed="rId3"/>
          <a:stretch>
            <a:fillRect/>
          </a:stretch>
        </p:blipFill>
        <p:spPr>
          <a:xfrm>
            <a:off x="628650" y="4321800"/>
            <a:ext cx="7855986" cy="310923"/>
          </a:xfrm>
          <a:prstGeom prst="rect">
            <a:avLst/>
          </a:prstGeom>
        </p:spPr>
      </p:pic>
    </p:spTree>
    <p:extLst>
      <p:ext uri="{BB962C8B-B14F-4D97-AF65-F5344CB8AC3E}">
        <p14:creationId xmlns:p14="http://schemas.microsoft.com/office/powerpoint/2010/main" val="1411394955"/>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289D9-3756-450E-8C5D-3EB38BB2ABE2}"/>
              </a:ext>
            </a:extLst>
          </p:cNvPr>
          <p:cNvSpPr>
            <a:spLocks noGrp="1"/>
          </p:cNvSpPr>
          <p:nvPr>
            <p:ph type="title"/>
          </p:nvPr>
        </p:nvSpPr>
        <p:spPr/>
        <p:txBody>
          <a:bodyPr/>
          <a:lstStyle/>
          <a:p>
            <a:r>
              <a:rPr lang="en-US" altLang="zh-CN" dirty="0"/>
              <a:t>4</a:t>
            </a:r>
            <a:r>
              <a:rPr lang="zh-CN" altLang="en-US" dirty="0"/>
              <a:t>）使用</a:t>
            </a:r>
            <a:r>
              <a:rPr lang="en-US" altLang="zh-CN" dirty="0" err="1"/>
              <a:t>sqoop</a:t>
            </a:r>
            <a:r>
              <a:rPr lang="en-US" altLang="zh-CN" dirty="0"/>
              <a:t> --options-file</a:t>
            </a:r>
            <a:endParaRPr lang="zh-CN" altLang="en-US" dirty="0"/>
          </a:p>
        </p:txBody>
      </p:sp>
      <p:sp>
        <p:nvSpPr>
          <p:cNvPr id="3" name="内容占位符 2">
            <a:extLst>
              <a:ext uri="{FF2B5EF4-FFF2-40B4-BE49-F238E27FC236}">
                <a16:creationId xmlns:a16="http://schemas.microsoft.com/office/drawing/2014/main" id="{7357020D-F695-4D63-AC8A-F257F02069F0}"/>
              </a:ext>
            </a:extLst>
          </p:cNvPr>
          <p:cNvSpPr>
            <a:spLocks noGrp="1"/>
          </p:cNvSpPr>
          <p:nvPr>
            <p:ph idx="1"/>
          </p:nvPr>
        </p:nvSpPr>
        <p:spPr/>
        <p:txBody>
          <a:bodyPr/>
          <a:lstStyle/>
          <a:p>
            <a:r>
              <a:rPr lang="zh-CN" altLang="en-US" dirty="0"/>
              <a:t>前文关于</a:t>
            </a:r>
            <a:r>
              <a:rPr lang="en-US" altLang="zh-CN" dirty="0"/>
              <a:t>Sqoop</a:t>
            </a:r>
            <a:r>
              <a:rPr lang="zh-CN" altLang="en-US" dirty="0"/>
              <a:t>的导入和导出功能都是以</a:t>
            </a:r>
            <a:r>
              <a:rPr lang="en-US" altLang="zh-CN" dirty="0"/>
              <a:t>Sqoop</a:t>
            </a:r>
            <a:r>
              <a:rPr lang="zh-CN" altLang="en-US" dirty="0"/>
              <a:t>命令行方式进行的，这种方式使用起来比较麻烦，重用性差。在</a:t>
            </a:r>
            <a:r>
              <a:rPr lang="en-US" altLang="zh-CN" dirty="0"/>
              <a:t>Sqoop</a:t>
            </a:r>
            <a:r>
              <a:rPr lang="zh-CN" altLang="en-US" dirty="0"/>
              <a:t>中还提供了参数</a:t>
            </a:r>
            <a:r>
              <a:rPr lang="en-US" altLang="zh-CN" dirty="0"/>
              <a:t>--options-file</a:t>
            </a:r>
            <a:r>
              <a:rPr lang="zh-CN" altLang="en-US" dirty="0"/>
              <a:t>，允许先将</a:t>
            </a:r>
            <a:r>
              <a:rPr lang="en-US" altLang="zh-CN" dirty="0"/>
              <a:t>Sqoop</a:t>
            </a:r>
            <a:r>
              <a:rPr lang="zh-CN" altLang="en-US" dirty="0"/>
              <a:t>命令封装到一个文件中，然后使用参数</a:t>
            </a:r>
            <a:r>
              <a:rPr lang="en-US" altLang="zh-CN" dirty="0"/>
              <a:t>--options-file</a:t>
            </a:r>
            <a:r>
              <a:rPr lang="zh-CN" altLang="en-US" dirty="0"/>
              <a:t>执行封装后的脚本，这样更加方便后期维护。</a:t>
            </a:r>
          </a:p>
        </p:txBody>
      </p:sp>
    </p:spTree>
    <p:extLst>
      <p:ext uri="{BB962C8B-B14F-4D97-AF65-F5344CB8AC3E}">
        <p14:creationId xmlns:p14="http://schemas.microsoft.com/office/powerpoint/2010/main" val="2558539313"/>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EB60F-5366-4A23-905B-F8CEB505F83A}"/>
              </a:ext>
            </a:extLst>
          </p:cNvPr>
          <p:cNvSpPr>
            <a:spLocks noGrp="1"/>
          </p:cNvSpPr>
          <p:nvPr>
            <p:ph type="title"/>
          </p:nvPr>
        </p:nvSpPr>
        <p:spPr/>
        <p:txBody>
          <a:bodyPr/>
          <a:lstStyle/>
          <a:p>
            <a:r>
              <a:rPr lang="en-US" altLang="zh-CN" dirty="0"/>
              <a:t>【</a:t>
            </a:r>
            <a:r>
              <a:rPr lang="zh-CN" altLang="en-US" dirty="0"/>
              <a:t>实例</a:t>
            </a:r>
            <a:r>
              <a:rPr lang="en-US" altLang="zh-CN" dirty="0"/>
              <a:t>9-15】</a:t>
            </a:r>
            <a:endParaRPr lang="zh-CN" altLang="en-US" dirty="0"/>
          </a:p>
        </p:txBody>
      </p:sp>
      <p:sp>
        <p:nvSpPr>
          <p:cNvPr id="3" name="内容占位符 2">
            <a:extLst>
              <a:ext uri="{FF2B5EF4-FFF2-40B4-BE49-F238E27FC236}">
                <a16:creationId xmlns:a16="http://schemas.microsoft.com/office/drawing/2014/main" id="{9F719F76-9C48-4F70-86D6-6EE8E9634161}"/>
              </a:ext>
            </a:extLst>
          </p:cNvPr>
          <p:cNvSpPr>
            <a:spLocks noGrp="1"/>
          </p:cNvSpPr>
          <p:nvPr>
            <p:ph idx="1"/>
          </p:nvPr>
        </p:nvSpPr>
        <p:spPr/>
        <p:txBody>
          <a:bodyPr>
            <a:normAutofit fontScale="70000" lnSpcReduction="20000"/>
          </a:bodyPr>
          <a:lstStyle/>
          <a:p>
            <a:r>
              <a:rPr lang="en-US" altLang="zh-CN" dirty="0"/>
              <a:t>【</a:t>
            </a:r>
            <a:r>
              <a:rPr lang="zh-CN" altLang="en-US" dirty="0"/>
              <a:t>实例</a:t>
            </a:r>
            <a:r>
              <a:rPr lang="en-US" altLang="zh-CN" dirty="0"/>
              <a:t>9-15】</a:t>
            </a:r>
            <a:r>
              <a:rPr lang="zh-CN" altLang="en-US" dirty="0"/>
              <a:t>将</a:t>
            </a:r>
            <a:r>
              <a:rPr lang="en-US" altLang="zh-CN" dirty="0"/>
              <a:t>【</a:t>
            </a:r>
            <a:r>
              <a:rPr lang="zh-CN" altLang="en-US" dirty="0"/>
              <a:t>实例</a:t>
            </a:r>
            <a:r>
              <a:rPr lang="en-US" altLang="zh-CN" dirty="0"/>
              <a:t>9-5】</a:t>
            </a:r>
            <a:r>
              <a:rPr lang="zh-CN" altLang="en-US" dirty="0"/>
              <a:t>的</a:t>
            </a:r>
            <a:r>
              <a:rPr lang="en-US" altLang="zh-CN" dirty="0"/>
              <a:t>Sqoop</a:t>
            </a:r>
            <a:r>
              <a:rPr lang="zh-CN" altLang="en-US" dirty="0"/>
              <a:t>命令保存在</a:t>
            </a:r>
            <a:r>
              <a:rPr lang="en-US" altLang="zh-CN" dirty="0"/>
              <a:t>/</a:t>
            </a:r>
            <a:r>
              <a:rPr lang="en-US" altLang="zh-CN" dirty="0" err="1"/>
              <a:t>usr</a:t>
            </a:r>
            <a:r>
              <a:rPr lang="en-US" altLang="zh-CN" dirty="0"/>
              <a:t>/local/sqoop-1.4.7/</a:t>
            </a:r>
            <a:r>
              <a:rPr lang="en-US" altLang="zh-CN" dirty="0" err="1"/>
              <a:t>scriptsTest</a:t>
            </a:r>
            <a:r>
              <a:rPr lang="en-US" altLang="zh-CN" dirty="0"/>
              <a:t>/</a:t>
            </a:r>
            <a:r>
              <a:rPr lang="en-US" altLang="zh-CN" dirty="0" err="1"/>
              <a:t>import_student.opt</a:t>
            </a:r>
            <a:r>
              <a:rPr lang="zh-CN" altLang="en-US" dirty="0"/>
              <a:t>文件中，并使用</a:t>
            </a:r>
            <a:r>
              <a:rPr lang="en-US" altLang="zh-CN" dirty="0" err="1"/>
              <a:t>sqoop</a:t>
            </a:r>
            <a:r>
              <a:rPr lang="en-US" altLang="zh-CN" dirty="0"/>
              <a:t> --options-file</a:t>
            </a:r>
            <a:r>
              <a:rPr lang="zh-CN" altLang="en-US" dirty="0"/>
              <a:t>执行该脚本文件。</a:t>
            </a:r>
          </a:p>
          <a:p>
            <a:r>
              <a:rPr lang="zh-CN" altLang="en-US" dirty="0"/>
              <a:t>首先，创建目录</a:t>
            </a:r>
            <a:r>
              <a:rPr lang="en-US" altLang="zh-CN" dirty="0"/>
              <a:t>/</a:t>
            </a:r>
            <a:r>
              <a:rPr lang="en-US" altLang="zh-CN" dirty="0" err="1"/>
              <a:t>usr</a:t>
            </a:r>
            <a:r>
              <a:rPr lang="en-US" altLang="zh-CN" dirty="0"/>
              <a:t>/local/sqoop-1.4.7/</a:t>
            </a:r>
            <a:r>
              <a:rPr lang="en-US" altLang="zh-CN" dirty="0" err="1"/>
              <a:t>scriptsTest</a:t>
            </a:r>
            <a:r>
              <a:rPr lang="zh-CN" altLang="en-US" dirty="0"/>
              <a:t>；然后新建文件</a:t>
            </a:r>
            <a:r>
              <a:rPr lang="en-US" altLang="zh-CN" dirty="0"/>
              <a:t>/</a:t>
            </a:r>
            <a:r>
              <a:rPr lang="en-US" altLang="zh-CN" dirty="0" err="1"/>
              <a:t>usr</a:t>
            </a:r>
            <a:r>
              <a:rPr lang="en-US" altLang="zh-CN" dirty="0"/>
              <a:t>/local/sqoop-1.4.7/</a:t>
            </a:r>
            <a:r>
              <a:rPr lang="en-US" altLang="zh-CN" dirty="0" err="1"/>
              <a:t>scriptsTest</a:t>
            </a:r>
            <a:r>
              <a:rPr lang="en-US" altLang="zh-CN" dirty="0"/>
              <a:t>/</a:t>
            </a:r>
            <a:r>
              <a:rPr lang="en-US" altLang="zh-CN" dirty="0" err="1"/>
              <a:t>import_student.opt</a:t>
            </a:r>
            <a:r>
              <a:rPr lang="zh-CN" altLang="en-US" dirty="0"/>
              <a:t>，并在该文件中输入以下内容：</a:t>
            </a:r>
          </a:p>
          <a:p>
            <a:pPr marL="0" indent="0">
              <a:buNone/>
            </a:pPr>
            <a:r>
              <a:rPr lang="en-US" altLang="zh-CN" i="1" dirty="0"/>
              <a:t>import</a:t>
            </a:r>
          </a:p>
          <a:p>
            <a:pPr marL="0" indent="0">
              <a:buNone/>
            </a:pPr>
            <a:r>
              <a:rPr lang="en-US" altLang="zh-CN" i="1" dirty="0"/>
              <a:t>--connect </a:t>
            </a:r>
            <a:r>
              <a:rPr lang="en-US" altLang="zh-CN" i="1" dirty="0" err="1"/>
              <a:t>jdbc:mysql</a:t>
            </a:r>
            <a:r>
              <a:rPr lang="en-US" altLang="zh-CN" i="1" dirty="0"/>
              <a:t>://192.168.18.130:3306/</a:t>
            </a:r>
            <a:r>
              <a:rPr lang="en-US" altLang="zh-CN" i="1" dirty="0" err="1"/>
              <a:t>sqoop</a:t>
            </a:r>
            <a:endParaRPr lang="en-US" altLang="zh-CN" i="1" dirty="0"/>
          </a:p>
          <a:p>
            <a:pPr marL="0" indent="0">
              <a:buNone/>
            </a:pPr>
            <a:r>
              <a:rPr lang="en-US" altLang="zh-CN" i="1" dirty="0"/>
              <a:t>--username root</a:t>
            </a:r>
          </a:p>
          <a:p>
            <a:pPr marL="0" indent="0">
              <a:buNone/>
            </a:pPr>
            <a:r>
              <a:rPr lang="en-US" altLang="zh-CN" i="1" dirty="0"/>
              <a:t>--password </a:t>
            </a:r>
            <a:r>
              <a:rPr lang="en-US" altLang="zh-CN" i="1" dirty="0" err="1"/>
              <a:t>xijing</a:t>
            </a:r>
            <a:endParaRPr lang="en-US" altLang="zh-CN" i="1" dirty="0"/>
          </a:p>
          <a:p>
            <a:pPr marL="0" indent="0">
              <a:buNone/>
            </a:pPr>
            <a:r>
              <a:rPr lang="en-US" altLang="zh-CN" i="1" dirty="0"/>
              <a:t>--table student</a:t>
            </a:r>
          </a:p>
          <a:p>
            <a:pPr marL="0" indent="0">
              <a:buNone/>
            </a:pPr>
            <a:r>
              <a:rPr lang="en-US" altLang="zh-CN" i="1" dirty="0"/>
              <a:t>--target-</a:t>
            </a:r>
            <a:r>
              <a:rPr lang="en-US" altLang="zh-CN" i="1" dirty="0" err="1"/>
              <a:t>dir</a:t>
            </a:r>
            <a:r>
              <a:rPr lang="en-US" altLang="zh-CN" i="1" dirty="0"/>
              <a:t> </a:t>
            </a:r>
            <a:r>
              <a:rPr lang="en-US" altLang="zh-CN" i="1" dirty="0" err="1"/>
              <a:t>student_options_file</a:t>
            </a:r>
            <a:endParaRPr lang="en-US" altLang="zh-CN" i="1" dirty="0"/>
          </a:p>
          <a:p>
            <a:pPr marL="0" indent="0">
              <a:buNone/>
            </a:pPr>
            <a:r>
              <a:rPr lang="en-US" altLang="zh-CN" i="1" dirty="0"/>
              <a:t>--num-mappers 1</a:t>
            </a:r>
          </a:p>
        </p:txBody>
      </p:sp>
    </p:spTree>
    <p:extLst>
      <p:ext uri="{BB962C8B-B14F-4D97-AF65-F5344CB8AC3E}">
        <p14:creationId xmlns:p14="http://schemas.microsoft.com/office/powerpoint/2010/main" val="1623980570"/>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03032-747F-4FCF-81B9-27A5694D4737}"/>
              </a:ext>
            </a:extLst>
          </p:cNvPr>
          <p:cNvSpPr>
            <a:spLocks noGrp="1"/>
          </p:cNvSpPr>
          <p:nvPr>
            <p:ph type="title"/>
          </p:nvPr>
        </p:nvSpPr>
        <p:spPr/>
        <p:txBody>
          <a:bodyPr/>
          <a:lstStyle/>
          <a:p>
            <a:r>
              <a:rPr lang="en-US" altLang="zh-CN"/>
              <a:t>【</a:t>
            </a:r>
            <a:r>
              <a:rPr lang="zh-CN" altLang="en-US"/>
              <a:t>实例</a:t>
            </a:r>
            <a:r>
              <a:rPr lang="en-US" altLang="zh-CN"/>
              <a:t>9-15】</a:t>
            </a:r>
            <a:endParaRPr lang="zh-CN" altLang="en-US" dirty="0"/>
          </a:p>
        </p:txBody>
      </p:sp>
      <p:sp>
        <p:nvSpPr>
          <p:cNvPr id="3" name="内容占位符 2">
            <a:extLst>
              <a:ext uri="{FF2B5EF4-FFF2-40B4-BE49-F238E27FC236}">
                <a16:creationId xmlns:a16="http://schemas.microsoft.com/office/drawing/2014/main" id="{0028252A-FE0A-4AA6-8A86-7D2D6741FE8B}"/>
              </a:ext>
            </a:extLst>
          </p:cNvPr>
          <p:cNvSpPr>
            <a:spLocks noGrp="1"/>
          </p:cNvSpPr>
          <p:nvPr>
            <p:ph idx="1"/>
          </p:nvPr>
        </p:nvSpPr>
        <p:spPr/>
        <p:txBody>
          <a:bodyPr/>
          <a:lstStyle/>
          <a:p>
            <a:r>
              <a:rPr lang="zh-CN" altLang="en-US" dirty="0"/>
              <a:t>最后，使用如下命令执行脚本文件</a:t>
            </a:r>
            <a:r>
              <a:rPr lang="en-US" altLang="zh-CN" dirty="0" err="1"/>
              <a:t>import_student.opt</a:t>
            </a:r>
            <a:r>
              <a:rPr lang="zh-CN" altLang="en-US" dirty="0"/>
              <a:t>：</a:t>
            </a:r>
          </a:p>
          <a:p>
            <a:pPr marL="0" indent="0">
              <a:buNone/>
            </a:pPr>
            <a:r>
              <a:rPr lang="en-US" altLang="zh-CN" i="1" dirty="0" err="1"/>
              <a:t>sqoop</a:t>
            </a:r>
            <a:r>
              <a:rPr lang="en-US" altLang="zh-CN" i="1" dirty="0"/>
              <a:t> --options-file /</a:t>
            </a:r>
            <a:r>
              <a:rPr lang="en-US" altLang="zh-CN" i="1" dirty="0" err="1"/>
              <a:t>usr</a:t>
            </a:r>
            <a:r>
              <a:rPr lang="en-US" altLang="zh-CN" i="1" dirty="0"/>
              <a:t>/local/sqoop-1.4.7/</a:t>
            </a:r>
            <a:r>
              <a:rPr lang="en-US" altLang="zh-CN" i="1" dirty="0" err="1"/>
              <a:t>scriptsTest</a:t>
            </a:r>
            <a:r>
              <a:rPr lang="en-US" altLang="zh-CN" i="1" dirty="0"/>
              <a:t>/</a:t>
            </a:r>
            <a:r>
              <a:rPr lang="en-US" altLang="zh-CN" i="1" dirty="0" err="1"/>
              <a:t>import_student.opt</a:t>
            </a:r>
            <a:endParaRPr lang="en-US" altLang="zh-CN" i="1" dirty="0"/>
          </a:p>
          <a:p>
            <a:pPr marL="0" indent="0">
              <a:buNone/>
            </a:pPr>
            <a:endParaRPr lang="zh-CN" altLang="en-US" dirty="0"/>
          </a:p>
        </p:txBody>
      </p:sp>
      <p:pic>
        <p:nvPicPr>
          <p:cNvPr id="4" name="图片 3">
            <a:extLst>
              <a:ext uri="{FF2B5EF4-FFF2-40B4-BE49-F238E27FC236}">
                <a16:creationId xmlns:a16="http://schemas.microsoft.com/office/drawing/2014/main" id="{27B524AF-AE1D-442D-9C05-27B529053919}"/>
              </a:ext>
            </a:extLst>
          </p:cNvPr>
          <p:cNvPicPr/>
          <p:nvPr/>
        </p:nvPicPr>
        <p:blipFill>
          <a:blip r:embed="rId2"/>
          <a:stretch>
            <a:fillRect/>
          </a:stretch>
        </p:blipFill>
        <p:spPr>
          <a:xfrm>
            <a:off x="1934845" y="2697528"/>
            <a:ext cx="5274310" cy="1805940"/>
          </a:xfrm>
          <a:prstGeom prst="rect">
            <a:avLst/>
          </a:prstGeom>
        </p:spPr>
      </p:pic>
    </p:spTree>
    <p:extLst>
      <p:ext uri="{BB962C8B-B14F-4D97-AF65-F5344CB8AC3E}">
        <p14:creationId xmlns:p14="http://schemas.microsoft.com/office/powerpoint/2010/main" val="2657945557"/>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74029-FF78-4268-B11A-E3ADBCBF3EE8}"/>
              </a:ext>
            </a:extLst>
          </p:cNvPr>
          <p:cNvSpPr>
            <a:spLocks noGrp="1"/>
          </p:cNvSpPr>
          <p:nvPr>
            <p:ph type="title"/>
          </p:nvPr>
        </p:nvSpPr>
        <p:spPr/>
        <p:txBody>
          <a:bodyPr/>
          <a:lstStyle/>
          <a:p>
            <a:r>
              <a:rPr lang="en-US" altLang="zh-CN" dirty="0"/>
              <a:t>5</a:t>
            </a:r>
            <a:r>
              <a:rPr lang="zh-CN" altLang="en-US" dirty="0"/>
              <a:t>）使用</a:t>
            </a:r>
            <a:r>
              <a:rPr lang="en-US" altLang="zh-CN" dirty="0" err="1"/>
              <a:t>sqoop</a:t>
            </a:r>
            <a:r>
              <a:rPr lang="en-US" altLang="zh-CN" dirty="0"/>
              <a:t> job</a:t>
            </a:r>
            <a:endParaRPr lang="zh-CN" altLang="en-US" dirty="0"/>
          </a:p>
        </p:txBody>
      </p:sp>
      <p:sp>
        <p:nvSpPr>
          <p:cNvPr id="3" name="内容占位符 2">
            <a:extLst>
              <a:ext uri="{FF2B5EF4-FFF2-40B4-BE49-F238E27FC236}">
                <a16:creationId xmlns:a16="http://schemas.microsoft.com/office/drawing/2014/main" id="{96E15AB3-C089-4888-AB93-240810970CCA}"/>
              </a:ext>
            </a:extLst>
          </p:cNvPr>
          <p:cNvSpPr>
            <a:spLocks noGrp="1"/>
          </p:cNvSpPr>
          <p:nvPr>
            <p:ph idx="1"/>
          </p:nvPr>
        </p:nvSpPr>
        <p:spPr/>
        <p:txBody>
          <a:bodyPr>
            <a:normAutofit fontScale="55000" lnSpcReduction="20000"/>
          </a:bodyPr>
          <a:lstStyle/>
          <a:p>
            <a:r>
              <a:rPr lang="zh-CN" altLang="en-US" dirty="0"/>
              <a:t>也可以将常用的</a:t>
            </a:r>
            <a:r>
              <a:rPr lang="en-US" altLang="zh-CN" dirty="0"/>
              <a:t>Sqoop</a:t>
            </a:r>
            <a:r>
              <a:rPr lang="zh-CN" altLang="en-US" dirty="0"/>
              <a:t>命令定义成</a:t>
            </a:r>
            <a:r>
              <a:rPr lang="en-US" altLang="zh-CN" dirty="0"/>
              <a:t>Sqoop Job</a:t>
            </a:r>
            <a:r>
              <a:rPr lang="zh-CN" altLang="en-US" dirty="0"/>
              <a:t>，方便他人调用。命令“</a:t>
            </a:r>
            <a:r>
              <a:rPr lang="en-US" altLang="zh-CN" dirty="0" err="1"/>
              <a:t>sqoop</a:t>
            </a:r>
            <a:r>
              <a:rPr lang="en-US" altLang="zh-CN" dirty="0"/>
              <a:t> job”</a:t>
            </a:r>
            <a:r>
              <a:rPr lang="zh-CN" altLang="en-US" dirty="0"/>
              <a:t>帮助信息如下所示。</a:t>
            </a:r>
          </a:p>
          <a:p>
            <a:pPr marL="0" indent="0">
              <a:buNone/>
            </a:pPr>
            <a:r>
              <a:rPr lang="en-US" altLang="zh-CN" i="1" dirty="0"/>
              <a:t>[</a:t>
            </a:r>
            <a:r>
              <a:rPr lang="en-US" altLang="zh-CN" i="1" dirty="0" err="1"/>
              <a:t>xuluhui@master</a:t>
            </a:r>
            <a:r>
              <a:rPr lang="en-US" altLang="zh-CN" i="1" dirty="0"/>
              <a:t> ~]$ </a:t>
            </a:r>
            <a:r>
              <a:rPr lang="en-US" altLang="zh-CN" i="1" dirty="0" err="1"/>
              <a:t>sqoop</a:t>
            </a:r>
            <a:r>
              <a:rPr lang="en-US" altLang="zh-CN" i="1" dirty="0"/>
              <a:t> help job</a:t>
            </a:r>
          </a:p>
          <a:p>
            <a:pPr marL="0" indent="0">
              <a:buNone/>
            </a:pPr>
            <a:r>
              <a:rPr lang="en-US" altLang="zh-CN" i="1" dirty="0"/>
              <a:t>usage: </a:t>
            </a:r>
            <a:r>
              <a:rPr lang="en-US" altLang="zh-CN" i="1" dirty="0" err="1"/>
              <a:t>sqoop</a:t>
            </a:r>
            <a:r>
              <a:rPr lang="en-US" altLang="zh-CN" i="1" dirty="0"/>
              <a:t> job [GENERIC-ARGS] [JOB-ARGS] [-- [&lt;tool-name&gt;] [TOOL-ARGS]]</a:t>
            </a:r>
          </a:p>
          <a:p>
            <a:pPr marL="0" indent="0">
              <a:buNone/>
            </a:pPr>
            <a:endParaRPr lang="en-US" altLang="zh-CN" i="1" dirty="0"/>
          </a:p>
          <a:p>
            <a:pPr marL="0" indent="0">
              <a:buNone/>
            </a:pPr>
            <a:r>
              <a:rPr lang="en-US" altLang="zh-CN" i="1" dirty="0"/>
              <a:t>Job management arguments:</a:t>
            </a:r>
          </a:p>
          <a:p>
            <a:pPr marL="0" indent="0">
              <a:buNone/>
            </a:pPr>
            <a:r>
              <a:rPr lang="en-US" altLang="zh-CN" i="1" dirty="0"/>
              <a:t>  --create &lt;job-id&gt;			Create a new saved job</a:t>
            </a:r>
          </a:p>
          <a:p>
            <a:pPr marL="0" indent="0">
              <a:buNone/>
            </a:pPr>
            <a:r>
              <a:rPr lang="en-US" altLang="zh-CN" i="1" dirty="0"/>
              <a:t>  --delete &lt;job-id&gt;			Delete a saved job</a:t>
            </a:r>
          </a:p>
          <a:p>
            <a:pPr marL="0" indent="0">
              <a:buNone/>
            </a:pPr>
            <a:r>
              <a:rPr lang="en-US" altLang="zh-CN" i="1" dirty="0"/>
              <a:t>  --exec &lt;job-id&gt;			Run a saved job</a:t>
            </a:r>
          </a:p>
          <a:p>
            <a:pPr marL="0" indent="0">
              <a:buNone/>
            </a:pPr>
            <a:r>
              <a:rPr lang="en-US" altLang="zh-CN" i="1" dirty="0"/>
              <a:t>  --help				Print usage instructions</a:t>
            </a:r>
          </a:p>
          <a:p>
            <a:pPr marL="0" indent="0">
              <a:buNone/>
            </a:pPr>
            <a:r>
              <a:rPr lang="en-US" altLang="zh-CN" i="1" dirty="0"/>
              <a:t>  --list				List saved jobs</a:t>
            </a:r>
          </a:p>
          <a:p>
            <a:pPr marL="0" indent="0">
              <a:buNone/>
            </a:pPr>
            <a:r>
              <a:rPr lang="en-US" altLang="zh-CN" i="1" dirty="0"/>
              <a:t>  --meta-connect &lt;</a:t>
            </a:r>
            <a:r>
              <a:rPr lang="en-US" altLang="zh-CN" i="1" dirty="0" err="1"/>
              <a:t>jdbc-uri</a:t>
            </a:r>
            <a:r>
              <a:rPr lang="en-US" altLang="zh-CN" i="1" dirty="0"/>
              <a:t>&gt;		Specify JDBC connect string for the </a:t>
            </a:r>
            <a:r>
              <a:rPr lang="en-US" altLang="zh-CN" i="1" dirty="0" err="1"/>
              <a:t>metastore</a:t>
            </a:r>
            <a:endParaRPr lang="en-US" altLang="zh-CN" i="1" dirty="0"/>
          </a:p>
          <a:p>
            <a:pPr marL="0" indent="0">
              <a:buNone/>
            </a:pPr>
            <a:r>
              <a:rPr lang="en-US" altLang="zh-CN" i="1" dirty="0"/>
              <a:t>  --show &lt;job-id&gt;			Show the parameters for a saved job</a:t>
            </a:r>
          </a:p>
          <a:p>
            <a:pPr marL="0" indent="0">
              <a:buNone/>
            </a:pPr>
            <a:r>
              <a:rPr lang="en-US" altLang="zh-CN" i="1" dirty="0"/>
              <a:t>  --verbose			Print more information while working</a:t>
            </a:r>
          </a:p>
        </p:txBody>
      </p:sp>
    </p:spTree>
    <p:extLst>
      <p:ext uri="{BB962C8B-B14F-4D97-AF65-F5344CB8AC3E}">
        <p14:creationId xmlns:p14="http://schemas.microsoft.com/office/powerpoint/2010/main" val="834835448"/>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96B3F-D71B-45D0-A8B8-82B4955D3B9A}"/>
              </a:ext>
            </a:extLst>
          </p:cNvPr>
          <p:cNvSpPr>
            <a:spLocks noGrp="1"/>
          </p:cNvSpPr>
          <p:nvPr>
            <p:ph type="title"/>
          </p:nvPr>
        </p:nvSpPr>
        <p:spPr/>
        <p:txBody>
          <a:bodyPr/>
          <a:lstStyle/>
          <a:p>
            <a:r>
              <a:rPr lang="en-US" altLang="zh-CN" dirty="0"/>
              <a:t>【</a:t>
            </a:r>
            <a:r>
              <a:rPr lang="zh-CN" altLang="en-US" dirty="0"/>
              <a:t>实例</a:t>
            </a:r>
            <a:r>
              <a:rPr lang="en-US" altLang="zh-CN" dirty="0"/>
              <a:t>9-16】</a:t>
            </a:r>
            <a:endParaRPr lang="zh-CN" altLang="en-US" dirty="0"/>
          </a:p>
        </p:txBody>
      </p:sp>
      <p:sp>
        <p:nvSpPr>
          <p:cNvPr id="3" name="内容占位符 2">
            <a:extLst>
              <a:ext uri="{FF2B5EF4-FFF2-40B4-BE49-F238E27FC236}">
                <a16:creationId xmlns:a16="http://schemas.microsoft.com/office/drawing/2014/main" id="{2C6F96CF-382B-4A37-BE24-9C273790D59F}"/>
              </a:ext>
            </a:extLst>
          </p:cNvPr>
          <p:cNvSpPr>
            <a:spLocks noGrp="1"/>
          </p:cNvSpPr>
          <p:nvPr>
            <p:ph idx="1"/>
          </p:nvPr>
        </p:nvSpPr>
        <p:spPr/>
        <p:txBody>
          <a:bodyPr>
            <a:normAutofit fontScale="70000" lnSpcReduction="20000"/>
          </a:bodyPr>
          <a:lstStyle/>
          <a:p>
            <a:r>
              <a:rPr lang="en-US" altLang="zh-CN" dirty="0"/>
              <a:t>【</a:t>
            </a:r>
            <a:r>
              <a:rPr lang="zh-CN" altLang="en-US" dirty="0"/>
              <a:t>实例</a:t>
            </a:r>
            <a:r>
              <a:rPr lang="en-US" altLang="zh-CN" dirty="0"/>
              <a:t>9-16】</a:t>
            </a:r>
            <a:r>
              <a:rPr lang="zh-CN" altLang="en-US" dirty="0"/>
              <a:t>将</a:t>
            </a:r>
            <a:r>
              <a:rPr lang="en-US" altLang="zh-CN" dirty="0"/>
              <a:t>【</a:t>
            </a:r>
            <a:r>
              <a:rPr lang="zh-CN" altLang="en-US" dirty="0"/>
              <a:t>实例</a:t>
            </a:r>
            <a:r>
              <a:rPr lang="en-US" altLang="zh-CN" dirty="0"/>
              <a:t>9-5】</a:t>
            </a:r>
            <a:r>
              <a:rPr lang="zh-CN" altLang="en-US" dirty="0"/>
              <a:t>的</a:t>
            </a:r>
            <a:r>
              <a:rPr lang="en-US" altLang="zh-CN" dirty="0"/>
              <a:t>Sqoop</a:t>
            </a:r>
            <a:r>
              <a:rPr lang="zh-CN" altLang="en-US" dirty="0"/>
              <a:t>命令定义成</a:t>
            </a:r>
            <a:r>
              <a:rPr lang="en-US" altLang="zh-CN" dirty="0"/>
              <a:t>Sqoop Job</a:t>
            </a:r>
            <a:r>
              <a:rPr lang="zh-CN" altLang="en-US" dirty="0"/>
              <a:t>，并尝试执行、查看等功能。</a:t>
            </a:r>
          </a:p>
          <a:p>
            <a:pPr marL="171450" lvl="1">
              <a:spcBef>
                <a:spcPts val="750"/>
              </a:spcBef>
            </a:pPr>
            <a:r>
              <a:rPr lang="zh-CN" altLang="en-US" sz="2100" dirty="0"/>
              <a:t>① 创建</a:t>
            </a:r>
            <a:r>
              <a:rPr lang="en-US" altLang="zh-CN" sz="2100" dirty="0"/>
              <a:t>Sqoop Job</a:t>
            </a:r>
            <a:r>
              <a:rPr lang="zh-CN" altLang="en-US" sz="2100" dirty="0"/>
              <a:t>，使用的命令如下所示。</a:t>
            </a:r>
          </a:p>
          <a:p>
            <a:pPr marL="0" lvl="1" indent="0">
              <a:spcBef>
                <a:spcPts val="750"/>
              </a:spcBef>
              <a:buNone/>
            </a:pPr>
            <a:r>
              <a:rPr lang="en-US" altLang="zh-CN" sz="2100" i="1" dirty="0" err="1"/>
              <a:t>sqoop</a:t>
            </a:r>
            <a:r>
              <a:rPr lang="en-US" altLang="zh-CN" sz="2100" i="1" dirty="0"/>
              <a:t> job --create </a:t>
            </a:r>
            <a:r>
              <a:rPr lang="en-US" altLang="zh-CN" sz="2100" i="1" dirty="0" err="1"/>
              <a:t>sqoop_job</a:t>
            </a:r>
            <a:r>
              <a:rPr lang="en-US" altLang="zh-CN" sz="2100" i="1" dirty="0"/>
              <a:t>  -- \</a:t>
            </a:r>
          </a:p>
          <a:p>
            <a:pPr marL="0" lvl="1" indent="0">
              <a:spcBef>
                <a:spcPts val="750"/>
              </a:spcBef>
              <a:buNone/>
            </a:pPr>
            <a:r>
              <a:rPr lang="en-US" altLang="zh-CN" sz="2100" i="1" dirty="0"/>
              <a:t>import --connect </a:t>
            </a:r>
            <a:r>
              <a:rPr lang="en-US" altLang="zh-CN" sz="2100" i="1" dirty="0" err="1"/>
              <a:t>jdbc:mysql</a:t>
            </a:r>
            <a:r>
              <a:rPr lang="en-US" altLang="zh-CN" sz="2100" i="1" dirty="0"/>
              <a:t>://192.168.18.130:3306/</a:t>
            </a:r>
            <a:r>
              <a:rPr lang="en-US" altLang="zh-CN" sz="2100" i="1" dirty="0" err="1"/>
              <a:t>sqoop</a:t>
            </a:r>
            <a:r>
              <a:rPr lang="en-US" altLang="zh-CN" sz="2100" i="1" dirty="0"/>
              <a:t> \</a:t>
            </a:r>
          </a:p>
          <a:p>
            <a:pPr marL="0" lvl="1" indent="0">
              <a:spcBef>
                <a:spcPts val="750"/>
              </a:spcBef>
              <a:buNone/>
            </a:pPr>
            <a:r>
              <a:rPr lang="en-US" altLang="zh-CN" sz="2100" i="1" dirty="0"/>
              <a:t>--username root \</a:t>
            </a:r>
          </a:p>
          <a:p>
            <a:pPr marL="0" lvl="1" indent="0">
              <a:spcBef>
                <a:spcPts val="750"/>
              </a:spcBef>
              <a:buNone/>
            </a:pPr>
            <a:r>
              <a:rPr lang="en-US" altLang="zh-CN" sz="2100" i="1" dirty="0"/>
              <a:t>--password </a:t>
            </a:r>
            <a:r>
              <a:rPr lang="en-US" altLang="zh-CN" sz="2100" i="1" dirty="0" err="1"/>
              <a:t>xijing</a:t>
            </a:r>
            <a:r>
              <a:rPr lang="en-US" altLang="zh-CN" sz="2100" i="1" dirty="0"/>
              <a:t> \</a:t>
            </a:r>
          </a:p>
          <a:p>
            <a:pPr marL="0" lvl="1" indent="0">
              <a:spcBef>
                <a:spcPts val="750"/>
              </a:spcBef>
              <a:buNone/>
            </a:pPr>
            <a:r>
              <a:rPr lang="en-US" altLang="zh-CN" sz="2100" i="1" dirty="0"/>
              <a:t>--table student \</a:t>
            </a:r>
          </a:p>
          <a:p>
            <a:pPr marL="0" lvl="1" indent="0">
              <a:spcBef>
                <a:spcPts val="750"/>
              </a:spcBef>
              <a:buNone/>
            </a:pPr>
            <a:r>
              <a:rPr lang="en-US" altLang="zh-CN" sz="2100" i="1" dirty="0"/>
              <a:t>--target-</a:t>
            </a:r>
            <a:r>
              <a:rPr lang="en-US" altLang="zh-CN" sz="2100" i="1" dirty="0" err="1"/>
              <a:t>dir</a:t>
            </a:r>
            <a:r>
              <a:rPr lang="en-US" altLang="zh-CN" sz="2100" i="1" dirty="0"/>
              <a:t> </a:t>
            </a:r>
            <a:r>
              <a:rPr lang="en-US" altLang="zh-CN" sz="2100" i="1" dirty="0" err="1"/>
              <a:t>student_sqoop_job</a:t>
            </a:r>
            <a:r>
              <a:rPr lang="en-US" altLang="zh-CN" sz="2100" i="1" dirty="0"/>
              <a:t> \</a:t>
            </a:r>
          </a:p>
          <a:p>
            <a:pPr marL="0" lvl="1" indent="0">
              <a:spcBef>
                <a:spcPts val="750"/>
              </a:spcBef>
              <a:buNone/>
            </a:pPr>
            <a:r>
              <a:rPr lang="en-US" altLang="zh-CN" sz="2100" i="1" dirty="0"/>
              <a:t>--num-mappers 1</a:t>
            </a:r>
          </a:p>
          <a:p>
            <a:pPr marL="171450" lvl="1">
              <a:spcBef>
                <a:spcPts val="750"/>
              </a:spcBef>
            </a:pPr>
            <a:r>
              <a:rPr lang="zh-CN" altLang="en-US" sz="2100" dirty="0"/>
              <a:t>读者需要注意的是，上述命令中“</a:t>
            </a:r>
            <a:r>
              <a:rPr lang="en-US" altLang="zh-CN" sz="2100" dirty="0"/>
              <a:t>import”</a:t>
            </a:r>
            <a:r>
              <a:rPr lang="zh-CN" altLang="en-US" sz="2100" dirty="0"/>
              <a:t>和其前的“</a:t>
            </a:r>
            <a:r>
              <a:rPr lang="en-US" altLang="zh-CN" sz="2100" dirty="0"/>
              <a:t>--”</a:t>
            </a:r>
            <a:r>
              <a:rPr lang="zh-CN" altLang="en-US" sz="2100" dirty="0"/>
              <a:t>中间必须有</a:t>
            </a:r>
            <a:r>
              <a:rPr lang="en-US" altLang="zh-CN" sz="2100" dirty="0"/>
              <a:t>1</a:t>
            </a:r>
            <a:r>
              <a:rPr lang="zh-CN" altLang="en-US" sz="2100" dirty="0"/>
              <a:t>个空格，否则出错。</a:t>
            </a:r>
          </a:p>
          <a:p>
            <a:endParaRPr lang="zh-CN" altLang="en-US" dirty="0"/>
          </a:p>
        </p:txBody>
      </p:sp>
    </p:spTree>
    <p:extLst>
      <p:ext uri="{BB962C8B-B14F-4D97-AF65-F5344CB8AC3E}">
        <p14:creationId xmlns:p14="http://schemas.microsoft.com/office/powerpoint/2010/main" val="1205760460"/>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96B3F-D71B-45D0-A8B8-82B4955D3B9A}"/>
              </a:ext>
            </a:extLst>
          </p:cNvPr>
          <p:cNvSpPr>
            <a:spLocks noGrp="1"/>
          </p:cNvSpPr>
          <p:nvPr>
            <p:ph type="title"/>
          </p:nvPr>
        </p:nvSpPr>
        <p:spPr/>
        <p:txBody>
          <a:bodyPr/>
          <a:lstStyle/>
          <a:p>
            <a:r>
              <a:rPr lang="en-US" altLang="zh-CN" dirty="0"/>
              <a:t>【</a:t>
            </a:r>
            <a:r>
              <a:rPr lang="zh-CN" altLang="en-US" dirty="0"/>
              <a:t>实例</a:t>
            </a:r>
            <a:r>
              <a:rPr lang="en-US" altLang="zh-CN" dirty="0"/>
              <a:t>9-16】</a:t>
            </a:r>
            <a:endParaRPr lang="zh-CN" altLang="en-US" dirty="0"/>
          </a:p>
        </p:txBody>
      </p:sp>
      <p:sp>
        <p:nvSpPr>
          <p:cNvPr id="3" name="内容占位符 2">
            <a:extLst>
              <a:ext uri="{FF2B5EF4-FFF2-40B4-BE49-F238E27FC236}">
                <a16:creationId xmlns:a16="http://schemas.microsoft.com/office/drawing/2014/main" id="{2C6F96CF-382B-4A37-BE24-9C273790D59F}"/>
              </a:ext>
            </a:extLst>
          </p:cNvPr>
          <p:cNvSpPr>
            <a:spLocks noGrp="1"/>
          </p:cNvSpPr>
          <p:nvPr>
            <p:ph idx="1"/>
          </p:nvPr>
        </p:nvSpPr>
        <p:spPr>
          <a:xfrm>
            <a:off x="628650" y="1369219"/>
            <a:ext cx="3241040" cy="3263504"/>
          </a:xfrm>
        </p:spPr>
        <p:txBody>
          <a:bodyPr>
            <a:normAutofit/>
          </a:bodyPr>
          <a:lstStyle/>
          <a:p>
            <a:r>
              <a:rPr lang="zh-CN" altLang="zh-CN" dirty="0"/>
              <a:t>② 列出</a:t>
            </a:r>
            <a:r>
              <a:rPr lang="en-US" altLang="zh-CN" dirty="0"/>
              <a:t>Sqoop Job</a:t>
            </a:r>
            <a:r>
              <a:rPr lang="zh-CN" altLang="zh-CN" dirty="0"/>
              <a:t>，使用的命令如下所示。</a:t>
            </a:r>
          </a:p>
          <a:p>
            <a:pPr marL="0" indent="0">
              <a:buNone/>
            </a:pPr>
            <a:r>
              <a:rPr lang="en-US" altLang="zh-CN" i="1" dirty="0" err="1"/>
              <a:t>sqoop</a:t>
            </a:r>
            <a:r>
              <a:rPr lang="en-US" altLang="zh-CN" i="1" dirty="0"/>
              <a:t> job --list</a:t>
            </a:r>
            <a:endParaRPr lang="zh-CN" altLang="zh-CN" i="1" dirty="0"/>
          </a:p>
        </p:txBody>
      </p:sp>
      <p:pic>
        <p:nvPicPr>
          <p:cNvPr id="4" name="图片 3">
            <a:extLst>
              <a:ext uri="{FF2B5EF4-FFF2-40B4-BE49-F238E27FC236}">
                <a16:creationId xmlns:a16="http://schemas.microsoft.com/office/drawing/2014/main" id="{B8A91C71-4C2E-4820-93B5-2FB6D9A14A6F}"/>
              </a:ext>
            </a:extLst>
          </p:cNvPr>
          <p:cNvPicPr>
            <a:picLocks noChangeAspect="1"/>
          </p:cNvPicPr>
          <p:nvPr/>
        </p:nvPicPr>
        <p:blipFill>
          <a:blip r:embed="rId2"/>
          <a:stretch>
            <a:fillRect/>
          </a:stretch>
        </p:blipFill>
        <p:spPr>
          <a:xfrm>
            <a:off x="3869690" y="429577"/>
            <a:ext cx="5274310" cy="4284345"/>
          </a:xfrm>
          <a:prstGeom prst="rect">
            <a:avLst/>
          </a:prstGeom>
        </p:spPr>
      </p:pic>
    </p:spTree>
    <p:extLst>
      <p:ext uri="{BB962C8B-B14F-4D97-AF65-F5344CB8AC3E}">
        <p14:creationId xmlns:p14="http://schemas.microsoft.com/office/powerpoint/2010/main" val="616442387"/>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D158B-2DB3-41F8-B08D-1209851EE9DC}"/>
              </a:ext>
            </a:extLst>
          </p:cNvPr>
          <p:cNvSpPr>
            <a:spLocks noGrp="1"/>
          </p:cNvSpPr>
          <p:nvPr>
            <p:ph type="title"/>
          </p:nvPr>
        </p:nvSpPr>
        <p:spPr/>
        <p:txBody>
          <a:bodyPr/>
          <a:lstStyle/>
          <a:p>
            <a:r>
              <a:rPr lang="en-US" altLang="zh-CN" dirty="0"/>
              <a:t>【</a:t>
            </a:r>
            <a:r>
              <a:rPr lang="zh-CN" altLang="en-US" dirty="0"/>
              <a:t>实例</a:t>
            </a:r>
            <a:r>
              <a:rPr lang="en-US" altLang="zh-CN" dirty="0"/>
              <a:t>9-16】</a:t>
            </a:r>
            <a:endParaRPr lang="zh-CN" altLang="en-US" dirty="0"/>
          </a:p>
        </p:txBody>
      </p:sp>
      <p:sp>
        <p:nvSpPr>
          <p:cNvPr id="3" name="内容占位符 2">
            <a:extLst>
              <a:ext uri="{FF2B5EF4-FFF2-40B4-BE49-F238E27FC236}">
                <a16:creationId xmlns:a16="http://schemas.microsoft.com/office/drawing/2014/main" id="{76D50D1A-FBE3-4F37-AF35-63CB2CE1E6FA}"/>
              </a:ext>
            </a:extLst>
          </p:cNvPr>
          <p:cNvSpPr>
            <a:spLocks noGrp="1"/>
          </p:cNvSpPr>
          <p:nvPr>
            <p:ph idx="1"/>
          </p:nvPr>
        </p:nvSpPr>
        <p:spPr>
          <a:xfrm>
            <a:off x="628650" y="1369219"/>
            <a:ext cx="3241040" cy="3263504"/>
          </a:xfrm>
        </p:spPr>
        <p:txBody>
          <a:bodyPr>
            <a:normAutofit fontScale="92500" lnSpcReduction="20000"/>
          </a:bodyPr>
          <a:lstStyle/>
          <a:p>
            <a:r>
              <a:rPr lang="zh-CN" altLang="zh-CN" dirty="0"/>
              <a:t>③ 执行</a:t>
            </a:r>
            <a:r>
              <a:rPr lang="en-US" altLang="zh-CN" dirty="0"/>
              <a:t>Sqoop Job</a:t>
            </a:r>
            <a:r>
              <a:rPr lang="zh-CN" altLang="zh-CN" dirty="0"/>
              <a:t>，使用的命令如下所示，从图中可以看到，执行</a:t>
            </a:r>
            <a:r>
              <a:rPr lang="en-US" altLang="zh-CN" dirty="0"/>
              <a:t>Sqoop Job</a:t>
            </a:r>
            <a:r>
              <a:rPr lang="zh-CN" altLang="zh-CN" dirty="0"/>
              <a:t>过程中需要输入</a:t>
            </a:r>
            <a:r>
              <a:rPr lang="en-US" altLang="zh-CN" dirty="0"/>
              <a:t>MySQL</a:t>
            </a:r>
            <a:r>
              <a:rPr lang="zh-CN" altLang="zh-CN" dirty="0"/>
              <a:t>密码，主要原因是在执行</a:t>
            </a:r>
            <a:r>
              <a:rPr lang="en-US" altLang="zh-CN" dirty="0"/>
              <a:t>Job</a:t>
            </a:r>
            <a:r>
              <a:rPr lang="zh-CN" altLang="zh-CN" dirty="0"/>
              <a:t>时使用</a:t>
            </a:r>
            <a:r>
              <a:rPr lang="en-US" altLang="zh-CN" dirty="0"/>
              <a:t>--password</a:t>
            </a:r>
            <a:r>
              <a:rPr lang="zh-CN" altLang="zh-CN" dirty="0"/>
              <a:t>参数有警告，并且需要输入密码才能执行</a:t>
            </a:r>
            <a:r>
              <a:rPr lang="en-US" altLang="zh-CN" dirty="0"/>
              <a:t>Job</a:t>
            </a:r>
            <a:r>
              <a:rPr lang="zh-CN" altLang="zh-CN" dirty="0"/>
              <a:t>，当采用</a:t>
            </a:r>
            <a:r>
              <a:rPr lang="en-US" altLang="zh-CN" dirty="0"/>
              <a:t>--password-file</a:t>
            </a:r>
            <a:r>
              <a:rPr lang="zh-CN" altLang="zh-CN" dirty="0"/>
              <a:t>参数时，执行</a:t>
            </a:r>
            <a:r>
              <a:rPr lang="en-US" altLang="zh-CN" dirty="0"/>
              <a:t>Job</a:t>
            </a:r>
            <a:r>
              <a:rPr lang="zh-CN" altLang="zh-CN" dirty="0"/>
              <a:t>时就无需输入数据库密码。</a:t>
            </a:r>
          </a:p>
          <a:p>
            <a:pPr marL="0" indent="0">
              <a:buNone/>
            </a:pPr>
            <a:r>
              <a:rPr lang="en-US" altLang="zh-CN" i="1" dirty="0" err="1"/>
              <a:t>sqoop</a:t>
            </a:r>
            <a:r>
              <a:rPr lang="en-US" altLang="zh-CN" i="1" dirty="0"/>
              <a:t> job --exec </a:t>
            </a:r>
            <a:r>
              <a:rPr lang="en-US" altLang="zh-CN" i="1" dirty="0" err="1"/>
              <a:t>sqoop_job</a:t>
            </a:r>
            <a:endParaRPr lang="zh-CN" altLang="zh-CN" i="1" dirty="0"/>
          </a:p>
          <a:p>
            <a:endParaRPr lang="zh-CN" altLang="en-US" dirty="0"/>
          </a:p>
        </p:txBody>
      </p:sp>
      <p:pic>
        <p:nvPicPr>
          <p:cNvPr id="4" name="图片 3">
            <a:extLst>
              <a:ext uri="{FF2B5EF4-FFF2-40B4-BE49-F238E27FC236}">
                <a16:creationId xmlns:a16="http://schemas.microsoft.com/office/drawing/2014/main" id="{3F9DF682-F422-4ADF-9776-0AF536A80431}"/>
              </a:ext>
            </a:extLst>
          </p:cNvPr>
          <p:cNvPicPr/>
          <p:nvPr/>
        </p:nvPicPr>
        <p:blipFill>
          <a:blip r:embed="rId2"/>
          <a:stretch>
            <a:fillRect/>
          </a:stretch>
        </p:blipFill>
        <p:spPr>
          <a:xfrm>
            <a:off x="3869690" y="510777"/>
            <a:ext cx="5274310" cy="4192270"/>
          </a:xfrm>
          <a:prstGeom prst="rect">
            <a:avLst/>
          </a:prstGeom>
        </p:spPr>
      </p:pic>
    </p:spTree>
    <p:extLst>
      <p:ext uri="{BB962C8B-B14F-4D97-AF65-F5344CB8AC3E}">
        <p14:creationId xmlns:p14="http://schemas.microsoft.com/office/powerpoint/2010/main" val="566150448"/>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30341-15CF-4B5D-BA8A-0F34C6A75F42}"/>
              </a:ext>
            </a:extLst>
          </p:cNvPr>
          <p:cNvSpPr>
            <a:spLocks noGrp="1"/>
          </p:cNvSpPr>
          <p:nvPr>
            <p:ph type="title"/>
          </p:nvPr>
        </p:nvSpPr>
        <p:spPr/>
        <p:txBody>
          <a:bodyPr/>
          <a:lstStyle/>
          <a:p>
            <a:r>
              <a:rPr lang="en-US" altLang="zh-CN" dirty="0"/>
              <a:t>【</a:t>
            </a:r>
            <a:r>
              <a:rPr lang="zh-CN" altLang="en-US" dirty="0"/>
              <a:t>实例</a:t>
            </a:r>
            <a:r>
              <a:rPr lang="en-US" altLang="zh-CN" dirty="0"/>
              <a:t>9-16】</a:t>
            </a:r>
            <a:endParaRPr lang="zh-CN" altLang="en-US" dirty="0"/>
          </a:p>
        </p:txBody>
      </p:sp>
      <p:sp>
        <p:nvSpPr>
          <p:cNvPr id="3" name="内容占位符 2">
            <a:extLst>
              <a:ext uri="{FF2B5EF4-FFF2-40B4-BE49-F238E27FC236}">
                <a16:creationId xmlns:a16="http://schemas.microsoft.com/office/drawing/2014/main" id="{76BAFCE1-997D-47AC-96FD-3F3C7F35993A}"/>
              </a:ext>
            </a:extLst>
          </p:cNvPr>
          <p:cNvSpPr>
            <a:spLocks noGrp="1"/>
          </p:cNvSpPr>
          <p:nvPr>
            <p:ph idx="1"/>
          </p:nvPr>
        </p:nvSpPr>
        <p:spPr/>
        <p:txBody>
          <a:bodyPr/>
          <a:lstStyle/>
          <a:p>
            <a:r>
              <a:rPr lang="zh-CN" altLang="zh-CN" dirty="0"/>
              <a:t>④ 上述所有命令执行完毕后，可以使用“</a:t>
            </a:r>
            <a:r>
              <a:rPr lang="en-US" altLang="zh-CN" dirty="0" err="1"/>
              <a:t>hadoop</a:t>
            </a:r>
            <a:r>
              <a:rPr lang="en-US" altLang="zh-CN" dirty="0"/>
              <a:t> fs</a:t>
            </a:r>
            <a:r>
              <a:rPr lang="zh-CN" altLang="zh-CN" dirty="0"/>
              <a:t>”或“</a:t>
            </a:r>
            <a:r>
              <a:rPr lang="en-US" altLang="zh-CN" dirty="0" err="1"/>
              <a:t>hdfs</a:t>
            </a:r>
            <a:r>
              <a:rPr lang="en-US" altLang="zh-CN" dirty="0"/>
              <a:t> </a:t>
            </a:r>
            <a:r>
              <a:rPr lang="en-US" altLang="zh-CN" dirty="0" err="1"/>
              <a:t>dfs</a:t>
            </a:r>
            <a:r>
              <a:rPr lang="zh-CN" altLang="zh-CN" dirty="0"/>
              <a:t>”命令在</a:t>
            </a:r>
            <a:r>
              <a:rPr lang="en-US" altLang="zh-CN" dirty="0"/>
              <a:t>HDFS</a:t>
            </a:r>
            <a:r>
              <a:rPr lang="zh-CN" altLang="zh-CN" dirty="0"/>
              <a:t>上查看导入的结果</a:t>
            </a:r>
            <a:r>
              <a:rPr lang="zh-CN" altLang="en-US" dirty="0"/>
              <a:t>。</a:t>
            </a:r>
          </a:p>
        </p:txBody>
      </p:sp>
      <p:pic>
        <p:nvPicPr>
          <p:cNvPr id="4" name="图片 3">
            <a:extLst>
              <a:ext uri="{FF2B5EF4-FFF2-40B4-BE49-F238E27FC236}">
                <a16:creationId xmlns:a16="http://schemas.microsoft.com/office/drawing/2014/main" id="{092A4890-6434-43E2-8B3A-54D83D769C21}"/>
              </a:ext>
            </a:extLst>
          </p:cNvPr>
          <p:cNvPicPr/>
          <p:nvPr/>
        </p:nvPicPr>
        <p:blipFill>
          <a:blip r:embed="rId2"/>
          <a:stretch>
            <a:fillRect/>
          </a:stretch>
        </p:blipFill>
        <p:spPr>
          <a:xfrm>
            <a:off x="1934845" y="2312275"/>
            <a:ext cx="5274310" cy="1693545"/>
          </a:xfrm>
          <a:prstGeom prst="rect">
            <a:avLst/>
          </a:prstGeom>
        </p:spPr>
      </p:pic>
    </p:spTree>
    <p:extLst>
      <p:ext uri="{BB962C8B-B14F-4D97-AF65-F5344CB8AC3E}">
        <p14:creationId xmlns:p14="http://schemas.microsoft.com/office/powerpoint/2010/main" val="1669102843"/>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A975B-165C-421D-8973-A32C03881454}"/>
              </a:ext>
            </a:extLst>
          </p:cNvPr>
          <p:cNvSpPr>
            <a:spLocks noGrp="1"/>
          </p:cNvSpPr>
          <p:nvPr>
            <p:ph type="title"/>
          </p:nvPr>
        </p:nvSpPr>
        <p:spPr/>
        <p:txBody>
          <a:bodyPr/>
          <a:lstStyle/>
          <a:p>
            <a:r>
              <a:rPr lang="en-US" altLang="zh-CN" dirty="0"/>
              <a:t>2. Sqoop API</a:t>
            </a:r>
            <a:endParaRPr lang="zh-CN" altLang="en-US" dirty="0"/>
          </a:p>
        </p:txBody>
      </p:sp>
      <p:sp>
        <p:nvSpPr>
          <p:cNvPr id="3" name="内容占位符 2">
            <a:extLst>
              <a:ext uri="{FF2B5EF4-FFF2-40B4-BE49-F238E27FC236}">
                <a16:creationId xmlns:a16="http://schemas.microsoft.com/office/drawing/2014/main" id="{B0951331-1008-4EE4-A5AC-3F65851C7EC4}"/>
              </a:ext>
            </a:extLst>
          </p:cNvPr>
          <p:cNvSpPr>
            <a:spLocks noGrp="1"/>
          </p:cNvSpPr>
          <p:nvPr>
            <p:ph idx="1"/>
          </p:nvPr>
        </p:nvSpPr>
        <p:spPr/>
        <p:txBody>
          <a:bodyPr/>
          <a:lstStyle/>
          <a:p>
            <a:r>
              <a:rPr lang="zh-CN" altLang="en-US" dirty="0"/>
              <a:t>关于</a:t>
            </a:r>
            <a:r>
              <a:rPr lang="en-US" altLang="zh-CN" dirty="0"/>
              <a:t>Sqoop API</a:t>
            </a:r>
            <a:r>
              <a:rPr lang="zh-CN" altLang="en-US" dirty="0"/>
              <a:t>的介绍读者请参考</a:t>
            </a:r>
            <a:r>
              <a:rPr lang="en-US" altLang="zh-CN" dirty="0"/>
              <a:t>Sqoop</a:t>
            </a:r>
            <a:r>
              <a:rPr lang="zh-CN" altLang="en-US" dirty="0"/>
              <a:t>开发者指南</a:t>
            </a:r>
            <a:r>
              <a:rPr lang="en-US" altLang="zh-CN" dirty="0">
                <a:hlinkClick r:id="rId2"/>
              </a:rPr>
              <a:t>http://sqoop.apache.org/docs/1.4.7/SqoopDevGuide.html</a:t>
            </a:r>
            <a:r>
              <a:rPr lang="zh-CN" altLang="en-US" dirty="0"/>
              <a:t>。</a:t>
            </a:r>
          </a:p>
        </p:txBody>
      </p:sp>
    </p:spTree>
    <p:extLst>
      <p:ext uri="{BB962C8B-B14F-4D97-AF65-F5344CB8AC3E}">
        <p14:creationId xmlns:p14="http://schemas.microsoft.com/office/powerpoint/2010/main" val="254930843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011AF-EB3D-4E6C-9837-C8C668412458}"/>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6CA3DC6A-009A-4E8A-9235-96B9F0EAD186}"/>
              </a:ext>
            </a:extLst>
          </p:cNvPr>
          <p:cNvSpPr>
            <a:spLocks noGrp="1"/>
          </p:cNvSpPr>
          <p:nvPr>
            <p:ph idx="1"/>
          </p:nvPr>
        </p:nvSpPr>
        <p:spPr/>
        <p:txBody>
          <a:bodyPr/>
          <a:lstStyle/>
          <a:p>
            <a:r>
              <a:rPr lang="en-US" altLang="zh-CN" dirty="0"/>
              <a:t>2. Sqoop</a:t>
            </a:r>
            <a:r>
              <a:rPr lang="zh-CN" altLang="en-US" dirty="0"/>
              <a:t>概述</a:t>
            </a:r>
          </a:p>
          <a:p>
            <a:pPr lvl="1"/>
            <a:r>
              <a:rPr lang="en-US" altLang="zh-CN" dirty="0"/>
              <a:t>Sqoop</a:t>
            </a:r>
            <a:r>
              <a:rPr lang="zh-CN" altLang="zh-CN" dirty="0"/>
              <a:t>是连接传统关系型数据库和</a:t>
            </a:r>
            <a:r>
              <a:rPr lang="en-US" altLang="zh-CN" dirty="0"/>
              <a:t>Hadoop</a:t>
            </a:r>
            <a:r>
              <a:rPr lang="zh-CN" altLang="zh-CN" dirty="0"/>
              <a:t>的桥梁，它不需要开发人员编写</a:t>
            </a:r>
            <a:r>
              <a:rPr lang="en-US" altLang="zh-CN" dirty="0"/>
              <a:t>MapReduce</a:t>
            </a:r>
            <a:r>
              <a:rPr lang="zh-CN" altLang="zh-CN" dirty="0"/>
              <a:t>程序，只需要编写简单的配置脚本即可，大大提升了开发效率。</a:t>
            </a:r>
          </a:p>
          <a:p>
            <a:pPr lvl="1"/>
            <a:r>
              <a:rPr lang="en-US" altLang="zh-CN" dirty="0"/>
              <a:t>Sqoop</a:t>
            </a:r>
            <a:r>
              <a:rPr lang="zh-CN" altLang="zh-CN" dirty="0"/>
              <a:t>核心设计思想是利用</a:t>
            </a:r>
            <a:r>
              <a:rPr lang="en-US" altLang="zh-CN" dirty="0"/>
              <a:t>MapReduce</a:t>
            </a:r>
            <a:r>
              <a:rPr lang="zh-CN" altLang="zh-CN" dirty="0"/>
              <a:t>加快数据传输速度。也就是说，</a:t>
            </a:r>
            <a:r>
              <a:rPr lang="en-US" altLang="zh-CN" dirty="0"/>
              <a:t>Sqoop</a:t>
            </a:r>
            <a:r>
              <a:rPr lang="zh-CN" altLang="zh-CN" dirty="0"/>
              <a:t>的导入和导出功能是通过</a:t>
            </a:r>
            <a:r>
              <a:rPr lang="en-US" altLang="zh-CN" dirty="0"/>
              <a:t>MapReduce</a:t>
            </a:r>
            <a:r>
              <a:rPr lang="zh-CN" altLang="zh-CN" dirty="0"/>
              <a:t>作业实现的，所以它是一种批处理方式进行数据传输，难以实现实时数据的导入和导出。</a:t>
            </a:r>
          </a:p>
        </p:txBody>
      </p:sp>
    </p:spTree>
    <p:extLst>
      <p:ext uri="{BB962C8B-B14F-4D97-AF65-F5344CB8AC3E}">
        <p14:creationId xmlns:p14="http://schemas.microsoft.com/office/powerpoint/2010/main" val="13837321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3F4CA-83BB-453D-A51E-E97C82C152AF}"/>
              </a:ext>
            </a:extLst>
          </p:cNvPr>
          <p:cNvSpPr>
            <a:spLocks noGrp="1"/>
          </p:cNvSpPr>
          <p:nvPr>
            <p:ph type="title"/>
          </p:nvPr>
        </p:nvSpPr>
        <p:spPr/>
        <p:txBody>
          <a:bodyPr/>
          <a:lstStyle/>
          <a:p>
            <a:r>
              <a:rPr lang="en-US" altLang="zh-CN" dirty="0"/>
              <a:t>9.1.5  </a:t>
            </a:r>
            <a:r>
              <a:rPr lang="zh-CN" altLang="en-US" dirty="0"/>
              <a:t>其它数据迁移工具</a:t>
            </a:r>
          </a:p>
        </p:txBody>
      </p:sp>
      <p:sp>
        <p:nvSpPr>
          <p:cNvPr id="3" name="内容占位符 2">
            <a:extLst>
              <a:ext uri="{FF2B5EF4-FFF2-40B4-BE49-F238E27FC236}">
                <a16:creationId xmlns:a16="http://schemas.microsoft.com/office/drawing/2014/main" id="{8B2DEECF-D40A-4200-ADC2-CF5EDA9F2895}"/>
              </a:ext>
            </a:extLst>
          </p:cNvPr>
          <p:cNvSpPr>
            <a:spLocks noGrp="1"/>
          </p:cNvSpPr>
          <p:nvPr>
            <p:ph idx="1"/>
          </p:nvPr>
        </p:nvSpPr>
        <p:spPr/>
        <p:txBody>
          <a:bodyPr>
            <a:normAutofit/>
          </a:bodyPr>
          <a:lstStyle/>
          <a:p>
            <a:r>
              <a:rPr lang="en-US" altLang="zh-CN" sz="1600" dirty="0" err="1"/>
              <a:t>DataX</a:t>
            </a:r>
            <a:r>
              <a:rPr lang="zh-CN" altLang="zh-CN" sz="1600" dirty="0"/>
              <a:t>是阿里巴巴集团内被广泛使用的开源的离线数据同步工具</a:t>
            </a:r>
            <a:r>
              <a:rPr lang="en-US" altLang="zh-CN" sz="1600" dirty="0"/>
              <a:t>/</a:t>
            </a:r>
            <a:r>
              <a:rPr lang="zh-CN" altLang="zh-CN" sz="1600" dirty="0"/>
              <a:t>平台，实现包括</a:t>
            </a:r>
            <a:r>
              <a:rPr lang="en-US" altLang="zh-CN" sz="1600" dirty="0"/>
              <a:t>MySQL</a:t>
            </a:r>
            <a:r>
              <a:rPr lang="zh-CN" altLang="zh-CN" sz="1600" dirty="0"/>
              <a:t>、</a:t>
            </a:r>
            <a:r>
              <a:rPr lang="en-US" altLang="zh-CN" sz="1600" dirty="0"/>
              <a:t>Oracle</a:t>
            </a:r>
            <a:r>
              <a:rPr lang="zh-CN" altLang="zh-CN" sz="1600" dirty="0"/>
              <a:t>、</a:t>
            </a:r>
            <a:r>
              <a:rPr lang="en-US" altLang="zh-CN" sz="1600" dirty="0" err="1"/>
              <a:t>SqlServer</a:t>
            </a:r>
            <a:r>
              <a:rPr lang="zh-CN" altLang="zh-CN" sz="1600" dirty="0"/>
              <a:t>、</a:t>
            </a:r>
            <a:r>
              <a:rPr lang="en-US" altLang="zh-CN" sz="1600" dirty="0" err="1"/>
              <a:t>Postgre</a:t>
            </a:r>
            <a:r>
              <a:rPr lang="zh-CN" altLang="zh-CN" sz="1600" dirty="0"/>
              <a:t>、</a:t>
            </a:r>
            <a:r>
              <a:rPr lang="en-US" altLang="zh-CN" sz="1600" dirty="0"/>
              <a:t>HDFS</a:t>
            </a:r>
            <a:r>
              <a:rPr lang="zh-CN" altLang="zh-CN" sz="1600" dirty="0"/>
              <a:t>、</a:t>
            </a:r>
            <a:r>
              <a:rPr lang="en-US" altLang="zh-CN" sz="1600" dirty="0"/>
              <a:t>Hive</a:t>
            </a:r>
            <a:r>
              <a:rPr lang="zh-CN" altLang="zh-CN" sz="1600" dirty="0"/>
              <a:t>、</a:t>
            </a:r>
            <a:r>
              <a:rPr lang="en-US" altLang="zh-CN" sz="1600" dirty="0"/>
              <a:t>ADS</a:t>
            </a:r>
            <a:r>
              <a:rPr lang="zh-CN" altLang="zh-CN" sz="1600" dirty="0"/>
              <a:t>、</a:t>
            </a:r>
            <a:r>
              <a:rPr lang="en-US" altLang="zh-CN" sz="1600" dirty="0"/>
              <a:t>HBase</a:t>
            </a:r>
            <a:r>
              <a:rPr lang="zh-CN" altLang="zh-CN" sz="1600" dirty="0"/>
              <a:t>、</a:t>
            </a:r>
            <a:r>
              <a:rPr lang="en-US" altLang="zh-CN" sz="1600" dirty="0" err="1"/>
              <a:t>TableStore</a:t>
            </a:r>
            <a:r>
              <a:rPr lang="zh-CN" altLang="zh-CN" sz="1600" dirty="0"/>
              <a:t>（</a:t>
            </a:r>
            <a:r>
              <a:rPr lang="en-US" altLang="zh-CN" sz="1600" dirty="0"/>
              <a:t>OTS</a:t>
            </a:r>
            <a:r>
              <a:rPr lang="zh-CN" altLang="zh-CN" sz="1600" dirty="0"/>
              <a:t>）、</a:t>
            </a:r>
            <a:r>
              <a:rPr lang="en-US" altLang="zh-CN" sz="1600" dirty="0" err="1"/>
              <a:t>MaxCompute</a:t>
            </a:r>
            <a:r>
              <a:rPr lang="zh-CN" altLang="zh-CN" sz="1600" dirty="0"/>
              <a:t>（</a:t>
            </a:r>
            <a:r>
              <a:rPr lang="en-US" altLang="zh-CN" sz="1600" dirty="0"/>
              <a:t>ODPS</a:t>
            </a:r>
            <a:r>
              <a:rPr lang="zh-CN" altLang="zh-CN" sz="1600" dirty="0"/>
              <a:t>）、</a:t>
            </a:r>
            <a:r>
              <a:rPr lang="en-US" altLang="zh-CN" sz="1600" dirty="0"/>
              <a:t>DRDS</a:t>
            </a:r>
            <a:r>
              <a:rPr lang="zh-CN" altLang="zh-CN" sz="1600" dirty="0"/>
              <a:t>等各种异构数据源之间高效的数据同步功能。</a:t>
            </a:r>
          </a:p>
          <a:p>
            <a:r>
              <a:rPr lang="en-US" altLang="zh-CN" sz="1600" dirty="0" err="1"/>
              <a:t>DataX</a:t>
            </a:r>
            <a:r>
              <a:rPr lang="zh-CN" altLang="zh-CN" sz="1600" dirty="0"/>
              <a:t>本身作为数据同步框架，将不同数据源的同步抽象为从源头数据源读取数据的</a:t>
            </a:r>
            <a:r>
              <a:rPr lang="en-US" altLang="zh-CN" sz="1600" dirty="0"/>
              <a:t>Reader</a:t>
            </a:r>
            <a:r>
              <a:rPr lang="zh-CN" altLang="zh-CN" sz="1600" dirty="0"/>
              <a:t>插件，以及向目标端写入数据的</a:t>
            </a:r>
            <a:r>
              <a:rPr lang="en-US" altLang="zh-CN" sz="1600" dirty="0"/>
              <a:t>Writer</a:t>
            </a:r>
            <a:r>
              <a:rPr lang="zh-CN" altLang="zh-CN" sz="1600" dirty="0"/>
              <a:t>插件，理论上</a:t>
            </a:r>
            <a:r>
              <a:rPr lang="en-US" altLang="zh-CN" sz="1600" dirty="0" err="1"/>
              <a:t>DataX</a:t>
            </a:r>
            <a:r>
              <a:rPr lang="zh-CN" altLang="zh-CN" sz="1600" dirty="0"/>
              <a:t>框架可以支持任意数据源类型的数据同步工作。同时</a:t>
            </a:r>
            <a:r>
              <a:rPr lang="en-US" altLang="zh-CN" sz="1600" dirty="0" err="1"/>
              <a:t>DataX</a:t>
            </a:r>
            <a:r>
              <a:rPr lang="zh-CN" altLang="zh-CN" sz="1600" dirty="0"/>
              <a:t>插件体系作为一套生态系统，每接入一套新数据源该新加入的数据源即可实现和现有的数据源互通。关于</a:t>
            </a:r>
            <a:r>
              <a:rPr lang="en-US" altLang="zh-CN" sz="1600" dirty="0" err="1"/>
              <a:t>DataX</a:t>
            </a:r>
            <a:r>
              <a:rPr lang="zh-CN" altLang="zh-CN" sz="1600" dirty="0"/>
              <a:t>的更多介绍读者可参考</a:t>
            </a:r>
            <a:r>
              <a:rPr lang="en-US" altLang="zh-CN" sz="1600" dirty="0">
                <a:hlinkClick r:id="rId2"/>
              </a:rPr>
              <a:t>https://github.com/alibaba/DataX</a:t>
            </a:r>
            <a:r>
              <a:rPr lang="zh-CN" altLang="zh-CN" sz="1600" dirty="0"/>
              <a:t>。</a:t>
            </a:r>
          </a:p>
        </p:txBody>
      </p:sp>
      <p:pic>
        <p:nvPicPr>
          <p:cNvPr id="4" name="图片 3">
            <a:extLst>
              <a:ext uri="{FF2B5EF4-FFF2-40B4-BE49-F238E27FC236}">
                <a16:creationId xmlns:a16="http://schemas.microsoft.com/office/drawing/2014/main" id="{2542F6DF-5906-4274-AA61-8E39ABBD02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25532" y="4044713"/>
            <a:ext cx="1892935" cy="588010"/>
          </a:xfrm>
          <a:prstGeom prst="rect">
            <a:avLst/>
          </a:prstGeom>
          <a:noFill/>
          <a:ln>
            <a:noFill/>
          </a:ln>
        </p:spPr>
      </p:pic>
    </p:spTree>
    <p:extLst>
      <p:ext uri="{BB962C8B-B14F-4D97-AF65-F5344CB8AC3E}">
        <p14:creationId xmlns:p14="http://schemas.microsoft.com/office/powerpoint/2010/main" val="3687593666"/>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E08A4-A542-4395-A853-9FC0A6A9E6ED}"/>
              </a:ext>
            </a:extLst>
          </p:cNvPr>
          <p:cNvSpPr>
            <a:spLocks noGrp="1"/>
          </p:cNvSpPr>
          <p:nvPr>
            <p:ph type="title"/>
          </p:nvPr>
        </p:nvSpPr>
        <p:spPr/>
        <p:txBody>
          <a:bodyPr/>
          <a:lstStyle/>
          <a:p>
            <a:r>
              <a:rPr lang="en-US" altLang="zh-CN" dirty="0"/>
              <a:t>9.2  </a:t>
            </a:r>
            <a:r>
              <a:rPr lang="zh-CN" altLang="en-US" dirty="0"/>
              <a:t>日志采集工具</a:t>
            </a:r>
            <a:r>
              <a:rPr lang="en-US" altLang="zh-CN" dirty="0"/>
              <a:t>Flume</a:t>
            </a:r>
            <a:endParaRPr lang="zh-CN" altLang="en-US" dirty="0"/>
          </a:p>
        </p:txBody>
      </p:sp>
      <p:sp>
        <p:nvSpPr>
          <p:cNvPr id="3" name="内容占位符 2">
            <a:extLst>
              <a:ext uri="{FF2B5EF4-FFF2-40B4-BE49-F238E27FC236}">
                <a16:creationId xmlns:a16="http://schemas.microsoft.com/office/drawing/2014/main" id="{5730A9F4-8C3D-4A7A-9969-3574E5DA1348}"/>
              </a:ext>
            </a:extLst>
          </p:cNvPr>
          <p:cNvSpPr>
            <a:spLocks noGrp="1"/>
          </p:cNvSpPr>
          <p:nvPr>
            <p:ph idx="1"/>
          </p:nvPr>
        </p:nvSpPr>
        <p:spPr/>
        <p:txBody>
          <a:bodyPr/>
          <a:lstStyle/>
          <a:p>
            <a:r>
              <a:rPr lang="en-US" altLang="zh-CN" dirty="0"/>
              <a:t>Apache Flume</a:t>
            </a:r>
            <a:r>
              <a:rPr lang="zh-CN" altLang="zh-CN" dirty="0"/>
              <a:t>是</a:t>
            </a:r>
            <a:r>
              <a:rPr lang="en-US" altLang="zh-CN" dirty="0"/>
              <a:t>Cloudera</a:t>
            </a:r>
            <a:r>
              <a:rPr lang="zh-CN" altLang="zh-CN" dirty="0"/>
              <a:t>公司提供的一个开源的、分布式的、高可靠的、高可用的海量日志采集、聚合和传输系统，是</a:t>
            </a:r>
            <a:r>
              <a:rPr lang="en-US" altLang="zh-CN" dirty="0"/>
              <a:t>Apache</a:t>
            </a:r>
            <a:r>
              <a:rPr lang="zh-CN" altLang="zh-CN" dirty="0"/>
              <a:t>的顶级项目。</a:t>
            </a:r>
            <a:endParaRPr lang="zh-CN" altLang="en-US" dirty="0"/>
          </a:p>
        </p:txBody>
      </p:sp>
      <p:pic>
        <p:nvPicPr>
          <p:cNvPr id="4" name="图片 3">
            <a:extLst>
              <a:ext uri="{FF2B5EF4-FFF2-40B4-BE49-F238E27FC236}">
                <a16:creationId xmlns:a16="http://schemas.microsoft.com/office/drawing/2014/main" id="{73EF753B-7673-4E8B-ACE7-8233E241DF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2571750"/>
            <a:ext cx="1619250" cy="1619250"/>
          </a:xfrm>
          <a:prstGeom prst="rect">
            <a:avLst/>
          </a:prstGeom>
          <a:noFill/>
          <a:ln>
            <a:noFill/>
          </a:ln>
        </p:spPr>
      </p:pic>
    </p:spTree>
    <p:extLst>
      <p:ext uri="{BB962C8B-B14F-4D97-AF65-F5344CB8AC3E}">
        <p14:creationId xmlns:p14="http://schemas.microsoft.com/office/powerpoint/2010/main" val="451907242"/>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CABA7-3AEE-4551-AB39-664DE624D73D}"/>
              </a:ext>
            </a:extLst>
          </p:cNvPr>
          <p:cNvSpPr>
            <a:spLocks noGrp="1"/>
          </p:cNvSpPr>
          <p:nvPr>
            <p:ph type="title"/>
          </p:nvPr>
        </p:nvSpPr>
        <p:spPr/>
        <p:txBody>
          <a:bodyPr/>
          <a:lstStyle/>
          <a:p>
            <a:r>
              <a:rPr lang="en-US" altLang="zh-CN" dirty="0"/>
              <a:t>9.2.1  </a:t>
            </a:r>
            <a:r>
              <a:rPr lang="zh-CN" altLang="en-US" dirty="0"/>
              <a:t>初识</a:t>
            </a:r>
            <a:r>
              <a:rPr lang="en-US" altLang="zh-CN" dirty="0"/>
              <a:t>Flume</a:t>
            </a:r>
            <a:endParaRPr lang="zh-CN" altLang="en-US" dirty="0"/>
          </a:p>
        </p:txBody>
      </p:sp>
      <p:sp>
        <p:nvSpPr>
          <p:cNvPr id="3" name="内容占位符 2">
            <a:extLst>
              <a:ext uri="{FF2B5EF4-FFF2-40B4-BE49-F238E27FC236}">
                <a16:creationId xmlns:a16="http://schemas.microsoft.com/office/drawing/2014/main" id="{77BB1A1F-EDF7-40C5-B941-0927705879D4}"/>
              </a:ext>
            </a:extLst>
          </p:cNvPr>
          <p:cNvSpPr>
            <a:spLocks noGrp="1"/>
          </p:cNvSpPr>
          <p:nvPr>
            <p:ph idx="1"/>
          </p:nvPr>
        </p:nvSpPr>
        <p:spPr/>
        <p:txBody>
          <a:bodyPr/>
          <a:lstStyle/>
          <a:p>
            <a:r>
              <a:rPr lang="en-US" altLang="zh-CN" dirty="0"/>
              <a:t>1. Flume</a:t>
            </a:r>
            <a:r>
              <a:rPr lang="zh-CN" altLang="en-US" dirty="0"/>
              <a:t>产生背景</a:t>
            </a:r>
          </a:p>
          <a:p>
            <a:pPr lvl="1"/>
            <a:r>
              <a:rPr lang="zh-CN" altLang="en-US" dirty="0"/>
              <a:t>对于关系型数据库可以使用</a:t>
            </a:r>
            <a:r>
              <a:rPr lang="en-US" altLang="zh-CN" dirty="0"/>
              <a:t>Sqoop</a:t>
            </a:r>
            <a:r>
              <a:rPr lang="zh-CN" altLang="en-US" dirty="0"/>
              <a:t>完成数据向</a:t>
            </a:r>
            <a:r>
              <a:rPr lang="en-US" altLang="zh-CN" dirty="0"/>
              <a:t>HDFS</a:t>
            </a:r>
            <a:r>
              <a:rPr lang="zh-CN" altLang="en-US" dirty="0"/>
              <a:t>的导入，从而通过</a:t>
            </a:r>
            <a:r>
              <a:rPr lang="en-US" altLang="zh-CN" dirty="0"/>
              <a:t>Hadoop</a:t>
            </a:r>
            <a:r>
              <a:rPr lang="zh-CN" altLang="en-US" dirty="0"/>
              <a:t>实现对海量数据的分析和处理。众所周知，日志是大数据分析领域的主要数据来源之一，如何将线上大量的业务系统日志高效地、可靠地迁移到</a:t>
            </a:r>
            <a:r>
              <a:rPr lang="en-US" altLang="zh-CN" dirty="0"/>
              <a:t>HDFS</a:t>
            </a:r>
            <a:r>
              <a:rPr lang="zh-CN" altLang="en-US" dirty="0"/>
              <a:t>呢？</a:t>
            </a:r>
          </a:p>
          <a:p>
            <a:pPr lvl="1"/>
            <a:r>
              <a:rPr lang="zh-CN" altLang="en-US" dirty="0"/>
              <a:t>解决方法是可以使用</a:t>
            </a:r>
            <a:r>
              <a:rPr lang="en-US" altLang="zh-CN" dirty="0"/>
              <a:t>shell</a:t>
            </a:r>
            <a:r>
              <a:rPr lang="zh-CN" altLang="en-US" dirty="0"/>
              <a:t>编写脚本，采用</a:t>
            </a:r>
            <a:r>
              <a:rPr lang="en-US" altLang="zh-CN" dirty="0"/>
              <a:t>crontab</a:t>
            </a:r>
            <a:r>
              <a:rPr lang="zh-CN" altLang="en-US" dirty="0"/>
              <a:t>进行调度。但是，如果日志量太大，涉及到存储格式、压缩格式、序列化等问题如何解决？从不同的源端收集日志是不是要写多个脚本呢？若要存放到不同的地方该如何处理？</a:t>
            </a:r>
            <a:r>
              <a:rPr lang="en-US" altLang="zh-CN" dirty="0"/>
              <a:t>Flume</a:t>
            </a:r>
            <a:r>
              <a:rPr lang="zh-CN" altLang="en-US" dirty="0"/>
              <a:t>提供了一个很好的解决方案。</a:t>
            </a:r>
          </a:p>
        </p:txBody>
      </p:sp>
    </p:spTree>
    <p:extLst>
      <p:ext uri="{BB962C8B-B14F-4D97-AF65-F5344CB8AC3E}">
        <p14:creationId xmlns:p14="http://schemas.microsoft.com/office/powerpoint/2010/main" val="1362696757"/>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CABA7-3AEE-4551-AB39-664DE624D73D}"/>
              </a:ext>
            </a:extLst>
          </p:cNvPr>
          <p:cNvSpPr>
            <a:spLocks noGrp="1"/>
          </p:cNvSpPr>
          <p:nvPr>
            <p:ph type="title"/>
          </p:nvPr>
        </p:nvSpPr>
        <p:spPr/>
        <p:txBody>
          <a:bodyPr/>
          <a:lstStyle/>
          <a:p>
            <a:r>
              <a:rPr lang="en-US" altLang="zh-CN" dirty="0"/>
              <a:t>9.2.1  </a:t>
            </a:r>
            <a:r>
              <a:rPr lang="zh-CN" altLang="en-US" dirty="0"/>
              <a:t>初识</a:t>
            </a:r>
            <a:r>
              <a:rPr lang="en-US" altLang="zh-CN" dirty="0"/>
              <a:t>Flume</a:t>
            </a:r>
            <a:endParaRPr lang="zh-CN" altLang="en-US" dirty="0"/>
          </a:p>
        </p:txBody>
      </p:sp>
      <p:sp>
        <p:nvSpPr>
          <p:cNvPr id="3" name="内容占位符 2">
            <a:extLst>
              <a:ext uri="{FF2B5EF4-FFF2-40B4-BE49-F238E27FC236}">
                <a16:creationId xmlns:a16="http://schemas.microsoft.com/office/drawing/2014/main" id="{77BB1A1F-EDF7-40C5-B941-0927705879D4}"/>
              </a:ext>
            </a:extLst>
          </p:cNvPr>
          <p:cNvSpPr>
            <a:spLocks noGrp="1"/>
          </p:cNvSpPr>
          <p:nvPr>
            <p:ph idx="1"/>
          </p:nvPr>
        </p:nvSpPr>
        <p:spPr/>
        <p:txBody>
          <a:bodyPr>
            <a:normAutofit fontScale="85000" lnSpcReduction="10000"/>
          </a:bodyPr>
          <a:lstStyle/>
          <a:p>
            <a:r>
              <a:rPr lang="en-US" altLang="zh-CN" dirty="0"/>
              <a:t>2. Flume</a:t>
            </a:r>
            <a:r>
              <a:rPr lang="zh-CN" altLang="en-US" dirty="0"/>
              <a:t>概述</a:t>
            </a:r>
          </a:p>
          <a:p>
            <a:pPr lvl="1"/>
            <a:r>
              <a:rPr lang="en-US" altLang="zh-CN" dirty="0"/>
              <a:t>Flume</a:t>
            </a:r>
            <a:r>
              <a:rPr lang="zh-CN" altLang="en-US" dirty="0"/>
              <a:t>是</a:t>
            </a:r>
            <a:r>
              <a:rPr lang="en-US" altLang="zh-CN" dirty="0"/>
              <a:t>Cloudera</a:t>
            </a:r>
            <a:r>
              <a:rPr lang="zh-CN" altLang="en-US" dirty="0"/>
              <a:t>开发的实时日志收集系统收到了业界的认可和广泛使用，于</a:t>
            </a:r>
            <a:r>
              <a:rPr lang="en-US" altLang="zh-CN" dirty="0"/>
              <a:t>2009</a:t>
            </a:r>
            <a:r>
              <a:rPr lang="zh-CN" altLang="en-US" dirty="0"/>
              <a:t>年</a:t>
            </a:r>
            <a:r>
              <a:rPr lang="en-US" altLang="zh-CN" dirty="0"/>
              <a:t>7</a:t>
            </a:r>
            <a:r>
              <a:rPr lang="zh-CN" altLang="en-US" dirty="0"/>
              <a:t>月开源，后变成</a:t>
            </a:r>
            <a:r>
              <a:rPr lang="en-US" altLang="zh-CN" dirty="0"/>
              <a:t>Apache</a:t>
            </a:r>
            <a:r>
              <a:rPr lang="zh-CN" altLang="en-US" dirty="0"/>
              <a:t>的顶级项目之一。</a:t>
            </a:r>
            <a:r>
              <a:rPr lang="en-US" altLang="zh-CN" dirty="0"/>
              <a:t>Flume</a:t>
            </a:r>
            <a:r>
              <a:rPr lang="zh-CN" altLang="en-US" dirty="0"/>
              <a:t>采用</a:t>
            </a:r>
            <a:r>
              <a:rPr lang="en-US" altLang="zh-CN" dirty="0"/>
              <a:t>Java</a:t>
            </a:r>
            <a:r>
              <a:rPr lang="zh-CN" altLang="en-US" dirty="0"/>
              <a:t>语言编写，致力于解决大量日志流数据的迁移问题，它可以高效地收集、聚合和移动海量日志，是一个纯粹为流式数据迁移而产生的分布式服务。</a:t>
            </a:r>
            <a:r>
              <a:rPr lang="en-US" altLang="zh-CN" dirty="0"/>
              <a:t>Flume</a:t>
            </a:r>
            <a:r>
              <a:rPr lang="zh-CN" altLang="en-US" dirty="0"/>
              <a:t>支持在日志系统中定制各类数据发送方，用于收集数据，同时</a:t>
            </a:r>
            <a:r>
              <a:rPr lang="en-US" altLang="zh-CN" dirty="0"/>
              <a:t>Flume</a:t>
            </a:r>
            <a:r>
              <a:rPr lang="zh-CN" altLang="en-US" dirty="0"/>
              <a:t>提供对数据进行简单处理，并写到各类数据接收方的能力。</a:t>
            </a:r>
            <a:r>
              <a:rPr lang="en-US" altLang="zh-CN" dirty="0"/>
              <a:t>Flume</a:t>
            </a:r>
            <a:r>
              <a:rPr lang="zh-CN" altLang="en-US" dirty="0"/>
              <a:t>具有基于数据流的简单灵活的架构、高可靠性机制、故障转移和恢复机制，它使用一个简单的可扩展数据模型，允许在线分析应用程序。</a:t>
            </a:r>
          </a:p>
          <a:p>
            <a:pPr lvl="1"/>
            <a:r>
              <a:rPr lang="en-US" altLang="zh-CN" dirty="0"/>
              <a:t>Flume</a:t>
            </a:r>
            <a:r>
              <a:rPr lang="zh-CN" altLang="en-US" dirty="0"/>
              <a:t>具有以下特征：</a:t>
            </a:r>
          </a:p>
          <a:p>
            <a:pPr lvl="1"/>
            <a:r>
              <a:rPr lang="zh-CN" altLang="en-US" dirty="0"/>
              <a:t>（</a:t>
            </a:r>
            <a:r>
              <a:rPr lang="en-US" altLang="zh-CN" dirty="0"/>
              <a:t>1</a:t>
            </a:r>
            <a:r>
              <a:rPr lang="zh-CN" altLang="en-US" dirty="0"/>
              <a:t>）高可靠性。</a:t>
            </a:r>
            <a:r>
              <a:rPr lang="en-US" altLang="zh-CN" dirty="0"/>
              <a:t>Flume</a:t>
            </a:r>
            <a:r>
              <a:rPr lang="zh-CN" altLang="en-US" dirty="0"/>
              <a:t>提供了</a:t>
            </a:r>
            <a:r>
              <a:rPr lang="en-US" altLang="zh-CN" dirty="0"/>
              <a:t>end to end</a:t>
            </a:r>
            <a:r>
              <a:rPr lang="zh-CN" altLang="en-US" dirty="0"/>
              <a:t>的数据可靠性机制。</a:t>
            </a:r>
          </a:p>
          <a:p>
            <a:pPr lvl="1"/>
            <a:r>
              <a:rPr lang="zh-CN" altLang="en-US" dirty="0"/>
              <a:t>（</a:t>
            </a:r>
            <a:r>
              <a:rPr lang="en-US" altLang="zh-CN" dirty="0"/>
              <a:t>2</a:t>
            </a:r>
            <a:r>
              <a:rPr lang="zh-CN" altLang="en-US" dirty="0"/>
              <a:t>）易于扩展。</a:t>
            </a:r>
            <a:r>
              <a:rPr lang="en-US" altLang="zh-CN" dirty="0"/>
              <a:t>Agent</a:t>
            </a:r>
            <a:r>
              <a:rPr lang="zh-CN" altLang="en-US" dirty="0"/>
              <a:t>为分布式架构，可水平扩展。</a:t>
            </a:r>
          </a:p>
          <a:p>
            <a:pPr lvl="1"/>
            <a:r>
              <a:rPr lang="zh-CN" altLang="en-US" dirty="0"/>
              <a:t>（</a:t>
            </a:r>
            <a:r>
              <a:rPr lang="en-US" altLang="zh-CN" dirty="0"/>
              <a:t>3</a:t>
            </a:r>
            <a:r>
              <a:rPr lang="zh-CN" altLang="en-US" dirty="0"/>
              <a:t>）易于恢复。</a:t>
            </a:r>
            <a:r>
              <a:rPr lang="en-US" altLang="zh-CN" dirty="0"/>
              <a:t>Channel</a:t>
            </a:r>
            <a:r>
              <a:rPr lang="zh-CN" altLang="en-US" dirty="0"/>
              <a:t>中保存了与数据源有关的事件，用于失败时的恢复。</a:t>
            </a:r>
          </a:p>
          <a:p>
            <a:pPr lvl="1"/>
            <a:r>
              <a:rPr lang="zh-CN" altLang="en-US" dirty="0"/>
              <a:t>（</a:t>
            </a:r>
            <a:r>
              <a:rPr lang="en-US" altLang="zh-CN" dirty="0"/>
              <a:t>4</a:t>
            </a:r>
            <a:r>
              <a:rPr lang="zh-CN" altLang="en-US" dirty="0"/>
              <a:t>）功能丰富。</a:t>
            </a:r>
            <a:r>
              <a:rPr lang="en-US" altLang="zh-CN" dirty="0"/>
              <a:t>Flume</a:t>
            </a:r>
            <a:r>
              <a:rPr lang="zh-CN" altLang="en-US" dirty="0"/>
              <a:t>内置了多种组件，包括不同数据源和不同存储方式。</a:t>
            </a:r>
          </a:p>
        </p:txBody>
      </p:sp>
    </p:spTree>
    <p:extLst>
      <p:ext uri="{BB962C8B-B14F-4D97-AF65-F5344CB8AC3E}">
        <p14:creationId xmlns:p14="http://schemas.microsoft.com/office/powerpoint/2010/main" val="2382970846"/>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CABA7-3AEE-4551-AB39-664DE624D73D}"/>
              </a:ext>
            </a:extLst>
          </p:cNvPr>
          <p:cNvSpPr>
            <a:spLocks noGrp="1"/>
          </p:cNvSpPr>
          <p:nvPr>
            <p:ph type="title"/>
          </p:nvPr>
        </p:nvSpPr>
        <p:spPr/>
        <p:txBody>
          <a:bodyPr/>
          <a:lstStyle/>
          <a:p>
            <a:r>
              <a:rPr lang="en-US" altLang="zh-CN" dirty="0"/>
              <a:t>9.2.1  </a:t>
            </a:r>
            <a:r>
              <a:rPr lang="zh-CN" altLang="en-US" dirty="0"/>
              <a:t>初识</a:t>
            </a:r>
            <a:r>
              <a:rPr lang="en-US" altLang="zh-CN" dirty="0"/>
              <a:t>Flume</a:t>
            </a:r>
            <a:endParaRPr lang="zh-CN" altLang="en-US" dirty="0"/>
          </a:p>
        </p:txBody>
      </p:sp>
      <p:sp>
        <p:nvSpPr>
          <p:cNvPr id="3" name="内容占位符 2">
            <a:extLst>
              <a:ext uri="{FF2B5EF4-FFF2-40B4-BE49-F238E27FC236}">
                <a16:creationId xmlns:a16="http://schemas.microsoft.com/office/drawing/2014/main" id="{77BB1A1F-EDF7-40C5-B941-0927705879D4}"/>
              </a:ext>
            </a:extLst>
          </p:cNvPr>
          <p:cNvSpPr>
            <a:spLocks noGrp="1"/>
          </p:cNvSpPr>
          <p:nvPr>
            <p:ph idx="1"/>
          </p:nvPr>
        </p:nvSpPr>
        <p:spPr/>
        <p:txBody>
          <a:bodyPr>
            <a:normAutofit/>
          </a:bodyPr>
          <a:lstStyle/>
          <a:p>
            <a:r>
              <a:rPr lang="en-US" altLang="zh-CN" dirty="0"/>
              <a:t>3. Flume</a:t>
            </a:r>
            <a:r>
              <a:rPr lang="zh-CN" altLang="en-US" dirty="0"/>
              <a:t>版本</a:t>
            </a:r>
          </a:p>
          <a:p>
            <a:pPr lvl="1"/>
            <a:r>
              <a:rPr lang="en-US" altLang="zh-CN" dirty="0"/>
              <a:t>Flume</a:t>
            </a:r>
            <a:r>
              <a:rPr lang="zh-CN" altLang="en-US" dirty="0"/>
              <a:t>目前有两种版本，</a:t>
            </a:r>
            <a:r>
              <a:rPr lang="en-US" altLang="zh-CN" dirty="0"/>
              <a:t>0.9.x</a:t>
            </a:r>
            <a:r>
              <a:rPr lang="zh-CN" altLang="en-US" dirty="0"/>
              <a:t>和</a:t>
            </a:r>
            <a:r>
              <a:rPr lang="en-US" altLang="zh-CN" dirty="0"/>
              <a:t>1.x</a:t>
            </a:r>
            <a:r>
              <a:rPr lang="zh-CN" altLang="en-US" dirty="0"/>
              <a:t>。第一代指</a:t>
            </a:r>
            <a:r>
              <a:rPr lang="en-US" altLang="zh-CN" dirty="0"/>
              <a:t>0.9.x</a:t>
            </a:r>
            <a:r>
              <a:rPr lang="zh-CN" altLang="en-US" dirty="0"/>
              <a:t>版本，隶属于</a:t>
            </a:r>
            <a:r>
              <a:rPr lang="en-US" altLang="zh-CN" dirty="0"/>
              <a:t>Cloudera</a:t>
            </a:r>
            <a:r>
              <a:rPr lang="zh-CN" altLang="en-US" dirty="0"/>
              <a:t>，称为</a:t>
            </a:r>
            <a:r>
              <a:rPr lang="en-US" altLang="zh-CN" dirty="0"/>
              <a:t>Flume OG</a:t>
            </a:r>
            <a:r>
              <a:rPr lang="zh-CN" altLang="en-US" dirty="0"/>
              <a:t>（</a:t>
            </a:r>
            <a:r>
              <a:rPr lang="en-US" altLang="zh-CN" dirty="0"/>
              <a:t>Original Generation</a:t>
            </a:r>
            <a:r>
              <a:rPr lang="zh-CN" altLang="en-US" dirty="0"/>
              <a:t>），随着</a:t>
            </a:r>
            <a:r>
              <a:rPr lang="en-US" altLang="zh-CN" dirty="0"/>
              <a:t>Flume</a:t>
            </a:r>
            <a:r>
              <a:rPr lang="zh-CN" altLang="en-US" dirty="0"/>
              <a:t>功能的不断扩展，其代码工程臃肿、核心组件设计不合理、核心配置不标准等缺点一一暴露出来，尤其是在</a:t>
            </a:r>
            <a:r>
              <a:rPr lang="en-US" altLang="zh-CN" dirty="0"/>
              <a:t>Flume OG</a:t>
            </a:r>
            <a:r>
              <a:rPr lang="zh-CN" altLang="en-US" dirty="0"/>
              <a:t>最后一个发行版本</a:t>
            </a:r>
            <a:r>
              <a:rPr lang="en-US" altLang="zh-CN" dirty="0"/>
              <a:t>0.94.0</a:t>
            </a:r>
            <a:r>
              <a:rPr lang="zh-CN" altLang="en-US" dirty="0"/>
              <a:t>中，日志传输不稳定的现象尤为严重。为了解决这些问题，</a:t>
            </a:r>
            <a:r>
              <a:rPr lang="en-US" altLang="zh-CN" dirty="0"/>
              <a:t>2011</a:t>
            </a:r>
            <a:r>
              <a:rPr lang="zh-CN" altLang="en-US" dirty="0"/>
              <a:t>年</a:t>
            </a:r>
            <a:r>
              <a:rPr lang="en-US" altLang="zh-CN" dirty="0"/>
              <a:t>10</a:t>
            </a:r>
            <a:r>
              <a:rPr lang="zh-CN" altLang="en-US" dirty="0"/>
              <a:t>月</a:t>
            </a:r>
            <a:r>
              <a:rPr lang="en-US" altLang="zh-CN" dirty="0"/>
              <a:t>Cloudera</a:t>
            </a:r>
            <a:r>
              <a:rPr lang="zh-CN" altLang="en-US" dirty="0"/>
              <a:t>重构了</a:t>
            </a:r>
            <a:r>
              <a:rPr lang="en-US" altLang="zh-CN" dirty="0"/>
              <a:t>Flume</a:t>
            </a:r>
            <a:r>
              <a:rPr lang="zh-CN" altLang="en-US" dirty="0"/>
              <a:t>的核心组件、核心配置和代码架构，形成</a:t>
            </a:r>
            <a:r>
              <a:rPr lang="en-US" altLang="zh-CN" dirty="0"/>
              <a:t>1.x</a:t>
            </a:r>
            <a:r>
              <a:rPr lang="zh-CN" altLang="en-US" dirty="0"/>
              <a:t>版本，重构后的版本统称为</a:t>
            </a:r>
            <a:r>
              <a:rPr lang="en-US" altLang="zh-CN" dirty="0"/>
              <a:t>Flume NG</a:t>
            </a:r>
            <a:r>
              <a:rPr lang="zh-CN" altLang="en-US" dirty="0"/>
              <a:t>（</a:t>
            </a:r>
            <a:r>
              <a:rPr lang="en-US" altLang="zh-CN" dirty="0"/>
              <a:t>Next Generation</a:t>
            </a:r>
            <a:r>
              <a:rPr lang="zh-CN" altLang="en-US" dirty="0"/>
              <a:t>），即第二代</a:t>
            </a:r>
            <a:r>
              <a:rPr lang="en-US" altLang="zh-CN" dirty="0"/>
              <a:t>Flume</a:t>
            </a:r>
            <a:r>
              <a:rPr lang="zh-CN" altLang="en-US" dirty="0"/>
              <a:t>，并将</a:t>
            </a:r>
            <a:r>
              <a:rPr lang="en-US" altLang="zh-CN" dirty="0"/>
              <a:t>Flume</a:t>
            </a:r>
            <a:r>
              <a:rPr lang="zh-CN" altLang="en-US" dirty="0"/>
              <a:t>贡献给了</a:t>
            </a:r>
            <a:r>
              <a:rPr lang="en-US" altLang="zh-CN" dirty="0"/>
              <a:t>Apache</a:t>
            </a:r>
            <a:r>
              <a:rPr lang="zh-CN" altLang="en-US" dirty="0"/>
              <a:t>，</a:t>
            </a:r>
            <a:r>
              <a:rPr lang="en-US" altLang="zh-CN" dirty="0"/>
              <a:t>Cloudera Flume</a:t>
            </a:r>
            <a:r>
              <a:rPr lang="zh-CN" altLang="en-US" dirty="0"/>
              <a:t>改名为</a:t>
            </a:r>
            <a:r>
              <a:rPr lang="en-US" altLang="zh-CN" dirty="0"/>
              <a:t>Apache Flume</a:t>
            </a:r>
            <a:r>
              <a:rPr lang="zh-CN" altLang="en-US" dirty="0"/>
              <a:t>。</a:t>
            </a:r>
            <a:r>
              <a:rPr lang="en-US" altLang="zh-CN" dirty="0"/>
              <a:t>Flume</a:t>
            </a:r>
            <a:r>
              <a:rPr lang="zh-CN" altLang="en-US" dirty="0"/>
              <a:t>变成一种更纯粹的流数据传输工具。</a:t>
            </a:r>
          </a:p>
          <a:p>
            <a:pPr lvl="1"/>
            <a:r>
              <a:rPr lang="zh-CN" altLang="en-US" dirty="0"/>
              <a:t>本章内容是围绕</a:t>
            </a:r>
            <a:r>
              <a:rPr lang="en-US" altLang="zh-CN" dirty="0"/>
              <a:t>Flume NG</a:t>
            </a:r>
            <a:r>
              <a:rPr lang="zh-CN" altLang="en-US" dirty="0"/>
              <a:t>展开讨论的。</a:t>
            </a:r>
          </a:p>
        </p:txBody>
      </p:sp>
    </p:spTree>
    <p:extLst>
      <p:ext uri="{BB962C8B-B14F-4D97-AF65-F5344CB8AC3E}">
        <p14:creationId xmlns:p14="http://schemas.microsoft.com/office/powerpoint/2010/main" val="3100243780"/>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5F69E-779B-43A3-A751-ADEF05B29D79}"/>
              </a:ext>
            </a:extLst>
          </p:cNvPr>
          <p:cNvSpPr>
            <a:spLocks noGrp="1"/>
          </p:cNvSpPr>
          <p:nvPr>
            <p:ph type="title"/>
          </p:nvPr>
        </p:nvSpPr>
        <p:spPr/>
        <p:txBody>
          <a:bodyPr/>
          <a:lstStyle/>
          <a:p>
            <a:r>
              <a:rPr lang="en-US" altLang="zh-CN" dirty="0"/>
              <a:t>9.2.2  Flume</a:t>
            </a:r>
            <a:r>
              <a:rPr lang="zh-CN" altLang="en-US" dirty="0"/>
              <a:t>体系架构</a:t>
            </a:r>
          </a:p>
        </p:txBody>
      </p:sp>
      <p:sp>
        <p:nvSpPr>
          <p:cNvPr id="3" name="内容占位符 2">
            <a:extLst>
              <a:ext uri="{FF2B5EF4-FFF2-40B4-BE49-F238E27FC236}">
                <a16:creationId xmlns:a16="http://schemas.microsoft.com/office/drawing/2014/main" id="{3F83934F-3EBD-4395-AD46-F2BB43C817FF}"/>
              </a:ext>
            </a:extLst>
          </p:cNvPr>
          <p:cNvSpPr>
            <a:spLocks noGrp="1"/>
          </p:cNvSpPr>
          <p:nvPr>
            <p:ph idx="1"/>
          </p:nvPr>
        </p:nvSpPr>
        <p:spPr/>
        <p:txBody>
          <a:bodyPr/>
          <a:lstStyle/>
          <a:p>
            <a:r>
              <a:rPr lang="en-US" altLang="zh-CN" dirty="0"/>
              <a:t>Apache Flume</a:t>
            </a:r>
            <a:r>
              <a:rPr lang="zh-CN" altLang="en-US" dirty="0"/>
              <a:t>由一组以分布式拓扑结构相互连接的代理构成，</a:t>
            </a:r>
            <a:r>
              <a:rPr lang="en-US" altLang="zh-CN" dirty="0"/>
              <a:t>Flume</a:t>
            </a:r>
            <a:r>
              <a:rPr lang="zh-CN" altLang="en-US" dirty="0"/>
              <a:t>代理是由持续运行的</a:t>
            </a:r>
            <a:r>
              <a:rPr lang="en-US" altLang="zh-CN" dirty="0"/>
              <a:t>Source</a:t>
            </a:r>
            <a:r>
              <a:rPr lang="zh-CN" altLang="en-US" dirty="0"/>
              <a:t>（数据来源）、</a:t>
            </a:r>
            <a:r>
              <a:rPr lang="en-US" altLang="zh-CN" dirty="0"/>
              <a:t>Sink</a:t>
            </a:r>
            <a:r>
              <a:rPr lang="zh-CN" altLang="en-US" dirty="0"/>
              <a:t>（数据目标）以及</a:t>
            </a:r>
            <a:r>
              <a:rPr lang="en-US" altLang="zh-CN" dirty="0"/>
              <a:t>Channel</a:t>
            </a:r>
            <a:r>
              <a:rPr lang="zh-CN" altLang="en-US" dirty="0"/>
              <a:t>（用于连接</a:t>
            </a:r>
            <a:r>
              <a:rPr lang="en-US" altLang="zh-CN" dirty="0"/>
              <a:t>Source</a:t>
            </a:r>
            <a:r>
              <a:rPr lang="zh-CN" altLang="en-US" dirty="0"/>
              <a:t>和</a:t>
            </a:r>
            <a:r>
              <a:rPr lang="en-US" altLang="zh-CN" dirty="0"/>
              <a:t>Sink</a:t>
            </a:r>
            <a:r>
              <a:rPr lang="zh-CN" altLang="en-US" dirty="0"/>
              <a:t>）三个</a:t>
            </a:r>
            <a:r>
              <a:rPr lang="en-US" altLang="zh-CN" dirty="0"/>
              <a:t>Java</a:t>
            </a:r>
            <a:r>
              <a:rPr lang="zh-CN" altLang="en-US" dirty="0"/>
              <a:t>进程构成。</a:t>
            </a:r>
            <a:r>
              <a:rPr lang="en-US" altLang="zh-CN" dirty="0"/>
              <a:t>Flume</a:t>
            </a:r>
            <a:r>
              <a:rPr lang="zh-CN" altLang="en-US" dirty="0"/>
              <a:t>的</a:t>
            </a:r>
            <a:r>
              <a:rPr lang="en-US" altLang="zh-CN" dirty="0"/>
              <a:t>Source</a:t>
            </a:r>
            <a:r>
              <a:rPr lang="zh-CN" altLang="en-US" dirty="0"/>
              <a:t>产生事件，并将其传送给</a:t>
            </a:r>
            <a:r>
              <a:rPr lang="en-US" altLang="zh-CN" dirty="0"/>
              <a:t>Channel</a:t>
            </a:r>
            <a:r>
              <a:rPr lang="zh-CN" altLang="en-US" dirty="0"/>
              <a:t>，</a:t>
            </a:r>
            <a:r>
              <a:rPr lang="en-US" altLang="zh-CN" dirty="0"/>
              <a:t>Channel</a:t>
            </a:r>
            <a:r>
              <a:rPr lang="zh-CN" altLang="en-US" dirty="0"/>
              <a:t>存储这些事件直至转发给</a:t>
            </a:r>
            <a:r>
              <a:rPr lang="en-US" altLang="zh-CN" dirty="0"/>
              <a:t>Sink</a:t>
            </a:r>
            <a:r>
              <a:rPr lang="zh-CN" altLang="en-US" dirty="0"/>
              <a:t>，可以把</a:t>
            </a:r>
            <a:r>
              <a:rPr lang="en-US" altLang="zh-CN" dirty="0"/>
              <a:t>Source-Channel-Sink</a:t>
            </a:r>
            <a:r>
              <a:rPr lang="zh-CN" altLang="en-US" dirty="0"/>
              <a:t>的组合看作是</a:t>
            </a:r>
            <a:r>
              <a:rPr lang="en-US" altLang="zh-CN" dirty="0"/>
              <a:t>Flume</a:t>
            </a:r>
            <a:r>
              <a:rPr lang="zh-CN" altLang="en-US" dirty="0"/>
              <a:t>的基本构件。</a:t>
            </a:r>
          </a:p>
        </p:txBody>
      </p:sp>
      <p:grpSp>
        <p:nvGrpSpPr>
          <p:cNvPr id="4" name="画布 22507">
            <a:extLst>
              <a:ext uri="{FF2B5EF4-FFF2-40B4-BE49-F238E27FC236}">
                <a16:creationId xmlns:a16="http://schemas.microsoft.com/office/drawing/2014/main" id="{B1008C51-38CA-432D-8FD0-F8732911CA2B}"/>
              </a:ext>
            </a:extLst>
          </p:cNvPr>
          <p:cNvGrpSpPr/>
          <p:nvPr/>
        </p:nvGrpSpPr>
        <p:grpSpPr>
          <a:xfrm>
            <a:off x="1934845" y="3423286"/>
            <a:ext cx="5274310" cy="1310640"/>
            <a:chOff x="0" y="0"/>
            <a:chExt cx="5274310" cy="1310640"/>
          </a:xfrm>
        </p:grpSpPr>
        <p:sp>
          <p:nvSpPr>
            <p:cNvPr id="5" name="矩形 4">
              <a:extLst>
                <a:ext uri="{FF2B5EF4-FFF2-40B4-BE49-F238E27FC236}">
                  <a16:creationId xmlns:a16="http://schemas.microsoft.com/office/drawing/2014/main" id="{3A544BA7-4941-4882-A1A2-391D64DA81BB}"/>
                </a:ext>
              </a:extLst>
            </p:cNvPr>
            <p:cNvSpPr/>
            <p:nvPr/>
          </p:nvSpPr>
          <p:spPr>
            <a:xfrm>
              <a:off x="0" y="0"/>
              <a:ext cx="5274310" cy="1310640"/>
            </a:xfrm>
            <a:prstGeom prst="rect">
              <a:avLst/>
            </a:prstGeom>
            <a:solidFill>
              <a:prstClr val="white"/>
            </a:solidFill>
          </p:spPr>
        </p:sp>
        <p:sp>
          <p:nvSpPr>
            <p:cNvPr id="6" name="矩形 5">
              <a:extLst>
                <a:ext uri="{FF2B5EF4-FFF2-40B4-BE49-F238E27FC236}">
                  <a16:creationId xmlns:a16="http://schemas.microsoft.com/office/drawing/2014/main" id="{EAB89D0E-54D5-49BC-8CDA-6F324B121848}"/>
                </a:ext>
              </a:extLst>
            </p:cNvPr>
            <p:cNvSpPr/>
            <p:nvPr/>
          </p:nvSpPr>
          <p:spPr>
            <a:xfrm>
              <a:off x="1452880" y="60620"/>
              <a:ext cx="2366940" cy="119126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Agent</a:t>
              </a:r>
              <a:endParaRPr lang="zh-CN" sz="1050" kern="100">
                <a:effectLst/>
                <a:ea typeface="等线" panose="02010600030101010101" pitchFamily="2" charset="-122"/>
                <a:cs typeface="Times New Roman" panose="02020603050405020304" pitchFamily="18" charset="0"/>
              </a:endParaRPr>
            </a:p>
          </p:txBody>
        </p:sp>
        <p:sp>
          <p:nvSpPr>
            <p:cNvPr id="7" name="圆柱体 6">
              <a:extLst>
                <a:ext uri="{FF2B5EF4-FFF2-40B4-BE49-F238E27FC236}">
                  <a16:creationId xmlns:a16="http://schemas.microsoft.com/office/drawing/2014/main" id="{D06E7373-9703-4FE8-8A96-19348F4F07EF}"/>
                </a:ext>
              </a:extLst>
            </p:cNvPr>
            <p:cNvSpPr/>
            <p:nvPr/>
          </p:nvSpPr>
          <p:spPr>
            <a:xfrm>
              <a:off x="4289720" y="428920"/>
              <a:ext cx="647700" cy="576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a:t>
              </a:r>
              <a:endParaRPr lang="zh-CN" sz="1050" kern="100">
                <a:effectLst/>
                <a:ea typeface="等线" panose="02010600030101010101" pitchFamily="2" charset="-122"/>
                <a:cs typeface="Times New Roman" panose="02020603050405020304" pitchFamily="18" charset="0"/>
              </a:endParaRPr>
            </a:p>
          </p:txBody>
        </p:sp>
        <p:sp>
          <p:nvSpPr>
            <p:cNvPr id="8" name="椭圆 7">
              <a:extLst>
                <a:ext uri="{FF2B5EF4-FFF2-40B4-BE49-F238E27FC236}">
                  <a16:creationId xmlns:a16="http://schemas.microsoft.com/office/drawing/2014/main" id="{14A64C41-83FD-4E11-8816-8395F40A64F7}"/>
                </a:ext>
              </a:extLst>
            </p:cNvPr>
            <p:cNvSpPr/>
            <p:nvPr/>
          </p:nvSpPr>
          <p:spPr>
            <a:xfrm>
              <a:off x="1498600" y="165100"/>
              <a:ext cx="756920" cy="38608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Source</a:t>
              </a:r>
              <a:endParaRPr lang="zh-CN" sz="1050" kern="100">
                <a:effectLst/>
                <a:ea typeface="等线" panose="02010600030101010101" pitchFamily="2" charset="-122"/>
                <a:cs typeface="Times New Roman" panose="02020603050405020304" pitchFamily="18" charset="0"/>
              </a:endParaRPr>
            </a:p>
          </p:txBody>
        </p:sp>
        <p:sp>
          <p:nvSpPr>
            <p:cNvPr id="9" name="圆柱体 8">
              <a:extLst>
                <a:ext uri="{FF2B5EF4-FFF2-40B4-BE49-F238E27FC236}">
                  <a16:creationId xmlns:a16="http://schemas.microsoft.com/office/drawing/2014/main" id="{A846A955-3542-4123-91F9-7ACA8A7850A7}"/>
                </a:ext>
              </a:extLst>
            </p:cNvPr>
            <p:cNvSpPr/>
            <p:nvPr/>
          </p:nvSpPr>
          <p:spPr>
            <a:xfrm rot="5400000">
              <a:off x="2436030" y="396070"/>
              <a:ext cx="345100" cy="99060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Channel</a:t>
              </a:r>
              <a:endParaRPr lang="zh-CN" sz="1050" kern="100">
                <a:effectLst/>
                <a:ea typeface="等线" panose="02010600030101010101" pitchFamily="2" charset="-122"/>
                <a:cs typeface="Times New Roman" panose="02020603050405020304" pitchFamily="18" charset="0"/>
              </a:endParaRPr>
            </a:p>
          </p:txBody>
        </p:sp>
        <p:sp>
          <p:nvSpPr>
            <p:cNvPr id="10" name="椭圆 9">
              <a:extLst>
                <a:ext uri="{FF2B5EF4-FFF2-40B4-BE49-F238E27FC236}">
                  <a16:creationId xmlns:a16="http://schemas.microsoft.com/office/drawing/2014/main" id="{5B54F4BF-8A44-4204-AA1D-E93D627CD2C7}"/>
                </a:ext>
              </a:extLst>
            </p:cNvPr>
            <p:cNvSpPr/>
            <p:nvPr/>
          </p:nvSpPr>
          <p:spPr>
            <a:xfrm>
              <a:off x="3004480" y="162220"/>
              <a:ext cx="756920" cy="38608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Sink</a:t>
              </a:r>
              <a:endParaRPr lang="zh-CN" sz="1050" kern="100">
                <a:effectLst/>
                <a:ea typeface="等线" panose="02010600030101010101" pitchFamily="2" charset="-122"/>
                <a:cs typeface="Times New Roman" panose="02020603050405020304" pitchFamily="18" charset="0"/>
              </a:endParaRPr>
            </a:p>
          </p:txBody>
        </p:sp>
        <p:sp>
          <p:nvSpPr>
            <p:cNvPr id="11" name="云形 10">
              <a:extLst>
                <a:ext uri="{FF2B5EF4-FFF2-40B4-BE49-F238E27FC236}">
                  <a16:creationId xmlns:a16="http://schemas.microsoft.com/office/drawing/2014/main" id="{B626184A-78C5-4126-BF0D-29167AADC7CF}"/>
                </a:ext>
              </a:extLst>
            </p:cNvPr>
            <p:cNvSpPr/>
            <p:nvPr/>
          </p:nvSpPr>
          <p:spPr>
            <a:xfrm>
              <a:off x="30480" y="525440"/>
              <a:ext cx="1173480" cy="526120"/>
            </a:xfrm>
            <a:prstGeom prst="clou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Web Server</a:t>
              </a:r>
              <a:endParaRPr lang="zh-CN" sz="1050" kern="100">
                <a:effectLst/>
                <a:ea typeface="等线" panose="02010600030101010101" pitchFamily="2" charset="-122"/>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7751E4C3-DE7F-4CC4-BC5B-FE97AF412310}"/>
                </a:ext>
              </a:extLst>
            </p:cNvPr>
            <p:cNvCxnSpPr/>
            <p:nvPr/>
          </p:nvCxnSpPr>
          <p:spPr>
            <a:xfrm flipV="1">
              <a:off x="1202982" y="358140"/>
              <a:ext cx="295618" cy="430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9969C909-90DE-47AC-A467-E4A37A777061}"/>
                </a:ext>
              </a:extLst>
            </p:cNvPr>
            <p:cNvCxnSpPr/>
            <p:nvPr/>
          </p:nvCxnSpPr>
          <p:spPr>
            <a:xfrm>
              <a:off x="1877060" y="551180"/>
              <a:ext cx="236220" cy="340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7DE516F-5928-44FA-8B13-A2370ECEF91F}"/>
                </a:ext>
              </a:extLst>
            </p:cNvPr>
            <p:cNvCxnSpPr/>
            <p:nvPr/>
          </p:nvCxnSpPr>
          <p:spPr>
            <a:xfrm flipV="1">
              <a:off x="3017605" y="548300"/>
              <a:ext cx="365335" cy="343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F0A5BD44-7BE5-4C65-9606-F21BED318083}"/>
                </a:ext>
              </a:extLst>
            </p:cNvPr>
            <p:cNvCxnSpPr/>
            <p:nvPr/>
          </p:nvCxnSpPr>
          <p:spPr>
            <a:xfrm>
              <a:off x="3761400" y="355260"/>
              <a:ext cx="528320"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74588229"/>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5F69E-779B-43A3-A751-ADEF05B29D79}"/>
              </a:ext>
            </a:extLst>
          </p:cNvPr>
          <p:cNvSpPr>
            <a:spLocks noGrp="1"/>
          </p:cNvSpPr>
          <p:nvPr>
            <p:ph type="title"/>
          </p:nvPr>
        </p:nvSpPr>
        <p:spPr/>
        <p:txBody>
          <a:bodyPr/>
          <a:lstStyle/>
          <a:p>
            <a:r>
              <a:rPr lang="en-US" altLang="zh-CN" dirty="0"/>
              <a:t>9.2.2  Flume</a:t>
            </a:r>
            <a:r>
              <a:rPr lang="zh-CN" altLang="en-US" dirty="0"/>
              <a:t>体系架构</a:t>
            </a:r>
          </a:p>
        </p:txBody>
      </p:sp>
      <p:sp>
        <p:nvSpPr>
          <p:cNvPr id="3" name="内容占位符 2">
            <a:extLst>
              <a:ext uri="{FF2B5EF4-FFF2-40B4-BE49-F238E27FC236}">
                <a16:creationId xmlns:a16="http://schemas.microsoft.com/office/drawing/2014/main" id="{3F83934F-3EBD-4395-AD46-F2BB43C817FF}"/>
              </a:ext>
            </a:extLst>
          </p:cNvPr>
          <p:cNvSpPr>
            <a:spLocks noGrp="1"/>
          </p:cNvSpPr>
          <p:nvPr>
            <p:ph idx="1"/>
          </p:nvPr>
        </p:nvSpPr>
        <p:spPr/>
        <p:txBody>
          <a:bodyPr>
            <a:normAutofit fontScale="47500" lnSpcReduction="20000"/>
          </a:bodyPr>
          <a:lstStyle/>
          <a:p>
            <a:r>
              <a:rPr lang="zh-CN" altLang="zh-CN" dirty="0"/>
              <a:t>（</a:t>
            </a:r>
            <a:r>
              <a:rPr lang="en-US" altLang="zh-CN" dirty="0"/>
              <a:t>1</a:t>
            </a:r>
            <a:r>
              <a:rPr lang="zh-CN" altLang="zh-CN" dirty="0"/>
              <a:t>）</a:t>
            </a:r>
            <a:r>
              <a:rPr lang="en-US" altLang="zh-CN" dirty="0"/>
              <a:t>Event</a:t>
            </a:r>
            <a:endParaRPr lang="zh-CN" altLang="zh-CN" dirty="0"/>
          </a:p>
          <a:p>
            <a:pPr lvl="1"/>
            <a:r>
              <a:rPr lang="en-US" altLang="zh-CN" dirty="0"/>
              <a:t>Event</a:t>
            </a:r>
            <a:r>
              <a:rPr lang="zh-CN" altLang="zh-CN" dirty="0"/>
              <a:t>是</a:t>
            </a:r>
            <a:r>
              <a:rPr lang="en-US" altLang="zh-CN" dirty="0"/>
              <a:t>Flume</a:t>
            </a:r>
            <a:r>
              <a:rPr lang="zh-CN" altLang="zh-CN" dirty="0"/>
              <a:t>事件处理的最小单元，</a:t>
            </a:r>
            <a:r>
              <a:rPr lang="en-US" altLang="zh-CN" dirty="0"/>
              <a:t>Flume</a:t>
            </a:r>
            <a:r>
              <a:rPr lang="zh-CN" altLang="zh-CN" dirty="0"/>
              <a:t>在读取数据源时，会将一行数据包装成一个</a:t>
            </a:r>
            <a:r>
              <a:rPr lang="en-US" altLang="zh-CN" dirty="0"/>
              <a:t>Event</a:t>
            </a:r>
            <a:r>
              <a:rPr lang="zh-CN" altLang="zh-CN" dirty="0"/>
              <a:t>，它主要有两个部分：</a:t>
            </a:r>
            <a:r>
              <a:rPr lang="en-US" altLang="zh-CN" dirty="0"/>
              <a:t>Header</a:t>
            </a:r>
            <a:r>
              <a:rPr lang="zh-CN" altLang="zh-CN" dirty="0"/>
              <a:t>和</a:t>
            </a:r>
            <a:r>
              <a:rPr lang="en-US" altLang="zh-CN" dirty="0"/>
              <a:t>Body</a:t>
            </a:r>
            <a:r>
              <a:rPr lang="zh-CN" altLang="zh-CN" dirty="0"/>
              <a:t>，</a:t>
            </a:r>
            <a:r>
              <a:rPr lang="en-US" altLang="zh-CN" dirty="0"/>
              <a:t>Header</a:t>
            </a:r>
            <a:r>
              <a:rPr lang="zh-CN" altLang="zh-CN" dirty="0"/>
              <a:t>主要以</a:t>
            </a:r>
            <a:r>
              <a:rPr lang="en-US" altLang="zh-CN" dirty="0"/>
              <a:t>&lt;</a:t>
            </a:r>
            <a:r>
              <a:rPr lang="en-US" altLang="zh-CN" dirty="0" err="1"/>
              <a:t>Key,Value</a:t>
            </a:r>
            <a:r>
              <a:rPr lang="en-US" altLang="zh-CN" dirty="0"/>
              <a:t>&gt;</a:t>
            </a:r>
            <a:r>
              <a:rPr lang="zh-CN" altLang="zh-CN" dirty="0"/>
              <a:t>形式来记录该数据的一些冗余信息，可用来标记数据唯一信息，利用</a:t>
            </a:r>
            <a:r>
              <a:rPr lang="en-US" altLang="zh-CN" dirty="0"/>
              <a:t>Header</a:t>
            </a:r>
            <a:r>
              <a:rPr lang="zh-CN" altLang="zh-CN" dirty="0"/>
              <a:t>的信息可以对数据做出一些额外的操作，如对数据进行一个简单过滤；</a:t>
            </a:r>
            <a:r>
              <a:rPr lang="en-US" altLang="zh-CN" dirty="0"/>
              <a:t>Body</a:t>
            </a:r>
            <a:r>
              <a:rPr lang="zh-CN" altLang="zh-CN" dirty="0"/>
              <a:t>则是存入真正数据的地方。</a:t>
            </a:r>
          </a:p>
          <a:p>
            <a:r>
              <a:rPr lang="zh-CN" altLang="zh-CN" dirty="0"/>
              <a:t>（</a:t>
            </a:r>
            <a:r>
              <a:rPr lang="en-US" altLang="zh-CN" dirty="0"/>
              <a:t>2</a:t>
            </a:r>
            <a:r>
              <a:rPr lang="zh-CN" altLang="zh-CN" dirty="0"/>
              <a:t>）</a:t>
            </a:r>
            <a:r>
              <a:rPr lang="en-US" altLang="zh-CN" dirty="0"/>
              <a:t>Agent</a:t>
            </a:r>
            <a:endParaRPr lang="zh-CN" altLang="zh-CN" dirty="0"/>
          </a:p>
          <a:p>
            <a:pPr lvl="1"/>
            <a:r>
              <a:rPr lang="en-US" altLang="zh-CN" dirty="0"/>
              <a:t>Agent</a:t>
            </a:r>
            <a:r>
              <a:rPr lang="zh-CN" altLang="zh-CN" dirty="0"/>
              <a:t>代表一个独立的</a:t>
            </a:r>
            <a:r>
              <a:rPr lang="en-US" altLang="zh-CN" dirty="0"/>
              <a:t>Flume</a:t>
            </a:r>
            <a:r>
              <a:rPr lang="zh-CN" altLang="zh-CN" dirty="0"/>
              <a:t>进程，包含组件</a:t>
            </a:r>
            <a:r>
              <a:rPr lang="en-US" altLang="zh-CN" dirty="0"/>
              <a:t>Source</a:t>
            </a:r>
            <a:r>
              <a:rPr lang="zh-CN" altLang="zh-CN" dirty="0"/>
              <a:t>、</a:t>
            </a:r>
            <a:r>
              <a:rPr lang="en-US" altLang="zh-CN" dirty="0"/>
              <a:t>Channel</a:t>
            </a:r>
            <a:r>
              <a:rPr lang="zh-CN" altLang="zh-CN" dirty="0"/>
              <a:t>和</a:t>
            </a:r>
            <a:r>
              <a:rPr lang="en-US" altLang="zh-CN" dirty="0"/>
              <a:t>Sink</a:t>
            </a:r>
            <a:r>
              <a:rPr lang="zh-CN" altLang="zh-CN" dirty="0"/>
              <a:t>。</a:t>
            </a:r>
            <a:r>
              <a:rPr lang="en-US" altLang="zh-CN" dirty="0"/>
              <a:t>Agent</a:t>
            </a:r>
            <a:r>
              <a:rPr lang="zh-CN" altLang="zh-CN" dirty="0"/>
              <a:t>使用</a:t>
            </a:r>
            <a:r>
              <a:rPr lang="en-US" altLang="zh-CN" dirty="0"/>
              <a:t>JVM</a:t>
            </a:r>
            <a:r>
              <a:rPr lang="zh-CN" altLang="zh-CN" dirty="0"/>
              <a:t>运行</a:t>
            </a:r>
            <a:r>
              <a:rPr lang="en-US" altLang="zh-CN" dirty="0"/>
              <a:t>Flume</a:t>
            </a:r>
            <a:r>
              <a:rPr lang="zh-CN" altLang="zh-CN" dirty="0"/>
              <a:t>，每台机器运行一个</a:t>
            </a:r>
            <a:r>
              <a:rPr lang="en-US" altLang="zh-CN" dirty="0"/>
              <a:t>Agent</a:t>
            </a:r>
            <a:r>
              <a:rPr lang="zh-CN" altLang="zh-CN" dirty="0"/>
              <a:t>，但是可以在一个</a:t>
            </a:r>
            <a:r>
              <a:rPr lang="en-US" altLang="zh-CN" dirty="0"/>
              <a:t>Agent</a:t>
            </a:r>
            <a:r>
              <a:rPr lang="zh-CN" altLang="zh-CN" dirty="0"/>
              <a:t>中包含多个</a:t>
            </a:r>
            <a:r>
              <a:rPr lang="en-US" altLang="zh-CN" dirty="0"/>
              <a:t>Source</a:t>
            </a:r>
            <a:r>
              <a:rPr lang="zh-CN" altLang="zh-CN" dirty="0"/>
              <a:t>、</a:t>
            </a:r>
            <a:r>
              <a:rPr lang="en-US" altLang="zh-CN" dirty="0"/>
              <a:t>Channel</a:t>
            </a:r>
            <a:r>
              <a:rPr lang="zh-CN" altLang="zh-CN" dirty="0"/>
              <a:t>和</a:t>
            </a:r>
            <a:r>
              <a:rPr lang="en-US" altLang="zh-CN" dirty="0"/>
              <a:t>Sink</a:t>
            </a:r>
            <a:r>
              <a:rPr lang="zh-CN" altLang="zh-CN" dirty="0"/>
              <a:t>。</a:t>
            </a:r>
            <a:r>
              <a:rPr lang="en-US" altLang="zh-CN" dirty="0"/>
              <a:t>Flume</a:t>
            </a:r>
            <a:r>
              <a:rPr lang="zh-CN" altLang="zh-CN" dirty="0"/>
              <a:t>之所以强大，是源于它自身的一个设计——</a:t>
            </a:r>
            <a:r>
              <a:rPr lang="en-US" altLang="zh-CN" dirty="0"/>
              <a:t>Agent</a:t>
            </a:r>
            <a:r>
              <a:rPr lang="zh-CN" altLang="zh-CN" dirty="0"/>
              <a:t>，</a:t>
            </a:r>
            <a:r>
              <a:rPr lang="en-US" altLang="zh-CN" dirty="0"/>
              <a:t>Agent</a:t>
            </a:r>
            <a:r>
              <a:rPr lang="zh-CN" altLang="zh-CN" dirty="0"/>
              <a:t>本身是一个</a:t>
            </a:r>
            <a:r>
              <a:rPr lang="en-US" altLang="zh-CN" dirty="0"/>
              <a:t>Java</a:t>
            </a:r>
            <a:r>
              <a:rPr lang="zh-CN" altLang="zh-CN" dirty="0"/>
              <a:t>进程，运行在日志收集节点。</a:t>
            </a:r>
          </a:p>
          <a:p>
            <a:r>
              <a:rPr lang="zh-CN" altLang="zh-CN" dirty="0"/>
              <a:t>（</a:t>
            </a:r>
            <a:r>
              <a:rPr lang="en-US" altLang="zh-CN" dirty="0"/>
              <a:t>3</a:t>
            </a:r>
            <a:r>
              <a:rPr lang="zh-CN" altLang="zh-CN" dirty="0"/>
              <a:t>）</a:t>
            </a:r>
            <a:r>
              <a:rPr lang="en-US" altLang="zh-CN" dirty="0"/>
              <a:t>Source</a:t>
            </a:r>
            <a:endParaRPr lang="zh-CN" altLang="zh-CN" dirty="0"/>
          </a:p>
          <a:p>
            <a:pPr lvl="1"/>
            <a:r>
              <a:rPr lang="en-US" altLang="zh-CN" dirty="0"/>
              <a:t>Source</a:t>
            </a:r>
            <a:r>
              <a:rPr lang="zh-CN" altLang="zh-CN" dirty="0"/>
              <a:t>组件是专门用来收集数据的，可以处理各种类型、各种格式的日志数据，包括</a:t>
            </a:r>
            <a:r>
              <a:rPr lang="en-US" altLang="zh-CN" dirty="0"/>
              <a:t>Avro</a:t>
            </a:r>
            <a:r>
              <a:rPr lang="zh-CN" altLang="zh-CN" dirty="0"/>
              <a:t>、</a:t>
            </a:r>
            <a:r>
              <a:rPr lang="en-US" altLang="zh-CN" dirty="0"/>
              <a:t>Thrift</a:t>
            </a:r>
            <a:r>
              <a:rPr lang="zh-CN" altLang="zh-CN" dirty="0"/>
              <a:t>、</a:t>
            </a:r>
            <a:r>
              <a:rPr lang="en-US" altLang="zh-CN" dirty="0"/>
              <a:t>Exec</a:t>
            </a:r>
            <a:r>
              <a:rPr lang="zh-CN" altLang="zh-CN" dirty="0"/>
              <a:t>、</a:t>
            </a:r>
            <a:r>
              <a:rPr lang="en-US" altLang="zh-CN" dirty="0"/>
              <a:t>JMS</a:t>
            </a:r>
            <a:r>
              <a:rPr lang="zh-CN" altLang="zh-CN" dirty="0"/>
              <a:t>、</a:t>
            </a:r>
            <a:r>
              <a:rPr lang="en-US" altLang="zh-CN" dirty="0"/>
              <a:t>Spooling Directory</a:t>
            </a:r>
            <a:r>
              <a:rPr lang="zh-CN" altLang="zh-CN" dirty="0"/>
              <a:t>、</a:t>
            </a:r>
            <a:r>
              <a:rPr lang="en-US" altLang="zh-CN" dirty="0" err="1"/>
              <a:t>Netcat</a:t>
            </a:r>
            <a:r>
              <a:rPr lang="zh-CN" altLang="zh-CN" dirty="0"/>
              <a:t>、</a:t>
            </a:r>
            <a:r>
              <a:rPr lang="en-US" altLang="zh-CN" dirty="0"/>
              <a:t>Sequence Generator</a:t>
            </a:r>
            <a:r>
              <a:rPr lang="zh-CN" altLang="zh-CN" dirty="0"/>
              <a:t>、</a:t>
            </a:r>
            <a:r>
              <a:rPr lang="en-US" altLang="zh-CN" dirty="0"/>
              <a:t>Syslog</a:t>
            </a:r>
            <a:r>
              <a:rPr lang="zh-CN" altLang="zh-CN" dirty="0"/>
              <a:t>、</a:t>
            </a:r>
            <a:r>
              <a:rPr lang="en-US" altLang="zh-CN" dirty="0"/>
              <a:t>HTTP</a:t>
            </a:r>
            <a:r>
              <a:rPr lang="zh-CN" altLang="zh-CN" dirty="0"/>
              <a:t>等，并将接收的数据以</a:t>
            </a:r>
            <a:r>
              <a:rPr lang="en-US" altLang="zh-CN" dirty="0"/>
              <a:t>Flume</a:t>
            </a:r>
            <a:r>
              <a:rPr lang="zh-CN" altLang="zh-CN" dirty="0"/>
              <a:t>的</a:t>
            </a:r>
            <a:r>
              <a:rPr lang="en-US" altLang="zh-CN" dirty="0"/>
              <a:t>Event</a:t>
            </a:r>
            <a:r>
              <a:rPr lang="zh-CN" altLang="zh-CN" dirty="0"/>
              <a:t>格式传递给一个或者多个通道</a:t>
            </a:r>
            <a:r>
              <a:rPr lang="en-US" altLang="zh-CN" dirty="0"/>
              <a:t>Channel</a:t>
            </a:r>
            <a:r>
              <a:rPr lang="zh-CN" altLang="zh-CN" dirty="0"/>
              <a:t>。</a:t>
            </a:r>
          </a:p>
          <a:p>
            <a:r>
              <a:rPr lang="zh-CN" altLang="zh-CN" dirty="0"/>
              <a:t>（</a:t>
            </a:r>
            <a:r>
              <a:rPr lang="en-US" altLang="zh-CN" dirty="0"/>
              <a:t>4</a:t>
            </a:r>
            <a:r>
              <a:rPr lang="zh-CN" altLang="zh-CN" dirty="0"/>
              <a:t>）</a:t>
            </a:r>
            <a:r>
              <a:rPr lang="en-US" altLang="zh-CN" dirty="0"/>
              <a:t>Channel</a:t>
            </a:r>
            <a:endParaRPr lang="zh-CN" altLang="zh-CN" dirty="0"/>
          </a:p>
          <a:p>
            <a:pPr lvl="1"/>
            <a:r>
              <a:rPr lang="en-US" altLang="zh-CN" dirty="0"/>
              <a:t>Channel</a:t>
            </a:r>
            <a:r>
              <a:rPr lang="zh-CN" altLang="zh-CN" dirty="0"/>
              <a:t>组件是一种短暂的存储容器，它将从</a:t>
            </a:r>
            <a:r>
              <a:rPr lang="en-US" altLang="zh-CN" dirty="0"/>
              <a:t>Source</a:t>
            </a:r>
            <a:r>
              <a:rPr lang="zh-CN" altLang="zh-CN" dirty="0"/>
              <a:t>处接收到的</a:t>
            </a:r>
            <a:r>
              <a:rPr lang="en-US" altLang="zh-CN" dirty="0"/>
              <a:t>Event</a:t>
            </a:r>
            <a:r>
              <a:rPr lang="zh-CN" altLang="zh-CN" dirty="0"/>
              <a:t>格式的数据缓存起来，可对数据进行处理，直到它们被</a:t>
            </a:r>
            <a:r>
              <a:rPr lang="en-US" altLang="zh-CN" dirty="0"/>
              <a:t>Sink</a:t>
            </a:r>
            <a:r>
              <a:rPr lang="zh-CN" altLang="zh-CN" dirty="0"/>
              <a:t>消费掉，它在</a:t>
            </a:r>
            <a:r>
              <a:rPr lang="en-US" altLang="zh-CN" dirty="0"/>
              <a:t>source</a:t>
            </a:r>
            <a:r>
              <a:rPr lang="zh-CN" altLang="zh-CN" dirty="0"/>
              <a:t>和</a:t>
            </a:r>
            <a:r>
              <a:rPr lang="en-US" altLang="zh-CN" dirty="0"/>
              <a:t>sink</a:t>
            </a:r>
            <a:r>
              <a:rPr lang="zh-CN" altLang="zh-CN" dirty="0"/>
              <a:t>间起着一共桥梁的作用。</a:t>
            </a:r>
            <a:r>
              <a:rPr lang="en-US" altLang="zh-CN" dirty="0" err="1"/>
              <a:t>Channal</a:t>
            </a:r>
            <a:r>
              <a:rPr lang="zh-CN" altLang="zh-CN" dirty="0"/>
              <a:t>是一个完整的事务，这一点保证了数据在收发时的一致性，并且它可以和任意数量的</a:t>
            </a:r>
            <a:r>
              <a:rPr lang="en-US" altLang="zh-CN" dirty="0"/>
              <a:t>Source</a:t>
            </a:r>
            <a:r>
              <a:rPr lang="zh-CN" altLang="zh-CN" dirty="0"/>
              <a:t>和</a:t>
            </a:r>
            <a:r>
              <a:rPr lang="en-US" altLang="zh-CN" dirty="0"/>
              <a:t>Sink</a:t>
            </a:r>
            <a:r>
              <a:rPr lang="zh-CN" altLang="zh-CN" dirty="0"/>
              <a:t>连接，存放数据支持的类型包括</a:t>
            </a:r>
            <a:r>
              <a:rPr lang="en-US" altLang="zh-CN" dirty="0"/>
              <a:t>JDBC</a:t>
            </a:r>
            <a:r>
              <a:rPr lang="zh-CN" altLang="zh-CN" dirty="0"/>
              <a:t>、</a:t>
            </a:r>
            <a:r>
              <a:rPr lang="en-US" altLang="zh-CN" dirty="0"/>
              <a:t>File</a:t>
            </a:r>
            <a:r>
              <a:rPr lang="zh-CN" altLang="zh-CN" dirty="0"/>
              <a:t>、</a:t>
            </a:r>
            <a:r>
              <a:rPr lang="en-US" altLang="zh-CN" dirty="0"/>
              <a:t>Memory</a:t>
            </a:r>
            <a:r>
              <a:rPr lang="zh-CN" altLang="zh-CN" dirty="0"/>
              <a:t>等。</a:t>
            </a:r>
          </a:p>
          <a:p>
            <a:r>
              <a:rPr lang="zh-CN" altLang="zh-CN" dirty="0"/>
              <a:t>（</a:t>
            </a:r>
            <a:r>
              <a:rPr lang="en-US" altLang="zh-CN" dirty="0"/>
              <a:t>5</a:t>
            </a:r>
            <a:r>
              <a:rPr lang="zh-CN" altLang="zh-CN" dirty="0"/>
              <a:t>）</a:t>
            </a:r>
            <a:r>
              <a:rPr lang="en-US" altLang="zh-CN" dirty="0"/>
              <a:t>Sink</a:t>
            </a:r>
            <a:endParaRPr lang="zh-CN" altLang="zh-CN" dirty="0"/>
          </a:p>
          <a:p>
            <a:pPr lvl="1"/>
            <a:r>
              <a:rPr lang="en-US" altLang="zh-CN" dirty="0"/>
              <a:t>Sink</a:t>
            </a:r>
            <a:r>
              <a:rPr lang="zh-CN" altLang="zh-CN" dirty="0"/>
              <a:t>组件用于处理</a:t>
            </a:r>
            <a:r>
              <a:rPr lang="en-US" altLang="zh-CN" dirty="0"/>
              <a:t>Channel</a:t>
            </a:r>
            <a:r>
              <a:rPr lang="zh-CN" altLang="zh-CN" dirty="0"/>
              <a:t>中数据发送到目的地，目的地包括</a:t>
            </a:r>
            <a:r>
              <a:rPr lang="en-US" altLang="zh-CN" dirty="0"/>
              <a:t>HDFS</a:t>
            </a:r>
            <a:r>
              <a:rPr lang="zh-CN" altLang="zh-CN" dirty="0"/>
              <a:t>、</a:t>
            </a:r>
            <a:r>
              <a:rPr lang="en-US" altLang="zh-CN" dirty="0"/>
              <a:t>Logger</a:t>
            </a:r>
            <a:r>
              <a:rPr lang="zh-CN" altLang="zh-CN" dirty="0"/>
              <a:t>、</a:t>
            </a:r>
            <a:r>
              <a:rPr lang="en-US" altLang="zh-CN" dirty="0"/>
              <a:t>Avro</a:t>
            </a:r>
            <a:r>
              <a:rPr lang="zh-CN" altLang="zh-CN" dirty="0"/>
              <a:t>、</a:t>
            </a:r>
            <a:r>
              <a:rPr lang="en-US" altLang="zh-CN" dirty="0"/>
              <a:t>Thrift</a:t>
            </a:r>
            <a:r>
              <a:rPr lang="zh-CN" altLang="zh-CN" dirty="0"/>
              <a:t>、</a:t>
            </a:r>
            <a:r>
              <a:rPr lang="en-US" altLang="zh-CN" dirty="0"/>
              <a:t>IRC</a:t>
            </a:r>
            <a:r>
              <a:rPr lang="zh-CN" altLang="zh-CN" dirty="0"/>
              <a:t>、</a:t>
            </a:r>
            <a:r>
              <a:rPr lang="en-US" altLang="zh-CN" dirty="0"/>
              <a:t>File Roll</a:t>
            </a:r>
            <a:r>
              <a:rPr lang="zh-CN" altLang="zh-CN" dirty="0"/>
              <a:t>、</a:t>
            </a:r>
            <a:r>
              <a:rPr lang="en-US" altLang="zh-CN" dirty="0"/>
              <a:t>HBase</a:t>
            </a:r>
            <a:r>
              <a:rPr lang="zh-CN" altLang="zh-CN" dirty="0"/>
              <a:t>、</a:t>
            </a:r>
            <a:r>
              <a:rPr lang="en-US" altLang="zh-CN" dirty="0" err="1"/>
              <a:t>Solr</a:t>
            </a:r>
            <a:r>
              <a:rPr lang="zh-CN" altLang="zh-CN" dirty="0"/>
              <a:t>等。</a:t>
            </a:r>
            <a:endParaRPr lang="en-US" altLang="zh-CN" dirty="0"/>
          </a:p>
          <a:p>
            <a:pPr marL="171450" lvl="1">
              <a:spcBef>
                <a:spcPts val="750"/>
              </a:spcBef>
            </a:pPr>
            <a:r>
              <a:rPr lang="en-US" altLang="zh-CN" sz="2100" dirty="0"/>
              <a:t>Flume</a:t>
            </a:r>
            <a:r>
              <a:rPr lang="zh-CN" altLang="zh-CN" sz="2100" dirty="0"/>
              <a:t>处理数据的最小单元是</a:t>
            </a:r>
            <a:r>
              <a:rPr lang="en-US" altLang="zh-CN" sz="2100" dirty="0"/>
              <a:t>Event</a:t>
            </a:r>
            <a:r>
              <a:rPr lang="zh-CN" altLang="zh-CN" sz="2100" dirty="0"/>
              <a:t>，一个</a:t>
            </a:r>
            <a:r>
              <a:rPr lang="en-US" altLang="zh-CN" sz="2100" dirty="0"/>
              <a:t>Agent</a:t>
            </a:r>
            <a:r>
              <a:rPr lang="zh-CN" altLang="zh-CN" sz="2100" dirty="0"/>
              <a:t>代表一个</a:t>
            </a:r>
            <a:r>
              <a:rPr lang="en-US" altLang="zh-CN" sz="2100" dirty="0"/>
              <a:t>Flume</a:t>
            </a:r>
            <a:r>
              <a:rPr lang="zh-CN" altLang="zh-CN" sz="2100" dirty="0"/>
              <a:t>进程，一个</a:t>
            </a:r>
            <a:r>
              <a:rPr lang="en-US" altLang="zh-CN" sz="2100" dirty="0"/>
              <a:t>Agent=</a:t>
            </a:r>
            <a:r>
              <a:rPr lang="en-US" altLang="zh-CN" sz="2100" dirty="0" err="1"/>
              <a:t>Source+Channel+Sink</a:t>
            </a:r>
            <a:r>
              <a:rPr lang="zh-CN" altLang="zh-CN" sz="2100" dirty="0"/>
              <a:t>，</a:t>
            </a:r>
            <a:r>
              <a:rPr lang="en-US" altLang="zh-CN" sz="2100" dirty="0"/>
              <a:t>Flume</a:t>
            </a:r>
            <a:r>
              <a:rPr lang="zh-CN" altLang="zh-CN" sz="2100" dirty="0"/>
              <a:t>可以进行各种组合选型。</a:t>
            </a:r>
          </a:p>
        </p:txBody>
      </p:sp>
    </p:spTree>
    <p:extLst>
      <p:ext uri="{BB962C8B-B14F-4D97-AF65-F5344CB8AC3E}">
        <p14:creationId xmlns:p14="http://schemas.microsoft.com/office/powerpoint/2010/main" val="590252012"/>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8DC7E7A4-9F8C-4083-A3AB-90101D3E8B3F}"/>
              </a:ext>
            </a:extLst>
          </p:cNvPr>
          <p:cNvGraphicFramePr>
            <a:graphicFrameLocks noGrp="1"/>
          </p:cNvGraphicFramePr>
          <p:nvPr>
            <p:ph idx="1"/>
            <p:extLst>
              <p:ext uri="{D42A27DB-BD31-4B8C-83A1-F6EECF244321}">
                <p14:modId xmlns:p14="http://schemas.microsoft.com/office/powerpoint/2010/main" val="4035820183"/>
              </p:ext>
            </p:extLst>
          </p:nvPr>
        </p:nvGraphicFramePr>
        <p:xfrm>
          <a:off x="628650" y="91332"/>
          <a:ext cx="7886700" cy="4632960"/>
        </p:xfrm>
        <a:graphic>
          <a:graphicData uri="http://schemas.openxmlformats.org/drawingml/2006/table">
            <a:tbl>
              <a:tblPr firstRow="1" firstCol="1" bandRow="1">
                <a:tableStyleId>{5C22544A-7EE6-4342-B048-85BDC9FD1C3A}</a:tableStyleId>
              </a:tblPr>
              <a:tblGrid>
                <a:gridCol w="831988">
                  <a:extLst>
                    <a:ext uri="{9D8B030D-6E8A-4147-A177-3AD203B41FA5}">
                      <a16:colId xmlns:a16="http://schemas.microsoft.com/office/drawing/2014/main" val="3254430839"/>
                    </a:ext>
                  </a:extLst>
                </a:gridCol>
                <a:gridCol w="1275128">
                  <a:extLst>
                    <a:ext uri="{9D8B030D-6E8A-4147-A177-3AD203B41FA5}">
                      <a16:colId xmlns:a16="http://schemas.microsoft.com/office/drawing/2014/main" val="2220332370"/>
                    </a:ext>
                  </a:extLst>
                </a:gridCol>
                <a:gridCol w="5779584">
                  <a:extLst>
                    <a:ext uri="{9D8B030D-6E8A-4147-A177-3AD203B41FA5}">
                      <a16:colId xmlns:a16="http://schemas.microsoft.com/office/drawing/2014/main" val="2650996233"/>
                    </a:ext>
                  </a:extLst>
                </a:gridCol>
              </a:tblGrid>
              <a:tr h="64640">
                <a:tc>
                  <a:txBody>
                    <a:bodyPr/>
                    <a:lstStyle/>
                    <a:p>
                      <a:pPr algn="ctr">
                        <a:spcAft>
                          <a:spcPts val="0"/>
                        </a:spcAft>
                      </a:pPr>
                      <a:r>
                        <a:rPr lang="zh-CN" sz="800" kern="0">
                          <a:effectLst/>
                        </a:rPr>
                        <a:t>类型</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ctr">
                        <a:spcAft>
                          <a:spcPts val="0"/>
                        </a:spcAft>
                      </a:pPr>
                      <a:r>
                        <a:rPr lang="zh-CN" sz="800" kern="0">
                          <a:effectLst/>
                        </a:rPr>
                        <a:t>组件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ctr">
                        <a:spcAft>
                          <a:spcPts val="0"/>
                        </a:spcAft>
                      </a:pPr>
                      <a:r>
                        <a:rPr lang="zh-CN" sz="800" kern="0">
                          <a:effectLst/>
                        </a:rPr>
                        <a:t>描述</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312602695"/>
                  </a:ext>
                </a:extLst>
              </a:tr>
              <a:tr h="64640">
                <a:tc rowSpan="15">
                  <a:txBody>
                    <a:bodyPr/>
                    <a:lstStyle/>
                    <a:p>
                      <a:pPr algn="l">
                        <a:spcAft>
                          <a:spcPts val="0"/>
                        </a:spcAft>
                      </a:pPr>
                      <a:r>
                        <a:rPr lang="en-US" sz="800" kern="0">
                          <a:effectLst/>
                        </a:rPr>
                        <a:t>Source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en-US" sz="800" kern="0">
                          <a:effectLst/>
                        </a:rPr>
                        <a:t>Avro</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监听由</a:t>
                      </a:r>
                      <a:r>
                        <a:rPr lang="en-US" sz="800" kern="0">
                          <a:effectLst/>
                        </a:rPr>
                        <a:t>Avro Sink</a:t>
                      </a:r>
                      <a:r>
                        <a:rPr lang="zh-CN" sz="800" kern="0">
                          <a:effectLst/>
                        </a:rPr>
                        <a:t>或</a:t>
                      </a:r>
                      <a:r>
                        <a:rPr lang="en-US" sz="800" kern="0">
                          <a:effectLst/>
                        </a:rPr>
                        <a:t>Flume SDK</a:t>
                      </a:r>
                      <a:r>
                        <a:rPr lang="zh-CN" sz="800" kern="0">
                          <a:effectLst/>
                        </a:rPr>
                        <a:t>通过</a:t>
                      </a:r>
                      <a:r>
                        <a:rPr lang="en-US" sz="800" kern="0">
                          <a:effectLst/>
                        </a:rPr>
                        <a:t>Avro RPC</a:t>
                      </a:r>
                      <a:r>
                        <a:rPr lang="zh-CN" sz="800" kern="0">
                          <a:effectLst/>
                        </a:rPr>
                        <a:t>发送的事件所抵达的端口</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565015836"/>
                  </a:ext>
                </a:extLst>
              </a:tr>
              <a:tr h="64640">
                <a:tc vMerge="1">
                  <a:txBody>
                    <a:bodyPr/>
                    <a:lstStyle/>
                    <a:p>
                      <a:endParaRPr lang="zh-CN" altLang="en-US"/>
                    </a:p>
                  </a:txBody>
                  <a:tcPr/>
                </a:tc>
                <a:tc>
                  <a:txBody>
                    <a:bodyPr/>
                    <a:lstStyle/>
                    <a:p>
                      <a:pPr algn="l">
                        <a:spcAft>
                          <a:spcPts val="0"/>
                        </a:spcAft>
                      </a:pPr>
                      <a:r>
                        <a:rPr lang="en-US" sz="800" kern="0" dirty="0">
                          <a:effectLst/>
                        </a:rPr>
                        <a:t>Exec</a:t>
                      </a:r>
                      <a:endParaRPr lang="zh-CN" sz="800" kern="100" dirty="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运行一个</a:t>
                      </a:r>
                      <a:r>
                        <a:rPr lang="en-US" sz="800" kern="0">
                          <a:effectLst/>
                        </a:rPr>
                        <a:t>Unix</a:t>
                      </a:r>
                      <a:r>
                        <a:rPr lang="zh-CN" sz="800" kern="0">
                          <a:effectLst/>
                        </a:rPr>
                        <a:t>命令，并把从标准输出上读取的行转换为事件。请注意，此类</a:t>
                      </a:r>
                      <a:r>
                        <a:rPr lang="en-US" sz="800" kern="0">
                          <a:effectLst/>
                        </a:rPr>
                        <a:t>Source</a:t>
                      </a:r>
                      <a:r>
                        <a:rPr lang="zh-CN" sz="800" kern="0">
                          <a:effectLst/>
                        </a:rPr>
                        <a:t>不能保证事件被传递到</a:t>
                      </a:r>
                      <a:r>
                        <a:rPr lang="en-US" sz="800" kern="0">
                          <a:effectLst/>
                        </a:rPr>
                        <a:t>Channel</a:t>
                      </a:r>
                      <a:r>
                        <a:rPr lang="zh-CN" sz="800" kern="0">
                          <a:effectLst/>
                        </a:rPr>
                        <a:t>，更好的选择可以参考</a:t>
                      </a:r>
                      <a:r>
                        <a:rPr lang="en-US" sz="800" kern="0">
                          <a:effectLst/>
                        </a:rPr>
                        <a:t>Spooling Directory Source</a:t>
                      </a:r>
                      <a:r>
                        <a:rPr lang="zh-CN" sz="800" kern="0">
                          <a:effectLst/>
                        </a:rPr>
                        <a:t>或</a:t>
                      </a:r>
                      <a:r>
                        <a:rPr lang="en-US" sz="800" kern="0">
                          <a:effectLst/>
                        </a:rPr>
                        <a:t>Flume SDK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188367195"/>
                  </a:ext>
                </a:extLst>
              </a:tr>
              <a:tr h="64640">
                <a:tc vMerge="1">
                  <a:txBody>
                    <a:bodyPr/>
                    <a:lstStyle/>
                    <a:p>
                      <a:endParaRPr lang="zh-CN" altLang="en-US"/>
                    </a:p>
                  </a:txBody>
                  <a:tcPr/>
                </a:tc>
                <a:tc>
                  <a:txBody>
                    <a:bodyPr/>
                    <a:lstStyle/>
                    <a:p>
                      <a:pPr algn="l">
                        <a:spcAft>
                          <a:spcPts val="0"/>
                        </a:spcAft>
                      </a:pPr>
                      <a:r>
                        <a:rPr lang="en-US" sz="800" kern="0">
                          <a:effectLst/>
                        </a:rPr>
                        <a:t>HTTP</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监听一个端口，并使用可插拔句柄把</a:t>
                      </a:r>
                      <a:r>
                        <a:rPr lang="en-US" sz="800" kern="0">
                          <a:effectLst/>
                        </a:rPr>
                        <a:t>HTTP</a:t>
                      </a:r>
                      <a:r>
                        <a:rPr lang="zh-CN" sz="800" kern="0">
                          <a:effectLst/>
                        </a:rPr>
                        <a:t>请求转换为事件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118641372"/>
                  </a:ext>
                </a:extLst>
              </a:tr>
              <a:tr h="64640">
                <a:tc vMerge="1">
                  <a:txBody>
                    <a:bodyPr/>
                    <a:lstStyle/>
                    <a:p>
                      <a:endParaRPr lang="zh-CN" altLang="en-US"/>
                    </a:p>
                  </a:txBody>
                  <a:tcPr/>
                </a:tc>
                <a:tc>
                  <a:txBody>
                    <a:bodyPr/>
                    <a:lstStyle/>
                    <a:p>
                      <a:pPr algn="l">
                        <a:spcAft>
                          <a:spcPts val="0"/>
                        </a:spcAft>
                      </a:pPr>
                      <a:r>
                        <a:rPr lang="en-US" sz="800" kern="0">
                          <a:effectLst/>
                        </a:rPr>
                        <a:t>JMS</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读取来自</a:t>
                      </a:r>
                      <a:r>
                        <a:rPr lang="en-US" sz="800" kern="0">
                          <a:effectLst/>
                        </a:rPr>
                        <a:t>JMS Queue</a:t>
                      </a:r>
                      <a:r>
                        <a:rPr lang="zh-CN" sz="800" kern="0">
                          <a:effectLst/>
                        </a:rPr>
                        <a:t>或</a:t>
                      </a:r>
                      <a:r>
                        <a:rPr lang="en-US" sz="800" kern="0">
                          <a:effectLst/>
                        </a:rPr>
                        <a:t>Topic</a:t>
                      </a:r>
                      <a:r>
                        <a:rPr lang="zh-CN" sz="800" kern="0">
                          <a:effectLst/>
                        </a:rPr>
                        <a:t>的消息并将其转换为事件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879855494"/>
                  </a:ext>
                </a:extLst>
              </a:tr>
              <a:tr h="64640">
                <a:tc vMerge="1">
                  <a:txBody>
                    <a:bodyPr/>
                    <a:lstStyle/>
                    <a:p>
                      <a:endParaRPr lang="zh-CN" altLang="en-US"/>
                    </a:p>
                  </a:txBody>
                  <a:tcPr/>
                </a:tc>
                <a:tc>
                  <a:txBody>
                    <a:bodyPr/>
                    <a:lstStyle/>
                    <a:p>
                      <a:pPr algn="l">
                        <a:spcAft>
                          <a:spcPts val="0"/>
                        </a:spcAft>
                      </a:pPr>
                      <a:r>
                        <a:rPr lang="en-US" sz="800" kern="0">
                          <a:effectLst/>
                        </a:rPr>
                        <a:t>Kafka</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是</a:t>
                      </a:r>
                      <a:r>
                        <a:rPr lang="en-US" sz="800" kern="0">
                          <a:effectLst/>
                        </a:rPr>
                        <a:t>Apache Kafka</a:t>
                      </a:r>
                      <a:r>
                        <a:rPr lang="zh-CN" sz="800" kern="0">
                          <a:effectLst/>
                        </a:rPr>
                        <a:t>的消费者，读取来自</a:t>
                      </a:r>
                      <a:r>
                        <a:rPr lang="en-US" sz="800" kern="0">
                          <a:effectLst/>
                        </a:rPr>
                        <a:t>Kafka Topic</a:t>
                      </a:r>
                      <a:r>
                        <a:rPr lang="zh-CN" sz="800" kern="0">
                          <a:effectLst/>
                        </a:rPr>
                        <a:t>的消息</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073949051"/>
                  </a:ext>
                </a:extLst>
              </a:tr>
              <a:tr h="64640">
                <a:tc vMerge="1">
                  <a:txBody>
                    <a:bodyPr/>
                    <a:lstStyle/>
                    <a:p>
                      <a:endParaRPr lang="zh-CN" altLang="en-US"/>
                    </a:p>
                  </a:txBody>
                  <a:tcPr/>
                </a:tc>
                <a:tc>
                  <a:txBody>
                    <a:bodyPr/>
                    <a:lstStyle/>
                    <a:p>
                      <a:pPr algn="l">
                        <a:spcAft>
                          <a:spcPts val="0"/>
                        </a:spcAft>
                      </a:pPr>
                      <a:r>
                        <a:rPr lang="en-US" sz="800" kern="0">
                          <a:effectLst/>
                        </a:rPr>
                        <a:t>Legacy</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允许</a:t>
                      </a:r>
                      <a:r>
                        <a:rPr lang="en-US" sz="800" kern="0">
                          <a:effectLst/>
                        </a:rPr>
                        <a:t>Flume 1.x Agent</a:t>
                      </a:r>
                      <a:r>
                        <a:rPr lang="zh-CN" sz="800" kern="0">
                          <a:effectLst/>
                        </a:rPr>
                        <a:t>接收来自</a:t>
                      </a:r>
                      <a:r>
                        <a:rPr lang="en-US" sz="800" kern="0">
                          <a:effectLst/>
                        </a:rPr>
                        <a:t>Flume 0.9.4</a:t>
                      </a:r>
                      <a:r>
                        <a:rPr lang="zh-CN" sz="800" kern="0">
                          <a:effectLst/>
                        </a:rPr>
                        <a:t>的</a:t>
                      </a:r>
                      <a:r>
                        <a:rPr lang="en-US" sz="800" kern="0">
                          <a:effectLst/>
                        </a:rPr>
                        <a:t>Agent</a:t>
                      </a:r>
                      <a:r>
                        <a:rPr lang="zh-CN" sz="800" kern="0">
                          <a:effectLst/>
                        </a:rPr>
                        <a:t>的事件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510805152"/>
                  </a:ext>
                </a:extLst>
              </a:tr>
              <a:tr h="64640">
                <a:tc vMerge="1">
                  <a:txBody>
                    <a:bodyPr/>
                    <a:lstStyle/>
                    <a:p>
                      <a:endParaRPr lang="zh-CN" altLang="en-US"/>
                    </a:p>
                  </a:txBody>
                  <a:tcPr/>
                </a:tc>
                <a:tc>
                  <a:txBody>
                    <a:bodyPr/>
                    <a:lstStyle/>
                    <a:p>
                      <a:pPr algn="l">
                        <a:spcAft>
                          <a:spcPts val="0"/>
                        </a:spcAft>
                      </a:pPr>
                      <a:r>
                        <a:rPr lang="en-US" sz="800" kern="0">
                          <a:effectLst/>
                        </a:rPr>
                        <a:t>Netcat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监听一个端口，并把每行文本转换为一个事件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191035651"/>
                  </a:ext>
                </a:extLst>
              </a:tr>
              <a:tr h="64640">
                <a:tc vMerge="1">
                  <a:txBody>
                    <a:bodyPr/>
                    <a:lstStyle/>
                    <a:p>
                      <a:endParaRPr lang="zh-CN" altLang="en-US"/>
                    </a:p>
                  </a:txBody>
                  <a:tcPr/>
                </a:tc>
                <a:tc>
                  <a:txBody>
                    <a:bodyPr/>
                    <a:lstStyle/>
                    <a:p>
                      <a:pPr algn="l">
                        <a:spcAft>
                          <a:spcPts val="0"/>
                        </a:spcAft>
                      </a:pPr>
                      <a:r>
                        <a:rPr lang="en-US" sz="800" kern="0">
                          <a:effectLst/>
                        </a:rPr>
                        <a:t>Sequence Generator</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依据增量计数器来不断生成事件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485904453"/>
                  </a:ext>
                </a:extLst>
              </a:tr>
              <a:tr h="64640">
                <a:tc vMerge="1">
                  <a:txBody>
                    <a:bodyPr/>
                    <a:lstStyle/>
                    <a:p>
                      <a:endParaRPr lang="zh-CN" altLang="en-US"/>
                    </a:p>
                  </a:txBody>
                  <a:tcPr/>
                </a:tc>
                <a:tc>
                  <a:txBody>
                    <a:bodyPr/>
                    <a:lstStyle/>
                    <a:p>
                      <a:pPr algn="l">
                        <a:spcAft>
                          <a:spcPts val="0"/>
                        </a:spcAft>
                      </a:pPr>
                      <a:r>
                        <a:rPr lang="en-US" sz="800" kern="0">
                          <a:effectLst/>
                        </a:rPr>
                        <a:t>Scribe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另一种摄取系统。要采用现有的</a:t>
                      </a:r>
                      <a:r>
                        <a:rPr lang="en-US" sz="800" kern="0">
                          <a:effectLst/>
                        </a:rPr>
                        <a:t>Scribe</a:t>
                      </a:r>
                      <a:r>
                        <a:rPr lang="zh-CN" sz="800" kern="0">
                          <a:effectLst/>
                        </a:rPr>
                        <a:t>摄取系统，</a:t>
                      </a:r>
                      <a:r>
                        <a:rPr lang="en-US" sz="800" kern="0">
                          <a:effectLst/>
                        </a:rPr>
                        <a:t>Flume</a:t>
                      </a:r>
                      <a:r>
                        <a:rPr lang="zh-CN" sz="800" kern="0">
                          <a:effectLst/>
                        </a:rPr>
                        <a:t>应该使用基于</a:t>
                      </a:r>
                      <a:r>
                        <a:rPr lang="en-US" sz="800" kern="0">
                          <a:effectLst/>
                        </a:rPr>
                        <a:t>Thrift</a:t>
                      </a:r>
                      <a:r>
                        <a:rPr lang="zh-CN" sz="800" kern="0">
                          <a:effectLst/>
                        </a:rPr>
                        <a:t>的</a:t>
                      </a:r>
                      <a:r>
                        <a:rPr lang="en-US" sz="800" kern="0">
                          <a:effectLst/>
                        </a:rPr>
                        <a:t>Scribe Source</a:t>
                      </a:r>
                      <a:r>
                        <a:rPr lang="zh-CN" sz="800" kern="0">
                          <a:effectLst/>
                        </a:rPr>
                        <a:t>和兼容的传输协议</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395695665"/>
                  </a:ext>
                </a:extLst>
              </a:tr>
              <a:tr h="64640">
                <a:tc vMerge="1">
                  <a:txBody>
                    <a:bodyPr/>
                    <a:lstStyle/>
                    <a:p>
                      <a:endParaRPr lang="zh-CN" altLang="en-US"/>
                    </a:p>
                  </a:txBody>
                  <a:tcPr/>
                </a:tc>
                <a:tc>
                  <a:txBody>
                    <a:bodyPr/>
                    <a:lstStyle/>
                    <a:p>
                      <a:pPr algn="l">
                        <a:spcAft>
                          <a:spcPts val="0"/>
                        </a:spcAft>
                      </a:pPr>
                      <a:r>
                        <a:rPr lang="en-US" sz="800" kern="0">
                          <a:effectLst/>
                        </a:rPr>
                        <a:t>Spooling Directory</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按行读取保存在文件缓冲目录中的文件，并将其转换为事件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73918941"/>
                  </a:ext>
                </a:extLst>
              </a:tr>
              <a:tr h="64640">
                <a:tc vMerge="1">
                  <a:txBody>
                    <a:bodyPr/>
                    <a:lstStyle/>
                    <a:p>
                      <a:endParaRPr lang="zh-CN" altLang="en-US"/>
                    </a:p>
                  </a:txBody>
                  <a:tcPr/>
                </a:tc>
                <a:tc>
                  <a:txBody>
                    <a:bodyPr/>
                    <a:lstStyle/>
                    <a:p>
                      <a:pPr algn="l">
                        <a:spcAft>
                          <a:spcPts val="0"/>
                        </a:spcAft>
                      </a:pPr>
                      <a:r>
                        <a:rPr lang="en-US" sz="800" kern="0">
                          <a:effectLst/>
                        </a:rPr>
                        <a:t>Syslog</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从日志中读取行，并将其转换为事件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298739136"/>
                  </a:ext>
                </a:extLst>
              </a:tr>
              <a:tr h="64640">
                <a:tc vMerge="1">
                  <a:txBody>
                    <a:bodyPr/>
                    <a:lstStyle/>
                    <a:p>
                      <a:endParaRPr lang="zh-CN" altLang="en-US"/>
                    </a:p>
                  </a:txBody>
                  <a:tcPr/>
                </a:tc>
                <a:tc>
                  <a:txBody>
                    <a:bodyPr/>
                    <a:lstStyle/>
                    <a:p>
                      <a:pPr algn="l">
                        <a:spcAft>
                          <a:spcPts val="0"/>
                        </a:spcAft>
                      </a:pPr>
                      <a:r>
                        <a:rPr lang="en-US" sz="800" kern="0">
                          <a:effectLst/>
                        </a:rPr>
                        <a:t>Taildir</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该</a:t>
                      </a:r>
                      <a:r>
                        <a:rPr lang="en-US" sz="800" kern="0">
                          <a:effectLst/>
                        </a:rPr>
                        <a:t>Source</a:t>
                      </a:r>
                      <a:r>
                        <a:rPr lang="zh-CN" sz="800" kern="0">
                          <a:effectLst/>
                        </a:rPr>
                        <a:t>不能用于</a:t>
                      </a:r>
                      <a:r>
                        <a:rPr lang="en-US" sz="800" kern="0">
                          <a:effectLst/>
                        </a:rPr>
                        <a:t>Windows</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472560326"/>
                  </a:ext>
                </a:extLst>
              </a:tr>
              <a:tr h="64640">
                <a:tc vMerge="1">
                  <a:txBody>
                    <a:bodyPr/>
                    <a:lstStyle/>
                    <a:p>
                      <a:endParaRPr lang="zh-CN" altLang="en-US"/>
                    </a:p>
                  </a:txBody>
                  <a:tcPr/>
                </a:tc>
                <a:tc>
                  <a:txBody>
                    <a:bodyPr/>
                    <a:lstStyle/>
                    <a:p>
                      <a:pPr algn="l">
                        <a:spcAft>
                          <a:spcPts val="0"/>
                        </a:spcAft>
                      </a:pPr>
                      <a:r>
                        <a:rPr lang="en-US" sz="800" kern="0">
                          <a:effectLst/>
                        </a:rPr>
                        <a:t>Thrift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监听由</a:t>
                      </a:r>
                      <a:r>
                        <a:rPr lang="en-US" sz="800" kern="0">
                          <a:effectLst/>
                        </a:rPr>
                        <a:t>Thrift Sink</a:t>
                      </a:r>
                      <a:r>
                        <a:rPr lang="zh-CN" sz="800" kern="0">
                          <a:effectLst/>
                        </a:rPr>
                        <a:t>或</a:t>
                      </a:r>
                      <a:r>
                        <a:rPr lang="en-US" sz="800" kern="0">
                          <a:effectLst/>
                        </a:rPr>
                        <a:t>Flume SDK</a:t>
                      </a:r>
                      <a:r>
                        <a:rPr lang="zh-CN" sz="800" kern="0">
                          <a:effectLst/>
                        </a:rPr>
                        <a:t>通过</a:t>
                      </a:r>
                      <a:r>
                        <a:rPr lang="en-US" sz="800" kern="0">
                          <a:effectLst/>
                        </a:rPr>
                        <a:t>Thrift RPC</a:t>
                      </a:r>
                      <a:r>
                        <a:rPr lang="zh-CN" sz="800" kern="0">
                          <a:effectLst/>
                        </a:rPr>
                        <a:t>发送的事件所抵达的端口</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93257958"/>
                  </a:ext>
                </a:extLst>
              </a:tr>
              <a:tr h="64640">
                <a:tc vMerge="1">
                  <a:txBody>
                    <a:bodyPr/>
                    <a:lstStyle/>
                    <a:p>
                      <a:endParaRPr lang="zh-CN" altLang="en-US"/>
                    </a:p>
                  </a:txBody>
                  <a:tcPr/>
                </a:tc>
                <a:tc>
                  <a:txBody>
                    <a:bodyPr/>
                    <a:lstStyle/>
                    <a:p>
                      <a:pPr algn="l">
                        <a:spcAft>
                          <a:spcPts val="0"/>
                        </a:spcAft>
                      </a:pPr>
                      <a:r>
                        <a:rPr lang="en-US" sz="800" kern="0">
                          <a:effectLst/>
                        </a:rPr>
                        <a:t>Twitter 1% firehose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连接的</a:t>
                      </a:r>
                      <a:r>
                        <a:rPr lang="en-US" sz="800" kern="0">
                          <a:effectLst/>
                        </a:rPr>
                        <a:t>Streaming API</a:t>
                      </a:r>
                      <a:r>
                        <a:rPr lang="zh-CN" sz="800" kern="0">
                          <a:effectLst/>
                        </a:rPr>
                        <a:t>（</a:t>
                      </a:r>
                      <a:r>
                        <a:rPr lang="en-US" sz="800" kern="0">
                          <a:effectLst/>
                        </a:rPr>
                        <a:t>firehose</a:t>
                      </a:r>
                      <a:r>
                        <a:rPr lang="zh-CN" sz="800" kern="0">
                          <a:effectLst/>
                        </a:rPr>
                        <a:t>的</a:t>
                      </a:r>
                      <a:r>
                        <a:rPr lang="en-US" sz="800" kern="0">
                          <a:effectLst/>
                        </a:rPr>
                        <a:t>1%</a:t>
                      </a:r>
                      <a:r>
                        <a:rPr lang="zh-CN" sz="800" kern="0">
                          <a:effectLst/>
                        </a:rPr>
                        <a:t>），并将</a:t>
                      </a:r>
                      <a:r>
                        <a:rPr lang="en-US" sz="800" kern="0">
                          <a:effectLst/>
                        </a:rPr>
                        <a:t>tweet</a:t>
                      </a:r>
                      <a:r>
                        <a:rPr lang="zh-CN" sz="800" kern="0">
                          <a:effectLst/>
                        </a:rPr>
                        <a:t>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944502566"/>
                  </a:ext>
                </a:extLst>
              </a:tr>
              <a:tr h="64640">
                <a:tc vMerge="1">
                  <a:txBody>
                    <a:bodyPr/>
                    <a:lstStyle/>
                    <a:p>
                      <a:endParaRPr lang="zh-CN" altLang="en-US"/>
                    </a:p>
                  </a:txBody>
                  <a:tcPr/>
                </a:tc>
                <a:tc>
                  <a:txBody>
                    <a:bodyPr/>
                    <a:lstStyle/>
                    <a:p>
                      <a:pPr algn="l">
                        <a:spcAft>
                          <a:spcPts val="0"/>
                        </a:spcAft>
                      </a:pPr>
                      <a:r>
                        <a:rPr lang="en-US" sz="800" kern="0">
                          <a:effectLst/>
                        </a:rPr>
                        <a:t>Custom</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用户自定义</a:t>
                      </a:r>
                      <a:r>
                        <a:rPr lang="en-US" sz="800" kern="0">
                          <a:effectLst/>
                        </a:rPr>
                        <a:t>Source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604122337"/>
                  </a:ext>
                </a:extLst>
              </a:tr>
              <a:tr h="64640">
                <a:tc rowSpan="15">
                  <a:txBody>
                    <a:bodyPr/>
                    <a:lstStyle/>
                    <a:p>
                      <a:pPr algn="l">
                        <a:spcAft>
                          <a:spcPts val="0"/>
                        </a:spcAft>
                      </a:pPr>
                      <a:r>
                        <a:rPr lang="en-US" sz="800" kern="0">
                          <a:effectLst/>
                        </a:rPr>
                        <a:t>Sink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en-US" sz="800" kern="0">
                          <a:effectLst/>
                        </a:rPr>
                        <a:t>Avro</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dirty="0">
                          <a:effectLst/>
                        </a:rPr>
                        <a:t>通过</a:t>
                      </a:r>
                      <a:r>
                        <a:rPr lang="en-US" sz="800" kern="0" dirty="0">
                          <a:effectLst/>
                        </a:rPr>
                        <a:t>Avro RPC</a:t>
                      </a:r>
                      <a:r>
                        <a:rPr lang="zh-CN" sz="800" kern="0" dirty="0">
                          <a:effectLst/>
                        </a:rPr>
                        <a:t>发送事件到一个</a:t>
                      </a:r>
                      <a:r>
                        <a:rPr lang="en-US" sz="800" kern="0" dirty="0">
                          <a:effectLst/>
                        </a:rPr>
                        <a:t>Avro Source</a:t>
                      </a:r>
                      <a:endParaRPr lang="zh-CN" sz="800" kern="100" dirty="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925805915"/>
                  </a:ext>
                </a:extLst>
              </a:tr>
              <a:tr h="64640">
                <a:tc vMerge="1">
                  <a:txBody>
                    <a:bodyPr/>
                    <a:lstStyle/>
                    <a:p>
                      <a:endParaRPr lang="zh-CN" altLang="en-US"/>
                    </a:p>
                  </a:txBody>
                  <a:tcPr/>
                </a:tc>
                <a:tc>
                  <a:txBody>
                    <a:bodyPr/>
                    <a:lstStyle/>
                    <a:p>
                      <a:pPr algn="l">
                        <a:spcAft>
                          <a:spcPts val="0"/>
                        </a:spcAft>
                      </a:pPr>
                      <a:r>
                        <a:rPr lang="en-US" sz="800" kern="0">
                          <a:effectLst/>
                        </a:rPr>
                        <a:t>ElasticSearchSink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使用</a:t>
                      </a:r>
                      <a:r>
                        <a:rPr lang="en-US" sz="800" kern="0">
                          <a:effectLst/>
                        </a:rPr>
                        <a:t>Logstash</a:t>
                      </a:r>
                      <a:r>
                        <a:rPr lang="zh-CN" sz="800" kern="0">
                          <a:effectLst/>
                        </a:rPr>
                        <a:t>格式将事件写到</a:t>
                      </a:r>
                      <a:r>
                        <a:rPr lang="en-US" sz="800" kern="0">
                          <a:effectLst/>
                        </a:rPr>
                        <a:t>Elasticsearch</a:t>
                      </a:r>
                      <a:r>
                        <a:rPr lang="zh-CN" sz="800" kern="0">
                          <a:effectLst/>
                        </a:rPr>
                        <a:t>集群</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486887769"/>
                  </a:ext>
                </a:extLst>
              </a:tr>
              <a:tr h="64640">
                <a:tc vMerge="1">
                  <a:txBody>
                    <a:bodyPr/>
                    <a:lstStyle/>
                    <a:p>
                      <a:endParaRPr lang="zh-CN" altLang="en-US"/>
                    </a:p>
                  </a:txBody>
                  <a:tcPr/>
                </a:tc>
                <a:tc>
                  <a:txBody>
                    <a:bodyPr/>
                    <a:lstStyle/>
                    <a:p>
                      <a:pPr algn="l">
                        <a:spcAft>
                          <a:spcPts val="0"/>
                        </a:spcAft>
                      </a:pPr>
                      <a:r>
                        <a:rPr lang="en-US" sz="800" kern="0">
                          <a:effectLst/>
                        </a:rPr>
                        <a:t>File Roll</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将事件写到本地文件系统</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467130972"/>
                  </a:ext>
                </a:extLst>
              </a:tr>
              <a:tr h="64640">
                <a:tc vMerge="1">
                  <a:txBody>
                    <a:bodyPr/>
                    <a:lstStyle/>
                    <a:p>
                      <a:endParaRPr lang="zh-CN" altLang="en-US"/>
                    </a:p>
                  </a:txBody>
                  <a:tcPr/>
                </a:tc>
                <a:tc>
                  <a:txBody>
                    <a:bodyPr/>
                    <a:lstStyle/>
                    <a:p>
                      <a:pPr algn="l">
                        <a:spcAft>
                          <a:spcPts val="0"/>
                        </a:spcAft>
                      </a:pPr>
                      <a:r>
                        <a:rPr lang="en-US" sz="800" kern="0">
                          <a:effectLst/>
                        </a:rPr>
                        <a:t>HBase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使用某种序列化工具将事件写到</a:t>
                      </a:r>
                      <a:r>
                        <a:rPr lang="en-US" sz="800" kern="0">
                          <a:effectLst/>
                        </a:rPr>
                        <a:t>HBase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77039486"/>
                  </a:ext>
                </a:extLst>
              </a:tr>
              <a:tr h="64640">
                <a:tc vMerge="1">
                  <a:txBody>
                    <a:bodyPr/>
                    <a:lstStyle/>
                    <a:p>
                      <a:endParaRPr lang="zh-CN" altLang="en-US"/>
                    </a:p>
                  </a:txBody>
                  <a:tcPr/>
                </a:tc>
                <a:tc>
                  <a:txBody>
                    <a:bodyPr/>
                    <a:lstStyle/>
                    <a:p>
                      <a:pPr algn="l">
                        <a:spcAft>
                          <a:spcPts val="0"/>
                        </a:spcAft>
                      </a:pPr>
                      <a:r>
                        <a:rPr lang="en-US" sz="800" kern="0">
                          <a:effectLst/>
                        </a:rPr>
                        <a:t>HDFS</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以文本、序列文件将事件写到</a:t>
                      </a:r>
                      <a:r>
                        <a:rPr lang="en-US" sz="800" kern="0">
                          <a:effectLst/>
                        </a:rPr>
                        <a:t>HDFS</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937261222"/>
                  </a:ext>
                </a:extLst>
              </a:tr>
              <a:tr h="64640">
                <a:tc vMerge="1">
                  <a:txBody>
                    <a:bodyPr/>
                    <a:lstStyle/>
                    <a:p>
                      <a:endParaRPr lang="zh-CN" altLang="en-US"/>
                    </a:p>
                  </a:txBody>
                  <a:tcPr/>
                </a:tc>
                <a:tc>
                  <a:txBody>
                    <a:bodyPr/>
                    <a:lstStyle/>
                    <a:p>
                      <a:pPr algn="l">
                        <a:spcAft>
                          <a:spcPts val="0"/>
                        </a:spcAft>
                      </a:pPr>
                      <a:r>
                        <a:rPr lang="en-US" sz="800" kern="0">
                          <a:effectLst/>
                        </a:rPr>
                        <a:t>Hive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以分割文本或</a:t>
                      </a:r>
                      <a:r>
                        <a:rPr lang="en-US" sz="800" kern="0">
                          <a:effectLst/>
                        </a:rPr>
                        <a:t>JSON</a:t>
                      </a:r>
                      <a:r>
                        <a:rPr lang="zh-CN" sz="800" kern="0">
                          <a:effectLst/>
                        </a:rPr>
                        <a:t>格式将事件写到</a:t>
                      </a:r>
                      <a:r>
                        <a:rPr lang="en-US" sz="800" kern="0">
                          <a:effectLst/>
                        </a:rPr>
                        <a:t>Hive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063160441"/>
                  </a:ext>
                </a:extLst>
              </a:tr>
              <a:tr h="64640">
                <a:tc vMerge="1">
                  <a:txBody>
                    <a:bodyPr/>
                    <a:lstStyle/>
                    <a:p>
                      <a:endParaRPr lang="zh-CN" altLang="en-US"/>
                    </a:p>
                  </a:txBody>
                  <a:tcPr/>
                </a:tc>
                <a:tc>
                  <a:txBody>
                    <a:bodyPr/>
                    <a:lstStyle/>
                    <a:p>
                      <a:pPr algn="l">
                        <a:spcAft>
                          <a:spcPts val="0"/>
                        </a:spcAft>
                      </a:pPr>
                      <a:r>
                        <a:rPr lang="en-US" sz="800" kern="0">
                          <a:effectLst/>
                        </a:rPr>
                        <a:t>HTTP</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从</a:t>
                      </a:r>
                      <a:r>
                        <a:rPr lang="en-US" sz="800" kern="0">
                          <a:effectLst/>
                        </a:rPr>
                        <a:t>Channel</a:t>
                      </a:r>
                      <a:r>
                        <a:rPr lang="zh-CN" sz="800" kern="0">
                          <a:effectLst/>
                        </a:rPr>
                        <a:t>获取事件，并使用</a:t>
                      </a:r>
                      <a:r>
                        <a:rPr lang="en-US" sz="800" kern="0">
                          <a:effectLst/>
                        </a:rPr>
                        <a:t>HTTP POST</a:t>
                      </a:r>
                      <a:r>
                        <a:rPr lang="zh-CN" sz="800" kern="0">
                          <a:effectLst/>
                        </a:rPr>
                        <a:t>请求发送事件到远程服务</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60682680"/>
                  </a:ext>
                </a:extLst>
              </a:tr>
              <a:tr h="64640">
                <a:tc vMerge="1">
                  <a:txBody>
                    <a:bodyPr/>
                    <a:lstStyle/>
                    <a:p>
                      <a:endParaRPr lang="zh-CN" altLang="en-US"/>
                    </a:p>
                  </a:txBody>
                  <a:tcPr/>
                </a:tc>
                <a:tc>
                  <a:txBody>
                    <a:bodyPr/>
                    <a:lstStyle/>
                    <a:p>
                      <a:pPr algn="l">
                        <a:spcAft>
                          <a:spcPts val="0"/>
                        </a:spcAft>
                      </a:pPr>
                      <a:r>
                        <a:rPr lang="en-US" sz="800" kern="0">
                          <a:effectLst/>
                        </a:rPr>
                        <a:t>IRC</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将事件发送给</a:t>
                      </a:r>
                      <a:r>
                        <a:rPr lang="en-US" sz="800" kern="0">
                          <a:effectLst/>
                        </a:rPr>
                        <a:t>IRC</a:t>
                      </a:r>
                      <a:r>
                        <a:rPr lang="zh-CN" sz="800" kern="0">
                          <a:effectLst/>
                        </a:rPr>
                        <a:t>通道</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365095602"/>
                  </a:ext>
                </a:extLst>
              </a:tr>
              <a:tr h="64640">
                <a:tc vMerge="1">
                  <a:txBody>
                    <a:bodyPr/>
                    <a:lstStyle/>
                    <a:p>
                      <a:endParaRPr lang="zh-CN" altLang="en-US"/>
                    </a:p>
                  </a:txBody>
                  <a:tcPr/>
                </a:tc>
                <a:tc>
                  <a:txBody>
                    <a:bodyPr/>
                    <a:lstStyle/>
                    <a:p>
                      <a:pPr algn="l">
                        <a:spcAft>
                          <a:spcPts val="0"/>
                        </a:spcAft>
                      </a:pPr>
                      <a:r>
                        <a:rPr lang="en-US" sz="800" kern="0">
                          <a:effectLst/>
                        </a:rPr>
                        <a:t>Kafka</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导出数据到一个</a:t>
                      </a:r>
                      <a:r>
                        <a:rPr lang="en-US" sz="800" kern="0">
                          <a:effectLst/>
                        </a:rPr>
                        <a:t>Kafka Topic</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073491900"/>
                  </a:ext>
                </a:extLst>
              </a:tr>
              <a:tr h="64640">
                <a:tc vMerge="1">
                  <a:txBody>
                    <a:bodyPr/>
                    <a:lstStyle/>
                    <a:p>
                      <a:endParaRPr lang="zh-CN" altLang="en-US"/>
                    </a:p>
                  </a:txBody>
                  <a:tcPr/>
                </a:tc>
                <a:tc>
                  <a:txBody>
                    <a:bodyPr/>
                    <a:lstStyle/>
                    <a:p>
                      <a:pPr algn="l">
                        <a:spcAft>
                          <a:spcPts val="0"/>
                        </a:spcAft>
                      </a:pPr>
                      <a:r>
                        <a:rPr lang="en-US" sz="800" kern="0">
                          <a:effectLst/>
                        </a:rPr>
                        <a:t>Kite Dataset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将事件写到</a:t>
                      </a:r>
                      <a:r>
                        <a:rPr lang="en-US" sz="800" kern="0">
                          <a:effectLst/>
                        </a:rPr>
                        <a:t>Kite Dataset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082585980"/>
                  </a:ext>
                </a:extLst>
              </a:tr>
              <a:tr h="64640">
                <a:tc vMerge="1">
                  <a:txBody>
                    <a:bodyPr/>
                    <a:lstStyle/>
                    <a:p>
                      <a:endParaRPr lang="zh-CN" altLang="en-US"/>
                    </a:p>
                  </a:txBody>
                  <a:tcPr/>
                </a:tc>
                <a:tc>
                  <a:txBody>
                    <a:bodyPr/>
                    <a:lstStyle/>
                    <a:p>
                      <a:pPr algn="l">
                        <a:spcAft>
                          <a:spcPts val="0"/>
                        </a:spcAft>
                      </a:pPr>
                      <a:r>
                        <a:rPr lang="en-US" sz="800" kern="0">
                          <a:effectLst/>
                        </a:rPr>
                        <a:t>Logger</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使用</a:t>
                      </a:r>
                      <a:r>
                        <a:rPr lang="en-US" sz="800" kern="0">
                          <a:effectLst/>
                        </a:rPr>
                        <a:t>SLF4J</a:t>
                      </a:r>
                      <a:r>
                        <a:rPr lang="zh-CN" sz="800" kern="0">
                          <a:effectLst/>
                        </a:rPr>
                        <a:t>记录</a:t>
                      </a:r>
                      <a:r>
                        <a:rPr lang="en-US" sz="800" kern="0">
                          <a:effectLst/>
                        </a:rPr>
                        <a:t>INFO</a:t>
                      </a:r>
                      <a:r>
                        <a:rPr lang="zh-CN" sz="800" kern="0">
                          <a:effectLst/>
                        </a:rPr>
                        <a:t>级别的时间</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36121471"/>
                  </a:ext>
                </a:extLst>
              </a:tr>
              <a:tr h="64640">
                <a:tc vMerge="1">
                  <a:txBody>
                    <a:bodyPr/>
                    <a:lstStyle/>
                    <a:p>
                      <a:endParaRPr lang="zh-CN" altLang="en-US"/>
                    </a:p>
                  </a:txBody>
                  <a:tcPr/>
                </a:tc>
                <a:tc>
                  <a:txBody>
                    <a:bodyPr/>
                    <a:lstStyle/>
                    <a:p>
                      <a:pPr algn="l">
                        <a:spcAft>
                          <a:spcPts val="0"/>
                        </a:spcAft>
                      </a:pPr>
                      <a:r>
                        <a:rPr lang="en-US" sz="800" kern="0">
                          <a:effectLst/>
                        </a:rPr>
                        <a:t>MorphlineSolrSink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从</a:t>
                      </a:r>
                      <a:r>
                        <a:rPr lang="en-US" sz="800" kern="0">
                          <a:effectLst/>
                        </a:rPr>
                        <a:t>Flume</a:t>
                      </a:r>
                      <a:r>
                        <a:rPr lang="zh-CN" sz="800" kern="0">
                          <a:effectLst/>
                        </a:rPr>
                        <a:t>事件提取数据并转换，在</a:t>
                      </a:r>
                      <a:r>
                        <a:rPr lang="en-US" sz="800" kern="0">
                          <a:effectLst/>
                        </a:rPr>
                        <a:t>Apache Solr</a:t>
                      </a:r>
                      <a:r>
                        <a:rPr lang="zh-CN" sz="800" kern="0">
                          <a:effectLst/>
                        </a:rPr>
                        <a:t>服务端实时加载</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87671809"/>
                  </a:ext>
                </a:extLst>
              </a:tr>
              <a:tr h="64640">
                <a:tc vMerge="1">
                  <a:txBody>
                    <a:bodyPr/>
                    <a:lstStyle/>
                    <a:p>
                      <a:endParaRPr lang="zh-CN" altLang="en-US"/>
                    </a:p>
                  </a:txBody>
                  <a:tcPr/>
                </a:tc>
                <a:tc>
                  <a:txBody>
                    <a:bodyPr/>
                    <a:lstStyle/>
                    <a:p>
                      <a:pPr algn="l">
                        <a:spcAft>
                          <a:spcPts val="0"/>
                        </a:spcAft>
                      </a:pPr>
                      <a:r>
                        <a:rPr lang="en-US" sz="800" kern="0">
                          <a:effectLst/>
                        </a:rPr>
                        <a:t>Null</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丢弃所有事件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819293862"/>
                  </a:ext>
                </a:extLst>
              </a:tr>
              <a:tr h="64640">
                <a:tc vMerge="1">
                  <a:txBody>
                    <a:bodyPr/>
                    <a:lstStyle/>
                    <a:p>
                      <a:endParaRPr lang="zh-CN" altLang="en-US"/>
                    </a:p>
                  </a:txBody>
                  <a:tcPr/>
                </a:tc>
                <a:tc>
                  <a:txBody>
                    <a:bodyPr/>
                    <a:lstStyle/>
                    <a:p>
                      <a:pPr algn="l">
                        <a:spcAft>
                          <a:spcPts val="0"/>
                        </a:spcAft>
                      </a:pPr>
                      <a:r>
                        <a:rPr lang="en-US" sz="800" kern="0">
                          <a:effectLst/>
                        </a:rPr>
                        <a:t>Thrift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通过</a:t>
                      </a:r>
                      <a:r>
                        <a:rPr lang="en-US" sz="800" kern="0">
                          <a:effectLst/>
                        </a:rPr>
                        <a:t>Thrift RPC</a:t>
                      </a:r>
                      <a:r>
                        <a:rPr lang="zh-CN" sz="800" kern="0">
                          <a:effectLst/>
                        </a:rPr>
                        <a:t>发送事件到</a:t>
                      </a:r>
                      <a:r>
                        <a:rPr lang="en-US" sz="800" kern="0">
                          <a:effectLst/>
                        </a:rPr>
                        <a:t>Thrift Source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960073549"/>
                  </a:ext>
                </a:extLst>
              </a:tr>
              <a:tr h="64640">
                <a:tc vMerge="1">
                  <a:txBody>
                    <a:bodyPr/>
                    <a:lstStyle/>
                    <a:p>
                      <a:endParaRPr lang="zh-CN" altLang="en-US"/>
                    </a:p>
                  </a:txBody>
                  <a:tcPr/>
                </a:tc>
                <a:tc>
                  <a:txBody>
                    <a:bodyPr/>
                    <a:lstStyle/>
                    <a:p>
                      <a:pPr algn="l">
                        <a:spcAft>
                          <a:spcPts val="0"/>
                        </a:spcAft>
                      </a:pPr>
                      <a:r>
                        <a:rPr lang="en-US" sz="800" kern="0">
                          <a:effectLst/>
                        </a:rPr>
                        <a:t>Custom</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用户自定义</a:t>
                      </a:r>
                      <a:r>
                        <a:rPr lang="en-US" sz="800" kern="0">
                          <a:effectLst/>
                        </a:rPr>
                        <a:t>Sink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769480669"/>
                  </a:ext>
                </a:extLst>
              </a:tr>
              <a:tr h="64640">
                <a:tc rowSpan="6">
                  <a:txBody>
                    <a:bodyPr/>
                    <a:lstStyle/>
                    <a:p>
                      <a:pPr algn="l">
                        <a:spcAft>
                          <a:spcPts val="0"/>
                        </a:spcAft>
                      </a:pPr>
                      <a:r>
                        <a:rPr lang="en-US" sz="800" kern="0">
                          <a:effectLst/>
                        </a:rPr>
                        <a:t>Channel</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en-US" sz="800" kern="0">
                          <a:effectLst/>
                        </a:rPr>
                        <a:t>Memory</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将事件存储在一个内存队列中</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97329848"/>
                  </a:ext>
                </a:extLst>
              </a:tr>
              <a:tr h="64640">
                <a:tc vMerge="1">
                  <a:txBody>
                    <a:bodyPr/>
                    <a:lstStyle/>
                    <a:p>
                      <a:endParaRPr lang="zh-CN" altLang="en-US"/>
                    </a:p>
                  </a:txBody>
                  <a:tcPr/>
                </a:tc>
                <a:tc>
                  <a:txBody>
                    <a:bodyPr/>
                    <a:lstStyle/>
                    <a:p>
                      <a:pPr algn="l">
                        <a:spcAft>
                          <a:spcPts val="0"/>
                        </a:spcAft>
                      </a:pPr>
                      <a:r>
                        <a:rPr lang="en-US" sz="800" kern="0">
                          <a:effectLst/>
                        </a:rPr>
                        <a:t>JDBC</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将事件存储在数据库中（嵌入式</a:t>
                      </a:r>
                      <a:r>
                        <a:rPr lang="en-US" sz="800" kern="0">
                          <a:effectLst/>
                        </a:rPr>
                        <a:t>Derby</a:t>
                      </a:r>
                      <a:r>
                        <a:rPr lang="zh-CN" sz="800" kern="0">
                          <a:effectLst/>
                        </a:rPr>
                        <a: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756531340"/>
                  </a:ext>
                </a:extLst>
              </a:tr>
              <a:tr h="64640">
                <a:tc vMerge="1">
                  <a:txBody>
                    <a:bodyPr/>
                    <a:lstStyle/>
                    <a:p>
                      <a:endParaRPr lang="zh-CN" altLang="en-US"/>
                    </a:p>
                  </a:txBody>
                  <a:tcPr/>
                </a:tc>
                <a:tc>
                  <a:txBody>
                    <a:bodyPr/>
                    <a:lstStyle/>
                    <a:p>
                      <a:pPr algn="l">
                        <a:spcAft>
                          <a:spcPts val="0"/>
                        </a:spcAft>
                      </a:pPr>
                      <a:r>
                        <a:rPr lang="en-US" sz="800" kern="0">
                          <a:effectLst/>
                        </a:rPr>
                        <a:t>Kafka</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a:t>
                      </a:r>
                      <a:r>
                        <a:rPr lang="en-US" sz="800" kern="0">
                          <a:effectLst/>
                        </a:rPr>
                        <a:t>Kafka</a:t>
                      </a:r>
                      <a:r>
                        <a:rPr lang="zh-CN" sz="800" kern="0">
                          <a:effectLst/>
                        </a:rPr>
                        <a:t>集群中</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596685237"/>
                  </a:ext>
                </a:extLst>
              </a:tr>
              <a:tr h="64640">
                <a:tc vMerge="1">
                  <a:txBody>
                    <a:bodyPr/>
                    <a:lstStyle/>
                    <a:p>
                      <a:endParaRPr lang="zh-CN" altLang="en-US"/>
                    </a:p>
                  </a:txBody>
                  <a:tcPr/>
                </a:tc>
                <a:tc>
                  <a:txBody>
                    <a:bodyPr/>
                    <a:lstStyle/>
                    <a:p>
                      <a:pPr algn="l">
                        <a:spcAft>
                          <a:spcPts val="0"/>
                        </a:spcAft>
                      </a:pPr>
                      <a:r>
                        <a:rPr lang="en-US" sz="800" kern="0">
                          <a:effectLst/>
                        </a:rPr>
                        <a:t>File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将事件存储在一个本地文件系统上的事务日志中</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721413179"/>
                  </a:ext>
                </a:extLst>
              </a:tr>
              <a:tr h="64640">
                <a:tc vMerge="1">
                  <a:txBody>
                    <a:bodyPr/>
                    <a:lstStyle/>
                    <a:p>
                      <a:endParaRPr lang="zh-CN" altLang="en-US"/>
                    </a:p>
                  </a:txBody>
                  <a:tcPr/>
                </a:tc>
                <a:tc>
                  <a:txBody>
                    <a:bodyPr/>
                    <a:lstStyle/>
                    <a:p>
                      <a:pPr algn="l">
                        <a:spcAft>
                          <a:spcPts val="0"/>
                        </a:spcAft>
                      </a:pPr>
                      <a:r>
                        <a:rPr lang="en-US" sz="800" kern="0">
                          <a:effectLst/>
                        </a:rPr>
                        <a:t>Spillable Memory</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将事件存储在内存缓存中或者磁盘上，内存缓存作为主要存储，磁盘则是接收溢出时的事件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928561353"/>
                  </a:ext>
                </a:extLst>
              </a:tr>
              <a:tr h="64640">
                <a:tc vMerge="1">
                  <a:txBody>
                    <a:bodyPr/>
                    <a:lstStyle/>
                    <a:p>
                      <a:endParaRPr lang="zh-CN" altLang="en-US"/>
                    </a:p>
                  </a:txBody>
                  <a:tcPr/>
                </a:tc>
                <a:tc>
                  <a:txBody>
                    <a:bodyPr/>
                    <a:lstStyle/>
                    <a:p>
                      <a:pPr algn="l">
                        <a:spcAft>
                          <a:spcPts val="0"/>
                        </a:spcAft>
                      </a:pPr>
                      <a:r>
                        <a:rPr lang="en-US" sz="800" kern="0">
                          <a:effectLst/>
                        </a:rPr>
                        <a:t>Pseudo Transaction</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dirty="0">
                          <a:effectLst/>
                        </a:rPr>
                        <a:t>只用于单元测试，不用于生产环境</a:t>
                      </a:r>
                      <a:endParaRPr lang="zh-CN" sz="800" kern="100" dirty="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285877461"/>
                  </a:ext>
                </a:extLst>
              </a:tr>
            </a:tbl>
          </a:graphicData>
        </a:graphic>
      </p:graphicFrame>
    </p:spTree>
    <p:extLst>
      <p:ext uri="{BB962C8B-B14F-4D97-AF65-F5344CB8AC3E}">
        <p14:creationId xmlns:p14="http://schemas.microsoft.com/office/powerpoint/2010/main" val="2980543940"/>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A3E6A-E9CC-440C-B908-4FD39FEB4784}"/>
              </a:ext>
            </a:extLst>
          </p:cNvPr>
          <p:cNvSpPr>
            <a:spLocks noGrp="1"/>
          </p:cNvSpPr>
          <p:nvPr>
            <p:ph type="title"/>
          </p:nvPr>
        </p:nvSpPr>
        <p:spPr/>
        <p:txBody>
          <a:bodyPr/>
          <a:lstStyle/>
          <a:p>
            <a:r>
              <a:rPr lang="en-US" altLang="zh-CN" dirty="0"/>
              <a:t>9.2.2  Flume</a:t>
            </a:r>
            <a:r>
              <a:rPr lang="zh-CN" altLang="en-US" dirty="0"/>
              <a:t>体系架构</a:t>
            </a:r>
          </a:p>
        </p:txBody>
      </p:sp>
      <p:sp>
        <p:nvSpPr>
          <p:cNvPr id="3" name="内容占位符 2">
            <a:extLst>
              <a:ext uri="{FF2B5EF4-FFF2-40B4-BE49-F238E27FC236}">
                <a16:creationId xmlns:a16="http://schemas.microsoft.com/office/drawing/2014/main" id="{2DBF8735-A77F-4978-B860-7CBFC3BE7084}"/>
              </a:ext>
            </a:extLst>
          </p:cNvPr>
          <p:cNvSpPr>
            <a:spLocks noGrp="1"/>
          </p:cNvSpPr>
          <p:nvPr>
            <p:ph idx="1"/>
          </p:nvPr>
        </p:nvSpPr>
        <p:spPr/>
        <p:txBody>
          <a:bodyPr/>
          <a:lstStyle/>
          <a:p>
            <a:r>
              <a:rPr lang="en-US" altLang="zh-CN" dirty="0"/>
              <a:t>Flume</a:t>
            </a:r>
            <a:r>
              <a:rPr lang="zh-CN" altLang="zh-CN" dirty="0"/>
              <a:t>允许表中不同类型的</a:t>
            </a:r>
            <a:r>
              <a:rPr lang="en-US" altLang="zh-CN" dirty="0"/>
              <a:t>Source</a:t>
            </a:r>
            <a:r>
              <a:rPr lang="zh-CN" altLang="zh-CN" dirty="0"/>
              <a:t>、</a:t>
            </a:r>
            <a:r>
              <a:rPr lang="en-US" altLang="zh-CN" dirty="0"/>
              <a:t>Channel</a:t>
            </a:r>
            <a:r>
              <a:rPr lang="zh-CN" altLang="zh-CN" dirty="0"/>
              <a:t>和</a:t>
            </a:r>
            <a:r>
              <a:rPr lang="en-US" altLang="zh-CN" dirty="0"/>
              <a:t>Sink</a:t>
            </a:r>
            <a:r>
              <a:rPr lang="zh-CN" altLang="zh-CN" dirty="0"/>
              <a:t>自由组合，组合方式基于用户设置的配置文件，非常灵活。</a:t>
            </a:r>
            <a:r>
              <a:rPr lang="en-US" altLang="zh-CN" dirty="0"/>
              <a:t>Flume</a:t>
            </a:r>
            <a:r>
              <a:rPr lang="zh-CN" altLang="zh-CN" dirty="0"/>
              <a:t>支持用户建立多级流，也就是说多个</a:t>
            </a:r>
            <a:r>
              <a:rPr lang="en-US" altLang="zh-CN" dirty="0"/>
              <a:t>Agent</a:t>
            </a:r>
            <a:r>
              <a:rPr lang="zh-CN" altLang="zh-CN" dirty="0"/>
              <a:t>可以协同工作</a:t>
            </a:r>
            <a:r>
              <a:rPr lang="zh-CN" altLang="en-US" dirty="0"/>
              <a:t>。</a:t>
            </a:r>
          </a:p>
        </p:txBody>
      </p:sp>
      <p:grpSp>
        <p:nvGrpSpPr>
          <p:cNvPr id="4" name="画布 22508">
            <a:extLst>
              <a:ext uri="{FF2B5EF4-FFF2-40B4-BE49-F238E27FC236}">
                <a16:creationId xmlns:a16="http://schemas.microsoft.com/office/drawing/2014/main" id="{50862369-5823-48C8-8348-7408E6E34769}"/>
              </a:ext>
            </a:extLst>
          </p:cNvPr>
          <p:cNvGrpSpPr/>
          <p:nvPr/>
        </p:nvGrpSpPr>
        <p:grpSpPr>
          <a:xfrm>
            <a:off x="1934845" y="2571750"/>
            <a:ext cx="5274310" cy="1643380"/>
            <a:chOff x="0" y="0"/>
            <a:chExt cx="5274310" cy="1643380"/>
          </a:xfrm>
        </p:grpSpPr>
        <p:sp>
          <p:nvSpPr>
            <p:cNvPr id="5" name="矩形 4">
              <a:extLst>
                <a:ext uri="{FF2B5EF4-FFF2-40B4-BE49-F238E27FC236}">
                  <a16:creationId xmlns:a16="http://schemas.microsoft.com/office/drawing/2014/main" id="{85B75B14-E385-49F9-81C7-4FA3983C5FEE}"/>
                </a:ext>
              </a:extLst>
            </p:cNvPr>
            <p:cNvSpPr/>
            <p:nvPr/>
          </p:nvSpPr>
          <p:spPr>
            <a:xfrm>
              <a:off x="0" y="0"/>
              <a:ext cx="5274310" cy="1643380"/>
            </a:xfrm>
            <a:prstGeom prst="rect">
              <a:avLst/>
            </a:prstGeom>
            <a:solidFill>
              <a:prstClr val="white"/>
            </a:solidFill>
          </p:spPr>
        </p:sp>
        <p:sp>
          <p:nvSpPr>
            <p:cNvPr id="6" name="矩形 5">
              <a:extLst>
                <a:ext uri="{FF2B5EF4-FFF2-40B4-BE49-F238E27FC236}">
                  <a16:creationId xmlns:a16="http://schemas.microsoft.com/office/drawing/2014/main" id="{8CE12FF4-CAEC-4372-BF7C-598071401DD0}"/>
                </a:ext>
              </a:extLst>
            </p:cNvPr>
            <p:cNvSpPr/>
            <p:nvPr/>
          </p:nvSpPr>
          <p:spPr>
            <a:xfrm>
              <a:off x="0" y="44779"/>
              <a:ext cx="2366940" cy="1528207"/>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latinLnBrk="1">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Agent 1</a:t>
              </a:r>
              <a:endParaRPr lang="zh-CN" sz="1050" kern="100">
                <a:effectLst/>
                <a:ea typeface="等线" panose="02010600030101010101" pitchFamily="2" charset="-122"/>
                <a:cs typeface="Times New Roman" panose="02020603050405020304" pitchFamily="18" charset="0"/>
              </a:endParaRPr>
            </a:p>
          </p:txBody>
        </p:sp>
        <p:sp>
          <p:nvSpPr>
            <p:cNvPr id="7" name="椭圆 6">
              <a:extLst>
                <a:ext uri="{FF2B5EF4-FFF2-40B4-BE49-F238E27FC236}">
                  <a16:creationId xmlns:a16="http://schemas.microsoft.com/office/drawing/2014/main" id="{D5458138-613D-4EE3-98E8-7620242FC090}"/>
                </a:ext>
              </a:extLst>
            </p:cNvPr>
            <p:cNvSpPr/>
            <p:nvPr/>
          </p:nvSpPr>
          <p:spPr>
            <a:xfrm>
              <a:off x="50800" y="107987"/>
              <a:ext cx="972000" cy="68400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Source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8" name="圆柱体 7">
              <a:extLst>
                <a:ext uri="{FF2B5EF4-FFF2-40B4-BE49-F238E27FC236}">
                  <a16:creationId xmlns:a16="http://schemas.microsoft.com/office/drawing/2014/main" id="{0B342536-DB1C-42BD-BB82-B92C1BC17CBD}"/>
                </a:ext>
              </a:extLst>
            </p:cNvPr>
            <p:cNvSpPr/>
            <p:nvPr/>
          </p:nvSpPr>
          <p:spPr>
            <a:xfrm rot="5400000">
              <a:off x="918716" y="673264"/>
              <a:ext cx="473967" cy="99060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Channel</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9" name="椭圆 8">
              <a:extLst>
                <a:ext uri="{FF2B5EF4-FFF2-40B4-BE49-F238E27FC236}">
                  <a16:creationId xmlns:a16="http://schemas.microsoft.com/office/drawing/2014/main" id="{C8BB44AB-B0BD-4D7A-B061-016AF12E75B8}"/>
                </a:ext>
              </a:extLst>
            </p:cNvPr>
            <p:cNvSpPr/>
            <p:nvPr/>
          </p:nvSpPr>
          <p:spPr>
            <a:xfrm>
              <a:off x="1341120" y="115993"/>
              <a:ext cx="972480" cy="685267"/>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Sink</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Avro</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1438EF3-EB3E-4E0D-9CAD-3FE633DA6130}"/>
                </a:ext>
              </a:extLst>
            </p:cNvPr>
            <p:cNvCxnSpPr/>
            <p:nvPr/>
          </p:nvCxnSpPr>
          <p:spPr>
            <a:xfrm>
              <a:off x="536800" y="791987"/>
              <a:ext cx="123600" cy="376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8744927B-58C7-45FC-982A-BF281848E272}"/>
                </a:ext>
              </a:extLst>
            </p:cNvPr>
            <p:cNvCxnSpPr/>
            <p:nvPr/>
          </p:nvCxnSpPr>
          <p:spPr>
            <a:xfrm flipV="1">
              <a:off x="1532508" y="801260"/>
              <a:ext cx="294852" cy="367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F0313184-27C4-464C-9891-E1998A6DABA5}"/>
                </a:ext>
              </a:extLst>
            </p:cNvPr>
            <p:cNvSpPr/>
            <p:nvPr/>
          </p:nvSpPr>
          <p:spPr>
            <a:xfrm>
              <a:off x="2907665" y="54815"/>
              <a:ext cx="2366645" cy="1528006"/>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latinLnBrk="1">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Agent 2</a:t>
              </a:r>
              <a:endParaRPr lang="zh-CN" sz="1050" kern="100">
                <a:effectLst/>
                <a:ea typeface="等线" panose="02010600030101010101" pitchFamily="2" charset="-122"/>
                <a:cs typeface="Times New Roman" panose="02020603050405020304" pitchFamily="18" charset="0"/>
              </a:endParaRPr>
            </a:p>
          </p:txBody>
        </p:sp>
        <p:sp>
          <p:nvSpPr>
            <p:cNvPr id="13" name="椭圆 12">
              <a:extLst>
                <a:ext uri="{FF2B5EF4-FFF2-40B4-BE49-F238E27FC236}">
                  <a16:creationId xmlns:a16="http://schemas.microsoft.com/office/drawing/2014/main" id="{36579BC9-5EAF-463F-94B6-349EB553042E}"/>
                </a:ext>
              </a:extLst>
            </p:cNvPr>
            <p:cNvSpPr/>
            <p:nvPr/>
          </p:nvSpPr>
          <p:spPr>
            <a:xfrm>
              <a:off x="2958465" y="118224"/>
              <a:ext cx="971550" cy="683895"/>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Source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Avro</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4" name="圆柱体 13">
              <a:extLst>
                <a:ext uri="{FF2B5EF4-FFF2-40B4-BE49-F238E27FC236}">
                  <a16:creationId xmlns:a16="http://schemas.microsoft.com/office/drawing/2014/main" id="{016D14E3-D757-4411-A816-29A891B17E20}"/>
                </a:ext>
              </a:extLst>
            </p:cNvPr>
            <p:cNvSpPr/>
            <p:nvPr/>
          </p:nvSpPr>
          <p:spPr>
            <a:xfrm rot="5400000">
              <a:off x="3826510" y="682830"/>
              <a:ext cx="473710" cy="99060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Channel</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5" name="椭圆 14">
              <a:extLst>
                <a:ext uri="{FF2B5EF4-FFF2-40B4-BE49-F238E27FC236}">
                  <a16:creationId xmlns:a16="http://schemas.microsoft.com/office/drawing/2014/main" id="{DBD5A6B8-F60B-47EE-B9F7-C23DE02C2633}"/>
                </a:ext>
              </a:extLst>
            </p:cNvPr>
            <p:cNvSpPr/>
            <p:nvPr/>
          </p:nvSpPr>
          <p:spPr>
            <a:xfrm>
              <a:off x="4248785" y="125935"/>
              <a:ext cx="972185" cy="685165"/>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Sink</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2</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Avro</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5563FC4F-1B89-4213-AC41-A59BF9BFB0D8}"/>
                </a:ext>
              </a:extLst>
            </p:cNvPr>
            <p:cNvCxnSpPr/>
            <p:nvPr/>
          </p:nvCxnSpPr>
          <p:spPr>
            <a:xfrm>
              <a:off x="3444240" y="813005"/>
              <a:ext cx="123190" cy="365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47D1464-5595-44AD-843F-6B759675FBDC}"/>
                </a:ext>
              </a:extLst>
            </p:cNvPr>
            <p:cNvCxnSpPr/>
            <p:nvPr/>
          </p:nvCxnSpPr>
          <p:spPr>
            <a:xfrm flipV="1">
              <a:off x="4439920" y="811100"/>
              <a:ext cx="294640" cy="367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112A38EB-0EE1-438A-A9DF-E59E552513E3}"/>
                </a:ext>
              </a:extLst>
            </p:cNvPr>
            <p:cNvCxnSpPr/>
            <p:nvPr/>
          </p:nvCxnSpPr>
          <p:spPr>
            <a:xfrm>
              <a:off x="2313600" y="458627"/>
              <a:ext cx="644865" cy="1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72693623"/>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F1CAF-0DE3-4367-8F0A-D508286D581E}"/>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graphicFrame>
        <p:nvGraphicFramePr>
          <p:cNvPr id="4" name="内容占位符 3">
            <a:extLst>
              <a:ext uri="{FF2B5EF4-FFF2-40B4-BE49-F238E27FC236}">
                <a16:creationId xmlns:a16="http://schemas.microsoft.com/office/drawing/2014/main" id="{1AF6D337-6855-4580-8351-8AAA879FAD25}"/>
              </a:ext>
            </a:extLst>
          </p:cNvPr>
          <p:cNvGraphicFramePr>
            <a:graphicFrameLocks noGrp="1"/>
          </p:cNvGraphicFramePr>
          <p:nvPr>
            <p:ph idx="1"/>
            <p:extLst>
              <p:ext uri="{D42A27DB-BD31-4B8C-83A1-F6EECF244321}">
                <p14:modId xmlns:p14="http://schemas.microsoft.com/office/powerpoint/2010/main" val="2802967195"/>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31320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011AF-EB3D-4E6C-9837-C8C668412458}"/>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6CA3DC6A-009A-4E8A-9235-96B9F0EAD186}"/>
              </a:ext>
            </a:extLst>
          </p:cNvPr>
          <p:cNvSpPr>
            <a:spLocks noGrp="1"/>
          </p:cNvSpPr>
          <p:nvPr>
            <p:ph idx="1"/>
          </p:nvPr>
        </p:nvSpPr>
        <p:spPr/>
        <p:txBody>
          <a:bodyPr>
            <a:normAutofit/>
          </a:bodyPr>
          <a:lstStyle/>
          <a:p>
            <a:r>
              <a:rPr lang="en-US" altLang="zh-CN" dirty="0"/>
              <a:t>3. Sqoop</a:t>
            </a:r>
            <a:r>
              <a:rPr lang="zh-CN" altLang="en-US" dirty="0"/>
              <a:t>版本</a:t>
            </a:r>
            <a:endParaRPr lang="en-US" altLang="zh-CN" dirty="0"/>
          </a:p>
          <a:p>
            <a:pPr lvl="1"/>
            <a:r>
              <a:rPr lang="en-US" altLang="zh-CN" dirty="0"/>
              <a:t>Sqoop</a:t>
            </a:r>
            <a:r>
              <a:rPr lang="zh-CN" altLang="zh-CN" dirty="0"/>
              <a:t>的版本主要分为</a:t>
            </a:r>
            <a:r>
              <a:rPr lang="en-US" altLang="zh-CN" dirty="0"/>
              <a:t>Sqoop 1</a:t>
            </a:r>
            <a:r>
              <a:rPr lang="zh-CN" altLang="zh-CN" dirty="0"/>
              <a:t>和</a:t>
            </a:r>
            <a:r>
              <a:rPr lang="en-US" altLang="zh-CN" dirty="0"/>
              <a:t>Sqoop 2</a:t>
            </a:r>
            <a:r>
              <a:rPr lang="zh-CN" altLang="zh-CN" dirty="0"/>
              <a:t>，</a:t>
            </a:r>
            <a:r>
              <a:rPr lang="en-US" altLang="zh-CN" dirty="0"/>
              <a:t>1.4.X</a:t>
            </a:r>
            <a:r>
              <a:rPr lang="zh-CN" altLang="zh-CN" dirty="0"/>
              <a:t>版本称为</a:t>
            </a:r>
            <a:r>
              <a:rPr lang="en-US" altLang="zh-CN" dirty="0"/>
              <a:t>Sqoop 1</a:t>
            </a:r>
            <a:r>
              <a:rPr lang="zh-CN" altLang="zh-CN" dirty="0"/>
              <a:t>，</a:t>
            </a:r>
            <a:r>
              <a:rPr lang="en-US" altLang="zh-CN" dirty="0"/>
              <a:t>1.99.X</a:t>
            </a:r>
            <a:r>
              <a:rPr lang="zh-CN" altLang="zh-CN" dirty="0"/>
              <a:t>版本称为</a:t>
            </a:r>
            <a:r>
              <a:rPr lang="en-US" altLang="zh-CN" dirty="0"/>
              <a:t>Sqoop 2</a:t>
            </a:r>
            <a:r>
              <a:rPr lang="zh-CN" altLang="zh-CN" dirty="0"/>
              <a:t>。</a:t>
            </a:r>
            <a:r>
              <a:rPr lang="en-US" altLang="zh-CN" dirty="0"/>
              <a:t>Sqoop 1</a:t>
            </a:r>
            <a:r>
              <a:rPr lang="zh-CN" altLang="zh-CN" dirty="0"/>
              <a:t>和</a:t>
            </a:r>
            <a:r>
              <a:rPr lang="en-US" altLang="zh-CN" dirty="0"/>
              <a:t>Sqoop 2</a:t>
            </a:r>
            <a:r>
              <a:rPr lang="zh-CN" altLang="zh-CN" dirty="0"/>
              <a:t>在架构和使用上有很大区别，</a:t>
            </a:r>
            <a:r>
              <a:rPr lang="en-US" altLang="zh-CN" dirty="0"/>
              <a:t>Sqoop 2</a:t>
            </a:r>
            <a:r>
              <a:rPr lang="zh-CN" altLang="zh-CN" dirty="0"/>
              <a:t>对</a:t>
            </a:r>
            <a:r>
              <a:rPr lang="en-US" altLang="zh-CN" dirty="0"/>
              <a:t>Sqoop 1</a:t>
            </a:r>
            <a:r>
              <a:rPr lang="zh-CN" altLang="zh-CN" dirty="0"/>
              <a:t>进行了重写，以解决</a:t>
            </a:r>
            <a:r>
              <a:rPr lang="en-US" altLang="zh-CN" dirty="0"/>
              <a:t>Sqoop 1</a:t>
            </a:r>
            <a:r>
              <a:rPr lang="zh-CN" altLang="zh-CN" dirty="0"/>
              <a:t>架构上的局限性。</a:t>
            </a:r>
            <a:r>
              <a:rPr lang="en-US" altLang="zh-CN" dirty="0"/>
              <a:t>Sqoop 1</a:t>
            </a:r>
            <a:r>
              <a:rPr lang="zh-CN" altLang="zh-CN" dirty="0"/>
              <a:t>是命令行工具，不提供</a:t>
            </a:r>
            <a:r>
              <a:rPr lang="en-US" altLang="zh-CN" dirty="0"/>
              <a:t>Java API</a:t>
            </a:r>
            <a:r>
              <a:rPr lang="zh-CN" altLang="zh-CN" dirty="0"/>
              <a:t>，因此很难嵌入到其他程序中，另外，</a:t>
            </a:r>
            <a:r>
              <a:rPr lang="en-US" altLang="zh-CN" dirty="0"/>
              <a:t>Sqoop 1</a:t>
            </a:r>
            <a:r>
              <a:rPr lang="zh-CN" altLang="zh-CN" dirty="0"/>
              <a:t>的所有连接器都必须掌握所有输出格式，因此，编写新的连接器就需要做大量的工作。</a:t>
            </a:r>
            <a:r>
              <a:rPr lang="en-US" altLang="zh-CN" dirty="0"/>
              <a:t>Sqoop 2</a:t>
            </a:r>
            <a:r>
              <a:rPr lang="zh-CN" altLang="zh-CN" dirty="0"/>
              <a:t>具有运行作业的服务器组件和一整套客户端，包括命令行接口（</a:t>
            </a:r>
            <a:r>
              <a:rPr lang="en-US" altLang="zh-CN" dirty="0"/>
              <a:t>CLI</a:t>
            </a:r>
            <a:r>
              <a:rPr lang="zh-CN" altLang="zh-CN" dirty="0"/>
              <a:t>）、网站用户界面、</a:t>
            </a:r>
            <a:r>
              <a:rPr lang="en-US" altLang="zh-CN" dirty="0"/>
              <a:t>REST API</a:t>
            </a:r>
            <a:r>
              <a:rPr lang="zh-CN" altLang="zh-CN" dirty="0"/>
              <a:t>和</a:t>
            </a:r>
            <a:r>
              <a:rPr lang="en-US" altLang="zh-CN" dirty="0"/>
              <a:t>Java API</a:t>
            </a:r>
            <a:r>
              <a:rPr lang="zh-CN" altLang="zh-CN" dirty="0"/>
              <a:t>，</a:t>
            </a:r>
            <a:r>
              <a:rPr lang="en-US" altLang="zh-CN" dirty="0"/>
              <a:t>Sqoop 2</a:t>
            </a:r>
            <a:r>
              <a:rPr lang="zh-CN" altLang="zh-CN" dirty="0"/>
              <a:t>还能使用其它执行引擎例如</a:t>
            </a:r>
            <a:r>
              <a:rPr lang="en-US" altLang="zh-CN" dirty="0"/>
              <a:t>Spark</a:t>
            </a:r>
            <a:r>
              <a:rPr lang="zh-CN" altLang="zh-CN" dirty="0"/>
              <a:t>。读者应注意的是，</a:t>
            </a:r>
            <a:r>
              <a:rPr lang="en-US" altLang="zh-CN" dirty="0"/>
              <a:t>Sqoop 2</a:t>
            </a:r>
            <a:r>
              <a:rPr lang="zh-CN" altLang="zh-CN" dirty="0"/>
              <a:t>的</a:t>
            </a:r>
            <a:r>
              <a:rPr lang="en-US" altLang="zh-CN" dirty="0"/>
              <a:t>CLI</a:t>
            </a:r>
            <a:r>
              <a:rPr lang="zh-CN" altLang="zh-CN" dirty="0"/>
              <a:t>和</a:t>
            </a:r>
            <a:r>
              <a:rPr lang="en-US" altLang="zh-CN" dirty="0"/>
              <a:t>Sqoop 1</a:t>
            </a:r>
            <a:r>
              <a:rPr lang="zh-CN" altLang="zh-CN" dirty="0"/>
              <a:t>的</a:t>
            </a:r>
            <a:r>
              <a:rPr lang="en-US" altLang="zh-CN" dirty="0"/>
              <a:t>CLI</a:t>
            </a:r>
            <a:r>
              <a:rPr lang="zh-CN" altLang="zh-CN" dirty="0"/>
              <a:t>并不兼容。</a:t>
            </a:r>
          </a:p>
        </p:txBody>
      </p:sp>
    </p:spTree>
    <p:extLst>
      <p:ext uri="{BB962C8B-B14F-4D97-AF65-F5344CB8AC3E}">
        <p14:creationId xmlns:p14="http://schemas.microsoft.com/office/powerpoint/2010/main" val="42760331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D06A-BB0C-4486-BE2A-FEA4335DB4F8}"/>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3C34DBC5-C3EF-42FF-92E0-BB9042508376}"/>
              </a:ext>
            </a:extLst>
          </p:cNvPr>
          <p:cNvSpPr>
            <a:spLocks noGrp="1"/>
          </p:cNvSpPr>
          <p:nvPr>
            <p:ph idx="1"/>
          </p:nvPr>
        </p:nvSpPr>
        <p:spPr/>
        <p:txBody>
          <a:bodyPr>
            <a:normAutofit/>
          </a:bodyPr>
          <a:lstStyle/>
          <a:p>
            <a:r>
              <a:rPr lang="en-US" altLang="zh-CN" dirty="0"/>
              <a:t>1. </a:t>
            </a:r>
            <a:r>
              <a:rPr lang="zh-CN" altLang="en-US" dirty="0"/>
              <a:t>运行环境</a:t>
            </a:r>
          </a:p>
          <a:p>
            <a:pPr lvl="1"/>
            <a:r>
              <a:rPr lang="zh-CN" altLang="en-US" dirty="0"/>
              <a:t>运行</a:t>
            </a:r>
            <a:r>
              <a:rPr lang="en-US" altLang="zh-CN" dirty="0"/>
              <a:t>Flume</a:t>
            </a:r>
            <a:r>
              <a:rPr lang="zh-CN" altLang="en-US" dirty="0"/>
              <a:t>所需要的系统环境包括操作系统和</a:t>
            </a:r>
            <a:r>
              <a:rPr lang="en-US" altLang="zh-CN" dirty="0"/>
              <a:t>Java</a:t>
            </a:r>
            <a:r>
              <a:rPr lang="zh-CN" altLang="en-US" dirty="0"/>
              <a:t>环境两部分。</a:t>
            </a:r>
          </a:p>
          <a:p>
            <a:pPr lvl="1"/>
            <a:r>
              <a:rPr lang="en-US" altLang="zh-CN" dirty="0"/>
              <a:t>1</a:t>
            </a:r>
            <a:r>
              <a:rPr lang="zh-CN" altLang="en-US" dirty="0"/>
              <a:t>）操作系统</a:t>
            </a:r>
          </a:p>
          <a:p>
            <a:pPr lvl="2"/>
            <a:r>
              <a:rPr lang="en-US" altLang="zh-CN" dirty="0"/>
              <a:t>Flume</a:t>
            </a:r>
            <a:r>
              <a:rPr lang="zh-CN" altLang="en-US" dirty="0"/>
              <a:t>支持不同平台，在当前绝大多数主流的操作系统上都能够运行，例如</a:t>
            </a:r>
            <a:r>
              <a:rPr lang="en-US" altLang="zh-CN" dirty="0"/>
              <a:t>Linux</a:t>
            </a:r>
            <a:r>
              <a:rPr lang="zh-CN" altLang="en-US" dirty="0"/>
              <a:t>、</a:t>
            </a:r>
            <a:r>
              <a:rPr lang="en-US" altLang="zh-CN" dirty="0"/>
              <a:t>Windows</a:t>
            </a:r>
            <a:r>
              <a:rPr lang="zh-CN" altLang="en-US" dirty="0"/>
              <a:t>、</a:t>
            </a:r>
            <a:r>
              <a:rPr lang="en-US" altLang="zh-CN" dirty="0"/>
              <a:t>Mac OS X</a:t>
            </a:r>
            <a:r>
              <a:rPr lang="zh-CN" altLang="en-US" dirty="0"/>
              <a:t>等。编者采用的操作系统为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Flume</a:t>
            </a:r>
            <a:r>
              <a:rPr lang="zh-CN" altLang="en-US" dirty="0"/>
              <a:t>采用</a:t>
            </a:r>
            <a:r>
              <a:rPr lang="en-US" altLang="zh-CN" dirty="0"/>
              <a:t>Java</a:t>
            </a:r>
            <a:r>
              <a:rPr lang="zh-CN" altLang="en-US" dirty="0"/>
              <a:t>语言编写，因此它的运行环境需要</a:t>
            </a:r>
            <a:r>
              <a:rPr lang="en-US" altLang="zh-CN" dirty="0"/>
              <a:t>Java</a:t>
            </a:r>
            <a:r>
              <a:rPr lang="zh-CN" altLang="en-US" dirty="0"/>
              <a:t>环境的支持，</a:t>
            </a:r>
            <a:r>
              <a:rPr lang="en-US" altLang="zh-CN" dirty="0"/>
              <a:t>Flume 1.9.0</a:t>
            </a:r>
            <a:r>
              <a:rPr lang="zh-CN" altLang="en-US" dirty="0"/>
              <a:t>需要</a:t>
            </a:r>
            <a:r>
              <a:rPr lang="en-US" altLang="zh-CN" dirty="0"/>
              <a:t>Java 1.8</a:t>
            </a:r>
            <a:r>
              <a:rPr lang="zh-CN" altLang="en-US" dirty="0"/>
              <a:t>及以上版本支持。编者采用的</a:t>
            </a:r>
            <a:r>
              <a:rPr lang="en-US" altLang="zh-CN" dirty="0"/>
              <a:t>Java</a:t>
            </a:r>
            <a:r>
              <a:rPr lang="zh-CN" altLang="en-US" dirty="0"/>
              <a:t>为</a:t>
            </a:r>
            <a:r>
              <a:rPr lang="en-US" altLang="zh-CN" dirty="0"/>
              <a:t>Oracle JDK 1.8</a:t>
            </a:r>
            <a:r>
              <a:rPr lang="zh-CN" altLang="en-US" dirty="0"/>
              <a:t>。</a:t>
            </a:r>
          </a:p>
          <a:p>
            <a:pPr lvl="1"/>
            <a:r>
              <a:rPr lang="zh-CN" altLang="en-US" dirty="0"/>
              <a:t>另外，需要为</a:t>
            </a:r>
            <a:r>
              <a:rPr lang="en-US" altLang="zh-CN" dirty="0"/>
              <a:t>Source</a:t>
            </a:r>
            <a:r>
              <a:rPr lang="zh-CN" altLang="en-US" dirty="0"/>
              <a:t>、</a:t>
            </a:r>
            <a:r>
              <a:rPr lang="en-US" altLang="zh-CN" dirty="0"/>
              <a:t>Channel</a:t>
            </a:r>
            <a:r>
              <a:rPr lang="zh-CN" altLang="en-US" dirty="0"/>
              <a:t>、</a:t>
            </a:r>
            <a:r>
              <a:rPr lang="en-US" altLang="zh-CN" dirty="0"/>
              <a:t>Sink</a:t>
            </a:r>
            <a:r>
              <a:rPr lang="zh-CN" altLang="en-US" dirty="0"/>
              <a:t>配置足够的内存和为</a:t>
            </a:r>
            <a:r>
              <a:rPr lang="en-US" altLang="zh-CN" dirty="0"/>
              <a:t>Channel</a:t>
            </a:r>
            <a:r>
              <a:rPr lang="zh-CN" altLang="en-US" dirty="0"/>
              <a:t>、</a:t>
            </a:r>
            <a:r>
              <a:rPr lang="en-US" altLang="zh-CN" dirty="0"/>
              <a:t>Sink</a:t>
            </a:r>
            <a:r>
              <a:rPr lang="zh-CN" altLang="en-US" dirty="0"/>
              <a:t>配置足够的磁盘，还需要设置</a:t>
            </a:r>
            <a:r>
              <a:rPr lang="en-US" altLang="zh-CN" dirty="0"/>
              <a:t>Agent</a:t>
            </a:r>
            <a:r>
              <a:rPr lang="zh-CN" altLang="en-US" dirty="0"/>
              <a:t>监控目录的读写权限。</a:t>
            </a:r>
          </a:p>
        </p:txBody>
      </p:sp>
    </p:spTree>
    <p:extLst>
      <p:ext uri="{BB962C8B-B14F-4D97-AF65-F5344CB8AC3E}">
        <p14:creationId xmlns:p14="http://schemas.microsoft.com/office/powerpoint/2010/main" val="2188499792"/>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D06A-BB0C-4486-BE2A-FEA4335DB4F8}"/>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3C34DBC5-C3EF-42FF-92E0-BB9042508376}"/>
              </a:ext>
            </a:extLst>
          </p:cNvPr>
          <p:cNvSpPr>
            <a:spLocks noGrp="1"/>
          </p:cNvSpPr>
          <p:nvPr>
            <p:ph idx="1"/>
          </p:nvPr>
        </p:nvSpPr>
        <p:spPr/>
        <p:txBody>
          <a:bodyPr>
            <a:normAutofit/>
          </a:bodyPr>
          <a:lstStyle/>
          <a:p>
            <a:r>
              <a:rPr lang="en-US" altLang="zh-CN" dirty="0"/>
              <a:t>2. </a:t>
            </a:r>
            <a:r>
              <a:rPr lang="zh-CN" altLang="en-US" dirty="0"/>
              <a:t>运行模式</a:t>
            </a:r>
          </a:p>
          <a:p>
            <a:pPr lvl="1"/>
            <a:r>
              <a:rPr lang="en-US" altLang="zh-CN" dirty="0"/>
              <a:t>Flume</a:t>
            </a:r>
            <a:r>
              <a:rPr lang="zh-CN" altLang="en-US" dirty="0"/>
              <a:t>支持完全分布模式和单机模式，编者采用单机模式。</a:t>
            </a:r>
          </a:p>
          <a:p>
            <a:r>
              <a:rPr lang="en-US" altLang="zh-CN" dirty="0"/>
              <a:t>3. </a:t>
            </a:r>
            <a:r>
              <a:rPr lang="zh-CN" altLang="en-US" dirty="0"/>
              <a:t>安装和配置</a:t>
            </a:r>
            <a:r>
              <a:rPr lang="en-US" altLang="zh-CN" dirty="0"/>
              <a:t>Java</a:t>
            </a:r>
          </a:p>
          <a:p>
            <a:pPr lvl="1"/>
            <a:r>
              <a:rPr lang="zh-CN" altLang="en-US" dirty="0"/>
              <a:t>安装和配置</a:t>
            </a:r>
            <a:r>
              <a:rPr lang="en-US" altLang="zh-CN" dirty="0"/>
              <a:t>Java</a:t>
            </a:r>
            <a:r>
              <a:rPr lang="zh-CN" altLang="en-US" dirty="0"/>
              <a:t>，请读者参见教材第</a:t>
            </a:r>
            <a:r>
              <a:rPr lang="en-US" altLang="zh-CN" dirty="0"/>
              <a:t>2</a:t>
            </a:r>
            <a:r>
              <a:rPr lang="zh-CN" altLang="en-US" dirty="0"/>
              <a:t>章。</a:t>
            </a:r>
          </a:p>
          <a:p>
            <a:r>
              <a:rPr lang="en-US" altLang="zh-CN" dirty="0"/>
              <a:t>4. </a:t>
            </a:r>
            <a:r>
              <a:rPr lang="zh-CN" altLang="en-US" dirty="0"/>
              <a:t>获取</a:t>
            </a:r>
            <a:r>
              <a:rPr lang="en-US" altLang="zh-CN" dirty="0"/>
              <a:t>Flume</a:t>
            </a:r>
          </a:p>
          <a:p>
            <a:pPr lvl="1"/>
            <a:r>
              <a:rPr lang="en-US" altLang="zh-CN" dirty="0"/>
              <a:t>Flume</a:t>
            </a:r>
            <a:r>
              <a:rPr lang="zh-CN" altLang="en-US" dirty="0"/>
              <a:t>官方下载地址为</a:t>
            </a:r>
            <a:r>
              <a:rPr lang="en-US" altLang="zh-CN" dirty="0">
                <a:hlinkClick r:id="rId2"/>
              </a:rPr>
              <a:t>http://flume.apache.org/download.html</a:t>
            </a:r>
            <a:r>
              <a:rPr lang="zh-CN" altLang="en-US" dirty="0"/>
              <a:t>，编者选用的</a:t>
            </a:r>
            <a:r>
              <a:rPr lang="en-US" altLang="zh-CN" dirty="0"/>
              <a:t>Flume</a:t>
            </a:r>
            <a:r>
              <a:rPr lang="zh-CN" altLang="en-US" dirty="0"/>
              <a:t>版本是</a:t>
            </a:r>
            <a:r>
              <a:rPr lang="en-US" altLang="zh-CN" dirty="0"/>
              <a:t>2019</a:t>
            </a:r>
            <a:r>
              <a:rPr lang="zh-CN" altLang="en-US" dirty="0"/>
              <a:t>年</a:t>
            </a:r>
            <a:r>
              <a:rPr lang="en-US" altLang="zh-CN" dirty="0"/>
              <a:t>1</a:t>
            </a:r>
            <a:r>
              <a:rPr lang="zh-CN" altLang="en-US" dirty="0"/>
              <a:t>月</a:t>
            </a:r>
            <a:r>
              <a:rPr lang="en-US" altLang="zh-CN" dirty="0"/>
              <a:t>8</a:t>
            </a:r>
            <a:r>
              <a:rPr lang="zh-CN" altLang="en-US" dirty="0"/>
              <a:t>日发布的</a:t>
            </a:r>
            <a:r>
              <a:rPr lang="en-US" altLang="zh-CN" dirty="0"/>
              <a:t>Flume 1.9.0</a:t>
            </a:r>
            <a:r>
              <a:rPr lang="zh-CN" altLang="en-US" dirty="0"/>
              <a:t>，其安装包文件</a:t>
            </a:r>
            <a:r>
              <a:rPr lang="en-US" altLang="zh-CN" dirty="0"/>
              <a:t>apache-flume-1.9.0-bin.tar.gz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p:txBody>
      </p:sp>
    </p:spTree>
    <p:extLst>
      <p:ext uri="{BB962C8B-B14F-4D97-AF65-F5344CB8AC3E}">
        <p14:creationId xmlns:p14="http://schemas.microsoft.com/office/powerpoint/2010/main" val="2270068438"/>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D06A-BB0C-4486-BE2A-FEA4335DB4F8}"/>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3C34DBC5-C3EF-42FF-92E0-BB9042508376}"/>
              </a:ext>
            </a:extLst>
          </p:cNvPr>
          <p:cNvSpPr>
            <a:spLocks noGrp="1"/>
          </p:cNvSpPr>
          <p:nvPr>
            <p:ph idx="1"/>
          </p:nvPr>
        </p:nvSpPr>
        <p:spPr/>
        <p:txBody>
          <a:bodyPr>
            <a:normAutofit fontScale="92500" lnSpcReduction="20000"/>
          </a:bodyPr>
          <a:lstStyle/>
          <a:p>
            <a:r>
              <a:rPr lang="en-US" altLang="zh-CN" dirty="0"/>
              <a:t>5. </a:t>
            </a:r>
            <a:r>
              <a:rPr lang="zh-CN" altLang="en-US" dirty="0"/>
              <a:t>安装</a:t>
            </a:r>
            <a:r>
              <a:rPr lang="en-US" altLang="zh-CN" dirty="0"/>
              <a:t>Flume</a:t>
            </a:r>
          </a:p>
          <a:p>
            <a:pPr lvl="1"/>
            <a:r>
              <a:rPr lang="en-US" altLang="zh-CN" dirty="0"/>
              <a:t>Flume</a:t>
            </a:r>
            <a:r>
              <a:rPr lang="zh-CN" altLang="en-US" dirty="0"/>
              <a:t>支持完全分布模式和单机模式，编者采用单机模式，在</a:t>
            </a:r>
            <a:r>
              <a:rPr lang="en-US" altLang="zh-CN" dirty="0"/>
              <a:t>master</a:t>
            </a:r>
            <a:r>
              <a:rPr lang="zh-CN" altLang="en-US" dirty="0"/>
              <a:t>一台机器上安装，以下所有步骤均在</a:t>
            </a:r>
            <a:r>
              <a:rPr lang="en-US" altLang="zh-CN" dirty="0"/>
              <a:t>master</a:t>
            </a:r>
            <a:r>
              <a:rPr lang="zh-CN" altLang="en-US" dirty="0"/>
              <a:t>一台机器上完成。</a:t>
            </a:r>
          </a:p>
          <a:p>
            <a:pPr lvl="1"/>
            <a:r>
              <a:rPr lang="zh-CN" altLang="en-US" dirty="0"/>
              <a:t>切换到</a:t>
            </a:r>
            <a:r>
              <a:rPr lang="en-US" altLang="zh-CN" dirty="0"/>
              <a:t>root</a:t>
            </a:r>
            <a:r>
              <a:rPr lang="zh-CN" altLang="en-US" dirty="0"/>
              <a:t>，解压</a:t>
            </a:r>
            <a:r>
              <a:rPr lang="en-US" altLang="zh-CN" dirty="0"/>
              <a:t>apache-flume-1.9.0-bin.tar.gz</a:t>
            </a:r>
            <a:r>
              <a:rPr lang="zh-CN" altLang="en-US" dirty="0"/>
              <a:t>到安装目录如</a:t>
            </a:r>
            <a:r>
              <a:rPr lang="en-US" altLang="zh-CN" dirty="0"/>
              <a:t>/</a:t>
            </a:r>
            <a:r>
              <a:rPr lang="en-US" altLang="zh-CN" dirty="0" err="1"/>
              <a:t>usr</a:t>
            </a:r>
            <a:r>
              <a:rPr lang="en-US" altLang="zh-CN" dirty="0"/>
              <a:t>/local</a:t>
            </a:r>
            <a:r>
              <a:rPr lang="zh-CN" altLang="en-US" dirty="0"/>
              <a:t>下，使用命令如下所示。</a:t>
            </a:r>
          </a:p>
          <a:p>
            <a:pPr marL="342900" lvl="1" indent="0">
              <a:buNone/>
            </a:pPr>
            <a:r>
              <a:rPr lang="en-US" altLang="zh-CN" i="1" dirty="0" err="1"/>
              <a:t>su</a:t>
            </a:r>
            <a:r>
              <a:rPr lang="en-US" altLang="zh-CN" i="1" dirty="0"/>
              <a:t> root</a:t>
            </a:r>
          </a:p>
          <a:p>
            <a:pPr marL="342900" lvl="1" indent="0">
              <a:buNone/>
            </a:pPr>
            <a:r>
              <a:rPr lang="en-US" altLang="zh-CN" i="1" dirty="0"/>
              <a:t>cd /</a:t>
            </a:r>
            <a:r>
              <a:rPr lang="en-US" altLang="zh-CN" i="1" dirty="0" err="1"/>
              <a:t>usr</a:t>
            </a:r>
            <a:r>
              <a:rPr lang="en-US" altLang="zh-CN" i="1" dirty="0"/>
              <a:t>/local</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/Downloads/apache-flume-1.9.0-bin.tar.gz</a:t>
            </a:r>
          </a:p>
          <a:p>
            <a:pPr lvl="1"/>
            <a:r>
              <a:rPr lang="zh-CN" altLang="en-US" dirty="0"/>
              <a:t>默认解压后的</a:t>
            </a:r>
            <a:r>
              <a:rPr lang="en-US" altLang="zh-CN" dirty="0"/>
              <a:t>Flume</a:t>
            </a:r>
            <a:r>
              <a:rPr lang="zh-CN" altLang="en-US" dirty="0"/>
              <a:t>目录为“</a:t>
            </a:r>
            <a:r>
              <a:rPr lang="en-US" altLang="zh-CN" dirty="0"/>
              <a:t>apache-flume-1.9.0-bin”</a:t>
            </a:r>
            <a:r>
              <a:rPr lang="zh-CN" altLang="en-US" dirty="0"/>
              <a:t>，名字过长，编者为了方便，将此目录重命名为“</a:t>
            </a:r>
            <a:r>
              <a:rPr lang="en-US" altLang="zh-CN" dirty="0"/>
              <a:t>flume-1.9.0”</a:t>
            </a:r>
            <a:r>
              <a:rPr lang="zh-CN" altLang="en-US" dirty="0"/>
              <a:t>，使用命令如下所示。</a:t>
            </a:r>
          </a:p>
          <a:p>
            <a:pPr marL="342900" lvl="1" indent="0">
              <a:buNone/>
            </a:pPr>
            <a:r>
              <a:rPr lang="en-US" altLang="zh-CN" i="1" dirty="0"/>
              <a:t>mv apache-flume-1.9.0-bin flume-1.9.0</a:t>
            </a:r>
          </a:p>
          <a:p>
            <a:pPr lvl="1"/>
            <a:r>
              <a:rPr lang="zh-CN" altLang="en-US" dirty="0"/>
              <a:t>注意，读者可以不用重命名</a:t>
            </a:r>
            <a:r>
              <a:rPr lang="en-US" altLang="zh-CN" dirty="0"/>
              <a:t>Flume</a:t>
            </a:r>
            <a:r>
              <a:rPr lang="zh-CN" altLang="en-US" dirty="0"/>
              <a:t>安装目录，采用默认目录名，但请注意，后续步骤中关于</a:t>
            </a:r>
            <a:r>
              <a:rPr lang="en-US" altLang="zh-CN" dirty="0"/>
              <a:t>Flume</a:t>
            </a:r>
            <a:r>
              <a:rPr lang="zh-CN" altLang="en-US" dirty="0"/>
              <a:t>安装目录的设置与此步骤保持一致。</a:t>
            </a:r>
          </a:p>
        </p:txBody>
      </p:sp>
    </p:spTree>
    <p:extLst>
      <p:ext uri="{BB962C8B-B14F-4D97-AF65-F5344CB8AC3E}">
        <p14:creationId xmlns:p14="http://schemas.microsoft.com/office/powerpoint/2010/main" val="2980671373"/>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B06DE-CEA8-4006-928D-D645AA609903}"/>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3C2FCDD1-E455-48AE-8E9E-EAC3386C00BC}"/>
              </a:ext>
            </a:extLst>
          </p:cNvPr>
          <p:cNvSpPr>
            <a:spLocks noGrp="1"/>
          </p:cNvSpPr>
          <p:nvPr>
            <p:ph idx="1"/>
          </p:nvPr>
        </p:nvSpPr>
        <p:spPr/>
        <p:txBody>
          <a:bodyPr>
            <a:normAutofit fontScale="92500" lnSpcReduction="10000"/>
          </a:bodyPr>
          <a:lstStyle/>
          <a:p>
            <a:r>
              <a:rPr lang="en-US" altLang="zh-CN" dirty="0"/>
              <a:t>6. </a:t>
            </a:r>
            <a:r>
              <a:rPr lang="zh-CN" altLang="en-US" dirty="0"/>
              <a:t>配置</a:t>
            </a:r>
            <a:r>
              <a:rPr lang="en-US" altLang="zh-CN" dirty="0"/>
              <a:t>Flume</a:t>
            </a:r>
          </a:p>
          <a:p>
            <a:pPr lvl="1"/>
            <a:r>
              <a:rPr lang="zh-CN" altLang="en-US" dirty="0"/>
              <a:t>安装</a:t>
            </a:r>
            <a:r>
              <a:rPr lang="en-US" altLang="zh-CN" dirty="0"/>
              <a:t>Flume</a:t>
            </a:r>
            <a:r>
              <a:rPr lang="zh-CN" altLang="en-US" dirty="0"/>
              <a:t>后，在</a:t>
            </a:r>
            <a:r>
              <a:rPr lang="en-US" altLang="zh-CN" dirty="0"/>
              <a:t>$FLUME_HOME/conf</a:t>
            </a:r>
            <a:r>
              <a:rPr lang="zh-CN" altLang="en-US" dirty="0"/>
              <a:t>中有一个示例配置文件</a:t>
            </a:r>
            <a:r>
              <a:rPr lang="en-US" altLang="zh-CN" dirty="0"/>
              <a:t>flume-</a:t>
            </a:r>
            <a:r>
              <a:rPr lang="en-US" altLang="zh-CN" dirty="0" err="1"/>
              <a:t>env.sh.template</a:t>
            </a:r>
            <a:r>
              <a:rPr lang="zh-CN" altLang="en-US" dirty="0"/>
              <a:t>，</a:t>
            </a:r>
            <a:r>
              <a:rPr lang="en-US" altLang="zh-CN" dirty="0"/>
              <a:t>Flume</a:t>
            </a:r>
            <a:r>
              <a:rPr lang="zh-CN" altLang="en-US" dirty="0"/>
              <a:t>启动时，默认读取</a:t>
            </a:r>
            <a:r>
              <a:rPr lang="en-US" altLang="zh-CN" dirty="0"/>
              <a:t>$FLUME_HOME/conf/flume-env.sh</a:t>
            </a:r>
            <a:r>
              <a:rPr lang="zh-CN" altLang="en-US" dirty="0"/>
              <a:t>文件，该文件用于配置</a:t>
            </a:r>
            <a:r>
              <a:rPr lang="en-US" altLang="zh-CN" dirty="0"/>
              <a:t>Flume</a:t>
            </a:r>
            <a:r>
              <a:rPr lang="zh-CN" altLang="en-US" dirty="0"/>
              <a:t>的运行参数。</a:t>
            </a:r>
          </a:p>
          <a:p>
            <a:pPr lvl="1"/>
            <a:r>
              <a:rPr lang="en-US" altLang="zh-CN" dirty="0"/>
              <a:t>1</a:t>
            </a:r>
            <a:r>
              <a:rPr lang="zh-CN" altLang="en-US" dirty="0"/>
              <a:t>）复制模板配置文件</a:t>
            </a:r>
            <a:r>
              <a:rPr lang="en-US" altLang="zh-CN" dirty="0"/>
              <a:t>flume-</a:t>
            </a:r>
            <a:r>
              <a:rPr lang="en-US" altLang="zh-CN" dirty="0" err="1"/>
              <a:t>env.sh.template</a:t>
            </a:r>
            <a:r>
              <a:rPr lang="zh-CN" altLang="en-US" dirty="0"/>
              <a:t>为</a:t>
            </a:r>
            <a:r>
              <a:rPr lang="en-US" altLang="zh-CN" dirty="0"/>
              <a:t>flume-env.sh</a:t>
            </a:r>
          </a:p>
          <a:p>
            <a:pPr lvl="2"/>
            <a:r>
              <a:rPr lang="zh-CN" altLang="en-US" dirty="0"/>
              <a:t>使用命令“</a:t>
            </a:r>
            <a:r>
              <a:rPr lang="en-US" altLang="zh-CN" dirty="0"/>
              <a:t>cp”</a:t>
            </a:r>
            <a:r>
              <a:rPr lang="zh-CN" altLang="en-US" dirty="0"/>
              <a:t>将</a:t>
            </a:r>
            <a:r>
              <a:rPr lang="en-US" altLang="zh-CN" dirty="0"/>
              <a:t>Flume</a:t>
            </a:r>
            <a:r>
              <a:rPr lang="zh-CN" altLang="en-US" dirty="0"/>
              <a:t>示例配置文件</a:t>
            </a:r>
            <a:r>
              <a:rPr lang="en-US" altLang="zh-CN" dirty="0"/>
              <a:t>flume-env-template.sh</a:t>
            </a:r>
            <a:r>
              <a:rPr lang="zh-CN" altLang="en-US" dirty="0"/>
              <a:t>复制并重命名为</a:t>
            </a:r>
            <a:r>
              <a:rPr lang="en-US" altLang="zh-CN" dirty="0"/>
              <a:t>flume-env.sh</a:t>
            </a:r>
            <a:r>
              <a:rPr lang="zh-CN" altLang="en-US" dirty="0"/>
              <a:t>。使用如下命令完成，假设当前目录为“</a:t>
            </a:r>
            <a:r>
              <a:rPr lang="en-US" altLang="zh-CN" dirty="0"/>
              <a:t>/</a:t>
            </a:r>
            <a:r>
              <a:rPr lang="en-US" altLang="zh-CN" dirty="0" err="1"/>
              <a:t>usr</a:t>
            </a:r>
            <a:r>
              <a:rPr lang="en-US" altLang="zh-CN" dirty="0"/>
              <a:t>/local/flume-1.9.0”</a:t>
            </a:r>
            <a:r>
              <a:rPr lang="zh-CN" altLang="en-US" dirty="0"/>
              <a:t>。</a:t>
            </a:r>
          </a:p>
          <a:p>
            <a:pPr marL="685800" lvl="2" indent="0">
              <a:buNone/>
            </a:pPr>
            <a:r>
              <a:rPr lang="en-US" altLang="zh-CN" i="1" dirty="0"/>
              <a:t>cp conf/flume-</a:t>
            </a:r>
            <a:r>
              <a:rPr lang="en-US" altLang="zh-CN" i="1" dirty="0" err="1"/>
              <a:t>env.sh.template</a:t>
            </a:r>
            <a:r>
              <a:rPr lang="en-US" altLang="zh-CN" i="1" dirty="0"/>
              <a:t> conf/flume-env.sh</a:t>
            </a:r>
          </a:p>
          <a:p>
            <a:pPr lvl="1"/>
            <a:r>
              <a:rPr lang="en-US" altLang="zh-CN" dirty="0"/>
              <a:t>2</a:t>
            </a:r>
            <a:r>
              <a:rPr lang="zh-CN" altLang="en-US" dirty="0"/>
              <a:t>）修改配置文件</a:t>
            </a:r>
            <a:r>
              <a:rPr lang="en-US" altLang="zh-CN" dirty="0"/>
              <a:t>flume-env.sh</a:t>
            </a:r>
          </a:p>
          <a:p>
            <a:pPr lvl="2"/>
            <a:r>
              <a:rPr lang="zh-CN" altLang="en-US" dirty="0"/>
              <a:t>模板中已有</a:t>
            </a:r>
            <a:r>
              <a:rPr lang="en-US" altLang="zh-CN" dirty="0"/>
              <a:t>JAVA_HOME</a:t>
            </a:r>
            <a:r>
              <a:rPr lang="zh-CN" altLang="en-US" dirty="0"/>
              <a:t>等配置项的注释行，使用命令“</a:t>
            </a:r>
            <a:r>
              <a:rPr lang="en-US" altLang="zh-CN" dirty="0"/>
              <a:t>vim conf/flume-env.sh”</a:t>
            </a:r>
            <a:r>
              <a:rPr lang="zh-CN" altLang="en-US" dirty="0"/>
              <a:t>修改</a:t>
            </a:r>
            <a:r>
              <a:rPr lang="en-US" altLang="zh-CN" dirty="0"/>
              <a:t>Flume</a:t>
            </a:r>
            <a:r>
              <a:rPr lang="zh-CN" altLang="en-US" dirty="0"/>
              <a:t>配置文件，添加</a:t>
            </a:r>
            <a:r>
              <a:rPr lang="en-US" altLang="zh-CN" dirty="0"/>
              <a:t>Java</a:t>
            </a:r>
            <a:r>
              <a:rPr lang="zh-CN" altLang="en-US" dirty="0"/>
              <a:t>安装路径，修改后的配置文件</a:t>
            </a:r>
            <a:r>
              <a:rPr lang="en-US" altLang="zh-CN" dirty="0"/>
              <a:t>flume-env.sh</a:t>
            </a:r>
            <a:r>
              <a:rPr lang="zh-CN" altLang="en-US" dirty="0"/>
              <a:t>内容如下所示。</a:t>
            </a:r>
          </a:p>
          <a:p>
            <a:pPr marL="685800" lvl="2" indent="0">
              <a:buNone/>
            </a:pPr>
            <a:r>
              <a:rPr lang="en-US" altLang="zh-CN" i="1" dirty="0"/>
              <a:t>export JAVA_HOME=/</a:t>
            </a:r>
            <a:r>
              <a:rPr lang="en-US" altLang="zh-CN" i="1" dirty="0" err="1"/>
              <a:t>usr</a:t>
            </a:r>
            <a:r>
              <a:rPr lang="en-US" altLang="zh-CN" i="1" dirty="0"/>
              <a:t>/java/jdk1.8.0_191</a:t>
            </a:r>
          </a:p>
        </p:txBody>
      </p:sp>
    </p:spTree>
    <p:extLst>
      <p:ext uri="{BB962C8B-B14F-4D97-AF65-F5344CB8AC3E}">
        <p14:creationId xmlns:p14="http://schemas.microsoft.com/office/powerpoint/2010/main" val="49344742"/>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7D1A5-5FEF-453E-955F-3FED83B4170B}"/>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00644C10-0CB1-4D68-AAB6-763139BC4996}"/>
              </a:ext>
            </a:extLst>
          </p:cNvPr>
          <p:cNvSpPr>
            <a:spLocks noGrp="1"/>
          </p:cNvSpPr>
          <p:nvPr>
            <p:ph idx="1"/>
          </p:nvPr>
        </p:nvSpPr>
        <p:spPr/>
        <p:txBody>
          <a:bodyPr>
            <a:normAutofit fontScale="92500" lnSpcReduction="20000"/>
          </a:bodyPr>
          <a:lstStyle/>
          <a:p>
            <a:r>
              <a:rPr lang="en-US" altLang="zh-CN" dirty="0"/>
              <a:t>7. </a:t>
            </a:r>
            <a:r>
              <a:rPr lang="zh-CN" altLang="en-US" dirty="0"/>
              <a:t>设置</a:t>
            </a:r>
            <a:r>
              <a:rPr lang="en-US" altLang="zh-CN" dirty="0"/>
              <a:t>$FLUME_HOME</a:t>
            </a:r>
            <a:r>
              <a:rPr lang="zh-CN" altLang="en-US" dirty="0"/>
              <a:t>目录属主</a:t>
            </a:r>
          </a:p>
          <a:p>
            <a:pPr lvl="1"/>
            <a:r>
              <a:rPr lang="zh-CN" altLang="en-US" dirty="0"/>
              <a:t>为了在普通用户下使用</a:t>
            </a:r>
            <a:r>
              <a:rPr lang="en-US" altLang="zh-CN" dirty="0"/>
              <a:t>Flume</a:t>
            </a:r>
            <a:r>
              <a:rPr lang="zh-CN" altLang="en-US" dirty="0"/>
              <a:t>，将</a:t>
            </a:r>
            <a:r>
              <a:rPr lang="en-US" altLang="zh-CN" dirty="0"/>
              <a:t>$FLUME_HOME</a:t>
            </a:r>
            <a:r>
              <a:rPr lang="zh-CN" altLang="en-US" dirty="0"/>
              <a:t>目录属主设置为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/local/flume-1.9.0</a:t>
            </a:r>
          </a:p>
          <a:p>
            <a:r>
              <a:rPr lang="en-US" altLang="zh-CN" dirty="0"/>
              <a:t>8. </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flume.sh</a:t>
            </a:r>
          </a:p>
          <a:p>
            <a:pPr lvl="1"/>
            <a:r>
              <a:rPr lang="zh-CN" altLang="en-US" dirty="0"/>
              <a:t>使用“</a:t>
            </a:r>
            <a:r>
              <a:rPr lang="en-US" altLang="zh-CN" dirty="0"/>
              <a:t>vim /</a:t>
            </a:r>
            <a:r>
              <a:rPr lang="en-US" altLang="zh-CN" dirty="0" err="1"/>
              <a:t>etc</a:t>
            </a:r>
            <a:r>
              <a:rPr lang="en-US" altLang="zh-CN" dirty="0"/>
              <a:t>/</a:t>
            </a:r>
            <a:r>
              <a:rPr lang="en-US" altLang="zh-CN" dirty="0" err="1"/>
              <a:t>profile.d</a:t>
            </a:r>
            <a:r>
              <a:rPr lang="en-US" altLang="zh-CN" dirty="0"/>
              <a:t>/flume.sh”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flume.sh</a:t>
            </a:r>
            <a:r>
              <a:rPr lang="zh-CN" altLang="en-US" dirty="0"/>
              <a:t>，添加如下内容。</a:t>
            </a:r>
          </a:p>
          <a:p>
            <a:pPr marL="342900" lvl="1" indent="0">
              <a:buNone/>
            </a:pPr>
            <a:r>
              <a:rPr lang="en-US" altLang="zh-CN" i="1" dirty="0"/>
              <a:t>export FLUME_HOME=/</a:t>
            </a:r>
            <a:r>
              <a:rPr lang="en-US" altLang="zh-CN" i="1" dirty="0" err="1"/>
              <a:t>usr</a:t>
            </a:r>
            <a:r>
              <a:rPr lang="en-US" altLang="zh-CN" i="1" dirty="0"/>
              <a:t>/local/flume-1.9.0</a:t>
            </a:r>
          </a:p>
          <a:p>
            <a:pPr marL="342900" lvl="1" indent="0">
              <a:buNone/>
            </a:pPr>
            <a:r>
              <a:rPr lang="en-US" altLang="zh-CN" i="1" dirty="0"/>
              <a:t>export PATH=$FLUME_HOME/bin:$PATH</a:t>
            </a:r>
          </a:p>
          <a:p>
            <a:pPr lvl="1"/>
            <a:r>
              <a:rPr lang="zh-CN" altLang="en-US" dirty="0"/>
              <a:t>其次，重启机器，使之生效。</a:t>
            </a:r>
          </a:p>
          <a:p>
            <a:pPr lvl="1"/>
            <a:r>
              <a:rPr lang="zh-CN" altLang="en-US" dirty="0"/>
              <a:t>此步骤可省略，之所以将</a:t>
            </a:r>
            <a:r>
              <a:rPr lang="en-US" altLang="zh-CN" dirty="0"/>
              <a:t>$FLUME_HOME/bin</a:t>
            </a:r>
            <a:r>
              <a:rPr lang="zh-CN" altLang="en-US" dirty="0"/>
              <a:t>加入到系统环境变量</a:t>
            </a:r>
            <a:r>
              <a:rPr lang="en-US" altLang="zh-CN" dirty="0"/>
              <a:t>PATH</a:t>
            </a:r>
            <a:r>
              <a:rPr lang="zh-CN" altLang="en-US" dirty="0"/>
              <a:t>中，是因为当输入</a:t>
            </a:r>
            <a:r>
              <a:rPr lang="en-US" altLang="zh-CN" dirty="0"/>
              <a:t>Flume</a:t>
            </a:r>
            <a:r>
              <a:rPr lang="zh-CN" altLang="en-US" dirty="0"/>
              <a:t>命令时，无需再切换到</a:t>
            </a:r>
            <a:r>
              <a:rPr lang="en-US" altLang="zh-CN" dirty="0"/>
              <a:t>$FLUME_HOME/bin</a:t>
            </a:r>
            <a:r>
              <a:rPr lang="zh-CN" altLang="en-US" dirty="0"/>
              <a:t>。</a:t>
            </a:r>
          </a:p>
        </p:txBody>
      </p:sp>
    </p:spTree>
    <p:extLst>
      <p:ext uri="{BB962C8B-B14F-4D97-AF65-F5344CB8AC3E}">
        <p14:creationId xmlns:p14="http://schemas.microsoft.com/office/powerpoint/2010/main" val="3557879098"/>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7D1A5-5FEF-453E-955F-3FED83B4170B}"/>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00644C10-0CB1-4D68-AAB6-763139BC4996}"/>
              </a:ext>
            </a:extLst>
          </p:cNvPr>
          <p:cNvSpPr>
            <a:spLocks noGrp="1"/>
          </p:cNvSpPr>
          <p:nvPr>
            <p:ph idx="1"/>
          </p:nvPr>
        </p:nvSpPr>
        <p:spPr/>
        <p:txBody>
          <a:bodyPr>
            <a:normAutofit/>
          </a:bodyPr>
          <a:lstStyle/>
          <a:p>
            <a:r>
              <a:rPr lang="en-US" altLang="zh-CN" dirty="0"/>
              <a:t>9. </a:t>
            </a:r>
            <a:r>
              <a:rPr lang="zh-CN" altLang="en-US" dirty="0"/>
              <a:t>验证</a:t>
            </a:r>
            <a:r>
              <a:rPr lang="en-US" altLang="zh-CN" dirty="0"/>
              <a:t>Flume</a:t>
            </a:r>
          </a:p>
          <a:p>
            <a:pPr lvl="1"/>
            <a:r>
              <a:rPr lang="zh-CN" altLang="en-US" dirty="0"/>
              <a:t>可以使用命令“</a:t>
            </a:r>
            <a:r>
              <a:rPr lang="en-US" altLang="zh-CN" dirty="0"/>
              <a:t>flume-ng version”</a:t>
            </a:r>
            <a:r>
              <a:rPr lang="zh-CN" altLang="en-US" dirty="0"/>
              <a:t>来查看</a:t>
            </a:r>
            <a:r>
              <a:rPr lang="en-US" altLang="zh-CN" dirty="0"/>
              <a:t>Flume</a:t>
            </a:r>
            <a:r>
              <a:rPr lang="zh-CN" altLang="en-US" dirty="0"/>
              <a:t>版本，进而达到测试</a:t>
            </a:r>
            <a:r>
              <a:rPr lang="en-US" altLang="zh-CN" dirty="0"/>
              <a:t>Flume</a:t>
            </a:r>
            <a:r>
              <a:rPr lang="zh-CN" altLang="en-US" dirty="0"/>
              <a:t>是否安装成功的目的。</a:t>
            </a:r>
          </a:p>
        </p:txBody>
      </p:sp>
      <p:pic>
        <p:nvPicPr>
          <p:cNvPr id="4" name="图片 3">
            <a:extLst>
              <a:ext uri="{FF2B5EF4-FFF2-40B4-BE49-F238E27FC236}">
                <a16:creationId xmlns:a16="http://schemas.microsoft.com/office/drawing/2014/main" id="{55DE3D91-9E70-42BE-8934-C23D92317BC2}"/>
              </a:ext>
            </a:extLst>
          </p:cNvPr>
          <p:cNvPicPr/>
          <p:nvPr/>
        </p:nvPicPr>
        <p:blipFill>
          <a:blip r:embed="rId2"/>
          <a:stretch>
            <a:fillRect/>
          </a:stretch>
        </p:blipFill>
        <p:spPr>
          <a:xfrm>
            <a:off x="1934845" y="2623324"/>
            <a:ext cx="5274310" cy="919480"/>
          </a:xfrm>
          <a:prstGeom prst="rect">
            <a:avLst/>
          </a:prstGeom>
        </p:spPr>
      </p:pic>
    </p:spTree>
    <p:extLst>
      <p:ext uri="{BB962C8B-B14F-4D97-AF65-F5344CB8AC3E}">
        <p14:creationId xmlns:p14="http://schemas.microsoft.com/office/powerpoint/2010/main" val="88606133"/>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E9CC0-5FD9-4DEE-87A4-5F50B5661290}"/>
              </a:ext>
            </a:extLst>
          </p:cNvPr>
          <p:cNvSpPr>
            <a:spLocks noGrp="1"/>
          </p:cNvSpPr>
          <p:nvPr>
            <p:ph type="title"/>
          </p:nvPr>
        </p:nvSpPr>
        <p:spPr/>
        <p:txBody>
          <a:bodyPr/>
          <a:lstStyle/>
          <a:p>
            <a:r>
              <a:rPr lang="en-US" altLang="zh-CN" dirty="0"/>
              <a:t>9.2.4  </a:t>
            </a:r>
            <a:r>
              <a:rPr lang="zh-CN" altLang="en-US" dirty="0"/>
              <a:t>实战</a:t>
            </a:r>
            <a:r>
              <a:rPr lang="en-US" altLang="zh-CN" dirty="0"/>
              <a:t>Flume</a:t>
            </a:r>
            <a:endParaRPr lang="zh-CN" altLang="en-US" dirty="0"/>
          </a:p>
        </p:txBody>
      </p:sp>
      <p:graphicFrame>
        <p:nvGraphicFramePr>
          <p:cNvPr id="4" name="内容占位符 3">
            <a:extLst>
              <a:ext uri="{FF2B5EF4-FFF2-40B4-BE49-F238E27FC236}">
                <a16:creationId xmlns:a16="http://schemas.microsoft.com/office/drawing/2014/main" id="{7E0C0D61-2F34-4C7F-8330-FAA837A71B6F}"/>
              </a:ext>
            </a:extLst>
          </p:cNvPr>
          <p:cNvGraphicFramePr>
            <a:graphicFrameLocks noGrp="1"/>
          </p:cNvGraphicFramePr>
          <p:nvPr>
            <p:ph idx="1"/>
            <p:extLst>
              <p:ext uri="{D42A27DB-BD31-4B8C-83A1-F6EECF244321}">
                <p14:modId xmlns:p14="http://schemas.microsoft.com/office/powerpoint/2010/main" val="204063245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70377"/>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DC263-E9A7-4234-8977-494CB8C435B8}"/>
              </a:ext>
            </a:extLst>
          </p:cNvPr>
          <p:cNvSpPr>
            <a:spLocks noGrp="1"/>
          </p:cNvSpPr>
          <p:nvPr>
            <p:ph type="title"/>
          </p:nvPr>
        </p:nvSpPr>
        <p:spPr/>
        <p:txBody>
          <a:bodyPr/>
          <a:lstStyle/>
          <a:p>
            <a:r>
              <a:rPr lang="en-US" altLang="zh-CN" dirty="0"/>
              <a:t>1. Flume Shell</a:t>
            </a:r>
            <a:endParaRPr lang="zh-CN" altLang="en-US" dirty="0"/>
          </a:p>
        </p:txBody>
      </p:sp>
      <p:sp>
        <p:nvSpPr>
          <p:cNvPr id="3" name="内容占位符 2">
            <a:extLst>
              <a:ext uri="{FF2B5EF4-FFF2-40B4-BE49-F238E27FC236}">
                <a16:creationId xmlns:a16="http://schemas.microsoft.com/office/drawing/2014/main" id="{FBB52762-7B3E-4CD5-AA1A-E1A26720F1CB}"/>
              </a:ext>
            </a:extLst>
          </p:cNvPr>
          <p:cNvSpPr>
            <a:spLocks noGrp="1"/>
          </p:cNvSpPr>
          <p:nvPr>
            <p:ph idx="1"/>
          </p:nvPr>
        </p:nvSpPr>
        <p:spPr>
          <a:xfrm>
            <a:off x="628649" y="1369219"/>
            <a:ext cx="7886699" cy="3263504"/>
          </a:xfrm>
        </p:spPr>
        <p:txBody>
          <a:bodyPr>
            <a:normAutofit fontScale="32500" lnSpcReduction="20000"/>
          </a:bodyPr>
          <a:lstStyle/>
          <a:p>
            <a:pPr marL="0" indent="0">
              <a:buNone/>
            </a:pPr>
            <a:r>
              <a:rPr lang="en-US" altLang="zh-CN" i="1" dirty="0"/>
              <a:t>[</a:t>
            </a:r>
            <a:r>
              <a:rPr lang="en-US" altLang="zh-CN" i="1" dirty="0" err="1"/>
              <a:t>xuluhui@master</a:t>
            </a:r>
            <a:r>
              <a:rPr lang="en-US" altLang="zh-CN" i="1" dirty="0"/>
              <a:t> ~]$ flume-ng help</a:t>
            </a:r>
          </a:p>
          <a:p>
            <a:pPr marL="0" indent="0">
              <a:buNone/>
            </a:pPr>
            <a:r>
              <a:rPr lang="en-US" altLang="zh-CN" i="1" dirty="0"/>
              <a:t>Usage: /</a:t>
            </a:r>
            <a:r>
              <a:rPr lang="en-US" altLang="zh-CN" i="1" dirty="0" err="1"/>
              <a:t>usr</a:t>
            </a:r>
            <a:r>
              <a:rPr lang="en-US" altLang="zh-CN" i="1" dirty="0"/>
              <a:t>/local/flume-1.9.0/bin/flume-ng &lt;command&gt; [options]...</a:t>
            </a:r>
          </a:p>
          <a:p>
            <a:pPr marL="0" indent="0">
              <a:buNone/>
            </a:pPr>
            <a:endParaRPr lang="en-US" altLang="zh-CN" i="1" dirty="0"/>
          </a:p>
          <a:p>
            <a:pPr marL="0" indent="0">
              <a:buNone/>
            </a:pPr>
            <a:r>
              <a:rPr lang="en-US" altLang="zh-CN" i="1" dirty="0"/>
              <a:t>commands:</a:t>
            </a:r>
          </a:p>
          <a:p>
            <a:pPr marL="0" indent="0">
              <a:buNone/>
            </a:pPr>
            <a:r>
              <a:rPr lang="en-US" altLang="zh-CN" i="1" dirty="0"/>
              <a:t>  help		display this help text</a:t>
            </a:r>
          </a:p>
          <a:p>
            <a:pPr marL="0" indent="0">
              <a:buNone/>
            </a:pPr>
            <a:r>
              <a:rPr lang="en-US" altLang="zh-CN" i="1" dirty="0"/>
              <a:t>  agent		run a Flume agent</a:t>
            </a:r>
          </a:p>
          <a:p>
            <a:pPr marL="0" indent="0">
              <a:buNone/>
            </a:pPr>
            <a:r>
              <a:rPr lang="en-US" altLang="zh-CN" i="1" dirty="0"/>
              <a:t>  </a:t>
            </a:r>
            <a:r>
              <a:rPr lang="en-US" altLang="zh-CN" i="1" dirty="0" err="1"/>
              <a:t>avro</a:t>
            </a:r>
            <a:r>
              <a:rPr lang="en-US" altLang="zh-CN" i="1" dirty="0"/>
              <a:t>-client		run an </a:t>
            </a:r>
            <a:r>
              <a:rPr lang="en-US" altLang="zh-CN" i="1" dirty="0" err="1"/>
              <a:t>avro</a:t>
            </a:r>
            <a:r>
              <a:rPr lang="en-US" altLang="zh-CN" i="1" dirty="0"/>
              <a:t> Flume client</a:t>
            </a:r>
          </a:p>
          <a:p>
            <a:pPr marL="0" indent="0">
              <a:buNone/>
            </a:pPr>
            <a:r>
              <a:rPr lang="en-US" altLang="zh-CN" i="1" dirty="0"/>
              <a:t>  version		show Flume version info</a:t>
            </a:r>
          </a:p>
          <a:p>
            <a:pPr marL="0" indent="0">
              <a:buNone/>
            </a:pPr>
            <a:endParaRPr lang="en-US" altLang="zh-CN" i="1" dirty="0"/>
          </a:p>
          <a:p>
            <a:pPr marL="0" indent="0">
              <a:buNone/>
            </a:pPr>
            <a:r>
              <a:rPr lang="en-US" altLang="zh-CN" i="1" dirty="0"/>
              <a:t>global options:</a:t>
            </a:r>
          </a:p>
          <a:p>
            <a:pPr marL="0" indent="0">
              <a:buNone/>
            </a:pPr>
            <a:r>
              <a:rPr lang="en-US" altLang="zh-CN" i="1" dirty="0"/>
              <a:t>  --conf,-c &lt;conf&gt;	use configs in &lt;conf&gt; directory</a:t>
            </a:r>
          </a:p>
          <a:p>
            <a:pPr marL="0" indent="0">
              <a:buNone/>
            </a:pPr>
            <a:r>
              <a:rPr lang="en-US" altLang="zh-CN" i="1" dirty="0"/>
              <a:t>  --</a:t>
            </a:r>
            <a:r>
              <a:rPr lang="en-US" altLang="zh-CN" i="1" dirty="0" err="1"/>
              <a:t>classpath</a:t>
            </a:r>
            <a:r>
              <a:rPr lang="en-US" altLang="zh-CN" i="1" dirty="0"/>
              <a:t>,-C &lt;cp&gt;	append to the </a:t>
            </a:r>
            <a:r>
              <a:rPr lang="en-US" altLang="zh-CN" i="1" dirty="0" err="1"/>
              <a:t>classpath</a:t>
            </a:r>
            <a:endParaRPr lang="en-US" altLang="zh-CN" i="1" dirty="0"/>
          </a:p>
          <a:p>
            <a:pPr marL="0" indent="0">
              <a:buNone/>
            </a:pPr>
            <a:r>
              <a:rPr lang="en-US" altLang="zh-CN" i="1" dirty="0"/>
              <a:t>  --</a:t>
            </a:r>
            <a:r>
              <a:rPr lang="en-US" altLang="zh-CN" i="1" dirty="0" err="1"/>
              <a:t>dryrun</a:t>
            </a:r>
            <a:r>
              <a:rPr lang="en-US" altLang="zh-CN" i="1" dirty="0"/>
              <a:t>,-d		do not actually start Flume, just print the command</a:t>
            </a:r>
          </a:p>
          <a:p>
            <a:pPr marL="0" indent="0">
              <a:buNone/>
            </a:pPr>
            <a:r>
              <a:rPr lang="en-US" altLang="zh-CN" i="1" dirty="0"/>
              <a:t>  --plugins-path &lt;</a:t>
            </a:r>
            <a:r>
              <a:rPr lang="en-US" altLang="zh-CN" i="1" dirty="0" err="1"/>
              <a:t>dirs</a:t>
            </a:r>
            <a:r>
              <a:rPr lang="en-US" altLang="zh-CN" i="1" dirty="0"/>
              <a:t>&gt;	colon-separated list of </a:t>
            </a:r>
            <a:r>
              <a:rPr lang="en-US" altLang="zh-CN" i="1" dirty="0" err="1"/>
              <a:t>plugins.d</a:t>
            </a:r>
            <a:r>
              <a:rPr lang="en-US" altLang="zh-CN" i="1" dirty="0"/>
              <a:t> directories. See the </a:t>
            </a:r>
            <a:r>
              <a:rPr lang="en-US" altLang="zh-CN" i="1" dirty="0" err="1"/>
              <a:t>plugins.d</a:t>
            </a:r>
            <a:r>
              <a:rPr lang="en-US" altLang="zh-CN" i="1" dirty="0"/>
              <a:t> section in the user guide for more details. Default: $FLUME_HOME/</a:t>
            </a:r>
            <a:r>
              <a:rPr lang="en-US" altLang="zh-CN" i="1" dirty="0" err="1"/>
              <a:t>plugins.d</a:t>
            </a:r>
            <a:endParaRPr lang="en-US" altLang="zh-CN" i="1" dirty="0"/>
          </a:p>
          <a:p>
            <a:pPr marL="0" indent="0">
              <a:buNone/>
            </a:pPr>
            <a:r>
              <a:rPr lang="en-US" altLang="zh-CN" i="1" dirty="0"/>
              <a:t>  -</a:t>
            </a:r>
            <a:r>
              <a:rPr lang="en-US" altLang="zh-CN" i="1" dirty="0" err="1"/>
              <a:t>Dproperty</a:t>
            </a:r>
            <a:r>
              <a:rPr lang="en-US" altLang="zh-CN" i="1" dirty="0"/>
              <a:t>=value	sets a Java system property value</a:t>
            </a:r>
          </a:p>
          <a:p>
            <a:pPr marL="0" indent="0">
              <a:buNone/>
            </a:pPr>
            <a:r>
              <a:rPr lang="en-US" altLang="zh-CN" i="1" dirty="0"/>
              <a:t>  -</a:t>
            </a:r>
            <a:r>
              <a:rPr lang="en-US" altLang="zh-CN" i="1" dirty="0" err="1"/>
              <a:t>Xproperty</a:t>
            </a:r>
            <a:r>
              <a:rPr lang="en-US" altLang="zh-CN" i="1" dirty="0"/>
              <a:t>=value	sets a Java -X option</a:t>
            </a:r>
          </a:p>
        </p:txBody>
      </p:sp>
    </p:spTree>
    <p:extLst>
      <p:ext uri="{BB962C8B-B14F-4D97-AF65-F5344CB8AC3E}">
        <p14:creationId xmlns:p14="http://schemas.microsoft.com/office/powerpoint/2010/main" val="3608186069"/>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DC263-E9A7-4234-8977-494CB8C435B8}"/>
              </a:ext>
            </a:extLst>
          </p:cNvPr>
          <p:cNvSpPr>
            <a:spLocks noGrp="1"/>
          </p:cNvSpPr>
          <p:nvPr>
            <p:ph type="title"/>
          </p:nvPr>
        </p:nvSpPr>
        <p:spPr/>
        <p:txBody>
          <a:bodyPr/>
          <a:lstStyle/>
          <a:p>
            <a:r>
              <a:rPr lang="en-US" altLang="zh-CN" dirty="0"/>
              <a:t>1. Flume Shell</a:t>
            </a:r>
            <a:endParaRPr lang="zh-CN" altLang="en-US" dirty="0"/>
          </a:p>
        </p:txBody>
      </p:sp>
      <p:sp>
        <p:nvSpPr>
          <p:cNvPr id="5" name="内容占位符 2">
            <a:extLst>
              <a:ext uri="{FF2B5EF4-FFF2-40B4-BE49-F238E27FC236}">
                <a16:creationId xmlns:a16="http://schemas.microsoft.com/office/drawing/2014/main" id="{35FD21A8-4E72-44E5-962D-143A2D511DD5}"/>
              </a:ext>
            </a:extLst>
          </p:cNvPr>
          <p:cNvSpPr txBox="1">
            <a:spLocks/>
          </p:cNvSpPr>
          <p:nvPr/>
        </p:nvSpPr>
        <p:spPr>
          <a:xfrm>
            <a:off x="628650" y="1374272"/>
            <a:ext cx="7886700" cy="3263504"/>
          </a:xfrm>
          <a:prstGeom prst="rect">
            <a:avLst/>
          </a:prstGeom>
        </p:spPr>
        <p:txBody>
          <a:bodyPr vert="horz" lIns="91440" tIns="45720" rIns="91440" bIns="45720" rtlCol="0">
            <a:normAutofit fontScale="4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agent options:</a:t>
            </a:r>
          </a:p>
          <a:p>
            <a:pPr marL="0" indent="0">
              <a:buFont typeface="Arial" panose="020B0604020202020204" pitchFamily="34" charset="0"/>
              <a:buNone/>
            </a:pPr>
            <a:r>
              <a:rPr lang="en-US" altLang="zh-CN" i="1" dirty="0"/>
              <a:t>  --name,-n &lt;name&gt;		the name of this agent (required)</a:t>
            </a:r>
          </a:p>
          <a:p>
            <a:pPr marL="0" indent="0">
              <a:buFont typeface="Arial" panose="020B0604020202020204" pitchFamily="34" charset="0"/>
              <a:buNone/>
            </a:pPr>
            <a:r>
              <a:rPr lang="en-US" altLang="zh-CN" i="1" dirty="0"/>
              <a:t>  --conf-file,-f &lt;file&gt;		specify a config file (required if -z missing)</a:t>
            </a:r>
          </a:p>
          <a:p>
            <a:pPr marL="0" indent="0">
              <a:buFont typeface="Arial" panose="020B0604020202020204" pitchFamily="34" charset="0"/>
              <a:buNone/>
            </a:pPr>
            <a:r>
              <a:rPr lang="en-US" altLang="zh-CN" i="1" dirty="0"/>
              <a:t>  --</a:t>
            </a:r>
            <a:r>
              <a:rPr lang="en-US" altLang="zh-CN" i="1" dirty="0" err="1"/>
              <a:t>zkConnString</a:t>
            </a:r>
            <a:r>
              <a:rPr lang="en-US" altLang="zh-CN" i="1" dirty="0"/>
              <a:t>,-z &lt;str&gt;		specify the </a:t>
            </a:r>
            <a:r>
              <a:rPr lang="en-US" altLang="zh-CN" i="1" dirty="0" err="1"/>
              <a:t>ZooKeeper</a:t>
            </a:r>
            <a:r>
              <a:rPr lang="en-US" altLang="zh-CN" i="1" dirty="0"/>
              <a:t> connection to use (required if -f missing)</a:t>
            </a:r>
          </a:p>
          <a:p>
            <a:pPr marL="0" indent="0">
              <a:buFont typeface="Arial" panose="020B0604020202020204" pitchFamily="34" charset="0"/>
              <a:buNone/>
            </a:pPr>
            <a:r>
              <a:rPr lang="en-US" altLang="zh-CN" i="1" dirty="0"/>
              <a:t>  --</a:t>
            </a:r>
            <a:r>
              <a:rPr lang="en-US" altLang="zh-CN" i="1" dirty="0" err="1"/>
              <a:t>zkBasePath</a:t>
            </a:r>
            <a:r>
              <a:rPr lang="en-US" altLang="zh-CN" i="1" dirty="0"/>
              <a:t>,-p &lt;path&gt;		specify the base path in </a:t>
            </a:r>
            <a:r>
              <a:rPr lang="en-US" altLang="zh-CN" i="1" dirty="0" err="1"/>
              <a:t>ZooKeeper</a:t>
            </a:r>
            <a:r>
              <a:rPr lang="en-US" altLang="zh-CN" i="1" dirty="0"/>
              <a:t> for agent configs</a:t>
            </a:r>
          </a:p>
          <a:p>
            <a:pPr marL="0" indent="0">
              <a:buFont typeface="Arial" panose="020B0604020202020204" pitchFamily="34" charset="0"/>
              <a:buNone/>
            </a:pPr>
            <a:r>
              <a:rPr lang="en-US" altLang="zh-CN" i="1" dirty="0"/>
              <a:t>  --no-reload-conf		do not reload config file if changed</a:t>
            </a:r>
          </a:p>
          <a:p>
            <a:pPr marL="0" indent="0">
              <a:buFont typeface="Arial" panose="020B0604020202020204" pitchFamily="34" charset="0"/>
              <a:buNone/>
            </a:pPr>
            <a:r>
              <a:rPr lang="en-US" altLang="zh-CN" i="1" dirty="0"/>
              <a:t>  --help,-h			display help text</a:t>
            </a:r>
          </a:p>
          <a:p>
            <a:pPr marL="0" indent="0">
              <a:buFont typeface="Arial" panose="020B0604020202020204" pitchFamily="34" charset="0"/>
              <a:buNone/>
            </a:pPr>
            <a:endParaRPr lang="en-US" altLang="zh-CN" i="1" dirty="0"/>
          </a:p>
          <a:p>
            <a:pPr marL="0" indent="0">
              <a:buFont typeface="Arial" panose="020B0604020202020204" pitchFamily="34" charset="0"/>
              <a:buNone/>
            </a:pPr>
            <a:r>
              <a:rPr lang="en-US" altLang="zh-CN" i="1" dirty="0" err="1"/>
              <a:t>avro</a:t>
            </a:r>
            <a:r>
              <a:rPr lang="en-US" altLang="zh-CN" i="1" dirty="0"/>
              <a:t>-client options:</a:t>
            </a:r>
          </a:p>
          <a:p>
            <a:pPr marL="0" indent="0">
              <a:buFont typeface="Arial" panose="020B0604020202020204" pitchFamily="34" charset="0"/>
              <a:buNone/>
            </a:pPr>
            <a:r>
              <a:rPr lang="en-US" altLang="zh-CN" i="1" dirty="0"/>
              <a:t>  --</a:t>
            </a:r>
            <a:r>
              <a:rPr lang="en-US" altLang="zh-CN" i="1" dirty="0" err="1"/>
              <a:t>rpcProps</a:t>
            </a:r>
            <a:r>
              <a:rPr lang="en-US" altLang="zh-CN" i="1" dirty="0"/>
              <a:t>,-P &lt;file&gt;		RPC client properties file with server connection params</a:t>
            </a:r>
          </a:p>
          <a:p>
            <a:pPr marL="0" indent="0">
              <a:buFont typeface="Arial" panose="020B0604020202020204" pitchFamily="34" charset="0"/>
              <a:buNone/>
            </a:pPr>
            <a:r>
              <a:rPr lang="en-US" altLang="zh-CN" i="1" dirty="0"/>
              <a:t>  --host,-H &lt;host&gt;		hostname to which events will be sent</a:t>
            </a:r>
          </a:p>
          <a:p>
            <a:pPr marL="0" indent="0">
              <a:buFont typeface="Arial" panose="020B0604020202020204" pitchFamily="34" charset="0"/>
              <a:buNone/>
            </a:pPr>
            <a:r>
              <a:rPr lang="en-US" altLang="zh-CN" i="1" dirty="0"/>
              <a:t>  --port,-p &lt;port&gt;		port of the </a:t>
            </a:r>
            <a:r>
              <a:rPr lang="en-US" altLang="zh-CN" i="1" dirty="0" err="1"/>
              <a:t>avro</a:t>
            </a:r>
            <a:r>
              <a:rPr lang="en-US" altLang="zh-CN" i="1" dirty="0"/>
              <a:t> source</a:t>
            </a:r>
          </a:p>
          <a:p>
            <a:pPr marL="0" indent="0">
              <a:buFont typeface="Arial" panose="020B0604020202020204" pitchFamily="34" charset="0"/>
              <a:buNone/>
            </a:pPr>
            <a:r>
              <a:rPr lang="en-US" altLang="zh-CN" i="1" dirty="0"/>
              <a:t>  --</a:t>
            </a:r>
            <a:r>
              <a:rPr lang="en-US" altLang="zh-CN" i="1" dirty="0" err="1"/>
              <a:t>dirname</a:t>
            </a:r>
            <a:r>
              <a:rPr lang="en-US" altLang="zh-CN" i="1" dirty="0"/>
              <a:t> &lt;</a:t>
            </a:r>
            <a:r>
              <a:rPr lang="en-US" altLang="zh-CN" i="1" dirty="0" err="1"/>
              <a:t>dir</a:t>
            </a:r>
            <a:r>
              <a:rPr lang="en-US" altLang="zh-CN" i="1" dirty="0"/>
              <a:t>&gt;		directory to stream to </a:t>
            </a:r>
            <a:r>
              <a:rPr lang="en-US" altLang="zh-CN" i="1" dirty="0" err="1"/>
              <a:t>avro</a:t>
            </a:r>
            <a:r>
              <a:rPr lang="en-US" altLang="zh-CN" i="1" dirty="0"/>
              <a:t> source</a:t>
            </a:r>
          </a:p>
          <a:p>
            <a:pPr marL="0" indent="0">
              <a:buFont typeface="Arial" panose="020B0604020202020204" pitchFamily="34" charset="0"/>
              <a:buNone/>
            </a:pPr>
            <a:r>
              <a:rPr lang="en-US" altLang="zh-CN" i="1" dirty="0"/>
              <a:t>  --filename,-F &lt;file&gt;		text file to stream to </a:t>
            </a:r>
            <a:r>
              <a:rPr lang="en-US" altLang="zh-CN" i="1" dirty="0" err="1"/>
              <a:t>avro</a:t>
            </a:r>
            <a:r>
              <a:rPr lang="en-US" altLang="zh-CN" i="1" dirty="0"/>
              <a:t> source (default: std input)</a:t>
            </a:r>
          </a:p>
          <a:p>
            <a:pPr marL="0" indent="0">
              <a:buFont typeface="Arial" panose="020B0604020202020204" pitchFamily="34" charset="0"/>
              <a:buNone/>
            </a:pPr>
            <a:r>
              <a:rPr lang="en-US" altLang="zh-CN" i="1" dirty="0"/>
              <a:t>  --</a:t>
            </a:r>
            <a:r>
              <a:rPr lang="en-US" altLang="zh-CN" i="1" dirty="0" err="1"/>
              <a:t>headerFile</a:t>
            </a:r>
            <a:r>
              <a:rPr lang="en-US" altLang="zh-CN" i="1" dirty="0"/>
              <a:t>,-R &lt;file&gt;		File containing event headers as key/value pairs on each new line</a:t>
            </a:r>
          </a:p>
          <a:p>
            <a:pPr marL="0" indent="0">
              <a:buFont typeface="Arial" panose="020B0604020202020204" pitchFamily="34" charset="0"/>
              <a:buNone/>
            </a:pPr>
            <a:r>
              <a:rPr lang="en-US" altLang="zh-CN" i="1" dirty="0"/>
              <a:t>  --help,-h			display help text</a:t>
            </a:r>
          </a:p>
        </p:txBody>
      </p:sp>
      <p:sp>
        <p:nvSpPr>
          <p:cNvPr id="7" name="矩形 6">
            <a:extLst>
              <a:ext uri="{FF2B5EF4-FFF2-40B4-BE49-F238E27FC236}">
                <a16:creationId xmlns:a16="http://schemas.microsoft.com/office/drawing/2014/main" id="{7942DC14-2E83-4EB8-A365-BD0E6D69FAE7}"/>
              </a:ext>
            </a:extLst>
          </p:cNvPr>
          <p:cNvSpPr/>
          <p:nvPr/>
        </p:nvSpPr>
        <p:spPr>
          <a:xfrm>
            <a:off x="6036527" y="2237624"/>
            <a:ext cx="2895600"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t>其中，命令“</a:t>
            </a:r>
            <a:r>
              <a:rPr lang="en-US" altLang="zh-CN" sz="1600" dirty="0"/>
              <a:t>flume-ng agent”</a:t>
            </a:r>
            <a:r>
              <a:rPr lang="zh-CN" altLang="en-US" sz="1600" dirty="0"/>
              <a:t>的选项“</a:t>
            </a:r>
            <a:r>
              <a:rPr lang="en-US" altLang="zh-CN" sz="1600" dirty="0"/>
              <a:t>--name”</a:t>
            </a:r>
            <a:r>
              <a:rPr lang="zh-CN" altLang="en-US" sz="1600" dirty="0"/>
              <a:t>或者“</a:t>
            </a:r>
            <a:r>
              <a:rPr lang="en-US" altLang="zh-CN" sz="1600" dirty="0"/>
              <a:t>-n”</a:t>
            </a:r>
            <a:r>
              <a:rPr lang="zh-CN" altLang="en-US" sz="1600" dirty="0"/>
              <a:t>必须指定，命令“</a:t>
            </a:r>
            <a:r>
              <a:rPr lang="en-US" altLang="zh-CN" sz="1600" dirty="0"/>
              <a:t>flume-ng </a:t>
            </a:r>
            <a:r>
              <a:rPr lang="en-US" altLang="zh-CN" sz="1600" dirty="0" err="1"/>
              <a:t>avro</a:t>
            </a:r>
            <a:r>
              <a:rPr lang="en-US" altLang="zh-CN" sz="1600" dirty="0"/>
              <a:t>-client”</a:t>
            </a:r>
            <a:r>
              <a:rPr lang="zh-CN" altLang="en-US" sz="1600" dirty="0"/>
              <a:t>的选项“</a:t>
            </a:r>
            <a:r>
              <a:rPr lang="en-US" altLang="zh-CN" sz="1600" dirty="0"/>
              <a:t>--</a:t>
            </a:r>
            <a:r>
              <a:rPr lang="en-US" altLang="zh-CN" sz="1600" dirty="0" err="1"/>
              <a:t>rpcProps</a:t>
            </a:r>
            <a:r>
              <a:rPr lang="en-US" altLang="zh-CN" sz="1600" dirty="0"/>
              <a:t>”</a:t>
            </a:r>
            <a:r>
              <a:rPr lang="zh-CN" altLang="en-US" sz="1600" dirty="0"/>
              <a:t>或者“</a:t>
            </a:r>
            <a:r>
              <a:rPr lang="en-US" altLang="zh-CN" sz="1600" dirty="0"/>
              <a:t>--host”</a:t>
            </a:r>
            <a:r>
              <a:rPr lang="zh-CN" altLang="en-US" sz="1600" dirty="0"/>
              <a:t>和“</a:t>
            </a:r>
            <a:r>
              <a:rPr lang="en-US" altLang="zh-CN" sz="1600" dirty="0"/>
              <a:t>--port”</a:t>
            </a:r>
            <a:r>
              <a:rPr lang="zh-CN" altLang="en-US" sz="1600" dirty="0"/>
              <a:t>必须指定。</a:t>
            </a:r>
          </a:p>
        </p:txBody>
      </p:sp>
    </p:spTree>
    <p:extLst>
      <p:ext uri="{BB962C8B-B14F-4D97-AF65-F5344CB8AC3E}">
        <p14:creationId xmlns:p14="http://schemas.microsoft.com/office/powerpoint/2010/main" val="3676810695"/>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AE2FA-EA25-455B-80C2-F862C090D9EA}"/>
              </a:ext>
            </a:extLst>
          </p:cNvPr>
          <p:cNvSpPr>
            <a:spLocks noGrp="1"/>
          </p:cNvSpPr>
          <p:nvPr>
            <p:ph type="title"/>
          </p:nvPr>
        </p:nvSpPr>
        <p:spPr/>
        <p:txBody>
          <a:bodyPr/>
          <a:lstStyle/>
          <a:p>
            <a:r>
              <a:rPr lang="en-US" altLang="zh-CN" dirty="0"/>
              <a:t>1. Flume Shell</a:t>
            </a:r>
            <a:endParaRPr lang="zh-CN" altLang="en-US" dirty="0"/>
          </a:p>
        </p:txBody>
      </p:sp>
      <p:sp>
        <p:nvSpPr>
          <p:cNvPr id="3" name="内容占位符 2">
            <a:extLst>
              <a:ext uri="{FF2B5EF4-FFF2-40B4-BE49-F238E27FC236}">
                <a16:creationId xmlns:a16="http://schemas.microsoft.com/office/drawing/2014/main" id="{9ADC35A8-E872-43A4-9514-7708B5110AF6}"/>
              </a:ext>
            </a:extLst>
          </p:cNvPr>
          <p:cNvSpPr>
            <a:spLocks noGrp="1"/>
          </p:cNvSpPr>
          <p:nvPr>
            <p:ph idx="1"/>
          </p:nvPr>
        </p:nvSpPr>
        <p:spPr/>
        <p:txBody>
          <a:bodyPr/>
          <a:lstStyle/>
          <a:p>
            <a:r>
              <a:rPr lang="en-US" altLang="zh-CN" dirty="0"/>
              <a:t>Flume</a:t>
            </a:r>
            <a:r>
              <a:rPr lang="zh-CN" altLang="en-US" dirty="0"/>
              <a:t>提供了大量内置的</a:t>
            </a:r>
            <a:r>
              <a:rPr lang="en-US" altLang="zh-CN" dirty="0"/>
              <a:t>Source</a:t>
            </a:r>
            <a:r>
              <a:rPr lang="zh-CN" altLang="en-US" dirty="0"/>
              <a:t>、</a:t>
            </a:r>
            <a:r>
              <a:rPr lang="en-US" altLang="zh-CN" dirty="0"/>
              <a:t>Channel</a:t>
            </a:r>
            <a:r>
              <a:rPr lang="zh-CN" altLang="en-US" dirty="0"/>
              <a:t>和</a:t>
            </a:r>
            <a:r>
              <a:rPr lang="en-US" altLang="zh-CN" dirty="0"/>
              <a:t>Sink</a:t>
            </a:r>
            <a:r>
              <a:rPr lang="zh-CN" altLang="en-US" dirty="0"/>
              <a:t>类型，</a:t>
            </a:r>
            <a:r>
              <a:rPr lang="en-US" altLang="zh-CN" dirty="0"/>
              <a:t>Flume</a:t>
            </a:r>
            <a:r>
              <a:rPr lang="zh-CN" altLang="en-US" dirty="0"/>
              <a:t>允许不同类型的</a:t>
            </a:r>
            <a:r>
              <a:rPr lang="en-US" altLang="zh-CN" dirty="0"/>
              <a:t>Source</a:t>
            </a:r>
            <a:r>
              <a:rPr lang="zh-CN" altLang="en-US" dirty="0"/>
              <a:t>、</a:t>
            </a:r>
            <a:r>
              <a:rPr lang="en-US" altLang="zh-CN" dirty="0"/>
              <a:t>Channel</a:t>
            </a:r>
            <a:r>
              <a:rPr lang="zh-CN" altLang="en-US" dirty="0"/>
              <a:t>和</a:t>
            </a:r>
            <a:r>
              <a:rPr lang="en-US" altLang="zh-CN" dirty="0"/>
              <a:t>Sink</a:t>
            </a:r>
            <a:r>
              <a:rPr lang="zh-CN" altLang="en-US" dirty="0"/>
              <a:t>自由组合，组合方式基于用户自定义的</a:t>
            </a:r>
            <a:r>
              <a:rPr lang="en-US" altLang="zh-CN" dirty="0"/>
              <a:t>Java</a:t>
            </a:r>
            <a:r>
              <a:rPr lang="zh-CN" altLang="en-US" dirty="0"/>
              <a:t>配置文件，这些配置控制着</a:t>
            </a:r>
            <a:r>
              <a:rPr lang="en-US" altLang="zh-CN" dirty="0"/>
              <a:t>Source</a:t>
            </a:r>
            <a:r>
              <a:rPr lang="zh-CN" altLang="en-US" dirty="0"/>
              <a:t>、</a:t>
            </a:r>
            <a:r>
              <a:rPr lang="en-US" altLang="zh-CN" dirty="0"/>
              <a:t>Channel</a:t>
            </a:r>
            <a:r>
              <a:rPr lang="zh-CN" altLang="en-US" dirty="0"/>
              <a:t>和</a:t>
            </a:r>
            <a:r>
              <a:rPr lang="en-US" altLang="zh-CN" dirty="0"/>
              <a:t>Sink</a:t>
            </a:r>
            <a:r>
              <a:rPr lang="zh-CN" altLang="en-US" dirty="0"/>
              <a:t>的类型以及它们的连接方式，使用非常灵活。</a:t>
            </a:r>
          </a:p>
        </p:txBody>
      </p:sp>
    </p:spTree>
    <p:extLst>
      <p:ext uri="{BB962C8B-B14F-4D97-AF65-F5344CB8AC3E}">
        <p14:creationId xmlns:p14="http://schemas.microsoft.com/office/powerpoint/2010/main" val="2267095900"/>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3637</TotalTime>
  <Words>17222</Words>
  <Application>Microsoft Office PowerPoint</Application>
  <PresentationFormat>全屏显示(16:9)</PresentationFormat>
  <Paragraphs>1451</Paragraphs>
  <Slides>175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175</vt:i4>
      </vt:variant>
    </vt:vector>
  </HeadingPairs>
  <TitlesOfParts>
    <vt:vector size="181" baseType="lpstr">
      <vt:lpstr>等线</vt:lpstr>
      <vt:lpstr>微软雅黑</vt:lpstr>
      <vt:lpstr>Arial</vt:lpstr>
      <vt:lpstr>Calibri</vt:lpstr>
      <vt:lpstr>Times New Roman</vt:lpstr>
      <vt:lpstr>Office Theme</vt:lpstr>
      <vt:lpstr>PowerPoint 演示文稿</vt:lpstr>
      <vt:lpstr>【知识与能力要求】</vt:lpstr>
      <vt:lpstr>第9章  大数据迁移和采集工具</vt:lpstr>
      <vt:lpstr>第9章  大数据迁移和采集工具</vt:lpstr>
      <vt:lpstr>9.1  数据迁移工具Sqoop</vt:lpstr>
      <vt:lpstr>9.1.1  初识Sqoop</vt:lpstr>
      <vt:lpstr>9.1.1  初识Sqoop</vt:lpstr>
      <vt:lpstr>9.1.1  初识Sqoop</vt:lpstr>
      <vt:lpstr>9.1.1  初识Sqoop</vt:lpstr>
      <vt:lpstr>9.1.1  初识Sqoop</vt:lpstr>
      <vt:lpstr>9.1.2  Sqoop体系架构</vt:lpstr>
      <vt:lpstr>9.1.3  安装Sqoop</vt:lpstr>
      <vt:lpstr>9.1.3  安装Sqoop</vt:lpstr>
      <vt:lpstr>9.1.3  安装Sqoop</vt:lpstr>
      <vt:lpstr>9.1.3  安装Sqoop</vt:lpstr>
      <vt:lpstr>9.1.3  安装Sqoop</vt:lpstr>
      <vt:lpstr>9.1.3  安装Sqoop</vt:lpstr>
      <vt:lpstr>9.1.3  安装Sqoop</vt:lpstr>
      <vt:lpstr>9.1.3  安装Sqoop</vt:lpstr>
      <vt:lpstr>9.1.4  实战Sqoop</vt:lpstr>
      <vt:lpstr>1. Sqoop Shell</vt:lpstr>
      <vt:lpstr>Sqoop 1.4.7中提供的参数COMMAND</vt:lpstr>
      <vt:lpstr>1. Sqoop Shell</vt:lpstr>
      <vt:lpstr>1）Sqoop常用命令介绍</vt:lpstr>
      <vt:lpstr>【实例9-1】</vt:lpstr>
      <vt:lpstr>【实例9-2】</vt:lpstr>
      <vt:lpstr>【实例9-2】</vt:lpstr>
      <vt:lpstr>【实例9-2】</vt:lpstr>
      <vt:lpstr>【实例9-3】</vt:lpstr>
      <vt:lpstr>【实例9-3】</vt:lpstr>
      <vt:lpstr>【实例9-4】</vt:lpstr>
      <vt:lpstr>【实例9-4】</vt:lpstr>
      <vt:lpstr>2）使用Sqoop导入MySQL数据到HDFS</vt:lpstr>
      <vt:lpstr>sqoop import</vt:lpstr>
      <vt:lpstr>sqoop import</vt:lpstr>
      <vt:lpstr>sqoop import</vt:lpstr>
      <vt:lpstr>sqoop import</vt:lpstr>
      <vt:lpstr>sqoop import</vt:lpstr>
      <vt:lpstr>sqoop import</vt:lpstr>
      <vt:lpstr>【实例：数据准备，在MySQL下建立数据库、表、插入数据】</vt:lpstr>
      <vt:lpstr>2）使用Sqoop导入MySQL数据到HDFS</vt:lpstr>
      <vt:lpstr>【实例9-5】</vt:lpstr>
      <vt:lpstr>【实例9-5】</vt:lpstr>
      <vt:lpstr>【实例9-5】</vt:lpstr>
      <vt:lpstr>【实例9-5】</vt:lpstr>
      <vt:lpstr>【实例9-5】</vt:lpstr>
      <vt:lpstr>2）使用Sqoop导入MySQL数据到HDFS</vt:lpstr>
      <vt:lpstr>【实例9-6】</vt:lpstr>
      <vt:lpstr>2）使用Sqoop导入MySQL数据到HDFS</vt:lpstr>
      <vt:lpstr>2）使用Sqoop导入MySQL数据到HDFS</vt:lpstr>
      <vt:lpstr>2）使用Sqoop导入MySQL数据到HDFS</vt:lpstr>
      <vt:lpstr>【实例9-9】</vt:lpstr>
      <vt:lpstr>2）使用Sqoop导入MySQL数据到HDFS</vt:lpstr>
      <vt:lpstr>【实例9-10】</vt:lpstr>
      <vt:lpstr>【实例9-10】</vt:lpstr>
      <vt:lpstr>3）使用Sqoop导出HDFS数据到MySQL</vt:lpstr>
      <vt:lpstr>sqoop export</vt:lpstr>
      <vt:lpstr>sqoop export</vt:lpstr>
      <vt:lpstr>sqoop export</vt:lpstr>
      <vt:lpstr>【实例：表准备，在MySQL下建立表】</vt:lpstr>
      <vt:lpstr>3）使用Sqoop导出HDFS数据到MySQL</vt:lpstr>
      <vt:lpstr>【实例9-11】</vt:lpstr>
      <vt:lpstr>【实例9-11】</vt:lpstr>
      <vt:lpstr>【实例9-11】</vt:lpstr>
      <vt:lpstr>【实例9-11】</vt:lpstr>
      <vt:lpstr>3）使用Sqoop导出HDFS数据到MySQL</vt:lpstr>
      <vt:lpstr>【实例9-12】</vt:lpstr>
      <vt:lpstr>3）使用Sqoop导出HDFS数据到MySQL</vt:lpstr>
      <vt:lpstr>3）使用Sqoop导出HDFS数据到MySQL</vt:lpstr>
      <vt:lpstr>【实例9-14】 vs. 【实例9-11】</vt:lpstr>
      <vt:lpstr>4）使用sqoop --options-file</vt:lpstr>
      <vt:lpstr>【实例9-15】</vt:lpstr>
      <vt:lpstr>【实例9-15】</vt:lpstr>
      <vt:lpstr>5）使用sqoop job</vt:lpstr>
      <vt:lpstr>【实例9-16】</vt:lpstr>
      <vt:lpstr>【实例9-16】</vt:lpstr>
      <vt:lpstr>【实例9-16】</vt:lpstr>
      <vt:lpstr>【实例9-16】</vt:lpstr>
      <vt:lpstr>2. Sqoop API</vt:lpstr>
      <vt:lpstr>9.1.5  其它数据迁移工具</vt:lpstr>
      <vt:lpstr>9.2  日志采集工具Flume</vt:lpstr>
      <vt:lpstr>9.2.1  初识Flume</vt:lpstr>
      <vt:lpstr>9.2.1  初识Flume</vt:lpstr>
      <vt:lpstr>9.2.1  初识Flume</vt:lpstr>
      <vt:lpstr>9.2.2  Flume体系架构</vt:lpstr>
      <vt:lpstr>9.2.2  Flume体系架构</vt:lpstr>
      <vt:lpstr>PowerPoint 演示文稿</vt:lpstr>
      <vt:lpstr>9.2.2  Flume体系架构</vt:lpstr>
      <vt:lpstr>9.2.3  安装Flume</vt:lpstr>
      <vt:lpstr>9.2.3  安装Flume</vt:lpstr>
      <vt:lpstr>9.2.3  安装Flume</vt:lpstr>
      <vt:lpstr>9.2.3  安装Flume</vt:lpstr>
      <vt:lpstr>9.2.3  安装Flume</vt:lpstr>
      <vt:lpstr>9.2.3  安装Flume</vt:lpstr>
      <vt:lpstr>9.2.3  安装Flume</vt:lpstr>
      <vt:lpstr>9.2.4  实战Flume</vt:lpstr>
      <vt:lpstr>1. Flume Shell</vt:lpstr>
      <vt:lpstr>1. Flume Shell</vt:lpstr>
      <vt:lpstr>1. Flume Shell</vt:lpstr>
      <vt:lpstr>【实例9-17】</vt:lpstr>
      <vt:lpstr>【实例9-17】</vt:lpstr>
      <vt:lpstr>【实例9-17】</vt:lpstr>
      <vt:lpstr>【实例9-17】</vt:lpstr>
      <vt:lpstr>【实例9-17】</vt:lpstr>
      <vt:lpstr>【实例9-17】</vt:lpstr>
      <vt:lpstr>【实例9-17】</vt:lpstr>
      <vt:lpstr>【实例9-17】</vt:lpstr>
      <vt:lpstr>【实例9-17】</vt:lpstr>
      <vt:lpstr>2. Flume API </vt:lpstr>
      <vt:lpstr>9.2.5  其它数据采集工具</vt:lpstr>
      <vt:lpstr>9.2.5  其它数据采集工具</vt:lpstr>
      <vt:lpstr>9.2.5  其它数据采集工具</vt:lpstr>
      <vt:lpstr>9.2.5  其它数据采集工具</vt:lpstr>
      <vt:lpstr>9.2.5  其它数据采集工具</vt:lpstr>
      <vt:lpstr>9.2.5  其它数据采集工具</vt:lpstr>
      <vt:lpstr>9.2.5  其它数据采集工具</vt:lpstr>
      <vt:lpstr>9.2.5  其它数据采集工具</vt:lpstr>
      <vt:lpstr>9.3  分布式流平台Kafka</vt:lpstr>
      <vt:lpstr>9.3.1  初识Kafka</vt:lpstr>
      <vt:lpstr>9.3.1  初识Kafka</vt:lpstr>
      <vt:lpstr>9.3.2  Kafka体系架构</vt:lpstr>
      <vt:lpstr>Kafka体系架构</vt:lpstr>
      <vt:lpstr>9.3.2  Kafka体系架构</vt:lpstr>
      <vt:lpstr>9.3.2  Kafka体系架构</vt:lpstr>
      <vt:lpstr>9.3.2  Kafka体系架构</vt:lpstr>
      <vt:lpstr>9.3.2  Kafka体系架构</vt:lpstr>
      <vt:lpstr>9.3.2  Kafka体系架构</vt:lpstr>
      <vt:lpstr>9.3.3  部署Kafka集群</vt:lpstr>
      <vt:lpstr>9.3.3  部署Kafka集群</vt:lpstr>
      <vt:lpstr>9.3.3  部署Kafka集群</vt:lpstr>
      <vt:lpstr>9.3.3  部署Kafka集群</vt:lpstr>
      <vt:lpstr>9.3.3  部署Kafka集群</vt:lpstr>
      <vt:lpstr>9.3.3  部署Kafka集群</vt:lpstr>
      <vt:lpstr>9.3.3  部署Kafka集群</vt:lpstr>
      <vt:lpstr>server.properties配置参数（部分）</vt:lpstr>
      <vt:lpstr>9.3.3  部署Kafka集群</vt:lpstr>
      <vt:lpstr>9.3.3  部署Kafka集群</vt:lpstr>
      <vt:lpstr>9.3.3  部署Kafka集群</vt:lpstr>
      <vt:lpstr>9.3.3  部署Kafka集群</vt:lpstr>
      <vt:lpstr>9.3.3  部署Kafka集群</vt:lpstr>
      <vt:lpstr>验证Kafka</vt:lpstr>
      <vt:lpstr>9.3.4  实战Kafka</vt:lpstr>
      <vt:lpstr>1. Kafka Shell</vt:lpstr>
      <vt:lpstr>1. Kafka Shell</vt:lpstr>
      <vt:lpstr>【实例9-18】</vt:lpstr>
      <vt:lpstr>【实例9-18】</vt:lpstr>
      <vt:lpstr>【实例9-18】</vt:lpstr>
      <vt:lpstr>【实例9-18】</vt:lpstr>
      <vt:lpstr>【实例9-18】</vt:lpstr>
      <vt:lpstr>【实例9-18】</vt:lpstr>
      <vt:lpstr>2. Kafka API</vt:lpstr>
      <vt:lpstr>9.4  ETL工具Kettle</vt:lpstr>
      <vt:lpstr>9.4.1  初识Kettle</vt:lpstr>
      <vt:lpstr>9.4.2  Kettle体系架构</vt:lpstr>
      <vt:lpstr>Kettle体系架构</vt:lpstr>
      <vt:lpstr>9.4.2  Kettle体系架构</vt:lpstr>
      <vt:lpstr>9.4.3  安装Kettle</vt:lpstr>
      <vt:lpstr>9.4.3  安装Kettle</vt:lpstr>
      <vt:lpstr>9.4.3  安装Kettle</vt:lpstr>
      <vt:lpstr>9.4.3  安装Kettle</vt:lpstr>
      <vt:lpstr>9.4.3  安装Kettle</vt:lpstr>
      <vt:lpstr>PowerPoint 演示文稿</vt:lpstr>
      <vt:lpstr>9.4.4  实战Kettle</vt:lpstr>
      <vt:lpstr>9.4.4  实战Kettle</vt:lpstr>
      <vt:lpstr>9.4.4  实战Kettle</vt:lpstr>
      <vt:lpstr>【实例：执行本地Transformation 】</vt:lpstr>
      <vt:lpstr>9.4.4  实战Kettle</vt:lpstr>
      <vt:lpstr>9.4.5  其它ETL工具</vt:lpstr>
      <vt:lpstr>9.4.5  其它ETL工具</vt:lpstr>
      <vt:lpstr>9.4.5  其它ETL工具</vt:lpstr>
      <vt:lpstr>9.4.5  其它ETL工具</vt:lpstr>
      <vt:lpstr>【本章小结】</vt:lpstr>
      <vt:lpstr>【课后作业】</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课件-第9章大数据迁移和采集工具(2020春)</dc:title>
  <dc:creator>西京学院-徐鲁辉</dc:creator>
  <cp:lastModifiedBy>xu luhui</cp:lastModifiedBy>
  <cp:revision>920</cp:revision>
  <dcterms:created xsi:type="dcterms:W3CDTF">2016-11-28T05:24:40Z</dcterms:created>
  <dcterms:modified xsi:type="dcterms:W3CDTF">2020-04-06T04:15:00Z</dcterms:modified>
</cp:coreProperties>
</file>