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5" r:id="rId7"/>
    <p:sldId id="284" r:id="rId8"/>
    <p:sldId id="285" r:id="rId9"/>
    <p:sldId id="286" r:id="rId10"/>
    <p:sldId id="263" r:id="rId11"/>
    <p:sldId id="278" r:id="rId12"/>
  </p:sldIdLst>
  <p:sldSz cx="9144000" cy="5143500" type="screen16x9"/>
  <p:notesSz cx="6858000" cy="9144000"/>
  <p:embeddedFontLst>
    <p:embeddedFont>
      <p:font typeface="Berlin Sans FB" panose="020B0604020202020204" pitchFamily="3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exend Deca" panose="020B0604020202020204" charset="0"/>
      <p:regular r:id="rId20"/>
    </p:embeddedFont>
    <p:embeddedFont>
      <p:font typeface="Lucida Console" panose="020B0609040504020204" pitchFamily="49" charset="0"/>
      <p:regular r:id="rId21"/>
    </p:embeddedFont>
    <p:embeddedFont>
      <p:font typeface="Muli" panose="020B0604020202020204" charset="0"/>
      <p:regular r:id="rId22"/>
      <p:bold r:id="rId23"/>
      <p:italic r:id="rId24"/>
      <p:boldItalic r:id="rId25"/>
    </p:embeddedFont>
    <p:embeddedFont>
      <p:font typeface="Muli ExtraBold" panose="020B0604020202020204" charset="0"/>
      <p:bold r:id="rId26"/>
      <p:boldItalic r:id="rId27"/>
    </p:embeddedFont>
    <p:embeddedFont>
      <p:font typeface="Muli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74970F-80D8-4F7F-8068-7740AE3229EC}">
  <a:tblStyle styleId="{6074970F-80D8-4F7F-8068-7740AE3229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416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288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ExtraBold"/>
                <a:ea typeface="Muli ExtraBold"/>
                <a:cs typeface="Muli ExtraBold"/>
                <a:sym typeface="Muli ExtraBold"/>
              </a:rPr>
              <a:t>“</a:t>
            </a:r>
            <a:endParaRPr sz="7200">
              <a:solidFill>
                <a:schemeClr val="lt1"/>
              </a:solidFill>
              <a:latin typeface="Muli ExtraBold"/>
              <a:ea typeface="Muli ExtraBold"/>
              <a:cs typeface="Muli ExtraBold"/>
              <a:sym typeface="Muli ExtraBold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771017" y="1660459"/>
            <a:ext cx="2957018" cy="142219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000" dirty="0">
                <a:solidFill>
                  <a:schemeClr val="accent4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</a:rPr>
              <a:t>Vi Con</a:t>
            </a:r>
            <a:endParaRPr sz="7000" dirty="0">
              <a:solidFill>
                <a:schemeClr val="accent4">
                  <a:lumMod val="20000"/>
                  <a:lumOff val="8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8AFC0D-5C07-4ABC-A7AB-2470DC0329B4}"/>
              </a:ext>
            </a:extLst>
          </p:cNvPr>
          <p:cNvSpPr txBox="1"/>
          <p:nvPr/>
        </p:nvSpPr>
        <p:spPr>
          <a:xfrm>
            <a:off x="5937840" y="4785675"/>
            <a:ext cx="3478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 by 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Kirg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Technologies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96E64-C7C5-44D2-9123-4AF2CB445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9078" y="4746664"/>
            <a:ext cx="854344" cy="321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FCA34A-44CB-446B-96BD-53F2358F2486}"/>
              </a:ext>
            </a:extLst>
          </p:cNvPr>
          <p:cNvSpPr txBox="1"/>
          <p:nvPr/>
        </p:nvSpPr>
        <p:spPr>
          <a:xfrm>
            <a:off x="1228087" y="3082656"/>
            <a:ext cx="354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go to app for your everyday need , call or message students &amp; clients with a tap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30786" y="1013159"/>
            <a:ext cx="3991451" cy="39334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600" b="1" dirty="0"/>
              <a:t> Advantages</a:t>
            </a:r>
          </a:p>
          <a:p>
            <a:pPr marL="342900" indent="-342900"/>
            <a:r>
              <a:rPr lang="en-US" sz="1600" dirty="0"/>
              <a:t>Time saving and an efficient interface for the administration.</a:t>
            </a:r>
          </a:p>
          <a:p>
            <a:pPr marL="342900" indent="-342900"/>
            <a:r>
              <a:rPr lang="en-US" sz="1600" dirty="0"/>
              <a:t>Easy retrieval of information such as call logs and student / client database.</a:t>
            </a:r>
          </a:p>
          <a:p>
            <a:pPr marL="342900" indent="-342900"/>
            <a:r>
              <a:rPr lang="en-US" sz="1600" dirty="0"/>
              <a:t>Easy way for splitting up work by the admin</a:t>
            </a:r>
          </a:p>
          <a:p>
            <a:pPr marL="342900" indent="-342900"/>
            <a:r>
              <a:rPr lang="en-US" sz="1600" dirty="0"/>
              <a:t>The database such as the phone numbers do not sync with the users contact book and hence there is no hassle to his/her personal life.</a:t>
            </a:r>
          </a:p>
          <a:p>
            <a:pPr marL="342900" indent="-342900"/>
            <a:endParaRPr lang="en-IN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600"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Google Shape;133;p20">
            <a:extLst>
              <a:ext uri="{FF2B5EF4-FFF2-40B4-BE49-F238E27FC236}">
                <a16:creationId xmlns:a16="http://schemas.microsoft.com/office/drawing/2014/main" id="{D95863BB-514C-4F2B-85BC-1FA022D92E75}"/>
              </a:ext>
            </a:extLst>
          </p:cNvPr>
          <p:cNvSpPr txBox="1">
            <a:spLocks/>
          </p:cNvSpPr>
          <p:nvPr/>
        </p:nvSpPr>
        <p:spPr>
          <a:xfrm>
            <a:off x="4763482" y="1013159"/>
            <a:ext cx="3991451" cy="3933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Light"/>
              <a:buChar char="⬡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Light"/>
              <a:buChar char="∙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 Light"/>
              <a:buChar char="∙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●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○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■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●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○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 Light"/>
              <a:buChar char="■"/>
              <a:defRPr sz="2000" b="0" i="0" u="none" strike="noStrike" cap="none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indent="0">
              <a:buFont typeface="Muli Light"/>
              <a:buNone/>
            </a:pPr>
            <a:r>
              <a:rPr lang="en-US" sz="1600" b="1" dirty="0"/>
              <a:t>Scope of Improvement</a:t>
            </a:r>
          </a:p>
          <a:p>
            <a:pPr marL="342900" indent="-342900"/>
            <a:r>
              <a:rPr lang="en-US" sz="1600" dirty="0"/>
              <a:t>Call recording in next versions</a:t>
            </a:r>
          </a:p>
          <a:p>
            <a:pPr marL="0" indent="0">
              <a:buNone/>
            </a:pPr>
            <a:r>
              <a:rPr lang="en-US" sz="1600" dirty="0"/>
              <a:t>     of Application.</a:t>
            </a:r>
          </a:p>
          <a:p>
            <a:pPr marL="342900" indent="-342900"/>
            <a:r>
              <a:rPr lang="en-US" sz="1600" dirty="0"/>
              <a:t>Remarks can be added to a particular call.</a:t>
            </a:r>
          </a:p>
          <a:p>
            <a:pPr marL="342900" indent="-342900"/>
            <a:r>
              <a:rPr lang="en-US" sz="1600" dirty="0"/>
              <a:t>Marking of Attendance can be made possible in the application making it a possibility for lectures / managers to save time rather than doing the same paperwork.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Google Shape;62;p13">
            <a:extLst>
              <a:ext uri="{FF2B5EF4-FFF2-40B4-BE49-F238E27FC236}">
                <a16:creationId xmlns:a16="http://schemas.microsoft.com/office/drawing/2014/main" id="{8BA8D1B7-5F8B-48DD-888E-D847A172F5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438" y="275539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8;p17">
            <a:extLst>
              <a:ext uri="{FF2B5EF4-FFF2-40B4-BE49-F238E27FC236}">
                <a16:creationId xmlns:a16="http://schemas.microsoft.com/office/drawing/2014/main" id="{2B00D142-9527-4C15-BD67-4598DF7E0D5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401" y="3835926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430618" y="1417907"/>
            <a:ext cx="4896294" cy="13124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</a:t>
            </a:r>
            <a:r>
              <a:rPr lang="en-IN" sz="7200" dirty="0"/>
              <a:t>you</a:t>
            </a:r>
            <a:r>
              <a:rPr lang="en" sz="7200" dirty="0"/>
              <a:t>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47161" y="2925423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reach us at: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kirgtechnologies@gmail.com</a:t>
            </a:r>
            <a:endParaRPr sz="18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802" y="2730386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114" y="1931535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2114" y="671064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9808" y="319007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ABSTRACT</a:t>
            </a:r>
            <a:endParaRPr dirty="0">
              <a:solidFill>
                <a:schemeClr val="accent4">
                  <a:lumMod val="40000"/>
                  <a:lumOff val="6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37605" y="1386015"/>
            <a:ext cx="3989667" cy="30063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This project of The </a:t>
            </a:r>
            <a:r>
              <a:rPr lang="en-IN" sz="1800" dirty="0" err="1"/>
              <a:t>Kirg</a:t>
            </a:r>
            <a:r>
              <a:rPr lang="en-IN" sz="1800" dirty="0"/>
              <a:t> Technologies is intended at creating a platform for ease of contacting students/clients uniquely identified by their </a:t>
            </a:r>
            <a:r>
              <a:rPr lang="en-IN" sz="1600" dirty="0"/>
              <a:t>respective</a:t>
            </a:r>
            <a:r>
              <a:rPr lang="en-IN" sz="1800" dirty="0"/>
              <a:t> designations and unique ID without disturbing the contact book, which will benefit organisations that deal with large databases with large population.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800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3" name="Google Shape;110;p19">
            <a:extLst>
              <a:ext uri="{FF2B5EF4-FFF2-40B4-BE49-F238E27FC236}">
                <a16:creationId xmlns:a16="http://schemas.microsoft.com/office/drawing/2014/main" id="{C255B486-A341-4AF0-9ACF-1FECA67FBC5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461" y="2571750"/>
            <a:ext cx="2017495" cy="12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4;p19">
            <a:extLst>
              <a:ext uri="{FF2B5EF4-FFF2-40B4-BE49-F238E27FC236}">
                <a16:creationId xmlns:a16="http://schemas.microsoft.com/office/drawing/2014/main" id="{128DB182-AC12-449C-B0F4-B7C267F4AE0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95158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5;p19">
            <a:extLst>
              <a:ext uri="{FF2B5EF4-FFF2-40B4-BE49-F238E27FC236}">
                <a16:creationId xmlns:a16="http://schemas.microsoft.com/office/drawing/2014/main" id="{01FFA6EE-F62B-499E-8D90-7C8504F48C6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4729" y="1916851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6;p19">
            <a:extLst>
              <a:ext uri="{FF2B5EF4-FFF2-40B4-BE49-F238E27FC236}">
                <a16:creationId xmlns:a16="http://schemas.microsoft.com/office/drawing/2014/main" id="{A825CA96-4F54-4972-AF98-057A66C6CE4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9070" y="2557476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7;p19">
            <a:extLst>
              <a:ext uri="{FF2B5EF4-FFF2-40B4-BE49-F238E27FC236}">
                <a16:creationId xmlns:a16="http://schemas.microsoft.com/office/drawing/2014/main" id="{D59AB216-3BBA-4424-89EA-E0931F2DB2E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9070" y="2138260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18;p19">
            <a:extLst>
              <a:ext uri="{FF2B5EF4-FFF2-40B4-BE49-F238E27FC236}">
                <a16:creationId xmlns:a16="http://schemas.microsoft.com/office/drawing/2014/main" id="{EA1AC18E-E625-4971-B6A0-B1EAB7B5C23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056" y="1116928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19;p19">
            <a:extLst>
              <a:ext uri="{FF2B5EF4-FFF2-40B4-BE49-F238E27FC236}">
                <a16:creationId xmlns:a16="http://schemas.microsoft.com/office/drawing/2014/main" id="{13716E61-AC2B-4A60-919C-84E3F2675B8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65347" y="2027450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120;p19">
            <a:extLst>
              <a:ext uri="{FF2B5EF4-FFF2-40B4-BE49-F238E27FC236}">
                <a16:creationId xmlns:a16="http://schemas.microsoft.com/office/drawing/2014/main" id="{D57F1B58-9BDA-49C3-A51E-D6DDAE7D0F54}"/>
              </a:ext>
            </a:extLst>
          </p:cNvPr>
          <p:cNvCxnSpPr>
            <a:cxnSpLocks/>
          </p:cNvCxnSpPr>
          <p:nvPr/>
        </p:nvCxnSpPr>
        <p:spPr>
          <a:xfrm>
            <a:off x="7143870" y="3617976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" name="Google Shape;121;p19">
            <a:extLst>
              <a:ext uri="{FF2B5EF4-FFF2-40B4-BE49-F238E27FC236}">
                <a16:creationId xmlns:a16="http://schemas.microsoft.com/office/drawing/2014/main" id="{D8BA5A47-4158-428E-8E56-B644F93464B3}"/>
              </a:ext>
            </a:extLst>
          </p:cNvPr>
          <p:cNvCxnSpPr>
            <a:cxnSpLocks/>
          </p:cNvCxnSpPr>
          <p:nvPr/>
        </p:nvCxnSpPr>
        <p:spPr>
          <a:xfrm>
            <a:off x="5095620" y="2395926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2" name="Google Shape;122;p19">
            <a:extLst>
              <a:ext uri="{FF2B5EF4-FFF2-40B4-BE49-F238E27FC236}">
                <a16:creationId xmlns:a16="http://schemas.microsoft.com/office/drawing/2014/main" id="{35CEBA28-8898-4466-9A55-1EC8EEFE0E69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88083" y="1731404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123;p19">
            <a:extLst>
              <a:ext uri="{FF2B5EF4-FFF2-40B4-BE49-F238E27FC236}">
                <a16:creationId xmlns:a16="http://schemas.microsoft.com/office/drawing/2014/main" id="{EC396FA7-CB0E-45A8-8A92-E5CBCBFA64A4}"/>
              </a:ext>
            </a:extLst>
          </p:cNvPr>
          <p:cNvCxnSpPr>
            <a:cxnSpLocks/>
          </p:cNvCxnSpPr>
          <p:nvPr/>
        </p:nvCxnSpPr>
        <p:spPr>
          <a:xfrm flipH="1">
            <a:off x="4822620" y="3541776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" name="Google Shape;124;p19">
            <a:extLst>
              <a:ext uri="{FF2B5EF4-FFF2-40B4-BE49-F238E27FC236}">
                <a16:creationId xmlns:a16="http://schemas.microsoft.com/office/drawing/2014/main" id="{2782270D-0E0C-4B3C-987F-AAE3B75BF677}"/>
              </a:ext>
            </a:extLst>
          </p:cNvPr>
          <p:cNvCxnSpPr>
            <a:cxnSpLocks/>
          </p:cNvCxnSpPr>
          <p:nvPr/>
        </p:nvCxnSpPr>
        <p:spPr>
          <a:xfrm flipH="1">
            <a:off x="7095270" y="2472126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5" name="Google Shape;125;p19">
            <a:extLst>
              <a:ext uri="{FF2B5EF4-FFF2-40B4-BE49-F238E27FC236}">
                <a16:creationId xmlns:a16="http://schemas.microsoft.com/office/drawing/2014/main" id="{4D0E8332-58C5-40D7-B729-91FD9DD5F8E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07908" y="3093684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26;p19">
            <a:extLst>
              <a:ext uri="{FF2B5EF4-FFF2-40B4-BE49-F238E27FC236}">
                <a16:creationId xmlns:a16="http://schemas.microsoft.com/office/drawing/2014/main" id="{30CCE4DC-36E4-4492-A7EA-6090AE976994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45761" y="3648682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27;p19">
            <a:extLst>
              <a:ext uri="{FF2B5EF4-FFF2-40B4-BE49-F238E27FC236}">
                <a16:creationId xmlns:a16="http://schemas.microsoft.com/office/drawing/2014/main" id="{2400403F-3032-403E-8EA1-7A03EF7C839E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219178" y="3809043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128;p19">
            <a:extLst>
              <a:ext uri="{FF2B5EF4-FFF2-40B4-BE49-F238E27FC236}">
                <a16:creationId xmlns:a16="http://schemas.microsoft.com/office/drawing/2014/main" id="{F77D4315-87AA-46D1-8E7E-18198CF413FD}"/>
              </a:ext>
            </a:extLst>
          </p:cNvPr>
          <p:cNvSpPr/>
          <p:nvPr/>
        </p:nvSpPr>
        <p:spPr>
          <a:xfrm>
            <a:off x="6299395" y="2005938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2355112" y="117882"/>
            <a:ext cx="4694275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PROBLEM STA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TEMENT</a:t>
            </a: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558209" y="1403498"/>
            <a:ext cx="7922375" cy="31578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just"/>
            <a:r>
              <a:rPr lang="en-IN" sz="1800" dirty="0">
                <a:latin typeface="Lexend Deca" panose="020B0604020202020204" charset="0"/>
                <a:ea typeface="Muli"/>
                <a:cs typeface="Lexend Deca" panose="020B0604020202020204" charset="0"/>
                <a:sym typeface="Muli"/>
              </a:rPr>
              <a:t>These days , time has become an important factor for Day to Day routine, especially in institutes and commercial sectors where limited time is allocated for an enormous work.</a:t>
            </a:r>
          </a:p>
          <a:p>
            <a:pPr marL="285750" indent="-285750" algn="just"/>
            <a:r>
              <a:rPr lang="en-IN" sz="1800" dirty="0">
                <a:latin typeface="Lexend Deca" panose="020B0604020202020204" charset="0"/>
                <a:ea typeface="Muli"/>
                <a:cs typeface="Lexend Deca" panose="020B0604020202020204" charset="0"/>
                <a:sym typeface="Muli"/>
              </a:rPr>
              <a:t>Regarding Information passing or client/student unavailability, it is essential to call/message them which has become strenuous in current day scenario.</a:t>
            </a:r>
          </a:p>
          <a:p>
            <a:pPr marL="285750" indent="-285750" algn="just"/>
            <a:r>
              <a:rPr lang="en-IN" sz="1800" dirty="0">
                <a:latin typeface="Lexend Deca" panose="020B0604020202020204" charset="0"/>
                <a:ea typeface="Muli"/>
                <a:cs typeface="Lexend Deca" panose="020B0604020202020204" charset="0"/>
                <a:sym typeface="Muli"/>
              </a:rPr>
              <a:t>Usage of phone-books and records is consuming a lot of time, and takes a lot of effort in retrieving the previous logs and contact details of the client .</a:t>
            </a:r>
          </a:p>
          <a:p>
            <a:pPr marL="285750" indent="-285750" algn="just"/>
            <a:endParaRPr lang="en-IN" sz="1800" b="1" dirty="0">
              <a:latin typeface="Muli"/>
              <a:ea typeface="Muli"/>
              <a:cs typeface="Muli"/>
              <a:sym typeface="Muli"/>
            </a:endParaRPr>
          </a:p>
          <a:p>
            <a:pPr marL="285750" indent="-285750" algn="just"/>
            <a:endParaRPr lang="en-IN" sz="18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73CFF8-F6D8-4CF8-8621-AAEDD3E6AD43}"/>
              </a:ext>
            </a:extLst>
          </p:cNvPr>
          <p:cNvCxnSpPr/>
          <p:nvPr/>
        </p:nvCxnSpPr>
        <p:spPr>
          <a:xfrm>
            <a:off x="1826141" y="1158948"/>
            <a:ext cx="5071731" cy="0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82232" y="1145658"/>
            <a:ext cx="6528392" cy="42317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Application that is unlike any other data base oriented contact platform like e-mail and other phone-books, our Application (Vi – Con) provides a proper and organized interface for one to grant and revoke permission of access to contact details of a group of people categorized under an umbrella and shall further allow ease of contacting thus identified people through various features like call/message option ,direct access to phone numbers indexed with unique identification keys without strenuous manual efforts and also keep a track of limited previous logs.</a:t>
            </a:r>
            <a:endParaRPr sz="1800"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D7B1C-B003-43FF-B1FA-4826B32BE769}"/>
              </a:ext>
            </a:extLst>
          </p:cNvPr>
          <p:cNvSpPr txBox="1"/>
          <p:nvPr/>
        </p:nvSpPr>
        <p:spPr>
          <a:xfrm>
            <a:off x="3391786" y="382772"/>
            <a:ext cx="3625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>
                    <a:lumMod val="95000"/>
                  </a:schemeClr>
                </a:solidFill>
              </a:rPr>
              <a:t>SOLUTION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643FD3-1453-4349-BC47-7987E33B8A19}"/>
              </a:ext>
            </a:extLst>
          </p:cNvPr>
          <p:cNvCxnSpPr>
            <a:cxnSpLocks/>
          </p:cNvCxnSpPr>
          <p:nvPr/>
        </p:nvCxnSpPr>
        <p:spPr>
          <a:xfrm>
            <a:off x="2977116" y="967547"/>
            <a:ext cx="314723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26634" y="886355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PROTOTYPE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26634" y="2338433"/>
            <a:ext cx="4263900" cy="15386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So let us now have a look at how exactly our application prototype which will represent the main idea of the application.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406" y="211697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4084756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latin typeface="Lexend Deca"/>
                <a:ea typeface="Lexend Deca"/>
                <a:cs typeface="Lexend Deca"/>
                <a:sym typeface="Lexend Deca"/>
              </a:rPr>
              <a:t>1. Sign up page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W</a:t>
            </a:r>
            <a:r>
              <a:rPr lang="en-IN" sz="1800" dirty="0"/>
              <a:t>e have 2 types of logins, User and Admin login. Each of them will have their own username and password as well as corresponding access permissions for a particular group of members.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Admin user has certain levelled permissions since he/she will be having the access to all databases and would be allocating certain databases to certain users only as per need.</a:t>
            </a:r>
            <a:endParaRPr sz="1800" dirty="0"/>
          </a:p>
        </p:txBody>
      </p:sp>
      <p:sp>
        <p:nvSpPr>
          <p:cNvPr id="315" name="Google Shape;315;p32"/>
          <p:cNvSpPr/>
          <p:nvPr/>
        </p:nvSpPr>
        <p:spPr>
          <a:xfrm>
            <a:off x="5311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DDFC638-EDD4-4E3B-BBD5-E13A27D738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75" t="14519" r="9136" b="12930"/>
          <a:stretch/>
        </p:blipFill>
        <p:spPr>
          <a:xfrm>
            <a:off x="5323257" y="776368"/>
            <a:ext cx="1995093" cy="35813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body" idx="4294967295"/>
          </p:nvPr>
        </p:nvSpPr>
        <p:spPr>
          <a:xfrm>
            <a:off x="4029206" y="1601089"/>
            <a:ext cx="4083573" cy="38618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latin typeface="Lexend Deca"/>
                <a:ea typeface="Lexend Deca"/>
                <a:cs typeface="Lexend Deca"/>
                <a:sym typeface="Lexend Deca"/>
              </a:rPr>
              <a:t>2. Search Page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>
                <a:latin typeface="Muli Light" panose="020B0604020202020204" charset="0"/>
                <a:ea typeface="Lexend Deca"/>
                <a:cs typeface="Lexend Deca"/>
                <a:sym typeface="Lexend Deca"/>
              </a:rPr>
              <a:t>On successful login, the user is now directed to the main functionality of the application in which he/she can now use the application to search the details about the desired client using an Unique key. </a:t>
            </a:r>
            <a:endParaRPr lang="en" sz="1800" dirty="0">
              <a:latin typeface="Muli Light" panose="020B0604020202020204" charset="0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3000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3000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3000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1403107" y="389884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1724B9C-2FAC-4659-B561-A2E919D142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09" t="15852" r="10525" b="12643"/>
          <a:stretch/>
        </p:blipFill>
        <p:spPr>
          <a:xfrm>
            <a:off x="1458442" y="794236"/>
            <a:ext cx="2007301" cy="358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5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body" idx="4294967295"/>
          </p:nvPr>
        </p:nvSpPr>
        <p:spPr>
          <a:xfrm>
            <a:off x="580549" y="373572"/>
            <a:ext cx="4205810" cy="39841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dirty="0">
                <a:latin typeface="Lexend Deca"/>
                <a:ea typeface="Lexend Deca"/>
                <a:cs typeface="Lexend Deca"/>
                <a:sym typeface="Lexend Deca"/>
              </a:rPr>
              <a:t>3. </a:t>
            </a:r>
            <a:r>
              <a:rPr lang="en-IN" sz="3000" dirty="0">
                <a:latin typeface="Lexend Deca"/>
                <a:ea typeface="Lexend Deca"/>
                <a:cs typeface="Lexend Deca"/>
                <a:sym typeface="Lexend Deca"/>
              </a:rPr>
              <a:t>Client details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On successful search completion , the cor</a:t>
            </a:r>
            <a:r>
              <a:rPr lang="en-IN" sz="1800" dirty="0"/>
              <a:t>r</a:t>
            </a:r>
            <a:r>
              <a:rPr lang="en" sz="1800" dirty="0"/>
              <a:t>es</a:t>
            </a:r>
            <a:r>
              <a:rPr lang="en-IN" sz="1800" dirty="0"/>
              <a:t>ponding client details will be displayed, which include Name, Phone no, Parental details, etc.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Along with these , certain options like call/ message to desired numbers will also be available . If necessary we can obtain the previous call logs of the client along with any particular remarks attached to that previous log. </a:t>
            </a:r>
            <a:endParaRPr sz="1800" dirty="0"/>
          </a:p>
        </p:txBody>
      </p:sp>
      <p:sp>
        <p:nvSpPr>
          <p:cNvPr id="315" name="Google Shape;315;p32"/>
          <p:cNvSpPr/>
          <p:nvPr/>
        </p:nvSpPr>
        <p:spPr>
          <a:xfrm>
            <a:off x="5311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 dirty="0">
              <a:solidFill>
                <a:schemeClr val="lt1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254927" y="364789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4045783-2C13-401E-ADF0-FF46507CCC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68" t="14935" r="10655" b="12644"/>
          <a:stretch/>
        </p:blipFill>
        <p:spPr>
          <a:xfrm>
            <a:off x="5300416" y="768227"/>
            <a:ext cx="2019579" cy="358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5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482231-3E1C-4214-928C-86EBE71041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pSp>
        <p:nvGrpSpPr>
          <p:cNvPr id="3" name="Google Shape;317;p32">
            <a:extLst>
              <a:ext uri="{FF2B5EF4-FFF2-40B4-BE49-F238E27FC236}">
                <a16:creationId xmlns:a16="http://schemas.microsoft.com/office/drawing/2014/main" id="{017C3A9C-D80F-42EC-AA50-3AECFC1D2EE2}"/>
              </a:ext>
            </a:extLst>
          </p:cNvPr>
          <p:cNvGrpSpPr/>
          <p:nvPr/>
        </p:nvGrpSpPr>
        <p:grpSpPr>
          <a:xfrm>
            <a:off x="1331569" y="353492"/>
            <a:ext cx="5227468" cy="4396359"/>
            <a:chOff x="-2168035" y="113615"/>
            <a:chExt cx="6229110" cy="5238750"/>
          </a:xfrm>
        </p:grpSpPr>
        <p:sp>
          <p:nvSpPr>
            <p:cNvPr id="4" name="Google Shape;318;p32">
              <a:extLst>
                <a:ext uri="{FF2B5EF4-FFF2-40B4-BE49-F238E27FC236}">
                  <a16:creationId xmlns:a16="http://schemas.microsoft.com/office/drawing/2014/main" id="{D991F5B2-315D-446F-96BA-C15DA49692AF}"/>
                </a:ext>
              </a:extLst>
            </p:cNvPr>
            <p:cNvSpPr/>
            <p:nvPr/>
          </p:nvSpPr>
          <p:spPr>
            <a:xfrm>
              <a:off x="-2168035" y="11361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319;p32">
              <a:extLst>
                <a:ext uri="{FF2B5EF4-FFF2-40B4-BE49-F238E27FC236}">
                  <a16:creationId xmlns:a16="http://schemas.microsoft.com/office/drawing/2014/main" id="{71B390B7-1ECC-4EE7-84BA-8A93DEAD960B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0;p32">
              <a:extLst>
                <a:ext uri="{FF2B5EF4-FFF2-40B4-BE49-F238E27FC236}">
                  <a16:creationId xmlns:a16="http://schemas.microsoft.com/office/drawing/2014/main" id="{914C70D5-C0B7-4673-AC83-3C873E7485B1}"/>
                </a:ext>
              </a:extLst>
            </p:cNvPr>
            <p:cNvSpPr/>
            <p:nvPr/>
          </p:nvSpPr>
          <p:spPr>
            <a:xfrm>
              <a:off x="-1068721" y="949874"/>
              <a:ext cx="99326" cy="99326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1;p32">
              <a:extLst>
                <a:ext uri="{FF2B5EF4-FFF2-40B4-BE49-F238E27FC236}">
                  <a16:creationId xmlns:a16="http://schemas.microsoft.com/office/drawing/2014/main" id="{32ACCF06-F068-4ADC-84B2-BF57A535EA3C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4CB3C4F-699D-4CA0-926A-AB123DB44021}"/>
              </a:ext>
            </a:extLst>
          </p:cNvPr>
          <p:cNvSpPr txBox="1"/>
          <p:nvPr/>
        </p:nvSpPr>
        <p:spPr>
          <a:xfrm>
            <a:off x="4346089" y="732806"/>
            <a:ext cx="384898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bg1"/>
                </a:solidFill>
                <a:latin typeface="Lexend Deca" panose="020B0604020202020204" charset="0"/>
                <a:cs typeface="Lexend Deca" panose="020B0604020202020204" charset="0"/>
              </a:rPr>
              <a:t>4.Dashboard</a:t>
            </a:r>
          </a:p>
          <a:p>
            <a:endParaRPr lang="en-IN" sz="3000" dirty="0">
              <a:solidFill>
                <a:schemeClr val="bg1"/>
              </a:solidFill>
              <a:latin typeface="Lexend Deca" panose="020B0604020202020204" charset="0"/>
              <a:cs typeface="Lexend Deca" panose="020B0604020202020204" charset="0"/>
            </a:endParaRPr>
          </a:p>
          <a:p>
            <a:pPr algn="just"/>
            <a:r>
              <a:rPr lang="en-IN" sz="1800" dirty="0">
                <a:solidFill>
                  <a:schemeClr val="bg1"/>
                </a:solidFill>
                <a:latin typeface="Muli Light" panose="020B0604020202020204" charset="0"/>
              </a:rPr>
              <a:t>The user will be able to customize and monitor their dashboard which includes options like call history, call / message, add student etc . This is will ensure ease and effective access. Also directly raising a query when a problem occurs is made feasible with the Ask Admin option on our application.</a:t>
            </a:r>
          </a:p>
          <a:p>
            <a:endParaRPr lang="en-IN" sz="1800" dirty="0">
              <a:solidFill>
                <a:schemeClr val="bg1"/>
              </a:solidFill>
              <a:latin typeface="Muli Light" panose="020B060402020202020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623B67-E753-453C-8628-E2F243FBA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1" t="14921" r="13027" b="14089"/>
          <a:stretch/>
        </p:blipFill>
        <p:spPr>
          <a:xfrm>
            <a:off x="1398974" y="772159"/>
            <a:ext cx="1984736" cy="359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69860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On-screen Show (16:9)</PresentationFormat>
  <Paragraphs>51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Lucida Console</vt:lpstr>
      <vt:lpstr>Lexend Deca</vt:lpstr>
      <vt:lpstr>Muli</vt:lpstr>
      <vt:lpstr>Berlin Sans FB</vt:lpstr>
      <vt:lpstr>Arial</vt:lpstr>
      <vt:lpstr>Muli ExtraBold</vt:lpstr>
      <vt:lpstr>Muli Light</vt:lpstr>
      <vt:lpstr>Aliena template</vt:lpstr>
      <vt:lpstr>Vi Con</vt:lpstr>
      <vt:lpstr>ABSTRACT</vt:lpstr>
      <vt:lpstr>PROBLEM STATEMENT</vt:lpstr>
      <vt:lpstr>PowerPoint Presentation</vt:lpstr>
      <vt:lpstr>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CONTACTING</dc:title>
  <dc:creator>SHREYA INDUKURI</dc:creator>
  <cp:lastModifiedBy>Amul Cherukuri</cp:lastModifiedBy>
  <cp:revision>21</cp:revision>
  <dcterms:modified xsi:type="dcterms:W3CDTF">2019-10-02T10:40:48Z</dcterms:modified>
</cp:coreProperties>
</file>