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Proxima Nova"/>
      <p:regular r:id="rId35"/>
      <p:bold r:id="rId36"/>
      <p:italic r:id="rId37"/>
      <p:boldItalic r:id="rId38"/>
    </p:embeddedFont>
    <p:embeddedFont>
      <p:font typeface="Alfa Slab One"/>
      <p:regular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3A62431-F131-432C-A51E-B0145D970D1B}">
  <a:tblStyle styleId="{93A62431-F131-432C-A51E-B0145D970D1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ProximaNova-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ProximaNova-italic.fntdata"/><Relationship Id="rId14" Type="http://schemas.openxmlformats.org/officeDocument/2006/relationships/slide" Target="slides/slide8.xml"/><Relationship Id="rId36" Type="http://schemas.openxmlformats.org/officeDocument/2006/relationships/font" Target="fonts/ProximaNova-bold.fntdata"/><Relationship Id="rId17" Type="http://schemas.openxmlformats.org/officeDocument/2006/relationships/slide" Target="slides/slide11.xml"/><Relationship Id="rId39" Type="http://schemas.openxmlformats.org/officeDocument/2006/relationships/font" Target="fonts/AlfaSlabOne-regular.fntdata"/><Relationship Id="rId16" Type="http://schemas.openxmlformats.org/officeDocument/2006/relationships/slide" Target="slides/slide10.xml"/><Relationship Id="rId38" Type="http://schemas.openxmlformats.org/officeDocument/2006/relationships/font" Target="fonts/ProximaNova-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3cf344b39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cf344b39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3cf344b39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cf344b39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3cf344b39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cf344b39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3cf344b39f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cf344b39f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3cf344b39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cf344b39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3cf344b39f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cf344b39f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3cf344b39f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cf344b39f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3cf344b39f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cf344b39f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3cf9cf0529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cf9cf0529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3cf9cf0529_4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cf9cf0529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3cb2646311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cb264631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3cf9cf0529_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cf9cf0529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3cf9cf0529_4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cf9cf0529_4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3cf9cf0529_4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cf9cf0529_4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3cf9cf0529_4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3cf9cf0529_4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3cf9cf0529_4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3cf9cf0529_4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3cf9cf0529_4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3cf9cf0529_4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3cb7935b9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3cb7935b9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3cf9cf0529_4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3cf9cf0529_4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3a3d29cb55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3a3d29cb55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3cf344b39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cf344b39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3cb2646311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cb2646311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715669776408df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715669776408df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3cf344b39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cf344b39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715669776408df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15669776408df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715669776408df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15669776408df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3cb7935b9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cb7935b9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www.ssrn.com/abstract=2031637" TargetMode="External"/><Relationship Id="rId4" Type="http://schemas.openxmlformats.org/officeDocument/2006/relationships/hyperlink" Target="https://www.inderscienceonline.com/author/Lee%2C+Tsung-Chen" TargetMode="External"/><Relationship Id="rId5" Type="http://schemas.openxmlformats.org/officeDocument/2006/relationships/hyperlink" Target="https://www.inderscienceonline.com/author/Lee%2C+Paul+TW" TargetMode="External"/><Relationship Id="rId6" Type="http://schemas.openxmlformats.org/officeDocument/2006/relationships/hyperlink" Target="https://www.inderscienceonline.com/loi/ijstl" TargetMode="External"/><Relationship Id="rId7" Type="http://schemas.openxmlformats.org/officeDocument/2006/relationships/hyperlink" Target="https://www.inderscienceonline.com/toc/ijstl/4/4"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922125"/>
            <a:ext cx="8520600" cy="11781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GB" sz="2400">
                <a:latin typeface="Proxima Nova"/>
                <a:ea typeface="Proxima Nova"/>
                <a:cs typeface="Proxima Nova"/>
                <a:sym typeface="Proxima Nova"/>
              </a:rPr>
              <a:t>SSA and EU free trade agreement - A sectoral analysis using GTAP model</a:t>
            </a:r>
            <a:endParaRPr/>
          </a:p>
        </p:txBody>
      </p:sp>
      <p:sp>
        <p:nvSpPr>
          <p:cNvPr id="57" name="Google Shape;57;p13"/>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Anuj Chauhan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2"/>
          <p:cNvSpPr txBox="1"/>
          <p:nvPr>
            <p:ph idx="1" type="body"/>
          </p:nvPr>
        </p:nvSpPr>
        <p:spPr>
          <a:xfrm>
            <a:off x="311700" y="929325"/>
            <a:ext cx="8520600" cy="36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3) </a:t>
            </a:r>
            <a:r>
              <a:rPr b="1" lang="en-GB"/>
              <a:t>Elimination of tariffs by SSA on imports from EU on all sectors</a:t>
            </a:r>
            <a:endParaRPr b="1"/>
          </a:p>
          <a:p>
            <a:pPr indent="-317500" lvl="0" marL="457200" rtl="0" algn="l">
              <a:spcBef>
                <a:spcPts val="1600"/>
              </a:spcBef>
              <a:spcAft>
                <a:spcPts val="0"/>
              </a:spcAft>
              <a:buSzPts val="1400"/>
              <a:buChar char="-"/>
            </a:pPr>
            <a:r>
              <a:rPr b="1" lang="en-GB" sz="1400"/>
              <a:t>Shock tms(TRAD_COMM,"EU","SSA") = select from file tms.shk;</a:t>
            </a:r>
            <a:endParaRPr b="1" sz="1400"/>
          </a:p>
          <a:p>
            <a:pPr indent="0" lvl="0" marL="0" rtl="0" algn="l">
              <a:spcBef>
                <a:spcPts val="1600"/>
              </a:spcBef>
              <a:spcAft>
                <a:spcPts val="0"/>
              </a:spcAft>
              <a:buNone/>
            </a:pPr>
            <a:r>
              <a:t/>
            </a:r>
            <a:endParaRPr b="1"/>
          </a:p>
          <a:p>
            <a:pPr indent="0" lvl="0" marL="0" rtl="0" algn="l">
              <a:spcBef>
                <a:spcPts val="1600"/>
              </a:spcBef>
              <a:spcAft>
                <a:spcPts val="0"/>
              </a:spcAft>
              <a:buNone/>
            </a:pPr>
            <a:r>
              <a:t/>
            </a:r>
            <a:endParaRPr b="1"/>
          </a:p>
          <a:p>
            <a:pPr indent="0" lvl="0" marL="0" rtl="0" algn="l">
              <a:spcBef>
                <a:spcPts val="1600"/>
              </a:spcBef>
              <a:spcAft>
                <a:spcPts val="0"/>
              </a:spcAft>
              <a:buNone/>
            </a:pPr>
            <a:r>
              <a:rPr b="1" lang="en-GB"/>
              <a:t>4) Elimination of export subsidies by SSA on export to EUon all sectors</a:t>
            </a:r>
            <a:endParaRPr b="1"/>
          </a:p>
          <a:p>
            <a:pPr indent="-317500" lvl="0" marL="457200" rtl="0" algn="l">
              <a:spcBef>
                <a:spcPts val="1600"/>
              </a:spcBef>
              <a:spcAft>
                <a:spcPts val="0"/>
              </a:spcAft>
              <a:buSzPts val="1400"/>
              <a:buChar char="-"/>
            </a:pPr>
            <a:r>
              <a:rPr b="1" lang="en-GB" sz="1400"/>
              <a:t>Shock txs(TRAD_COMM,"SSA","EU") = select from file txs.shk;</a:t>
            </a:r>
            <a:endParaRPr b="1"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Immediate effects (after simulation)</a:t>
            </a:r>
            <a:endParaRPr/>
          </a:p>
        </p:txBody>
      </p:sp>
      <p:sp>
        <p:nvSpPr>
          <p:cNvPr id="117" name="Google Shape;117;p23"/>
          <p:cNvSpPr txBox="1"/>
          <p:nvPr>
            <p:ph idx="1" type="body"/>
          </p:nvPr>
        </p:nvSpPr>
        <p:spPr>
          <a:xfrm>
            <a:off x="311700" y="1435600"/>
            <a:ext cx="8520600" cy="32283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AutoNum type="arabicParenR"/>
            </a:pPr>
            <a:r>
              <a:rPr b="1" lang="en-GB" sz="2000"/>
              <a:t>Prices</a:t>
            </a:r>
            <a:endParaRPr b="1" sz="2000"/>
          </a:p>
          <a:p>
            <a:pPr indent="0" lvl="0" marL="0" rtl="0" algn="l">
              <a:spcBef>
                <a:spcPts val="1600"/>
              </a:spcBef>
              <a:spcAft>
                <a:spcPts val="0"/>
              </a:spcAft>
              <a:buNone/>
            </a:pPr>
            <a:r>
              <a:rPr b="1" lang="en-GB" sz="1600"/>
              <a:t>Due to elimination of mutual import tariff and export </a:t>
            </a:r>
            <a:r>
              <a:rPr b="1" lang="en-GB" sz="1600"/>
              <a:t>subsidies</a:t>
            </a:r>
            <a:r>
              <a:rPr b="1" lang="en-GB" sz="1600"/>
              <a:t> the prices of all sectors in both EU and SSA will be affected immediately.</a:t>
            </a:r>
            <a:endParaRPr b="1" sz="1600"/>
          </a:p>
          <a:p>
            <a:pPr indent="0" lvl="0" marL="0" rtl="0" algn="l">
              <a:spcBef>
                <a:spcPts val="1600"/>
              </a:spcBef>
              <a:spcAft>
                <a:spcPts val="0"/>
              </a:spcAft>
              <a:buNone/>
            </a:pPr>
            <a:r>
              <a:t/>
            </a:r>
            <a:endParaRPr b="1" sz="1600"/>
          </a:p>
          <a:p>
            <a:pPr indent="-355600" lvl="0" marL="457200" rtl="0" algn="l">
              <a:spcBef>
                <a:spcPts val="1600"/>
              </a:spcBef>
              <a:spcAft>
                <a:spcPts val="0"/>
              </a:spcAft>
              <a:buSzPts val="2000"/>
              <a:buAutoNum type="arabicParenR"/>
            </a:pPr>
            <a:r>
              <a:rPr b="1" lang="en-GB" sz="2000"/>
              <a:t>Demand</a:t>
            </a:r>
            <a:endParaRPr b="1" sz="2000"/>
          </a:p>
          <a:p>
            <a:pPr indent="0" lvl="0" marL="0" rtl="0" algn="l">
              <a:spcBef>
                <a:spcPts val="1600"/>
              </a:spcBef>
              <a:spcAft>
                <a:spcPts val="1600"/>
              </a:spcAft>
              <a:buNone/>
            </a:pPr>
            <a:r>
              <a:rPr b="1" lang="en-GB" sz="1600"/>
              <a:t>Due to the change in the prices of commodities in the markets of EU and SSA, the demand of all commodities will be affected.</a:t>
            </a:r>
            <a:endParaRPr b="1"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276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Price index of Imports in the EU</a:t>
            </a:r>
            <a:endParaRPr/>
          </a:p>
        </p:txBody>
      </p:sp>
      <p:sp>
        <p:nvSpPr>
          <p:cNvPr id="123" name="Google Shape;123;p24"/>
          <p:cNvSpPr txBox="1"/>
          <p:nvPr>
            <p:ph idx="1" type="body"/>
          </p:nvPr>
        </p:nvSpPr>
        <p:spPr>
          <a:xfrm>
            <a:off x="311700" y="987850"/>
            <a:ext cx="8520600" cy="71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solidFill>
                  <a:srgbClr val="000000"/>
                </a:solidFill>
                <a:latin typeface="Arial"/>
                <a:ea typeface="Arial"/>
                <a:cs typeface="Arial"/>
                <a:sym typeface="Arial"/>
              </a:rPr>
              <a:t>pfm[**EU] </a:t>
            </a:r>
            <a:r>
              <a:rPr lang="en-GB"/>
              <a:t>is the price index of different </a:t>
            </a:r>
            <a:r>
              <a:rPr lang="en-GB"/>
              <a:t>sectors</a:t>
            </a:r>
            <a:r>
              <a:rPr lang="en-GB"/>
              <a:t> products used by different sectors in EU</a:t>
            </a:r>
            <a:endParaRPr/>
          </a:p>
        </p:txBody>
      </p:sp>
      <p:graphicFrame>
        <p:nvGraphicFramePr>
          <p:cNvPr id="124" name="Google Shape;124;p24"/>
          <p:cNvGraphicFramePr/>
          <p:nvPr/>
        </p:nvGraphicFramePr>
        <p:xfrm>
          <a:off x="937500" y="1809750"/>
          <a:ext cx="3000000" cy="3000000"/>
        </p:xfrm>
        <a:graphic>
          <a:graphicData uri="http://schemas.openxmlformats.org/drawingml/2006/table">
            <a:tbl>
              <a:tblPr>
                <a:noFill/>
                <a:tableStyleId>{93A62431-F131-432C-A51E-B0145D970D1B}</a:tableStyleId>
              </a:tblPr>
              <a:tblGrid>
                <a:gridCol w="1453800"/>
                <a:gridCol w="1453800"/>
                <a:gridCol w="1453800"/>
                <a:gridCol w="1453800"/>
                <a:gridCol w="1453800"/>
              </a:tblGrid>
              <a:tr h="381000">
                <a:tc>
                  <a:txBody>
                    <a:bodyPr>
                      <a:noAutofit/>
                    </a:bodyPr>
                    <a:lstStyle/>
                    <a:p>
                      <a:pPr indent="0" lvl="0" marL="0" rtl="0" algn="l">
                        <a:lnSpc>
                          <a:spcPct val="115000"/>
                        </a:lnSpc>
                        <a:spcBef>
                          <a:spcPts val="0"/>
                        </a:spcBef>
                        <a:spcAft>
                          <a:spcPts val="0"/>
                        </a:spcAft>
                        <a:buNone/>
                      </a:pPr>
                      <a:r>
                        <a:rPr lang="en-GB"/>
                        <a:t>pfm[**EU]</a:t>
                      </a:r>
                      <a:endParaRPr/>
                    </a:p>
                  </a:txBody>
                  <a:tcPr marT="19050" marB="19050" marR="28575" marL="28575" anchor="b"/>
                </a:tc>
                <a:tc>
                  <a:txBody>
                    <a:bodyPr>
                      <a:noAutofit/>
                    </a:bodyPr>
                    <a:lstStyle/>
                    <a:p>
                      <a:pPr indent="0" lvl="0" marL="0" rtl="0" algn="l">
                        <a:lnSpc>
                          <a:spcPct val="115000"/>
                        </a:lnSpc>
                        <a:spcBef>
                          <a:spcPts val="0"/>
                        </a:spcBef>
                        <a:spcAft>
                          <a:spcPts val="0"/>
                        </a:spcAft>
                        <a:buNone/>
                      </a:pPr>
                      <a:r>
                        <a:rPr lang="en-GB"/>
                        <a:t>Food</a:t>
                      </a:r>
                      <a:endParaRPr/>
                    </a:p>
                  </a:txBody>
                  <a:tcPr marT="19050" marB="19050" marR="28575" marL="28575" anchor="b"/>
                </a:tc>
                <a:tc>
                  <a:txBody>
                    <a:bodyPr>
                      <a:noAutofit/>
                    </a:bodyPr>
                    <a:lstStyle/>
                    <a:p>
                      <a:pPr indent="0" lvl="0" marL="0" rtl="0" algn="l">
                        <a:lnSpc>
                          <a:spcPct val="115000"/>
                        </a:lnSpc>
                        <a:spcBef>
                          <a:spcPts val="0"/>
                        </a:spcBef>
                        <a:spcAft>
                          <a:spcPts val="0"/>
                        </a:spcAft>
                        <a:buNone/>
                      </a:pPr>
                      <a:r>
                        <a:rPr lang="en-GB"/>
                        <a:t>Mnfcs</a:t>
                      </a:r>
                      <a:endParaRPr/>
                    </a:p>
                  </a:txBody>
                  <a:tcPr marT="19050" marB="19050" marR="28575" marL="28575" anchor="b"/>
                </a:tc>
                <a:tc>
                  <a:txBody>
                    <a:bodyPr>
                      <a:noAutofit/>
                    </a:bodyPr>
                    <a:lstStyle/>
                    <a:p>
                      <a:pPr indent="0" lvl="0" marL="0" rtl="0" algn="l">
                        <a:lnSpc>
                          <a:spcPct val="115000"/>
                        </a:lnSpc>
                        <a:spcBef>
                          <a:spcPts val="0"/>
                        </a:spcBef>
                        <a:spcAft>
                          <a:spcPts val="0"/>
                        </a:spcAft>
                        <a:buNone/>
                      </a:pPr>
                      <a:r>
                        <a:rPr lang="en-GB"/>
                        <a:t>Svces</a:t>
                      </a:r>
                      <a:endParaRPr/>
                    </a:p>
                  </a:txBody>
                  <a:tcPr marT="19050" marB="19050" marR="28575" marL="28575" anchor="b"/>
                </a:tc>
                <a:tc>
                  <a:txBody>
                    <a:bodyPr>
                      <a:noAutofit/>
                    </a:bodyPr>
                    <a:lstStyle/>
                    <a:p>
                      <a:pPr indent="0" lvl="0" marL="0" rtl="0" algn="l">
                        <a:lnSpc>
                          <a:spcPct val="115000"/>
                        </a:lnSpc>
                        <a:spcBef>
                          <a:spcPts val="0"/>
                        </a:spcBef>
                        <a:spcAft>
                          <a:spcPts val="0"/>
                        </a:spcAft>
                        <a:buNone/>
                      </a:pPr>
                      <a:r>
                        <a:rPr lang="en-GB"/>
                        <a:t>CGDS</a:t>
                      </a:r>
                      <a:endParaRPr/>
                    </a:p>
                  </a:txBody>
                  <a:tcPr marT="19050" marB="19050" marR="28575" marL="28575" anchor="b"/>
                </a:tc>
              </a:tr>
              <a:tr h="381000">
                <a:tc>
                  <a:txBody>
                    <a:bodyPr>
                      <a:noAutofit/>
                    </a:bodyPr>
                    <a:lstStyle/>
                    <a:p>
                      <a:pPr indent="0" lvl="0" marL="0" rtl="0" algn="l">
                        <a:lnSpc>
                          <a:spcPct val="115000"/>
                        </a:lnSpc>
                        <a:spcBef>
                          <a:spcPts val="0"/>
                        </a:spcBef>
                        <a:spcAft>
                          <a:spcPts val="0"/>
                        </a:spcAft>
                        <a:buNone/>
                      </a:pPr>
                      <a:r>
                        <a:rPr lang="en-GB"/>
                        <a:t>Food</a:t>
                      </a:r>
                      <a:endParaRPr/>
                    </a:p>
                  </a:txBody>
                  <a:tcPr marT="19050" marB="19050" marR="28575" marL="28575" anchor="b"/>
                </a:tc>
                <a:tc>
                  <a:txBody>
                    <a:bodyPr>
                      <a:noAutofit/>
                    </a:bodyPr>
                    <a:lstStyle/>
                    <a:p>
                      <a:pPr indent="0" lvl="0" marL="0" rtl="0" algn="r">
                        <a:lnSpc>
                          <a:spcPct val="115000"/>
                        </a:lnSpc>
                        <a:spcBef>
                          <a:spcPts val="0"/>
                        </a:spcBef>
                        <a:spcAft>
                          <a:spcPts val="0"/>
                        </a:spcAft>
                        <a:buNone/>
                      </a:pPr>
                      <a:r>
                        <a:rPr lang="en-GB"/>
                        <a:t>-0.86</a:t>
                      </a:r>
                      <a:endParaRPr/>
                    </a:p>
                  </a:txBody>
                  <a:tcPr marT="19050" marB="19050" marR="28575" marL="28575" anchor="b"/>
                </a:tc>
                <a:tc>
                  <a:txBody>
                    <a:bodyPr>
                      <a:noAutofit/>
                    </a:bodyPr>
                    <a:lstStyle/>
                    <a:p>
                      <a:pPr indent="0" lvl="0" marL="0" rtl="0" algn="r">
                        <a:lnSpc>
                          <a:spcPct val="115000"/>
                        </a:lnSpc>
                        <a:spcBef>
                          <a:spcPts val="0"/>
                        </a:spcBef>
                        <a:spcAft>
                          <a:spcPts val="0"/>
                        </a:spcAft>
                        <a:buNone/>
                      </a:pPr>
                      <a:r>
                        <a:rPr lang="en-GB"/>
                        <a:t>-0.86</a:t>
                      </a:r>
                      <a:endParaRPr/>
                    </a:p>
                  </a:txBody>
                  <a:tcPr marT="19050" marB="19050" marR="28575" marL="28575" anchor="b"/>
                </a:tc>
                <a:tc>
                  <a:txBody>
                    <a:bodyPr>
                      <a:noAutofit/>
                    </a:bodyPr>
                    <a:lstStyle/>
                    <a:p>
                      <a:pPr indent="0" lvl="0" marL="0" rtl="0" algn="r">
                        <a:lnSpc>
                          <a:spcPct val="115000"/>
                        </a:lnSpc>
                        <a:spcBef>
                          <a:spcPts val="0"/>
                        </a:spcBef>
                        <a:spcAft>
                          <a:spcPts val="0"/>
                        </a:spcAft>
                        <a:buNone/>
                      </a:pPr>
                      <a:r>
                        <a:rPr lang="en-GB"/>
                        <a:t>-0.86</a:t>
                      </a:r>
                      <a:endParaRPr/>
                    </a:p>
                  </a:txBody>
                  <a:tcPr marT="19050" marB="19050" marR="28575" marL="28575" anchor="b"/>
                </a:tc>
                <a:tc>
                  <a:txBody>
                    <a:bodyPr>
                      <a:noAutofit/>
                    </a:bodyPr>
                    <a:lstStyle/>
                    <a:p>
                      <a:pPr indent="0" lvl="0" marL="0" rtl="0" algn="r">
                        <a:lnSpc>
                          <a:spcPct val="115000"/>
                        </a:lnSpc>
                        <a:spcBef>
                          <a:spcPts val="0"/>
                        </a:spcBef>
                        <a:spcAft>
                          <a:spcPts val="0"/>
                        </a:spcAft>
                        <a:buNone/>
                      </a:pPr>
                      <a:r>
                        <a:rPr lang="en-GB"/>
                        <a:t>-0.86</a:t>
                      </a:r>
                      <a:endParaRPr/>
                    </a:p>
                  </a:txBody>
                  <a:tcPr marT="19050" marB="19050" marR="28575" marL="28575" anchor="b"/>
                </a:tc>
              </a:tr>
              <a:tr h="381000">
                <a:tc>
                  <a:txBody>
                    <a:bodyPr>
                      <a:noAutofit/>
                    </a:bodyPr>
                    <a:lstStyle/>
                    <a:p>
                      <a:pPr indent="0" lvl="0" marL="0" rtl="0" algn="l">
                        <a:lnSpc>
                          <a:spcPct val="115000"/>
                        </a:lnSpc>
                        <a:spcBef>
                          <a:spcPts val="0"/>
                        </a:spcBef>
                        <a:spcAft>
                          <a:spcPts val="0"/>
                        </a:spcAft>
                        <a:buNone/>
                      </a:pPr>
                      <a:r>
                        <a:rPr lang="en-GB"/>
                        <a:t>Mnfcs</a:t>
                      </a:r>
                      <a:endParaRPr/>
                    </a:p>
                  </a:txBody>
                  <a:tcPr marT="19050" marB="19050" marR="28575" marL="28575" anchor="b"/>
                </a:tc>
                <a:tc>
                  <a:txBody>
                    <a:bodyPr>
                      <a:noAutofit/>
                    </a:bodyPr>
                    <a:lstStyle/>
                    <a:p>
                      <a:pPr indent="0" lvl="0" marL="0" rtl="0" algn="r">
                        <a:lnSpc>
                          <a:spcPct val="115000"/>
                        </a:lnSpc>
                        <a:spcBef>
                          <a:spcPts val="0"/>
                        </a:spcBef>
                        <a:spcAft>
                          <a:spcPts val="0"/>
                        </a:spcAft>
                        <a:buNone/>
                      </a:pPr>
                      <a:r>
                        <a:rPr lang="en-GB"/>
                        <a:t>-0.1</a:t>
                      </a:r>
                      <a:endParaRPr/>
                    </a:p>
                  </a:txBody>
                  <a:tcPr marT="19050" marB="19050" marR="28575" marL="28575" anchor="b"/>
                </a:tc>
                <a:tc>
                  <a:txBody>
                    <a:bodyPr>
                      <a:noAutofit/>
                    </a:bodyPr>
                    <a:lstStyle/>
                    <a:p>
                      <a:pPr indent="0" lvl="0" marL="0" rtl="0" algn="r">
                        <a:lnSpc>
                          <a:spcPct val="115000"/>
                        </a:lnSpc>
                        <a:spcBef>
                          <a:spcPts val="0"/>
                        </a:spcBef>
                        <a:spcAft>
                          <a:spcPts val="0"/>
                        </a:spcAft>
                        <a:buNone/>
                      </a:pPr>
                      <a:r>
                        <a:rPr lang="en-GB"/>
                        <a:t>-0.1</a:t>
                      </a:r>
                      <a:endParaRPr/>
                    </a:p>
                  </a:txBody>
                  <a:tcPr marT="19050" marB="19050" marR="28575" marL="28575" anchor="b"/>
                </a:tc>
                <a:tc>
                  <a:txBody>
                    <a:bodyPr>
                      <a:noAutofit/>
                    </a:bodyPr>
                    <a:lstStyle/>
                    <a:p>
                      <a:pPr indent="0" lvl="0" marL="0" rtl="0" algn="r">
                        <a:lnSpc>
                          <a:spcPct val="115000"/>
                        </a:lnSpc>
                        <a:spcBef>
                          <a:spcPts val="0"/>
                        </a:spcBef>
                        <a:spcAft>
                          <a:spcPts val="0"/>
                        </a:spcAft>
                        <a:buNone/>
                      </a:pPr>
                      <a:r>
                        <a:rPr lang="en-GB"/>
                        <a:t>-0.1</a:t>
                      </a:r>
                      <a:endParaRPr/>
                    </a:p>
                  </a:txBody>
                  <a:tcPr marT="19050" marB="19050" marR="28575" marL="28575" anchor="b"/>
                </a:tc>
                <a:tc>
                  <a:txBody>
                    <a:bodyPr>
                      <a:noAutofit/>
                    </a:bodyPr>
                    <a:lstStyle/>
                    <a:p>
                      <a:pPr indent="0" lvl="0" marL="0" rtl="0" algn="r">
                        <a:lnSpc>
                          <a:spcPct val="115000"/>
                        </a:lnSpc>
                        <a:spcBef>
                          <a:spcPts val="0"/>
                        </a:spcBef>
                        <a:spcAft>
                          <a:spcPts val="0"/>
                        </a:spcAft>
                        <a:buNone/>
                      </a:pPr>
                      <a:r>
                        <a:rPr lang="en-GB"/>
                        <a:t>-0.1</a:t>
                      </a:r>
                      <a:endParaRPr/>
                    </a:p>
                  </a:txBody>
                  <a:tcPr marT="19050" marB="19050" marR="28575" marL="28575" anchor="b"/>
                </a:tc>
              </a:tr>
              <a:tr h="381000">
                <a:tc>
                  <a:txBody>
                    <a:bodyPr>
                      <a:noAutofit/>
                    </a:bodyPr>
                    <a:lstStyle/>
                    <a:p>
                      <a:pPr indent="0" lvl="0" marL="0" rtl="0" algn="l">
                        <a:lnSpc>
                          <a:spcPct val="115000"/>
                        </a:lnSpc>
                        <a:spcBef>
                          <a:spcPts val="0"/>
                        </a:spcBef>
                        <a:spcAft>
                          <a:spcPts val="0"/>
                        </a:spcAft>
                        <a:buNone/>
                      </a:pPr>
                      <a:r>
                        <a:rPr lang="en-GB"/>
                        <a:t>Svces</a:t>
                      </a:r>
                      <a:endParaRPr/>
                    </a:p>
                  </a:txBody>
                  <a:tcPr marT="19050" marB="19050" marR="28575" marL="28575" anchor="b"/>
                </a:tc>
                <a:tc>
                  <a:txBody>
                    <a:bodyPr>
                      <a:noAutofit/>
                    </a:bodyPr>
                    <a:lstStyle/>
                    <a:p>
                      <a:pPr indent="0" lvl="0" marL="0" rtl="0" algn="r">
                        <a:lnSpc>
                          <a:spcPct val="115000"/>
                        </a:lnSpc>
                        <a:spcBef>
                          <a:spcPts val="0"/>
                        </a:spcBef>
                        <a:spcAft>
                          <a:spcPts val="0"/>
                        </a:spcAft>
                        <a:buNone/>
                      </a:pPr>
                      <a:r>
                        <a:rPr lang="en-GB"/>
                        <a:t>-0.05</a:t>
                      </a:r>
                      <a:endParaRPr/>
                    </a:p>
                  </a:txBody>
                  <a:tcPr marT="19050" marB="19050" marR="28575" marL="28575" anchor="b"/>
                </a:tc>
                <a:tc>
                  <a:txBody>
                    <a:bodyPr>
                      <a:noAutofit/>
                    </a:bodyPr>
                    <a:lstStyle/>
                    <a:p>
                      <a:pPr indent="0" lvl="0" marL="0" rtl="0" algn="r">
                        <a:lnSpc>
                          <a:spcPct val="115000"/>
                        </a:lnSpc>
                        <a:spcBef>
                          <a:spcPts val="0"/>
                        </a:spcBef>
                        <a:spcAft>
                          <a:spcPts val="0"/>
                        </a:spcAft>
                        <a:buNone/>
                      </a:pPr>
                      <a:r>
                        <a:rPr lang="en-GB"/>
                        <a:t>-0.05</a:t>
                      </a:r>
                      <a:endParaRPr/>
                    </a:p>
                  </a:txBody>
                  <a:tcPr marT="19050" marB="19050" marR="28575" marL="28575" anchor="b"/>
                </a:tc>
                <a:tc>
                  <a:txBody>
                    <a:bodyPr>
                      <a:noAutofit/>
                    </a:bodyPr>
                    <a:lstStyle/>
                    <a:p>
                      <a:pPr indent="0" lvl="0" marL="0" rtl="0" algn="r">
                        <a:lnSpc>
                          <a:spcPct val="115000"/>
                        </a:lnSpc>
                        <a:spcBef>
                          <a:spcPts val="0"/>
                        </a:spcBef>
                        <a:spcAft>
                          <a:spcPts val="0"/>
                        </a:spcAft>
                        <a:buNone/>
                      </a:pPr>
                      <a:r>
                        <a:rPr lang="en-GB"/>
                        <a:t>-0.05</a:t>
                      </a:r>
                      <a:endParaRPr/>
                    </a:p>
                  </a:txBody>
                  <a:tcPr marT="19050" marB="19050" marR="28575" marL="28575" anchor="b"/>
                </a:tc>
                <a:tc>
                  <a:txBody>
                    <a:bodyPr>
                      <a:noAutofit/>
                    </a:bodyPr>
                    <a:lstStyle/>
                    <a:p>
                      <a:pPr indent="0" lvl="0" marL="0" rtl="0" algn="r">
                        <a:lnSpc>
                          <a:spcPct val="115000"/>
                        </a:lnSpc>
                        <a:spcBef>
                          <a:spcPts val="0"/>
                        </a:spcBef>
                        <a:spcAft>
                          <a:spcPts val="0"/>
                        </a:spcAft>
                        <a:buNone/>
                      </a:pPr>
                      <a:r>
                        <a:rPr lang="en-GB"/>
                        <a:t>-0.05</a:t>
                      </a:r>
                      <a:endParaRPr/>
                    </a:p>
                  </a:txBody>
                  <a:tcPr marT="19050" marB="19050" marR="28575" marL="28575" anchor="b"/>
                </a:tc>
              </a:tr>
            </a:tbl>
          </a:graphicData>
        </a:graphic>
      </p:graphicFrame>
      <p:sp>
        <p:nvSpPr>
          <p:cNvPr id="125" name="Google Shape;125;p24"/>
          <p:cNvSpPr txBox="1"/>
          <p:nvPr/>
        </p:nvSpPr>
        <p:spPr>
          <a:xfrm>
            <a:off x="311700" y="3693400"/>
            <a:ext cx="8520600" cy="92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800">
                <a:solidFill>
                  <a:schemeClr val="dk2"/>
                </a:solidFill>
                <a:latin typeface="Proxima Nova"/>
                <a:ea typeface="Proxima Nova"/>
                <a:cs typeface="Proxima Nova"/>
                <a:sym typeface="Proxima Nova"/>
              </a:rPr>
              <a:t>W</a:t>
            </a:r>
            <a:r>
              <a:rPr lang="en-GB" sz="1800">
                <a:solidFill>
                  <a:schemeClr val="dk2"/>
                </a:solidFill>
                <a:latin typeface="Proxima Nova"/>
                <a:ea typeface="Proxima Nova"/>
                <a:cs typeface="Proxima Nova"/>
                <a:sym typeface="Proxima Nova"/>
              </a:rPr>
              <a:t>e can see that prices of all the products and services used by different sectors has gone down in EU</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276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Demand </a:t>
            </a:r>
            <a:r>
              <a:rPr lang="en-GB"/>
              <a:t>of Imports in the EU</a:t>
            </a:r>
            <a:endParaRPr/>
          </a:p>
        </p:txBody>
      </p:sp>
      <p:sp>
        <p:nvSpPr>
          <p:cNvPr id="131" name="Google Shape;131;p25"/>
          <p:cNvSpPr txBox="1"/>
          <p:nvPr>
            <p:ph idx="1" type="body"/>
          </p:nvPr>
        </p:nvSpPr>
        <p:spPr>
          <a:xfrm>
            <a:off x="311700" y="987850"/>
            <a:ext cx="8520600" cy="71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solidFill>
                  <a:srgbClr val="000000"/>
                </a:solidFill>
                <a:latin typeface="Arial"/>
                <a:ea typeface="Arial"/>
                <a:cs typeface="Arial"/>
                <a:sym typeface="Arial"/>
              </a:rPr>
              <a:t>q</a:t>
            </a:r>
            <a:r>
              <a:rPr lang="en-GB" sz="1400">
                <a:solidFill>
                  <a:srgbClr val="000000"/>
                </a:solidFill>
                <a:latin typeface="Arial"/>
                <a:ea typeface="Arial"/>
                <a:cs typeface="Arial"/>
                <a:sym typeface="Arial"/>
              </a:rPr>
              <a:t>fm[**EU] : </a:t>
            </a:r>
            <a:r>
              <a:rPr lang="en-GB"/>
              <a:t>is the demand of different sector products used by different sectors in EU</a:t>
            </a:r>
            <a:endParaRPr/>
          </a:p>
        </p:txBody>
      </p:sp>
      <p:graphicFrame>
        <p:nvGraphicFramePr>
          <p:cNvPr id="132" name="Google Shape;132;p25"/>
          <p:cNvGraphicFramePr/>
          <p:nvPr/>
        </p:nvGraphicFramePr>
        <p:xfrm>
          <a:off x="937500" y="1809750"/>
          <a:ext cx="3000000" cy="3000000"/>
        </p:xfrm>
        <a:graphic>
          <a:graphicData uri="http://schemas.openxmlformats.org/drawingml/2006/table">
            <a:tbl>
              <a:tblPr>
                <a:noFill/>
                <a:tableStyleId>{93A62431-F131-432C-A51E-B0145D970D1B}</a:tableStyleId>
              </a:tblPr>
              <a:tblGrid>
                <a:gridCol w="1453800"/>
                <a:gridCol w="1453800"/>
                <a:gridCol w="1453800"/>
                <a:gridCol w="1453800"/>
                <a:gridCol w="1453800"/>
              </a:tblGrid>
              <a:tr h="381000">
                <a:tc>
                  <a:txBody>
                    <a:bodyPr>
                      <a:noAutofit/>
                    </a:bodyPr>
                    <a:lstStyle/>
                    <a:p>
                      <a:pPr indent="0" lvl="0" marL="0" rtl="0" algn="l">
                        <a:lnSpc>
                          <a:spcPct val="115000"/>
                        </a:lnSpc>
                        <a:spcBef>
                          <a:spcPts val="0"/>
                        </a:spcBef>
                        <a:spcAft>
                          <a:spcPts val="0"/>
                        </a:spcAft>
                        <a:buNone/>
                      </a:pPr>
                      <a:r>
                        <a:rPr lang="en-GB"/>
                        <a:t>qfm[**EU]</a:t>
                      </a:r>
                      <a:endParaRPr/>
                    </a:p>
                  </a:txBody>
                  <a:tcPr marT="19050" marB="19050" marR="28575" marL="28575" anchor="b"/>
                </a:tc>
                <a:tc>
                  <a:txBody>
                    <a:bodyPr>
                      <a:noAutofit/>
                    </a:bodyPr>
                    <a:lstStyle/>
                    <a:p>
                      <a:pPr indent="0" lvl="0" marL="0" rtl="0" algn="l">
                        <a:lnSpc>
                          <a:spcPct val="115000"/>
                        </a:lnSpc>
                        <a:spcBef>
                          <a:spcPts val="0"/>
                        </a:spcBef>
                        <a:spcAft>
                          <a:spcPts val="0"/>
                        </a:spcAft>
                        <a:buNone/>
                      </a:pPr>
                      <a:r>
                        <a:rPr lang="en-GB"/>
                        <a:t>Food</a:t>
                      </a:r>
                      <a:endParaRPr/>
                    </a:p>
                  </a:txBody>
                  <a:tcPr marT="19050" marB="19050" marR="28575" marL="28575" anchor="b"/>
                </a:tc>
                <a:tc>
                  <a:txBody>
                    <a:bodyPr>
                      <a:noAutofit/>
                    </a:bodyPr>
                    <a:lstStyle/>
                    <a:p>
                      <a:pPr indent="0" lvl="0" marL="0" rtl="0" algn="l">
                        <a:lnSpc>
                          <a:spcPct val="115000"/>
                        </a:lnSpc>
                        <a:spcBef>
                          <a:spcPts val="0"/>
                        </a:spcBef>
                        <a:spcAft>
                          <a:spcPts val="0"/>
                        </a:spcAft>
                        <a:buNone/>
                      </a:pPr>
                      <a:r>
                        <a:rPr lang="en-GB"/>
                        <a:t>Mnfcs</a:t>
                      </a:r>
                      <a:endParaRPr/>
                    </a:p>
                  </a:txBody>
                  <a:tcPr marT="19050" marB="19050" marR="28575" marL="28575" anchor="b"/>
                </a:tc>
                <a:tc>
                  <a:txBody>
                    <a:bodyPr>
                      <a:noAutofit/>
                    </a:bodyPr>
                    <a:lstStyle/>
                    <a:p>
                      <a:pPr indent="0" lvl="0" marL="0" rtl="0" algn="l">
                        <a:lnSpc>
                          <a:spcPct val="115000"/>
                        </a:lnSpc>
                        <a:spcBef>
                          <a:spcPts val="0"/>
                        </a:spcBef>
                        <a:spcAft>
                          <a:spcPts val="0"/>
                        </a:spcAft>
                        <a:buNone/>
                      </a:pPr>
                      <a:r>
                        <a:rPr lang="en-GB"/>
                        <a:t>Svces</a:t>
                      </a:r>
                      <a:endParaRPr/>
                    </a:p>
                  </a:txBody>
                  <a:tcPr marT="19050" marB="19050" marR="28575" marL="28575" anchor="b"/>
                </a:tc>
                <a:tc>
                  <a:txBody>
                    <a:bodyPr>
                      <a:noAutofit/>
                    </a:bodyPr>
                    <a:lstStyle/>
                    <a:p>
                      <a:pPr indent="0" lvl="0" marL="0" rtl="0" algn="l">
                        <a:lnSpc>
                          <a:spcPct val="115000"/>
                        </a:lnSpc>
                        <a:spcBef>
                          <a:spcPts val="0"/>
                        </a:spcBef>
                        <a:spcAft>
                          <a:spcPts val="0"/>
                        </a:spcAft>
                        <a:buNone/>
                      </a:pPr>
                      <a:r>
                        <a:rPr lang="en-GB"/>
                        <a:t>CGDS</a:t>
                      </a:r>
                      <a:endParaRPr/>
                    </a:p>
                  </a:txBody>
                  <a:tcPr marT="19050" marB="19050" marR="28575" marL="28575" anchor="b"/>
                </a:tc>
              </a:tr>
              <a:tr h="381000">
                <a:tc>
                  <a:txBody>
                    <a:bodyPr>
                      <a:noAutofit/>
                    </a:bodyPr>
                    <a:lstStyle/>
                    <a:p>
                      <a:pPr indent="0" lvl="0" marL="0" rtl="0" algn="l">
                        <a:lnSpc>
                          <a:spcPct val="115000"/>
                        </a:lnSpc>
                        <a:spcBef>
                          <a:spcPts val="0"/>
                        </a:spcBef>
                        <a:spcAft>
                          <a:spcPts val="0"/>
                        </a:spcAft>
                        <a:buNone/>
                      </a:pPr>
                      <a:r>
                        <a:rPr lang="en-GB"/>
                        <a:t>Food</a:t>
                      </a:r>
                      <a:endParaRPr/>
                    </a:p>
                  </a:txBody>
                  <a:tcPr marT="19050" marB="19050" marR="28575" marL="28575" anchor="b"/>
                </a:tc>
                <a:tc>
                  <a:txBody>
                    <a:bodyPr>
                      <a:noAutofit/>
                    </a:bodyPr>
                    <a:lstStyle/>
                    <a:p>
                      <a:pPr indent="0" lvl="0" marL="0" rtl="0" algn="r">
                        <a:lnSpc>
                          <a:spcPct val="115000"/>
                        </a:lnSpc>
                        <a:spcBef>
                          <a:spcPts val="0"/>
                        </a:spcBef>
                        <a:spcAft>
                          <a:spcPts val="0"/>
                        </a:spcAft>
                        <a:buNone/>
                      </a:pPr>
                      <a:r>
                        <a:rPr lang="en-GB"/>
                        <a:t>0.27</a:t>
                      </a:r>
                      <a:endParaRPr/>
                    </a:p>
                  </a:txBody>
                  <a:tcPr marT="19050" marB="19050" marR="28575" marL="28575" anchor="b"/>
                </a:tc>
                <a:tc>
                  <a:txBody>
                    <a:bodyPr>
                      <a:noAutofit/>
                    </a:bodyPr>
                    <a:lstStyle/>
                    <a:p>
                      <a:pPr indent="0" lvl="0" marL="0" rtl="0" algn="r">
                        <a:lnSpc>
                          <a:spcPct val="115000"/>
                        </a:lnSpc>
                        <a:spcBef>
                          <a:spcPts val="0"/>
                        </a:spcBef>
                        <a:spcAft>
                          <a:spcPts val="0"/>
                        </a:spcAft>
                        <a:buNone/>
                      </a:pPr>
                      <a:r>
                        <a:rPr lang="en-GB"/>
                        <a:t>0.88</a:t>
                      </a:r>
                      <a:endParaRPr/>
                    </a:p>
                  </a:txBody>
                  <a:tcPr marT="19050" marB="19050" marR="28575" marL="28575" anchor="b"/>
                </a:tc>
                <a:tc>
                  <a:txBody>
                    <a:bodyPr>
                      <a:noAutofit/>
                    </a:bodyPr>
                    <a:lstStyle/>
                    <a:p>
                      <a:pPr indent="0" lvl="0" marL="0" rtl="0" algn="r">
                        <a:lnSpc>
                          <a:spcPct val="115000"/>
                        </a:lnSpc>
                        <a:spcBef>
                          <a:spcPts val="0"/>
                        </a:spcBef>
                        <a:spcAft>
                          <a:spcPts val="0"/>
                        </a:spcAft>
                        <a:buNone/>
                      </a:pPr>
                      <a:r>
                        <a:rPr lang="en-GB"/>
                        <a:t>1.32</a:t>
                      </a:r>
                      <a:endParaRPr/>
                    </a:p>
                  </a:txBody>
                  <a:tcPr marT="19050" marB="19050" marR="28575" marL="28575" anchor="b"/>
                </a:tc>
                <a:tc>
                  <a:txBody>
                    <a:bodyPr>
                      <a:noAutofit/>
                    </a:bodyPr>
                    <a:lstStyle/>
                    <a:p>
                      <a:pPr indent="0" lvl="0" marL="0" rtl="0" algn="r">
                        <a:lnSpc>
                          <a:spcPct val="115000"/>
                        </a:lnSpc>
                        <a:spcBef>
                          <a:spcPts val="0"/>
                        </a:spcBef>
                        <a:spcAft>
                          <a:spcPts val="0"/>
                        </a:spcAft>
                        <a:buNone/>
                      </a:pPr>
                      <a:r>
                        <a:rPr lang="en-GB"/>
                        <a:t>0.51</a:t>
                      </a:r>
                      <a:endParaRPr/>
                    </a:p>
                  </a:txBody>
                  <a:tcPr marT="19050" marB="19050" marR="28575" marL="28575" anchor="b"/>
                </a:tc>
              </a:tr>
              <a:tr h="381000">
                <a:tc>
                  <a:txBody>
                    <a:bodyPr>
                      <a:noAutofit/>
                    </a:bodyPr>
                    <a:lstStyle/>
                    <a:p>
                      <a:pPr indent="0" lvl="0" marL="0" rtl="0" algn="l">
                        <a:lnSpc>
                          <a:spcPct val="115000"/>
                        </a:lnSpc>
                        <a:spcBef>
                          <a:spcPts val="0"/>
                        </a:spcBef>
                        <a:spcAft>
                          <a:spcPts val="0"/>
                        </a:spcAft>
                        <a:buNone/>
                      </a:pPr>
                      <a:r>
                        <a:rPr lang="en-GB"/>
                        <a:t>Mnfcs</a:t>
                      </a:r>
                      <a:endParaRPr/>
                    </a:p>
                  </a:txBody>
                  <a:tcPr marT="19050" marB="19050" marR="28575" marL="28575" anchor="b"/>
                </a:tc>
                <a:tc>
                  <a:txBody>
                    <a:bodyPr>
                      <a:noAutofit/>
                    </a:bodyPr>
                    <a:lstStyle/>
                    <a:p>
                      <a:pPr indent="0" lvl="0" marL="0" rtl="0" algn="r">
                        <a:lnSpc>
                          <a:spcPct val="115000"/>
                        </a:lnSpc>
                        <a:spcBef>
                          <a:spcPts val="0"/>
                        </a:spcBef>
                        <a:spcAft>
                          <a:spcPts val="0"/>
                        </a:spcAft>
                        <a:buNone/>
                      </a:pPr>
                      <a:r>
                        <a:rPr lang="en-GB"/>
                        <a:t>-0.91</a:t>
                      </a:r>
                      <a:endParaRPr/>
                    </a:p>
                  </a:txBody>
                  <a:tcPr marT="19050" marB="19050" marR="28575" marL="28575" anchor="b"/>
                </a:tc>
                <a:tc>
                  <a:txBody>
                    <a:bodyPr>
                      <a:noAutofit/>
                    </a:bodyPr>
                    <a:lstStyle/>
                    <a:p>
                      <a:pPr indent="0" lvl="0" marL="0" rtl="0" algn="r">
                        <a:lnSpc>
                          <a:spcPct val="115000"/>
                        </a:lnSpc>
                        <a:spcBef>
                          <a:spcPts val="0"/>
                        </a:spcBef>
                        <a:spcAft>
                          <a:spcPts val="0"/>
                        </a:spcAft>
                        <a:buNone/>
                      </a:pPr>
                      <a:r>
                        <a:rPr lang="en-GB"/>
                        <a:t>0.17</a:t>
                      </a:r>
                      <a:endParaRPr/>
                    </a:p>
                  </a:txBody>
                  <a:tcPr marT="19050" marB="19050" marR="28575" marL="28575" anchor="b"/>
                </a:tc>
                <a:tc>
                  <a:txBody>
                    <a:bodyPr>
                      <a:noAutofit/>
                    </a:bodyPr>
                    <a:lstStyle/>
                    <a:p>
                      <a:pPr indent="0" lvl="0" marL="0" rtl="0" algn="r">
                        <a:lnSpc>
                          <a:spcPct val="115000"/>
                        </a:lnSpc>
                        <a:spcBef>
                          <a:spcPts val="0"/>
                        </a:spcBef>
                        <a:spcAft>
                          <a:spcPts val="0"/>
                        </a:spcAft>
                        <a:buNone/>
                      </a:pPr>
                      <a:r>
                        <a:rPr lang="en-GB"/>
                        <a:t>0.03</a:t>
                      </a:r>
                      <a:endParaRPr/>
                    </a:p>
                  </a:txBody>
                  <a:tcPr marT="19050" marB="19050" marR="28575" marL="28575" anchor="b"/>
                </a:tc>
                <a:tc>
                  <a:txBody>
                    <a:bodyPr>
                      <a:noAutofit/>
                    </a:bodyPr>
                    <a:lstStyle/>
                    <a:p>
                      <a:pPr indent="0" lvl="0" marL="0" rtl="0" algn="r">
                        <a:lnSpc>
                          <a:spcPct val="115000"/>
                        </a:lnSpc>
                        <a:spcBef>
                          <a:spcPts val="0"/>
                        </a:spcBef>
                        <a:spcAft>
                          <a:spcPts val="0"/>
                        </a:spcAft>
                        <a:buNone/>
                      </a:pPr>
                      <a:r>
                        <a:rPr lang="en-GB"/>
                        <a:t>0</a:t>
                      </a:r>
                      <a:endParaRPr/>
                    </a:p>
                  </a:txBody>
                  <a:tcPr marT="19050" marB="19050" marR="28575" marL="28575" anchor="b"/>
                </a:tc>
              </a:tr>
              <a:tr h="381000">
                <a:tc>
                  <a:txBody>
                    <a:bodyPr>
                      <a:noAutofit/>
                    </a:bodyPr>
                    <a:lstStyle/>
                    <a:p>
                      <a:pPr indent="0" lvl="0" marL="0" rtl="0" algn="l">
                        <a:lnSpc>
                          <a:spcPct val="115000"/>
                        </a:lnSpc>
                        <a:spcBef>
                          <a:spcPts val="0"/>
                        </a:spcBef>
                        <a:spcAft>
                          <a:spcPts val="0"/>
                        </a:spcAft>
                        <a:buNone/>
                      </a:pPr>
                      <a:r>
                        <a:rPr lang="en-GB"/>
                        <a:t>Svces</a:t>
                      </a:r>
                      <a:endParaRPr/>
                    </a:p>
                  </a:txBody>
                  <a:tcPr marT="19050" marB="19050" marR="28575" marL="28575" anchor="b"/>
                </a:tc>
                <a:tc>
                  <a:txBody>
                    <a:bodyPr>
                      <a:noAutofit/>
                    </a:bodyPr>
                    <a:lstStyle/>
                    <a:p>
                      <a:pPr indent="0" lvl="0" marL="0" rtl="0" algn="r">
                        <a:lnSpc>
                          <a:spcPct val="115000"/>
                        </a:lnSpc>
                        <a:spcBef>
                          <a:spcPts val="0"/>
                        </a:spcBef>
                        <a:spcAft>
                          <a:spcPts val="0"/>
                        </a:spcAft>
                        <a:buNone/>
                      </a:pPr>
                      <a:r>
                        <a:rPr lang="en-GB"/>
                        <a:t>-1</a:t>
                      </a:r>
                      <a:endParaRPr/>
                    </a:p>
                  </a:txBody>
                  <a:tcPr marT="19050" marB="19050" marR="28575" marL="28575" anchor="b"/>
                </a:tc>
                <a:tc>
                  <a:txBody>
                    <a:bodyPr>
                      <a:noAutofit/>
                    </a:bodyPr>
                    <a:lstStyle/>
                    <a:p>
                      <a:pPr indent="0" lvl="0" marL="0" rtl="0" algn="r">
                        <a:lnSpc>
                          <a:spcPct val="115000"/>
                        </a:lnSpc>
                        <a:spcBef>
                          <a:spcPts val="0"/>
                        </a:spcBef>
                        <a:spcAft>
                          <a:spcPts val="0"/>
                        </a:spcAft>
                        <a:buNone/>
                      </a:pPr>
                      <a:r>
                        <a:rPr lang="en-GB"/>
                        <a:t>0.09</a:t>
                      </a:r>
                      <a:endParaRPr/>
                    </a:p>
                  </a:txBody>
                  <a:tcPr marT="19050" marB="19050" marR="28575" marL="28575" anchor="b"/>
                </a:tc>
                <a:tc>
                  <a:txBody>
                    <a:bodyPr>
                      <a:noAutofit/>
                    </a:bodyPr>
                    <a:lstStyle/>
                    <a:p>
                      <a:pPr indent="0" lvl="0" marL="0" rtl="0" algn="r">
                        <a:lnSpc>
                          <a:spcPct val="115000"/>
                        </a:lnSpc>
                        <a:spcBef>
                          <a:spcPts val="0"/>
                        </a:spcBef>
                        <a:spcAft>
                          <a:spcPts val="0"/>
                        </a:spcAft>
                        <a:buNone/>
                      </a:pPr>
                      <a:r>
                        <a:rPr lang="en-GB"/>
                        <a:t>-0.06</a:t>
                      </a:r>
                      <a:endParaRPr/>
                    </a:p>
                  </a:txBody>
                  <a:tcPr marT="19050" marB="19050" marR="28575" marL="28575" anchor="b"/>
                </a:tc>
                <a:tc>
                  <a:txBody>
                    <a:bodyPr>
                      <a:noAutofit/>
                    </a:bodyPr>
                    <a:lstStyle/>
                    <a:p>
                      <a:pPr indent="0" lvl="0" marL="0" rtl="0" algn="r">
                        <a:lnSpc>
                          <a:spcPct val="115000"/>
                        </a:lnSpc>
                        <a:spcBef>
                          <a:spcPts val="0"/>
                        </a:spcBef>
                        <a:spcAft>
                          <a:spcPts val="0"/>
                        </a:spcAft>
                        <a:buNone/>
                      </a:pPr>
                      <a:r>
                        <a:rPr lang="en-GB"/>
                        <a:t>-0.08</a:t>
                      </a:r>
                      <a:endParaRPr/>
                    </a:p>
                  </a:txBody>
                  <a:tcPr marT="19050" marB="19050" marR="28575" marL="28575" anchor="b"/>
                </a:tc>
              </a:tr>
            </a:tbl>
          </a:graphicData>
        </a:graphic>
      </p:graphicFrame>
      <p:sp>
        <p:nvSpPr>
          <p:cNvPr id="133" name="Google Shape;133;p25"/>
          <p:cNvSpPr txBox="1"/>
          <p:nvPr/>
        </p:nvSpPr>
        <p:spPr>
          <a:xfrm>
            <a:off x="311700" y="3675350"/>
            <a:ext cx="8520600" cy="92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800">
                <a:solidFill>
                  <a:schemeClr val="dk2"/>
                </a:solidFill>
                <a:latin typeface="Proxima Nova"/>
                <a:ea typeface="Proxima Nova"/>
                <a:cs typeface="Proxima Nova"/>
                <a:sym typeface="Proxima Nova"/>
              </a:rPr>
              <a:t>We can see that demand of all the products and services used by different sectors has gone up in the EU </a:t>
            </a:r>
            <a:r>
              <a:rPr b="1" i="1" lang="en-GB" sz="1800">
                <a:solidFill>
                  <a:schemeClr val="dk2"/>
                </a:solidFill>
                <a:latin typeface="Proxima Nova"/>
                <a:ea typeface="Proxima Nova"/>
                <a:cs typeface="Proxima Nova"/>
                <a:sym typeface="Proxima Nova"/>
              </a:rPr>
              <a:t>but for some sectors it has gone down.</a:t>
            </a:r>
            <a:endParaRPr b="1" i="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276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Price index of Imports in the SSA</a:t>
            </a:r>
            <a:endParaRPr/>
          </a:p>
        </p:txBody>
      </p:sp>
      <p:sp>
        <p:nvSpPr>
          <p:cNvPr id="139" name="Google Shape;139;p26"/>
          <p:cNvSpPr txBox="1"/>
          <p:nvPr>
            <p:ph idx="1" type="body"/>
          </p:nvPr>
        </p:nvSpPr>
        <p:spPr>
          <a:xfrm>
            <a:off x="311700" y="987850"/>
            <a:ext cx="8520600" cy="71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solidFill>
                  <a:srgbClr val="000000"/>
                </a:solidFill>
                <a:latin typeface="Arial"/>
                <a:ea typeface="Arial"/>
                <a:cs typeface="Arial"/>
                <a:sym typeface="Arial"/>
              </a:rPr>
              <a:t>pfm[**SSA] :</a:t>
            </a:r>
            <a:r>
              <a:rPr lang="en-GB" sz="1400">
                <a:solidFill>
                  <a:srgbClr val="000000"/>
                </a:solidFill>
                <a:latin typeface="Arial"/>
                <a:ea typeface="Arial"/>
                <a:cs typeface="Arial"/>
                <a:sym typeface="Arial"/>
              </a:rPr>
              <a:t> </a:t>
            </a:r>
            <a:r>
              <a:rPr lang="en-GB"/>
              <a:t>is the % change in the price index of different sectors products used by different sectors in SSA</a:t>
            </a:r>
            <a:endParaRPr/>
          </a:p>
        </p:txBody>
      </p:sp>
      <p:graphicFrame>
        <p:nvGraphicFramePr>
          <p:cNvPr id="140" name="Google Shape;140;p26"/>
          <p:cNvGraphicFramePr/>
          <p:nvPr/>
        </p:nvGraphicFramePr>
        <p:xfrm>
          <a:off x="937500" y="1809750"/>
          <a:ext cx="3000000" cy="3000000"/>
        </p:xfrm>
        <a:graphic>
          <a:graphicData uri="http://schemas.openxmlformats.org/drawingml/2006/table">
            <a:tbl>
              <a:tblPr>
                <a:noFill/>
                <a:tableStyleId>{93A62431-F131-432C-A51E-B0145D970D1B}</a:tableStyleId>
              </a:tblPr>
              <a:tblGrid>
                <a:gridCol w="1453800"/>
                <a:gridCol w="1453800"/>
                <a:gridCol w="1453800"/>
                <a:gridCol w="1453800"/>
                <a:gridCol w="1453800"/>
              </a:tblGrid>
              <a:tr h="381000">
                <a:tc>
                  <a:txBody>
                    <a:bodyPr>
                      <a:noAutofit/>
                    </a:bodyPr>
                    <a:lstStyle/>
                    <a:p>
                      <a:pPr indent="0" lvl="0" marL="0" rtl="0" algn="l">
                        <a:lnSpc>
                          <a:spcPct val="115000"/>
                        </a:lnSpc>
                        <a:spcBef>
                          <a:spcPts val="0"/>
                        </a:spcBef>
                        <a:spcAft>
                          <a:spcPts val="0"/>
                        </a:spcAft>
                        <a:buNone/>
                      </a:pPr>
                      <a:r>
                        <a:rPr lang="en-GB"/>
                        <a:t>pfm[**SSA]</a:t>
                      </a:r>
                      <a:endParaRPr/>
                    </a:p>
                  </a:txBody>
                  <a:tcPr marT="19050" marB="19050" marR="28575" marL="28575" anchor="b"/>
                </a:tc>
                <a:tc>
                  <a:txBody>
                    <a:bodyPr>
                      <a:noAutofit/>
                    </a:bodyPr>
                    <a:lstStyle/>
                    <a:p>
                      <a:pPr indent="0" lvl="0" marL="0" rtl="0" algn="l">
                        <a:lnSpc>
                          <a:spcPct val="115000"/>
                        </a:lnSpc>
                        <a:spcBef>
                          <a:spcPts val="0"/>
                        </a:spcBef>
                        <a:spcAft>
                          <a:spcPts val="0"/>
                        </a:spcAft>
                        <a:buNone/>
                      </a:pPr>
                      <a:r>
                        <a:rPr lang="en-GB"/>
                        <a:t>Food</a:t>
                      </a:r>
                      <a:endParaRPr/>
                    </a:p>
                  </a:txBody>
                  <a:tcPr marT="19050" marB="19050" marR="28575" marL="28575" anchor="b"/>
                </a:tc>
                <a:tc>
                  <a:txBody>
                    <a:bodyPr>
                      <a:noAutofit/>
                    </a:bodyPr>
                    <a:lstStyle/>
                    <a:p>
                      <a:pPr indent="0" lvl="0" marL="0" rtl="0" algn="l">
                        <a:lnSpc>
                          <a:spcPct val="115000"/>
                        </a:lnSpc>
                        <a:spcBef>
                          <a:spcPts val="0"/>
                        </a:spcBef>
                        <a:spcAft>
                          <a:spcPts val="0"/>
                        </a:spcAft>
                        <a:buNone/>
                      </a:pPr>
                      <a:r>
                        <a:rPr lang="en-GB"/>
                        <a:t>Mnfcs</a:t>
                      </a:r>
                      <a:endParaRPr/>
                    </a:p>
                  </a:txBody>
                  <a:tcPr marT="19050" marB="19050" marR="28575" marL="28575" anchor="b"/>
                </a:tc>
                <a:tc>
                  <a:txBody>
                    <a:bodyPr>
                      <a:noAutofit/>
                    </a:bodyPr>
                    <a:lstStyle/>
                    <a:p>
                      <a:pPr indent="0" lvl="0" marL="0" rtl="0" algn="l">
                        <a:lnSpc>
                          <a:spcPct val="115000"/>
                        </a:lnSpc>
                        <a:spcBef>
                          <a:spcPts val="0"/>
                        </a:spcBef>
                        <a:spcAft>
                          <a:spcPts val="0"/>
                        </a:spcAft>
                        <a:buNone/>
                      </a:pPr>
                      <a:r>
                        <a:rPr lang="en-GB"/>
                        <a:t>Svces</a:t>
                      </a:r>
                      <a:endParaRPr/>
                    </a:p>
                  </a:txBody>
                  <a:tcPr marT="19050" marB="19050" marR="28575" marL="28575" anchor="b"/>
                </a:tc>
                <a:tc>
                  <a:txBody>
                    <a:bodyPr>
                      <a:noAutofit/>
                    </a:bodyPr>
                    <a:lstStyle/>
                    <a:p>
                      <a:pPr indent="0" lvl="0" marL="0" rtl="0" algn="l">
                        <a:lnSpc>
                          <a:spcPct val="115000"/>
                        </a:lnSpc>
                        <a:spcBef>
                          <a:spcPts val="0"/>
                        </a:spcBef>
                        <a:spcAft>
                          <a:spcPts val="0"/>
                        </a:spcAft>
                        <a:buNone/>
                      </a:pPr>
                      <a:r>
                        <a:rPr lang="en-GB"/>
                        <a:t>CGDS</a:t>
                      </a:r>
                      <a:endParaRPr/>
                    </a:p>
                  </a:txBody>
                  <a:tcPr marT="19050" marB="19050" marR="28575" marL="28575" anchor="b"/>
                </a:tc>
              </a:tr>
              <a:tr h="381000">
                <a:tc>
                  <a:txBody>
                    <a:bodyPr>
                      <a:noAutofit/>
                    </a:bodyPr>
                    <a:lstStyle/>
                    <a:p>
                      <a:pPr indent="0" lvl="0" marL="0" rtl="0" algn="l">
                        <a:lnSpc>
                          <a:spcPct val="115000"/>
                        </a:lnSpc>
                        <a:spcBef>
                          <a:spcPts val="0"/>
                        </a:spcBef>
                        <a:spcAft>
                          <a:spcPts val="0"/>
                        </a:spcAft>
                        <a:buNone/>
                      </a:pPr>
                      <a:r>
                        <a:rPr lang="en-GB"/>
                        <a:t>Food</a:t>
                      </a:r>
                      <a:endParaRPr/>
                    </a:p>
                  </a:txBody>
                  <a:tcPr marT="19050" marB="19050" marR="28575" marL="28575" anchor="b"/>
                </a:tc>
                <a:tc>
                  <a:txBody>
                    <a:bodyPr>
                      <a:noAutofit/>
                    </a:bodyPr>
                    <a:lstStyle/>
                    <a:p>
                      <a:pPr indent="0" lvl="0" marL="0" rtl="0" algn="r">
                        <a:lnSpc>
                          <a:spcPct val="115000"/>
                        </a:lnSpc>
                        <a:spcBef>
                          <a:spcPts val="0"/>
                        </a:spcBef>
                        <a:spcAft>
                          <a:spcPts val="0"/>
                        </a:spcAft>
                        <a:buNone/>
                      </a:pPr>
                      <a:r>
                        <a:rPr lang="en-GB"/>
                        <a:t>8.81</a:t>
                      </a:r>
                      <a:endParaRPr/>
                    </a:p>
                  </a:txBody>
                  <a:tcPr marT="19050" marB="19050" marR="28575" marL="28575" anchor="b"/>
                </a:tc>
                <a:tc>
                  <a:txBody>
                    <a:bodyPr>
                      <a:noAutofit/>
                    </a:bodyPr>
                    <a:lstStyle/>
                    <a:p>
                      <a:pPr indent="0" lvl="0" marL="0" rtl="0" algn="r">
                        <a:lnSpc>
                          <a:spcPct val="115000"/>
                        </a:lnSpc>
                        <a:spcBef>
                          <a:spcPts val="0"/>
                        </a:spcBef>
                        <a:spcAft>
                          <a:spcPts val="0"/>
                        </a:spcAft>
                        <a:buNone/>
                      </a:pPr>
                      <a:r>
                        <a:rPr lang="en-GB"/>
                        <a:t>8.81</a:t>
                      </a:r>
                      <a:endParaRPr/>
                    </a:p>
                  </a:txBody>
                  <a:tcPr marT="19050" marB="19050" marR="28575" marL="28575" anchor="b"/>
                </a:tc>
                <a:tc>
                  <a:txBody>
                    <a:bodyPr>
                      <a:noAutofit/>
                    </a:bodyPr>
                    <a:lstStyle/>
                    <a:p>
                      <a:pPr indent="0" lvl="0" marL="0" rtl="0" algn="r">
                        <a:lnSpc>
                          <a:spcPct val="115000"/>
                        </a:lnSpc>
                        <a:spcBef>
                          <a:spcPts val="0"/>
                        </a:spcBef>
                        <a:spcAft>
                          <a:spcPts val="0"/>
                        </a:spcAft>
                        <a:buNone/>
                      </a:pPr>
                      <a:r>
                        <a:rPr lang="en-GB"/>
                        <a:t>8.81</a:t>
                      </a:r>
                      <a:endParaRPr/>
                    </a:p>
                  </a:txBody>
                  <a:tcPr marT="19050" marB="19050" marR="28575" marL="28575" anchor="b"/>
                </a:tc>
                <a:tc>
                  <a:txBody>
                    <a:bodyPr>
                      <a:noAutofit/>
                    </a:bodyPr>
                    <a:lstStyle/>
                    <a:p>
                      <a:pPr indent="0" lvl="0" marL="0" rtl="0" algn="r">
                        <a:lnSpc>
                          <a:spcPct val="115000"/>
                        </a:lnSpc>
                        <a:spcBef>
                          <a:spcPts val="0"/>
                        </a:spcBef>
                        <a:spcAft>
                          <a:spcPts val="0"/>
                        </a:spcAft>
                        <a:buNone/>
                      </a:pPr>
                      <a:r>
                        <a:rPr lang="en-GB"/>
                        <a:t>8.81</a:t>
                      </a:r>
                      <a:endParaRPr/>
                    </a:p>
                  </a:txBody>
                  <a:tcPr marT="19050" marB="19050" marR="28575" marL="28575" anchor="b"/>
                </a:tc>
              </a:tr>
              <a:tr h="381000">
                <a:tc>
                  <a:txBody>
                    <a:bodyPr>
                      <a:noAutofit/>
                    </a:bodyPr>
                    <a:lstStyle/>
                    <a:p>
                      <a:pPr indent="0" lvl="0" marL="0" rtl="0" algn="l">
                        <a:lnSpc>
                          <a:spcPct val="115000"/>
                        </a:lnSpc>
                        <a:spcBef>
                          <a:spcPts val="0"/>
                        </a:spcBef>
                        <a:spcAft>
                          <a:spcPts val="0"/>
                        </a:spcAft>
                        <a:buNone/>
                      </a:pPr>
                      <a:r>
                        <a:rPr lang="en-GB"/>
                        <a:t>Mnfcs</a:t>
                      </a:r>
                      <a:endParaRPr/>
                    </a:p>
                  </a:txBody>
                  <a:tcPr marT="19050" marB="19050" marR="28575" marL="28575" anchor="b"/>
                </a:tc>
                <a:tc>
                  <a:txBody>
                    <a:bodyPr>
                      <a:noAutofit/>
                    </a:bodyPr>
                    <a:lstStyle/>
                    <a:p>
                      <a:pPr indent="0" lvl="0" marL="0" rtl="0" algn="r">
                        <a:lnSpc>
                          <a:spcPct val="115000"/>
                        </a:lnSpc>
                        <a:spcBef>
                          <a:spcPts val="0"/>
                        </a:spcBef>
                        <a:spcAft>
                          <a:spcPts val="0"/>
                        </a:spcAft>
                        <a:buNone/>
                      </a:pPr>
                      <a:r>
                        <a:rPr lang="en-GB"/>
                        <a:t>-1.11</a:t>
                      </a:r>
                      <a:endParaRPr/>
                    </a:p>
                  </a:txBody>
                  <a:tcPr marT="19050" marB="19050" marR="28575" marL="28575" anchor="b"/>
                </a:tc>
                <a:tc>
                  <a:txBody>
                    <a:bodyPr>
                      <a:noAutofit/>
                    </a:bodyPr>
                    <a:lstStyle/>
                    <a:p>
                      <a:pPr indent="0" lvl="0" marL="0" rtl="0" algn="r">
                        <a:lnSpc>
                          <a:spcPct val="115000"/>
                        </a:lnSpc>
                        <a:spcBef>
                          <a:spcPts val="0"/>
                        </a:spcBef>
                        <a:spcAft>
                          <a:spcPts val="0"/>
                        </a:spcAft>
                        <a:buNone/>
                      </a:pPr>
                      <a:r>
                        <a:rPr lang="en-GB"/>
                        <a:t>-1.11</a:t>
                      </a:r>
                      <a:endParaRPr/>
                    </a:p>
                  </a:txBody>
                  <a:tcPr marT="19050" marB="19050" marR="28575" marL="28575" anchor="b"/>
                </a:tc>
                <a:tc>
                  <a:txBody>
                    <a:bodyPr>
                      <a:noAutofit/>
                    </a:bodyPr>
                    <a:lstStyle/>
                    <a:p>
                      <a:pPr indent="0" lvl="0" marL="0" rtl="0" algn="r">
                        <a:lnSpc>
                          <a:spcPct val="115000"/>
                        </a:lnSpc>
                        <a:spcBef>
                          <a:spcPts val="0"/>
                        </a:spcBef>
                        <a:spcAft>
                          <a:spcPts val="0"/>
                        </a:spcAft>
                        <a:buNone/>
                      </a:pPr>
                      <a:r>
                        <a:rPr lang="en-GB"/>
                        <a:t>-1.11</a:t>
                      </a:r>
                      <a:endParaRPr/>
                    </a:p>
                  </a:txBody>
                  <a:tcPr marT="19050" marB="19050" marR="28575" marL="28575" anchor="b"/>
                </a:tc>
                <a:tc>
                  <a:txBody>
                    <a:bodyPr>
                      <a:noAutofit/>
                    </a:bodyPr>
                    <a:lstStyle/>
                    <a:p>
                      <a:pPr indent="0" lvl="0" marL="0" rtl="0" algn="r">
                        <a:lnSpc>
                          <a:spcPct val="115000"/>
                        </a:lnSpc>
                        <a:spcBef>
                          <a:spcPts val="0"/>
                        </a:spcBef>
                        <a:spcAft>
                          <a:spcPts val="0"/>
                        </a:spcAft>
                        <a:buNone/>
                      </a:pPr>
                      <a:r>
                        <a:rPr lang="en-GB"/>
                        <a:t>-1.11</a:t>
                      </a:r>
                      <a:endParaRPr/>
                    </a:p>
                  </a:txBody>
                  <a:tcPr marT="19050" marB="19050" marR="28575" marL="28575" anchor="b"/>
                </a:tc>
              </a:tr>
              <a:tr h="381000">
                <a:tc>
                  <a:txBody>
                    <a:bodyPr>
                      <a:noAutofit/>
                    </a:bodyPr>
                    <a:lstStyle/>
                    <a:p>
                      <a:pPr indent="0" lvl="0" marL="0" rtl="0" algn="l">
                        <a:lnSpc>
                          <a:spcPct val="115000"/>
                        </a:lnSpc>
                        <a:spcBef>
                          <a:spcPts val="0"/>
                        </a:spcBef>
                        <a:spcAft>
                          <a:spcPts val="0"/>
                        </a:spcAft>
                        <a:buNone/>
                      </a:pPr>
                      <a:r>
                        <a:rPr lang="en-GB"/>
                        <a:t>Svces</a:t>
                      </a:r>
                      <a:endParaRPr/>
                    </a:p>
                  </a:txBody>
                  <a:tcPr marT="19050" marB="19050" marR="28575" marL="28575" anchor="b"/>
                </a:tc>
                <a:tc>
                  <a:txBody>
                    <a:bodyPr>
                      <a:noAutofit/>
                    </a:bodyPr>
                    <a:lstStyle/>
                    <a:p>
                      <a:pPr indent="0" lvl="0" marL="0" rtl="0" algn="r">
                        <a:lnSpc>
                          <a:spcPct val="115000"/>
                        </a:lnSpc>
                        <a:spcBef>
                          <a:spcPts val="0"/>
                        </a:spcBef>
                        <a:spcAft>
                          <a:spcPts val="0"/>
                        </a:spcAft>
                        <a:buNone/>
                      </a:pPr>
                      <a:r>
                        <a:rPr lang="en-GB"/>
                        <a:t>-0.36</a:t>
                      </a:r>
                      <a:endParaRPr/>
                    </a:p>
                  </a:txBody>
                  <a:tcPr marT="19050" marB="19050" marR="28575" marL="28575" anchor="b"/>
                </a:tc>
                <a:tc>
                  <a:txBody>
                    <a:bodyPr>
                      <a:noAutofit/>
                    </a:bodyPr>
                    <a:lstStyle/>
                    <a:p>
                      <a:pPr indent="0" lvl="0" marL="0" rtl="0" algn="r">
                        <a:lnSpc>
                          <a:spcPct val="115000"/>
                        </a:lnSpc>
                        <a:spcBef>
                          <a:spcPts val="0"/>
                        </a:spcBef>
                        <a:spcAft>
                          <a:spcPts val="0"/>
                        </a:spcAft>
                        <a:buNone/>
                      </a:pPr>
                      <a:r>
                        <a:rPr lang="en-GB"/>
                        <a:t>-0.36</a:t>
                      </a:r>
                      <a:endParaRPr/>
                    </a:p>
                  </a:txBody>
                  <a:tcPr marT="19050" marB="19050" marR="28575" marL="28575" anchor="b"/>
                </a:tc>
                <a:tc>
                  <a:txBody>
                    <a:bodyPr>
                      <a:noAutofit/>
                    </a:bodyPr>
                    <a:lstStyle/>
                    <a:p>
                      <a:pPr indent="0" lvl="0" marL="0" rtl="0" algn="r">
                        <a:lnSpc>
                          <a:spcPct val="115000"/>
                        </a:lnSpc>
                        <a:spcBef>
                          <a:spcPts val="0"/>
                        </a:spcBef>
                        <a:spcAft>
                          <a:spcPts val="0"/>
                        </a:spcAft>
                        <a:buNone/>
                      </a:pPr>
                      <a:r>
                        <a:rPr lang="en-GB"/>
                        <a:t>-0.36</a:t>
                      </a:r>
                      <a:endParaRPr/>
                    </a:p>
                  </a:txBody>
                  <a:tcPr marT="19050" marB="19050" marR="28575" marL="28575" anchor="b"/>
                </a:tc>
                <a:tc>
                  <a:txBody>
                    <a:bodyPr>
                      <a:noAutofit/>
                    </a:bodyPr>
                    <a:lstStyle/>
                    <a:p>
                      <a:pPr indent="0" lvl="0" marL="0" rtl="0" algn="r">
                        <a:lnSpc>
                          <a:spcPct val="115000"/>
                        </a:lnSpc>
                        <a:spcBef>
                          <a:spcPts val="0"/>
                        </a:spcBef>
                        <a:spcAft>
                          <a:spcPts val="0"/>
                        </a:spcAft>
                        <a:buNone/>
                      </a:pPr>
                      <a:r>
                        <a:rPr lang="en-GB"/>
                        <a:t>-0.36</a:t>
                      </a:r>
                      <a:endParaRPr/>
                    </a:p>
                  </a:txBody>
                  <a:tcPr marT="19050" marB="19050" marR="28575" marL="28575" anchor="b"/>
                </a:tc>
              </a:tr>
            </a:tbl>
          </a:graphicData>
        </a:graphic>
      </p:graphicFrame>
      <p:sp>
        <p:nvSpPr>
          <p:cNvPr id="141" name="Google Shape;141;p26"/>
          <p:cNvSpPr txBox="1"/>
          <p:nvPr/>
        </p:nvSpPr>
        <p:spPr>
          <a:xfrm>
            <a:off x="311700" y="3693400"/>
            <a:ext cx="8520600" cy="92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800">
                <a:solidFill>
                  <a:schemeClr val="dk2"/>
                </a:solidFill>
                <a:latin typeface="Proxima Nova"/>
                <a:ea typeface="Proxima Nova"/>
                <a:cs typeface="Proxima Nova"/>
                <a:sym typeface="Proxima Nova"/>
              </a:rPr>
              <a:t>We can see that prices of all the products and services used by different sectors has gone down in SSA </a:t>
            </a:r>
            <a:r>
              <a:rPr b="1" i="1" lang="en-GB" sz="1800">
                <a:solidFill>
                  <a:schemeClr val="dk2"/>
                </a:solidFill>
                <a:latin typeface="Proxima Nova"/>
                <a:ea typeface="Proxima Nova"/>
                <a:cs typeface="Proxima Nova"/>
                <a:sym typeface="Proxima Nova"/>
              </a:rPr>
              <a:t>but the prices of Food sector has gone drastically up.</a:t>
            </a:r>
            <a:endParaRPr b="1" i="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276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Demand of Imports in the SSA</a:t>
            </a:r>
            <a:endParaRPr/>
          </a:p>
        </p:txBody>
      </p:sp>
      <p:sp>
        <p:nvSpPr>
          <p:cNvPr id="147" name="Google Shape;147;p27"/>
          <p:cNvSpPr txBox="1"/>
          <p:nvPr>
            <p:ph idx="1" type="body"/>
          </p:nvPr>
        </p:nvSpPr>
        <p:spPr>
          <a:xfrm>
            <a:off x="311700" y="987850"/>
            <a:ext cx="8520600" cy="71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solidFill>
                  <a:srgbClr val="000000"/>
                </a:solidFill>
                <a:latin typeface="Arial"/>
                <a:ea typeface="Arial"/>
                <a:cs typeface="Arial"/>
                <a:sym typeface="Arial"/>
              </a:rPr>
              <a:t>qfm[**SSA] </a:t>
            </a:r>
            <a:r>
              <a:rPr lang="en-GB" sz="1400">
                <a:solidFill>
                  <a:srgbClr val="000000"/>
                </a:solidFill>
                <a:latin typeface="Arial"/>
                <a:ea typeface="Arial"/>
                <a:cs typeface="Arial"/>
                <a:sym typeface="Arial"/>
              </a:rPr>
              <a:t> : </a:t>
            </a:r>
            <a:r>
              <a:rPr lang="en-GB"/>
              <a:t>is the % chang in demand of different sector products used by different sectors in SSA</a:t>
            </a:r>
            <a:endParaRPr/>
          </a:p>
        </p:txBody>
      </p:sp>
      <p:graphicFrame>
        <p:nvGraphicFramePr>
          <p:cNvPr id="148" name="Google Shape;148;p27"/>
          <p:cNvGraphicFramePr/>
          <p:nvPr/>
        </p:nvGraphicFramePr>
        <p:xfrm>
          <a:off x="1904813" y="1857775"/>
          <a:ext cx="3000000" cy="3000000"/>
        </p:xfrm>
        <a:graphic>
          <a:graphicData uri="http://schemas.openxmlformats.org/drawingml/2006/table">
            <a:tbl>
              <a:tblPr>
                <a:noFill/>
                <a:tableStyleId>{93A62431-F131-432C-A51E-B0145D970D1B}</a:tableStyleId>
              </a:tblPr>
              <a:tblGrid>
                <a:gridCol w="960700"/>
                <a:gridCol w="960700"/>
                <a:gridCol w="960700"/>
                <a:gridCol w="960700"/>
                <a:gridCol w="960700"/>
              </a:tblGrid>
              <a:tr h="381000">
                <a:tc>
                  <a:txBody>
                    <a:bodyPr>
                      <a:noAutofit/>
                    </a:bodyPr>
                    <a:lstStyle/>
                    <a:p>
                      <a:pPr indent="0" lvl="0" marL="0" rtl="0" algn="ctr">
                        <a:lnSpc>
                          <a:spcPct val="115000"/>
                        </a:lnSpc>
                        <a:spcBef>
                          <a:spcPts val="0"/>
                        </a:spcBef>
                        <a:spcAft>
                          <a:spcPts val="0"/>
                        </a:spcAft>
                        <a:buNone/>
                      </a:pPr>
                      <a:r>
                        <a:rPr lang="en-GB"/>
                        <a:t>qfm[**SSA]</a:t>
                      </a:r>
                      <a:endParaRPr/>
                    </a:p>
                  </a:txBody>
                  <a:tcPr marT="19050" marB="19050" marR="28575" marL="28575" anchor="b"/>
                </a:tc>
                <a:tc>
                  <a:txBody>
                    <a:bodyPr>
                      <a:noAutofit/>
                    </a:bodyPr>
                    <a:lstStyle/>
                    <a:p>
                      <a:pPr indent="0" lvl="0" marL="0" rtl="0" algn="ctr">
                        <a:lnSpc>
                          <a:spcPct val="115000"/>
                        </a:lnSpc>
                        <a:spcBef>
                          <a:spcPts val="0"/>
                        </a:spcBef>
                        <a:spcAft>
                          <a:spcPts val="0"/>
                        </a:spcAft>
                        <a:buNone/>
                      </a:pPr>
                      <a:r>
                        <a:rPr lang="en-GB"/>
                        <a:t>Food</a:t>
                      </a:r>
                      <a:endParaRPr/>
                    </a:p>
                  </a:txBody>
                  <a:tcPr marT="19050" marB="19050" marR="28575" marL="28575" anchor="b"/>
                </a:tc>
                <a:tc>
                  <a:txBody>
                    <a:bodyPr>
                      <a:noAutofit/>
                    </a:bodyPr>
                    <a:lstStyle/>
                    <a:p>
                      <a:pPr indent="0" lvl="0" marL="0" rtl="0" algn="ctr">
                        <a:lnSpc>
                          <a:spcPct val="115000"/>
                        </a:lnSpc>
                        <a:spcBef>
                          <a:spcPts val="0"/>
                        </a:spcBef>
                        <a:spcAft>
                          <a:spcPts val="0"/>
                        </a:spcAft>
                        <a:buNone/>
                      </a:pPr>
                      <a:r>
                        <a:rPr lang="en-GB"/>
                        <a:t>Mnfcs</a:t>
                      </a:r>
                      <a:endParaRPr/>
                    </a:p>
                  </a:txBody>
                  <a:tcPr marT="19050" marB="19050" marR="28575" marL="28575" anchor="b"/>
                </a:tc>
                <a:tc>
                  <a:txBody>
                    <a:bodyPr>
                      <a:noAutofit/>
                    </a:bodyPr>
                    <a:lstStyle/>
                    <a:p>
                      <a:pPr indent="0" lvl="0" marL="0" rtl="0" algn="ctr">
                        <a:lnSpc>
                          <a:spcPct val="115000"/>
                        </a:lnSpc>
                        <a:spcBef>
                          <a:spcPts val="0"/>
                        </a:spcBef>
                        <a:spcAft>
                          <a:spcPts val="0"/>
                        </a:spcAft>
                        <a:buNone/>
                      </a:pPr>
                      <a:r>
                        <a:rPr lang="en-GB"/>
                        <a:t>Svces</a:t>
                      </a:r>
                      <a:endParaRPr/>
                    </a:p>
                  </a:txBody>
                  <a:tcPr marT="19050" marB="19050" marR="28575" marL="28575" anchor="b"/>
                </a:tc>
                <a:tc>
                  <a:txBody>
                    <a:bodyPr>
                      <a:noAutofit/>
                    </a:bodyPr>
                    <a:lstStyle/>
                    <a:p>
                      <a:pPr indent="0" lvl="0" marL="0" rtl="0" algn="ctr">
                        <a:lnSpc>
                          <a:spcPct val="115000"/>
                        </a:lnSpc>
                        <a:spcBef>
                          <a:spcPts val="0"/>
                        </a:spcBef>
                        <a:spcAft>
                          <a:spcPts val="0"/>
                        </a:spcAft>
                        <a:buNone/>
                      </a:pPr>
                      <a:r>
                        <a:rPr lang="en-GB"/>
                        <a:t>CGDS</a:t>
                      </a:r>
                      <a:endParaRPr/>
                    </a:p>
                  </a:txBody>
                  <a:tcPr marT="19050" marB="19050" marR="28575" marL="28575" anchor="b"/>
                </a:tc>
              </a:tr>
              <a:tr h="381000">
                <a:tc>
                  <a:txBody>
                    <a:bodyPr>
                      <a:noAutofit/>
                    </a:bodyPr>
                    <a:lstStyle/>
                    <a:p>
                      <a:pPr indent="0" lvl="0" marL="0" rtl="0" algn="ctr">
                        <a:lnSpc>
                          <a:spcPct val="115000"/>
                        </a:lnSpc>
                        <a:spcBef>
                          <a:spcPts val="0"/>
                        </a:spcBef>
                        <a:spcAft>
                          <a:spcPts val="0"/>
                        </a:spcAft>
                        <a:buNone/>
                      </a:pPr>
                      <a:r>
                        <a:rPr lang="en-GB"/>
                        <a:t>Food</a:t>
                      </a:r>
                      <a:endParaRPr/>
                    </a:p>
                  </a:txBody>
                  <a:tcPr marT="19050" marB="19050" marR="28575" marL="28575" anchor="b"/>
                </a:tc>
                <a:tc>
                  <a:txBody>
                    <a:bodyPr>
                      <a:noAutofit/>
                    </a:bodyPr>
                    <a:lstStyle/>
                    <a:p>
                      <a:pPr indent="0" lvl="0" marL="0" rtl="0" algn="ctr">
                        <a:lnSpc>
                          <a:spcPct val="115000"/>
                        </a:lnSpc>
                        <a:spcBef>
                          <a:spcPts val="0"/>
                        </a:spcBef>
                        <a:spcAft>
                          <a:spcPts val="0"/>
                        </a:spcAft>
                        <a:buNone/>
                      </a:pPr>
                      <a:r>
                        <a:rPr lang="en-GB"/>
                        <a:t>-0.11</a:t>
                      </a:r>
                      <a:endParaRPr/>
                    </a:p>
                  </a:txBody>
                  <a:tcPr marT="19050" marB="19050" marR="28575" marL="28575" anchor="b"/>
                </a:tc>
                <a:tc>
                  <a:txBody>
                    <a:bodyPr>
                      <a:noAutofit/>
                    </a:bodyPr>
                    <a:lstStyle/>
                    <a:p>
                      <a:pPr indent="0" lvl="0" marL="0" rtl="0" algn="ctr">
                        <a:lnSpc>
                          <a:spcPct val="115000"/>
                        </a:lnSpc>
                        <a:spcBef>
                          <a:spcPts val="0"/>
                        </a:spcBef>
                        <a:spcAft>
                          <a:spcPts val="0"/>
                        </a:spcAft>
                        <a:buNone/>
                      </a:pPr>
                      <a:r>
                        <a:rPr lang="en-GB"/>
                        <a:t>-9.93</a:t>
                      </a:r>
                      <a:endParaRPr/>
                    </a:p>
                  </a:txBody>
                  <a:tcPr marT="19050" marB="19050" marR="28575" marL="28575" anchor="b"/>
                </a:tc>
                <a:tc>
                  <a:txBody>
                    <a:bodyPr>
                      <a:noAutofit/>
                    </a:bodyPr>
                    <a:lstStyle/>
                    <a:p>
                      <a:pPr indent="0" lvl="0" marL="0" rtl="0" algn="ctr">
                        <a:lnSpc>
                          <a:spcPct val="115000"/>
                        </a:lnSpc>
                        <a:spcBef>
                          <a:spcPts val="0"/>
                        </a:spcBef>
                        <a:spcAft>
                          <a:spcPts val="0"/>
                        </a:spcAft>
                        <a:buNone/>
                      </a:pPr>
                      <a:r>
                        <a:rPr lang="en-GB"/>
                        <a:t>-7.9</a:t>
                      </a:r>
                      <a:endParaRPr/>
                    </a:p>
                  </a:txBody>
                  <a:tcPr marT="19050" marB="19050" marR="28575" marL="28575" anchor="b"/>
                </a:tc>
                <a:tc>
                  <a:txBody>
                    <a:bodyPr>
                      <a:noAutofit/>
                    </a:bodyPr>
                    <a:lstStyle/>
                    <a:p>
                      <a:pPr indent="0" lvl="0" marL="0" rtl="0" algn="ctr">
                        <a:lnSpc>
                          <a:spcPct val="115000"/>
                        </a:lnSpc>
                        <a:spcBef>
                          <a:spcPts val="0"/>
                        </a:spcBef>
                        <a:spcAft>
                          <a:spcPts val="0"/>
                        </a:spcAft>
                        <a:buNone/>
                      </a:pPr>
                      <a:r>
                        <a:rPr lang="en-GB"/>
                        <a:t>-7.28</a:t>
                      </a:r>
                      <a:endParaRPr/>
                    </a:p>
                  </a:txBody>
                  <a:tcPr marT="19050" marB="19050" marR="28575" marL="28575" anchor="b"/>
                </a:tc>
              </a:tr>
              <a:tr h="381000">
                <a:tc>
                  <a:txBody>
                    <a:bodyPr>
                      <a:noAutofit/>
                    </a:bodyPr>
                    <a:lstStyle/>
                    <a:p>
                      <a:pPr indent="0" lvl="0" marL="0" rtl="0" algn="ctr">
                        <a:lnSpc>
                          <a:spcPct val="115000"/>
                        </a:lnSpc>
                        <a:spcBef>
                          <a:spcPts val="0"/>
                        </a:spcBef>
                        <a:spcAft>
                          <a:spcPts val="0"/>
                        </a:spcAft>
                        <a:buNone/>
                      </a:pPr>
                      <a:r>
                        <a:rPr lang="en-GB"/>
                        <a:t>Mnfcs</a:t>
                      </a:r>
                      <a:endParaRPr/>
                    </a:p>
                  </a:txBody>
                  <a:tcPr marT="19050" marB="19050" marR="28575" marL="28575" anchor="b"/>
                </a:tc>
                <a:tc>
                  <a:txBody>
                    <a:bodyPr>
                      <a:noAutofit/>
                    </a:bodyPr>
                    <a:lstStyle/>
                    <a:p>
                      <a:pPr indent="0" lvl="0" marL="0" rtl="0" algn="ctr">
                        <a:lnSpc>
                          <a:spcPct val="115000"/>
                        </a:lnSpc>
                        <a:spcBef>
                          <a:spcPts val="0"/>
                        </a:spcBef>
                        <a:spcAft>
                          <a:spcPts val="0"/>
                        </a:spcAft>
                        <a:buNone/>
                      </a:pPr>
                      <a:r>
                        <a:rPr lang="en-GB"/>
                        <a:t>15.21</a:t>
                      </a:r>
                      <a:endParaRPr/>
                    </a:p>
                  </a:txBody>
                  <a:tcPr marT="19050" marB="19050" marR="28575" marL="28575" anchor="b"/>
                </a:tc>
                <a:tc>
                  <a:txBody>
                    <a:bodyPr>
                      <a:noAutofit/>
                    </a:bodyPr>
                    <a:lstStyle/>
                    <a:p>
                      <a:pPr indent="0" lvl="0" marL="0" rtl="0" algn="ctr">
                        <a:lnSpc>
                          <a:spcPct val="115000"/>
                        </a:lnSpc>
                        <a:spcBef>
                          <a:spcPts val="0"/>
                        </a:spcBef>
                        <a:spcAft>
                          <a:spcPts val="0"/>
                        </a:spcAft>
                        <a:buNone/>
                      </a:pPr>
                      <a:r>
                        <a:rPr lang="en-GB"/>
                        <a:t>4.1</a:t>
                      </a:r>
                      <a:endParaRPr/>
                    </a:p>
                  </a:txBody>
                  <a:tcPr marT="19050" marB="19050" marR="28575" marL="28575" anchor="b"/>
                </a:tc>
                <a:tc>
                  <a:txBody>
                    <a:bodyPr>
                      <a:noAutofit/>
                    </a:bodyPr>
                    <a:lstStyle/>
                    <a:p>
                      <a:pPr indent="0" lvl="0" marL="0" rtl="0" algn="ctr">
                        <a:lnSpc>
                          <a:spcPct val="115000"/>
                        </a:lnSpc>
                        <a:spcBef>
                          <a:spcPts val="0"/>
                        </a:spcBef>
                        <a:spcAft>
                          <a:spcPts val="0"/>
                        </a:spcAft>
                        <a:buNone/>
                      </a:pPr>
                      <a:r>
                        <a:rPr lang="en-GB"/>
                        <a:t>6.77</a:t>
                      </a:r>
                      <a:endParaRPr/>
                    </a:p>
                  </a:txBody>
                  <a:tcPr marT="19050" marB="19050" marR="28575" marL="28575" anchor="b"/>
                </a:tc>
                <a:tc>
                  <a:txBody>
                    <a:bodyPr>
                      <a:noAutofit/>
                    </a:bodyPr>
                    <a:lstStyle/>
                    <a:p>
                      <a:pPr indent="0" lvl="0" marL="0" rtl="0" algn="ctr">
                        <a:lnSpc>
                          <a:spcPct val="115000"/>
                        </a:lnSpc>
                        <a:spcBef>
                          <a:spcPts val="0"/>
                        </a:spcBef>
                        <a:spcAft>
                          <a:spcPts val="0"/>
                        </a:spcAft>
                        <a:buNone/>
                      </a:pPr>
                      <a:r>
                        <a:rPr lang="en-GB"/>
                        <a:t>5.43</a:t>
                      </a:r>
                      <a:endParaRPr/>
                    </a:p>
                  </a:txBody>
                  <a:tcPr marT="19050" marB="19050" marR="28575" marL="28575" anchor="b"/>
                </a:tc>
              </a:tr>
              <a:tr h="381000">
                <a:tc>
                  <a:txBody>
                    <a:bodyPr>
                      <a:noAutofit/>
                    </a:bodyPr>
                    <a:lstStyle/>
                    <a:p>
                      <a:pPr indent="0" lvl="0" marL="0" rtl="0" algn="ctr">
                        <a:lnSpc>
                          <a:spcPct val="115000"/>
                        </a:lnSpc>
                        <a:spcBef>
                          <a:spcPts val="0"/>
                        </a:spcBef>
                        <a:spcAft>
                          <a:spcPts val="0"/>
                        </a:spcAft>
                        <a:buNone/>
                      </a:pPr>
                      <a:r>
                        <a:rPr lang="en-GB"/>
                        <a:t>Svces</a:t>
                      </a:r>
                      <a:endParaRPr/>
                    </a:p>
                  </a:txBody>
                  <a:tcPr marT="19050" marB="19050" marR="28575" marL="28575" anchor="b"/>
                </a:tc>
                <a:tc>
                  <a:txBody>
                    <a:bodyPr>
                      <a:noAutofit/>
                    </a:bodyPr>
                    <a:lstStyle/>
                    <a:p>
                      <a:pPr indent="0" lvl="0" marL="0" rtl="0" algn="ctr">
                        <a:lnSpc>
                          <a:spcPct val="115000"/>
                        </a:lnSpc>
                        <a:spcBef>
                          <a:spcPts val="0"/>
                        </a:spcBef>
                        <a:spcAft>
                          <a:spcPts val="0"/>
                        </a:spcAft>
                        <a:buNone/>
                      </a:pPr>
                      <a:r>
                        <a:rPr lang="en-GB"/>
                        <a:t>14.69</a:t>
                      </a:r>
                      <a:endParaRPr/>
                    </a:p>
                  </a:txBody>
                  <a:tcPr marT="19050" marB="19050" marR="28575" marL="28575" anchor="b"/>
                </a:tc>
                <a:tc>
                  <a:txBody>
                    <a:bodyPr>
                      <a:noAutofit/>
                    </a:bodyPr>
                    <a:lstStyle/>
                    <a:p>
                      <a:pPr indent="0" lvl="0" marL="0" rtl="0" algn="ctr">
                        <a:lnSpc>
                          <a:spcPct val="115000"/>
                        </a:lnSpc>
                        <a:spcBef>
                          <a:spcPts val="0"/>
                        </a:spcBef>
                        <a:spcAft>
                          <a:spcPts val="0"/>
                        </a:spcAft>
                        <a:buNone/>
                      </a:pPr>
                      <a:r>
                        <a:rPr lang="en-GB"/>
                        <a:t>2.96</a:t>
                      </a:r>
                      <a:endParaRPr/>
                    </a:p>
                  </a:txBody>
                  <a:tcPr marT="19050" marB="19050" marR="28575" marL="28575" anchor="b"/>
                </a:tc>
                <a:tc>
                  <a:txBody>
                    <a:bodyPr>
                      <a:noAutofit/>
                    </a:bodyPr>
                    <a:lstStyle/>
                    <a:p>
                      <a:pPr indent="0" lvl="0" marL="0" rtl="0" algn="ctr">
                        <a:lnSpc>
                          <a:spcPct val="115000"/>
                        </a:lnSpc>
                        <a:spcBef>
                          <a:spcPts val="0"/>
                        </a:spcBef>
                        <a:spcAft>
                          <a:spcPts val="0"/>
                        </a:spcAft>
                        <a:buNone/>
                      </a:pPr>
                      <a:r>
                        <a:rPr lang="en-GB"/>
                        <a:t>5.49</a:t>
                      </a:r>
                      <a:endParaRPr/>
                    </a:p>
                  </a:txBody>
                  <a:tcPr marT="19050" marB="19050" marR="28575" marL="28575" anchor="b"/>
                </a:tc>
                <a:tc>
                  <a:txBody>
                    <a:bodyPr>
                      <a:noAutofit/>
                    </a:bodyPr>
                    <a:lstStyle/>
                    <a:p>
                      <a:pPr indent="0" lvl="0" marL="0" rtl="0" algn="ctr">
                        <a:lnSpc>
                          <a:spcPct val="115000"/>
                        </a:lnSpc>
                        <a:spcBef>
                          <a:spcPts val="0"/>
                        </a:spcBef>
                        <a:spcAft>
                          <a:spcPts val="0"/>
                        </a:spcAft>
                        <a:buNone/>
                      </a:pPr>
                      <a:r>
                        <a:rPr lang="en-GB"/>
                        <a:t>7.27</a:t>
                      </a:r>
                      <a:endParaRPr/>
                    </a:p>
                  </a:txBody>
                  <a:tcPr marT="19050" marB="19050" marR="28575" marL="28575" anchor="b"/>
                </a:tc>
              </a:tr>
            </a:tbl>
          </a:graphicData>
        </a:graphic>
      </p:graphicFrame>
      <p:sp>
        <p:nvSpPr>
          <p:cNvPr id="149" name="Google Shape;149;p27"/>
          <p:cNvSpPr txBox="1"/>
          <p:nvPr/>
        </p:nvSpPr>
        <p:spPr>
          <a:xfrm>
            <a:off x="311700" y="3693400"/>
            <a:ext cx="8520600" cy="92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800">
                <a:solidFill>
                  <a:schemeClr val="dk2"/>
                </a:solidFill>
                <a:latin typeface="Proxima Nova"/>
                <a:ea typeface="Proxima Nova"/>
                <a:cs typeface="Proxima Nova"/>
                <a:sym typeface="Proxima Nova"/>
              </a:rPr>
              <a:t>We can see that demand of all the products and services used by different sectors has gone up in the EU </a:t>
            </a:r>
            <a:r>
              <a:rPr b="1" i="1" lang="en-GB" sz="1800">
                <a:solidFill>
                  <a:schemeClr val="dk2"/>
                </a:solidFill>
                <a:latin typeface="Proxima Nova"/>
                <a:ea typeface="Proxima Nova"/>
                <a:cs typeface="Proxima Nova"/>
                <a:sym typeface="Proxima Nova"/>
              </a:rPr>
              <a:t>but for some sectors it has gone down.</a:t>
            </a:r>
            <a:endParaRPr b="1" i="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311700" y="108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Effect on the Endowment demand by EU</a:t>
            </a:r>
            <a:endParaRPr/>
          </a:p>
        </p:txBody>
      </p:sp>
      <p:sp>
        <p:nvSpPr>
          <p:cNvPr id="155" name="Google Shape;155;p28"/>
          <p:cNvSpPr txBox="1"/>
          <p:nvPr>
            <p:ph idx="1" type="body"/>
          </p:nvPr>
        </p:nvSpPr>
        <p:spPr>
          <a:xfrm>
            <a:off x="239600" y="717300"/>
            <a:ext cx="3535500" cy="1752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1400">
                <a:solidFill>
                  <a:srgbClr val="000000"/>
                </a:solidFill>
                <a:latin typeface="Arial"/>
                <a:ea typeface="Arial"/>
                <a:cs typeface="Arial"/>
                <a:sym typeface="Arial"/>
              </a:rPr>
              <a:t>qfe[**EU] : </a:t>
            </a:r>
            <a:r>
              <a:rPr lang="en-GB"/>
              <a:t>is the demand of </a:t>
            </a:r>
            <a:r>
              <a:rPr lang="en-GB"/>
              <a:t>endowments</a:t>
            </a:r>
            <a:r>
              <a:rPr lang="en-GB"/>
              <a:t> in EU due to change in the demand of imports by SSA</a:t>
            </a:r>
            <a:endParaRPr/>
          </a:p>
        </p:txBody>
      </p:sp>
      <p:graphicFrame>
        <p:nvGraphicFramePr>
          <p:cNvPr id="156" name="Google Shape;156;p28"/>
          <p:cNvGraphicFramePr/>
          <p:nvPr/>
        </p:nvGraphicFramePr>
        <p:xfrm>
          <a:off x="4383425" y="762250"/>
          <a:ext cx="3000000" cy="3000000"/>
        </p:xfrm>
        <a:graphic>
          <a:graphicData uri="http://schemas.openxmlformats.org/drawingml/2006/table">
            <a:tbl>
              <a:tblPr>
                <a:noFill/>
                <a:tableStyleId>{93A62431-F131-432C-A51E-B0145D970D1B}</a:tableStyleId>
              </a:tblPr>
              <a:tblGrid>
                <a:gridCol w="889775"/>
                <a:gridCol w="889775"/>
                <a:gridCol w="889775"/>
                <a:gridCol w="889775"/>
                <a:gridCol w="889775"/>
              </a:tblGrid>
              <a:tr h="304750">
                <a:tc>
                  <a:txBody>
                    <a:bodyPr>
                      <a:noAutofit/>
                    </a:bodyPr>
                    <a:lstStyle/>
                    <a:p>
                      <a:pPr indent="0" lvl="0" marL="0" rtl="0" algn="ctr">
                        <a:lnSpc>
                          <a:spcPct val="115000"/>
                        </a:lnSpc>
                        <a:spcBef>
                          <a:spcPts val="0"/>
                        </a:spcBef>
                        <a:spcAft>
                          <a:spcPts val="0"/>
                        </a:spcAft>
                        <a:buNone/>
                      </a:pPr>
                      <a:r>
                        <a:rPr lang="en-GB"/>
                        <a:t>qfe[**EU]</a:t>
                      </a:r>
                      <a:endParaRPr/>
                    </a:p>
                  </a:txBody>
                  <a:tcPr marT="19050" marB="19050" marR="28575" marL="28575" anchor="b"/>
                </a:tc>
                <a:tc>
                  <a:txBody>
                    <a:bodyPr>
                      <a:noAutofit/>
                    </a:bodyPr>
                    <a:lstStyle/>
                    <a:p>
                      <a:pPr indent="0" lvl="0" marL="0" rtl="0" algn="ctr">
                        <a:lnSpc>
                          <a:spcPct val="115000"/>
                        </a:lnSpc>
                        <a:spcBef>
                          <a:spcPts val="0"/>
                        </a:spcBef>
                        <a:spcAft>
                          <a:spcPts val="0"/>
                        </a:spcAft>
                        <a:buNone/>
                      </a:pPr>
                      <a:r>
                        <a:rPr lang="en-GB"/>
                        <a:t>Food</a:t>
                      </a:r>
                      <a:endParaRPr/>
                    </a:p>
                  </a:txBody>
                  <a:tcPr marT="19050" marB="19050" marR="28575" marL="28575" anchor="b"/>
                </a:tc>
                <a:tc>
                  <a:txBody>
                    <a:bodyPr>
                      <a:noAutofit/>
                    </a:bodyPr>
                    <a:lstStyle/>
                    <a:p>
                      <a:pPr indent="0" lvl="0" marL="0" rtl="0" algn="ctr">
                        <a:lnSpc>
                          <a:spcPct val="115000"/>
                        </a:lnSpc>
                        <a:spcBef>
                          <a:spcPts val="0"/>
                        </a:spcBef>
                        <a:spcAft>
                          <a:spcPts val="0"/>
                        </a:spcAft>
                        <a:buNone/>
                      </a:pPr>
                      <a:r>
                        <a:rPr lang="en-GB"/>
                        <a:t>Mnfcs</a:t>
                      </a:r>
                      <a:endParaRPr/>
                    </a:p>
                  </a:txBody>
                  <a:tcPr marT="19050" marB="19050" marR="28575" marL="28575" anchor="b"/>
                </a:tc>
                <a:tc>
                  <a:txBody>
                    <a:bodyPr>
                      <a:noAutofit/>
                    </a:bodyPr>
                    <a:lstStyle/>
                    <a:p>
                      <a:pPr indent="0" lvl="0" marL="0" rtl="0" algn="ctr">
                        <a:lnSpc>
                          <a:spcPct val="115000"/>
                        </a:lnSpc>
                        <a:spcBef>
                          <a:spcPts val="0"/>
                        </a:spcBef>
                        <a:spcAft>
                          <a:spcPts val="0"/>
                        </a:spcAft>
                        <a:buNone/>
                      </a:pPr>
                      <a:r>
                        <a:rPr lang="en-GB"/>
                        <a:t>Svces</a:t>
                      </a:r>
                      <a:endParaRPr/>
                    </a:p>
                  </a:txBody>
                  <a:tcPr marT="19050" marB="19050" marR="28575" marL="28575" anchor="b"/>
                </a:tc>
                <a:tc>
                  <a:txBody>
                    <a:bodyPr>
                      <a:noAutofit/>
                    </a:bodyPr>
                    <a:lstStyle/>
                    <a:p>
                      <a:pPr indent="0" lvl="0" marL="0" rtl="0" algn="ctr">
                        <a:lnSpc>
                          <a:spcPct val="115000"/>
                        </a:lnSpc>
                        <a:spcBef>
                          <a:spcPts val="0"/>
                        </a:spcBef>
                        <a:spcAft>
                          <a:spcPts val="0"/>
                        </a:spcAft>
                        <a:buNone/>
                      </a:pPr>
                      <a:r>
                        <a:rPr lang="en-GB"/>
                        <a:t>CGDS</a:t>
                      </a:r>
                      <a:endParaRPr/>
                    </a:p>
                  </a:txBody>
                  <a:tcPr marT="19050" marB="19050" marR="28575" marL="28575" anchor="b"/>
                </a:tc>
              </a:tr>
              <a:tr h="304750">
                <a:tc>
                  <a:txBody>
                    <a:bodyPr>
                      <a:noAutofit/>
                    </a:bodyPr>
                    <a:lstStyle/>
                    <a:p>
                      <a:pPr indent="0" lvl="0" marL="0" rtl="0" algn="ctr">
                        <a:lnSpc>
                          <a:spcPct val="115000"/>
                        </a:lnSpc>
                        <a:spcBef>
                          <a:spcPts val="0"/>
                        </a:spcBef>
                        <a:spcAft>
                          <a:spcPts val="0"/>
                        </a:spcAft>
                        <a:buNone/>
                      </a:pPr>
                      <a:r>
                        <a:rPr lang="en-GB"/>
                        <a:t>Land</a:t>
                      </a:r>
                      <a:endParaRPr/>
                    </a:p>
                  </a:txBody>
                  <a:tcPr marT="19050" marB="19050" marR="28575" marL="28575" anchor="b"/>
                </a:tc>
                <a:tc>
                  <a:txBody>
                    <a:bodyPr>
                      <a:noAutofit/>
                    </a:bodyPr>
                    <a:lstStyle/>
                    <a:p>
                      <a:pPr indent="0" lvl="0" marL="0" rtl="0" algn="ctr">
                        <a:lnSpc>
                          <a:spcPct val="115000"/>
                        </a:lnSpc>
                        <a:spcBef>
                          <a:spcPts val="0"/>
                        </a:spcBef>
                        <a:spcAft>
                          <a:spcPts val="0"/>
                        </a:spcAft>
                        <a:buNone/>
                      </a:pPr>
                      <a:r>
                        <a:rPr lang="en-GB"/>
                        <a:t>0</a:t>
                      </a:r>
                      <a:endParaRPr/>
                    </a:p>
                  </a:txBody>
                  <a:tcPr marT="19050" marB="19050" marR="28575" marL="28575" anchor="b"/>
                </a:tc>
                <a:tc>
                  <a:txBody>
                    <a:bodyPr>
                      <a:noAutofit/>
                    </a:bodyPr>
                    <a:lstStyle/>
                    <a:p>
                      <a:pPr indent="0" lvl="0" marL="0" rtl="0" algn="ctr">
                        <a:lnSpc>
                          <a:spcPct val="115000"/>
                        </a:lnSpc>
                        <a:spcBef>
                          <a:spcPts val="0"/>
                        </a:spcBef>
                        <a:spcAft>
                          <a:spcPts val="0"/>
                        </a:spcAft>
                        <a:buNone/>
                      </a:pPr>
                      <a:r>
                        <a:rPr lang="en-GB"/>
                        <a:t>0.95</a:t>
                      </a:r>
                      <a:endParaRPr/>
                    </a:p>
                  </a:txBody>
                  <a:tcPr marT="19050" marB="19050" marR="28575" marL="28575" anchor="b"/>
                </a:tc>
                <a:tc>
                  <a:txBody>
                    <a:bodyPr>
                      <a:noAutofit/>
                    </a:bodyPr>
                    <a:lstStyle/>
                    <a:p>
                      <a:pPr indent="0" lvl="0" marL="0" rtl="0" algn="ctr">
                        <a:lnSpc>
                          <a:spcPct val="115000"/>
                        </a:lnSpc>
                        <a:spcBef>
                          <a:spcPts val="0"/>
                        </a:spcBef>
                        <a:spcAft>
                          <a:spcPts val="0"/>
                        </a:spcAft>
                        <a:buNone/>
                      </a:pPr>
                      <a:r>
                        <a:rPr lang="en-GB"/>
                        <a:t>0.96</a:t>
                      </a:r>
                      <a:endParaRPr/>
                    </a:p>
                  </a:txBody>
                  <a:tcPr marT="19050" marB="19050" marR="28575" marL="28575" anchor="b"/>
                </a:tc>
                <a:tc>
                  <a:txBody>
                    <a:bodyPr>
                      <a:noAutofit/>
                    </a:bodyPr>
                    <a:lstStyle/>
                    <a:p>
                      <a:pPr indent="0" lvl="0" marL="0" rtl="0" algn="ctr">
                        <a:lnSpc>
                          <a:spcPct val="115000"/>
                        </a:lnSpc>
                        <a:spcBef>
                          <a:spcPts val="0"/>
                        </a:spcBef>
                        <a:spcAft>
                          <a:spcPts val="0"/>
                        </a:spcAft>
                        <a:buNone/>
                      </a:pPr>
                      <a:r>
                        <a:rPr lang="en-GB"/>
                        <a:t>0.81</a:t>
                      </a:r>
                      <a:endParaRPr/>
                    </a:p>
                  </a:txBody>
                  <a:tcPr marT="19050" marB="19050" marR="28575" marL="28575" anchor="b"/>
                </a:tc>
              </a:tr>
              <a:tr h="304750">
                <a:tc>
                  <a:txBody>
                    <a:bodyPr>
                      <a:noAutofit/>
                    </a:bodyPr>
                    <a:lstStyle/>
                    <a:p>
                      <a:pPr indent="0" lvl="0" marL="0" rtl="0" algn="ctr">
                        <a:lnSpc>
                          <a:spcPct val="115000"/>
                        </a:lnSpc>
                        <a:spcBef>
                          <a:spcPts val="0"/>
                        </a:spcBef>
                        <a:spcAft>
                          <a:spcPts val="0"/>
                        </a:spcAft>
                        <a:buNone/>
                      </a:pPr>
                      <a:r>
                        <a:rPr lang="en-GB"/>
                        <a:t>UnskLab</a:t>
                      </a:r>
                      <a:endParaRPr/>
                    </a:p>
                  </a:txBody>
                  <a:tcPr marT="19050" marB="19050" marR="28575" marL="28575" anchor="b"/>
                </a:tc>
                <a:tc>
                  <a:txBody>
                    <a:bodyPr>
                      <a:noAutofit/>
                    </a:bodyPr>
                    <a:lstStyle/>
                    <a:p>
                      <a:pPr indent="0" lvl="0" marL="0" rtl="0" algn="ctr">
                        <a:lnSpc>
                          <a:spcPct val="115000"/>
                        </a:lnSpc>
                        <a:spcBef>
                          <a:spcPts val="0"/>
                        </a:spcBef>
                        <a:spcAft>
                          <a:spcPts val="0"/>
                        </a:spcAft>
                        <a:buNone/>
                      </a:pPr>
                      <a:r>
                        <a:rPr lang="en-GB"/>
                        <a:t>-0.97</a:t>
                      </a:r>
                      <a:endParaRPr/>
                    </a:p>
                  </a:txBody>
                  <a:tcPr marT="19050" marB="19050" marR="28575" marL="28575" anchor="b"/>
                </a:tc>
                <a:tc>
                  <a:txBody>
                    <a:bodyPr>
                      <a:noAutofit/>
                    </a:bodyPr>
                    <a:lstStyle/>
                    <a:p>
                      <a:pPr indent="0" lvl="0" marL="0" rtl="0" algn="ctr">
                        <a:lnSpc>
                          <a:spcPct val="115000"/>
                        </a:lnSpc>
                        <a:spcBef>
                          <a:spcPts val="0"/>
                        </a:spcBef>
                        <a:spcAft>
                          <a:spcPts val="0"/>
                        </a:spcAft>
                        <a:buNone/>
                      </a:pPr>
                      <a:r>
                        <a:rPr lang="en-GB"/>
                        <a:t>0.18</a:t>
                      </a:r>
                      <a:endParaRPr/>
                    </a:p>
                  </a:txBody>
                  <a:tcPr marT="19050" marB="19050" marR="28575" marL="28575" anchor="b"/>
                </a:tc>
                <a:tc>
                  <a:txBody>
                    <a:bodyPr>
                      <a:noAutofit/>
                    </a:bodyPr>
                    <a:lstStyle/>
                    <a:p>
                      <a:pPr indent="0" lvl="0" marL="0" rtl="0" algn="ctr">
                        <a:lnSpc>
                          <a:spcPct val="115000"/>
                        </a:lnSpc>
                        <a:spcBef>
                          <a:spcPts val="0"/>
                        </a:spcBef>
                        <a:spcAft>
                          <a:spcPts val="0"/>
                        </a:spcAft>
                        <a:buNone/>
                      </a:pPr>
                      <a:r>
                        <a:rPr lang="en-GB"/>
                        <a:t>0.04</a:t>
                      </a:r>
                      <a:endParaRPr/>
                    </a:p>
                  </a:txBody>
                  <a:tcPr marT="19050" marB="19050" marR="28575" marL="28575" anchor="b"/>
                </a:tc>
                <a:tc>
                  <a:txBody>
                    <a:bodyPr>
                      <a:noAutofit/>
                    </a:bodyPr>
                    <a:lstStyle/>
                    <a:p>
                      <a:pPr indent="0" lvl="0" marL="0" rtl="0" algn="ctr">
                        <a:lnSpc>
                          <a:spcPct val="115000"/>
                        </a:lnSpc>
                        <a:spcBef>
                          <a:spcPts val="0"/>
                        </a:spcBef>
                        <a:spcAft>
                          <a:spcPts val="0"/>
                        </a:spcAft>
                        <a:buNone/>
                      </a:pPr>
                      <a:r>
                        <a:rPr lang="en-GB"/>
                        <a:t>0</a:t>
                      </a:r>
                      <a:endParaRPr/>
                    </a:p>
                  </a:txBody>
                  <a:tcPr marT="19050" marB="19050" marR="28575" marL="28575" anchor="b"/>
                </a:tc>
              </a:tr>
              <a:tr h="304750">
                <a:tc>
                  <a:txBody>
                    <a:bodyPr>
                      <a:noAutofit/>
                    </a:bodyPr>
                    <a:lstStyle/>
                    <a:p>
                      <a:pPr indent="0" lvl="0" marL="0" rtl="0" algn="ctr">
                        <a:lnSpc>
                          <a:spcPct val="115000"/>
                        </a:lnSpc>
                        <a:spcBef>
                          <a:spcPts val="0"/>
                        </a:spcBef>
                        <a:spcAft>
                          <a:spcPts val="0"/>
                        </a:spcAft>
                        <a:buNone/>
                      </a:pPr>
                      <a:r>
                        <a:rPr lang="en-GB"/>
                        <a:t>SkLab</a:t>
                      </a:r>
                      <a:endParaRPr/>
                    </a:p>
                  </a:txBody>
                  <a:tcPr marT="19050" marB="19050" marR="28575" marL="28575" anchor="b"/>
                </a:tc>
                <a:tc>
                  <a:txBody>
                    <a:bodyPr>
                      <a:noAutofit/>
                    </a:bodyPr>
                    <a:lstStyle/>
                    <a:p>
                      <a:pPr indent="0" lvl="0" marL="0" rtl="0" algn="ctr">
                        <a:lnSpc>
                          <a:spcPct val="115000"/>
                        </a:lnSpc>
                        <a:spcBef>
                          <a:spcPts val="0"/>
                        </a:spcBef>
                        <a:spcAft>
                          <a:spcPts val="0"/>
                        </a:spcAft>
                        <a:buNone/>
                      </a:pPr>
                      <a:r>
                        <a:rPr lang="en-GB"/>
                        <a:t>-0.99</a:t>
                      </a:r>
                      <a:endParaRPr/>
                    </a:p>
                  </a:txBody>
                  <a:tcPr marT="19050" marB="19050" marR="28575" marL="28575" anchor="b"/>
                </a:tc>
                <a:tc>
                  <a:txBody>
                    <a:bodyPr>
                      <a:noAutofit/>
                    </a:bodyPr>
                    <a:lstStyle/>
                    <a:p>
                      <a:pPr indent="0" lvl="0" marL="0" rtl="0" algn="ctr">
                        <a:lnSpc>
                          <a:spcPct val="115000"/>
                        </a:lnSpc>
                        <a:spcBef>
                          <a:spcPts val="0"/>
                        </a:spcBef>
                        <a:spcAft>
                          <a:spcPts val="0"/>
                        </a:spcAft>
                        <a:buNone/>
                      </a:pPr>
                      <a:r>
                        <a:rPr lang="en-GB"/>
                        <a:t>0.14</a:t>
                      </a:r>
                      <a:endParaRPr/>
                    </a:p>
                  </a:txBody>
                  <a:tcPr marT="19050" marB="19050" marR="28575" marL="28575" anchor="b"/>
                </a:tc>
                <a:tc>
                  <a:txBody>
                    <a:bodyPr>
                      <a:noAutofit/>
                    </a:bodyPr>
                    <a:lstStyle/>
                    <a:p>
                      <a:pPr indent="0" lvl="0" marL="0" rtl="0" algn="ctr">
                        <a:lnSpc>
                          <a:spcPct val="115000"/>
                        </a:lnSpc>
                        <a:spcBef>
                          <a:spcPts val="0"/>
                        </a:spcBef>
                        <a:spcAft>
                          <a:spcPts val="0"/>
                        </a:spcAft>
                        <a:buNone/>
                      </a:pPr>
                      <a:r>
                        <a:rPr lang="en-GB"/>
                        <a:t>-0.01</a:t>
                      </a:r>
                      <a:endParaRPr/>
                    </a:p>
                  </a:txBody>
                  <a:tcPr marT="19050" marB="19050" marR="28575" marL="28575" anchor="b"/>
                </a:tc>
                <a:tc>
                  <a:txBody>
                    <a:bodyPr>
                      <a:noAutofit/>
                    </a:bodyPr>
                    <a:lstStyle/>
                    <a:p>
                      <a:pPr indent="0" lvl="0" marL="0" rtl="0" algn="ctr">
                        <a:lnSpc>
                          <a:spcPct val="115000"/>
                        </a:lnSpc>
                        <a:spcBef>
                          <a:spcPts val="0"/>
                        </a:spcBef>
                        <a:spcAft>
                          <a:spcPts val="0"/>
                        </a:spcAft>
                        <a:buNone/>
                      </a:pPr>
                      <a:r>
                        <a:rPr lang="en-GB"/>
                        <a:t>-0.03</a:t>
                      </a:r>
                      <a:endParaRPr/>
                    </a:p>
                  </a:txBody>
                  <a:tcPr marT="19050" marB="19050" marR="28575" marL="28575" anchor="b"/>
                </a:tc>
              </a:tr>
              <a:tr h="304750">
                <a:tc>
                  <a:txBody>
                    <a:bodyPr>
                      <a:noAutofit/>
                    </a:bodyPr>
                    <a:lstStyle/>
                    <a:p>
                      <a:pPr indent="0" lvl="0" marL="0" rtl="0" algn="ctr">
                        <a:lnSpc>
                          <a:spcPct val="115000"/>
                        </a:lnSpc>
                        <a:spcBef>
                          <a:spcPts val="0"/>
                        </a:spcBef>
                        <a:spcAft>
                          <a:spcPts val="0"/>
                        </a:spcAft>
                        <a:buNone/>
                      </a:pPr>
                      <a:r>
                        <a:rPr lang="en-GB"/>
                        <a:t>Capital</a:t>
                      </a:r>
                      <a:endParaRPr/>
                    </a:p>
                  </a:txBody>
                  <a:tcPr marT="19050" marB="19050" marR="28575" marL="28575" anchor="b"/>
                </a:tc>
                <a:tc>
                  <a:txBody>
                    <a:bodyPr>
                      <a:noAutofit/>
                    </a:bodyPr>
                    <a:lstStyle/>
                    <a:p>
                      <a:pPr indent="0" lvl="0" marL="0" rtl="0" algn="ctr">
                        <a:lnSpc>
                          <a:spcPct val="115000"/>
                        </a:lnSpc>
                        <a:spcBef>
                          <a:spcPts val="0"/>
                        </a:spcBef>
                        <a:spcAft>
                          <a:spcPts val="0"/>
                        </a:spcAft>
                        <a:buNone/>
                      </a:pPr>
                      <a:r>
                        <a:rPr lang="en-GB"/>
                        <a:t>-0.97</a:t>
                      </a:r>
                      <a:endParaRPr/>
                    </a:p>
                  </a:txBody>
                  <a:tcPr marT="19050" marB="19050" marR="28575" marL="28575" anchor="b"/>
                </a:tc>
                <a:tc>
                  <a:txBody>
                    <a:bodyPr>
                      <a:noAutofit/>
                    </a:bodyPr>
                    <a:lstStyle/>
                    <a:p>
                      <a:pPr indent="0" lvl="0" marL="0" rtl="0" algn="ctr">
                        <a:lnSpc>
                          <a:spcPct val="115000"/>
                        </a:lnSpc>
                        <a:spcBef>
                          <a:spcPts val="0"/>
                        </a:spcBef>
                        <a:spcAft>
                          <a:spcPts val="0"/>
                        </a:spcAft>
                        <a:buNone/>
                      </a:pPr>
                      <a:r>
                        <a:rPr lang="en-GB"/>
                        <a:t>0.18</a:t>
                      </a:r>
                      <a:endParaRPr/>
                    </a:p>
                  </a:txBody>
                  <a:tcPr marT="19050" marB="19050" marR="28575" marL="28575" anchor="b"/>
                </a:tc>
                <a:tc>
                  <a:txBody>
                    <a:bodyPr>
                      <a:noAutofit/>
                    </a:bodyPr>
                    <a:lstStyle/>
                    <a:p>
                      <a:pPr indent="0" lvl="0" marL="0" rtl="0" algn="ctr">
                        <a:lnSpc>
                          <a:spcPct val="115000"/>
                        </a:lnSpc>
                        <a:spcBef>
                          <a:spcPts val="0"/>
                        </a:spcBef>
                        <a:spcAft>
                          <a:spcPts val="0"/>
                        </a:spcAft>
                        <a:buNone/>
                      </a:pPr>
                      <a:r>
                        <a:rPr lang="en-GB"/>
                        <a:t>0.03</a:t>
                      </a:r>
                      <a:endParaRPr/>
                    </a:p>
                  </a:txBody>
                  <a:tcPr marT="19050" marB="19050" marR="28575" marL="28575" anchor="b"/>
                </a:tc>
                <a:tc>
                  <a:txBody>
                    <a:bodyPr>
                      <a:noAutofit/>
                    </a:bodyPr>
                    <a:lstStyle/>
                    <a:p>
                      <a:pPr indent="0" lvl="0" marL="0" rtl="0" algn="ctr">
                        <a:lnSpc>
                          <a:spcPct val="115000"/>
                        </a:lnSpc>
                        <a:spcBef>
                          <a:spcPts val="0"/>
                        </a:spcBef>
                        <a:spcAft>
                          <a:spcPts val="0"/>
                        </a:spcAft>
                        <a:buNone/>
                      </a:pPr>
                      <a:r>
                        <a:rPr lang="en-GB"/>
                        <a:t>-0.01</a:t>
                      </a:r>
                      <a:endParaRPr/>
                    </a:p>
                  </a:txBody>
                  <a:tcPr marT="19050" marB="19050" marR="28575" marL="28575" anchor="b"/>
                </a:tc>
              </a:tr>
              <a:tr h="228550">
                <a:tc>
                  <a:txBody>
                    <a:bodyPr>
                      <a:noAutofit/>
                    </a:bodyPr>
                    <a:lstStyle/>
                    <a:p>
                      <a:pPr indent="0" lvl="0" marL="0" rtl="0" algn="ctr">
                        <a:lnSpc>
                          <a:spcPct val="115000"/>
                        </a:lnSpc>
                        <a:spcBef>
                          <a:spcPts val="0"/>
                        </a:spcBef>
                        <a:spcAft>
                          <a:spcPts val="0"/>
                        </a:spcAft>
                        <a:buNone/>
                      </a:pPr>
                      <a:r>
                        <a:rPr lang="en-GB"/>
                        <a:t>NatRes</a:t>
                      </a:r>
                      <a:endParaRPr/>
                    </a:p>
                  </a:txBody>
                  <a:tcPr marT="19050" marB="19050" marR="28575" marL="28575" anchor="b"/>
                </a:tc>
                <a:tc>
                  <a:txBody>
                    <a:bodyPr>
                      <a:noAutofit/>
                    </a:bodyPr>
                    <a:lstStyle/>
                    <a:p>
                      <a:pPr indent="0" lvl="0" marL="0" rtl="0" algn="ctr">
                        <a:lnSpc>
                          <a:spcPct val="115000"/>
                        </a:lnSpc>
                        <a:spcBef>
                          <a:spcPts val="0"/>
                        </a:spcBef>
                        <a:spcAft>
                          <a:spcPts val="0"/>
                        </a:spcAft>
                        <a:buNone/>
                      </a:pPr>
                      <a:r>
                        <a:rPr lang="en-GB"/>
                        <a:t>0</a:t>
                      </a:r>
                      <a:endParaRPr/>
                    </a:p>
                  </a:txBody>
                  <a:tcPr marT="19050" marB="19050" marR="28575" marL="28575" anchor="b"/>
                </a:tc>
                <a:tc>
                  <a:txBody>
                    <a:bodyPr>
                      <a:noAutofit/>
                    </a:bodyPr>
                    <a:lstStyle/>
                    <a:p>
                      <a:pPr indent="0" lvl="0" marL="0" rtl="0" algn="ctr">
                        <a:lnSpc>
                          <a:spcPct val="115000"/>
                        </a:lnSpc>
                        <a:spcBef>
                          <a:spcPts val="0"/>
                        </a:spcBef>
                        <a:spcAft>
                          <a:spcPts val="0"/>
                        </a:spcAft>
                        <a:buNone/>
                      </a:pPr>
                      <a:r>
                        <a:rPr lang="en-GB"/>
                        <a:t>0</a:t>
                      </a:r>
                      <a:endParaRPr/>
                    </a:p>
                  </a:txBody>
                  <a:tcPr marT="19050" marB="19050" marR="28575" marL="28575" anchor="b"/>
                </a:tc>
                <a:tc>
                  <a:txBody>
                    <a:bodyPr>
                      <a:noAutofit/>
                    </a:bodyPr>
                    <a:lstStyle/>
                    <a:p>
                      <a:pPr indent="0" lvl="0" marL="0" rtl="0" algn="ctr">
                        <a:lnSpc>
                          <a:spcPct val="115000"/>
                        </a:lnSpc>
                        <a:spcBef>
                          <a:spcPts val="0"/>
                        </a:spcBef>
                        <a:spcAft>
                          <a:spcPts val="0"/>
                        </a:spcAft>
                        <a:buNone/>
                      </a:pPr>
                      <a:r>
                        <a:rPr lang="en-GB"/>
                        <a:t>0</a:t>
                      </a:r>
                      <a:endParaRPr/>
                    </a:p>
                  </a:txBody>
                  <a:tcPr marT="19050" marB="19050" marR="28575" marL="28575" anchor="b"/>
                </a:tc>
                <a:tc>
                  <a:txBody>
                    <a:bodyPr>
                      <a:noAutofit/>
                    </a:bodyPr>
                    <a:lstStyle/>
                    <a:p>
                      <a:pPr indent="0" lvl="0" marL="0" rtl="0" algn="ctr">
                        <a:lnSpc>
                          <a:spcPct val="115000"/>
                        </a:lnSpc>
                        <a:spcBef>
                          <a:spcPts val="0"/>
                        </a:spcBef>
                        <a:spcAft>
                          <a:spcPts val="0"/>
                        </a:spcAft>
                        <a:buNone/>
                      </a:pPr>
                      <a:r>
                        <a:rPr lang="en-GB"/>
                        <a:t>0</a:t>
                      </a:r>
                      <a:endParaRPr/>
                    </a:p>
                  </a:txBody>
                  <a:tcPr marT="19050" marB="19050" marR="28575" marL="28575" anchor="b"/>
                </a:tc>
              </a:tr>
            </a:tbl>
          </a:graphicData>
        </a:graphic>
      </p:graphicFrame>
      <p:sp>
        <p:nvSpPr>
          <p:cNvPr id="157" name="Google Shape;157;p28"/>
          <p:cNvSpPr txBox="1"/>
          <p:nvPr>
            <p:ph idx="1" type="body"/>
          </p:nvPr>
        </p:nvSpPr>
        <p:spPr>
          <a:xfrm>
            <a:off x="311700" y="2652750"/>
            <a:ext cx="8520600" cy="227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Import demand of food by SSA gone down =&gt; demand for endowments gone down Import demand of other P/S by SSA gone up =&gt; demand for endowments gone up in the Markets of EU</a:t>
            </a:r>
            <a:endParaRPr/>
          </a:p>
          <a:p>
            <a:pPr indent="0" lvl="0" marL="0" rtl="0" algn="l">
              <a:spcBef>
                <a:spcPts val="1600"/>
              </a:spcBef>
              <a:spcAft>
                <a:spcPts val="1600"/>
              </a:spcAft>
              <a:buNone/>
            </a:pPr>
            <a:r>
              <a:rPr lang="en-GB"/>
              <a:t>So it is concluded that </a:t>
            </a:r>
            <a:r>
              <a:rPr b="1" lang="en-GB"/>
              <a:t>employment would be generated in Mnfcs and Svces sector but there will be unemployment in Food sector</a:t>
            </a:r>
            <a:endParaRPr b="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311700" y="108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Effect on Endowment demand by SSA</a:t>
            </a:r>
            <a:endParaRPr/>
          </a:p>
        </p:txBody>
      </p:sp>
      <p:sp>
        <p:nvSpPr>
          <p:cNvPr id="163" name="Google Shape;163;p29"/>
          <p:cNvSpPr txBox="1"/>
          <p:nvPr>
            <p:ph idx="1" type="body"/>
          </p:nvPr>
        </p:nvSpPr>
        <p:spPr>
          <a:xfrm>
            <a:off x="239600" y="717300"/>
            <a:ext cx="3771300" cy="1280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1400">
                <a:solidFill>
                  <a:srgbClr val="000000"/>
                </a:solidFill>
                <a:latin typeface="Arial"/>
                <a:ea typeface="Arial"/>
                <a:cs typeface="Arial"/>
                <a:sym typeface="Arial"/>
              </a:rPr>
              <a:t>qfe[**SSA] : </a:t>
            </a:r>
            <a:r>
              <a:rPr lang="en-GB"/>
              <a:t>is the demand of endowments in SSA due to change in the demand of imports by SSA</a:t>
            </a:r>
            <a:endParaRPr/>
          </a:p>
        </p:txBody>
      </p:sp>
      <p:graphicFrame>
        <p:nvGraphicFramePr>
          <p:cNvPr id="164" name="Google Shape;164;p29"/>
          <p:cNvGraphicFramePr/>
          <p:nvPr/>
        </p:nvGraphicFramePr>
        <p:xfrm>
          <a:off x="4300800" y="771450"/>
          <a:ext cx="3000000" cy="3000000"/>
        </p:xfrm>
        <a:graphic>
          <a:graphicData uri="http://schemas.openxmlformats.org/drawingml/2006/table">
            <a:tbl>
              <a:tblPr>
                <a:noFill/>
                <a:tableStyleId>{93A62431-F131-432C-A51E-B0145D970D1B}</a:tableStyleId>
              </a:tblPr>
              <a:tblGrid>
                <a:gridCol w="906300"/>
                <a:gridCol w="906300"/>
                <a:gridCol w="906300"/>
                <a:gridCol w="906300"/>
                <a:gridCol w="906300"/>
              </a:tblGrid>
              <a:tr h="244675">
                <a:tc>
                  <a:txBody>
                    <a:bodyPr>
                      <a:noAutofit/>
                    </a:bodyPr>
                    <a:lstStyle/>
                    <a:p>
                      <a:pPr indent="0" lvl="0" marL="0" rtl="0" algn="ctr">
                        <a:lnSpc>
                          <a:spcPct val="115000"/>
                        </a:lnSpc>
                        <a:spcBef>
                          <a:spcPts val="0"/>
                        </a:spcBef>
                        <a:spcAft>
                          <a:spcPts val="0"/>
                        </a:spcAft>
                        <a:buNone/>
                      </a:pPr>
                      <a:r>
                        <a:rPr lang="en-GB"/>
                        <a:t>qfe[**SSA]</a:t>
                      </a:r>
                      <a:endParaRPr/>
                    </a:p>
                  </a:txBody>
                  <a:tcPr marT="19050" marB="19050" marR="28575" marL="28575" anchor="b"/>
                </a:tc>
                <a:tc>
                  <a:txBody>
                    <a:bodyPr>
                      <a:noAutofit/>
                    </a:bodyPr>
                    <a:lstStyle/>
                    <a:p>
                      <a:pPr indent="0" lvl="0" marL="0" rtl="0" algn="ctr">
                        <a:lnSpc>
                          <a:spcPct val="115000"/>
                        </a:lnSpc>
                        <a:spcBef>
                          <a:spcPts val="0"/>
                        </a:spcBef>
                        <a:spcAft>
                          <a:spcPts val="0"/>
                        </a:spcAft>
                        <a:buNone/>
                      </a:pPr>
                      <a:r>
                        <a:rPr lang="en-GB"/>
                        <a:t>Food</a:t>
                      </a:r>
                      <a:endParaRPr/>
                    </a:p>
                  </a:txBody>
                  <a:tcPr marT="19050" marB="19050" marR="28575" marL="28575" anchor="b"/>
                </a:tc>
                <a:tc>
                  <a:txBody>
                    <a:bodyPr>
                      <a:noAutofit/>
                    </a:bodyPr>
                    <a:lstStyle/>
                    <a:p>
                      <a:pPr indent="0" lvl="0" marL="0" rtl="0" algn="ctr">
                        <a:lnSpc>
                          <a:spcPct val="115000"/>
                        </a:lnSpc>
                        <a:spcBef>
                          <a:spcPts val="0"/>
                        </a:spcBef>
                        <a:spcAft>
                          <a:spcPts val="0"/>
                        </a:spcAft>
                        <a:buNone/>
                      </a:pPr>
                      <a:r>
                        <a:rPr lang="en-GB"/>
                        <a:t>Mnfcs</a:t>
                      </a:r>
                      <a:endParaRPr/>
                    </a:p>
                  </a:txBody>
                  <a:tcPr marT="19050" marB="19050" marR="28575" marL="28575" anchor="b"/>
                </a:tc>
                <a:tc>
                  <a:txBody>
                    <a:bodyPr>
                      <a:noAutofit/>
                    </a:bodyPr>
                    <a:lstStyle/>
                    <a:p>
                      <a:pPr indent="0" lvl="0" marL="0" rtl="0" algn="ctr">
                        <a:lnSpc>
                          <a:spcPct val="115000"/>
                        </a:lnSpc>
                        <a:spcBef>
                          <a:spcPts val="0"/>
                        </a:spcBef>
                        <a:spcAft>
                          <a:spcPts val="0"/>
                        </a:spcAft>
                        <a:buNone/>
                      </a:pPr>
                      <a:r>
                        <a:rPr lang="en-GB"/>
                        <a:t>Svces</a:t>
                      </a:r>
                      <a:endParaRPr/>
                    </a:p>
                  </a:txBody>
                  <a:tcPr marT="19050" marB="19050" marR="28575" marL="28575" anchor="b"/>
                </a:tc>
                <a:tc>
                  <a:txBody>
                    <a:bodyPr>
                      <a:noAutofit/>
                    </a:bodyPr>
                    <a:lstStyle/>
                    <a:p>
                      <a:pPr indent="0" lvl="0" marL="0" rtl="0" algn="ctr">
                        <a:lnSpc>
                          <a:spcPct val="115000"/>
                        </a:lnSpc>
                        <a:spcBef>
                          <a:spcPts val="0"/>
                        </a:spcBef>
                        <a:spcAft>
                          <a:spcPts val="0"/>
                        </a:spcAft>
                        <a:buNone/>
                      </a:pPr>
                      <a:r>
                        <a:rPr lang="en-GB"/>
                        <a:t>CGDS</a:t>
                      </a:r>
                      <a:endParaRPr/>
                    </a:p>
                  </a:txBody>
                  <a:tcPr marT="19050" marB="19050" marR="28575" marL="28575" anchor="b"/>
                </a:tc>
              </a:tr>
              <a:tr h="244675">
                <a:tc>
                  <a:txBody>
                    <a:bodyPr>
                      <a:noAutofit/>
                    </a:bodyPr>
                    <a:lstStyle/>
                    <a:p>
                      <a:pPr indent="0" lvl="0" marL="0" rtl="0" algn="ctr">
                        <a:lnSpc>
                          <a:spcPct val="115000"/>
                        </a:lnSpc>
                        <a:spcBef>
                          <a:spcPts val="0"/>
                        </a:spcBef>
                        <a:spcAft>
                          <a:spcPts val="0"/>
                        </a:spcAft>
                        <a:buNone/>
                      </a:pPr>
                      <a:r>
                        <a:rPr lang="en-GB"/>
                        <a:t>Land</a:t>
                      </a:r>
                      <a:endParaRPr/>
                    </a:p>
                  </a:txBody>
                  <a:tcPr marT="19050" marB="19050" marR="28575" marL="28575" anchor="b"/>
                </a:tc>
                <a:tc>
                  <a:txBody>
                    <a:bodyPr>
                      <a:noAutofit/>
                    </a:bodyPr>
                    <a:lstStyle/>
                    <a:p>
                      <a:pPr indent="0" lvl="0" marL="0" rtl="0" algn="ctr">
                        <a:lnSpc>
                          <a:spcPct val="115000"/>
                        </a:lnSpc>
                        <a:spcBef>
                          <a:spcPts val="0"/>
                        </a:spcBef>
                        <a:spcAft>
                          <a:spcPts val="0"/>
                        </a:spcAft>
                        <a:buNone/>
                      </a:pPr>
                      <a:r>
                        <a:rPr lang="en-GB"/>
                        <a:t>0</a:t>
                      </a:r>
                      <a:endParaRPr/>
                    </a:p>
                  </a:txBody>
                  <a:tcPr marT="19050" marB="19050" marR="28575" marL="28575" anchor="b"/>
                </a:tc>
                <a:tc>
                  <a:txBody>
                    <a:bodyPr>
                      <a:noAutofit/>
                    </a:bodyPr>
                    <a:lstStyle/>
                    <a:p>
                      <a:pPr indent="0" lvl="0" marL="0" rtl="0" algn="ctr">
                        <a:lnSpc>
                          <a:spcPct val="115000"/>
                        </a:lnSpc>
                        <a:spcBef>
                          <a:spcPts val="0"/>
                        </a:spcBef>
                        <a:spcAft>
                          <a:spcPts val="0"/>
                        </a:spcAft>
                        <a:buNone/>
                      </a:pPr>
                      <a:r>
                        <a:rPr lang="en-GB"/>
                        <a:t>-9.46</a:t>
                      </a:r>
                      <a:endParaRPr/>
                    </a:p>
                  </a:txBody>
                  <a:tcPr marT="19050" marB="19050" marR="28575" marL="28575" anchor="b"/>
                </a:tc>
                <a:tc>
                  <a:txBody>
                    <a:bodyPr>
                      <a:noAutofit/>
                    </a:bodyPr>
                    <a:lstStyle/>
                    <a:p>
                      <a:pPr indent="0" lvl="0" marL="0" rtl="0" algn="ctr">
                        <a:lnSpc>
                          <a:spcPct val="115000"/>
                        </a:lnSpc>
                        <a:spcBef>
                          <a:spcPts val="0"/>
                        </a:spcBef>
                        <a:spcAft>
                          <a:spcPts val="0"/>
                        </a:spcAft>
                        <a:buNone/>
                      </a:pPr>
                      <a:r>
                        <a:rPr lang="en-GB"/>
                        <a:t>-8.56</a:t>
                      </a:r>
                      <a:endParaRPr/>
                    </a:p>
                  </a:txBody>
                  <a:tcPr marT="19050" marB="19050" marR="28575" marL="28575" anchor="b"/>
                </a:tc>
                <a:tc>
                  <a:txBody>
                    <a:bodyPr>
                      <a:noAutofit/>
                    </a:bodyPr>
                    <a:lstStyle/>
                    <a:p>
                      <a:pPr indent="0" lvl="0" marL="0" rtl="0" algn="ctr">
                        <a:lnSpc>
                          <a:spcPct val="115000"/>
                        </a:lnSpc>
                        <a:spcBef>
                          <a:spcPts val="0"/>
                        </a:spcBef>
                        <a:spcAft>
                          <a:spcPts val="0"/>
                        </a:spcAft>
                        <a:buNone/>
                      </a:pPr>
                      <a:r>
                        <a:rPr lang="en-GB"/>
                        <a:t>-6.97</a:t>
                      </a:r>
                      <a:endParaRPr/>
                    </a:p>
                  </a:txBody>
                  <a:tcPr marT="19050" marB="19050" marR="28575" marL="28575" anchor="b"/>
                </a:tc>
              </a:tr>
              <a:tr h="244675">
                <a:tc>
                  <a:txBody>
                    <a:bodyPr>
                      <a:noAutofit/>
                    </a:bodyPr>
                    <a:lstStyle/>
                    <a:p>
                      <a:pPr indent="0" lvl="0" marL="0" rtl="0" algn="ctr">
                        <a:lnSpc>
                          <a:spcPct val="115000"/>
                        </a:lnSpc>
                        <a:spcBef>
                          <a:spcPts val="0"/>
                        </a:spcBef>
                        <a:spcAft>
                          <a:spcPts val="0"/>
                        </a:spcAft>
                        <a:buNone/>
                      </a:pPr>
                      <a:r>
                        <a:rPr lang="en-GB"/>
                        <a:t>UnskLab</a:t>
                      </a:r>
                      <a:endParaRPr/>
                    </a:p>
                  </a:txBody>
                  <a:tcPr marT="19050" marB="19050" marR="28575" marL="28575" anchor="b"/>
                </a:tc>
                <a:tc>
                  <a:txBody>
                    <a:bodyPr>
                      <a:noAutofit/>
                    </a:bodyPr>
                    <a:lstStyle/>
                    <a:p>
                      <a:pPr indent="0" lvl="0" marL="0" rtl="0" algn="ctr">
                        <a:lnSpc>
                          <a:spcPct val="115000"/>
                        </a:lnSpc>
                        <a:spcBef>
                          <a:spcPts val="0"/>
                        </a:spcBef>
                        <a:spcAft>
                          <a:spcPts val="0"/>
                        </a:spcAft>
                        <a:buNone/>
                      </a:pPr>
                      <a:r>
                        <a:rPr lang="en-GB"/>
                        <a:t>8.36</a:t>
                      </a:r>
                      <a:endParaRPr/>
                    </a:p>
                  </a:txBody>
                  <a:tcPr marT="19050" marB="19050" marR="28575" marL="28575" anchor="b"/>
                </a:tc>
                <a:tc>
                  <a:txBody>
                    <a:bodyPr>
                      <a:noAutofit/>
                    </a:bodyPr>
                    <a:lstStyle/>
                    <a:p>
                      <a:pPr indent="0" lvl="0" marL="0" rtl="0" algn="ctr">
                        <a:lnSpc>
                          <a:spcPct val="115000"/>
                        </a:lnSpc>
                        <a:spcBef>
                          <a:spcPts val="0"/>
                        </a:spcBef>
                        <a:spcAft>
                          <a:spcPts val="0"/>
                        </a:spcAft>
                        <a:buNone/>
                      </a:pPr>
                      <a:r>
                        <a:rPr lang="en-GB"/>
                        <a:t>-5.89</a:t>
                      </a:r>
                      <a:endParaRPr/>
                    </a:p>
                  </a:txBody>
                  <a:tcPr marT="19050" marB="19050" marR="28575" marL="28575" anchor="b"/>
                </a:tc>
                <a:tc>
                  <a:txBody>
                    <a:bodyPr>
                      <a:noAutofit/>
                    </a:bodyPr>
                    <a:lstStyle/>
                    <a:p>
                      <a:pPr indent="0" lvl="0" marL="0" rtl="0" algn="ctr">
                        <a:lnSpc>
                          <a:spcPct val="115000"/>
                        </a:lnSpc>
                        <a:spcBef>
                          <a:spcPts val="0"/>
                        </a:spcBef>
                        <a:spcAft>
                          <a:spcPts val="0"/>
                        </a:spcAft>
                        <a:buNone/>
                      </a:pPr>
                      <a:r>
                        <a:rPr lang="en-GB"/>
                        <a:t>-2.87</a:t>
                      </a:r>
                      <a:endParaRPr/>
                    </a:p>
                  </a:txBody>
                  <a:tcPr marT="19050" marB="19050" marR="28575" marL="28575" anchor="b"/>
                </a:tc>
                <a:tc>
                  <a:txBody>
                    <a:bodyPr>
                      <a:noAutofit/>
                    </a:bodyPr>
                    <a:lstStyle/>
                    <a:p>
                      <a:pPr indent="0" lvl="0" marL="0" rtl="0" algn="ctr">
                        <a:lnSpc>
                          <a:spcPct val="115000"/>
                        </a:lnSpc>
                        <a:spcBef>
                          <a:spcPts val="0"/>
                        </a:spcBef>
                        <a:spcAft>
                          <a:spcPts val="0"/>
                        </a:spcAft>
                        <a:buNone/>
                      </a:pPr>
                      <a:r>
                        <a:rPr lang="en-GB"/>
                        <a:t>-1.16</a:t>
                      </a:r>
                      <a:endParaRPr/>
                    </a:p>
                  </a:txBody>
                  <a:tcPr marT="19050" marB="19050" marR="28575" marL="28575" anchor="b"/>
                </a:tc>
              </a:tr>
              <a:tr h="244675">
                <a:tc>
                  <a:txBody>
                    <a:bodyPr>
                      <a:noAutofit/>
                    </a:bodyPr>
                    <a:lstStyle/>
                    <a:p>
                      <a:pPr indent="0" lvl="0" marL="0" rtl="0" algn="ctr">
                        <a:lnSpc>
                          <a:spcPct val="115000"/>
                        </a:lnSpc>
                        <a:spcBef>
                          <a:spcPts val="0"/>
                        </a:spcBef>
                        <a:spcAft>
                          <a:spcPts val="0"/>
                        </a:spcAft>
                        <a:buNone/>
                      </a:pPr>
                      <a:r>
                        <a:rPr lang="en-GB"/>
                        <a:t>SkLab</a:t>
                      </a:r>
                      <a:endParaRPr/>
                    </a:p>
                  </a:txBody>
                  <a:tcPr marT="19050" marB="19050" marR="28575" marL="28575" anchor="b"/>
                </a:tc>
                <a:tc>
                  <a:txBody>
                    <a:bodyPr>
                      <a:noAutofit/>
                    </a:bodyPr>
                    <a:lstStyle/>
                    <a:p>
                      <a:pPr indent="0" lvl="0" marL="0" rtl="0" algn="ctr">
                        <a:lnSpc>
                          <a:spcPct val="115000"/>
                        </a:lnSpc>
                        <a:spcBef>
                          <a:spcPts val="0"/>
                        </a:spcBef>
                        <a:spcAft>
                          <a:spcPts val="0"/>
                        </a:spcAft>
                        <a:buNone/>
                      </a:pPr>
                      <a:r>
                        <a:rPr lang="en-GB"/>
                        <a:t>9.78</a:t>
                      </a:r>
                      <a:endParaRPr/>
                    </a:p>
                  </a:txBody>
                  <a:tcPr marT="19050" marB="19050" marR="28575" marL="28575" anchor="b"/>
                </a:tc>
                <a:tc>
                  <a:txBody>
                    <a:bodyPr>
                      <a:noAutofit/>
                    </a:bodyPr>
                    <a:lstStyle/>
                    <a:p>
                      <a:pPr indent="0" lvl="0" marL="0" rtl="0" algn="ctr">
                        <a:lnSpc>
                          <a:spcPct val="115000"/>
                        </a:lnSpc>
                        <a:spcBef>
                          <a:spcPts val="0"/>
                        </a:spcBef>
                        <a:spcAft>
                          <a:spcPts val="0"/>
                        </a:spcAft>
                        <a:buNone/>
                      </a:pPr>
                      <a:r>
                        <a:rPr lang="en-GB"/>
                        <a:t>-3.52</a:t>
                      </a:r>
                      <a:endParaRPr/>
                    </a:p>
                  </a:txBody>
                  <a:tcPr marT="19050" marB="19050" marR="28575" marL="28575" anchor="b"/>
                </a:tc>
                <a:tc>
                  <a:txBody>
                    <a:bodyPr>
                      <a:noAutofit/>
                    </a:bodyPr>
                    <a:lstStyle/>
                    <a:p>
                      <a:pPr indent="0" lvl="0" marL="0" rtl="0" algn="ctr">
                        <a:lnSpc>
                          <a:spcPct val="115000"/>
                        </a:lnSpc>
                        <a:spcBef>
                          <a:spcPts val="0"/>
                        </a:spcBef>
                        <a:spcAft>
                          <a:spcPts val="0"/>
                        </a:spcAft>
                        <a:buNone/>
                      </a:pPr>
                      <a:r>
                        <a:rPr lang="en-GB"/>
                        <a:t>0.11</a:t>
                      </a:r>
                      <a:endParaRPr/>
                    </a:p>
                  </a:txBody>
                  <a:tcPr marT="19050" marB="19050" marR="28575" marL="28575" anchor="b"/>
                </a:tc>
                <a:tc>
                  <a:txBody>
                    <a:bodyPr>
                      <a:noAutofit/>
                    </a:bodyPr>
                    <a:lstStyle/>
                    <a:p>
                      <a:pPr indent="0" lvl="0" marL="0" rtl="0" algn="ctr">
                        <a:lnSpc>
                          <a:spcPct val="115000"/>
                        </a:lnSpc>
                        <a:spcBef>
                          <a:spcPts val="0"/>
                        </a:spcBef>
                        <a:spcAft>
                          <a:spcPts val="0"/>
                        </a:spcAft>
                        <a:buNone/>
                      </a:pPr>
                      <a:r>
                        <a:rPr lang="en-GB"/>
                        <a:t>1</a:t>
                      </a:r>
                      <a:endParaRPr/>
                    </a:p>
                  </a:txBody>
                  <a:tcPr marT="19050" marB="19050" marR="28575" marL="28575" anchor="b"/>
                </a:tc>
              </a:tr>
              <a:tr h="244675">
                <a:tc>
                  <a:txBody>
                    <a:bodyPr>
                      <a:noAutofit/>
                    </a:bodyPr>
                    <a:lstStyle/>
                    <a:p>
                      <a:pPr indent="0" lvl="0" marL="0" rtl="0" algn="ctr">
                        <a:lnSpc>
                          <a:spcPct val="115000"/>
                        </a:lnSpc>
                        <a:spcBef>
                          <a:spcPts val="0"/>
                        </a:spcBef>
                        <a:spcAft>
                          <a:spcPts val="0"/>
                        </a:spcAft>
                        <a:buNone/>
                      </a:pPr>
                      <a:r>
                        <a:rPr lang="en-GB"/>
                        <a:t>Capital</a:t>
                      </a:r>
                      <a:endParaRPr/>
                    </a:p>
                  </a:txBody>
                  <a:tcPr marT="19050" marB="19050" marR="28575" marL="28575" anchor="b"/>
                </a:tc>
                <a:tc>
                  <a:txBody>
                    <a:bodyPr>
                      <a:noAutofit/>
                    </a:bodyPr>
                    <a:lstStyle/>
                    <a:p>
                      <a:pPr indent="0" lvl="0" marL="0" rtl="0" algn="ctr">
                        <a:lnSpc>
                          <a:spcPct val="115000"/>
                        </a:lnSpc>
                        <a:spcBef>
                          <a:spcPts val="0"/>
                        </a:spcBef>
                        <a:spcAft>
                          <a:spcPts val="0"/>
                        </a:spcAft>
                        <a:buNone/>
                      </a:pPr>
                      <a:r>
                        <a:rPr lang="en-GB"/>
                        <a:t>9.64</a:t>
                      </a:r>
                      <a:endParaRPr/>
                    </a:p>
                  </a:txBody>
                  <a:tcPr marT="19050" marB="19050" marR="28575" marL="28575" anchor="b"/>
                </a:tc>
                <a:tc>
                  <a:txBody>
                    <a:bodyPr>
                      <a:noAutofit/>
                    </a:bodyPr>
                    <a:lstStyle/>
                    <a:p>
                      <a:pPr indent="0" lvl="0" marL="0" rtl="0" algn="ctr">
                        <a:lnSpc>
                          <a:spcPct val="115000"/>
                        </a:lnSpc>
                        <a:spcBef>
                          <a:spcPts val="0"/>
                        </a:spcBef>
                        <a:spcAft>
                          <a:spcPts val="0"/>
                        </a:spcAft>
                        <a:buNone/>
                      </a:pPr>
                      <a:r>
                        <a:rPr lang="en-GB"/>
                        <a:t>-3.77</a:t>
                      </a:r>
                      <a:endParaRPr/>
                    </a:p>
                  </a:txBody>
                  <a:tcPr marT="19050" marB="19050" marR="28575" marL="28575" anchor="b"/>
                </a:tc>
                <a:tc>
                  <a:txBody>
                    <a:bodyPr>
                      <a:noAutofit/>
                    </a:bodyPr>
                    <a:lstStyle/>
                    <a:p>
                      <a:pPr indent="0" lvl="0" marL="0" rtl="0" algn="ctr">
                        <a:lnSpc>
                          <a:spcPct val="115000"/>
                        </a:lnSpc>
                        <a:spcBef>
                          <a:spcPts val="0"/>
                        </a:spcBef>
                        <a:spcAft>
                          <a:spcPts val="0"/>
                        </a:spcAft>
                        <a:buNone/>
                      </a:pPr>
                      <a:r>
                        <a:rPr lang="en-GB"/>
                        <a:t>-0.2</a:t>
                      </a:r>
                      <a:endParaRPr/>
                    </a:p>
                  </a:txBody>
                  <a:tcPr marT="19050" marB="19050" marR="28575" marL="28575" anchor="b"/>
                </a:tc>
                <a:tc>
                  <a:txBody>
                    <a:bodyPr>
                      <a:noAutofit/>
                    </a:bodyPr>
                    <a:lstStyle/>
                    <a:p>
                      <a:pPr indent="0" lvl="0" marL="0" rtl="0" algn="ctr">
                        <a:lnSpc>
                          <a:spcPct val="115000"/>
                        </a:lnSpc>
                        <a:spcBef>
                          <a:spcPts val="0"/>
                        </a:spcBef>
                        <a:spcAft>
                          <a:spcPts val="0"/>
                        </a:spcAft>
                        <a:buNone/>
                      </a:pPr>
                      <a:r>
                        <a:rPr lang="en-GB"/>
                        <a:t>0.78</a:t>
                      </a:r>
                      <a:endParaRPr/>
                    </a:p>
                  </a:txBody>
                  <a:tcPr marT="19050" marB="19050" marR="28575" marL="28575" anchor="b"/>
                </a:tc>
              </a:tr>
              <a:tr h="244675">
                <a:tc>
                  <a:txBody>
                    <a:bodyPr>
                      <a:noAutofit/>
                    </a:bodyPr>
                    <a:lstStyle/>
                    <a:p>
                      <a:pPr indent="0" lvl="0" marL="0" rtl="0" algn="ctr">
                        <a:lnSpc>
                          <a:spcPct val="115000"/>
                        </a:lnSpc>
                        <a:spcBef>
                          <a:spcPts val="0"/>
                        </a:spcBef>
                        <a:spcAft>
                          <a:spcPts val="0"/>
                        </a:spcAft>
                        <a:buNone/>
                      </a:pPr>
                      <a:r>
                        <a:rPr lang="en-GB"/>
                        <a:t>NatRes</a:t>
                      </a:r>
                      <a:endParaRPr/>
                    </a:p>
                  </a:txBody>
                  <a:tcPr marT="19050" marB="19050" marR="28575" marL="28575" anchor="b"/>
                </a:tc>
                <a:tc>
                  <a:txBody>
                    <a:bodyPr>
                      <a:noAutofit/>
                    </a:bodyPr>
                    <a:lstStyle/>
                    <a:p>
                      <a:pPr indent="0" lvl="0" marL="0" rtl="0" algn="ctr">
                        <a:lnSpc>
                          <a:spcPct val="115000"/>
                        </a:lnSpc>
                        <a:spcBef>
                          <a:spcPts val="0"/>
                        </a:spcBef>
                        <a:spcAft>
                          <a:spcPts val="0"/>
                        </a:spcAft>
                        <a:buNone/>
                      </a:pPr>
                      <a:r>
                        <a:rPr lang="en-GB"/>
                        <a:t>0.02</a:t>
                      </a:r>
                      <a:endParaRPr/>
                    </a:p>
                  </a:txBody>
                  <a:tcPr marT="19050" marB="19050" marR="28575" marL="28575" anchor="b"/>
                </a:tc>
                <a:tc>
                  <a:txBody>
                    <a:bodyPr>
                      <a:noAutofit/>
                    </a:bodyPr>
                    <a:lstStyle/>
                    <a:p>
                      <a:pPr indent="0" lvl="0" marL="0" rtl="0" algn="ctr">
                        <a:lnSpc>
                          <a:spcPct val="115000"/>
                        </a:lnSpc>
                        <a:spcBef>
                          <a:spcPts val="0"/>
                        </a:spcBef>
                        <a:spcAft>
                          <a:spcPts val="0"/>
                        </a:spcAft>
                        <a:buNone/>
                      </a:pPr>
                      <a:r>
                        <a:rPr lang="en-GB"/>
                        <a:t>0</a:t>
                      </a:r>
                      <a:endParaRPr/>
                    </a:p>
                  </a:txBody>
                  <a:tcPr marT="19050" marB="19050" marR="28575" marL="28575" anchor="b"/>
                </a:tc>
                <a:tc>
                  <a:txBody>
                    <a:bodyPr>
                      <a:noAutofit/>
                    </a:bodyPr>
                    <a:lstStyle/>
                    <a:p>
                      <a:pPr indent="0" lvl="0" marL="0" rtl="0" algn="ctr">
                        <a:lnSpc>
                          <a:spcPct val="115000"/>
                        </a:lnSpc>
                        <a:spcBef>
                          <a:spcPts val="0"/>
                        </a:spcBef>
                        <a:spcAft>
                          <a:spcPts val="0"/>
                        </a:spcAft>
                        <a:buNone/>
                      </a:pPr>
                      <a:r>
                        <a:rPr lang="en-GB"/>
                        <a:t>0</a:t>
                      </a:r>
                      <a:endParaRPr/>
                    </a:p>
                  </a:txBody>
                  <a:tcPr marT="19050" marB="19050" marR="28575" marL="28575" anchor="b"/>
                </a:tc>
                <a:tc>
                  <a:txBody>
                    <a:bodyPr>
                      <a:noAutofit/>
                    </a:bodyPr>
                    <a:lstStyle/>
                    <a:p>
                      <a:pPr indent="0" lvl="0" marL="0" rtl="0" algn="ctr">
                        <a:lnSpc>
                          <a:spcPct val="115000"/>
                        </a:lnSpc>
                        <a:spcBef>
                          <a:spcPts val="0"/>
                        </a:spcBef>
                        <a:spcAft>
                          <a:spcPts val="0"/>
                        </a:spcAft>
                        <a:buNone/>
                      </a:pPr>
                      <a:r>
                        <a:rPr lang="en-GB"/>
                        <a:t>0</a:t>
                      </a:r>
                      <a:endParaRPr/>
                    </a:p>
                  </a:txBody>
                  <a:tcPr marT="19050" marB="19050" marR="28575" marL="28575" anchor="b"/>
                </a:tc>
              </a:tr>
            </a:tbl>
          </a:graphicData>
        </a:graphic>
      </p:graphicFrame>
      <p:sp>
        <p:nvSpPr>
          <p:cNvPr id="165" name="Google Shape;165;p29"/>
          <p:cNvSpPr txBox="1"/>
          <p:nvPr>
            <p:ph idx="1" type="body"/>
          </p:nvPr>
        </p:nvSpPr>
        <p:spPr>
          <a:xfrm>
            <a:off x="311700" y="2571750"/>
            <a:ext cx="8520600" cy="217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Import demand of food by SSA gone down =&gt; less imports from EU =&gt; Domestic demand of food by SSA gone up =&gt; demand for endowments gone up in the food markets of SSA and</a:t>
            </a:r>
            <a:r>
              <a:rPr b="1" lang="en-GB"/>
              <a:t> vice-versa in Mnfcs and Svces.</a:t>
            </a:r>
            <a:endParaRPr b="1"/>
          </a:p>
          <a:p>
            <a:pPr indent="0" lvl="0" marL="0" rtl="0" algn="l">
              <a:spcBef>
                <a:spcPts val="1600"/>
              </a:spcBef>
              <a:spcAft>
                <a:spcPts val="1600"/>
              </a:spcAft>
              <a:buNone/>
            </a:pPr>
            <a:r>
              <a:rPr lang="en-GB"/>
              <a:t>So it can be concluded that there will be </a:t>
            </a:r>
            <a:r>
              <a:rPr b="1" lang="en-GB"/>
              <a:t>employment generation in the Food sector in SSA and unemployment in the other sectors</a:t>
            </a:r>
            <a:endParaRPr b="1"/>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311700" y="59250"/>
            <a:ext cx="8520600" cy="46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Effect on Imports</a:t>
            </a:r>
            <a:endParaRPr sz="2400"/>
          </a:p>
        </p:txBody>
      </p:sp>
      <p:sp>
        <p:nvSpPr>
          <p:cNvPr id="171" name="Google Shape;171;p30"/>
          <p:cNvSpPr txBox="1"/>
          <p:nvPr>
            <p:ph idx="1" type="body"/>
          </p:nvPr>
        </p:nvSpPr>
        <p:spPr>
          <a:xfrm>
            <a:off x="311700" y="631950"/>
            <a:ext cx="4961700" cy="114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t>Food import demand gone down =&gt; food imports decreases in SSA and vice versa for other sectors, </a:t>
            </a:r>
            <a:endParaRPr sz="1200"/>
          </a:p>
          <a:p>
            <a:pPr indent="0" lvl="0" marL="0" rtl="0" algn="l">
              <a:spcBef>
                <a:spcPts val="1600"/>
              </a:spcBef>
              <a:spcAft>
                <a:spcPts val="1600"/>
              </a:spcAft>
              <a:buNone/>
            </a:pPr>
            <a:r>
              <a:rPr lang="en-GB" sz="1200"/>
              <a:t>imports demand of food in EU gone up =&gt; imports of EU gone up and similar for other sectors</a:t>
            </a:r>
            <a:endParaRPr sz="1200"/>
          </a:p>
        </p:txBody>
      </p:sp>
      <p:graphicFrame>
        <p:nvGraphicFramePr>
          <p:cNvPr id="172" name="Google Shape;172;p30"/>
          <p:cNvGraphicFramePr/>
          <p:nvPr/>
        </p:nvGraphicFramePr>
        <p:xfrm>
          <a:off x="5521900" y="683463"/>
          <a:ext cx="3000000" cy="3000000"/>
        </p:xfrm>
        <a:graphic>
          <a:graphicData uri="http://schemas.openxmlformats.org/drawingml/2006/table">
            <a:tbl>
              <a:tblPr>
                <a:noFill/>
                <a:tableStyleId>{93A62431-F131-432C-A51E-B0145D970D1B}</a:tableStyleId>
              </a:tblPr>
              <a:tblGrid>
                <a:gridCol w="827600"/>
                <a:gridCol w="827600"/>
                <a:gridCol w="827600"/>
                <a:gridCol w="827600"/>
              </a:tblGrid>
              <a:tr h="252375">
                <a:tc>
                  <a:txBody>
                    <a:bodyPr>
                      <a:noAutofit/>
                    </a:bodyPr>
                    <a:lstStyle/>
                    <a:p>
                      <a:pPr indent="0" lvl="0" marL="0" rtl="0" algn="ctr">
                        <a:lnSpc>
                          <a:spcPct val="115000"/>
                        </a:lnSpc>
                        <a:spcBef>
                          <a:spcPts val="0"/>
                        </a:spcBef>
                        <a:spcAft>
                          <a:spcPts val="0"/>
                        </a:spcAft>
                        <a:buNone/>
                      </a:pPr>
                      <a:r>
                        <a:rPr lang="en-GB"/>
                        <a:t>qim</a:t>
                      </a:r>
                      <a:endParaRPr/>
                    </a:p>
                  </a:txBody>
                  <a:tcPr marT="19050" marB="19050" marR="28575" marL="28575" anchor="b"/>
                </a:tc>
                <a:tc>
                  <a:txBody>
                    <a:bodyPr>
                      <a:noAutofit/>
                    </a:bodyPr>
                    <a:lstStyle/>
                    <a:p>
                      <a:pPr indent="0" lvl="0" marL="0" rtl="0" algn="ctr">
                        <a:lnSpc>
                          <a:spcPct val="115000"/>
                        </a:lnSpc>
                        <a:spcBef>
                          <a:spcPts val="0"/>
                        </a:spcBef>
                        <a:spcAft>
                          <a:spcPts val="0"/>
                        </a:spcAft>
                        <a:buNone/>
                      </a:pPr>
                      <a:r>
                        <a:rPr lang="en-GB"/>
                        <a:t>SSA</a:t>
                      </a:r>
                      <a:endParaRPr/>
                    </a:p>
                  </a:txBody>
                  <a:tcPr marT="19050" marB="19050" marR="28575" marL="28575" anchor="b"/>
                </a:tc>
                <a:tc>
                  <a:txBody>
                    <a:bodyPr>
                      <a:noAutofit/>
                    </a:bodyPr>
                    <a:lstStyle/>
                    <a:p>
                      <a:pPr indent="0" lvl="0" marL="0" rtl="0" algn="ctr">
                        <a:lnSpc>
                          <a:spcPct val="115000"/>
                        </a:lnSpc>
                        <a:spcBef>
                          <a:spcPts val="0"/>
                        </a:spcBef>
                        <a:spcAft>
                          <a:spcPts val="0"/>
                        </a:spcAft>
                        <a:buNone/>
                      </a:pPr>
                      <a:r>
                        <a:rPr lang="en-GB"/>
                        <a:t>EU</a:t>
                      </a:r>
                      <a:endParaRPr/>
                    </a:p>
                  </a:txBody>
                  <a:tcPr marT="19050" marB="19050" marR="28575" marL="28575" anchor="b"/>
                </a:tc>
                <a:tc>
                  <a:txBody>
                    <a:bodyPr>
                      <a:noAutofit/>
                    </a:bodyPr>
                    <a:lstStyle/>
                    <a:p>
                      <a:pPr indent="0" lvl="0" marL="0" rtl="0" algn="ctr">
                        <a:lnSpc>
                          <a:spcPct val="115000"/>
                        </a:lnSpc>
                        <a:spcBef>
                          <a:spcPts val="0"/>
                        </a:spcBef>
                        <a:spcAft>
                          <a:spcPts val="0"/>
                        </a:spcAft>
                        <a:buNone/>
                      </a:pPr>
                      <a:r>
                        <a:rPr lang="en-GB"/>
                        <a:t>ROW</a:t>
                      </a:r>
                      <a:endParaRPr/>
                    </a:p>
                  </a:txBody>
                  <a:tcPr marT="19050" marB="19050" marR="28575" marL="28575" anchor="b"/>
                </a:tc>
              </a:tr>
              <a:tr h="252375">
                <a:tc>
                  <a:txBody>
                    <a:bodyPr>
                      <a:noAutofit/>
                    </a:bodyPr>
                    <a:lstStyle/>
                    <a:p>
                      <a:pPr indent="0" lvl="0" marL="0" rtl="0" algn="ctr">
                        <a:lnSpc>
                          <a:spcPct val="115000"/>
                        </a:lnSpc>
                        <a:spcBef>
                          <a:spcPts val="0"/>
                        </a:spcBef>
                        <a:spcAft>
                          <a:spcPts val="0"/>
                        </a:spcAft>
                        <a:buNone/>
                      </a:pPr>
                      <a:r>
                        <a:rPr lang="en-GB"/>
                        <a:t>Food</a:t>
                      </a:r>
                      <a:endParaRPr/>
                    </a:p>
                  </a:txBody>
                  <a:tcPr marT="19050" marB="19050" marR="28575" marL="28575" anchor="b"/>
                </a:tc>
                <a:tc>
                  <a:txBody>
                    <a:bodyPr>
                      <a:noAutofit/>
                    </a:bodyPr>
                    <a:lstStyle/>
                    <a:p>
                      <a:pPr indent="0" lvl="0" marL="0" rtl="0" algn="ctr">
                        <a:lnSpc>
                          <a:spcPct val="115000"/>
                        </a:lnSpc>
                        <a:spcBef>
                          <a:spcPts val="0"/>
                        </a:spcBef>
                        <a:spcAft>
                          <a:spcPts val="0"/>
                        </a:spcAft>
                        <a:buNone/>
                      </a:pPr>
                      <a:r>
                        <a:rPr lang="en-GB"/>
                        <a:t>-5.2806</a:t>
                      </a:r>
                      <a:endParaRPr/>
                    </a:p>
                  </a:txBody>
                  <a:tcPr marT="19050" marB="19050" marR="28575" marL="28575" anchor="b"/>
                </a:tc>
                <a:tc>
                  <a:txBody>
                    <a:bodyPr>
                      <a:noAutofit/>
                    </a:bodyPr>
                    <a:lstStyle/>
                    <a:p>
                      <a:pPr indent="0" lvl="0" marL="0" rtl="0" algn="ctr">
                        <a:lnSpc>
                          <a:spcPct val="115000"/>
                        </a:lnSpc>
                        <a:spcBef>
                          <a:spcPts val="0"/>
                        </a:spcBef>
                        <a:spcAft>
                          <a:spcPts val="0"/>
                        </a:spcAft>
                        <a:buNone/>
                      </a:pPr>
                      <a:r>
                        <a:rPr lang="en-GB"/>
                        <a:t>0.9061</a:t>
                      </a:r>
                      <a:endParaRPr/>
                    </a:p>
                  </a:txBody>
                  <a:tcPr marT="19050" marB="19050" marR="28575" marL="28575" anchor="b"/>
                </a:tc>
                <a:tc>
                  <a:txBody>
                    <a:bodyPr>
                      <a:noAutofit/>
                    </a:bodyPr>
                    <a:lstStyle/>
                    <a:p>
                      <a:pPr indent="0" lvl="0" marL="0" rtl="0" algn="ctr">
                        <a:lnSpc>
                          <a:spcPct val="115000"/>
                        </a:lnSpc>
                        <a:spcBef>
                          <a:spcPts val="0"/>
                        </a:spcBef>
                        <a:spcAft>
                          <a:spcPts val="0"/>
                        </a:spcAft>
                        <a:buNone/>
                      </a:pPr>
                      <a:r>
                        <a:rPr lang="en-GB"/>
                        <a:t>-0.0792</a:t>
                      </a:r>
                      <a:endParaRPr/>
                    </a:p>
                  </a:txBody>
                  <a:tcPr marT="19050" marB="19050" marR="28575" marL="28575" anchor="b"/>
                </a:tc>
              </a:tr>
              <a:tr h="252375">
                <a:tc>
                  <a:txBody>
                    <a:bodyPr>
                      <a:noAutofit/>
                    </a:bodyPr>
                    <a:lstStyle/>
                    <a:p>
                      <a:pPr indent="0" lvl="0" marL="0" rtl="0" algn="ctr">
                        <a:lnSpc>
                          <a:spcPct val="115000"/>
                        </a:lnSpc>
                        <a:spcBef>
                          <a:spcPts val="0"/>
                        </a:spcBef>
                        <a:spcAft>
                          <a:spcPts val="0"/>
                        </a:spcAft>
                        <a:buNone/>
                      </a:pPr>
                      <a:r>
                        <a:rPr lang="en-GB"/>
                        <a:t>Mnfcs</a:t>
                      </a:r>
                      <a:endParaRPr/>
                    </a:p>
                  </a:txBody>
                  <a:tcPr marT="19050" marB="19050" marR="28575" marL="28575" anchor="b"/>
                </a:tc>
                <a:tc>
                  <a:txBody>
                    <a:bodyPr>
                      <a:noAutofit/>
                    </a:bodyPr>
                    <a:lstStyle/>
                    <a:p>
                      <a:pPr indent="0" lvl="0" marL="0" rtl="0" algn="ctr">
                        <a:lnSpc>
                          <a:spcPct val="115000"/>
                        </a:lnSpc>
                        <a:spcBef>
                          <a:spcPts val="0"/>
                        </a:spcBef>
                        <a:spcAft>
                          <a:spcPts val="0"/>
                        </a:spcAft>
                        <a:buNone/>
                      </a:pPr>
                      <a:r>
                        <a:rPr lang="en-GB"/>
                        <a:t>6.6116</a:t>
                      </a:r>
                      <a:endParaRPr/>
                    </a:p>
                  </a:txBody>
                  <a:tcPr marT="19050" marB="19050" marR="28575" marL="28575" anchor="b"/>
                </a:tc>
                <a:tc>
                  <a:txBody>
                    <a:bodyPr>
                      <a:noAutofit/>
                    </a:bodyPr>
                    <a:lstStyle/>
                    <a:p>
                      <a:pPr indent="0" lvl="0" marL="0" rtl="0" algn="ctr">
                        <a:lnSpc>
                          <a:spcPct val="115000"/>
                        </a:lnSpc>
                        <a:spcBef>
                          <a:spcPts val="0"/>
                        </a:spcBef>
                        <a:spcAft>
                          <a:spcPts val="0"/>
                        </a:spcAft>
                        <a:buNone/>
                      </a:pPr>
                      <a:r>
                        <a:rPr lang="en-GB"/>
                        <a:t>0.0582</a:t>
                      </a:r>
                      <a:endParaRPr/>
                    </a:p>
                  </a:txBody>
                  <a:tcPr marT="19050" marB="19050" marR="28575" marL="28575" anchor="b"/>
                </a:tc>
                <a:tc>
                  <a:txBody>
                    <a:bodyPr>
                      <a:noAutofit/>
                    </a:bodyPr>
                    <a:lstStyle/>
                    <a:p>
                      <a:pPr indent="0" lvl="0" marL="0" rtl="0" algn="ctr">
                        <a:lnSpc>
                          <a:spcPct val="115000"/>
                        </a:lnSpc>
                        <a:spcBef>
                          <a:spcPts val="0"/>
                        </a:spcBef>
                        <a:spcAft>
                          <a:spcPts val="0"/>
                        </a:spcAft>
                        <a:buNone/>
                      </a:pPr>
                      <a:r>
                        <a:rPr lang="en-GB"/>
                        <a:t>-0.0283</a:t>
                      </a:r>
                      <a:endParaRPr/>
                    </a:p>
                  </a:txBody>
                  <a:tcPr marT="19050" marB="19050" marR="28575" marL="28575" anchor="b"/>
                </a:tc>
              </a:tr>
              <a:tr h="252375">
                <a:tc>
                  <a:txBody>
                    <a:bodyPr>
                      <a:noAutofit/>
                    </a:bodyPr>
                    <a:lstStyle/>
                    <a:p>
                      <a:pPr indent="0" lvl="0" marL="0" rtl="0" algn="ctr">
                        <a:lnSpc>
                          <a:spcPct val="115000"/>
                        </a:lnSpc>
                        <a:spcBef>
                          <a:spcPts val="0"/>
                        </a:spcBef>
                        <a:spcAft>
                          <a:spcPts val="0"/>
                        </a:spcAft>
                        <a:buNone/>
                      </a:pPr>
                      <a:r>
                        <a:rPr lang="en-GB"/>
                        <a:t>Svces</a:t>
                      </a:r>
                      <a:endParaRPr/>
                    </a:p>
                  </a:txBody>
                  <a:tcPr marT="19050" marB="19050" marR="28575" marL="28575" anchor="b"/>
                </a:tc>
                <a:tc>
                  <a:txBody>
                    <a:bodyPr>
                      <a:noAutofit/>
                    </a:bodyPr>
                    <a:lstStyle/>
                    <a:p>
                      <a:pPr indent="0" lvl="0" marL="0" rtl="0" algn="ctr">
                        <a:lnSpc>
                          <a:spcPct val="115000"/>
                        </a:lnSpc>
                        <a:spcBef>
                          <a:spcPts val="0"/>
                        </a:spcBef>
                        <a:spcAft>
                          <a:spcPts val="0"/>
                        </a:spcAft>
                        <a:buNone/>
                      </a:pPr>
                      <a:r>
                        <a:rPr lang="en-GB"/>
                        <a:t>6.5286</a:t>
                      </a:r>
                      <a:endParaRPr/>
                    </a:p>
                  </a:txBody>
                  <a:tcPr marT="19050" marB="19050" marR="28575" marL="28575" anchor="b"/>
                </a:tc>
                <a:tc>
                  <a:txBody>
                    <a:bodyPr>
                      <a:noAutofit/>
                    </a:bodyPr>
                    <a:lstStyle/>
                    <a:p>
                      <a:pPr indent="0" lvl="0" marL="0" rtl="0" algn="ctr">
                        <a:lnSpc>
                          <a:spcPct val="115000"/>
                        </a:lnSpc>
                        <a:spcBef>
                          <a:spcPts val="0"/>
                        </a:spcBef>
                        <a:spcAft>
                          <a:spcPts val="0"/>
                        </a:spcAft>
                        <a:buNone/>
                      </a:pPr>
                      <a:r>
                        <a:rPr lang="en-GB"/>
                        <a:t>-0.069</a:t>
                      </a:r>
                      <a:endParaRPr/>
                    </a:p>
                  </a:txBody>
                  <a:tcPr marT="19050" marB="19050" marR="28575" marL="28575" anchor="b"/>
                </a:tc>
                <a:tc>
                  <a:txBody>
                    <a:bodyPr>
                      <a:noAutofit/>
                    </a:bodyPr>
                    <a:lstStyle/>
                    <a:p>
                      <a:pPr indent="0" lvl="0" marL="0" rtl="0" algn="ctr">
                        <a:lnSpc>
                          <a:spcPct val="115000"/>
                        </a:lnSpc>
                        <a:spcBef>
                          <a:spcPts val="0"/>
                        </a:spcBef>
                        <a:spcAft>
                          <a:spcPts val="0"/>
                        </a:spcAft>
                        <a:buNone/>
                      </a:pPr>
                      <a:r>
                        <a:rPr lang="en-GB"/>
                        <a:t>-0.0421</a:t>
                      </a:r>
                      <a:endParaRPr/>
                    </a:p>
                  </a:txBody>
                  <a:tcPr marT="19050" marB="19050" marR="28575" marL="28575" anchor="b"/>
                </a:tc>
              </a:tr>
            </a:tbl>
          </a:graphicData>
        </a:graphic>
      </p:graphicFrame>
      <p:pic>
        <p:nvPicPr>
          <p:cNvPr id="173" name="Google Shape;173;p30" title="Points scored"/>
          <p:cNvPicPr preferRelativeResize="0"/>
          <p:nvPr/>
        </p:nvPicPr>
        <p:blipFill>
          <a:blip r:embed="rId3">
            <a:alphaModFix/>
          </a:blip>
          <a:stretch>
            <a:fillRect/>
          </a:stretch>
        </p:blipFill>
        <p:spPr>
          <a:xfrm>
            <a:off x="1563763" y="1981200"/>
            <a:ext cx="6016476" cy="30637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1"/>
          <p:cNvSpPr txBox="1"/>
          <p:nvPr>
            <p:ph type="title"/>
          </p:nvPr>
        </p:nvSpPr>
        <p:spPr>
          <a:xfrm>
            <a:off x="311700" y="59250"/>
            <a:ext cx="8520600" cy="46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Effect on Exports by EU</a:t>
            </a:r>
            <a:endParaRPr sz="2400"/>
          </a:p>
        </p:txBody>
      </p:sp>
      <p:sp>
        <p:nvSpPr>
          <p:cNvPr id="179" name="Google Shape;179;p31"/>
          <p:cNvSpPr txBox="1"/>
          <p:nvPr>
            <p:ph idx="1" type="body"/>
          </p:nvPr>
        </p:nvSpPr>
        <p:spPr>
          <a:xfrm>
            <a:off x="311700" y="631950"/>
            <a:ext cx="4961700" cy="1143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1200"/>
              <a:t>Food import demand gone down =&gt; food export by  EU to SSA decreases.</a:t>
            </a:r>
            <a:endParaRPr sz="1200"/>
          </a:p>
        </p:txBody>
      </p:sp>
      <p:graphicFrame>
        <p:nvGraphicFramePr>
          <p:cNvPr id="180" name="Google Shape;180;p31"/>
          <p:cNvGraphicFramePr/>
          <p:nvPr/>
        </p:nvGraphicFramePr>
        <p:xfrm>
          <a:off x="5521900" y="683463"/>
          <a:ext cx="3000000" cy="3000000"/>
        </p:xfrm>
        <a:graphic>
          <a:graphicData uri="http://schemas.openxmlformats.org/drawingml/2006/table">
            <a:tbl>
              <a:tblPr>
                <a:noFill/>
                <a:tableStyleId>{93A62431-F131-432C-A51E-B0145D970D1B}</a:tableStyleId>
              </a:tblPr>
              <a:tblGrid>
                <a:gridCol w="827600"/>
                <a:gridCol w="827600"/>
              </a:tblGrid>
              <a:tr h="252375">
                <a:tc>
                  <a:txBody>
                    <a:bodyPr>
                      <a:noAutofit/>
                    </a:bodyPr>
                    <a:lstStyle/>
                    <a:p>
                      <a:pPr indent="0" lvl="0" marL="0" rtl="0" algn="l">
                        <a:lnSpc>
                          <a:spcPct val="115000"/>
                        </a:lnSpc>
                        <a:spcBef>
                          <a:spcPts val="0"/>
                        </a:spcBef>
                        <a:spcAft>
                          <a:spcPts val="0"/>
                        </a:spcAft>
                        <a:buNone/>
                      </a:pPr>
                      <a:r>
                        <a:rPr lang="en-GB"/>
                        <a:t>qxs[*EU*]</a:t>
                      </a:r>
                      <a:endParaRPr/>
                    </a:p>
                  </a:txBody>
                  <a:tcPr marT="19050" marB="19050" marR="28575" marL="28575" anchor="b"/>
                </a:tc>
                <a:tc>
                  <a:txBody>
                    <a:bodyPr>
                      <a:noAutofit/>
                    </a:bodyPr>
                    <a:lstStyle/>
                    <a:p>
                      <a:pPr indent="0" lvl="0" marL="0" rtl="0" algn="l">
                        <a:lnSpc>
                          <a:spcPct val="115000"/>
                        </a:lnSpc>
                        <a:spcBef>
                          <a:spcPts val="0"/>
                        </a:spcBef>
                        <a:spcAft>
                          <a:spcPts val="0"/>
                        </a:spcAft>
                        <a:buNone/>
                      </a:pPr>
                      <a:r>
                        <a:rPr lang="en-GB"/>
                        <a:t>SSA</a:t>
                      </a:r>
                      <a:endParaRPr/>
                    </a:p>
                  </a:txBody>
                  <a:tcPr marT="19050" marB="19050" marR="28575" marL="28575" anchor="b"/>
                </a:tc>
              </a:tr>
              <a:tr h="252375">
                <a:tc>
                  <a:txBody>
                    <a:bodyPr>
                      <a:noAutofit/>
                    </a:bodyPr>
                    <a:lstStyle/>
                    <a:p>
                      <a:pPr indent="0" lvl="0" marL="0" rtl="0" algn="l">
                        <a:lnSpc>
                          <a:spcPct val="115000"/>
                        </a:lnSpc>
                        <a:spcBef>
                          <a:spcPts val="0"/>
                        </a:spcBef>
                        <a:spcAft>
                          <a:spcPts val="0"/>
                        </a:spcAft>
                        <a:buNone/>
                      </a:pPr>
                      <a:r>
                        <a:rPr lang="en-GB"/>
                        <a:t>Food</a:t>
                      </a:r>
                      <a:endParaRPr/>
                    </a:p>
                  </a:txBody>
                  <a:tcPr marT="19050" marB="19050" marR="28575" marL="28575" anchor="b"/>
                </a:tc>
                <a:tc>
                  <a:txBody>
                    <a:bodyPr>
                      <a:noAutofit/>
                    </a:bodyPr>
                    <a:lstStyle/>
                    <a:p>
                      <a:pPr indent="0" lvl="0" marL="0" rtl="0" algn="r">
                        <a:lnSpc>
                          <a:spcPct val="115000"/>
                        </a:lnSpc>
                        <a:spcBef>
                          <a:spcPts val="0"/>
                        </a:spcBef>
                        <a:spcAft>
                          <a:spcPts val="0"/>
                        </a:spcAft>
                        <a:buNone/>
                      </a:pPr>
                      <a:r>
                        <a:rPr lang="en-GB"/>
                        <a:t>-57.86</a:t>
                      </a:r>
                      <a:endParaRPr/>
                    </a:p>
                  </a:txBody>
                  <a:tcPr marT="19050" marB="19050" marR="28575" marL="28575" anchor="b"/>
                </a:tc>
              </a:tr>
              <a:tr h="252375">
                <a:tc>
                  <a:txBody>
                    <a:bodyPr>
                      <a:noAutofit/>
                    </a:bodyPr>
                    <a:lstStyle/>
                    <a:p>
                      <a:pPr indent="0" lvl="0" marL="0" rtl="0" algn="l">
                        <a:lnSpc>
                          <a:spcPct val="115000"/>
                        </a:lnSpc>
                        <a:spcBef>
                          <a:spcPts val="0"/>
                        </a:spcBef>
                        <a:spcAft>
                          <a:spcPts val="0"/>
                        </a:spcAft>
                        <a:buNone/>
                      </a:pPr>
                      <a:r>
                        <a:rPr lang="en-GB"/>
                        <a:t>Mnfcs</a:t>
                      </a:r>
                      <a:endParaRPr/>
                    </a:p>
                  </a:txBody>
                  <a:tcPr marT="19050" marB="19050" marR="28575" marL="28575" anchor="b"/>
                </a:tc>
                <a:tc>
                  <a:txBody>
                    <a:bodyPr>
                      <a:noAutofit/>
                    </a:bodyPr>
                    <a:lstStyle/>
                    <a:p>
                      <a:pPr indent="0" lvl="0" marL="0" rtl="0" algn="r">
                        <a:lnSpc>
                          <a:spcPct val="115000"/>
                        </a:lnSpc>
                        <a:spcBef>
                          <a:spcPts val="0"/>
                        </a:spcBef>
                        <a:spcAft>
                          <a:spcPts val="0"/>
                        </a:spcAft>
                        <a:buNone/>
                      </a:pPr>
                      <a:r>
                        <a:rPr lang="en-GB"/>
                        <a:t>16.49</a:t>
                      </a:r>
                      <a:endParaRPr/>
                    </a:p>
                  </a:txBody>
                  <a:tcPr marT="19050" marB="19050" marR="28575" marL="28575" anchor="b"/>
                </a:tc>
              </a:tr>
              <a:tr h="252375">
                <a:tc>
                  <a:txBody>
                    <a:bodyPr>
                      <a:noAutofit/>
                    </a:bodyPr>
                    <a:lstStyle/>
                    <a:p>
                      <a:pPr indent="0" lvl="0" marL="0" rtl="0" algn="l">
                        <a:lnSpc>
                          <a:spcPct val="115000"/>
                        </a:lnSpc>
                        <a:spcBef>
                          <a:spcPts val="0"/>
                        </a:spcBef>
                        <a:spcAft>
                          <a:spcPts val="0"/>
                        </a:spcAft>
                        <a:buNone/>
                      </a:pPr>
                      <a:r>
                        <a:rPr lang="en-GB"/>
                        <a:t>Svces</a:t>
                      </a:r>
                      <a:endParaRPr/>
                    </a:p>
                  </a:txBody>
                  <a:tcPr marT="19050" marB="19050" marR="28575" marL="28575" anchor="b"/>
                </a:tc>
                <a:tc>
                  <a:txBody>
                    <a:bodyPr>
                      <a:noAutofit/>
                    </a:bodyPr>
                    <a:lstStyle/>
                    <a:p>
                      <a:pPr indent="0" lvl="0" marL="0" rtl="0" algn="r">
                        <a:lnSpc>
                          <a:spcPct val="115000"/>
                        </a:lnSpc>
                        <a:spcBef>
                          <a:spcPts val="0"/>
                        </a:spcBef>
                        <a:spcAft>
                          <a:spcPts val="0"/>
                        </a:spcAft>
                        <a:buNone/>
                      </a:pPr>
                      <a:r>
                        <a:rPr lang="en-GB"/>
                        <a:t>8.59</a:t>
                      </a:r>
                      <a:endParaRPr/>
                    </a:p>
                  </a:txBody>
                  <a:tcPr marT="19050" marB="19050" marR="28575" marL="28575" anchor="b"/>
                </a:tc>
              </a:tr>
            </a:tbl>
          </a:graphicData>
        </a:graphic>
      </p:graphicFrame>
      <p:pic>
        <p:nvPicPr>
          <p:cNvPr id="181" name="Google Shape;181;p31" title="Points scored"/>
          <p:cNvPicPr preferRelativeResize="0"/>
          <p:nvPr/>
        </p:nvPicPr>
        <p:blipFill>
          <a:blip r:embed="rId3">
            <a:alphaModFix/>
          </a:blip>
          <a:stretch>
            <a:fillRect/>
          </a:stretch>
        </p:blipFill>
        <p:spPr>
          <a:xfrm>
            <a:off x="1162650" y="1878150"/>
            <a:ext cx="6818700" cy="3063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Problem statement </a:t>
            </a:r>
            <a:endParaRPr/>
          </a:p>
        </p:txBody>
      </p:sp>
      <p:sp>
        <p:nvSpPr>
          <p:cNvPr id="63" name="Google Shape;63;p14"/>
          <p:cNvSpPr txBox="1"/>
          <p:nvPr>
            <p:ph idx="1" type="body"/>
          </p:nvPr>
        </p:nvSpPr>
        <p:spPr>
          <a:xfrm>
            <a:off x="311700" y="1152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FTA or </a:t>
            </a:r>
            <a:r>
              <a:rPr lang="en-GB"/>
              <a:t>trade</a:t>
            </a:r>
            <a:r>
              <a:rPr lang="en-GB"/>
              <a:t> liberalisation should benefit SSA and EU (</a:t>
            </a:r>
            <a:r>
              <a:rPr lang="en-GB"/>
              <a:t>theoretically</a:t>
            </a:r>
            <a:r>
              <a:rPr lang="en-GB"/>
              <a:t>)</a:t>
            </a:r>
            <a:endParaRPr/>
          </a:p>
          <a:p>
            <a:pPr indent="0" lvl="0" marL="0" rtl="0" algn="l">
              <a:spcBef>
                <a:spcPts val="1600"/>
              </a:spcBef>
              <a:spcAft>
                <a:spcPts val="1600"/>
              </a:spcAft>
              <a:buNone/>
            </a:pPr>
            <a:r>
              <a:t/>
            </a:r>
            <a:endParaRPr/>
          </a:p>
        </p:txBody>
      </p:sp>
      <p:sp>
        <p:nvSpPr>
          <p:cNvPr id="64" name="Google Shape;64;p14"/>
          <p:cNvSpPr txBox="1"/>
          <p:nvPr/>
        </p:nvSpPr>
        <p:spPr>
          <a:xfrm>
            <a:off x="370225" y="3116650"/>
            <a:ext cx="8520600" cy="693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b="1" lang="en-GB" sz="1800">
                <a:solidFill>
                  <a:schemeClr val="dk2"/>
                </a:solidFill>
                <a:latin typeface="Proxima Nova"/>
                <a:ea typeface="Proxima Nova"/>
                <a:cs typeface="Proxima Nova"/>
                <a:sym typeface="Proxima Nova"/>
              </a:rPr>
              <a:t>To test the impact of FTA on different sectors of economy in SSA and EU</a:t>
            </a:r>
            <a:endParaRPr b="1" sz="1800">
              <a:solidFill>
                <a:schemeClr val="dk2"/>
              </a:solidFill>
              <a:latin typeface="Proxima Nova"/>
              <a:ea typeface="Proxima Nova"/>
              <a:cs typeface="Proxima Nova"/>
              <a:sym typeface="Proxima Nova"/>
            </a:endParaRPr>
          </a:p>
        </p:txBody>
      </p:sp>
      <p:sp>
        <p:nvSpPr>
          <p:cNvPr id="65" name="Google Shape;65;p14"/>
          <p:cNvSpPr txBox="1"/>
          <p:nvPr/>
        </p:nvSpPr>
        <p:spPr>
          <a:xfrm>
            <a:off x="311700" y="2471325"/>
            <a:ext cx="85206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2400">
                <a:solidFill>
                  <a:schemeClr val="accent3"/>
                </a:solidFill>
                <a:latin typeface="Alfa Slab One"/>
                <a:ea typeface="Alfa Slab One"/>
                <a:cs typeface="Alfa Slab One"/>
                <a:sym typeface="Alfa Slab One"/>
              </a:rPr>
              <a:t>Objective</a:t>
            </a:r>
            <a:endParaRPr sz="2400">
              <a:solidFill>
                <a:schemeClr val="accent3"/>
              </a:solidFill>
              <a:latin typeface="Alfa Slab One"/>
              <a:ea typeface="Alfa Slab One"/>
              <a:cs typeface="Alfa Slab One"/>
              <a:sym typeface="Alfa Slab On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2"/>
          <p:cNvSpPr txBox="1"/>
          <p:nvPr>
            <p:ph type="title"/>
          </p:nvPr>
        </p:nvSpPr>
        <p:spPr>
          <a:xfrm>
            <a:off x="311700" y="59250"/>
            <a:ext cx="8520600" cy="46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Effect on Exports by SSA</a:t>
            </a:r>
            <a:endParaRPr sz="2400"/>
          </a:p>
        </p:txBody>
      </p:sp>
      <p:sp>
        <p:nvSpPr>
          <p:cNvPr id="187" name="Google Shape;187;p32"/>
          <p:cNvSpPr txBox="1"/>
          <p:nvPr>
            <p:ph idx="1" type="body"/>
          </p:nvPr>
        </p:nvSpPr>
        <p:spPr>
          <a:xfrm>
            <a:off x="311700" y="631950"/>
            <a:ext cx="4961700" cy="114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t>Food import demand gone up  in EU =&gt; food export by  SSA increases and vice versa for other sectors.</a:t>
            </a:r>
            <a:endParaRPr sz="1200"/>
          </a:p>
          <a:p>
            <a:pPr indent="0" lvl="0" marL="0" rtl="0" algn="l">
              <a:spcBef>
                <a:spcPts val="1600"/>
              </a:spcBef>
              <a:spcAft>
                <a:spcPts val="1600"/>
              </a:spcAft>
              <a:buNone/>
            </a:pPr>
            <a:r>
              <a:rPr b="1" lang="en-GB" sz="1200"/>
              <a:t>Trade diversion from ROW to EU</a:t>
            </a:r>
            <a:endParaRPr b="1" sz="1200"/>
          </a:p>
        </p:txBody>
      </p:sp>
      <p:graphicFrame>
        <p:nvGraphicFramePr>
          <p:cNvPr id="188" name="Google Shape;188;p32"/>
          <p:cNvGraphicFramePr/>
          <p:nvPr/>
        </p:nvGraphicFramePr>
        <p:xfrm>
          <a:off x="5415725" y="528750"/>
          <a:ext cx="3000000" cy="3000000"/>
        </p:xfrm>
        <a:graphic>
          <a:graphicData uri="http://schemas.openxmlformats.org/drawingml/2006/table">
            <a:tbl>
              <a:tblPr>
                <a:noFill/>
                <a:tableStyleId>{93A62431-F131-432C-A51E-B0145D970D1B}</a:tableStyleId>
              </a:tblPr>
              <a:tblGrid>
                <a:gridCol w="933775"/>
                <a:gridCol w="827600"/>
                <a:gridCol w="827600"/>
              </a:tblGrid>
              <a:tr h="252375">
                <a:tc>
                  <a:txBody>
                    <a:bodyPr>
                      <a:noAutofit/>
                    </a:bodyPr>
                    <a:lstStyle/>
                    <a:p>
                      <a:pPr indent="0" lvl="0" marL="0" rtl="0" algn="l">
                        <a:lnSpc>
                          <a:spcPct val="115000"/>
                        </a:lnSpc>
                        <a:spcBef>
                          <a:spcPts val="0"/>
                        </a:spcBef>
                        <a:spcAft>
                          <a:spcPts val="0"/>
                        </a:spcAft>
                        <a:buNone/>
                      </a:pPr>
                      <a:r>
                        <a:rPr lang="en-GB"/>
                        <a:t>qxs[*SSA*]</a:t>
                      </a:r>
                      <a:endParaRPr/>
                    </a:p>
                  </a:txBody>
                  <a:tcPr marT="19050" marB="19050" marR="28575" marL="28575" anchor="b"/>
                </a:tc>
                <a:tc>
                  <a:txBody>
                    <a:bodyPr>
                      <a:noAutofit/>
                    </a:bodyPr>
                    <a:lstStyle/>
                    <a:p>
                      <a:pPr indent="0" lvl="0" marL="0" rtl="0" algn="l">
                        <a:lnSpc>
                          <a:spcPct val="115000"/>
                        </a:lnSpc>
                        <a:spcBef>
                          <a:spcPts val="0"/>
                        </a:spcBef>
                        <a:spcAft>
                          <a:spcPts val="0"/>
                        </a:spcAft>
                        <a:buNone/>
                      </a:pPr>
                      <a:r>
                        <a:rPr lang="en-GB"/>
                        <a:t>EU</a:t>
                      </a:r>
                      <a:endParaRPr/>
                    </a:p>
                  </a:txBody>
                  <a:tcPr marT="19050" marB="19050" marR="28575" marL="28575" anchor="b"/>
                </a:tc>
                <a:tc>
                  <a:txBody>
                    <a:bodyPr>
                      <a:noAutofit/>
                    </a:bodyPr>
                    <a:lstStyle/>
                    <a:p>
                      <a:pPr indent="0" lvl="0" marL="0" rtl="0" algn="l">
                        <a:lnSpc>
                          <a:spcPct val="115000"/>
                        </a:lnSpc>
                        <a:spcBef>
                          <a:spcPts val="0"/>
                        </a:spcBef>
                        <a:spcAft>
                          <a:spcPts val="0"/>
                        </a:spcAft>
                        <a:buNone/>
                      </a:pPr>
                      <a:r>
                        <a:rPr lang="en-GB"/>
                        <a:t>ROW</a:t>
                      </a:r>
                      <a:endParaRPr/>
                    </a:p>
                  </a:txBody>
                  <a:tcPr marT="19050" marB="19050" marR="28575" marL="28575" anchor="b"/>
                </a:tc>
              </a:tr>
              <a:tr h="252375">
                <a:tc>
                  <a:txBody>
                    <a:bodyPr>
                      <a:noAutofit/>
                    </a:bodyPr>
                    <a:lstStyle/>
                    <a:p>
                      <a:pPr indent="0" lvl="0" marL="0" rtl="0" algn="l">
                        <a:lnSpc>
                          <a:spcPct val="115000"/>
                        </a:lnSpc>
                        <a:spcBef>
                          <a:spcPts val="0"/>
                        </a:spcBef>
                        <a:spcAft>
                          <a:spcPts val="0"/>
                        </a:spcAft>
                        <a:buNone/>
                      </a:pPr>
                      <a:r>
                        <a:rPr lang="en-GB"/>
                        <a:t>Food</a:t>
                      </a:r>
                      <a:endParaRPr/>
                    </a:p>
                  </a:txBody>
                  <a:tcPr marT="19050" marB="19050" marR="28575" marL="28575" anchor="b"/>
                </a:tc>
                <a:tc>
                  <a:txBody>
                    <a:bodyPr>
                      <a:noAutofit/>
                    </a:bodyPr>
                    <a:lstStyle/>
                    <a:p>
                      <a:pPr indent="0" lvl="0" marL="0" rtl="0" algn="r">
                        <a:lnSpc>
                          <a:spcPct val="115000"/>
                        </a:lnSpc>
                        <a:spcBef>
                          <a:spcPts val="0"/>
                        </a:spcBef>
                        <a:spcAft>
                          <a:spcPts val="0"/>
                        </a:spcAft>
                        <a:buNone/>
                      </a:pPr>
                      <a:r>
                        <a:rPr lang="en-GB"/>
                        <a:t>83.26</a:t>
                      </a:r>
                      <a:endParaRPr/>
                    </a:p>
                  </a:txBody>
                  <a:tcPr marT="19050" marB="19050" marR="28575" marL="28575" anchor="b"/>
                </a:tc>
                <a:tc>
                  <a:txBody>
                    <a:bodyPr>
                      <a:noAutofit/>
                    </a:bodyPr>
                    <a:lstStyle/>
                    <a:p>
                      <a:pPr indent="0" lvl="0" marL="0" rtl="0" algn="r">
                        <a:lnSpc>
                          <a:spcPct val="115000"/>
                        </a:lnSpc>
                        <a:spcBef>
                          <a:spcPts val="0"/>
                        </a:spcBef>
                        <a:spcAft>
                          <a:spcPts val="0"/>
                        </a:spcAft>
                        <a:buNone/>
                      </a:pPr>
                      <a:r>
                        <a:rPr lang="en-GB"/>
                        <a:t>-18.12</a:t>
                      </a:r>
                      <a:endParaRPr/>
                    </a:p>
                  </a:txBody>
                  <a:tcPr marT="19050" marB="19050" marR="28575" marL="28575" anchor="b"/>
                </a:tc>
              </a:tr>
              <a:tr h="252375">
                <a:tc>
                  <a:txBody>
                    <a:bodyPr>
                      <a:noAutofit/>
                    </a:bodyPr>
                    <a:lstStyle/>
                    <a:p>
                      <a:pPr indent="0" lvl="0" marL="0" rtl="0" algn="l">
                        <a:lnSpc>
                          <a:spcPct val="115000"/>
                        </a:lnSpc>
                        <a:spcBef>
                          <a:spcPts val="0"/>
                        </a:spcBef>
                        <a:spcAft>
                          <a:spcPts val="0"/>
                        </a:spcAft>
                        <a:buNone/>
                      </a:pPr>
                      <a:r>
                        <a:rPr lang="en-GB"/>
                        <a:t>Mnfcs</a:t>
                      </a:r>
                      <a:endParaRPr/>
                    </a:p>
                  </a:txBody>
                  <a:tcPr marT="19050" marB="19050" marR="28575" marL="28575" anchor="b"/>
                </a:tc>
                <a:tc>
                  <a:txBody>
                    <a:bodyPr>
                      <a:noAutofit/>
                    </a:bodyPr>
                    <a:lstStyle/>
                    <a:p>
                      <a:pPr indent="0" lvl="0" marL="0" rtl="0" algn="r">
                        <a:lnSpc>
                          <a:spcPct val="115000"/>
                        </a:lnSpc>
                        <a:spcBef>
                          <a:spcPts val="0"/>
                        </a:spcBef>
                        <a:spcAft>
                          <a:spcPts val="0"/>
                        </a:spcAft>
                        <a:buNone/>
                      </a:pPr>
                      <a:r>
                        <a:rPr lang="en-GB"/>
                        <a:t>13.72</a:t>
                      </a:r>
                      <a:endParaRPr/>
                    </a:p>
                  </a:txBody>
                  <a:tcPr marT="19050" marB="19050" marR="28575" marL="28575" anchor="b"/>
                </a:tc>
                <a:tc>
                  <a:txBody>
                    <a:bodyPr>
                      <a:noAutofit/>
                    </a:bodyPr>
                    <a:lstStyle/>
                    <a:p>
                      <a:pPr indent="0" lvl="0" marL="0" rtl="0" algn="r">
                        <a:lnSpc>
                          <a:spcPct val="115000"/>
                        </a:lnSpc>
                        <a:spcBef>
                          <a:spcPts val="0"/>
                        </a:spcBef>
                        <a:spcAft>
                          <a:spcPts val="0"/>
                        </a:spcAft>
                        <a:buNone/>
                      </a:pPr>
                      <a:r>
                        <a:rPr lang="en-GB"/>
                        <a:t>-12.97</a:t>
                      </a:r>
                      <a:endParaRPr/>
                    </a:p>
                  </a:txBody>
                  <a:tcPr marT="19050" marB="19050" marR="28575" marL="28575" anchor="b"/>
                </a:tc>
              </a:tr>
              <a:tr h="252375">
                <a:tc>
                  <a:txBody>
                    <a:bodyPr>
                      <a:noAutofit/>
                    </a:bodyPr>
                    <a:lstStyle/>
                    <a:p>
                      <a:pPr indent="0" lvl="0" marL="0" rtl="0" algn="l">
                        <a:lnSpc>
                          <a:spcPct val="115000"/>
                        </a:lnSpc>
                        <a:spcBef>
                          <a:spcPts val="0"/>
                        </a:spcBef>
                        <a:spcAft>
                          <a:spcPts val="0"/>
                        </a:spcAft>
                        <a:buNone/>
                      </a:pPr>
                      <a:r>
                        <a:rPr lang="en-GB"/>
                        <a:t>Svces</a:t>
                      </a:r>
                      <a:endParaRPr/>
                    </a:p>
                  </a:txBody>
                  <a:tcPr marT="19050" marB="19050" marR="28575" marL="28575" anchor="b"/>
                </a:tc>
                <a:tc>
                  <a:txBody>
                    <a:bodyPr>
                      <a:noAutofit/>
                    </a:bodyPr>
                    <a:lstStyle/>
                    <a:p>
                      <a:pPr indent="0" lvl="0" marL="0" rtl="0" algn="r">
                        <a:lnSpc>
                          <a:spcPct val="115000"/>
                        </a:lnSpc>
                        <a:spcBef>
                          <a:spcPts val="0"/>
                        </a:spcBef>
                        <a:spcAft>
                          <a:spcPts val="0"/>
                        </a:spcAft>
                        <a:buNone/>
                      </a:pPr>
                      <a:r>
                        <a:rPr lang="en-GB"/>
                        <a:t>-7.15</a:t>
                      </a:r>
                      <a:endParaRPr/>
                    </a:p>
                  </a:txBody>
                  <a:tcPr marT="19050" marB="19050" marR="28575" marL="28575" anchor="b"/>
                </a:tc>
                <a:tc>
                  <a:txBody>
                    <a:bodyPr>
                      <a:noAutofit/>
                    </a:bodyPr>
                    <a:lstStyle/>
                    <a:p>
                      <a:pPr indent="0" lvl="0" marL="0" rtl="0" algn="r">
                        <a:lnSpc>
                          <a:spcPct val="115000"/>
                        </a:lnSpc>
                        <a:spcBef>
                          <a:spcPts val="0"/>
                        </a:spcBef>
                        <a:spcAft>
                          <a:spcPts val="0"/>
                        </a:spcAft>
                        <a:buNone/>
                      </a:pPr>
                      <a:r>
                        <a:rPr lang="en-GB"/>
                        <a:t>-11.78</a:t>
                      </a:r>
                      <a:endParaRPr/>
                    </a:p>
                  </a:txBody>
                  <a:tcPr marT="19050" marB="19050" marR="28575" marL="28575" anchor="b"/>
                </a:tc>
              </a:tr>
            </a:tbl>
          </a:graphicData>
        </a:graphic>
      </p:graphicFrame>
      <p:pic>
        <p:nvPicPr>
          <p:cNvPr id="189" name="Google Shape;189;p32" title="Points scored"/>
          <p:cNvPicPr preferRelativeResize="0"/>
          <p:nvPr/>
        </p:nvPicPr>
        <p:blipFill>
          <a:blip r:embed="rId3">
            <a:alphaModFix/>
          </a:blip>
          <a:stretch>
            <a:fillRect/>
          </a:stretch>
        </p:blipFill>
        <p:spPr>
          <a:xfrm>
            <a:off x="1365050" y="1774950"/>
            <a:ext cx="6413901" cy="3063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3"/>
          <p:cNvSpPr txBox="1"/>
          <p:nvPr>
            <p:ph type="title"/>
          </p:nvPr>
        </p:nvSpPr>
        <p:spPr>
          <a:xfrm>
            <a:off x="311700" y="59250"/>
            <a:ext cx="8520600" cy="46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Effect on Trade Balance</a:t>
            </a:r>
            <a:endParaRPr sz="2400"/>
          </a:p>
        </p:txBody>
      </p:sp>
      <p:sp>
        <p:nvSpPr>
          <p:cNvPr id="195" name="Google Shape;195;p33"/>
          <p:cNvSpPr txBox="1"/>
          <p:nvPr>
            <p:ph idx="1" type="body"/>
          </p:nvPr>
        </p:nvSpPr>
        <p:spPr>
          <a:xfrm>
            <a:off x="311700" y="631950"/>
            <a:ext cx="4961700" cy="1143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1200"/>
              <a:t>The combined exports and imports of all sectors are shown here and it is concluded that </a:t>
            </a:r>
            <a:r>
              <a:rPr b="1" lang="en-GB" sz="1200"/>
              <a:t>EU would have a negative trade balance and SSA would have a positive trade balance</a:t>
            </a:r>
            <a:endParaRPr b="1" sz="1200"/>
          </a:p>
        </p:txBody>
      </p:sp>
      <p:graphicFrame>
        <p:nvGraphicFramePr>
          <p:cNvPr id="196" name="Google Shape;196;p33"/>
          <p:cNvGraphicFramePr/>
          <p:nvPr/>
        </p:nvGraphicFramePr>
        <p:xfrm>
          <a:off x="5415725" y="528750"/>
          <a:ext cx="3000000" cy="3000000"/>
        </p:xfrm>
        <a:graphic>
          <a:graphicData uri="http://schemas.openxmlformats.org/drawingml/2006/table">
            <a:tbl>
              <a:tblPr>
                <a:noFill/>
                <a:tableStyleId>{93A62431-F131-432C-A51E-B0145D970D1B}</a:tableStyleId>
              </a:tblPr>
              <a:tblGrid>
                <a:gridCol w="1502650"/>
                <a:gridCol w="1331800"/>
              </a:tblGrid>
              <a:tr h="252375">
                <a:tc>
                  <a:txBody>
                    <a:bodyPr>
                      <a:noAutofit/>
                    </a:bodyPr>
                    <a:lstStyle/>
                    <a:p>
                      <a:pPr indent="0" lvl="0" marL="0" rtl="0" algn="l">
                        <a:lnSpc>
                          <a:spcPct val="115000"/>
                        </a:lnSpc>
                        <a:spcBef>
                          <a:spcPts val="0"/>
                        </a:spcBef>
                        <a:spcAft>
                          <a:spcPts val="0"/>
                        </a:spcAft>
                        <a:buNone/>
                      </a:pPr>
                      <a:r>
                        <a:rPr lang="en-GB"/>
                        <a:t>DTBAL</a:t>
                      </a:r>
                      <a:endParaRPr/>
                    </a:p>
                  </a:txBody>
                  <a:tcPr marT="19050" marB="19050" marR="28575" marL="28575" anchor="b"/>
                </a:tc>
                <a:tc>
                  <a:txBody>
                    <a:bodyPr>
                      <a:noAutofit/>
                    </a:bodyPr>
                    <a:lstStyle/>
                    <a:p>
                      <a:pPr indent="0" lvl="0" marL="0" rtl="0" algn="l">
                        <a:lnSpc>
                          <a:spcPct val="115000"/>
                        </a:lnSpc>
                        <a:spcBef>
                          <a:spcPts val="0"/>
                        </a:spcBef>
                        <a:spcAft>
                          <a:spcPts val="0"/>
                        </a:spcAft>
                        <a:buNone/>
                      </a:pPr>
                      <a:r>
                        <a:rPr lang="en-GB"/>
                        <a:t>(Sim)</a:t>
                      </a:r>
                      <a:endParaRPr/>
                    </a:p>
                  </a:txBody>
                  <a:tcPr marT="19050" marB="19050" marR="28575" marL="28575" anchor="b"/>
                </a:tc>
              </a:tr>
              <a:tr h="252375">
                <a:tc>
                  <a:txBody>
                    <a:bodyPr>
                      <a:noAutofit/>
                    </a:bodyPr>
                    <a:lstStyle/>
                    <a:p>
                      <a:pPr indent="0" lvl="0" marL="0" rtl="0" algn="l">
                        <a:lnSpc>
                          <a:spcPct val="115000"/>
                        </a:lnSpc>
                        <a:spcBef>
                          <a:spcPts val="0"/>
                        </a:spcBef>
                        <a:spcAft>
                          <a:spcPts val="0"/>
                        </a:spcAft>
                        <a:buNone/>
                      </a:pPr>
                      <a:r>
                        <a:rPr lang="en-GB"/>
                        <a:t>SSA</a:t>
                      </a:r>
                      <a:endParaRPr/>
                    </a:p>
                  </a:txBody>
                  <a:tcPr marT="19050" marB="19050" marR="28575" marL="28575" anchor="b"/>
                </a:tc>
                <a:tc>
                  <a:txBody>
                    <a:bodyPr>
                      <a:noAutofit/>
                    </a:bodyPr>
                    <a:lstStyle/>
                    <a:p>
                      <a:pPr indent="0" lvl="0" marL="0" rtl="0" algn="r">
                        <a:lnSpc>
                          <a:spcPct val="115000"/>
                        </a:lnSpc>
                        <a:spcBef>
                          <a:spcPts val="0"/>
                        </a:spcBef>
                        <a:spcAft>
                          <a:spcPts val="0"/>
                        </a:spcAft>
                        <a:buNone/>
                      </a:pPr>
                      <a:r>
                        <a:rPr lang="en-GB"/>
                        <a:t>29.3086</a:t>
                      </a:r>
                      <a:endParaRPr/>
                    </a:p>
                  </a:txBody>
                  <a:tcPr marT="19050" marB="19050" marR="28575" marL="28575" anchor="b"/>
                </a:tc>
              </a:tr>
              <a:tr h="252375">
                <a:tc>
                  <a:txBody>
                    <a:bodyPr>
                      <a:noAutofit/>
                    </a:bodyPr>
                    <a:lstStyle/>
                    <a:p>
                      <a:pPr indent="0" lvl="0" marL="0" rtl="0" algn="l">
                        <a:lnSpc>
                          <a:spcPct val="115000"/>
                        </a:lnSpc>
                        <a:spcBef>
                          <a:spcPts val="0"/>
                        </a:spcBef>
                        <a:spcAft>
                          <a:spcPts val="0"/>
                        </a:spcAft>
                        <a:buNone/>
                      </a:pPr>
                      <a:r>
                        <a:rPr lang="en-GB"/>
                        <a:t>EU</a:t>
                      </a:r>
                      <a:endParaRPr/>
                    </a:p>
                  </a:txBody>
                  <a:tcPr marT="19050" marB="19050" marR="28575" marL="28575" anchor="b"/>
                </a:tc>
                <a:tc>
                  <a:txBody>
                    <a:bodyPr>
                      <a:noAutofit/>
                    </a:bodyPr>
                    <a:lstStyle/>
                    <a:p>
                      <a:pPr indent="0" lvl="0" marL="0" rtl="0" algn="r">
                        <a:lnSpc>
                          <a:spcPct val="115000"/>
                        </a:lnSpc>
                        <a:spcBef>
                          <a:spcPts val="0"/>
                        </a:spcBef>
                        <a:spcAft>
                          <a:spcPts val="0"/>
                        </a:spcAft>
                        <a:buNone/>
                      </a:pPr>
                      <a:r>
                        <a:rPr lang="en-GB"/>
                        <a:t>-60.9765</a:t>
                      </a:r>
                      <a:endParaRPr/>
                    </a:p>
                  </a:txBody>
                  <a:tcPr marT="19050" marB="19050" marR="28575" marL="28575" anchor="b"/>
                </a:tc>
              </a:tr>
              <a:tr h="252375">
                <a:tc>
                  <a:txBody>
                    <a:bodyPr>
                      <a:noAutofit/>
                    </a:bodyPr>
                    <a:lstStyle/>
                    <a:p>
                      <a:pPr indent="0" lvl="0" marL="0" rtl="0" algn="l">
                        <a:lnSpc>
                          <a:spcPct val="115000"/>
                        </a:lnSpc>
                        <a:spcBef>
                          <a:spcPts val="0"/>
                        </a:spcBef>
                        <a:spcAft>
                          <a:spcPts val="0"/>
                        </a:spcAft>
                        <a:buNone/>
                      </a:pPr>
                      <a:r>
                        <a:rPr lang="en-GB"/>
                        <a:t>ROW</a:t>
                      </a:r>
                      <a:endParaRPr/>
                    </a:p>
                  </a:txBody>
                  <a:tcPr marT="19050" marB="19050" marR="28575" marL="28575" anchor="b"/>
                </a:tc>
                <a:tc>
                  <a:txBody>
                    <a:bodyPr>
                      <a:noAutofit/>
                    </a:bodyPr>
                    <a:lstStyle/>
                    <a:p>
                      <a:pPr indent="0" lvl="0" marL="0" rtl="0" algn="r">
                        <a:lnSpc>
                          <a:spcPct val="115000"/>
                        </a:lnSpc>
                        <a:spcBef>
                          <a:spcPts val="0"/>
                        </a:spcBef>
                        <a:spcAft>
                          <a:spcPts val="0"/>
                        </a:spcAft>
                        <a:buNone/>
                      </a:pPr>
                      <a:r>
                        <a:rPr lang="en-GB"/>
                        <a:t>31.668</a:t>
                      </a:r>
                      <a:endParaRPr/>
                    </a:p>
                  </a:txBody>
                  <a:tcPr marT="19050" marB="19050" marR="28575" marL="28575" anchor="b"/>
                </a:tc>
              </a:tr>
            </a:tbl>
          </a:graphicData>
        </a:graphic>
      </p:graphicFrame>
      <p:pic>
        <p:nvPicPr>
          <p:cNvPr id="197" name="Google Shape;197;p33"/>
          <p:cNvPicPr preferRelativeResize="0"/>
          <p:nvPr/>
        </p:nvPicPr>
        <p:blipFill>
          <a:blip r:embed="rId3">
            <a:alphaModFix/>
          </a:blip>
          <a:stretch>
            <a:fillRect/>
          </a:stretch>
        </p:blipFill>
        <p:spPr>
          <a:xfrm>
            <a:off x="1290400" y="2268975"/>
            <a:ext cx="6563200" cy="27364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4"/>
          <p:cNvSpPr txBox="1"/>
          <p:nvPr>
            <p:ph type="title"/>
          </p:nvPr>
        </p:nvSpPr>
        <p:spPr>
          <a:xfrm>
            <a:off x="311700" y="59250"/>
            <a:ext cx="8520600" cy="46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Effect on TOT</a:t>
            </a:r>
            <a:endParaRPr sz="2400"/>
          </a:p>
        </p:txBody>
      </p:sp>
      <p:graphicFrame>
        <p:nvGraphicFramePr>
          <p:cNvPr id="203" name="Google Shape;203;p34"/>
          <p:cNvGraphicFramePr/>
          <p:nvPr/>
        </p:nvGraphicFramePr>
        <p:xfrm>
          <a:off x="2865513" y="528750"/>
          <a:ext cx="3000000" cy="3000000"/>
        </p:xfrm>
        <a:graphic>
          <a:graphicData uri="http://schemas.openxmlformats.org/drawingml/2006/table">
            <a:tbl>
              <a:tblPr>
                <a:noFill/>
                <a:tableStyleId>{93A62431-F131-432C-A51E-B0145D970D1B}</a:tableStyleId>
              </a:tblPr>
              <a:tblGrid>
                <a:gridCol w="933850"/>
                <a:gridCol w="826375"/>
                <a:gridCol w="826375"/>
                <a:gridCol w="826375"/>
              </a:tblGrid>
              <a:tr h="413075">
                <a:tc>
                  <a:txBody>
                    <a:bodyPr>
                      <a:noAutofit/>
                    </a:bodyPr>
                    <a:lstStyle/>
                    <a:p>
                      <a:pPr indent="0" lvl="0" marL="0" rtl="0" algn="l">
                        <a:lnSpc>
                          <a:spcPct val="115000"/>
                        </a:lnSpc>
                        <a:spcBef>
                          <a:spcPts val="0"/>
                        </a:spcBef>
                        <a:spcAft>
                          <a:spcPts val="0"/>
                        </a:spcAft>
                        <a:buNone/>
                      </a:pPr>
                      <a:r>
                        <a:rPr lang="en-GB"/>
                        <a:t>Tot</a:t>
                      </a:r>
                      <a:endParaRPr/>
                    </a:p>
                  </a:txBody>
                  <a:tcPr marT="19050" marB="19050" marR="28575" marL="28575" anchor="b"/>
                </a:tc>
                <a:tc>
                  <a:txBody>
                    <a:bodyPr>
                      <a:noAutofit/>
                    </a:bodyPr>
                    <a:lstStyle/>
                    <a:p>
                      <a:pPr indent="0" lvl="0" marL="0" rtl="0" algn="l">
                        <a:lnSpc>
                          <a:spcPct val="115000"/>
                        </a:lnSpc>
                        <a:spcBef>
                          <a:spcPts val="0"/>
                        </a:spcBef>
                        <a:spcAft>
                          <a:spcPts val="0"/>
                        </a:spcAft>
                        <a:buNone/>
                      </a:pPr>
                      <a:r>
                        <a:rPr lang="en-GB"/>
                        <a:t>Pre</a:t>
                      </a:r>
                      <a:endParaRPr/>
                    </a:p>
                  </a:txBody>
                  <a:tcPr marT="19050" marB="19050" marR="28575" marL="28575" anchor="b"/>
                </a:tc>
                <a:tc>
                  <a:txBody>
                    <a:bodyPr>
                      <a:noAutofit/>
                    </a:bodyPr>
                    <a:lstStyle/>
                    <a:p>
                      <a:pPr indent="0" lvl="0" marL="0" rtl="0" algn="l">
                        <a:lnSpc>
                          <a:spcPct val="115000"/>
                        </a:lnSpc>
                        <a:spcBef>
                          <a:spcPts val="0"/>
                        </a:spcBef>
                        <a:spcAft>
                          <a:spcPts val="0"/>
                        </a:spcAft>
                        <a:buNone/>
                      </a:pPr>
                      <a:r>
                        <a:rPr lang="en-GB"/>
                        <a:t>Post</a:t>
                      </a:r>
                      <a:endParaRPr/>
                    </a:p>
                  </a:txBody>
                  <a:tcPr marT="19050" marB="19050" marR="28575" marL="28575" anchor="b"/>
                </a:tc>
                <a:tc>
                  <a:txBody>
                    <a:bodyPr>
                      <a:noAutofit/>
                    </a:bodyPr>
                    <a:lstStyle/>
                    <a:p>
                      <a:pPr indent="0" lvl="0" marL="0" rtl="0" algn="l">
                        <a:lnSpc>
                          <a:spcPct val="115000"/>
                        </a:lnSpc>
                        <a:spcBef>
                          <a:spcPts val="0"/>
                        </a:spcBef>
                        <a:spcAft>
                          <a:spcPts val="0"/>
                        </a:spcAft>
                        <a:buNone/>
                      </a:pPr>
                      <a:r>
                        <a:rPr lang="en-GB"/>
                        <a:t>%Ch</a:t>
                      </a:r>
                      <a:endParaRPr/>
                    </a:p>
                  </a:txBody>
                  <a:tcPr marT="19050" marB="19050" marR="28575" marL="28575" anchor="b"/>
                </a:tc>
              </a:tr>
              <a:tr h="295050">
                <a:tc>
                  <a:txBody>
                    <a:bodyPr>
                      <a:noAutofit/>
                    </a:bodyPr>
                    <a:lstStyle/>
                    <a:p>
                      <a:pPr indent="0" lvl="0" marL="0" rtl="0" algn="l">
                        <a:lnSpc>
                          <a:spcPct val="115000"/>
                        </a:lnSpc>
                        <a:spcBef>
                          <a:spcPts val="0"/>
                        </a:spcBef>
                        <a:spcAft>
                          <a:spcPts val="0"/>
                        </a:spcAft>
                        <a:buNone/>
                      </a:pPr>
                      <a:r>
                        <a:rPr lang="en-GB"/>
                        <a:t>SSA</a:t>
                      </a:r>
                      <a:endParaRPr/>
                    </a:p>
                  </a:txBody>
                  <a:tcPr marT="19050" marB="19050" marR="28575" marL="28575" anchor="b"/>
                </a:tc>
                <a:tc>
                  <a:txBody>
                    <a:bodyPr>
                      <a:noAutofit/>
                    </a:bodyPr>
                    <a:lstStyle/>
                    <a:p>
                      <a:pPr indent="0" lvl="0" marL="0" rtl="0" algn="r">
                        <a:lnSpc>
                          <a:spcPct val="115000"/>
                        </a:lnSpc>
                        <a:spcBef>
                          <a:spcPts val="0"/>
                        </a:spcBef>
                        <a:spcAft>
                          <a:spcPts val="0"/>
                        </a:spcAft>
                        <a:buNone/>
                      </a:pPr>
                      <a:r>
                        <a:rPr lang="en-GB"/>
                        <a:t>1</a:t>
                      </a:r>
                      <a:endParaRPr/>
                    </a:p>
                  </a:txBody>
                  <a:tcPr marT="19050" marB="19050" marR="28575" marL="28575" anchor="b"/>
                </a:tc>
                <a:tc>
                  <a:txBody>
                    <a:bodyPr>
                      <a:noAutofit/>
                    </a:bodyPr>
                    <a:lstStyle/>
                    <a:p>
                      <a:pPr indent="0" lvl="0" marL="0" rtl="0" algn="r">
                        <a:lnSpc>
                          <a:spcPct val="115000"/>
                        </a:lnSpc>
                        <a:spcBef>
                          <a:spcPts val="0"/>
                        </a:spcBef>
                        <a:spcAft>
                          <a:spcPts val="0"/>
                        </a:spcAft>
                        <a:buNone/>
                      </a:pPr>
                      <a:r>
                        <a:rPr lang="en-GB"/>
                        <a:t>1.008</a:t>
                      </a:r>
                      <a:endParaRPr/>
                    </a:p>
                  </a:txBody>
                  <a:tcPr marT="19050" marB="19050" marR="28575" marL="28575" anchor="b"/>
                </a:tc>
                <a:tc>
                  <a:txBody>
                    <a:bodyPr>
                      <a:noAutofit/>
                    </a:bodyPr>
                    <a:lstStyle/>
                    <a:p>
                      <a:pPr indent="0" lvl="0" marL="0" rtl="0" algn="r">
                        <a:lnSpc>
                          <a:spcPct val="115000"/>
                        </a:lnSpc>
                        <a:spcBef>
                          <a:spcPts val="0"/>
                        </a:spcBef>
                        <a:spcAft>
                          <a:spcPts val="0"/>
                        </a:spcAft>
                        <a:buNone/>
                      </a:pPr>
                      <a:r>
                        <a:rPr lang="en-GB"/>
                        <a:t>0.8</a:t>
                      </a:r>
                      <a:endParaRPr/>
                    </a:p>
                  </a:txBody>
                  <a:tcPr marT="19050" marB="19050" marR="28575" marL="28575" anchor="b"/>
                </a:tc>
              </a:tr>
              <a:tr h="295050">
                <a:tc>
                  <a:txBody>
                    <a:bodyPr>
                      <a:noAutofit/>
                    </a:bodyPr>
                    <a:lstStyle/>
                    <a:p>
                      <a:pPr indent="0" lvl="0" marL="0" rtl="0" algn="l">
                        <a:lnSpc>
                          <a:spcPct val="115000"/>
                        </a:lnSpc>
                        <a:spcBef>
                          <a:spcPts val="0"/>
                        </a:spcBef>
                        <a:spcAft>
                          <a:spcPts val="0"/>
                        </a:spcAft>
                        <a:buNone/>
                      </a:pPr>
                      <a:r>
                        <a:rPr lang="en-GB"/>
                        <a:t>EU</a:t>
                      </a:r>
                      <a:endParaRPr/>
                    </a:p>
                  </a:txBody>
                  <a:tcPr marT="19050" marB="19050" marR="28575" marL="28575" anchor="b"/>
                </a:tc>
                <a:tc>
                  <a:txBody>
                    <a:bodyPr>
                      <a:noAutofit/>
                    </a:bodyPr>
                    <a:lstStyle/>
                    <a:p>
                      <a:pPr indent="0" lvl="0" marL="0" rtl="0" algn="r">
                        <a:lnSpc>
                          <a:spcPct val="115000"/>
                        </a:lnSpc>
                        <a:spcBef>
                          <a:spcPts val="0"/>
                        </a:spcBef>
                        <a:spcAft>
                          <a:spcPts val="0"/>
                        </a:spcAft>
                        <a:buNone/>
                      </a:pPr>
                      <a:r>
                        <a:rPr lang="en-GB"/>
                        <a:t>1</a:t>
                      </a:r>
                      <a:endParaRPr/>
                    </a:p>
                  </a:txBody>
                  <a:tcPr marT="19050" marB="19050" marR="28575" marL="28575" anchor="b"/>
                </a:tc>
                <a:tc>
                  <a:txBody>
                    <a:bodyPr>
                      <a:noAutofit/>
                    </a:bodyPr>
                    <a:lstStyle/>
                    <a:p>
                      <a:pPr indent="0" lvl="0" marL="0" rtl="0" algn="r">
                        <a:lnSpc>
                          <a:spcPct val="115000"/>
                        </a:lnSpc>
                        <a:spcBef>
                          <a:spcPts val="0"/>
                        </a:spcBef>
                        <a:spcAft>
                          <a:spcPts val="0"/>
                        </a:spcAft>
                        <a:buNone/>
                      </a:pPr>
                      <a:r>
                        <a:rPr lang="en-GB"/>
                        <a:t>1</a:t>
                      </a:r>
                      <a:endParaRPr/>
                    </a:p>
                  </a:txBody>
                  <a:tcPr marT="19050" marB="19050" marR="28575" marL="28575" anchor="b"/>
                </a:tc>
                <a:tc>
                  <a:txBody>
                    <a:bodyPr>
                      <a:noAutofit/>
                    </a:bodyPr>
                    <a:lstStyle/>
                    <a:p>
                      <a:pPr indent="0" lvl="0" marL="0" rtl="0" algn="r">
                        <a:lnSpc>
                          <a:spcPct val="115000"/>
                        </a:lnSpc>
                        <a:spcBef>
                          <a:spcPts val="0"/>
                        </a:spcBef>
                        <a:spcAft>
                          <a:spcPts val="0"/>
                        </a:spcAft>
                        <a:buNone/>
                      </a:pPr>
                      <a:r>
                        <a:rPr lang="en-GB"/>
                        <a:t>0</a:t>
                      </a:r>
                      <a:endParaRPr/>
                    </a:p>
                  </a:txBody>
                  <a:tcPr marT="19050" marB="19050" marR="28575" marL="28575" anchor="b"/>
                </a:tc>
              </a:tr>
              <a:tr h="295050">
                <a:tc>
                  <a:txBody>
                    <a:bodyPr>
                      <a:noAutofit/>
                    </a:bodyPr>
                    <a:lstStyle/>
                    <a:p>
                      <a:pPr indent="0" lvl="0" marL="0" rtl="0" algn="l">
                        <a:lnSpc>
                          <a:spcPct val="115000"/>
                        </a:lnSpc>
                        <a:spcBef>
                          <a:spcPts val="0"/>
                        </a:spcBef>
                        <a:spcAft>
                          <a:spcPts val="0"/>
                        </a:spcAft>
                        <a:buNone/>
                      </a:pPr>
                      <a:r>
                        <a:rPr lang="en-GB"/>
                        <a:t>ROW</a:t>
                      </a:r>
                      <a:endParaRPr/>
                    </a:p>
                  </a:txBody>
                  <a:tcPr marT="19050" marB="19050" marR="28575" marL="28575" anchor="b"/>
                </a:tc>
                <a:tc>
                  <a:txBody>
                    <a:bodyPr>
                      <a:noAutofit/>
                    </a:bodyPr>
                    <a:lstStyle/>
                    <a:p>
                      <a:pPr indent="0" lvl="0" marL="0" rtl="0" algn="r">
                        <a:lnSpc>
                          <a:spcPct val="115000"/>
                        </a:lnSpc>
                        <a:spcBef>
                          <a:spcPts val="0"/>
                        </a:spcBef>
                        <a:spcAft>
                          <a:spcPts val="0"/>
                        </a:spcAft>
                        <a:buNone/>
                      </a:pPr>
                      <a:r>
                        <a:rPr lang="en-GB"/>
                        <a:t>1</a:t>
                      </a:r>
                      <a:endParaRPr/>
                    </a:p>
                  </a:txBody>
                  <a:tcPr marT="19050" marB="19050" marR="28575" marL="28575" anchor="b"/>
                </a:tc>
                <a:tc>
                  <a:txBody>
                    <a:bodyPr>
                      <a:noAutofit/>
                    </a:bodyPr>
                    <a:lstStyle/>
                    <a:p>
                      <a:pPr indent="0" lvl="0" marL="0" rtl="0" algn="r">
                        <a:lnSpc>
                          <a:spcPct val="115000"/>
                        </a:lnSpc>
                        <a:spcBef>
                          <a:spcPts val="0"/>
                        </a:spcBef>
                        <a:spcAft>
                          <a:spcPts val="0"/>
                        </a:spcAft>
                        <a:buNone/>
                      </a:pPr>
                      <a:r>
                        <a:rPr lang="en-GB"/>
                        <a:t>0.9999</a:t>
                      </a:r>
                      <a:endParaRPr/>
                    </a:p>
                  </a:txBody>
                  <a:tcPr marT="19050" marB="19050" marR="28575" marL="28575" anchor="b"/>
                </a:tc>
                <a:tc>
                  <a:txBody>
                    <a:bodyPr>
                      <a:noAutofit/>
                    </a:bodyPr>
                    <a:lstStyle/>
                    <a:p>
                      <a:pPr indent="0" lvl="0" marL="0" rtl="0" algn="r">
                        <a:lnSpc>
                          <a:spcPct val="115000"/>
                        </a:lnSpc>
                        <a:spcBef>
                          <a:spcPts val="0"/>
                        </a:spcBef>
                        <a:spcAft>
                          <a:spcPts val="0"/>
                        </a:spcAft>
                        <a:buNone/>
                      </a:pPr>
                      <a:r>
                        <a:rPr lang="en-GB"/>
                        <a:t>-0.01</a:t>
                      </a:r>
                      <a:endParaRPr/>
                    </a:p>
                  </a:txBody>
                  <a:tcPr marT="19050" marB="19050" marR="28575" marL="28575" anchor="b"/>
                </a:tc>
              </a:tr>
            </a:tbl>
          </a:graphicData>
        </a:graphic>
      </p:graphicFrame>
      <p:pic>
        <p:nvPicPr>
          <p:cNvPr id="204" name="Google Shape;204;p34" title="Points scored"/>
          <p:cNvPicPr preferRelativeResize="0"/>
          <p:nvPr/>
        </p:nvPicPr>
        <p:blipFill>
          <a:blip r:embed="rId3">
            <a:alphaModFix/>
          </a:blip>
          <a:stretch>
            <a:fillRect/>
          </a:stretch>
        </p:blipFill>
        <p:spPr>
          <a:xfrm>
            <a:off x="2094575" y="1950950"/>
            <a:ext cx="4954851" cy="30637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5"/>
          <p:cNvSpPr txBox="1"/>
          <p:nvPr>
            <p:ph type="title"/>
          </p:nvPr>
        </p:nvSpPr>
        <p:spPr>
          <a:xfrm>
            <a:off x="311700" y="59250"/>
            <a:ext cx="8520600" cy="46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Change in GDP(USD millions)</a:t>
            </a:r>
            <a:endParaRPr sz="2400"/>
          </a:p>
        </p:txBody>
      </p:sp>
      <p:sp>
        <p:nvSpPr>
          <p:cNvPr id="210" name="Google Shape;210;p35"/>
          <p:cNvSpPr txBox="1"/>
          <p:nvPr>
            <p:ph idx="1" type="body"/>
          </p:nvPr>
        </p:nvSpPr>
        <p:spPr>
          <a:xfrm>
            <a:off x="613200" y="3165600"/>
            <a:ext cx="7998600" cy="152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t>Increase in Export demand in SSA =&gt; increase in production =&gt; increase in </a:t>
            </a:r>
            <a:r>
              <a:rPr lang="en-GB" sz="1200"/>
              <a:t>employment</a:t>
            </a:r>
            <a:r>
              <a:rPr lang="en-GB" sz="1200"/>
              <a:t> =&gt; increase in GDP, Similar for EU</a:t>
            </a:r>
            <a:endParaRPr sz="1200"/>
          </a:p>
          <a:p>
            <a:pPr indent="0" lvl="0" marL="0" rtl="0" algn="l">
              <a:spcBef>
                <a:spcPts val="1600"/>
              </a:spcBef>
              <a:spcAft>
                <a:spcPts val="1600"/>
              </a:spcAft>
              <a:buNone/>
            </a:pPr>
            <a:r>
              <a:rPr b="1" lang="en-GB" sz="1200"/>
              <a:t>A good indicator of Allocative efficiency is GDP and we can see that allocative </a:t>
            </a:r>
            <a:r>
              <a:rPr b="1" lang="en-GB" sz="1200"/>
              <a:t>efficiency</a:t>
            </a:r>
            <a:r>
              <a:rPr b="1" lang="en-GB" sz="1200"/>
              <a:t> in SSA has increased</a:t>
            </a:r>
            <a:endParaRPr b="1" sz="1200"/>
          </a:p>
        </p:txBody>
      </p:sp>
      <p:graphicFrame>
        <p:nvGraphicFramePr>
          <p:cNvPr id="211" name="Google Shape;211;p35"/>
          <p:cNvGraphicFramePr/>
          <p:nvPr/>
        </p:nvGraphicFramePr>
        <p:xfrm>
          <a:off x="6931400" y="631938"/>
          <a:ext cx="3000000" cy="3000000"/>
        </p:xfrm>
        <a:graphic>
          <a:graphicData uri="http://schemas.openxmlformats.org/drawingml/2006/table">
            <a:tbl>
              <a:tblPr>
                <a:noFill/>
                <a:tableStyleId>{93A62431-F131-432C-A51E-B0145D970D1B}</a:tableStyleId>
              </a:tblPr>
              <a:tblGrid>
                <a:gridCol w="933850"/>
                <a:gridCol w="826375"/>
              </a:tblGrid>
              <a:tr h="413075">
                <a:tc>
                  <a:txBody>
                    <a:bodyPr>
                      <a:noAutofit/>
                    </a:bodyPr>
                    <a:lstStyle/>
                    <a:p>
                      <a:pPr indent="0" lvl="0" marL="0" rtl="0" algn="l">
                        <a:lnSpc>
                          <a:spcPct val="115000"/>
                        </a:lnSpc>
                        <a:spcBef>
                          <a:spcPts val="0"/>
                        </a:spcBef>
                        <a:spcAft>
                          <a:spcPts val="0"/>
                        </a:spcAft>
                        <a:buNone/>
                      </a:pPr>
                      <a:r>
                        <a:rPr lang="en-GB"/>
                        <a:t>vgdp</a:t>
                      </a:r>
                      <a:endParaRPr/>
                    </a:p>
                  </a:txBody>
                  <a:tcPr marT="19050" marB="19050" marR="28575" marL="28575" anchor="b"/>
                </a:tc>
                <a:tc>
                  <a:txBody>
                    <a:bodyPr>
                      <a:noAutofit/>
                    </a:bodyPr>
                    <a:lstStyle/>
                    <a:p>
                      <a:pPr indent="0" lvl="0" marL="0" rtl="0" algn="l">
                        <a:lnSpc>
                          <a:spcPct val="115000"/>
                        </a:lnSpc>
                        <a:spcBef>
                          <a:spcPts val="0"/>
                        </a:spcBef>
                        <a:spcAft>
                          <a:spcPts val="0"/>
                        </a:spcAft>
                        <a:buNone/>
                      </a:pPr>
                      <a:r>
                        <a:rPr lang="en-GB"/>
                        <a:t>Change</a:t>
                      </a:r>
                      <a:endParaRPr/>
                    </a:p>
                  </a:txBody>
                  <a:tcPr marT="19050" marB="19050" marR="28575" marL="28575" anchor="b"/>
                </a:tc>
              </a:tr>
              <a:tr h="295050">
                <a:tc>
                  <a:txBody>
                    <a:bodyPr>
                      <a:noAutofit/>
                    </a:bodyPr>
                    <a:lstStyle/>
                    <a:p>
                      <a:pPr indent="0" lvl="0" marL="0" rtl="0" algn="l">
                        <a:lnSpc>
                          <a:spcPct val="115000"/>
                        </a:lnSpc>
                        <a:spcBef>
                          <a:spcPts val="0"/>
                        </a:spcBef>
                        <a:spcAft>
                          <a:spcPts val="0"/>
                        </a:spcAft>
                        <a:buNone/>
                      </a:pPr>
                      <a:r>
                        <a:rPr lang="en-GB"/>
                        <a:t>SSA</a:t>
                      </a:r>
                      <a:endParaRPr/>
                    </a:p>
                  </a:txBody>
                  <a:tcPr marT="19050" marB="19050" marR="28575" marL="28575" anchor="b"/>
                </a:tc>
                <a:tc>
                  <a:txBody>
                    <a:bodyPr>
                      <a:noAutofit/>
                    </a:bodyPr>
                    <a:lstStyle/>
                    <a:p>
                      <a:pPr indent="0" lvl="0" marL="0" rtl="0" algn="r">
                        <a:lnSpc>
                          <a:spcPct val="115000"/>
                        </a:lnSpc>
                        <a:spcBef>
                          <a:spcPts val="0"/>
                        </a:spcBef>
                        <a:spcAft>
                          <a:spcPts val="0"/>
                        </a:spcAft>
                        <a:buNone/>
                      </a:pPr>
                      <a:r>
                        <a:rPr lang="en-GB"/>
                        <a:t>3.3619</a:t>
                      </a:r>
                      <a:endParaRPr/>
                    </a:p>
                  </a:txBody>
                  <a:tcPr marT="19050" marB="19050" marR="28575" marL="28575" anchor="b"/>
                </a:tc>
              </a:tr>
              <a:tr h="295050">
                <a:tc>
                  <a:txBody>
                    <a:bodyPr>
                      <a:noAutofit/>
                    </a:bodyPr>
                    <a:lstStyle/>
                    <a:p>
                      <a:pPr indent="0" lvl="0" marL="0" rtl="0" algn="l">
                        <a:lnSpc>
                          <a:spcPct val="115000"/>
                        </a:lnSpc>
                        <a:spcBef>
                          <a:spcPts val="0"/>
                        </a:spcBef>
                        <a:spcAft>
                          <a:spcPts val="0"/>
                        </a:spcAft>
                        <a:buNone/>
                      </a:pPr>
                      <a:r>
                        <a:rPr lang="en-GB"/>
                        <a:t>EU</a:t>
                      </a:r>
                      <a:endParaRPr/>
                    </a:p>
                  </a:txBody>
                  <a:tcPr marT="19050" marB="19050" marR="28575" marL="28575" anchor="b"/>
                </a:tc>
                <a:tc>
                  <a:txBody>
                    <a:bodyPr>
                      <a:noAutofit/>
                    </a:bodyPr>
                    <a:lstStyle/>
                    <a:p>
                      <a:pPr indent="0" lvl="0" marL="0" rtl="0" algn="r">
                        <a:lnSpc>
                          <a:spcPct val="115000"/>
                        </a:lnSpc>
                        <a:spcBef>
                          <a:spcPts val="0"/>
                        </a:spcBef>
                        <a:spcAft>
                          <a:spcPts val="0"/>
                        </a:spcAft>
                        <a:buNone/>
                      </a:pPr>
                      <a:r>
                        <a:rPr lang="en-GB"/>
                        <a:t>-0.1039</a:t>
                      </a:r>
                      <a:endParaRPr/>
                    </a:p>
                  </a:txBody>
                  <a:tcPr marT="19050" marB="19050" marR="28575" marL="28575" anchor="b"/>
                </a:tc>
              </a:tr>
              <a:tr h="295050">
                <a:tc>
                  <a:txBody>
                    <a:bodyPr>
                      <a:noAutofit/>
                    </a:bodyPr>
                    <a:lstStyle/>
                    <a:p>
                      <a:pPr indent="0" lvl="0" marL="0" rtl="0" algn="l">
                        <a:lnSpc>
                          <a:spcPct val="115000"/>
                        </a:lnSpc>
                        <a:spcBef>
                          <a:spcPts val="0"/>
                        </a:spcBef>
                        <a:spcAft>
                          <a:spcPts val="0"/>
                        </a:spcAft>
                        <a:buNone/>
                      </a:pPr>
                      <a:r>
                        <a:rPr lang="en-GB"/>
                        <a:t>ROW</a:t>
                      </a:r>
                      <a:endParaRPr/>
                    </a:p>
                  </a:txBody>
                  <a:tcPr marT="19050" marB="19050" marR="28575" marL="28575" anchor="b"/>
                </a:tc>
                <a:tc>
                  <a:txBody>
                    <a:bodyPr>
                      <a:noAutofit/>
                    </a:bodyPr>
                    <a:lstStyle/>
                    <a:p>
                      <a:pPr indent="0" lvl="0" marL="0" rtl="0" algn="r">
                        <a:lnSpc>
                          <a:spcPct val="115000"/>
                        </a:lnSpc>
                        <a:spcBef>
                          <a:spcPts val="0"/>
                        </a:spcBef>
                        <a:spcAft>
                          <a:spcPts val="0"/>
                        </a:spcAft>
                        <a:buNone/>
                      </a:pPr>
                      <a:r>
                        <a:rPr lang="en-GB"/>
                        <a:t>-0.0283</a:t>
                      </a:r>
                      <a:endParaRPr/>
                    </a:p>
                  </a:txBody>
                  <a:tcPr marT="19050" marB="19050" marR="28575" marL="28575" anchor="b"/>
                </a:tc>
              </a:tr>
            </a:tbl>
          </a:graphicData>
        </a:graphic>
      </p:graphicFrame>
      <p:pic>
        <p:nvPicPr>
          <p:cNvPr id="212" name="Google Shape;212;p35" title="Points scored"/>
          <p:cNvPicPr preferRelativeResize="0"/>
          <p:nvPr/>
        </p:nvPicPr>
        <p:blipFill>
          <a:blip r:embed="rId3">
            <a:alphaModFix/>
          </a:blip>
          <a:stretch>
            <a:fillRect/>
          </a:stretch>
        </p:blipFill>
        <p:spPr>
          <a:xfrm>
            <a:off x="311700" y="720125"/>
            <a:ext cx="6565950" cy="244547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6"/>
          <p:cNvSpPr txBox="1"/>
          <p:nvPr>
            <p:ph type="title"/>
          </p:nvPr>
        </p:nvSpPr>
        <p:spPr>
          <a:xfrm>
            <a:off x="311700" y="102900"/>
            <a:ext cx="8520600" cy="57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Welfare = f(gdp, tot, emp)</a:t>
            </a:r>
            <a:endParaRPr sz="2400"/>
          </a:p>
        </p:txBody>
      </p:sp>
      <p:sp>
        <p:nvSpPr>
          <p:cNvPr id="218" name="Google Shape;218;p36"/>
          <p:cNvSpPr txBox="1"/>
          <p:nvPr>
            <p:ph idx="1" type="body"/>
          </p:nvPr>
        </p:nvSpPr>
        <p:spPr>
          <a:xfrm>
            <a:off x="311700" y="676500"/>
            <a:ext cx="3581400" cy="892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GB" sz="1400"/>
              <a:t>It is clear that the welfare of SSA has increased but the EU’s welfare has gone down</a:t>
            </a:r>
            <a:endParaRPr b="1" sz="1400"/>
          </a:p>
        </p:txBody>
      </p:sp>
      <p:graphicFrame>
        <p:nvGraphicFramePr>
          <p:cNvPr id="219" name="Google Shape;219;p36"/>
          <p:cNvGraphicFramePr/>
          <p:nvPr/>
        </p:nvGraphicFramePr>
        <p:xfrm>
          <a:off x="5977375" y="676500"/>
          <a:ext cx="3000000" cy="3000000"/>
        </p:xfrm>
        <a:graphic>
          <a:graphicData uri="http://schemas.openxmlformats.org/drawingml/2006/table">
            <a:tbl>
              <a:tblPr>
                <a:noFill/>
                <a:tableStyleId>{93A62431-F131-432C-A51E-B0145D970D1B}</a:tableStyleId>
              </a:tblPr>
              <a:tblGrid>
                <a:gridCol w="1091375"/>
                <a:gridCol w="869500"/>
                <a:gridCol w="894050"/>
              </a:tblGrid>
              <a:tr h="293100">
                <a:tc>
                  <a:txBody>
                    <a:bodyPr>
                      <a:noAutofit/>
                    </a:bodyPr>
                    <a:lstStyle/>
                    <a:p>
                      <a:pPr indent="0" lvl="0" marL="0" rtl="0" algn="l">
                        <a:spcBef>
                          <a:spcPts val="0"/>
                        </a:spcBef>
                        <a:spcAft>
                          <a:spcPts val="0"/>
                        </a:spcAft>
                        <a:buNone/>
                      </a:pPr>
                      <a:r>
                        <a:rPr lang="en-GB"/>
                        <a:t>parameter</a:t>
                      </a:r>
                      <a:endParaRPr/>
                    </a:p>
                  </a:txBody>
                  <a:tcPr marT="91425" marB="91425" marR="91425" marL="91425"/>
                </a:tc>
                <a:tc>
                  <a:txBody>
                    <a:bodyPr>
                      <a:noAutofit/>
                    </a:bodyPr>
                    <a:lstStyle/>
                    <a:p>
                      <a:pPr indent="0" lvl="0" marL="0" rtl="0" algn="l">
                        <a:spcBef>
                          <a:spcPts val="0"/>
                        </a:spcBef>
                        <a:spcAft>
                          <a:spcPts val="0"/>
                        </a:spcAft>
                        <a:buNone/>
                      </a:pPr>
                      <a:r>
                        <a:rPr lang="en-GB"/>
                        <a:t>EU</a:t>
                      </a:r>
                      <a:endParaRPr/>
                    </a:p>
                  </a:txBody>
                  <a:tcPr marT="91425" marB="91425" marR="91425" marL="91425"/>
                </a:tc>
                <a:tc>
                  <a:txBody>
                    <a:bodyPr>
                      <a:noAutofit/>
                    </a:bodyPr>
                    <a:lstStyle/>
                    <a:p>
                      <a:pPr indent="0" lvl="0" marL="0" rtl="0" algn="l">
                        <a:spcBef>
                          <a:spcPts val="0"/>
                        </a:spcBef>
                        <a:spcAft>
                          <a:spcPts val="0"/>
                        </a:spcAft>
                        <a:buNone/>
                      </a:pPr>
                      <a:r>
                        <a:rPr lang="en-GB"/>
                        <a:t>SSA</a:t>
                      </a:r>
                      <a:endParaRPr/>
                    </a:p>
                  </a:txBody>
                  <a:tcPr marT="91425" marB="91425" marR="91425" marL="91425"/>
                </a:tc>
              </a:tr>
              <a:tr h="470975">
                <a:tc>
                  <a:txBody>
                    <a:bodyPr>
                      <a:noAutofit/>
                    </a:bodyPr>
                    <a:lstStyle/>
                    <a:p>
                      <a:pPr indent="0" lvl="0" marL="0" rtl="0" algn="l">
                        <a:spcBef>
                          <a:spcPts val="0"/>
                        </a:spcBef>
                        <a:spcAft>
                          <a:spcPts val="0"/>
                        </a:spcAft>
                        <a:buNone/>
                      </a:pPr>
                      <a:r>
                        <a:rPr lang="en-GB"/>
                        <a:t>gdp</a:t>
                      </a:r>
                      <a:endParaRPr/>
                    </a:p>
                  </a:txBody>
                  <a:tcPr marT="91425" marB="91425" marR="91425" marL="91425"/>
                </a:tc>
                <a:tc>
                  <a:txBody>
                    <a:bodyPr>
                      <a:noAutofit/>
                    </a:bodyPr>
                    <a:lstStyle/>
                    <a:p>
                      <a:pPr indent="0" lvl="0" marL="0" rtl="0" algn="l">
                        <a:lnSpc>
                          <a:spcPct val="115000"/>
                        </a:lnSpc>
                        <a:spcBef>
                          <a:spcPts val="0"/>
                        </a:spcBef>
                        <a:spcAft>
                          <a:spcPts val="1600"/>
                        </a:spcAft>
                        <a:buNone/>
                      </a:pPr>
                      <a:r>
                        <a:rPr lang="en-GB"/>
                        <a:t>-0.1039</a:t>
                      </a:r>
                      <a:endParaRPr/>
                    </a:p>
                  </a:txBody>
                  <a:tcPr marT="91425" marB="91425" marR="91425" marL="91425"/>
                </a:tc>
                <a:tc>
                  <a:txBody>
                    <a:bodyPr>
                      <a:noAutofit/>
                    </a:bodyPr>
                    <a:lstStyle/>
                    <a:p>
                      <a:pPr indent="0" lvl="0" marL="0" rtl="0" algn="l">
                        <a:spcBef>
                          <a:spcPts val="0"/>
                        </a:spcBef>
                        <a:spcAft>
                          <a:spcPts val="0"/>
                        </a:spcAft>
                        <a:buNone/>
                      </a:pPr>
                      <a:r>
                        <a:rPr lang="en-GB"/>
                        <a:t>3.3619</a:t>
                      </a:r>
                      <a:endParaRPr/>
                    </a:p>
                  </a:txBody>
                  <a:tcPr marT="91425" marB="91425" marR="91425" marL="91425"/>
                </a:tc>
              </a:tr>
              <a:tr h="293100">
                <a:tc>
                  <a:txBody>
                    <a:bodyPr>
                      <a:noAutofit/>
                    </a:bodyPr>
                    <a:lstStyle/>
                    <a:p>
                      <a:pPr indent="0" lvl="0" marL="0" rtl="0" algn="l">
                        <a:spcBef>
                          <a:spcPts val="0"/>
                        </a:spcBef>
                        <a:spcAft>
                          <a:spcPts val="0"/>
                        </a:spcAft>
                        <a:buNone/>
                      </a:pPr>
                      <a:r>
                        <a:rPr lang="en-GB"/>
                        <a:t>tot</a:t>
                      </a:r>
                      <a:endParaRPr/>
                    </a:p>
                  </a:txBody>
                  <a:tcPr marT="91425" marB="91425" marR="91425" marL="91425"/>
                </a:tc>
                <a:tc>
                  <a:txBody>
                    <a:bodyPr>
                      <a:noAutofit/>
                    </a:bodyPr>
                    <a:lstStyle/>
                    <a:p>
                      <a:pPr indent="0" lvl="0" marL="0" rtl="0" algn="l">
                        <a:spcBef>
                          <a:spcPts val="0"/>
                        </a:spcBef>
                        <a:spcAft>
                          <a:spcPts val="0"/>
                        </a:spcAft>
                        <a:buNone/>
                      </a:pPr>
                      <a:r>
                        <a:rPr lang="en-GB"/>
                        <a:t>0</a:t>
                      </a:r>
                      <a:endParaRPr/>
                    </a:p>
                  </a:txBody>
                  <a:tcPr marT="91425" marB="91425" marR="91425" marL="91425"/>
                </a:tc>
                <a:tc>
                  <a:txBody>
                    <a:bodyPr>
                      <a:noAutofit/>
                    </a:bodyPr>
                    <a:lstStyle/>
                    <a:p>
                      <a:pPr indent="0" lvl="0" marL="0" rtl="0" algn="l">
                        <a:spcBef>
                          <a:spcPts val="0"/>
                        </a:spcBef>
                        <a:spcAft>
                          <a:spcPts val="0"/>
                        </a:spcAft>
                        <a:buNone/>
                      </a:pPr>
                      <a:r>
                        <a:rPr lang="en-GB"/>
                        <a:t>.008</a:t>
                      </a:r>
                      <a:endParaRPr/>
                    </a:p>
                  </a:txBody>
                  <a:tcPr marT="91425" marB="91425" marR="91425" marL="91425"/>
                </a:tc>
              </a:tr>
              <a:tr h="293100">
                <a:tc>
                  <a:txBody>
                    <a:bodyPr>
                      <a:noAutofit/>
                    </a:bodyPr>
                    <a:lstStyle/>
                    <a:p>
                      <a:pPr indent="0" lvl="0" marL="0" rtl="0" algn="l">
                        <a:spcBef>
                          <a:spcPts val="0"/>
                        </a:spcBef>
                        <a:spcAft>
                          <a:spcPts val="0"/>
                        </a:spcAft>
                        <a:buNone/>
                      </a:pPr>
                      <a:r>
                        <a:rPr lang="en-GB"/>
                        <a:t>emp</a:t>
                      </a:r>
                      <a:endParaRPr/>
                    </a:p>
                  </a:txBody>
                  <a:tcPr marT="91425" marB="91425" marR="91425" marL="91425"/>
                </a:tc>
                <a:tc>
                  <a:txBody>
                    <a:bodyPr>
                      <a:noAutofit/>
                    </a:bodyPr>
                    <a:lstStyle/>
                    <a:p>
                      <a:pPr indent="0" lvl="0" marL="0" rtl="0" algn="l">
                        <a:spcBef>
                          <a:spcPts val="0"/>
                        </a:spcBef>
                        <a:spcAft>
                          <a:spcPts val="0"/>
                        </a:spcAft>
                        <a:buNone/>
                      </a:pPr>
                      <a:r>
                        <a:rPr lang="en-GB"/>
                        <a:t>-1.64</a:t>
                      </a:r>
                      <a:endParaRPr/>
                    </a:p>
                  </a:txBody>
                  <a:tcPr marT="91425" marB="91425" marR="91425" marL="91425"/>
                </a:tc>
                <a:tc>
                  <a:txBody>
                    <a:bodyPr>
                      <a:noAutofit/>
                    </a:bodyPr>
                    <a:lstStyle/>
                    <a:p>
                      <a:pPr indent="0" lvl="0" marL="0" rtl="0" algn="l">
                        <a:spcBef>
                          <a:spcPts val="0"/>
                        </a:spcBef>
                        <a:spcAft>
                          <a:spcPts val="0"/>
                        </a:spcAft>
                        <a:buNone/>
                      </a:pPr>
                      <a:r>
                        <a:rPr lang="en-GB"/>
                        <a:t>7.2</a:t>
                      </a:r>
                      <a:endParaRPr/>
                    </a:p>
                  </a:txBody>
                  <a:tcPr marT="91425" marB="91425" marR="91425" marL="91425"/>
                </a:tc>
              </a:tr>
            </a:tbl>
          </a:graphicData>
        </a:graphic>
      </p:graphicFrame>
      <p:pic>
        <p:nvPicPr>
          <p:cNvPr id="220" name="Google Shape;220;p36" title="Points scored"/>
          <p:cNvPicPr preferRelativeResize="0"/>
          <p:nvPr/>
        </p:nvPicPr>
        <p:blipFill>
          <a:blip r:embed="rId3">
            <a:alphaModFix/>
          </a:blip>
          <a:stretch>
            <a:fillRect/>
          </a:stretch>
        </p:blipFill>
        <p:spPr>
          <a:xfrm>
            <a:off x="152400" y="1721100"/>
            <a:ext cx="5757900" cy="315500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7"/>
          <p:cNvSpPr txBox="1"/>
          <p:nvPr>
            <p:ph type="title"/>
          </p:nvPr>
        </p:nvSpPr>
        <p:spPr>
          <a:xfrm>
            <a:off x="311700" y="2326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Conclusion</a:t>
            </a:r>
            <a:endParaRPr/>
          </a:p>
        </p:txBody>
      </p:sp>
      <p:sp>
        <p:nvSpPr>
          <p:cNvPr id="226" name="Google Shape;226;p37"/>
          <p:cNvSpPr txBox="1"/>
          <p:nvPr>
            <p:ph idx="1" type="body"/>
          </p:nvPr>
        </p:nvSpPr>
        <p:spPr>
          <a:xfrm>
            <a:off x="170100" y="928325"/>
            <a:ext cx="8520600" cy="381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SSA will gain from FTA and EU will be loosing from FTA if we take emp, tot, gdp in context of welfare.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Sources</a:t>
            </a:r>
            <a:endParaRPr/>
          </a:p>
        </p:txBody>
      </p:sp>
      <p:sp>
        <p:nvSpPr>
          <p:cNvPr id="232" name="Google Shape;232;p38"/>
          <p:cNvSpPr txBox="1"/>
          <p:nvPr>
            <p:ph idx="1" type="body"/>
          </p:nvPr>
        </p:nvSpPr>
        <p:spPr>
          <a:xfrm>
            <a:off x="311700" y="1143275"/>
            <a:ext cx="8520600" cy="381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GB" sz="1200">
                <a:solidFill>
                  <a:srgbClr val="000000"/>
                </a:solidFill>
              </a:rPr>
              <a:t>Nag, Biswajit and Sikdar, Chandrima, “Welfare Implication of India-ASEAN FTA: An Analysis Using GTAP Model (July 1, 2011)”,  Indian Institute of Foreign Trade Working Paper No. EC-11-06.</a:t>
            </a:r>
            <a:r>
              <a:rPr i="1" lang="en-GB" sz="1200" u="sng">
                <a:solidFill>
                  <a:srgbClr val="1155CC"/>
                </a:solidFill>
                <a:hlinkClick r:id="rId3"/>
              </a:rPr>
              <a:t> </a:t>
            </a:r>
            <a:endParaRPr i="1" sz="1200" u="sng">
              <a:solidFill>
                <a:srgbClr val="000000"/>
              </a:solidFill>
            </a:endParaRPr>
          </a:p>
          <a:p>
            <a:pPr indent="0" lvl="0" marL="0" rtl="0" algn="l">
              <a:spcBef>
                <a:spcPts val="0"/>
              </a:spcBef>
              <a:spcAft>
                <a:spcPts val="0"/>
              </a:spcAft>
              <a:buNone/>
            </a:pPr>
            <a:r>
              <a:t/>
            </a:r>
            <a:endParaRPr i="1" sz="1200" u="sng">
              <a:solidFill>
                <a:srgbClr val="000000"/>
              </a:solidFill>
            </a:endParaRPr>
          </a:p>
          <a:p>
            <a:pPr indent="0" lvl="0" marL="0" rtl="0" algn="l">
              <a:spcBef>
                <a:spcPts val="0"/>
              </a:spcBef>
              <a:spcAft>
                <a:spcPts val="0"/>
              </a:spcAft>
              <a:buNone/>
            </a:pPr>
            <a:r>
              <a:rPr i="1" lang="en-GB" sz="1200">
                <a:solidFill>
                  <a:srgbClr val="000000"/>
                </a:solidFill>
                <a:uFill>
                  <a:noFill/>
                </a:uFill>
                <a:hlinkClick r:id="rId4"/>
              </a:rPr>
              <a:t>Tsung-Chen Lee</a:t>
            </a:r>
            <a:r>
              <a:rPr i="1" lang="en-GB" sz="1200">
                <a:solidFill>
                  <a:srgbClr val="000000"/>
                </a:solidFill>
              </a:rPr>
              <a:t>, </a:t>
            </a:r>
            <a:r>
              <a:rPr i="1" lang="en-GB" sz="1200">
                <a:solidFill>
                  <a:srgbClr val="000000"/>
                </a:solidFill>
                <a:uFill>
                  <a:noFill/>
                </a:uFill>
                <a:hlinkClick r:id="rId5"/>
              </a:rPr>
              <a:t>Paul T.W. Lee</a:t>
            </a:r>
            <a:r>
              <a:rPr i="1" lang="en-GB" sz="1200">
                <a:solidFill>
                  <a:srgbClr val="000000"/>
                </a:solidFill>
              </a:rPr>
              <a:t>, “South-South trade liberalisation and shipping geography: a case study on India, Brazil, and South Africa”, </a:t>
            </a:r>
            <a:r>
              <a:rPr i="1" lang="en-GB" sz="1200">
                <a:solidFill>
                  <a:srgbClr val="000000"/>
                </a:solidFill>
                <a:uFill>
                  <a:noFill/>
                </a:uFill>
                <a:hlinkClick r:id="rId6"/>
              </a:rPr>
              <a:t>International Journal of Shipping and Transport Logistics</a:t>
            </a:r>
            <a:r>
              <a:rPr i="1" lang="en-GB" sz="1200">
                <a:solidFill>
                  <a:srgbClr val="000000"/>
                </a:solidFill>
              </a:rPr>
              <a:t>, </a:t>
            </a:r>
            <a:r>
              <a:rPr lang="en-GB" sz="1200">
                <a:solidFill>
                  <a:srgbClr val="434343"/>
                </a:solidFill>
                <a:uFill>
                  <a:noFill/>
                </a:uFill>
                <a:hlinkClick r:id="rId7"/>
              </a:rPr>
              <a:t>Volume 4, Issue 4</a:t>
            </a:r>
            <a:r>
              <a:rPr lang="en-GB" sz="1200">
                <a:solidFill>
                  <a:srgbClr val="434343"/>
                </a:solidFill>
              </a:rPr>
              <a:t> </a:t>
            </a:r>
            <a:endParaRPr sz="1200">
              <a:solidFill>
                <a:srgbClr val="434343"/>
              </a:solidFill>
            </a:endParaRPr>
          </a:p>
          <a:p>
            <a:pPr indent="0" lvl="0" marL="0" rtl="0" algn="l">
              <a:spcBef>
                <a:spcPts val="0"/>
              </a:spcBef>
              <a:spcAft>
                <a:spcPts val="0"/>
              </a:spcAft>
              <a:buNone/>
            </a:pPr>
            <a:r>
              <a:t/>
            </a:r>
            <a:endParaRPr i="1" sz="1200" u="sng">
              <a:solidFill>
                <a:srgbClr val="000000"/>
              </a:solidFill>
            </a:endParaRPr>
          </a:p>
          <a:p>
            <a:pPr indent="0" lvl="0" marL="0" rtl="0" algn="l">
              <a:spcBef>
                <a:spcPts val="0"/>
              </a:spcBef>
              <a:spcAft>
                <a:spcPts val="0"/>
              </a:spcAft>
              <a:buNone/>
            </a:pPr>
            <a:r>
              <a:rPr lang="en-GB" sz="1200">
                <a:solidFill>
                  <a:srgbClr val="000000"/>
                </a:solidFill>
              </a:rPr>
              <a:t>Ahmed, S.India-ASEAN Free Trade Agreement: A sectoral analysis, SSRN Working paper</a:t>
            </a:r>
            <a:endParaRPr sz="1200">
              <a:solidFill>
                <a:srgbClr val="000000"/>
              </a:solidFill>
            </a:endParaRPr>
          </a:p>
          <a:p>
            <a:pPr indent="0" lvl="0" marL="0" rtl="0" algn="l">
              <a:spcBef>
                <a:spcPts val="0"/>
              </a:spcBef>
              <a:spcAft>
                <a:spcPts val="0"/>
              </a:spcAft>
              <a:buNone/>
            </a:pPr>
            <a:r>
              <a:rPr lang="en-GB" sz="1200">
                <a:solidFill>
                  <a:srgbClr val="000000"/>
                </a:solidFill>
              </a:rPr>
              <a:t>1698849 (2010). Accessed November 2010. http://ssrn.com/abstract=1698849</a:t>
            </a:r>
            <a:endParaRPr i="1" sz="1200" u="sng">
              <a:solidFill>
                <a:srgbClr val="000000"/>
              </a:solidFill>
            </a:endParaRPr>
          </a:p>
          <a:p>
            <a:pPr indent="0" lvl="0" marL="0" rtl="0" algn="l">
              <a:spcBef>
                <a:spcPts val="0"/>
              </a:spcBef>
              <a:spcAft>
                <a:spcPts val="0"/>
              </a:spcAft>
              <a:buNone/>
            </a:pPr>
            <a:r>
              <a:t/>
            </a:r>
            <a:endParaRPr i="1" sz="1200" u="sng">
              <a:solidFill>
                <a:srgbClr val="000000"/>
              </a:solidFill>
            </a:endParaRPr>
          </a:p>
          <a:p>
            <a:pPr indent="0" lvl="0" marL="0" rtl="0" algn="l">
              <a:spcBef>
                <a:spcPts val="0"/>
              </a:spcBef>
              <a:spcAft>
                <a:spcPts val="0"/>
              </a:spcAft>
              <a:buNone/>
            </a:pPr>
            <a:r>
              <a:rPr lang="en-GB" sz="1200">
                <a:solidFill>
                  <a:srgbClr val="000000"/>
                </a:solidFill>
              </a:rPr>
              <a:t>Dash, P. K. (2010).‘India-ASEAN: Trade in goods agreement’,SME Times, 20 January 2010.New Delhi, India.</a:t>
            </a:r>
            <a:endParaRPr sz="1200">
              <a:solidFill>
                <a:srgbClr val="000000"/>
              </a:solidFill>
            </a:endParaRPr>
          </a:p>
          <a:p>
            <a:pPr indent="0" lvl="0" marL="0" rtl="0" algn="l">
              <a:spcBef>
                <a:spcPts val="0"/>
              </a:spcBef>
              <a:spcAft>
                <a:spcPts val="0"/>
              </a:spcAft>
              <a:buNone/>
            </a:pPr>
            <a:r>
              <a:t/>
            </a:r>
            <a:endParaRPr sz="1200">
              <a:solidFill>
                <a:srgbClr val="000000"/>
              </a:solidFill>
            </a:endParaRPr>
          </a:p>
          <a:p>
            <a:pPr indent="0" lvl="0" marL="0" rtl="0" algn="l">
              <a:spcBef>
                <a:spcPts val="0"/>
              </a:spcBef>
              <a:spcAft>
                <a:spcPts val="0"/>
              </a:spcAft>
              <a:buNone/>
            </a:pPr>
            <a:r>
              <a:rPr lang="en-GB" sz="1200">
                <a:solidFill>
                  <a:srgbClr val="000000"/>
                </a:solidFill>
              </a:rPr>
              <a:t>Huff, K. M. and T. W. Hertel (2000). “Decomposing welfare changes in the GTAP Model” , GTAP Technical Paper No. 5. Centre for Global Trade Analysis, Department of Agricultural Economics, Purdue University, Indiana, United States.</a:t>
            </a:r>
            <a:endParaRPr sz="1200">
              <a:solidFill>
                <a:srgbClr val="000000"/>
              </a:solidFill>
            </a:endParaRPr>
          </a:p>
          <a:p>
            <a:pPr indent="0" lvl="0" marL="0" rtl="0" algn="l">
              <a:spcBef>
                <a:spcPts val="1600"/>
              </a:spcBef>
              <a:spcAft>
                <a:spcPts val="16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9"/>
          <p:cNvSpPr txBox="1"/>
          <p:nvPr>
            <p:ph idx="1" type="body"/>
          </p:nvPr>
        </p:nvSpPr>
        <p:spPr>
          <a:xfrm>
            <a:off x="311700" y="318200"/>
            <a:ext cx="8520600" cy="425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t>https://www.gtap.agecon.purdue.edu/resources/res_display.asp?RecordID=1638 - documentation</a:t>
            </a:r>
            <a:endParaRPr sz="1400"/>
          </a:p>
          <a:p>
            <a:pPr indent="0" lvl="0" marL="0" rtl="0" algn="l">
              <a:spcBef>
                <a:spcPts val="1600"/>
              </a:spcBef>
              <a:spcAft>
                <a:spcPts val="0"/>
              </a:spcAft>
              <a:buNone/>
            </a:pPr>
            <a:r>
              <a:rPr lang="en-GB" sz="1400"/>
              <a:t>https://www.gtap.agecon.purdue.edu/resources/download/86.pdf - hertel</a:t>
            </a:r>
            <a:endParaRPr sz="1400"/>
          </a:p>
          <a:p>
            <a:pPr indent="0" lvl="0" marL="0" rtl="0" algn="l">
              <a:spcBef>
                <a:spcPts val="1600"/>
              </a:spcBef>
              <a:spcAft>
                <a:spcPts val="0"/>
              </a:spcAft>
              <a:buNone/>
            </a:pPr>
            <a:r>
              <a:rPr lang="en-GB" sz="1400"/>
              <a:t>https://jgea.org/resources/jgea/ojs/index.php/jgea/article/view/47 -  journal of economic analysis</a:t>
            </a:r>
            <a:endParaRPr sz="1400"/>
          </a:p>
          <a:p>
            <a:pPr indent="0" lvl="0" marL="0" rtl="0" algn="l">
              <a:spcBef>
                <a:spcPts val="1600"/>
              </a:spcBef>
              <a:spcAft>
                <a:spcPts val="0"/>
              </a:spcAft>
              <a:buNone/>
            </a:pPr>
            <a:r>
              <a:rPr lang="en-GB" sz="1400"/>
              <a:t>https://www.gtap.agecon.purdue.edu/resources/download/185.pdf - welfare decomposition - important paper</a:t>
            </a:r>
            <a:endParaRPr sz="1400"/>
          </a:p>
          <a:p>
            <a:pPr indent="0" lvl="0" marL="0" rtl="0" algn="l">
              <a:spcBef>
                <a:spcPts val="1600"/>
              </a:spcBef>
              <a:spcAft>
                <a:spcPts val="1600"/>
              </a:spcAft>
              <a:buNone/>
            </a:pPr>
            <a:r>
              <a:rPr lang="en-GB" sz="1400"/>
              <a:t>https://www.gtap.agecon.purdue.edu/resources/download/2365.pdf - decomposition welfare changes</a:t>
            </a:r>
            <a:endParaRPr sz="14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300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Flow </a:t>
            </a:r>
            <a:endParaRPr/>
          </a:p>
        </p:txBody>
      </p:sp>
      <p:sp>
        <p:nvSpPr>
          <p:cNvPr id="71" name="Google Shape;71;p15"/>
          <p:cNvSpPr txBox="1"/>
          <p:nvPr>
            <p:ph idx="1" type="body"/>
          </p:nvPr>
        </p:nvSpPr>
        <p:spPr>
          <a:xfrm>
            <a:off x="311700" y="1008275"/>
            <a:ext cx="8520600" cy="4075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arenR"/>
            </a:pPr>
            <a:r>
              <a:rPr lang="en-GB"/>
              <a:t>Introduction to CGE</a:t>
            </a:r>
            <a:endParaRPr/>
          </a:p>
          <a:p>
            <a:pPr indent="-342900" lvl="0" marL="457200" rtl="0" algn="l">
              <a:spcBef>
                <a:spcPts val="0"/>
              </a:spcBef>
              <a:spcAft>
                <a:spcPts val="0"/>
              </a:spcAft>
              <a:buSzPts val="1800"/>
              <a:buAutoNum type="arabicParenR"/>
            </a:pPr>
            <a:r>
              <a:rPr lang="en-GB"/>
              <a:t>Simulation scenario - aggregation scheme</a:t>
            </a:r>
            <a:endParaRPr/>
          </a:p>
          <a:p>
            <a:pPr indent="-342900" lvl="0" marL="457200" rtl="0" algn="l">
              <a:spcBef>
                <a:spcPts val="0"/>
              </a:spcBef>
              <a:spcAft>
                <a:spcPts val="0"/>
              </a:spcAft>
              <a:buSzPts val="1800"/>
              <a:buAutoNum type="arabicParenR"/>
            </a:pPr>
            <a:r>
              <a:rPr lang="en-GB"/>
              <a:t>Shocks to simulate FTA</a:t>
            </a:r>
            <a:endParaRPr/>
          </a:p>
          <a:p>
            <a:pPr indent="-342900" lvl="0" marL="457200" rtl="0" algn="l">
              <a:spcBef>
                <a:spcPts val="0"/>
              </a:spcBef>
              <a:spcAft>
                <a:spcPts val="0"/>
              </a:spcAft>
              <a:buSzPts val="1800"/>
              <a:buAutoNum type="arabicParenR"/>
            </a:pPr>
            <a:r>
              <a:rPr lang="en-GB"/>
              <a:t>Immediate effects of FTA - Prices and Demand in EU and SSA</a:t>
            </a:r>
            <a:endParaRPr/>
          </a:p>
          <a:p>
            <a:pPr indent="-342900" lvl="0" marL="457200" rtl="0" algn="l">
              <a:spcBef>
                <a:spcPts val="0"/>
              </a:spcBef>
              <a:spcAft>
                <a:spcPts val="0"/>
              </a:spcAft>
              <a:buSzPts val="1800"/>
              <a:buAutoNum type="arabicParenR"/>
            </a:pPr>
            <a:r>
              <a:rPr lang="en-GB"/>
              <a:t>Effects on Endowment rates - Land, Labour, Capital</a:t>
            </a:r>
            <a:endParaRPr/>
          </a:p>
          <a:p>
            <a:pPr indent="-342900" lvl="0" marL="457200" rtl="0" algn="l">
              <a:spcBef>
                <a:spcPts val="0"/>
              </a:spcBef>
              <a:spcAft>
                <a:spcPts val="0"/>
              </a:spcAft>
              <a:buSzPts val="1800"/>
              <a:buAutoNum type="arabicParenR"/>
            </a:pPr>
            <a:r>
              <a:rPr lang="en-GB"/>
              <a:t>Effects on Imports and Exports</a:t>
            </a:r>
            <a:endParaRPr/>
          </a:p>
          <a:p>
            <a:pPr indent="-342900" lvl="0" marL="457200" rtl="0" algn="l">
              <a:spcBef>
                <a:spcPts val="0"/>
              </a:spcBef>
              <a:spcAft>
                <a:spcPts val="0"/>
              </a:spcAft>
              <a:buSzPts val="1800"/>
              <a:buAutoNum type="arabicParenR"/>
            </a:pPr>
            <a:r>
              <a:rPr lang="en-GB"/>
              <a:t>Trade Balance</a:t>
            </a:r>
            <a:endParaRPr/>
          </a:p>
          <a:p>
            <a:pPr indent="-342900" lvl="0" marL="457200" rtl="0" algn="l">
              <a:spcBef>
                <a:spcPts val="0"/>
              </a:spcBef>
              <a:spcAft>
                <a:spcPts val="0"/>
              </a:spcAft>
              <a:buSzPts val="1800"/>
              <a:buAutoNum type="arabicParenR"/>
            </a:pPr>
            <a:r>
              <a:rPr lang="en-GB"/>
              <a:t>Effects on  TOT</a:t>
            </a:r>
            <a:endParaRPr/>
          </a:p>
          <a:p>
            <a:pPr indent="-342900" lvl="0" marL="457200" rtl="0" algn="l">
              <a:spcBef>
                <a:spcPts val="0"/>
              </a:spcBef>
              <a:spcAft>
                <a:spcPts val="0"/>
              </a:spcAft>
              <a:buSzPts val="1800"/>
              <a:buAutoNum type="arabicParenR"/>
            </a:pPr>
            <a:r>
              <a:rPr lang="en-GB"/>
              <a:t>Change in the GDP</a:t>
            </a:r>
            <a:endParaRPr/>
          </a:p>
          <a:p>
            <a:pPr indent="-342900" lvl="0" marL="457200" rtl="0" algn="l">
              <a:spcBef>
                <a:spcPts val="0"/>
              </a:spcBef>
              <a:spcAft>
                <a:spcPts val="0"/>
              </a:spcAft>
              <a:buSzPts val="1800"/>
              <a:buAutoNum type="arabicParenR"/>
            </a:pPr>
            <a:r>
              <a:rPr lang="en-GB"/>
              <a:t>Change in the Allocative Efficiency</a:t>
            </a:r>
            <a:endParaRPr/>
          </a:p>
          <a:p>
            <a:pPr indent="-342900" lvl="0" marL="457200" rtl="0" algn="l">
              <a:spcBef>
                <a:spcPts val="0"/>
              </a:spcBef>
              <a:spcAft>
                <a:spcPts val="0"/>
              </a:spcAft>
              <a:buSzPts val="1800"/>
              <a:buAutoNum type="arabicParenR"/>
            </a:pPr>
            <a:r>
              <a:rPr lang="en-GB"/>
              <a:t>Effect on Welfare - employment, tot, allocative efficiency.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Simulation Scenario</a:t>
            </a:r>
            <a:endParaRPr/>
          </a:p>
        </p:txBody>
      </p:sp>
      <p:sp>
        <p:nvSpPr>
          <p:cNvPr id="77" name="Google Shape;77;p16"/>
          <p:cNvSpPr txBox="1"/>
          <p:nvPr>
            <p:ph idx="1" type="body"/>
          </p:nvPr>
        </p:nvSpPr>
        <p:spPr>
          <a:xfrm flipH="1">
            <a:off x="311775" y="1419575"/>
            <a:ext cx="8520600" cy="3233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arenR"/>
            </a:pPr>
            <a:r>
              <a:rPr b="1" lang="en-GB"/>
              <a:t>Aggregation of countries into 3 regions</a:t>
            </a:r>
            <a:endParaRPr b="1"/>
          </a:p>
          <a:p>
            <a:pPr indent="0" lvl="0" marL="457200" rtl="0" algn="l">
              <a:spcBef>
                <a:spcPts val="1600"/>
              </a:spcBef>
              <a:spcAft>
                <a:spcPts val="0"/>
              </a:spcAft>
              <a:buNone/>
            </a:pPr>
            <a:r>
              <a:t/>
            </a:r>
            <a:endParaRPr b="1"/>
          </a:p>
          <a:p>
            <a:pPr indent="-342900" lvl="0" marL="457200" rtl="0" algn="l">
              <a:spcBef>
                <a:spcPts val="1600"/>
              </a:spcBef>
              <a:spcAft>
                <a:spcPts val="0"/>
              </a:spcAft>
              <a:buSzPts val="1800"/>
              <a:buAutoNum type="arabicParenR"/>
            </a:pPr>
            <a:r>
              <a:rPr b="1" lang="en-GB"/>
              <a:t>Aggregation of different sectors into 3 sectors</a:t>
            </a:r>
            <a:endParaRPr b="1"/>
          </a:p>
          <a:p>
            <a:pPr indent="0" lvl="0" marL="457200" rtl="0" algn="l">
              <a:spcBef>
                <a:spcPts val="1600"/>
              </a:spcBef>
              <a:spcAft>
                <a:spcPts val="0"/>
              </a:spcAft>
              <a:buNone/>
            </a:pPr>
            <a:r>
              <a:t/>
            </a:r>
            <a:endParaRPr b="1"/>
          </a:p>
          <a:p>
            <a:pPr indent="-342900" lvl="0" marL="457200" rtl="0" algn="l">
              <a:spcBef>
                <a:spcPts val="1600"/>
              </a:spcBef>
              <a:spcAft>
                <a:spcPts val="0"/>
              </a:spcAft>
              <a:buSzPts val="1800"/>
              <a:buAutoNum type="arabicParenR"/>
            </a:pPr>
            <a:r>
              <a:rPr b="1" lang="en-GB"/>
              <a:t>Shocks to simulate Free Trade Agreement</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Aggregation of countries into 3 regions</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2000"/>
              <a:t>SSA (Sub-</a:t>
            </a:r>
            <a:r>
              <a:rPr b="1" lang="en-GB" sz="2000"/>
              <a:t>Saharan</a:t>
            </a:r>
            <a:r>
              <a:rPr b="1" lang="en-GB" sz="2000"/>
              <a:t> Africa, inclusive of South Africa)</a:t>
            </a:r>
            <a:endParaRPr/>
          </a:p>
          <a:p>
            <a:pPr indent="0" lvl="0" marL="0" rtl="0" algn="l">
              <a:spcBef>
                <a:spcPts val="1600"/>
              </a:spcBef>
              <a:spcAft>
                <a:spcPts val="0"/>
              </a:spcAft>
              <a:buNone/>
            </a:pPr>
            <a:r>
              <a:rPr lang="en-GB"/>
              <a:t>Angola, Benin, Botswana, Burkina Faso, Burundi, Cameroon, Cape Verde, Central African Republic, Chad, Comoros, Congo (Brazzaville), Congo (Democratic Republic), Djibouti, Equatorial Guinea, Eritrea, Ethiopia, Gabon, The Gambia, Ghana, Guinea, Guinea-Bissau, Kenya, Lesotho, Liberia, Madagascar, Malawi, Mali, Mauritania, Mauritius, Mozambique, Namibia, Niger, Nigeria, Réunion, Rwanda, Sao Tome and Principe, Senegal, Seychelles, Sierra Leone, Somalia, South Africa, Sudan, Swaziland, Tanzania, Togo, Uganda, Western Sahara, Zambia, Zimbabwe.</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8"/>
          <p:cNvSpPr txBox="1"/>
          <p:nvPr>
            <p:ph idx="1" type="body"/>
          </p:nvPr>
        </p:nvSpPr>
        <p:spPr>
          <a:xfrm>
            <a:off x="311700" y="286325"/>
            <a:ext cx="8520600" cy="422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2000"/>
              <a:t>EU (European Union)</a:t>
            </a:r>
            <a:endParaRPr b="1" sz="2000"/>
          </a:p>
          <a:p>
            <a:pPr indent="0" lvl="0" marL="0" rtl="0" algn="l">
              <a:spcBef>
                <a:spcPts val="1600"/>
              </a:spcBef>
              <a:spcAft>
                <a:spcPts val="0"/>
              </a:spcAft>
              <a:buNone/>
            </a:pPr>
            <a:r>
              <a:rPr lang="en-GB"/>
              <a:t>Austria, Italy, Belgium, Latvia, Bulgaria, Lithuania, Croatia, Luxembourg, Cyprus, Malta, Czech Republic, Netherlands, Denmark, Poland, Estonia, Portugal, Finland, Romania, France, Slovakia, Germany, Slovenia, Greece, Spain, Hungary, Sweden, Ireland,  United Kingdom.</a:t>
            </a:r>
            <a:endParaRPr b="1"/>
          </a:p>
          <a:p>
            <a:pPr indent="0" lvl="0" marL="0" rtl="0" algn="ctr">
              <a:spcBef>
                <a:spcPts val="1600"/>
              </a:spcBef>
              <a:spcAft>
                <a:spcPts val="0"/>
              </a:spcAft>
              <a:buNone/>
            </a:pPr>
            <a:r>
              <a:rPr b="1" lang="en-GB" sz="2000"/>
              <a:t>ROW (Rest of the World)</a:t>
            </a:r>
            <a:endParaRPr/>
          </a:p>
          <a:p>
            <a:pPr indent="0" lvl="0" marL="0" rtl="0" algn="l">
              <a:spcBef>
                <a:spcPts val="1600"/>
              </a:spcBef>
              <a:spcAft>
                <a:spcPts val="1600"/>
              </a:spcAft>
              <a:buNone/>
            </a:pPr>
            <a:r>
              <a:rPr lang="en-GB"/>
              <a:t>Countries except EU and SSA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Aggregation of P/S into 3 sectors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4" name="Google Shape;94;p19"/>
          <p:cNvSpPr txBox="1"/>
          <p:nvPr>
            <p:ph idx="1" type="body"/>
          </p:nvPr>
        </p:nvSpPr>
        <p:spPr>
          <a:xfrm>
            <a:off x="311700" y="1152475"/>
            <a:ext cx="8520600" cy="3673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a:t>F</a:t>
            </a:r>
            <a:r>
              <a:rPr b="1" lang="en-GB"/>
              <a:t>ood (food and agriculture)</a:t>
            </a:r>
            <a:endParaRPr b="1" sz="1400"/>
          </a:p>
          <a:p>
            <a:pPr indent="0" lvl="0" marL="0" rtl="0" algn="l">
              <a:spcBef>
                <a:spcPts val="1600"/>
              </a:spcBef>
              <a:spcAft>
                <a:spcPts val="0"/>
              </a:spcAft>
              <a:buNone/>
            </a:pPr>
            <a:r>
              <a:rPr lang="en-GB" sz="1400"/>
              <a:t>Paddy rice, Wheat, Cereal grains, Vegetables, fruit, nuts, Oil seeds, Sugar cane, sugar beet, Plant-based fibers, Crops nec, Bovine cattle, sheep and goats, horses, Animal products, Raw milk Wool silk-worm cocoons, Bovine cattle, sheep and goat, horse meat prods, Meat products nec, Vegetable oils and fats, Dairy products, Processed rice, Sugar, Food products nec, Beverages and tobacco products</a:t>
            </a:r>
            <a:endParaRPr sz="1400"/>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3X3 aggregated database</a:t>
            </a:r>
            <a:endParaRPr/>
          </a:p>
          <a:p>
            <a:pPr indent="0" lvl="0" marL="0" rtl="0" algn="l">
              <a:spcBef>
                <a:spcPts val="0"/>
              </a:spcBef>
              <a:spcAft>
                <a:spcPts val="0"/>
              </a:spcAft>
              <a:buNone/>
            </a:pPr>
            <a:r>
              <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a:t>M</a:t>
            </a:r>
            <a:r>
              <a:rPr b="1" lang="en-GB"/>
              <a:t>nfcs (resources and manufactures)</a:t>
            </a:r>
            <a:endParaRPr b="1" sz="1400" u="sng"/>
          </a:p>
          <a:p>
            <a:pPr indent="0" lvl="0" marL="0" rtl="0" algn="l">
              <a:spcBef>
                <a:spcPts val="1600"/>
              </a:spcBef>
              <a:spcAft>
                <a:spcPts val="0"/>
              </a:spcAft>
              <a:buNone/>
            </a:pPr>
            <a:r>
              <a:rPr lang="en-GB" sz="1400"/>
              <a:t>Forestry, Fishing, Coal, Oil, Gas, Minerals nec, Textiles, Wearing apparel, Leather products, Wood products, Paper products, publishing, Petroleum, coal products, Chemical, rubber, plastic products, Mineral products nec, Ferrous metals, Metals nec, Metal products, Motor vehicles and parts, Transport equipment nec, Electronic equipment, Machinery and equipment nec, Manufactures nec</a:t>
            </a:r>
            <a:endParaRPr sz="1400"/>
          </a:p>
          <a:p>
            <a:pPr indent="0" lvl="0" marL="0" rtl="0" algn="ctr">
              <a:spcBef>
                <a:spcPts val="1600"/>
              </a:spcBef>
              <a:spcAft>
                <a:spcPts val="0"/>
              </a:spcAft>
              <a:buNone/>
            </a:pPr>
            <a:r>
              <a:rPr b="1" lang="en-GB"/>
              <a:t>Svces (all services)</a:t>
            </a:r>
            <a:endParaRPr b="1" sz="1400" u="sng"/>
          </a:p>
          <a:p>
            <a:pPr indent="0" lvl="0" marL="0" rtl="0" algn="l">
              <a:spcBef>
                <a:spcPts val="1600"/>
              </a:spcBef>
              <a:spcAft>
                <a:spcPts val="1600"/>
              </a:spcAft>
              <a:buNone/>
            </a:pPr>
            <a:r>
              <a:rPr lang="en-GB" sz="1400"/>
              <a:t>Electricity, Gas manufacture, distribution, Water, Construction Trade, transport, Financial, business, recreational services, Public admin and defence, education, health, Dwellings &amp; Svces </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Shocks to Pre-Liberalisation scenario</a:t>
            </a:r>
            <a:endParaRPr sz="1800"/>
          </a:p>
        </p:txBody>
      </p:sp>
      <p:sp>
        <p:nvSpPr>
          <p:cNvPr id="106" name="Google Shape;106;p21"/>
          <p:cNvSpPr txBox="1"/>
          <p:nvPr>
            <p:ph idx="1" type="body"/>
          </p:nvPr>
        </p:nvSpPr>
        <p:spPr>
          <a:xfrm>
            <a:off x="370675" y="1101050"/>
            <a:ext cx="8520600" cy="37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000"/>
              <a:t>4 shocks have been given to simulate Free trade agreement</a:t>
            </a:r>
            <a:endParaRPr b="1" sz="2000"/>
          </a:p>
          <a:p>
            <a:pPr indent="0" lvl="0" marL="0" rtl="0" algn="ctr">
              <a:spcBef>
                <a:spcPts val="1600"/>
              </a:spcBef>
              <a:spcAft>
                <a:spcPts val="0"/>
              </a:spcAft>
              <a:buNone/>
            </a:pPr>
            <a:r>
              <a:t/>
            </a:r>
            <a:endParaRPr b="1" sz="800"/>
          </a:p>
          <a:p>
            <a:pPr indent="0" lvl="0" marL="0" rtl="0" algn="l">
              <a:spcBef>
                <a:spcPts val="1600"/>
              </a:spcBef>
              <a:spcAft>
                <a:spcPts val="0"/>
              </a:spcAft>
              <a:buNone/>
            </a:pPr>
            <a:r>
              <a:rPr b="1" lang="en-GB"/>
              <a:t>1) </a:t>
            </a:r>
            <a:r>
              <a:rPr b="1" lang="en-GB"/>
              <a:t>Elimination of tariffs by EU on imports from SSA on all sectors</a:t>
            </a:r>
            <a:endParaRPr b="1"/>
          </a:p>
          <a:p>
            <a:pPr indent="-317500" lvl="0" marL="457200" rtl="0" algn="l">
              <a:spcBef>
                <a:spcPts val="1600"/>
              </a:spcBef>
              <a:spcAft>
                <a:spcPts val="0"/>
              </a:spcAft>
              <a:buSzPts val="1400"/>
              <a:buChar char="-"/>
            </a:pPr>
            <a:r>
              <a:rPr b="1" lang="en-GB" sz="1400"/>
              <a:t>Shock tms(TRAD_COMM,"SSA","EU") = select from file tms.shk ;</a:t>
            </a:r>
            <a:endParaRPr b="1" sz="1400"/>
          </a:p>
          <a:p>
            <a:pPr indent="0" lvl="0" marL="457200" rtl="0" algn="l">
              <a:spcBef>
                <a:spcPts val="1600"/>
              </a:spcBef>
              <a:spcAft>
                <a:spcPts val="0"/>
              </a:spcAft>
              <a:buNone/>
            </a:pPr>
            <a:r>
              <a:t/>
            </a:r>
            <a:endParaRPr b="1" sz="1400"/>
          </a:p>
          <a:p>
            <a:pPr indent="0" lvl="0" marL="0" rtl="0" algn="l">
              <a:spcBef>
                <a:spcPts val="1600"/>
              </a:spcBef>
              <a:spcAft>
                <a:spcPts val="0"/>
              </a:spcAft>
              <a:buNone/>
            </a:pPr>
            <a:r>
              <a:rPr b="1" lang="en-GB"/>
              <a:t>2) </a:t>
            </a:r>
            <a:r>
              <a:rPr b="1" lang="en-GB"/>
              <a:t>Elimination of export subsidies by EU on export to SSA on all sectors</a:t>
            </a:r>
            <a:endParaRPr b="1"/>
          </a:p>
          <a:p>
            <a:pPr indent="-317500" lvl="0" marL="457200" rtl="0" algn="l">
              <a:spcBef>
                <a:spcPts val="1600"/>
              </a:spcBef>
              <a:spcAft>
                <a:spcPts val="0"/>
              </a:spcAft>
              <a:buSzPts val="1400"/>
              <a:buChar char="-"/>
            </a:pPr>
            <a:r>
              <a:rPr b="1" lang="en-GB" sz="1400"/>
              <a:t>Shock txs(TRAD_COMM,"EU","SSA") = select from file txs.shk;</a:t>
            </a:r>
            <a:endParaRPr b="1" sz="1400"/>
          </a:p>
          <a:p>
            <a:pPr indent="0" lvl="0" marL="0" rtl="0" algn="l">
              <a:spcBef>
                <a:spcPts val="1600"/>
              </a:spcBef>
              <a:spcAft>
                <a:spcPts val="0"/>
              </a:spcAft>
              <a:buNone/>
            </a:pPr>
            <a:r>
              <a:t/>
            </a:r>
            <a:endParaRPr b="1" sz="1400"/>
          </a:p>
          <a:p>
            <a:pPr indent="0" lvl="0" marL="0" rtl="0" algn="l">
              <a:spcBef>
                <a:spcPts val="1600"/>
              </a:spcBef>
              <a:spcAft>
                <a:spcPts val="1600"/>
              </a:spcAft>
              <a:buNone/>
            </a:pPr>
            <a:r>
              <a:t/>
            </a:r>
            <a:endParaRPr b="1"/>
          </a:p>
        </p:txBody>
      </p: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