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b264631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b264631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a3d29cb5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a3d29cb5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a3d29cb5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a3d29cb5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cb7935b9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cb7935b9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a3d29cb5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a3d29cb5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b26463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b26463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cb264631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cb264631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15669776408df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15669776408df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15669776408df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15669776408df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15669776408df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15669776408df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b7935b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cb7935b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b7935b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b7935b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b264631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b264631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srn.com/abstract=2031637" TargetMode="External"/><Relationship Id="rId4" Type="http://schemas.openxmlformats.org/officeDocument/2006/relationships/hyperlink" Target="https://www.inderscienceonline.com/author/Lee%2C+Tsung-Chen" TargetMode="External"/><Relationship Id="rId5" Type="http://schemas.openxmlformats.org/officeDocument/2006/relationships/hyperlink" Target="https://www.inderscienceonline.com/author/Lee%2C+Paul+TW" TargetMode="External"/><Relationship Id="rId6" Type="http://schemas.openxmlformats.org/officeDocument/2006/relationships/hyperlink" Target="https://www.inderscienceonline.com/loi/ijstl" TargetMode="External"/><Relationship Id="rId7" Type="http://schemas.openxmlformats.org/officeDocument/2006/relationships/hyperlink" Target="https://www.inderscienceonline.com/toc/ijstl/4/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22125"/>
            <a:ext cx="8520600" cy="11781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GB" sz="2400">
                <a:latin typeface="Proxima Nova"/>
                <a:ea typeface="Proxima Nova"/>
                <a:cs typeface="Proxima Nova"/>
                <a:sym typeface="Proxima Nova"/>
              </a:rPr>
              <a:t>SSA and EU free trade agreement - An analysis using GTAP model</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Anuj Chauhan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Previous Researches</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  </a:t>
            </a:r>
            <a:r>
              <a:rPr lang="en-GB">
                <a:solidFill>
                  <a:srgbClr val="000000"/>
                </a:solidFill>
              </a:rPr>
              <a:t>1)  </a:t>
            </a:r>
            <a:r>
              <a:rPr i="1" lang="en-GB">
                <a:solidFill>
                  <a:srgbClr val="000000"/>
                </a:solidFill>
              </a:rPr>
              <a:t>Welfare Implication of India-ASEAN FTA: An Analysis using GTAP Model,</a:t>
            </a:r>
            <a:endParaRPr i="1">
              <a:solidFill>
                <a:srgbClr val="000000"/>
              </a:solidFill>
            </a:endParaRPr>
          </a:p>
          <a:p>
            <a:pPr indent="0" lvl="0" marL="457200" rtl="0" algn="l">
              <a:spcBef>
                <a:spcPts val="0"/>
              </a:spcBef>
              <a:spcAft>
                <a:spcPts val="0"/>
              </a:spcAft>
              <a:buNone/>
            </a:pPr>
            <a:r>
              <a:rPr i="1" lang="en-GB">
                <a:solidFill>
                  <a:srgbClr val="000000"/>
                </a:solidFill>
              </a:rPr>
              <a:t>By Biswajit Nag</a:t>
            </a:r>
            <a:endParaRPr i="1">
              <a:solidFill>
                <a:srgbClr val="000000"/>
              </a:solidFill>
            </a:endParaRPr>
          </a:p>
          <a:p>
            <a:pPr indent="0" lvl="0" marL="0" rtl="0" algn="l">
              <a:spcBef>
                <a:spcPts val="1600"/>
              </a:spcBef>
              <a:spcAft>
                <a:spcPts val="0"/>
              </a:spcAft>
              <a:buNone/>
            </a:pPr>
            <a:r>
              <a:t/>
            </a:r>
            <a:endParaRPr i="1">
              <a:solidFill>
                <a:srgbClr val="000000"/>
              </a:solidFill>
            </a:endParaRPr>
          </a:p>
          <a:p>
            <a:pPr indent="0" lvl="0" marL="0" rtl="0" algn="l">
              <a:spcBef>
                <a:spcPts val="1600"/>
              </a:spcBef>
              <a:spcAft>
                <a:spcPts val="0"/>
              </a:spcAft>
              <a:buNone/>
            </a:pPr>
            <a:r>
              <a:rPr lang="en-GB"/>
              <a:t>  2) </a:t>
            </a:r>
            <a:r>
              <a:rPr i="1" lang="en-GB"/>
              <a:t> </a:t>
            </a:r>
            <a:r>
              <a:rPr i="1" lang="en-GB">
                <a:solidFill>
                  <a:srgbClr val="000000"/>
                </a:solidFill>
              </a:rPr>
              <a:t>India – ASEAN Free Trade Agreement: A Sectoral Analysis, by Shahid Ahmad</a:t>
            </a:r>
            <a:endParaRPr i="1">
              <a:solidFill>
                <a:srgbClr val="000000"/>
              </a:solidFill>
            </a:endParaRPr>
          </a:p>
          <a:p>
            <a:pPr indent="0" lvl="0" marL="0" rtl="0" algn="l">
              <a:spcBef>
                <a:spcPts val="1600"/>
              </a:spcBef>
              <a:spcAft>
                <a:spcPts val="0"/>
              </a:spcAft>
              <a:buNone/>
            </a:pPr>
            <a:r>
              <a:rPr i="1" lang="en-GB">
                <a:solidFill>
                  <a:srgbClr val="000000"/>
                </a:solidFill>
              </a:rPr>
              <a:t>	</a:t>
            </a:r>
            <a:endParaRPr i="1">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800">
                <a:latin typeface="Proxima Nova"/>
                <a:ea typeface="Proxima Nova"/>
                <a:cs typeface="Proxima Nova"/>
                <a:sym typeface="Proxima Nova"/>
              </a:rPr>
              <a:t>Welfare Implication of India-ASEAN FTA: An Analysis using GTAP Model </a:t>
            </a:r>
            <a:r>
              <a:rPr i="1" lang="en-GB" sz="1200">
                <a:latin typeface="Proxima Nova"/>
                <a:ea typeface="Proxima Nova"/>
                <a:cs typeface="Proxima Nova"/>
                <a:sym typeface="Proxima Nova"/>
              </a:rPr>
              <a:t>by Biswajit Nag</a:t>
            </a:r>
            <a:endParaRPr/>
          </a:p>
        </p:txBody>
      </p:sp>
      <p:sp>
        <p:nvSpPr>
          <p:cNvPr id="119" name="Google Shape;119;p23"/>
          <p:cNvSpPr txBox="1"/>
          <p:nvPr>
            <p:ph idx="1" type="body"/>
          </p:nvPr>
        </p:nvSpPr>
        <p:spPr>
          <a:xfrm>
            <a:off x="311700" y="1152475"/>
            <a:ext cx="8679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Aggregation</a:t>
            </a:r>
            <a:r>
              <a:rPr b="1" lang="en-GB"/>
              <a:t> scheme</a:t>
            </a:r>
            <a:r>
              <a:rPr lang="en-GB"/>
              <a:t> - 20 regions, 35 sectors, 5 production factors.</a:t>
            </a:r>
            <a:endParaRPr/>
          </a:p>
          <a:p>
            <a:pPr indent="0" lvl="0" marL="0" rtl="0" algn="l">
              <a:spcBef>
                <a:spcPts val="1600"/>
              </a:spcBef>
              <a:spcAft>
                <a:spcPts val="0"/>
              </a:spcAft>
              <a:buNone/>
            </a:pPr>
            <a:r>
              <a:rPr b="1" lang="en-GB"/>
              <a:t>Experiments </a:t>
            </a:r>
            <a:r>
              <a:rPr lang="en-GB"/>
              <a:t>- 1) tariff elimination partially in perfect and imperfect competition.</a:t>
            </a:r>
            <a:endParaRPr/>
          </a:p>
          <a:p>
            <a:pPr indent="0" lvl="0" marL="0" rtl="0" algn="l">
              <a:spcBef>
                <a:spcPts val="1600"/>
              </a:spcBef>
              <a:spcAft>
                <a:spcPts val="0"/>
              </a:spcAft>
              <a:buNone/>
            </a:pPr>
            <a:r>
              <a:rPr lang="en-GB"/>
              <a:t>2) full liberalisation in perfect and imperfect </a:t>
            </a:r>
            <a:r>
              <a:rPr lang="en-GB"/>
              <a:t>competition.</a:t>
            </a:r>
            <a:endParaRPr/>
          </a:p>
          <a:p>
            <a:pPr indent="0" lvl="0" marL="0" rtl="0" algn="l">
              <a:spcBef>
                <a:spcPts val="1600"/>
              </a:spcBef>
              <a:spcAft>
                <a:spcPts val="0"/>
              </a:spcAft>
              <a:buNone/>
            </a:pPr>
            <a:r>
              <a:rPr b="1" lang="en-GB"/>
              <a:t>Results </a:t>
            </a:r>
            <a:r>
              <a:rPr lang="en-GB"/>
              <a:t>- ASEAN will gain from TOT</a:t>
            </a:r>
            <a:endParaRPr/>
          </a:p>
          <a:p>
            <a:pPr indent="0" lvl="0" marL="0" rtl="0" algn="l">
              <a:spcBef>
                <a:spcPts val="1600"/>
              </a:spcBef>
              <a:spcAft>
                <a:spcPts val="0"/>
              </a:spcAft>
              <a:buNone/>
            </a:pPr>
            <a:r>
              <a:rPr lang="en-GB"/>
              <a:t>- India will have negative TOT and India will gain from changes in the prod</a:t>
            </a:r>
            <a:r>
              <a:rPr baseline="30000" lang="en-GB"/>
              <a:t>n</a:t>
            </a:r>
            <a:endParaRPr/>
          </a:p>
          <a:p>
            <a:pPr indent="0" lvl="0" marL="0" rtl="0" algn="l">
              <a:spcBef>
                <a:spcPts val="1600"/>
              </a:spcBef>
              <a:spcAft>
                <a:spcPts val="0"/>
              </a:spcAft>
              <a:buNone/>
            </a:pPr>
            <a:r>
              <a:rPr lang="en-GB"/>
              <a:t>- Bigger ASEAN countries will gain more and at full liberalisation india’s</a:t>
            </a:r>
            <a:endParaRPr/>
          </a:p>
          <a:p>
            <a:pPr indent="0" lvl="0" marL="0" rtl="0" algn="l">
              <a:spcBef>
                <a:spcPts val="1600"/>
              </a:spcBef>
              <a:spcAft>
                <a:spcPts val="1600"/>
              </a:spcAft>
              <a:buNone/>
            </a:pPr>
            <a:r>
              <a:rPr lang="en-GB"/>
              <a:t> welfare will be more than partial liberalisation.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i="1" lang="en-GB" sz="1800">
                <a:latin typeface="Proxima Nova"/>
                <a:ea typeface="Proxima Nova"/>
                <a:cs typeface="Proxima Nova"/>
                <a:sym typeface="Proxima Nova"/>
              </a:rPr>
              <a:t>India – ASEAN Free Trade Agreement: A Sectoral Analysis </a:t>
            </a:r>
            <a:r>
              <a:rPr i="1" lang="en-GB" sz="1400">
                <a:latin typeface="Proxima Nova"/>
                <a:ea typeface="Proxima Nova"/>
                <a:cs typeface="Proxima Nova"/>
                <a:sym typeface="Proxima Nova"/>
              </a:rPr>
              <a:t>by Shahid Ahmed</a:t>
            </a:r>
            <a:endParaRPr i="1" sz="1400"/>
          </a:p>
        </p:txBody>
      </p:sp>
      <p:sp>
        <p:nvSpPr>
          <p:cNvPr id="125" name="Google Shape;125;p24"/>
          <p:cNvSpPr txBox="1"/>
          <p:nvPr>
            <p:ph idx="1" type="body"/>
          </p:nvPr>
        </p:nvSpPr>
        <p:spPr>
          <a:xfrm>
            <a:off x="311700" y="1152475"/>
            <a:ext cx="8520600" cy="3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Aggregation scheme</a:t>
            </a:r>
            <a:r>
              <a:rPr lang="en-GB"/>
              <a:t> - 3 regions, 19 sectors, 5 production factors.</a:t>
            </a:r>
            <a:endParaRPr/>
          </a:p>
          <a:p>
            <a:pPr indent="0" lvl="0" marL="0" rtl="0" algn="l">
              <a:spcBef>
                <a:spcPts val="1600"/>
              </a:spcBef>
              <a:spcAft>
                <a:spcPts val="0"/>
              </a:spcAft>
              <a:buNone/>
            </a:pPr>
            <a:r>
              <a:rPr b="1" lang="en-GB"/>
              <a:t>Experiments </a:t>
            </a:r>
            <a:r>
              <a:rPr lang="en-GB"/>
              <a:t>- full liberalisation.</a:t>
            </a:r>
            <a:endParaRPr/>
          </a:p>
          <a:p>
            <a:pPr indent="0" lvl="0" marL="0" rtl="0" algn="l">
              <a:spcBef>
                <a:spcPts val="1600"/>
              </a:spcBef>
              <a:spcAft>
                <a:spcPts val="0"/>
              </a:spcAft>
              <a:buNone/>
            </a:pPr>
            <a:r>
              <a:rPr b="1" lang="en-GB"/>
              <a:t>Studied - </a:t>
            </a:r>
            <a:r>
              <a:rPr lang="en-GB"/>
              <a:t>effects on prices, welfare, output, imports, exports, employment.</a:t>
            </a:r>
            <a:endParaRPr/>
          </a:p>
          <a:p>
            <a:pPr indent="0" lvl="0" marL="0" rtl="0" algn="l">
              <a:spcBef>
                <a:spcPts val="1600"/>
              </a:spcBef>
              <a:spcAft>
                <a:spcPts val="0"/>
              </a:spcAft>
              <a:buNone/>
            </a:pPr>
            <a:r>
              <a:rPr b="1" lang="en-GB"/>
              <a:t>Results </a:t>
            </a:r>
            <a:r>
              <a:rPr lang="en-GB"/>
              <a:t>- domestic prices in India decreases, in ASEAN increases.</a:t>
            </a:r>
            <a:endParaRPr/>
          </a:p>
          <a:p>
            <a:pPr indent="0" lvl="0" marL="0" rtl="0" algn="l">
              <a:spcBef>
                <a:spcPts val="1600"/>
              </a:spcBef>
              <a:spcAft>
                <a:spcPts val="0"/>
              </a:spcAft>
              <a:buNone/>
            </a:pPr>
            <a:r>
              <a:rPr lang="en-GB"/>
              <a:t>	      - in India TOT decreases, in ASEAN increases, net welfare increases.</a:t>
            </a:r>
            <a:endParaRPr/>
          </a:p>
          <a:p>
            <a:pPr indent="0" lvl="0" marL="0" rtl="0" algn="l">
              <a:spcBef>
                <a:spcPts val="1600"/>
              </a:spcBef>
              <a:spcAft>
                <a:spcPts val="0"/>
              </a:spcAft>
              <a:buNone/>
            </a:pPr>
            <a:r>
              <a:rPr lang="en-GB"/>
              <a:t>	      - output of both increases, employment in both increases.</a:t>
            </a:r>
            <a:endParaRPr/>
          </a:p>
          <a:p>
            <a:pPr indent="0" lvl="0" marL="0" rtl="0" algn="l">
              <a:spcBef>
                <a:spcPts val="1600"/>
              </a:spcBef>
              <a:spcAft>
                <a:spcPts val="1600"/>
              </a:spcAft>
              <a:buNone/>
            </a:pPr>
            <a:r>
              <a:rPr lang="en-GB"/>
              <a:t>	      - global imports of both increases, global exports of India increases.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Sources</a:t>
            </a:r>
            <a:endParaRPr/>
          </a:p>
        </p:txBody>
      </p:sp>
      <p:sp>
        <p:nvSpPr>
          <p:cNvPr id="131" name="Google Shape;131;p25"/>
          <p:cNvSpPr txBox="1"/>
          <p:nvPr>
            <p:ph idx="1" type="body"/>
          </p:nvPr>
        </p:nvSpPr>
        <p:spPr>
          <a:xfrm>
            <a:off x="311700" y="1143275"/>
            <a:ext cx="8520600" cy="3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1200">
                <a:solidFill>
                  <a:srgbClr val="000000"/>
                </a:solidFill>
              </a:rPr>
              <a:t>Nag, Biswajit and Sikdar, Chandrima, “Welfare Implication of India-ASEAN FTA: An Analysis Using GTAP Model (July 1, 2011)”,  Indian Institute of Foreign Trade Working Paper No. EC-11-06.</a:t>
            </a:r>
            <a:r>
              <a:rPr i="1" lang="en-GB" sz="1200" u="sng">
                <a:solidFill>
                  <a:srgbClr val="1155CC"/>
                </a:solidFill>
                <a:hlinkClick r:id="rId3"/>
              </a:rPr>
              <a:t> </a:t>
            </a:r>
            <a:endParaRPr i="1" sz="1200" u="sng">
              <a:solidFill>
                <a:srgbClr val="000000"/>
              </a:solidFill>
            </a:endParaRPr>
          </a:p>
          <a:p>
            <a:pPr indent="0" lvl="0" marL="0" rtl="0" algn="l">
              <a:spcBef>
                <a:spcPts val="0"/>
              </a:spcBef>
              <a:spcAft>
                <a:spcPts val="0"/>
              </a:spcAft>
              <a:buNone/>
            </a:pPr>
            <a:r>
              <a:t/>
            </a:r>
            <a:endParaRPr i="1" sz="1200" u="sng">
              <a:solidFill>
                <a:srgbClr val="000000"/>
              </a:solidFill>
            </a:endParaRPr>
          </a:p>
          <a:p>
            <a:pPr indent="0" lvl="0" marL="0" rtl="0" algn="l">
              <a:spcBef>
                <a:spcPts val="0"/>
              </a:spcBef>
              <a:spcAft>
                <a:spcPts val="0"/>
              </a:spcAft>
              <a:buNone/>
            </a:pPr>
            <a:r>
              <a:rPr i="1" lang="en-GB" sz="1200">
                <a:solidFill>
                  <a:srgbClr val="000000"/>
                </a:solidFill>
                <a:uFill>
                  <a:noFill/>
                </a:uFill>
                <a:hlinkClick r:id="rId4"/>
              </a:rPr>
              <a:t>Tsung-Chen Lee</a:t>
            </a:r>
            <a:r>
              <a:rPr i="1" lang="en-GB" sz="1200">
                <a:solidFill>
                  <a:srgbClr val="000000"/>
                </a:solidFill>
              </a:rPr>
              <a:t>, </a:t>
            </a:r>
            <a:r>
              <a:rPr i="1" lang="en-GB" sz="1200">
                <a:solidFill>
                  <a:srgbClr val="000000"/>
                </a:solidFill>
                <a:uFill>
                  <a:noFill/>
                </a:uFill>
                <a:hlinkClick r:id="rId5"/>
              </a:rPr>
              <a:t>Paul T.W. Lee</a:t>
            </a:r>
            <a:r>
              <a:rPr i="1" lang="en-GB" sz="1200">
                <a:solidFill>
                  <a:srgbClr val="000000"/>
                </a:solidFill>
              </a:rPr>
              <a:t>, “South-South trade liberalisation and shipping geography: a case study on India, Brazil, and South Africa”, </a:t>
            </a:r>
            <a:r>
              <a:rPr i="1" lang="en-GB" sz="1200">
                <a:solidFill>
                  <a:srgbClr val="000000"/>
                </a:solidFill>
                <a:uFill>
                  <a:noFill/>
                </a:uFill>
                <a:hlinkClick r:id="rId6"/>
              </a:rPr>
              <a:t>International Journal of Shipping and Transport Logistics</a:t>
            </a:r>
            <a:r>
              <a:rPr i="1" lang="en-GB" sz="1200">
                <a:solidFill>
                  <a:srgbClr val="000000"/>
                </a:solidFill>
              </a:rPr>
              <a:t>, </a:t>
            </a:r>
            <a:r>
              <a:rPr lang="en-GB" sz="1200">
                <a:solidFill>
                  <a:srgbClr val="434343"/>
                </a:solidFill>
                <a:uFill>
                  <a:noFill/>
                </a:uFill>
                <a:hlinkClick r:id="rId7"/>
              </a:rPr>
              <a:t>Volume 4, Issue 4</a:t>
            </a:r>
            <a:r>
              <a:rPr lang="en-GB" sz="1200">
                <a:solidFill>
                  <a:srgbClr val="434343"/>
                </a:solidFill>
              </a:rPr>
              <a:t> </a:t>
            </a:r>
            <a:endParaRPr sz="1200">
              <a:solidFill>
                <a:srgbClr val="434343"/>
              </a:solidFill>
            </a:endParaRPr>
          </a:p>
          <a:p>
            <a:pPr indent="0" lvl="0" marL="0" rtl="0" algn="l">
              <a:spcBef>
                <a:spcPts val="0"/>
              </a:spcBef>
              <a:spcAft>
                <a:spcPts val="0"/>
              </a:spcAft>
              <a:buNone/>
            </a:pPr>
            <a:r>
              <a:t/>
            </a:r>
            <a:endParaRPr i="1" sz="1200" u="sng">
              <a:solidFill>
                <a:srgbClr val="000000"/>
              </a:solidFill>
            </a:endParaRPr>
          </a:p>
          <a:p>
            <a:pPr indent="0" lvl="0" marL="0" rtl="0" algn="l">
              <a:spcBef>
                <a:spcPts val="0"/>
              </a:spcBef>
              <a:spcAft>
                <a:spcPts val="0"/>
              </a:spcAft>
              <a:buNone/>
            </a:pPr>
            <a:r>
              <a:rPr lang="en-GB" sz="1200">
                <a:solidFill>
                  <a:srgbClr val="000000"/>
                </a:solidFill>
              </a:rPr>
              <a:t>Ahmed, S.India-ASEAN Free Trade Agreement: A sectoral analysis, SSRN Working paper</a:t>
            </a:r>
            <a:endParaRPr sz="1200">
              <a:solidFill>
                <a:srgbClr val="000000"/>
              </a:solidFill>
            </a:endParaRPr>
          </a:p>
          <a:p>
            <a:pPr indent="0" lvl="0" marL="0" rtl="0" algn="l">
              <a:spcBef>
                <a:spcPts val="0"/>
              </a:spcBef>
              <a:spcAft>
                <a:spcPts val="0"/>
              </a:spcAft>
              <a:buNone/>
            </a:pPr>
            <a:r>
              <a:rPr lang="en-GB" sz="1200">
                <a:solidFill>
                  <a:srgbClr val="000000"/>
                </a:solidFill>
              </a:rPr>
              <a:t>1698849 (2010). Accessed November 2010. http://ssrn.com/abstract=1698849</a:t>
            </a:r>
            <a:endParaRPr i="1" sz="1200" u="sng">
              <a:solidFill>
                <a:srgbClr val="000000"/>
              </a:solidFill>
            </a:endParaRPr>
          </a:p>
          <a:p>
            <a:pPr indent="0" lvl="0" marL="0" rtl="0" algn="l">
              <a:spcBef>
                <a:spcPts val="0"/>
              </a:spcBef>
              <a:spcAft>
                <a:spcPts val="0"/>
              </a:spcAft>
              <a:buNone/>
            </a:pPr>
            <a:r>
              <a:t/>
            </a:r>
            <a:endParaRPr i="1" sz="1200" u="sng">
              <a:solidFill>
                <a:srgbClr val="000000"/>
              </a:solidFill>
            </a:endParaRPr>
          </a:p>
          <a:p>
            <a:pPr indent="0" lvl="0" marL="0" rtl="0" algn="l">
              <a:spcBef>
                <a:spcPts val="0"/>
              </a:spcBef>
              <a:spcAft>
                <a:spcPts val="0"/>
              </a:spcAft>
              <a:buNone/>
            </a:pPr>
            <a:r>
              <a:rPr lang="en-GB" sz="1200">
                <a:solidFill>
                  <a:srgbClr val="000000"/>
                </a:solidFill>
              </a:rPr>
              <a:t>Dash, P. K. (2010).‘India-ASEAN: Trade in goods agreement’,SME Times, 20 January 2010.New Delhi, India.</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0" lvl="0" marL="0" rtl="0" algn="l">
              <a:spcBef>
                <a:spcPts val="0"/>
              </a:spcBef>
              <a:spcAft>
                <a:spcPts val="0"/>
              </a:spcAft>
              <a:buNone/>
            </a:pPr>
            <a:r>
              <a:rPr lang="en-GB" sz="1200">
                <a:solidFill>
                  <a:srgbClr val="000000"/>
                </a:solidFill>
              </a:rPr>
              <a:t>Huff, K. M. and T. W. Hertel (2000). “Decomposing welfare changes in the GTAP Model” , GTAP Technical Paper No. 5. Centre for Global Trade Analysis, Department of Agricultural Economics, Purdue University, Indiana, United States.</a:t>
            </a:r>
            <a:endParaRPr sz="12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 </a:t>
            </a:r>
            <a:endParaRPr/>
          </a:p>
        </p:txBody>
      </p:sp>
      <p:sp>
        <p:nvSpPr>
          <p:cNvPr id="63" name="Google Shape;63;p14"/>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FTA or </a:t>
            </a:r>
            <a:r>
              <a:rPr lang="en-GB"/>
              <a:t>trade</a:t>
            </a:r>
            <a:r>
              <a:rPr lang="en-GB"/>
              <a:t> liberalisation should benefit SSA and EU (</a:t>
            </a:r>
            <a:r>
              <a:rPr lang="en-GB"/>
              <a:t>theoretically</a:t>
            </a:r>
            <a:r>
              <a:rPr lang="en-GB"/>
              <a:t>)</a:t>
            </a:r>
            <a:endParaRPr/>
          </a:p>
          <a:p>
            <a:pPr indent="0" lvl="0" marL="0" rtl="0" algn="l">
              <a:spcBef>
                <a:spcPts val="1600"/>
              </a:spcBef>
              <a:spcAft>
                <a:spcPts val="1600"/>
              </a:spcAft>
              <a:buNone/>
            </a:pPr>
            <a:r>
              <a:t/>
            </a:r>
            <a:endParaRPr/>
          </a:p>
        </p:txBody>
      </p:sp>
      <p:sp>
        <p:nvSpPr>
          <p:cNvPr id="64" name="Google Shape;64;p14"/>
          <p:cNvSpPr txBox="1"/>
          <p:nvPr/>
        </p:nvSpPr>
        <p:spPr>
          <a:xfrm>
            <a:off x="370225" y="3116650"/>
            <a:ext cx="8520600" cy="693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2"/>
                </a:solidFill>
                <a:latin typeface="Proxima Nova"/>
                <a:ea typeface="Proxima Nova"/>
                <a:cs typeface="Proxima Nova"/>
                <a:sym typeface="Proxima Nova"/>
              </a:rPr>
              <a:t>To test whether</a:t>
            </a:r>
            <a:r>
              <a:rPr b="1" lang="en-GB" sz="1800">
                <a:solidFill>
                  <a:schemeClr val="dk2"/>
                </a:solidFill>
                <a:latin typeface="Proxima Nova"/>
                <a:ea typeface="Proxima Nova"/>
                <a:cs typeface="Proxima Nova"/>
                <a:sym typeface="Proxima Nova"/>
              </a:rPr>
              <a:t> FTA or trade liberalisation provides more gains in different sectors or not</a:t>
            </a:r>
            <a:endParaRPr b="1" sz="1800">
              <a:solidFill>
                <a:schemeClr val="dk2"/>
              </a:solidFill>
              <a:latin typeface="Proxima Nova"/>
              <a:ea typeface="Proxima Nova"/>
              <a:cs typeface="Proxima Nova"/>
              <a:sym typeface="Proxima Nova"/>
            </a:endParaRPr>
          </a:p>
        </p:txBody>
      </p:sp>
      <p:sp>
        <p:nvSpPr>
          <p:cNvPr id="65" name="Google Shape;65;p14"/>
          <p:cNvSpPr txBox="1"/>
          <p:nvPr/>
        </p:nvSpPr>
        <p:spPr>
          <a:xfrm>
            <a:off x="311700" y="2471325"/>
            <a:ext cx="85206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chemeClr val="accent3"/>
                </a:solidFill>
                <a:latin typeface="Alfa Slab One"/>
                <a:ea typeface="Alfa Slab One"/>
                <a:cs typeface="Alfa Slab One"/>
                <a:sym typeface="Alfa Slab One"/>
              </a:rPr>
              <a:t>Objective</a:t>
            </a:r>
            <a:endParaRPr sz="2400">
              <a:solidFill>
                <a:schemeClr val="accent3"/>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GTAP / features</a:t>
            </a:r>
            <a:endParaRPr/>
          </a:p>
        </p:txBody>
      </p:sp>
      <p:sp>
        <p:nvSpPr>
          <p:cNvPr id="71" name="Google Shape;71;p15"/>
          <p:cNvSpPr txBox="1"/>
          <p:nvPr>
            <p:ph idx="1" type="body"/>
          </p:nvPr>
        </p:nvSpPr>
        <p:spPr>
          <a:xfrm flipH="1">
            <a:off x="311775" y="1170900"/>
            <a:ext cx="8520600" cy="348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Fully documented, publicly available, global database.</a:t>
            </a:r>
            <a:endParaRPr/>
          </a:p>
          <a:p>
            <a:pPr indent="-342900" lvl="0" marL="457200" rtl="0" algn="l">
              <a:spcBef>
                <a:spcPts val="0"/>
              </a:spcBef>
              <a:spcAft>
                <a:spcPts val="0"/>
              </a:spcAft>
              <a:buSzPts val="1800"/>
              <a:buAutoNum type="arabicPeriod"/>
            </a:pPr>
            <a:r>
              <a:rPr lang="en-GB"/>
              <a:t>Based on CGE model -</a:t>
            </a:r>
            <a:endParaRPr/>
          </a:p>
          <a:p>
            <a:pPr indent="-317500" lvl="1" marL="914400" rtl="0" algn="l">
              <a:spcBef>
                <a:spcPts val="0"/>
              </a:spcBef>
              <a:spcAft>
                <a:spcPts val="0"/>
              </a:spcAft>
              <a:buSzPts val="1400"/>
              <a:buAutoNum type="alphaLcPeriod"/>
            </a:pPr>
            <a:r>
              <a:rPr lang="en-GB"/>
              <a:t>Data + Model =&gt; General Equilibrium 1</a:t>
            </a:r>
            <a:endParaRPr/>
          </a:p>
          <a:p>
            <a:pPr indent="-317500" lvl="1" marL="914400" rtl="0" algn="l">
              <a:spcBef>
                <a:spcPts val="0"/>
              </a:spcBef>
              <a:spcAft>
                <a:spcPts val="0"/>
              </a:spcAft>
              <a:buSzPts val="1400"/>
              <a:buAutoNum type="alphaLcPeriod"/>
            </a:pPr>
            <a:r>
              <a:rPr lang="en-GB"/>
              <a:t>Shock + Model + Data =&gt; General </a:t>
            </a:r>
            <a:r>
              <a:rPr lang="en-GB"/>
              <a:t>Equilibrium</a:t>
            </a:r>
            <a:r>
              <a:rPr lang="en-GB"/>
              <a:t> 2</a:t>
            </a:r>
            <a:endParaRPr/>
          </a:p>
          <a:p>
            <a:pPr indent="-317500" lvl="1" marL="914400" rtl="0" algn="l">
              <a:spcBef>
                <a:spcPts val="0"/>
              </a:spcBef>
              <a:spcAft>
                <a:spcPts val="0"/>
              </a:spcAft>
              <a:buSzPts val="1400"/>
              <a:buAutoNum type="alphaLcPeriod"/>
            </a:pPr>
            <a:r>
              <a:rPr lang="en-GB"/>
              <a:t>General Equilibrium 2 - General Equilibrium 1 =&gt; Changes in  different variables.</a:t>
            </a:r>
            <a:endParaRPr/>
          </a:p>
          <a:p>
            <a:pPr indent="-342900" lvl="0" marL="457200" rtl="0" algn="l">
              <a:spcBef>
                <a:spcPts val="0"/>
              </a:spcBef>
              <a:spcAft>
                <a:spcPts val="0"/>
              </a:spcAft>
              <a:buSzPts val="1800"/>
              <a:buAutoNum type="arabicPeriod"/>
            </a:pPr>
            <a:r>
              <a:rPr lang="en-GB"/>
              <a:t>Allows to study shocks in the global markets.</a:t>
            </a:r>
            <a:endParaRPr/>
          </a:p>
          <a:p>
            <a:pPr indent="-342900" lvl="0" marL="457200" rtl="0" algn="l">
              <a:spcBef>
                <a:spcPts val="0"/>
              </a:spcBef>
              <a:spcAft>
                <a:spcPts val="0"/>
              </a:spcAft>
              <a:buSzPts val="1800"/>
              <a:buAutoNum type="arabicPeriod"/>
            </a:pPr>
            <a:r>
              <a:rPr lang="en-GB"/>
              <a:t>Different shocks can be </a:t>
            </a:r>
            <a:r>
              <a:rPr lang="en-GB"/>
              <a:t>studied</a:t>
            </a:r>
            <a:r>
              <a:rPr lang="en-GB"/>
              <a:t> </a:t>
            </a:r>
            <a:r>
              <a:rPr lang="en-GB"/>
              <a:t>together.</a:t>
            </a:r>
            <a:endParaRPr/>
          </a:p>
          <a:p>
            <a:pPr indent="0" lvl="0" marL="0" rtl="0" algn="l">
              <a:spcBef>
                <a:spcPts val="1600"/>
              </a:spcBef>
              <a:spcAft>
                <a:spcPts val="1600"/>
              </a:spcAft>
              <a:buNone/>
            </a:pPr>
            <a:r>
              <a:rPr lang="en-GB"/>
              <a:t>In this study i will be using a 3X3 aggregate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3X3 aggregated database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regions are:</a:t>
            </a:r>
            <a:endParaRPr/>
          </a:p>
          <a:p>
            <a:pPr indent="0" lvl="0" marL="0" rtl="0" algn="l">
              <a:spcBef>
                <a:spcPts val="1600"/>
              </a:spcBef>
              <a:spcAft>
                <a:spcPts val="0"/>
              </a:spcAft>
              <a:buNone/>
            </a:pPr>
            <a:r>
              <a:rPr lang="en-GB"/>
              <a:t>SSA:     Sub-</a:t>
            </a:r>
            <a:r>
              <a:rPr lang="en-GB"/>
              <a:t>Saharan</a:t>
            </a:r>
            <a:r>
              <a:rPr lang="en-GB"/>
              <a:t> Africa, inclusive of South Africa</a:t>
            </a:r>
            <a:endParaRPr/>
          </a:p>
          <a:p>
            <a:pPr indent="0" lvl="0" marL="0" rtl="0" algn="l">
              <a:spcBef>
                <a:spcPts val="1600"/>
              </a:spcBef>
              <a:spcAft>
                <a:spcPts val="0"/>
              </a:spcAft>
              <a:buNone/>
            </a:pPr>
            <a:r>
              <a:rPr lang="en-GB"/>
              <a:t>EU:	     European Union</a:t>
            </a:r>
            <a:endParaRPr/>
          </a:p>
          <a:p>
            <a:pPr indent="0" lvl="0" marL="0" rtl="0" algn="l">
              <a:spcBef>
                <a:spcPts val="1600"/>
              </a:spcBef>
              <a:spcAft>
                <a:spcPts val="0"/>
              </a:spcAft>
              <a:buNone/>
            </a:pPr>
            <a:r>
              <a:rPr lang="en-GB"/>
              <a:t>ROW:   Rest of the World</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3X3 aggregated database</a:t>
            </a:r>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3 goods are: </a:t>
            </a:r>
            <a:endParaRPr/>
          </a:p>
          <a:p>
            <a:pPr indent="0" lvl="0" marL="0" rtl="0" algn="l">
              <a:spcBef>
                <a:spcPts val="1600"/>
              </a:spcBef>
              <a:spcAft>
                <a:spcPts val="0"/>
              </a:spcAft>
              <a:buNone/>
            </a:pPr>
            <a:r>
              <a:rPr lang="en-GB"/>
              <a:t>food:	food and agriculture</a:t>
            </a:r>
            <a:endParaRPr/>
          </a:p>
          <a:p>
            <a:pPr indent="0" lvl="0" marL="0" rtl="0" algn="l">
              <a:spcBef>
                <a:spcPts val="1600"/>
              </a:spcBef>
              <a:spcAft>
                <a:spcPts val="0"/>
              </a:spcAft>
              <a:buNone/>
            </a:pPr>
            <a:r>
              <a:rPr lang="en-GB"/>
              <a:t>mnfcs:	resources and manufactures</a:t>
            </a:r>
            <a:endParaRPr/>
          </a:p>
          <a:p>
            <a:pPr indent="0" lvl="0" marL="0" rtl="0" algn="l">
              <a:spcBef>
                <a:spcPts val="1600"/>
              </a:spcBef>
              <a:spcAft>
                <a:spcPts val="0"/>
              </a:spcAft>
              <a:buNone/>
            </a:pPr>
            <a:r>
              <a:rPr lang="en-GB"/>
              <a:t>svces:	all services</a:t>
            </a:r>
            <a:endParaRPr/>
          </a:p>
          <a:p>
            <a:pPr indent="0" lvl="0" marL="0" rtl="0" algn="l">
              <a:spcBef>
                <a:spcPts val="1600"/>
              </a:spcBef>
              <a:spcAft>
                <a:spcPts val="0"/>
              </a:spcAft>
              <a:buNone/>
            </a:pPr>
            <a:r>
              <a:rPr lang="en-GB" sz="1400" u="sng"/>
              <a:t>food</a:t>
            </a:r>
            <a:r>
              <a:rPr lang="en-GB" sz="1400"/>
              <a:t>:</a:t>
            </a:r>
            <a:endParaRPr sz="1400"/>
          </a:p>
          <a:p>
            <a:pPr indent="0" lvl="0" marL="0" rtl="0" algn="l">
              <a:spcBef>
                <a:spcPts val="1600"/>
              </a:spcBef>
              <a:spcAft>
                <a:spcPts val="0"/>
              </a:spcAft>
              <a:buNone/>
            </a:pPr>
            <a:r>
              <a:rPr lang="en-GB" sz="1400"/>
              <a:t> Paddy rice, Wheat, Cereal grains, Vegetables, fruit, nuts, Oil seeds, Sugar cane, sugar beet, Plant-based fibers, Crops nec, Bovine cattle, sheep and goats, horses, Animal products, Raw milk Wool silk-worm cocoons, Bovine cattle, sheep and goat, horse meat prods, Meat products nec, Vegetable oils and fats, Dairy products, Processed rice, Sugar, Food products nec, Beverages and tobacco products</a:t>
            </a:r>
            <a:endParaRPr sz="14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3X3 aggregated database</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u="sng"/>
              <a:t>resources and manufactures:</a:t>
            </a:r>
            <a:endParaRPr sz="1400" u="sng"/>
          </a:p>
          <a:p>
            <a:pPr indent="0" lvl="0" marL="0" rtl="0" algn="l">
              <a:spcBef>
                <a:spcPts val="1600"/>
              </a:spcBef>
              <a:spcAft>
                <a:spcPts val="0"/>
              </a:spcAft>
              <a:buNone/>
            </a:pPr>
            <a:r>
              <a:rPr lang="en-GB" sz="1400"/>
              <a:t>Forestry, Fishing, Coal, Oil, Gas, Minerals nec, Textiles, Wearing apparel, Leather products, Wood products, Paper products, publishing, Petroleum, coal products, Chemical, rubber, plastic products, Mineral products nec, Ferrous metals, Metals nec, Metal products, Motor vehicles and parts, Transport equipment nec, Electronic equipment, Machinery and equipment nec, Manufactures nec</a:t>
            </a:r>
            <a:endParaRPr sz="1400"/>
          </a:p>
          <a:p>
            <a:pPr indent="0" lvl="0" marL="0" rtl="0" algn="l">
              <a:spcBef>
                <a:spcPts val="1600"/>
              </a:spcBef>
              <a:spcAft>
                <a:spcPts val="0"/>
              </a:spcAft>
              <a:buNone/>
            </a:pPr>
            <a:r>
              <a:rPr lang="en-GB" sz="1400" u="sng"/>
              <a:t>services:</a:t>
            </a:r>
            <a:endParaRPr sz="1400" u="sng"/>
          </a:p>
          <a:p>
            <a:pPr indent="0" lvl="0" marL="0" rtl="0" algn="l">
              <a:spcBef>
                <a:spcPts val="1600"/>
              </a:spcBef>
              <a:spcAft>
                <a:spcPts val="1600"/>
              </a:spcAft>
              <a:buNone/>
            </a:pPr>
            <a:r>
              <a:rPr lang="en-GB" sz="1400"/>
              <a:t>Electricity, Gas manufacture, distribution, Water, Construction Trade, transport, Financial, business, recreational services, Public admin and defence, education, health, Dwellings &amp; Svces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GTAP model - Regional Accounting</a:t>
            </a:r>
            <a:endParaRPr sz="1800"/>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 region will have a common domestic structure.</a:t>
            </a:r>
            <a:endParaRPr/>
          </a:p>
          <a:p>
            <a:pPr indent="-342900" lvl="0" marL="457200" rtl="0" algn="l">
              <a:spcBef>
                <a:spcPts val="1600"/>
              </a:spcBef>
              <a:spcAft>
                <a:spcPts val="0"/>
              </a:spcAft>
              <a:buSzPts val="1800"/>
              <a:buChar char="-"/>
            </a:pPr>
            <a:r>
              <a:rPr b="1" lang="en-GB"/>
              <a:t>Producers =&gt; endowments to </a:t>
            </a:r>
            <a:r>
              <a:rPr b="1" lang="en-GB"/>
              <a:t>r</a:t>
            </a:r>
            <a:r>
              <a:rPr b="1" lang="en-GB"/>
              <a:t>egional household</a:t>
            </a:r>
            <a:endParaRPr b="1"/>
          </a:p>
          <a:p>
            <a:pPr indent="-342900" lvl="0" marL="457200" rtl="0" algn="l">
              <a:spcBef>
                <a:spcPts val="0"/>
              </a:spcBef>
              <a:spcAft>
                <a:spcPts val="0"/>
              </a:spcAft>
              <a:buSzPts val="1800"/>
              <a:buChar char="-"/>
            </a:pPr>
            <a:r>
              <a:rPr b="1" lang="en-GB"/>
              <a:t>R</a:t>
            </a:r>
            <a:r>
              <a:rPr b="1" lang="en-GB"/>
              <a:t>egional </a:t>
            </a:r>
            <a:r>
              <a:rPr b="1" lang="en-GB"/>
              <a:t>h</a:t>
            </a:r>
            <a:r>
              <a:rPr b="1" lang="en-GB"/>
              <a:t>ousehold =&gt; </a:t>
            </a:r>
            <a:r>
              <a:rPr b="1" lang="en-GB"/>
              <a:t>p</a:t>
            </a:r>
            <a:r>
              <a:rPr b="1" lang="en-GB"/>
              <a:t>rivate consumption, government consumption, </a:t>
            </a:r>
            <a:r>
              <a:rPr b="1" lang="en-GB"/>
              <a:t>global savings</a:t>
            </a:r>
            <a:endParaRPr b="1"/>
          </a:p>
          <a:p>
            <a:pPr indent="-342900" lvl="0" marL="457200" rtl="0" algn="l">
              <a:spcBef>
                <a:spcPts val="0"/>
              </a:spcBef>
              <a:spcAft>
                <a:spcPts val="0"/>
              </a:spcAft>
              <a:buSzPts val="1800"/>
              <a:buChar char="-"/>
            </a:pPr>
            <a:r>
              <a:rPr b="1" lang="en-GB"/>
              <a:t>Savings =&gt; investment to producers</a:t>
            </a:r>
            <a:endParaRPr b="1"/>
          </a:p>
          <a:p>
            <a:pPr indent="-342900" lvl="0" marL="457200" rtl="0" algn="l">
              <a:spcBef>
                <a:spcPts val="0"/>
              </a:spcBef>
              <a:spcAft>
                <a:spcPts val="0"/>
              </a:spcAft>
              <a:buSzPts val="1800"/>
              <a:buChar char="-"/>
            </a:pPr>
            <a:r>
              <a:rPr b="1" lang="en-GB"/>
              <a:t>Private household and  govt. =&gt; buy from domestic producers and row(imports)</a:t>
            </a:r>
            <a:endParaRPr b="1"/>
          </a:p>
          <a:p>
            <a:pPr indent="-342900" lvl="0" marL="457200" rtl="0" algn="l">
              <a:spcBef>
                <a:spcPts val="0"/>
              </a:spcBef>
              <a:spcAft>
                <a:spcPts val="0"/>
              </a:spcAft>
              <a:buSzPts val="1800"/>
              <a:buChar char="-"/>
            </a:pPr>
            <a:r>
              <a:rPr b="1" lang="en-GB"/>
              <a:t>Producers =&gt; buy from domestic producers (intermediate goods).</a:t>
            </a:r>
            <a:endParaRPr b="1"/>
          </a:p>
          <a:p>
            <a:pPr indent="-342900" lvl="0" marL="457200" rtl="0" algn="l">
              <a:spcBef>
                <a:spcPts val="0"/>
              </a:spcBef>
              <a:spcAft>
                <a:spcPts val="0"/>
              </a:spcAft>
              <a:buSzPts val="1800"/>
              <a:buChar char="-"/>
            </a:pPr>
            <a:r>
              <a:rPr b="1" lang="en-GB"/>
              <a:t>Producer =&gt; Imports and Export from/to row(rest of the world)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GTAP Model - </a:t>
            </a:r>
            <a:r>
              <a:rPr lang="en-GB" sz="1800"/>
              <a:t>interaction b/w household and foreign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Regional Household</a:t>
            </a:r>
            <a:endParaRPr/>
          </a:p>
          <a:p>
            <a:pPr indent="-342900" lvl="0" marL="457200" rtl="0" algn="l">
              <a:spcBef>
                <a:spcPts val="1600"/>
              </a:spcBef>
              <a:spcAft>
                <a:spcPts val="0"/>
              </a:spcAft>
              <a:buSzPts val="1800"/>
              <a:buChar char="-"/>
            </a:pPr>
            <a:r>
              <a:rPr lang="en-GB" u="sng"/>
              <a:t>Private Households</a:t>
            </a:r>
            <a:endParaRPr/>
          </a:p>
          <a:p>
            <a:pPr indent="-342900" lvl="0" marL="457200" rtl="0" algn="l">
              <a:spcBef>
                <a:spcPts val="0"/>
              </a:spcBef>
              <a:spcAft>
                <a:spcPts val="0"/>
              </a:spcAft>
              <a:buSzPts val="1800"/>
              <a:buChar char="-"/>
            </a:pPr>
            <a:r>
              <a:rPr lang="en-GB" u="sng"/>
              <a:t>Government</a:t>
            </a:r>
            <a:endParaRPr u="sng"/>
          </a:p>
          <a:p>
            <a:pPr indent="0" lvl="0" marL="0" rtl="0" algn="l">
              <a:spcBef>
                <a:spcPts val="1600"/>
              </a:spcBef>
              <a:spcAft>
                <a:spcPts val="1600"/>
              </a:spcAft>
              <a:buNone/>
            </a:pPr>
            <a:r>
              <a:rPr lang="en-GB"/>
              <a:t>Producers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Effects in this study</a:t>
            </a:r>
            <a:endParaRPr/>
          </a:p>
        </p:txBody>
      </p:sp>
      <p:sp>
        <p:nvSpPr>
          <p:cNvPr id="107" name="Google Shape;107;p21"/>
          <p:cNvSpPr txBox="1"/>
          <p:nvPr>
            <p:ph idx="1" type="body"/>
          </p:nvPr>
        </p:nvSpPr>
        <p:spPr>
          <a:xfrm flipH="1">
            <a:off x="311700" y="1317225"/>
            <a:ext cx="8520600" cy="35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will be studying these 6 aspects</a:t>
            </a:r>
            <a:endParaRPr/>
          </a:p>
          <a:p>
            <a:pPr indent="-342900" lvl="0" marL="457200" rtl="0" algn="l">
              <a:spcBef>
                <a:spcPts val="1600"/>
              </a:spcBef>
              <a:spcAft>
                <a:spcPts val="0"/>
              </a:spcAft>
              <a:buSzPts val="1800"/>
              <a:buAutoNum type="arabicParenR"/>
            </a:pPr>
            <a:r>
              <a:rPr lang="en-GB"/>
              <a:t>Terms of Trade effect</a:t>
            </a:r>
            <a:endParaRPr/>
          </a:p>
          <a:p>
            <a:pPr indent="-342900" lvl="0" marL="457200" rtl="0" algn="l">
              <a:spcBef>
                <a:spcPts val="0"/>
              </a:spcBef>
              <a:spcAft>
                <a:spcPts val="0"/>
              </a:spcAft>
              <a:buSzPts val="1800"/>
              <a:buAutoNum type="arabicParenR"/>
            </a:pPr>
            <a:r>
              <a:rPr lang="en-GB"/>
              <a:t>Trade effect - Trade Creation and Trade Diversion</a:t>
            </a:r>
            <a:endParaRPr/>
          </a:p>
          <a:p>
            <a:pPr indent="-342900" lvl="0" marL="457200" rtl="0" algn="l">
              <a:spcBef>
                <a:spcPts val="0"/>
              </a:spcBef>
              <a:spcAft>
                <a:spcPts val="0"/>
              </a:spcAft>
              <a:buSzPts val="1800"/>
              <a:buAutoNum type="arabicParenR"/>
            </a:pPr>
            <a:r>
              <a:rPr lang="en-GB"/>
              <a:t>Output</a:t>
            </a:r>
            <a:endParaRPr/>
          </a:p>
          <a:p>
            <a:pPr indent="-342900" lvl="0" marL="457200" rtl="0" algn="l">
              <a:spcBef>
                <a:spcPts val="0"/>
              </a:spcBef>
              <a:spcAft>
                <a:spcPts val="0"/>
              </a:spcAft>
              <a:buSzPts val="1800"/>
              <a:buAutoNum type="arabicParenR"/>
            </a:pPr>
            <a:r>
              <a:rPr lang="en-GB"/>
              <a:t>Imports</a:t>
            </a:r>
            <a:endParaRPr/>
          </a:p>
          <a:p>
            <a:pPr indent="-342900" lvl="0" marL="457200" rtl="0" algn="l">
              <a:spcBef>
                <a:spcPts val="0"/>
              </a:spcBef>
              <a:spcAft>
                <a:spcPts val="0"/>
              </a:spcAft>
              <a:buSzPts val="1800"/>
              <a:buAutoNum type="arabicParenR"/>
            </a:pPr>
            <a:r>
              <a:rPr lang="en-GB"/>
              <a:t>Exports</a:t>
            </a:r>
            <a:endParaRPr/>
          </a:p>
          <a:p>
            <a:pPr indent="-342900" lvl="0" marL="457200" rtl="0" algn="l">
              <a:spcBef>
                <a:spcPts val="0"/>
              </a:spcBef>
              <a:spcAft>
                <a:spcPts val="0"/>
              </a:spcAft>
              <a:buSzPts val="1800"/>
              <a:buAutoNum type="arabicParenR"/>
            </a:pPr>
            <a:r>
              <a:rPr lang="en-GB"/>
              <a:t>Employment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