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2" r:id="rId5"/>
    <p:sldId id="275" r:id="rId6"/>
    <p:sldId id="270" r:id="rId7"/>
    <p:sldId id="272" r:id="rId8"/>
    <p:sldId id="273" r:id="rId9"/>
    <p:sldId id="274" r:id="rId10"/>
    <p:sldId id="286" r:id="rId11"/>
    <p:sldId id="264" r:id="rId12"/>
    <p:sldId id="265" r:id="rId13"/>
    <p:sldId id="266" r:id="rId14"/>
    <p:sldId id="267" r:id="rId15"/>
    <p:sldId id="268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2223135" y="3599180"/>
            <a:ext cx="73393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800"/>
              <a:t>Section 2 - Events </a:t>
            </a:r>
            <a:endParaRPr lang="en-US" sz="4800"/>
          </a:p>
        </p:txBody>
      </p:sp>
      <p:sp>
        <p:nvSpPr>
          <p:cNvPr id="6" name="Text Box 5"/>
          <p:cNvSpPr txBox="1"/>
          <p:nvPr/>
        </p:nvSpPr>
        <p:spPr>
          <a:xfrm>
            <a:off x="1968500" y="1210945"/>
            <a:ext cx="84645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/>
              <a:t>Introduction to Python </a:t>
            </a:r>
            <a:endParaRPr lang="en-US"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36741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Comments &gt;</a:t>
            </a:r>
            <a:endParaRPr lang="en-US" sz="4000"/>
          </a:p>
        </p:txBody>
      </p:sp>
      <p:sp>
        <p:nvSpPr>
          <p:cNvPr id="7" name="Text Box 6"/>
          <p:cNvSpPr txBox="1"/>
          <p:nvPr/>
        </p:nvSpPr>
        <p:spPr>
          <a:xfrm>
            <a:off x="1471930" y="1390015"/>
            <a:ext cx="1659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Blocks:</a:t>
            </a:r>
            <a:endParaRPr lang="en-US" sz="2800"/>
          </a:p>
        </p:txBody>
      </p:sp>
      <p:sp>
        <p:nvSpPr>
          <p:cNvPr id="8" name="Text Box 7"/>
          <p:cNvSpPr txBox="1"/>
          <p:nvPr/>
        </p:nvSpPr>
        <p:spPr>
          <a:xfrm>
            <a:off x="1471930" y="3762375"/>
            <a:ext cx="1659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Code:</a:t>
            </a:r>
            <a:endParaRPr lang="en-US" sz="2800"/>
          </a:p>
        </p:txBody>
      </p:sp>
      <p:sp>
        <p:nvSpPr>
          <p:cNvPr id="10" name="Text Box 9"/>
          <p:cNvSpPr txBox="1"/>
          <p:nvPr/>
        </p:nvSpPr>
        <p:spPr>
          <a:xfrm>
            <a:off x="5759450" y="1257300"/>
            <a:ext cx="602932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Note:</a:t>
            </a:r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/>
              <a:t>- In Python, one line comment begins with number sign #</a:t>
            </a:r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/>
              <a:t>- The comment out code will not be </a:t>
            </a:r>
            <a:endParaRPr lang="en-US" sz="2400"/>
          </a:p>
          <a:p>
            <a:pPr algn="just"/>
            <a:r>
              <a:rPr lang="zh-CN" altLang="en-US" sz="2400"/>
              <a:t>execute</a:t>
            </a:r>
            <a:r>
              <a:rPr lang="en-US" altLang="zh-CN" sz="2400"/>
              <a:t>d by the computer.</a:t>
            </a:r>
            <a:endParaRPr lang="en-US" altLang="zh-CN" sz="2400"/>
          </a:p>
          <a:p>
            <a:pPr algn="just"/>
            <a:endParaRPr lang="en-US" altLang="zh-CN" sz="2400"/>
          </a:p>
          <a:p>
            <a:pPr algn="just"/>
            <a:r>
              <a:rPr lang="en-US" altLang="zh-CN" sz="2400"/>
              <a:t>- The purpose of comments is to remind us of some important notes when coding and is easy for others to read our code.</a:t>
            </a:r>
            <a:endParaRPr lang="zh-CN" altLang="en-US" sz="2400"/>
          </a:p>
          <a:p>
            <a:pPr algn="just"/>
            <a:endParaRPr lang="zh-CN" alt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1605" y="2341245"/>
            <a:ext cx="3878580" cy="8451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045" y="4620260"/>
            <a:ext cx="2613660" cy="5581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33089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Get Input &gt;</a:t>
            </a:r>
            <a:endParaRPr lang="en-US" sz="4000"/>
          </a:p>
        </p:txBody>
      </p:sp>
      <p:sp>
        <p:nvSpPr>
          <p:cNvPr id="7" name="Text Box 6"/>
          <p:cNvSpPr txBox="1"/>
          <p:nvPr/>
        </p:nvSpPr>
        <p:spPr>
          <a:xfrm>
            <a:off x="1471930" y="1390015"/>
            <a:ext cx="1659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Blocks:</a:t>
            </a:r>
            <a:endParaRPr lang="en-US" sz="2800"/>
          </a:p>
        </p:txBody>
      </p:sp>
      <p:sp>
        <p:nvSpPr>
          <p:cNvPr id="8" name="Text Box 7"/>
          <p:cNvSpPr txBox="1"/>
          <p:nvPr/>
        </p:nvSpPr>
        <p:spPr>
          <a:xfrm>
            <a:off x="1471930" y="3762375"/>
            <a:ext cx="1659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Code:</a:t>
            </a:r>
            <a:endParaRPr lang="en-US" sz="2800"/>
          </a:p>
        </p:txBody>
      </p:sp>
      <p:sp>
        <p:nvSpPr>
          <p:cNvPr id="10" name="Text Box 9"/>
          <p:cNvSpPr txBox="1"/>
          <p:nvPr/>
        </p:nvSpPr>
        <p:spPr>
          <a:xfrm>
            <a:off x="5064125" y="1249680"/>
            <a:ext cx="580961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Note:</a:t>
            </a:r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/>
              <a:t>- [get input] can obtain the input data by users.</a:t>
            </a:r>
            <a:endParaRPr lang="en-US" sz="2400"/>
          </a:p>
          <a:p>
            <a:pPr algn="just"/>
            <a:endParaRPr lang="zh-CN" altLang="en-US" sz="2400"/>
          </a:p>
          <a:p>
            <a:pPr algn="just"/>
            <a:r>
              <a:rPr lang="en-US" altLang="zh-CN" sz="2400"/>
              <a:t>- When the code execuated, cursor flashing and waiting for our input.</a:t>
            </a:r>
            <a:endParaRPr lang="en-US" altLang="zh-CN" sz="2400"/>
          </a:p>
          <a:p>
            <a:pPr algn="just"/>
            <a:endParaRPr lang="en-US" altLang="zh-CN" sz="2400"/>
          </a:p>
          <a:p>
            <a:pPr algn="just"/>
            <a:r>
              <a:rPr lang="en-US" altLang="zh-CN" sz="2400"/>
              <a:t>- Press [Enter] means we have finished the input.</a:t>
            </a:r>
            <a:endParaRPr lang="en-US" altLang="zh-CN" sz="2400"/>
          </a:p>
          <a:p>
            <a:pPr algn="just"/>
            <a:r>
              <a:rPr lang="zh-CN" altLang="en-US" sz="2400"/>
              <a:t> </a:t>
            </a:r>
            <a:endParaRPr lang="zh-CN" alt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1930" y="2219325"/>
            <a:ext cx="1819275" cy="8934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30" y="4579620"/>
            <a:ext cx="1966595" cy="7010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33089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Get Input &gt;</a:t>
            </a:r>
            <a:endParaRPr lang="en-US" sz="4000"/>
          </a:p>
        </p:txBody>
      </p:sp>
      <p:sp>
        <p:nvSpPr>
          <p:cNvPr id="7" name="Text Box 6"/>
          <p:cNvSpPr txBox="1"/>
          <p:nvPr/>
        </p:nvSpPr>
        <p:spPr>
          <a:xfrm>
            <a:off x="1471930" y="1390015"/>
            <a:ext cx="2622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Let try:</a:t>
            </a:r>
            <a:endParaRPr lang="en-US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1930" y="2427605"/>
            <a:ext cx="3073400" cy="1587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820" y="4640580"/>
            <a:ext cx="3797300" cy="77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495" y="2427605"/>
            <a:ext cx="5334000" cy="1562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495" y="4640580"/>
            <a:ext cx="4445000" cy="850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33089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Get Input &gt;</a:t>
            </a:r>
            <a:endParaRPr lang="en-US" sz="4000"/>
          </a:p>
        </p:txBody>
      </p:sp>
      <p:sp>
        <p:nvSpPr>
          <p:cNvPr id="7" name="Text Box 6"/>
          <p:cNvSpPr txBox="1"/>
          <p:nvPr/>
        </p:nvSpPr>
        <p:spPr>
          <a:xfrm>
            <a:off x="1471930" y="1390015"/>
            <a:ext cx="2622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Exercise:</a:t>
            </a:r>
            <a:endParaRPr 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4315" y="2360295"/>
            <a:ext cx="5080000" cy="3479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33089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Get Input &gt;</a:t>
            </a:r>
            <a:endParaRPr lang="en-US" sz="4000"/>
          </a:p>
        </p:txBody>
      </p:sp>
      <p:sp>
        <p:nvSpPr>
          <p:cNvPr id="7" name="Text Box 6"/>
          <p:cNvSpPr txBox="1"/>
          <p:nvPr/>
        </p:nvSpPr>
        <p:spPr>
          <a:xfrm>
            <a:off x="1471930" y="1390015"/>
            <a:ext cx="2622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Solution:</a:t>
            </a:r>
            <a:endParaRPr lang="en-US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635" y="2527300"/>
            <a:ext cx="6032500" cy="1803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635" y="4828540"/>
            <a:ext cx="57023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97745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# Enter your code here and execute &gt;</a:t>
            </a:r>
            <a:endParaRPr lang="en-US" sz="4000"/>
          </a:p>
        </p:txBody>
      </p:sp>
      <p:sp>
        <p:nvSpPr>
          <p:cNvPr id="7" name="Text Box 6"/>
          <p:cNvSpPr txBox="1"/>
          <p:nvPr/>
        </p:nvSpPr>
        <p:spPr>
          <a:xfrm>
            <a:off x="1471930" y="1390015"/>
            <a:ext cx="2622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Solution:</a:t>
            </a:r>
            <a:endParaRPr 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1930" y="2498090"/>
            <a:ext cx="4537710" cy="756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30" y="3930650"/>
            <a:ext cx="5181600" cy="46990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7273925" y="1906905"/>
            <a:ext cx="36734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Note:</a:t>
            </a:r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/>
              <a:t>- You can put any other code here in the furture in order to realize different functions.</a:t>
            </a:r>
            <a:endParaRPr lang="en-US" altLang="zh-CN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87109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Let's go into our Python World ! &gt;</a:t>
            </a:r>
            <a:endParaRPr lang="en-US" sz="4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1930" y="2116455"/>
            <a:ext cx="4059555" cy="13068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30" y="4482465"/>
            <a:ext cx="4064000" cy="4318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471930" y="1390015"/>
            <a:ext cx="1659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Blocks:</a:t>
            </a:r>
            <a:endParaRPr lang="en-US" sz="2800"/>
          </a:p>
        </p:txBody>
      </p:sp>
      <p:sp>
        <p:nvSpPr>
          <p:cNvPr id="8" name="Text Box 7"/>
          <p:cNvSpPr txBox="1"/>
          <p:nvPr/>
        </p:nvSpPr>
        <p:spPr>
          <a:xfrm>
            <a:off x="1471930" y="3762375"/>
            <a:ext cx="1659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Code:</a:t>
            </a:r>
            <a:endParaRPr lang="en-US" sz="2800"/>
          </a:p>
        </p:txBody>
      </p:sp>
      <p:sp>
        <p:nvSpPr>
          <p:cNvPr id="10" name="Text Box 9"/>
          <p:cNvSpPr txBox="1"/>
          <p:nvPr/>
        </p:nvSpPr>
        <p:spPr>
          <a:xfrm>
            <a:off x="6381750" y="1781810"/>
            <a:ext cx="406463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Note: </a:t>
            </a:r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/>
              <a:t>- This block means 'the beginning of our program'. It has no pratical meaning. </a:t>
            </a:r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/>
              <a:t>- In Python, it is only a comment and will not run.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221424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Print &gt;</a:t>
            </a:r>
            <a:endParaRPr lang="en-US" sz="4000"/>
          </a:p>
        </p:txBody>
      </p:sp>
      <p:sp>
        <p:nvSpPr>
          <p:cNvPr id="7" name="Text Box 6"/>
          <p:cNvSpPr txBox="1"/>
          <p:nvPr/>
        </p:nvSpPr>
        <p:spPr>
          <a:xfrm>
            <a:off x="1471930" y="1390015"/>
            <a:ext cx="1659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Blocks:</a:t>
            </a:r>
            <a:endParaRPr lang="en-US" sz="2800"/>
          </a:p>
        </p:txBody>
      </p:sp>
      <p:sp>
        <p:nvSpPr>
          <p:cNvPr id="8" name="Text Box 7"/>
          <p:cNvSpPr txBox="1"/>
          <p:nvPr/>
        </p:nvSpPr>
        <p:spPr>
          <a:xfrm>
            <a:off x="1471930" y="3762375"/>
            <a:ext cx="1659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Code:</a:t>
            </a:r>
            <a:endParaRPr lang="en-US" sz="2800"/>
          </a:p>
        </p:txBody>
      </p:sp>
      <p:sp>
        <p:nvSpPr>
          <p:cNvPr id="10" name="Text Box 9"/>
          <p:cNvSpPr txBox="1"/>
          <p:nvPr/>
        </p:nvSpPr>
        <p:spPr>
          <a:xfrm>
            <a:off x="5759450" y="1318260"/>
            <a:ext cx="557657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Note:</a:t>
            </a:r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/>
              <a:t>- [ print() ] can print specific contents in our terminal area. Contents can be strings or any other different types of data.</a:t>
            </a:r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/>
              <a:t>- Be careful, the contents we want to print must be wrapped by two brackets.</a:t>
            </a:r>
            <a:endParaRPr lang="en-US" sz="2400"/>
          </a:p>
          <a:p>
            <a:pPr algn="just"/>
            <a:endParaRPr lang="en-US" sz="2400"/>
          </a:p>
          <a:p>
            <a:pPr algn="just"/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1930" y="2208530"/>
            <a:ext cx="3317240" cy="10712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655" y="4561205"/>
            <a:ext cx="2971165" cy="54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221424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</a:t>
            </a:r>
            <a:r>
              <a:rPr lang="en-US" sz="4000">
                <a:sym typeface="+mn-ea"/>
              </a:rPr>
              <a:t>Print</a:t>
            </a:r>
            <a:r>
              <a:rPr lang="en-US" sz="4000"/>
              <a:t> &gt;</a:t>
            </a:r>
            <a:endParaRPr lang="en-US" sz="4000"/>
          </a:p>
        </p:txBody>
      </p:sp>
      <p:sp>
        <p:nvSpPr>
          <p:cNvPr id="7" name="Text Box 6"/>
          <p:cNvSpPr txBox="1"/>
          <p:nvPr/>
        </p:nvSpPr>
        <p:spPr>
          <a:xfrm>
            <a:off x="1471930" y="1390015"/>
            <a:ext cx="7406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Let try to print you name in the terminal :</a:t>
            </a:r>
            <a:endParaRPr lang="en-US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1930" y="2808605"/>
            <a:ext cx="4168140" cy="1825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275" y="3511550"/>
            <a:ext cx="3124200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221424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</a:t>
            </a:r>
            <a:r>
              <a:rPr lang="en-US" sz="4000">
                <a:sym typeface="+mn-ea"/>
              </a:rPr>
              <a:t>Print</a:t>
            </a:r>
            <a:r>
              <a:rPr lang="en-US" sz="4000"/>
              <a:t> &gt;</a:t>
            </a:r>
            <a:endParaRPr lang="en-US" sz="4000"/>
          </a:p>
        </p:txBody>
      </p:sp>
      <p:sp>
        <p:nvSpPr>
          <p:cNvPr id="7" name="Text Box 6"/>
          <p:cNvSpPr txBox="1"/>
          <p:nvPr/>
        </p:nvSpPr>
        <p:spPr>
          <a:xfrm>
            <a:off x="1471930" y="1390015"/>
            <a:ext cx="2622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Let try:</a:t>
            </a:r>
            <a:endParaRPr 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1930" y="2392680"/>
            <a:ext cx="4051300" cy="2781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325" y="2951480"/>
            <a:ext cx="3848100" cy="1663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221424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</a:t>
            </a:r>
            <a:r>
              <a:rPr lang="en-US" sz="4000">
                <a:sym typeface="+mn-ea"/>
              </a:rPr>
              <a:t>Print</a:t>
            </a:r>
            <a:r>
              <a:rPr lang="en-US" sz="4000"/>
              <a:t> &gt;</a:t>
            </a:r>
            <a:endParaRPr lang="en-US" sz="4000"/>
          </a:p>
        </p:txBody>
      </p:sp>
      <p:sp>
        <p:nvSpPr>
          <p:cNvPr id="7" name="Text Box 6"/>
          <p:cNvSpPr txBox="1"/>
          <p:nvPr/>
        </p:nvSpPr>
        <p:spPr>
          <a:xfrm>
            <a:off x="1471930" y="1390015"/>
            <a:ext cx="2622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Let try:</a:t>
            </a:r>
            <a:endParaRPr lang="en-US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1930" y="2404110"/>
            <a:ext cx="4533900" cy="3124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515" y="2981960"/>
            <a:ext cx="4470400" cy="1968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221424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</a:t>
            </a:r>
            <a:r>
              <a:rPr lang="en-US" sz="4000">
                <a:sym typeface="+mn-ea"/>
              </a:rPr>
              <a:t>Print</a:t>
            </a:r>
            <a:r>
              <a:rPr lang="en-US" sz="4000"/>
              <a:t> &gt;</a:t>
            </a:r>
            <a:endParaRPr lang="en-US" sz="4000"/>
          </a:p>
        </p:txBody>
      </p:sp>
      <p:sp>
        <p:nvSpPr>
          <p:cNvPr id="7" name="Text Box 6"/>
          <p:cNvSpPr txBox="1"/>
          <p:nvPr/>
        </p:nvSpPr>
        <p:spPr>
          <a:xfrm>
            <a:off x="1471930" y="1390015"/>
            <a:ext cx="2622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Exercise:</a:t>
            </a:r>
            <a:endParaRPr 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4955" y="2313940"/>
            <a:ext cx="4610100" cy="3035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221424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</a:t>
            </a:r>
            <a:r>
              <a:rPr lang="en-US" sz="4000">
                <a:sym typeface="+mn-ea"/>
              </a:rPr>
              <a:t>Print</a:t>
            </a:r>
            <a:r>
              <a:rPr lang="en-US" sz="4000"/>
              <a:t> &gt;</a:t>
            </a:r>
            <a:endParaRPr lang="en-US" sz="4000"/>
          </a:p>
        </p:txBody>
      </p:sp>
      <p:sp>
        <p:nvSpPr>
          <p:cNvPr id="7" name="Text Box 6"/>
          <p:cNvSpPr txBox="1"/>
          <p:nvPr/>
        </p:nvSpPr>
        <p:spPr>
          <a:xfrm>
            <a:off x="1471930" y="1390015"/>
            <a:ext cx="2622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Solution:</a:t>
            </a:r>
            <a:endParaRPr lang="en-US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1930" y="2352675"/>
            <a:ext cx="4203700" cy="33166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2773045"/>
            <a:ext cx="4508500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67589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</a:t>
            </a:r>
            <a:r>
              <a:rPr lang="en-US" sz="4000">
                <a:sym typeface="+mn-ea"/>
              </a:rPr>
              <a:t>Print</a:t>
            </a:r>
            <a:r>
              <a:rPr lang="en-US" sz="4000"/>
              <a:t> without a new line &gt;</a:t>
            </a:r>
            <a:endParaRPr lang="en-US" sz="4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5545" y="1727200"/>
            <a:ext cx="4088765" cy="1831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170" y="1727200"/>
            <a:ext cx="5215890" cy="1638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545" y="4561205"/>
            <a:ext cx="8535035" cy="1308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1269</Words>
  <Application>WPS Presentation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Arial</vt:lpstr>
      <vt:lpstr>Calibri</vt:lpstr>
      <vt:lpstr>Arial Rounded MT Bold</vt:lpstr>
      <vt:lpstr>微软雅黑</vt:lpstr>
      <vt:lpstr>Arial Unicode MS</vt:lpstr>
      <vt:lpstr>Calibri Light</vt:lpstr>
      <vt:lpstr>Helvetica Neue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liu</dc:creator>
  <cp:lastModifiedBy>chaozhang</cp:lastModifiedBy>
  <cp:revision>10</cp:revision>
  <dcterms:created xsi:type="dcterms:W3CDTF">2019-11-25T15:10:13Z</dcterms:created>
  <dcterms:modified xsi:type="dcterms:W3CDTF">2019-11-25T15:10:13Z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1033-1.6.0.2451</vt:lpwstr>
  </property>
</Properties>
</file>