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86" r:id="rId4"/>
    <p:sldId id="257" r:id="rId5"/>
    <p:sldId id="262" r:id="rId6"/>
    <p:sldId id="287" r:id="rId7"/>
    <p:sldId id="288" r:id="rId8"/>
    <p:sldId id="289" r:id="rId9"/>
    <p:sldId id="293" r:id="rId10"/>
    <p:sldId id="291" r:id="rId11"/>
    <p:sldId id="294" r:id="rId12"/>
    <p:sldId id="295" r:id="rId13"/>
    <p:sldId id="296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223135" y="3599180"/>
            <a:ext cx="7339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/>
              <a:t>Section 3 - Control </a:t>
            </a:r>
            <a:endParaRPr lang="en-US" sz="4800"/>
          </a:p>
        </p:txBody>
      </p:sp>
      <p:sp>
        <p:nvSpPr>
          <p:cNvPr id="6" name="Text Box 5"/>
          <p:cNvSpPr txBox="1"/>
          <p:nvPr/>
        </p:nvSpPr>
        <p:spPr>
          <a:xfrm>
            <a:off x="1968500" y="1210945"/>
            <a:ext cx="8464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/>
              <a:t>Introduction to Python </a:t>
            </a:r>
            <a:endParaRPr lang="en-US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13354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if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9001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Blocks: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471930" y="4144010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Code: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2105025"/>
            <a:ext cx="2895600" cy="173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5" y="4962525"/>
            <a:ext cx="3136900" cy="78740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5502275" y="1721485"/>
            <a:ext cx="58451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If it meets the condition, execute the code inner the block, else it does not meet the condition, then ignore contents.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If there are more than one condition, we use if ... else if ... else if ... else ...</a:t>
            </a:r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6"/>
          <p:cNvSpPr txBox="1"/>
          <p:nvPr/>
        </p:nvSpPr>
        <p:spPr>
          <a:xfrm>
            <a:off x="1181735" y="374650"/>
            <a:ext cx="35267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if ... else .. &gt;</a:t>
            </a:r>
            <a:endParaRPr lang="en-US" sz="40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1635760"/>
            <a:ext cx="3581400" cy="4813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460" y="1635760"/>
            <a:ext cx="3441700" cy="3136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24631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break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0365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Blocks: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471930" y="4462780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Code:</a:t>
            </a:r>
            <a:endParaRPr lang="en-US" sz="2800"/>
          </a:p>
        </p:txBody>
      </p:sp>
      <p:sp>
        <p:nvSpPr>
          <p:cNvPr id="23" name="Text Box 22"/>
          <p:cNvSpPr txBox="1"/>
          <p:nvPr/>
        </p:nvSpPr>
        <p:spPr>
          <a:xfrm>
            <a:off x="5502275" y="1721485"/>
            <a:ext cx="5845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break can only be used in loop</a:t>
            </a:r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1975485"/>
            <a:ext cx="3759200" cy="233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0" y="5136515"/>
            <a:ext cx="3187700" cy="127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160" y="2826385"/>
            <a:ext cx="4648200" cy="635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502275" y="4079240"/>
            <a:ext cx="58451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when the system runs 'break', it will stop right now and exit the loop.</a:t>
            </a: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39770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</a:t>
            </a:r>
            <a:r>
              <a:rPr lang="en-US" sz="4000">
                <a:solidFill>
                  <a:srgbClr val="FF0000"/>
                </a:solidFill>
              </a:rPr>
              <a:t>Time</a:t>
            </a:r>
            <a:r>
              <a:rPr lang="en-US" sz="4000"/>
              <a:t> library &gt;</a:t>
            </a:r>
            <a:endParaRPr lang="en-US" sz="4000"/>
          </a:p>
        </p:txBody>
      </p:sp>
      <p:sp>
        <p:nvSpPr>
          <p:cNvPr id="10" name="Text Box 9"/>
          <p:cNvSpPr txBox="1"/>
          <p:nvPr/>
        </p:nvSpPr>
        <p:spPr>
          <a:xfrm>
            <a:off x="991235" y="1488440"/>
            <a:ext cx="8926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Python has lots of built-in libraries which can make our programming more powerful. In code, before using them, we should import these libraries.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5555" y="3200400"/>
            <a:ext cx="2514600" cy="4572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91235" y="4275455"/>
            <a:ext cx="8926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In blocks, the editor has already imported these libraries. </a:t>
            </a: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54317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</a:t>
            </a:r>
            <a:r>
              <a:rPr lang="en-US" sz="4000">
                <a:solidFill>
                  <a:srgbClr val="FF0000"/>
                </a:solidFill>
              </a:rPr>
              <a:t>Time</a:t>
            </a:r>
            <a:r>
              <a:rPr lang="en-US" sz="4000"/>
              <a:t> library - wait &gt;</a:t>
            </a:r>
            <a:endParaRPr lang="en-US" sz="4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170" y="2761615"/>
            <a:ext cx="2540000" cy="6477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447165" y="1819910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Blocks: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447165" y="3959860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Code: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0" y="4857750"/>
            <a:ext cx="2260600" cy="8255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586980" y="1297940"/>
            <a:ext cx="2322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Let's try:</a:t>
            </a:r>
            <a:endParaRPr lang="en-US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525" y="1991360"/>
            <a:ext cx="3187700" cy="1968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525" y="4212590"/>
            <a:ext cx="38481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83623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</a:t>
            </a:r>
            <a:r>
              <a:rPr lang="en-US" sz="4000">
                <a:solidFill>
                  <a:srgbClr val="FF0000"/>
                </a:solidFill>
              </a:rPr>
              <a:t>Time</a:t>
            </a:r>
            <a:r>
              <a:rPr lang="en-US" sz="4000"/>
              <a:t> library - get current time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47165" y="1819910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Blocks: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7340600" y="172529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Code: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3194050"/>
            <a:ext cx="36830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035" y="3194050"/>
            <a:ext cx="383540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73621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Advantages of computers &gt;</a:t>
            </a:r>
            <a:endParaRPr lang="en-US" sz="4000"/>
          </a:p>
        </p:txBody>
      </p:sp>
      <p:sp>
        <p:nvSpPr>
          <p:cNvPr id="10" name="Text Box 9"/>
          <p:cNvSpPr txBox="1"/>
          <p:nvPr/>
        </p:nvSpPr>
        <p:spPr>
          <a:xfrm>
            <a:off x="1298575" y="1400175"/>
            <a:ext cx="93675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Loops can let the computer repeat some specific operations, which is one of buge advantages of computers - fast computing.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In python, we have these loops: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For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while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do ... while ...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altLang="zh-CN" sz="2400"/>
              <a:t>......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87109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Let's go into our Python World ! &gt;</a:t>
            </a:r>
            <a:endParaRPr lang="en-US" sz="4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2116455"/>
            <a:ext cx="4059555" cy="1306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30" y="4482465"/>
            <a:ext cx="4064000" cy="4318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471930" y="139001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Blocks: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471930" y="376237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Code:</a:t>
            </a:r>
            <a:endParaRPr 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6701155" y="1977390"/>
            <a:ext cx="40646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This block means 'the beginning of our program'. It has no pratical meaning. 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In Python, it is only a comment and will not run.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47377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repeat ( ) times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9001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Blocks: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471930" y="376237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Code:</a:t>
            </a:r>
            <a:endParaRPr 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5993130" y="1167765"/>
            <a:ext cx="557657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[ repeat ] is an open mouth block, we can add other blocks into it. 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The number above means the repeating time 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In code, the repeating contents should have </a:t>
            </a:r>
            <a:r>
              <a:rPr lang="en-US" sz="2400">
                <a:solidFill>
                  <a:srgbClr val="FF0000"/>
                </a:solidFill>
              </a:rPr>
              <a:t>4 space </a:t>
            </a:r>
            <a:r>
              <a:rPr lang="en-US" sz="2400">
                <a:solidFill>
                  <a:schemeClr val="tx1"/>
                </a:solidFill>
              </a:rPr>
              <a:t>indent or using </a:t>
            </a:r>
            <a:r>
              <a:rPr lang="en-US" sz="2400">
                <a:solidFill>
                  <a:srgbClr val="FF0000"/>
                </a:solidFill>
              </a:rPr>
              <a:t>tab</a:t>
            </a:r>
            <a:r>
              <a:rPr lang="en-US" sz="2400">
                <a:solidFill>
                  <a:schemeClr val="tx1"/>
                </a:solidFill>
              </a:rPr>
              <a:t> to indent</a:t>
            </a:r>
            <a:endParaRPr lang="en-US" sz="2400">
              <a:solidFill>
                <a:srgbClr val="FF0000"/>
              </a:solidFill>
            </a:endParaRPr>
          </a:p>
          <a:p>
            <a:pPr algn="just"/>
            <a:endParaRPr lang="en-US" sz="2400"/>
          </a:p>
          <a:p>
            <a:pPr algn="just"/>
            <a:r>
              <a:rPr lang="en-US" sz="2400"/>
              <a:t>- pass is one line without any meaning in order to oppupy the position instead of </a:t>
            </a:r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2072005"/>
            <a:ext cx="2489200" cy="147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4674235"/>
            <a:ext cx="43434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47377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repeat ( ) times &gt;</a:t>
            </a:r>
            <a:endParaRPr lang="en-US" sz="4000"/>
          </a:p>
        </p:txBody>
      </p:sp>
      <p:sp>
        <p:nvSpPr>
          <p:cNvPr id="8" name="Text Box 7"/>
          <p:cNvSpPr txBox="1"/>
          <p:nvPr/>
        </p:nvSpPr>
        <p:spPr>
          <a:xfrm>
            <a:off x="1336675" y="173672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Code:</a:t>
            </a:r>
            <a:endParaRPr 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1511300" y="2665730"/>
            <a:ext cx="95180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Note: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In python code, the repeating contents should have </a:t>
            </a:r>
            <a:r>
              <a:rPr lang="en-US" sz="2400">
                <a:solidFill>
                  <a:srgbClr val="FF0000"/>
                </a:solidFill>
              </a:rPr>
              <a:t>4 spaces </a:t>
            </a:r>
            <a:r>
              <a:rPr lang="en-US" sz="2400">
                <a:solidFill>
                  <a:schemeClr val="tx1"/>
                </a:solidFill>
              </a:rPr>
              <a:t>indent or using </a:t>
            </a:r>
            <a:r>
              <a:rPr lang="en-US" sz="2400">
                <a:solidFill>
                  <a:srgbClr val="FF0000"/>
                </a:solidFill>
              </a:rPr>
              <a:t>tab</a:t>
            </a:r>
            <a:r>
              <a:rPr lang="en-US" sz="2400">
                <a:solidFill>
                  <a:schemeClr val="tx1"/>
                </a:solidFill>
              </a:rPr>
              <a:t> to indent ! (python </a:t>
            </a:r>
            <a:r>
              <a:rPr lang="en-US" sz="2400">
                <a:sym typeface="+mn-ea"/>
              </a:rPr>
              <a:t>syntax</a:t>
            </a:r>
            <a:r>
              <a:rPr lang="en-US" sz="2400">
                <a:solidFill>
                  <a:schemeClr val="tx1"/>
                </a:solidFill>
              </a:rPr>
              <a:t>)</a:t>
            </a:r>
            <a:endParaRPr lang="en-US" sz="2400">
              <a:solidFill>
                <a:srgbClr val="FF0000"/>
              </a:solidFill>
            </a:endParaRPr>
          </a:p>
          <a:p>
            <a:pPr algn="just"/>
            <a:endParaRPr lang="en-US" sz="2400"/>
          </a:p>
          <a:p>
            <a:pPr algn="just"/>
            <a:r>
              <a:rPr lang="en-US" sz="2400"/>
              <a:t>- </a:t>
            </a:r>
            <a:r>
              <a:rPr lang="en-US" sz="2400">
                <a:solidFill>
                  <a:srgbClr val="0070C0"/>
                </a:solidFill>
              </a:rPr>
              <a:t>pass</a:t>
            </a:r>
            <a:r>
              <a:rPr lang="en-US" sz="2400"/>
              <a:t> is one line code without any meaning. It is used to make the for loop completed.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If we don't have pass here, the code is not completed and will throw an error.</a:t>
            </a:r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0" y="1597660"/>
            <a:ext cx="43434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17265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for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9001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Blocks: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471930" y="4069080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Code: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2111375"/>
            <a:ext cx="2578100" cy="165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30" y="4962525"/>
            <a:ext cx="4241800" cy="812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65" y="1390015"/>
            <a:ext cx="4965700" cy="38862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7181215" y="441960"/>
            <a:ext cx="275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Let's try: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24784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range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9001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Blocks: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471930" y="4144010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Code:</a:t>
            </a:r>
            <a:endParaRPr 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7908290" y="1390015"/>
            <a:ext cx="37706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3 formats of range: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range(10) </a:t>
            </a:r>
            <a:endParaRPr lang="en-US" sz="2400"/>
          </a:p>
          <a:p>
            <a:pPr algn="just"/>
            <a:r>
              <a:rPr lang="en-US" sz="2400"/>
              <a:t>0, 1, 2, 3, 4, 5, 6, 7, 8, 9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range(3, 8) </a:t>
            </a:r>
            <a:endParaRPr lang="en-US" sz="2400"/>
          </a:p>
          <a:p>
            <a:pPr algn="just"/>
            <a:r>
              <a:rPr lang="en-US" sz="2400"/>
              <a:t>3, 4, 5, 6, 7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range (2, 10, 3)</a:t>
            </a:r>
            <a:endParaRPr lang="en-US" sz="2400"/>
          </a:p>
          <a:p>
            <a:pPr algn="just"/>
            <a:r>
              <a:rPr lang="en-US" sz="2400"/>
              <a:t>2, 5, 8</a:t>
            </a:r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2247900"/>
            <a:ext cx="6553835" cy="1282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5" y="5049520"/>
            <a:ext cx="42291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23253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while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9001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Blocks: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471930" y="4144010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Code:</a:t>
            </a:r>
            <a:endParaRPr 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5502275" y="1721485"/>
            <a:ext cx="58451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It executes the inner contents while meeting the specific conditions.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It checks the conditions everytime before executing the contents.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Be careful for </a:t>
            </a:r>
            <a:r>
              <a:rPr lang="en-US" sz="2400">
                <a:solidFill>
                  <a:srgbClr val="FF0000"/>
                </a:solidFill>
              </a:rPr>
              <a:t>indent</a:t>
            </a:r>
            <a:r>
              <a:rPr lang="en-US" sz="2400"/>
              <a:t> and </a:t>
            </a:r>
            <a:r>
              <a:rPr lang="en-US" sz="2400">
                <a:solidFill>
                  <a:srgbClr val="FF0000"/>
                </a:solidFill>
              </a:rPr>
              <a:t>:</a:t>
            </a:r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4998720"/>
            <a:ext cx="312420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5" y="2022475"/>
            <a:ext cx="3784600" cy="1765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23253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while &gt;</a:t>
            </a:r>
            <a:endParaRPr lang="en-US" sz="4000"/>
          </a:p>
        </p:txBody>
      </p:sp>
      <p:sp>
        <p:nvSpPr>
          <p:cNvPr id="10" name="Text Box 9"/>
          <p:cNvSpPr txBox="1"/>
          <p:nvPr/>
        </p:nvSpPr>
        <p:spPr>
          <a:xfrm>
            <a:off x="1106170" y="1696085"/>
            <a:ext cx="88042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>
                <a:solidFill>
                  <a:srgbClr val="FF0000"/>
                </a:solidFill>
              </a:rPr>
              <a:t>BE CAREFUL !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>
                <a:solidFill>
                  <a:srgbClr val="FF0000"/>
                </a:solidFill>
              </a:rPr>
              <a:t>- If the condition is always true in while loop, it will cause crash in our browers or computers.</a:t>
            </a:r>
            <a:endParaRPr lang="en-US" sz="2400"/>
          </a:p>
          <a:p>
            <a:pPr algn="just"/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2207</Words>
  <Application>WPS Presentation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Arial</vt:lpstr>
      <vt:lpstr>Calibri</vt:lpstr>
      <vt:lpstr>Arial Rounded MT Bold</vt:lpstr>
      <vt:lpstr>微软雅黑</vt:lpstr>
      <vt:lpstr>Arial Unicode MS</vt:lpstr>
      <vt:lpstr>Calibri Light</vt:lpstr>
      <vt:lpstr>Helvetica Neue</vt:lpstr>
      <vt:lpstr>Songti SC</vt:lpstr>
      <vt:lpstr>DengXian</vt:lpstr>
      <vt:lpstr>PingFang SC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chaozhang</cp:lastModifiedBy>
  <cp:revision>11</cp:revision>
  <dcterms:created xsi:type="dcterms:W3CDTF">2019-11-24T23:59:31Z</dcterms:created>
  <dcterms:modified xsi:type="dcterms:W3CDTF">2019-11-24T23:59:31Z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1033-1.6.0.2451</vt:lpwstr>
  </property>
</Properties>
</file>