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755" autoAdjust="0"/>
  </p:normalViewPr>
  <p:slideViewPr>
    <p:cSldViewPr snapToGrid="0">
      <p:cViewPr varScale="1">
        <p:scale>
          <a:sx n="94" d="100"/>
          <a:sy n="94" d="100"/>
        </p:scale>
        <p:origin x="1061" y="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084D-FB7F-45D9-9E1F-B26825996B2C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7F26-551A-4617-B11E-5EE0E06D7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9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kovalent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gebundenen Wasserstoffatoms (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de-DE" b="1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) in der Regel mit einem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freien Elektronenpaar 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eines Atoms Y einer Atomgruppierung |Y−R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elektronegativer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Wasserstoff ist, also H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polar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gebunden ist.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Die Wechselwirkung des Wasserstoffatoms mit Y wird verstärkt, wenn |Y elektronegativ ist. Wasserstoffbrückenbindungen werden oft in der Form 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Elektronegativitätswerte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(EN) aufweisen.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37F26-551A-4617-B11E-5EE0E06D70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33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37F26-551A-4617-B11E-5EE0E06D70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8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8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66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3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CDEB-C68B-4C93-BB24-D55BD91077E1}" type="datetimeFigureOut">
              <a:rPr lang="de-DE" smtClean="0"/>
              <a:t>04.05.2019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7DE0-A080-49CE-8743-142AA9EB0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8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11040" y="2801005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8637" y="484632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8636" y="326898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Worte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14061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Ohren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4062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Augen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83534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Töne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00547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97238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Verbales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250579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014048" y="40081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Vorwissen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041693" y="2613660"/>
            <a:ext cx="198882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0684" y="2613660"/>
            <a:ext cx="4268515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69421" y="2613660"/>
            <a:ext cx="167051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08603" y="424854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Integration</a:t>
            </a:r>
          </a:p>
        </p:txBody>
      </p:sp>
      <p:cxnSp>
        <p:nvCxnSpPr>
          <p:cNvPr id="22" name="Gerade Verbindung mit Pfeil 21"/>
          <p:cNvCxnSpPr>
            <a:endCxn id="8" idx="1"/>
          </p:cNvCxnSpPr>
          <p:nvPr/>
        </p:nvCxnSpPr>
        <p:spPr>
          <a:xfrm flipV="1">
            <a:off x="1725970" y="3577590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9" idx="1"/>
          </p:cNvCxnSpPr>
          <p:nvPr/>
        </p:nvCxnSpPr>
        <p:spPr>
          <a:xfrm flipV="1">
            <a:off x="1725969" y="5154930"/>
            <a:ext cx="688093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790701" y="3641735"/>
            <a:ext cx="623360" cy="1191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0" idx="1"/>
            <a:endCxn id="13" idx="1"/>
          </p:cNvCxnSpPr>
          <p:nvPr/>
        </p:nvCxnSpPr>
        <p:spPr>
          <a:xfrm>
            <a:off x="3792592" y="3577590"/>
            <a:ext cx="990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1" idx="1"/>
          </p:cNvCxnSpPr>
          <p:nvPr/>
        </p:nvCxnSpPr>
        <p:spPr>
          <a:xfrm>
            <a:off x="3792593" y="5094595"/>
            <a:ext cx="990941" cy="6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120902" y="517142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120902" y="351026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8229600" y="4316730"/>
            <a:ext cx="1722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780020" y="4236720"/>
            <a:ext cx="358140" cy="35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7942861" y="3928504"/>
            <a:ext cx="989" cy="26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975246" y="4625340"/>
            <a:ext cx="0" cy="18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792592" y="331598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792593" y="4832985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103654" y="490409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065583" y="3248651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49766" y="1781330"/>
            <a:ext cx="1552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Multimedia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Präsentation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242960" y="1785640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Sensorisches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492717" y="178128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712417" y="181874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Langzeit-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22068" y="502354"/>
            <a:ext cx="681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Cognitive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Theory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of Multimedia Learning</a:t>
            </a:r>
            <a:endParaRPr lang="de-DE" sz="2800" b="1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792412" y="3374397"/>
            <a:ext cx="1290184" cy="511804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800548" y="5094595"/>
            <a:ext cx="1265036" cy="368945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7214251" y="3638505"/>
            <a:ext cx="1282049" cy="262264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7242072" y="5080011"/>
            <a:ext cx="1282049" cy="368945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9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42523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7209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42523" y="4645479"/>
            <a:ext cx="3270248" cy="106444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2523" y="3257550"/>
            <a:ext cx="3270248" cy="1387929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42523" y="2539093"/>
            <a:ext cx="3270248" cy="718457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34516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69202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auditiver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34516" y="4865914"/>
            <a:ext cx="3270248" cy="844006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634516" y="3669596"/>
            <a:ext cx="3270248" cy="11963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634516" y="2245179"/>
            <a:ext cx="3270248" cy="142258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937907" y="2442604"/>
            <a:ext cx="1971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algn="ctr"/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processes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not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supporting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learning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937907" y="3669596"/>
            <a:ext cx="1971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complexity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of material)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937907" y="4700645"/>
            <a:ext cx="1971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Processing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organizing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&amp;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integrating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6744818" y="2887545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6744817" y="4135873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6766941" y="5243013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457701" y="5253789"/>
            <a:ext cx="718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4453494" y="4206039"/>
            <a:ext cx="718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4434444" y="2919657"/>
            <a:ext cx="7184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06285" y="810800"/>
            <a:ext cx="5592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Prinzipien des Multimedia Learning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06285" y="1983921"/>
            <a:ext cx="5804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Modalitätsprinzip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Kohärenzprinzip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Räumliches </a:t>
            </a:r>
            <a:r>
              <a:rPr lang="de-DE" sz="28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Konguitätsprinzip</a:t>
            </a:r>
            <a:endParaRPr lang="de-DE" sz="2800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Segmentierungs- und </a:t>
            </a:r>
            <a:r>
              <a:rPr lang="de-DE" sz="28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Pretrainingprinzip</a:t>
            </a:r>
            <a:endParaRPr lang="de-DE" sz="2800" dirty="0" smtClean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42523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7209" y="1278104"/>
            <a:ext cx="2686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visueller Kanal = überlastet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42523" y="5055689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2523" y="2090929"/>
            <a:ext cx="3270248" cy="2964762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42523" y="1636863"/>
            <a:ext cx="3270248" cy="454066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34516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69202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auditiver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2549416" y="4453868"/>
            <a:ext cx="3270248" cy="844006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49416" y="3257550"/>
            <a:ext cx="3270248" cy="119631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2549416" y="1833133"/>
            <a:ext cx="3270248" cy="142258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591910" y="1595177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77609" y="3667760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7609" y="5055689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663225" y="3356755"/>
            <a:ext cx="197564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kovalent gebundenen Wasserstoffatoms (R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−X−H) in der Regel mit einem freien Elektronenpaar eines Atoms Y einer Atomgruppierung 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Elektronegativitätswerte (EN) aufweisen. </a:t>
            </a:r>
            <a:endParaRPr lang="de-DE" sz="5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70" y="3356755"/>
            <a:ext cx="666121" cy="8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06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42523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7209" y="1278104"/>
            <a:ext cx="2686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visueller Kanal = überlastet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42523" y="5055689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2523" y="2955637"/>
            <a:ext cx="3270248" cy="210005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42522" y="2506953"/>
            <a:ext cx="3270248" cy="454066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34516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69202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auditiver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34516" y="4865914"/>
            <a:ext cx="3270248" cy="844006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634516" y="2955637"/>
            <a:ext cx="3270248" cy="191027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634516" y="2602577"/>
            <a:ext cx="3270248" cy="353060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485195" y="2441453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77609" y="3667760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7609" y="5055689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010583" y="3333032"/>
            <a:ext cx="197564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kovalent gebundenen Wasserstoffatoms (R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−X−H) in der Regel mit einem freien Elektronenpaar eines Atoms Y einer Atomgruppierung 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Elektronegativitätswerte (EN) aufweisen. </a:t>
            </a:r>
            <a:endParaRPr lang="de-DE" sz="5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49" y="3724358"/>
            <a:ext cx="666121" cy="808112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9392559" y="3605194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35524" y="2625219"/>
            <a:ext cx="351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222029" y="5001648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42523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7209" y="1278104"/>
            <a:ext cx="2686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42523" y="5055689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2523" y="2955637"/>
            <a:ext cx="3270248" cy="210005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42523" y="1625600"/>
            <a:ext cx="3270248" cy="1330035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34516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69202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auditiver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34516" y="4865914"/>
            <a:ext cx="3270248" cy="844006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634516" y="2955637"/>
            <a:ext cx="3270248" cy="191027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634516" y="2563586"/>
            <a:ext cx="3270248" cy="39205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485194" y="2255350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588026" y="3109162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7609" y="5055689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147962" y="3832990"/>
            <a:ext cx="197564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kovalent gebundenen Wasserstoffatoms (R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−X−H) in der Regel mit einem freien Elektronenpaar eines Atoms Y einer Atomgruppierung 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Elektronegativitätswerte (EN) aufweisen. </a:t>
            </a:r>
            <a:endParaRPr lang="de-DE" sz="5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07" y="3939979"/>
            <a:ext cx="666121" cy="808112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9392559" y="3605194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35524" y="2625219"/>
            <a:ext cx="351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222029" y="5001648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856284" y="3405316"/>
            <a:ext cx="197564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kovalent gebundenen Wasserstoffatoms (R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−X−H) in der Regel mit einem freien Elektronenpaar eines Atoms Y einer Atomgruppierung 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Elektronegativitätswerte (EN) aufweisen. </a:t>
            </a:r>
            <a:endParaRPr lang="de-DE" sz="5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42523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7209" y="1278104"/>
            <a:ext cx="2686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42523" y="5055689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942523" y="3785909"/>
            <a:ext cx="3270248" cy="126978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46676" y="2455146"/>
            <a:ext cx="3270248" cy="1330035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34516" y="1625600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569202" y="1278104"/>
            <a:ext cx="19714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auditiver Kanal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34516" y="4865914"/>
            <a:ext cx="3270248" cy="844006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7634516" y="2955637"/>
            <a:ext cx="3270248" cy="1910277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634516" y="2563586"/>
            <a:ext cx="3270248" cy="39205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588024" y="2828659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5876" y="4082425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7609" y="5055689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01" y="3939979"/>
            <a:ext cx="666121" cy="808112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9392559" y="3605194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35524" y="2625219"/>
            <a:ext cx="3514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222029" y="5001648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856284" y="3405316"/>
            <a:ext cx="197564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kovalent gebundenen Wasserstoffatoms (R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−X−H) in der Regel mit einem freien Elektronenpaar eines Atoms Y einer Atomgruppierung 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sz="500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sz="5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Elektronegativitätswerte (EN) aufweisen. </a:t>
            </a:r>
            <a:endParaRPr lang="de-DE" sz="5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71523" y="1658257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71523" y="5088346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371523" y="3818566"/>
            <a:ext cx="3270248" cy="126978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75676" y="1658257"/>
            <a:ext cx="3270248" cy="215958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17024" y="2861316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17023" y="4124164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906609" y="5088346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71523" y="1658257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71523" y="4603540"/>
            <a:ext cx="3270248" cy="113903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375494" y="3333758"/>
            <a:ext cx="3270248" cy="126978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67635" y="2735036"/>
            <a:ext cx="3270248" cy="598722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17021" y="2791403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17022" y="3753337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024881" y="4957748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16428" y="484228"/>
            <a:ext cx="4425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Die 4-Stufen der Interessensentwicklung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16428" y="1930588"/>
            <a:ext cx="5498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Situationales</a:t>
            </a:r>
            <a:r>
              <a:rPr lang="de-DE" sz="2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Interesse wird ausgelöst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Das </a:t>
            </a:r>
            <a:r>
              <a:rPr lang="de-DE" sz="2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Situationale</a:t>
            </a:r>
            <a:r>
              <a:rPr lang="de-DE" sz="2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Interesse wird aufgebaut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Individuelles Interesse entsteht</a:t>
            </a:r>
          </a:p>
          <a:p>
            <a:pPr marL="457200" indent="-457200">
              <a:buAutoNum type="arabicPeriod"/>
            </a:pPr>
            <a:r>
              <a:rPr lang="de-DE" sz="2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Ausgeprägtes individuelles Interesse entsteht</a:t>
            </a:r>
          </a:p>
        </p:txBody>
      </p:sp>
      <p:sp>
        <p:nvSpPr>
          <p:cNvPr id="7" name="Rechteck 6"/>
          <p:cNvSpPr/>
          <p:nvPr/>
        </p:nvSpPr>
        <p:spPr>
          <a:xfrm>
            <a:off x="7862207" y="1930588"/>
            <a:ext cx="3347357" cy="171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Online-Kurs</a:t>
            </a:r>
            <a:endParaRPr lang="de-DE" sz="2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9" name="Gerade Verbindung mit Pfeil 8"/>
          <p:cNvCxnSpPr>
            <a:stCxn id="7" idx="1"/>
          </p:cNvCxnSpPr>
          <p:nvPr/>
        </p:nvCxnSpPr>
        <p:spPr>
          <a:xfrm flipH="1">
            <a:off x="5902779" y="2785607"/>
            <a:ext cx="1959428" cy="129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631470" y="4565887"/>
            <a:ext cx="1971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Durch das IDM, weniger einzelne Lernmaterialien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845629" y="3077936"/>
            <a:ext cx="1518558" cy="1417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91050" y="2621280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Kurzzeitgedächtnis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5300" y="2640985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Sensorischer Speicher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846820" y="2651760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Langzeitgedächtnis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279128" y="3113425"/>
            <a:ext cx="1163332" cy="1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7334250" y="2933700"/>
            <a:ext cx="1352550" cy="7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7296150" y="3215640"/>
            <a:ext cx="1428750" cy="1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0" idx="0"/>
          </p:cNvCxnSpPr>
          <p:nvPr/>
        </p:nvCxnSpPr>
        <p:spPr>
          <a:xfrm flipH="1">
            <a:off x="6717030" y="3764280"/>
            <a:ext cx="2" cy="790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06125" y="4554974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Erinnerung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301545" y="2447389"/>
            <a:ext cx="1064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Aufmerk-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samkeit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174180" y="248816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Einspeicherung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627830" y="325106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Abruf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71523" y="1658257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8328" y="361764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71523" y="5088346"/>
            <a:ext cx="3270248" cy="65423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371523" y="3818566"/>
            <a:ext cx="3270248" cy="1269781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375676" y="1658257"/>
            <a:ext cx="3270248" cy="2159581"/>
          </a:xfrm>
          <a:prstGeom prst="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5017024" y="2861316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17023" y="4124164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906609" y="5088346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60507" y="3356173"/>
            <a:ext cx="254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Unnötige Suchprozesse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Behalten von Informationen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454460" y="3122926"/>
            <a:ext cx="2917640" cy="139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41020" y="2139041"/>
            <a:ext cx="6855822" cy="3676476"/>
            <a:chOff x="541020" y="1037757"/>
            <a:chExt cx="9866535" cy="4823383"/>
          </a:xfrm>
        </p:grpSpPr>
        <p:sp>
          <p:nvSpPr>
            <p:cNvPr id="4" name="Rechteck 3"/>
            <p:cNvSpPr/>
            <p:nvPr/>
          </p:nvSpPr>
          <p:spPr>
            <a:xfrm>
              <a:off x="541020" y="1379071"/>
              <a:ext cx="4708458" cy="4482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Wasserstoffbrückenbindung, auch kurz Wasserstoffbrücke oder H-Brücke, ist eine anziehende Wechselwirkung eines kovalent gebundenen Wasserstoffatoms (R</a:t>
              </a:r>
              <a:r>
                <a:rPr lang="de-DE" sz="12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−X−H) in der Regel mit einem freien Elektronenpaar eines Atoms Y einer Atomgruppierung |Y−R</a:t>
              </a:r>
              <a:r>
                <a:rPr lang="de-DE" sz="12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  </a:r>
              <a:r>
                <a:rPr lang="de-DE" sz="12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</a:t>
              </a:r>
              <a:r>
                <a:rPr lang="de-DE" sz="12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…</a:t>
              </a:r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|Y−R</a:t>
              </a:r>
              <a:r>
                <a:rPr lang="de-DE" sz="12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12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 als gepunktete Linie dargestellt. Als elektronegative Atome haben Stickstoff (N), Sauerstoff (O) und Fluor (F) besondere Bedeutung, da sie die höchsten Elektronegativitätswerte (EN) aufweisen. </a:t>
              </a:r>
              <a:endParaRPr lang="de-DE" sz="12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635" y="1037757"/>
              <a:ext cx="4782920" cy="4610101"/>
            </a:xfrm>
            <a:prstGeom prst="rect">
              <a:avLst/>
            </a:prstGeom>
          </p:spPr>
        </p:pic>
      </p:grpSp>
      <p:sp>
        <p:nvSpPr>
          <p:cNvPr id="7" name="Rechteck 6"/>
          <p:cNvSpPr/>
          <p:nvPr/>
        </p:nvSpPr>
        <p:spPr>
          <a:xfrm>
            <a:off x="7996466" y="5161286"/>
            <a:ext cx="3270248" cy="654231"/>
          </a:xfrm>
          <a:prstGeom prst="rect">
            <a:avLst/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996466" y="2694214"/>
            <a:ext cx="3270248" cy="2467073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000619" y="1731197"/>
            <a:ext cx="3270248" cy="963017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641965" y="2026522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extraneous</a:t>
            </a:r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processing</a:t>
            </a:r>
            <a:endParaRPr lang="de-DE" sz="1400" dirty="0" smtClean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711166" y="3666140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essential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11166" y="5205562"/>
            <a:ext cx="1971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generative </a:t>
            </a:r>
          </a:p>
          <a:p>
            <a:pPr algn="ctr"/>
            <a:r>
              <a:rPr lang="de-DE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de-DE" sz="1400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rocessing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004772" y="1731197"/>
            <a:ext cx="3270248" cy="408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903028" y="1116733"/>
            <a:ext cx="284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</a:t>
            </a:r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41020" y="966847"/>
            <a:ext cx="10122907" cy="4610100"/>
            <a:chOff x="541020" y="966847"/>
            <a:chExt cx="10122907" cy="4610100"/>
          </a:xfrm>
        </p:grpSpPr>
        <p:sp>
          <p:nvSpPr>
            <p:cNvPr id="4" name="Rechteck 3"/>
            <p:cNvSpPr/>
            <p:nvPr/>
          </p:nvSpPr>
          <p:spPr>
            <a:xfrm>
              <a:off x="541020" y="1379071"/>
              <a:ext cx="4161609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Wasserstoffbrückenbindung, auch kurz Wasserstoffbrücke oder H-Brücke, ist eine anziehende Wechselwirkung eines kovalent gebundenen Wasserstoffatoms (R</a:t>
              </a:r>
              <a:r>
                <a:rPr lang="de-DE" sz="24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24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−X−H) in der Regel mit einem freien Elektronenpaar eines Atoms Y einer Atomgruppierung |Y−R</a:t>
              </a:r>
              <a:r>
                <a:rPr lang="de-DE" sz="24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24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. </a:t>
              </a:r>
              <a:endParaRPr lang="de-DE" sz="24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007" y="966847"/>
              <a:ext cx="4782920" cy="461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0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245428" y="641691"/>
            <a:ext cx="4596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Segmentierung des Lernmaterials</a:t>
            </a:r>
            <a:endParaRPr lang="de-DE" sz="2400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600450" y="2237859"/>
            <a:ext cx="5241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Begriffe lernen: Kovalent, Atomgruppierung und freies Elektronenpaar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Konzept lernen: anziehende Wechselwirkung zweier Atome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Konzept lernen: Wasserstoffbrückenbindung</a:t>
            </a:r>
            <a:endParaRPr lang="de-DE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901792" y="2394407"/>
            <a:ext cx="1872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 smtClean="0">
                <a:solidFill>
                  <a:srgbClr val="0070C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Pretraining</a:t>
            </a:r>
            <a:endParaRPr lang="de-DE" sz="2400" b="1" dirty="0">
              <a:solidFill>
                <a:srgbClr val="0070C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95348" y="3261980"/>
            <a:ext cx="2484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solidFill>
                  <a:srgbClr val="FFC0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Segmentierung</a:t>
            </a:r>
            <a:endParaRPr lang="de-DE" sz="2400" b="1" dirty="0">
              <a:solidFill>
                <a:srgbClr val="FFC0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3380014" y="2334986"/>
            <a:ext cx="16329" cy="2481943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8675914" y="2237859"/>
            <a:ext cx="2722" cy="77476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804410" y="2651760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Episodic</a:t>
            </a:r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buffer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01140" y="2651760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Visuospatial</a:t>
            </a:r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sketchpad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107680" y="2651760"/>
            <a:ext cx="2529840" cy="944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Phonological </a:t>
            </a:r>
            <a:r>
              <a:rPr lang="de-DE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loop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47260" y="777240"/>
            <a:ext cx="2453640" cy="9982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Central </a:t>
            </a:r>
            <a:r>
              <a:rPr lang="de-DE" dirty="0" err="1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executive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903220" y="1276350"/>
            <a:ext cx="1699260" cy="127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7334250" y="1341120"/>
            <a:ext cx="1962150" cy="10515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974080" y="1914525"/>
            <a:ext cx="0" cy="561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501140" y="4099560"/>
            <a:ext cx="9136380" cy="134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Long-term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644140" y="3818572"/>
            <a:ext cx="0" cy="561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27420" y="3818572"/>
            <a:ext cx="0" cy="561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9395460" y="3818572"/>
            <a:ext cx="0" cy="561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41020" y="1059180"/>
            <a:ext cx="10947500" cy="4610100"/>
            <a:chOff x="541020" y="1059180"/>
            <a:chExt cx="10947500" cy="4610100"/>
          </a:xfrm>
        </p:grpSpPr>
        <p:sp>
          <p:nvSpPr>
            <p:cNvPr id="4" name="Rechteck 3"/>
            <p:cNvSpPr/>
            <p:nvPr/>
          </p:nvSpPr>
          <p:spPr>
            <a:xfrm>
              <a:off x="541020" y="1379071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Wasserstoffbrückenbindung, auch kurz Wasserstoffbrücke oder H-Brücke, ist eine anziehende Wechselwirkung eines kovalent gebundenen Wasserstoffatoms (R</a:t>
              </a:r>
              <a:r>
                <a:rPr lang="de-DE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−X−H) in der Regel mit einem freien Elektronenpaar eines Atoms Y einer Atomgruppierung |Y−R</a:t>
              </a:r>
              <a:r>
                <a:rPr lang="de-DE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  </a:r>
              <a:r>
                <a:rPr lang="de-DE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</a:t>
              </a:r>
              <a:r>
                <a:rPr lang="de-DE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…</a:t>
              </a:r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|Y−R</a:t>
              </a:r>
              <a:r>
                <a:rPr lang="de-DE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 als gepunktete Linie dargestellt. Als elektronegative Atome haben Stickstoff (N), Sauerstoff (O) und Fluor (F) besondere Bedeutung, da sie die höchsten Elektronegativitätswerte (EN) aufweisen. </a:t>
              </a:r>
              <a:endParaRPr lang="de-DE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1059180"/>
              <a:ext cx="4782920" cy="461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3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41020" y="13790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Wasserstoffbrückenbindung, auch kurz Wasserstoffbrücke oder H-Brücke, ist eine anziehende Wechselwirkung eines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kovalent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gebundenen Wasserstoffatoms (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de-DE" b="1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) in der Regel mit einem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freien Elektronenpaar 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eines Atoms Y einer Atomgruppierung |Y−R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. Diese Wechselwirkung tritt nur auf, wenn X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elektronegativer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Wasserstoff ist, also H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polar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gebunden ist. Die Wechselwirkung des Wasserstoffatoms mit Y wird verstärkt, wenn |Y elektronegativ ist. Wasserstoffbrückenbindungen werden oft in der Form 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−X−H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|Y−R</a:t>
            </a:r>
            <a:r>
              <a:rPr lang="de-DE" baseline="300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als gepunktete Linie dargestellt. Als elektronegative Atome haben Stickstoff (N), Sauerstoff (O) und Fluor (F) besondere Bedeutung, da sie die höchsten </a:t>
            </a:r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Elektronegativitätswerte</a:t>
            </a:r>
            <a:r>
              <a:rPr lang="de-DE" dirty="0" smtClean="0">
                <a:latin typeface="Fira Sans" panose="020B0503050000020004" pitchFamily="34" charset="0"/>
                <a:ea typeface="Fira Sans" panose="020B0503050000020004" pitchFamily="34" charset="0"/>
              </a:rPr>
              <a:t> (EN) aufweisen. </a:t>
            </a:r>
            <a:endParaRPr lang="de-DE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2" y="1059180"/>
            <a:ext cx="478292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8637" y="484632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8636" y="326898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Worte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14061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Ohren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4062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Augen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83534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Töne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00547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97238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Verbales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250579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014048" y="40081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Vorwissen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041693" y="2613660"/>
            <a:ext cx="198882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0684" y="2613660"/>
            <a:ext cx="4268515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69421" y="2613660"/>
            <a:ext cx="167051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08603" y="424854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Integration</a:t>
            </a:r>
          </a:p>
        </p:txBody>
      </p:sp>
      <p:cxnSp>
        <p:nvCxnSpPr>
          <p:cNvPr id="22" name="Gerade Verbindung mit Pfeil 21"/>
          <p:cNvCxnSpPr>
            <a:endCxn id="8" idx="1"/>
          </p:cNvCxnSpPr>
          <p:nvPr/>
        </p:nvCxnSpPr>
        <p:spPr>
          <a:xfrm flipV="1">
            <a:off x="1725970" y="3577590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9" idx="1"/>
          </p:cNvCxnSpPr>
          <p:nvPr/>
        </p:nvCxnSpPr>
        <p:spPr>
          <a:xfrm flipV="1">
            <a:off x="1725969" y="5154930"/>
            <a:ext cx="688093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790701" y="3641735"/>
            <a:ext cx="623360" cy="1191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0" idx="1"/>
            <a:endCxn id="13" idx="1"/>
          </p:cNvCxnSpPr>
          <p:nvPr/>
        </p:nvCxnSpPr>
        <p:spPr>
          <a:xfrm>
            <a:off x="3792592" y="3577590"/>
            <a:ext cx="990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1" idx="1"/>
          </p:cNvCxnSpPr>
          <p:nvPr/>
        </p:nvCxnSpPr>
        <p:spPr>
          <a:xfrm>
            <a:off x="3792593" y="5094595"/>
            <a:ext cx="990941" cy="6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120902" y="517142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120902" y="351026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8229600" y="4316730"/>
            <a:ext cx="1722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780020" y="4236720"/>
            <a:ext cx="358140" cy="35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7942861" y="3928504"/>
            <a:ext cx="989" cy="26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975246" y="4625340"/>
            <a:ext cx="0" cy="18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792592" y="331598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792593" y="4832985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103654" y="490409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065583" y="3248651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49766" y="1781330"/>
            <a:ext cx="1552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Multimedia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Präsentation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242960" y="1785640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Sensorisches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492717" y="178128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712417" y="181874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Langzeit-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22068" y="502354"/>
            <a:ext cx="681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Cognitive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Theory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of Multimedia Learning</a:t>
            </a:r>
            <a:endParaRPr lang="de-DE" sz="2800" b="1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95524" y="4632230"/>
            <a:ext cx="2641766" cy="938719"/>
            <a:chOff x="541020" y="1379072"/>
            <a:chExt cx="8151369" cy="2301289"/>
          </a:xfrm>
          <a:noFill/>
        </p:grpSpPr>
        <p:sp>
          <p:nvSpPr>
            <p:cNvPr id="64" name="Rechteck 63"/>
            <p:cNvSpPr/>
            <p:nvPr/>
          </p:nvSpPr>
          <p:spPr>
            <a:xfrm>
              <a:off x="541020" y="1379072"/>
              <a:ext cx="6096001" cy="230128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Wasserstoffbrückenbindung, auch kurz Wasserstoffbrücke oder H-Brücke, ist eine anziehende Wechselwirkung eines kovalent gebundenen Wasserstoffatoms (R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−X−H) in der Regel mit einem freien Elektronenpaar eines Atoms Y einer Atomgruppierung |Y−R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…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|Y−R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 als gepunktete Linie dargestellt. Als elektronegative Atome haben Stickstoff (N), Sauerstoff (O) und Fluor (F) besondere Bedeutung, da sie die höchsten Elektronegativitätswerte (EN) aufweisen. </a:t>
              </a:r>
              <a:endParaRPr lang="de-DE" sz="5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021" y="1379072"/>
              <a:ext cx="2055368" cy="198110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566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8637" y="484632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8636" y="326898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Worte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14061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Ohren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4062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Augen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83534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Töne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00547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97238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Verbales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250579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014048" y="40081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Vorwissen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041693" y="2613660"/>
            <a:ext cx="198882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0684" y="2613660"/>
            <a:ext cx="4268515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69421" y="2613660"/>
            <a:ext cx="167051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08603" y="424854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Integration</a:t>
            </a:r>
          </a:p>
        </p:txBody>
      </p:sp>
      <p:cxnSp>
        <p:nvCxnSpPr>
          <p:cNvPr id="22" name="Gerade Verbindung mit Pfeil 21"/>
          <p:cNvCxnSpPr>
            <a:endCxn id="8" idx="1"/>
          </p:cNvCxnSpPr>
          <p:nvPr/>
        </p:nvCxnSpPr>
        <p:spPr>
          <a:xfrm flipV="1">
            <a:off x="1725970" y="3577590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9" idx="1"/>
          </p:cNvCxnSpPr>
          <p:nvPr/>
        </p:nvCxnSpPr>
        <p:spPr>
          <a:xfrm flipV="1">
            <a:off x="1725969" y="5154930"/>
            <a:ext cx="688093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790701" y="3641735"/>
            <a:ext cx="623360" cy="1191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0" idx="1"/>
            <a:endCxn id="13" idx="1"/>
          </p:cNvCxnSpPr>
          <p:nvPr/>
        </p:nvCxnSpPr>
        <p:spPr>
          <a:xfrm>
            <a:off x="3792592" y="3577590"/>
            <a:ext cx="990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1" idx="1"/>
          </p:cNvCxnSpPr>
          <p:nvPr/>
        </p:nvCxnSpPr>
        <p:spPr>
          <a:xfrm>
            <a:off x="3792593" y="5094595"/>
            <a:ext cx="990941" cy="6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120902" y="517142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120902" y="351026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8229600" y="4316730"/>
            <a:ext cx="1722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780020" y="4236720"/>
            <a:ext cx="358140" cy="35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7942861" y="3928504"/>
            <a:ext cx="989" cy="26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975246" y="4625340"/>
            <a:ext cx="0" cy="18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792592" y="331598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792593" y="4832985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103654" y="490409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065583" y="3248651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49766" y="1781330"/>
            <a:ext cx="1552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Multimedia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Präsentation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242960" y="1785640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Sensorisches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492717" y="178128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712417" y="181874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Langzeit-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22068" y="502354"/>
            <a:ext cx="681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Cognitive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Theory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of Multimedia Learning</a:t>
            </a:r>
            <a:endParaRPr lang="de-DE" sz="2800" b="1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5455161" y="4671205"/>
            <a:ext cx="2641766" cy="938719"/>
            <a:chOff x="541020" y="1379072"/>
            <a:chExt cx="8151369" cy="2301289"/>
          </a:xfrm>
          <a:noFill/>
        </p:grpSpPr>
        <p:sp>
          <p:nvSpPr>
            <p:cNvPr id="64" name="Rechteck 63"/>
            <p:cNvSpPr/>
            <p:nvPr/>
          </p:nvSpPr>
          <p:spPr>
            <a:xfrm>
              <a:off x="541020" y="1379072"/>
              <a:ext cx="6096001" cy="2301289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Wasserstoffbrückenbindung, auch kurz Wasserstoffbrücke oder H-Brücke, ist eine anziehende Wechselwirkung eines kovalent gebundenen Wasserstoffatoms (R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−X−H) in der Regel mit einem freien Elektronenpaar eines Atoms Y einer Atomgruppierung |Y−R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. Diese Wechselwirkung tritt nur auf, wenn X elektronegativer als Wasserstoff ist, also H polar gebunden ist. Die Wechselwirkung des Wasserstoffatoms mit Y wird verstärkt, wenn |Y elektronegativ ist. Wasserstoffbrückenbindungen werden oft in der Form 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1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−X−H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…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|Y−R</a:t>
              </a:r>
              <a:r>
                <a:rPr lang="de-DE" sz="500" baseline="300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2</a:t>
              </a:r>
              <a:r>
                <a:rPr lang="de-DE" sz="500" dirty="0" smtClean="0">
                  <a:latin typeface="Fira Sans" panose="020B0503050000020004" pitchFamily="34" charset="0"/>
                  <a:ea typeface="Fira Sans" panose="020B0503050000020004" pitchFamily="34" charset="0"/>
                </a:rPr>
                <a:t> als gepunktete Linie dargestellt. Als elektronegative Atome haben Stickstoff (N), Sauerstoff (O) und Fluor (F) besondere Bedeutung, da sie die höchsten Elektronegativitätswerte (EN) aufweisen. </a:t>
              </a:r>
              <a:endParaRPr lang="de-DE" sz="500" dirty="0"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021" y="1379072"/>
              <a:ext cx="2055368" cy="198110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588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8637" y="484632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08636" y="3268980"/>
            <a:ext cx="1172680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Worte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14061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Ohren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4062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Augen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83534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Töne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00547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197238" y="3268980"/>
            <a:ext cx="1299062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Verbales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250579" y="48463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Visuelles Modell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014048" y="4008120"/>
            <a:ext cx="1265036" cy="617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Vorwissen</a:t>
            </a:r>
            <a:endParaRPr lang="de-DE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041693" y="2613660"/>
            <a:ext cx="198882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0684" y="2613660"/>
            <a:ext cx="4268515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69421" y="2613660"/>
            <a:ext cx="1670510" cy="32461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08603" y="4248544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400" dirty="0">
                <a:latin typeface="Fira Sans" panose="020B0503050000020004" pitchFamily="34" charset="0"/>
                <a:ea typeface="Fira Sans" panose="020B0503050000020004" pitchFamily="34" charset="0"/>
              </a:rPr>
              <a:t>Integration</a:t>
            </a:r>
          </a:p>
        </p:txBody>
      </p:sp>
      <p:cxnSp>
        <p:nvCxnSpPr>
          <p:cNvPr id="22" name="Gerade Verbindung mit Pfeil 21"/>
          <p:cNvCxnSpPr>
            <a:endCxn id="8" idx="1"/>
          </p:cNvCxnSpPr>
          <p:nvPr/>
        </p:nvCxnSpPr>
        <p:spPr>
          <a:xfrm flipV="1">
            <a:off x="1725970" y="3577590"/>
            <a:ext cx="688091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9" idx="1"/>
          </p:cNvCxnSpPr>
          <p:nvPr/>
        </p:nvCxnSpPr>
        <p:spPr>
          <a:xfrm flipV="1">
            <a:off x="1725969" y="5154930"/>
            <a:ext cx="688093" cy="10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790701" y="3641735"/>
            <a:ext cx="623360" cy="1191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0" idx="1"/>
            <a:endCxn id="13" idx="1"/>
          </p:cNvCxnSpPr>
          <p:nvPr/>
        </p:nvCxnSpPr>
        <p:spPr>
          <a:xfrm>
            <a:off x="3792592" y="3577590"/>
            <a:ext cx="9909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1" idx="1"/>
          </p:cNvCxnSpPr>
          <p:nvPr/>
        </p:nvCxnSpPr>
        <p:spPr>
          <a:xfrm>
            <a:off x="3792593" y="5094595"/>
            <a:ext cx="990941" cy="6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120902" y="517142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120902" y="3510261"/>
            <a:ext cx="1074357" cy="1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8229600" y="4316730"/>
            <a:ext cx="1722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780020" y="4236720"/>
            <a:ext cx="358140" cy="358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7942861" y="3928504"/>
            <a:ext cx="989" cy="265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975246" y="4625340"/>
            <a:ext cx="0" cy="180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3792592" y="3315980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792593" y="4832985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selektieren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103654" y="490409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Bilder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065583" y="3248651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Wörter</a:t>
            </a:r>
          </a:p>
          <a:p>
            <a:pPr algn="ctr"/>
            <a:r>
              <a:rPr lang="de-DE" sz="1400" dirty="0" smtClean="0">
                <a:latin typeface="Fira Sans" panose="020B0503050000020004" pitchFamily="34" charset="0"/>
                <a:ea typeface="Fira Sans" panose="020B0503050000020004" pitchFamily="34" charset="0"/>
              </a:rPr>
              <a:t>organisieren</a:t>
            </a:r>
            <a:endParaRPr lang="de-DE" sz="14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49766" y="1781330"/>
            <a:ext cx="1552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Multimedia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Präsentation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242960" y="1785640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Sensorisches</a:t>
            </a:r>
          </a:p>
          <a:p>
            <a:r>
              <a:rPr lang="de-DE" b="1" dirty="0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492717" y="178128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Arbeits-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9712417" y="1818740"/>
            <a:ext cx="1367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Langzeit-</a:t>
            </a:r>
          </a:p>
          <a:p>
            <a:r>
              <a:rPr lang="de-DE" b="1" dirty="0" err="1" smtClean="0">
                <a:latin typeface="Fira Sans" panose="020B0503050000020004" pitchFamily="34" charset="0"/>
                <a:ea typeface="Fira Sans" panose="020B0503050000020004" pitchFamily="34" charset="0"/>
              </a:rPr>
              <a:t>gedächtnis</a:t>
            </a:r>
            <a:endParaRPr lang="de-DE" b="1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22068" y="502354"/>
            <a:ext cx="6816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Cognitive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Theory</a:t>
            </a:r>
            <a:r>
              <a:rPr lang="de-DE" sz="2800" b="1" dirty="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of Multimedia Learning</a:t>
            </a:r>
            <a:endParaRPr lang="de-DE" sz="2800" b="1" dirty="0">
              <a:solidFill>
                <a:schemeClr val="bg1">
                  <a:lumMod val="8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957602" y="4045684"/>
            <a:ext cx="3023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FFC000"/>
                </a:solidFill>
                <a:latin typeface="Fira Sans Compressed ExtraBold" panose="020B0903050000020004" pitchFamily="34" charset="0"/>
                <a:ea typeface="Fira Sans Compressed ExtraBold" panose="020B0903050000020004" pitchFamily="34" charset="0"/>
              </a:rPr>
              <a:t>Dual Processing</a:t>
            </a:r>
            <a:endParaRPr lang="de-DE" sz="3600" dirty="0">
              <a:solidFill>
                <a:srgbClr val="FFC000"/>
              </a:solidFill>
              <a:latin typeface="Fira Sans Compressed ExtraBold" panose="020B0903050000020004" pitchFamily="34" charset="0"/>
              <a:ea typeface="Fira Sans Compressed ExtraBold" panose="020B09030500000200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937298" y="851601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FFC000"/>
                </a:solidFill>
                <a:latin typeface="Fira Sans Compressed ExtraBold" panose="020B0903050000020004" pitchFamily="34" charset="0"/>
                <a:ea typeface="Fira Sans Compressed ExtraBold" panose="020B0903050000020004" pitchFamily="34" charset="0"/>
              </a:rPr>
              <a:t>Limited </a:t>
            </a:r>
            <a:r>
              <a:rPr lang="de-DE" sz="3600" dirty="0" err="1" smtClean="0">
                <a:solidFill>
                  <a:srgbClr val="FFC000"/>
                </a:solidFill>
                <a:latin typeface="Fira Sans Compressed ExtraBold" panose="020B0903050000020004" pitchFamily="34" charset="0"/>
                <a:ea typeface="Fira Sans Compressed ExtraBold" panose="020B0903050000020004" pitchFamily="34" charset="0"/>
              </a:rPr>
              <a:t>Capacity</a:t>
            </a:r>
            <a:endParaRPr lang="de-DE" sz="3600" dirty="0">
              <a:solidFill>
                <a:srgbClr val="FFC000"/>
              </a:solidFill>
              <a:latin typeface="Fira Sans Compressed ExtraBold" panose="020B0903050000020004" pitchFamily="34" charset="0"/>
              <a:ea typeface="Fira Sans Compressed ExtraBold" panose="020B0903050000020004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320068" y="1881485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err="1" smtClean="0">
                <a:solidFill>
                  <a:srgbClr val="FFC000"/>
                </a:solidFill>
                <a:latin typeface="Fira Sans Compressed ExtraBold" panose="020B0903050000020004" pitchFamily="34" charset="0"/>
                <a:ea typeface="Fira Sans Compressed ExtraBold" panose="020B0903050000020004" pitchFamily="34" charset="0"/>
              </a:rPr>
              <a:t>Active</a:t>
            </a:r>
            <a:r>
              <a:rPr lang="de-DE" sz="3600" dirty="0" smtClean="0">
                <a:solidFill>
                  <a:srgbClr val="FFC000"/>
                </a:solidFill>
                <a:latin typeface="Fira Sans Compressed ExtraBold" panose="020B0903050000020004" pitchFamily="34" charset="0"/>
                <a:ea typeface="Fira Sans Compressed ExtraBold" panose="020B0903050000020004" pitchFamily="34" charset="0"/>
              </a:rPr>
              <a:t> Processing</a:t>
            </a:r>
            <a:endParaRPr lang="de-DE" sz="3600" dirty="0">
              <a:solidFill>
                <a:srgbClr val="FFC000"/>
              </a:solidFill>
              <a:latin typeface="Fira Sans Compressed ExtraBold" panose="020B0903050000020004" pitchFamily="34" charset="0"/>
              <a:ea typeface="Fira Sans Compressed ExtraBold" panose="020B0903050000020004" pitchFamily="34" charset="0"/>
            </a:endParaRPr>
          </a:p>
        </p:txBody>
      </p:sp>
      <p:cxnSp>
        <p:nvCxnSpPr>
          <p:cNvPr id="3" name="Gerade Verbindung mit Pfeil 2"/>
          <p:cNvCxnSpPr>
            <a:endCxn id="53" idx="0"/>
          </p:cNvCxnSpPr>
          <p:nvPr/>
        </p:nvCxnSpPr>
        <p:spPr>
          <a:xfrm flipH="1">
            <a:off x="6666870" y="2527816"/>
            <a:ext cx="942970" cy="720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50" idx="0"/>
          </p:cNvCxnSpPr>
          <p:nvPr/>
        </p:nvCxnSpPr>
        <p:spPr>
          <a:xfrm flipH="1">
            <a:off x="4337774" y="2517361"/>
            <a:ext cx="3272066" cy="7986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195260" y="2507487"/>
            <a:ext cx="432947" cy="159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>
            <a:off x="5369723" y="1246975"/>
            <a:ext cx="1508597" cy="417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8" idx="3"/>
          </p:cNvCxnSpPr>
          <p:nvPr/>
        </p:nvCxnSpPr>
        <p:spPr>
          <a:xfrm flipV="1">
            <a:off x="4030513" y="3951856"/>
            <a:ext cx="1018613" cy="284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072627" y="4415790"/>
            <a:ext cx="1025825" cy="309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7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7" y="1153712"/>
            <a:ext cx="4782920" cy="461010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5631617" y="3679190"/>
            <a:ext cx="352623" cy="50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716488" y="4342140"/>
            <a:ext cx="28280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Wasserstroff-</a:t>
            </a:r>
          </a:p>
          <a:p>
            <a:r>
              <a:rPr lang="de-DE" sz="2800" dirty="0" err="1" smtClean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brückenbindung</a:t>
            </a:r>
            <a:endParaRPr lang="de-DE" sz="2800" dirty="0">
              <a:solidFill>
                <a:schemeClr val="tx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Microsoft Office PowerPoint</Application>
  <PresentationFormat>Breitbild</PresentationFormat>
  <Paragraphs>243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Sans</vt:lpstr>
      <vt:lpstr>Fira Sans Compressed ExtraBold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ChristianEZW</dc:creator>
  <cp:lastModifiedBy>ChristianEZW</cp:lastModifiedBy>
  <cp:revision>28</cp:revision>
  <dcterms:created xsi:type="dcterms:W3CDTF">2019-05-03T18:18:54Z</dcterms:created>
  <dcterms:modified xsi:type="dcterms:W3CDTF">2019-05-04T11:39:32Z</dcterms:modified>
</cp:coreProperties>
</file>