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62" r:id="rId7"/>
    <p:sldId id="263"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58"/>
  </p:normalViewPr>
  <p:slideViewPr>
    <p:cSldViewPr snapToGrid="0">
      <p:cViewPr varScale="1">
        <p:scale>
          <a:sx n="120" d="100"/>
          <a:sy n="120" d="100"/>
        </p:scale>
        <p:origin x="800"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CF7492-D77E-F98B-83DE-0EFBF58A0D1F}"/>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9E690AFD-1F1B-49F3-B0AA-3C59ACD0C1A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D9F698B5-6D8F-4846-80B1-362A0A5D8C6F}"/>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B5A86C80-0C82-96F6-E441-0DEF857F56A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878C890-374E-2E29-3920-C56199C15101}"/>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200586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21FE1E-C6FF-BDDD-FB1C-2D057715A731}"/>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7DB76157-2390-FE28-EA14-6F54279EDA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3D0728E-6E57-DB9C-0F45-9632F299224A}"/>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AC050D41-8159-90C5-AF65-22E9FAC49AD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C6B4F27-5D16-02C5-46DA-7EE32936FFA5}"/>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25891256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80B7C7-D371-B225-C981-FEB30B5A341F}"/>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56DF956F-7617-8FDB-2C7F-38120574336C}"/>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FD321C6-A4E5-610E-0DA8-36B7449ADE5B}"/>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213FDAD6-0E1E-2D00-F803-4C8B6407B00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3F8CEFE-AAFC-60DE-7967-C593610AEBAA}"/>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22446621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48B5E7-945E-8136-3DB3-B1FF6256882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53EDEA-8E92-C9B5-6020-99C7A09EA82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377DEEAE-9E93-5433-BFD9-5B94B0ACCB67}"/>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72B15EF8-72E0-45ED-B952-7819B26ECA5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197894E-3A86-8F97-C9BF-F3B55AC8E1CF}"/>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3939939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767695-580A-DB18-0F37-B425AD05E63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6CE4DE7-6DA5-25A0-A989-7B709DEFB72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444B21C-9D73-FC88-C1D9-5E42D4FA1433}"/>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0CB556C5-AA70-19C3-4EBE-7B140D7D71C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FA82C6D-367A-35C3-025C-4E56CFB1DEF1}"/>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39270304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ED33A0-297C-B264-235A-80C61E9DA8A0}"/>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E029DF0C-9332-886A-C2A9-27A89957FA7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129F7E0-361B-F536-C062-86371C529532}"/>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7CD4EFA8-B953-B015-0766-530B16752DA6}"/>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6" name="Footer Placeholder 5">
            <a:extLst>
              <a:ext uri="{FF2B5EF4-FFF2-40B4-BE49-F238E27FC236}">
                <a16:creationId xmlns:a16="http://schemas.microsoft.com/office/drawing/2014/main" id="{5164A457-5354-5AF6-9528-F2976CE7E2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F18717A9-30C3-84BA-DDFF-AA6838F7CBF9}"/>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2229375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71CEE-A77B-8F4D-FE71-FCCAB942F0A7}"/>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9C9498B1-46D3-EDDE-9AAE-5454EB6E20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A2369D97-C6D2-C716-B29D-EB7F421BE806}"/>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7855E9FB-291F-4874-D31E-5160CFB8C3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FF57A6AE-EFC1-356B-8FE8-C61F47C3F7FE}"/>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99DBDD31-7A04-4FE1-D893-0138E25F3FFA}"/>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8" name="Footer Placeholder 7">
            <a:extLst>
              <a:ext uri="{FF2B5EF4-FFF2-40B4-BE49-F238E27FC236}">
                <a16:creationId xmlns:a16="http://schemas.microsoft.com/office/drawing/2014/main" id="{B00104E8-F8C7-0E7F-CCA5-390F2F75A77F}"/>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937199CB-9ED5-40C8-509A-B5682E741C60}"/>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2142993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173742-B38B-1774-13AE-4E2000677203}"/>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074AC2DB-98E9-945A-0DB0-F816DAF23C78}"/>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4" name="Footer Placeholder 3">
            <a:extLst>
              <a:ext uri="{FF2B5EF4-FFF2-40B4-BE49-F238E27FC236}">
                <a16:creationId xmlns:a16="http://schemas.microsoft.com/office/drawing/2014/main" id="{63FB5FC6-3B52-15DE-9205-FF9C070C7C5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64C955F-9178-76B4-058A-F669A1B21CE8}"/>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7451942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C2DE8D9-823F-F4B3-E519-BF4C9185CA26}"/>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3" name="Footer Placeholder 2">
            <a:extLst>
              <a:ext uri="{FF2B5EF4-FFF2-40B4-BE49-F238E27FC236}">
                <a16:creationId xmlns:a16="http://schemas.microsoft.com/office/drawing/2014/main" id="{5EBF7EB9-C77E-D2E7-EBB0-205D5D1039A8}"/>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C7638E9-F62A-CD89-403B-FFB03386EC5E}"/>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39013581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1B6D33-D0B5-92CD-880E-A05610FAE97B}"/>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5E12EDF-E0BB-EE3D-D22D-2229C9DF0C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22113B1-6EF5-30AD-854C-31482837F5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3050CA-B165-8DE8-4C80-292AD263DC33}"/>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6" name="Footer Placeholder 5">
            <a:extLst>
              <a:ext uri="{FF2B5EF4-FFF2-40B4-BE49-F238E27FC236}">
                <a16:creationId xmlns:a16="http://schemas.microsoft.com/office/drawing/2014/main" id="{E86236D8-2C0C-078A-CB53-73FC210649E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B40353C-3DEF-A679-4707-0921B1FE7DFC}"/>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1266707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0F8C4-C849-5280-A2EE-DE59F8BB697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4E1447E3-7E19-C4DE-173C-9A6545B9E66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CB06AEB-55AB-3B35-C5C6-32D87F6983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792EC17D-C371-CB90-A1C2-11DAFC3A31DF}"/>
              </a:ext>
            </a:extLst>
          </p:cNvPr>
          <p:cNvSpPr>
            <a:spLocks noGrp="1"/>
          </p:cNvSpPr>
          <p:nvPr>
            <p:ph type="dt" sz="half" idx="10"/>
          </p:nvPr>
        </p:nvSpPr>
        <p:spPr/>
        <p:txBody>
          <a:bodyPr/>
          <a:lstStyle/>
          <a:p>
            <a:fld id="{768AAFB0-AF48-5444-910D-EB3AADB72BF9}" type="datetimeFigureOut">
              <a:rPr lang="en-GB" smtClean="0"/>
              <a:t>11/06/2025</a:t>
            </a:fld>
            <a:endParaRPr lang="en-GB"/>
          </a:p>
        </p:txBody>
      </p:sp>
      <p:sp>
        <p:nvSpPr>
          <p:cNvPr id="6" name="Footer Placeholder 5">
            <a:extLst>
              <a:ext uri="{FF2B5EF4-FFF2-40B4-BE49-F238E27FC236}">
                <a16:creationId xmlns:a16="http://schemas.microsoft.com/office/drawing/2014/main" id="{D37295F0-EC4F-7F30-0D58-610957349AC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7460A4C-EB43-F91D-422F-9D98472851D1}"/>
              </a:ext>
            </a:extLst>
          </p:cNvPr>
          <p:cNvSpPr>
            <a:spLocks noGrp="1"/>
          </p:cNvSpPr>
          <p:nvPr>
            <p:ph type="sldNum" sz="quarter" idx="12"/>
          </p:nvPr>
        </p:nvSpPr>
        <p:spPr/>
        <p:txBody>
          <a:bodyPr/>
          <a:lstStyle/>
          <a:p>
            <a:fld id="{8602CC4D-7CDA-8941-9111-F1233B2D4BB0}" type="slidenum">
              <a:rPr lang="en-GB" smtClean="0"/>
              <a:t>‹#›</a:t>
            </a:fld>
            <a:endParaRPr lang="en-GB"/>
          </a:p>
        </p:txBody>
      </p:sp>
    </p:spTree>
    <p:extLst>
      <p:ext uri="{BB962C8B-B14F-4D97-AF65-F5344CB8AC3E}">
        <p14:creationId xmlns:p14="http://schemas.microsoft.com/office/powerpoint/2010/main" val="12308786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DF66D8-44EC-FF16-9F6B-D82DE515365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36868B91-BAA5-A138-60F4-67839F6F0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09BC80C-7E3C-DCF5-4CAC-77D3D8C6DC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8AAFB0-AF48-5444-910D-EB3AADB72BF9}" type="datetimeFigureOut">
              <a:rPr lang="en-GB" smtClean="0"/>
              <a:t>11/06/2025</a:t>
            </a:fld>
            <a:endParaRPr lang="en-GB"/>
          </a:p>
        </p:txBody>
      </p:sp>
      <p:sp>
        <p:nvSpPr>
          <p:cNvPr id="5" name="Footer Placeholder 4">
            <a:extLst>
              <a:ext uri="{FF2B5EF4-FFF2-40B4-BE49-F238E27FC236}">
                <a16:creationId xmlns:a16="http://schemas.microsoft.com/office/drawing/2014/main" id="{F7DECBBF-9CC0-E227-9051-C1C8D2CC18C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93830AD-8647-3CB7-230E-4873E01588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02CC4D-7CDA-8941-9111-F1233B2D4BB0}" type="slidenum">
              <a:rPr lang="en-GB" smtClean="0"/>
              <a:t>‹#›</a:t>
            </a:fld>
            <a:endParaRPr lang="en-GB"/>
          </a:p>
        </p:txBody>
      </p:sp>
    </p:spTree>
    <p:extLst>
      <p:ext uri="{BB962C8B-B14F-4D97-AF65-F5344CB8AC3E}">
        <p14:creationId xmlns:p14="http://schemas.microsoft.com/office/powerpoint/2010/main" val="184569750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D70FE49-AC68-CB67-DFFC-4F986ADF6726}"/>
              </a:ext>
            </a:extLst>
          </p:cNvPr>
          <p:cNvPicPr>
            <a:picLocks noChangeAspect="1"/>
          </p:cNvPicPr>
          <p:nvPr/>
        </p:nvPicPr>
        <p:blipFill>
          <a:blip r:embed="rId2"/>
          <a:stretch>
            <a:fillRect/>
          </a:stretch>
        </p:blipFill>
        <p:spPr>
          <a:xfrm>
            <a:off x="1500316" y="695524"/>
            <a:ext cx="9191368" cy="5763440"/>
          </a:xfrm>
          <a:prstGeom prst="rect">
            <a:avLst/>
          </a:prstGeom>
        </p:spPr>
      </p:pic>
      <p:pic>
        <p:nvPicPr>
          <p:cNvPr id="5" name="Picture 4">
            <a:extLst>
              <a:ext uri="{FF2B5EF4-FFF2-40B4-BE49-F238E27FC236}">
                <a16:creationId xmlns:a16="http://schemas.microsoft.com/office/drawing/2014/main" id="{89AC95DF-6279-4FE2-B744-4CDF3ED9E061}"/>
              </a:ext>
            </a:extLst>
          </p:cNvPr>
          <p:cNvPicPr>
            <a:picLocks noChangeAspect="1"/>
          </p:cNvPicPr>
          <p:nvPr/>
        </p:nvPicPr>
        <p:blipFill>
          <a:blip r:embed="rId3"/>
          <a:stretch>
            <a:fillRect/>
          </a:stretch>
        </p:blipFill>
        <p:spPr>
          <a:xfrm>
            <a:off x="248336" y="189486"/>
            <a:ext cx="5245100" cy="419100"/>
          </a:xfrm>
          <a:prstGeom prst="rect">
            <a:avLst/>
          </a:prstGeom>
        </p:spPr>
      </p:pic>
      <p:sp>
        <p:nvSpPr>
          <p:cNvPr id="6" name="Line Callout 1 5">
            <a:extLst>
              <a:ext uri="{FF2B5EF4-FFF2-40B4-BE49-F238E27FC236}">
                <a16:creationId xmlns:a16="http://schemas.microsoft.com/office/drawing/2014/main" id="{3440F71B-B13E-85FC-1A4C-92C197A900D4}"/>
              </a:ext>
            </a:extLst>
          </p:cNvPr>
          <p:cNvSpPr/>
          <p:nvPr/>
        </p:nvSpPr>
        <p:spPr>
          <a:xfrm>
            <a:off x="10515601" y="3732029"/>
            <a:ext cx="1446028" cy="1734832"/>
          </a:xfrm>
          <a:prstGeom prst="borderCallout1">
            <a:avLst>
              <a:gd name="adj1" fmla="val 48169"/>
              <a:gd name="adj2" fmla="val -6127"/>
              <a:gd name="adj3" fmla="val 82364"/>
              <a:gd name="adj4" fmla="val -721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2. First up, ensure the right + bottom menus have been expanded, so you can see what is going on</a:t>
            </a:r>
          </a:p>
        </p:txBody>
      </p:sp>
      <p:sp>
        <p:nvSpPr>
          <p:cNvPr id="7" name="Line Callout 1 6">
            <a:extLst>
              <a:ext uri="{FF2B5EF4-FFF2-40B4-BE49-F238E27FC236}">
                <a16:creationId xmlns:a16="http://schemas.microsoft.com/office/drawing/2014/main" id="{971F070A-0562-DE10-4084-A10E0FDB9131}"/>
              </a:ext>
            </a:extLst>
          </p:cNvPr>
          <p:cNvSpPr/>
          <p:nvPr/>
        </p:nvSpPr>
        <p:spPr>
          <a:xfrm>
            <a:off x="54288" y="1997197"/>
            <a:ext cx="1446028" cy="1734832"/>
          </a:xfrm>
          <a:prstGeom prst="borderCallout1">
            <a:avLst>
              <a:gd name="adj1" fmla="val -7604"/>
              <a:gd name="adj2" fmla="val 57843"/>
              <a:gd name="adj3" fmla="val -84341"/>
              <a:gd name="adj4" fmla="val 17709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1. There is where you can load the exercises and create new files</a:t>
            </a:r>
          </a:p>
        </p:txBody>
      </p:sp>
      <p:sp>
        <p:nvSpPr>
          <p:cNvPr id="8" name="Line Callout 1 7">
            <a:extLst>
              <a:ext uri="{FF2B5EF4-FFF2-40B4-BE49-F238E27FC236}">
                <a16:creationId xmlns:a16="http://schemas.microsoft.com/office/drawing/2014/main" id="{93361D1E-4065-A12D-9F7E-A5AFCE37E2AA}"/>
              </a:ext>
            </a:extLst>
          </p:cNvPr>
          <p:cNvSpPr/>
          <p:nvPr/>
        </p:nvSpPr>
        <p:spPr>
          <a:xfrm>
            <a:off x="2407627" y="3732029"/>
            <a:ext cx="1446028" cy="776176"/>
          </a:xfrm>
          <a:prstGeom prst="borderCallout1">
            <a:avLst>
              <a:gd name="adj1" fmla="val -7604"/>
              <a:gd name="adj2" fmla="val 57843"/>
              <a:gd name="adj3" fmla="val -84341"/>
              <a:gd name="adj4" fmla="val -39084"/>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3. Create and place new objects</a:t>
            </a:r>
          </a:p>
        </p:txBody>
      </p:sp>
      <p:sp>
        <p:nvSpPr>
          <p:cNvPr id="9" name="Line Callout 1 8">
            <a:extLst>
              <a:ext uri="{FF2B5EF4-FFF2-40B4-BE49-F238E27FC236}">
                <a16:creationId xmlns:a16="http://schemas.microsoft.com/office/drawing/2014/main" id="{5AF45B04-454E-D7CA-E489-FC35F7D5DE4A}"/>
              </a:ext>
            </a:extLst>
          </p:cNvPr>
          <p:cNvSpPr/>
          <p:nvPr/>
        </p:nvSpPr>
        <p:spPr>
          <a:xfrm>
            <a:off x="3451112" y="5095496"/>
            <a:ext cx="1446028" cy="1215656"/>
          </a:xfrm>
          <a:prstGeom prst="borderCallout1">
            <a:avLst>
              <a:gd name="adj1" fmla="val 57119"/>
              <a:gd name="adj2" fmla="val -6863"/>
              <a:gd name="adj3" fmla="val 97584"/>
              <a:gd name="adj4" fmla="val -50113"/>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8. Where you can start the process</a:t>
            </a:r>
          </a:p>
        </p:txBody>
      </p:sp>
      <p:sp>
        <p:nvSpPr>
          <p:cNvPr id="10" name="Line Callout 1 9">
            <a:extLst>
              <a:ext uri="{FF2B5EF4-FFF2-40B4-BE49-F238E27FC236}">
                <a16:creationId xmlns:a16="http://schemas.microsoft.com/office/drawing/2014/main" id="{95BB213D-199D-E1C8-FDE1-2808FFA93965}"/>
              </a:ext>
            </a:extLst>
          </p:cNvPr>
          <p:cNvSpPr/>
          <p:nvPr/>
        </p:nvSpPr>
        <p:spPr>
          <a:xfrm>
            <a:off x="6334024" y="1007413"/>
            <a:ext cx="1446028" cy="1215656"/>
          </a:xfrm>
          <a:prstGeom prst="borderCallout1">
            <a:avLst>
              <a:gd name="adj1" fmla="val 57119"/>
              <a:gd name="adj2" fmla="val -6863"/>
              <a:gd name="adj3" fmla="val 31111"/>
              <a:gd name="adj4" fmla="val -66289"/>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4. Models essentially consist of events (circles), tasks (rectangles), decisions (diamonds) and connections (lines).</a:t>
            </a:r>
          </a:p>
        </p:txBody>
      </p:sp>
      <p:sp>
        <p:nvSpPr>
          <p:cNvPr id="11" name="Line Callout 1 10">
            <a:extLst>
              <a:ext uri="{FF2B5EF4-FFF2-40B4-BE49-F238E27FC236}">
                <a16:creationId xmlns:a16="http://schemas.microsoft.com/office/drawing/2014/main" id="{A8012291-8D0A-C8A0-46E5-14D3BBE7F7A4}"/>
              </a:ext>
            </a:extLst>
          </p:cNvPr>
          <p:cNvSpPr/>
          <p:nvPr/>
        </p:nvSpPr>
        <p:spPr>
          <a:xfrm>
            <a:off x="6334024" y="2361588"/>
            <a:ext cx="1446028" cy="658059"/>
          </a:xfrm>
          <a:prstGeom prst="borderCallout1">
            <a:avLst>
              <a:gd name="adj1" fmla="val 57119"/>
              <a:gd name="adj2" fmla="val -6863"/>
              <a:gd name="adj3" fmla="val -34900"/>
              <a:gd name="adj4" fmla="val -3834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5. Events are used to represent triggers, results, errors, etc. </a:t>
            </a:r>
          </a:p>
        </p:txBody>
      </p:sp>
      <p:sp>
        <p:nvSpPr>
          <p:cNvPr id="12" name="Line Callout 1 11">
            <a:extLst>
              <a:ext uri="{FF2B5EF4-FFF2-40B4-BE49-F238E27FC236}">
                <a16:creationId xmlns:a16="http://schemas.microsoft.com/office/drawing/2014/main" id="{88E56167-D852-54E3-7780-B90F6F77D36F}"/>
              </a:ext>
            </a:extLst>
          </p:cNvPr>
          <p:cNvSpPr/>
          <p:nvPr/>
        </p:nvSpPr>
        <p:spPr>
          <a:xfrm>
            <a:off x="6334023" y="3186669"/>
            <a:ext cx="2299613" cy="1321536"/>
          </a:xfrm>
          <a:prstGeom prst="borderCallout1">
            <a:avLst>
              <a:gd name="adj1" fmla="val 57119"/>
              <a:gd name="adj2" fmla="val -6863"/>
              <a:gd name="adj3" fmla="val -111098"/>
              <a:gd name="adj4" fmla="val -1450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6. Tasks are where the action is, and the types of tasks are presented by the top/left images. For example, a person is user actioned, and a ChatGPT logo refers to an AI automation.</a:t>
            </a:r>
          </a:p>
        </p:txBody>
      </p:sp>
      <p:sp>
        <p:nvSpPr>
          <p:cNvPr id="13" name="Line Callout 1 12">
            <a:extLst>
              <a:ext uri="{FF2B5EF4-FFF2-40B4-BE49-F238E27FC236}">
                <a16:creationId xmlns:a16="http://schemas.microsoft.com/office/drawing/2014/main" id="{CD4FA28D-3C4C-5F2A-8FD7-9B9C2B501815}"/>
              </a:ext>
            </a:extLst>
          </p:cNvPr>
          <p:cNvSpPr/>
          <p:nvPr/>
        </p:nvSpPr>
        <p:spPr>
          <a:xfrm>
            <a:off x="6343168" y="4684135"/>
            <a:ext cx="2299613" cy="2086717"/>
          </a:xfrm>
          <a:prstGeom prst="borderCallout1">
            <a:avLst>
              <a:gd name="adj1" fmla="val 57119"/>
              <a:gd name="adj2" fmla="val -6863"/>
              <a:gd name="adj3" fmla="val -127943"/>
              <a:gd name="adj4" fmla="val -8261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7. The decisions (aka gateways) represent forks in the road. X means it needs to exclusively go down only 1 path, but there is also parallel processing for example. The connections around these include data and rules of when to navigate the paths. Also notice the “forward slash” on one of them, which means this is the default flow.</a:t>
            </a:r>
          </a:p>
        </p:txBody>
      </p:sp>
    </p:spTree>
    <p:extLst>
      <p:ext uri="{BB962C8B-B14F-4D97-AF65-F5344CB8AC3E}">
        <p14:creationId xmlns:p14="http://schemas.microsoft.com/office/powerpoint/2010/main" val="142954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screenshot of a computer&#10;&#10;AI-generated content may be incorrect.">
            <a:extLst>
              <a:ext uri="{FF2B5EF4-FFF2-40B4-BE49-F238E27FC236}">
                <a16:creationId xmlns:a16="http://schemas.microsoft.com/office/drawing/2014/main" id="{16D8C941-12FF-FF0E-002D-FF004B4DA9DC}"/>
              </a:ext>
            </a:extLst>
          </p:cNvPr>
          <p:cNvPicPr>
            <a:picLocks noChangeAspect="1"/>
          </p:cNvPicPr>
          <p:nvPr/>
        </p:nvPicPr>
        <p:blipFill>
          <a:blip r:embed="rId2"/>
          <a:stretch>
            <a:fillRect/>
          </a:stretch>
        </p:blipFill>
        <p:spPr>
          <a:xfrm>
            <a:off x="1110143" y="560586"/>
            <a:ext cx="9971714" cy="5736827"/>
          </a:xfrm>
          <a:prstGeom prst="rect">
            <a:avLst/>
          </a:prstGeom>
        </p:spPr>
      </p:pic>
      <p:pic>
        <p:nvPicPr>
          <p:cNvPr id="8" name="Picture 7">
            <a:extLst>
              <a:ext uri="{FF2B5EF4-FFF2-40B4-BE49-F238E27FC236}">
                <a16:creationId xmlns:a16="http://schemas.microsoft.com/office/drawing/2014/main" id="{BCBBCA0F-B238-1BF1-DAB8-92148B8AD61C}"/>
              </a:ext>
            </a:extLst>
          </p:cNvPr>
          <p:cNvPicPr>
            <a:picLocks noChangeAspect="1"/>
          </p:cNvPicPr>
          <p:nvPr/>
        </p:nvPicPr>
        <p:blipFill>
          <a:blip r:embed="rId3"/>
          <a:stretch>
            <a:fillRect/>
          </a:stretch>
        </p:blipFill>
        <p:spPr>
          <a:xfrm>
            <a:off x="248336" y="189486"/>
            <a:ext cx="5245100" cy="419100"/>
          </a:xfrm>
          <a:prstGeom prst="rect">
            <a:avLst/>
          </a:prstGeom>
        </p:spPr>
      </p:pic>
      <p:sp>
        <p:nvSpPr>
          <p:cNvPr id="9" name="Line Callout 1 8">
            <a:extLst>
              <a:ext uri="{FF2B5EF4-FFF2-40B4-BE49-F238E27FC236}">
                <a16:creationId xmlns:a16="http://schemas.microsoft.com/office/drawing/2014/main" id="{0217C816-D9DB-7FCC-C868-0F87063A3C28}"/>
              </a:ext>
            </a:extLst>
          </p:cNvPr>
          <p:cNvSpPr/>
          <p:nvPr/>
        </p:nvSpPr>
        <p:spPr>
          <a:xfrm>
            <a:off x="3272600" y="3064911"/>
            <a:ext cx="1446028" cy="776176"/>
          </a:xfrm>
          <a:prstGeom prst="borderCallout1">
            <a:avLst>
              <a:gd name="adj1" fmla="val -7604"/>
              <a:gd name="adj2" fmla="val 57843"/>
              <a:gd name="adj3" fmla="val -66829"/>
              <a:gd name="adj4" fmla="val -6386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1. Components to utilise in your forms</a:t>
            </a:r>
          </a:p>
        </p:txBody>
      </p:sp>
      <p:sp>
        <p:nvSpPr>
          <p:cNvPr id="10" name="Line Callout 1 9">
            <a:extLst>
              <a:ext uri="{FF2B5EF4-FFF2-40B4-BE49-F238E27FC236}">
                <a16:creationId xmlns:a16="http://schemas.microsoft.com/office/drawing/2014/main" id="{830D05B5-959A-DF0F-6EF8-4B53D7A23D2D}"/>
              </a:ext>
            </a:extLst>
          </p:cNvPr>
          <p:cNvSpPr/>
          <p:nvPr/>
        </p:nvSpPr>
        <p:spPr>
          <a:xfrm>
            <a:off x="4649972" y="2103185"/>
            <a:ext cx="1446028" cy="776176"/>
          </a:xfrm>
          <a:prstGeom prst="borderCallout1">
            <a:avLst>
              <a:gd name="adj1" fmla="val -7604"/>
              <a:gd name="adj2" fmla="val 57843"/>
              <a:gd name="adj3" fmla="val -103445"/>
              <a:gd name="adj4" fmla="val 36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2. Form layout</a:t>
            </a:r>
          </a:p>
        </p:txBody>
      </p:sp>
      <p:sp>
        <p:nvSpPr>
          <p:cNvPr id="11" name="Line Callout 1 10">
            <a:extLst>
              <a:ext uri="{FF2B5EF4-FFF2-40B4-BE49-F238E27FC236}">
                <a16:creationId xmlns:a16="http://schemas.microsoft.com/office/drawing/2014/main" id="{6044089C-5888-25C9-1B65-6A3CC547001A}"/>
              </a:ext>
            </a:extLst>
          </p:cNvPr>
          <p:cNvSpPr/>
          <p:nvPr/>
        </p:nvSpPr>
        <p:spPr>
          <a:xfrm>
            <a:off x="7142900" y="2184890"/>
            <a:ext cx="1446028" cy="776176"/>
          </a:xfrm>
          <a:prstGeom prst="borderCallout1">
            <a:avLst>
              <a:gd name="adj1" fmla="val -7604"/>
              <a:gd name="adj2" fmla="val 57843"/>
              <a:gd name="adj3" fmla="val -20661"/>
              <a:gd name="adj4" fmla="val 14635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3. Component configuration</a:t>
            </a:r>
          </a:p>
        </p:txBody>
      </p:sp>
      <p:sp>
        <p:nvSpPr>
          <p:cNvPr id="12" name="Line Callout 1 11">
            <a:extLst>
              <a:ext uri="{FF2B5EF4-FFF2-40B4-BE49-F238E27FC236}">
                <a16:creationId xmlns:a16="http://schemas.microsoft.com/office/drawing/2014/main" id="{52CA86A7-3FE9-62BE-CDCA-456C3D5A6569}"/>
              </a:ext>
            </a:extLst>
          </p:cNvPr>
          <p:cNvSpPr/>
          <p:nvPr/>
        </p:nvSpPr>
        <p:spPr>
          <a:xfrm>
            <a:off x="7278130" y="5226908"/>
            <a:ext cx="1722690" cy="951034"/>
          </a:xfrm>
          <a:prstGeom prst="borderCallout1">
            <a:avLst>
              <a:gd name="adj1" fmla="val 44932"/>
              <a:gd name="adj2" fmla="val 106551"/>
              <a:gd name="adj3" fmla="val 73267"/>
              <a:gd name="adj4" fmla="val 17796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4. Preview the resulting JSON.</a:t>
            </a:r>
          </a:p>
        </p:txBody>
      </p:sp>
    </p:spTree>
    <p:extLst>
      <p:ext uri="{BB962C8B-B14F-4D97-AF65-F5344CB8AC3E}">
        <p14:creationId xmlns:p14="http://schemas.microsoft.com/office/powerpoint/2010/main" val="23542033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06E3D5-019A-1EBB-BBCF-7A95EF36623F}"/>
              </a:ext>
            </a:extLst>
          </p:cNvPr>
          <p:cNvSpPr txBox="1"/>
          <p:nvPr/>
        </p:nvSpPr>
        <p:spPr>
          <a:xfrm>
            <a:off x="115017" y="221366"/>
            <a:ext cx="6098058" cy="369332"/>
          </a:xfrm>
          <a:prstGeom prst="rect">
            <a:avLst/>
          </a:prstGeom>
          <a:noFill/>
        </p:spPr>
        <p:txBody>
          <a:bodyPr wrap="square">
            <a:spAutoFit/>
          </a:bodyPr>
          <a:lstStyle/>
          <a:p>
            <a:r>
              <a:rPr lang="en-IE" dirty="0">
                <a:solidFill>
                  <a:srgbClr val="000000"/>
                </a:solidFill>
                <a:effectLst/>
                <a:latin typeface="Menlo" panose="020B0609030804020204" pitchFamily="49" charset="0"/>
              </a:rPr>
              <a:t> http://</a:t>
            </a:r>
            <a:r>
              <a:rPr lang="en-IE" dirty="0" err="1">
                <a:solidFill>
                  <a:srgbClr val="000000"/>
                </a:solidFill>
                <a:effectLst/>
                <a:latin typeface="Menlo" panose="020B0609030804020204" pitchFamily="49" charset="0"/>
              </a:rPr>
              <a:t>localhost:8080</a:t>
            </a:r>
            <a:r>
              <a:rPr lang="en-IE" dirty="0">
                <a:solidFill>
                  <a:srgbClr val="000000"/>
                </a:solidFill>
                <a:effectLst/>
                <a:latin typeface="Menlo" panose="020B0609030804020204" pitchFamily="49" charset="0"/>
              </a:rPr>
              <a:t>/</a:t>
            </a:r>
            <a:r>
              <a:rPr lang="en-IE" dirty="0" err="1">
                <a:solidFill>
                  <a:srgbClr val="000000"/>
                </a:solidFill>
                <a:effectLst/>
                <a:latin typeface="Menlo" panose="020B0609030804020204" pitchFamily="49" charset="0"/>
              </a:rPr>
              <a:t>tasklist</a:t>
            </a:r>
            <a:endParaRPr lang="en-IE" dirty="0">
              <a:solidFill>
                <a:srgbClr val="000000"/>
              </a:solidFill>
              <a:effectLst/>
              <a:latin typeface="Menlo" panose="020B0609030804020204" pitchFamily="49" charset="0"/>
            </a:endParaRPr>
          </a:p>
        </p:txBody>
      </p:sp>
      <p:pic>
        <p:nvPicPr>
          <p:cNvPr id="5" name="Picture 4" descr="A screenshot of a computer&#10;&#10;AI-generated content may be incorrect.">
            <a:extLst>
              <a:ext uri="{FF2B5EF4-FFF2-40B4-BE49-F238E27FC236}">
                <a16:creationId xmlns:a16="http://schemas.microsoft.com/office/drawing/2014/main" id="{CCE9509E-7CC6-1FF2-8603-448779E76B35}"/>
              </a:ext>
            </a:extLst>
          </p:cNvPr>
          <p:cNvPicPr>
            <a:picLocks noChangeAspect="1"/>
          </p:cNvPicPr>
          <p:nvPr/>
        </p:nvPicPr>
        <p:blipFill>
          <a:blip r:embed="rId2"/>
          <a:stretch>
            <a:fillRect/>
          </a:stretch>
        </p:blipFill>
        <p:spPr>
          <a:xfrm>
            <a:off x="683429" y="824392"/>
            <a:ext cx="10578008" cy="5639933"/>
          </a:xfrm>
          <a:prstGeom prst="rect">
            <a:avLst/>
          </a:prstGeom>
        </p:spPr>
      </p:pic>
      <p:sp>
        <p:nvSpPr>
          <p:cNvPr id="6" name="Line Callout 1 5">
            <a:extLst>
              <a:ext uri="{FF2B5EF4-FFF2-40B4-BE49-F238E27FC236}">
                <a16:creationId xmlns:a16="http://schemas.microsoft.com/office/drawing/2014/main" id="{63C2618E-DBC5-7457-FB30-85679BC797A4}"/>
              </a:ext>
            </a:extLst>
          </p:cNvPr>
          <p:cNvSpPr/>
          <p:nvPr/>
        </p:nvSpPr>
        <p:spPr>
          <a:xfrm>
            <a:off x="4649972" y="2103185"/>
            <a:ext cx="1446028" cy="776176"/>
          </a:xfrm>
          <a:prstGeom prst="borderCallout1">
            <a:avLst>
              <a:gd name="adj1" fmla="val -7604"/>
              <a:gd name="adj2" fmla="val 57843"/>
              <a:gd name="adj3" fmla="val -128917"/>
              <a:gd name="adj4" fmla="val -1621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1. List individual tasks or tasks grouped by process</a:t>
            </a:r>
          </a:p>
        </p:txBody>
      </p:sp>
      <p:sp>
        <p:nvSpPr>
          <p:cNvPr id="7" name="Line Callout 1 6">
            <a:extLst>
              <a:ext uri="{FF2B5EF4-FFF2-40B4-BE49-F238E27FC236}">
                <a16:creationId xmlns:a16="http://schemas.microsoft.com/office/drawing/2014/main" id="{E912E85B-AF58-C3E4-F3D7-D31722CBF9A2}"/>
              </a:ext>
            </a:extLst>
          </p:cNvPr>
          <p:cNvSpPr/>
          <p:nvPr/>
        </p:nvSpPr>
        <p:spPr>
          <a:xfrm>
            <a:off x="683429" y="2868182"/>
            <a:ext cx="1446028" cy="776176"/>
          </a:xfrm>
          <a:prstGeom prst="borderCallout1">
            <a:avLst>
              <a:gd name="adj1" fmla="val -7604"/>
              <a:gd name="adj2" fmla="val 57843"/>
              <a:gd name="adj3" fmla="val -138469"/>
              <a:gd name="adj4" fmla="val 449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2. Additional filters to quickly find specific items</a:t>
            </a:r>
          </a:p>
        </p:txBody>
      </p:sp>
      <p:sp>
        <p:nvSpPr>
          <p:cNvPr id="8" name="Line Callout 1 7">
            <a:extLst>
              <a:ext uri="{FF2B5EF4-FFF2-40B4-BE49-F238E27FC236}">
                <a16:creationId xmlns:a16="http://schemas.microsoft.com/office/drawing/2014/main" id="{DF314E7F-41ED-770C-F758-F1C2C518A34D}"/>
              </a:ext>
            </a:extLst>
          </p:cNvPr>
          <p:cNvSpPr/>
          <p:nvPr/>
        </p:nvSpPr>
        <p:spPr>
          <a:xfrm>
            <a:off x="3752024" y="3256270"/>
            <a:ext cx="1446028" cy="776176"/>
          </a:xfrm>
          <a:prstGeom prst="borderCallout1">
            <a:avLst>
              <a:gd name="adj1" fmla="val -7604"/>
              <a:gd name="adj2" fmla="val 57843"/>
              <a:gd name="adj3" fmla="val -187821"/>
              <a:gd name="adj4" fmla="val -13137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3. Task name / associated process and key info</a:t>
            </a:r>
          </a:p>
        </p:txBody>
      </p:sp>
      <p:pic>
        <p:nvPicPr>
          <p:cNvPr id="9" name="Picture 8">
            <a:extLst>
              <a:ext uri="{FF2B5EF4-FFF2-40B4-BE49-F238E27FC236}">
                <a16:creationId xmlns:a16="http://schemas.microsoft.com/office/drawing/2014/main" id="{DAF26819-64E8-07C9-30E3-54586A70F896}"/>
              </a:ext>
            </a:extLst>
          </p:cNvPr>
          <p:cNvPicPr>
            <a:picLocks noChangeAspect="1"/>
          </p:cNvPicPr>
          <p:nvPr/>
        </p:nvPicPr>
        <p:blipFill>
          <a:blip r:embed="rId3"/>
          <a:stretch>
            <a:fillRect/>
          </a:stretch>
        </p:blipFill>
        <p:spPr>
          <a:xfrm>
            <a:off x="4649972" y="4567442"/>
            <a:ext cx="6209297" cy="1162789"/>
          </a:xfrm>
          <a:prstGeom prst="rect">
            <a:avLst/>
          </a:prstGeom>
          <a:ln>
            <a:noFill/>
          </a:ln>
          <a:effectLst>
            <a:outerShdw blurRad="292100" dist="139700" dir="2700000" algn="tl" rotWithShape="0">
              <a:srgbClr val="333333">
                <a:alpha val="65000"/>
              </a:srgbClr>
            </a:outerShdw>
          </a:effectLst>
        </p:spPr>
      </p:pic>
      <p:sp>
        <p:nvSpPr>
          <p:cNvPr id="10" name="Line Callout 1 9">
            <a:extLst>
              <a:ext uri="{FF2B5EF4-FFF2-40B4-BE49-F238E27FC236}">
                <a16:creationId xmlns:a16="http://schemas.microsoft.com/office/drawing/2014/main" id="{E5D20F67-B892-0545-7C69-56EB0F229C7C}"/>
              </a:ext>
            </a:extLst>
          </p:cNvPr>
          <p:cNvSpPr/>
          <p:nvPr/>
        </p:nvSpPr>
        <p:spPr>
          <a:xfrm>
            <a:off x="4944307" y="5422174"/>
            <a:ext cx="1446028" cy="776176"/>
          </a:xfrm>
          <a:prstGeom prst="borderCallout1">
            <a:avLst>
              <a:gd name="adj1" fmla="val -7604"/>
              <a:gd name="adj2" fmla="val 57843"/>
              <a:gd name="adj3" fmla="val -460053"/>
              <a:gd name="adj4" fmla="val -23391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4. Once you click on the task, click on ”Assign to me”</a:t>
            </a:r>
          </a:p>
        </p:txBody>
      </p:sp>
      <p:cxnSp>
        <p:nvCxnSpPr>
          <p:cNvPr id="13" name="Straight Connector 12">
            <a:extLst>
              <a:ext uri="{FF2B5EF4-FFF2-40B4-BE49-F238E27FC236}">
                <a16:creationId xmlns:a16="http://schemas.microsoft.com/office/drawing/2014/main" id="{228DF200-FA40-D252-C704-48C2B4F6FA07}"/>
              </a:ext>
            </a:extLst>
          </p:cNvPr>
          <p:cNvCxnSpPr/>
          <p:nvPr/>
        </p:nvCxnSpPr>
        <p:spPr>
          <a:xfrm flipV="1">
            <a:off x="6512011" y="5148836"/>
            <a:ext cx="3892378" cy="661426"/>
          </a:xfrm>
          <a:prstGeom prst="line">
            <a:avLst/>
          </a:prstGeom>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AB86CE73-FD70-8FE7-9C5F-6B5599DC800F}"/>
              </a:ext>
            </a:extLst>
          </p:cNvPr>
          <p:cNvPicPr>
            <a:picLocks noChangeAspect="1"/>
          </p:cNvPicPr>
          <p:nvPr/>
        </p:nvPicPr>
        <p:blipFill>
          <a:blip r:embed="rId4"/>
          <a:stretch>
            <a:fillRect/>
          </a:stretch>
        </p:blipFill>
        <p:spPr>
          <a:xfrm>
            <a:off x="7351800" y="1206350"/>
            <a:ext cx="4328237" cy="3093594"/>
          </a:xfrm>
          <a:prstGeom prst="rect">
            <a:avLst/>
          </a:prstGeom>
          <a:ln>
            <a:noFill/>
          </a:ln>
          <a:effectLst>
            <a:outerShdw blurRad="292100" dist="139700" dir="2700000" algn="tl" rotWithShape="0">
              <a:srgbClr val="333333">
                <a:alpha val="65000"/>
              </a:srgbClr>
            </a:outerShdw>
          </a:effectLst>
        </p:spPr>
      </p:pic>
      <p:sp>
        <p:nvSpPr>
          <p:cNvPr id="15" name="Line Callout 1 14">
            <a:extLst>
              <a:ext uri="{FF2B5EF4-FFF2-40B4-BE49-F238E27FC236}">
                <a16:creationId xmlns:a16="http://schemas.microsoft.com/office/drawing/2014/main" id="{0B41F0B2-B833-A392-6BFB-B7A600B4B7F2}"/>
              </a:ext>
            </a:extLst>
          </p:cNvPr>
          <p:cNvSpPr/>
          <p:nvPr/>
        </p:nvSpPr>
        <p:spPr>
          <a:xfrm>
            <a:off x="7893501" y="2307829"/>
            <a:ext cx="1446028" cy="776176"/>
          </a:xfrm>
          <a:prstGeom prst="borderCallout1">
            <a:avLst>
              <a:gd name="adj1" fmla="val -7604"/>
              <a:gd name="adj2" fmla="val 57843"/>
              <a:gd name="adj3" fmla="val -112108"/>
              <a:gd name="adj4" fmla="val 12564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5. Then complete all fields and click “Complete Task”</a:t>
            </a:r>
          </a:p>
        </p:txBody>
      </p:sp>
      <p:cxnSp>
        <p:nvCxnSpPr>
          <p:cNvPr id="16" name="Straight Connector 15">
            <a:extLst>
              <a:ext uri="{FF2B5EF4-FFF2-40B4-BE49-F238E27FC236}">
                <a16:creationId xmlns:a16="http://schemas.microsoft.com/office/drawing/2014/main" id="{690E34D3-7F3B-7D75-DEF9-6C8D9FE36B23}"/>
              </a:ext>
            </a:extLst>
          </p:cNvPr>
          <p:cNvCxnSpPr>
            <a:cxnSpLocks/>
            <a:stCxn id="15" idx="0"/>
          </p:cNvCxnSpPr>
          <p:nvPr/>
        </p:nvCxnSpPr>
        <p:spPr>
          <a:xfrm>
            <a:off x="9339529" y="2695917"/>
            <a:ext cx="1641416" cy="1217462"/>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42278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8B37C8C-6C3B-3D00-3821-19FE8EFD0186}"/>
              </a:ext>
            </a:extLst>
          </p:cNvPr>
          <p:cNvSpPr txBox="1"/>
          <p:nvPr/>
        </p:nvSpPr>
        <p:spPr>
          <a:xfrm>
            <a:off x="146197" y="182158"/>
            <a:ext cx="6097772" cy="369332"/>
          </a:xfrm>
          <a:prstGeom prst="rect">
            <a:avLst/>
          </a:prstGeom>
          <a:noFill/>
        </p:spPr>
        <p:txBody>
          <a:bodyPr wrap="square">
            <a:spAutoFit/>
          </a:bodyPr>
          <a:lstStyle>
            <a:defPPr>
              <a:defRPr lang="en-US"/>
            </a:defPPr>
            <a:lvl1pPr>
              <a:defRPr>
                <a:solidFill>
                  <a:srgbClr val="000000"/>
                </a:solidFill>
                <a:effectLst/>
                <a:latin typeface="Menlo" panose="020B0609030804020204" pitchFamily="49" charset="0"/>
              </a:defRPr>
            </a:lvl1pPr>
          </a:lstStyle>
          <a:p>
            <a:r>
              <a:rPr lang="en-GB" dirty="0"/>
              <a:t>http://</a:t>
            </a:r>
            <a:r>
              <a:rPr lang="en-GB" dirty="0" err="1"/>
              <a:t>localhost:8080</a:t>
            </a:r>
            <a:r>
              <a:rPr lang="en-GB" dirty="0"/>
              <a:t>/operate</a:t>
            </a:r>
          </a:p>
        </p:txBody>
      </p:sp>
      <p:pic>
        <p:nvPicPr>
          <p:cNvPr id="4" name="Picture 3">
            <a:extLst>
              <a:ext uri="{FF2B5EF4-FFF2-40B4-BE49-F238E27FC236}">
                <a16:creationId xmlns:a16="http://schemas.microsoft.com/office/drawing/2014/main" id="{AB5908DB-0541-17C5-2A45-E0B7F41B400F}"/>
              </a:ext>
            </a:extLst>
          </p:cNvPr>
          <p:cNvPicPr>
            <a:picLocks noChangeAspect="1"/>
          </p:cNvPicPr>
          <p:nvPr/>
        </p:nvPicPr>
        <p:blipFill>
          <a:blip r:embed="rId2"/>
          <a:stretch>
            <a:fillRect/>
          </a:stretch>
        </p:blipFill>
        <p:spPr>
          <a:xfrm>
            <a:off x="146197" y="728053"/>
            <a:ext cx="11455461" cy="4820131"/>
          </a:xfrm>
          <a:prstGeom prst="rect">
            <a:avLst/>
          </a:prstGeom>
        </p:spPr>
      </p:pic>
      <p:sp>
        <p:nvSpPr>
          <p:cNvPr id="5" name="Line Callout 1 4">
            <a:extLst>
              <a:ext uri="{FF2B5EF4-FFF2-40B4-BE49-F238E27FC236}">
                <a16:creationId xmlns:a16="http://schemas.microsoft.com/office/drawing/2014/main" id="{963C7D5C-2495-3BB5-59D6-27E1DB1ABCFA}"/>
              </a:ext>
            </a:extLst>
          </p:cNvPr>
          <p:cNvSpPr/>
          <p:nvPr/>
        </p:nvSpPr>
        <p:spPr>
          <a:xfrm>
            <a:off x="2265094" y="2015566"/>
            <a:ext cx="1948560" cy="776176"/>
          </a:xfrm>
          <a:prstGeom prst="borderCallout1">
            <a:avLst>
              <a:gd name="adj1" fmla="val -7604"/>
              <a:gd name="adj2" fmla="val 57843"/>
              <a:gd name="adj3" fmla="val -132101"/>
              <a:gd name="adj4" fmla="val 1133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1. Select your preferred perspective. I personally like “Processes”</a:t>
            </a:r>
          </a:p>
        </p:txBody>
      </p:sp>
      <p:sp>
        <p:nvSpPr>
          <p:cNvPr id="6" name="Line Callout 1 5">
            <a:extLst>
              <a:ext uri="{FF2B5EF4-FFF2-40B4-BE49-F238E27FC236}">
                <a16:creationId xmlns:a16="http://schemas.microsoft.com/office/drawing/2014/main" id="{B3A16196-05E8-22D1-5634-E874D699D31E}"/>
              </a:ext>
            </a:extLst>
          </p:cNvPr>
          <p:cNvSpPr/>
          <p:nvPr/>
        </p:nvSpPr>
        <p:spPr>
          <a:xfrm>
            <a:off x="885256" y="5724747"/>
            <a:ext cx="1948560" cy="776176"/>
          </a:xfrm>
          <a:prstGeom prst="borderCallout1">
            <a:avLst>
              <a:gd name="adj1" fmla="val -7604"/>
              <a:gd name="adj2" fmla="val 57843"/>
              <a:gd name="adj3" fmla="val -189413"/>
              <a:gd name="adj4" fmla="val 562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2. Tick “Finished Instances” to view processes that have already completed.</a:t>
            </a:r>
          </a:p>
        </p:txBody>
      </p:sp>
      <p:sp>
        <p:nvSpPr>
          <p:cNvPr id="7" name="Line Callout 1 6">
            <a:extLst>
              <a:ext uri="{FF2B5EF4-FFF2-40B4-BE49-F238E27FC236}">
                <a16:creationId xmlns:a16="http://schemas.microsoft.com/office/drawing/2014/main" id="{2A53FD9E-81A5-8851-60AA-C5945C7FCEA0}"/>
              </a:ext>
            </a:extLst>
          </p:cNvPr>
          <p:cNvSpPr/>
          <p:nvPr/>
        </p:nvSpPr>
        <p:spPr>
          <a:xfrm>
            <a:off x="5269689" y="5248378"/>
            <a:ext cx="1948560" cy="776176"/>
          </a:xfrm>
          <a:prstGeom prst="borderCallout1">
            <a:avLst>
              <a:gd name="adj1" fmla="val -7604"/>
              <a:gd name="adj2" fmla="val 57843"/>
              <a:gd name="adj3" fmla="val -85933"/>
              <a:gd name="adj4" fmla="val -12130"/>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3. Click on a process ID to see the current transaction details.</a:t>
            </a:r>
          </a:p>
        </p:txBody>
      </p:sp>
      <p:pic>
        <p:nvPicPr>
          <p:cNvPr id="10" name="Picture 9" descr="A screenshot of a computer&#10;&#10;AI-generated content may be incorrect.">
            <a:extLst>
              <a:ext uri="{FF2B5EF4-FFF2-40B4-BE49-F238E27FC236}">
                <a16:creationId xmlns:a16="http://schemas.microsoft.com/office/drawing/2014/main" id="{2E1121AE-D1E4-973B-75CF-06D5BC12CE05}"/>
              </a:ext>
            </a:extLst>
          </p:cNvPr>
          <p:cNvPicPr>
            <a:picLocks noChangeAspect="1"/>
          </p:cNvPicPr>
          <p:nvPr/>
        </p:nvPicPr>
        <p:blipFill>
          <a:blip r:embed="rId3"/>
          <a:stretch>
            <a:fillRect/>
          </a:stretch>
        </p:blipFill>
        <p:spPr>
          <a:xfrm>
            <a:off x="5622324" y="1321288"/>
            <a:ext cx="6203092" cy="2540750"/>
          </a:xfrm>
          <a:prstGeom prst="rect">
            <a:avLst/>
          </a:prstGeom>
          <a:ln>
            <a:noFill/>
          </a:ln>
          <a:effectLst>
            <a:outerShdw blurRad="292100" dist="139700" dir="2700000" algn="tl" rotWithShape="0">
              <a:srgbClr val="333333">
                <a:alpha val="65000"/>
              </a:srgbClr>
            </a:outerShdw>
          </a:effectLst>
        </p:spPr>
      </p:pic>
      <p:sp>
        <p:nvSpPr>
          <p:cNvPr id="11" name="Line Callout 1 10">
            <a:extLst>
              <a:ext uri="{FF2B5EF4-FFF2-40B4-BE49-F238E27FC236}">
                <a16:creationId xmlns:a16="http://schemas.microsoft.com/office/drawing/2014/main" id="{8386E0BC-A1D8-0988-31CA-CBC440760DF2}"/>
              </a:ext>
            </a:extLst>
          </p:cNvPr>
          <p:cNvSpPr/>
          <p:nvPr/>
        </p:nvSpPr>
        <p:spPr>
          <a:xfrm>
            <a:off x="8449495" y="4167120"/>
            <a:ext cx="1948560" cy="1195712"/>
          </a:xfrm>
          <a:prstGeom prst="borderCallout1">
            <a:avLst>
              <a:gd name="adj1" fmla="val -7604"/>
              <a:gd name="adj2" fmla="val 57843"/>
              <a:gd name="adj3" fmla="val -192931"/>
              <a:gd name="adj4" fmla="val -47008"/>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4. These are the process version details. Also, the blue line highlights where the process currently is and what path it took.</a:t>
            </a:r>
          </a:p>
        </p:txBody>
      </p:sp>
    </p:spTree>
    <p:extLst>
      <p:ext uri="{BB962C8B-B14F-4D97-AF65-F5344CB8AC3E}">
        <p14:creationId xmlns:p14="http://schemas.microsoft.com/office/powerpoint/2010/main" val="1671808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72DF97E-1C1F-7A88-81C8-C774F08F9756}"/>
              </a:ext>
            </a:extLst>
          </p:cNvPr>
          <p:cNvPicPr>
            <a:picLocks noChangeAspect="1"/>
          </p:cNvPicPr>
          <p:nvPr/>
        </p:nvPicPr>
        <p:blipFill>
          <a:blip r:embed="rId2"/>
          <a:stretch>
            <a:fillRect/>
          </a:stretch>
        </p:blipFill>
        <p:spPr>
          <a:xfrm>
            <a:off x="458322" y="1860123"/>
            <a:ext cx="11275356" cy="2441797"/>
          </a:xfrm>
          <a:prstGeom prst="roundRect">
            <a:avLst>
              <a:gd name="adj" fmla="val 12313"/>
            </a:avLst>
          </a:prstGeom>
        </p:spPr>
      </p:pic>
      <p:sp>
        <p:nvSpPr>
          <p:cNvPr id="6" name="Down Arrow Callout 5">
            <a:extLst>
              <a:ext uri="{FF2B5EF4-FFF2-40B4-BE49-F238E27FC236}">
                <a16:creationId xmlns:a16="http://schemas.microsoft.com/office/drawing/2014/main" id="{28C3F914-D1C7-B35D-C54A-4BCC27C292A9}"/>
              </a:ext>
            </a:extLst>
          </p:cNvPr>
          <p:cNvSpPr/>
          <p:nvPr/>
        </p:nvSpPr>
        <p:spPr>
          <a:xfrm>
            <a:off x="1020726" y="1212111"/>
            <a:ext cx="1446028" cy="94572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1. Vision AI</a:t>
            </a:r>
          </a:p>
        </p:txBody>
      </p:sp>
      <p:sp>
        <p:nvSpPr>
          <p:cNvPr id="7" name="Down Arrow Callout 6">
            <a:extLst>
              <a:ext uri="{FF2B5EF4-FFF2-40B4-BE49-F238E27FC236}">
                <a16:creationId xmlns:a16="http://schemas.microsoft.com/office/drawing/2014/main" id="{9CFABCB0-C50C-F81D-7D2C-E4821C164F1D}"/>
              </a:ext>
            </a:extLst>
          </p:cNvPr>
          <p:cNvSpPr/>
          <p:nvPr/>
        </p:nvSpPr>
        <p:spPr>
          <a:xfrm>
            <a:off x="2629786" y="1212110"/>
            <a:ext cx="3466214" cy="94572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600" dirty="0"/>
              <a:t>2. Combination of Natural Language Processing (NLP) + Gen AI</a:t>
            </a:r>
          </a:p>
        </p:txBody>
      </p:sp>
      <p:sp>
        <p:nvSpPr>
          <p:cNvPr id="8" name="Down Arrow Callout 7">
            <a:extLst>
              <a:ext uri="{FF2B5EF4-FFF2-40B4-BE49-F238E27FC236}">
                <a16:creationId xmlns:a16="http://schemas.microsoft.com/office/drawing/2014/main" id="{CBE7867C-1CA7-9314-8086-E40EE00B9E79}"/>
              </a:ext>
            </a:extLst>
          </p:cNvPr>
          <p:cNvSpPr/>
          <p:nvPr/>
        </p:nvSpPr>
        <p:spPr>
          <a:xfrm>
            <a:off x="6290930" y="1212110"/>
            <a:ext cx="1446028" cy="94572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3. Business Rules</a:t>
            </a:r>
          </a:p>
        </p:txBody>
      </p:sp>
      <p:sp>
        <p:nvSpPr>
          <p:cNvPr id="9" name="Down Arrow Callout 8">
            <a:extLst>
              <a:ext uri="{FF2B5EF4-FFF2-40B4-BE49-F238E27FC236}">
                <a16:creationId xmlns:a16="http://schemas.microsoft.com/office/drawing/2014/main" id="{88233077-D63D-15EF-21B1-63FBEACC21FE}"/>
              </a:ext>
            </a:extLst>
          </p:cNvPr>
          <p:cNvSpPr/>
          <p:nvPr/>
        </p:nvSpPr>
        <p:spPr>
          <a:xfrm>
            <a:off x="7899990" y="1212110"/>
            <a:ext cx="1446028" cy="945723"/>
          </a:xfrm>
          <a:prstGeom prst="downArrowCallou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t>4. Decision Automation</a:t>
            </a:r>
          </a:p>
        </p:txBody>
      </p:sp>
    </p:spTree>
    <p:extLst>
      <p:ext uri="{BB962C8B-B14F-4D97-AF65-F5344CB8AC3E}">
        <p14:creationId xmlns:p14="http://schemas.microsoft.com/office/powerpoint/2010/main" val="28566528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FDA0502-D594-0260-FB97-8ECB2318BAE3}"/>
              </a:ext>
            </a:extLst>
          </p:cNvPr>
          <p:cNvPicPr>
            <a:picLocks noChangeAspect="1"/>
          </p:cNvPicPr>
          <p:nvPr/>
        </p:nvPicPr>
        <p:blipFill>
          <a:blip r:embed="rId2"/>
          <a:stretch>
            <a:fillRect/>
          </a:stretch>
        </p:blipFill>
        <p:spPr>
          <a:xfrm>
            <a:off x="438575" y="0"/>
            <a:ext cx="6471000" cy="6858000"/>
          </a:xfrm>
          <a:prstGeom prst="rect">
            <a:avLst/>
          </a:prstGeom>
        </p:spPr>
      </p:pic>
      <p:sp>
        <p:nvSpPr>
          <p:cNvPr id="3" name="Line Callout 1 2">
            <a:extLst>
              <a:ext uri="{FF2B5EF4-FFF2-40B4-BE49-F238E27FC236}">
                <a16:creationId xmlns:a16="http://schemas.microsoft.com/office/drawing/2014/main" id="{53AFBD72-77C9-C59A-5CAB-08FBF49B4A6D}"/>
              </a:ext>
            </a:extLst>
          </p:cNvPr>
          <p:cNvSpPr/>
          <p:nvPr/>
        </p:nvSpPr>
        <p:spPr>
          <a:xfrm>
            <a:off x="8900695" y="496807"/>
            <a:ext cx="2121531" cy="776176"/>
          </a:xfrm>
          <a:prstGeom prst="borderCallout1">
            <a:avLst>
              <a:gd name="adj1" fmla="val 46524"/>
              <a:gd name="adj2" fmla="val -6247"/>
              <a:gd name="adj3" fmla="val 38243"/>
              <a:gd name="adj4" fmla="val -92157"/>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The system message is important as it prepares the AI for the kind of question you will ask and how it should handle it.</a:t>
            </a:r>
          </a:p>
        </p:txBody>
      </p:sp>
      <p:sp>
        <p:nvSpPr>
          <p:cNvPr id="4" name="Line Callout 1 3">
            <a:extLst>
              <a:ext uri="{FF2B5EF4-FFF2-40B4-BE49-F238E27FC236}">
                <a16:creationId xmlns:a16="http://schemas.microsoft.com/office/drawing/2014/main" id="{ABB42723-67B6-B913-CE44-1DEAA353BE10}"/>
              </a:ext>
            </a:extLst>
          </p:cNvPr>
          <p:cNvSpPr/>
          <p:nvPr/>
        </p:nvSpPr>
        <p:spPr>
          <a:xfrm>
            <a:off x="8900694" y="1909596"/>
            <a:ext cx="2121531" cy="776176"/>
          </a:xfrm>
          <a:prstGeom prst="borderCallout1">
            <a:avLst>
              <a:gd name="adj1" fmla="val 46524"/>
              <a:gd name="adj2" fmla="val -6247"/>
              <a:gd name="adj3" fmla="val 106699"/>
              <a:gd name="adj4" fmla="val -16554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Prior to your actual question, you sometimes need to provide context. Chat history is a great way of providing key data.</a:t>
            </a:r>
          </a:p>
        </p:txBody>
      </p:sp>
      <p:sp>
        <p:nvSpPr>
          <p:cNvPr id="5" name="Line Callout 1 4">
            <a:extLst>
              <a:ext uri="{FF2B5EF4-FFF2-40B4-BE49-F238E27FC236}">
                <a16:creationId xmlns:a16="http://schemas.microsoft.com/office/drawing/2014/main" id="{CA518D3B-582D-BC6F-0171-123E06EB848E}"/>
              </a:ext>
            </a:extLst>
          </p:cNvPr>
          <p:cNvSpPr/>
          <p:nvPr/>
        </p:nvSpPr>
        <p:spPr>
          <a:xfrm>
            <a:off x="8900693" y="4928763"/>
            <a:ext cx="2121531" cy="776176"/>
          </a:xfrm>
          <a:prstGeom prst="borderCallout1">
            <a:avLst>
              <a:gd name="adj1" fmla="val 46524"/>
              <a:gd name="adj2" fmla="val -6247"/>
              <a:gd name="adj3" fmla="val 62123"/>
              <a:gd name="adj4" fmla="val -10322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Prompt is where you ask your actual question. I have found it is important to also say how &amp; how not the AI should respond.</a:t>
            </a:r>
          </a:p>
        </p:txBody>
      </p:sp>
    </p:spTree>
    <p:extLst>
      <p:ext uri="{BB962C8B-B14F-4D97-AF65-F5344CB8AC3E}">
        <p14:creationId xmlns:p14="http://schemas.microsoft.com/office/powerpoint/2010/main" val="12988310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program&#10;&#10;AI-generated content may be incorrect.">
            <a:extLst>
              <a:ext uri="{FF2B5EF4-FFF2-40B4-BE49-F238E27FC236}">
                <a16:creationId xmlns:a16="http://schemas.microsoft.com/office/drawing/2014/main" id="{8179F60E-6700-DA10-D038-89B09C270C47}"/>
              </a:ext>
            </a:extLst>
          </p:cNvPr>
          <p:cNvPicPr>
            <a:picLocks noChangeAspect="1"/>
          </p:cNvPicPr>
          <p:nvPr/>
        </p:nvPicPr>
        <p:blipFill>
          <a:blip r:embed="rId2"/>
          <a:stretch>
            <a:fillRect/>
          </a:stretch>
        </p:blipFill>
        <p:spPr>
          <a:xfrm>
            <a:off x="344445" y="275453"/>
            <a:ext cx="3331654" cy="3962915"/>
          </a:xfrm>
          <a:prstGeom prst="rect">
            <a:avLst/>
          </a:prstGeom>
        </p:spPr>
      </p:pic>
      <p:pic>
        <p:nvPicPr>
          <p:cNvPr id="7" name="Picture 6" descr="A computer screen shot of text&#10;&#10;AI-generated content may be incorrect.">
            <a:extLst>
              <a:ext uri="{FF2B5EF4-FFF2-40B4-BE49-F238E27FC236}">
                <a16:creationId xmlns:a16="http://schemas.microsoft.com/office/drawing/2014/main" id="{8A4F8F31-E78B-1964-885C-37C7A1914FBE}"/>
              </a:ext>
            </a:extLst>
          </p:cNvPr>
          <p:cNvPicPr>
            <a:picLocks noChangeAspect="1"/>
          </p:cNvPicPr>
          <p:nvPr/>
        </p:nvPicPr>
        <p:blipFill>
          <a:blip r:embed="rId3"/>
          <a:stretch>
            <a:fillRect/>
          </a:stretch>
        </p:blipFill>
        <p:spPr>
          <a:xfrm>
            <a:off x="944434" y="4019551"/>
            <a:ext cx="3608933" cy="3153547"/>
          </a:xfrm>
          <a:prstGeom prst="rect">
            <a:avLst/>
          </a:prstGeom>
          <a:ln>
            <a:noFill/>
          </a:ln>
          <a:effectLst>
            <a:outerShdw blurRad="292100" dist="139700" dir="2700000" algn="tl" rotWithShape="0">
              <a:srgbClr val="333333">
                <a:alpha val="65000"/>
              </a:srgbClr>
            </a:outerShdw>
          </a:effectLst>
        </p:spPr>
      </p:pic>
      <p:pic>
        <p:nvPicPr>
          <p:cNvPr id="11" name="Picture 10" descr="A screen shot of a computer program&#10;&#10;AI-generated content may be incorrect.">
            <a:extLst>
              <a:ext uri="{FF2B5EF4-FFF2-40B4-BE49-F238E27FC236}">
                <a16:creationId xmlns:a16="http://schemas.microsoft.com/office/drawing/2014/main" id="{6BAFAC1D-2035-E29E-8F2C-D37E2549377B}"/>
              </a:ext>
            </a:extLst>
          </p:cNvPr>
          <p:cNvPicPr>
            <a:picLocks noChangeAspect="1"/>
          </p:cNvPicPr>
          <p:nvPr/>
        </p:nvPicPr>
        <p:blipFill>
          <a:blip r:embed="rId4"/>
          <a:stretch>
            <a:fillRect/>
          </a:stretch>
        </p:blipFill>
        <p:spPr>
          <a:xfrm>
            <a:off x="5169281" y="596419"/>
            <a:ext cx="6693243" cy="5665161"/>
          </a:xfrm>
          <a:prstGeom prst="rect">
            <a:avLst/>
          </a:prstGeom>
        </p:spPr>
      </p:pic>
      <p:sp>
        <p:nvSpPr>
          <p:cNvPr id="12" name="Line Callout 1 11">
            <a:extLst>
              <a:ext uri="{FF2B5EF4-FFF2-40B4-BE49-F238E27FC236}">
                <a16:creationId xmlns:a16="http://schemas.microsoft.com/office/drawing/2014/main" id="{99B8D693-EDFF-8D58-ECEF-AB8034573E59}"/>
              </a:ext>
            </a:extLst>
          </p:cNvPr>
          <p:cNvSpPr/>
          <p:nvPr/>
        </p:nvSpPr>
        <p:spPr>
          <a:xfrm>
            <a:off x="3140453" y="1371326"/>
            <a:ext cx="1948560" cy="776176"/>
          </a:xfrm>
          <a:prstGeom prst="borderCallout1">
            <a:avLst>
              <a:gd name="adj1" fmla="val -7604"/>
              <a:gd name="adj2" fmla="val 57843"/>
              <a:gd name="adj3" fmla="val -77973"/>
              <a:gd name="adj4" fmla="val -2618"/>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CUSTOMER. E.g. If you changed the license type to cancelled would impact the claim</a:t>
            </a:r>
          </a:p>
        </p:txBody>
      </p:sp>
      <p:sp>
        <p:nvSpPr>
          <p:cNvPr id="13" name="Line Callout 1 12">
            <a:extLst>
              <a:ext uri="{FF2B5EF4-FFF2-40B4-BE49-F238E27FC236}">
                <a16:creationId xmlns:a16="http://schemas.microsoft.com/office/drawing/2014/main" id="{B7A7C530-5222-3364-7428-051A5EF03734}"/>
              </a:ext>
            </a:extLst>
          </p:cNvPr>
          <p:cNvSpPr/>
          <p:nvPr/>
        </p:nvSpPr>
        <p:spPr>
          <a:xfrm>
            <a:off x="3180587" y="3341894"/>
            <a:ext cx="1948560" cy="776176"/>
          </a:xfrm>
          <a:prstGeom prst="borderCallout1">
            <a:avLst>
              <a:gd name="adj1" fmla="val 104725"/>
              <a:gd name="adj2" fmla="val 49658"/>
              <a:gd name="adj3" fmla="val 189151"/>
              <a:gd name="adj4" fmla="val 51403"/>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VEHICLE. E.g. changing the car colour, or policy dates / cover-type would impact approval.</a:t>
            </a:r>
          </a:p>
        </p:txBody>
      </p:sp>
      <p:sp>
        <p:nvSpPr>
          <p:cNvPr id="14" name="Line Callout 1 13">
            <a:extLst>
              <a:ext uri="{FF2B5EF4-FFF2-40B4-BE49-F238E27FC236}">
                <a16:creationId xmlns:a16="http://schemas.microsoft.com/office/drawing/2014/main" id="{EC8EE13F-36EB-20C0-3300-76CDD9E20B22}"/>
              </a:ext>
            </a:extLst>
          </p:cNvPr>
          <p:cNvSpPr/>
          <p:nvPr/>
        </p:nvSpPr>
        <p:spPr>
          <a:xfrm>
            <a:off x="9159629" y="2528503"/>
            <a:ext cx="1948560" cy="776176"/>
          </a:xfrm>
          <a:prstGeom prst="borderCallout1">
            <a:avLst>
              <a:gd name="adj1" fmla="val 104725"/>
              <a:gd name="adj2" fmla="val 49658"/>
              <a:gd name="adj3" fmla="val 146685"/>
              <a:gd name="adj4" fmla="val -20079"/>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CLAIMS. Both current and historical</a:t>
            </a:r>
          </a:p>
        </p:txBody>
      </p:sp>
      <p:sp>
        <p:nvSpPr>
          <p:cNvPr id="15" name="Line Callout 1 14">
            <a:extLst>
              <a:ext uri="{FF2B5EF4-FFF2-40B4-BE49-F238E27FC236}">
                <a16:creationId xmlns:a16="http://schemas.microsoft.com/office/drawing/2014/main" id="{81E953B3-7E91-1CA7-86D2-39937D7F375A}"/>
              </a:ext>
            </a:extLst>
          </p:cNvPr>
          <p:cNvSpPr/>
          <p:nvPr/>
        </p:nvSpPr>
        <p:spPr>
          <a:xfrm>
            <a:off x="9159629" y="4395041"/>
            <a:ext cx="1948560" cy="963768"/>
          </a:xfrm>
          <a:prstGeom prst="borderCallout1">
            <a:avLst>
              <a:gd name="adj1" fmla="val 121163"/>
              <a:gd name="adj2" fmla="val 47475"/>
              <a:gd name="adj3" fmla="val 146685"/>
              <a:gd name="adj4" fmla="val -93198"/>
            </a:avLst>
          </a:prstGeom>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1100" dirty="0"/>
              <a:t>BUSINESS RULES. E.g. You can create your own using natural language. Try change 1 year to 10 and seeing what happens. </a:t>
            </a:r>
          </a:p>
        </p:txBody>
      </p:sp>
    </p:spTree>
    <p:extLst>
      <p:ext uri="{BB962C8B-B14F-4D97-AF65-F5344CB8AC3E}">
        <p14:creationId xmlns:p14="http://schemas.microsoft.com/office/powerpoint/2010/main" val="18805063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3044</TotalTime>
  <Words>537</Words>
  <Application>Microsoft Macintosh PowerPoint</Application>
  <PresentationFormat>Widescreen</PresentationFormat>
  <Paragraphs>34</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Aptos</vt:lpstr>
      <vt:lpstr>Aptos Display</vt:lpstr>
      <vt:lpstr>Arial</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Luke Audie</dc:creator>
  <cp:lastModifiedBy>Luke Audie</cp:lastModifiedBy>
  <cp:revision>11</cp:revision>
  <dcterms:created xsi:type="dcterms:W3CDTF">2025-06-05T11:57:36Z</dcterms:created>
  <dcterms:modified xsi:type="dcterms:W3CDTF">2025-06-13T10:21:41Z</dcterms:modified>
</cp:coreProperties>
</file>