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8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66DC-4C33-475A-A5DC-E52E5A7BDD0D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B898-FCDF-4D86-933F-13232F511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66DC-4C33-475A-A5DC-E52E5A7BDD0D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B898-FCDF-4D86-933F-13232F511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5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66DC-4C33-475A-A5DC-E52E5A7BDD0D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B898-FCDF-4D86-933F-13232F511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69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66DC-4C33-475A-A5DC-E52E5A7BDD0D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B898-FCDF-4D86-933F-13232F511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31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66DC-4C33-475A-A5DC-E52E5A7BDD0D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B898-FCDF-4D86-933F-13232F511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37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66DC-4C33-475A-A5DC-E52E5A7BDD0D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B898-FCDF-4D86-933F-13232F511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66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66DC-4C33-475A-A5DC-E52E5A7BDD0D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B898-FCDF-4D86-933F-13232F511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8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66DC-4C33-475A-A5DC-E52E5A7BDD0D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B898-FCDF-4D86-933F-13232F511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2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66DC-4C33-475A-A5DC-E52E5A7BDD0D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B898-FCDF-4D86-933F-13232F511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0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66DC-4C33-475A-A5DC-E52E5A7BDD0D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B898-FCDF-4D86-933F-13232F511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9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66DC-4C33-475A-A5DC-E52E5A7BDD0D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B898-FCDF-4D86-933F-13232F511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74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566DC-4C33-475A-A5DC-E52E5A7BDD0D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1B898-FCDF-4D86-933F-13232F511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4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324F0-6B06-4620-8D4C-D5C4E52B9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칼만필터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6D9D2E-6357-451F-8DB5-D5E7D2B13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201401653 </a:t>
            </a:r>
            <a:r>
              <a:rPr lang="ko-KR" altLang="en-US" dirty="0" err="1"/>
              <a:t>박철희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275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8D9FB-EEBA-4F64-9812-24C93476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Pg</a:t>
            </a:r>
            <a:r>
              <a:rPr lang="en-US" altLang="ko-KR" dirty="0"/>
              <a:t> 85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6674FE2-4D11-4EF3-95CC-3870B0111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4759"/>
            <a:ext cx="3990975" cy="4067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A8E4C2-F8CB-42E9-8DD6-AD93BDA88E9C}"/>
                  </a:ext>
                </a:extLst>
              </p:cNvPr>
              <p:cNvSpPr txBox="1"/>
              <p:nvPr/>
            </p:nvSpPr>
            <p:spPr>
              <a:xfrm>
                <a:off x="5073445" y="1834699"/>
                <a:ext cx="6377203" cy="2872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현재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위치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이전위치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속도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현재속도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이전속도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이 식을 바탕으로 위치를 구하게 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이때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위치와 속도 측정 시 모두 노이즈가 들어간 값이 측정된다고 가정하기 때문에 위 식 계산할 때 노이즈를 더해준다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이후 측정한 위치와 속도를 반환한다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A8E4C2-F8CB-42E9-8DD6-AD93BDA88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445" y="1834699"/>
                <a:ext cx="6377203" cy="2872709"/>
              </a:xfrm>
              <a:prstGeom prst="rect">
                <a:avLst/>
              </a:prstGeom>
              <a:blipFill>
                <a:blip r:embed="rId3"/>
                <a:stretch>
                  <a:fillRect l="-765" b="-2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728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5A724-C04A-4574-A8F9-663AD3EF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Pg</a:t>
            </a:r>
            <a:r>
              <a:rPr lang="en-US" altLang="ko-KR" dirty="0"/>
              <a:t> 84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9E3B19E-85FD-43D6-9D19-E600C20A6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393" y="1690688"/>
            <a:ext cx="4168581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FC7CD0-2C94-43AB-AF9B-09F591EAB87B}"/>
              </a:ext>
            </a:extLst>
          </p:cNvPr>
          <p:cNvSpPr txBox="1"/>
          <p:nvPr/>
        </p:nvSpPr>
        <p:spPr>
          <a:xfrm>
            <a:off x="5386111" y="1480738"/>
            <a:ext cx="63949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0.1</a:t>
            </a:r>
            <a:r>
              <a:rPr lang="ko-KR" altLang="en-US" dirty="0"/>
              <a:t>초 간격으로 </a:t>
            </a:r>
            <a:r>
              <a:rPr lang="en-US" altLang="ko-KR" dirty="0"/>
              <a:t>10</a:t>
            </a:r>
            <a:r>
              <a:rPr lang="ko-KR" altLang="en-US" dirty="0"/>
              <a:t>초 동안 위치를 측정하고 이 값을 칼만 필터를 이용해 위치와 속도 참값을 추정하는 코드이다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GetPos</a:t>
            </a:r>
            <a:r>
              <a:rPr lang="en-US" altLang="ko-KR" dirty="0"/>
              <a:t> </a:t>
            </a:r>
            <a:r>
              <a:rPr lang="ko-KR" altLang="en-US" dirty="0"/>
              <a:t>함수를 이용해 측정한 속도와 위치 값을 얻는다</a:t>
            </a:r>
            <a:r>
              <a:rPr lang="en-US" altLang="ko-KR" dirty="0"/>
              <a:t>. </a:t>
            </a:r>
            <a:r>
              <a:rPr lang="ko-KR" altLang="en-US" dirty="0"/>
              <a:t>이후 위치 값을 칼만필터를 통해 현재 위치와 속도의 추정 값을 얻고 이 값을 저장한다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과정을 </a:t>
            </a:r>
            <a:r>
              <a:rPr lang="en-US" altLang="ko-KR" dirty="0"/>
              <a:t>10</a:t>
            </a:r>
            <a:r>
              <a:rPr lang="ko-KR" altLang="en-US" dirty="0"/>
              <a:t>초 동안 반복하고 이후 위치와 속도 모두 나눠서 그래프로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830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E9459-40F2-4B07-9A46-CD5466FC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7274BE5-C907-40DD-8E1F-CF8D480EE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4345"/>
            <a:ext cx="5992031" cy="27427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921F36-2D54-4ABE-8029-2E4C4420BC28}"/>
              </a:ext>
            </a:extLst>
          </p:cNvPr>
          <p:cNvSpPr txBox="1"/>
          <p:nvPr/>
        </p:nvSpPr>
        <p:spPr>
          <a:xfrm>
            <a:off x="766916" y="4542503"/>
            <a:ext cx="108017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왼쪽부터 위치 그래프</a:t>
            </a:r>
            <a:r>
              <a:rPr lang="en-US" altLang="ko-KR" dirty="0"/>
              <a:t>, </a:t>
            </a:r>
            <a:r>
              <a:rPr lang="ko-KR" altLang="en-US" dirty="0"/>
              <a:t>속도 그래프를 그린 것이다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위치 정보 그래프를 보면 측정값의 튀는 값들을 칼만 필터가 잘 잡아주고 이동 경향도 잘 보여주는 것이 확인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속도 정보 그래프에서는 초기에는 굉장히 큰 오차가 발생하지만 일정 시간 후부터는 </a:t>
            </a:r>
            <a:r>
              <a:rPr lang="en-US" altLang="ko-KR" dirty="0"/>
              <a:t>80 </a:t>
            </a:r>
            <a:r>
              <a:rPr lang="ko-KR" altLang="en-US" dirty="0"/>
              <a:t>근처로 참값에 가깝게 추정하는 것을 볼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23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02CCC-4721-4367-9562-F62F059A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Pg</a:t>
            </a:r>
            <a:r>
              <a:rPr lang="en-US" altLang="ko-KR" dirty="0"/>
              <a:t> 88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88240FA-9D80-4FDE-9848-731F93D0E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4348"/>
            <a:ext cx="3852234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C4719-4770-49AA-A041-61AEF7F1B8F2}"/>
              </a:ext>
            </a:extLst>
          </p:cNvPr>
          <p:cNvSpPr txBox="1"/>
          <p:nvPr/>
        </p:nvSpPr>
        <p:spPr>
          <a:xfrm>
            <a:off x="5177252" y="2609319"/>
            <a:ext cx="55453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이번 코드를 통해서 속도를 측정하고 이를 이용해 위치를 추정하게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이전 코드에서는 위치를 측정하고 속도를 추정했는데 이번에는 속도를 측정하고 위치를 추정하는 것이기 </a:t>
            </a:r>
            <a:endParaRPr lang="en-US" altLang="ko-KR" dirty="0"/>
          </a:p>
          <a:p>
            <a:r>
              <a:rPr lang="ko-KR" altLang="en-US" dirty="0"/>
              <a:t>때문에 기존 시스템 모델에서 </a:t>
            </a:r>
            <a:r>
              <a:rPr lang="en-US" altLang="ko-KR" b="1" dirty="0"/>
              <a:t>H</a:t>
            </a:r>
            <a:r>
              <a:rPr lang="en-US" altLang="ko-KR" dirty="0"/>
              <a:t> </a:t>
            </a:r>
            <a:r>
              <a:rPr lang="ko-KR" altLang="en-US" dirty="0"/>
              <a:t>행렬만 바뀌고 나머지 과정은 모두 동일하다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5313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0AB9D-801C-4870-9572-7EFE400F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Pg</a:t>
            </a:r>
            <a:r>
              <a:rPr lang="en-US" altLang="ko-KR" dirty="0"/>
              <a:t> 90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3F35484-9A87-4DD5-9486-340F9B68F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393" y="2259726"/>
            <a:ext cx="3371850" cy="3248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242827-C166-42A1-8B5B-503A6F1AAFB5}"/>
              </a:ext>
            </a:extLst>
          </p:cNvPr>
          <p:cNvSpPr txBox="1"/>
          <p:nvPr/>
        </p:nvSpPr>
        <p:spPr>
          <a:xfrm>
            <a:off x="4907326" y="3170984"/>
            <a:ext cx="5810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이전 </a:t>
            </a:r>
            <a:r>
              <a:rPr lang="en-US" altLang="ko-KR" dirty="0" err="1"/>
              <a:t>GetPos</a:t>
            </a:r>
            <a:r>
              <a:rPr lang="ko-KR" altLang="en-US" dirty="0"/>
              <a:t>함수와 구하는 식은 동일하다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다만 여기서는 속도 값만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379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2A53B-D323-4B92-B63D-3904F964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Pg</a:t>
            </a:r>
            <a:r>
              <a:rPr lang="en-US" altLang="ko-KR" dirty="0"/>
              <a:t> 90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C92A476-9866-4504-A738-7842EB21A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469" y="2001794"/>
            <a:ext cx="5071882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F78B1C-6452-4392-9295-04769EA460FF}"/>
              </a:ext>
            </a:extLst>
          </p:cNvPr>
          <p:cNvSpPr txBox="1"/>
          <p:nvPr/>
        </p:nvSpPr>
        <p:spPr>
          <a:xfrm>
            <a:off x="6147128" y="1690688"/>
            <a:ext cx="5669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10</a:t>
            </a:r>
            <a:r>
              <a:rPr lang="ko-KR" altLang="en-US" dirty="0" err="1"/>
              <a:t>초동안</a:t>
            </a:r>
            <a:r>
              <a:rPr lang="ko-KR" altLang="en-US" dirty="0"/>
              <a:t> 속도를 측정하고 칼만 필터를 이용해 </a:t>
            </a:r>
            <a:r>
              <a:rPr lang="ko-KR" altLang="en-US" dirty="0" err="1"/>
              <a:t>속도값을</a:t>
            </a:r>
            <a:r>
              <a:rPr lang="ko-KR" altLang="en-US" dirty="0"/>
              <a:t> 추정한다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 이전 코드와 비교해 변경된 점은 측정값이 속도로 변하고 칼만 필터의 </a:t>
            </a:r>
            <a:r>
              <a:rPr lang="ko-KR" altLang="en-US" dirty="0" err="1"/>
              <a:t>입력값이</a:t>
            </a:r>
            <a:r>
              <a:rPr lang="ko-KR" altLang="en-US" dirty="0"/>
              <a:t> 속도가 된다는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나머지는 모두 동일하다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580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F1BAF-797A-4E8E-AC25-4F7D528E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A625D25-2698-4123-9C0D-1EE08A539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7658"/>
            <a:ext cx="6481656" cy="29204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6BEBBE-6BBE-4C8B-8971-4DB001E218E8}"/>
              </a:ext>
            </a:extLst>
          </p:cNvPr>
          <p:cNvSpPr txBox="1"/>
          <p:nvPr/>
        </p:nvSpPr>
        <p:spPr>
          <a:xfrm>
            <a:off x="838200" y="4689987"/>
            <a:ext cx="110195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차례대로 위치</a:t>
            </a:r>
            <a:r>
              <a:rPr lang="en-US" altLang="ko-KR" dirty="0"/>
              <a:t>, </a:t>
            </a:r>
            <a:r>
              <a:rPr lang="ko-KR" altLang="en-US" dirty="0"/>
              <a:t>속도 그래프를 그린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위치 그래프는 칼만 필터를 통해 구한 </a:t>
            </a:r>
            <a:r>
              <a:rPr lang="ko-KR" altLang="en-US" dirty="0" err="1"/>
              <a:t>추정값을</a:t>
            </a:r>
            <a:r>
              <a:rPr lang="ko-KR" altLang="en-US" dirty="0"/>
              <a:t> 그렸는데 초당 약 </a:t>
            </a:r>
            <a:r>
              <a:rPr lang="en-US" altLang="ko-KR" dirty="0"/>
              <a:t>80m </a:t>
            </a:r>
            <a:r>
              <a:rPr lang="ko-KR" altLang="en-US" dirty="0"/>
              <a:t>정도 일정하게 이동하는 것으로 보아 정확하게 추정되는 것을 확인할 수 있었다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속도 그래프를 보면</a:t>
            </a:r>
            <a:r>
              <a:rPr lang="en-US" altLang="ko-KR" dirty="0"/>
              <a:t>, </a:t>
            </a:r>
            <a:r>
              <a:rPr lang="ko-KR" altLang="en-US" dirty="0"/>
              <a:t>측정값의 경우에는 잡음이 많이 섞여 값이 많이 튀는데 이를 칼만 필터를 적용한 결과 잡음이 많이 제거된 것을 볼 수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086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85749-E5DB-4FA4-97A1-76148DD0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Pg</a:t>
            </a:r>
            <a:r>
              <a:rPr lang="en-US" altLang="ko-KR" dirty="0"/>
              <a:t> 93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AFE04E2-00DD-4E3D-8DCC-ABB82D61A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524" y="1744712"/>
            <a:ext cx="4067040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4A0B77-0F0E-4A7C-98A9-A22B6812B9A6}"/>
              </a:ext>
            </a:extLst>
          </p:cNvPr>
          <p:cNvSpPr txBox="1"/>
          <p:nvPr/>
        </p:nvSpPr>
        <p:spPr>
          <a:xfrm>
            <a:off x="5268557" y="2510094"/>
            <a:ext cx="6194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이번 코드는 초음파 거리계로 측정한 거리를 이용해 속도를 구하는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기존 초음파 데이터를 가지고 하나씩 보면서 칼만 필터를 적용하고 이를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이후 시간 흐름에 따라 속도와 거리 그래프를 그려보면서 결과를 분석한다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108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DDC0F-548D-4520-BC25-51C54EE7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A104DC3-998A-4C50-B354-4F25C8687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3794"/>
            <a:ext cx="5785934" cy="26018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C62206-C1FD-479F-958B-C21B6F427E6E}"/>
              </a:ext>
            </a:extLst>
          </p:cNvPr>
          <p:cNvSpPr txBox="1"/>
          <p:nvPr/>
        </p:nvSpPr>
        <p:spPr>
          <a:xfrm>
            <a:off x="838200" y="4235737"/>
            <a:ext cx="1104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</a:t>
            </a:r>
            <a:r>
              <a:rPr lang="ko-KR" altLang="en-US" sz="1600" dirty="0"/>
              <a:t>왼쪽 그래프는 측정값과 칼만 필터를 적용한 </a:t>
            </a:r>
            <a:r>
              <a:rPr lang="ko-KR" altLang="en-US" sz="1600" dirty="0" err="1"/>
              <a:t>추정값의</a:t>
            </a:r>
            <a:r>
              <a:rPr lang="ko-KR" altLang="en-US" sz="1600" dirty="0"/>
              <a:t> 거리 그래프이다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보면 튀는 측정값을 칼만 필터가 노이즈를 많이 제거해 안정적인 값을 보여주고 변화 추이도 잘 보여주고 있는 것을 확인 가능하다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다른 필터 적용 시 생겼던 시간 지연이나 이런 문제들도 없는 것을 볼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그리고 오른쪽 그래프는 칼만 필터로 추정한 속도와 위치 그래프를 그린 것이다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 이 그래프를 자세히 보면 거리 변화가 없을 때에는 속도가 </a:t>
            </a:r>
            <a:r>
              <a:rPr lang="en-US" altLang="ko-KR" sz="1600" dirty="0"/>
              <a:t>0</a:t>
            </a:r>
            <a:r>
              <a:rPr lang="ko-KR" altLang="en-US" sz="1600" dirty="0"/>
              <a:t>에 가깝고 변화가 심한 구간에서는 속도의 절대값이 커지는 것을 볼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거리가 가까워지는 경우에는 속도가 음의 값을 가지고 거리가 멀어지는 경우에는 양의 값을 가지는 것을 볼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변화를 잘 반영하는 것으로 </a:t>
            </a:r>
            <a:r>
              <a:rPr lang="ko-KR" altLang="en-US" sz="1600" dirty="0" err="1"/>
              <a:t>추정값이</a:t>
            </a:r>
            <a:r>
              <a:rPr lang="ko-KR" altLang="en-US" sz="1600" dirty="0"/>
              <a:t> 꽤 정확함을 의미한다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71276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7D45F-C5E5-4C90-BC98-274A06F9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Pg</a:t>
            </a:r>
            <a:r>
              <a:rPr lang="en-US" altLang="ko-KR" dirty="0"/>
              <a:t> 97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BBB9770-8FFC-4084-9B45-360A75033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3098"/>
            <a:ext cx="3592847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8CFB8C-E96A-4294-9FC8-529BAEF61B51}"/>
              </a:ext>
            </a:extLst>
          </p:cNvPr>
          <p:cNvSpPr txBox="1"/>
          <p:nvPr/>
        </p:nvSpPr>
        <p:spPr>
          <a:xfrm>
            <a:off x="4866968" y="2395137"/>
            <a:ext cx="66603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기존</a:t>
            </a:r>
            <a:r>
              <a:rPr lang="en-US" altLang="ko-KR" dirty="0"/>
              <a:t> </a:t>
            </a:r>
            <a:r>
              <a:rPr lang="ko-KR" altLang="en-US" dirty="0"/>
              <a:t>칼만 필터에서 칼만 이득을 계산하기 위해서는 </a:t>
            </a:r>
            <a:r>
              <a:rPr lang="ko-KR" altLang="en-US" dirty="0" err="1"/>
              <a:t>역행렬</a:t>
            </a:r>
            <a:r>
              <a:rPr lang="ko-KR" altLang="en-US" dirty="0"/>
              <a:t> 계산이 필요했는데 실시간 처리를 해야 하는 경우에는 </a:t>
            </a:r>
            <a:r>
              <a:rPr lang="ko-KR" altLang="en-US" dirty="0" err="1"/>
              <a:t>역행렬</a:t>
            </a:r>
            <a:r>
              <a:rPr lang="ko-KR" altLang="en-US" dirty="0"/>
              <a:t> 계산하는 과정이 부담이 될 수 있다</a:t>
            </a:r>
            <a:r>
              <a:rPr lang="en-US" altLang="ko-KR" dirty="0"/>
              <a:t>. </a:t>
            </a:r>
            <a:r>
              <a:rPr lang="ko-KR" altLang="en-US" dirty="0"/>
              <a:t>이를 위해 </a:t>
            </a:r>
            <a:r>
              <a:rPr lang="ko-KR" altLang="en-US" dirty="0" err="1"/>
              <a:t>역행렬</a:t>
            </a:r>
            <a:r>
              <a:rPr lang="ko-KR" altLang="en-US" dirty="0"/>
              <a:t> 계산과정을 간소화 한 코드이다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 모델을 그대로 사용하기 때문에 코드는 거의 똑같지만 칼만 이득 계산하는 부분을 보면 기존에는 역행렬을 사용했지만 이번 코드에서는 식 정리를 통해 </a:t>
            </a:r>
            <a:r>
              <a:rPr lang="ko-KR" altLang="en-US" dirty="0" err="1"/>
              <a:t>역행렬</a:t>
            </a:r>
            <a:r>
              <a:rPr lang="ko-KR" altLang="en-US" dirty="0"/>
              <a:t> 없이 계산하는 코드를 통해 칼만 필터를 사용해 보았다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80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C7601-7DAB-4FC9-80FD-B7B49005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Pg</a:t>
            </a:r>
            <a:r>
              <a:rPr lang="en-US" altLang="ko-KR" dirty="0"/>
              <a:t> 71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51EF1E7-5947-42D4-9D2A-1B0AB6A52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0124"/>
            <a:ext cx="343962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B262D4-12D1-4A1E-8856-A8791E3AD389}"/>
              </a:ext>
            </a:extLst>
          </p:cNvPr>
          <p:cNvSpPr txBox="1"/>
          <p:nvPr/>
        </p:nvSpPr>
        <p:spPr>
          <a:xfrm>
            <a:off x="4731390" y="2390862"/>
            <a:ext cx="60232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간단한 칼만 필터를 실행하는 함수이다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처음 실행 시 초기에 필요한 값</a:t>
            </a:r>
            <a:r>
              <a:rPr lang="en-US" altLang="ko-KR" dirty="0"/>
              <a:t>(A, H, Q, R, x, P)</a:t>
            </a:r>
            <a:r>
              <a:rPr lang="ko-KR" altLang="en-US" dirty="0"/>
              <a:t>값을 설정하고 이후 과정을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순서대로 </a:t>
            </a:r>
            <a:r>
              <a:rPr lang="ko-KR" altLang="en-US" dirty="0" err="1"/>
              <a:t>추정값과</a:t>
            </a:r>
            <a:r>
              <a:rPr lang="ko-KR" altLang="en-US" dirty="0"/>
              <a:t> 오차 공분산 값을 예측하고 이후 칼만 이득을 계산한다</a:t>
            </a:r>
            <a:r>
              <a:rPr lang="en-US" altLang="ko-KR" dirty="0"/>
              <a:t>. </a:t>
            </a:r>
            <a:r>
              <a:rPr lang="ko-KR" altLang="en-US" dirty="0"/>
              <a:t>구한 칼만 이득을 이용해 </a:t>
            </a:r>
            <a:r>
              <a:rPr lang="ko-KR" altLang="en-US" dirty="0" err="1"/>
              <a:t>추정값을</a:t>
            </a:r>
            <a:r>
              <a:rPr lang="ko-KR" altLang="en-US" dirty="0"/>
              <a:t> 계산하고 이후 오차 공분산을 다시 계산한다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계산한 </a:t>
            </a:r>
            <a:r>
              <a:rPr lang="ko-KR" altLang="en-US" dirty="0" err="1"/>
              <a:t>추정값을</a:t>
            </a:r>
            <a:r>
              <a:rPr lang="ko-KR" altLang="en-US" dirty="0"/>
              <a:t> 마지막에 반환하고 종료한다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0656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9383C-4E0C-4CC7-BCA6-D8E7318A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Pg</a:t>
            </a:r>
            <a:r>
              <a:rPr lang="ko-KR" altLang="en-US" dirty="0"/>
              <a:t> </a:t>
            </a:r>
            <a:r>
              <a:rPr lang="en-US" altLang="ko-KR" dirty="0"/>
              <a:t>97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85B19F1-2C02-4D1B-9B70-E0872FBDF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531" y="1917904"/>
            <a:ext cx="3605183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231C22-1D0D-4940-93F1-92E9AC37B851}"/>
              </a:ext>
            </a:extLst>
          </p:cNvPr>
          <p:cNvSpPr txBox="1"/>
          <p:nvPr/>
        </p:nvSpPr>
        <p:spPr>
          <a:xfrm>
            <a:off x="4648692" y="3227561"/>
            <a:ext cx="6589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</a:t>
            </a:r>
            <a:r>
              <a:rPr lang="en-US" altLang="ko-KR" dirty="0"/>
              <a:t> 84pg </a:t>
            </a:r>
            <a:r>
              <a:rPr lang="ko-KR" altLang="en-US" dirty="0"/>
              <a:t>에서 사용했던 칼만 필터와 수정한 칼만 필터를 따로 적용시켜 보면서 저장하는 코드이다</a:t>
            </a:r>
            <a:r>
              <a:rPr lang="en-US" altLang="ko-KR" dirty="0"/>
              <a:t>. </a:t>
            </a:r>
            <a:r>
              <a:rPr lang="ko-KR" altLang="en-US" dirty="0"/>
              <a:t>이후 이 결과를 비교하기 위해 그래프를 출력해 비교해 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198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ED86B-A69B-45B5-9F0C-66118FFE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F9BA9E3-F87C-4279-9640-C6CE4C789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377" y="1425217"/>
            <a:ext cx="5863466" cy="26456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160A0C-7969-4844-B760-3D8201A4C801}"/>
              </a:ext>
            </a:extLst>
          </p:cNvPr>
          <p:cNvSpPr txBox="1"/>
          <p:nvPr/>
        </p:nvSpPr>
        <p:spPr>
          <a:xfrm>
            <a:off x="1014689" y="4442214"/>
            <a:ext cx="92029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그래프를 보면 빨간색 점으로 표시된 것이 역행렬을 이용한 칼만 필터의 </a:t>
            </a:r>
            <a:r>
              <a:rPr lang="ko-KR" altLang="en-US" dirty="0" err="1"/>
              <a:t>추정값이고</a:t>
            </a:r>
            <a:r>
              <a:rPr lang="ko-KR" altLang="en-US" dirty="0"/>
              <a:t> 파란색 그래프가 수정한 칼만 필터의 </a:t>
            </a:r>
            <a:r>
              <a:rPr lang="ko-KR" altLang="en-US" dirty="0" err="1"/>
              <a:t>추정값이다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자세히 보면 두 개의 그래프 사이의 차이가 없다</a:t>
            </a:r>
            <a:r>
              <a:rPr lang="en-US" altLang="ko-KR" dirty="0"/>
              <a:t>. </a:t>
            </a:r>
            <a:r>
              <a:rPr lang="ko-KR" altLang="en-US" dirty="0"/>
              <a:t>이는 서로 다른 식을 적용한 것이 아닌 기존 식을 정리해서 사용한 결과이기 때문이다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방법은 모델의 행렬이 커지게 되면 사용하기 어려워지는 단점이 있지만 현재같은 경우에는 효율적으로 계산을 단순하게</a:t>
            </a:r>
            <a:r>
              <a:rPr lang="en-US" altLang="ko-KR" dirty="0"/>
              <a:t> </a:t>
            </a:r>
            <a:r>
              <a:rPr lang="ko-KR" altLang="en-US" dirty="0"/>
              <a:t>할 수 있는 장점이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993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C2971-8885-4620-A5EE-EE7227A1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Pg</a:t>
            </a:r>
            <a:r>
              <a:rPr lang="ko-KR" altLang="en-US" dirty="0"/>
              <a:t> </a:t>
            </a:r>
            <a:r>
              <a:rPr lang="en-US" altLang="ko-KR" dirty="0"/>
              <a:t>103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009BA21-27AA-425F-8814-32D1FDC34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1341"/>
            <a:ext cx="3775301" cy="52798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07FFF3-C0D5-46DF-A965-C30160E46E7E}"/>
              </a:ext>
            </a:extLst>
          </p:cNvPr>
          <p:cNvSpPr txBox="1"/>
          <p:nvPr/>
        </p:nvSpPr>
        <p:spPr>
          <a:xfrm>
            <a:off x="4924835" y="2170962"/>
            <a:ext cx="61176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이번 칼만 필터는 영상에서 공을 추적할 때</a:t>
            </a:r>
            <a:r>
              <a:rPr lang="en-US" altLang="ko-KR" dirty="0"/>
              <a:t>, </a:t>
            </a:r>
            <a:r>
              <a:rPr lang="ko-KR" altLang="en-US" dirty="0"/>
              <a:t>측정한 공의 중심 좌표점을 이용해 추정 좌표점을 구하는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시스템 모델은 이전과 동일하게 위치와 속도를 이용한다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다만 이번 모델은 </a:t>
            </a:r>
            <a:r>
              <a:rPr lang="en-US" altLang="ko-KR" dirty="0"/>
              <a:t>2</a:t>
            </a:r>
            <a:r>
              <a:rPr lang="ko-KR" altLang="en-US" dirty="0"/>
              <a:t>차원 데이터를 이용하기 때문에 상태 변수를 </a:t>
            </a:r>
            <a:r>
              <a:rPr lang="en-US" altLang="ko-KR" dirty="0"/>
              <a:t>x </a:t>
            </a:r>
            <a:r>
              <a:rPr lang="ko-KR" altLang="en-US" dirty="0"/>
              <a:t>좌표의 위치와 속도</a:t>
            </a:r>
            <a:r>
              <a:rPr lang="en-US" altLang="ko-KR" dirty="0"/>
              <a:t>, y</a:t>
            </a:r>
            <a:r>
              <a:rPr lang="ko-KR" altLang="en-US" dirty="0"/>
              <a:t>좌표의 위치와 속도 총 </a:t>
            </a:r>
            <a:r>
              <a:rPr lang="en-US" altLang="ko-KR" dirty="0"/>
              <a:t>4</a:t>
            </a:r>
            <a:r>
              <a:rPr lang="ko-KR" altLang="en-US" dirty="0"/>
              <a:t>가지로 확장한다</a:t>
            </a:r>
            <a:r>
              <a:rPr lang="en-US" altLang="ko-KR" dirty="0"/>
              <a:t>. </a:t>
            </a:r>
            <a:r>
              <a:rPr lang="ko-KR" altLang="en-US" dirty="0"/>
              <a:t>기존 </a:t>
            </a:r>
            <a:r>
              <a:rPr lang="en-US" altLang="ko-KR" dirty="0"/>
              <a:t>1</a:t>
            </a:r>
            <a:r>
              <a:rPr lang="ko-KR" altLang="en-US" dirty="0"/>
              <a:t>차원 데이터를 </a:t>
            </a:r>
            <a:r>
              <a:rPr lang="en-US" altLang="ko-KR" dirty="0"/>
              <a:t>2</a:t>
            </a:r>
            <a:r>
              <a:rPr lang="ko-KR" altLang="en-US" dirty="0"/>
              <a:t>차원으로 확장하는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 나머지 과정은 동일하다</a:t>
            </a:r>
            <a:r>
              <a:rPr lang="en-US" altLang="ko-KR" dirty="0"/>
              <a:t>. </a:t>
            </a:r>
            <a:r>
              <a:rPr lang="ko-KR" altLang="en-US" dirty="0"/>
              <a:t>칼만 필터 알고리즘을 실행하고 </a:t>
            </a:r>
            <a:r>
              <a:rPr lang="en-US" altLang="ko-KR" dirty="0" err="1"/>
              <a:t>x,y</a:t>
            </a:r>
            <a:r>
              <a:rPr lang="ko-KR" altLang="en-US" dirty="0"/>
              <a:t>축 좌표를 반환한다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1481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3C4F1-C221-4548-B547-2EB392DF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Pg</a:t>
            </a:r>
            <a:r>
              <a:rPr lang="en-US" altLang="ko-KR" dirty="0"/>
              <a:t> 107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E387DA5-31BF-4A08-9048-0E6F78A06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562" y="2010183"/>
            <a:ext cx="4399686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43840B-597B-4E4B-ADF9-4F1BCD18B43C}"/>
              </a:ext>
            </a:extLst>
          </p:cNvPr>
          <p:cNvSpPr txBox="1"/>
          <p:nvPr/>
        </p:nvSpPr>
        <p:spPr>
          <a:xfrm>
            <a:off x="5869858" y="1758008"/>
            <a:ext cx="58875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공의 중심점의 좌표를 반환하는 코드이다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맨 처음에 아무것도 없는 백색 배경 이미지를 불러온 뒤 저장한다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이후에는 차례대로 이미지를 불러오면서 맨 처음 저장 이미지와 차분을 진행한다</a:t>
            </a:r>
            <a:r>
              <a:rPr lang="en-US" altLang="ko-KR" dirty="0"/>
              <a:t>. </a:t>
            </a:r>
            <a:r>
              <a:rPr lang="ko-KR" altLang="en-US" dirty="0"/>
              <a:t>이렇게 해서 이전 이미지와 </a:t>
            </a:r>
            <a:r>
              <a:rPr lang="ko-KR" altLang="en-US" dirty="0" err="1"/>
              <a:t>픽셀값이</a:t>
            </a:r>
            <a:r>
              <a:rPr lang="ko-KR" altLang="en-US" dirty="0"/>
              <a:t> </a:t>
            </a:r>
            <a:r>
              <a:rPr lang="en-US" altLang="ko-KR" dirty="0"/>
              <a:t>10 </a:t>
            </a:r>
            <a:r>
              <a:rPr lang="ko-KR" altLang="en-US" dirty="0"/>
              <a:t>이상 차이나는 위치 좌표를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중심 좌표점을 </a:t>
            </a:r>
            <a:r>
              <a:rPr lang="en-US" altLang="ko-KR" dirty="0" err="1"/>
              <a:t>regionprops</a:t>
            </a:r>
            <a:r>
              <a:rPr lang="ko-KR" altLang="en-US" dirty="0"/>
              <a:t>함수를 이용해 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마지막에는 이 값에 노이즈를 일부 섞어 노이즈 섞인 </a:t>
            </a:r>
            <a:r>
              <a:rPr lang="ko-KR" altLang="en-US" dirty="0" err="1"/>
              <a:t>좌표값들을</a:t>
            </a:r>
            <a:r>
              <a:rPr lang="ko-KR" altLang="en-US" dirty="0"/>
              <a:t>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62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4F62E-2CB0-4B00-8C4D-4F151CF7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Pg</a:t>
            </a:r>
            <a:r>
              <a:rPr lang="ko-KR" altLang="en-US" dirty="0"/>
              <a:t> </a:t>
            </a:r>
            <a:r>
              <a:rPr lang="en-US" altLang="ko-KR" dirty="0"/>
              <a:t>105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55A9DBC-F66C-4B60-8247-CDBF4F761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589" y="1892737"/>
            <a:ext cx="4407744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F7097B-1351-4939-8E0D-94B50C0890AE}"/>
              </a:ext>
            </a:extLst>
          </p:cNvPr>
          <p:cNvSpPr txBox="1"/>
          <p:nvPr/>
        </p:nvSpPr>
        <p:spPr>
          <a:xfrm>
            <a:off x="5557192" y="2968853"/>
            <a:ext cx="62297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</a:t>
            </a:r>
            <a:r>
              <a:rPr lang="en-US" altLang="ko-KR" dirty="0"/>
              <a:t>24</a:t>
            </a:r>
            <a:r>
              <a:rPr lang="ko-KR" altLang="en-US" dirty="0"/>
              <a:t>장에 대해 각각의 이미지를 불러오면서 공의 중심 좌표점을 측정하고 이를 이용해 칼만 필터를 적용한다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과정에서 구한 값들을 그래프에 그려 보면서 칼만 필터와 영상 처리만을 이용한 정확도를 비교해본다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24</a:t>
            </a:r>
            <a:r>
              <a:rPr lang="ko-KR" altLang="en-US" dirty="0"/>
              <a:t>장에 대한 처리가 끝나면 각 좌표점들을 그래프로 출력해 보면서 어떤 차이가 있는지 분석해 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2504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EF09C-BD58-4A96-9756-295F7B28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10" name="gg">
            <a:hlinkClick r:id="" action="ppaction://media"/>
            <a:extLst>
              <a:ext uri="{FF2B5EF4-FFF2-40B4-BE49-F238E27FC236}">
                <a16:creationId xmlns:a16="http://schemas.microsoft.com/office/drawing/2014/main" id="{10C14B4C-88DB-4DBA-99CF-604C0853719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4855" y="1596800"/>
            <a:ext cx="5154613" cy="38655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E70891-50D0-43FE-B15B-C4581E2EF43C}"/>
              </a:ext>
            </a:extLst>
          </p:cNvPr>
          <p:cNvSpPr txBox="1"/>
          <p:nvPr/>
        </p:nvSpPr>
        <p:spPr>
          <a:xfrm>
            <a:off x="6678070" y="3238746"/>
            <a:ext cx="4312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영상 처리를 이용해 측정한 값이 빨간색</a:t>
            </a:r>
            <a:r>
              <a:rPr lang="en-US" altLang="ko-KR" dirty="0"/>
              <a:t>, </a:t>
            </a:r>
            <a:r>
              <a:rPr lang="ko-KR" altLang="en-US" dirty="0"/>
              <a:t>칼만 필터를 이용해 추정한 값이 파란색으로 표시된다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46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509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D8083-ED46-4578-AC26-5976356D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E5845CD-5DB9-49E1-A74D-489F3528A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161" y="1536557"/>
            <a:ext cx="3280413" cy="29646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5CFE47-2B53-4211-A6FE-6FA8E1B4CC0A}"/>
              </a:ext>
            </a:extLst>
          </p:cNvPr>
          <p:cNvSpPr txBox="1"/>
          <p:nvPr/>
        </p:nvSpPr>
        <p:spPr>
          <a:xfrm>
            <a:off x="4949559" y="1726220"/>
            <a:ext cx="6309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칼만 필터의 </a:t>
            </a:r>
            <a:r>
              <a:rPr lang="ko-KR" altLang="en-US" dirty="0" err="1"/>
              <a:t>추정값과</a:t>
            </a:r>
            <a:r>
              <a:rPr lang="ko-KR" altLang="en-US" dirty="0"/>
              <a:t> 영상 처리를 이용한 측정값 그래프를 비교해보면 칼만 필터 데이터가 대각선에 가깝다</a:t>
            </a:r>
            <a:r>
              <a:rPr lang="en-US" altLang="ko-KR" dirty="0"/>
              <a:t>. </a:t>
            </a:r>
            <a:r>
              <a:rPr lang="ko-KR" altLang="en-US" dirty="0"/>
              <a:t>이는 측정값에 있는 오차 때문에 측정값 그래프가 대각선이 되지 못했는데 칼만 필터가 이 잡음을 효과적으로 잘 제거했음을 보여준다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맨 오른쪽 상단을 보면 이 때에는 오차가 굉장히 큰 것을 볼 수 있다</a:t>
            </a:r>
            <a:r>
              <a:rPr lang="en-US" altLang="ko-KR" dirty="0"/>
              <a:t>. </a:t>
            </a:r>
            <a:r>
              <a:rPr lang="ko-KR" altLang="en-US" dirty="0"/>
              <a:t>이는 초기의 오차가 있고 칼만 필터가 충분히 수렴하지 못해 나타난 결과이다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082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A3DAA-D029-40F5-8BC4-FD50881B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측정 값</a:t>
            </a:r>
            <a:r>
              <a:rPr lang="en-US" altLang="ko-KR" dirty="0"/>
              <a:t>/</a:t>
            </a:r>
            <a:r>
              <a:rPr lang="ko-KR" altLang="en-US" dirty="0"/>
              <a:t>칼만 필터 추정 값</a:t>
            </a:r>
            <a:r>
              <a:rPr lang="en-US" altLang="ko-KR" dirty="0"/>
              <a:t>/</a:t>
            </a:r>
            <a:r>
              <a:rPr lang="ko-KR" altLang="en-US" dirty="0"/>
              <a:t>실제 값 비교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1943C91-6DE4-4512-ABDC-362ECB378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6798"/>
            <a:ext cx="7620000" cy="2533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19570E-A12D-4B6F-B16C-B55C3AE6BB67}"/>
              </a:ext>
            </a:extLst>
          </p:cNvPr>
          <p:cNvSpPr txBox="1"/>
          <p:nvPr/>
        </p:nvSpPr>
        <p:spPr>
          <a:xfrm>
            <a:off x="838199" y="4454554"/>
            <a:ext cx="10327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이전 찍은 데이터와 실제 데이터의 참값</a:t>
            </a:r>
            <a:r>
              <a:rPr lang="en-US" altLang="ko-KR" dirty="0"/>
              <a:t>, </a:t>
            </a:r>
            <a:r>
              <a:rPr lang="ko-KR" altLang="en-US" dirty="0"/>
              <a:t>그리고 칼만 필터를 적용한 </a:t>
            </a:r>
            <a:r>
              <a:rPr lang="ko-KR" altLang="en-US" dirty="0" err="1"/>
              <a:t>추정값을</a:t>
            </a:r>
            <a:r>
              <a:rPr lang="ko-KR" altLang="en-US" dirty="0"/>
              <a:t> 비교하며 어떤 차이가 있는지 그래프를 그려본다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108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DB370-981F-44B2-A820-215E6CE4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FAC4BD9-7453-4D40-8008-26FD8A532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251" y="1464898"/>
            <a:ext cx="5869055" cy="26644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08A79D-B2DE-4963-983F-9D91243B50BD}"/>
              </a:ext>
            </a:extLst>
          </p:cNvPr>
          <p:cNvSpPr txBox="1"/>
          <p:nvPr/>
        </p:nvSpPr>
        <p:spPr>
          <a:xfrm>
            <a:off x="594919" y="4211273"/>
            <a:ext cx="111245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</a:t>
            </a:r>
            <a:r>
              <a:rPr lang="ko-KR" altLang="en-US" sz="1600" dirty="0"/>
              <a:t>왼쪽이 </a:t>
            </a:r>
            <a:r>
              <a:rPr lang="en-US" altLang="ko-KR" sz="1600" dirty="0"/>
              <a:t>x</a:t>
            </a:r>
            <a:r>
              <a:rPr lang="ko-KR" altLang="en-US" sz="1600" dirty="0"/>
              <a:t>좌표 그래프</a:t>
            </a:r>
            <a:r>
              <a:rPr lang="en-US" altLang="ko-KR" sz="1600" dirty="0"/>
              <a:t>, </a:t>
            </a:r>
            <a:r>
              <a:rPr lang="ko-KR" altLang="en-US" sz="1600" dirty="0"/>
              <a:t>오른쪽이 </a:t>
            </a:r>
            <a:r>
              <a:rPr lang="en-US" altLang="ko-KR" sz="1600" dirty="0"/>
              <a:t>y</a:t>
            </a:r>
            <a:r>
              <a:rPr lang="ko-KR" altLang="en-US" sz="1600" dirty="0"/>
              <a:t>좌표 그래프이다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또한 그래프에서 빨간색이 측정값</a:t>
            </a:r>
            <a:r>
              <a:rPr lang="en-US" altLang="ko-KR" sz="1600" dirty="0"/>
              <a:t>, </a:t>
            </a:r>
            <a:r>
              <a:rPr lang="ko-KR" altLang="en-US" sz="1600" dirty="0"/>
              <a:t>검은색이 참값</a:t>
            </a:r>
            <a:r>
              <a:rPr lang="en-US" altLang="ko-KR" sz="1600" dirty="0"/>
              <a:t>, </a:t>
            </a:r>
            <a:r>
              <a:rPr lang="ko-KR" altLang="en-US" sz="1600" dirty="0"/>
              <a:t>파란색이 칼만 필터 </a:t>
            </a:r>
            <a:r>
              <a:rPr lang="ko-KR" altLang="en-US" sz="1600" dirty="0" err="1"/>
              <a:t>추정값이다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측정값을 보면</a:t>
            </a:r>
            <a:r>
              <a:rPr lang="en-US" altLang="ko-KR" sz="1600" dirty="0"/>
              <a:t>, </a:t>
            </a:r>
            <a:r>
              <a:rPr lang="ko-KR" altLang="en-US" sz="1600" dirty="0"/>
              <a:t>반듯한 대각선을 이루고 있는 참값과는 달리 값이 튀면서 반듯한 대각선을 이루지 못하고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노이즈 때문에 측정값이 튀기 때문에 발생한 결과이다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그리고 </a:t>
            </a:r>
            <a:r>
              <a:rPr lang="ko-KR" altLang="en-US" sz="1600" dirty="0" err="1"/>
              <a:t>추정값의</a:t>
            </a:r>
            <a:r>
              <a:rPr lang="ko-KR" altLang="en-US" sz="1600" dirty="0"/>
              <a:t> 경우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추정값도</a:t>
            </a:r>
            <a:r>
              <a:rPr lang="ko-KR" altLang="en-US" sz="1600" dirty="0"/>
              <a:t> 반듯한 대각선이 되지는 못했지만 이리저리 튀는 측정값과는 달리 값이 안정적으로 변하는 모습이 보이고 시간이 지날수록 오차가 작아지는 모습을 관측 가능하다</a:t>
            </a:r>
            <a:r>
              <a:rPr lang="en-US" altLang="ko-KR" sz="1600" dirty="0"/>
              <a:t>. 2</a:t>
            </a:r>
            <a:r>
              <a:rPr lang="ko-KR" altLang="en-US" sz="1600" dirty="0"/>
              <a:t>차원 데이터에서도 이전과 마찬가지로 초기에 오차가 있지만 시간이 지남에 따라 이 오차가 수렴해 참값에 가까운 값을 추정 가능한 것을 그래프가 보여주고 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4532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BCB2A-837F-4E26-A3E7-A7697833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참값 </a:t>
            </a:r>
            <a:r>
              <a:rPr lang="en-US" altLang="ko-KR" dirty="0"/>
              <a:t>[0,0]</a:t>
            </a:r>
            <a:r>
              <a:rPr lang="ko-KR" altLang="en-US" dirty="0"/>
              <a:t>일 때 </a:t>
            </a:r>
            <a:r>
              <a:rPr lang="ko-KR" altLang="en-US" dirty="0" err="1"/>
              <a:t>추정값</a:t>
            </a:r>
            <a:r>
              <a:rPr lang="ko-KR" altLang="en-US" dirty="0"/>
              <a:t>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13301-821B-4C54-8A14-D7277254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참값 </a:t>
            </a:r>
            <a:r>
              <a:rPr lang="en-US" altLang="ko-KR" dirty="0"/>
              <a:t>0,0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ko-KR" altLang="en-US" dirty="0" err="1"/>
              <a:t>추정값</a:t>
            </a:r>
            <a:r>
              <a:rPr lang="en-US" altLang="ko-KR" dirty="0"/>
              <a:t> </a:t>
            </a:r>
            <a:r>
              <a:rPr lang="ko-KR" altLang="en-US" dirty="0"/>
              <a:t>변화 관측</a:t>
            </a:r>
            <a:endParaRPr lang="en-US" altLang="ko-KR" dirty="0"/>
          </a:p>
          <a:p>
            <a:pPr lvl="1"/>
            <a:r>
              <a:rPr lang="en-US" altLang="ko-KR" dirty="0" err="1"/>
              <a:t>GetBallPos</a:t>
            </a:r>
            <a:r>
              <a:rPr lang="ko-KR" altLang="en-US" dirty="0"/>
              <a:t>함수에서 참값 </a:t>
            </a:r>
            <a:r>
              <a:rPr lang="ko-KR" altLang="en-US" dirty="0" err="1"/>
              <a:t>반환값을</a:t>
            </a:r>
            <a:r>
              <a:rPr lang="ko-KR" altLang="en-US" dirty="0"/>
              <a:t> </a:t>
            </a:r>
            <a:r>
              <a:rPr lang="en-US" altLang="ko-KR" dirty="0"/>
              <a:t>[0,0]</a:t>
            </a:r>
            <a:r>
              <a:rPr lang="ko-KR" altLang="en-US" dirty="0"/>
              <a:t>으로 수정하고 코드 다시 진행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BEBA66-A8D9-4A9A-8464-4B30BA5A1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30" y="3072860"/>
            <a:ext cx="4430411" cy="224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0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A909B-C138-4832-9F5B-4904E325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Pg</a:t>
            </a:r>
            <a:r>
              <a:rPr lang="en-US" altLang="ko-KR" dirty="0"/>
              <a:t> 72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4212ED8-908A-4A4D-AB23-4E6354FC0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346611"/>
            <a:ext cx="3649910" cy="5450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F65593-8A0D-4B3A-A14F-E298666D102B}"/>
              </a:ext>
            </a:extLst>
          </p:cNvPr>
          <p:cNvSpPr txBox="1"/>
          <p:nvPr/>
        </p:nvSpPr>
        <p:spPr>
          <a:xfrm>
            <a:off x="4748169" y="2890314"/>
            <a:ext cx="71725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0.2</a:t>
            </a:r>
            <a:r>
              <a:rPr lang="ko-KR" altLang="en-US" dirty="0"/>
              <a:t>초마다 전압을 측정하고 이 측정값을 필터를 적용해서 비교해보는 코드이다</a:t>
            </a:r>
            <a:r>
              <a:rPr lang="en-US" altLang="ko-KR" dirty="0"/>
              <a:t>. </a:t>
            </a:r>
            <a:r>
              <a:rPr lang="ko-KR" altLang="en-US" dirty="0"/>
              <a:t>이전에 작성한 </a:t>
            </a:r>
            <a:r>
              <a:rPr lang="en-US" altLang="ko-KR" dirty="0" err="1"/>
              <a:t>GetVolt</a:t>
            </a:r>
            <a:r>
              <a:rPr lang="ko-KR" altLang="en-US" dirty="0"/>
              <a:t>함수를 이용해 전압을 측정하고 이 값을 평균필터</a:t>
            </a:r>
            <a:r>
              <a:rPr lang="en-US" altLang="ko-KR" dirty="0"/>
              <a:t>, </a:t>
            </a:r>
            <a:r>
              <a:rPr lang="ko-KR" altLang="en-US" dirty="0"/>
              <a:t>저주파 통과필터</a:t>
            </a:r>
            <a:r>
              <a:rPr lang="en-US" altLang="ko-KR" dirty="0"/>
              <a:t>, </a:t>
            </a:r>
            <a:r>
              <a:rPr lang="ko-KR" altLang="en-US" dirty="0"/>
              <a:t>칼만 필터를 적용하고 적용한 값을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 각각의 필터마다 저장한 값 그래프를 출력해 비교해본다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9491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64547-5801-405A-9386-DA98307D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51439EE-E8C7-4626-A940-6EE804B9B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237" y="1448121"/>
            <a:ext cx="6069188" cy="27715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BDF8A7-1E38-4BE7-A3D6-43E530F4C5D3}"/>
              </a:ext>
            </a:extLst>
          </p:cNvPr>
          <p:cNvSpPr txBox="1"/>
          <p:nvPr/>
        </p:nvSpPr>
        <p:spPr>
          <a:xfrm>
            <a:off x="838200" y="4521666"/>
            <a:ext cx="9874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결과를 비교해 보면</a:t>
            </a:r>
            <a:r>
              <a:rPr lang="en-US" altLang="ko-KR" dirty="0"/>
              <a:t>, </a:t>
            </a:r>
            <a:r>
              <a:rPr lang="ko-KR" altLang="en-US" dirty="0"/>
              <a:t>참값 그래프를 빼고는 이전 과정에서 보여준 바와 크게 차이가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칼만 필터를 적용할 때 이전 </a:t>
            </a:r>
            <a:r>
              <a:rPr lang="ko-KR" altLang="en-US" dirty="0" err="1"/>
              <a:t>추정값과</a:t>
            </a:r>
            <a:r>
              <a:rPr lang="ko-KR" altLang="en-US" dirty="0"/>
              <a:t> 측정값만 활용되고 참값은 전혀 쓰이지 않기 때문에 칼만 필터에서 참값을 변화시켜도 차이를 얻을 수 없었다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64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8EDCA-5B98-42B1-B8DB-2B64E753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Pg</a:t>
            </a:r>
            <a:r>
              <a:rPr lang="en-US" altLang="ko-KR" dirty="0"/>
              <a:t> 73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939BE1C-8A4E-4AA1-A14E-429ABD0B1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862" y="2610204"/>
            <a:ext cx="4595281" cy="1828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ABF0C5-7F59-4ECA-A98E-426855E1DCED}"/>
              </a:ext>
            </a:extLst>
          </p:cNvPr>
          <p:cNvSpPr txBox="1"/>
          <p:nvPr/>
        </p:nvSpPr>
        <p:spPr>
          <a:xfrm>
            <a:off x="5637402" y="3162650"/>
            <a:ext cx="5905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전압값</a:t>
            </a:r>
            <a:r>
              <a:rPr lang="ko-KR" altLang="en-US" dirty="0"/>
              <a:t> 측정하는 함수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참값 </a:t>
            </a:r>
            <a:r>
              <a:rPr lang="en-US" altLang="ko-KR" dirty="0"/>
              <a:t>14.4V</a:t>
            </a:r>
            <a:r>
              <a:rPr lang="ko-KR" altLang="en-US" dirty="0"/>
              <a:t>에 노이즈가 섞인 값이 반환된다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53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0008E-D81A-4B19-8FE0-B84E9DA4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DAA5411-747C-4095-8F55-3D7C20CC9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3867"/>
            <a:ext cx="10001157" cy="3007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B69723-7429-4D34-AE2A-A020655688C0}"/>
              </a:ext>
            </a:extLst>
          </p:cNvPr>
          <p:cNvSpPr txBox="1"/>
          <p:nvPr/>
        </p:nvSpPr>
        <p:spPr>
          <a:xfrm>
            <a:off x="663511" y="4549676"/>
            <a:ext cx="10175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측정 잡음 때문에 측정값은 넓게 퍼져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필터를 거친 값은 상대적으로 참값에 가깝게 모여 있는 것을 볼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필터를 거치면서 노이즈가 제거되어 참값에 가까워졌기 때문이다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평균 필터의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샘플의 개수가 늘어남에 따라 안정적인 값이 나오게 되었고</a:t>
            </a:r>
            <a:r>
              <a:rPr lang="en-US" altLang="ko-KR" sz="1600" dirty="0"/>
              <a:t>, </a:t>
            </a:r>
            <a:r>
              <a:rPr lang="ko-KR" altLang="en-US" sz="1600" dirty="0"/>
              <a:t>칼만 필터의 경우에는 시간이 지날수록 오차 공분산의 값이 작아져 칼만 이득 값이 줄어든다</a:t>
            </a:r>
            <a:r>
              <a:rPr lang="en-US" altLang="ko-KR" sz="1600" dirty="0"/>
              <a:t>. </a:t>
            </a:r>
            <a:r>
              <a:rPr lang="ko-KR" altLang="en-US" sz="1600" dirty="0"/>
              <a:t>칼만 이득이 줄어들면 추정 값의 변화 또한 줄어들기 때문에 시간이 지날수록 안정적인 값이 나오는 것을 확인 가능하다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또한 저주파 필터와 칼만 필터의 </a:t>
            </a:r>
            <a:r>
              <a:rPr lang="ko-KR" altLang="en-US" sz="1600" dirty="0" err="1"/>
              <a:t>추정값</a:t>
            </a:r>
            <a:r>
              <a:rPr lang="ko-KR" altLang="en-US" sz="1600" dirty="0"/>
              <a:t> 계산 방식이 유사하기 때문에 저주파 필터 또한 안정적인 값을 내보내는 것을 볼 수 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670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1C011-6379-46A4-9049-B6C44DC6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Pg</a:t>
            </a:r>
            <a:r>
              <a:rPr lang="en-US" altLang="ko-KR" dirty="0"/>
              <a:t> 74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56336FB-926B-4800-AF3E-E68F714A6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117" y="1690688"/>
            <a:ext cx="392702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AB62DD-28A9-4CE2-AE49-C3996DC47420}"/>
              </a:ext>
            </a:extLst>
          </p:cNvPr>
          <p:cNvSpPr txBox="1"/>
          <p:nvPr/>
        </p:nvSpPr>
        <p:spPr>
          <a:xfrm>
            <a:off x="5123364" y="3313651"/>
            <a:ext cx="615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이전에 나왔던 칼만코드와 동일하나 반환 값이 </a:t>
            </a:r>
            <a:r>
              <a:rPr lang="ko-KR" altLang="en-US" dirty="0" err="1"/>
              <a:t>추정값</a:t>
            </a:r>
            <a:r>
              <a:rPr lang="ko-KR" altLang="en-US" dirty="0"/>
              <a:t> 뿐만 아니라 오차 공분산</a:t>
            </a:r>
            <a:r>
              <a:rPr lang="en-US" altLang="ko-KR" dirty="0"/>
              <a:t>, </a:t>
            </a:r>
            <a:r>
              <a:rPr lang="ko-KR" altLang="en-US" dirty="0"/>
              <a:t>칼만 </a:t>
            </a:r>
            <a:r>
              <a:rPr lang="ko-KR" altLang="en-US" dirty="0" err="1"/>
              <a:t>이득값을</a:t>
            </a:r>
            <a:r>
              <a:rPr lang="ko-KR" altLang="en-US" dirty="0"/>
              <a:t> 같이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63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BF53A-C02C-43B3-8DDE-1C6F9619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Pg</a:t>
            </a:r>
            <a:r>
              <a:rPr lang="en-US" altLang="ko-KR" dirty="0"/>
              <a:t> 74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7DBE488-37B7-40D4-B9B7-A58317E64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8225"/>
            <a:ext cx="3790414" cy="49275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B3D91A-BD0B-434B-9CEF-6C59323A54F4}"/>
              </a:ext>
            </a:extLst>
          </p:cNvPr>
          <p:cNvSpPr txBox="1"/>
          <p:nvPr/>
        </p:nvSpPr>
        <p:spPr>
          <a:xfrm>
            <a:off x="5016616" y="2944536"/>
            <a:ext cx="65937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 코드와 유사한 구조이다</a:t>
            </a:r>
            <a:r>
              <a:rPr lang="en-US" altLang="ko-KR" dirty="0"/>
              <a:t>. </a:t>
            </a:r>
            <a:r>
              <a:rPr lang="ko-KR" altLang="en-US" dirty="0"/>
              <a:t>이전에는 여러 필터를 사용하고 그 값을 비교했지만 여기서는 칼만 필터만을 사용하고 이 때의 </a:t>
            </a:r>
            <a:r>
              <a:rPr lang="ko-KR" altLang="en-US" dirty="0" err="1"/>
              <a:t>추정값</a:t>
            </a:r>
            <a:r>
              <a:rPr lang="en-US" altLang="ko-KR" dirty="0"/>
              <a:t>,</a:t>
            </a:r>
            <a:r>
              <a:rPr lang="ko-KR" altLang="en-US" dirty="0"/>
              <a:t> 오차 공분산</a:t>
            </a:r>
            <a:r>
              <a:rPr lang="en-US" altLang="ko-KR" dirty="0"/>
              <a:t>, </a:t>
            </a:r>
            <a:r>
              <a:rPr lang="ko-KR" altLang="en-US" dirty="0"/>
              <a:t>칼만 </a:t>
            </a:r>
            <a:r>
              <a:rPr lang="ko-KR" altLang="en-US" dirty="0" err="1"/>
              <a:t>이득값을</a:t>
            </a:r>
            <a:r>
              <a:rPr lang="ko-KR" altLang="en-US" dirty="0"/>
              <a:t> 돌려받고 저장한다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그리고 시간 변화에 따라 각각의 값들의 변화를 관측한다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924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F4923-51A0-4B04-B4F9-073995CE3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EA30DBB-E67F-4A16-857F-247156F6D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8142"/>
            <a:ext cx="8758806" cy="2634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36CD2-861D-49AC-95FC-1D7A6EDB6C2E}"/>
              </a:ext>
            </a:extLst>
          </p:cNvPr>
          <p:cNvSpPr txBox="1"/>
          <p:nvPr/>
        </p:nvSpPr>
        <p:spPr>
          <a:xfrm>
            <a:off x="973123" y="4264747"/>
            <a:ext cx="924466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맨 왼쪽부터 </a:t>
            </a:r>
            <a:r>
              <a:rPr lang="ko-KR" altLang="en-US" sz="1400" dirty="0" err="1"/>
              <a:t>추정값</a:t>
            </a:r>
            <a:r>
              <a:rPr lang="en-US" altLang="ko-KR" sz="1400" dirty="0"/>
              <a:t>, </a:t>
            </a:r>
            <a:r>
              <a:rPr lang="ko-KR" altLang="en-US" sz="1400" dirty="0"/>
              <a:t>오차 공분산</a:t>
            </a:r>
            <a:r>
              <a:rPr lang="en-US" altLang="ko-KR" sz="1400" dirty="0"/>
              <a:t>, </a:t>
            </a:r>
            <a:r>
              <a:rPr lang="ko-KR" altLang="en-US" sz="1400" dirty="0"/>
              <a:t>칼만 </a:t>
            </a:r>
            <a:r>
              <a:rPr lang="ko-KR" altLang="en-US" sz="1400" dirty="0" err="1"/>
              <a:t>이득값을</a:t>
            </a:r>
            <a:r>
              <a:rPr lang="ko-KR" altLang="en-US" sz="1400" dirty="0"/>
              <a:t> 그린 그래프이다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맨 왼쪽 그래프를 통해 튀는 측정값을 칼만 필터가 잘 잡아주는 것을 볼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오차 공분산 그래프를 보면 시간이 지남에 따라 이 값이 계속해서 줄어드는 것을 볼 수 있는데 이는 </a:t>
            </a:r>
            <a:r>
              <a:rPr lang="ko-KR" altLang="en-US" sz="1400" dirty="0" err="1"/>
              <a:t>추정값의</a:t>
            </a:r>
            <a:r>
              <a:rPr lang="ko-KR" altLang="en-US" sz="1400" dirty="0"/>
              <a:t> 오차가 계속해서 줄어든다는 의미이다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처음에 빠른 속도로 줄어들다가 이후 천천히 줄어들기 시작하는데 이는 오차가 충분히 줄어서 줄어들 여지가 없는 상태임을 뜻한다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마지막으로 칼만 </a:t>
            </a:r>
            <a:r>
              <a:rPr lang="ko-KR" altLang="en-US" sz="1400" dirty="0" err="1"/>
              <a:t>이득값</a:t>
            </a:r>
            <a:r>
              <a:rPr lang="ko-KR" altLang="en-US" sz="1400" dirty="0"/>
              <a:t> 그래프를 보면</a:t>
            </a:r>
            <a:r>
              <a:rPr lang="en-US" altLang="ko-KR" sz="1400" dirty="0"/>
              <a:t>, </a:t>
            </a:r>
            <a:r>
              <a:rPr lang="ko-KR" altLang="en-US" sz="1400" dirty="0"/>
              <a:t>이 그래프도 오차 공분산 그래프와 비슷한 경향을 보인다</a:t>
            </a:r>
            <a:r>
              <a:rPr lang="en-US" altLang="ko-KR" sz="1400" dirty="0"/>
              <a:t>. </a:t>
            </a:r>
            <a:r>
              <a:rPr lang="ko-KR" altLang="en-US" sz="1400" dirty="0"/>
              <a:t>칼만 이득이 작아질 경우 </a:t>
            </a:r>
            <a:r>
              <a:rPr lang="ko-KR" altLang="en-US" sz="1400" dirty="0" err="1"/>
              <a:t>예측값이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추정값에</a:t>
            </a:r>
            <a:r>
              <a:rPr lang="ko-KR" altLang="en-US" sz="1400" dirty="0"/>
              <a:t> 미치는 영향이 커지게 되고 그 결과 새로운 </a:t>
            </a:r>
            <a:r>
              <a:rPr lang="ko-KR" altLang="en-US" sz="1400" dirty="0" err="1"/>
              <a:t>추정값에는</a:t>
            </a:r>
            <a:r>
              <a:rPr lang="ko-KR" altLang="en-US" sz="1400" dirty="0"/>
              <a:t> 이전 </a:t>
            </a:r>
            <a:r>
              <a:rPr lang="ko-KR" altLang="en-US" sz="1400" dirty="0" err="1"/>
              <a:t>추정값이</a:t>
            </a:r>
            <a:r>
              <a:rPr lang="ko-KR" altLang="en-US" sz="1400" dirty="0"/>
              <a:t> 주로 반영된다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</a:t>
            </a:r>
            <a:r>
              <a:rPr lang="ko-KR" altLang="en-US" sz="1400" dirty="0" err="1"/>
              <a:t>추정값이</a:t>
            </a:r>
            <a:r>
              <a:rPr lang="ko-KR" altLang="en-US" sz="1400" dirty="0"/>
              <a:t> 크게 변하지 않는다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추정 오차가 작아져 더 이상 </a:t>
            </a:r>
            <a:r>
              <a:rPr lang="ko-KR" altLang="en-US" sz="1400" dirty="0" err="1"/>
              <a:t>추정값의</a:t>
            </a:r>
            <a:r>
              <a:rPr lang="ko-KR" altLang="en-US" sz="1400" dirty="0"/>
              <a:t> 변화가 생기지 않는 것을 의미한다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153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2185D-102D-4EF8-93A6-339E394C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Pg</a:t>
            </a:r>
            <a:r>
              <a:rPr lang="en-US" altLang="ko-KR" dirty="0"/>
              <a:t> 83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4CB2E31-3888-43A5-B21F-9B7F12B8D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4851"/>
            <a:ext cx="3188516" cy="5248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F78E64-8D96-405E-9C88-B7C5B4672020}"/>
                  </a:ext>
                </a:extLst>
              </p:cNvPr>
              <p:cNvSpPr txBox="1"/>
              <p:nvPr/>
            </p:nvSpPr>
            <p:spPr>
              <a:xfrm>
                <a:off x="4929681" y="1483645"/>
                <a:ext cx="6961238" cy="3703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</a:t>
                </a:r>
                <a:r>
                  <a:rPr lang="ko-KR" altLang="en-US" dirty="0"/>
                  <a:t>이번 장에서 사용된 칼만 필터이다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이 코드를 통해 위치를 측정해 위치 참값을 추정하고 속도를 같이 추정한다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이를 위해서 다음 물리 법칙을 따라 시스템 모델을 생성한다</a:t>
                </a:r>
                <a:r>
                  <a:rPr lang="en-US" altLang="ko-KR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dirty="0">
                          <a:latin typeface="Cambria Math" panose="02040503050406030204" pitchFamily="18" charset="0"/>
                        </a:rPr>
                        <m:t>현</m:t>
                      </m:r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재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위</m:t>
                      </m:r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이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전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위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속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현</m:t>
                      </m:r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재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속</m:t>
                      </m:r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이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전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속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ko-KR" altLang="en-US" dirty="0"/>
                  <a:t>이 식을 바탕으로 </a:t>
                </a:r>
                <a:r>
                  <a:rPr lang="en-US" altLang="ko-KR" b="1" dirty="0"/>
                  <a:t>A</a:t>
                </a:r>
                <a:r>
                  <a:rPr lang="en-US" altLang="ko-KR" dirty="0"/>
                  <a:t>, </a:t>
                </a:r>
                <a:r>
                  <a:rPr lang="en-US" altLang="ko-KR" b="1" dirty="0"/>
                  <a:t>H</a:t>
                </a:r>
                <a:r>
                  <a:rPr lang="en-US" altLang="ko-KR" dirty="0"/>
                  <a:t>, </a:t>
                </a:r>
                <a:r>
                  <a:rPr lang="en-US" altLang="ko-KR" b="1" dirty="0"/>
                  <a:t>Q</a:t>
                </a:r>
                <a:r>
                  <a:rPr lang="en-US" altLang="ko-KR" dirty="0"/>
                  <a:t> ,</a:t>
                </a:r>
                <a:r>
                  <a:rPr lang="en-US" altLang="ko-KR" b="1" dirty="0"/>
                  <a:t>R </a:t>
                </a:r>
                <a:r>
                  <a:rPr lang="ko-KR" altLang="en-US" dirty="0"/>
                  <a:t>값을 설정한다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이후 이전 과정과 동일하게 칼만 필터를 적용하고 결과값을 반환한다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이 때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반환값은</a:t>
                </a:r>
                <a:r>
                  <a:rPr lang="ko-KR" altLang="en-US" dirty="0"/>
                  <a:t> 속도와 위치 두개이다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F78E64-8D96-405E-9C88-B7C5B4672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681" y="1483645"/>
                <a:ext cx="6961238" cy="3703706"/>
              </a:xfrm>
              <a:prstGeom prst="rect">
                <a:avLst/>
              </a:prstGeom>
              <a:blipFill>
                <a:blip r:embed="rId3"/>
                <a:stretch>
                  <a:fillRect l="-788" t="-1151" b="-16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40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</TotalTime>
  <Words>1553</Words>
  <Application>Microsoft Office PowerPoint</Application>
  <PresentationFormat>와이드스크린</PresentationFormat>
  <Paragraphs>163</Paragraphs>
  <Slides>30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칼만필터 과제</vt:lpstr>
      <vt:lpstr>Pg 71</vt:lpstr>
      <vt:lpstr>Pg 72</vt:lpstr>
      <vt:lpstr>Pg 73</vt:lpstr>
      <vt:lpstr>결과</vt:lpstr>
      <vt:lpstr>Pg 74</vt:lpstr>
      <vt:lpstr>Pg 74</vt:lpstr>
      <vt:lpstr>결과</vt:lpstr>
      <vt:lpstr>Pg 83</vt:lpstr>
      <vt:lpstr>Pg 85</vt:lpstr>
      <vt:lpstr>Pg 84</vt:lpstr>
      <vt:lpstr>결과</vt:lpstr>
      <vt:lpstr>Pg 88</vt:lpstr>
      <vt:lpstr>Pg 90</vt:lpstr>
      <vt:lpstr>Pg 90</vt:lpstr>
      <vt:lpstr>결과</vt:lpstr>
      <vt:lpstr>Pg 93</vt:lpstr>
      <vt:lpstr>결과</vt:lpstr>
      <vt:lpstr>Pg 97</vt:lpstr>
      <vt:lpstr>Pg 97</vt:lpstr>
      <vt:lpstr>결과</vt:lpstr>
      <vt:lpstr>Pg 103</vt:lpstr>
      <vt:lpstr>Pg 107</vt:lpstr>
      <vt:lpstr>Pg 105</vt:lpstr>
      <vt:lpstr>결과</vt:lpstr>
      <vt:lpstr>결과</vt:lpstr>
      <vt:lpstr>측정 값/칼만 필터 추정 값/실제 값 비교</vt:lpstr>
      <vt:lpstr>결과</vt:lpstr>
      <vt:lpstr>참값 [0,0]일 때 추정값 변화</vt:lpstr>
      <vt:lpstr>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로봇시스템 과제</dc:title>
  <dc:creator>chpark</dc:creator>
  <cp:lastModifiedBy>chpark</cp:lastModifiedBy>
  <cp:revision>87</cp:revision>
  <dcterms:created xsi:type="dcterms:W3CDTF">2020-04-09T05:40:35Z</dcterms:created>
  <dcterms:modified xsi:type="dcterms:W3CDTF">2020-04-11T07:03:05Z</dcterms:modified>
</cp:coreProperties>
</file>