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1" r:id="rId5"/>
    <p:sldId id="257" r:id="rId6"/>
    <p:sldId id="258" r:id="rId7"/>
    <p:sldId id="273" r:id="rId8"/>
    <p:sldId id="274" r:id="rId9"/>
    <p:sldId id="263" r:id="rId10"/>
    <p:sldId id="265" r:id="rId11"/>
    <p:sldId id="266" r:id="rId12"/>
    <p:sldId id="264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65198-77DD-42A5-9BED-64A1FE6CE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68A88F-2CE4-4EFE-B761-508AA7B62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84B32-57DF-470A-98D4-A22CDA92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1158-B6E3-42BE-9742-91B27A806BF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F6B95-BFA8-491E-B107-77ED0941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ECBE2-74D6-4FB8-BFB5-726D102D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8AC-A8E7-4F17-9CD6-5265B6403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7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62EBB-97EA-4F9E-9B00-E5F0311C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534097-EE5C-484F-B0BD-C156F5A7F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FC527-AFBB-421E-A09B-74B1996C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1158-B6E3-42BE-9742-91B27A806BF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08D04-0D13-4740-B11F-ED8D5427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F2037-5E9A-4A44-ACA2-ADD14D19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8AC-A8E7-4F17-9CD6-5265B6403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4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7B5028-E899-40F6-A0C2-6BE870A12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AEBA5-FE0F-4E5D-BCCA-ED2B1D193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AD943-8FF3-480A-9079-619515EE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1158-B6E3-42BE-9742-91B27A806BF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1F574-8E2B-43FB-AB2F-E25E0660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DF4BB-834E-4642-B860-F6648157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8AC-A8E7-4F17-9CD6-5265B6403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8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610A-53A1-4DE0-A626-A16707AD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06718-5E9C-4D7A-8BB6-A5BDE74F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192CB-43D6-4387-B569-039835E1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1158-B6E3-42BE-9742-91B27A806BF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76DAB-30E3-4E7F-A8F7-5294E5D8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3B69E-6999-4082-8D5A-DF873B09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8AC-A8E7-4F17-9CD6-5265B6403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80C49-1669-4AAA-980D-90D8EA5E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42CC2-0CB9-4455-A733-F00ED8F0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68459-CA33-4017-A181-DE0E8E66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1158-B6E3-42BE-9742-91B27A806BF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A8BE3-62F1-46D8-8CC1-9803FFE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C7E5-2E85-4180-9519-16CA1089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8AC-A8E7-4F17-9CD6-5265B6403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4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27689-17B8-4498-B651-B21B1278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AB319-0401-418D-974B-9B50BF4B1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B2E0D-AC67-4BB2-BFC9-8C889615B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647BF6-D5D8-448D-B186-6596A8BB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1158-B6E3-42BE-9742-91B27A806BF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8BBA5-254B-42B2-BDC1-023F47A2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2D069-A978-4A0D-9D96-ADFC1256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8AC-A8E7-4F17-9CD6-5265B6403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8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F8F9A-2600-4767-AEBE-DE99E630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9200F-A979-441F-AF87-4FB64EE5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FA7FB-16E4-4EBA-8C92-61C282B5E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9D085-68DA-46EF-BACE-8C8C822F5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31CB31-FAEE-4548-A823-5BB832E1E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D38A07-8664-4F3C-930D-E1A6DE88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1158-B6E3-42BE-9742-91B27A806BF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BB4518-473E-4372-BE9A-FD634E76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A7297-4613-4B5F-B4E4-2481A80A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8AC-A8E7-4F17-9CD6-5265B6403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7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B62A-5E28-476B-AE87-18CDF7FE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1DFDD0-4304-4ABD-9D89-C61C845B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1158-B6E3-42BE-9742-91B27A806BF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B29219-E674-4D2D-899C-432C6244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2C6FD-46BE-4ACB-A708-A6825122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8AC-A8E7-4F17-9CD6-5265B6403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0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FAC54F-81C0-4C1D-B61C-B50839EF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1158-B6E3-42BE-9742-91B27A806BF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26FC2B-64E1-4A16-BB53-2D433444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704F89-1371-4849-9033-84A6DF7F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8AC-A8E7-4F17-9CD6-5265B6403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2550E-246E-4C44-A5F6-721D08B6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C1FEF-D4B1-4C0E-914D-D4320A6C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6D4FA0-4DB1-4518-B89F-2D22EABD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2AF08-FC2C-46C9-BFDE-34C693DC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1158-B6E3-42BE-9742-91B27A806BF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4FE67-EEF8-4ACC-B101-FABEB71B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C5EC5-7A4C-4620-83CC-FAB6CCEF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8AC-A8E7-4F17-9CD6-5265B6403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5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F2F34-BF90-4A52-8011-BA4B92A8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AE044E-245A-4864-96E1-7A277898A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A9D01-3195-4D5B-820F-BBA2FEACF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B4A30-6DBE-4D67-A58C-5CD9C852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1158-B6E3-42BE-9742-91B27A806BF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14740-A48B-48AA-A9C9-F7E39595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B5A68-AC18-4E13-8C52-889C67B9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8AC-A8E7-4F17-9CD6-5265B6403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5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AF42-C14A-4374-8B66-DD83C88D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05838-3444-4719-A35B-10ECA16D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D196A-323F-4FA0-A145-EE46A1190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1158-B6E3-42BE-9742-91B27A806BF2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B7D11-15C8-43EE-8EDF-5DE48D464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1DBA9-4815-41E0-9842-A306A4598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48AC-A8E7-4F17-9CD6-5265B6403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3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E4751-4278-4523-A7D9-49A37AF42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칼만필터 과제</a:t>
            </a:r>
            <a:r>
              <a:rPr lang="en-US" altLang="ko-KR" dirty="0"/>
              <a:t>(108~111pg) </a:t>
            </a:r>
            <a:r>
              <a:rPr lang="ko-KR" altLang="en-US" dirty="0"/>
              <a:t>및 센서내용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E42DEF-05B0-478D-BC9B-2C26B4BA0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201401653 </a:t>
            </a:r>
            <a:r>
              <a:rPr lang="ko-KR" altLang="en-US" dirty="0" err="1"/>
              <a:t>박철희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41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9EE8-8621-4525-AD61-6EA2B730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강의 요약 내용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778A892-BB76-4914-984C-CA8A1FF7C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439" y="2152133"/>
            <a:ext cx="3276600" cy="3295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4ADEC-9B99-4B12-AAC1-5BA5E1525477}"/>
              </a:ext>
            </a:extLst>
          </p:cNvPr>
          <p:cNvSpPr txBox="1"/>
          <p:nvPr/>
        </p:nvSpPr>
        <p:spPr>
          <a:xfrm>
            <a:off x="4907560" y="2214694"/>
            <a:ext cx="6409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가속도 센서는 크게 두 가지 종류가 있는데 그 중에서 첫번째 종류이다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Mechanical type 1</a:t>
            </a:r>
            <a:r>
              <a:rPr lang="ko-KR" altLang="en-US" dirty="0"/>
              <a:t>축 가속도 센서이다</a:t>
            </a:r>
            <a:r>
              <a:rPr lang="en-US" altLang="ko-KR" dirty="0"/>
              <a:t>. </a:t>
            </a:r>
            <a:r>
              <a:rPr lang="ko-KR" altLang="en-US" dirty="0"/>
              <a:t>가운데 </a:t>
            </a:r>
            <a:r>
              <a:rPr lang="en-US" altLang="ko-KR" dirty="0"/>
              <a:t>m</a:t>
            </a:r>
            <a:r>
              <a:rPr lang="ko-KR" altLang="en-US" dirty="0"/>
              <a:t>이 위아래로 흔들리면서 전기신호를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비교적 정확하지만 값이 비싸고 부피가 큰 것이 단점이다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75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7B662-D8C3-4B51-914F-9DAC0EC7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강의 요약 내용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7AD01F8-D849-4B65-B4B9-9691B1D8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27" y="1797261"/>
            <a:ext cx="6105525" cy="361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E8FF83-2A05-423B-8392-4AA09E725C1E}"/>
              </a:ext>
            </a:extLst>
          </p:cNvPr>
          <p:cNvSpPr txBox="1"/>
          <p:nvPr/>
        </p:nvSpPr>
        <p:spPr>
          <a:xfrm>
            <a:off x="6489452" y="2962179"/>
            <a:ext cx="4999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이어서 두번째 가속도 센서인 </a:t>
            </a:r>
            <a:r>
              <a:rPr lang="en-US" altLang="ko-KR" dirty="0"/>
              <a:t>MEMS type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MEMS</a:t>
            </a:r>
            <a:r>
              <a:rPr lang="ko-KR" altLang="en-US" dirty="0"/>
              <a:t>는 </a:t>
            </a:r>
            <a:r>
              <a:rPr lang="en-US" altLang="ko-KR" dirty="0"/>
              <a:t>micro electro mechanical system</a:t>
            </a:r>
            <a:r>
              <a:rPr lang="ko-KR" altLang="en-US" dirty="0"/>
              <a:t>의 약자로 이전 </a:t>
            </a:r>
            <a:r>
              <a:rPr lang="en-US" altLang="ko-KR" dirty="0"/>
              <a:t>mechanical type</a:t>
            </a:r>
            <a:r>
              <a:rPr lang="ko-KR" altLang="en-US" dirty="0"/>
              <a:t>에 비해 부피가 작고 값이 저렴하다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75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F9FE4-266E-4ED6-855B-D971D397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강의 요약 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9CF04F-CF8D-43DC-9B93-ADC47DECD9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3</a:t>
                </a:r>
                <a:r>
                  <a:rPr lang="ko-KR" altLang="en-US" dirty="0"/>
                  <a:t>축 가속도 센서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개의 검출 소자를 이용해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축의 가속도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검출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 err="1"/>
                  <a:t>압전형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축 가속도 센서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각 방향에 맞춰 가속도 작용 시 모양이 바뀌어 각 전극에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축 가속도 성분에 해당하는 전하가 발생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9CF04F-CF8D-43DC-9B93-ADC47DECD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1F55566-251C-4F11-898F-4F1140AF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70" y="4683125"/>
            <a:ext cx="2590800" cy="1628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A1F8AF-8635-4F37-8BBA-9579AB06A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587" y="4421455"/>
            <a:ext cx="1959047" cy="2152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9B8E41-4C36-4B24-8CB8-537AF072E0A6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85470" y="5497512"/>
            <a:ext cx="1725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9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5139E-6C3D-4B8B-B1C9-A640A68F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강의 요약 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1EF2C0-90D4-462E-8AC3-E37DE0E71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각속도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물체의 회전속도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어떤 회전체에서 단위시간당 </a:t>
                </a:r>
                <a:r>
                  <a:rPr lang="ko-KR" altLang="en-US" dirty="0" err="1"/>
                  <a:t>변위하는</a:t>
                </a:r>
                <a:r>
                  <a:rPr lang="ko-KR" altLang="en-US" dirty="0"/>
                  <a:t> 각</a:t>
                </a:r>
                <a:endParaRPr lang="en-US" altLang="ko-KR" dirty="0"/>
              </a:p>
              <a:p>
                <a:r>
                  <a:rPr lang="ko-KR" altLang="en-US" dirty="0"/>
                  <a:t>회전속도는 각속도가 일정할 때 단위시간당 회전수를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어떤 원 운동하는 물체의 각 속도는 다음과 같다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1EF2C0-90D4-462E-8AC3-E37DE0E71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1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A2C73-706E-4834-A092-2DD455E7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강의 요약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1FFAE-993D-4E48-AF98-423584D2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자이로스코프 </a:t>
            </a:r>
            <a:r>
              <a:rPr lang="en-US" altLang="ko-KR" dirty="0"/>
              <a:t>: </a:t>
            </a:r>
            <a:r>
              <a:rPr lang="ko-KR" altLang="en-US" dirty="0"/>
              <a:t>각속도</a:t>
            </a:r>
            <a:r>
              <a:rPr lang="en-US" altLang="ko-KR" dirty="0"/>
              <a:t>(</a:t>
            </a:r>
            <a:r>
              <a:rPr lang="ko-KR" altLang="en-US" dirty="0"/>
              <a:t>어떤 물체에 대해 시간에 대한 방위 변화율</a:t>
            </a:r>
            <a:r>
              <a:rPr lang="en-US" altLang="ko-KR" dirty="0"/>
              <a:t>)</a:t>
            </a:r>
            <a:r>
              <a:rPr lang="ko-KR" altLang="en-US" dirty="0"/>
              <a:t>을 측정하는 관성 센서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로켓의 관성유도장치</a:t>
            </a:r>
            <a:r>
              <a:rPr lang="en-US" altLang="ko-KR" dirty="0"/>
              <a:t>, </a:t>
            </a:r>
            <a:r>
              <a:rPr lang="ko-KR" altLang="en-US" dirty="0"/>
              <a:t>선박이나 비행기의 항법장치</a:t>
            </a:r>
            <a:r>
              <a:rPr lang="en-US" altLang="ko-KR" dirty="0"/>
              <a:t>, </a:t>
            </a:r>
            <a:r>
              <a:rPr lang="ko-KR" altLang="en-US" dirty="0"/>
              <a:t>또한 정밀 기계의 평형을 유지하는 곳에 사용된다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028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8FAD-5302-4796-949B-B3736E0E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강의 요약 내용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340530C-FDA9-4BAD-9405-91F0EA1E0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36" y="2101100"/>
            <a:ext cx="6400800" cy="3448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8188E6-19E2-4BAA-8D4F-A28E17BA0FF5}"/>
              </a:ext>
            </a:extLst>
          </p:cNvPr>
          <p:cNvSpPr txBox="1"/>
          <p:nvPr/>
        </p:nvSpPr>
        <p:spPr>
          <a:xfrm>
            <a:off x="7071919" y="2726524"/>
            <a:ext cx="4613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자이로스코프도</a:t>
            </a:r>
            <a:r>
              <a:rPr lang="ko-KR" altLang="en-US" dirty="0"/>
              <a:t> 크게 두 가지 종류가 있는데 첫번째 </a:t>
            </a:r>
            <a:r>
              <a:rPr lang="en-US" altLang="ko-KR" dirty="0"/>
              <a:t>Mechanical type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가운데에 자유롭게 회전할 수 있는 회전체가 있다</a:t>
            </a:r>
            <a:r>
              <a:rPr lang="en-US" altLang="ko-KR" dirty="0"/>
              <a:t>. </a:t>
            </a:r>
            <a:r>
              <a:rPr lang="ko-KR" altLang="en-US" dirty="0"/>
              <a:t>이때 이 </a:t>
            </a:r>
            <a:r>
              <a:rPr lang="ko-KR" altLang="en-US" dirty="0" err="1"/>
              <a:t>자이로스코프가</a:t>
            </a:r>
            <a:r>
              <a:rPr lang="ko-KR" altLang="en-US" dirty="0"/>
              <a:t> 기울어지게 되면 </a:t>
            </a:r>
            <a:r>
              <a:rPr lang="ko-KR" altLang="en-US" dirty="0" err="1"/>
              <a:t>자이로스코프는</a:t>
            </a:r>
            <a:r>
              <a:rPr lang="ko-KR" altLang="en-US" dirty="0"/>
              <a:t> 세차운동을 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2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6ACBD-036E-4574-986D-1EB215C5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강의 요약 내용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2C86E1C-C6C3-4F12-92FC-85EE47F79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67" y="2141537"/>
            <a:ext cx="450798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8FA5E-4D55-40EB-B057-2DA26E446D57}"/>
              </a:ext>
            </a:extLst>
          </p:cNvPr>
          <p:cNvSpPr txBox="1"/>
          <p:nvPr/>
        </p:nvSpPr>
        <p:spPr>
          <a:xfrm>
            <a:off x="5578679" y="2994870"/>
            <a:ext cx="5352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종류인 </a:t>
            </a:r>
            <a:r>
              <a:rPr lang="en-US" altLang="ko-KR" dirty="0"/>
              <a:t>MEMS type</a:t>
            </a:r>
            <a:r>
              <a:rPr lang="ko-KR" altLang="en-US" dirty="0"/>
              <a:t>의 </a:t>
            </a:r>
            <a:r>
              <a:rPr lang="ko-KR" altLang="en-US" dirty="0" err="1"/>
              <a:t>자이로스코프이다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ko-KR" altLang="en-US" dirty="0" err="1"/>
              <a:t>자이로스코프는</a:t>
            </a:r>
            <a:r>
              <a:rPr lang="ko-KR" altLang="en-US" dirty="0"/>
              <a:t> 부피가 너무 크기 때문에 부피를 대폭 줄여 현재 </a:t>
            </a:r>
            <a:r>
              <a:rPr lang="en-US" altLang="ko-KR" dirty="0"/>
              <a:t>MEMS type</a:t>
            </a:r>
            <a:r>
              <a:rPr lang="ko-KR" altLang="en-US" dirty="0"/>
              <a:t>의 </a:t>
            </a:r>
            <a:r>
              <a:rPr lang="ko-KR" altLang="en-US" dirty="0" err="1"/>
              <a:t>자이로센서가</a:t>
            </a:r>
            <a:r>
              <a:rPr lang="ko-KR" altLang="en-US" dirty="0"/>
              <a:t> 스마트폰 등에 탑재된다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950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E6903-DA19-4F44-9C85-FB20CCB2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강의 요약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6B390-06D0-46CD-8B32-CE3AE5CA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IMU : </a:t>
            </a:r>
            <a:r>
              <a:rPr lang="ko-KR" altLang="en-US" dirty="0"/>
              <a:t>관성 측정 장치</a:t>
            </a:r>
            <a:endParaRPr lang="en-US" altLang="ko-KR" dirty="0"/>
          </a:p>
          <a:p>
            <a:pPr lvl="1"/>
            <a:r>
              <a:rPr lang="en-US" altLang="ko-KR" dirty="0"/>
              <a:t>6 DOF(degree of freedom) type : 3</a:t>
            </a:r>
            <a:r>
              <a:rPr lang="ko-KR" altLang="en-US" dirty="0"/>
              <a:t>축 가속도 센서 </a:t>
            </a:r>
            <a:r>
              <a:rPr lang="en-US" altLang="ko-KR" dirty="0"/>
              <a:t>+ 3</a:t>
            </a:r>
            <a:r>
              <a:rPr lang="ko-KR" altLang="en-US" dirty="0"/>
              <a:t>축 </a:t>
            </a:r>
            <a:r>
              <a:rPr lang="ko-KR" altLang="en-US" dirty="0" err="1"/>
              <a:t>자이로센서</a:t>
            </a:r>
            <a:r>
              <a:rPr lang="en-US" altLang="ko-KR" dirty="0"/>
              <a:t>(</a:t>
            </a:r>
            <a:r>
              <a:rPr lang="ko-KR" altLang="en-US" dirty="0"/>
              <a:t>두 센서의 융합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9 DOF type : 6 DOF + 3</a:t>
            </a:r>
            <a:r>
              <a:rPr lang="ko-KR" altLang="en-US" dirty="0"/>
              <a:t>축 지자기센서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FBED9A-C7D8-42E8-A922-B3CF9B1A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3547275"/>
            <a:ext cx="5539573" cy="246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5CA30-9A4D-4C87-9C61-80802196E42A}"/>
              </a:ext>
            </a:extLst>
          </p:cNvPr>
          <p:cNvSpPr txBox="1"/>
          <p:nvPr/>
        </p:nvSpPr>
        <p:spPr>
          <a:xfrm>
            <a:off x="6617886" y="4001294"/>
            <a:ext cx="4328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 센서를 보면 </a:t>
            </a:r>
            <a:r>
              <a:rPr lang="en-US" altLang="ko-KR" dirty="0"/>
              <a:t>3</a:t>
            </a:r>
            <a:r>
              <a:rPr lang="ko-KR" altLang="en-US" dirty="0"/>
              <a:t>축 </a:t>
            </a:r>
            <a:r>
              <a:rPr lang="ko-KR" altLang="en-US" dirty="0" err="1"/>
              <a:t>자이로센서와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축 가속도 센서</a:t>
            </a:r>
            <a:r>
              <a:rPr lang="en-US" altLang="ko-KR" dirty="0"/>
              <a:t>, 3</a:t>
            </a:r>
            <a:r>
              <a:rPr lang="ko-KR" altLang="en-US" dirty="0"/>
              <a:t>축 지자기 센서의 융합을 통해 구현된 </a:t>
            </a:r>
            <a:r>
              <a:rPr lang="en-US" altLang="ko-KR" dirty="0"/>
              <a:t>IMU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557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3550C-6639-45B2-B0E5-9B9E7E49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강의 요약 내용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9EFBF3-CE6E-4404-9A2E-71B55AF3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상보 필터</a:t>
            </a:r>
            <a:r>
              <a:rPr lang="en-US" altLang="ko-KR" dirty="0"/>
              <a:t>(</a:t>
            </a:r>
            <a:r>
              <a:rPr lang="ko-KR" altLang="en-US" dirty="0"/>
              <a:t>상호보완필터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센서 융합 시 각각의 센서는 서로 장단점이 있다</a:t>
            </a:r>
            <a:r>
              <a:rPr lang="en-US" altLang="ko-KR" dirty="0"/>
              <a:t>. </a:t>
            </a:r>
            <a:r>
              <a:rPr lang="ko-KR" altLang="en-US" dirty="0"/>
              <a:t>이 장단점을 센서 융합을 통해 상호보완적으로 결합</a:t>
            </a:r>
            <a:r>
              <a:rPr lang="en-US" altLang="ko-KR" dirty="0"/>
              <a:t>. </a:t>
            </a:r>
            <a:r>
              <a:rPr lang="ko-KR" altLang="en-US" dirty="0"/>
              <a:t>이는 보통 칼만 필터를 통해 수행하게 된다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/>
              <a:t>각속도 측정하는 </a:t>
            </a:r>
            <a:r>
              <a:rPr lang="ko-KR" altLang="en-US" dirty="0" err="1"/>
              <a:t>자이로센서</a:t>
            </a:r>
            <a:r>
              <a:rPr lang="en-US" altLang="ko-KR" dirty="0"/>
              <a:t>(</a:t>
            </a:r>
            <a:r>
              <a:rPr lang="ko-KR" altLang="en-US" dirty="0"/>
              <a:t>저주파 노이즈</a:t>
            </a:r>
            <a:r>
              <a:rPr lang="en-US" altLang="ko-KR" dirty="0"/>
              <a:t>)+</a:t>
            </a:r>
            <a:r>
              <a:rPr lang="ko-KR" altLang="en-US" dirty="0"/>
              <a:t>가속도 측정하는 가속도 센서</a:t>
            </a:r>
            <a:r>
              <a:rPr lang="en-US" altLang="ko-KR" dirty="0"/>
              <a:t>(</a:t>
            </a:r>
            <a:r>
              <a:rPr lang="ko-KR" altLang="en-US" dirty="0"/>
              <a:t>고주파 노이즈</a:t>
            </a:r>
            <a:r>
              <a:rPr lang="en-US" altLang="ko-KR" dirty="0"/>
              <a:t>) </a:t>
            </a:r>
            <a:r>
              <a:rPr lang="ko-KR" altLang="en-US" dirty="0"/>
              <a:t>두개를 이용해 단점을 상호 보완해 이동 물체의 자세 측정의 정확도를 올려준다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03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FF60E-24CA-4E72-A829-E689BD92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109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B17161-E3F0-4DF5-A122-B4B5769F1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89" y="1775290"/>
            <a:ext cx="3367274" cy="4960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EDFA9-9E03-432A-A2D1-8CF097FF204E}"/>
              </a:ext>
            </a:extLst>
          </p:cNvPr>
          <p:cNvSpPr txBox="1"/>
          <p:nvPr/>
        </p:nvSpPr>
        <p:spPr>
          <a:xfrm>
            <a:off x="5030805" y="3129094"/>
            <a:ext cx="63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en-US" altLang="ko-KR" dirty="0" err="1"/>
              <a:t>TrackKalman</a:t>
            </a:r>
            <a:r>
              <a:rPr lang="ko-KR" altLang="en-US" dirty="0"/>
              <a:t>코드에서 </a:t>
            </a:r>
            <a:r>
              <a:rPr lang="en-US" altLang="ko-KR" b="1" dirty="0"/>
              <a:t>R </a:t>
            </a:r>
            <a:r>
              <a:rPr lang="ko-KR" altLang="en-US" dirty="0"/>
              <a:t>또는 </a:t>
            </a:r>
            <a:r>
              <a:rPr lang="en-US" altLang="ko-KR" b="1" dirty="0"/>
              <a:t>Q</a:t>
            </a:r>
            <a:r>
              <a:rPr lang="ko-KR" altLang="en-US" dirty="0"/>
              <a:t>값의 변화를 준 코드이다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외에는 모든 부분에서 동일하다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68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0AE02-37C9-437F-AD36-7EA2C27B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109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9BA08DD-37BB-430D-B9C1-0DEB24A1B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936" y="1800457"/>
            <a:ext cx="3922901" cy="5029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41E26-0E20-46C2-815F-F4B1D6256F7D}"/>
              </a:ext>
            </a:extLst>
          </p:cNvPr>
          <p:cNvSpPr txBox="1"/>
          <p:nvPr/>
        </p:nvSpPr>
        <p:spPr>
          <a:xfrm>
            <a:off x="5494789" y="2789646"/>
            <a:ext cx="5226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공 이미지를 보면서 공 좌표를 칼만 필터로 추적하는 코드를 진행해 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이번에는 똑같이 공 좌표를 칼만 필터로 추적해 보는데 이번에는 칼만 필터에서 </a:t>
            </a:r>
            <a:r>
              <a:rPr lang="en-US" altLang="ko-KR" b="1" dirty="0"/>
              <a:t>Q</a:t>
            </a:r>
            <a:r>
              <a:rPr lang="ko-KR" altLang="en-US" dirty="0"/>
              <a:t>와</a:t>
            </a:r>
            <a:r>
              <a:rPr lang="ko-KR" altLang="en-US" b="1" dirty="0"/>
              <a:t> </a:t>
            </a:r>
            <a:r>
              <a:rPr lang="en-US" altLang="ko-KR" b="1" dirty="0"/>
              <a:t>R</a:t>
            </a:r>
            <a:r>
              <a:rPr lang="ko-KR" altLang="en-US" dirty="0"/>
              <a:t>값을 변화시켜 보면서 진행해 보려고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이전 칼만 필터와 비교해 봐서 어떤 결과가 나오는지 분석해 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363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BD1B3-A076-4557-867D-6AE4BC34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 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3A12E1-5D59-41BB-A0D4-7465DC24B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829" y="1857375"/>
            <a:ext cx="9458325" cy="3143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E36E8-17C6-48FF-A2A8-9538272F7C7E}"/>
              </a:ext>
            </a:extLst>
          </p:cNvPr>
          <p:cNvSpPr txBox="1"/>
          <p:nvPr/>
        </p:nvSpPr>
        <p:spPr>
          <a:xfrm>
            <a:off x="889233" y="5419288"/>
            <a:ext cx="945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구한 </a:t>
            </a:r>
            <a:r>
              <a:rPr lang="en-US" altLang="ko-KR" dirty="0"/>
              <a:t>3</a:t>
            </a:r>
            <a:r>
              <a:rPr lang="ko-KR" altLang="en-US" dirty="0"/>
              <a:t>가지 값</a:t>
            </a:r>
            <a:r>
              <a:rPr lang="en-US" altLang="ko-KR" dirty="0"/>
              <a:t>(</a:t>
            </a:r>
            <a:r>
              <a:rPr lang="ko-KR" altLang="en-US" dirty="0"/>
              <a:t>참값</a:t>
            </a:r>
            <a:r>
              <a:rPr lang="en-US" altLang="ko-KR" dirty="0"/>
              <a:t>, </a:t>
            </a:r>
            <a:r>
              <a:rPr lang="en-US" altLang="ko-KR" b="1" dirty="0"/>
              <a:t>R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변화시킨 칼만필터 </a:t>
            </a:r>
            <a:r>
              <a:rPr lang="ko-KR" altLang="en-US" dirty="0" err="1"/>
              <a:t>추정값</a:t>
            </a:r>
            <a:r>
              <a:rPr lang="en-US" altLang="ko-KR" dirty="0"/>
              <a:t>, </a:t>
            </a:r>
            <a:r>
              <a:rPr lang="ko-KR" altLang="en-US" dirty="0"/>
              <a:t>기존 칼만 필터 </a:t>
            </a:r>
            <a:r>
              <a:rPr lang="ko-KR" altLang="en-US" dirty="0" err="1"/>
              <a:t>추정값</a:t>
            </a:r>
            <a:r>
              <a:rPr lang="en-US" altLang="ko-KR" dirty="0"/>
              <a:t>)</a:t>
            </a:r>
            <a:r>
              <a:rPr lang="ko-KR" altLang="en-US" dirty="0"/>
              <a:t>을 샘플 흐름에 따라 어떻게 변하는지 그래프로 그려보는 코드이다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02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49A64-366A-4C25-9FAB-7767BA26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</a:t>
            </a:r>
            <a:r>
              <a:rPr lang="en-US" altLang="ko-KR" dirty="0"/>
              <a:t> </a:t>
            </a:r>
            <a:r>
              <a:rPr lang="ko-KR" altLang="en-US" dirty="0"/>
              <a:t>값 변화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3EC2E40-5D67-491F-A1E8-3CDA196C2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806" y="2312186"/>
            <a:ext cx="3743647" cy="3383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4E9EE0-398C-47B9-9C38-C4E9832939D2}"/>
              </a:ext>
            </a:extLst>
          </p:cNvPr>
          <p:cNvSpPr txBox="1"/>
          <p:nvPr/>
        </p:nvSpPr>
        <p:spPr>
          <a:xfrm>
            <a:off x="5234730" y="1895912"/>
            <a:ext cx="6274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 결과는 </a:t>
            </a:r>
            <a:r>
              <a:rPr lang="en-US" altLang="ko-KR" b="1" dirty="0"/>
              <a:t>R</a:t>
            </a:r>
            <a:r>
              <a:rPr lang="ko-KR" altLang="en-US" dirty="0"/>
              <a:t>값을 기존보다 </a:t>
            </a:r>
            <a:r>
              <a:rPr lang="en-US" altLang="ko-KR" dirty="0"/>
              <a:t>1/100</a:t>
            </a:r>
            <a:r>
              <a:rPr lang="ko-KR" altLang="en-US" dirty="0"/>
              <a:t> 정도로 줄인 결과이다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결과를 보면 </a:t>
            </a:r>
            <a:r>
              <a:rPr lang="en-US" altLang="ko-KR" b="1" dirty="0"/>
              <a:t>R</a:t>
            </a:r>
            <a:r>
              <a:rPr lang="ko-KR" altLang="en-US" dirty="0"/>
              <a:t>값을 줄인 결과 칼만 필터의 추정 좌표가 측정값과 유사하게 바뀌었다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b="1" dirty="0"/>
              <a:t>R</a:t>
            </a:r>
            <a:r>
              <a:rPr lang="ko-KR" altLang="en-US" dirty="0"/>
              <a:t>값이 작아져 칼만 </a:t>
            </a:r>
            <a:r>
              <a:rPr lang="ko-KR" altLang="en-US" dirty="0" err="1"/>
              <a:t>이득값이</a:t>
            </a:r>
            <a:r>
              <a:rPr lang="ko-KR" altLang="en-US" dirty="0"/>
              <a:t> 커지게 되고 이는 곧 측정값 반영 비율이 높아진다는 말이 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b="1" dirty="0"/>
              <a:t>R</a:t>
            </a:r>
            <a:r>
              <a:rPr lang="ko-KR" altLang="en-US" dirty="0"/>
              <a:t>값을 줄인 변화를 보면 기존 칼만 필터보다 측정값에 더 가까운 모양을 보인다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58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D5764-DB2C-4571-8C4A-698251B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</a:t>
            </a:r>
            <a:r>
              <a:rPr lang="ko-KR" altLang="en-US" dirty="0"/>
              <a:t>값 변화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F13B57-94CE-45AF-9F17-325551EE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792"/>
            <a:ext cx="6501531" cy="2923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B2AE3-2038-426A-BEBB-D5AF0633A198}"/>
              </a:ext>
            </a:extLst>
          </p:cNvPr>
          <p:cNvSpPr txBox="1"/>
          <p:nvPr/>
        </p:nvSpPr>
        <p:spPr>
          <a:xfrm>
            <a:off x="293551" y="4314730"/>
            <a:ext cx="11333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앞에서 말한 </a:t>
            </a:r>
            <a:r>
              <a:rPr lang="en-US" altLang="ko-KR" dirty="0"/>
              <a:t>3</a:t>
            </a:r>
            <a:r>
              <a:rPr lang="ko-KR" altLang="en-US" dirty="0"/>
              <a:t>가지 값을 한곳에 그려본 그래프이다</a:t>
            </a:r>
            <a:r>
              <a:rPr lang="en-US" altLang="ko-KR" dirty="0"/>
              <a:t>. </a:t>
            </a:r>
            <a:r>
              <a:rPr lang="ko-KR" altLang="en-US" dirty="0"/>
              <a:t>보면 참값</a:t>
            </a:r>
            <a:r>
              <a:rPr lang="en-US" altLang="ko-KR" dirty="0"/>
              <a:t>, </a:t>
            </a:r>
            <a:r>
              <a:rPr lang="ko-KR" altLang="en-US" dirty="0"/>
              <a:t>칼만 필터 </a:t>
            </a:r>
            <a:r>
              <a:rPr lang="ko-KR" altLang="en-US" dirty="0" err="1"/>
              <a:t>추정값</a:t>
            </a:r>
            <a:r>
              <a:rPr lang="en-US" altLang="ko-KR" dirty="0"/>
              <a:t>,</a:t>
            </a:r>
            <a:r>
              <a:rPr lang="ko-KR" altLang="en-US" dirty="0"/>
              <a:t> 측정값은 크게 바뀐 부분이 없다</a:t>
            </a:r>
            <a:r>
              <a:rPr lang="en-US" altLang="ko-KR" dirty="0"/>
              <a:t>. </a:t>
            </a:r>
            <a:r>
              <a:rPr lang="ko-KR" altLang="en-US" dirty="0"/>
              <a:t>측정값은 측정 잡음 때문에 값이 계속해서 튀고 이 값을 칼만 필터가 잡아주는 모양이다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여기서 </a:t>
            </a:r>
            <a:r>
              <a:rPr lang="en-US" altLang="ko-KR" b="1" dirty="0"/>
              <a:t>R</a:t>
            </a:r>
            <a:r>
              <a:rPr lang="ko-KR" altLang="en-US" dirty="0"/>
              <a:t>값 변화를 준 칼만 필터와 기존 칼만 필터를 비교해 보면</a:t>
            </a:r>
            <a:r>
              <a:rPr lang="en-US" altLang="ko-KR" dirty="0"/>
              <a:t>, </a:t>
            </a:r>
            <a:r>
              <a:rPr lang="ko-KR" altLang="en-US" dirty="0"/>
              <a:t>이전에 말한 것처럼 변화를 준 칼만 필터가 측정값에 더 가까운 그래프 모양을 가지고 있다</a:t>
            </a:r>
            <a:r>
              <a:rPr lang="en-US" altLang="ko-KR" dirty="0"/>
              <a:t>. </a:t>
            </a:r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dirty="0"/>
              <a:t>초기 오차가 크게 줄어들고 측정값 변화에 따른 변화를 잘 수용하는 것을 확인할 수 있다</a:t>
            </a:r>
            <a:r>
              <a:rPr lang="en-US" altLang="ko-KR" dirty="0"/>
              <a:t>. </a:t>
            </a:r>
            <a:r>
              <a:rPr lang="ko-KR" altLang="en-US" dirty="0"/>
              <a:t>하지만 이 측정값이 잡음이 섞인 값이라 칼만 필터를 통해 잡음을 제거해야 하는데 기존 값 반영비율이 높아져 측정값 노이즈가 잘 제거되지 않는 모습을 보인다</a:t>
            </a:r>
            <a:r>
              <a:rPr lang="en-US" altLang="ko-KR" dirty="0"/>
              <a:t>. </a:t>
            </a:r>
            <a:r>
              <a:rPr lang="ko-KR" altLang="en-US" dirty="0"/>
              <a:t>특히 마지막에 보면 기존 칼만 필터는 참값과 굉장히 유사한 값을 가지고 쫓아가는 모습을 볼 수 있는데 변화를 준 칼만 필터의 </a:t>
            </a:r>
            <a:r>
              <a:rPr lang="ko-KR" altLang="en-US" dirty="0" err="1"/>
              <a:t>추정값은</a:t>
            </a:r>
            <a:r>
              <a:rPr lang="ko-KR" altLang="en-US" dirty="0"/>
              <a:t> 마지막에도 측정값이 튀는 경우에는 참값이 아닌 측정값에 가까운 값을 출력하면서 오차를 제거하지 못하는 모습을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39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14448-AB36-45A6-874E-AA69E06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Q</a:t>
            </a:r>
            <a:r>
              <a:rPr lang="ko-KR" altLang="en-US" dirty="0"/>
              <a:t>값 변화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558F2-0D6C-41F5-9DE5-FFABA511AE20}"/>
              </a:ext>
            </a:extLst>
          </p:cNvPr>
          <p:cNvSpPr txBox="1"/>
          <p:nvPr/>
        </p:nvSpPr>
        <p:spPr>
          <a:xfrm>
            <a:off x="6096000" y="2634143"/>
            <a:ext cx="56290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이번에는 기존보다 </a:t>
            </a:r>
            <a:r>
              <a:rPr lang="en-US" altLang="ko-KR" b="1" dirty="0"/>
              <a:t>Q</a:t>
            </a:r>
            <a:r>
              <a:rPr lang="en-US" altLang="ko-KR" dirty="0"/>
              <a:t> </a:t>
            </a:r>
            <a:r>
              <a:rPr lang="ko-KR" altLang="en-US" dirty="0"/>
              <a:t>배열을 </a:t>
            </a:r>
            <a:r>
              <a:rPr lang="en-US" altLang="ko-KR" dirty="0"/>
              <a:t>10</a:t>
            </a:r>
            <a:r>
              <a:rPr lang="ko-KR" altLang="en-US" dirty="0"/>
              <a:t>배 줄인 뒤 진행해보았다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b="1" dirty="0"/>
              <a:t>Q</a:t>
            </a:r>
            <a:r>
              <a:rPr lang="en-US" altLang="ko-KR" dirty="0"/>
              <a:t> </a:t>
            </a:r>
            <a:r>
              <a:rPr lang="ko-KR" altLang="en-US" dirty="0"/>
              <a:t>배열은 칼만 필터에서 오차 공분산에 영향을 미친다</a:t>
            </a:r>
            <a:r>
              <a:rPr lang="en-US" altLang="ko-KR" dirty="0"/>
              <a:t>. </a:t>
            </a:r>
            <a:r>
              <a:rPr lang="ko-KR" altLang="en-US" dirty="0"/>
              <a:t>결론적으로 </a:t>
            </a:r>
            <a:r>
              <a:rPr lang="en-US" altLang="ko-KR" b="1" dirty="0"/>
              <a:t>Q</a:t>
            </a:r>
            <a:r>
              <a:rPr lang="en-US" altLang="ko-KR" dirty="0"/>
              <a:t> </a:t>
            </a:r>
            <a:r>
              <a:rPr lang="ko-KR" altLang="en-US" dirty="0"/>
              <a:t>배열이 작아지면 칼만 이득이 커짐에 따라 측정값 반영 비율이 작아진다</a:t>
            </a:r>
            <a:r>
              <a:rPr lang="en-US" altLang="ko-KR" dirty="0"/>
              <a:t>. </a:t>
            </a:r>
            <a:r>
              <a:rPr lang="ko-KR" altLang="en-US" dirty="0"/>
              <a:t>따라서 변화가 완만하게 나타나게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그래프를 보면</a:t>
            </a:r>
            <a:r>
              <a:rPr lang="en-US" altLang="ko-KR" dirty="0"/>
              <a:t>, </a:t>
            </a:r>
            <a:r>
              <a:rPr lang="ko-KR" altLang="en-US" dirty="0"/>
              <a:t>기존 그래프와 큰 차이를 보이지는 않지만 변화가 둔감해지고 이전 칼만 필터보다 </a:t>
            </a:r>
            <a:r>
              <a:rPr lang="ko-KR" altLang="en-US"/>
              <a:t>더 직선적으로 변하는 모습을 </a:t>
            </a:r>
            <a:r>
              <a:rPr lang="ko-KR" altLang="en-US" dirty="0"/>
              <a:t>보여준다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36AAC48-0434-4A3E-9BE8-90F71C6A1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261" y="1884347"/>
            <a:ext cx="48319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6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38935-44D8-4949-AF2D-2173EDD3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Q</a:t>
            </a:r>
            <a:r>
              <a:rPr lang="ko-KR" altLang="en-US" dirty="0"/>
              <a:t>값 변화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26328-5EA6-441D-BD42-4CC3122C7232}"/>
              </a:ext>
            </a:extLst>
          </p:cNvPr>
          <p:cNvSpPr txBox="1"/>
          <p:nvPr/>
        </p:nvSpPr>
        <p:spPr>
          <a:xfrm>
            <a:off x="838200" y="5050172"/>
            <a:ext cx="101094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이 그래프를 보면 확실히 변화가 보인다</a:t>
            </a:r>
            <a:r>
              <a:rPr lang="en-US" altLang="ko-KR" sz="1600" dirty="0"/>
              <a:t>. </a:t>
            </a:r>
            <a:r>
              <a:rPr lang="ko-KR" altLang="en-US" sz="1600" dirty="0"/>
              <a:t>이전 칼만 필터에서는 </a:t>
            </a:r>
            <a:r>
              <a:rPr lang="ko-KR" altLang="en-US" sz="1600" dirty="0" err="1"/>
              <a:t>추정값이</a:t>
            </a:r>
            <a:r>
              <a:rPr lang="ko-KR" altLang="en-US" sz="1600" dirty="0"/>
              <a:t> 어느정도 측정값 그래프 모양을 쫓아가는 경향이 있었으나 이번 그래프에서는 그런 모습이 전혀 보이지 않고 오히려 값이 안정적으로 직선으로 나오는 것을 볼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그 결과 시간이 지나도 어느 정도의 오차는 제거가 되지 않고 남아 있는 모습을 보인다</a:t>
            </a:r>
            <a:r>
              <a:rPr lang="en-US" altLang="ko-KR" sz="1600" dirty="0"/>
              <a:t>. </a:t>
            </a:r>
            <a:r>
              <a:rPr lang="ko-KR" altLang="en-US" sz="1600" dirty="0"/>
              <a:t>기존 칼만 필터는 시간이 지나면서 참값에 가까운 값을 찾아가는 모습을 보였으나 이번 칼만 필터에서는 시간이 지나도 꾸준하게 오차가 존재한다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2441D3A-2228-4E04-8447-231DF80DB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3621"/>
            <a:ext cx="7349455" cy="33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6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B197A-6F34-46C3-8A0F-9D9610D7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강의 요약 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ABF5D9-1D0E-468C-A66E-58DB3DF99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ko-KR" altLang="en-US" dirty="0"/>
                  <a:t>가속도 센서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기계적 충격이나 진동을 받을 때 전기신호를 출력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일반 가속도 측정 뿐만 아니라 충격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진동 측정에도 사용됨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진동 측정 시에는 진동의 추종성 문제와 고정점이 필요한 문제 때문에 보통 가속도 센서가 사용된다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가속도 센서를 이용하면 변위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속도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가속도 모두 측정이 가능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ABF5D9-1D0E-468C-A66E-58DB3DF99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74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874</Words>
  <Application>Microsoft Office PowerPoint</Application>
  <PresentationFormat>와이드스크린</PresentationFormat>
  <Paragraphs>84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칼만필터 과제(108~111pg) 및 센서내용 정리</vt:lpstr>
      <vt:lpstr>Pg 109</vt:lpstr>
      <vt:lpstr>Pg 109</vt:lpstr>
      <vt:lpstr>비교 코드</vt:lpstr>
      <vt:lpstr>R 값 변화</vt:lpstr>
      <vt:lpstr>R값 변화</vt:lpstr>
      <vt:lpstr>Q값 변화</vt:lpstr>
      <vt:lpstr>Q값 변화</vt:lpstr>
      <vt:lpstr>2. 강의 요약 내용</vt:lpstr>
      <vt:lpstr>2. 강의 요약 내용</vt:lpstr>
      <vt:lpstr>2. 강의 요약 내용</vt:lpstr>
      <vt:lpstr>2. 강의 요약 내용</vt:lpstr>
      <vt:lpstr>2. 강의 요약 내용</vt:lpstr>
      <vt:lpstr>2. 강의 요약 내용</vt:lpstr>
      <vt:lpstr>2. 강의 요약 내용</vt:lpstr>
      <vt:lpstr>2. 강의 요약 내용</vt:lpstr>
      <vt:lpstr>2. 강의 요약 내용</vt:lpstr>
      <vt:lpstr>2. 강의 요약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chpark</dc:creator>
  <cp:lastModifiedBy>PARK</cp:lastModifiedBy>
  <cp:revision>32</cp:revision>
  <dcterms:created xsi:type="dcterms:W3CDTF">2020-04-13T05:29:02Z</dcterms:created>
  <dcterms:modified xsi:type="dcterms:W3CDTF">2020-04-18T01:10:02Z</dcterms:modified>
</cp:coreProperties>
</file>