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  <p:sldMasterId id="2147483827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C5B-F6A1-4C9B-9316-B1C9EAC01CA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1FB-D8F9-4BE8-95A2-AB9F520CC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8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C5B-F6A1-4C9B-9316-B1C9EAC01CA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1FB-D8F9-4BE8-95A2-AB9F520CC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70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C5B-F6A1-4C9B-9316-B1C9EAC01CA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1FB-D8F9-4BE8-95A2-AB9F520CC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63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C5B-F6A1-4C9B-9316-B1C9EAC01CA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1FB-D8F9-4BE8-95A2-AB9F520CC5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7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C5B-F6A1-4C9B-9316-B1C9EAC01CA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1FB-D8F9-4BE8-95A2-AB9F520CC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842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C5B-F6A1-4C9B-9316-B1C9EAC01CA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1FB-D8F9-4BE8-95A2-AB9F520CC5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06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C5B-F6A1-4C9B-9316-B1C9EAC01CA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1FB-D8F9-4BE8-95A2-AB9F520CC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50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C5B-F6A1-4C9B-9316-B1C9EAC01CA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1FB-D8F9-4BE8-95A2-AB9F520CC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781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C5B-F6A1-4C9B-9316-B1C9EAC01CA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1FB-D8F9-4BE8-95A2-AB9F520CC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104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C5B-F6A1-4C9B-9316-B1C9EAC01CA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1FB-D8F9-4BE8-95A2-AB9F520CC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516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109C5B-F6A1-4C9B-9316-B1C9EAC01CA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D331FB-D8F9-4BE8-95A2-AB9F520CC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4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C5B-F6A1-4C9B-9316-B1C9EAC01CA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1FB-D8F9-4BE8-95A2-AB9F520CC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3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C5B-F6A1-4C9B-9316-B1C9EAC01CA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1FB-D8F9-4BE8-95A2-AB9F520CC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42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C5B-F6A1-4C9B-9316-B1C9EAC01CA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1FB-D8F9-4BE8-95A2-AB9F520CC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69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C5B-F6A1-4C9B-9316-B1C9EAC01CA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1FB-D8F9-4BE8-95A2-AB9F520CC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45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C5B-F6A1-4C9B-9316-B1C9EAC01CA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1FB-D8F9-4BE8-95A2-AB9F520CC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8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C5B-F6A1-4C9B-9316-B1C9EAC01CA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1FB-D8F9-4BE8-95A2-AB9F520CC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11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C5B-F6A1-4C9B-9316-B1C9EAC01CA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1FB-D8F9-4BE8-95A2-AB9F520CC58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0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C5B-F6A1-4C9B-9316-B1C9EAC01CA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1FB-D8F9-4BE8-95A2-AB9F520CC58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C5B-F6A1-4C9B-9316-B1C9EAC01CA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1FB-D8F9-4BE8-95A2-AB9F520CC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1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C5B-F6A1-4C9B-9316-B1C9EAC01CA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1FB-D8F9-4BE8-95A2-AB9F520CC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7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9C5B-F6A1-4C9B-9316-B1C9EAC01CA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1FB-D8F9-4BE8-95A2-AB9F520CC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58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2109C5B-F6A1-4C9B-9316-B1C9EAC01CA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331FB-D8F9-4BE8-95A2-AB9F520CC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23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109C5B-F6A1-4C9B-9316-B1C9EAC01CA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D331FB-D8F9-4BE8-95A2-AB9F520CC5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17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272FE-F491-4BDC-8F35-51B7C052E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딥러닝 네트워크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93324-E527-4AD9-A3BC-311FF0A11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495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5BBA8-87EE-4DF7-A73F-CE7C0327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– XOR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61416-D100-4D23-82BF-69CE6A126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XOR </a:t>
            </a:r>
            <a:r>
              <a:rPr lang="ko-KR" altLang="en-US" dirty="0"/>
              <a:t>게이트는 기존에 </a:t>
            </a:r>
            <a:r>
              <a:rPr lang="ko-KR" altLang="en-US" dirty="0" err="1"/>
              <a:t>퍼셉트론으로</a:t>
            </a:r>
            <a:r>
              <a:rPr lang="ko-KR" altLang="en-US" dirty="0"/>
              <a:t> 구현이 가능했던 게이트로 구성이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8" name="Picture 4" descr="XOR게이트 구성 이미지 검색결과">
            <a:extLst>
              <a:ext uri="{FF2B5EF4-FFF2-40B4-BE49-F238E27FC236}">
                <a16:creationId xmlns:a16="http://schemas.microsoft.com/office/drawing/2014/main" id="{0C08BC94-5089-46C4-8290-66605EE31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276" y="2786046"/>
            <a:ext cx="3094792" cy="121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89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A30DC-E596-43F1-8AAC-37777C97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</a:t>
            </a:r>
            <a:r>
              <a:rPr lang="ko-KR" altLang="en-US" dirty="0"/>
              <a:t>의 구현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4F8A2B5-17D3-461E-AAA1-E2EFA5D1B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307" y="1752778"/>
            <a:ext cx="2268028" cy="4536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012BFB-96F6-4B3B-B469-1375F86A2581}"/>
              </a:ext>
            </a:extLst>
          </p:cNvPr>
          <p:cNvSpPr txBox="1"/>
          <p:nvPr/>
        </p:nvSpPr>
        <p:spPr>
          <a:xfrm>
            <a:off x="3526971" y="1865098"/>
            <a:ext cx="236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게이트의 </a:t>
            </a:r>
            <a:endParaRPr lang="en-US" altLang="ko-KR" dirty="0"/>
          </a:p>
          <a:p>
            <a:r>
              <a:rPr lang="ko-KR" altLang="en-US" dirty="0"/>
              <a:t>단층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2954F9-E964-4149-B910-1C3B3E605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187" y="1752778"/>
            <a:ext cx="3129551" cy="26498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A7AAA-5EC6-46F3-807F-2487ECC0EBBD}"/>
              </a:ext>
            </a:extLst>
          </p:cNvPr>
          <p:cNvSpPr txBox="1"/>
          <p:nvPr/>
        </p:nvSpPr>
        <p:spPr>
          <a:xfrm>
            <a:off x="9039985" y="1865099"/>
            <a:ext cx="278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단층 </a:t>
            </a:r>
            <a:r>
              <a:rPr lang="ko-KR" altLang="en-US" dirty="0" err="1"/>
              <a:t>퍼셉트론을</a:t>
            </a:r>
            <a:r>
              <a:rPr lang="ko-KR" altLang="en-US" dirty="0"/>
              <a:t> </a:t>
            </a:r>
            <a:r>
              <a:rPr lang="ko-KR" altLang="en-US" dirty="0" err="1"/>
              <a:t>적층하면서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게이트도 구현이 되는 모습을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44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3DC37-3579-40AE-842C-615BAD0F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3CC6C-D984-48F8-B134-91D2BBC37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단층 </a:t>
            </a:r>
            <a:r>
              <a:rPr lang="ko-KR" altLang="en-US" dirty="0" err="1"/>
              <a:t>퍼셉트론은</a:t>
            </a:r>
            <a:r>
              <a:rPr lang="ko-KR" altLang="en-US" dirty="0"/>
              <a:t> 입력을 받아 출력을 내는 알고리즘으로 가중치와 편향을 이용해 여러 선형의 관계에 대해 표현이 가능하다</a:t>
            </a:r>
            <a:r>
              <a:rPr lang="en-US" altLang="ko-KR" dirty="0"/>
              <a:t>. </a:t>
            </a:r>
            <a:r>
              <a:rPr lang="ko-KR" altLang="en-US" dirty="0"/>
              <a:t>하지만 비선형의 경우에는 표현이 불가능했다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해결하기 위해 단층 </a:t>
            </a:r>
            <a:r>
              <a:rPr lang="ko-KR" altLang="en-US" dirty="0" err="1"/>
              <a:t>퍼셉트론을</a:t>
            </a:r>
            <a:r>
              <a:rPr lang="ko-KR" altLang="en-US" dirty="0"/>
              <a:t> 여러 층 쌓은 다층 </a:t>
            </a:r>
            <a:r>
              <a:rPr lang="ko-KR" altLang="en-US" dirty="0" err="1"/>
              <a:t>퍼셉트론이</a:t>
            </a:r>
            <a:r>
              <a:rPr lang="ko-KR" altLang="en-US" dirty="0"/>
              <a:t> 등장했고</a:t>
            </a:r>
            <a:r>
              <a:rPr lang="en-US" altLang="ko-KR" dirty="0"/>
              <a:t>, </a:t>
            </a:r>
            <a:r>
              <a:rPr lang="ko-KR" altLang="en-US" dirty="0"/>
              <a:t>이는 비선형의 관계에도 잘 표현해주는 모습을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76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C3757-D5D7-402E-9B09-AC74E124A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17009DA-35B0-4A37-8F1C-AD67819042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퍼셉트론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다수의 신호를 입력으로 받아 하나의 신호를 출력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3657600" lvl="8" indent="0">
                  <a:buNone/>
                </a:pPr>
                <a:r>
                  <a:rPr lang="en-US" altLang="ko-KR" sz="24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 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2&lt;</m:t>
                            </m:r>
                            <m:r>
                              <a:rPr lang="ko-KR" alt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1∗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 ≥</m:t>
                            </m:r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sz="2000" dirty="0"/>
                  <a:t>앞의 그림에서 원의 명칭은 뉴런 혹은 노드라고 한다</a:t>
                </a:r>
                <a:r>
                  <a:rPr lang="en-US" altLang="ko-KR" sz="2000" dirty="0"/>
                  <a:t>.</a:t>
                </a:r>
              </a:p>
              <a:p>
                <a:r>
                  <a:rPr lang="en-US" altLang="ko-KR" sz="2000" dirty="0"/>
                  <a:t>x1</a:t>
                </a:r>
                <a:r>
                  <a:rPr lang="ko-KR" altLang="en-US" sz="2000" dirty="0"/>
                  <a:t>과</a:t>
                </a:r>
                <a:r>
                  <a:rPr lang="en-US" altLang="ko-KR" sz="2000" dirty="0"/>
                  <a:t> x2</a:t>
                </a:r>
                <a:r>
                  <a:rPr lang="ko-KR" altLang="en-US" sz="2000" dirty="0"/>
                  <a:t>는 입력 신호를 의미하고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는 출력 신호를 의미한다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w1</a:t>
                </a:r>
                <a:r>
                  <a:rPr lang="ko-KR" altLang="en-US" sz="2000" dirty="0"/>
                  <a:t>과 </a:t>
                </a:r>
                <a:r>
                  <a:rPr lang="en-US" altLang="ko-KR" sz="2000" dirty="0"/>
                  <a:t>w2</a:t>
                </a:r>
                <a:r>
                  <a:rPr lang="ko-KR" altLang="en-US" sz="2000" dirty="0"/>
                  <a:t>는 가중치라고 한다</a:t>
                </a:r>
                <a:r>
                  <a:rPr lang="en-US" altLang="ko-KR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 = </a:t>
                </a:r>
                <a:r>
                  <a:rPr lang="ko-KR" altLang="en-US" sz="2000" dirty="0" err="1"/>
                  <a:t>임계값으로</a:t>
                </a:r>
                <a:r>
                  <a:rPr lang="ko-KR" altLang="en-US" sz="2000" dirty="0"/>
                  <a:t> 위의 식의 연산 결과가 특정 값 이상인 경우에만 출력 신호가 나오게 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17009DA-35B0-4A37-8F1C-AD6781904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>
            <a:extLst>
              <a:ext uri="{FF2B5EF4-FFF2-40B4-BE49-F238E27FC236}">
                <a16:creationId xmlns:a16="http://schemas.microsoft.com/office/drawing/2014/main" id="{99F4432A-7EE2-4F31-AC0F-F123A1B7C2FF}"/>
              </a:ext>
            </a:extLst>
          </p:cNvPr>
          <p:cNvSpPr/>
          <p:nvPr/>
        </p:nvSpPr>
        <p:spPr>
          <a:xfrm>
            <a:off x="1484852" y="2367501"/>
            <a:ext cx="790247" cy="626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15BAF1A-2583-45DD-8CAD-FCF20AA042B6}"/>
              </a:ext>
            </a:extLst>
          </p:cNvPr>
          <p:cNvSpPr/>
          <p:nvPr/>
        </p:nvSpPr>
        <p:spPr>
          <a:xfrm>
            <a:off x="1484852" y="3306616"/>
            <a:ext cx="790247" cy="626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71DCD01-8984-44E7-907E-975D8F95637E}"/>
              </a:ext>
            </a:extLst>
          </p:cNvPr>
          <p:cNvSpPr/>
          <p:nvPr/>
        </p:nvSpPr>
        <p:spPr>
          <a:xfrm>
            <a:off x="3548542" y="2780025"/>
            <a:ext cx="790247" cy="6263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B41DD3E-BD81-4BD7-815A-01C6650466AE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2275099" y="2680661"/>
            <a:ext cx="1389172" cy="19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EC2FEB0-AB42-4ECB-B4C3-803A2C447490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2275099" y="3314623"/>
            <a:ext cx="1389172" cy="30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40C1BF-0EE6-494A-A452-2DC8639DB68A}"/>
              </a:ext>
            </a:extLst>
          </p:cNvPr>
          <p:cNvSpPr txBox="1"/>
          <p:nvPr/>
        </p:nvSpPr>
        <p:spPr>
          <a:xfrm>
            <a:off x="3022009" y="2394689"/>
            <a:ext cx="52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1B6612-CF3B-42BB-AF6B-99327B0D3B96}"/>
              </a:ext>
            </a:extLst>
          </p:cNvPr>
          <p:cNvSpPr txBox="1"/>
          <p:nvPr/>
        </p:nvSpPr>
        <p:spPr>
          <a:xfrm>
            <a:off x="3022008" y="3049774"/>
            <a:ext cx="5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53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73E2A-4B64-49EE-9A1C-87354882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가중치와 편향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2B529A-9BB2-4AD0-8E67-E01244F74D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sz="2400" dirty="0"/>
                  <a:t>가중치 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입력 신호가 출력 신호로 넘어가는 과정에서 곱해지는 값</a:t>
                </a:r>
                <a:r>
                  <a:rPr lang="en-US" altLang="ko-KR" sz="2400" dirty="0"/>
                  <a:t>.</a:t>
                </a:r>
                <a:r>
                  <a:rPr lang="ko-KR" altLang="en-US" sz="2400" dirty="0"/>
                  <a:t>각 신호가 결과에 주는 영향력을 조절하는 요소로 작용한다</a:t>
                </a:r>
                <a:r>
                  <a:rPr lang="en-US" altLang="ko-KR" sz="2400" dirty="0"/>
                  <a:t>. </a:t>
                </a:r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편향 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앞의 식 연산 결과에서 더해지는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값</a:t>
                </a:r>
                <a:r>
                  <a:rPr lang="en-US" altLang="ko-KR" sz="2400" dirty="0"/>
                  <a:t>. </a:t>
                </a:r>
                <a:r>
                  <a:rPr lang="ko-KR" altLang="en-US" sz="2400" dirty="0"/>
                  <a:t>편향이 생기는 경우 식은 다음과 같이 변형된다</a:t>
                </a:r>
                <a:r>
                  <a:rPr lang="en-US" altLang="ko-KR" sz="2400" dirty="0"/>
                  <a:t>.</a:t>
                </a:r>
              </a:p>
              <a:p>
                <a:endParaRPr lang="en-US" altLang="ko-K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 (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1∗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1∗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 ≥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r>
                  <a:rPr lang="ko-KR" altLang="en-US" sz="2400" dirty="0"/>
                  <a:t>이 때</a:t>
                </a:r>
                <a:r>
                  <a:rPr lang="en-US" altLang="ko-KR" sz="2400" dirty="0"/>
                  <a:t>, b</a:t>
                </a:r>
                <a:r>
                  <a:rPr lang="ko-KR" altLang="en-US" sz="2400" dirty="0"/>
                  <a:t>를 편향이라고 한다</a:t>
                </a:r>
                <a:r>
                  <a:rPr lang="en-US" altLang="ko-KR" sz="2400" dirty="0"/>
                  <a:t>.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2B529A-9BB2-4AD0-8E67-E01244F74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28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62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CA6CD-BEDC-4004-A06B-35FA5F0D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회로</a:t>
            </a:r>
            <a:r>
              <a:rPr lang="en-US" altLang="ko-KR" dirty="0"/>
              <a:t>-AND </a:t>
            </a:r>
            <a:r>
              <a:rPr lang="ko-KR" altLang="en-US" dirty="0"/>
              <a:t>게이트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A6A5E-BD02-4392-BD63-0CE17004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n-US" altLang="ko-KR" sz="1400" dirty="0"/>
              <a:t>* </a:t>
            </a:r>
            <a:r>
              <a:rPr lang="ko-KR" altLang="en-US" sz="1400" dirty="0" err="1"/>
              <a:t>진리표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입력 신호와 출력 신호의 대응 표</a:t>
            </a:r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AND </a:t>
            </a:r>
            <a:r>
              <a:rPr lang="ko-KR" altLang="en-US" dirty="0"/>
              <a:t>게이트의 경우 </a:t>
            </a:r>
            <a:r>
              <a:rPr lang="ko-KR" altLang="en-US" dirty="0" err="1"/>
              <a:t>퍼셉트론</a:t>
            </a:r>
            <a:r>
              <a:rPr lang="ko-KR" altLang="en-US" dirty="0"/>
              <a:t> 적용 시 이 게이트의 조건을 만족하는 가중치</a:t>
            </a:r>
            <a:r>
              <a:rPr lang="en-US" altLang="ko-KR" dirty="0"/>
              <a:t>, </a:t>
            </a:r>
            <a:r>
              <a:rPr lang="ko-KR" altLang="en-US" dirty="0"/>
              <a:t>편향</a:t>
            </a:r>
            <a:r>
              <a:rPr lang="en-US" altLang="ko-KR" dirty="0"/>
              <a:t>, </a:t>
            </a:r>
            <a:r>
              <a:rPr lang="ko-KR" altLang="en-US" dirty="0" err="1"/>
              <a:t>임계값이</a:t>
            </a:r>
            <a:r>
              <a:rPr lang="ko-KR" altLang="en-US" dirty="0"/>
              <a:t> 존재 </a:t>
            </a:r>
            <a:r>
              <a:rPr lang="en-US" altLang="ko-KR" dirty="0"/>
              <a:t>(ex. w1=0.5,w2=0.5,θ=0.7,b=0)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8E8A6B-7A28-4011-9DA4-C3FBFB12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40" y="1845734"/>
            <a:ext cx="2797641" cy="250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5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5CDDD-381D-49CD-B42B-3FF88905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회로</a:t>
            </a:r>
            <a:r>
              <a:rPr lang="en-US" altLang="ko-KR" dirty="0"/>
              <a:t>-OR</a:t>
            </a:r>
            <a:r>
              <a:rPr lang="ko-KR" altLang="en-US" dirty="0"/>
              <a:t> 게이트</a:t>
            </a:r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07DEE7B0-FB1F-4E88-9BA9-25F50642B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81" y="1830977"/>
            <a:ext cx="2816596" cy="266418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D3A998-F356-4AE5-9512-570C16652F17}"/>
              </a:ext>
            </a:extLst>
          </p:cNvPr>
          <p:cNvSpPr txBox="1"/>
          <p:nvPr/>
        </p:nvSpPr>
        <p:spPr>
          <a:xfrm>
            <a:off x="845127" y="4588778"/>
            <a:ext cx="1032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OR </a:t>
            </a:r>
            <a:r>
              <a:rPr lang="ko-KR" altLang="en-US" dirty="0"/>
              <a:t>게이트의 경우에도 </a:t>
            </a:r>
            <a:r>
              <a:rPr lang="ko-KR" altLang="en-US" dirty="0" err="1"/>
              <a:t>퍼셉트론</a:t>
            </a:r>
            <a:r>
              <a:rPr lang="ko-KR" altLang="en-US" dirty="0"/>
              <a:t> 적용 시 이 게이트의 조건을 만족하는 가중치</a:t>
            </a:r>
            <a:r>
              <a:rPr lang="en-US" altLang="ko-KR" dirty="0"/>
              <a:t>, </a:t>
            </a:r>
            <a:r>
              <a:rPr lang="ko-KR" altLang="en-US" dirty="0"/>
              <a:t>편향</a:t>
            </a:r>
            <a:r>
              <a:rPr lang="en-US" altLang="ko-KR" dirty="0"/>
              <a:t>, </a:t>
            </a:r>
            <a:r>
              <a:rPr lang="ko-KR" altLang="en-US" dirty="0" err="1"/>
              <a:t>임계값이</a:t>
            </a:r>
            <a:r>
              <a:rPr lang="ko-KR" altLang="en-US" dirty="0"/>
              <a:t> 존재</a:t>
            </a:r>
          </a:p>
        </p:txBody>
      </p:sp>
    </p:spTree>
    <p:extLst>
      <p:ext uri="{BB962C8B-B14F-4D97-AF65-F5344CB8AC3E}">
        <p14:creationId xmlns:p14="http://schemas.microsoft.com/office/powerpoint/2010/main" val="392631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3E3C4-AEA1-4883-A140-B3DF326F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회로 </a:t>
            </a:r>
            <a:r>
              <a:rPr lang="ko-KR" altLang="en-US" dirty="0" err="1"/>
              <a:t>퍼셉트론의</a:t>
            </a:r>
            <a:r>
              <a:rPr lang="ko-KR" altLang="en-US" dirty="0"/>
              <a:t> 간단한 구현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AE2CF00-1697-45A9-97DB-F5DFE5C3A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680" y="1765967"/>
            <a:ext cx="37665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50726-BE63-4380-BD77-D168D3CF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회로 </a:t>
            </a:r>
            <a:r>
              <a:rPr lang="en-US" altLang="ko-KR" dirty="0"/>
              <a:t>– XOR </a:t>
            </a:r>
            <a:r>
              <a:rPr lang="ko-KR" altLang="en-US" dirty="0"/>
              <a:t>게이트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0B29406-6B45-4B96-9C16-46C27D8B1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66912"/>
            <a:ext cx="3248025" cy="2924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616F70-A94D-4924-B30C-2AD00F8308C5}"/>
              </a:ext>
            </a:extLst>
          </p:cNvPr>
          <p:cNvSpPr txBox="1"/>
          <p:nvPr/>
        </p:nvSpPr>
        <p:spPr>
          <a:xfrm>
            <a:off x="845127" y="5166678"/>
            <a:ext cx="992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XOR </a:t>
            </a:r>
            <a:r>
              <a:rPr lang="ko-KR" altLang="en-US" dirty="0"/>
              <a:t>게이트의 경우에는 </a:t>
            </a:r>
            <a:r>
              <a:rPr lang="ko-KR" altLang="en-US" dirty="0" err="1"/>
              <a:t>퍼셉트론</a:t>
            </a:r>
            <a:r>
              <a:rPr lang="ko-KR" altLang="en-US" dirty="0"/>
              <a:t> 적용 시 이 게이트의 조건을 만족하는 가중치</a:t>
            </a:r>
            <a:r>
              <a:rPr lang="en-US" altLang="ko-KR" dirty="0"/>
              <a:t>, </a:t>
            </a:r>
            <a:r>
              <a:rPr lang="ko-KR" altLang="en-US" dirty="0"/>
              <a:t>편향</a:t>
            </a:r>
            <a:r>
              <a:rPr lang="en-US" altLang="ko-KR" dirty="0"/>
              <a:t>, </a:t>
            </a:r>
            <a:r>
              <a:rPr lang="ko-KR" altLang="en-US" dirty="0" err="1"/>
              <a:t>임계값이</a:t>
            </a:r>
            <a:endParaRPr lang="en-US" altLang="ko-KR" dirty="0"/>
          </a:p>
          <a:p>
            <a:r>
              <a:rPr lang="ko-KR" altLang="en-US" dirty="0"/>
              <a:t> 존재하지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6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A2949207-D454-43E1-A5D2-A5D70213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59" y="2250037"/>
            <a:ext cx="3411596" cy="270761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BBD6893-4702-4B0A-A553-3B376A37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회로의 </a:t>
            </a:r>
            <a:r>
              <a:rPr lang="ko-KR" altLang="en-US" dirty="0" err="1"/>
              <a:t>퍼셉트론</a:t>
            </a:r>
            <a:r>
              <a:rPr lang="ko-KR" altLang="en-US" dirty="0"/>
              <a:t> 구현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E40717A-B9B5-4782-97D7-8FBCDD9BE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7608" y="2242331"/>
            <a:ext cx="3397530" cy="2715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867097-286E-458C-8E37-4B9268C990E0}"/>
              </a:ext>
            </a:extLst>
          </p:cNvPr>
          <p:cNvSpPr txBox="1"/>
          <p:nvPr/>
        </p:nvSpPr>
        <p:spPr>
          <a:xfrm>
            <a:off x="7897191" y="1872999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XOR gate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97F38-3440-4F49-8F48-629CEC5847C6}"/>
              </a:ext>
            </a:extLst>
          </p:cNvPr>
          <p:cNvSpPr txBox="1"/>
          <p:nvPr/>
        </p:nvSpPr>
        <p:spPr>
          <a:xfrm>
            <a:off x="534361" y="181263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gate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405115-BD51-43A8-B2AB-052FA5D2F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191" y="2242331"/>
            <a:ext cx="3440739" cy="27153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B1273B-8078-4699-8BC2-A0154312F647}"/>
              </a:ext>
            </a:extLst>
          </p:cNvPr>
          <p:cNvSpPr txBox="1"/>
          <p:nvPr/>
        </p:nvSpPr>
        <p:spPr>
          <a:xfrm>
            <a:off x="4415896" y="1967527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 gate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72D0DBA-BF63-4A08-BEBC-F1A257BBF244}"/>
              </a:ext>
            </a:extLst>
          </p:cNvPr>
          <p:cNvCxnSpPr/>
          <p:nvPr/>
        </p:nvCxnSpPr>
        <p:spPr>
          <a:xfrm>
            <a:off x="1779997" y="2663890"/>
            <a:ext cx="1464906" cy="12503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C53549-7359-4736-A50D-8B5EE28BA110}"/>
              </a:ext>
            </a:extLst>
          </p:cNvPr>
          <p:cNvCxnSpPr/>
          <p:nvPr/>
        </p:nvCxnSpPr>
        <p:spPr>
          <a:xfrm>
            <a:off x="4929079" y="2974841"/>
            <a:ext cx="1464906" cy="12503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14FE6A0-A326-46E9-9549-D39C7B2C49C5}"/>
              </a:ext>
            </a:extLst>
          </p:cNvPr>
          <p:cNvCxnSpPr/>
          <p:nvPr/>
        </p:nvCxnSpPr>
        <p:spPr>
          <a:xfrm>
            <a:off x="8739079" y="3096139"/>
            <a:ext cx="1464906" cy="12503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1AD313-B659-4BE9-9395-9EA0974529A8}"/>
              </a:ext>
            </a:extLst>
          </p:cNvPr>
          <p:cNvSpPr txBox="1"/>
          <p:nvPr/>
        </p:nvSpPr>
        <p:spPr>
          <a:xfrm>
            <a:off x="343959" y="5120641"/>
            <a:ext cx="10890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앞에서 했던 것처럼 </a:t>
            </a:r>
            <a:r>
              <a:rPr lang="en-US" altLang="ko-KR" dirty="0"/>
              <a:t>AND, OR</a:t>
            </a:r>
            <a:r>
              <a:rPr lang="ko-KR" altLang="en-US" dirty="0"/>
              <a:t> </a:t>
            </a:r>
            <a:r>
              <a:rPr lang="en-US" altLang="ko-KR" dirty="0"/>
              <a:t>gate</a:t>
            </a:r>
            <a:r>
              <a:rPr lang="ko-KR" altLang="en-US" dirty="0"/>
              <a:t>의 경우에는 </a:t>
            </a:r>
            <a:r>
              <a:rPr lang="ko-KR" altLang="en-US" dirty="0" err="1"/>
              <a:t>퍼셉트론을</a:t>
            </a:r>
            <a:r>
              <a:rPr lang="ko-KR" altLang="en-US" dirty="0"/>
              <a:t> 이용하면 해당 영역을 구분하는 직선을 만들어낸다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XOR </a:t>
            </a:r>
            <a:r>
              <a:rPr lang="ko-KR" altLang="en-US" dirty="0"/>
              <a:t>게이트의 경우에는 직선 하나를 이용해 나누는 것이 불가능했다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직선 영역만 표현이 가능한 </a:t>
            </a:r>
            <a:r>
              <a:rPr lang="ko-KR" altLang="en-US" dirty="0" err="1"/>
              <a:t>퍼셉트론의</a:t>
            </a:r>
            <a:r>
              <a:rPr lang="ko-KR" altLang="en-US" dirty="0"/>
              <a:t> 한계점을 잘 보여준다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321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BEB85-A184-4DA3-8BD1-2723DDD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A7A76-663F-4244-85CD-96EB5CB00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ko-KR" altLang="en-US" dirty="0" err="1"/>
              <a:t>퍼셉트론의</a:t>
            </a:r>
            <a:r>
              <a:rPr lang="ko-KR" altLang="en-US" dirty="0"/>
              <a:t> 한계를 극복하기 위해 나타난 개념</a:t>
            </a:r>
            <a:endParaRPr lang="en-US" altLang="ko-KR" dirty="0"/>
          </a:p>
          <a:p>
            <a:r>
              <a:rPr lang="ko-KR" altLang="en-US" dirty="0"/>
              <a:t>기존 </a:t>
            </a:r>
            <a:r>
              <a:rPr lang="ko-KR" altLang="en-US" dirty="0" err="1"/>
              <a:t>퍼셉트론</a:t>
            </a:r>
            <a:r>
              <a:rPr lang="ko-KR" altLang="en-US" dirty="0"/>
              <a:t> 위에 또 다른 쌓아 여러 개의 층으로 구성</a:t>
            </a:r>
            <a:endParaRPr lang="en-US" altLang="ko-KR" dirty="0"/>
          </a:p>
          <a:p>
            <a:r>
              <a:rPr lang="ko-KR" altLang="en-US" dirty="0"/>
              <a:t>층을 여러 개 구성함으로써 기존에 </a:t>
            </a:r>
            <a:r>
              <a:rPr lang="ko-KR" altLang="en-US" dirty="0" err="1"/>
              <a:t>퍼셉트론으로</a:t>
            </a:r>
            <a:r>
              <a:rPr lang="ko-KR" altLang="en-US" dirty="0"/>
              <a:t> 구현하지 못하던 것들도 구현이 가능해짐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비선형 영역의 표현이 가능해진다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8D3D6BE-7D1E-4CB4-BA63-A9DD3FE44671}"/>
              </a:ext>
            </a:extLst>
          </p:cNvPr>
          <p:cNvSpPr/>
          <p:nvPr/>
        </p:nvSpPr>
        <p:spPr>
          <a:xfrm>
            <a:off x="2819131" y="3429000"/>
            <a:ext cx="1290771" cy="11032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88EC7E2-7062-4F82-9921-35F3F51C02F7}"/>
              </a:ext>
            </a:extLst>
          </p:cNvPr>
          <p:cNvSpPr/>
          <p:nvPr/>
        </p:nvSpPr>
        <p:spPr>
          <a:xfrm>
            <a:off x="2819131" y="5025912"/>
            <a:ext cx="1290771" cy="11032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2E59749-4C10-40C4-84B5-65BD3D8DA97D}"/>
              </a:ext>
            </a:extLst>
          </p:cNvPr>
          <p:cNvSpPr/>
          <p:nvPr/>
        </p:nvSpPr>
        <p:spPr>
          <a:xfrm>
            <a:off x="7725984" y="4225371"/>
            <a:ext cx="1290771" cy="110320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EF25A91-09C2-450B-9B14-B664729E15E6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4109902" y="3980604"/>
            <a:ext cx="1666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C622F84-0DD7-4066-99EB-498F911229EB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>
            <a:off x="4109902" y="5577516"/>
            <a:ext cx="1502279" cy="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7C08BD0A-8347-4055-AD53-71D0E2B63BE8}"/>
              </a:ext>
            </a:extLst>
          </p:cNvPr>
          <p:cNvSpPr/>
          <p:nvPr/>
        </p:nvSpPr>
        <p:spPr>
          <a:xfrm>
            <a:off x="5776171" y="3429000"/>
            <a:ext cx="1290771" cy="11032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1E93BF4-D3E1-4732-9140-FC6FD9C3475C}"/>
              </a:ext>
            </a:extLst>
          </p:cNvPr>
          <p:cNvSpPr/>
          <p:nvPr/>
        </p:nvSpPr>
        <p:spPr>
          <a:xfrm>
            <a:off x="5612181" y="5030524"/>
            <a:ext cx="1290771" cy="11032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C86FDF-B84E-4F44-BC57-13834E6B6848}"/>
              </a:ext>
            </a:extLst>
          </p:cNvPr>
          <p:cNvCxnSpPr>
            <a:cxnSpLocks/>
            <a:stCxn id="21" idx="6"/>
            <a:endCxn id="6" idx="2"/>
          </p:cNvCxnSpPr>
          <p:nvPr/>
        </p:nvCxnSpPr>
        <p:spPr>
          <a:xfrm>
            <a:off x="7066942" y="3980604"/>
            <a:ext cx="659042" cy="79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5157F17-F775-4A2A-8FA1-3EACC7C53F1C}"/>
              </a:ext>
            </a:extLst>
          </p:cNvPr>
          <p:cNvCxnSpPr>
            <a:cxnSpLocks/>
            <a:stCxn id="22" idx="6"/>
            <a:endCxn id="6" idx="2"/>
          </p:cNvCxnSpPr>
          <p:nvPr/>
        </p:nvCxnSpPr>
        <p:spPr>
          <a:xfrm flipV="1">
            <a:off x="6902952" y="4776975"/>
            <a:ext cx="823032" cy="80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CCE0994-2904-4521-A671-28BCADC28EEC}"/>
              </a:ext>
            </a:extLst>
          </p:cNvPr>
          <p:cNvCxnSpPr>
            <a:cxnSpLocks/>
            <a:stCxn id="4" idx="6"/>
            <a:endCxn id="22" idx="1"/>
          </p:cNvCxnSpPr>
          <p:nvPr/>
        </p:nvCxnSpPr>
        <p:spPr>
          <a:xfrm>
            <a:off x="4109902" y="3980604"/>
            <a:ext cx="1691308" cy="121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3AAFD51-B93C-46CB-95E3-7C68067BDE61}"/>
              </a:ext>
            </a:extLst>
          </p:cNvPr>
          <p:cNvCxnSpPr>
            <a:cxnSpLocks/>
            <a:stCxn id="5" idx="6"/>
            <a:endCxn id="21" idx="3"/>
          </p:cNvCxnSpPr>
          <p:nvPr/>
        </p:nvCxnSpPr>
        <p:spPr>
          <a:xfrm flipV="1">
            <a:off x="4109902" y="4370647"/>
            <a:ext cx="1855298" cy="120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7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332</Words>
  <Application>Microsoft Office PowerPoint</Application>
  <PresentationFormat>와이드스크린</PresentationFormat>
  <Paragraphs>63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 2</vt:lpstr>
      <vt:lpstr>HDOfficeLightV0</vt:lpstr>
      <vt:lpstr>추억</vt:lpstr>
      <vt:lpstr>딥러닝 네트워크</vt:lpstr>
      <vt:lpstr>퍼셉트론</vt:lpstr>
      <vt:lpstr>가중치와 편향</vt:lpstr>
      <vt:lpstr>논리 회로-AND 게이트</vt:lpstr>
      <vt:lpstr>논리 회로-OR 게이트</vt:lpstr>
      <vt:lpstr>논리 회로 퍼셉트론의 간단한 구현</vt:lpstr>
      <vt:lpstr>논리 회로 – XOR 게이트</vt:lpstr>
      <vt:lpstr>논리 회로의 퍼셉트론 구현</vt:lpstr>
      <vt:lpstr>다층 퍼셉트론</vt:lpstr>
      <vt:lpstr>다층 퍼셉트론 – XOR </vt:lpstr>
      <vt:lpstr>XOR의 구현</vt:lpstr>
      <vt:lpstr>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네트워크</dc:title>
  <dc:creator>chpark</dc:creator>
  <cp:lastModifiedBy>chpark</cp:lastModifiedBy>
  <cp:revision>24</cp:revision>
  <dcterms:created xsi:type="dcterms:W3CDTF">2019-09-26T06:11:31Z</dcterms:created>
  <dcterms:modified xsi:type="dcterms:W3CDTF">2019-09-26T10:56:55Z</dcterms:modified>
</cp:coreProperties>
</file>