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21"/>
  </p:notesMasterIdLst>
  <p:sldIdLst>
    <p:sldId id="256" r:id="rId2"/>
    <p:sldId id="273" r:id="rId3"/>
    <p:sldId id="257" r:id="rId4"/>
    <p:sldId id="260" r:id="rId5"/>
    <p:sldId id="261" r:id="rId6"/>
    <p:sldId id="268" r:id="rId7"/>
    <p:sldId id="274" r:id="rId8"/>
    <p:sldId id="263" r:id="rId9"/>
    <p:sldId id="271" r:id="rId10"/>
    <p:sldId id="272" r:id="rId11"/>
    <p:sldId id="275" r:id="rId12"/>
    <p:sldId id="276" r:id="rId13"/>
    <p:sldId id="277" r:id="rId14"/>
    <p:sldId id="278" r:id="rId15"/>
    <p:sldId id="279" r:id="rId16"/>
    <p:sldId id="280" r:id="rId17"/>
    <p:sldId id="265" r:id="rId18"/>
    <p:sldId id="266" r:id="rId19"/>
    <p:sldId id="26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7E317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196" autoAdjust="0"/>
  </p:normalViewPr>
  <p:slideViewPr>
    <p:cSldViewPr snapToGrid="0">
      <p:cViewPr varScale="1">
        <p:scale>
          <a:sx n="82" d="100"/>
          <a:sy n="82" d="100"/>
        </p:scale>
        <p:origin x="64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9AFFE3-CAD7-40AA-8C49-74B66497B74A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EDFDC5-DCA9-4D62-826F-74397662D2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25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14400" algn="just">
              <a:lnSpc>
                <a:spcPct val="107000"/>
              </a:lnSpc>
              <a:spcBef>
                <a:spcPts val="800"/>
              </a:spcBef>
            </a:pPr>
            <a:r>
              <a:rPr lang="en-US" sz="1800" b="1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1: 	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Signn</a:t>
            </a:r>
            <a:r>
              <a:rPr lang="en-US" sz="1800" b="1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in page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IN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Checked all the functionalities on Sign in page which included personal info 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as email 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address, password 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IN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 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US" sz="1800" b="1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2: 	Women page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IN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Checked all the functionalities on Women page which included 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item details, Quantity, </a:t>
            </a:r>
            <a:r>
              <a:rPr lang="en-US" sz="1800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Filters,compare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button,Add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to cart </a:t>
            </a:r>
            <a:r>
              <a:rPr lang="en-US" sz="1800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button,product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info,grid,list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button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IN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IN" sz="1800" b="1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3:	</a:t>
            </a:r>
            <a:r>
              <a:rPr lang="en-IN" sz="1800" b="1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Tshirt</a:t>
            </a:r>
            <a:r>
              <a:rPr lang="en-IN" sz="1800" b="1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page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IN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Checked all the functionalities on T-Shirt page which included 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item details, Quantity, </a:t>
            </a:r>
            <a:r>
              <a:rPr lang="en-US" sz="1800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Filters,compare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button,Add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to cart </a:t>
            </a:r>
            <a:r>
              <a:rPr lang="en-US" sz="1800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button,product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info,grid,list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button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IN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107000"/>
              </a:lnSpc>
              <a:spcBef>
                <a:spcPts val="800"/>
              </a:spcBef>
            </a:pPr>
            <a:r>
              <a:rPr lang="en-US" sz="1800" b="1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              Module 4:	All Buttons and Drop Down  Arrow :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</a:rPr>
              <a:t>team checked if  all the buttons and drop down arrows of different fields are functioning  properly or not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DFDC5-DCA9-4D62-826F-74397662D212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3852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Bef>
                <a:spcPts val="800"/>
              </a:spcBef>
            </a:pP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DFDC5-DCA9-4D62-826F-74397662D212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2604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488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8073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892913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8243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188222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24358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69506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07153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9593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6110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267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0960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8114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8538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2721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7758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3128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078A6-5AA2-49B6-8A00-D839C8DDCBA2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5374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BCDA47C-8B19-C12B-9663-CB179A4B73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01416" y="5021139"/>
            <a:ext cx="8689976" cy="1371599"/>
          </a:xfrm>
        </p:spPr>
        <p:txBody>
          <a:bodyPr>
            <a:normAutofit/>
          </a:bodyPr>
          <a:lstStyle/>
          <a:p>
            <a:r>
              <a:rPr lang="en-US" sz="2500" kern="1400" dirty="0">
                <a:solidFill>
                  <a:srgbClr val="2F2F2F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Under Guidance of  </a:t>
            </a:r>
            <a:r>
              <a:rPr lang="en-US" sz="2500" kern="1400" dirty="0">
                <a:solidFill>
                  <a:srgbClr val="2F2F2F"/>
                </a:solidFill>
                <a:effectLst/>
                <a:highlight>
                  <a:srgbClr val="FFFF00"/>
                </a:highlight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Mrs. Vaishali Sonanis Mam</a:t>
            </a:r>
          </a:p>
          <a:p>
            <a:endParaRPr lang="en-US" kern="1400" dirty="0">
              <a:solidFill>
                <a:srgbClr val="2F2F2F"/>
              </a:solidFill>
              <a:highlight>
                <a:srgbClr val="FFFF00"/>
              </a:highlight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kern="1400" dirty="0">
                <a:solidFill>
                  <a:srgbClr val="2F2F2F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Presented by Chekurthi Rohith </a:t>
            </a:r>
            <a:endParaRPr lang="en-IN" sz="1800" kern="1400" dirty="0">
              <a:solidFill>
                <a:srgbClr val="2F2F2F"/>
              </a:solidFill>
              <a:effectLst/>
              <a:latin typeface="Arial Black" panose="020B0A04020102020204" pitchFamily="34" charset="0"/>
              <a:ea typeface="MS Gothic" panose="020B0609070205080204" pitchFamily="49" charset="-128"/>
              <a:cs typeface="Tahoma" panose="020B0604030504040204" pitchFamily="34" charset="0"/>
            </a:endParaRPr>
          </a:p>
          <a:p>
            <a:endParaRPr lang="en-IN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BD0FE83-F785-228C-D4EF-10380F5F2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 bwMode="auto">
          <a:xfrm>
            <a:off x="4156214" y="354384"/>
            <a:ext cx="4184372" cy="352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2" descr="StackDemo">
            <a:extLst>
              <a:ext uri="{FF2B5EF4-FFF2-40B4-BE49-F238E27FC236}">
                <a16:creationId xmlns:a16="http://schemas.microsoft.com/office/drawing/2014/main" id="{A2281E18-C516-F6EC-5465-B098F8FF179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1902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43993B-E7DB-3A0C-245B-CEA68FF835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website&#10;&#10;AI-generated content may be incorrect.">
            <a:extLst>
              <a:ext uri="{FF2B5EF4-FFF2-40B4-BE49-F238E27FC236}">
                <a16:creationId xmlns:a16="http://schemas.microsoft.com/office/drawing/2014/main" id="{8952CFAB-3079-0E22-95D6-60554CBD7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943" y="578498"/>
            <a:ext cx="6996048" cy="2309057"/>
          </a:xfrm>
          <a:prstGeom prst="rect">
            <a:avLst/>
          </a:prstGeom>
        </p:spPr>
      </p:pic>
      <p:pic>
        <p:nvPicPr>
          <p:cNvPr id="4" name="Content Placeholder 7" descr="A screenshot of a cell phone&#10;&#10;AI-generated content may be incorrect.">
            <a:extLst>
              <a:ext uri="{FF2B5EF4-FFF2-40B4-BE49-F238E27FC236}">
                <a16:creationId xmlns:a16="http://schemas.microsoft.com/office/drawing/2014/main" id="{419289C9-889B-2057-BC0B-64354725C1CF}"/>
              </a:ext>
            </a:extLst>
          </p:cNvPr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1943" y="3429000"/>
            <a:ext cx="6996047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410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70D12A-069D-A5D6-A6BE-3A1AA740A6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B7E6C-F7FF-739F-65E4-3DEEAAF6870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828174" y="742363"/>
            <a:ext cx="10363826" cy="4820238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Font typeface="Wingdings" panose="05000000000000000000" pitchFamily="2" charset="2"/>
              <a:buChar char="Ø"/>
            </a:pPr>
            <a:r>
              <a:rPr lang="en-US" sz="1600" b="1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Defect identifier  :-  </a:t>
            </a:r>
            <a:r>
              <a:rPr lang="en-US" sz="1600" dirty="0">
                <a:effectLst/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B_00</a:t>
            </a:r>
            <a:r>
              <a:rPr lang="en-US" sz="1600" dirty="0"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2</a:t>
            </a:r>
            <a:endParaRPr lang="en-IN" sz="16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600" b="1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6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Defect summary            </a:t>
            </a:r>
            <a:r>
              <a:rPr lang="en-US" sz="1600" dirty="0"/>
              <a:t>Privacy policy read more is not redirecting to the privacy policies page .</a:t>
            </a:r>
            <a:endParaRPr lang="en-IN" sz="16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buNone/>
            </a:pPr>
            <a:r>
              <a:rPr lang="en-US" sz="1600" b="1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6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Test Id                             </a:t>
            </a:r>
            <a:r>
              <a:rPr lang="en-US" sz="1600" b="1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r>
              <a:rPr lang="en-IN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ahoma" panose="020B0604030504040204" pitchFamily="34" charset="0"/>
              </a:rPr>
              <a:t>TC_001</a:t>
            </a:r>
            <a:endParaRPr lang="en-IN" sz="16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buNone/>
            </a:pPr>
            <a:r>
              <a:rPr lang="en-US" sz="16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6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Test case name              </a:t>
            </a:r>
            <a:r>
              <a:rPr lang="en-US" sz="1600" b="1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r>
              <a:rPr lang="en-IN" sz="1600" dirty="0"/>
              <a:t>bstack_privacy_policyreadmore</a:t>
            </a:r>
            <a:endParaRPr lang="en-IN" sz="16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6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6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name                  </a:t>
            </a:r>
            <a:r>
              <a:rPr lang="en-IN" sz="1600" dirty="0"/>
              <a:t>Footer Links</a:t>
            </a:r>
            <a:endParaRPr lang="en-IN" sz="16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6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6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Severity       </a:t>
            </a:r>
            <a:r>
              <a:rPr lang="en-US" sz="1600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               </a:t>
            </a:r>
            <a:r>
              <a:rPr lang="en-US" sz="1600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Medium</a:t>
            </a:r>
            <a:endParaRPr lang="en-IN" sz="16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6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6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Priority  </a:t>
            </a:r>
            <a:r>
              <a:rPr lang="en-US" sz="1600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                    </a:t>
            </a:r>
            <a:r>
              <a:rPr lang="en-US" sz="16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Medium</a:t>
            </a:r>
            <a:endParaRPr lang="en-IN" sz="16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6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6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Raised by                         </a:t>
            </a:r>
            <a:r>
              <a:rPr lang="en-US" sz="1600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Rohith</a:t>
            </a:r>
            <a:endParaRPr lang="en-IN" sz="16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Font typeface="Wingdings" panose="05000000000000000000" pitchFamily="2" charset="2"/>
              <a:buChar char="Ø"/>
            </a:pPr>
            <a:r>
              <a:rPr lang="en-US" sz="16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Assigned to                      </a:t>
            </a:r>
            <a:r>
              <a:rPr lang="en-US" sz="1600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developer </a:t>
            </a: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Font typeface="Wingdings" panose="05000000000000000000" pitchFamily="2" charset="2"/>
              <a:buChar char="Ø"/>
            </a:pPr>
            <a:r>
              <a:rPr lang="en-US" sz="16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Date of assignment          </a:t>
            </a: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6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6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Status                                 </a:t>
            </a:r>
            <a:r>
              <a:rPr lang="en-US" sz="1600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pending</a:t>
            </a:r>
            <a:endParaRPr lang="en-IN" sz="16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6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6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Fixed by                              </a:t>
            </a:r>
            <a:r>
              <a:rPr lang="en-US" sz="1600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developer</a:t>
            </a:r>
            <a:endParaRPr lang="en-IN" sz="16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229661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BC4171-5304-E27A-0609-7229E80F1E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9" descr="A white background with text overlay&#10;&#10;AI-generated content may be incorrect.">
            <a:extLst>
              <a:ext uri="{FF2B5EF4-FFF2-40B4-BE49-F238E27FC236}">
                <a16:creationId xmlns:a16="http://schemas.microsoft.com/office/drawing/2014/main" id="{6BDE4FC5-1549-3DA5-25A6-BA4E33023C14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5852" y="1203650"/>
            <a:ext cx="6541634" cy="1791478"/>
          </a:xfrm>
          <a:prstGeom prst="rect">
            <a:avLst/>
          </a:prstGeom>
        </p:spPr>
      </p:pic>
      <p:pic>
        <p:nvPicPr>
          <p:cNvPr id="3" name="Picture 2" descr="A screenshot of a phone&#10;&#10;AI-generated content may be incorrect.">
            <a:extLst>
              <a:ext uri="{FF2B5EF4-FFF2-40B4-BE49-F238E27FC236}">
                <a16:creationId xmlns:a16="http://schemas.microsoft.com/office/drawing/2014/main" id="{E8961EE5-4D3B-61A8-40CA-0A15DDBE16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5852" y="3429000"/>
            <a:ext cx="6541634" cy="2495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222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40A1C3-54A3-6B56-86E6-C6B153CCB2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4102-48EF-4A2E-D9FA-52382EC0887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828174" y="742363"/>
            <a:ext cx="10363826" cy="4820238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Font typeface="Wingdings" panose="05000000000000000000" pitchFamily="2" charset="2"/>
              <a:buChar char="Ø"/>
            </a:pPr>
            <a:r>
              <a:rPr lang="en-US" sz="1600" b="1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Defect identifier  :-  </a:t>
            </a:r>
            <a:r>
              <a:rPr lang="en-US" sz="1600" dirty="0">
                <a:effectLst/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B_003</a:t>
            </a:r>
            <a:endParaRPr lang="en-IN" sz="16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600" b="1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6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Defect summary            </a:t>
            </a:r>
            <a:r>
              <a:rPr lang="en-US" sz="1600" dirty="0"/>
              <a:t>Responsiveness across different devices.</a:t>
            </a:r>
            <a:endParaRPr lang="en-IN" sz="16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buNone/>
            </a:pPr>
            <a:r>
              <a:rPr lang="en-US" sz="1600" b="1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6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Test Id                             </a:t>
            </a:r>
            <a:r>
              <a:rPr lang="en-US" sz="1600" b="1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r>
              <a:rPr lang="en-IN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ahoma" panose="020B0604030504040204" pitchFamily="34" charset="0"/>
              </a:rPr>
              <a:t>TC_001</a:t>
            </a:r>
            <a:endParaRPr lang="en-IN" sz="16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buNone/>
            </a:pPr>
            <a:r>
              <a:rPr lang="en-US" sz="16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6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Test case name              </a:t>
            </a:r>
            <a:r>
              <a:rPr lang="en-US" sz="1600" b="1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r>
              <a:rPr lang="en-IN" sz="1600" dirty="0" err="1"/>
              <a:t>bstack_responsiveness</a:t>
            </a:r>
            <a:r>
              <a:rPr lang="en-IN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endParaRPr lang="en-IN" sz="16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6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6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name                  </a:t>
            </a:r>
            <a:r>
              <a:rPr lang="en-IN" sz="1600" dirty="0"/>
              <a:t>Responsiveness across different mobiles</a:t>
            </a:r>
            <a:endParaRPr lang="en-IN" sz="16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6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6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Severity       </a:t>
            </a:r>
            <a:r>
              <a:rPr lang="en-US" sz="1600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               </a:t>
            </a:r>
            <a:r>
              <a:rPr lang="en-US" sz="1600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Medium</a:t>
            </a:r>
            <a:endParaRPr lang="en-IN" sz="16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6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6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Priority  </a:t>
            </a:r>
            <a:r>
              <a:rPr lang="en-US" sz="1600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                    </a:t>
            </a:r>
            <a:r>
              <a:rPr lang="en-US" sz="16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Medium</a:t>
            </a:r>
            <a:endParaRPr lang="en-IN" sz="16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6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6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Raised by                         </a:t>
            </a:r>
            <a:r>
              <a:rPr lang="en-US" sz="1600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Rohith</a:t>
            </a:r>
            <a:endParaRPr lang="en-IN" sz="16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Font typeface="Wingdings" panose="05000000000000000000" pitchFamily="2" charset="2"/>
              <a:buChar char="Ø"/>
            </a:pPr>
            <a:r>
              <a:rPr lang="en-US" sz="16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Assigned to                      </a:t>
            </a:r>
            <a:r>
              <a:rPr lang="en-US" sz="1600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developer </a:t>
            </a: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6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6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Date of assignment          </a:t>
            </a:r>
            <a:endParaRPr lang="en-IN" sz="1600" b="1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6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6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Status                                 </a:t>
            </a:r>
            <a:r>
              <a:rPr lang="en-US" sz="1600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pending</a:t>
            </a:r>
            <a:endParaRPr lang="en-IN" sz="16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6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6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Fixed by                              </a:t>
            </a:r>
            <a:r>
              <a:rPr lang="en-US" sz="1600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developer</a:t>
            </a:r>
            <a:endParaRPr lang="en-IN" sz="16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572515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3B438A-65F2-C98E-D881-EA91E77271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9F870B6-AB70-69E4-EE61-436ED00B4F0C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663" y="600748"/>
            <a:ext cx="7390673" cy="565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825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334BB4-D022-3E95-B492-C6144352D7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83EF3-B5E0-60F4-F5A2-8E8EB1E5338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828174" y="742363"/>
            <a:ext cx="10363826" cy="4820238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Font typeface="Wingdings" panose="05000000000000000000" pitchFamily="2" charset="2"/>
              <a:buChar char="Ø"/>
            </a:pPr>
            <a:r>
              <a:rPr lang="en-US" sz="1600" b="1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Defect identifier  :-  </a:t>
            </a:r>
            <a:r>
              <a:rPr lang="en-US" sz="1600" dirty="0">
                <a:effectLst/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B_004</a:t>
            </a:r>
            <a:endParaRPr lang="en-IN" sz="16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600" b="1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6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Defect summary            </a:t>
            </a:r>
            <a:r>
              <a:rPr lang="en-US" sz="1600" dirty="0"/>
              <a:t>Expected result is  when we click on product image it need to redirect to </a:t>
            </a: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600" dirty="0"/>
              <a:t>product details  but it is not clickable.</a:t>
            </a:r>
            <a:endParaRPr lang="en-IN" sz="16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buNone/>
            </a:pPr>
            <a:r>
              <a:rPr lang="en-US" sz="1600" b="1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6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Test Id                             </a:t>
            </a:r>
            <a:r>
              <a:rPr lang="en-US" sz="1600" b="1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r>
              <a:rPr lang="en-IN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ahoma" panose="020B0604030504040204" pitchFamily="34" charset="0"/>
              </a:rPr>
              <a:t>TC_001</a:t>
            </a:r>
            <a:endParaRPr lang="en-IN" sz="16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buNone/>
            </a:pPr>
            <a:r>
              <a:rPr lang="en-US" sz="16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6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Test case name              </a:t>
            </a:r>
            <a:r>
              <a:rPr lang="en-US" sz="1600" b="1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r>
              <a:rPr lang="en-IN" sz="1600" dirty="0" err="1"/>
              <a:t>addtocart_items</a:t>
            </a:r>
            <a:endParaRPr lang="en-IN" sz="16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6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6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name                  </a:t>
            </a:r>
            <a:r>
              <a:rPr lang="en-IN" sz="1600" dirty="0"/>
              <a:t>add to cart</a:t>
            </a:r>
            <a:endParaRPr lang="en-IN" sz="16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6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6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Severity       </a:t>
            </a:r>
            <a:r>
              <a:rPr lang="en-US" sz="1600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               </a:t>
            </a:r>
            <a:r>
              <a:rPr lang="en-US" sz="1600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Medium</a:t>
            </a:r>
            <a:endParaRPr lang="en-IN" sz="16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6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6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Priority  </a:t>
            </a:r>
            <a:r>
              <a:rPr lang="en-US" sz="1600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                    </a:t>
            </a:r>
            <a:r>
              <a:rPr lang="en-US" sz="16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Medium</a:t>
            </a:r>
            <a:endParaRPr lang="en-IN" sz="16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6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6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Raised by                         </a:t>
            </a:r>
            <a:r>
              <a:rPr lang="en-US" sz="1600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Rohith</a:t>
            </a:r>
            <a:endParaRPr lang="en-IN" sz="16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Font typeface="Wingdings" panose="05000000000000000000" pitchFamily="2" charset="2"/>
              <a:buChar char="Ø"/>
            </a:pPr>
            <a:r>
              <a:rPr lang="en-US" sz="16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Assigned to                      </a:t>
            </a:r>
            <a:r>
              <a:rPr lang="en-US" sz="1600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developer </a:t>
            </a: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6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6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Date of assignment          </a:t>
            </a:r>
            <a:endParaRPr lang="en-IN" sz="1600" b="1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6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6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Status                                 </a:t>
            </a:r>
            <a:r>
              <a:rPr lang="en-US" sz="1600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pending</a:t>
            </a:r>
            <a:endParaRPr lang="en-IN" sz="16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6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6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Fixed by                              </a:t>
            </a:r>
            <a:r>
              <a:rPr lang="en-US" sz="1600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developer</a:t>
            </a:r>
            <a:endParaRPr lang="en-IN" sz="16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175299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3D06FC-E81D-EBFD-50C2-9A9A71D991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DDCF72-6517-2133-F2CB-260F0C1FF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985" y="587828"/>
            <a:ext cx="11161198" cy="539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8486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4DF2B-129B-CA0A-F03D-9D0346AF8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043" y="920175"/>
            <a:ext cx="10364451" cy="1596177"/>
          </a:xfrm>
        </p:spPr>
        <p:txBody>
          <a:bodyPr/>
          <a:lstStyle/>
          <a:p>
            <a:pPr algn="l"/>
            <a:r>
              <a:rPr lang="en-US" sz="4400" b="1" dirty="0">
                <a:effectLst/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Challenges</a:t>
            </a:r>
            <a:br>
              <a:rPr lang="en-IN" sz="1800" dirty="0">
                <a:effectLst/>
                <a:latin typeface="Corbel" panose="020B0503020204020204" pitchFamily="34" charset="0"/>
                <a:ea typeface="Corbel" panose="020B0503020204020204" pitchFamily="34" charset="0"/>
                <a:cs typeface="Tahoma" panose="020B060403050404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CAB90-50F7-DEBA-288E-F4E06EBD915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828174" y="2405270"/>
            <a:ext cx="10363826" cy="2464115"/>
          </a:xfrm>
        </p:spPr>
        <p:txBody>
          <a:bodyPr>
            <a:normAutofit/>
          </a:bodyPr>
          <a:lstStyle/>
          <a:p>
            <a:pPr lvl="0">
              <a:lnSpc>
                <a:spcPct val="107000"/>
              </a:lnSpc>
              <a:spcBef>
                <a:spcPts val="800"/>
              </a:spcBef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en-US" sz="2000" dirty="0"/>
              <a:t>Handling the entire scope of testing website like BStack alone was a significant challenge, requiring careful time management</a:t>
            </a:r>
            <a:r>
              <a:rPr lang="en-US" sz="20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.</a:t>
            </a:r>
            <a:endParaRPr lang="en-IN" sz="20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lvl="0">
              <a:lnSpc>
                <a:spcPct val="107000"/>
              </a:lnSpc>
              <a:spcBef>
                <a:spcPts val="800"/>
              </a:spcBef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en-US" sz="20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r>
              <a:rPr lang="en-US" sz="2000" dirty="0"/>
              <a:t>Login module was bit difficult because of locators</a:t>
            </a:r>
            <a:endParaRPr lang="en-IN" sz="20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lvl="0">
              <a:lnSpc>
                <a:spcPct val="107000"/>
              </a:lnSpc>
              <a:spcBef>
                <a:spcPts val="800"/>
              </a:spcBef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en-US" sz="20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r>
              <a:rPr lang="en-US" sz="2000" dirty="0"/>
              <a:t>Tests failing inconsistently due to </a:t>
            </a:r>
            <a:r>
              <a:rPr lang="en-IN" sz="2000" dirty="0"/>
              <a:t>slow internet</a:t>
            </a:r>
            <a:endParaRPr lang="en-IN" sz="20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9362109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90A28-9511-8B57-705F-F338D81DC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76" y="1248166"/>
            <a:ext cx="10364451" cy="1596177"/>
          </a:xfrm>
        </p:spPr>
        <p:txBody>
          <a:bodyPr/>
          <a:lstStyle/>
          <a:p>
            <a:pPr algn="l"/>
            <a:r>
              <a:rPr lang="en-IN" sz="4400" b="1" dirty="0">
                <a:effectLst/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Experience</a:t>
            </a:r>
            <a:br>
              <a:rPr lang="en-IN" sz="1800" dirty="0">
                <a:effectLst/>
                <a:latin typeface="Corbel" panose="020B0503020204020204" pitchFamily="34" charset="0"/>
                <a:ea typeface="Corbel" panose="020B0503020204020204" pitchFamily="34" charset="0"/>
                <a:cs typeface="Tahoma" panose="020B060403050404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D8742-3DC2-2E37-52B3-6F9C77130DF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59818" y="2301604"/>
            <a:ext cx="10363826" cy="3424107"/>
          </a:xfrm>
        </p:spPr>
        <p:txBody>
          <a:bodyPr>
            <a:normAutofit/>
          </a:bodyPr>
          <a:lstStyle/>
          <a:p>
            <a:pPr lvl="0" algn="just">
              <a:lnSpc>
                <a:spcPct val="107000"/>
              </a:lnSpc>
              <a:spcBef>
                <a:spcPts val="800"/>
              </a:spcBef>
              <a:buFont typeface="Courier New" panose="02070309020205020404" pitchFamily="49" charset="0"/>
              <a:buChar char="o"/>
            </a:pPr>
            <a:r>
              <a:rPr lang="en-US" sz="2000" dirty="0"/>
              <a:t>I stopped looking at the website as a user and started looking at it as a tester.</a:t>
            </a:r>
          </a:p>
          <a:p>
            <a:pPr lvl="0" algn="just">
              <a:lnSpc>
                <a:spcPct val="107000"/>
              </a:lnSpc>
              <a:spcBef>
                <a:spcPts val="800"/>
              </a:spcBef>
              <a:buFont typeface="Courier New" panose="02070309020205020404" pitchFamily="49" charset="0"/>
              <a:buChar char="o"/>
            </a:pPr>
            <a:r>
              <a:rPr lang="en-US" sz="2000" dirty="0"/>
              <a:t>Gained hands-on experience in Selenium WebDriver, TestNG, and Cucumber</a:t>
            </a:r>
          </a:p>
          <a:p>
            <a:pPr lvl="0" algn="just">
              <a:lnSpc>
                <a:spcPct val="107000"/>
              </a:lnSpc>
              <a:spcBef>
                <a:spcPts val="800"/>
              </a:spcBef>
              <a:buFont typeface="Courier New" panose="02070309020205020404" pitchFamily="49" charset="0"/>
              <a:buChar char="o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GAINED HANDS-ON EXPERIENCE IN E-COMMERCE TESTING BY WORKING ON BStack DEMO Shop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 algn="just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IN" sz="2000" dirty="0">
                <a:ea typeface="+mn-lt"/>
                <a:cs typeface="+mn-lt"/>
              </a:rPr>
              <a:t>Learned to handle test failures</a:t>
            </a: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0" algn="just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2000" dirty="0"/>
              <a:t>This project reinforced the need for meticulous attention to detail</a:t>
            </a: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5743625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0F6B4B4-429F-DB3E-0543-B7142DA08C1D}"/>
              </a:ext>
            </a:extLst>
          </p:cNvPr>
          <p:cNvSpPr txBox="1"/>
          <p:nvPr/>
        </p:nvSpPr>
        <p:spPr>
          <a:xfrm>
            <a:off x="2375555" y="3863879"/>
            <a:ext cx="6419653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algn="ctr">
              <a:lnSpc>
                <a:spcPct val="107000"/>
              </a:lnSpc>
              <a:spcBef>
                <a:spcPts val="800"/>
              </a:spcBef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Vaishali Mam For Guiding Us through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 the Project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7CF6B8-966B-97EF-0276-46827B06C442}"/>
              </a:ext>
            </a:extLst>
          </p:cNvPr>
          <p:cNvSpPr txBox="1"/>
          <p:nvPr/>
        </p:nvSpPr>
        <p:spPr>
          <a:xfrm>
            <a:off x="4075044" y="2344840"/>
            <a:ext cx="499938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i="1" dirty="0"/>
              <a:t>Thank You</a:t>
            </a:r>
            <a:endParaRPr lang="en-IN" sz="5000" b="1" i="1" dirty="0"/>
          </a:p>
        </p:txBody>
      </p:sp>
    </p:spTree>
    <p:extLst>
      <p:ext uri="{BB962C8B-B14F-4D97-AF65-F5344CB8AC3E}">
        <p14:creationId xmlns:p14="http://schemas.microsoft.com/office/powerpoint/2010/main" val="1013046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C2655-13C9-AB0C-BFC8-065B57DF9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CONTENTS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C4435-BB7A-7323-F543-F8AE1EDE4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/>
              <a:t>INTRODUCTION</a:t>
            </a:r>
          </a:p>
          <a:p>
            <a:r>
              <a:rPr lang="en-US" sz="2500" dirty="0"/>
              <a:t>OVERVIEW</a:t>
            </a:r>
          </a:p>
          <a:p>
            <a:r>
              <a:rPr lang="en-US" sz="2500" dirty="0"/>
              <a:t>MODULES</a:t>
            </a:r>
          </a:p>
          <a:p>
            <a:r>
              <a:rPr lang="en-US" sz="2500" dirty="0"/>
              <a:t>DEFECTS</a:t>
            </a:r>
          </a:p>
          <a:p>
            <a:r>
              <a:rPr lang="en-US" sz="2500" dirty="0"/>
              <a:t>CHALLENGES</a:t>
            </a:r>
          </a:p>
          <a:p>
            <a:r>
              <a:rPr lang="en-US" sz="2500" dirty="0"/>
              <a:t>EXPERIENCE</a:t>
            </a:r>
          </a:p>
          <a:p>
            <a:endParaRPr lang="en-US" sz="2500" dirty="0"/>
          </a:p>
          <a:p>
            <a:endParaRPr lang="en-IN" sz="2500" dirty="0"/>
          </a:p>
        </p:txBody>
      </p:sp>
    </p:spTree>
    <p:extLst>
      <p:ext uri="{BB962C8B-B14F-4D97-AF65-F5344CB8AC3E}">
        <p14:creationId xmlns:p14="http://schemas.microsoft.com/office/powerpoint/2010/main" val="3510141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8721B-307A-F198-2638-54B01F3E3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4938" y="1061698"/>
            <a:ext cx="10364451" cy="1596177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>
                <a:effectLst/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Introduction </a:t>
            </a:r>
            <a:r>
              <a:rPr lang="en-US" sz="4400" b="1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: </a:t>
            </a:r>
            <a:br>
              <a:rPr lang="en-IN" sz="4400" dirty="0">
                <a:effectLst/>
                <a:latin typeface="Cooper Black" panose="0208090404030B020404" pitchFamily="18" charset="0"/>
                <a:ea typeface="Corbel" panose="020B0503020204020204" pitchFamily="34" charset="0"/>
                <a:cs typeface="Tahoma" panose="020B0604030504040204" pitchFamily="34" charset="0"/>
              </a:rPr>
            </a:br>
            <a:endParaRPr lang="en-IN" sz="4400" dirty="0">
              <a:latin typeface="Cooper Black" panose="0208090404030B0204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D3FC1-885F-20F1-D9FF-FE33D189C5F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738722" y="2657875"/>
            <a:ext cx="10363826" cy="34241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300" dirty="0"/>
              <a:t>Browser Stack is a cloud testing platform that allows developers and testers to test websites and mobile applications across different browsers, operating systems, and real devices</a:t>
            </a:r>
            <a:r>
              <a:rPr lang="en-US" sz="23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endParaRPr lang="en-IN" sz="23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300" dirty="0"/>
          </a:p>
        </p:txBody>
      </p:sp>
    </p:spTree>
    <p:extLst>
      <p:ext uri="{BB962C8B-B14F-4D97-AF65-F5344CB8AC3E}">
        <p14:creationId xmlns:p14="http://schemas.microsoft.com/office/powerpoint/2010/main" val="56697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9E918-9235-EEAA-9DB2-91C190034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349" y="351660"/>
            <a:ext cx="10364451" cy="251695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effectLst/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Overview</a:t>
            </a:r>
            <a:br>
              <a:rPr lang="en-IN" sz="4400" dirty="0">
                <a:effectLst/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</a:br>
            <a:endParaRPr lang="en-IN" sz="6000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85FA1-F241-14CE-C2EC-D611F9E192D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83349" y="1610138"/>
            <a:ext cx="10642120" cy="4896201"/>
          </a:xfrm>
        </p:spPr>
        <p:txBody>
          <a:bodyPr>
            <a:normAutofit lnSpcReduction="10000"/>
          </a:bodyPr>
          <a:lstStyle/>
          <a:p>
            <a:pPr marL="685800" indent="0" algn="just">
              <a:lnSpc>
                <a:spcPct val="107000"/>
              </a:lnSpc>
              <a:spcBef>
                <a:spcPts val="800"/>
              </a:spcBef>
              <a:buNone/>
            </a:pPr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BStack?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lt"/>
              <a:cs typeface="+mn-lt"/>
            </a:endParaRPr>
          </a:p>
          <a:p>
            <a:pPr marL="1085850" indent="-400050" algn="just">
              <a:lnSpc>
                <a:spcPct val="107000"/>
              </a:lnSpc>
              <a:spcBef>
                <a:spcPts val="800"/>
              </a:spcBef>
              <a:buFont typeface="Wingdings" panose="05000000000000000000" pitchFamily="2" charset="2"/>
              <a:buChar char="ü"/>
            </a:pPr>
            <a:r>
              <a:rPr lang="en-US" sz="2400" dirty="0"/>
              <a:t>Browser Stack is a cloud-based testing platform that enables developers and testers to test websites and mobile applications on real browsers and devices without maintaining physical infrastructure.</a:t>
            </a:r>
          </a:p>
          <a:p>
            <a:pPr marL="1085850" indent="-400050" algn="just">
              <a:lnSpc>
                <a:spcPct val="107000"/>
              </a:lnSpc>
              <a:spcBef>
                <a:spcPts val="800"/>
              </a:spcBef>
              <a:buFont typeface="Wingdings" panose="05000000000000000000" pitchFamily="2" charset="2"/>
              <a:buChar char="ü"/>
            </a:pPr>
            <a:r>
              <a:rPr lang="en-US" sz="2400" dirty="0">
                <a:ea typeface="+mn-lt"/>
                <a:cs typeface="+mn-lt"/>
              </a:rPr>
              <a:t>My project is a demo setup using Browser Stack.</a:t>
            </a:r>
          </a:p>
          <a:p>
            <a:pPr marL="1085850" indent="-400050" algn="just">
              <a:lnSpc>
                <a:spcPct val="107000"/>
              </a:lnSpc>
              <a:spcBef>
                <a:spcPts val="800"/>
              </a:spcBef>
              <a:buFont typeface="Wingdings" panose="05000000000000000000" pitchFamily="2" charset="2"/>
              <a:buChar char="ü"/>
            </a:pPr>
            <a:r>
              <a:rPr lang="en-US" sz="2400" dirty="0"/>
              <a:t>It helps users understand how cross-browser and cross-device testing works. Browser Stack provides instant access to thousands of browsers, operating systems, and mobile devices.</a:t>
            </a:r>
          </a:p>
          <a:p>
            <a:pPr marL="1085850" indent="-400050" algn="just">
              <a:lnSpc>
                <a:spcPct val="107000"/>
              </a:lnSpc>
              <a:spcBef>
                <a:spcPts val="800"/>
              </a:spcBef>
              <a:buFont typeface="Wingdings" panose="05000000000000000000" pitchFamily="2" charset="2"/>
              <a:buChar char="ü"/>
            </a:pPr>
            <a:r>
              <a:rPr lang="en-US" sz="2400" dirty="0">
                <a:ea typeface="+mn-lt"/>
                <a:cs typeface="+mn-lt"/>
              </a:rPr>
              <a:t>It supports both manual and automated testing, with integrations for Selenium, TestNG, JUnit, Appium, and CI/CD tools.</a:t>
            </a:r>
            <a:endParaRPr lang="en-IN" sz="24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302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2735D-0FAF-2004-A825-BB6804082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645840"/>
            <a:ext cx="10364451" cy="1596177"/>
          </a:xfrm>
        </p:spPr>
        <p:txBody>
          <a:bodyPr/>
          <a:lstStyle/>
          <a:p>
            <a:pPr algn="l"/>
            <a:r>
              <a:rPr lang="en-US" sz="4400" b="1" dirty="0">
                <a:effectLst/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Modules</a:t>
            </a:r>
            <a:br>
              <a:rPr lang="en-IN" sz="1800" dirty="0">
                <a:effectLst/>
                <a:latin typeface="Corbel" panose="020B0503020204020204" pitchFamily="34" charset="0"/>
                <a:ea typeface="Corbel" panose="020B0503020204020204" pitchFamily="34" charset="0"/>
                <a:cs typeface="Tahoma" panose="020B060403050404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6F3B8-8CC3-6761-F2CA-8219807BFA6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28375" y="1945199"/>
            <a:ext cx="11592225" cy="4515439"/>
          </a:xfrm>
        </p:spPr>
        <p:txBody>
          <a:bodyPr>
            <a:noAutofit/>
          </a:bodyPr>
          <a:lstStyle/>
          <a:p>
            <a:pPr marL="715963" indent="0" algn="just">
              <a:lnSpc>
                <a:spcPct val="107000"/>
              </a:lnSpc>
              <a:spcBef>
                <a:spcPts val="800"/>
              </a:spcBef>
              <a:buFont typeface="Wingdings" panose="05000000000000000000" pitchFamily="2" charset="2"/>
              <a:buChar char="ü"/>
            </a:pPr>
            <a:r>
              <a:rPr lang="en-US" sz="2300" b="1" dirty="0">
                <a:effectLst/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1 :  </a:t>
            </a:r>
            <a:r>
              <a:rPr lang="en-US" sz="2300" b="1" dirty="0">
                <a:effectLst/>
                <a:highlight>
                  <a:srgbClr val="FF00FF"/>
                </a:highlight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Login</a:t>
            </a:r>
          </a:p>
          <a:p>
            <a:pPr marL="715963" indent="0" algn="just">
              <a:lnSpc>
                <a:spcPct val="107000"/>
              </a:lnSpc>
              <a:buNone/>
            </a:pPr>
            <a:r>
              <a:rPr lang="en-US" sz="2300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Checked the functionalities of username and password  in the sign in page for login</a:t>
            </a:r>
            <a:endParaRPr lang="en-IN" sz="23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715963" indent="0" algn="just">
              <a:lnSpc>
                <a:spcPct val="107000"/>
              </a:lnSpc>
              <a:buFont typeface="Wingdings" panose="05000000000000000000" pitchFamily="2" charset="2"/>
              <a:buChar char="ü"/>
            </a:pPr>
            <a:r>
              <a:rPr lang="en-US" sz="2300" b="1" dirty="0">
                <a:effectLst/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2 :  </a:t>
            </a:r>
            <a:r>
              <a:rPr lang="en-US" sz="2300" b="1" dirty="0">
                <a:effectLst/>
                <a:highlight>
                  <a:srgbClr val="00FF00"/>
                </a:highlight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Add to Cart</a:t>
            </a:r>
            <a:endParaRPr lang="en-IN" sz="2300" dirty="0">
              <a:effectLst/>
              <a:highlight>
                <a:srgbClr val="00FF00"/>
              </a:highlight>
              <a:latin typeface="Arial Black" panose="020B0A040201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715963" indent="0" algn="just">
              <a:lnSpc>
                <a:spcPct val="107000"/>
              </a:lnSpc>
              <a:buNone/>
            </a:pPr>
            <a:r>
              <a:rPr lang="en-US" sz="23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Checked the functionality of add to cart button by adding an item to the cart. </a:t>
            </a:r>
            <a:endParaRPr lang="en-IN" sz="23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715963" indent="0" algn="just">
              <a:lnSpc>
                <a:spcPct val="107000"/>
              </a:lnSpc>
              <a:buFont typeface="Wingdings" panose="05000000000000000000" pitchFamily="2" charset="2"/>
              <a:buChar char="ü"/>
            </a:pPr>
            <a:r>
              <a:rPr lang="en-IN" sz="2300" dirty="0">
                <a:effectLst/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3 :  </a:t>
            </a:r>
            <a:r>
              <a:rPr lang="en-IN" sz="2300" dirty="0">
                <a:effectLst/>
                <a:highlight>
                  <a:srgbClr val="00FFFF"/>
                </a:highlight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Delete</a:t>
            </a:r>
          </a:p>
          <a:p>
            <a:pPr marL="715963" indent="0" algn="just">
              <a:lnSpc>
                <a:spcPct val="107000"/>
              </a:lnSpc>
              <a:buNone/>
            </a:pPr>
            <a:r>
              <a:rPr lang="en-US" sz="23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Checked the functionality of delete by deleting an item from the cart.</a:t>
            </a:r>
          </a:p>
          <a:p>
            <a:pPr marL="715963" indent="0" algn="just">
              <a:lnSpc>
                <a:spcPct val="107000"/>
              </a:lnSpc>
              <a:buNone/>
            </a:pPr>
            <a:r>
              <a:rPr lang="en-US" sz="23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.</a:t>
            </a:r>
            <a:endParaRPr lang="en-IN" sz="2300" dirty="0">
              <a:effectLst/>
              <a:latin typeface="Calibri" panose="020F050202020403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6379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AA907EC-EE6A-275E-BA9E-14DFD59CF4D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363712" y="332960"/>
            <a:ext cx="10746556" cy="619208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7000"/>
              </a:lnSpc>
              <a:spcBef>
                <a:spcPts val="800"/>
              </a:spcBef>
              <a:buNone/>
            </a:pPr>
            <a:endParaRPr lang="en-IN" sz="15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 algn="just">
              <a:lnSpc>
                <a:spcPct val="160000"/>
              </a:lnSpc>
              <a:buFont typeface="Wingdings" panose="05000000000000000000" pitchFamily="2" charset="2"/>
              <a:buChar char="ü"/>
            </a:pPr>
            <a:r>
              <a:rPr lang="en-US" b="1" dirty="0">
                <a:effectLst/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4 :  </a:t>
            </a:r>
            <a:r>
              <a:rPr lang="en-US" b="1" dirty="0">
                <a:effectLst/>
                <a:highlight>
                  <a:srgbClr val="FFFF00"/>
                </a:highlight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Checkout</a:t>
            </a:r>
          </a:p>
          <a:p>
            <a:pPr marL="0" indent="0" algn="just">
              <a:lnSpc>
                <a:spcPct val="160000"/>
              </a:lnSpc>
              <a:buNone/>
            </a:pPr>
            <a:r>
              <a:rPr lang="en-US" dirty="0">
                <a:effectLst/>
                <a:latin typeface="+mj-lt"/>
                <a:ea typeface="Corbel" panose="020B0503020204020204" pitchFamily="34" charset="0"/>
                <a:cs typeface="Tahoma" panose="020B0604030504040204" pitchFamily="34" charset="0"/>
              </a:rPr>
              <a:t>Checked the functionality of checkout by buying an item from the cart. </a:t>
            </a:r>
          </a:p>
          <a:p>
            <a:pPr marL="0" indent="0" algn="just">
              <a:lnSpc>
                <a:spcPct val="160000"/>
              </a:lnSpc>
              <a:buFont typeface="Wingdings" panose="05000000000000000000" pitchFamily="2" charset="2"/>
              <a:buChar char="ü"/>
            </a:pPr>
            <a:r>
              <a:rPr lang="en-US" b="1" dirty="0">
                <a:effectLst/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5 :  </a:t>
            </a:r>
            <a:r>
              <a:rPr lang="en-US" b="1" dirty="0">
                <a:solidFill>
                  <a:schemeClr val="bg1"/>
                </a:solidFill>
                <a:effectLst/>
                <a:highlight>
                  <a:srgbClr val="800080"/>
                </a:highlight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Search Multiple Items</a:t>
            </a:r>
            <a:endParaRPr lang="en-IN" b="1" dirty="0">
              <a:solidFill>
                <a:schemeClr val="bg1"/>
              </a:solidFill>
              <a:effectLst/>
              <a:highlight>
                <a:srgbClr val="800080"/>
              </a:highlight>
              <a:latin typeface="Arial Black" panose="020B0A040201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 algn="just">
              <a:lnSpc>
                <a:spcPct val="160000"/>
              </a:lnSpc>
              <a:buNone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/>
              <a:t>Checked the functionalities of search button by searching multiple items </a:t>
            </a:r>
            <a:endParaRPr lang="en-IN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 algn="just">
              <a:lnSpc>
                <a:spcPct val="160000"/>
              </a:lnSpc>
              <a:buFont typeface="Wingdings" panose="05000000000000000000" pitchFamily="2" charset="2"/>
              <a:buChar char="ü"/>
            </a:pPr>
            <a:r>
              <a:rPr lang="en-US" b="1" dirty="0">
                <a:effectLst/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6 :  </a:t>
            </a:r>
            <a:r>
              <a:rPr lang="en-US" b="1" dirty="0">
                <a:solidFill>
                  <a:schemeClr val="bg1"/>
                </a:solidFill>
                <a:effectLst/>
                <a:highlight>
                  <a:srgbClr val="000080"/>
                </a:highlight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Shop By Brands</a:t>
            </a:r>
            <a:endParaRPr lang="en-IN" dirty="0">
              <a:solidFill>
                <a:schemeClr val="bg1"/>
              </a:solidFill>
              <a:effectLst/>
              <a:highlight>
                <a:srgbClr val="000080"/>
              </a:highlight>
              <a:latin typeface="Arial Black" panose="020B0A040201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 algn="just">
              <a:lnSpc>
                <a:spcPct val="160000"/>
              </a:lnSpc>
              <a:buNone/>
            </a:pPr>
            <a:r>
              <a:rPr lang="en-US" b="1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r>
              <a:rPr lang="en-US" dirty="0"/>
              <a:t>Checked the functionalities of vendors button by selecting different company phones</a:t>
            </a:r>
            <a:r>
              <a:rPr lang="en-US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.</a:t>
            </a:r>
          </a:p>
          <a:p>
            <a:pPr marL="0" indent="0" algn="just">
              <a:lnSpc>
                <a:spcPct val="160000"/>
              </a:lnSpc>
              <a:buFont typeface="Wingdings" panose="05000000000000000000" pitchFamily="2" charset="2"/>
              <a:buChar char="ü"/>
            </a:pPr>
            <a:r>
              <a:rPr lang="en-US" b="1" dirty="0"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7 :  </a:t>
            </a:r>
            <a:r>
              <a:rPr lang="en-US" b="1" dirty="0">
                <a:solidFill>
                  <a:schemeClr val="bg1"/>
                </a:solidFill>
                <a:highlight>
                  <a:srgbClr val="008000"/>
                </a:highlight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Order By</a:t>
            </a:r>
            <a:endParaRPr lang="en-IN" dirty="0">
              <a:solidFill>
                <a:schemeClr val="bg1"/>
              </a:solidFill>
              <a:highlight>
                <a:srgbClr val="008000"/>
              </a:highlight>
              <a:latin typeface="Arial Black" panose="020B0A040201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US" b="1" dirty="0">
                <a:latin typeface="Calibri" panose="020F0502020204030204" pitchFamily="34" charset="0"/>
                <a:ea typeface="Corbel" panose="020B0503020204020204" pitchFamily="34" charset="0"/>
              </a:rPr>
              <a:t> </a:t>
            </a:r>
            <a:r>
              <a:rPr lang="en-US" dirty="0"/>
              <a:t>Checked the functionality of order by button by changing lower to higher and vice versa . </a:t>
            </a:r>
          </a:p>
          <a:p>
            <a:pPr marL="0" indent="0">
              <a:lnSpc>
                <a:spcPct val="160000"/>
              </a:lnSpc>
              <a:buNone/>
            </a:pPr>
            <a:endParaRPr lang="en-US" dirty="0"/>
          </a:p>
          <a:p>
            <a:pPr marL="0" indent="0" algn="just">
              <a:lnSpc>
                <a:spcPct val="160000"/>
              </a:lnSpc>
              <a:buNone/>
            </a:pPr>
            <a:endParaRPr lang="en-IN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IN" sz="1500" dirty="0"/>
          </a:p>
        </p:txBody>
      </p:sp>
    </p:spTree>
    <p:extLst>
      <p:ext uri="{BB962C8B-B14F-4D97-AF65-F5344CB8AC3E}">
        <p14:creationId xmlns:p14="http://schemas.microsoft.com/office/powerpoint/2010/main" val="1804011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2B2AC5-750F-61DE-C075-7FC54752F5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0E983A3-29C5-EBC7-D97D-FE020647118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304078" y="819978"/>
            <a:ext cx="10746556" cy="5459524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7000"/>
              </a:lnSpc>
              <a:spcBef>
                <a:spcPts val="800"/>
              </a:spcBef>
              <a:buNone/>
            </a:pPr>
            <a:endParaRPr lang="en-IN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 algn="just">
              <a:lnSpc>
                <a:spcPct val="160000"/>
              </a:lnSpc>
              <a:buFont typeface="Wingdings" panose="05000000000000000000" pitchFamily="2" charset="2"/>
              <a:buChar char="ü"/>
            </a:pPr>
            <a:r>
              <a:rPr lang="en-US" b="1" dirty="0">
                <a:effectLst/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8 :  </a:t>
            </a:r>
            <a:r>
              <a:rPr lang="en-US" b="1" dirty="0" err="1">
                <a:solidFill>
                  <a:schemeClr val="bg1"/>
                </a:solidFill>
                <a:effectLst/>
                <a:highlight>
                  <a:srgbClr val="008000"/>
                </a:highlight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Favourites</a:t>
            </a:r>
            <a:endParaRPr lang="en-IN" dirty="0">
              <a:solidFill>
                <a:schemeClr val="bg1"/>
              </a:solidFill>
              <a:effectLst/>
              <a:highlight>
                <a:srgbClr val="008000"/>
              </a:highlight>
              <a:latin typeface="Arial Black" panose="020B0A040201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US" dirty="0"/>
              <a:t>Checked the functionality of favorites button by adding items to favorite .</a:t>
            </a:r>
          </a:p>
          <a:p>
            <a:pPr marL="0" indent="0" algn="just">
              <a:lnSpc>
                <a:spcPct val="160000"/>
              </a:lnSpc>
              <a:spcBef>
                <a:spcPts val="800"/>
              </a:spcBef>
              <a:buFont typeface="Wingdings" panose="05000000000000000000" pitchFamily="2" charset="2"/>
              <a:buChar char="ü"/>
            </a:pPr>
            <a:r>
              <a:rPr lang="en-US" b="1" dirty="0"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9 : </a:t>
            </a:r>
            <a:r>
              <a:rPr lang="en-US" b="1" dirty="0">
                <a:solidFill>
                  <a:schemeClr val="bg1"/>
                </a:solidFill>
                <a:highlight>
                  <a:srgbClr val="000080"/>
                </a:highlight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Offers</a:t>
            </a:r>
            <a:endParaRPr lang="en-IN" dirty="0">
              <a:solidFill>
                <a:schemeClr val="bg1"/>
              </a:solidFill>
              <a:highlight>
                <a:srgbClr val="000080"/>
              </a:highlight>
              <a:latin typeface="Arial Black" panose="020B0A040201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 algn="just">
              <a:lnSpc>
                <a:spcPct val="160000"/>
              </a:lnSpc>
              <a:spcBef>
                <a:spcPts val="800"/>
              </a:spcBef>
              <a:buNone/>
            </a:pPr>
            <a:r>
              <a:rPr lang="en-US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r>
              <a:rPr lang="en-US" dirty="0"/>
              <a:t>Checked the functionality of offers button. </a:t>
            </a:r>
          </a:p>
          <a:p>
            <a:pPr marL="0" indent="0" algn="just">
              <a:lnSpc>
                <a:spcPct val="160000"/>
              </a:lnSpc>
              <a:spcBef>
                <a:spcPts val="800"/>
              </a:spcBef>
              <a:buFont typeface="Wingdings" panose="05000000000000000000" pitchFamily="2" charset="2"/>
              <a:buChar char="ü"/>
            </a:pPr>
            <a:r>
              <a:rPr lang="en-US" b="1" dirty="0"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10 : </a:t>
            </a:r>
            <a:r>
              <a:rPr lang="en-US" b="1" dirty="0">
                <a:solidFill>
                  <a:schemeClr val="bg1"/>
                </a:solidFill>
                <a:highlight>
                  <a:srgbClr val="800000"/>
                </a:highlight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Privacy policy</a:t>
            </a:r>
            <a:endParaRPr lang="en-IN" dirty="0">
              <a:solidFill>
                <a:schemeClr val="bg1"/>
              </a:solidFill>
              <a:highlight>
                <a:srgbClr val="800000"/>
              </a:highlight>
              <a:latin typeface="Arial Black" panose="020B0A040201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 algn="just">
              <a:lnSpc>
                <a:spcPct val="160000"/>
              </a:lnSpc>
              <a:spcBef>
                <a:spcPts val="800"/>
              </a:spcBef>
              <a:buNone/>
            </a:pPr>
            <a:r>
              <a:rPr lang="en-US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r>
              <a:rPr lang="en-US" dirty="0"/>
              <a:t>Checked the functionality of privacy policy button </a:t>
            </a:r>
          </a:p>
          <a:p>
            <a:pPr marL="0" indent="0" algn="just">
              <a:lnSpc>
                <a:spcPct val="160000"/>
              </a:lnSpc>
              <a:spcBef>
                <a:spcPts val="800"/>
              </a:spcBef>
              <a:buFont typeface="Wingdings" panose="05000000000000000000" pitchFamily="2" charset="2"/>
              <a:buChar char="ü"/>
            </a:pPr>
            <a:r>
              <a:rPr lang="en-US" b="1" dirty="0"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11 : </a:t>
            </a:r>
            <a:r>
              <a:rPr lang="en-US" b="1" dirty="0">
                <a:solidFill>
                  <a:schemeClr val="bg1"/>
                </a:solidFill>
                <a:highlight>
                  <a:srgbClr val="0000FF"/>
                </a:highlight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Logout</a:t>
            </a:r>
            <a:endParaRPr lang="en-IN" dirty="0">
              <a:solidFill>
                <a:schemeClr val="bg1"/>
              </a:solidFill>
              <a:highlight>
                <a:srgbClr val="0000FF"/>
              </a:highlight>
              <a:latin typeface="Arial Black" panose="020B0A040201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 algn="just">
              <a:lnSpc>
                <a:spcPct val="160000"/>
              </a:lnSpc>
              <a:spcBef>
                <a:spcPts val="800"/>
              </a:spcBef>
              <a:buNone/>
            </a:pPr>
            <a:r>
              <a:rPr lang="en-US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r>
              <a:rPr lang="en-US" dirty="0"/>
              <a:t>Checked the functionality of logout button </a:t>
            </a:r>
          </a:p>
          <a:p>
            <a:pPr marL="0" indent="0" algn="just">
              <a:lnSpc>
                <a:spcPct val="160000"/>
              </a:lnSpc>
              <a:spcBef>
                <a:spcPts val="800"/>
              </a:spcBef>
              <a:buNone/>
            </a:pPr>
            <a:endParaRPr lang="en-US" dirty="0">
              <a:latin typeface="Calibri" panose="020F050202020403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595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53873-8E32-7D24-EE91-6F92C6FEE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733440"/>
            <a:ext cx="8911687" cy="1280890"/>
          </a:xfrm>
        </p:spPr>
        <p:txBody>
          <a:bodyPr>
            <a:normAutofit/>
          </a:bodyPr>
          <a:lstStyle/>
          <a:p>
            <a:pPr algn="l"/>
            <a:r>
              <a:rPr lang="en-IN" sz="4400" dirty="0">
                <a:latin typeface="Arial Rounded MT Bold" panose="020F0704030504030204" pitchFamily="34" charset="0"/>
              </a:rPr>
              <a:t>Defects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29791-FEC9-CB33-DE78-C8110DF7E4C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971550" indent="-285750" algn="just">
              <a:lnSpc>
                <a:spcPct val="107000"/>
              </a:lnSpc>
              <a:spcBef>
                <a:spcPts val="800"/>
              </a:spcBef>
              <a:buFont typeface="Wingdings" panose="05000000000000000000" pitchFamily="2" charset="2"/>
              <a:buChar char="q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While running a testcase at certain point some fields are not working as it is expected which is nothing but a defect, so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have created a Defect report on those defects.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buNone/>
            </a:pPr>
            <a:b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 </a:t>
            </a:r>
            <a:endParaRPr lang="en-IN" sz="20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132701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11210B-9FB6-B101-BDD9-DC7BB69C37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CF0B9-7F36-3928-9041-09EA55FC058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718844" y="881510"/>
            <a:ext cx="10363826" cy="4820238"/>
          </a:xfrm>
        </p:spPr>
        <p:txBody>
          <a:bodyPr>
            <a:normAutofit fontScale="25000" lnSpcReduction="20000"/>
          </a:bodyPr>
          <a:lstStyle/>
          <a:p>
            <a:pPr marL="0" indent="0"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8000" b="1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Defect identifier  :-  </a:t>
            </a:r>
            <a:r>
              <a:rPr lang="en-US" sz="8000" dirty="0">
                <a:effectLst/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B_001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>
              <a:lnSpc>
                <a:spcPct val="170000"/>
              </a:lnSpc>
              <a:spcBef>
                <a:spcPts val="800"/>
              </a:spcBef>
              <a:spcAft>
                <a:spcPts val="285"/>
              </a:spcAft>
              <a:buFont typeface="Wingdings" panose="05000000000000000000" pitchFamily="2" charset="2"/>
              <a:buChar char="Ø"/>
            </a:pPr>
            <a:r>
              <a:rPr lang="en-US" sz="64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Defect summary               </a:t>
            </a:r>
            <a:r>
              <a:rPr lang="en-US" sz="6400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Expected result is when we click on "Search" Product list shows iPhone or related products, but it is navigating to home page Search engine is not working</a:t>
            </a:r>
          </a:p>
          <a:p>
            <a:pPr>
              <a:spcBef>
                <a:spcPts val="800"/>
              </a:spcBef>
              <a:spcAft>
                <a:spcPts val="285"/>
              </a:spcAft>
              <a:buFont typeface="Wingdings" panose="05000000000000000000" pitchFamily="2" charset="2"/>
              <a:buChar char="Ø"/>
            </a:pPr>
            <a:r>
              <a:rPr lang="en-US" sz="64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Test Id                            </a:t>
            </a:r>
            <a:r>
              <a:rPr lang="en-US" sz="6400" b="1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</a:t>
            </a:r>
            <a:r>
              <a:rPr lang="en-IN" sz="6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ahoma" panose="020B0604030504040204" pitchFamily="34" charset="0"/>
              </a:rPr>
              <a:t>TC_00</a:t>
            </a:r>
            <a:r>
              <a:rPr lang="en-IN" sz="6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ahoma" panose="020B0604030504040204" pitchFamily="34" charset="0"/>
              </a:rPr>
              <a:t>1, TC_002</a:t>
            </a:r>
            <a:endParaRPr lang="en-IN" sz="64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spcBef>
                <a:spcPts val="800"/>
              </a:spcBef>
              <a:buNone/>
            </a:pPr>
            <a:r>
              <a:rPr lang="en-US" sz="64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64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Test case name                </a:t>
            </a:r>
            <a:r>
              <a:rPr lang="en-US" sz="6400" dirty="0"/>
              <a:t>Search_Valid, Search_Invalid, BStack-</a:t>
            </a:r>
            <a:r>
              <a:rPr lang="en-US" sz="6400" dirty="0" err="1"/>
              <a:t>SearchPartialMatch</a:t>
            </a:r>
            <a:r>
              <a:rPr lang="en-US" sz="6400" dirty="0"/>
              <a:t>, Search_Blank</a:t>
            </a:r>
            <a:r>
              <a:rPr lang="en-IN" sz="6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endParaRPr lang="en-IN" sz="64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64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64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name                   </a:t>
            </a:r>
            <a:r>
              <a:rPr lang="en-US" sz="6400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r>
              <a:rPr lang="en-IN" sz="6400" dirty="0"/>
              <a:t>Search</a:t>
            </a:r>
            <a:endParaRPr lang="en-IN" sz="64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64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64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Severity       </a:t>
            </a:r>
            <a:r>
              <a:rPr lang="en-US" sz="6400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                High</a:t>
            </a:r>
            <a:endParaRPr lang="en-IN" sz="64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64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64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Priority  </a:t>
            </a:r>
            <a:r>
              <a:rPr lang="en-US" sz="6400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                     </a:t>
            </a:r>
            <a:r>
              <a:rPr lang="en-US" sz="64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High</a:t>
            </a:r>
            <a:endParaRPr lang="en-IN" sz="64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64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64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Raised by                          </a:t>
            </a:r>
            <a:r>
              <a:rPr lang="en-US" sz="6400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Rohith</a:t>
            </a:r>
            <a:endParaRPr lang="en-IN" sz="64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64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64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Assigned to                       </a:t>
            </a:r>
            <a:r>
              <a:rPr lang="en-US" sz="6600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developer Team lead</a:t>
            </a:r>
            <a:endParaRPr lang="en-IN" sz="64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64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64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Date of assignment          </a:t>
            </a:r>
            <a:endParaRPr lang="en-IN" sz="6400" b="1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64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64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Status                                </a:t>
            </a:r>
            <a:r>
              <a:rPr lang="en-US" sz="6400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pending</a:t>
            </a:r>
            <a:endParaRPr lang="en-IN" sz="64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>
              <a:spcBef>
                <a:spcPts val="800"/>
              </a:spcBef>
              <a:spcAft>
                <a:spcPts val="285"/>
              </a:spcAft>
              <a:buFont typeface="Wingdings" panose="05000000000000000000" pitchFamily="2" charset="2"/>
              <a:buChar char="Ø"/>
            </a:pPr>
            <a:r>
              <a:rPr lang="en-US" sz="64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Snap shots                        </a:t>
            </a:r>
          </a:p>
          <a:p>
            <a:pPr>
              <a:spcBef>
                <a:spcPts val="800"/>
              </a:spcBef>
              <a:spcAft>
                <a:spcPts val="285"/>
              </a:spcAft>
              <a:buFont typeface="Wingdings" panose="05000000000000000000" pitchFamily="2" charset="2"/>
              <a:buChar char="Ø"/>
            </a:pPr>
            <a:r>
              <a:rPr lang="en-US" sz="64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Fixed by                             </a:t>
            </a:r>
            <a:r>
              <a:rPr lang="en-US" sz="6400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Developer</a:t>
            </a:r>
            <a:endParaRPr lang="en-IN" sz="64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spcBef>
                <a:spcPts val="800"/>
              </a:spcBef>
              <a:spcAft>
                <a:spcPts val="285"/>
              </a:spcAft>
              <a:buNone/>
            </a:pPr>
            <a:endParaRPr lang="en-IN" sz="64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361044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1208</TotalTime>
  <Words>913</Words>
  <Application>Microsoft Office PowerPoint</Application>
  <PresentationFormat>Widescreen</PresentationFormat>
  <Paragraphs>124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0" baseType="lpstr">
      <vt:lpstr>Arial</vt:lpstr>
      <vt:lpstr>Arial Black</vt:lpstr>
      <vt:lpstr>Arial Rounded MT Bold</vt:lpstr>
      <vt:lpstr>Calibri</vt:lpstr>
      <vt:lpstr>Century Gothic</vt:lpstr>
      <vt:lpstr>Cooper Black</vt:lpstr>
      <vt:lpstr>Corbel</vt:lpstr>
      <vt:lpstr>Courier New</vt:lpstr>
      <vt:lpstr>Wingdings</vt:lpstr>
      <vt:lpstr>Wingdings 3</vt:lpstr>
      <vt:lpstr>Wisp</vt:lpstr>
      <vt:lpstr>PowerPoint Presentation</vt:lpstr>
      <vt:lpstr>CONTENTS</vt:lpstr>
      <vt:lpstr>Introduction :  </vt:lpstr>
      <vt:lpstr>Overview </vt:lpstr>
      <vt:lpstr>Modules </vt:lpstr>
      <vt:lpstr>PowerPoint Presentation</vt:lpstr>
      <vt:lpstr>PowerPoint Presentation</vt:lpstr>
      <vt:lpstr>Defects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Challenges </vt:lpstr>
      <vt:lpstr>Experience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PRESTASHOP / MY SHOP MODULE </dc:title>
  <dc:creator>samrudhi Sakoji</dc:creator>
  <cp:lastModifiedBy>Rohith Chekurthi</cp:lastModifiedBy>
  <cp:revision>65</cp:revision>
  <dcterms:created xsi:type="dcterms:W3CDTF">2024-02-15T17:31:50Z</dcterms:created>
  <dcterms:modified xsi:type="dcterms:W3CDTF">2025-09-08T18:04:57Z</dcterms:modified>
</cp:coreProperties>
</file>