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273" r:id="rId3"/>
    <p:sldId id="257" r:id="rId4"/>
    <p:sldId id="260" r:id="rId5"/>
    <p:sldId id="261" r:id="rId6"/>
    <p:sldId id="268" r:id="rId7"/>
    <p:sldId id="274" r:id="rId8"/>
    <p:sldId id="263" r:id="rId9"/>
    <p:sldId id="271" r:id="rId10"/>
    <p:sldId id="272" r:id="rId11"/>
    <p:sldId id="275" r:id="rId12"/>
    <p:sldId id="276"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5</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15</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7748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92807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55176E-4508-4354-BC09-C12C7533C43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929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7682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55176E-4508-4354-BC09-C12C7533C43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882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72435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9695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860715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7959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961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1526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24096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97811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6853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078A6-5AA2-49B6-8A00-D839C8DDCBA2}"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59272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94775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33312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0078A6-5AA2-49B6-8A00-D839C8DDCBA2}" type="datetimeFigureOut">
              <a:rPr lang="en-IN" smtClean="0"/>
              <a:t>19-08-2025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88537411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3502024" y="4394974"/>
            <a:ext cx="8689976" cy="1371599"/>
          </a:xfrm>
        </p:spPr>
        <p:txBody>
          <a:bodyPr>
            <a:normAutofit/>
          </a:bodyPr>
          <a:lstStyle/>
          <a:p>
            <a:r>
              <a:rPr lang="en-US" sz="2500"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2500" kern="1400" dirty="0">
                <a:solidFill>
                  <a:srgbClr val="2F2F2F"/>
                </a:solidFill>
                <a:effectLst/>
                <a:highlight>
                  <a:srgbClr val="FFFF00"/>
                </a:highlight>
                <a:latin typeface="Arial Black" panose="020B0A04020102020204" pitchFamily="34" charset="0"/>
                <a:ea typeface="Calibri" panose="020F0502020204030204" pitchFamily="34" charset="0"/>
                <a:cs typeface="Calibri" panose="020F0502020204030204" pitchFamily="34" charset="0"/>
              </a:rPr>
              <a:t>Mrs. Vaishali Sonanis Mam</a:t>
            </a:r>
          </a:p>
          <a:p>
            <a:endParaRPr lang="en-US" kern="1400" dirty="0">
              <a:solidFill>
                <a:srgbClr val="2F2F2F"/>
              </a:solidFill>
              <a:highlight>
                <a:srgbClr val="FFFF00"/>
              </a:highlight>
              <a:latin typeface="Arial Black" panose="020B0A04020102020204" pitchFamily="34" charset="0"/>
              <a:ea typeface="Calibri" panose="020F0502020204030204" pitchFamily="34" charset="0"/>
              <a:cs typeface="Calibri" panose="020F0502020204030204" pitchFamily="34" charset="0"/>
            </a:endParaRPr>
          </a:p>
          <a:p>
            <a:r>
              <a:rPr lang="en-US" sz="1800"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Presented by Chekurthi Rohith </a:t>
            </a:r>
            <a:endParaRPr lang="en-IN" sz="1800" kern="1400" dirty="0">
              <a:solidFill>
                <a:srgbClr val="2F2F2F"/>
              </a:solidFill>
              <a:effectLst/>
              <a:latin typeface="Arial Black" panose="020B0A04020102020204" pitchFamily="34" charset="0"/>
              <a:ea typeface="MS Gothic" panose="020B0609070205080204" pitchFamily="49" charset="-128"/>
              <a:cs typeface="Tahoma" panose="020B0604030504040204" pitchFamily="34" charset="0"/>
            </a:endParaRPr>
          </a:p>
          <a:p>
            <a:endParaRPr lang="en-IN" dirty="0"/>
          </a:p>
        </p:txBody>
      </p:sp>
      <p:pic>
        <p:nvPicPr>
          <p:cNvPr id="1028" name="Picture 4" descr="Download eBay Logo in SVG Vector or PNG File Format - Logo.wine">
            <a:extLst>
              <a:ext uri="{FF2B5EF4-FFF2-40B4-BE49-F238E27FC236}">
                <a16:creationId xmlns:a16="http://schemas.microsoft.com/office/drawing/2014/main" id="{EBD0FE83-F785-228C-D4EF-10380F5F2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78" y="205298"/>
            <a:ext cx="10106439" cy="451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3993B-E7DB-3A0C-245B-CEA68FF835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7BB7B5D-F707-5FC6-3C36-29F9C69CAA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9284" y="715617"/>
            <a:ext cx="9353431" cy="5227983"/>
          </a:xfrm>
          <a:prstGeom prst="rect">
            <a:avLst/>
          </a:prstGeom>
        </p:spPr>
      </p:pic>
    </p:spTree>
    <p:extLst>
      <p:ext uri="{BB962C8B-B14F-4D97-AF65-F5344CB8AC3E}">
        <p14:creationId xmlns:p14="http://schemas.microsoft.com/office/powerpoint/2010/main" val="307541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0D12A-069D-A5D6-A6BE-3A1AA740A6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B7E6C-F7FF-739F-65E4-3DEEAAF6870F}"/>
              </a:ext>
            </a:extLst>
          </p:cNvPr>
          <p:cNvSpPr>
            <a:spLocks noGrp="1"/>
          </p:cNvSpPr>
          <p:nvPr>
            <p:ph sz="quarter" idx="13"/>
          </p:nvPr>
        </p:nvSpPr>
        <p:spPr>
          <a:xfrm>
            <a:off x="1828174" y="742363"/>
            <a:ext cx="10363826" cy="4820238"/>
          </a:xfrm>
        </p:spPr>
        <p:txBody>
          <a:bodyPr>
            <a:noAutofit/>
          </a:bodyPr>
          <a:lstStyle/>
          <a:p>
            <a:pPr>
              <a:lnSpc>
                <a:spcPct val="107000"/>
              </a:lnSpc>
              <a:spcBef>
                <a:spcPts val="800"/>
              </a:spcBef>
              <a:spcAft>
                <a:spcPts val="285"/>
              </a:spcAft>
              <a:buFont typeface="Wingdings" panose="05000000000000000000" pitchFamily="2" charset="2"/>
              <a:buChar char="Ø"/>
            </a:pPr>
            <a:r>
              <a:rPr lang="en-US" sz="1600"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sz="1600" dirty="0">
                <a:effectLst/>
                <a:latin typeface="Arial Black" panose="020B0A04020102020204" pitchFamily="34" charset="0"/>
                <a:ea typeface="Corbel" panose="020B0503020204020204" pitchFamily="34" charset="0"/>
                <a:cs typeface="Tahoma" panose="020B0604030504040204" pitchFamily="34" charset="0"/>
              </a:rPr>
              <a:t>B_00</a:t>
            </a:r>
            <a:r>
              <a:rPr lang="en-US" sz="1600" dirty="0">
                <a:latin typeface="Arial Black" panose="020B0A04020102020204" pitchFamily="34" charset="0"/>
                <a:ea typeface="Corbel" panose="020B0503020204020204" pitchFamily="34" charset="0"/>
                <a:cs typeface="Tahoma" panose="020B0604030504040204" pitchFamily="34" charset="0"/>
              </a:rPr>
              <a:t>2</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b="1"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Defect summary            </a:t>
            </a:r>
            <a:r>
              <a:rPr lang="en-US" sz="1600" dirty="0"/>
              <a:t>After applying the "Sort by: Price + Shipping: lowest first" filter on a search results page, the products are not sorted correctly. Higher-priced items are mixed in with or appear before lower-priced items, ignoring the filter selection.</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600" b="1"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Test Id                             </a:t>
            </a:r>
            <a:r>
              <a:rPr lang="en-US" sz="1600" b="1" dirty="0">
                <a:effectLst/>
                <a:latin typeface="Calibri" panose="020F0502020204030204" pitchFamily="34" charset="0"/>
                <a:ea typeface="Corbel" panose="020B0503020204020204" pitchFamily="34" charset="0"/>
                <a:cs typeface="Tahoma" panose="020B0604030504040204" pitchFamily="34" charset="0"/>
              </a:rPr>
              <a:t> </a:t>
            </a:r>
            <a:r>
              <a:rPr lang="en-IN" sz="16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TC_0</a:t>
            </a:r>
            <a:r>
              <a:rPr lang="en-IN" sz="1600" dirty="0">
                <a:solidFill>
                  <a:srgbClr val="000000"/>
                </a:solidFill>
                <a:latin typeface="Calibri" panose="020F0502020204030204" pitchFamily="34" charset="0"/>
                <a:ea typeface="Times New Roman" panose="02020603050405020304" pitchFamily="18" charset="0"/>
                <a:cs typeface="Tahoma" panose="020B0604030504040204" pitchFamily="34" charset="0"/>
              </a:rPr>
              <a:t>2</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Test case name              </a:t>
            </a:r>
            <a:r>
              <a:rPr lang="en-US" sz="1600" b="1" dirty="0">
                <a:latin typeface="Calibri" panose="020F0502020204030204" pitchFamily="34" charset="0"/>
                <a:ea typeface="Corbel" panose="020B0503020204020204" pitchFamily="34" charset="0"/>
                <a:cs typeface="Tahoma" panose="020B0604030504040204" pitchFamily="34" charset="0"/>
              </a:rPr>
              <a:t> </a:t>
            </a:r>
            <a:r>
              <a:rPr lang="en-IN" sz="1600" dirty="0"/>
              <a:t>TC_Sort_PriceLowestFirst_Verification</a:t>
            </a:r>
            <a:r>
              <a:rPr lang="en-IN" sz="16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 </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Module name                  </a:t>
            </a:r>
            <a:r>
              <a:rPr lang="en-IN" sz="1600" dirty="0"/>
              <a:t>Search &amp; Filtering</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Severity       </a:t>
            </a:r>
            <a:r>
              <a:rPr lang="en-US" sz="1600" dirty="0">
                <a:effectLst/>
                <a:latin typeface="Arial" panose="020B0604020202020204" pitchFamily="34" charset="0"/>
                <a:ea typeface="Corbel" panose="020B0503020204020204" pitchFamily="34" charset="0"/>
                <a:cs typeface="Tahoma" panose="020B0604030504040204" pitchFamily="34" charset="0"/>
              </a:rPr>
              <a:t>                     </a:t>
            </a:r>
            <a:r>
              <a:rPr lang="en-US" sz="1600" b="1" dirty="0">
                <a:latin typeface="Arial" panose="020B0604020202020204" pitchFamily="34" charset="0"/>
                <a:ea typeface="Corbel" panose="020B0503020204020204" pitchFamily="34" charset="0"/>
                <a:cs typeface="Tahoma" panose="020B0604030504040204" pitchFamily="34" charset="0"/>
              </a:rPr>
              <a:t>Medium</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Priority  </a:t>
            </a:r>
            <a:r>
              <a:rPr lang="en-US" sz="1600" dirty="0">
                <a:effectLst/>
                <a:latin typeface="Arial" panose="020B0604020202020204" pitchFamily="34" charset="0"/>
                <a:ea typeface="Corbel" panose="020B0503020204020204" pitchFamily="34" charset="0"/>
                <a:cs typeface="Tahoma" panose="020B0604030504040204" pitchFamily="34" charset="0"/>
              </a:rPr>
              <a:t>                          </a:t>
            </a:r>
            <a:r>
              <a:rPr lang="en-US" sz="1600" b="1" dirty="0">
                <a:effectLst/>
                <a:latin typeface="Arial" panose="020B0604020202020204" pitchFamily="34" charset="0"/>
                <a:ea typeface="Corbel" panose="020B0503020204020204" pitchFamily="34" charset="0"/>
                <a:cs typeface="Tahoma" panose="020B0604030504040204" pitchFamily="34" charset="0"/>
              </a:rPr>
              <a:t> Medium</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Raised by                         </a:t>
            </a:r>
            <a:r>
              <a:rPr lang="en-US" sz="1600" dirty="0">
                <a:latin typeface="Arial" panose="020B0604020202020204" pitchFamily="34" charset="0"/>
                <a:ea typeface="Corbel" panose="020B0503020204020204" pitchFamily="34" charset="0"/>
                <a:cs typeface="Tahoma" panose="020B0604030504040204" pitchFamily="34" charset="0"/>
              </a:rPr>
              <a:t>Rohith</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Assigned to                      </a:t>
            </a:r>
            <a:r>
              <a:rPr lang="en-US" sz="1600" dirty="0">
                <a:effectLst/>
                <a:latin typeface="Arial" panose="020B0604020202020204" pitchFamily="34" charset="0"/>
                <a:ea typeface="Corbel" panose="020B0503020204020204" pitchFamily="34" charset="0"/>
                <a:cs typeface="Tahoma" panose="020B0604030504040204" pitchFamily="34" charset="0"/>
              </a:rPr>
              <a:t>developer Team lead</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Date of assignment          18/08/2025</a:t>
            </a:r>
            <a:endParaRPr lang="en-IN" sz="16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Status                                 </a:t>
            </a:r>
            <a:r>
              <a:rPr lang="en-US" sz="1600" dirty="0">
                <a:effectLst/>
                <a:latin typeface="Arial" panose="020B0604020202020204" pitchFamily="34" charset="0"/>
                <a:ea typeface="Corbel" panose="020B0503020204020204" pitchFamily="34" charset="0"/>
                <a:cs typeface="Tahoma" panose="020B0604030504040204" pitchFamily="34" charset="0"/>
              </a:rPr>
              <a:t>pending</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Snap shots                        attached</a:t>
            </a:r>
          </a:p>
          <a:p>
            <a:pPr marL="0" indent="0">
              <a:lnSpc>
                <a:spcPct val="107000"/>
              </a:lnSpc>
              <a:spcBef>
                <a:spcPts val="800"/>
              </a:spcBef>
              <a:spcAft>
                <a:spcPts val="285"/>
              </a:spcAft>
              <a:buNone/>
            </a:pPr>
            <a:r>
              <a:rPr lang="en-US" sz="1600" dirty="0">
                <a:effectLst/>
                <a:latin typeface="Wingdings" panose="05000000000000000000" pitchFamily="2" charset="2"/>
                <a:ea typeface="Corbel" panose="020B0503020204020204" pitchFamily="34" charset="0"/>
                <a:cs typeface="Wingdings" panose="05000000000000000000" pitchFamily="2" charset="2"/>
              </a:rPr>
              <a:t>Ø </a:t>
            </a:r>
            <a:r>
              <a:rPr lang="en-US" sz="1600" b="1" dirty="0">
                <a:effectLst/>
                <a:latin typeface="Arial" panose="020B0604020202020204" pitchFamily="34" charset="0"/>
                <a:ea typeface="Corbel" panose="020B0503020204020204" pitchFamily="34" charset="0"/>
                <a:cs typeface="Tahoma" panose="020B0604030504040204" pitchFamily="34" charset="0"/>
              </a:rPr>
              <a:t>Fixed by                              </a:t>
            </a:r>
            <a:r>
              <a:rPr lang="en-US" sz="1600" dirty="0">
                <a:effectLst/>
                <a:latin typeface="Arial" panose="020B0604020202020204" pitchFamily="34" charset="0"/>
                <a:ea typeface="Corbel" panose="020B0503020204020204" pitchFamily="34" charset="0"/>
                <a:cs typeface="Tahoma" panose="020B0604030504040204" pitchFamily="34" charset="0"/>
              </a:rPr>
              <a:t>developer</a:t>
            </a:r>
            <a:endParaRPr lang="en-IN" sz="1600" dirty="0">
              <a:effectLst/>
              <a:latin typeface="Corbel" panose="020B0503020204020204" pitchFamily="34" charset="0"/>
              <a:ea typeface="Corbel" panose="020B0503020204020204" pitchFamily="34" charset="0"/>
              <a:cs typeface="Tahoma" panose="020B0604030504040204" pitchFamily="34" charset="0"/>
            </a:endParaRPr>
          </a:p>
          <a:p>
            <a:endParaRPr lang="en-IN" sz="1600" dirty="0"/>
          </a:p>
        </p:txBody>
      </p:sp>
    </p:spTree>
    <p:extLst>
      <p:ext uri="{BB962C8B-B14F-4D97-AF65-F5344CB8AC3E}">
        <p14:creationId xmlns:p14="http://schemas.microsoft.com/office/powerpoint/2010/main" val="122966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C4171-5304-E27A-0609-7229E80F1E3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79B81A5-370F-9329-E5C8-CD26128CD8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02221" y="815009"/>
            <a:ext cx="7321297" cy="5078895"/>
          </a:xfrm>
          <a:prstGeom prst="rect">
            <a:avLst/>
          </a:prstGeom>
        </p:spPr>
      </p:pic>
    </p:spTree>
    <p:extLst>
      <p:ext uri="{BB962C8B-B14F-4D97-AF65-F5344CB8AC3E}">
        <p14:creationId xmlns:p14="http://schemas.microsoft.com/office/powerpoint/2010/main" val="85822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1828174" y="2405270"/>
            <a:ext cx="10363826" cy="2464115"/>
          </a:xfrm>
        </p:spPr>
        <p:txBody>
          <a:bodyPr>
            <a:normAutofit/>
          </a:bodyPr>
          <a:lstStyle/>
          <a:p>
            <a:pPr lvl="0">
              <a:lnSpc>
                <a:spcPct val="107000"/>
              </a:lnSpc>
              <a:spcBef>
                <a:spcPts val="800"/>
              </a:spcBef>
              <a:buFont typeface="Wingdings" panose="05000000000000000000" pitchFamily="2" charset="2"/>
              <a:buChar char="v"/>
              <a:tabLst>
                <a:tab pos="457200" algn="l"/>
              </a:tabLst>
            </a:pPr>
            <a:r>
              <a:rPr lang="en-US" sz="2000" dirty="0"/>
              <a:t>Handling the entire scope of testing for a large-scale website like eBay alone was a significant challenge, requiring careful time management</a:t>
            </a:r>
            <a:r>
              <a:rPr lang="en-US" sz="2000" dirty="0">
                <a:effectLst/>
                <a:latin typeface="Calibri" panose="020F0502020204030204" pitchFamily="34" charset="0"/>
                <a:ea typeface="Corbel" panose="020B0503020204020204" pitchFamily="34" charset="0"/>
                <a:cs typeface="Tahoma" panose="020B0604030504040204" pitchFamily="34" charset="0"/>
              </a:rPr>
              <a:t>.</a:t>
            </a:r>
            <a:endParaRPr lang="en-IN" sz="2000" dirty="0">
              <a:effectLst/>
              <a:latin typeface="Corbel" panose="020B0503020204020204" pitchFamily="34" charset="0"/>
              <a:ea typeface="Corbel" panose="020B0503020204020204" pitchFamily="34" charset="0"/>
              <a:cs typeface="Tahoma" panose="020B0604030504040204" pitchFamily="34" charset="0"/>
            </a:endParaRPr>
          </a:p>
          <a:p>
            <a:pPr lvl="0">
              <a:lnSpc>
                <a:spcPct val="107000"/>
              </a:lnSpc>
              <a:spcBef>
                <a:spcPts val="800"/>
              </a:spcBef>
              <a:buFont typeface="Wingdings" panose="05000000000000000000" pitchFamily="2" charset="2"/>
              <a:buChar char="v"/>
              <a:tabLst>
                <a:tab pos="457200" algn="l"/>
              </a:tabLst>
            </a:pPr>
            <a:r>
              <a:rPr lang="en-US" sz="2000" dirty="0">
                <a:effectLst/>
                <a:latin typeface="Calibri" panose="020F0502020204030204" pitchFamily="34" charset="0"/>
                <a:ea typeface="Corbel" panose="020B0503020204020204" pitchFamily="34" charset="0"/>
                <a:cs typeface="Tahoma" panose="020B0604030504040204" pitchFamily="34" charset="0"/>
              </a:rPr>
              <a:t> </a:t>
            </a:r>
            <a:r>
              <a:rPr lang="en-US" sz="2000" dirty="0"/>
              <a:t>CAPTCHA or verification steps disrupting the automation process.</a:t>
            </a:r>
            <a:endParaRPr lang="en-IN" sz="2000" dirty="0">
              <a:effectLst/>
              <a:latin typeface="Corbel" panose="020B0503020204020204" pitchFamily="34" charset="0"/>
              <a:ea typeface="Corbel" panose="020B0503020204020204" pitchFamily="34" charset="0"/>
              <a:cs typeface="Tahoma" panose="020B0604030504040204" pitchFamily="34" charset="0"/>
            </a:endParaRPr>
          </a:p>
          <a:p>
            <a:pPr lvl="0">
              <a:lnSpc>
                <a:spcPct val="107000"/>
              </a:lnSpc>
              <a:spcBef>
                <a:spcPts val="800"/>
              </a:spcBef>
              <a:buFont typeface="Wingdings" panose="05000000000000000000" pitchFamily="2" charset="2"/>
              <a:buChar char="v"/>
              <a:tabLst>
                <a:tab pos="457200" algn="l"/>
              </a:tabLst>
            </a:pPr>
            <a:r>
              <a:rPr lang="en-US" sz="2000" dirty="0">
                <a:effectLst/>
                <a:latin typeface="Calibri" panose="020F0502020204030204" pitchFamily="34" charset="0"/>
                <a:ea typeface="Corbel" panose="020B0503020204020204" pitchFamily="34" charset="0"/>
                <a:cs typeface="Tahoma" panose="020B0604030504040204" pitchFamily="34" charset="0"/>
              </a:rPr>
              <a:t> </a:t>
            </a:r>
            <a:r>
              <a:rPr lang="en-US" sz="2000" dirty="0"/>
              <a:t>Tests failing inconsistently due to delayed page loading</a:t>
            </a:r>
            <a:endParaRPr lang="en-IN" sz="2000" dirty="0">
              <a:effectLst/>
              <a:latin typeface="Corbel" panose="020B0503020204020204" pitchFamily="34" charset="0"/>
              <a:ea typeface="Corbel" panose="020B0503020204020204" pitchFamily="34" charset="0"/>
              <a:cs typeface="Tahoma" panose="020B0604030504040204" pitchFamily="34" charset="0"/>
            </a:endParaRPr>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9362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46776" y="1248166"/>
            <a:ext cx="10364451" cy="1596177"/>
          </a:xfrm>
        </p:spPr>
        <p:txBody>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a:xfrm>
            <a:off x="1559818" y="2301604"/>
            <a:ext cx="10363826" cy="3424107"/>
          </a:xfrm>
        </p:spPr>
        <p:txBody>
          <a:bodyPr>
            <a:normAutofit/>
          </a:bodyPr>
          <a:lstStyle/>
          <a:p>
            <a:pPr lvl="0" algn="just">
              <a:lnSpc>
                <a:spcPct val="107000"/>
              </a:lnSpc>
              <a:spcBef>
                <a:spcPts val="800"/>
              </a:spcBef>
              <a:buFont typeface="Courier New" panose="02070309020205020404" pitchFamily="49" charset="0"/>
              <a:buChar char="o"/>
            </a:pPr>
            <a:r>
              <a:rPr lang="en-US" sz="2000" dirty="0"/>
              <a:t>I stopped looking at the website as a user and started looking at it as a tester.</a:t>
            </a:r>
          </a:p>
          <a:p>
            <a:pPr lvl="0" algn="just">
              <a:lnSpc>
                <a:spcPct val="107000"/>
              </a:lnSpc>
              <a:spcBef>
                <a:spcPts val="800"/>
              </a:spcBef>
              <a:buFont typeface="Courier New" panose="02070309020205020404" pitchFamily="49" charset="0"/>
              <a:buChar char="o"/>
            </a:pPr>
            <a:r>
              <a:rPr lang="en-US" sz="2000" dirty="0"/>
              <a:t>Testing all modules single-handedly provided a comprehensive, end-to-end understanding of the application's architecture and user flow</a:t>
            </a:r>
            <a:r>
              <a:rPr lang="en-IN" sz="2000" dirty="0">
                <a:effectLst/>
                <a:latin typeface="Calibri" panose="020F0502020204030204" pitchFamily="34" charset="0"/>
                <a:ea typeface="Calibri" panose="020F0502020204030204" pitchFamily="34" charset="0"/>
                <a:cs typeface="Calibri" panose="020F0502020204030204" pitchFamily="34" charset="0"/>
              </a:rPr>
              <a:t>.</a:t>
            </a:r>
          </a:p>
          <a:p>
            <a:pPr lvl="0" algn="just">
              <a:lnSpc>
                <a:spcPct val="107000"/>
              </a:lnSpc>
              <a:buFont typeface="Courier New" panose="02070309020205020404" pitchFamily="49" charset="0"/>
              <a:buChar char="o"/>
            </a:pPr>
            <a:r>
              <a:rPr lang="en-IN" sz="2000" dirty="0">
                <a:ea typeface="+mn-lt"/>
                <a:cs typeface="+mn-lt"/>
              </a:rPr>
              <a:t>Learned to handle test failures</a:t>
            </a:r>
            <a:r>
              <a:rPr lang="en-IN" sz="2000" dirty="0">
                <a:effectLst/>
                <a:latin typeface="Calibri" panose="020F0502020204030204" pitchFamily="34" charset="0"/>
                <a:ea typeface="Calibri" panose="020F0502020204030204" pitchFamily="34" charset="0"/>
                <a:cs typeface="Calibri" panose="020F0502020204030204" pitchFamily="34" charset="0"/>
              </a:rPr>
              <a:t>.</a:t>
            </a:r>
          </a:p>
          <a:p>
            <a:pPr lvl="0" algn="just">
              <a:lnSpc>
                <a:spcPct val="107000"/>
              </a:lnSpc>
              <a:buFont typeface="Courier New" panose="02070309020205020404" pitchFamily="49" charset="0"/>
              <a:buChar char="o"/>
            </a:pPr>
            <a:r>
              <a:rPr lang="en-US" sz="2000" dirty="0"/>
              <a:t>This project reinforced the need for meticulous attention to detail</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IN" sz="2000" dirty="0"/>
          </a:p>
        </p:txBody>
      </p:sp>
    </p:spTree>
    <p:extLst>
      <p:ext uri="{BB962C8B-B14F-4D97-AF65-F5344CB8AC3E}">
        <p14:creationId xmlns:p14="http://schemas.microsoft.com/office/powerpoint/2010/main" val="157436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97CF6B8-966B-97EF-0276-46827B06C442}"/>
              </a:ext>
            </a:extLst>
          </p:cNvPr>
          <p:cNvSpPr txBox="1"/>
          <p:nvPr/>
        </p:nvSpPr>
        <p:spPr>
          <a:xfrm>
            <a:off x="4075044" y="2344840"/>
            <a:ext cx="4999382" cy="861774"/>
          </a:xfrm>
          <a:prstGeom prst="rect">
            <a:avLst/>
          </a:prstGeom>
          <a:noFill/>
        </p:spPr>
        <p:txBody>
          <a:bodyPr wrap="square" rtlCol="0">
            <a:spAutoFit/>
          </a:bodyPr>
          <a:lstStyle/>
          <a:p>
            <a:r>
              <a:rPr lang="en-US" sz="5000" b="1" i="1" dirty="0"/>
              <a:t>Thank You</a:t>
            </a:r>
            <a:endParaRPr lang="en-IN" sz="5000" b="1" i="1" dirty="0"/>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2655-13C9-AB0C-BFC8-065B57DF96DB}"/>
              </a:ext>
            </a:extLst>
          </p:cNvPr>
          <p:cNvSpPr>
            <a:spLocks noGrp="1"/>
          </p:cNvSpPr>
          <p:nvPr>
            <p:ph type="title"/>
          </p:nvPr>
        </p:nvSpPr>
        <p:spPr/>
        <p:txBody>
          <a:bodyPr>
            <a:normAutofit/>
          </a:bodyPr>
          <a:lstStyle/>
          <a:p>
            <a:r>
              <a:rPr lang="en-US" sz="4000" dirty="0"/>
              <a:t>CONTENTS</a:t>
            </a:r>
            <a:endParaRPr lang="en-IN" sz="4000" dirty="0"/>
          </a:p>
        </p:txBody>
      </p:sp>
      <p:sp>
        <p:nvSpPr>
          <p:cNvPr id="3" name="Content Placeholder 2">
            <a:extLst>
              <a:ext uri="{FF2B5EF4-FFF2-40B4-BE49-F238E27FC236}">
                <a16:creationId xmlns:a16="http://schemas.microsoft.com/office/drawing/2014/main" id="{C8FC4435-BB7A-7323-F543-F8AE1EDE42D1}"/>
              </a:ext>
            </a:extLst>
          </p:cNvPr>
          <p:cNvSpPr>
            <a:spLocks noGrp="1"/>
          </p:cNvSpPr>
          <p:nvPr>
            <p:ph idx="1"/>
          </p:nvPr>
        </p:nvSpPr>
        <p:spPr/>
        <p:txBody>
          <a:bodyPr>
            <a:normAutofit/>
          </a:bodyPr>
          <a:lstStyle/>
          <a:p>
            <a:r>
              <a:rPr lang="en-US" sz="2500" dirty="0"/>
              <a:t>INTRODUCTION</a:t>
            </a:r>
          </a:p>
          <a:p>
            <a:r>
              <a:rPr lang="en-US" sz="2500" dirty="0"/>
              <a:t>OVERVIEW</a:t>
            </a:r>
          </a:p>
          <a:p>
            <a:r>
              <a:rPr lang="en-US" sz="2500" dirty="0"/>
              <a:t>MODULES</a:t>
            </a:r>
          </a:p>
          <a:p>
            <a:r>
              <a:rPr lang="en-US" sz="2500" dirty="0"/>
              <a:t>DEFECTS</a:t>
            </a:r>
          </a:p>
          <a:p>
            <a:r>
              <a:rPr lang="en-US" sz="2500" dirty="0"/>
              <a:t>CHALLENGES</a:t>
            </a:r>
          </a:p>
          <a:p>
            <a:r>
              <a:rPr lang="en-US" sz="2500" dirty="0"/>
              <a:t>EXPERIENCE</a:t>
            </a:r>
          </a:p>
          <a:p>
            <a:endParaRPr lang="en-US" sz="2500" dirty="0"/>
          </a:p>
          <a:p>
            <a:endParaRPr lang="en-IN" sz="2500" dirty="0"/>
          </a:p>
        </p:txBody>
      </p:sp>
    </p:spTree>
    <p:extLst>
      <p:ext uri="{BB962C8B-B14F-4D97-AF65-F5344CB8AC3E}">
        <p14:creationId xmlns:p14="http://schemas.microsoft.com/office/powerpoint/2010/main" val="351014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Introduction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a:xfrm>
            <a:off x="1579696" y="2257762"/>
            <a:ext cx="10363826" cy="3424107"/>
          </a:xfrm>
        </p:spPr>
        <p:txBody>
          <a:bodyPr>
            <a:normAutofit/>
          </a:bodyPr>
          <a:lstStyle/>
          <a:p>
            <a:pPr>
              <a:buFont typeface="Wingdings" panose="05000000000000000000" pitchFamily="2" charset="2"/>
              <a:buChar char="§"/>
            </a:pPr>
            <a:r>
              <a:rPr lang="en-US" sz="2000" dirty="0"/>
              <a:t>eBay is a multinational e-commerce company that manages a global online marketplace, connecting millions of buyers and sellers in countries around the world</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t>The platform offers a massive range of new, used, and refurbished products, from everyday items like electronics and fashion to rare collectibles, antiques, and vehicles</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endParaRPr lang="en-IN" sz="2000" dirty="0"/>
          </a:p>
        </p:txBody>
      </p:sp>
    </p:spTree>
    <p:extLst>
      <p:ext uri="{BB962C8B-B14F-4D97-AF65-F5344CB8AC3E}">
        <p14:creationId xmlns:p14="http://schemas.microsoft.com/office/powerpoint/2010/main" val="5669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83349" y="351660"/>
            <a:ext cx="10364451" cy="2516957"/>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83349" y="1610138"/>
            <a:ext cx="10642120" cy="4896201"/>
          </a:xfrm>
        </p:spPr>
        <p:txBody>
          <a:bodyPr>
            <a:normAutofit/>
          </a:bodyPr>
          <a:lstStyle/>
          <a:p>
            <a:pPr marL="685800" indent="0" algn="just">
              <a:lnSpc>
                <a:spcPct val="107000"/>
              </a:lnSpc>
              <a:spcBef>
                <a:spcPts val="800"/>
              </a:spcBef>
              <a:buNone/>
            </a:pPr>
            <a:r>
              <a:rPr lang="en-IN" sz="2800" b="1" dirty="0">
                <a:effectLst>
                  <a:outerShdw blurRad="38100" dist="38100" dir="2700000" algn="tl">
                    <a:srgbClr val="000000">
                      <a:alpha val="43137"/>
                    </a:srgbClr>
                  </a:outerShdw>
                </a:effectLst>
              </a:rPr>
              <a:t>What is eBay?</a:t>
            </a:r>
            <a:endParaRPr lang="en-US" sz="2800" b="1" dirty="0">
              <a:effectLst>
                <a:outerShdw blurRad="38100" dist="38100" dir="2700000" algn="tl">
                  <a:srgbClr val="000000">
                    <a:alpha val="43137"/>
                  </a:srgbClr>
                </a:outerShdw>
              </a:effectLst>
              <a:ea typeface="+mn-lt"/>
              <a:cs typeface="+mn-lt"/>
            </a:endParaRPr>
          </a:p>
          <a:p>
            <a:pPr marL="1085850" indent="-400050" algn="just">
              <a:lnSpc>
                <a:spcPct val="107000"/>
              </a:lnSpc>
              <a:spcBef>
                <a:spcPts val="800"/>
              </a:spcBef>
              <a:buFont typeface="Wingdings" panose="05000000000000000000" pitchFamily="2" charset="2"/>
              <a:buChar char="ü"/>
            </a:pPr>
            <a:r>
              <a:rPr lang="en-US" sz="2400" dirty="0"/>
              <a:t>eBay is a vast online marketplace known for its auctions and "Buy It Now" shopping.</a:t>
            </a:r>
            <a:endParaRPr lang="en-US" sz="2400" dirty="0">
              <a:ea typeface="+mn-lt"/>
              <a:cs typeface="+mn-lt"/>
            </a:endParaRPr>
          </a:p>
          <a:p>
            <a:pPr marL="1085850" indent="-400050" algn="just">
              <a:lnSpc>
                <a:spcPct val="107000"/>
              </a:lnSpc>
              <a:spcBef>
                <a:spcPts val="800"/>
              </a:spcBef>
              <a:buFont typeface="Wingdings" panose="05000000000000000000" pitchFamily="2" charset="2"/>
              <a:buChar char="ü"/>
            </a:pPr>
            <a:r>
              <a:rPr lang="en-US" sz="2400" dirty="0"/>
              <a:t>It allows users to buy and sell a wide variety of new and used goods, from electronics and fashion to collectibles and vehicles. </a:t>
            </a:r>
          </a:p>
          <a:p>
            <a:pPr marL="1085850" indent="-400050" algn="just">
              <a:lnSpc>
                <a:spcPct val="107000"/>
              </a:lnSpc>
              <a:spcBef>
                <a:spcPts val="800"/>
              </a:spcBef>
              <a:buFont typeface="Wingdings" panose="05000000000000000000" pitchFamily="2" charset="2"/>
              <a:buChar char="ü"/>
            </a:pPr>
            <a:r>
              <a:rPr lang="en-US" sz="2400" dirty="0">
                <a:ea typeface="+mn-lt"/>
                <a:cs typeface="+mn-lt"/>
              </a:rPr>
              <a:t>It helps users understand the buying, selling, and auction features of eBay</a:t>
            </a:r>
            <a:endParaRPr lang="en-IN" sz="2400" dirty="0">
              <a:effectLst/>
              <a:latin typeface="Corbel" panose="020B0503020204020204" pitchFamily="34" charset="0"/>
              <a:ea typeface="Corbel" panose="020B0503020204020204" pitchFamily="34" charset="0"/>
              <a:cs typeface="Tahoma" panose="020B0604030504040204" pitchFamily="34" charset="0"/>
            </a:endParaRPr>
          </a:p>
          <a:p>
            <a:pPr marL="1085850" indent="-400050" algn="just">
              <a:lnSpc>
                <a:spcPct val="107000"/>
              </a:lnSpc>
              <a:buFont typeface="Wingdings" panose="05000000000000000000" pitchFamily="2" charset="2"/>
              <a:buChar char="ü"/>
            </a:pPr>
            <a:r>
              <a:rPr lang="en-US" sz="2400" dirty="0">
                <a:latin typeface="+mj-lt"/>
                <a:ea typeface="Corbel" panose="020B0503020204020204" pitchFamily="34" charset="0"/>
                <a:cs typeface="Tahoma" panose="020B0604030504040204" pitchFamily="34" charset="0"/>
              </a:rPr>
              <a:t>This project focuses on testing the eBay website to ensure its functionality , usability and reliability</a:t>
            </a:r>
            <a:endParaRPr lang="en-IN" sz="2400" dirty="0">
              <a:effectLst/>
              <a:latin typeface="+mj-lt"/>
              <a:ea typeface="Corbel" panose="020B0503020204020204" pitchFamily="34" charset="0"/>
              <a:cs typeface="Tahoma" panose="020B0604030504040204" pitchFamily="34" charset="0"/>
            </a:endParaRPr>
          </a:p>
        </p:txBody>
      </p:sp>
    </p:spTree>
    <p:extLst>
      <p:ext uri="{BB962C8B-B14F-4D97-AF65-F5344CB8AC3E}">
        <p14:creationId xmlns:p14="http://schemas.microsoft.com/office/powerpoint/2010/main" val="32330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a:xfrm>
            <a:off x="928738" y="499247"/>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99775" y="1696721"/>
            <a:ext cx="11592225" cy="4515439"/>
          </a:xfrm>
        </p:spPr>
        <p:txBody>
          <a:bodyPr>
            <a:noAutofit/>
          </a:bodyPr>
          <a:lstStyle/>
          <a:p>
            <a:pPr marL="715963" indent="0" algn="just">
              <a:lnSpc>
                <a:spcPct val="107000"/>
              </a:lnSpc>
              <a:spcBef>
                <a:spcPts val="800"/>
              </a:spcBef>
              <a:buFont typeface="Wingdings" panose="05000000000000000000" pitchFamily="2" charset="2"/>
              <a:buChar char="ü"/>
            </a:pPr>
            <a:r>
              <a:rPr lang="en-US" sz="2000" b="1" dirty="0">
                <a:effectLst/>
                <a:latin typeface="Arial Black" panose="020B0A04020102020204" pitchFamily="34" charset="0"/>
                <a:ea typeface="Corbel" panose="020B0503020204020204" pitchFamily="34" charset="0"/>
                <a:cs typeface="Tahoma" panose="020B0604030504040204" pitchFamily="34" charset="0"/>
              </a:rPr>
              <a:t>Module 1 :  </a:t>
            </a:r>
            <a:r>
              <a:rPr lang="en-US" sz="2000" b="1" dirty="0">
                <a:effectLst/>
                <a:highlight>
                  <a:srgbClr val="FF00FF"/>
                </a:highlight>
                <a:latin typeface="Arial Black" panose="020B0A04020102020204" pitchFamily="34" charset="0"/>
                <a:ea typeface="Corbel" panose="020B0503020204020204" pitchFamily="34" charset="0"/>
                <a:cs typeface="Tahoma" panose="020B0604030504040204" pitchFamily="34" charset="0"/>
              </a:rPr>
              <a:t>User Registration &amp; Sign-In</a:t>
            </a:r>
          </a:p>
          <a:p>
            <a:pPr marL="715963" indent="0" algn="just">
              <a:lnSpc>
                <a:spcPct val="107000"/>
              </a:lnSpc>
              <a:buNone/>
            </a:pPr>
            <a:r>
              <a:rPr lang="en-US" sz="2000" dirty="0">
                <a:latin typeface="Calibri" panose="020F0502020204030204" pitchFamily="34" charset="0"/>
                <a:ea typeface="Corbel" panose="020B0503020204020204" pitchFamily="34" charset="0"/>
                <a:cs typeface="Tahoma" panose="020B0604030504040204" pitchFamily="34" charset="0"/>
              </a:rPr>
              <a:t> Checked all functionalities on the Sign-In page, including creating a new account, signing       in with     email/username, and using social sign-on (Google, Facebook, Apple).</a:t>
            </a:r>
            <a:endParaRPr lang="en-IN" sz="2000" dirty="0">
              <a:effectLst/>
              <a:latin typeface="Corbel" panose="020B0503020204020204" pitchFamily="34" charset="0"/>
              <a:ea typeface="Corbel" panose="020B0503020204020204" pitchFamily="34" charset="0"/>
              <a:cs typeface="Tahoma" panose="020B0604030504040204" pitchFamily="34" charset="0"/>
            </a:endParaRPr>
          </a:p>
          <a:p>
            <a:pPr marL="715963" indent="0" algn="just">
              <a:lnSpc>
                <a:spcPct val="107000"/>
              </a:lnSpc>
              <a:buFont typeface="Wingdings" panose="05000000000000000000" pitchFamily="2" charset="2"/>
              <a:buChar char="ü"/>
            </a:pPr>
            <a:r>
              <a:rPr lang="en-US" sz="2000" b="1" dirty="0">
                <a:effectLst/>
                <a:latin typeface="Arial Black" panose="020B0A04020102020204" pitchFamily="34" charset="0"/>
                <a:ea typeface="Corbel" panose="020B0503020204020204" pitchFamily="34" charset="0"/>
                <a:cs typeface="Tahoma" panose="020B0604030504040204" pitchFamily="34" charset="0"/>
              </a:rPr>
              <a:t>Module 2 :  </a:t>
            </a:r>
            <a:r>
              <a:rPr lang="en-US" sz="2000" b="1" dirty="0">
                <a:effectLst/>
                <a:highlight>
                  <a:srgbClr val="00FF00"/>
                </a:highlight>
                <a:latin typeface="Arial Black" panose="020B0A04020102020204" pitchFamily="34" charset="0"/>
                <a:ea typeface="Corbel" panose="020B0503020204020204" pitchFamily="34" charset="0"/>
                <a:cs typeface="Tahoma" panose="020B0604030504040204" pitchFamily="34" charset="0"/>
              </a:rPr>
              <a:t> Homepage &amp; Navigation</a:t>
            </a:r>
            <a:endParaRPr lang="en-IN" sz="2000" dirty="0">
              <a:effectLst/>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715963" indent="0" algn="just">
              <a:lnSpc>
                <a:spcPct val="107000"/>
              </a:lnSpc>
              <a:buNone/>
            </a:pPr>
            <a:r>
              <a:rPr lang="en-IN" sz="2000" dirty="0">
                <a:effectLst/>
                <a:latin typeface="Calibri" panose="020F0502020204030204" pitchFamily="34" charset="0"/>
                <a:ea typeface="Corbel" panose="020B0503020204020204" pitchFamily="34" charset="0"/>
                <a:cs typeface="Tahoma" panose="020B0604030504040204" pitchFamily="34" charset="0"/>
              </a:rPr>
              <a:t> </a:t>
            </a:r>
            <a:r>
              <a:rPr lang="en-US" sz="2000" dirty="0">
                <a:effectLst/>
                <a:latin typeface="Calibri" panose="020F0502020204030204" pitchFamily="34" charset="0"/>
                <a:ea typeface="Corbel" panose="020B0503020204020204" pitchFamily="34" charset="0"/>
                <a:cs typeface="Tahoma" panose="020B0604030504040204" pitchFamily="34" charset="0"/>
              </a:rPr>
              <a:t>Tested the functionality of the main search bar, category browsing, daily deals, promotional banners, and navigation links.</a:t>
            </a:r>
            <a:endParaRPr lang="en-IN" sz="2000" dirty="0">
              <a:effectLst/>
              <a:latin typeface="Corbel" panose="020B0503020204020204" pitchFamily="34" charset="0"/>
              <a:ea typeface="Corbel" panose="020B0503020204020204" pitchFamily="34" charset="0"/>
              <a:cs typeface="Tahoma" panose="020B0604030504040204" pitchFamily="34" charset="0"/>
            </a:endParaRPr>
          </a:p>
          <a:p>
            <a:pPr marL="715963" indent="0" algn="just">
              <a:lnSpc>
                <a:spcPct val="107000"/>
              </a:lnSpc>
              <a:buFont typeface="Wingdings" panose="05000000000000000000" pitchFamily="2" charset="2"/>
              <a:buChar char="ü"/>
            </a:pPr>
            <a:r>
              <a:rPr lang="en-IN" sz="2000" dirty="0">
                <a:effectLst/>
                <a:latin typeface="Arial Black" panose="020B0A04020102020204" pitchFamily="34" charset="0"/>
                <a:ea typeface="Corbel" panose="020B0503020204020204" pitchFamily="34" charset="0"/>
                <a:cs typeface="Tahoma" panose="020B0604030504040204" pitchFamily="34" charset="0"/>
              </a:rPr>
              <a:t>Module 3 :  </a:t>
            </a:r>
            <a:r>
              <a:rPr lang="en-IN" sz="2000" dirty="0">
                <a:effectLst/>
                <a:highlight>
                  <a:srgbClr val="00FFFF"/>
                </a:highlight>
                <a:latin typeface="Arial Black" panose="020B0A04020102020204" pitchFamily="34" charset="0"/>
                <a:ea typeface="Corbel" panose="020B0503020204020204" pitchFamily="34" charset="0"/>
                <a:cs typeface="Tahoma" panose="020B0604030504040204" pitchFamily="34" charset="0"/>
              </a:rPr>
              <a:t>Search &amp; Filtering</a:t>
            </a:r>
          </a:p>
          <a:p>
            <a:pPr marL="715963" indent="0" algn="just">
              <a:lnSpc>
                <a:spcPct val="107000"/>
              </a:lnSpc>
              <a:buNone/>
            </a:pPr>
            <a:r>
              <a:rPr lang="en-US" sz="2000" dirty="0">
                <a:effectLst/>
                <a:latin typeface="Calibri" panose="020F0502020204030204" pitchFamily="34" charset="0"/>
                <a:ea typeface="Corbel" panose="020B0503020204020204" pitchFamily="34" charset="0"/>
                <a:cs typeface="Tahoma" panose="020B0604030504040204" pitchFamily="34" charset="0"/>
              </a:rPr>
              <a:t> Checked all functionalities on the search results page, including keyword search, advanced search filters (e.g., price, condition, buying format), and sort options.</a:t>
            </a:r>
            <a:r>
              <a:rPr lang="en-IN" sz="2000" dirty="0">
                <a:effectLst/>
                <a:latin typeface="Calibri" panose="020F0502020204030204" pitchFamily="34" charset="0"/>
                <a:ea typeface="Corbel" panose="020B0503020204020204" pitchFamily="34" charset="0"/>
                <a:cs typeface="Tahoma" panose="020B0604030504040204" pitchFamily="34" charset="0"/>
              </a:rPr>
              <a:t> </a:t>
            </a:r>
          </a:p>
        </p:txBody>
      </p:sp>
    </p:spTree>
    <p:extLst>
      <p:ext uri="{BB962C8B-B14F-4D97-AF65-F5344CB8AC3E}">
        <p14:creationId xmlns:p14="http://schemas.microsoft.com/office/powerpoint/2010/main" val="378637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1254382" y="183873"/>
            <a:ext cx="10746556" cy="6192080"/>
          </a:xfrm>
        </p:spPr>
        <p:txBody>
          <a:bodyPr>
            <a:noAutofit/>
          </a:bodyPr>
          <a:lstStyle/>
          <a:p>
            <a:pPr marL="0" indent="0" algn="just">
              <a:lnSpc>
                <a:spcPct val="107000"/>
              </a:lnSpc>
              <a:spcBef>
                <a:spcPts val="800"/>
              </a:spcBef>
              <a:buNone/>
            </a:pPr>
            <a:endParaRPr lang="en-IN" sz="1500" dirty="0">
              <a:effectLst/>
              <a:latin typeface="Corbel" panose="020B0503020204020204" pitchFamily="34" charset="0"/>
              <a:ea typeface="Corbel" panose="020B0503020204020204" pitchFamily="34" charset="0"/>
              <a:cs typeface="Tahoma" panose="020B0604030504040204" pitchFamily="34" charset="0"/>
            </a:endParaRPr>
          </a:p>
          <a:p>
            <a:pPr marL="0" indent="0" algn="just">
              <a:lnSpc>
                <a:spcPct val="160000"/>
              </a:lnSpc>
              <a:buFont typeface="Wingdings" panose="05000000000000000000" pitchFamily="2" charset="2"/>
              <a:buChar char="ü"/>
            </a:pPr>
            <a:r>
              <a:rPr lang="en-US" b="1" dirty="0">
                <a:effectLst/>
                <a:latin typeface="Arial Black" panose="020B0A04020102020204" pitchFamily="34" charset="0"/>
                <a:ea typeface="Corbel" panose="020B0503020204020204" pitchFamily="34" charset="0"/>
                <a:cs typeface="Tahoma" panose="020B0604030504040204" pitchFamily="34" charset="0"/>
              </a:rPr>
              <a:t>Module 4 :  </a:t>
            </a:r>
            <a:r>
              <a:rPr lang="en-US" b="1" dirty="0">
                <a:effectLst/>
                <a:highlight>
                  <a:srgbClr val="FFFF00"/>
                </a:highlight>
                <a:latin typeface="Arial Black" panose="020B0A04020102020204" pitchFamily="34" charset="0"/>
                <a:ea typeface="Corbel" panose="020B0503020204020204" pitchFamily="34" charset="0"/>
                <a:cs typeface="Tahoma" panose="020B0604030504040204" pitchFamily="34" charset="0"/>
              </a:rPr>
              <a:t>Product Details Page </a:t>
            </a:r>
          </a:p>
          <a:p>
            <a:pPr marL="0" indent="0" algn="just">
              <a:lnSpc>
                <a:spcPct val="160000"/>
              </a:lnSpc>
              <a:buNone/>
            </a:pPr>
            <a:r>
              <a:rPr lang="en-US" dirty="0">
                <a:effectLst/>
                <a:latin typeface="+mj-lt"/>
                <a:ea typeface="Corbel" panose="020B0503020204020204" pitchFamily="34" charset="0"/>
                <a:cs typeface="Tahoma" panose="020B0604030504040204" pitchFamily="34" charset="0"/>
              </a:rPr>
              <a:t>Checked all the functionalities on the Product Details page, which included item images and videos, product descriptions, seller information, shipping details, return policies, "Add to cart," "Buy It Now," and "Add to watchlist" buttons. </a:t>
            </a:r>
          </a:p>
          <a:p>
            <a:pPr marL="0" indent="0" algn="just">
              <a:lnSpc>
                <a:spcPct val="160000"/>
              </a:lnSpc>
              <a:buFont typeface="Wingdings" panose="05000000000000000000" pitchFamily="2" charset="2"/>
              <a:buChar char="ü"/>
            </a:pPr>
            <a:r>
              <a:rPr lang="en-US" b="1" dirty="0">
                <a:effectLst/>
                <a:latin typeface="Arial Black" panose="020B0A04020102020204" pitchFamily="34" charset="0"/>
                <a:ea typeface="Corbel" panose="020B0503020204020204" pitchFamily="34" charset="0"/>
                <a:cs typeface="Tahoma" panose="020B0604030504040204" pitchFamily="34" charset="0"/>
              </a:rPr>
              <a:t>Module 5 :  </a:t>
            </a:r>
            <a:r>
              <a:rPr lang="en-US" b="1" dirty="0">
                <a:solidFill>
                  <a:schemeClr val="bg1"/>
                </a:solidFill>
                <a:effectLst/>
                <a:highlight>
                  <a:srgbClr val="800080"/>
                </a:highlight>
                <a:latin typeface="Arial Black" panose="020B0A04020102020204" pitchFamily="34" charset="0"/>
                <a:ea typeface="Corbel" panose="020B0503020204020204" pitchFamily="34" charset="0"/>
                <a:cs typeface="Tahoma" panose="020B0604030504040204" pitchFamily="34" charset="0"/>
              </a:rPr>
              <a:t>Shopping Cart &amp; Checkout</a:t>
            </a:r>
            <a:endParaRPr lang="en-IN" b="1" dirty="0">
              <a:solidFill>
                <a:schemeClr val="bg1"/>
              </a:solidFill>
              <a:effectLst/>
              <a:highlight>
                <a:srgbClr val="800080"/>
              </a:highlight>
              <a:latin typeface="Arial Black" panose="020B0A04020102020204" pitchFamily="34" charset="0"/>
              <a:ea typeface="Corbel" panose="020B0503020204020204" pitchFamily="34" charset="0"/>
              <a:cs typeface="Tahoma" panose="020B0604030504040204" pitchFamily="34" charset="0"/>
            </a:endParaRPr>
          </a:p>
          <a:p>
            <a:pPr marL="0" indent="0" algn="just">
              <a:lnSpc>
                <a:spcPct val="160000"/>
              </a:lnSpc>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a:t>verified that all buttons and processes within the shopping cart and checkout flow are functioning properly. This included updating item quantities, removing items, applying coupons, and proceeding to payment</a:t>
            </a:r>
            <a:r>
              <a:rPr lang="en-US" dirty="0">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orbel" panose="020B0503020204020204" pitchFamily="34" charset="0"/>
              <a:ea typeface="Corbel" panose="020B0503020204020204" pitchFamily="34" charset="0"/>
              <a:cs typeface="Tahoma" panose="020B0604030504040204" pitchFamily="34" charset="0"/>
            </a:endParaRPr>
          </a:p>
          <a:p>
            <a:pPr marL="0" indent="0" algn="just">
              <a:lnSpc>
                <a:spcPct val="160000"/>
              </a:lnSpc>
              <a:buFont typeface="Wingdings" panose="05000000000000000000" pitchFamily="2" charset="2"/>
              <a:buChar char="ü"/>
            </a:pPr>
            <a:r>
              <a:rPr lang="en-US" b="1" dirty="0">
                <a:effectLst/>
                <a:latin typeface="Arial Black" panose="020B0A04020102020204" pitchFamily="34" charset="0"/>
                <a:ea typeface="Corbel" panose="020B0503020204020204" pitchFamily="34" charset="0"/>
                <a:cs typeface="Tahoma" panose="020B0604030504040204" pitchFamily="34" charset="0"/>
              </a:rPr>
              <a:t>Module 6 :  </a:t>
            </a:r>
            <a:r>
              <a:rPr lang="en-US" b="1" dirty="0">
                <a:solidFill>
                  <a:schemeClr val="bg1"/>
                </a:solidFill>
                <a:effectLst/>
                <a:highlight>
                  <a:srgbClr val="000080"/>
                </a:highlight>
                <a:latin typeface="Arial Black" panose="020B0A04020102020204" pitchFamily="34" charset="0"/>
                <a:ea typeface="Corbel" panose="020B0503020204020204" pitchFamily="34" charset="0"/>
                <a:cs typeface="Tahoma" panose="020B0604030504040204" pitchFamily="34" charset="0"/>
              </a:rPr>
              <a:t>Payment Gateway</a:t>
            </a:r>
            <a:endParaRPr lang="en-IN" dirty="0">
              <a:solidFill>
                <a:schemeClr val="bg1"/>
              </a:solidFill>
              <a:effectLst/>
              <a:highlight>
                <a:srgbClr val="000080"/>
              </a:highlight>
              <a:latin typeface="Arial Black" panose="020B0A04020102020204" pitchFamily="34" charset="0"/>
              <a:ea typeface="Corbel" panose="020B0503020204020204" pitchFamily="34" charset="0"/>
              <a:cs typeface="Tahoma" panose="020B0604030504040204" pitchFamily="34" charset="0"/>
            </a:endParaRPr>
          </a:p>
          <a:p>
            <a:pPr marL="0" indent="0" algn="just">
              <a:lnSpc>
                <a:spcPct val="160000"/>
              </a:lnSpc>
              <a:buNone/>
            </a:pPr>
            <a:r>
              <a:rPr lang="en-US" b="1" dirty="0">
                <a:effectLst/>
                <a:latin typeface="Calibri" panose="020F0502020204030204" pitchFamily="34" charset="0"/>
                <a:ea typeface="Corbel" panose="020B0503020204020204" pitchFamily="34" charset="0"/>
                <a:cs typeface="Tahoma" panose="020B0604030504040204" pitchFamily="34" charset="0"/>
              </a:rPr>
              <a:t> </a:t>
            </a:r>
            <a:r>
              <a:rPr lang="en-US" dirty="0"/>
              <a:t>Checked for the successful processing of payments through various methods like credit/debit cards, PayPal, and other available options. Ensured secure transaction and order confirmation</a:t>
            </a:r>
            <a:r>
              <a:rPr lang="en-US" dirty="0">
                <a:effectLst/>
                <a:latin typeface="Calibri" panose="020F0502020204030204" pitchFamily="34" charset="0"/>
                <a:ea typeface="Corbel" panose="020B0503020204020204" pitchFamily="34" charset="0"/>
                <a:cs typeface="Tahoma" panose="020B0604030504040204" pitchFamily="34" charset="0"/>
              </a:rPr>
              <a:t>.</a:t>
            </a:r>
            <a:endParaRPr lang="en-IN" dirty="0">
              <a:effectLst/>
              <a:latin typeface="Corbel" panose="020B0503020204020204" pitchFamily="34" charset="0"/>
              <a:ea typeface="Corbel" panose="020B0503020204020204" pitchFamily="34" charset="0"/>
              <a:cs typeface="Tahoma" panose="020B0604030504040204" pitchFamily="34" charset="0"/>
            </a:endParaRPr>
          </a:p>
          <a:p>
            <a:pPr marL="0" indent="0">
              <a:buNone/>
            </a:pPr>
            <a:endParaRPr lang="en-IN" sz="1500" dirty="0"/>
          </a:p>
        </p:txBody>
      </p:sp>
    </p:spTree>
    <p:extLst>
      <p:ext uri="{BB962C8B-B14F-4D97-AF65-F5344CB8AC3E}">
        <p14:creationId xmlns:p14="http://schemas.microsoft.com/office/powerpoint/2010/main" val="180401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B2AC5-750F-61DE-C075-7FC54752F53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0E983A3-29C5-EBC7-D97D-FE0206471184}"/>
              </a:ext>
            </a:extLst>
          </p:cNvPr>
          <p:cNvSpPr>
            <a:spLocks noGrp="1"/>
          </p:cNvSpPr>
          <p:nvPr>
            <p:ph sz="quarter" idx="13"/>
          </p:nvPr>
        </p:nvSpPr>
        <p:spPr>
          <a:xfrm>
            <a:off x="1304078" y="819978"/>
            <a:ext cx="10746556" cy="6192080"/>
          </a:xfrm>
        </p:spPr>
        <p:txBody>
          <a:bodyPr>
            <a:noAutofit/>
          </a:bodyPr>
          <a:lstStyle/>
          <a:p>
            <a:pPr marL="0" indent="0" algn="just">
              <a:lnSpc>
                <a:spcPct val="107000"/>
              </a:lnSpc>
              <a:spcBef>
                <a:spcPts val="800"/>
              </a:spcBef>
              <a:buNone/>
            </a:pPr>
            <a:endParaRPr lang="en-IN" dirty="0">
              <a:effectLst/>
              <a:latin typeface="Corbel" panose="020B0503020204020204" pitchFamily="34" charset="0"/>
              <a:ea typeface="Corbel" panose="020B0503020204020204" pitchFamily="34" charset="0"/>
              <a:cs typeface="Tahoma" panose="020B0604030504040204" pitchFamily="34" charset="0"/>
            </a:endParaRPr>
          </a:p>
          <a:p>
            <a:pPr marL="0" indent="0" algn="just">
              <a:lnSpc>
                <a:spcPct val="160000"/>
              </a:lnSpc>
              <a:buFont typeface="Wingdings" panose="05000000000000000000" pitchFamily="2" charset="2"/>
              <a:buChar char="ü"/>
            </a:pPr>
            <a:r>
              <a:rPr lang="en-US" b="1" dirty="0">
                <a:effectLst/>
                <a:latin typeface="Arial Black" panose="020B0A04020102020204" pitchFamily="34" charset="0"/>
                <a:ea typeface="Corbel" panose="020B0503020204020204" pitchFamily="34" charset="0"/>
                <a:cs typeface="Tahoma" panose="020B0604030504040204" pitchFamily="34" charset="0"/>
              </a:rPr>
              <a:t>Module 7 :  </a:t>
            </a:r>
            <a:r>
              <a:rPr lang="en-US" b="1" dirty="0">
                <a:solidFill>
                  <a:schemeClr val="bg1"/>
                </a:solidFill>
                <a:effectLst/>
                <a:highlight>
                  <a:srgbClr val="008000"/>
                </a:highlight>
                <a:latin typeface="Arial Black" panose="020B0A04020102020204" pitchFamily="34" charset="0"/>
                <a:ea typeface="Corbel" panose="020B0503020204020204" pitchFamily="34" charset="0"/>
                <a:cs typeface="Tahoma" panose="020B0604030504040204" pitchFamily="34" charset="0"/>
              </a:rPr>
              <a:t>My eBay (User Dashboard)</a:t>
            </a:r>
            <a:endParaRPr lang="en-IN" dirty="0">
              <a:solidFill>
                <a:schemeClr val="bg1"/>
              </a:solidFill>
              <a:effectLst/>
              <a:highlight>
                <a:srgbClr val="008000"/>
              </a:highlight>
              <a:latin typeface="Arial Black" panose="020B0A04020102020204" pitchFamily="34" charset="0"/>
              <a:ea typeface="Corbel" panose="020B0503020204020204" pitchFamily="34" charset="0"/>
              <a:cs typeface="Tahoma" panose="020B0604030504040204" pitchFamily="34" charset="0"/>
            </a:endParaRPr>
          </a:p>
          <a:p>
            <a:pPr marL="0" indent="0">
              <a:lnSpc>
                <a:spcPct val="160000"/>
              </a:lnSpc>
              <a:buNone/>
            </a:pPr>
            <a:r>
              <a:rPr lang="en-US" b="1" dirty="0">
                <a:effectLst/>
                <a:latin typeface="Calibri" panose="020F0502020204030204" pitchFamily="34" charset="0"/>
                <a:ea typeface="Corbel" panose="020B0503020204020204" pitchFamily="34" charset="0"/>
              </a:rPr>
              <a:t> </a:t>
            </a:r>
            <a:r>
              <a:rPr lang="en-US" dirty="0"/>
              <a:t>Checked that the "My eBay" dashboard correctly displays user information, purchase history, watched items, saved sellers, and messages</a:t>
            </a:r>
          </a:p>
          <a:p>
            <a:pPr marL="0" indent="0" algn="just">
              <a:lnSpc>
                <a:spcPct val="160000"/>
              </a:lnSpc>
              <a:spcBef>
                <a:spcPts val="800"/>
              </a:spcBef>
              <a:buFont typeface="Wingdings" panose="05000000000000000000" pitchFamily="2" charset="2"/>
              <a:buChar char="ü"/>
            </a:pPr>
            <a:r>
              <a:rPr lang="en-US" b="1" dirty="0">
                <a:latin typeface="Arial Black" panose="020B0A04020102020204" pitchFamily="34" charset="0"/>
                <a:ea typeface="Corbel" panose="020B0503020204020204" pitchFamily="34" charset="0"/>
                <a:cs typeface="Tahoma" panose="020B0604030504040204" pitchFamily="34" charset="0"/>
              </a:rPr>
              <a:t>Module 8 : </a:t>
            </a:r>
            <a:r>
              <a:rPr lang="en-US" b="1" dirty="0">
                <a:solidFill>
                  <a:schemeClr val="bg1"/>
                </a:solidFill>
                <a:highlight>
                  <a:srgbClr val="FF0000"/>
                </a:highlight>
                <a:latin typeface="Arial Black" panose="020B0A04020102020204" pitchFamily="34" charset="0"/>
                <a:ea typeface="Corbel" panose="020B0503020204020204" pitchFamily="34" charset="0"/>
                <a:cs typeface="Tahoma" panose="020B0604030504040204" pitchFamily="34" charset="0"/>
              </a:rPr>
              <a:t>FOOTER AND HEADER </a:t>
            </a:r>
            <a:r>
              <a:rPr lang="en-US" dirty="0">
                <a:solidFill>
                  <a:schemeClr val="bg1"/>
                </a:solidFill>
                <a:highlight>
                  <a:srgbClr val="FF0000"/>
                </a:highlight>
                <a:latin typeface="Arial Black" panose="020B0A04020102020204" pitchFamily="34" charset="0"/>
                <a:ea typeface="Corbel" panose="020B0503020204020204" pitchFamily="34" charset="0"/>
                <a:cs typeface="Tahoma" panose="020B0604030504040204" pitchFamily="34" charset="0"/>
              </a:rPr>
              <a:t> </a:t>
            </a:r>
            <a:endParaRPr lang="en-IN" dirty="0">
              <a:solidFill>
                <a:schemeClr val="bg1"/>
              </a:solidFill>
              <a:highlight>
                <a:srgbClr val="FF0000"/>
              </a:highlight>
              <a:latin typeface="Arial Black" panose="020B0A04020102020204" pitchFamily="34" charset="0"/>
              <a:ea typeface="Corbel" panose="020B0503020204020204" pitchFamily="34" charset="0"/>
              <a:cs typeface="Tahoma" panose="020B0604030504040204" pitchFamily="34" charset="0"/>
            </a:endParaRPr>
          </a:p>
          <a:p>
            <a:pPr marL="0" indent="0" algn="just">
              <a:lnSpc>
                <a:spcPct val="160000"/>
              </a:lnSpc>
              <a:spcBef>
                <a:spcPts val="800"/>
              </a:spcBef>
              <a:buNone/>
            </a:pPr>
            <a:r>
              <a:rPr lang="en-US" dirty="0">
                <a:latin typeface="Calibri" panose="020F0502020204030204" pitchFamily="34" charset="0"/>
                <a:ea typeface="Corbel" panose="020B0503020204020204" pitchFamily="34" charset="0"/>
                <a:cs typeface="Tahoma" panose="020B0604030504040204" pitchFamily="34" charset="0"/>
              </a:rPr>
              <a:t> </a:t>
            </a:r>
            <a:r>
              <a:rPr lang="en-US" dirty="0"/>
              <a:t>Ensured all links and information in the header and footer are valid and functional. This includes the eBay logo, user account links, notifications, help &amp; contact.</a:t>
            </a:r>
            <a:endParaRPr lang="en-US" dirty="0">
              <a:latin typeface="Calibri" panose="020F0502020204030204" pitchFamily="34" charset="0"/>
              <a:ea typeface="Corbel" panose="020B0503020204020204" pitchFamily="34" charset="0"/>
              <a:cs typeface="Tahoma" panose="020B0604030504040204" pitchFamily="34" charset="0"/>
            </a:endParaRPr>
          </a:p>
          <a:p>
            <a:pPr marL="0" indent="0">
              <a:buNone/>
            </a:pPr>
            <a:endParaRPr lang="en-IN" dirty="0"/>
          </a:p>
        </p:txBody>
      </p:sp>
    </p:spTree>
    <p:extLst>
      <p:ext uri="{BB962C8B-B14F-4D97-AF65-F5344CB8AC3E}">
        <p14:creationId xmlns:p14="http://schemas.microsoft.com/office/powerpoint/2010/main" val="237459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a:xfrm>
            <a:off x="913774" y="733440"/>
            <a:ext cx="8911687" cy="1280890"/>
          </a:xfrm>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p:txBody>
          <a:bodyPr>
            <a:normAutofit/>
          </a:bodyPr>
          <a:lstStyle/>
          <a:p>
            <a:pPr marL="971550" indent="-285750" algn="just">
              <a:lnSpc>
                <a:spcPct val="107000"/>
              </a:lnSpc>
              <a:spcBef>
                <a:spcPts val="800"/>
              </a:spcBef>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a:t>
            </a:r>
            <a:r>
              <a:rPr lang="en-US" sz="2000" dirty="0">
                <a:latin typeface="Calibri" panose="020F0502020204030204" pitchFamily="34" charset="0"/>
                <a:ea typeface="Calibri" panose="020F0502020204030204" pitchFamily="34" charset="0"/>
                <a:cs typeface="Calibri" panose="020F0502020204030204" pitchFamily="34" charset="0"/>
              </a:rPr>
              <a:t>I </a:t>
            </a:r>
            <a:r>
              <a:rPr lang="en-US" sz="2000" dirty="0">
                <a:effectLst/>
                <a:latin typeface="Calibri" panose="020F0502020204030204" pitchFamily="34" charset="0"/>
                <a:ea typeface="Calibri" panose="020F0502020204030204" pitchFamily="34" charset="0"/>
                <a:cs typeface="Calibri" panose="020F0502020204030204" pitchFamily="34" charset="0"/>
              </a:rPr>
              <a:t>have created a Defect report on those defects.</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2000" dirty="0">
                <a:effectLst/>
                <a:latin typeface="Calibri" panose="020F0502020204030204" pitchFamily="34" charset="0"/>
                <a:ea typeface="Calibri" panose="020F0502020204030204" pitchFamily="34" charset="0"/>
                <a:cs typeface="Calibri" panose="020F0502020204030204" pitchFamily="34" charset="0"/>
              </a:rPr>
            </a:br>
            <a:r>
              <a:rPr lang="en-US" sz="2000" dirty="0">
                <a:effectLst/>
                <a:latin typeface="Calibri" panose="020F0502020204030204" pitchFamily="34" charset="0"/>
                <a:ea typeface="Corbel" panose="020B0503020204020204" pitchFamily="34" charset="0"/>
                <a:cs typeface="Tahoma" panose="020B0604030504040204" pitchFamily="34" charset="0"/>
              </a:rPr>
              <a:t> </a:t>
            </a:r>
            <a:endParaRPr lang="en-IN" sz="2000" dirty="0">
              <a:effectLst/>
              <a:latin typeface="Corbel" panose="020B0503020204020204" pitchFamily="34" charset="0"/>
              <a:ea typeface="Corbel" panose="020B0503020204020204" pitchFamily="34" charset="0"/>
              <a:cs typeface="Tahoma" panose="020B0604030504040204" pitchFamily="34" charset="0"/>
            </a:endParaRPr>
          </a:p>
          <a:p>
            <a:endParaRPr lang="en-IN" sz="2000" dirty="0"/>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1718844" y="881510"/>
            <a:ext cx="10363826" cy="4820238"/>
          </a:xfrm>
        </p:spPr>
        <p:txBody>
          <a:bodyPr>
            <a:normAutofit fontScale="25000" lnSpcReduction="20000"/>
          </a:bodyPr>
          <a:lstStyle/>
          <a:p>
            <a:pPr marL="0" indent="0">
              <a:spcBef>
                <a:spcPts val="800"/>
              </a:spcBef>
              <a:spcAft>
                <a:spcPts val="285"/>
              </a:spcAft>
              <a:buNone/>
            </a:pPr>
            <a:r>
              <a:rPr lang="en-US" sz="8000"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sz="8000" dirty="0">
                <a:effectLst/>
                <a:latin typeface="Arial Black" panose="020B0A04020102020204" pitchFamily="34" charset="0"/>
                <a:ea typeface="Corbel" panose="020B0503020204020204" pitchFamily="34" charset="0"/>
                <a:cs typeface="Tahoma" panose="020B0604030504040204" pitchFamily="34" charset="0"/>
              </a:rPr>
              <a:t>B_001</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nSpc>
                <a:spcPct val="170000"/>
              </a:lnSpc>
              <a:spcBef>
                <a:spcPts val="800"/>
              </a:spcBef>
              <a:spcAft>
                <a:spcPts val="285"/>
              </a:spcAft>
              <a:buFont typeface="Wingdings" panose="05000000000000000000" pitchFamily="2" charset="2"/>
              <a:buChar char="Ø"/>
            </a:pPr>
            <a:r>
              <a:rPr lang="en-US" sz="6400" b="1" dirty="0">
                <a:effectLst/>
                <a:latin typeface="Arial" panose="020B0604020202020204" pitchFamily="34" charset="0"/>
                <a:ea typeface="Corbel" panose="020B0503020204020204" pitchFamily="34" charset="0"/>
                <a:cs typeface="Tahoma" panose="020B0604030504040204" pitchFamily="34" charset="0"/>
              </a:rPr>
              <a:t>Defect summary               </a:t>
            </a:r>
            <a:r>
              <a:rPr lang="en-US" sz="6400" dirty="0">
                <a:effectLst/>
                <a:latin typeface="Arial" panose="020B0604020202020204" pitchFamily="34" charset="0"/>
                <a:ea typeface="Corbel" panose="020B0503020204020204" pitchFamily="34" charset="0"/>
                <a:cs typeface="Tahoma" panose="020B0604030504040204" pitchFamily="34" charset="0"/>
              </a:rPr>
              <a:t>When navigating to the "Sports" category and selecting   the "Water Sport" sub-category, the website  incorrectly displays a "0 results found" page</a:t>
            </a:r>
          </a:p>
          <a:p>
            <a:pPr>
              <a:spcBef>
                <a:spcPts val="800"/>
              </a:spcBef>
              <a:spcAft>
                <a:spcPts val="285"/>
              </a:spcAft>
              <a:buFont typeface="Wingdings" panose="05000000000000000000" pitchFamily="2" charset="2"/>
              <a:buChar char="Ø"/>
            </a:pPr>
            <a:r>
              <a:rPr lang="en-US" sz="6400" b="1" dirty="0">
                <a:effectLst/>
                <a:latin typeface="Arial" panose="020B0604020202020204" pitchFamily="34" charset="0"/>
                <a:ea typeface="Corbel" panose="020B0503020204020204" pitchFamily="34" charset="0"/>
                <a:cs typeface="Tahoma" panose="020B0604030504040204" pitchFamily="34" charset="0"/>
              </a:rPr>
              <a:t>Test Id                            </a:t>
            </a:r>
            <a:r>
              <a:rPr lang="en-US" sz="6400" b="1" dirty="0">
                <a:effectLst/>
                <a:latin typeface="Calibri" panose="020F0502020204030204" pitchFamily="34" charset="0"/>
                <a:ea typeface="Corbel" panose="020B0503020204020204" pitchFamily="34" charset="0"/>
                <a:cs typeface="Tahoma" panose="020B0604030504040204" pitchFamily="34" charset="0"/>
              </a:rPr>
              <a:t>    </a:t>
            </a:r>
            <a:r>
              <a:rPr lang="en-IN" sz="64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TC_0</a:t>
            </a:r>
            <a:r>
              <a:rPr lang="en-IN" sz="6400" dirty="0">
                <a:solidFill>
                  <a:srgbClr val="000000"/>
                </a:solidFill>
                <a:latin typeface="Calibri" panose="020F0502020204030204" pitchFamily="34" charset="0"/>
                <a:ea typeface="Times New Roman" panose="02020603050405020304" pitchFamily="18" charset="0"/>
                <a:cs typeface="Tahoma" panose="020B0604030504040204" pitchFamily="34" charset="0"/>
              </a:rPr>
              <a:t>1</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Test case name                </a:t>
            </a:r>
            <a:r>
              <a:rPr lang="en-US" sz="6400" dirty="0"/>
              <a:t>TC_Category_Select_WaterSport_SubCategory</a:t>
            </a:r>
            <a:r>
              <a:rPr lang="en-IN" sz="64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 </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Module name                   </a:t>
            </a:r>
            <a:r>
              <a:rPr lang="en-US" sz="6400" dirty="0">
                <a:effectLst/>
                <a:latin typeface="Arial" panose="020B0604020202020204" pitchFamily="34" charset="0"/>
                <a:ea typeface="Corbel" panose="020B0503020204020204" pitchFamily="34" charset="0"/>
                <a:cs typeface="Tahoma" panose="020B0604030504040204" pitchFamily="34" charset="0"/>
              </a:rPr>
              <a:t> </a:t>
            </a:r>
            <a:r>
              <a:rPr lang="en-IN" sz="6400" dirty="0"/>
              <a:t>Category Navigation</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Severity       </a:t>
            </a:r>
            <a:r>
              <a:rPr lang="en-US" sz="6400" dirty="0">
                <a:effectLst/>
                <a:latin typeface="Arial" panose="020B0604020202020204" pitchFamily="34" charset="0"/>
                <a:ea typeface="Corbel" panose="020B0503020204020204" pitchFamily="34" charset="0"/>
                <a:cs typeface="Tahoma" panose="020B0604030504040204" pitchFamily="34" charset="0"/>
              </a:rPr>
              <a:t>                      Medium</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Priority  </a:t>
            </a:r>
            <a:r>
              <a:rPr lang="en-US" sz="6400" dirty="0">
                <a:effectLst/>
                <a:latin typeface="Arial" panose="020B0604020202020204" pitchFamily="34" charset="0"/>
                <a:ea typeface="Corbel" panose="020B0503020204020204" pitchFamily="34" charset="0"/>
                <a:cs typeface="Tahoma" panose="020B0604030504040204" pitchFamily="34" charset="0"/>
              </a:rPr>
              <a:t>                           </a:t>
            </a:r>
            <a:r>
              <a:rPr lang="en-US" sz="6400" b="1" dirty="0">
                <a:effectLst/>
                <a:latin typeface="Arial" panose="020B0604020202020204" pitchFamily="34" charset="0"/>
                <a:ea typeface="Corbel" panose="020B0503020204020204" pitchFamily="34" charset="0"/>
                <a:cs typeface="Tahoma" panose="020B0604030504040204" pitchFamily="34" charset="0"/>
              </a:rPr>
              <a:t> Medium</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Raised by                          </a:t>
            </a:r>
            <a:r>
              <a:rPr lang="en-US" sz="6400" dirty="0">
                <a:latin typeface="Arial" panose="020B0604020202020204" pitchFamily="34" charset="0"/>
                <a:ea typeface="Corbel" panose="020B0503020204020204" pitchFamily="34" charset="0"/>
                <a:cs typeface="Tahoma" panose="020B0604030504040204" pitchFamily="34" charset="0"/>
              </a:rPr>
              <a:t>Rohith</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Assigned to                       </a:t>
            </a:r>
            <a:r>
              <a:rPr lang="en-US" sz="6600" dirty="0">
                <a:latin typeface="Arial" panose="020B0604020202020204" pitchFamily="34" charset="0"/>
                <a:ea typeface="Corbel" panose="020B0503020204020204" pitchFamily="34" charset="0"/>
                <a:cs typeface="Tahoma" panose="020B0604030504040204" pitchFamily="34" charset="0"/>
              </a:rPr>
              <a:t>developer Team lead</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Date of assignment          18/08/2025</a:t>
            </a:r>
            <a:endParaRPr lang="en-IN" sz="6400" b="1"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Status                                </a:t>
            </a:r>
            <a:r>
              <a:rPr lang="en-US" sz="6400" dirty="0">
                <a:effectLst/>
                <a:latin typeface="Arial" panose="020B0604020202020204" pitchFamily="34" charset="0"/>
                <a:ea typeface="Corbel" panose="020B0503020204020204" pitchFamily="34" charset="0"/>
                <a:cs typeface="Tahoma" panose="020B0604030504040204" pitchFamily="34" charset="0"/>
              </a:rPr>
              <a:t>pending</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Snap shots                        </a:t>
            </a:r>
            <a:r>
              <a:rPr lang="en-US" sz="6400" b="1" dirty="0">
                <a:latin typeface="Arial" panose="020B0604020202020204" pitchFamily="34" charset="0"/>
                <a:ea typeface="Corbel" panose="020B0503020204020204" pitchFamily="34" charset="0"/>
                <a:cs typeface="Tahoma" panose="020B0604030504040204" pitchFamily="34" charset="0"/>
              </a:rPr>
              <a:t>A</a:t>
            </a:r>
            <a:r>
              <a:rPr lang="en-US" sz="6400" b="1" dirty="0">
                <a:effectLst/>
                <a:latin typeface="Arial" panose="020B0604020202020204" pitchFamily="34" charset="0"/>
                <a:ea typeface="Corbel" panose="020B0503020204020204" pitchFamily="34" charset="0"/>
                <a:cs typeface="Tahoma" panose="020B0604030504040204" pitchFamily="34" charset="0"/>
              </a:rPr>
              <a:t>ttached</a:t>
            </a:r>
          </a:p>
          <a:p>
            <a:pPr marL="0" indent="0">
              <a:spcBef>
                <a:spcPts val="800"/>
              </a:spcBef>
              <a:spcAft>
                <a:spcPts val="285"/>
              </a:spcAft>
              <a:buNone/>
            </a:pPr>
            <a:r>
              <a:rPr lang="en-US" sz="6400" dirty="0">
                <a:effectLst/>
                <a:latin typeface="Wingdings" panose="05000000000000000000" pitchFamily="2" charset="2"/>
                <a:ea typeface="Corbel" panose="020B0503020204020204" pitchFamily="34" charset="0"/>
                <a:cs typeface="Wingdings" panose="05000000000000000000" pitchFamily="2" charset="2"/>
              </a:rPr>
              <a:t>Ø </a:t>
            </a:r>
            <a:r>
              <a:rPr lang="en-US" sz="6400" b="1" dirty="0">
                <a:effectLst/>
                <a:latin typeface="Arial" panose="020B0604020202020204" pitchFamily="34" charset="0"/>
                <a:ea typeface="Corbel" panose="020B0503020204020204" pitchFamily="34" charset="0"/>
                <a:cs typeface="Tahoma" panose="020B0604030504040204" pitchFamily="34" charset="0"/>
              </a:rPr>
              <a:t>Fixed by                             </a:t>
            </a:r>
            <a:r>
              <a:rPr lang="en-US" sz="6400" dirty="0">
                <a:effectLst/>
                <a:latin typeface="Arial" panose="020B0604020202020204" pitchFamily="34" charset="0"/>
                <a:ea typeface="Corbel" panose="020B0503020204020204" pitchFamily="34" charset="0"/>
                <a:cs typeface="Tahoma" panose="020B0604030504040204" pitchFamily="34" charset="0"/>
              </a:rPr>
              <a:t> </a:t>
            </a:r>
            <a:endParaRPr lang="en-IN" sz="6400" dirty="0">
              <a:effectLst/>
              <a:latin typeface="Corbel" panose="020B0503020204020204" pitchFamily="34" charset="0"/>
              <a:ea typeface="Corbel" panose="020B0503020204020204" pitchFamily="34" charset="0"/>
              <a:cs typeface="Tahoma" panose="020B0604030504040204" pitchFamily="34" charset="0"/>
            </a:endParaRPr>
          </a:p>
          <a:p>
            <a:pPr marL="0" indent="0">
              <a:spcBef>
                <a:spcPts val="800"/>
              </a:spcBef>
              <a:spcAft>
                <a:spcPts val="285"/>
              </a:spcAft>
              <a:buNone/>
            </a:pPr>
            <a:endParaRPr lang="en-IN" sz="64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0536104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830</TotalTime>
  <Words>952</Words>
  <Application>Microsoft Office PowerPoint</Application>
  <PresentationFormat>Widescreen</PresentationFormat>
  <Paragraphs>92</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Arial Rounded MT Bold</vt:lpstr>
      <vt:lpstr>Calibri</vt:lpstr>
      <vt:lpstr>Century Gothic</vt:lpstr>
      <vt:lpstr>Cooper Black</vt:lpstr>
      <vt:lpstr>Corbel</vt:lpstr>
      <vt:lpstr>Courier New</vt:lpstr>
      <vt:lpstr>Wingdings</vt:lpstr>
      <vt:lpstr>Wingdings 3</vt:lpstr>
      <vt:lpstr>Wisp</vt:lpstr>
      <vt:lpstr>PowerPoint Presentation</vt:lpstr>
      <vt:lpstr>CONTENTS</vt:lpstr>
      <vt:lpstr>Introduction :  </vt:lpstr>
      <vt:lpstr>Overview </vt:lpstr>
      <vt:lpstr>Modules </vt:lpstr>
      <vt:lpstr>PowerPoint Presentation</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 </dc:title>
  <dc:creator>samrudhi Sakoji</dc:creator>
  <cp:lastModifiedBy>Rohith Chekurthi</cp:lastModifiedBy>
  <cp:revision>50</cp:revision>
  <dcterms:created xsi:type="dcterms:W3CDTF">2024-02-15T17:31:50Z</dcterms:created>
  <dcterms:modified xsi:type="dcterms:W3CDTF">2025-08-19T10:45:12Z</dcterms:modified>
</cp:coreProperties>
</file>