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49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28.xml" ContentType="application/vnd.openxmlformats-officedocument.presentationml.notes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42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44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notesSlides/notesSlide48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39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8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notesSlides/notesSlide47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Slides/notesSlide4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viewProps.xml" ContentType="application/vnd.openxmlformats-officedocument.presentationml.viewProps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s/slide38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12192000" cy="6858000"/>
  <p:notesSz cx="6858000" cy="9144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 /><Relationship Id="rId55" Type="http://schemas.openxmlformats.org/officeDocument/2006/relationships/tableStyles" Target="tableStyles.xml" /><Relationship Id="rId5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'en-têt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pour la date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fr-FR"/>
              <a:t>10/30/2013</a:t>
            </a:fld>
            <a:endParaRPr lang="fr-FR"/>
          </a:p>
        </p:txBody>
      </p:sp>
      <p:sp>
        <p:nvSpPr>
          <p:cNvPr id="4" name="Espace réservé pour l'image de la diapositive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fr-FR"/>
          </a:p>
        </p:txBody>
      </p:sp>
      <p:sp>
        <p:nvSpPr>
          <p:cNvPr id="5" name="Remarques Espace réservé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 ?>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 ?>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 ?>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 ?>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 ?>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4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fr-FR"/>
              <a:t>1</a:t>
            </a:fld>
            <a:endParaRPr lang="fr-FR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296818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3893652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6766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0E27471-0DD8-F8C5-93D9-97508A53ACDB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B6E238-CCE5-A468-5ABC-60A6855D378D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735468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780655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677807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5EF952-48AB-F44D-BDC0-4D00D9198FDE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749EEE-AECE-86FA-D8F8-2F59A045EEBD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335996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56358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36722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FCB907A-8558-25EA-B6D9-72F26759EC6B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95589C-AB2F-284B-3328-1787D82BDCD0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72777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013577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394462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5A3304-31D0-8BC5-D8D2-26AB7B62888A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DD3780-4EC5-B2E6-3C9A-A8DE6C39BF09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38012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188175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988051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33D8328-BEC2-6358-2CE7-1F55A21B66ED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84E3F2-7235-938C-8037-D0E398DFC8BB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D6D60D7-3A46-701E-FC8B-2A9023FDC20A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888238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3347661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222350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C55D194-46BB-AE52-843E-2F5B20B55665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6AEF97-ABF0-EB15-D0FA-6FE9A1BCC125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5791D6-CB85-0820-4CC1-7D98DA0528A9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EF992A2-BCF1-A717-A5A9-8E1A271E7E9A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711431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623914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015680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F2C9D3-D3A2-9C0E-76AD-B0DFE5C946B6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797607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540826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9878541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7ED96E-36D4-A1D1-6FC9-E0BD0202ADFD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46E4E92-4393-6A62-6F85-736D80BBC27A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027345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629585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4347317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6C5021-1C9E-FC4C-4F80-930DD3096C92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A94F67A-10B8-CC28-6270-7D3C90896D89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100047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828058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5725680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CB9C349-D747-EC9E-B027-CF084AD69365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087127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322486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56968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5FD1C1-3622-E8A6-3FFB-5C4953A350AF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C0D457-32B7-FF81-7CDD-5536AD363F8E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184111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508962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424747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A713D31-5F96-3F26-8F13-136C06B3AD55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941633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139946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8537980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BEAB5D-D59D-546D-2AF1-485A2D281495}" type="slidenum">
              <a:rPr/>
              <a:t/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669521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832105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865851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7905EB-9A54-C0BA-4960-A226DAFFE2B7}" type="slidenum">
              <a:rPr/>
              <a:t/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DE1AA8-9B36-A877-3BEE-670CE57B4C38}" type="slidenum">
              <a:rPr/>
              <a:t/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4567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285615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468639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212588F-DBDD-8B1D-B70B-96F8AD39E534}" type="slidenum">
              <a:rPr/>
              <a:t/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017885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707768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3111697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92C063-FAF0-D93E-E170-E2C57DD906EF}" type="slidenum">
              <a:rPr/>
              <a:t/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83599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752047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993000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C5DE39D-CCB5-1EFE-A9D8-3DD2AE107C78}" type="slidenum">
              <a:rPr/>
              <a:t/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475615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319405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8063502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97E10C-4ECC-4D7B-6148-AC1427BC3391}" type="slidenum">
              <a:rPr/>
              <a:t/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EF1698B-579E-3CAA-FCB3-E1871912A579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F7A184C-56A8-2F70-EA3E-AA9696F44099}" type="slidenum">
              <a:rPr/>
              <a:t/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112333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2216645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9104127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57BDDB5-9F90-FBDE-96F7-727B7DF076B5}" type="slidenum">
              <a:rPr/>
              <a:t/>
            </a:fld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14945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2658446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74293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EDC247-12D9-A58D-971F-AE26FA0B93F6}" type="slidenum">
              <a:rPr/>
              <a:t/>
            </a:fld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738513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6148822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28191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A82582-AE27-7DE8-7CB7-757D52A19A08}" type="slidenum">
              <a:rPr/>
              <a:t/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283375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726554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3910942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E3A76C-2DD5-B386-0046-7D0AEB58B50F}" type="slidenum">
              <a:rPr/>
              <a:t/>
            </a:fld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686951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2776428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4316784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7931194-636D-8F92-57FB-8A32E899A3BA}" type="slidenum">
              <a:rPr/>
              <a:t/>
            </a:fld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308119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769840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6818024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93AFCE0-EDB9-E087-4C5B-7642492FAD98}" type="slidenum">
              <a:rPr/>
              <a:t/>
            </a:fld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F4B915B-CFCC-5C05-0559-73EF93198F04}" type="slidenum">
              <a:rPr/>
              <a:t/>
            </a:fld>
            <a:endParaRPr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953762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262879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3660058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21F711-A802-77B3-96F2-370D110A64E5}" type="slidenum">
              <a:rPr/>
              <a:t/>
            </a:fld>
            <a:endParaRPr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721766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074810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90817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537C34-235C-622C-FA73-8181EE24A4FB}" type="slidenum">
              <a:rPr/>
              <a:t/>
            </a:fld>
            <a:endParaRPr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529146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025845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962060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84E859-E201-6D12-3D30-9D889C7E86B7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433204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573905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7022144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267E670-24BD-A571-FC09-62D529D55C38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CAE8E36-590A-D942-61F0-8C4DF0545F36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606368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363120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258901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253AAFA-5533-9725-B01B-266593D7AE14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066571-F456-EBC7-DFAB-506D75EF5887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E58F1FA-AFA8-4AD6-0F8D-ABEA9F5D0DB3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Titr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re seu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Click icon to add picture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shacl-play.sparna.fr/play/generate" TargetMode="Externa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2.png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3.png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4.png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011820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7184" y="0"/>
            <a:ext cx="12132815" cy="6852849"/>
          </a:xfrm>
          <a:prstGeom prst="rect">
            <a:avLst/>
          </a:prstGeom>
        </p:spPr>
      </p:pic>
      <p:sp>
        <p:nvSpPr>
          <p:cNvPr id="137941875" name=""/>
          <p:cNvSpPr/>
          <p:nvPr/>
        </p:nvSpPr>
        <p:spPr bwMode="auto">
          <a:xfrm flipH="0" flipV="0">
            <a:off x="-8300" y="0"/>
            <a:ext cx="12234538" cy="6870946"/>
          </a:xfrm>
          <a:prstGeom prst="rect">
            <a:avLst/>
          </a:prstGeom>
          <a:solidFill>
            <a:schemeClr val="tx1">
              <a:lumMod val="65000"/>
              <a:lumOff val="35000"/>
              <a:alpha val="4899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10000" b="1">
                <a:latin typeface="Century Gothic"/>
                <a:ea typeface="Century Gothic"/>
                <a:cs typeface="Century Gothic"/>
              </a:rPr>
              <a:t>SPARNATURAL</a:t>
            </a:r>
            <a:endParaRPr sz="9000" b="1">
              <a:latin typeface="Century Gothic"/>
              <a:cs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pic>
        <p:nvPicPr>
          <p:cNvPr id="1336333680" name="Picture 2" descr="S:\08 - Marketing Communication\logo\logos-sparna-finaux-suite-a-site-web\Logo SPARNA rouge aligné.png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 flipH="0" flipV="0">
            <a:off x="4352627" y="3602037"/>
            <a:ext cx="2935404" cy="530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6023282" name=""/>
          <p:cNvSpPr txBox="1"/>
          <p:nvPr/>
        </p:nvSpPr>
        <p:spPr bwMode="auto">
          <a:xfrm flipH="0" flipV="0">
            <a:off x="968778" y="743411"/>
            <a:ext cx="10636331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>
                <a:latin typeface="Century Gothic"/>
                <a:cs typeface="Century Gothic"/>
              </a:rPr>
              <a:t>Support for optional conditions</a:t>
            </a:r>
            <a:endParaRPr sz="7200">
              <a:latin typeface="Century Gothic"/>
              <a:cs typeface="Century Gothic"/>
            </a:endParaRPr>
          </a:p>
        </p:txBody>
      </p:sp>
      <p:sp>
        <p:nvSpPr>
          <p:cNvPr id="1411249761" name=""/>
          <p:cNvSpPr txBox="1"/>
          <p:nvPr/>
        </p:nvSpPr>
        <p:spPr bwMode="auto">
          <a:xfrm flipH="0" flipV="0">
            <a:off x="999683" y="4596042"/>
            <a:ext cx="1075341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Retrieve a column value if it set, otherwise column will be empty</a:t>
            </a:r>
            <a:endParaRPr>
              <a:latin typeface="Century Gothic"/>
              <a:cs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2201130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63574" y="1396383"/>
            <a:ext cx="10064850" cy="3310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8423654" name=""/>
          <p:cNvSpPr txBox="1"/>
          <p:nvPr/>
        </p:nvSpPr>
        <p:spPr bwMode="auto">
          <a:xfrm flipH="0" flipV="0">
            <a:off x="968778" y="743411"/>
            <a:ext cx="10639571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>
                <a:latin typeface="Century Gothic"/>
                <a:cs typeface="Century Gothic"/>
              </a:rPr>
              <a:t>Support for negative conditions</a:t>
            </a:r>
            <a:endParaRPr sz="7200">
              <a:latin typeface="Century Gothic"/>
              <a:cs typeface="Century Gothic"/>
            </a:endParaRPr>
          </a:p>
        </p:txBody>
      </p:sp>
      <p:sp>
        <p:nvSpPr>
          <p:cNvPr id="1615062954" name=""/>
          <p:cNvSpPr txBox="1"/>
          <p:nvPr/>
        </p:nvSpPr>
        <p:spPr bwMode="auto">
          <a:xfrm flipH="0" flipV="0">
            <a:off x="999683" y="4596042"/>
            <a:ext cx="1075413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800" b="0" i="1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"All documents except reports"</a:t>
            </a:r>
            <a:endParaRPr i="1">
              <a:latin typeface="Century Gothic"/>
              <a:cs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9025789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2281" y="2572212"/>
            <a:ext cx="10179824" cy="13672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1102494" name=""/>
          <p:cNvSpPr txBox="1"/>
          <p:nvPr/>
        </p:nvSpPr>
        <p:spPr bwMode="auto">
          <a:xfrm flipH="0" flipV="0">
            <a:off x="968778" y="743411"/>
            <a:ext cx="10640651" cy="3383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Column ordering, sort result set, rename columns</a:t>
            </a:r>
            <a:endParaRPr sz="7200">
              <a:latin typeface="Century Gothic"/>
              <a:cs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3756733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580072" y="249684"/>
            <a:ext cx="7149320" cy="62634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0331860" name=""/>
          <p:cNvSpPr txBox="1"/>
          <p:nvPr/>
        </p:nvSpPr>
        <p:spPr bwMode="auto">
          <a:xfrm flipH="0" flipV="0">
            <a:off x="968778" y="743411"/>
            <a:ext cx="10653611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« Count » queries and other aggregates</a:t>
            </a:r>
            <a:endParaRPr sz="7200">
              <a:latin typeface="Century Gothic"/>
              <a:cs typeface="Century Gothic"/>
            </a:endParaRPr>
          </a:p>
        </p:txBody>
      </p:sp>
      <p:sp>
        <p:nvSpPr>
          <p:cNvPr id="8743041" name=""/>
          <p:cNvSpPr txBox="1"/>
          <p:nvPr/>
        </p:nvSpPr>
        <p:spPr bwMode="auto">
          <a:xfrm flipH="0" flipV="0">
            <a:off x="999683" y="4596042"/>
            <a:ext cx="1075557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800" b="0" i="1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"How many reports have been tabled in plenary in 2022 ?"</a:t>
            </a:r>
            <a:endParaRPr i="1">
              <a:latin typeface="Century Gothic"/>
              <a:cs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7363784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876424" y="619587"/>
            <a:ext cx="8439149" cy="5229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5250014" name=""/>
          <p:cNvSpPr txBox="1"/>
          <p:nvPr/>
        </p:nvSpPr>
        <p:spPr bwMode="auto">
          <a:xfrm flipH="0" flipV="0">
            <a:off x="968778" y="743411"/>
            <a:ext cx="10676291" cy="3383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Human-readable labels are fetched automatically</a:t>
            </a:r>
            <a:endParaRPr sz="7200">
              <a:latin typeface="Century Gothic"/>
              <a:cs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1896546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561577" y="280987"/>
            <a:ext cx="6705599" cy="62960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5374805" name=""/>
          <p:cNvSpPr txBox="1"/>
          <p:nvPr/>
        </p:nvSpPr>
        <p:spPr bwMode="auto">
          <a:xfrm flipH="0" flipV="0">
            <a:off x="968778" y="743411"/>
            <a:ext cx="10613291" cy="3383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>
                <a:latin typeface="Century Gothic"/>
                <a:cs typeface="Century Gothic"/>
              </a:rPr>
              <a:t>« End-user oriented knowledge graph explorer »</a:t>
            </a:r>
            <a:endParaRPr sz="7200">
              <a:latin typeface="Century Gothic"/>
              <a:cs typeface="Century Gothic"/>
            </a:endParaRPr>
          </a:p>
        </p:txBody>
      </p:sp>
      <p:sp>
        <p:nvSpPr>
          <p:cNvPr id="162266145" name=""/>
          <p:cNvSpPr txBox="1"/>
          <p:nvPr/>
        </p:nvSpPr>
        <p:spPr bwMode="auto">
          <a:xfrm flipH="0" flipV="0">
            <a:off x="999684" y="4596043"/>
            <a:ext cx="10718498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–"/>
              <a:defRPr/>
            </a:pPr>
            <a:r>
              <a:rPr>
                <a:latin typeface="Century Gothic"/>
                <a:ea typeface="Century Gothic"/>
                <a:cs typeface="Century Gothic"/>
              </a:rPr>
              <a:t>show the graph as a graph, not as tabular datasets or faceted search</a:t>
            </a:r>
            <a:endParaRPr>
              <a:latin typeface="Century Gothic"/>
              <a:cs typeface="Century Gothic"/>
            </a:endParaRPr>
          </a:p>
          <a:p>
            <a:pPr marL="283879" indent="-283879">
              <a:buFont typeface="Arial"/>
              <a:buChar char="–"/>
              <a:defRPr/>
            </a:pPr>
            <a:r>
              <a:rPr>
                <a:latin typeface="Century Gothic"/>
                <a:ea typeface="Century Gothic"/>
                <a:cs typeface="Century Gothic"/>
              </a:rPr>
              <a:t>Open source LGPL license</a:t>
            </a:r>
            <a:endParaRPr>
              <a:latin typeface="Century Gothic"/>
              <a:cs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9500404" name=""/>
          <p:cNvSpPr txBox="1"/>
          <p:nvPr/>
        </p:nvSpPr>
        <p:spPr bwMode="auto">
          <a:xfrm flipH="0" flipV="0">
            <a:off x="968778" y="743411"/>
            <a:ext cx="10685651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Result-set display plugins</a:t>
            </a:r>
            <a:endParaRPr sz="7200">
              <a:latin typeface="Century Gothic"/>
              <a:cs typeface="Century Gothic"/>
            </a:endParaRPr>
          </a:p>
        </p:txBody>
      </p:sp>
      <p:sp>
        <p:nvSpPr>
          <p:cNvPr id="763152818" name=""/>
          <p:cNvSpPr txBox="1"/>
          <p:nvPr/>
        </p:nvSpPr>
        <p:spPr bwMode="auto">
          <a:xfrm flipH="0" flipV="0">
            <a:off x="3080387" y="3754512"/>
            <a:ext cx="8762353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–"/>
              <a:defRPr/>
            </a:pPr>
            <a:r>
              <a:rPr>
                <a:latin typeface="Century Gothic"/>
                <a:cs typeface="Century Gothic"/>
              </a:rPr>
              <a:t>TableX (smart table display)</a:t>
            </a:r>
            <a:endParaRPr>
              <a:latin typeface="Century Gothic"/>
              <a:cs typeface="Century Gothic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>
                <a:latin typeface="Century Gothic"/>
                <a:cs typeface="Century Gothic"/>
              </a:rPr>
              <a:t>Grid plugin</a:t>
            </a:r>
            <a:endParaRPr>
              <a:latin typeface="Century Gothic"/>
              <a:cs typeface="Century Gothic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>
                <a:latin typeface="Century Gothic"/>
                <a:cs typeface="Century Gothic"/>
              </a:rPr>
              <a:t>Timeline plugin</a:t>
            </a:r>
            <a:endParaRPr>
              <a:latin typeface="Century Gothic"/>
              <a:cs typeface="Century Gothic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>
                <a:latin typeface="Century Gothic"/>
                <a:cs typeface="Century Gothic"/>
              </a:rPr>
              <a:t>Stats plugin</a:t>
            </a:r>
            <a:endParaRPr>
              <a:latin typeface="Century Gothic"/>
              <a:cs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4055984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49999" y="221388"/>
            <a:ext cx="10142160" cy="64152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2503542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64417" y="344225"/>
            <a:ext cx="9753762" cy="61695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2655361" name="Titr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sz="9000" b="1">
                <a:latin typeface="Century Gothic"/>
                <a:ea typeface="Century Gothic"/>
                <a:cs typeface="Century Gothic"/>
              </a:rPr>
              <a:t>Integration features</a:t>
            </a:r>
            <a:endParaRPr sz="9000" b="1">
              <a:latin typeface="Century Gothic"/>
              <a:cs typeface="Century Gothic"/>
            </a:endParaRPr>
          </a:p>
        </p:txBody>
      </p:sp>
      <p:sp>
        <p:nvSpPr>
          <p:cNvPr id="951183029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2597994" name=""/>
          <p:cNvSpPr txBox="1"/>
          <p:nvPr/>
        </p:nvSpPr>
        <p:spPr bwMode="auto">
          <a:xfrm flipH="0" flipV="0">
            <a:off x="968778" y="743411"/>
            <a:ext cx="10696451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Client-side only web component</a:t>
            </a:r>
            <a:endParaRPr sz="7200">
              <a:latin typeface="Century Gothic"/>
              <a:cs typeface="Century Gothic"/>
            </a:endParaRPr>
          </a:p>
        </p:txBody>
      </p:sp>
      <p:sp>
        <p:nvSpPr>
          <p:cNvPr id="458750235" name=""/>
          <p:cNvSpPr txBox="1"/>
          <p:nvPr/>
        </p:nvSpPr>
        <p:spPr bwMode="auto">
          <a:xfrm flipH="0" flipV="0">
            <a:off x="1082912" y="4031939"/>
            <a:ext cx="878971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Only requirement : CORS-enabled SPARQL endpoint. No additionnal middleware.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7947676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78373" y="2139813"/>
            <a:ext cx="11471684" cy="2862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5349845" name=""/>
          <p:cNvSpPr txBox="1"/>
          <p:nvPr/>
        </p:nvSpPr>
        <p:spPr bwMode="auto">
          <a:xfrm flipH="0" flipV="0">
            <a:off x="968778" y="743411"/>
            <a:ext cx="10714091" cy="3383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Prepare and load example queries in one click</a:t>
            </a:r>
            <a:endParaRPr sz="7200">
              <a:latin typeface="Century Gothic"/>
              <a:cs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216771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76348" y="397645"/>
            <a:ext cx="10599636" cy="56282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2590741" name=""/>
          <p:cNvSpPr txBox="1"/>
          <p:nvPr/>
        </p:nvSpPr>
        <p:spPr bwMode="auto">
          <a:xfrm flipH="0" flipV="0">
            <a:off x="968778" y="743411"/>
            <a:ext cx="10731731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Easy colors customization</a:t>
            </a:r>
            <a:endParaRPr sz="7200">
              <a:latin typeface="Century Gothic"/>
              <a:cs typeface="Century Gothic"/>
            </a:endParaRPr>
          </a:p>
        </p:txBody>
      </p:sp>
      <p:sp>
        <p:nvSpPr>
          <p:cNvPr id="1706395948" name=""/>
          <p:cNvSpPr txBox="1"/>
          <p:nvPr/>
        </p:nvSpPr>
        <p:spPr bwMode="auto">
          <a:xfrm flipH="0" flipV="0">
            <a:off x="1082911" y="4031939"/>
            <a:ext cx="879331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Theme CSS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3608223" name=""/>
          <p:cNvSpPr txBox="1"/>
          <p:nvPr/>
        </p:nvSpPr>
        <p:spPr bwMode="auto">
          <a:xfrm flipH="0" flipV="0">
            <a:off x="968778" y="743411"/>
            <a:ext cx="10636691" cy="3383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>
                <a:latin typeface="Century Gothic"/>
                <a:cs typeface="Century Gothic"/>
              </a:rPr>
              <a:t>2 components : query builder, and result set display</a:t>
            </a:r>
            <a:endParaRPr sz="7200">
              <a:latin typeface="Century Gothic"/>
              <a:cs typeface="Century Gothic"/>
            </a:endParaRPr>
          </a:p>
        </p:txBody>
      </p:sp>
      <p:sp>
        <p:nvSpPr>
          <p:cNvPr id="1917627963" name=""/>
          <p:cNvSpPr txBox="1"/>
          <p:nvPr/>
        </p:nvSpPr>
        <p:spPr bwMode="auto">
          <a:xfrm flipH="0" flipV="0">
            <a:off x="999683" y="4596042"/>
            <a:ext cx="10719218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Technically speaking, 2 different modules : Sparnatural is the query builder, Sparnatural-yasgui-plugins contains the result set displays</a:t>
            </a:r>
            <a:endParaRPr>
              <a:latin typeface="Century Gothic"/>
              <a:cs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8365846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24457" y="323988"/>
            <a:ext cx="11030852" cy="62100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7645891" name=""/>
          <p:cNvSpPr txBox="1"/>
          <p:nvPr/>
        </p:nvSpPr>
        <p:spPr bwMode="auto">
          <a:xfrm flipH="0" flipV="0">
            <a:off x="968778" y="743411"/>
            <a:ext cx="10738571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Mutlilingual labels</a:t>
            </a:r>
            <a:endParaRPr sz="7200">
              <a:latin typeface="Century Gothic"/>
              <a:cs typeface="Century Gothic"/>
            </a:endParaRPr>
          </a:p>
        </p:txBody>
      </p:sp>
      <p:sp>
        <p:nvSpPr>
          <p:cNvPr id="2094486737" name=""/>
          <p:cNvSpPr txBox="1"/>
          <p:nvPr/>
        </p:nvSpPr>
        <p:spPr bwMode="auto">
          <a:xfrm flipH="0" flipV="0">
            <a:off x="1082911" y="4031939"/>
            <a:ext cx="8794392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Define the user UI language, and define the dataset default language.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Labels will be retrieved in the user UI language first, and will default to the dataset default language.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4452854" name="Titr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sz="9000" b="1">
                <a:latin typeface="Century Gothic"/>
                <a:ea typeface="Century Gothic"/>
                <a:cs typeface="Century Gothic"/>
              </a:rPr>
              <a:t>Configuration features</a:t>
            </a:r>
            <a:endParaRPr sz="9000" b="1">
              <a:latin typeface="Century Gothic"/>
              <a:cs typeface="Century Gothic"/>
            </a:endParaRPr>
          </a:p>
        </p:txBody>
      </p:sp>
      <p:sp>
        <p:nvSpPr>
          <p:cNvPr id="1981467740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2562698" name=""/>
          <p:cNvSpPr txBox="1"/>
          <p:nvPr/>
        </p:nvSpPr>
        <p:spPr bwMode="auto">
          <a:xfrm flipH="0" flipV="0">
            <a:off x="968778" y="743411"/>
            <a:ext cx="10752971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Sparnatural can be configured from SHACL</a:t>
            </a:r>
            <a:endParaRPr sz="7200">
              <a:latin typeface="Century Gothic"/>
              <a:cs typeface="Century Gothic"/>
            </a:endParaRPr>
          </a:p>
        </p:txBody>
      </p:sp>
      <p:sp>
        <p:nvSpPr>
          <p:cNvPr id="531782474" name=""/>
          <p:cNvSpPr txBox="1"/>
          <p:nvPr/>
        </p:nvSpPr>
        <p:spPr bwMode="auto">
          <a:xfrm flipH="0" flipV="0">
            <a:off x="1082911" y="4031939"/>
            <a:ext cx="880339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« Model-driven approach »</a:t>
            </a:r>
            <a:endParaRPr i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7256576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268199" cy="6715125"/>
          </a:xfrm>
          <a:prstGeom prst="rect">
            <a:avLst/>
          </a:prstGeom>
        </p:spPr>
      </p:pic>
      <p:sp>
        <p:nvSpPr>
          <p:cNvPr id="1900134007" name=""/>
          <p:cNvSpPr/>
          <p:nvPr/>
        </p:nvSpPr>
        <p:spPr bwMode="auto">
          <a:xfrm flipH="0" flipV="0">
            <a:off x="5614223" y="4577548"/>
            <a:ext cx="2580072" cy="200672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7009397" name=""/>
          <p:cNvSpPr txBox="1"/>
          <p:nvPr/>
        </p:nvSpPr>
        <p:spPr bwMode="auto">
          <a:xfrm flipH="0" flipV="0">
            <a:off x="968778" y="743411"/>
            <a:ext cx="10773131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Different configuration strategies</a:t>
            </a:r>
            <a:endParaRPr sz="7200">
              <a:latin typeface="Century Gothic"/>
              <a:cs typeface="Century Gothic"/>
            </a:endParaRPr>
          </a:p>
        </p:txBody>
      </p:sp>
      <p:sp>
        <p:nvSpPr>
          <p:cNvPr id="1577567452" name=""/>
          <p:cNvSpPr txBox="1"/>
          <p:nvPr/>
        </p:nvSpPr>
        <p:spPr bwMode="auto">
          <a:xfrm flipH="0" flipV="0">
            <a:off x="1082911" y="3893226"/>
            <a:ext cx="8817072" cy="2012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AutoNum type="arabicPeriod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Use the same SHACL spec as the knowledge graph specification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Or write a custom tailored SHACL spec for the UI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83929" lvl="1" indent="-283879">
              <a:buFont typeface="Arial"/>
              <a:buChar char="–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hide entities or properties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83929" lvl="1" indent="-283879">
              <a:buFont typeface="Arial"/>
              <a:buChar char="–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take shortcuts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83929" lvl="1" indent="-283879">
              <a:buFont typeface="Arial"/>
              <a:buChar char="–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etc...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lvl="0" indent="-283879">
              <a:buFont typeface="Arial"/>
              <a:buAutoNum type="arabicPeriod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Or use the same SHACL spec as KG specification, + additionnal customisation layer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4706825" name=""/>
          <p:cNvSpPr txBox="1"/>
          <p:nvPr/>
        </p:nvSpPr>
        <p:spPr bwMode="auto">
          <a:xfrm flipH="0" flipV="0">
            <a:off x="968778" y="743411"/>
            <a:ext cx="10797971" cy="3383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You can provide different configurations over the same KG</a:t>
            </a:r>
            <a:endParaRPr sz="7200">
              <a:latin typeface="Century Gothic"/>
              <a:cs typeface="Century Gothic"/>
            </a:endParaRPr>
          </a:p>
        </p:txBody>
      </p:sp>
      <p:sp>
        <p:nvSpPr>
          <p:cNvPr id="891012694" name=""/>
          <p:cNvSpPr txBox="1"/>
          <p:nvPr/>
        </p:nvSpPr>
        <p:spPr bwMode="auto">
          <a:xfrm flipH="0" flipV="0">
            <a:off x="1082911" y="5187885"/>
            <a:ext cx="883039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« Beginners » vs. « advanced » users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3261898" name=""/>
          <p:cNvSpPr txBox="1"/>
          <p:nvPr/>
        </p:nvSpPr>
        <p:spPr bwMode="auto">
          <a:xfrm flipH="0" flipV="0">
            <a:off x="968778" y="743411"/>
            <a:ext cx="10820291" cy="44809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It is possible to generate a SHACL specification automatically</a:t>
            </a:r>
            <a:endParaRPr sz="7200">
              <a:latin typeface="Century Gothic"/>
              <a:cs typeface="Century Gothic"/>
            </a:endParaRPr>
          </a:p>
        </p:txBody>
      </p:sp>
      <p:sp>
        <p:nvSpPr>
          <p:cNvPr id="231973669" name=""/>
          <p:cNvSpPr txBox="1"/>
          <p:nvPr/>
        </p:nvSpPr>
        <p:spPr bwMode="auto">
          <a:xfrm flipH="0" flipV="0">
            <a:off x="1082911" y="5511551"/>
            <a:ext cx="883111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3" tooltip="https://shacl-play.sparna.fr/play/generate"/>
              </a:rPr>
              <a:t>https://shacl-play.sparna.fr/play/generate</a:t>
            </a:r>
            <a:r>
              <a:rPr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7502134" name=""/>
          <p:cNvSpPr txBox="1"/>
          <p:nvPr/>
        </p:nvSpPr>
        <p:spPr bwMode="auto">
          <a:xfrm flipH="0" flipV="0">
            <a:off x="968778" y="743411"/>
            <a:ext cx="10816331" cy="3383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The statistics of the datasets can be leveraged</a:t>
            </a:r>
            <a:endParaRPr sz="7200">
              <a:latin typeface="Century Gothic"/>
              <a:cs typeface="Century Gothic"/>
            </a:endParaRPr>
          </a:p>
        </p:txBody>
      </p:sp>
      <p:sp>
        <p:nvSpPr>
          <p:cNvPr id="1579888387" name=""/>
          <p:cNvSpPr txBox="1"/>
          <p:nvPr/>
        </p:nvSpPr>
        <p:spPr bwMode="auto">
          <a:xfrm flipH="0" flipV="0">
            <a:off x="1082911" y="5187885"/>
            <a:ext cx="8892672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–"/>
              <a:defRPr/>
            </a:pPr>
            <a:r>
              <a:rPr/>
              <a:t>Show the amount of each entity in the first list</a:t>
            </a:r>
            <a:endParaRPr/>
          </a:p>
          <a:p>
            <a:pPr marL="283879" indent="-283879">
              <a:buFont typeface="Arial"/>
              <a:buChar char="–"/>
              <a:defRPr/>
            </a:pPr>
            <a:r>
              <a:rPr/>
              <a:t>Automatically set widget to dropdown list if there are a few distinct values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6082267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088689" y="675072"/>
            <a:ext cx="5142596" cy="52871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8248596" name="Titr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sz="9000" b="1">
                <a:latin typeface="Century Gothic"/>
                <a:ea typeface="Century Gothic"/>
                <a:cs typeface="Century Gothic"/>
              </a:rPr>
              <a:t>User features</a:t>
            </a:r>
            <a:endParaRPr sz="9000" b="1">
              <a:latin typeface="Century Gothic"/>
              <a:cs typeface="Century Gothic"/>
            </a:endParaRPr>
          </a:p>
        </p:txBody>
      </p:sp>
      <p:sp>
        <p:nvSpPr>
          <p:cNvPr id="4419749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8709735" name="Titr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sz="9000" b="1">
                <a:latin typeface="Century Gothic"/>
                <a:ea typeface="Century Gothic"/>
                <a:cs typeface="Century Gothic"/>
              </a:rPr>
              <a:t>Usages</a:t>
            </a:r>
            <a:endParaRPr sz="9000" b="1">
              <a:latin typeface="Century Gothic"/>
              <a:cs typeface="Century Gothic"/>
            </a:endParaRPr>
          </a:p>
        </p:txBody>
      </p:sp>
      <p:sp>
        <p:nvSpPr>
          <p:cNvPr id="1273832545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4350329" name=""/>
          <p:cNvSpPr txBox="1"/>
          <p:nvPr/>
        </p:nvSpPr>
        <p:spPr bwMode="auto">
          <a:xfrm flipH="0" flipV="0">
            <a:off x="968778" y="743411"/>
            <a:ext cx="10812371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Front-office query editor, for end-users</a:t>
            </a:r>
            <a:endParaRPr sz="7200">
              <a:latin typeface="Century Gothic"/>
              <a:cs typeface="Century Gothic"/>
            </a:endParaRPr>
          </a:p>
        </p:txBody>
      </p:sp>
      <p:sp>
        <p:nvSpPr>
          <p:cNvPr id="1290968834" name=""/>
          <p:cNvSpPr txBox="1"/>
          <p:nvPr/>
        </p:nvSpPr>
        <p:spPr bwMode="auto">
          <a:xfrm flipH="0" flipV="0">
            <a:off x="1082911" y="4346356"/>
            <a:ext cx="8847672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–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Use precise configs with end-user oriented labels and tooltips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Char char="–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Provide sample queries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Char char="–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Demonstrate the structure of the graph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9589562" name=""/>
          <p:cNvSpPr txBox="1"/>
          <p:nvPr/>
        </p:nvSpPr>
        <p:spPr bwMode="auto">
          <a:xfrm flipH="0" flipV="0">
            <a:off x="968778" y="743411"/>
            <a:ext cx="10472136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Back-office analysis tool</a:t>
            </a:r>
            <a:endParaRPr sz="7200">
              <a:latin typeface="Century Gothic"/>
              <a:cs typeface="Century Gothic"/>
            </a:endParaRPr>
          </a:p>
        </p:txBody>
      </p:sp>
      <p:sp>
        <p:nvSpPr>
          <p:cNvPr id="1702146303" name=""/>
          <p:cNvSpPr txBox="1"/>
          <p:nvPr/>
        </p:nvSpPr>
        <p:spPr bwMode="auto">
          <a:xfrm flipH="0" flipV="0">
            <a:off x="1082911" y="4346355"/>
            <a:ext cx="8858472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–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Quality checks, quick reporting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Char char="–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Detect inconsistencies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Use a precise config matching the graph structure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8142885" name=""/>
          <p:cNvSpPr txBox="1"/>
          <p:nvPr/>
        </p:nvSpPr>
        <p:spPr bwMode="auto">
          <a:xfrm flipH="0" flipV="0">
            <a:off x="968778" y="743411"/>
            <a:ext cx="10444393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Dataset production tool</a:t>
            </a:r>
            <a:endParaRPr sz="7200">
              <a:latin typeface="Century Gothic"/>
              <a:cs typeface="Century Gothic"/>
            </a:endParaRPr>
          </a:p>
        </p:txBody>
      </p:sp>
      <p:sp>
        <p:nvSpPr>
          <p:cNvPr id="646141916" name=""/>
          <p:cNvSpPr txBox="1"/>
          <p:nvPr/>
        </p:nvSpPr>
        <p:spPr bwMode="auto">
          <a:xfrm flipH="0" flipV="0">
            <a:off x="1082911" y="4346355"/>
            <a:ext cx="8882232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–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Select a subset of entities from the graph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Select all columns to include in a dataset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Export the columns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Combine with dashboard tool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1658873" name=""/>
          <p:cNvSpPr txBox="1"/>
          <p:nvPr/>
        </p:nvSpPr>
        <p:spPr bwMode="auto">
          <a:xfrm flipH="0" flipV="0">
            <a:off x="968778" y="743410"/>
            <a:ext cx="10479336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SPARQL learning tool</a:t>
            </a:r>
            <a:endParaRPr sz="7200">
              <a:latin typeface="Century Gothic"/>
              <a:cs typeface="Century Gothic"/>
            </a:endParaRPr>
          </a:p>
        </p:txBody>
      </p:sp>
      <p:sp>
        <p:nvSpPr>
          <p:cNvPr id="1682206429" name=""/>
          <p:cNvSpPr txBox="1"/>
          <p:nvPr/>
        </p:nvSpPr>
        <p:spPr bwMode="auto">
          <a:xfrm flipH="0" flipV="0">
            <a:off x="1082911" y="4346355"/>
            <a:ext cx="8881152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–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Show the generated SPARQL query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Use as SPARQL learning resource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3032254" name="Titr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sz="9000" b="1">
                <a:latin typeface="Century Gothic"/>
                <a:ea typeface="Century Gothic"/>
                <a:cs typeface="Century Gothic"/>
              </a:rPr>
              <a:t>Query examples</a:t>
            </a:r>
            <a:endParaRPr sz="9000" b="1">
              <a:latin typeface="Century Gothic"/>
              <a:cs typeface="Century Gothic"/>
            </a:endParaRPr>
          </a:p>
        </p:txBody>
      </p:sp>
      <p:sp>
        <p:nvSpPr>
          <p:cNvPr id="7864154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7178803" name=""/>
          <p:cNvSpPr txBox="1"/>
          <p:nvPr/>
        </p:nvSpPr>
        <p:spPr bwMode="auto">
          <a:xfrm flipH="0" flipV="0">
            <a:off x="213639" y="5345093"/>
            <a:ext cx="2363171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8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« All chairmans of EU political groups, with their dates of membership and picture »</a:t>
            </a:r>
            <a:endParaRPr sz="1800" b="0" i="1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6099411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819188" y="110970"/>
            <a:ext cx="9312702" cy="65188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7983415" name=""/>
          <p:cNvSpPr txBox="1"/>
          <p:nvPr/>
        </p:nvSpPr>
        <p:spPr bwMode="auto">
          <a:xfrm flipH="0" flipV="0">
            <a:off x="213639" y="5345092"/>
            <a:ext cx="2363171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8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« All chairmans of EU political groups, with their dates of membership and picture »</a:t>
            </a:r>
            <a:endParaRPr sz="1800" b="0" i="1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09754982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261720" y="351407"/>
            <a:ext cx="8594684" cy="56055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2975811" name=""/>
          <p:cNvSpPr txBox="1"/>
          <p:nvPr/>
        </p:nvSpPr>
        <p:spPr bwMode="auto">
          <a:xfrm flipH="0" flipV="0">
            <a:off x="65678" y="5872204"/>
            <a:ext cx="289338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8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« Votes and Debates per parliamentary sitting »</a:t>
            </a:r>
            <a:endParaRPr sz="1800" b="0" i="1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5314314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261860" y="166548"/>
            <a:ext cx="8834426" cy="65249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983875" name=""/>
          <p:cNvSpPr txBox="1"/>
          <p:nvPr/>
        </p:nvSpPr>
        <p:spPr bwMode="auto">
          <a:xfrm flipH="0" flipV="0">
            <a:off x="65677" y="5502300"/>
            <a:ext cx="2924703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8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« How many documents were voted during a plenary sitting in 2022 ? » (not sure)</a:t>
            </a:r>
            <a:endParaRPr sz="1800" b="0" i="1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7091329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982821" y="277427"/>
            <a:ext cx="8983005" cy="52067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6003614" name=""/>
          <p:cNvSpPr txBox="1"/>
          <p:nvPr/>
        </p:nvSpPr>
        <p:spPr bwMode="auto">
          <a:xfrm flipH="0" flipV="0">
            <a:off x="968778" y="743411"/>
            <a:ext cx="10620491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>
                <a:latin typeface="Century Gothic"/>
                <a:cs typeface="Century Gothic"/>
              </a:rPr>
              <a:t>Traverse the graph</a:t>
            </a:r>
            <a:endParaRPr sz="7200">
              <a:latin typeface="Century Gothic"/>
              <a:cs typeface="Century Gothic"/>
            </a:endParaRPr>
          </a:p>
        </p:txBody>
      </p:sp>
      <p:sp>
        <p:nvSpPr>
          <p:cNvPr id="819095058" name=""/>
          <p:cNvSpPr txBox="1"/>
          <p:nvPr/>
        </p:nvSpPr>
        <p:spPr bwMode="auto">
          <a:xfrm flipH="0" flipV="0">
            <a:off x="999683" y="4596042"/>
            <a:ext cx="10752698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–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Start from any entry point, traverse any property in the graph, at any level deep</a:t>
            </a:r>
            <a:endParaRPr lang="fr-FR" sz="1800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Combine with additional criteria at any level, « à la » faceted search</a:t>
            </a:r>
            <a:endParaRPr>
              <a:latin typeface="Century Gothic"/>
              <a:cs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053743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138713"/>
            <a:ext cx="12172950" cy="6476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1717795" name=""/>
          <p:cNvSpPr txBox="1"/>
          <p:nvPr/>
        </p:nvSpPr>
        <p:spPr bwMode="auto">
          <a:xfrm flipH="0" flipV="0">
            <a:off x="968778" y="743411"/>
            <a:ext cx="10628771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>
                <a:latin typeface="Century Gothic"/>
                <a:cs typeface="Century Gothic"/>
              </a:rPr>
              <a:t>Value selection widgets</a:t>
            </a:r>
            <a:endParaRPr sz="7200">
              <a:latin typeface="Century Gothic"/>
              <a:cs typeface="Century Gothic"/>
            </a:endParaRPr>
          </a:p>
        </p:txBody>
      </p:sp>
      <p:sp>
        <p:nvSpPr>
          <p:cNvPr id="1521815172" name=""/>
          <p:cNvSpPr txBox="1"/>
          <p:nvPr/>
        </p:nvSpPr>
        <p:spPr bwMode="auto">
          <a:xfrm flipH="0" flipV="0">
            <a:off x="3080388" y="3754513"/>
            <a:ext cx="8734274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–"/>
              <a:defRPr/>
            </a:pPr>
            <a:r>
              <a:rPr>
                <a:latin typeface="Century Gothic"/>
                <a:cs typeface="Century Gothic"/>
              </a:rPr>
              <a:t>Dropdown list (+search inside the list)</a:t>
            </a:r>
            <a:endParaRPr>
              <a:latin typeface="Century Gothic"/>
              <a:cs typeface="Century Gothic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>
                <a:latin typeface="Century Gothic"/>
                <a:cs typeface="Century Gothic"/>
              </a:rPr>
              <a:t>Autocomplete search</a:t>
            </a:r>
            <a:endParaRPr>
              <a:latin typeface="Century Gothic"/>
              <a:cs typeface="Century Gothic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>
                <a:latin typeface="Century Gothic"/>
                <a:cs typeface="Century Gothic"/>
              </a:rPr>
              <a:t>Tree selector</a:t>
            </a:r>
            <a:endParaRPr>
              <a:latin typeface="Century Gothic"/>
              <a:cs typeface="Century Gothic"/>
            </a:endParaRPr>
          </a:p>
          <a:p>
            <a:pPr marL="283878" indent="-283878">
              <a:buFont typeface="Arial"/>
              <a:buChar char="–"/>
              <a:defRPr/>
            </a:pPr>
            <a:endParaRPr>
              <a:latin typeface="Century Gothic"/>
              <a:cs typeface="Century Gothic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>
                <a:latin typeface="Century Gothic"/>
                <a:cs typeface="Century Gothic"/>
              </a:rPr>
              <a:t>Date range</a:t>
            </a:r>
            <a:endParaRPr>
              <a:latin typeface="Century Gothic"/>
              <a:cs typeface="Century Gothic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>
                <a:latin typeface="Century Gothic"/>
                <a:cs typeface="Century Gothic"/>
              </a:rPr>
              <a:t>Numeric range</a:t>
            </a:r>
            <a:endParaRPr>
              <a:latin typeface="Century Gothic"/>
              <a:cs typeface="Century Gothic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>
                <a:latin typeface="Century Gothic"/>
                <a:cs typeface="Century Gothic"/>
              </a:rPr>
              <a:t>Yes/no value</a:t>
            </a:r>
            <a:endParaRPr>
              <a:latin typeface="Century Gothic"/>
              <a:cs typeface="Century Gothic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>
                <a:latin typeface="Century Gothic"/>
                <a:cs typeface="Century Gothic"/>
              </a:rPr>
              <a:t>Map selector (GeoSPARQL)</a:t>
            </a:r>
            <a:endParaRPr>
              <a:latin typeface="Century Gothic"/>
              <a:cs typeface="Century Gothic"/>
            </a:endParaRPr>
          </a:p>
        </p:txBody>
      </p:sp>
      <p:sp>
        <p:nvSpPr>
          <p:cNvPr id="1522478650" name=""/>
          <p:cNvSpPr/>
          <p:nvPr/>
        </p:nvSpPr>
        <p:spPr bwMode="auto">
          <a:xfrm flipH="0" flipV="0">
            <a:off x="2821456" y="3634295"/>
            <a:ext cx="332912" cy="1165194"/>
          </a:xfrm>
          <a:prstGeom prst="leftBrace">
            <a:avLst>
              <a:gd name="adj1" fmla="val 8333"/>
              <a:gd name="adj2" fmla="val 50000"/>
            </a:avLst>
          </a:prstGeom>
          <a:ln w="12699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610389050" name=""/>
          <p:cNvSpPr/>
          <p:nvPr/>
        </p:nvSpPr>
        <p:spPr bwMode="auto">
          <a:xfrm flipH="0" flipV="0">
            <a:off x="2835142" y="4896404"/>
            <a:ext cx="332911" cy="1165194"/>
          </a:xfrm>
          <a:prstGeom prst="leftBrace">
            <a:avLst>
              <a:gd name="adj1" fmla="val 8333"/>
              <a:gd name="adj2" fmla="val 50000"/>
            </a:avLst>
          </a:prstGeom>
          <a:ln w="12699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564002011" name=""/>
          <p:cNvSpPr txBox="1"/>
          <p:nvPr/>
        </p:nvSpPr>
        <p:spPr bwMode="auto">
          <a:xfrm flipH="0" flipV="0">
            <a:off x="486258" y="4033833"/>
            <a:ext cx="228043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Resource selectors</a:t>
            </a:r>
            <a:endParaRPr/>
          </a:p>
        </p:txBody>
      </p:sp>
      <p:sp>
        <p:nvSpPr>
          <p:cNvPr id="201120049" name=""/>
          <p:cNvSpPr txBox="1"/>
          <p:nvPr/>
        </p:nvSpPr>
        <p:spPr bwMode="auto">
          <a:xfrm flipH="0" flipV="0">
            <a:off x="499944" y="5295941"/>
            <a:ext cx="228691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Literal selectors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1356119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70769" y="4059684"/>
            <a:ext cx="3848099" cy="1971675"/>
          </a:xfrm>
          <a:prstGeom prst="rect">
            <a:avLst/>
          </a:prstGeom>
        </p:spPr>
      </p:pic>
      <p:pic>
        <p:nvPicPr>
          <p:cNvPr id="103470514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28834" y="314417"/>
            <a:ext cx="4131969" cy="2986965"/>
          </a:xfrm>
          <a:prstGeom prst="rect">
            <a:avLst/>
          </a:prstGeom>
        </p:spPr>
      </p:pic>
      <p:pic>
        <p:nvPicPr>
          <p:cNvPr id="10455533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761237" y="200995"/>
            <a:ext cx="5810249" cy="6200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3871493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93567" y="554854"/>
            <a:ext cx="5191124" cy="3019424"/>
          </a:xfrm>
          <a:prstGeom prst="rect">
            <a:avLst/>
          </a:prstGeom>
        </p:spPr>
      </p:pic>
      <p:pic>
        <p:nvPicPr>
          <p:cNvPr id="96696280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93567" y="4281626"/>
            <a:ext cx="5191124" cy="1111812"/>
          </a:xfrm>
          <a:prstGeom prst="rect">
            <a:avLst/>
          </a:prstGeom>
        </p:spPr>
      </p:pic>
      <p:pic>
        <p:nvPicPr>
          <p:cNvPr id="104434305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528647" y="554854"/>
            <a:ext cx="5110549" cy="34585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49</Slides>
  <Notes>49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2024-10-27T15:24:15Z</dcterms:modified>
  <cp:category/>
  <cp:contentStatus/>
  <cp:version/>
</cp:coreProperties>
</file>