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 /><Relationship Id="rId57" Type="http://schemas.openxmlformats.org/officeDocument/2006/relationships/tableStyles" Target="tableStyles.xml" /><Relationship Id="rId5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9681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8936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766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E27471-0DD8-F8C5-93D9-97508A53ACD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B6E238-CCE5-A468-5ABC-60A6855D378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354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8065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77807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5EF952-48AB-F44D-BDC0-4D00D9198FD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749EEE-AECE-86FA-D8F8-2F59A045EE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3599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6358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672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CB907A-8558-25EA-B6D9-72F26759EC6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95589C-AB2F-284B-3328-1787D82BDCD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277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13577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9446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5A3304-31D0-8BC5-D8D2-26AB7B62888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DD3780-4EC5-B2E6-3C9A-A8DE6C39BF0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801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88175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8805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D8328-BEC2-6358-2CE7-1F55A21B66E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84E3F2-7235-938C-8037-D0E398DFC8B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6D60D7-3A46-701E-FC8B-2A9023FDC20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8823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34766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2235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55D194-46BB-AE52-843E-2F5B20B5566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AEF97-ABF0-EB15-D0FA-6FE9A1BCC125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5791D6-CB85-0820-4CC1-7D98DA0528A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992A2-BCF1-A717-A5A9-8E1A271E7E9A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1143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23914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1568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F2C9D3-D3A2-9C0E-76AD-B0DFE5C946B6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79760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0826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87854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7ED96E-36D4-A1D1-6FC9-E0BD0202ADFD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6E4E92-4393-6A62-6F85-736D80BBC27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2734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29585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34731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6C5021-1C9E-FC4C-4F80-930DD3096C92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94F67A-10B8-CC28-6270-7D3C90896D8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5454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21335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18139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E8579D-098C-1266-B5A3-8F87B9CE8FC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8712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22486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696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FD1C1-3622-E8A6-3FFB-5C4953A350A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B5A8AA-1385-695B-8062-81466ECB355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0004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28058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72568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B9C349-D747-EC9E-B027-CF084AD69365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C0D457-32B7-FF81-7CDD-5536AD363F8E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41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08962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2474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13D31-5F96-3F26-8F13-136C06B3AD55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416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39946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53798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EAB5D-D59D-546D-2AF1-485A2D281495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6952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32105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6585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7905EB-9A54-C0BA-4960-A226DAFFE2B7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DE1AA8-9B36-A877-3BEE-670CE57B4C38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56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8561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6863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12588F-DBDD-8B1D-B70B-96F8AD39E534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1788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0776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11169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92C063-FAF0-D93E-E170-E2C57DD906EF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8359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52047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93000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DE39D-CCB5-1EFE-A9D8-3DD2AE107C7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7A184C-56A8-2F70-EA3E-AA9696F44099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7561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1940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06350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97E10C-4ECC-4D7B-6148-AC1427BC339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F1698B-579E-3CAA-FCB3-E1871912A579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1233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1664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10412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7BDDB5-9F90-FBDE-96F7-727B7DF076B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4945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65844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429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EDC247-12D9-A58D-971F-AE26FA0B93F6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3851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14882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2819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A82582-AE27-7DE8-7CB7-757D52A19A08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8337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26554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91094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E3A76C-2DD5-B386-0046-7D0AEB58B50F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869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77642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31678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931194-636D-8F92-57FB-8A32E899A3B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0811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69840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8180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3AFCE0-EDB9-E087-4C5B-7642492FAD98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B915B-CFCC-5C05-0559-73EF93198F04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5376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6287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6005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21F711-A802-77B3-96F2-370D110A64E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3320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7390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02214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67E670-24BD-A571-FC09-62D529D55C38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2176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74810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0817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37C34-235C-622C-FA73-8181EE24A4FB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2914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2584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620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84E859-E201-6D12-3D30-9D889C7E86B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AE8E36-590A-D942-61F0-8C4DF0545F3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063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6312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890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53AAFA-5533-9725-B01B-266593D7AE1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066571-F456-EBC7-DFAB-506D75EF588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58F1FA-AFA8-4AD6-0F8D-ABEA9F5D0DB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sparnatural.eu/Query-JSON-format.html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hacl-play.sparna.fr/play/generate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01182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184" y="0"/>
            <a:ext cx="12132815" cy="6852849"/>
          </a:xfrm>
          <a:prstGeom prst="rect">
            <a:avLst/>
          </a:prstGeom>
        </p:spPr>
      </p:pic>
      <p:sp>
        <p:nvSpPr>
          <p:cNvPr id="137941875" name=""/>
          <p:cNvSpPr/>
          <p:nvPr/>
        </p:nvSpPr>
        <p:spPr bwMode="auto">
          <a:xfrm flipH="0" flipV="0">
            <a:off x="-8300" y="0"/>
            <a:ext cx="12234538" cy="6870946"/>
          </a:xfrm>
          <a:prstGeom prst="rect">
            <a:avLst/>
          </a:prstGeom>
          <a:solidFill>
            <a:schemeClr val="tx1">
              <a:lumMod val="65000"/>
              <a:lumOff val="35000"/>
              <a:alpha val="48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0000" b="1">
                <a:latin typeface="Century Gothic"/>
                <a:ea typeface="Century Gothic"/>
                <a:cs typeface="Century Gothic"/>
              </a:rPr>
              <a:t>SPARNATURAL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1336333680" name="Picture 2" descr="S:\08 - Marketing Communication\logo\logos-sparna-finaux-suite-a-site-web\Logo SPARNA rouge aligné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 flipH="0" flipV="0">
            <a:off x="4352627" y="3602037"/>
            <a:ext cx="2935404" cy="53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023282" name=""/>
          <p:cNvSpPr txBox="1"/>
          <p:nvPr/>
        </p:nvSpPr>
        <p:spPr bwMode="auto">
          <a:xfrm flipH="0" flipV="0">
            <a:off x="968778" y="743411"/>
            <a:ext cx="10636330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Support for optional conditions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411249761" name=""/>
          <p:cNvSpPr txBox="1"/>
          <p:nvPr/>
        </p:nvSpPr>
        <p:spPr bwMode="auto">
          <a:xfrm flipH="0" flipV="0">
            <a:off x="999683" y="4596042"/>
            <a:ext cx="1075341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Retrieve a column value if it set, otherwise column will be empty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20113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3574" y="1396383"/>
            <a:ext cx="10064850" cy="331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423654" name=""/>
          <p:cNvSpPr txBox="1"/>
          <p:nvPr/>
        </p:nvSpPr>
        <p:spPr bwMode="auto">
          <a:xfrm flipH="0" flipV="0">
            <a:off x="968778" y="743411"/>
            <a:ext cx="106395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Support for negative conditions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615062954" name=""/>
          <p:cNvSpPr txBox="1"/>
          <p:nvPr/>
        </p:nvSpPr>
        <p:spPr bwMode="auto">
          <a:xfrm flipH="0" flipV="0">
            <a:off x="999683" y="4596042"/>
            <a:ext cx="107541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"All documents except reports"</a:t>
            </a:r>
            <a:endParaRPr i="1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0257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2281" y="2572212"/>
            <a:ext cx="10179824" cy="1367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102494" name=""/>
          <p:cNvSpPr txBox="1"/>
          <p:nvPr/>
        </p:nvSpPr>
        <p:spPr bwMode="auto">
          <a:xfrm flipH="0" flipV="0">
            <a:off x="968778" y="743411"/>
            <a:ext cx="1064065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Column ordering, sort result set, rename columns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75673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80072" y="249684"/>
            <a:ext cx="7149320" cy="6263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331860" name=""/>
          <p:cNvSpPr txBox="1"/>
          <p:nvPr/>
        </p:nvSpPr>
        <p:spPr bwMode="auto">
          <a:xfrm flipH="0" flipV="0">
            <a:off x="968778" y="743411"/>
            <a:ext cx="1065361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« Count » queries and other aggregates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8743041" name=""/>
          <p:cNvSpPr txBox="1"/>
          <p:nvPr/>
        </p:nvSpPr>
        <p:spPr bwMode="auto">
          <a:xfrm flipH="0" flipV="0">
            <a:off x="999683" y="4596042"/>
            <a:ext cx="1075557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"How many reports have been tabled in plenary in 2022 ?"</a:t>
            </a:r>
            <a:endParaRPr i="1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36378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76424" y="619587"/>
            <a:ext cx="8439149" cy="522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250014" name=""/>
          <p:cNvSpPr txBox="1"/>
          <p:nvPr/>
        </p:nvSpPr>
        <p:spPr bwMode="auto">
          <a:xfrm flipH="0" flipV="0">
            <a:off x="968778" y="743411"/>
            <a:ext cx="106762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Human-readable labels are fetched automatically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89654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61577" y="280987"/>
            <a:ext cx="6705599" cy="629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374805" name=""/>
          <p:cNvSpPr txBox="1"/>
          <p:nvPr/>
        </p:nvSpPr>
        <p:spPr bwMode="auto">
          <a:xfrm flipH="0" flipV="0">
            <a:off x="968778" y="743411"/>
            <a:ext cx="106132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« End-user oriented knowledge graph explorer »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62266145" name=""/>
          <p:cNvSpPr txBox="1"/>
          <p:nvPr/>
        </p:nvSpPr>
        <p:spPr bwMode="auto">
          <a:xfrm flipH="0" flipV="0">
            <a:off x="999683" y="4596043"/>
            <a:ext cx="107184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show the graph as a graph, not as tabular datasets or faceted search</a:t>
            </a:r>
            <a:endParaRPr>
              <a:latin typeface="Century Gothic"/>
              <a:cs typeface="Century Gothic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Open source LGPL license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500404" name=""/>
          <p:cNvSpPr txBox="1"/>
          <p:nvPr/>
        </p:nvSpPr>
        <p:spPr bwMode="auto">
          <a:xfrm flipH="0" flipV="0">
            <a:off x="968778" y="743411"/>
            <a:ext cx="1068565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Result-set display plugins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763152818" name=""/>
          <p:cNvSpPr txBox="1"/>
          <p:nvPr/>
        </p:nvSpPr>
        <p:spPr bwMode="auto">
          <a:xfrm flipH="0" flipV="0">
            <a:off x="3080387" y="3754512"/>
            <a:ext cx="87623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TableX (smart table display)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Grid plugin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Timeline plugin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Stats plugin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05598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9999" y="221388"/>
            <a:ext cx="10142160" cy="6415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50354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4417" y="344225"/>
            <a:ext cx="9753762" cy="6169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655361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Integration features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951183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597994" name=""/>
          <p:cNvSpPr txBox="1"/>
          <p:nvPr/>
        </p:nvSpPr>
        <p:spPr bwMode="auto">
          <a:xfrm flipH="0" flipV="0">
            <a:off x="968778" y="743411"/>
            <a:ext cx="1069645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Client-side only web component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458750235" name=""/>
          <p:cNvSpPr txBox="1"/>
          <p:nvPr/>
        </p:nvSpPr>
        <p:spPr bwMode="auto">
          <a:xfrm flipH="0" flipV="0">
            <a:off x="1082912" y="4031939"/>
            <a:ext cx="87897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Only requirement : CORS-enabled SPARQL endpoint. No additionnal middleware.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94767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8373" y="2139813"/>
            <a:ext cx="11471683" cy="2862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349845" name=""/>
          <p:cNvSpPr txBox="1"/>
          <p:nvPr/>
        </p:nvSpPr>
        <p:spPr bwMode="auto">
          <a:xfrm flipH="0" flipV="0">
            <a:off x="968778" y="743411"/>
            <a:ext cx="107140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Prepare and load example queries in one click</a:t>
            </a: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16771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76348" y="397645"/>
            <a:ext cx="10599636" cy="5628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513375" name=""/>
          <p:cNvSpPr txBox="1"/>
          <p:nvPr/>
        </p:nvSpPr>
        <p:spPr bwMode="auto">
          <a:xfrm flipH="0" flipV="0">
            <a:off x="968778" y="743410"/>
            <a:ext cx="1073497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Sparnatural has its own query format (not SPARQL), in JSON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693244166" name=""/>
          <p:cNvSpPr txBox="1"/>
          <p:nvPr/>
        </p:nvSpPr>
        <p:spPr bwMode="auto">
          <a:xfrm flipH="0" flipV="0">
            <a:off x="1129148" y="5095409"/>
            <a:ext cx="879439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ocs.sparnatural.eu/Query-JSON-format.html"/>
              </a:rPr>
              <a:t>https://docs.sparnatural.eu/Query-JSON-format.html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608223" name=""/>
          <p:cNvSpPr txBox="1"/>
          <p:nvPr/>
        </p:nvSpPr>
        <p:spPr bwMode="auto">
          <a:xfrm flipH="0" flipV="0">
            <a:off x="968778" y="743411"/>
            <a:ext cx="1063669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2 components : query builder, and result set display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917627963" name=""/>
          <p:cNvSpPr txBox="1"/>
          <p:nvPr/>
        </p:nvSpPr>
        <p:spPr bwMode="auto">
          <a:xfrm flipH="0" flipV="0">
            <a:off x="999683" y="4596042"/>
            <a:ext cx="1071921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Technically speaking, 2 different modules : Sparnatural is the query builder, Sparnatural-yasgui-plugins contains the result set displays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272444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9509" y="166456"/>
            <a:ext cx="8040320" cy="6670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590741" name=""/>
          <p:cNvSpPr txBox="1"/>
          <p:nvPr/>
        </p:nvSpPr>
        <p:spPr bwMode="auto">
          <a:xfrm flipH="0" flipV="0">
            <a:off x="968778" y="743411"/>
            <a:ext cx="1073173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Easy colors customization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706395948" name=""/>
          <p:cNvSpPr txBox="1"/>
          <p:nvPr/>
        </p:nvSpPr>
        <p:spPr bwMode="auto">
          <a:xfrm flipH="0" flipV="0">
            <a:off x="1082911" y="4031939"/>
            <a:ext cx="87933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Theme CSS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36584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4457" y="323988"/>
            <a:ext cx="11030852" cy="6210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645891" name=""/>
          <p:cNvSpPr txBox="1"/>
          <p:nvPr/>
        </p:nvSpPr>
        <p:spPr bwMode="auto">
          <a:xfrm flipH="0" flipV="0">
            <a:off x="968778" y="743411"/>
            <a:ext cx="1073857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Mutlilingual labels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2094486737" name=""/>
          <p:cNvSpPr txBox="1"/>
          <p:nvPr/>
        </p:nvSpPr>
        <p:spPr bwMode="auto">
          <a:xfrm flipH="0" flipV="0">
            <a:off x="1082911" y="4031939"/>
            <a:ext cx="879439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Define the user UI language, and define the dataset default language.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Labels will be retrieved in the user UI language first, and will default to the dataset default language.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452854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Configuration features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198146774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562698" name=""/>
          <p:cNvSpPr txBox="1"/>
          <p:nvPr/>
        </p:nvSpPr>
        <p:spPr bwMode="auto">
          <a:xfrm flipH="0" flipV="0">
            <a:off x="968778" y="743411"/>
            <a:ext cx="107529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Sparnatural can be configured from SHACL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531782474" name=""/>
          <p:cNvSpPr txBox="1"/>
          <p:nvPr/>
        </p:nvSpPr>
        <p:spPr bwMode="auto">
          <a:xfrm flipH="0" flipV="0">
            <a:off x="1082911" y="4031939"/>
            <a:ext cx="880339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« Model-driven approach »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725657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268199" cy="6715125"/>
          </a:xfrm>
          <a:prstGeom prst="rect">
            <a:avLst/>
          </a:prstGeom>
        </p:spPr>
      </p:pic>
      <p:sp>
        <p:nvSpPr>
          <p:cNvPr id="1900134007" name=""/>
          <p:cNvSpPr/>
          <p:nvPr/>
        </p:nvSpPr>
        <p:spPr bwMode="auto">
          <a:xfrm flipH="0" flipV="0">
            <a:off x="5614222" y="4577548"/>
            <a:ext cx="2580072" cy="20067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009397" name=""/>
          <p:cNvSpPr txBox="1"/>
          <p:nvPr/>
        </p:nvSpPr>
        <p:spPr bwMode="auto">
          <a:xfrm flipH="0" flipV="0">
            <a:off x="968778" y="743411"/>
            <a:ext cx="1077313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Different configuration strategies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577567452" name=""/>
          <p:cNvSpPr txBox="1"/>
          <p:nvPr/>
        </p:nvSpPr>
        <p:spPr bwMode="auto">
          <a:xfrm flipH="0" flipV="0">
            <a:off x="1082911" y="3893226"/>
            <a:ext cx="8817072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the same SHACL spec as the knowledge graph specification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write a custom tailored SHACL spec for the UI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entities or properties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take shortcuts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lvl="1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etc...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lvl="0" indent="-283879">
              <a:buFont typeface="Arial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 use the same SHACL spec as KG specification, + additionnal customisation layer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706825" name=""/>
          <p:cNvSpPr txBox="1"/>
          <p:nvPr/>
        </p:nvSpPr>
        <p:spPr bwMode="auto">
          <a:xfrm flipH="0" flipV="0">
            <a:off x="968778" y="743411"/>
            <a:ext cx="10797971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You can provide different configurations over the same KG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891012694" name=""/>
          <p:cNvSpPr txBox="1"/>
          <p:nvPr/>
        </p:nvSpPr>
        <p:spPr bwMode="auto">
          <a:xfrm flipH="0" flipV="0">
            <a:off x="1082911" y="5187885"/>
            <a:ext cx="883039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« Beginners » vs. « advanced » users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261898" name=""/>
          <p:cNvSpPr txBox="1"/>
          <p:nvPr/>
        </p:nvSpPr>
        <p:spPr bwMode="auto">
          <a:xfrm flipH="0" flipV="0">
            <a:off x="968778" y="743411"/>
            <a:ext cx="10820291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It is possible to generate a SHACL specification automatically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231973669" name=""/>
          <p:cNvSpPr txBox="1"/>
          <p:nvPr/>
        </p:nvSpPr>
        <p:spPr bwMode="auto">
          <a:xfrm flipH="0" flipV="0">
            <a:off x="1082911" y="5511551"/>
            <a:ext cx="883111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shacl-play.sparna.fr/play/generate"/>
              </a:rPr>
              <a:t>https://shacl-play.sparna.fr/play/generate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248596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User features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4419749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502134" name=""/>
          <p:cNvSpPr txBox="1"/>
          <p:nvPr/>
        </p:nvSpPr>
        <p:spPr bwMode="auto">
          <a:xfrm flipH="0" flipV="0">
            <a:off x="968778" y="743411"/>
            <a:ext cx="10816330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statistics of the datasets can be leveraged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579888387" name=""/>
          <p:cNvSpPr txBox="1"/>
          <p:nvPr/>
        </p:nvSpPr>
        <p:spPr bwMode="auto">
          <a:xfrm flipH="0" flipV="0">
            <a:off x="1082911" y="5187885"/>
            <a:ext cx="8892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/>
              <a:t>Show the amount of each entity in the first list</a:t>
            </a:r>
            <a:endParaRPr/>
          </a:p>
          <a:p>
            <a:pPr marL="283879" indent="-283879">
              <a:buFont typeface="Arial"/>
              <a:buChar char="–"/>
              <a:defRPr/>
            </a:pPr>
            <a:r>
              <a:rPr/>
              <a:t>Automatically set widget to dropdown list if there are a few distinct values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608226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8689" y="675072"/>
            <a:ext cx="5142596" cy="5287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709735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Usages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127383254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350329" name=""/>
          <p:cNvSpPr txBox="1"/>
          <p:nvPr/>
        </p:nvSpPr>
        <p:spPr bwMode="auto">
          <a:xfrm flipH="0" flipV="0">
            <a:off x="968778" y="743411"/>
            <a:ext cx="108123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Front-office query editor, for end-users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290968834" name=""/>
          <p:cNvSpPr txBox="1"/>
          <p:nvPr/>
        </p:nvSpPr>
        <p:spPr bwMode="auto">
          <a:xfrm flipH="0" flipV="0">
            <a:off x="1082911" y="4346356"/>
            <a:ext cx="884767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precise configs with end-user oriented labels and tooltips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 sample queries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Demonstrate the structure of the graph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589562" name=""/>
          <p:cNvSpPr txBox="1"/>
          <p:nvPr/>
        </p:nvSpPr>
        <p:spPr bwMode="auto">
          <a:xfrm flipH="0" flipV="0">
            <a:off x="968778" y="743411"/>
            <a:ext cx="10472136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Back-office analysis tool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702146303" name=""/>
          <p:cNvSpPr txBox="1"/>
          <p:nvPr/>
        </p:nvSpPr>
        <p:spPr bwMode="auto">
          <a:xfrm flipH="0" flipV="0">
            <a:off x="1082911" y="4346355"/>
            <a:ext cx="885847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Quality checks, quick reporting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Detect inconsistencies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a precise config matching the graph structure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142885" name=""/>
          <p:cNvSpPr txBox="1"/>
          <p:nvPr/>
        </p:nvSpPr>
        <p:spPr bwMode="auto">
          <a:xfrm flipH="0" flipV="0">
            <a:off x="968778" y="743411"/>
            <a:ext cx="10444393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Dataset production tool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646141916" name=""/>
          <p:cNvSpPr txBox="1"/>
          <p:nvPr/>
        </p:nvSpPr>
        <p:spPr bwMode="auto">
          <a:xfrm flipH="0" flipV="0">
            <a:off x="1082911" y="4346355"/>
            <a:ext cx="888223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 a subset of entities from the graph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 all columns to include in a dataset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 the columns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Combine with dashboard tool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658873" name=""/>
          <p:cNvSpPr txBox="1"/>
          <p:nvPr/>
        </p:nvSpPr>
        <p:spPr bwMode="auto">
          <a:xfrm flipH="0" flipV="0">
            <a:off x="968778" y="743410"/>
            <a:ext cx="1047933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SPARQL learning tool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682206429" name=""/>
          <p:cNvSpPr txBox="1"/>
          <p:nvPr/>
        </p:nvSpPr>
        <p:spPr bwMode="auto">
          <a:xfrm flipH="0" flipV="0">
            <a:off x="1082911" y="4346355"/>
            <a:ext cx="888115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Show the generated SPARQL query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as SPARQL learning resource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032254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sz="9000" b="1">
                <a:latin typeface="Century Gothic"/>
                <a:ea typeface="Century Gothic"/>
                <a:cs typeface="Century Gothic"/>
              </a:rPr>
              <a:t>Query examples</a:t>
            </a:r>
            <a:endParaRPr sz="9000" b="1">
              <a:latin typeface="Century Gothic"/>
              <a:cs typeface="Century Gothic"/>
            </a:endParaRPr>
          </a:p>
        </p:txBody>
      </p:sp>
      <p:sp>
        <p:nvSpPr>
          <p:cNvPr id="786415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178803" name=""/>
          <p:cNvSpPr txBox="1"/>
          <p:nvPr/>
        </p:nvSpPr>
        <p:spPr bwMode="auto">
          <a:xfrm flipH="0" flipV="0">
            <a:off x="213639" y="5345093"/>
            <a:ext cx="236317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All chairmans of EU political groups, with their dates of membership and picture »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099411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19188" y="110970"/>
            <a:ext cx="9312702" cy="6518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983415" name=""/>
          <p:cNvSpPr txBox="1"/>
          <p:nvPr/>
        </p:nvSpPr>
        <p:spPr bwMode="auto">
          <a:xfrm flipH="0" flipV="0">
            <a:off x="213639" y="5345092"/>
            <a:ext cx="236317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All chairmans of EU political groups, with their dates of membership and picture »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975498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61720" y="351407"/>
            <a:ext cx="8594684" cy="56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003614" name=""/>
          <p:cNvSpPr txBox="1"/>
          <p:nvPr/>
        </p:nvSpPr>
        <p:spPr bwMode="auto">
          <a:xfrm flipH="0" flipV="0">
            <a:off x="968778" y="743411"/>
            <a:ext cx="1062049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Traverse the graph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819095058" name=""/>
          <p:cNvSpPr txBox="1"/>
          <p:nvPr/>
        </p:nvSpPr>
        <p:spPr bwMode="auto">
          <a:xfrm flipH="0" flipV="0">
            <a:off x="999683" y="4596042"/>
            <a:ext cx="1075269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Start from any entry point, traverse any property in the graph, at any level deep</a:t>
            </a:r>
            <a:endParaRPr lang="fr-FR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Combine with additional criteria at any level, « à la » faceted search</a:t>
            </a:r>
            <a:endParaRPr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975811" name=""/>
          <p:cNvSpPr txBox="1"/>
          <p:nvPr/>
        </p:nvSpPr>
        <p:spPr bwMode="auto">
          <a:xfrm flipH="0" flipV="0">
            <a:off x="65678" y="5872204"/>
            <a:ext cx="289338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Votes and Debates per parliamentary sitting »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31431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61860" y="166548"/>
            <a:ext cx="8834426" cy="652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983875" name=""/>
          <p:cNvSpPr txBox="1"/>
          <p:nvPr/>
        </p:nvSpPr>
        <p:spPr bwMode="auto">
          <a:xfrm flipH="0" flipV="0">
            <a:off x="65677" y="5502300"/>
            <a:ext cx="292470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« How many documents were voted during a plenary sitting in 2022 ? » (not sure)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09132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82821" y="277427"/>
            <a:ext cx="8983005" cy="520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537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38713"/>
            <a:ext cx="12172950" cy="6476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717795" name=""/>
          <p:cNvSpPr txBox="1"/>
          <p:nvPr/>
        </p:nvSpPr>
        <p:spPr bwMode="auto">
          <a:xfrm flipH="0" flipV="0">
            <a:off x="968778" y="743411"/>
            <a:ext cx="1062877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latin typeface="Century Gothic"/>
                <a:cs typeface="Century Gothic"/>
              </a:rPr>
              <a:t>Value selection widgets</a:t>
            </a:r>
            <a:endParaRPr sz="7200">
              <a:latin typeface="Century Gothic"/>
              <a:cs typeface="Century Gothic"/>
            </a:endParaRPr>
          </a:p>
        </p:txBody>
      </p:sp>
      <p:sp>
        <p:nvSpPr>
          <p:cNvPr id="1521815172" name=""/>
          <p:cNvSpPr txBox="1"/>
          <p:nvPr/>
        </p:nvSpPr>
        <p:spPr bwMode="auto">
          <a:xfrm flipH="0" flipV="0">
            <a:off x="3080388" y="3754513"/>
            <a:ext cx="8734274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Dropdown list (+search inside the list)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Autocomplete search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Tree selector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Date range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Numeric range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Yes/no value</a:t>
            </a:r>
            <a:endParaRPr>
              <a:latin typeface="Century Gothic"/>
              <a:cs typeface="Century Gothic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>
                <a:latin typeface="Century Gothic"/>
                <a:cs typeface="Century Gothic"/>
              </a:rPr>
              <a:t>Map selector (GeoSPARQL)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1522478650" name=""/>
          <p:cNvSpPr/>
          <p:nvPr/>
        </p:nvSpPr>
        <p:spPr bwMode="auto">
          <a:xfrm flipH="0" flipV="0">
            <a:off x="2821456" y="3634295"/>
            <a:ext cx="332912" cy="1165194"/>
          </a:xfrm>
          <a:prstGeom prst="leftBrace">
            <a:avLst>
              <a:gd name="adj1" fmla="val 8333"/>
              <a:gd name="adj2" fmla="val 50000"/>
            </a:avLst>
          </a:prstGeom>
          <a:ln w="12699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10389050" name=""/>
          <p:cNvSpPr/>
          <p:nvPr/>
        </p:nvSpPr>
        <p:spPr bwMode="auto">
          <a:xfrm flipH="0" flipV="0">
            <a:off x="2835142" y="4896404"/>
            <a:ext cx="332911" cy="1165194"/>
          </a:xfrm>
          <a:prstGeom prst="leftBrace">
            <a:avLst>
              <a:gd name="adj1" fmla="val 8333"/>
              <a:gd name="adj2" fmla="val 50000"/>
            </a:avLst>
          </a:prstGeom>
          <a:ln w="12699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64002011" name=""/>
          <p:cNvSpPr txBox="1"/>
          <p:nvPr/>
        </p:nvSpPr>
        <p:spPr bwMode="auto">
          <a:xfrm flipH="0" flipV="0">
            <a:off x="486258" y="4033833"/>
            <a:ext cx="22804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Resource selectors</a:t>
            </a:r>
            <a:endParaRPr/>
          </a:p>
        </p:txBody>
      </p:sp>
      <p:sp>
        <p:nvSpPr>
          <p:cNvPr id="201120049" name=""/>
          <p:cNvSpPr txBox="1"/>
          <p:nvPr/>
        </p:nvSpPr>
        <p:spPr bwMode="auto">
          <a:xfrm flipH="0" flipV="0">
            <a:off x="499944" y="5295941"/>
            <a:ext cx="22869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Literal selectors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3561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0769" y="4059684"/>
            <a:ext cx="3848099" cy="1971675"/>
          </a:xfrm>
          <a:prstGeom prst="rect">
            <a:avLst/>
          </a:prstGeom>
        </p:spPr>
      </p:pic>
      <p:pic>
        <p:nvPicPr>
          <p:cNvPr id="10347051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834" y="314417"/>
            <a:ext cx="4131969" cy="2986965"/>
          </a:xfrm>
          <a:prstGeom prst="rect">
            <a:avLst/>
          </a:prstGeom>
        </p:spPr>
      </p:pic>
      <p:pic>
        <p:nvPicPr>
          <p:cNvPr id="10455533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761237" y="200995"/>
            <a:ext cx="5810249" cy="620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87149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3567" y="554854"/>
            <a:ext cx="5191124" cy="3019424"/>
          </a:xfrm>
          <a:prstGeom prst="rect">
            <a:avLst/>
          </a:prstGeom>
        </p:spPr>
      </p:pic>
      <p:pic>
        <p:nvPicPr>
          <p:cNvPr id="9669628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3567" y="4281626"/>
            <a:ext cx="5191124" cy="1111812"/>
          </a:xfrm>
          <a:prstGeom prst="rect">
            <a:avLst/>
          </a:prstGeom>
        </p:spPr>
      </p:pic>
      <p:pic>
        <p:nvPicPr>
          <p:cNvPr id="10443430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28647" y="554854"/>
            <a:ext cx="5110549" cy="3458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DocSecurity>0</DocSecurity>
  <PresentationFormat>On-screen Show (4:3)</PresentationFormat>
  <Paragraphs>0</Paragraphs>
  <Slides>51</Slides>
  <Notes>51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2024-10-29T20:51:27Z</dcterms:modified>
  <cp:category/>
  <cp:contentStatus/>
  <cp:version/>
</cp:coreProperties>
</file>