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handoutMasterIdLst>
    <p:handoutMasterId r:id="rId35"/>
  </p:handoutMasterIdLst>
  <p:sldIdLst>
    <p:sldId id="256" r:id="rId2"/>
    <p:sldId id="257" r:id="rId3"/>
    <p:sldId id="287" r:id="rId4"/>
    <p:sldId id="367" r:id="rId5"/>
    <p:sldId id="360" r:id="rId6"/>
    <p:sldId id="358" r:id="rId7"/>
    <p:sldId id="368" r:id="rId8"/>
    <p:sldId id="377" r:id="rId9"/>
    <p:sldId id="258" r:id="rId10"/>
    <p:sldId id="285" r:id="rId11"/>
    <p:sldId id="259" r:id="rId12"/>
    <p:sldId id="342" r:id="rId13"/>
    <p:sldId id="343" r:id="rId14"/>
    <p:sldId id="341" r:id="rId15"/>
    <p:sldId id="332" r:id="rId16"/>
    <p:sldId id="351" r:id="rId17"/>
    <p:sldId id="353" r:id="rId18"/>
    <p:sldId id="354" r:id="rId19"/>
    <p:sldId id="378" r:id="rId20"/>
    <p:sldId id="379" r:id="rId21"/>
    <p:sldId id="333" r:id="rId22"/>
    <p:sldId id="338" r:id="rId23"/>
    <p:sldId id="335" r:id="rId24"/>
    <p:sldId id="381" r:id="rId25"/>
    <p:sldId id="336" r:id="rId26"/>
    <p:sldId id="337" r:id="rId27"/>
    <p:sldId id="382" r:id="rId28"/>
    <p:sldId id="329" r:id="rId29"/>
    <p:sldId id="330" r:id="rId30"/>
    <p:sldId id="312" r:id="rId31"/>
    <p:sldId id="261"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E63231-04EA-47E9-9775-1026C088B646}">
          <p14:sldIdLst>
            <p14:sldId id="256"/>
            <p14:sldId id="257"/>
            <p14:sldId id="287"/>
            <p14:sldId id="367"/>
            <p14:sldId id="360"/>
            <p14:sldId id="358"/>
            <p14:sldId id="368"/>
            <p14:sldId id="377"/>
            <p14:sldId id="258"/>
            <p14:sldId id="285"/>
            <p14:sldId id="259"/>
            <p14:sldId id="342"/>
            <p14:sldId id="343"/>
            <p14:sldId id="341"/>
            <p14:sldId id="332"/>
            <p14:sldId id="351"/>
            <p14:sldId id="353"/>
            <p14:sldId id="354"/>
            <p14:sldId id="378"/>
            <p14:sldId id="379"/>
            <p14:sldId id="333"/>
            <p14:sldId id="338"/>
            <p14:sldId id="335"/>
            <p14:sldId id="381"/>
            <p14:sldId id="336"/>
            <p14:sldId id="337"/>
            <p14:sldId id="382"/>
            <p14:sldId id="329"/>
            <p14:sldId id="330"/>
            <p14:sldId id="312"/>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C5FF"/>
    <a:srgbClr val="934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ECACE-DCD3-4A16-A7A7-05BAE56A6083}" v="11" dt="2023-03-09T16:58:28.365"/>
    <p1510:client id="{C69ECB64-C3AE-4E68-8E6B-CB3B5DF56B79}" v="3" dt="2023-03-09T13:59:54.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p:scale>
          <a:sx n="85" d="100"/>
          <a:sy n="85"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E50C65-195C-49A5-8CAF-2C4B71903B19}" type="datetimeFigureOut">
              <a:rPr lang="en-US" smtClean="0"/>
              <a:t>4/8/2023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2DBE2-5456-4BE1-B5EF-E4A56676E6CF}" type="slidenum">
              <a:rPr lang="en-US" smtClean="0"/>
              <a:t>‹#›</a:t>
            </a:fld>
            <a:endParaRPr lang="en-US"/>
          </a:p>
        </p:txBody>
      </p:sp>
    </p:spTree>
    <p:extLst>
      <p:ext uri="{BB962C8B-B14F-4D97-AF65-F5344CB8AC3E}">
        <p14:creationId xmlns:p14="http://schemas.microsoft.com/office/powerpoint/2010/main" val="428248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8EDED-2505-4AFE-B6BE-0DD57E3F582A}"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8E6EF-0A65-46DB-8B73-5F62CB571847}" type="slidenum">
              <a:rPr lang="en-US" smtClean="0"/>
              <a:t>‹#›</a:t>
            </a:fld>
            <a:endParaRPr lang="en-US"/>
          </a:p>
        </p:txBody>
      </p:sp>
    </p:spTree>
    <p:extLst>
      <p:ext uri="{BB962C8B-B14F-4D97-AF65-F5344CB8AC3E}">
        <p14:creationId xmlns:p14="http://schemas.microsoft.com/office/powerpoint/2010/main" val="2606255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48E6EF-0A65-46DB-8B73-5F62CB571847}" type="slidenum">
              <a:rPr lang="en-US" smtClean="0"/>
              <a:t>1</a:t>
            </a:fld>
            <a:endParaRPr lang="en-US"/>
          </a:p>
        </p:txBody>
      </p:sp>
    </p:spTree>
    <p:extLst>
      <p:ext uri="{BB962C8B-B14F-4D97-AF65-F5344CB8AC3E}">
        <p14:creationId xmlns:p14="http://schemas.microsoft.com/office/powerpoint/2010/main" val="281671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48E6EF-0A65-46DB-8B73-5F62CB571847}" type="slidenum">
              <a:rPr lang="en-US" smtClean="0"/>
              <a:t>2</a:t>
            </a:fld>
            <a:endParaRPr lang="en-US"/>
          </a:p>
        </p:txBody>
      </p:sp>
    </p:spTree>
    <p:extLst>
      <p:ext uri="{BB962C8B-B14F-4D97-AF65-F5344CB8AC3E}">
        <p14:creationId xmlns:p14="http://schemas.microsoft.com/office/powerpoint/2010/main" val="166176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94F218-0070-4513-89DB-E4036E9006CB}" type="datetime1">
              <a:rPr lang="en-US" smtClean="0"/>
              <a:t>4/8/2023</a:t>
            </a:fld>
            <a:endParaRPr lang="en-US"/>
          </a:p>
        </p:txBody>
      </p:sp>
      <p:sp>
        <p:nvSpPr>
          <p:cNvPr id="5" name="Footer Placeholder 4"/>
          <p:cNvSpPr>
            <a:spLocks noGrp="1"/>
          </p:cNvSpPr>
          <p:nvPr>
            <p:ph type="ftr" sz="quarter" idx="11"/>
          </p:nvPr>
        </p:nvSpPr>
        <p:spPr/>
        <p:txBody>
          <a:bodyPr/>
          <a:lstStyle/>
          <a:p>
            <a:r>
              <a:rPr lang="en-US"/>
              <a:t>11-04-2023</a:t>
            </a:r>
          </a:p>
        </p:txBody>
      </p:sp>
      <p:sp>
        <p:nvSpPr>
          <p:cNvPr id="6" name="Slide Number Placeholder 5"/>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339462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E60DD-E2B5-4BE7-AB72-E2B215B500E1}" type="datetime1">
              <a:rPr lang="en-US" smtClean="0"/>
              <a:t>4/8/2023</a:t>
            </a:fld>
            <a:endParaRPr lang="en-US"/>
          </a:p>
        </p:txBody>
      </p:sp>
      <p:sp>
        <p:nvSpPr>
          <p:cNvPr id="5" name="Footer Placeholder 4"/>
          <p:cNvSpPr>
            <a:spLocks noGrp="1"/>
          </p:cNvSpPr>
          <p:nvPr>
            <p:ph type="ftr" sz="quarter" idx="11"/>
          </p:nvPr>
        </p:nvSpPr>
        <p:spPr/>
        <p:txBody>
          <a:bodyPr/>
          <a:lstStyle/>
          <a:p>
            <a:r>
              <a:rPr lang="en-US"/>
              <a:t>11-04-2023</a:t>
            </a:r>
          </a:p>
        </p:txBody>
      </p:sp>
      <p:sp>
        <p:nvSpPr>
          <p:cNvPr id="6" name="Slide Number Placeholder 5"/>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209846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17C686-574B-44DE-AC58-7F5553691821}" type="datetime1">
              <a:rPr lang="en-US" smtClean="0"/>
              <a:t>4/8/2023</a:t>
            </a:fld>
            <a:endParaRPr lang="en-US"/>
          </a:p>
        </p:txBody>
      </p:sp>
      <p:sp>
        <p:nvSpPr>
          <p:cNvPr id="5" name="Footer Placeholder 4"/>
          <p:cNvSpPr>
            <a:spLocks noGrp="1"/>
          </p:cNvSpPr>
          <p:nvPr>
            <p:ph type="ftr" sz="quarter" idx="11"/>
          </p:nvPr>
        </p:nvSpPr>
        <p:spPr/>
        <p:txBody>
          <a:bodyPr/>
          <a:lstStyle/>
          <a:p>
            <a:r>
              <a:rPr lang="en-US"/>
              <a:t>11-04-2023</a:t>
            </a:r>
          </a:p>
        </p:txBody>
      </p:sp>
      <p:sp>
        <p:nvSpPr>
          <p:cNvPr id="6" name="Slide Number Placeholder 5"/>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389495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97FC9-82C1-49CC-A77D-630961C0923E}" type="datetime1">
              <a:rPr lang="en-US" smtClean="0"/>
              <a:t>4/8/2023</a:t>
            </a:fld>
            <a:endParaRPr lang="en-US"/>
          </a:p>
        </p:txBody>
      </p:sp>
      <p:sp>
        <p:nvSpPr>
          <p:cNvPr id="5" name="Footer Placeholder 4"/>
          <p:cNvSpPr>
            <a:spLocks noGrp="1"/>
          </p:cNvSpPr>
          <p:nvPr>
            <p:ph type="ftr" sz="quarter" idx="11"/>
          </p:nvPr>
        </p:nvSpPr>
        <p:spPr/>
        <p:txBody>
          <a:bodyPr/>
          <a:lstStyle/>
          <a:p>
            <a:r>
              <a:rPr lang="en-US"/>
              <a:t>11-04-2023</a:t>
            </a:r>
          </a:p>
        </p:txBody>
      </p:sp>
      <p:sp>
        <p:nvSpPr>
          <p:cNvPr id="6" name="Slide Number Placeholder 5"/>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69944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9EA42-1586-4FB7-9984-9BEAE8AED830}" type="datetime1">
              <a:rPr lang="en-US" smtClean="0"/>
              <a:t>4/8/2023</a:t>
            </a:fld>
            <a:endParaRPr lang="en-US"/>
          </a:p>
        </p:txBody>
      </p:sp>
      <p:sp>
        <p:nvSpPr>
          <p:cNvPr id="5" name="Footer Placeholder 4"/>
          <p:cNvSpPr>
            <a:spLocks noGrp="1"/>
          </p:cNvSpPr>
          <p:nvPr>
            <p:ph type="ftr" sz="quarter" idx="11"/>
          </p:nvPr>
        </p:nvSpPr>
        <p:spPr/>
        <p:txBody>
          <a:bodyPr/>
          <a:lstStyle/>
          <a:p>
            <a:r>
              <a:rPr lang="en-US"/>
              <a:t>11-04-2023</a:t>
            </a:r>
          </a:p>
        </p:txBody>
      </p:sp>
      <p:sp>
        <p:nvSpPr>
          <p:cNvPr id="6" name="Slide Number Placeholder 5"/>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199732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D5B5D7-F05E-44B7-B4CE-1E3768C5B5F4}" type="datetime1">
              <a:rPr lang="en-US" smtClean="0"/>
              <a:t>4/8/2023</a:t>
            </a:fld>
            <a:endParaRPr lang="en-US"/>
          </a:p>
        </p:txBody>
      </p:sp>
      <p:sp>
        <p:nvSpPr>
          <p:cNvPr id="6" name="Footer Placeholder 5"/>
          <p:cNvSpPr>
            <a:spLocks noGrp="1"/>
          </p:cNvSpPr>
          <p:nvPr>
            <p:ph type="ftr" sz="quarter" idx="11"/>
          </p:nvPr>
        </p:nvSpPr>
        <p:spPr/>
        <p:txBody>
          <a:bodyPr/>
          <a:lstStyle/>
          <a:p>
            <a:r>
              <a:rPr lang="en-US"/>
              <a:t>11-04-2023</a:t>
            </a:r>
          </a:p>
        </p:txBody>
      </p:sp>
      <p:sp>
        <p:nvSpPr>
          <p:cNvPr id="7" name="Slide Number Placeholder 6"/>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216894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3F65F4-0E8F-427A-A546-FECB21C9938D}" type="datetime1">
              <a:rPr lang="en-US" smtClean="0"/>
              <a:t>4/8/2023</a:t>
            </a:fld>
            <a:endParaRPr lang="en-US"/>
          </a:p>
        </p:txBody>
      </p:sp>
      <p:sp>
        <p:nvSpPr>
          <p:cNvPr id="8" name="Footer Placeholder 7"/>
          <p:cNvSpPr>
            <a:spLocks noGrp="1"/>
          </p:cNvSpPr>
          <p:nvPr>
            <p:ph type="ftr" sz="quarter" idx="11"/>
          </p:nvPr>
        </p:nvSpPr>
        <p:spPr/>
        <p:txBody>
          <a:bodyPr/>
          <a:lstStyle/>
          <a:p>
            <a:r>
              <a:rPr lang="en-US"/>
              <a:t>11-04-2023</a:t>
            </a:r>
          </a:p>
        </p:txBody>
      </p:sp>
      <p:sp>
        <p:nvSpPr>
          <p:cNvPr id="9" name="Slide Number Placeholder 8"/>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385753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E54422-EE91-4ABA-964F-2BDA756F0BCA}" type="datetime1">
              <a:rPr lang="en-US" smtClean="0"/>
              <a:t>4/8/2023</a:t>
            </a:fld>
            <a:endParaRPr lang="en-US"/>
          </a:p>
        </p:txBody>
      </p:sp>
      <p:sp>
        <p:nvSpPr>
          <p:cNvPr id="4" name="Footer Placeholder 3"/>
          <p:cNvSpPr>
            <a:spLocks noGrp="1"/>
          </p:cNvSpPr>
          <p:nvPr>
            <p:ph type="ftr" sz="quarter" idx="11"/>
          </p:nvPr>
        </p:nvSpPr>
        <p:spPr/>
        <p:txBody>
          <a:bodyPr/>
          <a:lstStyle/>
          <a:p>
            <a:r>
              <a:rPr lang="en-US"/>
              <a:t>11-04-2023</a:t>
            </a:r>
          </a:p>
        </p:txBody>
      </p:sp>
      <p:sp>
        <p:nvSpPr>
          <p:cNvPr id="5" name="Slide Number Placeholder 4"/>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109759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F47F5-F2F4-4BB2-BCA4-5DECAD0A11FE}" type="datetime1">
              <a:rPr lang="en-US" smtClean="0"/>
              <a:t>4/8/2023</a:t>
            </a:fld>
            <a:endParaRPr lang="en-US"/>
          </a:p>
        </p:txBody>
      </p:sp>
      <p:sp>
        <p:nvSpPr>
          <p:cNvPr id="3" name="Footer Placeholder 2"/>
          <p:cNvSpPr>
            <a:spLocks noGrp="1"/>
          </p:cNvSpPr>
          <p:nvPr>
            <p:ph type="ftr" sz="quarter" idx="11"/>
          </p:nvPr>
        </p:nvSpPr>
        <p:spPr/>
        <p:txBody>
          <a:bodyPr/>
          <a:lstStyle/>
          <a:p>
            <a:r>
              <a:rPr lang="en-US"/>
              <a:t>11-04-2023</a:t>
            </a:r>
          </a:p>
        </p:txBody>
      </p:sp>
      <p:sp>
        <p:nvSpPr>
          <p:cNvPr id="4" name="Slide Number Placeholder 3"/>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194545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647AE-A926-42A3-B16A-93EA29228A82}" type="datetime1">
              <a:rPr lang="en-US" smtClean="0"/>
              <a:t>4/8/2023</a:t>
            </a:fld>
            <a:endParaRPr lang="en-US"/>
          </a:p>
        </p:txBody>
      </p:sp>
      <p:sp>
        <p:nvSpPr>
          <p:cNvPr id="6" name="Footer Placeholder 5"/>
          <p:cNvSpPr>
            <a:spLocks noGrp="1"/>
          </p:cNvSpPr>
          <p:nvPr>
            <p:ph type="ftr" sz="quarter" idx="11"/>
          </p:nvPr>
        </p:nvSpPr>
        <p:spPr/>
        <p:txBody>
          <a:bodyPr/>
          <a:lstStyle/>
          <a:p>
            <a:r>
              <a:rPr lang="en-US"/>
              <a:t>11-04-2023</a:t>
            </a:r>
          </a:p>
        </p:txBody>
      </p:sp>
      <p:sp>
        <p:nvSpPr>
          <p:cNvPr id="7" name="Slide Number Placeholder 6"/>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185394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39FE0-595A-4226-ACB5-190059FC9401}" type="datetime1">
              <a:rPr lang="en-US" smtClean="0"/>
              <a:t>4/8/2023</a:t>
            </a:fld>
            <a:endParaRPr lang="en-US"/>
          </a:p>
        </p:txBody>
      </p:sp>
      <p:sp>
        <p:nvSpPr>
          <p:cNvPr id="6" name="Footer Placeholder 5"/>
          <p:cNvSpPr>
            <a:spLocks noGrp="1"/>
          </p:cNvSpPr>
          <p:nvPr>
            <p:ph type="ftr" sz="quarter" idx="11"/>
          </p:nvPr>
        </p:nvSpPr>
        <p:spPr/>
        <p:txBody>
          <a:bodyPr/>
          <a:lstStyle/>
          <a:p>
            <a:r>
              <a:rPr lang="en-US"/>
              <a:t>11-04-2023</a:t>
            </a:r>
            <a:endParaRPr lang="en-US" dirty="0"/>
          </a:p>
        </p:txBody>
      </p:sp>
      <p:sp>
        <p:nvSpPr>
          <p:cNvPr id="7" name="Slide Number Placeholder 6"/>
          <p:cNvSpPr>
            <a:spLocks noGrp="1"/>
          </p:cNvSpPr>
          <p:nvPr>
            <p:ph type="sldNum" sz="quarter" idx="12"/>
          </p:nvPr>
        </p:nvSpPr>
        <p:spPr/>
        <p:txBody>
          <a:bodyPr/>
          <a:lstStyle/>
          <a:p>
            <a:fld id="{F76AFB52-4177-4145-B77F-C0DB6F3838FB}" type="slidenum">
              <a:rPr lang="en-US" smtClean="0"/>
              <a:t>‹#›</a:t>
            </a:fld>
            <a:endParaRPr lang="en-US"/>
          </a:p>
        </p:txBody>
      </p:sp>
    </p:spTree>
    <p:extLst>
      <p:ext uri="{BB962C8B-B14F-4D97-AF65-F5344CB8AC3E}">
        <p14:creationId xmlns:p14="http://schemas.microsoft.com/office/powerpoint/2010/main" val="27477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49EA8-B420-43EB-8449-A6EC855CDC5F}" type="datetime1">
              <a:rPr lang="en-US" smtClean="0"/>
              <a:t>4/8/2023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11-04-2023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AFB52-4177-4145-B77F-C0DB6F3838FB}" type="slidenum">
              <a:rPr lang="en-US" smtClean="0"/>
              <a:t>‹#›</a:t>
            </a:fld>
            <a:endParaRPr lang="en-US"/>
          </a:p>
        </p:txBody>
      </p:sp>
    </p:spTree>
    <p:extLst>
      <p:ext uri="{BB962C8B-B14F-4D97-AF65-F5344CB8AC3E}">
        <p14:creationId xmlns:p14="http://schemas.microsoft.com/office/powerpoint/2010/main" val="318765955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2289" y="1515034"/>
            <a:ext cx="11637818" cy="1743891"/>
          </a:xfrm>
        </p:spPr>
        <p:txBody>
          <a:bodyPr>
            <a:noAutofit/>
          </a:bodyPr>
          <a:lstStyle/>
          <a:p>
            <a:br>
              <a:rPr lang="en-US" sz="2800" b="1" dirty="0">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rPr>
              <a:t>Department of Computer Science and Engineering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 CNN-BASED STRUTURE FOR CORRELATION OF CONTACTLESS TO CONTACT-BASED FINGERPRINTS USING NETWORK SECURITY</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type="subTitle" idx="1"/>
          </p:nvPr>
        </p:nvSpPr>
        <p:spPr>
          <a:xfrm>
            <a:off x="1469291" y="3366139"/>
            <a:ext cx="10299361" cy="1595568"/>
          </a:xfrm>
        </p:spPr>
        <p:txBody>
          <a:bodyPr>
            <a:noAutofit/>
          </a:bodyPr>
          <a:lstStyle/>
          <a:p>
            <a:pPr algn="l"/>
            <a:r>
              <a:rPr lang="en-US" b="1" dirty="0">
                <a:latin typeface="Times New Roman" panose="02020603050405020304" pitchFamily="18" charset="0"/>
                <a:cs typeface="Times New Roman" panose="02020603050405020304" pitchFamily="18" charset="0"/>
              </a:rPr>
              <a:t>BATCH- 2 TEAM MEMBERS</a:t>
            </a:r>
          </a:p>
          <a:p>
            <a:pPr algn="l"/>
            <a:r>
              <a:rPr lang="en-US" dirty="0">
                <a:solidFill>
                  <a:schemeClr val="tx1"/>
                </a:solidFill>
                <a:latin typeface="Times New Roman" panose="02020603050405020304" pitchFamily="18" charset="0"/>
                <a:cs typeface="Times New Roman" panose="02020603050405020304" pitchFamily="18" charset="0"/>
              </a:rPr>
              <a:t>Chennareddy </a:t>
            </a:r>
            <a:r>
              <a:rPr lang="en-US" dirty="0" err="1">
                <a:solidFill>
                  <a:schemeClr val="tx1"/>
                </a:solidFill>
                <a:latin typeface="Times New Roman" panose="02020603050405020304" pitchFamily="18" charset="0"/>
                <a:cs typeface="Times New Roman" panose="02020603050405020304" pitchFamily="18" charset="0"/>
              </a:rPr>
              <a:t>Sushmitha</a:t>
            </a:r>
            <a:r>
              <a:rPr lang="en-US" dirty="0">
                <a:solidFill>
                  <a:schemeClr val="tx1"/>
                </a:solidFill>
                <a:latin typeface="Times New Roman" panose="02020603050405020304" pitchFamily="18" charset="0"/>
                <a:cs typeface="Times New Roman" panose="02020603050405020304" pitchFamily="18" charset="0"/>
              </a:rPr>
              <a:t> Reddy (2019PECCS200, 211419104047)</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Marella Mansi</a:t>
            </a:r>
            <a:r>
              <a:rPr lang="en-US" dirty="0">
                <a:solidFill>
                  <a:schemeClr val="tx1"/>
                </a:solidFill>
                <a:latin typeface="Times New Roman" panose="02020603050405020304" pitchFamily="18" charset="0"/>
                <a:cs typeface="Times New Roman" panose="02020603050405020304" pitchFamily="18" charset="0"/>
              </a:rPr>
              <a:t> (2019PECCS164, 211419104161)</a:t>
            </a:r>
          </a:p>
          <a:p>
            <a:pPr algn="l"/>
            <a:r>
              <a:rPr lang="en-US" dirty="0" err="1">
                <a:latin typeface="Times New Roman" panose="02020603050405020304" pitchFamily="18" charset="0"/>
                <a:cs typeface="Times New Roman" panose="02020603050405020304" pitchFamily="18" charset="0"/>
              </a:rPr>
              <a:t>Priyadharsini</a:t>
            </a:r>
            <a:r>
              <a:rPr lang="en-US" dirty="0">
                <a:latin typeface="Times New Roman" panose="02020603050405020304" pitchFamily="18" charset="0"/>
                <a:cs typeface="Times New Roman" panose="02020603050405020304" pitchFamily="18" charset="0"/>
              </a:rPr>
              <a:t> P</a:t>
            </a:r>
            <a:r>
              <a:rPr lang="en-US" dirty="0">
                <a:solidFill>
                  <a:schemeClr val="tx1"/>
                </a:solidFill>
                <a:latin typeface="Times New Roman" panose="02020603050405020304" pitchFamily="18" charset="0"/>
                <a:cs typeface="Times New Roman" panose="02020603050405020304" pitchFamily="18" charset="0"/>
              </a:rPr>
              <a:t> (2019PECCS166, 211419104203)</a:t>
            </a:r>
          </a:p>
          <a:p>
            <a:endParaRPr lang="en-US" dirty="0">
              <a:solidFill>
                <a:schemeClr val="tx1"/>
              </a:solidFill>
            </a:endParaRPr>
          </a:p>
        </p:txBody>
      </p:sp>
      <p:sp>
        <p:nvSpPr>
          <p:cNvPr id="6" name="Content Placeholder 5"/>
          <p:cNvSpPr>
            <a:spLocks noGrp="1"/>
          </p:cNvSpPr>
          <p:nvPr>
            <p:ph sz="half" idx="4294967295"/>
          </p:nvPr>
        </p:nvSpPr>
        <p:spPr>
          <a:xfrm>
            <a:off x="1097423" y="5813214"/>
            <a:ext cx="4684712" cy="90406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Dr. A. </a:t>
            </a:r>
            <a:r>
              <a:rPr lang="en-US" sz="2400" dirty="0" err="1">
                <a:latin typeface="Times New Roman" panose="02020603050405020304" pitchFamily="18" charset="0"/>
                <a:cs typeface="Times New Roman" panose="02020603050405020304" pitchFamily="18" charset="0"/>
              </a:rPr>
              <a:t>Hemlathadhevi</a:t>
            </a:r>
            <a:r>
              <a:rPr lang="en-US" sz="2400" dirty="0">
                <a:latin typeface="Times New Roman" panose="02020603050405020304" pitchFamily="18" charset="0"/>
                <a:cs typeface="Times New Roman" panose="02020603050405020304" pitchFamily="18" charset="0"/>
              </a:rPr>
              <a:t>, ME, PhD</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76AFB52-4177-4145-B77F-C0DB6F3838FB}" type="slidenum">
              <a:rPr lang="en-US" sz="2500" smtClean="0"/>
              <a:t>1</a:t>
            </a:fld>
            <a:endParaRPr lang="en-US" sz="2500" dirty="0"/>
          </a:p>
        </p:txBody>
      </p:sp>
      <p:pic>
        <p:nvPicPr>
          <p:cNvPr id="4" name="Picture 3">
            <a:extLst>
              <a:ext uri="{FF2B5EF4-FFF2-40B4-BE49-F238E27FC236}">
                <a16:creationId xmlns:a16="http://schemas.microsoft.com/office/drawing/2014/main" id="{78CC973D-EB88-1619-6045-94139C5532F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755894" y="32633"/>
            <a:ext cx="6285765" cy="1522578"/>
          </a:xfrm>
          <a:prstGeom prst="rect">
            <a:avLst/>
          </a:prstGeom>
        </p:spPr>
      </p:pic>
      <p:pic>
        <p:nvPicPr>
          <p:cNvPr id="7" name="Picture 6">
            <a:extLst>
              <a:ext uri="{FF2B5EF4-FFF2-40B4-BE49-F238E27FC236}">
                <a16:creationId xmlns:a16="http://schemas.microsoft.com/office/drawing/2014/main" id="{1035F08C-5787-3B4E-6CD6-175D0E57F8B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06274" y="140720"/>
            <a:ext cx="1452640" cy="1455124"/>
          </a:xfrm>
          <a:prstGeom prst="rect">
            <a:avLst/>
          </a:prstGeom>
        </p:spPr>
      </p:pic>
      <p:pic>
        <p:nvPicPr>
          <p:cNvPr id="8" name="Picture 8" descr="Anna University - Wikipedia">
            <a:extLst>
              <a:ext uri="{FF2B5EF4-FFF2-40B4-BE49-F238E27FC236}">
                <a16:creationId xmlns:a16="http://schemas.microsoft.com/office/drawing/2014/main" id="{C100A117-6DF6-2ACC-059D-F7BB9BDA738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38639" y="101381"/>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E99AFBF-CCE4-FE63-55DF-F242420611D2}"/>
              </a:ext>
            </a:extLst>
          </p:cNvPr>
          <p:cNvSpPr txBox="1"/>
          <p:nvPr/>
        </p:nvSpPr>
        <p:spPr>
          <a:xfrm>
            <a:off x="1560884" y="5346560"/>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45C64B3-3FF3-6CC7-E659-F6180C7DF268}"/>
              </a:ext>
            </a:extLst>
          </p:cNvPr>
          <p:cNvSpPr txBox="1"/>
          <p:nvPr/>
        </p:nvSpPr>
        <p:spPr>
          <a:xfrm>
            <a:off x="7971865" y="5396722"/>
            <a:ext cx="628874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F2E2BBB-D128-596D-EE29-726F23645C5E}"/>
              </a:ext>
            </a:extLst>
          </p:cNvPr>
          <p:cNvSpPr txBox="1"/>
          <p:nvPr/>
        </p:nvSpPr>
        <p:spPr>
          <a:xfrm>
            <a:off x="8040828" y="5813214"/>
            <a:ext cx="4391681" cy="830997"/>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Dr. K. </a:t>
            </a:r>
            <a:r>
              <a:rPr lang="en-US" sz="2400" dirty="0" err="1">
                <a:latin typeface="Times New Roman" panose="02020603050405020304" pitchFamily="18" charset="0"/>
                <a:cs typeface="Times New Roman" panose="02020603050405020304" pitchFamily="18" charset="0"/>
              </a:rPr>
              <a:t>Valarmathi</a:t>
            </a:r>
            <a:r>
              <a:rPr lang="en-US" sz="2400" dirty="0">
                <a:latin typeface="Times New Roman" panose="02020603050405020304" pitchFamily="18" charset="0"/>
                <a:cs typeface="Times New Roman" panose="02020603050405020304" pitchFamily="18" charset="0"/>
              </a:rPr>
              <a:t>, ME</a:t>
            </a:r>
            <a:r>
              <a:rPr lang="en-US" sz="2400">
                <a:latin typeface="Times New Roman" panose="02020603050405020304" pitchFamily="18" charset="0"/>
                <a:cs typeface="Times New Roman" panose="02020603050405020304" pitchFamily="18" charset="0"/>
              </a:rPr>
              <a:t>, PhD</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478A1862-AC1F-7EEE-7956-CDB2191B5868}"/>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85792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7A18-FCB6-0434-1A18-E21588603E35}"/>
              </a:ext>
            </a:extLst>
          </p:cNvPr>
          <p:cNvSpPr>
            <a:spLocks noGrp="1"/>
          </p:cNvSpPr>
          <p:nvPr>
            <p:ph type="title"/>
          </p:nvPr>
        </p:nvSpPr>
        <p:spPr>
          <a:xfrm>
            <a:off x="838200" y="436843"/>
            <a:ext cx="10515600" cy="1325563"/>
          </a:xfrm>
        </p:spPr>
        <p:txBody>
          <a:bodyPr>
            <a:normAutofit/>
          </a:bodyPr>
          <a:lstStyle/>
          <a:p>
            <a:pPr algn="ctr"/>
            <a:r>
              <a:rPr lang="en-IN" sz="5000" b="1" dirty="0">
                <a:latin typeface="Times New Roman" panose="02020603050405020304" pitchFamily="18" charset="0"/>
                <a:cs typeface="Times New Roman" panose="02020603050405020304" pitchFamily="18" charset="0"/>
              </a:rPr>
              <a:t>      DISADVANTAGES</a:t>
            </a:r>
          </a:p>
        </p:txBody>
      </p:sp>
      <p:sp>
        <p:nvSpPr>
          <p:cNvPr id="3" name="Content Placeholder 2">
            <a:extLst>
              <a:ext uri="{FF2B5EF4-FFF2-40B4-BE49-F238E27FC236}">
                <a16:creationId xmlns:a16="http://schemas.microsoft.com/office/drawing/2014/main" id="{C94E2769-9D52-4152-C77C-89C0C7057420}"/>
              </a:ext>
            </a:extLst>
          </p:cNvPr>
          <p:cNvSpPr>
            <a:spLocks noGrp="1"/>
          </p:cNvSpPr>
          <p:nvPr>
            <p:ph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This indicates that the fingerprint comparison performance drops dramatically while matching the fingerprints acquired from different sensors , especially for the fingerprints acquired from contactless and contact-based sensors.</a:t>
            </a:r>
          </a:p>
          <a:p>
            <a:pPr algn="just"/>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4D5A8F-6D24-AC62-9200-69AC46FCF83B}"/>
              </a:ext>
            </a:extLst>
          </p:cNvPr>
          <p:cNvSpPr>
            <a:spLocks noGrp="1"/>
          </p:cNvSpPr>
          <p:nvPr>
            <p:ph type="sldNum" sz="quarter" idx="12"/>
          </p:nvPr>
        </p:nvSpPr>
        <p:spPr/>
        <p:txBody>
          <a:bodyPr/>
          <a:lstStyle/>
          <a:p>
            <a:fld id="{F76AFB52-4177-4145-B77F-C0DB6F3838FB}" type="slidenum">
              <a:rPr lang="en-US" smtClean="0"/>
              <a:t>10</a:t>
            </a:fld>
            <a:endParaRPr lang="en-US"/>
          </a:p>
        </p:txBody>
      </p:sp>
      <p:sp>
        <p:nvSpPr>
          <p:cNvPr id="5" name="Footer Placeholder 4">
            <a:extLst>
              <a:ext uri="{FF2B5EF4-FFF2-40B4-BE49-F238E27FC236}">
                <a16:creationId xmlns:a16="http://schemas.microsoft.com/office/drawing/2014/main" id="{DC7BA543-B7B4-DCB0-DCB4-304B15F91E6D}"/>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401749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50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80639" y="1969977"/>
            <a:ext cx="11133956" cy="4888023"/>
          </a:xfrm>
        </p:spPr>
        <p:txBody>
          <a:bodyPr>
            <a:noAutofit/>
          </a:bodyPr>
          <a:lstStyle/>
          <a:p>
            <a:pPr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overall goal for the method presented here is to estimate an equivalent synthetic contact-based fingerprint from a contactless fingerprints.</a:t>
            </a:r>
          </a:p>
          <a:p>
            <a:pPr algn="just"/>
            <a:r>
              <a:rPr lang="en-US" sz="4000" dirty="0">
                <a:latin typeface="Times New Roman" panose="02020603050405020304" pitchFamily="18" charset="0"/>
                <a:cs typeface="Times New Roman" panose="02020603050405020304" pitchFamily="18" charset="0"/>
              </a:rPr>
              <a:t>It defines a method that  concentrates on </a:t>
            </a:r>
            <a:r>
              <a:rPr lang="en-US" sz="4000" dirty="0">
                <a:solidFill>
                  <a:srgbClr val="21C5FF"/>
                </a:solidFill>
                <a:latin typeface="Times New Roman" panose="02020603050405020304" pitchFamily="18" charset="0"/>
                <a:cs typeface="Times New Roman" panose="02020603050405020304" pitchFamily="18" charset="0"/>
              </a:rPr>
              <a:t>Matching minutiae feature vector and whole topology</a:t>
            </a:r>
            <a:r>
              <a:rPr lang="en-US" sz="4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76AFB52-4177-4145-B77F-C0DB6F3838FB}" type="slidenum">
              <a:rPr lang="en-US" sz="2500" smtClean="0"/>
              <a:t>11</a:t>
            </a:fld>
            <a:endParaRPr lang="en-US" sz="2500" dirty="0"/>
          </a:p>
        </p:txBody>
      </p:sp>
      <p:sp>
        <p:nvSpPr>
          <p:cNvPr id="5" name="Footer Placeholder 4">
            <a:extLst>
              <a:ext uri="{FF2B5EF4-FFF2-40B4-BE49-F238E27FC236}">
                <a16:creationId xmlns:a16="http://schemas.microsoft.com/office/drawing/2014/main" id="{F3F39311-5260-F6E6-EF83-539539649B02}"/>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51374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SYSTEM(CONTD…)</a:t>
            </a:r>
            <a:endParaRPr lang="en-US" dirty="0"/>
          </a:p>
        </p:txBody>
      </p:sp>
      <p:sp>
        <p:nvSpPr>
          <p:cNvPr id="3" name="Content Placeholder 2"/>
          <p:cNvSpPr>
            <a:spLocks noGrp="1"/>
          </p:cNvSpPr>
          <p:nvPr>
            <p:ph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It presents an algorithm for fingerprint recognition based on the </a:t>
            </a:r>
            <a:r>
              <a:rPr lang="en-US" sz="4000" dirty="0">
                <a:solidFill>
                  <a:srgbClr val="21C5FF"/>
                </a:solidFill>
                <a:latin typeface="Times New Roman" panose="02020603050405020304" pitchFamily="18" charset="0"/>
                <a:cs typeface="Times New Roman" panose="02020603050405020304" pitchFamily="18" charset="0"/>
              </a:rPr>
              <a:t>topological analysis </a:t>
            </a:r>
            <a:r>
              <a:rPr lang="en-US" sz="4000" dirty="0">
                <a:latin typeface="Times New Roman" panose="02020603050405020304" pitchFamily="18" charset="0"/>
                <a:cs typeface="Times New Roman" panose="02020603050405020304" pitchFamily="18" charset="0"/>
              </a:rPr>
              <a:t>of the ridge pattern through persistence homology.</a:t>
            </a:r>
          </a:p>
          <a:p>
            <a:pPr algn="just"/>
            <a:r>
              <a:rPr lang="en-US" sz="4000" dirty="0">
                <a:latin typeface="Times New Roman" panose="02020603050405020304" pitchFamily="18" charset="0"/>
                <a:cs typeface="Times New Roman" panose="02020603050405020304" pitchFamily="18" charset="0"/>
              </a:rPr>
              <a:t>The topological information was used to improve the description of fingerprints </a:t>
            </a:r>
            <a:r>
              <a:rPr lang="en-US" sz="4000" dirty="0">
                <a:solidFill>
                  <a:srgbClr val="21C5FF"/>
                </a:solidFill>
                <a:latin typeface="Times New Roman" panose="02020603050405020304" pitchFamily="18" charset="0"/>
                <a:cs typeface="Times New Roman" panose="02020603050405020304" pitchFamily="18" charset="0"/>
              </a:rPr>
              <a:t>local structures </a:t>
            </a:r>
            <a:r>
              <a:rPr lang="en-US" sz="4000" dirty="0">
                <a:latin typeface="Times New Roman" panose="02020603050405020304" pitchFamily="18" charset="0"/>
                <a:cs typeface="Times New Roman" panose="02020603050405020304" pitchFamily="18" charset="0"/>
              </a:rPr>
              <a:t>in combination with other </a:t>
            </a:r>
            <a:r>
              <a:rPr lang="en-US" sz="4000" dirty="0">
                <a:solidFill>
                  <a:srgbClr val="21C5FF"/>
                </a:solidFill>
                <a:latin typeface="Times New Roman" panose="02020603050405020304" pitchFamily="18" charset="0"/>
                <a:cs typeface="Times New Roman" panose="02020603050405020304" pitchFamily="18" charset="0"/>
              </a:rPr>
              <a:t>geometrical features</a:t>
            </a:r>
            <a:r>
              <a:rPr lang="en-US" sz="4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76AFB52-4177-4145-B77F-C0DB6F3838FB}" type="slidenum">
              <a:rPr lang="en-US" smtClean="0"/>
              <a:t>12</a:t>
            </a:fld>
            <a:endParaRPr lang="en-US"/>
          </a:p>
        </p:txBody>
      </p:sp>
      <p:sp>
        <p:nvSpPr>
          <p:cNvPr id="5" name="Footer Placeholder 4">
            <a:extLst>
              <a:ext uri="{FF2B5EF4-FFF2-40B4-BE49-F238E27FC236}">
                <a16:creationId xmlns:a16="http://schemas.microsoft.com/office/drawing/2014/main" id="{73C01194-AF30-8EED-D431-A10F719C03E6}"/>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80868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ADVANTAGES</a:t>
            </a:r>
            <a:endParaRPr lang="en-US" dirty="0"/>
          </a:p>
        </p:txBody>
      </p:sp>
      <p:sp>
        <p:nvSpPr>
          <p:cNvPr id="3" name="Content Placeholder 2"/>
          <p:cNvSpPr>
            <a:spLocks noGrp="1"/>
          </p:cNvSpPr>
          <p:nvPr>
            <p:ph idx="1"/>
          </p:nvPr>
        </p:nvSpPr>
        <p:spPr>
          <a:xfrm>
            <a:off x="493057" y="1437698"/>
            <a:ext cx="10515601" cy="5283777"/>
          </a:xfrm>
        </p:spPr>
        <p:txBody>
          <a:bodyPr>
            <a:noAutofit/>
          </a:bodyPr>
          <a:lstStyle/>
          <a:p>
            <a:pPr algn="just">
              <a:lnSpc>
                <a:spcPct val="100000"/>
              </a:lnSpc>
              <a:spcBef>
                <a:spcPts val="600"/>
              </a:spcBef>
            </a:pPr>
            <a:r>
              <a:rPr lang="en-US" sz="4000" dirty="0">
                <a:latin typeface="Times New Roman" panose="02020603050405020304" pitchFamily="18" charset="0"/>
                <a:cs typeface="Times New Roman" panose="02020603050405020304" pitchFamily="18" charset="0"/>
              </a:rPr>
              <a:t>The solution have wide applications, especially in areas like </a:t>
            </a:r>
            <a:r>
              <a:rPr lang="en-US" sz="4000" dirty="0">
                <a:solidFill>
                  <a:srgbClr val="21C5FF"/>
                </a:solidFill>
                <a:latin typeface="Times New Roman" panose="02020603050405020304" pitchFamily="18" charset="0"/>
                <a:cs typeface="Times New Roman" panose="02020603050405020304" pitchFamily="18" charset="0"/>
              </a:rPr>
              <a:t>forensic</a:t>
            </a:r>
            <a:r>
              <a:rPr lang="en-US" sz="4000" dirty="0">
                <a:latin typeface="Times New Roman" panose="02020603050405020304" pitchFamily="18" charset="0"/>
                <a:cs typeface="Times New Roman" panose="02020603050405020304" pitchFamily="18" charset="0"/>
              </a:rPr>
              <a:t>s, </a:t>
            </a:r>
            <a:r>
              <a:rPr lang="en-US" sz="4000" dirty="0">
                <a:solidFill>
                  <a:srgbClr val="21C5FF"/>
                </a:solidFill>
                <a:latin typeface="Times New Roman" panose="02020603050405020304" pitchFamily="18" charset="0"/>
                <a:cs typeface="Times New Roman" panose="02020603050405020304" pitchFamily="18" charset="0"/>
              </a:rPr>
              <a:t>bank</a:t>
            </a:r>
            <a:r>
              <a:rPr lang="en-US" sz="4000" dirty="0">
                <a:latin typeface="Times New Roman" panose="02020603050405020304" pitchFamily="18" charset="0"/>
                <a:cs typeface="Times New Roman" panose="02020603050405020304" pitchFamily="18" charset="0"/>
              </a:rPr>
              <a:t> and </a:t>
            </a:r>
            <a:r>
              <a:rPr lang="en-US" sz="4000" dirty="0">
                <a:solidFill>
                  <a:srgbClr val="21C5FF"/>
                </a:solidFill>
                <a:latin typeface="Times New Roman" panose="02020603050405020304" pitchFamily="18" charset="0"/>
                <a:cs typeface="Times New Roman" panose="02020603050405020304" pitchFamily="18" charset="0"/>
              </a:rPr>
              <a:t>e-business</a:t>
            </a:r>
            <a:r>
              <a:rPr lang="en-US" sz="4000" dirty="0">
                <a:latin typeface="Times New Roman" panose="02020603050405020304" pitchFamily="18" charset="0"/>
                <a:cs typeface="Times New Roman" panose="02020603050405020304" pitchFamily="18" charset="0"/>
              </a:rPr>
              <a:t>. </a:t>
            </a:r>
          </a:p>
          <a:p>
            <a:pPr algn="just">
              <a:lnSpc>
                <a:spcPct val="100000"/>
              </a:lnSpc>
              <a:spcBef>
                <a:spcPts val="600"/>
              </a:spcBef>
            </a:pPr>
            <a:r>
              <a:rPr lang="en-US" sz="4000" dirty="0">
                <a:latin typeface="Times New Roman" panose="02020603050405020304" pitchFamily="18" charset="0"/>
                <a:cs typeface="Times New Roman" panose="02020603050405020304" pitchFamily="18" charset="0"/>
              </a:rPr>
              <a:t>It is a model for business transaction to </a:t>
            </a:r>
            <a:r>
              <a:rPr lang="en-US" sz="4000" dirty="0">
                <a:solidFill>
                  <a:srgbClr val="21C5FF"/>
                </a:solidFill>
                <a:latin typeface="Times New Roman" panose="02020603050405020304" pitchFamily="18" charset="0"/>
                <a:cs typeface="Times New Roman" panose="02020603050405020304" pitchFamily="18" charset="0"/>
              </a:rPr>
              <a:t>authentication in 3 layers </a:t>
            </a:r>
            <a:r>
              <a:rPr lang="en-US" sz="4000" dirty="0">
                <a:latin typeface="Times New Roman" panose="02020603050405020304" pitchFamily="18" charset="0"/>
                <a:cs typeface="Times New Roman" panose="02020603050405020304" pitchFamily="18" charset="0"/>
              </a:rPr>
              <a:t>using the fingerprints.</a:t>
            </a:r>
          </a:p>
        </p:txBody>
      </p:sp>
      <p:sp>
        <p:nvSpPr>
          <p:cNvPr id="4" name="Slide Number Placeholder 3"/>
          <p:cNvSpPr>
            <a:spLocks noGrp="1"/>
          </p:cNvSpPr>
          <p:nvPr>
            <p:ph type="sldNum" sz="quarter" idx="12"/>
          </p:nvPr>
        </p:nvSpPr>
        <p:spPr/>
        <p:txBody>
          <a:bodyPr/>
          <a:lstStyle/>
          <a:p>
            <a:fld id="{F76AFB52-4177-4145-B77F-C0DB6F3838FB}" type="slidenum">
              <a:rPr lang="en-US" smtClean="0"/>
              <a:t>13</a:t>
            </a:fld>
            <a:endParaRPr lang="en-US"/>
          </a:p>
        </p:txBody>
      </p:sp>
      <p:sp>
        <p:nvSpPr>
          <p:cNvPr id="5" name="Footer Placeholder 4">
            <a:extLst>
              <a:ext uri="{FF2B5EF4-FFF2-40B4-BE49-F238E27FC236}">
                <a16:creationId xmlns:a16="http://schemas.microsoft.com/office/drawing/2014/main" id="{4EC59196-F021-FB92-4B66-4388875FCEFE}"/>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07778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p:txBody>
          <a:bodyPr/>
          <a:lstStyle/>
          <a:p>
            <a:pPr algn="just"/>
            <a:r>
              <a:rPr lang="en-US" sz="4000" dirty="0">
                <a:latin typeface="Times New Roman" panose="02020603050405020304" pitchFamily="18" charset="0"/>
                <a:cs typeface="Times New Roman" panose="02020603050405020304" pitchFamily="18" charset="0"/>
              </a:rPr>
              <a:t>Operating System : Windows 10 or later</a:t>
            </a:r>
          </a:p>
          <a:p>
            <a:pPr algn="just"/>
            <a:r>
              <a:rPr lang="en-US" sz="4000" dirty="0">
                <a:latin typeface="Times New Roman" panose="02020603050405020304" pitchFamily="18" charset="0"/>
                <a:cs typeface="Times New Roman" panose="02020603050405020304" pitchFamily="18" charset="0"/>
              </a:rPr>
              <a:t>Tool : NetBeans </a:t>
            </a:r>
            <a:endParaRPr lang="en-IN" sz="4000" dirty="0">
              <a:latin typeface="Times New Roman" panose="02020603050405020304" pitchFamily="18" charset="0"/>
              <a:cs typeface="Times New Roman" panose="02020603050405020304" pitchFamily="18" charset="0"/>
            </a:endParaRPr>
          </a:p>
          <a:p>
            <a:pPr algn="just"/>
            <a:r>
              <a:rPr lang="nn-NO" sz="4000" dirty="0">
                <a:latin typeface="Times New Roman" panose="02020603050405020304" pitchFamily="18" charset="0"/>
                <a:cs typeface="Times New Roman" panose="02020603050405020304" pitchFamily="18" charset="0"/>
              </a:rPr>
              <a:t>Processor : Intel i3</a:t>
            </a:r>
          </a:p>
          <a:p>
            <a:pPr algn="just"/>
            <a:r>
              <a:rPr lang="nn-NO" sz="4000" dirty="0">
                <a:latin typeface="Times New Roman" panose="02020603050405020304" pitchFamily="18" charset="0"/>
                <a:cs typeface="Times New Roman" panose="02020603050405020304" pitchFamily="18" charset="0"/>
              </a:rPr>
              <a:t>Hard disk : Minimum 80 GB</a:t>
            </a:r>
          </a:p>
          <a:p>
            <a:pPr algn="just"/>
            <a:r>
              <a:rPr lang="nn-NO" sz="4000" dirty="0">
                <a:latin typeface="Times New Roman" panose="02020603050405020304" pitchFamily="18" charset="0"/>
                <a:cs typeface="Times New Roman" panose="02020603050405020304" pitchFamily="18" charset="0"/>
              </a:rPr>
              <a:t>RAM : Minimum 4 GB</a:t>
            </a:r>
            <a:endParaRPr lang="en-IN" sz="40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F76AFB52-4177-4145-B77F-C0DB6F3838FB}" type="slidenum">
              <a:rPr lang="en-US" smtClean="0"/>
              <a:t>14</a:t>
            </a:fld>
            <a:endParaRPr lang="en-US"/>
          </a:p>
        </p:txBody>
      </p:sp>
      <p:sp>
        <p:nvSpPr>
          <p:cNvPr id="5" name="Footer Placeholder 4">
            <a:extLst>
              <a:ext uri="{FF2B5EF4-FFF2-40B4-BE49-F238E27FC236}">
                <a16:creationId xmlns:a16="http://schemas.microsoft.com/office/drawing/2014/main" id="{29F08A24-5F53-FDAB-9AA0-53A7D5961533}"/>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3985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ARCHITECTURE DIAGRAM</a:t>
            </a:r>
          </a:p>
        </p:txBody>
      </p:sp>
      <p:sp>
        <p:nvSpPr>
          <p:cNvPr id="4" name="Slide Number Placeholder 3"/>
          <p:cNvSpPr>
            <a:spLocks noGrp="1"/>
          </p:cNvSpPr>
          <p:nvPr>
            <p:ph type="sldNum" sz="quarter" idx="12"/>
          </p:nvPr>
        </p:nvSpPr>
        <p:spPr/>
        <p:txBody>
          <a:bodyPr/>
          <a:lstStyle/>
          <a:p>
            <a:fld id="{F76AFB52-4177-4145-B77F-C0DB6F3838FB}" type="slidenum">
              <a:rPr lang="en-US" smtClean="0"/>
              <a:t>15</a:t>
            </a:fld>
            <a:endParaRPr lang="en-US"/>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l="28952" t="33618" r="10471" b="12631"/>
          <a:stretch/>
        </p:blipFill>
        <p:spPr bwMode="auto">
          <a:xfrm>
            <a:off x="1863702" y="1544968"/>
            <a:ext cx="8718093" cy="4351338"/>
          </a:xfrm>
          <a:prstGeom prst="rect">
            <a:avLst/>
          </a:prstGeom>
          <a:ln>
            <a:noFill/>
          </a:ln>
          <a:extLst>
            <a:ext uri="{53640926-AAD7-44D8-BBD7-CCE9431645EC}">
              <a14:shadowObscured xmlns:a14="http://schemas.microsoft.com/office/drawing/2010/main"/>
            </a:ext>
          </a:extLst>
        </p:spPr>
      </p:pic>
      <p:pic>
        <p:nvPicPr>
          <p:cNvPr id="3" name="Picture 2" descr="A Study on User Authentication Methodology Using Numeric Password and  Fingerprint Biometric Information">
            <a:extLst>
              <a:ext uri="{FF2B5EF4-FFF2-40B4-BE49-F238E27FC236}">
                <a16:creationId xmlns:a16="http://schemas.microsoft.com/office/drawing/2014/main" id="{53EC8C53-53EF-FF61-F238-8A065377C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35" y="1622612"/>
            <a:ext cx="11497676" cy="487026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B2D0AB90-C974-1F89-0C8E-4EC9E25D8A53}"/>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38802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DATAFLOW DIAGRAM</a:t>
            </a:r>
          </a:p>
        </p:txBody>
      </p:sp>
      <p:sp>
        <p:nvSpPr>
          <p:cNvPr id="4" name="Slide Number Placeholder 3"/>
          <p:cNvSpPr>
            <a:spLocks noGrp="1"/>
          </p:cNvSpPr>
          <p:nvPr>
            <p:ph type="sldNum" sz="quarter" idx="12"/>
          </p:nvPr>
        </p:nvSpPr>
        <p:spPr/>
        <p:txBody>
          <a:bodyPr/>
          <a:lstStyle/>
          <a:p>
            <a:fld id="{F76AFB52-4177-4145-B77F-C0DB6F3838FB}" type="slidenum">
              <a:rPr lang="en-US" smtClean="0"/>
              <a:t>16</a:t>
            </a:fld>
            <a:endParaRPr lang="en-US"/>
          </a:p>
        </p:txBody>
      </p:sp>
      <p:pic>
        <p:nvPicPr>
          <p:cNvPr id="11" name="Content Placeholder 10">
            <a:extLst>
              <a:ext uri="{FF2B5EF4-FFF2-40B4-BE49-F238E27FC236}">
                <a16:creationId xmlns:a16="http://schemas.microsoft.com/office/drawing/2014/main" id="{843CBB66-B43B-25D9-BE17-D313FBED7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134" y="1825625"/>
            <a:ext cx="7199731" cy="4351338"/>
          </a:xfrm>
        </p:spPr>
      </p:pic>
      <p:sp>
        <p:nvSpPr>
          <p:cNvPr id="3" name="Footer Placeholder 2">
            <a:extLst>
              <a:ext uri="{FF2B5EF4-FFF2-40B4-BE49-F238E27FC236}">
                <a16:creationId xmlns:a16="http://schemas.microsoft.com/office/drawing/2014/main" id="{A603FA4B-B56A-85F7-A967-1A9B1E051D0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70759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DATAFLOW DIAGRAM(CONTD…)</a:t>
            </a:r>
            <a:endParaRPr lang="en-US" dirty="0"/>
          </a:p>
        </p:txBody>
      </p:sp>
      <p:sp>
        <p:nvSpPr>
          <p:cNvPr id="3" name="Content Placeholder 2"/>
          <p:cNvSpPr>
            <a:spLocks noGrp="1"/>
          </p:cNvSpPr>
          <p:nvPr>
            <p:ph idx="1"/>
          </p:nvPr>
        </p:nvSpPr>
        <p:spPr>
          <a:xfrm>
            <a:off x="838200" y="1834861"/>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Level 2 DFD:</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76AFB52-4177-4145-B77F-C0DB6F3838FB}" type="slidenum">
              <a:rPr lang="en-US" smtClean="0"/>
              <a:t>17</a:t>
            </a:fld>
            <a:endParaRPr lang="en-US"/>
          </a:p>
        </p:txBody>
      </p:sp>
      <p:pic>
        <p:nvPicPr>
          <p:cNvPr id="6" name="Picture 5">
            <a:extLst>
              <a:ext uri="{FF2B5EF4-FFF2-40B4-BE49-F238E27FC236}">
                <a16:creationId xmlns:a16="http://schemas.microsoft.com/office/drawing/2014/main" id="{A6A95A32-94D3-DC3A-F125-F833A577C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181" y="1388110"/>
            <a:ext cx="10416619" cy="4968240"/>
          </a:xfrm>
          <a:prstGeom prst="rect">
            <a:avLst/>
          </a:prstGeom>
        </p:spPr>
      </p:pic>
      <p:sp>
        <p:nvSpPr>
          <p:cNvPr id="5" name="Footer Placeholder 4">
            <a:extLst>
              <a:ext uri="{FF2B5EF4-FFF2-40B4-BE49-F238E27FC236}">
                <a16:creationId xmlns:a16="http://schemas.microsoft.com/office/drawing/2014/main" id="{92FC25E7-DEBF-E596-8D2F-9A25B1208AAF}"/>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17211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DATAFLOW DIAGRAM(CONTD…)</a:t>
            </a:r>
          </a:p>
        </p:txBody>
      </p:sp>
      <p:sp>
        <p:nvSpPr>
          <p:cNvPr id="4" name="Slide Number Placeholder 3"/>
          <p:cNvSpPr>
            <a:spLocks noGrp="1"/>
          </p:cNvSpPr>
          <p:nvPr>
            <p:ph type="sldNum" sz="quarter" idx="12"/>
          </p:nvPr>
        </p:nvSpPr>
        <p:spPr/>
        <p:txBody>
          <a:bodyPr/>
          <a:lstStyle/>
          <a:p>
            <a:fld id="{F76AFB52-4177-4145-B77F-C0DB6F3838FB}" type="slidenum">
              <a:rPr lang="en-US" smtClean="0"/>
              <a:t>18</a:t>
            </a:fld>
            <a:endParaRPr lang="en-US"/>
          </a:p>
        </p:txBody>
      </p:sp>
      <p:pic>
        <p:nvPicPr>
          <p:cNvPr id="7" name="Content Placeholder 6">
            <a:extLst>
              <a:ext uri="{FF2B5EF4-FFF2-40B4-BE49-F238E27FC236}">
                <a16:creationId xmlns:a16="http://schemas.microsoft.com/office/drawing/2014/main" id="{B0ED03E1-944B-D8BA-207F-1C364BFC0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185" y="1825625"/>
            <a:ext cx="7787629" cy="4351338"/>
          </a:xfrm>
        </p:spPr>
      </p:pic>
      <p:sp>
        <p:nvSpPr>
          <p:cNvPr id="3" name="Footer Placeholder 2">
            <a:extLst>
              <a:ext uri="{FF2B5EF4-FFF2-40B4-BE49-F238E27FC236}">
                <a16:creationId xmlns:a16="http://schemas.microsoft.com/office/drawing/2014/main" id="{6839DF3F-C16D-5DE8-EF0F-FBF7157FBE14}"/>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69863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6BB5-1F70-E5B5-0DCA-D8F51EE6395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USE CASE DIAGRAM</a:t>
            </a:r>
          </a:p>
        </p:txBody>
      </p:sp>
      <p:sp>
        <p:nvSpPr>
          <p:cNvPr id="4" name="Slide Number Placeholder 3">
            <a:extLst>
              <a:ext uri="{FF2B5EF4-FFF2-40B4-BE49-F238E27FC236}">
                <a16:creationId xmlns:a16="http://schemas.microsoft.com/office/drawing/2014/main" id="{C8CCC250-2C1A-7508-E997-D676752D64FB}"/>
              </a:ext>
            </a:extLst>
          </p:cNvPr>
          <p:cNvSpPr>
            <a:spLocks noGrp="1"/>
          </p:cNvSpPr>
          <p:nvPr>
            <p:ph type="sldNum" sz="quarter" idx="12"/>
          </p:nvPr>
        </p:nvSpPr>
        <p:spPr/>
        <p:txBody>
          <a:bodyPr/>
          <a:lstStyle/>
          <a:p>
            <a:fld id="{F76AFB52-4177-4145-B77F-C0DB6F3838FB}" type="slidenum">
              <a:rPr lang="en-US" smtClean="0"/>
              <a:t>19</a:t>
            </a:fld>
            <a:endParaRPr lang="en-US"/>
          </a:p>
        </p:txBody>
      </p:sp>
      <p:pic>
        <p:nvPicPr>
          <p:cNvPr id="5" name="image4.jpeg">
            <a:extLst>
              <a:ext uri="{FF2B5EF4-FFF2-40B4-BE49-F238E27FC236}">
                <a16:creationId xmlns:a16="http://schemas.microsoft.com/office/drawing/2014/main" id="{3139D41F-6025-C9C7-C711-7D2C99C00EA0}"/>
              </a:ext>
            </a:extLst>
          </p:cNvPr>
          <p:cNvPicPr>
            <a:picLocks noGrp="1" noChangeAspect="1"/>
          </p:cNvPicPr>
          <p:nvPr>
            <p:ph idx="1"/>
          </p:nvPr>
        </p:nvPicPr>
        <p:blipFill>
          <a:blip r:embed="rId2" cstate="print"/>
          <a:stretch>
            <a:fillRect/>
          </a:stretch>
        </p:blipFill>
        <p:spPr>
          <a:xfrm>
            <a:off x="1981199" y="1825625"/>
            <a:ext cx="7763435" cy="4351338"/>
          </a:xfrm>
          <a:prstGeom prst="rect">
            <a:avLst/>
          </a:prstGeom>
        </p:spPr>
      </p:pic>
      <p:sp>
        <p:nvSpPr>
          <p:cNvPr id="3" name="Footer Placeholder 2">
            <a:extLst>
              <a:ext uri="{FF2B5EF4-FFF2-40B4-BE49-F238E27FC236}">
                <a16:creationId xmlns:a16="http://schemas.microsoft.com/office/drawing/2014/main" id="{62210314-FAF4-79E6-8CE4-B12351B1919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816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0276" y="185005"/>
            <a:ext cx="10058400" cy="1098852"/>
          </a:xfrm>
        </p:spPr>
        <p:txBody>
          <a:bodyPr>
            <a:norm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10276" y="1666855"/>
            <a:ext cx="10854195" cy="5400192"/>
          </a:xfrm>
        </p:spPr>
        <p:txBody>
          <a:bodyPr>
            <a:noAutofit/>
          </a:bodyPr>
          <a:lstStyle/>
          <a:p>
            <a:pPr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Comparison of contactless fingerprint images with contact-based fingerprints is critical for the success of emerging contactless fingerprint technologies. </a:t>
            </a:r>
          </a:p>
          <a:p>
            <a:pPr algn="just"/>
            <a:r>
              <a:rPr lang="en-US" sz="4000" dirty="0">
                <a:latin typeface="Times New Roman" panose="02020603050405020304" pitchFamily="18" charset="0"/>
                <a:cs typeface="Times New Roman" panose="02020603050405020304" pitchFamily="18" charset="0"/>
              </a:rPr>
              <a:t>This  offer more hygienic and deformation-free acquisition of fingerprint features.</a:t>
            </a:r>
            <a:endParaRPr lang="en-US" sz="4000" dirty="0">
              <a:solidFill>
                <a:srgbClr val="7030A0"/>
              </a:solidFill>
              <a:latin typeface="Times New Roman" panose="02020603050405020304" pitchFamily="18" charset="0"/>
              <a:cs typeface="Times New Roman" panose="02020603050405020304" pitchFamily="18" charset="0"/>
            </a:endParaRPr>
          </a:p>
          <a:p>
            <a:pPr marL="0" indent="0" algn="just">
              <a:buNone/>
            </a:pP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76AFB52-4177-4145-B77F-C0DB6F3838FB}" type="slidenum">
              <a:rPr lang="en-US" sz="2500" smtClean="0"/>
              <a:t>2</a:t>
            </a:fld>
            <a:endParaRPr lang="en-US" sz="2500" dirty="0"/>
          </a:p>
        </p:txBody>
      </p:sp>
      <p:sp>
        <p:nvSpPr>
          <p:cNvPr id="5" name="Footer Placeholder 4">
            <a:extLst>
              <a:ext uri="{FF2B5EF4-FFF2-40B4-BE49-F238E27FC236}">
                <a16:creationId xmlns:a16="http://schemas.microsoft.com/office/drawing/2014/main" id="{2FD46415-CBAC-3240-CC0D-94E050345C7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8229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AF6-1782-8A39-E56E-A39D25919B00}"/>
              </a:ext>
            </a:extLst>
          </p:cNvPr>
          <p:cNvSpPr>
            <a:spLocks noGrp="1"/>
          </p:cNvSpPr>
          <p:nvPr>
            <p:ph type="title"/>
          </p:nvPr>
        </p:nvSpPr>
        <p:spPr/>
        <p:txBody>
          <a:bodyPr>
            <a:normAutofit/>
          </a:bodyPr>
          <a:lstStyle/>
          <a:p>
            <a:pPr marL="914400" lvl="2" algn="ctr">
              <a:spcBef>
                <a:spcPts val="300"/>
              </a:spcBef>
              <a:spcAft>
                <a:spcPts val="0"/>
              </a:spcAft>
              <a:buClr>
                <a:srgbClr val="212121"/>
              </a:buClr>
              <a:buSzPts val="1400"/>
              <a:tabLst>
                <a:tab pos="463550" algn="l"/>
              </a:tabLst>
            </a:pPr>
            <a:r>
              <a:rPr lang="en-US" sz="4400" b="1" kern="0" spc="-5" dirty="0">
                <a:solidFill>
                  <a:srgbClr val="212121"/>
                </a:solidFill>
                <a:effectLst/>
                <a:latin typeface="Times New Roman" panose="02020603050405020304" pitchFamily="18" charset="0"/>
                <a:ea typeface="Times New Roman" panose="02020603050405020304" pitchFamily="18" charset="0"/>
              </a:rPr>
              <a:t>SEQUENCE</a:t>
            </a:r>
            <a:r>
              <a:rPr lang="en-US" sz="4400" b="1" kern="0" spc="-35" dirty="0">
                <a:solidFill>
                  <a:srgbClr val="212121"/>
                </a:solidFill>
                <a:effectLst/>
                <a:latin typeface="Times New Roman" panose="02020603050405020304" pitchFamily="18" charset="0"/>
                <a:ea typeface="Times New Roman" panose="02020603050405020304" pitchFamily="18" charset="0"/>
              </a:rPr>
              <a:t> </a:t>
            </a:r>
            <a:r>
              <a:rPr lang="en-US" sz="4400" b="1" kern="0" spc="-5" dirty="0">
                <a:solidFill>
                  <a:srgbClr val="212121"/>
                </a:solidFill>
                <a:effectLst/>
                <a:latin typeface="Times New Roman" panose="02020603050405020304" pitchFamily="18" charset="0"/>
                <a:ea typeface="Times New Roman" panose="02020603050405020304" pitchFamily="18" charset="0"/>
              </a:rPr>
              <a:t>DIAGRAM</a:t>
            </a:r>
            <a:endParaRPr lang="en-IN" sz="4400" b="1" kern="0" spc="-5"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9C6B72C-5714-E0E3-F6F4-2EAD1108DDE4}"/>
              </a:ext>
            </a:extLst>
          </p:cNvPr>
          <p:cNvSpPr>
            <a:spLocks noGrp="1"/>
          </p:cNvSpPr>
          <p:nvPr>
            <p:ph type="sldNum" sz="quarter" idx="12"/>
          </p:nvPr>
        </p:nvSpPr>
        <p:spPr/>
        <p:txBody>
          <a:bodyPr/>
          <a:lstStyle/>
          <a:p>
            <a:fld id="{F76AFB52-4177-4145-B77F-C0DB6F3838FB}" type="slidenum">
              <a:rPr lang="en-US" smtClean="0"/>
              <a:t>20</a:t>
            </a:fld>
            <a:endParaRPr lang="en-US"/>
          </a:p>
        </p:txBody>
      </p:sp>
      <p:pic>
        <p:nvPicPr>
          <p:cNvPr id="5" name="image7.jpeg">
            <a:extLst>
              <a:ext uri="{FF2B5EF4-FFF2-40B4-BE49-F238E27FC236}">
                <a16:creationId xmlns:a16="http://schemas.microsoft.com/office/drawing/2014/main" id="{78EB9135-1D19-372C-3395-1AEDF5E87BBA}"/>
              </a:ext>
            </a:extLst>
          </p:cNvPr>
          <p:cNvPicPr>
            <a:picLocks noGrp="1" noChangeAspect="1"/>
          </p:cNvPicPr>
          <p:nvPr>
            <p:ph idx="1"/>
          </p:nvPr>
        </p:nvPicPr>
        <p:blipFill>
          <a:blip r:embed="rId2" cstate="print"/>
          <a:stretch>
            <a:fillRect/>
          </a:stretch>
        </p:blipFill>
        <p:spPr>
          <a:xfrm>
            <a:off x="2124636" y="1825625"/>
            <a:ext cx="7377952" cy="4351338"/>
          </a:xfrm>
          <a:prstGeom prst="rect">
            <a:avLst/>
          </a:prstGeom>
        </p:spPr>
      </p:pic>
      <p:sp>
        <p:nvSpPr>
          <p:cNvPr id="3" name="Footer Placeholder 2">
            <a:extLst>
              <a:ext uri="{FF2B5EF4-FFF2-40B4-BE49-F238E27FC236}">
                <a16:creationId xmlns:a16="http://schemas.microsoft.com/office/drawing/2014/main" id="{2661F1BE-E0DE-A46B-5850-4FCFAE63CC8D}"/>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92098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Module 1: Preprocessing</a:t>
            </a:r>
          </a:p>
          <a:p>
            <a:r>
              <a:rPr lang="en-US" sz="4000" dirty="0">
                <a:latin typeface="Times New Roman" panose="02020603050405020304" pitchFamily="18" charset="0"/>
                <a:cs typeface="Times New Roman" panose="02020603050405020304" pitchFamily="18" charset="0"/>
              </a:rPr>
              <a:t> Module 2: Minutiae feature extraction</a:t>
            </a:r>
          </a:p>
          <a:p>
            <a:r>
              <a:rPr lang="en-US" sz="4000" dirty="0">
                <a:latin typeface="Times New Roman" panose="02020603050405020304" pitchFamily="18" charset="0"/>
                <a:cs typeface="Times New Roman" panose="02020603050405020304" pitchFamily="18" charset="0"/>
              </a:rPr>
              <a:t>Module 3: Fingerprint Authentication </a:t>
            </a:r>
          </a:p>
          <a:p>
            <a:r>
              <a:rPr lang="en-US" sz="4000" dirty="0">
                <a:latin typeface="Times New Roman" panose="02020603050405020304" pitchFamily="18" charset="0"/>
                <a:cs typeface="Times New Roman" panose="02020603050405020304" pitchFamily="18" charset="0"/>
              </a:rPr>
              <a:t>Module 4: Secured bank transaction</a:t>
            </a:r>
          </a:p>
        </p:txBody>
      </p:sp>
      <p:sp>
        <p:nvSpPr>
          <p:cNvPr id="4" name="Slide Number Placeholder 3"/>
          <p:cNvSpPr>
            <a:spLocks noGrp="1"/>
          </p:cNvSpPr>
          <p:nvPr>
            <p:ph type="sldNum" sz="quarter" idx="12"/>
          </p:nvPr>
        </p:nvSpPr>
        <p:spPr/>
        <p:txBody>
          <a:bodyPr/>
          <a:lstStyle/>
          <a:p>
            <a:fld id="{F76AFB52-4177-4145-B77F-C0DB6F3838FB}" type="slidenum">
              <a:rPr lang="en-US" smtClean="0"/>
              <a:t>21</a:t>
            </a:fld>
            <a:endParaRPr lang="en-US"/>
          </a:p>
        </p:txBody>
      </p:sp>
      <p:sp>
        <p:nvSpPr>
          <p:cNvPr id="5" name="Footer Placeholder 4">
            <a:extLst>
              <a:ext uri="{FF2B5EF4-FFF2-40B4-BE49-F238E27FC236}">
                <a16:creationId xmlns:a16="http://schemas.microsoft.com/office/drawing/2014/main" id="{B1288BC4-EF69-D3F5-2606-8D751F4B629B}"/>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494886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Preprocessing</a:t>
            </a:r>
          </a:p>
        </p:txBody>
      </p:sp>
      <p:sp>
        <p:nvSpPr>
          <p:cNvPr id="4" name="Slide Number Placeholder 3"/>
          <p:cNvSpPr>
            <a:spLocks noGrp="1"/>
          </p:cNvSpPr>
          <p:nvPr>
            <p:ph type="sldNum" sz="quarter" idx="12"/>
          </p:nvPr>
        </p:nvSpPr>
        <p:spPr/>
        <p:txBody>
          <a:bodyPr/>
          <a:lstStyle/>
          <a:p>
            <a:fld id="{F76AFB52-4177-4145-B77F-C0DB6F3838FB}" type="slidenum">
              <a:rPr lang="en-US" smtClean="0"/>
              <a:t>22</a:t>
            </a:fld>
            <a:endParaRPr lang="en-US"/>
          </a:p>
        </p:txBody>
      </p:sp>
      <p:sp>
        <p:nvSpPr>
          <p:cNvPr id="6" name="Content Placeholder 5"/>
          <p:cNvSpPr>
            <a:spLocks noGrp="1"/>
          </p:cNvSpPr>
          <p:nvPr>
            <p:ph idx="1"/>
          </p:nvPr>
        </p:nvSpPr>
        <p:spPr>
          <a:xfrm>
            <a:off x="376134" y="1087914"/>
            <a:ext cx="11439732" cy="4895850"/>
          </a:xfrm>
        </p:spPr>
        <p:txBody>
          <a:bodyPr>
            <a:noAutofit/>
          </a:bodyPr>
          <a:lstStyle/>
          <a:p>
            <a:pPr algn="just"/>
            <a:r>
              <a:rPr lang="en-US" dirty="0">
                <a:latin typeface="Times New Roman" panose="02020603050405020304" pitchFamily="18" charset="0"/>
                <a:cs typeface="Times New Roman" panose="02020603050405020304" pitchFamily="18" charset="0"/>
              </a:rPr>
              <a:t>In fingerprint recognition system preprocessing of a finger print is done to improve the fingerprint quality before extracting necessary information for the comparison phase.</a:t>
            </a:r>
          </a:p>
          <a:p>
            <a:pPr algn="just"/>
            <a:r>
              <a:rPr lang="en-US" dirty="0">
                <a:latin typeface="Times New Roman" panose="02020603050405020304" pitchFamily="18" charset="0"/>
                <a:cs typeface="Times New Roman" panose="02020603050405020304" pitchFamily="18" charset="0"/>
              </a:rPr>
              <a:t>The grayscale transformation in preprocessing allows us to reduce the space used for recording data included in the image; in  fact, the color pixels require 24 bits to be able to represent the different levels of colors, on the  other hand in grayscale we only need 8 bits for each pixel since we have only 256 gray levels.</a:t>
            </a:r>
          </a:p>
          <a:p>
            <a:pPr algn="just"/>
            <a:r>
              <a:rPr lang="en-US" dirty="0">
                <a:latin typeface="Times New Roman" panose="02020603050405020304" pitchFamily="18" charset="0"/>
                <a:cs typeface="Times New Roman" panose="02020603050405020304" pitchFamily="18" charset="0"/>
              </a:rPr>
              <a:t>The normalization operation makes it possible to increase the contrasts in the image by making a certain adjustment to the gray levels  without affecting the useful information included in the fingerprint image.</a:t>
            </a:r>
          </a:p>
          <a:p>
            <a:pPr algn="just"/>
            <a:r>
              <a:rPr lang="en-US" dirty="0">
                <a:latin typeface="Times New Roman" panose="02020603050405020304" pitchFamily="18" charset="0"/>
                <a:cs typeface="Times New Roman" panose="02020603050405020304" pitchFamily="18" charset="0"/>
              </a:rPr>
              <a:t>Segmentation is the  last step in preprocessing aims to minimize the noise present in the fingerprint image.</a:t>
            </a:r>
          </a:p>
          <a:p>
            <a:pPr algn="just"/>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B75DAB2-EEE5-6268-FAFF-ABED54C59226}"/>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69323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438" y="136525"/>
            <a:ext cx="10891982" cy="1325563"/>
          </a:xfrm>
        </p:spPr>
        <p:txBody>
          <a:bodyPr>
            <a:normAutofit/>
          </a:bodyPr>
          <a:lstStyle/>
          <a:p>
            <a:pPr algn="ctr"/>
            <a:r>
              <a:rPr lang="en-US" sz="4400" b="1" dirty="0">
                <a:latin typeface="Times New Roman" panose="02020603050405020304" pitchFamily="18" charset="0"/>
                <a:cs typeface="Times New Roman" panose="02020603050405020304" pitchFamily="18" charset="0"/>
              </a:rPr>
              <a:t>    Minutiae feature extraction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6820" y="1631196"/>
            <a:ext cx="11270510" cy="4993722"/>
          </a:xfrm>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Minutiae extraction algorithm</a:t>
            </a:r>
          </a:p>
          <a:p>
            <a:pPr algn="just"/>
            <a:r>
              <a:rPr lang="en-US" sz="3200" dirty="0">
                <a:latin typeface="Times New Roman" panose="02020603050405020304" pitchFamily="18" charset="0"/>
                <a:cs typeface="Times New Roman" panose="02020603050405020304" pitchFamily="18" charset="0"/>
              </a:rPr>
              <a:t>The minutiae based algorithm is widely used for fingerprint authentication. One of the significant parts of this algorithm is the classification of fingerprints which allows minimizing significantly the number of fingerprints referenced for each identification procedure</a:t>
            </a:r>
            <a:r>
              <a:rPr lang="en-US" sz="3200" b="1"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The fingerprint feature extraction process aims at finding various minutiae points in a fingerprint to use them further for fingerprint matching.</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76AFB52-4177-4145-B77F-C0DB6F3838FB}" type="slidenum">
              <a:rPr lang="en-US" smtClean="0"/>
              <a:t>23</a:t>
            </a:fld>
            <a:endParaRPr lang="en-US"/>
          </a:p>
        </p:txBody>
      </p:sp>
      <p:sp>
        <p:nvSpPr>
          <p:cNvPr id="5" name="Footer Placeholder 4">
            <a:extLst>
              <a:ext uri="{FF2B5EF4-FFF2-40B4-BE49-F238E27FC236}">
                <a16:creationId xmlns:a16="http://schemas.microsoft.com/office/drawing/2014/main" id="{9BF21CDA-AEA7-E0A0-69F2-1D8E7498C4E5}"/>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04888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6275AE-21EE-ED22-151E-0D1790BD0E53}"/>
              </a:ext>
            </a:extLst>
          </p:cNvPr>
          <p:cNvSpPr>
            <a:spLocks noGrp="1"/>
          </p:cNvSpPr>
          <p:nvPr>
            <p:ph type="sldNum" sz="quarter" idx="12"/>
          </p:nvPr>
        </p:nvSpPr>
        <p:spPr/>
        <p:txBody>
          <a:bodyPr/>
          <a:lstStyle/>
          <a:p>
            <a:fld id="{F76AFB52-4177-4145-B77F-C0DB6F3838FB}" type="slidenum">
              <a:rPr lang="en-US" smtClean="0"/>
              <a:t>24</a:t>
            </a:fld>
            <a:endParaRPr lang="en-US"/>
          </a:p>
        </p:txBody>
      </p:sp>
      <p:sp>
        <p:nvSpPr>
          <p:cNvPr id="3" name="Content Placeholder 2">
            <a:extLst>
              <a:ext uri="{FF2B5EF4-FFF2-40B4-BE49-F238E27FC236}">
                <a16:creationId xmlns:a16="http://schemas.microsoft.com/office/drawing/2014/main" id="{67A02532-8925-3EB8-EF62-56053BCAB08E}"/>
              </a:ext>
            </a:extLst>
          </p:cNvPr>
          <p:cNvSpPr>
            <a:spLocks noGrp="1"/>
          </p:cNvSpPr>
          <p:nvPr>
            <p:ph idx="4294967295"/>
          </p:nvPr>
        </p:nvSpPr>
        <p:spPr>
          <a:xfrm>
            <a:off x="329937" y="698936"/>
            <a:ext cx="11338411" cy="435133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CN=0.5∑ | Pi - Pi+1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40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where P9=P1. It is defined as half the sum of the differences between pairs of adjacent pixels in the eight neighborhood. Using the properties of the CN, the ridge pixel can then be classified as a ridge ending, bifurcation or non-minutiae point. For example, a ridge pixel with a CN of one corresponds to a ridge ending, and a CN of three corresponds to a bifurcation.</a:t>
            </a:r>
            <a:endParaRPr lang="en-IN" sz="4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0E90747-0882-3B56-92E9-021AB4C11503}"/>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409664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Fingerprint Authentication</a:t>
            </a:r>
          </a:p>
        </p:txBody>
      </p:sp>
      <p:sp>
        <p:nvSpPr>
          <p:cNvPr id="3" name="Content Placeholder 2"/>
          <p:cNvSpPr>
            <a:spLocks noGrp="1"/>
          </p:cNvSpPr>
          <p:nvPr>
            <p:ph idx="1"/>
          </p:nvPr>
        </p:nvSpPr>
        <p:spPr>
          <a:xfrm>
            <a:off x="571500" y="1463485"/>
            <a:ext cx="10515600" cy="4738137"/>
          </a:xfrm>
        </p:spPr>
        <p:txBody>
          <a:bodyPr>
            <a:normAutofit/>
          </a:bodyPr>
          <a:lstStyle/>
          <a:p>
            <a:pPr algn="just"/>
            <a:r>
              <a:rPr lang="en-US" sz="3200" dirty="0">
                <a:latin typeface="Times New Roman" panose="02020603050405020304" pitchFamily="18" charset="0"/>
                <a:cs typeface="Times New Roman" panose="02020603050405020304" pitchFamily="18" charset="0"/>
              </a:rPr>
              <a:t>After extraction for a given pair of contact and contactless fingerprint images ,we compute a final match score as a weighted fusion of the individual scores .</a:t>
            </a:r>
          </a:p>
          <a:p>
            <a:pPr algn="just"/>
            <a:r>
              <a:rPr lang="en-US" sz="3200" dirty="0">
                <a:latin typeface="Times New Roman" panose="02020603050405020304" pitchFamily="18" charset="0"/>
                <a:cs typeface="Times New Roman" panose="02020603050405020304" pitchFamily="18" charset="0"/>
              </a:rPr>
              <a:t>Finally , based on that similarity score the comparison between fingerprints is done.</a:t>
            </a:r>
          </a:p>
          <a:p>
            <a:pPr algn="just"/>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76AFB52-4177-4145-B77F-C0DB6F3838FB}" type="slidenum">
              <a:rPr lang="en-US" smtClean="0"/>
              <a:t>25</a:t>
            </a:fld>
            <a:endParaRPr lang="en-US"/>
          </a:p>
        </p:txBody>
      </p:sp>
      <p:sp>
        <p:nvSpPr>
          <p:cNvPr id="5" name="Footer Placeholder 4">
            <a:extLst>
              <a:ext uri="{FF2B5EF4-FFF2-40B4-BE49-F238E27FC236}">
                <a16:creationId xmlns:a16="http://schemas.microsoft.com/office/drawing/2014/main" id="{3E07789B-4CCC-7CCE-2E93-084C26B30E1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40798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107"/>
            <a:ext cx="10515600" cy="1325563"/>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Secured bank transaction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8492" y="1090135"/>
            <a:ext cx="11557748" cy="3989447"/>
          </a:xfrm>
        </p:spPr>
        <p:txBody>
          <a:bodyPr>
            <a:noAutofit/>
          </a:bodyPr>
          <a:lstStyle/>
          <a:p>
            <a:pPr algn="just"/>
            <a:r>
              <a:rPr lang="en-US" sz="3200" dirty="0">
                <a:latin typeface="Times New Roman" panose="02020603050405020304" pitchFamily="18" charset="0"/>
                <a:cs typeface="Times New Roman" panose="02020603050405020304" pitchFamily="18" charset="0"/>
              </a:rPr>
              <a:t>To protect the security of accounts, verify your address before we can send you payment. To do so, we mail a Personal Identification Number (PIN) to your payee profile address.</a:t>
            </a:r>
          </a:p>
          <a:p>
            <a:pPr algn="just"/>
            <a:r>
              <a:rPr lang="en-US" sz="3200" dirty="0">
                <a:latin typeface="Times New Roman" panose="02020603050405020304" pitchFamily="18" charset="0"/>
                <a:cs typeface="Times New Roman" panose="02020603050405020304" pitchFamily="18" charset="0"/>
              </a:rPr>
              <a:t>You’ll then need to enter this PIN within your </a:t>
            </a:r>
            <a:r>
              <a:rPr lang="en-US" sz="3200" dirty="0" err="1">
                <a:latin typeface="Times New Roman" panose="02020603050405020304" pitchFamily="18" charset="0"/>
                <a:cs typeface="Times New Roman" panose="02020603050405020304" pitchFamily="18" charset="0"/>
              </a:rPr>
              <a:t>account.That</a:t>
            </a:r>
            <a:r>
              <a:rPr lang="en-US" sz="3200" dirty="0">
                <a:latin typeface="Times New Roman" panose="02020603050405020304" pitchFamily="18" charset="0"/>
                <a:cs typeface="Times New Roman" panose="02020603050405020304" pitchFamily="18" charset="0"/>
              </a:rPr>
              <a:t> can be used to authenticate the user to the system</a:t>
            </a:r>
          </a:p>
        </p:txBody>
      </p:sp>
      <p:sp>
        <p:nvSpPr>
          <p:cNvPr id="4" name="Slide Number Placeholder 3"/>
          <p:cNvSpPr>
            <a:spLocks noGrp="1"/>
          </p:cNvSpPr>
          <p:nvPr>
            <p:ph type="sldNum" sz="quarter" idx="12"/>
          </p:nvPr>
        </p:nvSpPr>
        <p:spPr/>
        <p:txBody>
          <a:bodyPr/>
          <a:lstStyle/>
          <a:p>
            <a:fld id="{F76AFB52-4177-4145-B77F-C0DB6F3838FB}" type="slidenum">
              <a:rPr lang="en-US" smtClean="0"/>
              <a:t>26</a:t>
            </a:fld>
            <a:endParaRPr lang="en-US"/>
          </a:p>
        </p:txBody>
      </p:sp>
      <p:sp>
        <p:nvSpPr>
          <p:cNvPr id="5" name="Footer Placeholder 4">
            <a:extLst>
              <a:ext uri="{FF2B5EF4-FFF2-40B4-BE49-F238E27FC236}">
                <a16:creationId xmlns:a16="http://schemas.microsoft.com/office/drawing/2014/main" id="{34075FFA-9A02-19AD-35D4-AB2DD490420A}"/>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600510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5D4-3EDD-6332-CB15-3BDB20B3374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43BDDCC8-4CF5-6E2D-2B83-3D1E4AB09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798" y="1690688"/>
            <a:ext cx="5958526" cy="4351338"/>
          </a:xfrm>
        </p:spPr>
      </p:pic>
      <p:sp>
        <p:nvSpPr>
          <p:cNvPr id="4" name="Slide Number Placeholder 3">
            <a:extLst>
              <a:ext uri="{FF2B5EF4-FFF2-40B4-BE49-F238E27FC236}">
                <a16:creationId xmlns:a16="http://schemas.microsoft.com/office/drawing/2014/main" id="{95C93C39-C4DE-F57C-1EA8-EAE3F9290FA4}"/>
              </a:ext>
            </a:extLst>
          </p:cNvPr>
          <p:cNvSpPr>
            <a:spLocks noGrp="1"/>
          </p:cNvSpPr>
          <p:nvPr>
            <p:ph type="sldNum" sz="quarter" idx="12"/>
          </p:nvPr>
        </p:nvSpPr>
        <p:spPr/>
        <p:txBody>
          <a:bodyPr/>
          <a:lstStyle/>
          <a:p>
            <a:fld id="{F76AFB52-4177-4145-B77F-C0DB6F3838FB}" type="slidenum">
              <a:rPr lang="en-US" smtClean="0"/>
              <a:t>27</a:t>
            </a:fld>
            <a:endParaRPr lang="en-US"/>
          </a:p>
        </p:txBody>
      </p:sp>
      <p:sp>
        <p:nvSpPr>
          <p:cNvPr id="8" name="TextBox 7">
            <a:extLst>
              <a:ext uri="{FF2B5EF4-FFF2-40B4-BE49-F238E27FC236}">
                <a16:creationId xmlns:a16="http://schemas.microsoft.com/office/drawing/2014/main" id="{CED67A93-5AF8-90E8-92D0-19738F778F67}"/>
              </a:ext>
            </a:extLst>
          </p:cNvPr>
          <p:cNvSpPr txBox="1"/>
          <p:nvPr/>
        </p:nvSpPr>
        <p:spPr>
          <a:xfrm>
            <a:off x="6808510" y="1838475"/>
            <a:ext cx="5012702" cy="3046988"/>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More minutiae points are detected in this algorithm as it focuses on whole topology of fingerprint. If more points are detected it's easy to match the fingerprint</a:t>
            </a:r>
          </a:p>
        </p:txBody>
      </p:sp>
      <p:sp>
        <p:nvSpPr>
          <p:cNvPr id="3" name="Footer Placeholder 2">
            <a:extLst>
              <a:ext uri="{FF2B5EF4-FFF2-40B4-BE49-F238E27FC236}">
                <a16:creationId xmlns:a16="http://schemas.microsoft.com/office/drawing/2014/main" id="{EAE3BA2C-0510-70D1-DC84-057FB09B2A7F}"/>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449206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OUTPUT(CONTD…)</a:t>
            </a:r>
            <a:endParaRPr lang="en-US" dirty="0"/>
          </a:p>
        </p:txBody>
      </p:sp>
      <p:sp>
        <p:nvSpPr>
          <p:cNvPr id="4" name="Slide Number Placeholder 3"/>
          <p:cNvSpPr>
            <a:spLocks noGrp="1"/>
          </p:cNvSpPr>
          <p:nvPr>
            <p:ph type="sldNum" sz="quarter" idx="12"/>
          </p:nvPr>
        </p:nvSpPr>
        <p:spPr/>
        <p:txBody>
          <a:bodyPr/>
          <a:lstStyle/>
          <a:p>
            <a:fld id="{F76AFB52-4177-4145-B77F-C0DB6F3838FB}" type="slidenum">
              <a:rPr lang="en-US" smtClean="0"/>
              <a:t>28</a:t>
            </a:fld>
            <a:endParaRPr lang="en-US"/>
          </a:p>
        </p:txBody>
      </p:sp>
      <p:sp>
        <p:nvSpPr>
          <p:cNvPr id="7" name="Content Placeholder 6">
            <a:extLst>
              <a:ext uri="{FF2B5EF4-FFF2-40B4-BE49-F238E27FC236}">
                <a16:creationId xmlns:a16="http://schemas.microsoft.com/office/drawing/2014/main" id="{12B53877-1F2A-4701-5143-A8BF5FE04954}"/>
              </a:ext>
            </a:extLst>
          </p:cNvPr>
          <p:cNvSpPr>
            <a:spLocks noGrp="1"/>
          </p:cNvSpPr>
          <p:nvPr>
            <p:ph idx="1"/>
          </p:nvPr>
        </p:nvSpPr>
        <p:spPr/>
        <p:txBody>
          <a:bodyPr/>
          <a:lstStyle/>
          <a:p>
            <a:pPr marL="0" indent="0">
              <a:buNone/>
            </a:pPr>
            <a:r>
              <a:rPr lang="en-US" dirty="0">
                <a:solidFill>
                  <a:schemeClr val="bg1"/>
                </a:solidFill>
              </a:rPr>
              <a:t>.</a:t>
            </a:r>
            <a:endParaRPr lang="en-IN" dirty="0">
              <a:solidFill>
                <a:schemeClr val="bg1"/>
              </a:solidFill>
            </a:endParaRPr>
          </a:p>
        </p:txBody>
      </p:sp>
      <p:pic>
        <p:nvPicPr>
          <p:cNvPr id="8" name="Picture 7">
            <a:extLst>
              <a:ext uri="{FF2B5EF4-FFF2-40B4-BE49-F238E27FC236}">
                <a16:creationId xmlns:a16="http://schemas.microsoft.com/office/drawing/2014/main" id="{C0D8EA2F-AB62-9F65-ECD8-AD7C9C0FE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347" y="1484593"/>
            <a:ext cx="9193305" cy="4351338"/>
          </a:xfrm>
          <a:prstGeom prst="rect">
            <a:avLst/>
          </a:prstGeom>
        </p:spPr>
      </p:pic>
      <p:sp>
        <p:nvSpPr>
          <p:cNvPr id="3" name="Footer Placeholder 2">
            <a:extLst>
              <a:ext uri="{FF2B5EF4-FFF2-40B4-BE49-F238E27FC236}">
                <a16:creationId xmlns:a16="http://schemas.microsoft.com/office/drawing/2014/main" id="{3D8C74F3-38F7-D41B-4A85-B78542078953}"/>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707064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OUTPUT(CONTD…)</a:t>
            </a:r>
            <a:endParaRPr lang="en-US"/>
          </a:p>
        </p:txBody>
      </p:sp>
      <p:sp>
        <p:nvSpPr>
          <p:cNvPr id="4" name="Slide Number Placeholder 3"/>
          <p:cNvSpPr>
            <a:spLocks noGrp="1"/>
          </p:cNvSpPr>
          <p:nvPr>
            <p:ph type="sldNum" sz="quarter" idx="12"/>
          </p:nvPr>
        </p:nvSpPr>
        <p:spPr/>
        <p:txBody>
          <a:bodyPr/>
          <a:lstStyle/>
          <a:p>
            <a:fld id="{F76AFB52-4177-4145-B77F-C0DB6F3838FB}" type="slidenum">
              <a:rPr lang="en-US" smtClean="0"/>
              <a:t>29</a:t>
            </a:fld>
            <a:endParaRPr lang="en-US"/>
          </a:p>
        </p:txBody>
      </p:sp>
      <p:pic>
        <p:nvPicPr>
          <p:cNvPr id="7" name="Content Placeholder 6">
            <a:extLst>
              <a:ext uri="{FF2B5EF4-FFF2-40B4-BE49-F238E27FC236}">
                <a16:creationId xmlns:a16="http://schemas.microsoft.com/office/drawing/2014/main" id="{504B4D49-64CB-FD05-D88B-DDD434E2D5B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3987" y="1442711"/>
            <a:ext cx="9344025" cy="4238625"/>
          </a:xfrm>
          <a:prstGeom prst="rect">
            <a:avLst/>
          </a:prstGeom>
        </p:spPr>
      </p:pic>
      <p:sp>
        <p:nvSpPr>
          <p:cNvPr id="3" name="Footer Placeholder 2">
            <a:extLst>
              <a:ext uri="{FF2B5EF4-FFF2-40B4-BE49-F238E27FC236}">
                <a16:creationId xmlns:a16="http://schemas.microsoft.com/office/drawing/2014/main" id="{74CE5433-5698-39E4-457F-FA4C5ED9C5ED}"/>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37923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EF2F-7978-1DC6-4778-3B6CED0AC323}"/>
              </a:ext>
            </a:extLst>
          </p:cNvPr>
          <p:cNvSpPr>
            <a:spLocks noGrp="1"/>
          </p:cNvSpPr>
          <p:nvPr>
            <p:ph type="title"/>
          </p:nvPr>
        </p:nvSpPr>
        <p:spPr>
          <a:xfrm>
            <a:off x="841311" y="136525"/>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Objective of the Project</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163EC6-D58E-8479-CC88-648605420075}"/>
              </a:ext>
            </a:extLst>
          </p:cNvPr>
          <p:cNvSpPr>
            <a:spLocks noGrp="1"/>
          </p:cNvSpPr>
          <p:nvPr>
            <p:ph idx="1"/>
          </p:nvPr>
        </p:nvSpPr>
        <p:spPr>
          <a:xfrm>
            <a:off x="747734" y="2005012"/>
            <a:ext cx="10515600" cy="4351338"/>
          </a:xfrm>
        </p:spPr>
        <p:txBody>
          <a:bodyPr>
            <a:noAutofit/>
          </a:bodyPr>
          <a:lstStyle/>
          <a:p>
            <a:pPr algn="just"/>
            <a:r>
              <a:rPr lang="en-US" sz="4000" dirty="0">
                <a:latin typeface="Times New Roman" panose="02020603050405020304" pitchFamily="18" charset="0"/>
                <a:cs typeface="Times New Roman" panose="02020603050405020304" pitchFamily="18" charset="0"/>
              </a:rPr>
              <a:t>To investigate the </a:t>
            </a:r>
            <a:r>
              <a:rPr lang="en-US" sz="4000" dirty="0" err="1">
                <a:solidFill>
                  <a:srgbClr val="21C5FF"/>
                </a:solidFill>
                <a:latin typeface="Times New Roman" panose="02020603050405020304" pitchFamily="18" charset="0"/>
                <a:cs typeface="Times New Roman" panose="02020603050405020304" pitchFamily="18" charset="0"/>
              </a:rPr>
              <a:t>minutae</a:t>
            </a:r>
            <a:r>
              <a:rPr lang="en-US" sz="4000" dirty="0">
                <a:latin typeface="Times New Roman" panose="02020603050405020304" pitchFamily="18" charset="0"/>
                <a:cs typeface="Times New Roman" panose="02020603050405020304" pitchFamily="18" charset="0"/>
              </a:rPr>
              <a:t> based </a:t>
            </a:r>
            <a:r>
              <a:rPr lang="en-US" sz="4000" dirty="0">
                <a:solidFill>
                  <a:srgbClr val="21C5FF"/>
                </a:solidFill>
                <a:latin typeface="Times New Roman" panose="02020603050405020304" pitchFamily="18" charset="0"/>
                <a:cs typeface="Times New Roman" panose="02020603050405020304" pitchFamily="18" charset="0"/>
              </a:rPr>
              <a:t>fingerprint identification.</a:t>
            </a:r>
          </a:p>
          <a:p>
            <a:pPr algn="just"/>
            <a:r>
              <a:rPr lang="en-US" sz="4000" dirty="0">
                <a:latin typeface="Times New Roman" panose="02020603050405020304" pitchFamily="18" charset="0"/>
                <a:cs typeface="Times New Roman" panose="02020603050405020304" pitchFamily="18" charset="0"/>
              </a:rPr>
              <a:t>It can be utilized in various applications that use biometrics systems like </a:t>
            </a:r>
            <a:r>
              <a:rPr lang="en-US" sz="4000" dirty="0">
                <a:solidFill>
                  <a:srgbClr val="21C5FF"/>
                </a:solidFill>
                <a:latin typeface="Times New Roman" panose="02020603050405020304" pitchFamily="18" charset="0"/>
                <a:cs typeface="Times New Roman" panose="02020603050405020304" pitchFamily="18" charset="0"/>
              </a:rPr>
              <a:t>computers, mobile phones, office attendance machines</a:t>
            </a:r>
            <a:r>
              <a:rPr lang="en-US" sz="4000" dirty="0">
                <a:latin typeface="Times New Roman" panose="02020603050405020304" pitchFamily="18" charset="0"/>
                <a:cs typeface="Times New Roman" panose="02020603050405020304" pitchFamily="18" charset="0"/>
              </a:rPr>
              <a:t>. This method takes less time to process</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E8B115-DF8E-AA30-EFBD-2A5E479D2E0B}"/>
              </a:ext>
            </a:extLst>
          </p:cNvPr>
          <p:cNvSpPr>
            <a:spLocks noGrp="1"/>
          </p:cNvSpPr>
          <p:nvPr>
            <p:ph type="sldNum" sz="quarter" idx="12"/>
          </p:nvPr>
        </p:nvSpPr>
        <p:spPr/>
        <p:txBody>
          <a:bodyPr/>
          <a:lstStyle/>
          <a:p>
            <a:fld id="{F76AFB52-4177-4145-B77F-C0DB6F3838FB}" type="slidenum">
              <a:rPr lang="en-US" smtClean="0"/>
              <a:t>3</a:t>
            </a:fld>
            <a:endParaRPr lang="en-US"/>
          </a:p>
        </p:txBody>
      </p:sp>
      <p:sp>
        <p:nvSpPr>
          <p:cNvPr id="5" name="Footer Placeholder 4">
            <a:extLst>
              <a:ext uri="{FF2B5EF4-FFF2-40B4-BE49-F238E27FC236}">
                <a16:creationId xmlns:a16="http://schemas.microsoft.com/office/drawing/2014/main" id="{3EA8B45A-9570-E2D8-CD23-9391A82DA598}"/>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98398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5471" y="-8638"/>
            <a:ext cx="10515600" cy="1325563"/>
          </a:xfrm>
        </p:spPr>
        <p:txBody>
          <a:bodyPr>
            <a:normAutofit/>
          </a:bodyPr>
          <a:lstStyle/>
          <a:p>
            <a:pPr algn="ctr"/>
            <a:r>
              <a:rPr lang="en-US" sz="5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0" y="848471"/>
            <a:ext cx="12012706" cy="4351338"/>
          </a:xfrm>
        </p:spPr>
        <p:txBody>
          <a:bodyPr>
            <a:noAutofit/>
          </a:bodyPr>
          <a:lstStyle/>
          <a:p>
            <a:pPr marL="457200" algn="just">
              <a:lnSpc>
                <a:spcPct val="115000"/>
              </a:lnSpc>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The development in contactless fingerprint recognition, though little has been explored. </a:t>
            </a:r>
          </a:p>
          <a:p>
            <a:pPr marL="457200" algn="just">
              <a:lnSpc>
                <a:spcPct val="115000"/>
              </a:lnSpc>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Commercial facilities, border crossing areas, airports, and government access points are also employing contactless fingerprint biometrics.</a:t>
            </a:r>
          </a:p>
          <a:p>
            <a:pPr marL="457200" algn="just">
              <a:lnSpc>
                <a:spcPct val="115000"/>
              </a:lnSpc>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Further, credit card account fraud, hijacking of websites, and most importantly, the critical corruption of governmental </a:t>
            </a:r>
            <a:r>
              <a:rPr lang="en-IN" sz="3000" kern="100">
                <a:effectLst/>
                <a:latin typeface="Times New Roman" panose="02020603050405020304" pitchFamily="18" charset="0"/>
                <a:ea typeface="Calibri" panose="020F0502020204030204" pitchFamily="34" charset="0"/>
                <a:cs typeface="Times New Roman" panose="02020603050405020304" pitchFamily="18" charset="0"/>
              </a:rPr>
              <a:t>agencies are the </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Department of Defence and the Department of Homeland Security require the development of systems for which contactless fingerprint biometrics can be a solution the minutia set is organized with a graph and the geometric graph CNN is built</a:t>
            </a:r>
            <a:r>
              <a:rPr lang="en-IN" sz="3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to pass and aggregate minutiae features along the edges.</a:t>
            </a:r>
          </a:p>
          <a:p>
            <a:pPr marL="457200" algn="just">
              <a:lnSpc>
                <a:spcPct val="115000"/>
              </a:lnSpc>
            </a:pP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000" dirty="0"/>
          </a:p>
        </p:txBody>
      </p:sp>
      <p:sp>
        <p:nvSpPr>
          <p:cNvPr id="4" name="Slide Number Placeholder 3"/>
          <p:cNvSpPr>
            <a:spLocks noGrp="1"/>
          </p:cNvSpPr>
          <p:nvPr>
            <p:ph type="sldNum" sz="quarter" idx="12"/>
          </p:nvPr>
        </p:nvSpPr>
        <p:spPr/>
        <p:txBody>
          <a:bodyPr/>
          <a:lstStyle/>
          <a:p>
            <a:fld id="{F76AFB52-4177-4145-B77F-C0DB6F3838FB}" type="slidenum">
              <a:rPr lang="en-US" smtClean="0"/>
              <a:t>30</a:t>
            </a:fld>
            <a:endParaRPr lang="en-US"/>
          </a:p>
        </p:txBody>
      </p:sp>
      <p:sp>
        <p:nvSpPr>
          <p:cNvPr id="5" name="Footer Placeholder 4">
            <a:extLst>
              <a:ext uri="{FF2B5EF4-FFF2-40B4-BE49-F238E27FC236}">
                <a16:creationId xmlns:a16="http://schemas.microsoft.com/office/drawing/2014/main" id="{3F4371E6-3620-DB99-6314-FDF28EC05496}"/>
              </a:ext>
            </a:extLst>
          </p:cNvPr>
          <p:cNvSpPr>
            <a:spLocks noGrp="1"/>
          </p:cNvSpPr>
          <p:nvPr>
            <p:ph type="ftr" sz="quarter" idx="11"/>
          </p:nvPr>
        </p:nvSpPr>
        <p:spPr/>
        <p:txBody>
          <a:bodyPr/>
          <a:lstStyle/>
          <a:p>
            <a:r>
              <a:rPr lang="en-US" dirty="0"/>
              <a:t>11-04-2023</a:t>
            </a:r>
          </a:p>
        </p:txBody>
      </p:sp>
    </p:spTree>
    <p:extLst>
      <p:ext uri="{BB962C8B-B14F-4D97-AF65-F5344CB8AC3E}">
        <p14:creationId xmlns:p14="http://schemas.microsoft.com/office/powerpoint/2010/main" val="3827666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66482" y="1331726"/>
            <a:ext cx="10515600" cy="489585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Chenhao</a:t>
            </a:r>
            <a:r>
              <a:rPr lang="en-US" sz="2400" dirty="0">
                <a:latin typeface="Times New Roman" panose="02020603050405020304" pitchFamily="18" charset="0"/>
                <a:cs typeface="Times New Roman" panose="02020603050405020304" pitchFamily="18" charset="0"/>
              </a:rPr>
              <a:t> Lin, Ajay </a:t>
            </a:r>
            <a:r>
              <a:rPr lang="en-US" sz="2400" dirty="0" err="1">
                <a:latin typeface="Times New Roman" panose="02020603050405020304" pitchFamily="18" charset="0"/>
                <a:cs typeface="Times New Roman" panose="02020603050405020304" pitchFamily="18" charset="0"/>
              </a:rPr>
              <a:t>Kumar,”A</a:t>
            </a:r>
            <a:r>
              <a:rPr lang="en-US" sz="2400" dirty="0">
                <a:latin typeface="Times New Roman" panose="02020603050405020304" pitchFamily="18" charset="0"/>
                <a:cs typeface="Times New Roman" panose="02020603050405020304" pitchFamily="18" charset="0"/>
              </a:rPr>
              <a:t> CNN-based Framework for Comparison of Contactless to Contact-based </a:t>
            </a:r>
            <a:r>
              <a:rPr lang="en-US" sz="2400" dirty="0" err="1">
                <a:latin typeface="Times New Roman" panose="02020603050405020304" pitchFamily="18" charset="0"/>
                <a:cs typeface="Times New Roman" panose="02020603050405020304" pitchFamily="18" charset="0"/>
              </a:rPr>
              <a:t>Fingerprints”,in</a:t>
            </a:r>
            <a:r>
              <a:rPr lang="en-US" sz="2400" dirty="0">
                <a:latin typeface="Times New Roman" panose="02020603050405020304" pitchFamily="18" charset="0"/>
                <a:cs typeface="Times New Roman" panose="02020603050405020304" pitchFamily="18" charset="0"/>
              </a:rPr>
              <a:t> IEEE TRANSACTIONS ON INFORMATION FORENSICS AND SECURITY,VOL.14,NO.3,pp.662-676,2022,DOI: 10.1109/TIFS.2022.2854765.</a:t>
            </a:r>
          </a:p>
          <a:p>
            <a:pPr marL="0" indent="0" algn="jus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Yelin</a:t>
            </a:r>
            <a:r>
              <a:rPr lang="en-US" sz="2400" dirty="0">
                <a:latin typeface="Times New Roman" panose="02020603050405020304" pitchFamily="18" charset="0"/>
                <a:cs typeface="Times New Roman" panose="02020603050405020304" pitchFamily="18" charset="0"/>
              </a:rPr>
              <a:t> Shi, Zhao Zhang, </a:t>
            </a:r>
            <a:r>
              <a:rPr lang="en-US" sz="2400" dirty="0" err="1">
                <a:latin typeface="Times New Roman" panose="02020603050405020304" pitchFamily="18" charset="0"/>
                <a:cs typeface="Times New Roman" panose="02020603050405020304" pitchFamily="18" charset="0"/>
              </a:rPr>
              <a:t>Shuxin</a:t>
            </a:r>
            <a:r>
              <a:rPr lang="en-US" sz="2400" dirty="0">
                <a:latin typeface="Times New Roman" panose="02020603050405020304" pitchFamily="18" charset="0"/>
                <a:cs typeface="Times New Roman" panose="02020603050405020304" pitchFamily="18" charset="0"/>
              </a:rPr>
              <a:t> Liu, and Manhua Liu, Member, “Towards More Accurate Matching of Contactless Fingerprints With a Deep Geometric Graph Convolutional </a:t>
            </a:r>
            <a:r>
              <a:rPr lang="en-US" sz="2400" dirty="0" err="1">
                <a:latin typeface="Times New Roman" panose="02020603050405020304" pitchFamily="18" charset="0"/>
                <a:cs typeface="Times New Roman" panose="02020603050405020304" pitchFamily="18" charset="0"/>
              </a:rPr>
              <a:t>Network”,in</a:t>
            </a:r>
            <a:r>
              <a:rPr lang="en-US" sz="2400" dirty="0">
                <a:latin typeface="Times New Roman" panose="02020603050405020304" pitchFamily="18" charset="0"/>
                <a:cs typeface="Times New Roman" panose="02020603050405020304" pitchFamily="18" charset="0"/>
              </a:rPr>
              <a:t> IEEE Transactions on Biometrics, Behavior, and Identity </a:t>
            </a:r>
            <a:r>
              <a:rPr lang="en-US" sz="2400" dirty="0" err="1">
                <a:latin typeface="Times New Roman" panose="02020603050405020304" pitchFamily="18" charset="0"/>
                <a:cs typeface="Times New Roman" panose="02020603050405020304" pitchFamily="18" charset="0"/>
              </a:rPr>
              <a:t>Science,VOL</a:t>
            </a:r>
            <a:r>
              <a:rPr lang="en-US" sz="2400" dirty="0">
                <a:latin typeface="Times New Roman" panose="02020603050405020304" pitchFamily="18" charset="0"/>
                <a:cs typeface="Times New Roman" panose="02020603050405020304" pitchFamily="18" charset="0"/>
              </a:rPr>
              <a:t>. 5, NO. 1, pp.29-38 JANUARY 2023,DOI:10.1109/TBIOM.2022.3219842.</a:t>
            </a:r>
          </a:p>
          <a:p>
            <a:pPr marL="0" indent="0" algn="just">
              <a:buNone/>
            </a:pPr>
            <a:r>
              <a:rPr lang="en-US" sz="2400" dirty="0">
                <a:latin typeface="Times New Roman" panose="02020603050405020304" pitchFamily="18" charset="0"/>
                <a:cs typeface="Times New Roman" panose="02020603050405020304" pitchFamily="18" charset="0"/>
              </a:rPr>
              <a:t>[3] Steven A. Grosz , Joshua J. </a:t>
            </a:r>
            <a:r>
              <a:rPr lang="en-US" sz="2400" dirty="0" err="1">
                <a:latin typeface="Times New Roman" panose="02020603050405020304" pitchFamily="18" charset="0"/>
                <a:cs typeface="Times New Roman" panose="02020603050405020304" pitchFamily="18" charset="0"/>
              </a:rPr>
              <a:t>Engelsma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Eryun</a:t>
            </a:r>
            <a:r>
              <a:rPr lang="en-US" sz="2400" dirty="0">
                <a:latin typeface="Times New Roman" panose="02020603050405020304" pitchFamily="18" charset="0"/>
                <a:cs typeface="Times New Roman" panose="02020603050405020304" pitchFamily="18" charset="0"/>
              </a:rPr>
              <a:t> Liu , ,and Anil K. Jain , Life Fellow,IEEE,”C2CL: Contact to Contactless Fingerprint </a:t>
            </a:r>
            <a:r>
              <a:rPr lang="en-US" sz="2400" dirty="0" err="1">
                <a:latin typeface="Times New Roman" panose="02020603050405020304" pitchFamily="18" charset="0"/>
                <a:cs typeface="Times New Roman" panose="02020603050405020304" pitchFamily="18" charset="0"/>
              </a:rPr>
              <a:t>Matching”,in</a:t>
            </a:r>
            <a:r>
              <a:rPr lang="en-US" sz="2400" dirty="0">
                <a:latin typeface="Times New Roman" panose="02020603050405020304" pitchFamily="18" charset="0"/>
                <a:cs typeface="Times New Roman" panose="02020603050405020304" pitchFamily="18" charset="0"/>
              </a:rPr>
              <a:t> IEEE TRANSACTIONS ON INFORMATION FORENSICS AND SECURITY,VOL. 17,pp.196-210,2022,DOI:10.1109/TIFS.2021.3134867.</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76AFB52-4177-4145-B77F-C0DB6F3838FB}" type="slidenum">
              <a:rPr lang="en-US" sz="2500" smtClean="0"/>
              <a:t>31</a:t>
            </a:fld>
            <a:endParaRPr lang="en-US" sz="2500" dirty="0"/>
          </a:p>
        </p:txBody>
      </p:sp>
      <p:sp>
        <p:nvSpPr>
          <p:cNvPr id="5" name="Content Placeholder 4">
            <a:extLst>
              <a:ext uri="{FF2B5EF4-FFF2-40B4-BE49-F238E27FC236}">
                <a16:creationId xmlns:a16="http://schemas.microsoft.com/office/drawing/2014/main" id="{8581C00C-B674-55E0-7E02-274C9D8291C9}"/>
              </a:ext>
            </a:extLst>
          </p:cNvPr>
          <p:cNvSpPr>
            <a:spLocks noGrp="1"/>
          </p:cNvSpPr>
          <p:nvPr>
            <p:ph sz="half" idx="4294967295"/>
          </p:nvPr>
        </p:nvSpPr>
        <p:spPr>
          <a:xfrm>
            <a:off x="7010400" y="1825625"/>
            <a:ext cx="5181600" cy="4351338"/>
          </a:xfrm>
        </p:spPr>
        <p:txBody>
          <a:bodyPr>
            <a:normAutofit/>
          </a:bodyPr>
          <a:lstStyle/>
          <a:p>
            <a:pPr marL="0" indent="0" algn="just">
              <a:buNone/>
            </a:pPr>
            <a:endParaRPr lang="en-US" sz="1400" dirty="0">
              <a:latin typeface="Times New Roman" panose="02020603050405020304" pitchFamily="18" charset="0"/>
              <a:cs typeface="Times New Roman" panose="02020603050405020304" pitchFamily="18" charset="0"/>
            </a:endParaRPr>
          </a:p>
          <a:p>
            <a:endParaRPr lang="en-IN" sz="1400" dirty="0"/>
          </a:p>
        </p:txBody>
      </p:sp>
      <p:sp>
        <p:nvSpPr>
          <p:cNvPr id="6" name="Footer Placeholder 5">
            <a:extLst>
              <a:ext uri="{FF2B5EF4-FFF2-40B4-BE49-F238E27FC236}">
                <a16:creationId xmlns:a16="http://schemas.microsoft.com/office/drawing/2014/main" id="{2D1A4EA3-E25F-C523-317D-1EBC0127F394}"/>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796924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2727" y="2641742"/>
            <a:ext cx="10058400" cy="1458912"/>
          </a:xfrm>
        </p:spPr>
        <p:txBody>
          <a:bodyPr>
            <a:normAutofit/>
          </a:bodyPr>
          <a:lstStyle/>
          <a:p>
            <a:pPr algn="ctr"/>
            <a:r>
              <a:rPr lang="en-US" sz="8800" dirty="0">
                <a:latin typeface="Times New Roman" panose="02020603050405020304" pitchFamily="18" charset="0"/>
                <a:cs typeface="Times New Roman" panose="02020603050405020304" pitchFamily="18" charset="0"/>
              </a:rPr>
              <a:t>THANK YOU </a:t>
            </a:r>
          </a:p>
        </p:txBody>
      </p:sp>
      <p:sp>
        <p:nvSpPr>
          <p:cNvPr id="3" name="Slide Number Placeholder 2"/>
          <p:cNvSpPr>
            <a:spLocks noGrp="1"/>
          </p:cNvSpPr>
          <p:nvPr>
            <p:ph type="sldNum" sz="quarter" idx="12"/>
          </p:nvPr>
        </p:nvSpPr>
        <p:spPr/>
        <p:txBody>
          <a:bodyPr/>
          <a:lstStyle/>
          <a:p>
            <a:fld id="{F76AFB52-4177-4145-B77F-C0DB6F3838FB}" type="slidenum">
              <a:rPr lang="en-US" sz="2500" smtClean="0"/>
              <a:t>32</a:t>
            </a:fld>
            <a:endParaRPr lang="en-US" sz="2500" dirty="0"/>
          </a:p>
        </p:txBody>
      </p:sp>
      <p:pic>
        <p:nvPicPr>
          <p:cNvPr id="3074" name="Picture 2" descr="20,335 Thank You Hands Stock Photos and Images - 123RF">
            <a:extLst>
              <a:ext uri="{FF2B5EF4-FFF2-40B4-BE49-F238E27FC236}">
                <a16:creationId xmlns:a16="http://schemas.microsoft.com/office/drawing/2014/main" id="{801AB1EA-D9D2-9616-5B27-3C3F8D5435FA}"/>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92215" y="2641742"/>
            <a:ext cx="1458912" cy="14589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88689B6-50E0-7381-C5D1-41786F5AD477}"/>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33843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370E-567C-20FD-11B4-7662739B7ED9}"/>
              </a:ext>
            </a:extLst>
          </p:cNvPr>
          <p:cNvSpPr>
            <a:spLocks noGrp="1"/>
          </p:cNvSpPr>
          <p:nvPr>
            <p:ph type="title"/>
          </p:nvPr>
        </p:nvSpPr>
        <p:spPr>
          <a:xfrm>
            <a:off x="757518" y="0"/>
            <a:ext cx="10515600" cy="1325563"/>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5" name="Table 5">
            <a:extLst>
              <a:ext uri="{FF2B5EF4-FFF2-40B4-BE49-F238E27FC236}">
                <a16:creationId xmlns:a16="http://schemas.microsoft.com/office/drawing/2014/main" id="{1B984EB8-1C41-6A59-55B8-20BFDD630228}"/>
              </a:ext>
            </a:extLst>
          </p:cNvPr>
          <p:cNvGraphicFramePr>
            <a:graphicFrameLocks noGrp="1"/>
          </p:cNvGraphicFramePr>
          <p:nvPr>
            <p:ph idx="1"/>
            <p:extLst>
              <p:ext uri="{D42A27DB-BD31-4B8C-83A1-F6EECF244321}">
                <p14:modId xmlns:p14="http://schemas.microsoft.com/office/powerpoint/2010/main" val="3679336149"/>
              </p:ext>
            </p:extLst>
          </p:nvPr>
        </p:nvGraphicFramePr>
        <p:xfrm>
          <a:off x="255493" y="1904683"/>
          <a:ext cx="11681014" cy="4663440"/>
        </p:xfrm>
        <a:graphic>
          <a:graphicData uri="http://schemas.openxmlformats.org/drawingml/2006/table">
            <a:tbl>
              <a:tblPr firstRow="1" bandRow="1">
                <a:tableStyleId>{69CF1AB2-1976-4502-BF36-3FF5EA218861}</a:tableStyleId>
              </a:tblPr>
              <a:tblGrid>
                <a:gridCol w="1190010">
                  <a:extLst>
                    <a:ext uri="{9D8B030D-6E8A-4147-A177-3AD203B41FA5}">
                      <a16:colId xmlns:a16="http://schemas.microsoft.com/office/drawing/2014/main" val="3836566436"/>
                    </a:ext>
                  </a:extLst>
                </a:gridCol>
                <a:gridCol w="2409321">
                  <a:extLst>
                    <a:ext uri="{9D8B030D-6E8A-4147-A177-3AD203B41FA5}">
                      <a16:colId xmlns:a16="http://schemas.microsoft.com/office/drawing/2014/main" val="1997714829"/>
                    </a:ext>
                  </a:extLst>
                </a:gridCol>
                <a:gridCol w="1586752">
                  <a:extLst>
                    <a:ext uri="{9D8B030D-6E8A-4147-A177-3AD203B41FA5}">
                      <a16:colId xmlns:a16="http://schemas.microsoft.com/office/drawing/2014/main" val="3800206394"/>
                    </a:ext>
                  </a:extLst>
                </a:gridCol>
                <a:gridCol w="2601259">
                  <a:extLst>
                    <a:ext uri="{9D8B030D-6E8A-4147-A177-3AD203B41FA5}">
                      <a16:colId xmlns:a16="http://schemas.microsoft.com/office/drawing/2014/main" val="2560184994"/>
                    </a:ext>
                  </a:extLst>
                </a:gridCol>
                <a:gridCol w="1946836">
                  <a:extLst>
                    <a:ext uri="{9D8B030D-6E8A-4147-A177-3AD203B41FA5}">
                      <a16:colId xmlns:a16="http://schemas.microsoft.com/office/drawing/2014/main" val="262442479"/>
                    </a:ext>
                  </a:extLst>
                </a:gridCol>
                <a:gridCol w="1946836">
                  <a:extLst>
                    <a:ext uri="{9D8B030D-6E8A-4147-A177-3AD203B41FA5}">
                      <a16:colId xmlns:a16="http://schemas.microsoft.com/office/drawing/2014/main" val="4018096927"/>
                    </a:ext>
                  </a:extLst>
                </a:gridCol>
              </a:tblGrid>
              <a:tr h="370840">
                <a:tc>
                  <a:txBody>
                    <a:bodyPr/>
                    <a:lstStyle/>
                    <a:p>
                      <a:pPr algn="just"/>
                      <a:r>
                        <a:rPr lang="en-US" sz="2000" b="0" u="none" kern="1200" dirty="0">
                          <a:solidFill>
                            <a:schemeClr val="tx1"/>
                          </a:solidFill>
                          <a:effectLst/>
                          <a:latin typeface="Times New Roman" panose="02020603050405020304" pitchFamily="18" charset="0"/>
                          <a:cs typeface="Times New Roman" panose="02020603050405020304" pitchFamily="18" charset="0"/>
                        </a:rPr>
                        <a:t>2023</a:t>
                      </a:r>
                      <a:endParaRPr lang="en-US" sz="2000" b="0" u="none"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cs typeface="Times New Roman" panose="02020603050405020304" pitchFamily="18" charset="0"/>
                        </a:rPr>
                        <a:t>“Towards More Accurate</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Matching of Contactless Fingerprints With a Deep Geometric Graph Convolutional </a:t>
                      </a:r>
                      <a:r>
                        <a:rPr lang="en-US" sz="2000" b="0" kern="1200" dirty="0" err="1">
                          <a:solidFill>
                            <a:schemeClr val="tx1"/>
                          </a:solidFill>
                          <a:effectLst/>
                          <a:latin typeface="Times New Roman" panose="02020603050405020304" pitchFamily="18" charset="0"/>
                          <a:cs typeface="Times New Roman" panose="02020603050405020304" pitchFamily="18" charset="0"/>
                        </a:rPr>
                        <a:t>Network”,in</a:t>
                      </a:r>
                      <a:r>
                        <a:rPr lang="en-US" sz="2000" b="0" kern="1200" dirty="0">
                          <a:solidFill>
                            <a:schemeClr val="tx1"/>
                          </a:solidFill>
                          <a:effectLst/>
                          <a:latin typeface="Times New Roman" panose="02020603050405020304" pitchFamily="18" charset="0"/>
                          <a:cs typeface="Times New Roman" panose="02020603050405020304" pitchFamily="18" charset="0"/>
                        </a:rPr>
                        <a:t> IEEE Access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err="1">
                          <a:latin typeface="Times New Roman" panose="02020603050405020304" pitchFamily="18" charset="0"/>
                          <a:cs typeface="Times New Roman" panose="02020603050405020304" pitchFamily="18" charset="0"/>
                        </a:rPr>
                        <a:t>Yelin</a:t>
                      </a:r>
                      <a:r>
                        <a:rPr lang="en-US" sz="2000" b="0" dirty="0">
                          <a:latin typeface="Times New Roman" panose="02020603050405020304" pitchFamily="18" charset="0"/>
                          <a:cs typeface="Times New Roman" panose="02020603050405020304" pitchFamily="18" charset="0"/>
                        </a:rPr>
                        <a:t> Shi, Zhao Zhang, </a:t>
                      </a:r>
                      <a:r>
                        <a:rPr lang="en-US" sz="2000" b="0" dirty="0" err="1">
                          <a:latin typeface="Times New Roman" panose="02020603050405020304" pitchFamily="18" charset="0"/>
                          <a:cs typeface="Times New Roman" panose="02020603050405020304" pitchFamily="18" charset="0"/>
                        </a:rPr>
                        <a:t>Shuxin</a:t>
                      </a:r>
                      <a:r>
                        <a:rPr lang="en-US" sz="2000" b="0" dirty="0">
                          <a:latin typeface="Times New Roman" panose="02020603050405020304" pitchFamily="18" charset="0"/>
                          <a:cs typeface="Times New Roman" panose="02020603050405020304" pitchFamily="18" charset="0"/>
                        </a:rPr>
                        <a:t> Liu, and Manhua Liu</a:t>
                      </a:r>
                    </a:p>
                  </a:txBody>
                  <a:tcPr/>
                </a:tc>
                <a:tc>
                  <a:txBody>
                    <a:bodyPr/>
                    <a:lstStyle/>
                    <a:p>
                      <a:pPr algn="just"/>
                      <a:r>
                        <a:rPr lang="en-US" sz="2000" b="0" dirty="0">
                          <a:latin typeface="Times New Roman" panose="02020603050405020304" pitchFamily="18" charset="0"/>
                          <a:cs typeface="Times New Roman" panose="02020603050405020304" pitchFamily="18" charset="0"/>
                        </a:rPr>
                        <a:t>It proposed a fingerprint matching algorithm  which combined the coordinates, orientation and quality information of minutia to calculate minutiae correspondences.</a:t>
                      </a:r>
                    </a:p>
                  </a:txBody>
                  <a:tcPr/>
                </a:tc>
                <a:tc>
                  <a:txBody>
                    <a:bodyPr/>
                    <a:lstStyle/>
                    <a:p>
                      <a:pPr algn="just"/>
                      <a:r>
                        <a:rPr lang="en-US" sz="2000" b="0" dirty="0">
                          <a:latin typeface="Times New Roman" panose="02020603050405020304" pitchFamily="18" charset="0"/>
                          <a:cs typeface="Times New Roman" panose="02020603050405020304" pitchFamily="18" charset="0"/>
                        </a:rPr>
                        <a:t>Towards more accurate matching of contactless fingerprints, it proposes a deep geometric graph neural network to jointly learn the multi-level minutia features and their similarities in an end-to-end fashion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Accurate matching of contactless fingerprints is still challenging due to the inevitable perspective distortions and variations of illumination and poses.</a:t>
                      </a:r>
                    </a:p>
                  </a:txBody>
                  <a:tcPr/>
                </a:tc>
                <a:extLst>
                  <a:ext uri="{0D108BD9-81ED-4DB2-BD59-A6C34878D82A}">
                    <a16:rowId xmlns:a16="http://schemas.microsoft.com/office/drawing/2014/main" val="1703693914"/>
                  </a:ext>
                </a:extLst>
              </a:tr>
            </a:tbl>
          </a:graphicData>
        </a:graphic>
      </p:graphicFrame>
      <p:sp>
        <p:nvSpPr>
          <p:cNvPr id="4" name="Slide Number Placeholder 3">
            <a:extLst>
              <a:ext uri="{FF2B5EF4-FFF2-40B4-BE49-F238E27FC236}">
                <a16:creationId xmlns:a16="http://schemas.microsoft.com/office/drawing/2014/main" id="{9EA690B5-F786-2877-D899-283578E6CB8E}"/>
              </a:ext>
            </a:extLst>
          </p:cNvPr>
          <p:cNvSpPr>
            <a:spLocks noGrp="1"/>
          </p:cNvSpPr>
          <p:nvPr>
            <p:ph type="sldNum" sz="quarter" idx="12"/>
          </p:nvPr>
        </p:nvSpPr>
        <p:spPr/>
        <p:txBody>
          <a:bodyPr/>
          <a:lstStyle/>
          <a:p>
            <a:fld id="{F76AFB52-4177-4145-B77F-C0DB6F3838FB}" type="slidenum">
              <a:rPr lang="en-US" smtClean="0"/>
              <a:t>4</a:t>
            </a:fld>
            <a:endParaRPr lang="en-US"/>
          </a:p>
        </p:txBody>
      </p:sp>
      <p:graphicFrame>
        <p:nvGraphicFramePr>
          <p:cNvPr id="6" name="Table 5">
            <a:extLst>
              <a:ext uri="{FF2B5EF4-FFF2-40B4-BE49-F238E27FC236}">
                <a16:creationId xmlns:a16="http://schemas.microsoft.com/office/drawing/2014/main" id="{FF712A80-81A9-6407-6B6C-70CAFB79BA45}"/>
              </a:ext>
            </a:extLst>
          </p:cNvPr>
          <p:cNvGraphicFramePr>
            <a:graphicFrameLocks noGrp="1"/>
          </p:cNvGraphicFramePr>
          <p:nvPr>
            <p:extLst>
              <p:ext uri="{D42A27DB-BD31-4B8C-83A1-F6EECF244321}">
                <p14:modId xmlns:p14="http://schemas.microsoft.com/office/powerpoint/2010/main" val="1127262822"/>
              </p:ext>
            </p:extLst>
          </p:nvPr>
        </p:nvGraphicFramePr>
        <p:xfrm>
          <a:off x="255493" y="1203643"/>
          <a:ext cx="11681016" cy="701040"/>
        </p:xfrm>
        <a:graphic>
          <a:graphicData uri="http://schemas.openxmlformats.org/drawingml/2006/table">
            <a:tbl>
              <a:tblPr firstRow="1" bandRow="1">
                <a:tableStyleId>{22838BEF-8BB2-4498-84A7-C5851F593DF1}</a:tableStyleId>
              </a:tblPr>
              <a:tblGrid>
                <a:gridCol w="1199968">
                  <a:extLst>
                    <a:ext uri="{9D8B030D-6E8A-4147-A177-3AD203B41FA5}">
                      <a16:colId xmlns:a16="http://schemas.microsoft.com/office/drawing/2014/main" val="2107746828"/>
                    </a:ext>
                  </a:extLst>
                </a:gridCol>
                <a:gridCol w="2399363">
                  <a:extLst>
                    <a:ext uri="{9D8B030D-6E8A-4147-A177-3AD203B41FA5}">
                      <a16:colId xmlns:a16="http://schemas.microsoft.com/office/drawing/2014/main" val="1453958881"/>
                    </a:ext>
                  </a:extLst>
                </a:gridCol>
                <a:gridCol w="1586752">
                  <a:extLst>
                    <a:ext uri="{9D8B030D-6E8A-4147-A177-3AD203B41FA5}">
                      <a16:colId xmlns:a16="http://schemas.microsoft.com/office/drawing/2014/main" val="3604468971"/>
                    </a:ext>
                  </a:extLst>
                </a:gridCol>
                <a:gridCol w="2601261">
                  <a:extLst>
                    <a:ext uri="{9D8B030D-6E8A-4147-A177-3AD203B41FA5}">
                      <a16:colId xmlns:a16="http://schemas.microsoft.com/office/drawing/2014/main" val="101621587"/>
                    </a:ext>
                  </a:extLst>
                </a:gridCol>
                <a:gridCol w="1946836">
                  <a:extLst>
                    <a:ext uri="{9D8B030D-6E8A-4147-A177-3AD203B41FA5}">
                      <a16:colId xmlns:a16="http://schemas.microsoft.com/office/drawing/2014/main" val="133603174"/>
                    </a:ext>
                  </a:extLst>
                </a:gridCol>
                <a:gridCol w="1946836">
                  <a:extLst>
                    <a:ext uri="{9D8B030D-6E8A-4147-A177-3AD203B41FA5}">
                      <a16:colId xmlns:a16="http://schemas.microsoft.com/office/drawing/2014/main" val="425216041"/>
                    </a:ext>
                  </a:extLst>
                </a:gridCol>
              </a:tblGrid>
              <a:tr h="370840">
                <a:tc>
                  <a:txBody>
                    <a:bodyPr/>
                    <a:lstStyle/>
                    <a:p>
                      <a:pPr algn="just"/>
                      <a:r>
                        <a:rPr lang="en-US" sz="2000" b="1" dirty="0">
                          <a:latin typeface="Times New Roman" panose="02020603050405020304" pitchFamily="18" charset="0"/>
                          <a:cs typeface="Times New Roman" panose="02020603050405020304" pitchFamily="18" charset="0"/>
                        </a:rPr>
                        <a:t>YEAR</a:t>
                      </a:r>
                    </a:p>
                  </a:txBody>
                  <a:tcPr/>
                </a:tc>
                <a:tc>
                  <a:txBody>
                    <a:bodyPr/>
                    <a:lstStyle/>
                    <a:p>
                      <a:pPr algn="just"/>
                      <a:r>
                        <a:rPr lang="en-US" sz="2000" b="1" dirty="0">
                          <a:latin typeface="Times New Roman" panose="02020603050405020304" pitchFamily="18" charset="0"/>
                          <a:cs typeface="Times New Roman" panose="02020603050405020304" pitchFamily="18" charset="0"/>
                        </a:rPr>
                        <a:t>TITLE AND JOURNAL</a:t>
                      </a:r>
                    </a:p>
                  </a:txBody>
                  <a:tcPr/>
                </a:tc>
                <a:tc>
                  <a:txBody>
                    <a:bodyPr/>
                    <a:lstStyle/>
                    <a:p>
                      <a:pPr algn="just"/>
                      <a:r>
                        <a:rPr lang="en-US" sz="2000" b="1" dirty="0">
                          <a:latin typeface="Times New Roman" panose="02020603050405020304" pitchFamily="18" charset="0"/>
                          <a:cs typeface="Times New Roman" panose="02020603050405020304" pitchFamily="18" charset="0"/>
                        </a:rPr>
                        <a:t>AUTHOR</a:t>
                      </a:r>
                    </a:p>
                  </a:txBody>
                  <a:tcPr/>
                </a:tc>
                <a:tc>
                  <a:txBody>
                    <a:bodyPr/>
                    <a:lstStyle/>
                    <a:p>
                      <a:pPr algn="just"/>
                      <a:r>
                        <a:rPr lang="en-US" sz="2000" b="1" dirty="0">
                          <a:latin typeface="Times New Roman" panose="02020603050405020304" pitchFamily="18" charset="0"/>
                          <a:cs typeface="Times New Roman" panose="02020603050405020304" pitchFamily="18" charset="0"/>
                        </a:rPr>
                        <a:t>DESCRIPTION</a:t>
                      </a:r>
                    </a:p>
                  </a:txBody>
                  <a:tcPr/>
                </a:tc>
                <a:tc>
                  <a:txBody>
                    <a:bodyPr/>
                    <a:lstStyle/>
                    <a:p>
                      <a:pPr algn="just"/>
                      <a:r>
                        <a:rPr lang="en-US" sz="2000" b="1" dirty="0">
                          <a:latin typeface="Times New Roman" panose="02020603050405020304" pitchFamily="18" charset="0"/>
                          <a:cs typeface="Times New Roman" panose="02020603050405020304" pitchFamily="18" charset="0"/>
                        </a:rPr>
                        <a:t>ADVANTAGES</a:t>
                      </a:r>
                    </a:p>
                  </a:txBody>
                  <a:tcPr/>
                </a:tc>
                <a:tc>
                  <a:txBody>
                    <a:bodyPr/>
                    <a:lstStyle/>
                    <a:p>
                      <a:pPr algn="just"/>
                      <a:r>
                        <a:rPr lang="en-US" sz="20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54663"/>
                  </a:ext>
                </a:extLst>
              </a:tr>
            </a:tbl>
          </a:graphicData>
        </a:graphic>
      </p:graphicFrame>
      <p:sp>
        <p:nvSpPr>
          <p:cNvPr id="3" name="Footer Placeholder 2">
            <a:extLst>
              <a:ext uri="{FF2B5EF4-FFF2-40B4-BE49-F238E27FC236}">
                <a16:creationId xmlns:a16="http://schemas.microsoft.com/office/drawing/2014/main" id="{44EAB2B9-C288-22F0-946E-1B8D9FECA222}"/>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97381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837F89-EA9C-7CDE-DD37-FC981E34AC2A}"/>
              </a:ext>
            </a:extLst>
          </p:cNvPr>
          <p:cNvSpPr>
            <a:spLocks noGrp="1"/>
          </p:cNvSpPr>
          <p:nvPr>
            <p:ph type="sldNum" sz="quarter" idx="12"/>
          </p:nvPr>
        </p:nvSpPr>
        <p:spPr/>
        <p:txBody>
          <a:bodyPr/>
          <a:lstStyle/>
          <a:p>
            <a:fld id="{F76AFB52-4177-4145-B77F-C0DB6F3838FB}" type="slidenum">
              <a:rPr lang="en-US" smtClean="0"/>
              <a:t>5</a:t>
            </a:fld>
            <a:endParaRPr lang="en-US"/>
          </a:p>
        </p:txBody>
      </p:sp>
      <p:graphicFrame>
        <p:nvGraphicFramePr>
          <p:cNvPr id="3" name="Table 3">
            <a:extLst>
              <a:ext uri="{FF2B5EF4-FFF2-40B4-BE49-F238E27FC236}">
                <a16:creationId xmlns:a16="http://schemas.microsoft.com/office/drawing/2014/main" id="{027DECA9-0B11-4049-181E-1C5B7EAC1D10}"/>
              </a:ext>
            </a:extLst>
          </p:cNvPr>
          <p:cNvGraphicFramePr>
            <a:graphicFrameLocks noGrp="1"/>
          </p:cNvGraphicFramePr>
          <p:nvPr>
            <p:extLst>
              <p:ext uri="{D42A27DB-BD31-4B8C-83A1-F6EECF244321}">
                <p14:modId xmlns:p14="http://schemas.microsoft.com/office/powerpoint/2010/main" val="1562713405"/>
              </p:ext>
            </p:extLst>
          </p:nvPr>
        </p:nvGraphicFramePr>
        <p:xfrm>
          <a:off x="448234" y="746561"/>
          <a:ext cx="10757646" cy="5882640"/>
        </p:xfrm>
        <a:graphic>
          <a:graphicData uri="http://schemas.openxmlformats.org/drawingml/2006/table">
            <a:tbl>
              <a:tblPr firstRow="1" bandRow="1">
                <a:tableStyleId>{69CF1AB2-1976-4502-BF36-3FF5EA218861}</a:tableStyleId>
              </a:tblPr>
              <a:tblGrid>
                <a:gridCol w="833719">
                  <a:extLst>
                    <a:ext uri="{9D8B030D-6E8A-4147-A177-3AD203B41FA5}">
                      <a16:colId xmlns:a16="http://schemas.microsoft.com/office/drawing/2014/main" val="878950760"/>
                    </a:ext>
                  </a:extLst>
                </a:gridCol>
                <a:gridCol w="1945341">
                  <a:extLst>
                    <a:ext uri="{9D8B030D-6E8A-4147-A177-3AD203B41FA5}">
                      <a16:colId xmlns:a16="http://schemas.microsoft.com/office/drawing/2014/main" val="233398494"/>
                    </a:ext>
                  </a:extLst>
                </a:gridCol>
                <a:gridCol w="1846730">
                  <a:extLst>
                    <a:ext uri="{9D8B030D-6E8A-4147-A177-3AD203B41FA5}">
                      <a16:colId xmlns:a16="http://schemas.microsoft.com/office/drawing/2014/main" val="1658742575"/>
                    </a:ext>
                  </a:extLst>
                </a:gridCol>
                <a:gridCol w="2545974">
                  <a:extLst>
                    <a:ext uri="{9D8B030D-6E8A-4147-A177-3AD203B41FA5}">
                      <a16:colId xmlns:a16="http://schemas.microsoft.com/office/drawing/2014/main" val="1090161862"/>
                    </a:ext>
                  </a:extLst>
                </a:gridCol>
                <a:gridCol w="1792941">
                  <a:extLst>
                    <a:ext uri="{9D8B030D-6E8A-4147-A177-3AD203B41FA5}">
                      <a16:colId xmlns:a16="http://schemas.microsoft.com/office/drawing/2014/main" val="3113415406"/>
                    </a:ext>
                  </a:extLst>
                </a:gridCol>
                <a:gridCol w="1792941">
                  <a:extLst>
                    <a:ext uri="{9D8B030D-6E8A-4147-A177-3AD203B41FA5}">
                      <a16:colId xmlns:a16="http://schemas.microsoft.com/office/drawing/2014/main" val="96780572"/>
                    </a:ext>
                  </a:extLst>
                </a:gridCol>
              </a:tblGrid>
              <a:tr h="370840">
                <a:tc>
                  <a:txBody>
                    <a:bodyPr/>
                    <a:lstStyle/>
                    <a:p>
                      <a:pPr algn="just"/>
                      <a:r>
                        <a:rPr lang="en-US" sz="2000" b="0" u="none" kern="1200" dirty="0">
                          <a:solidFill>
                            <a:schemeClr val="tx1"/>
                          </a:solidFill>
                          <a:effectLst/>
                          <a:latin typeface="Times New Roman" panose="02020603050405020304" pitchFamily="18" charset="0"/>
                          <a:ea typeface="+mn-ea"/>
                          <a:cs typeface="Times New Roman" panose="02020603050405020304" pitchFamily="18" charset="0"/>
                        </a:rPr>
                        <a:t>2023</a:t>
                      </a:r>
                      <a:endParaRPr lang="en-US" sz="2000" b="0" u="none"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ea typeface="+mn-ea"/>
                          <a:cs typeface="Times New Roman" panose="02020603050405020304" pitchFamily="18" charset="0"/>
                        </a:rPr>
                        <a:t>“Methods and</a:t>
                      </a:r>
                    </a:p>
                    <a:p>
                      <a:pPr algn="just"/>
                      <a:r>
                        <a:rPr lang="en-US" sz="2000" b="0" kern="1200" dirty="0">
                          <a:solidFill>
                            <a:schemeClr val="tx1"/>
                          </a:solidFill>
                          <a:effectLst/>
                          <a:latin typeface="Times New Roman" panose="02020603050405020304" pitchFamily="18" charset="0"/>
                          <a:ea typeface="+mn-ea"/>
                          <a:cs typeface="Times New Roman" panose="02020603050405020304" pitchFamily="18" charset="0"/>
                        </a:rPr>
                        <a:t>Applications of Fingertip Subcutaneous Biometrics Based on Optical Coherence Tomography”</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ea typeface="+mn-ea"/>
                          <a:cs typeface="Times New Roman" panose="02020603050405020304" pitchFamily="18" charset="0"/>
                        </a:rPr>
                        <a:t>Yang Yu,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Haixia</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Wang ,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Yilong</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Zhang ,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Ronghua</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Liang , and Peng Chen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It provides a review to comb the whole process of fingertip subcutaneous biometrics from collection, extraction to application systematically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the fingerprint biometric features based on OCT, mainly internal fingerprints and sweat glands, have better identification and anti-counterfeiting performance than the traditional external fingerprints and skin sweat pores.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The performance balance of the system, such as resolution and detection depth, sensitivity and speed, needs to be </a:t>
                      </a:r>
                      <a:r>
                        <a:rPr lang="en-US" sz="2000" b="0" dirty="0" err="1">
                          <a:latin typeface="Times New Roman" panose="02020603050405020304" pitchFamily="18" charset="0"/>
                          <a:cs typeface="Times New Roman" panose="02020603050405020304" pitchFamily="18" charset="0"/>
                        </a:rPr>
                        <a:t>optimized.The</a:t>
                      </a:r>
                      <a:r>
                        <a:rPr lang="en-US" sz="2000" b="0" dirty="0">
                          <a:latin typeface="Times New Roman" panose="02020603050405020304" pitchFamily="18" charset="0"/>
                          <a:cs typeface="Times New Roman" panose="02020603050405020304" pitchFamily="18" charset="0"/>
                        </a:rPr>
                        <a:t> internal fingerprint extracted by OCT also has some shortcomings.</a:t>
                      </a:r>
                    </a:p>
                  </a:txBody>
                  <a:tcPr/>
                </a:tc>
                <a:extLst>
                  <a:ext uri="{0D108BD9-81ED-4DB2-BD59-A6C34878D82A}">
                    <a16:rowId xmlns:a16="http://schemas.microsoft.com/office/drawing/2014/main" val="2840292685"/>
                  </a:ext>
                </a:extLst>
              </a:tr>
            </a:tbl>
          </a:graphicData>
        </a:graphic>
      </p:graphicFrame>
      <p:sp>
        <p:nvSpPr>
          <p:cNvPr id="4" name="Footer Placeholder 3">
            <a:extLst>
              <a:ext uri="{FF2B5EF4-FFF2-40B4-BE49-F238E27FC236}">
                <a16:creationId xmlns:a16="http://schemas.microsoft.com/office/drawing/2014/main" id="{7478D54C-2254-4216-35CC-B278E5F3967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369575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EA15-CC67-9388-5018-751A17D5A3A2}"/>
              </a:ext>
            </a:extLst>
          </p:cNvPr>
          <p:cNvSpPr>
            <a:spLocks noGrp="1"/>
          </p:cNvSpPr>
          <p:nvPr>
            <p:ph type="title"/>
          </p:nvPr>
        </p:nvSpPr>
        <p:spPr>
          <a:xfrm>
            <a:off x="632012" y="-101040"/>
            <a:ext cx="10515600" cy="1325563"/>
          </a:xfrm>
        </p:spPr>
        <p:txBody>
          <a:bodyPr/>
          <a:lstStyle/>
          <a:p>
            <a:pPr algn="ctr"/>
            <a:endParaRPr lang="en-IN"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D4568459-E29B-C729-7178-BEA20D6D10A4}"/>
              </a:ext>
            </a:extLst>
          </p:cNvPr>
          <p:cNvGraphicFramePr>
            <a:graphicFrameLocks noGrp="1"/>
          </p:cNvGraphicFramePr>
          <p:nvPr>
            <p:ph idx="1"/>
            <p:extLst>
              <p:ext uri="{D42A27DB-BD31-4B8C-83A1-F6EECF244321}">
                <p14:modId xmlns:p14="http://schemas.microsoft.com/office/powerpoint/2010/main" val="1680825863"/>
              </p:ext>
            </p:extLst>
          </p:nvPr>
        </p:nvGraphicFramePr>
        <p:xfrm>
          <a:off x="632012" y="1077912"/>
          <a:ext cx="10515600" cy="5364480"/>
        </p:xfrm>
        <a:graphic>
          <a:graphicData uri="http://schemas.openxmlformats.org/drawingml/2006/table">
            <a:tbl>
              <a:tblPr firstRow="1" bandRow="1">
                <a:tableStyleId>{22838BEF-8BB2-4498-84A7-C5851F593DF1}</a:tableStyleId>
              </a:tblPr>
              <a:tblGrid>
                <a:gridCol w="1089212">
                  <a:extLst>
                    <a:ext uri="{9D8B030D-6E8A-4147-A177-3AD203B41FA5}">
                      <a16:colId xmlns:a16="http://schemas.microsoft.com/office/drawing/2014/main" val="3894131019"/>
                    </a:ext>
                  </a:extLst>
                </a:gridCol>
                <a:gridCol w="1918447">
                  <a:extLst>
                    <a:ext uri="{9D8B030D-6E8A-4147-A177-3AD203B41FA5}">
                      <a16:colId xmlns:a16="http://schemas.microsoft.com/office/drawing/2014/main" val="1931628286"/>
                    </a:ext>
                  </a:extLst>
                </a:gridCol>
                <a:gridCol w="1416423">
                  <a:extLst>
                    <a:ext uri="{9D8B030D-6E8A-4147-A177-3AD203B41FA5}">
                      <a16:colId xmlns:a16="http://schemas.microsoft.com/office/drawing/2014/main" val="45670515"/>
                    </a:ext>
                  </a:extLst>
                </a:gridCol>
                <a:gridCol w="2586318">
                  <a:extLst>
                    <a:ext uri="{9D8B030D-6E8A-4147-A177-3AD203B41FA5}">
                      <a16:colId xmlns:a16="http://schemas.microsoft.com/office/drawing/2014/main" val="667591364"/>
                    </a:ext>
                  </a:extLst>
                </a:gridCol>
                <a:gridCol w="1752600">
                  <a:extLst>
                    <a:ext uri="{9D8B030D-6E8A-4147-A177-3AD203B41FA5}">
                      <a16:colId xmlns:a16="http://schemas.microsoft.com/office/drawing/2014/main" val="3088199304"/>
                    </a:ext>
                  </a:extLst>
                </a:gridCol>
                <a:gridCol w="1752600">
                  <a:extLst>
                    <a:ext uri="{9D8B030D-6E8A-4147-A177-3AD203B41FA5}">
                      <a16:colId xmlns:a16="http://schemas.microsoft.com/office/drawing/2014/main" val="1925552212"/>
                    </a:ext>
                  </a:extLst>
                </a:gridCol>
              </a:tblGrid>
              <a:tr h="370840">
                <a:tc>
                  <a:txBody>
                    <a:bodyPr/>
                    <a:lstStyle/>
                    <a:p>
                      <a:pPr algn="just"/>
                      <a:r>
                        <a:rPr lang="en-US" sz="2000" b="1" dirty="0">
                          <a:latin typeface="Times New Roman" panose="02020603050405020304" pitchFamily="18" charset="0"/>
                          <a:cs typeface="Times New Roman" panose="02020603050405020304" pitchFamily="18" charset="0"/>
                        </a:rPr>
                        <a:t>YEAR</a:t>
                      </a:r>
                    </a:p>
                  </a:txBody>
                  <a:tcPr/>
                </a:tc>
                <a:tc>
                  <a:txBody>
                    <a:bodyPr/>
                    <a:lstStyle/>
                    <a:p>
                      <a:pPr algn="just"/>
                      <a:r>
                        <a:rPr lang="en-US" sz="2000" b="1" dirty="0">
                          <a:latin typeface="Times New Roman" panose="02020603050405020304" pitchFamily="18" charset="0"/>
                          <a:cs typeface="Times New Roman" panose="02020603050405020304" pitchFamily="18" charset="0"/>
                        </a:rPr>
                        <a:t>TITLE AND JOURNAL</a:t>
                      </a:r>
                    </a:p>
                  </a:txBody>
                  <a:tcPr/>
                </a:tc>
                <a:tc>
                  <a:txBody>
                    <a:bodyPr/>
                    <a:lstStyle/>
                    <a:p>
                      <a:pPr algn="just"/>
                      <a:r>
                        <a:rPr lang="en-US" sz="2000" b="1" dirty="0">
                          <a:latin typeface="Times New Roman" panose="02020603050405020304" pitchFamily="18" charset="0"/>
                          <a:cs typeface="Times New Roman" panose="02020603050405020304" pitchFamily="18" charset="0"/>
                        </a:rPr>
                        <a:t>AUTHOR</a:t>
                      </a:r>
                    </a:p>
                  </a:txBody>
                  <a:tcPr/>
                </a:tc>
                <a:tc>
                  <a:txBody>
                    <a:bodyPr/>
                    <a:lstStyle/>
                    <a:p>
                      <a:pPr algn="just"/>
                      <a:r>
                        <a:rPr lang="en-US" sz="2000" b="1" dirty="0">
                          <a:latin typeface="Times New Roman" panose="02020603050405020304" pitchFamily="18" charset="0"/>
                          <a:cs typeface="Times New Roman" panose="02020603050405020304" pitchFamily="18" charset="0"/>
                        </a:rPr>
                        <a:t>DESCRIPTION</a:t>
                      </a:r>
                    </a:p>
                  </a:txBody>
                  <a:tcPr/>
                </a:tc>
                <a:tc>
                  <a:txBody>
                    <a:bodyPr/>
                    <a:lstStyle/>
                    <a:p>
                      <a:pPr algn="just"/>
                      <a:r>
                        <a:rPr lang="en-US" sz="2000" b="1" dirty="0">
                          <a:latin typeface="Times New Roman" panose="02020603050405020304" pitchFamily="18" charset="0"/>
                          <a:cs typeface="Times New Roman" panose="02020603050405020304" pitchFamily="18" charset="0"/>
                        </a:rPr>
                        <a:t>ADVANTAGES</a:t>
                      </a:r>
                    </a:p>
                  </a:txBody>
                  <a:tcPr/>
                </a:tc>
                <a:tc>
                  <a:txBody>
                    <a:bodyPr/>
                    <a:lstStyle/>
                    <a:p>
                      <a:pPr algn="just"/>
                      <a:r>
                        <a:rPr lang="en-US" sz="20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305926278"/>
                  </a:ext>
                </a:extLst>
              </a:tr>
              <a:tr h="370840">
                <a:tc>
                  <a:txBody>
                    <a:bodyPr/>
                    <a:lstStyle/>
                    <a:p>
                      <a:pPr algn="just"/>
                      <a:r>
                        <a:rPr lang="en-US" sz="2000" dirty="0">
                          <a:latin typeface="Times New Roman" panose="02020603050405020304" pitchFamily="18" charset="0"/>
                          <a:cs typeface="Times New Roman" panose="02020603050405020304" pitchFamily="18" charset="0"/>
                        </a:rPr>
                        <a:t>2022</a:t>
                      </a:r>
                    </a:p>
                  </a:txBody>
                  <a:tcPr/>
                </a:tc>
                <a:tc>
                  <a:txBody>
                    <a:bodyPr/>
                    <a:lstStyle/>
                    <a:p>
                      <a:pPr algn="just"/>
                      <a:r>
                        <a:rPr lang="en-US" sz="2000" dirty="0">
                          <a:latin typeface="Times New Roman" panose="02020603050405020304" pitchFamily="18" charset="0"/>
                          <a:cs typeface="Times New Roman" panose="02020603050405020304" pitchFamily="18" charset="0"/>
                        </a:rPr>
                        <a:t>“A CNN-based Framework for Comparison of</a:t>
                      </a:r>
                    </a:p>
                    <a:p>
                      <a:pPr algn="just"/>
                      <a:r>
                        <a:rPr lang="en-US" sz="2000" dirty="0">
                          <a:latin typeface="Times New Roman" panose="02020603050405020304" pitchFamily="18" charset="0"/>
                          <a:cs typeface="Times New Roman" panose="02020603050405020304" pitchFamily="18" charset="0"/>
                        </a:rPr>
                        <a:t>Contactless to Contact-based </a:t>
                      </a:r>
                      <a:r>
                        <a:rPr lang="en-US" sz="2000" dirty="0" err="1">
                          <a:latin typeface="Times New Roman" panose="02020603050405020304" pitchFamily="18" charset="0"/>
                          <a:cs typeface="Times New Roman" panose="02020603050405020304" pitchFamily="18" charset="0"/>
                        </a:rPr>
                        <a:t>Fingerprints”,in</a:t>
                      </a:r>
                      <a:r>
                        <a:rPr lang="en-US" sz="2000" dirty="0">
                          <a:latin typeface="Times New Roman" panose="02020603050405020304" pitchFamily="18" charset="0"/>
                          <a:cs typeface="Times New Roman" panose="02020603050405020304" pitchFamily="18" charset="0"/>
                        </a:rPr>
                        <a:t> IEEE Access</a:t>
                      </a:r>
                    </a:p>
                  </a:txBody>
                  <a:tcPr/>
                </a:tc>
                <a:tc>
                  <a:txBody>
                    <a:bodyPr/>
                    <a:lstStyle/>
                    <a:p>
                      <a:pPr algn="just"/>
                      <a:r>
                        <a:rPr lang="pt-BR" sz="2000" dirty="0">
                          <a:latin typeface="Times New Roman" panose="02020603050405020304" pitchFamily="18" charset="0"/>
                          <a:cs typeface="Times New Roman" panose="02020603050405020304" pitchFamily="18" charset="0"/>
                        </a:rPr>
                        <a:t>Chenhao Lin, Ajay Kumar</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It consistently achieves outperforming results, over several popular deep learning architectures</a:t>
                      </a:r>
                    </a:p>
                    <a:p>
                      <a:pPr algn="just"/>
                      <a:r>
                        <a:rPr lang="en-US" sz="2000" dirty="0">
                          <a:latin typeface="Times New Roman" panose="02020603050405020304" pitchFamily="18" charset="0"/>
                          <a:cs typeface="Times New Roman" panose="02020603050405020304" pitchFamily="18" charset="0"/>
                        </a:rPr>
                        <a:t>and over contactless to contact-based fingerprints comparison</a:t>
                      </a:r>
                    </a:p>
                    <a:p>
                      <a:pPr algn="just"/>
                      <a:r>
                        <a:rPr lang="en-US" sz="2000" dirty="0">
                          <a:latin typeface="Times New Roman" panose="02020603050405020304" pitchFamily="18" charset="0"/>
                          <a:cs typeface="Times New Roman" panose="02020603050405020304" pitchFamily="18" charset="0"/>
                        </a:rPr>
                        <a:t>methods.</a:t>
                      </a:r>
                    </a:p>
                  </a:txBody>
                  <a:tcPr/>
                </a:tc>
                <a:tc>
                  <a:txBody>
                    <a:bodyPr/>
                    <a:lstStyle/>
                    <a:p>
                      <a:pPr algn="just"/>
                      <a:r>
                        <a:rPr lang="en-US" sz="2000" dirty="0">
                          <a:latin typeface="Times New Roman" panose="02020603050405020304" pitchFamily="18" charset="0"/>
                          <a:cs typeface="Times New Roman" panose="02020603050405020304" pitchFamily="18" charset="0"/>
                        </a:rPr>
                        <a:t>It incorporates</a:t>
                      </a:r>
                    </a:p>
                    <a:p>
                      <a:pPr algn="just"/>
                      <a:r>
                        <a:rPr lang="en-US" sz="2000" dirty="0">
                          <a:latin typeface="Times New Roman" panose="02020603050405020304" pitchFamily="18" charset="0"/>
                          <a:cs typeface="Times New Roman" panose="02020603050405020304" pitchFamily="18" charset="0"/>
                        </a:rPr>
                        <a:t>most reliable minutiae features along with the respective</a:t>
                      </a:r>
                    </a:p>
                    <a:p>
                      <a:pPr algn="just"/>
                      <a:r>
                        <a:rPr lang="en-US" sz="2000" dirty="0">
                          <a:latin typeface="Times New Roman" panose="02020603050405020304" pitchFamily="18" charset="0"/>
                          <a:cs typeface="Times New Roman" panose="02020603050405020304" pitchFamily="18" charset="0"/>
                        </a:rPr>
                        <a:t>ridge flow maps to ensure robustness in the learning minutiae feature correspondences</a:t>
                      </a:r>
                    </a:p>
                  </a:txBody>
                  <a:tcPr/>
                </a:tc>
                <a:tc>
                  <a:txBody>
                    <a:bodyPr/>
                    <a:lstStyle/>
                    <a:p>
                      <a:pPr algn="just"/>
                      <a:r>
                        <a:rPr lang="en-US" sz="2000" dirty="0">
                          <a:latin typeface="Times New Roman" panose="02020603050405020304" pitchFamily="18" charset="0"/>
                          <a:cs typeface="Times New Roman" panose="02020603050405020304" pitchFamily="18" charset="0"/>
                        </a:rPr>
                        <a:t>The limitations in the matching accuracy from</a:t>
                      </a:r>
                    </a:p>
                    <a:p>
                      <a:pPr algn="just"/>
                      <a:r>
                        <a:rPr lang="en-US" sz="2000" dirty="0">
                          <a:latin typeface="Times New Roman" panose="02020603050405020304" pitchFamily="18" charset="0"/>
                          <a:cs typeface="Times New Roman" panose="02020603050405020304" pitchFamily="18" charset="0"/>
                        </a:rPr>
                        <a:t>the proposed method can be observed from the falsely rejected</a:t>
                      </a:r>
                    </a:p>
                    <a:p>
                      <a:pPr algn="just"/>
                      <a:r>
                        <a:rPr lang="en-US" sz="2000" dirty="0">
                          <a:latin typeface="Times New Roman" panose="02020603050405020304" pitchFamily="18" charset="0"/>
                          <a:cs typeface="Times New Roman" panose="02020603050405020304" pitchFamily="18" charset="0"/>
                        </a:rPr>
                        <a:t>genuine fingerprints and falsely accepted imposter fingerprints.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6640112"/>
                  </a:ext>
                </a:extLst>
              </a:tr>
            </a:tbl>
          </a:graphicData>
        </a:graphic>
      </p:graphicFrame>
      <p:sp>
        <p:nvSpPr>
          <p:cNvPr id="4" name="Slide Number Placeholder 3">
            <a:extLst>
              <a:ext uri="{FF2B5EF4-FFF2-40B4-BE49-F238E27FC236}">
                <a16:creationId xmlns:a16="http://schemas.microsoft.com/office/drawing/2014/main" id="{33F3850E-9BEC-E86A-2BEE-AB535C2BADEE}"/>
              </a:ext>
            </a:extLst>
          </p:cNvPr>
          <p:cNvSpPr>
            <a:spLocks noGrp="1"/>
          </p:cNvSpPr>
          <p:nvPr>
            <p:ph type="sldNum" sz="quarter" idx="12"/>
          </p:nvPr>
        </p:nvSpPr>
        <p:spPr/>
        <p:txBody>
          <a:bodyPr/>
          <a:lstStyle/>
          <a:p>
            <a:fld id="{F76AFB52-4177-4145-B77F-C0DB6F3838FB}" type="slidenum">
              <a:rPr lang="en-US" smtClean="0"/>
              <a:t>6</a:t>
            </a:fld>
            <a:endParaRPr lang="en-US"/>
          </a:p>
        </p:txBody>
      </p:sp>
      <p:sp>
        <p:nvSpPr>
          <p:cNvPr id="3" name="Footer Placeholder 2">
            <a:extLst>
              <a:ext uri="{FF2B5EF4-FFF2-40B4-BE49-F238E27FC236}">
                <a16:creationId xmlns:a16="http://schemas.microsoft.com/office/drawing/2014/main" id="{B971F390-EAFC-5461-E3AB-06D87C3CD7F0}"/>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72232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201DC-C4F2-6A48-1F0A-0A160A86907C}"/>
              </a:ext>
            </a:extLst>
          </p:cNvPr>
          <p:cNvSpPr>
            <a:spLocks noGrp="1"/>
          </p:cNvSpPr>
          <p:nvPr>
            <p:ph type="sldNum" sz="quarter" idx="12"/>
          </p:nvPr>
        </p:nvSpPr>
        <p:spPr/>
        <p:txBody>
          <a:bodyPr/>
          <a:lstStyle/>
          <a:p>
            <a:fld id="{F76AFB52-4177-4145-B77F-C0DB6F3838FB}" type="slidenum">
              <a:rPr lang="en-US" smtClean="0"/>
              <a:t>7</a:t>
            </a:fld>
            <a:endParaRPr lang="en-US"/>
          </a:p>
        </p:txBody>
      </p:sp>
      <p:graphicFrame>
        <p:nvGraphicFramePr>
          <p:cNvPr id="3" name="Table 3">
            <a:extLst>
              <a:ext uri="{FF2B5EF4-FFF2-40B4-BE49-F238E27FC236}">
                <a16:creationId xmlns:a16="http://schemas.microsoft.com/office/drawing/2014/main" id="{4254B139-C184-C59D-FED9-8003BC4544ED}"/>
              </a:ext>
            </a:extLst>
          </p:cNvPr>
          <p:cNvGraphicFramePr>
            <a:graphicFrameLocks noGrp="1"/>
          </p:cNvGraphicFramePr>
          <p:nvPr>
            <p:extLst>
              <p:ext uri="{D42A27DB-BD31-4B8C-83A1-F6EECF244321}">
                <p14:modId xmlns:p14="http://schemas.microsoft.com/office/powerpoint/2010/main" val="2431894843"/>
              </p:ext>
            </p:extLst>
          </p:nvPr>
        </p:nvGraphicFramePr>
        <p:xfrm>
          <a:off x="679075" y="473710"/>
          <a:ext cx="10446124" cy="5577840"/>
        </p:xfrm>
        <a:graphic>
          <a:graphicData uri="http://schemas.openxmlformats.org/drawingml/2006/table">
            <a:tbl>
              <a:tblPr firstRow="1" bandRow="1">
                <a:tableStyleId>{69CF1AB2-1976-4502-BF36-3FF5EA218861}</a:tableStyleId>
              </a:tblPr>
              <a:tblGrid>
                <a:gridCol w="970430">
                  <a:extLst>
                    <a:ext uri="{9D8B030D-6E8A-4147-A177-3AD203B41FA5}">
                      <a16:colId xmlns:a16="http://schemas.microsoft.com/office/drawing/2014/main" val="2655321746"/>
                    </a:ext>
                  </a:extLst>
                </a:gridCol>
                <a:gridCol w="1981201">
                  <a:extLst>
                    <a:ext uri="{9D8B030D-6E8A-4147-A177-3AD203B41FA5}">
                      <a16:colId xmlns:a16="http://schemas.microsoft.com/office/drawing/2014/main" val="4027868035"/>
                    </a:ext>
                  </a:extLst>
                </a:gridCol>
                <a:gridCol w="1488141">
                  <a:extLst>
                    <a:ext uri="{9D8B030D-6E8A-4147-A177-3AD203B41FA5}">
                      <a16:colId xmlns:a16="http://schemas.microsoft.com/office/drawing/2014/main" val="2976209798"/>
                    </a:ext>
                  </a:extLst>
                </a:gridCol>
                <a:gridCol w="2711076">
                  <a:extLst>
                    <a:ext uri="{9D8B030D-6E8A-4147-A177-3AD203B41FA5}">
                      <a16:colId xmlns:a16="http://schemas.microsoft.com/office/drawing/2014/main" val="753119077"/>
                    </a:ext>
                  </a:extLst>
                </a:gridCol>
                <a:gridCol w="1787712">
                  <a:extLst>
                    <a:ext uri="{9D8B030D-6E8A-4147-A177-3AD203B41FA5}">
                      <a16:colId xmlns:a16="http://schemas.microsoft.com/office/drawing/2014/main" val="3066919958"/>
                    </a:ext>
                  </a:extLst>
                </a:gridCol>
                <a:gridCol w="1507564">
                  <a:extLst>
                    <a:ext uri="{9D8B030D-6E8A-4147-A177-3AD203B41FA5}">
                      <a16:colId xmlns:a16="http://schemas.microsoft.com/office/drawing/2014/main" val="1699834834"/>
                    </a:ext>
                  </a:extLst>
                </a:gridCol>
              </a:tblGrid>
              <a:tr h="370840">
                <a:tc>
                  <a:txBody>
                    <a:bodyPr/>
                    <a:lstStyle/>
                    <a:p>
                      <a:pPr algn="just"/>
                      <a:r>
                        <a:rPr lang="en-US" sz="2000" b="0" kern="1200" dirty="0">
                          <a:solidFill>
                            <a:schemeClr val="tx1"/>
                          </a:solidFill>
                          <a:effectLst/>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cs typeface="Times New Roman" panose="02020603050405020304" pitchFamily="18" charset="0"/>
                        </a:rPr>
                        <a:t>“C2CL: Contact to Contactless Fingerprint </a:t>
                      </a:r>
                      <a:r>
                        <a:rPr lang="en-US" sz="2000" b="0" kern="1200" dirty="0" err="1">
                          <a:solidFill>
                            <a:schemeClr val="tx1"/>
                          </a:solidFill>
                          <a:effectLst/>
                          <a:latin typeface="Times New Roman" panose="02020603050405020304" pitchFamily="18" charset="0"/>
                          <a:cs typeface="Times New Roman" panose="02020603050405020304" pitchFamily="18" charset="0"/>
                        </a:rPr>
                        <a:t>Matching”,in</a:t>
                      </a:r>
                      <a:r>
                        <a:rPr lang="en-US" sz="2000" b="0" kern="1200" dirty="0">
                          <a:solidFill>
                            <a:schemeClr val="tx1"/>
                          </a:solidFill>
                          <a:effectLst/>
                          <a:latin typeface="Times New Roman" panose="02020603050405020304" pitchFamily="18" charset="0"/>
                          <a:cs typeface="Times New Roman" panose="02020603050405020304" pitchFamily="18" charset="0"/>
                        </a:rPr>
                        <a:t> IEEE TRANSACTIONS ON</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INFORMATION FORENSICS AND SECURITY,VOL.</a:t>
                      </a:r>
                      <a:endParaRPr lang="en-US" sz="2000" i="0" dirty="0">
                        <a:latin typeface="Times New Roman" panose="02020603050405020304" pitchFamily="18" charset="0"/>
                        <a:cs typeface="Times New Roman" panose="02020603050405020304" pitchFamily="18" charset="0"/>
                      </a:endParaRPr>
                    </a:p>
                  </a:txBody>
                  <a:tcPr/>
                </a:tc>
                <a:tc>
                  <a:txBody>
                    <a:bodyPr/>
                    <a:lstStyle/>
                    <a:p>
                      <a:pPr algn="just"/>
                      <a:r>
                        <a:rPr lang="es-ES" sz="2000" b="0" kern="1200" dirty="0">
                          <a:solidFill>
                            <a:schemeClr val="tx1"/>
                          </a:solidFill>
                          <a:effectLst/>
                          <a:latin typeface="Times New Roman" panose="02020603050405020304" pitchFamily="18" charset="0"/>
                          <a:cs typeface="Times New Roman" panose="02020603050405020304" pitchFamily="18" charset="0"/>
                        </a:rPr>
                        <a:t>Steven A. Grosz , Joshua J. </a:t>
                      </a:r>
                      <a:r>
                        <a:rPr lang="es-ES" sz="2000" b="0" kern="1200" dirty="0" err="1">
                          <a:solidFill>
                            <a:schemeClr val="tx1"/>
                          </a:solidFill>
                          <a:effectLst/>
                          <a:latin typeface="Times New Roman" panose="02020603050405020304" pitchFamily="18" charset="0"/>
                          <a:cs typeface="Times New Roman" panose="02020603050405020304" pitchFamily="18" charset="0"/>
                        </a:rPr>
                        <a:t>Engelsma</a:t>
                      </a:r>
                      <a:r>
                        <a:rPr lang="es-ES" sz="2000" b="0" kern="1200" dirty="0">
                          <a:solidFill>
                            <a:schemeClr val="tx1"/>
                          </a:solidFill>
                          <a:effectLst/>
                          <a:latin typeface="Times New Roman" panose="02020603050405020304" pitchFamily="18" charset="0"/>
                          <a:cs typeface="Times New Roman" panose="02020603050405020304" pitchFamily="18" charset="0"/>
                        </a:rPr>
                        <a:t> , </a:t>
                      </a:r>
                      <a:r>
                        <a:rPr lang="es-ES" sz="2000" b="0" kern="1200" dirty="0" err="1">
                          <a:solidFill>
                            <a:schemeClr val="tx1"/>
                          </a:solidFill>
                          <a:effectLst/>
                          <a:latin typeface="Times New Roman" panose="02020603050405020304" pitchFamily="18" charset="0"/>
                          <a:cs typeface="Times New Roman" panose="02020603050405020304" pitchFamily="18" charset="0"/>
                        </a:rPr>
                        <a:t>Eryun</a:t>
                      </a:r>
                      <a:r>
                        <a:rPr lang="es-ES" sz="2000" b="0" kern="1200" dirty="0">
                          <a:solidFill>
                            <a:schemeClr val="tx1"/>
                          </a:solidFill>
                          <a:effectLst/>
                          <a:latin typeface="Times New Roman" panose="02020603050405020304" pitchFamily="18" charset="0"/>
                          <a:cs typeface="Times New Roman" panose="02020603050405020304" pitchFamily="18" charset="0"/>
                        </a:rPr>
                        <a:t> Liu , ,and Anil K. Jain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cs typeface="Times New Roman" panose="02020603050405020304" pitchFamily="18" charset="0"/>
                        </a:rPr>
                        <a:t>It presents an end-to-end automated system, called C2CL,</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comprised of a mobile finger photo capture app, preprocessing,</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and matching algorithms to handle the challenges inhibiting</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 cross-matching methods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tx1"/>
                          </a:solidFill>
                          <a:effectLst/>
                          <a:latin typeface="Times New Roman" panose="02020603050405020304" pitchFamily="18" charset="0"/>
                          <a:cs typeface="Times New Roman" panose="02020603050405020304" pitchFamily="18" charset="0"/>
                        </a:rPr>
                        <a:t>the cross-</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database evaluation is a much better measure of how C2CL</a:t>
                      </a:r>
                    </a:p>
                    <a:p>
                      <a:pPr algn="just"/>
                      <a:r>
                        <a:rPr lang="en-US" sz="2000" b="0" kern="1200" dirty="0">
                          <a:solidFill>
                            <a:schemeClr val="tx1"/>
                          </a:solidFill>
                          <a:effectLst/>
                          <a:latin typeface="Times New Roman" panose="02020603050405020304" pitchFamily="18" charset="0"/>
                          <a:cs typeface="Times New Roman" panose="02020603050405020304" pitchFamily="18" charset="0"/>
                        </a:rPr>
                        <a:t>would perform in the real world.</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the low error rates which is achieved </a:t>
                      </a:r>
                      <a:r>
                        <a:rPr lang="en-US" sz="2000" b="0" kern="1200" dirty="0" err="1">
                          <a:solidFill>
                            <a:schemeClr val="tx1"/>
                          </a:solidFill>
                          <a:effectLst/>
                          <a:latin typeface="Times New Roman" panose="02020603050405020304" pitchFamily="18" charset="0"/>
                          <a:cs typeface="Times New Roman" panose="02020603050405020304" pitchFamily="18" charset="0"/>
                        </a:rPr>
                        <a:t>achieved</a:t>
                      </a:r>
                      <a:r>
                        <a:rPr lang="en-US" sz="2000" b="0" kern="1200" dirty="0">
                          <a:solidFill>
                            <a:schemeClr val="tx1"/>
                          </a:solidFill>
                          <a:effectLst/>
                          <a:latin typeface="Times New Roman" panose="02020603050405020304" pitchFamily="18" charset="0"/>
                          <a:cs typeface="Times New Roman" panose="02020603050405020304" pitchFamily="18" charset="0"/>
                        </a:rPr>
                        <a:t> across each dataset,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there are many factors that complicate the cross-matching</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performance and lead to both false rejects and false accepts errors.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129938"/>
                  </a:ext>
                </a:extLst>
              </a:tr>
            </a:tbl>
          </a:graphicData>
        </a:graphic>
      </p:graphicFrame>
      <p:sp>
        <p:nvSpPr>
          <p:cNvPr id="4" name="Footer Placeholder 3">
            <a:extLst>
              <a:ext uri="{FF2B5EF4-FFF2-40B4-BE49-F238E27FC236}">
                <a16:creationId xmlns:a16="http://schemas.microsoft.com/office/drawing/2014/main" id="{E195D379-088E-4695-D2D0-03209A909BCF}"/>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116225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9389-65DF-2FB3-6BBA-AD9FAC3F6D88}"/>
              </a:ext>
            </a:extLst>
          </p:cNvPr>
          <p:cNvSpPr>
            <a:spLocks noGrp="1"/>
          </p:cNvSpPr>
          <p:nvPr>
            <p:ph type="title"/>
          </p:nvPr>
        </p:nvSpPr>
        <p:spPr>
          <a:xfrm>
            <a:off x="838200" y="0"/>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66145AB9-1EA6-2046-F821-6058F3686BF7}"/>
              </a:ext>
            </a:extLst>
          </p:cNvPr>
          <p:cNvSpPr>
            <a:spLocks noGrp="1"/>
          </p:cNvSpPr>
          <p:nvPr>
            <p:ph idx="1"/>
          </p:nvPr>
        </p:nvSpPr>
        <p:spPr>
          <a:xfrm>
            <a:off x="107576" y="1089071"/>
            <a:ext cx="11492753" cy="4679857"/>
          </a:xfrm>
        </p:spPr>
        <p:txBody>
          <a:bodyPr>
            <a:noAutofit/>
          </a:bodyPr>
          <a:lstStyle/>
          <a:p>
            <a:pPr algn="just"/>
            <a:r>
              <a:rPr lang="en-US" sz="4000" dirty="0">
                <a:latin typeface="Times New Roman" panose="02020603050405020304" pitchFamily="18" charset="0"/>
                <a:cs typeface="Times New Roman" panose="02020603050405020304" pitchFamily="18" charset="0"/>
              </a:rPr>
              <a:t>To create a Convolutional Neural Network (CNN) that can </a:t>
            </a:r>
            <a:r>
              <a:rPr lang="en-US" sz="4000" dirty="0">
                <a:solidFill>
                  <a:srgbClr val="21C5FF"/>
                </a:solidFill>
                <a:latin typeface="Times New Roman" panose="02020603050405020304" pitchFamily="18" charset="0"/>
                <a:cs typeface="Times New Roman" panose="02020603050405020304" pitchFamily="18" charset="0"/>
              </a:rPr>
              <a:t>accurately</a:t>
            </a:r>
            <a:r>
              <a:rPr lang="en-US" sz="4000" dirty="0">
                <a:latin typeface="Times New Roman" panose="02020603050405020304" pitchFamily="18" charset="0"/>
                <a:cs typeface="Times New Roman" panose="02020603050405020304" pitchFamily="18" charset="0"/>
              </a:rPr>
              <a:t> identify </a:t>
            </a:r>
            <a:r>
              <a:rPr lang="en-US" sz="4000" dirty="0">
                <a:solidFill>
                  <a:srgbClr val="21C5FF"/>
                </a:solidFill>
                <a:latin typeface="Times New Roman" panose="02020603050405020304" pitchFamily="18" charset="0"/>
                <a:cs typeface="Times New Roman" panose="02020603050405020304" pitchFamily="18" charset="0"/>
              </a:rPr>
              <a:t>fingerprints images </a:t>
            </a:r>
            <a:r>
              <a:rPr lang="en-US" sz="4000" dirty="0">
                <a:latin typeface="Times New Roman" panose="02020603050405020304" pitchFamily="18" charset="0"/>
                <a:cs typeface="Times New Roman" panose="02020603050405020304" pitchFamily="18" charset="0"/>
              </a:rPr>
              <a:t>of an individual.</a:t>
            </a:r>
          </a:p>
          <a:p>
            <a:pPr algn="just"/>
            <a:r>
              <a:rPr lang="en-US" sz="4000" dirty="0">
                <a:latin typeface="Times New Roman" panose="02020603050405020304" pitchFamily="18" charset="0"/>
                <a:cs typeface="Times New Roman" panose="02020603050405020304" pitchFamily="18" charset="0"/>
              </a:rPr>
              <a:t>To create the best model architecture and improve the model accuracy.</a:t>
            </a:r>
            <a:r>
              <a:rPr lang="en-US" sz="2800" dirty="0"/>
              <a:t> </a:t>
            </a:r>
          </a:p>
          <a:p>
            <a:pPr algn="just"/>
            <a:r>
              <a:rPr lang="en-US" sz="4000" dirty="0">
                <a:latin typeface="Times New Roman" panose="02020603050405020304" pitchFamily="18" charset="0"/>
                <a:cs typeface="Times New Roman" panose="02020603050405020304" pitchFamily="18" charset="0"/>
              </a:rPr>
              <a:t>The </a:t>
            </a:r>
            <a:r>
              <a:rPr lang="en-IN" sz="4000" dirty="0">
                <a:latin typeface="Times New Roman" panose="02020603050405020304" pitchFamily="18" charset="0"/>
                <a:cs typeface="Times New Roman" panose="02020603050405020304" pitchFamily="18" charset="0"/>
              </a:rPr>
              <a:t>Minutiae extraction module is used </a:t>
            </a:r>
            <a:r>
              <a:rPr lang="en-US" sz="4000" dirty="0">
                <a:latin typeface="Times New Roman" panose="02020603050405020304" pitchFamily="18" charset="0"/>
                <a:cs typeface="Times New Roman" panose="02020603050405020304" pitchFamily="18" charset="0"/>
              </a:rPr>
              <a:t> for extracting the minutiae points from the </a:t>
            </a:r>
            <a:r>
              <a:rPr lang="en-US" sz="4000" dirty="0">
                <a:solidFill>
                  <a:srgbClr val="21C5FF"/>
                </a:solidFill>
                <a:latin typeface="Times New Roman" panose="02020603050405020304" pitchFamily="18" charset="0"/>
                <a:cs typeface="Times New Roman" panose="02020603050405020304" pitchFamily="18" charset="0"/>
              </a:rPr>
              <a:t>pre-processed</a:t>
            </a:r>
            <a:r>
              <a:rPr lang="en-US" sz="4000" dirty="0">
                <a:latin typeface="Times New Roman" panose="02020603050405020304" pitchFamily="18" charset="0"/>
                <a:cs typeface="Times New Roman" panose="02020603050405020304" pitchFamily="18" charset="0"/>
              </a:rPr>
              <a:t> </a:t>
            </a:r>
            <a:r>
              <a:rPr lang="en-US" sz="4000" dirty="0">
                <a:solidFill>
                  <a:srgbClr val="21C5FF"/>
                </a:solidFill>
                <a:latin typeface="Times New Roman" panose="02020603050405020304" pitchFamily="18" charset="0"/>
                <a:cs typeface="Times New Roman" panose="02020603050405020304" pitchFamily="18" charset="0"/>
              </a:rPr>
              <a:t>fingerprint images</a:t>
            </a:r>
            <a:r>
              <a:rPr lang="en-US" sz="4000" dirty="0">
                <a:latin typeface="Times New Roman" panose="02020603050405020304" pitchFamily="18" charset="0"/>
                <a:cs typeface="Times New Roman" panose="02020603050405020304" pitchFamily="18" charset="0"/>
              </a:rPr>
              <a:t>. This involves applying ridge thinning algorithms, minutiae detection algorithms.</a:t>
            </a:r>
          </a:p>
        </p:txBody>
      </p:sp>
      <p:sp>
        <p:nvSpPr>
          <p:cNvPr id="4" name="Slide Number Placeholder 3">
            <a:extLst>
              <a:ext uri="{FF2B5EF4-FFF2-40B4-BE49-F238E27FC236}">
                <a16:creationId xmlns:a16="http://schemas.microsoft.com/office/drawing/2014/main" id="{BE577A1D-7784-5667-8DBA-4718F2876A0E}"/>
              </a:ext>
            </a:extLst>
          </p:cNvPr>
          <p:cNvSpPr>
            <a:spLocks noGrp="1"/>
          </p:cNvSpPr>
          <p:nvPr>
            <p:ph type="sldNum" sz="quarter" idx="12"/>
          </p:nvPr>
        </p:nvSpPr>
        <p:spPr/>
        <p:txBody>
          <a:bodyPr/>
          <a:lstStyle/>
          <a:p>
            <a:fld id="{F76AFB52-4177-4145-B77F-C0DB6F3838FB}" type="slidenum">
              <a:rPr lang="en-US" smtClean="0"/>
              <a:t>8</a:t>
            </a:fld>
            <a:endParaRPr lang="en-US"/>
          </a:p>
        </p:txBody>
      </p:sp>
      <p:sp>
        <p:nvSpPr>
          <p:cNvPr id="5" name="Footer Placeholder 4">
            <a:extLst>
              <a:ext uri="{FF2B5EF4-FFF2-40B4-BE49-F238E27FC236}">
                <a16:creationId xmlns:a16="http://schemas.microsoft.com/office/drawing/2014/main" id="{17436BC0-9C03-AEEE-D268-6DB37AF62E25}"/>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290156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9561"/>
            <a:ext cx="10515600" cy="1325563"/>
          </a:xfrm>
        </p:spPr>
        <p:txBody>
          <a:bodyPr>
            <a:normAutofit/>
          </a:bodyPr>
          <a:lstStyle/>
          <a:p>
            <a:pPr algn="ctr"/>
            <a:r>
              <a:rPr lang="en-US" sz="50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573741" y="1705620"/>
            <a:ext cx="10596283" cy="5326351"/>
          </a:xfrm>
        </p:spPr>
        <p:txBody>
          <a:bodyPr>
            <a:noAutofit/>
          </a:bodyPr>
          <a:lstStyle/>
          <a:p>
            <a:pPr algn="just"/>
            <a:r>
              <a:rPr lang="en-US" sz="4000" dirty="0">
                <a:latin typeface="Times New Roman" panose="02020603050405020304" pitchFamily="18" charset="0"/>
                <a:cs typeface="Times New Roman" panose="02020603050405020304" pitchFamily="18" charset="0"/>
              </a:rPr>
              <a:t>It defines a method that only concentrates on Matching minutiae feature vector but </a:t>
            </a:r>
            <a:r>
              <a:rPr lang="en-US" sz="4000" dirty="0">
                <a:solidFill>
                  <a:srgbClr val="21C5FF"/>
                </a:solidFill>
                <a:latin typeface="Times New Roman" panose="02020603050405020304" pitchFamily="18" charset="0"/>
                <a:cs typeface="Times New Roman" panose="02020603050405020304" pitchFamily="18" charset="0"/>
              </a:rPr>
              <a:t>not  whole topology.</a:t>
            </a:r>
          </a:p>
          <a:p>
            <a:pPr algn="just"/>
            <a:r>
              <a:rPr lang="en-US" sz="3600" dirty="0">
                <a:latin typeface="Times New Roman" panose="02020603050405020304" pitchFamily="18" charset="0"/>
                <a:cs typeface="Times New Roman" panose="02020603050405020304" pitchFamily="18" charset="0"/>
              </a:rPr>
              <a:t>Hard to compare from low quality fingerprint images.</a:t>
            </a:r>
            <a:endParaRPr lang="en-US" sz="3600" dirty="0">
              <a:solidFill>
                <a:srgbClr val="21C5FF"/>
              </a:solidFill>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This approach simply </a:t>
            </a:r>
            <a:r>
              <a:rPr lang="en-US" sz="4000" dirty="0">
                <a:solidFill>
                  <a:srgbClr val="21C5FF"/>
                </a:solidFill>
                <a:latin typeface="Times New Roman" panose="02020603050405020304" pitchFamily="18" charset="0"/>
                <a:cs typeface="Times New Roman" panose="02020603050405020304" pitchFamily="18" charset="0"/>
              </a:rPr>
              <a:t>matches minutiae </a:t>
            </a:r>
            <a:r>
              <a:rPr lang="en-US" sz="4000" dirty="0">
                <a:latin typeface="Times New Roman" panose="02020603050405020304" pitchFamily="18" charset="0"/>
                <a:cs typeface="Times New Roman" panose="02020603050405020304" pitchFamily="18" charset="0"/>
              </a:rPr>
              <a:t>points </a:t>
            </a:r>
            <a:r>
              <a:rPr lang="en-US" sz="4000" dirty="0">
                <a:solidFill>
                  <a:srgbClr val="21C5FF"/>
                </a:solidFill>
                <a:latin typeface="Times New Roman" panose="02020603050405020304" pitchFamily="18" charset="0"/>
                <a:cs typeface="Times New Roman" panose="02020603050405020304" pitchFamily="18" charset="0"/>
              </a:rPr>
              <a:t>without</a:t>
            </a:r>
            <a:r>
              <a:rPr lang="en-US" sz="4000" dirty="0">
                <a:latin typeface="Times New Roman" panose="02020603050405020304" pitchFamily="18" charset="0"/>
                <a:cs typeface="Times New Roman" panose="02020603050405020304" pitchFamily="18" charset="0"/>
              </a:rPr>
              <a:t> providing any </a:t>
            </a:r>
            <a:r>
              <a:rPr lang="en-US" sz="4000" dirty="0">
                <a:solidFill>
                  <a:srgbClr val="21C5FF"/>
                </a:solidFill>
                <a:latin typeface="Times New Roman" panose="02020603050405020304" pitchFamily="18" charset="0"/>
                <a:cs typeface="Times New Roman" panose="02020603050405020304" pitchFamily="18" charset="0"/>
              </a:rPr>
              <a:t>additional layer of security.</a:t>
            </a:r>
          </a:p>
        </p:txBody>
      </p:sp>
      <p:sp>
        <p:nvSpPr>
          <p:cNvPr id="4" name="Slide Number Placeholder 3"/>
          <p:cNvSpPr>
            <a:spLocks noGrp="1"/>
          </p:cNvSpPr>
          <p:nvPr>
            <p:ph type="sldNum" sz="quarter" idx="12"/>
          </p:nvPr>
        </p:nvSpPr>
        <p:spPr>
          <a:xfrm>
            <a:off x="8610600" y="6356350"/>
            <a:ext cx="2743200" cy="365125"/>
          </a:xfrm>
        </p:spPr>
        <p:txBody>
          <a:bodyPr/>
          <a:lstStyle/>
          <a:p>
            <a:fld id="{F76AFB52-4177-4145-B77F-C0DB6F3838FB}" type="slidenum">
              <a:rPr lang="en-US" sz="2500" smtClean="0"/>
              <a:t>9</a:t>
            </a:fld>
            <a:endParaRPr lang="en-US" sz="2500" dirty="0"/>
          </a:p>
        </p:txBody>
      </p:sp>
      <p:sp>
        <p:nvSpPr>
          <p:cNvPr id="5" name="Footer Placeholder 4">
            <a:extLst>
              <a:ext uri="{FF2B5EF4-FFF2-40B4-BE49-F238E27FC236}">
                <a16:creationId xmlns:a16="http://schemas.microsoft.com/office/drawing/2014/main" id="{A4A79F5C-A030-E093-74F8-37033FECF161}"/>
              </a:ext>
            </a:extLst>
          </p:cNvPr>
          <p:cNvSpPr>
            <a:spLocks noGrp="1"/>
          </p:cNvSpPr>
          <p:nvPr>
            <p:ph type="ftr" sz="quarter" idx="11"/>
          </p:nvPr>
        </p:nvSpPr>
        <p:spPr/>
        <p:txBody>
          <a:bodyPr/>
          <a:lstStyle/>
          <a:p>
            <a:r>
              <a:rPr lang="en-US"/>
              <a:t>11-04-2023</a:t>
            </a:r>
          </a:p>
        </p:txBody>
      </p:sp>
    </p:spTree>
    <p:extLst>
      <p:ext uri="{BB962C8B-B14F-4D97-AF65-F5344CB8AC3E}">
        <p14:creationId xmlns:p14="http://schemas.microsoft.com/office/powerpoint/2010/main" val="4082518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1712</Words>
  <Application>Microsoft Office PowerPoint</Application>
  <PresentationFormat>Widescreen</PresentationFormat>
  <Paragraphs>204</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 Department of Computer Science and Engineering  A CNN-BASED STRUTURE FOR CORRELATION OF CONTACTLESS TO CONTACT-BASED FINGERPRINTS USING NETWORK SECURITY</vt:lpstr>
      <vt:lpstr>INTRODUCTION</vt:lpstr>
      <vt:lpstr>Objective of the Project</vt:lpstr>
      <vt:lpstr>LITERATURE SURVEY</vt:lpstr>
      <vt:lpstr>PowerPoint Presentation</vt:lpstr>
      <vt:lpstr>PowerPoint Presentation</vt:lpstr>
      <vt:lpstr>PowerPoint Presentation</vt:lpstr>
      <vt:lpstr>PROBLEM STATEMENT</vt:lpstr>
      <vt:lpstr>EXISTING SYSTEM</vt:lpstr>
      <vt:lpstr>      DISADVANTAGES</vt:lpstr>
      <vt:lpstr>PROPOSED SYSTEM</vt:lpstr>
      <vt:lpstr>PROPOSED SYSTEM(CONTD…)</vt:lpstr>
      <vt:lpstr>ADVANTAGES</vt:lpstr>
      <vt:lpstr>SYSTEM REQUIREMENTS</vt:lpstr>
      <vt:lpstr>ARCHITECTURE DIAGRAM</vt:lpstr>
      <vt:lpstr>DATAFLOW DIAGRAM</vt:lpstr>
      <vt:lpstr>DATAFLOW DIAGRAM(CONTD…)</vt:lpstr>
      <vt:lpstr>DATAFLOW DIAGRAM(CONTD…)</vt:lpstr>
      <vt:lpstr>USE CASE DIAGRAM</vt:lpstr>
      <vt:lpstr>SEQUENCE DIAGRAM</vt:lpstr>
      <vt:lpstr>MODULE DESCRIPTION</vt:lpstr>
      <vt:lpstr>Preprocessing</vt:lpstr>
      <vt:lpstr>    Minutiae feature extraction</vt:lpstr>
      <vt:lpstr>PowerPoint Presentation</vt:lpstr>
      <vt:lpstr>Fingerprint Authentication</vt:lpstr>
      <vt:lpstr>Secured bank transaction</vt:lpstr>
      <vt:lpstr>RESULTS</vt:lpstr>
      <vt:lpstr>OUTPUT(CONTD…)</vt:lpstr>
      <vt:lpstr>OUTPUT(CONTD…)</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YOUTUBE SPAM COMMENTS DETECTION SCHEME USING CASCADED ENSEMBLE MACHINE LEARNING MODEL</dc:title>
  <dc:creator>DELL</dc:creator>
  <cp:lastModifiedBy>PRABHASH REDDY</cp:lastModifiedBy>
  <cp:revision>253</cp:revision>
  <dcterms:created xsi:type="dcterms:W3CDTF">2023-01-07T13:47:30Z</dcterms:created>
  <dcterms:modified xsi:type="dcterms:W3CDTF">2023-04-08T10:08:52Z</dcterms:modified>
</cp:coreProperties>
</file>