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b60e2f8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b60e2f8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b60e2f87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b60e2f87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b60e2f8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b60e2f8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b60e2f87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b60e2f87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4292E"/>
                </a:solidFill>
                <a:highlight>
                  <a:srgbClr val="FFFFFF"/>
                </a:highlight>
              </a:rPr>
              <a:t>significance with a p value of &lt;0.05 among the two different conditions (BH and Serum).</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A range of graphs were created to observe significance, for example, figure 1 (MA plot) shows genes with a log fold change value (plotted on the y-axis) and the other presents the number of RNA reads found, these RNA reads have been normalised by DESeq for comparison (plotted on the x-axis). In further detail, each gene is represented by a dot and the genes with an adjusted p value of below 0.1 are shown in the blue colour. We can see from this graph and the way the grey dots narrow inwards, that the log changes in the genes with a low count have a high variable count. Overall, despite a significant difference between the two conditions we can still improve on this dataset as the results do dependent on a number of variables like the number of RNA reads, and the amount of noise the data has.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b60e2f87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b60e2f87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b60e2f87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b60e2f87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b60e2f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b60e2f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b60e2f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b60e2f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b60e2f8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b60e2f8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b60e2f8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b60e2f8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b60e2f8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b60e2f8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b60e2f8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b60e2f8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b60e2f87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b60e2f87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b60e2f8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b60e2f8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Genome Analysis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Paper 1: </a:t>
            </a:r>
            <a:r>
              <a:rPr i="1" lang="en"/>
              <a:t>Zhang et al.</a:t>
            </a:r>
            <a:endParaRPr i="1"/>
          </a:p>
        </p:txBody>
      </p:sp>
      <p:sp>
        <p:nvSpPr>
          <p:cNvPr id="56" name="Google Shape;56;p13"/>
          <p:cNvSpPr txBox="1"/>
          <p:nvPr>
            <p:ph idx="1" type="subTitle"/>
          </p:nvPr>
        </p:nvSpPr>
        <p:spPr>
          <a:xfrm>
            <a:off x="311700" y="4555000"/>
            <a:ext cx="8520600" cy="531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1300"/>
              <a:t>Module code: 1MB462</a:t>
            </a:r>
            <a:endParaRPr sz="1300"/>
          </a:p>
          <a:p>
            <a:pPr indent="0" lvl="0" marL="0" rtl="0" algn="ctr">
              <a:spcBef>
                <a:spcPts val="0"/>
              </a:spcBef>
              <a:spcAft>
                <a:spcPts val="0"/>
              </a:spcAft>
              <a:buNone/>
            </a:pPr>
            <a:r>
              <a:rPr lang="en" sz="1300"/>
              <a:t>Choi Tsang</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774"/>
              <a:buFont typeface="Arial"/>
              <a:buNone/>
            </a:pPr>
            <a:r>
              <a:rPr lang="en"/>
              <a:t>HTSeq: Differential expression</a:t>
            </a:r>
            <a:endParaRPr sz="1972"/>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After mapping HTSeq can be carried out to count the number of RNA reads;</a:t>
            </a:r>
            <a:endParaRPr/>
          </a:p>
          <a:p>
            <a:pPr indent="-342900" lvl="0" marL="457200" rtl="0" algn="l">
              <a:lnSpc>
                <a:spcPct val="200000"/>
              </a:lnSpc>
              <a:spcBef>
                <a:spcPts val="0"/>
              </a:spcBef>
              <a:spcAft>
                <a:spcPts val="0"/>
              </a:spcAft>
              <a:buSzPts val="1800"/>
              <a:buChar char="●"/>
            </a:pPr>
            <a:r>
              <a:rPr lang="en"/>
              <a:t>This step is essential for observing particular gene expressions and for further analysis of differential expression analysis;</a:t>
            </a:r>
            <a:endParaRPr/>
          </a:p>
          <a:p>
            <a:pPr indent="-342900" lvl="0" marL="457200" rtl="0" algn="l">
              <a:lnSpc>
                <a:spcPct val="200000"/>
              </a:lnSpc>
              <a:spcBef>
                <a:spcPts val="0"/>
              </a:spcBef>
              <a:spcAft>
                <a:spcPts val="0"/>
              </a:spcAft>
              <a:buSzPts val="1800"/>
              <a:buChar char="●"/>
            </a:pPr>
            <a:r>
              <a:rPr lang="en"/>
              <a:t>Input data: results output from the BWA RNA </a:t>
            </a:r>
            <a:r>
              <a:rPr lang="en"/>
              <a:t>mapping</a:t>
            </a:r>
            <a:r>
              <a:rPr lang="en"/>
              <a:t> reads.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HTSeq Results: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This step is essential for observing particular gene expressions;</a:t>
            </a:r>
            <a:endParaRPr/>
          </a:p>
          <a:p>
            <a:pPr indent="-342900" lvl="0" marL="457200" rtl="0" algn="l">
              <a:lnSpc>
                <a:spcPct val="200000"/>
              </a:lnSpc>
              <a:spcBef>
                <a:spcPts val="0"/>
              </a:spcBef>
              <a:spcAft>
                <a:spcPts val="0"/>
              </a:spcAft>
              <a:buSzPts val="1800"/>
              <a:buChar char="●"/>
            </a:pPr>
            <a:r>
              <a:rPr lang="en"/>
              <a:t>Results:</a:t>
            </a:r>
            <a:endParaRPr/>
          </a:p>
          <a:p>
            <a:pPr indent="-336550" lvl="1" marL="914400" rtl="0" algn="l">
              <a:lnSpc>
                <a:spcPct val="200000"/>
              </a:lnSpc>
              <a:spcBef>
                <a:spcPts val="0"/>
              </a:spcBef>
              <a:spcAft>
                <a:spcPts val="0"/>
              </a:spcAft>
              <a:buSzPts val="1700"/>
              <a:buChar char="○"/>
            </a:pPr>
            <a:r>
              <a:rPr lang="en" sz="1700"/>
              <a:t>All 6 files contained no_feature of over 900000; </a:t>
            </a:r>
            <a:endParaRPr sz="1700"/>
          </a:p>
          <a:p>
            <a:pPr indent="-336550" lvl="1" marL="914400" rtl="0" algn="l">
              <a:lnSpc>
                <a:spcPct val="200000"/>
              </a:lnSpc>
              <a:spcBef>
                <a:spcPts val="0"/>
              </a:spcBef>
              <a:spcAft>
                <a:spcPts val="0"/>
              </a:spcAft>
              <a:buSzPts val="1700"/>
              <a:buChar char="○"/>
            </a:pPr>
            <a:r>
              <a:rPr lang="en" sz="1700"/>
              <a:t>Meaning that HTSeq found a lot of reads that could not be mapped properly</a:t>
            </a:r>
            <a:endParaRPr sz="1700"/>
          </a:p>
          <a:p>
            <a:pPr indent="-336550" lvl="2" marL="1371600" rtl="0" algn="l">
              <a:lnSpc>
                <a:spcPct val="200000"/>
              </a:lnSpc>
              <a:spcBef>
                <a:spcPts val="0"/>
              </a:spcBef>
              <a:spcAft>
                <a:spcPts val="0"/>
              </a:spcAft>
              <a:buSzPts val="1700"/>
              <a:buChar char="■"/>
            </a:pPr>
            <a:r>
              <a:rPr lang="en" sz="1700"/>
              <a:t>Maybe missing mates.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DESeq2: Differential expression</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This method estimates the variance mean dependence in the counted reads against the gene features under the different conditions that were tested;</a:t>
            </a:r>
            <a:endParaRPr/>
          </a:p>
          <a:p>
            <a:pPr indent="-342900" lvl="0" marL="457200" rtl="0" algn="l">
              <a:lnSpc>
                <a:spcPct val="200000"/>
              </a:lnSpc>
              <a:spcBef>
                <a:spcPts val="0"/>
              </a:spcBef>
              <a:spcAft>
                <a:spcPts val="0"/>
              </a:spcAft>
              <a:buSzPts val="1800"/>
              <a:buChar char="●"/>
            </a:pPr>
            <a:r>
              <a:rPr lang="en"/>
              <a:t>DESeq2 uses a log2 value method;</a:t>
            </a:r>
            <a:endParaRPr/>
          </a:p>
          <a:p>
            <a:pPr indent="-342900" lvl="0" marL="457200" rtl="0" algn="l">
              <a:lnSpc>
                <a:spcPct val="200000"/>
              </a:lnSpc>
              <a:spcBef>
                <a:spcPts val="0"/>
              </a:spcBef>
              <a:spcAft>
                <a:spcPts val="0"/>
              </a:spcAft>
              <a:buSzPts val="1800"/>
              <a:buChar char="●"/>
            </a:pPr>
            <a:r>
              <a:rPr lang="en"/>
              <a:t>For this analysis, in order to compare the gene expression I used the results from the HTSeq analysis.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13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DESeq2 Results</a:t>
            </a:r>
            <a:endParaRPr/>
          </a:p>
        </p:txBody>
      </p:sp>
      <p:sp>
        <p:nvSpPr>
          <p:cNvPr id="128" name="Google Shape;128;p25"/>
          <p:cNvSpPr txBox="1"/>
          <p:nvPr>
            <p:ph idx="1" type="body"/>
          </p:nvPr>
        </p:nvSpPr>
        <p:spPr>
          <a:xfrm>
            <a:off x="368225" y="614700"/>
            <a:ext cx="8520600" cy="3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 Graph:</a:t>
            </a:r>
            <a:endParaRPr/>
          </a:p>
          <a:p>
            <a:pPr indent="0" lvl="0" marL="0" rtl="0" algn="l">
              <a:spcBef>
                <a:spcPts val="1200"/>
              </a:spcBef>
              <a:spcAft>
                <a:spcPts val="1200"/>
              </a:spcAft>
              <a:buNone/>
            </a:pPr>
            <a:r>
              <a:t/>
            </a:r>
            <a:endParaRPr/>
          </a:p>
        </p:txBody>
      </p:sp>
      <p:pic>
        <p:nvPicPr>
          <p:cNvPr id="129" name="Google Shape;129;p25"/>
          <p:cNvPicPr preferRelativeResize="0"/>
          <p:nvPr/>
        </p:nvPicPr>
        <p:blipFill rotWithShape="1">
          <a:blip r:embed="rId3">
            <a:alphaModFix/>
          </a:blip>
          <a:srcRect b="0" l="0" r="0" t="11606"/>
          <a:stretch/>
        </p:blipFill>
        <p:spPr>
          <a:xfrm>
            <a:off x="1220000" y="1124275"/>
            <a:ext cx="6704000" cy="391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There were some differences to paper 1: Zhang et al.</a:t>
            </a:r>
            <a:endParaRPr/>
          </a:p>
          <a:p>
            <a:pPr indent="-330200" lvl="1" marL="914400" rtl="0" algn="l">
              <a:lnSpc>
                <a:spcPct val="200000"/>
              </a:lnSpc>
              <a:spcBef>
                <a:spcPts val="0"/>
              </a:spcBef>
              <a:spcAft>
                <a:spcPts val="0"/>
              </a:spcAft>
              <a:buSzPts val="1600"/>
              <a:buChar char="○"/>
            </a:pPr>
            <a:r>
              <a:rPr lang="en" sz="1600"/>
              <a:t>Could be from missing data;</a:t>
            </a:r>
            <a:endParaRPr sz="1600"/>
          </a:p>
          <a:p>
            <a:pPr indent="-330200" lvl="1" marL="914400" rtl="0" algn="l">
              <a:lnSpc>
                <a:spcPct val="200000"/>
              </a:lnSpc>
              <a:spcBef>
                <a:spcPts val="0"/>
              </a:spcBef>
              <a:spcAft>
                <a:spcPts val="0"/>
              </a:spcAft>
              <a:buSzPts val="1600"/>
              <a:buChar char="○"/>
            </a:pPr>
            <a:r>
              <a:rPr lang="en" sz="1600"/>
              <a:t>The analysis process;</a:t>
            </a:r>
            <a:endParaRPr sz="1600"/>
          </a:p>
          <a:p>
            <a:pPr indent="-330200" lvl="1" marL="914400" rtl="0" algn="l">
              <a:lnSpc>
                <a:spcPct val="200000"/>
              </a:lnSpc>
              <a:spcBef>
                <a:spcPts val="0"/>
              </a:spcBef>
              <a:spcAft>
                <a:spcPts val="0"/>
              </a:spcAft>
              <a:buSzPts val="1600"/>
              <a:buChar char="○"/>
            </a:pPr>
            <a:r>
              <a:rPr lang="en" sz="1600"/>
              <a:t>Technical errors.</a:t>
            </a:r>
            <a:endParaRPr sz="1600"/>
          </a:p>
          <a:p>
            <a:pPr indent="-342900" lvl="0" marL="457200" rtl="0" algn="l">
              <a:lnSpc>
                <a:spcPct val="200000"/>
              </a:lnSpc>
              <a:spcBef>
                <a:spcPts val="0"/>
              </a:spcBef>
              <a:spcAft>
                <a:spcPts val="0"/>
              </a:spcAft>
              <a:buSzPts val="1800"/>
              <a:buChar char="●"/>
            </a:pPr>
            <a:r>
              <a:rPr lang="en"/>
              <a:t>Overall, it was very similar to the results in the </a:t>
            </a:r>
            <a:r>
              <a:rPr lang="en"/>
              <a:t>paper and</a:t>
            </a:r>
            <a:r>
              <a:rPr lang="en"/>
              <a:t>  provides a good base for more future analysis of this dataset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t>Thank you for listening!</a:t>
            </a:r>
            <a:endParaRPr sz="2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1: Zhang et al.</a:t>
            </a:r>
            <a:endParaRPr/>
          </a:p>
        </p:txBody>
      </p:sp>
      <p:sp>
        <p:nvSpPr>
          <p:cNvPr id="62" name="Google Shape;62;p14"/>
          <p:cNvSpPr txBox="1"/>
          <p:nvPr>
            <p:ph idx="1" type="body"/>
          </p:nvPr>
        </p:nvSpPr>
        <p:spPr>
          <a:xfrm>
            <a:off x="311700" y="1139300"/>
            <a:ext cx="8520600" cy="3867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371"/>
              <a:t>Background:</a:t>
            </a:r>
            <a:endParaRPr sz="2371"/>
          </a:p>
          <a:p>
            <a:pPr indent="-334157" lvl="0" marL="457200" rtl="0" algn="l">
              <a:lnSpc>
                <a:spcPct val="200000"/>
              </a:lnSpc>
              <a:spcBef>
                <a:spcPts val="1200"/>
              </a:spcBef>
              <a:spcAft>
                <a:spcPts val="0"/>
              </a:spcAft>
              <a:buSzPct val="100000"/>
              <a:buChar char="●"/>
            </a:pPr>
            <a:r>
              <a:rPr lang="en" sz="2374"/>
              <a:t>T</a:t>
            </a:r>
            <a:r>
              <a:rPr lang="en" sz="2374"/>
              <a:t>his project is based on a paper study by Zhang et al (2017)</a:t>
            </a:r>
            <a:endParaRPr sz="2374"/>
          </a:p>
          <a:p>
            <a:pPr indent="-334157" lvl="0" marL="457200" rtl="0" algn="l">
              <a:lnSpc>
                <a:spcPct val="200000"/>
              </a:lnSpc>
              <a:spcBef>
                <a:spcPts val="0"/>
              </a:spcBef>
              <a:spcAft>
                <a:spcPts val="0"/>
              </a:spcAft>
              <a:buSzPct val="100000"/>
              <a:buChar char="●"/>
            </a:pPr>
            <a:r>
              <a:rPr lang="en" sz="2374"/>
              <a:t>Briefly, this paper is about a gram positive bacterium called Enterococcus faecium which has an involvement in human gastrointestinal tract. </a:t>
            </a:r>
            <a:endParaRPr sz="2374"/>
          </a:p>
          <a:p>
            <a:pPr indent="-334157" lvl="0" marL="457200" rtl="0" algn="l">
              <a:lnSpc>
                <a:spcPct val="200000"/>
              </a:lnSpc>
              <a:spcBef>
                <a:spcPts val="0"/>
              </a:spcBef>
              <a:spcAft>
                <a:spcPts val="0"/>
              </a:spcAft>
              <a:buSzPct val="100000"/>
              <a:buChar char="●"/>
            </a:pPr>
            <a:r>
              <a:rPr lang="en" sz="2374"/>
              <a:t>It frequently causes bloodstream infections in patients. This study explores the contribution and identifies the genes involved in the growth of E.faecium.</a:t>
            </a:r>
            <a:endParaRPr sz="2374"/>
          </a:p>
          <a:p>
            <a:pPr indent="-334010" lvl="0" marL="457200" rtl="0" algn="l">
              <a:spcBef>
                <a:spcPts val="0"/>
              </a:spcBef>
              <a:spcAft>
                <a:spcPts val="0"/>
              </a:spcAft>
              <a:buSzPct val="100000"/>
              <a:buChar char="●"/>
            </a:pPr>
            <a:r>
              <a:rPr lang="en" sz="2371"/>
              <a:t>For my project I mainly used PacBio data.</a:t>
            </a:r>
            <a:endParaRPr sz="237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Canu: DNA Assembly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Firstly, we need to assembly the PacBio data;</a:t>
            </a:r>
            <a:endParaRPr/>
          </a:p>
          <a:p>
            <a:pPr indent="-342900" lvl="0" marL="457200" rtl="0" algn="l">
              <a:lnSpc>
                <a:spcPct val="200000"/>
              </a:lnSpc>
              <a:spcBef>
                <a:spcPts val="0"/>
              </a:spcBef>
              <a:spcAft>
                <a:spcPts val="0"/>
              </a:spcAft>
              <a:buSzPts val="1800"/>
              <a:buChar char="●"/>
            </a:pPr>
            <a:r>
              <a:rPr lang="en"/>
              <a:t>Canu is a de novo shotgun method that looks at the whole genome, and it is designed for long read sequencing;</a:t>
            </a:r>
            <a:endParaRPr/>
          </a:p>
          <a:p>
            <a:pPr indent="-342900" lvl="0" marL="457200" rtl="0" algn="l">
              <a:lnSpc>
                <a:spcPct val="200000"/>
              </a:lnSpc>
              <a:spcBef>
                <a:spcPts val="0"/>
              </a:spcBef>
              <a:spcAft>
                <a:spcPts val="0"/>
              </a:spcAft>
              <a:buSzPts val="1800"/>
              <a:buChar char="●"/>
            </a:pPr>
            <a:r>
              <a:rPr lang="en"/>
              <a:t>Canu is the most appropriate for PacBio data as well as Oxford Nanopore;</a:t>
            </a:r>
            <a:endParaRPr/>
          </a:p>
          <a:p>
            <a:pPr indent="-342900" lvl="0" marL="457200" rtl="0" algn="l">
              <a:lnSpc>
                <a:spcPct val="200000"/>
              </a:lnSpc>
              <a:spcBef>
                <a:spcPts val="0"/>
              </a:spcBef>
              <a:spcAft>
                <a:spcPts val="0"/>
              </a:spcAft>
              <a:buSzPts val="1800"/>
              <a:buChar char="●"/>
            </a:pPr>
            <a:r>
              <a:rPr lang="en"/>
              <a:t>Canu c</a:t>
            </a:r>
            <a:r>
              <a:rPr lang="en"/>
              <a:t>onsists of three stages: correction, trimming and assembly.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Canu Results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Based on the results t</a:t>
            </a:r>
            <a:r>
              <a:rPr lang="en"/>
              <a:t>here is a 59.75% of coverage in reads;</a:t>
            </a:r>
            <a:endParaRPr/>
          </a:p>
          <a:p>
            <a:pPr indent="-342900" lvl="0" marL="457200" rtl="0" algn="l">
              <a:lnSpc>
                <a:spcPct val="200000"/>
              </a:lnSpc>
              <a:spcBef>
                <a:spcPts val="0"/>
              </a:spcBef>
              <a:spcAft>
                <a:spcPts val="0"/>
              </a:spcAft>
              <a:buSzPts val="1800"/>
              <a:buChar char="●"/>
            </a:pPr>
            <a:r>
              <a:rPr lang="en"/>
              <a:t>The repeat count is 2.24%;</a:t>
            </a:r>
            <a:endParaRPr/>
          </a:p>
          <a:p>
            <a:pPr indent="-342900" lvl="0" marL="457200" rtl="0" algn="l">
              <a:lnSpc>
                <a:spcPct val="200000"/>
              </a:lnSpc>
              <a:spcBef>
                <a:spcPts val="0"/>
              </a:spcBef>
              <a:spcAft>
                <a:spcPts val="0"/>
              </a:spcAft>
              <a:buSzPts val="1800"/>
              <a:buChar char="●"/>
            </a:pPr>
            <a:r>
              <a:rPr lang="en"/>
              <a:t>The expected contigs was 15 but I got the result of 9 contigs;</a:t>
            </a:r>
            <a:endParaRPr/>
          </a:p>
          <a:p>
            <a:pPr indent="-342900" lvl="0" marL="457200" rtl="0" algn="l">
              <a:lnSpc>
                <a:spcPct val="200000"/>
              </a:lnSpc>
              <a:spcBef>
                <a:spcPts val="0"/>
              </a:spcBef>
              <a:spcAft>
                <a:spcPts val="0"/>
              </a:spcAft>
              <a:buSzPts val="1800"/>
              <a:buChar char="●"/>
            </a:pPr>
            <a:r>
              <a:rPr lang="en"/>
              <a:t>Bubbles: 1 sequence (total length 9787 bp.)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Quast: Assembly </a:t>
            </a:r>
            <a:r>
              <a:rPr lang="en"/>
              <a:t>Evaluation</a:t>
            </a:r>
            <a:r>
              <a:rPr lang="en"/>
              <a:t>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QUAST is python based;</a:t>
            </a:r>
            <a:endParaRPr/>
          </a:p>
          <a:p>
            <a:pPr indent="-342900" lvl="0" marL="457200" rtl="0" algn="l">
              <a:lnSpc>
                <a:spcPct val="200000"/>
              </a:lnSpc>
              <a:spcBef>
                <a:spcPts val="0"/>
              </a:spcBef>
              <a:spcAft>
                <a:spcPts val="0"/>
              </a:spcAft>
              <a:buSzPts val="1800"/>
              <a:buChar char="●"/>
            </a:pPr>
            <a:r>
              <a:rPr lang="en"/>
              <a:t>It can work both with and without a reference genome to compare with, and accepts multiple assemblies</a:t>
            </a:r>
            <a:endParaRPr/>
          </a:p>
          <a:p>
            <a:pPr indent="-342900" lvl="0" marL="457200" rtl="0" algn="l">
              <a:lnSpc>
                <a:spcPct val="200000"/>
              </a:lnSpc>
              <a:spcBef>
                <a:spcPts val="0"/>
              </a:spcBef>
              <a:spcAft>
                <a:spcPts val="0"/>
              </a:spcAft>
              <a:buSzPts val="1800"/>
              <a:buChar char="●"/>
            </a:pPr>
            <a:r>
              <a:rPr lang="en"/>
              <a:t>Input data is the results of the contig file from Canu.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Prokka: Assembly Annotation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200000"/>
              </a:lnSpc>
              <a:spcBef>
                <a:spcPts val="0"/>
              </a:spcBef>
              <a:spcAft>
                <a:spcPts val="0"/>
              </a:spcAft>
              <a:buSzPts val="1800"/>
              <a:buChar char="●"/>
            </a:pPr>
            <a:r>
              <a:rPr lang="en"/>
              <a:t>Prokka</a:t>
            </a:r>
            <a:r>
              <a:rPr lang="en"/>
              <a:t> annotates a combination of structural and functional features, by identifying as well as predicting genetic elements that are encoded;</a:t>
            </a:r>
            <a:endParaRPr/>
          </a:p>
          <a:p>
            <a:pPr indent="-342900" lvl="0" marL="457200" rtl="0" algn="l">
              <a:lnSpc>
                <a:spcPct val="200000"/>
              </a:lnSpc>
              <a:spcBef>
                <a:spcPts val="0"/>
              </a:spcBef>
              <a:spcAft>
                <a:spcPts val="0"/>
              </a:spcAft>
              <a:buSzPts val="1800"/>
              <a:buChar char="●"/>
            </a:pPr>
            <a:r>
              <a:rPr lang="en"/>
              <a:t>Results: </a:t>
            </a:r>
            <a:endParaRPr/>
          </a:p>
          <a:p>
            <a:pPr indent="-330200" lvl="1" marL="914400" rtl="0" algn="l">
              <a:lnSpc>
                <a:spcPct val="200000"/>
              </a:lnSpc>
              <a:spcBef>
                <a:spcPts val="0"/>
              </a:spcBef>
              <a:spcAft>
                <a:spcPts val="0"/>
              </a:spcAft>
              <a:buSzPts val="1600"/>
              <a:buChar char="○"/>
            </a:pPr>
            <a:r>
              <a:rPr lang="en" sz="1600"/>
              <a:t>Count: 3126</a:t>
            </a:r>
            <a:endParaRPr sz="1600"/>
          </a:p>
          <a:p>
            <a:pPr indent="-330200" lvl="1" marL="914400" rtl="0" algn="l">
              <a:lnSpc>
                <a:spcPct val="200000"/>
              </a:lnSpc>
              <a:spcBef>
                <a:spcPts val="0"/>
              </a:spcBef>
              <a:spcAft>
                <a:spcPts val="0"/>
              </a:spcAft>
              <a:buSzPts val="1600"/>
              <a:buChar char="○"/>
            </a:pPr>
            <a:r>
              <a:rPr lang="en" sz="1600"/>
              <a:t>The total annotated regions: 142979</a:t>
            </a:r>
            <a:endParaRPr sz="1600"/>
          </a:p>
          <a:p>
            <a:pPr indent="-330200" lvl="1" marL="914400" rtl="0" algn="l">
              <a:lnSpc>
                <a:spcPct val="200000"/>
              </a:lnSpc>
              <a:spcBef>
                <a:spcPts val="0"/>
              </a:spcBef>
              <a:spcAft>
                <a:spcPts val="0"/>
              </a:spcAft>
              <a:buSzPts val="1600"/>
              <a:buChar char="○"/>
            </a:pPr>
            <a:r>
              <a:rPr lang="en" sz="1600"/>
              <a:t>Protein coding genes: 140228</a:t>
            </a:r>
            <a:endParaRPr sz="1600"/>
          </a:p>
          <a:p>
            <a:pPr indent="-330200" lvl="1" marL="914400" rtl="0" algn="l">
              <a:lnSpc>
                <a:spcPct val="200000"/>
              </a:lnSpc>
              <a:spcBef>
                <a:spcPts val="0"/>
              </a:spcBef>
              <a:spcAft>
                <a:spcPts val="0"/>
              </a:spcAft>
              <a:buSzPts val="1600"/>
              <a:buChar char="○"/>
            </a:pPr>
            <a:r>
              <a:rPr lang="en" sz="1600"/>
              <a:t>GC percentage: 38.47</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Synteny Analysis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 purpose for synteny analysis is to test and observe for homologous genes against different species;</a:t>
            </a:r>
            <a:endParaRPr/>
          </a:p>
          <a:p>
            <a:pPr indent="-342900" lvl="0" marL="457200" rtl="0" algn="l">
              <a:lnSpc>
                <a:spcPct val="200000"/>
              </a:lnSpc>
              <a:spcBef>
                <a:spcPts val="0"/>
              </a:spcBef>
              <a:spcAft>
                <a:spcPts val="0"/>
              </a:spcAft>
              <a:buSzPts val="1800"/>
              <a:buChar char="●"/>
            </a:pPr>
            <a:r>
              <a:rPr lang="en"/>
              <a:t>Firstly, I researched the bacterium Enterococcus faecium on NBCI and looked at its taxonomy for any related species;</a:t>
            </a:r>
            <a:endParaRPr/>
          </a:p>
          <a:p>
            <a:pPr indent="-342900" lvl="0" marL="457200" rtl="0" algn="l">
              <a:lnSpc>
                <a:spcPct val="200000"/>
              </a:lnSpc>
              <a:spcBef>
                <a:spcPts val="0"/>
              </a:spcBef>
              <a:spcAft>
                <a:spcPts val="0"/>
              </a:spcAft>
              <a:buSzPts val="1800"/>
              <a:buChar char="●"/>
            </a:pPr>
            <a:r>
              <a:rPr lang="en"/>
              <a:t>Enterococcus durans was picked;</a:t>
            </a:r>
            <a:endParaRPr/>
          </a:p>
          <a:p>
            <a:pPr indent="-342900" lvl="0" marL="457200" rtl="0" algn="l">
              <a:lnSpc>
                <a:spcPct val="200000"/>
              </a:lnSpc>
              <a:spcBef>
                <a:spcPts val="0"/>
              </a:spcBef>
              <a:spcAft>
                <a:spcPts val="0"/>
              </a:spcAft>
              <a:buSzPts val="1800"/>
              <a:buChar char="●"/>
            </a:pPr>
            <a:r>
              <a:rPr lang="en"/>
              <a:t>Aligned Enterococcus durans against my own assembly using blastn.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Synteny Analysis Results</a:t>
            </a:r>
            <a:endParaRPr/>
          </a:p>
        </p:txBody>
      </p:sp>
      <p:sp>
        <p:nvSpPr>
          <p:cNvPr id="98" name="Google Shape;98;p20"/>
          <p:cNvSpPr txBox="1"/>
          <p:nvPr>
            <p:ph idx="1" type="body"/>
          </p:nvPr>
        </p:nvSpPr>
        <p:spPr>
          <a:xfrm>
            <a:off x="311700" y="1152475"/>
            <a:ext cx="8520600" cy="3666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Showed a 97.89% percentage identity - significant match;</a:t>
            </a:r>
            <a:endParaRPr/>
          </a:p>
          <a:p>
            <a:pPr indent="-342900" lvl="0" marL="457200" rtl="0" algn="l">
              <a:lnSpc>
                <a:spcPct val="200000"/>
              </a:lnSpc>
              <a:spcBef>
                <a:spcPts val="0"/>
              </a:spcBef>
              <a:spcAft>
                <a:spcPts val="0"/>
              </a:spcAft>
              <a:buSzPts val="1800"/>
              <a:buChar char="●"/>
            </a:pPr>
            <a:r>
              <a:rPr lang="en"/>
              <a:t>When visualised on ACT: </a:t>
            </a:r>
            <a:endParaRPr/>
          </a:p>
          <a:p>
            <a:pPr indent="-330200" lvl="1" marL="914400" rtl="0" algn="l">
              <a:lnSpc>
                <a:spcPct val="200000"/>
              </a:lnSpc>
              <a:spcBef>
                <a:spcPts val="0"/>
              </a:spcBef>
              <a:spcAft>
                <a:spcPts val="0"/>
              </a:spcAft>
              <a:buSzPts val="1600"/>
              <a:buChar char="○"/>
            </a:pPr>
            <a:r>
              <a:rPr lang="en" sz="1600"/>
              <a:t>Number of bases: 674286</a:t>
            </a:r>
            <a:endParaRPr sz="1600"/>
          </a:p>
          <a:p>
            <a:pPr indent="-330200" lvl="1" marL="914400" rtl="0" algn="l">
              <a:lnSpc>
                <a:spcPct val="200000"/>
              </a:lnSpc>
              <a:spcBef>
                <a:spcPts val="0"/>
              </a:spcBef>
              <a:spcAft>
                <a:spcPts val="0"/>
              </a:spcAft>
              <a:buSzPts val="1600"/>
              <a:buChar char="○"/>
            </a:pPr>
            <a:r>
              <a:rPr lang="en" sz="1600"/>
              <a:t>GC percentage: 39.65</a:t>
            </a:r>
            <a:endParaRPr sz="1600"/>
          </a:p>
          <a:p>
            <a:pPr indent="-342900" lvl="0" marL="457200" rtl="0" algn="l">
              <a:lnSpc>
                <a:spcPct val="200000"/>
              </a:lnSpc>
              <a:spcBef>
                <a:spcPts val="0"/>
              </a:spcBef>
              <a:spcAft>
                <a:spcPts val="0"/>
              </a:spcAft>
              <a:buSzPts val="1800"/>
              <a:buChar char="●"/>
            </a:pPr>
            <a:r>
              <a:rPr lang="en"/>
              <a:t>For comparison, aligned the complete E.faecium against E.durans species and showed 92.98% </a:t>
            </a:r>
            <a:r>
              <a:rPr lang="en"/>
              <a:t>percentage</a:t>
            </a:r>
            <a:r>
              <a:rPr lang="en"/>
              <a:t> identity.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BWA: RNA Mapping</a:t>
            </a:r>
            <a:endParaRPr/>
          </a:p>
        </p:txBody>
      </p:sp>
      <p:sp>
        <p:nvSpPr>
          <p:cNvPr id="104" name="Google Shape;104;p21"/>
          <p:cNvSpPr txBox="1"/>
          <p:nvPr>
            <p:ph idx="1" type="body"/>
          </p:nvPr>
        </p:nvSpPr>
        <p:spPr>
          <a:xfrm>
            <a:off x="311700" y="1152475"/>
            <a:ext cx="8520600" cy="3892200"/>
          </a:xfrm>
          <a:prstGeom prst="rect">
            <a:avLst/>
          </a:prstGeom>
        </p:spPr>
        <p:txBody>
          <a:bodyPr anchorCtr="0" anchor="t" bIns="91425" lIns="91425" spcFirstLastPara="1" rIns="91425" wrap="square" tIns="91425">
            <a:normAutofit lnSpcReduction="10000"/>
          </a:bodyPr>
          <a:lstStyle/>
          <a:p>
            <a:pPr indent="-342900" lvl="0" marL="457200" rtl="0" algn="l">
              <a:lnSpc>
                <a:spcPct val="200000"/>
              </a:lnSpc>
              <a:spcBef>
                <a:spcPts val="0"/>
              </a:spcBef>
              <a:spcAft>
                <a:spcPts val="0"/>
              </a:spcAft>
              <a:buSzPts val="1800"/>
              <a:buChar char="●"/>
            </a:pPr>
            <a:r>
              <a:rPr lang="en"/>
              <a:t> Mapping low-divergent sequences against a large reference genome</a:t>
            </a:r>
            <a:endParaRPr/>
          </a:p>
          <a:p>
            <a:pPr indent="0" lvl="0" marL="0" rtl="0" algn="l">
              <a:lnSpc>
                <a:spcPct val="200000"/>
              </a:lnSpc>
              <a:spcBef>
                <a:spcPts val="1200"/>
              </a:spcBef>
              <a:spcAft>
                <a:spcPts val="0"/>
              </a:spcAft>
              <a:buNone/>
            </a:pPr>
            <a:r>
              <a:rPr lang="en"/>
              <a:t>Results : Total amount of reads mapped:</a:t>
            </a:r>
            <a:endParaRPr/>
          </a:p>
          <a:p>
            <a:pPr indent="-342900" lvl="0" marL="457200" rtl="0" algn="l">
              <a:spcBef>
                <a:spcPts val="1200"/>
              </a:spcBef>
              <a:spcAft>
                <a:spcPts val="0"/>
              </a:spcAft>
              <a:buSzPts val="1800"/>
              <a:buChar char="●"/>
            </a:pPr>
            <a:r>
              <a:rPr lang="en"/>
              <a:t>BH Trimmed paired reads (ERR1797972): 98.66%</a:t>
            </a:r>
            <a:endParaRPr/>
          </a:p>
          <a:p>
            <a:pPr indent="-342900" lvl="0" marL="457200" rtl="0" algn="l">
              <a:spcBef>
                <a:spcPts val="0"/>
              </a:spcBef>
              <a:spcAft>
                <a:spcPts val="0"/>
              </a:spcAft>
              <a:buSzPts val="1800"/>
              <a:buChar char="●"/>
            </a:pPr>
            <a:r>
              <a:rPr lang="en"/>
              <a:t>BH Trimmed paired reads (ERR1797973): 98.73%</a:t>
            </a:r>
            <a:endParaRPr/>
          </a:p>
          <a:p>
            <a:pPr indent="-342900" lvl="0" marL="457200" rtl="0" algn="l">
              <a:spcBef>
                <a:spcPts val="0"/>
              </a:spcBef>
              <a:spcAft>
                <a:spcPts val="0"/>
              </a:spcAft>
              <a:buSzPts val="1800"/>
              <a:buChar char="●"/>
            </a:pPr>
            <a:r>
              <a:rPr lang="en"/>
              <a:t>BH Timmed paired reads (ERR1797974): 98.71%</a:t>
            </a:r>
            <a:endParaRPr/>
          </a:p>
          <a:p>
            <a:pPr indent="-342900" lvl="0" marL="457200" rtl="0" algn="l">
              <a:spcBef>
                <a:spcPts val="0"/>
              </a:spcBef>
              <a:spcAft>
                <a:spcPts val="0"/>
              </a:spcAft>
              <a:buSzPts val="1800"/>
              <a:buChar char="●"/>
            </a:pPr>
            <a:r>
              <a:rPr lang="en"/>
              <a:t>Serum Trimmed paired reads (ERR1797969): 98.40% and 0.01% singleton</a:t>
            </a:r>
            <a:endParaRPr/>
          </a:p>
          <a:p>
            <a:pPr indent="-342900" lvl="0" marL="457200" rtl="0" algn="l">
              <a:spcBef>
                <a:spcPts val="0"/>
              </a:spcBef>
              <a:spcAft>
                <a:spcPts val="0"/>
              </a:spcAft>
              <a:buSzPts val="1800"/>
              <a:buChar char="●"/>
            </a:pPr>
            <a:r>
              <a:rPr lang="en"/>
              <a:t>Serum Trimmed paired reads (ERR1797970): 98.51% and 0.01% singleton</a:t>
            </a:r>
            <a:endParaRPr/>
          </a:p>
          <a:p>
            <a:pPr indent="-342900" lvl="0" marL="457200" rtl="0" algn="l">
              <a:spcBef>
                <a:spcPts val="0"/>
              </a:spcBef>
              <a:spcAft>
                <a:spcPts val="0"/>
              </a:spcAft>
              <a:buSzPts val="1800"/>
              <a:buChar char="●"/>
            </a:pPr>
            <a:r>
              <a:rPr lang="en"/>
              <a:t>Serum Trimmed paired reads (ERR1797971): 98.44% and 0.01% singleton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