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u="sng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  <a:lumMod val="50000"/>
                    </a:scheme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IPL Data Analysis Project</a:t>
            </a:r>
            <a:endParaRPr b="1" u="sng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  <a:lumMod val="50000"/>
                  </a:schemeClr>
                </a:outerShdw>
              </a:effectLst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</a:rPr>
              <a:t>Uncovering Insights from</a:t>
            </a:r>
            <a:endParaRPr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</a:endParaRPr>
          </a:p>
          <a:p>
            <a:r>
              <a:rPr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</a:rPr>
              <a:t> IPL Matches (2008 - 2023)</a:t>
            </a:r>
            <a:endParaRPr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</a:endParaRPr>
          </a:p>
          <a:p>
            <a:pPr algn="r"/>
            <a:endParaRPr b="1">
              <a:latin typeface="Arial Bold" panose="020B0604020202090204" charset="0"/>
              <a:cs typeface="Arial Bold" panose="020B0604020202090204" charset="0"/>
            </a:endParaRPr>
          </a:p>
          <a:p>
            <a:pPr algn="r"/>
            <a:endParaRPr b="1">
              <a:latin typeface="Arial Bold" panose="020B0604020202090204" charset="0"/>
              <a:cs typeface="Arial Bold" panose="020B0604020202090204" charset="0"/>
            </a:endParaRPr>
          </a:p>
          <a:p>
            <a:pPr algn="r"/>
            <a:endParaRPr b="1">
              <a:latin typeface="Arial Bold" panose="020B0604020202090204" charset="0"/>
              <a:cs typeface="Arial Bold" panose="020B0604020202090204" charset="0"/>
            </a:endParaRPr>
          </a:p>
          <a:p>
            <a:pPr algn="r"/>
            <a:r>
              <a:rPr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</a:rPr>
              <a:t>Presented by: </a:t>
            </a:r>
            <a:endParaRPr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</a:endParaRPr>
          </a:p>
          <a:p>
            <a:pPr algn="r"/>
            <a:r>
              <a:rPr lang="en-US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</a:rPr>
              <a:t>VIDUSHI</a:t>
            </a:r>
            <a:endParaRPr lang="en-US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 u="sng">
                <a:latin typeface="Arial Bold" panose="020B0604020202090204" charset="0"/>
                <a:cs typeface="Arial Bold" panose="020B0604020202090204" charset="0"/>
              </a:rPr>
              <a:t>Total Runs per Season</a:t>
            </a:r>
            <a:endParaRPr sz="4000" b="1" u="sng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9905"/>
            <a:ext cx="8229600" cy="5617845"/>
          </a:xfrm>
        </p:spPr>
        <p:txBody>
          <a:bodyPr/>
          <a:lstStyle/>
          <a:p/>
          <a:p>
            <a:r>
              <a:t>Chart: Line Graph</a:t>
            </a:r>
          </a:p>
          <a:p>
            <a:pPr marL="0" indent="0">
              <a:buNone/>
            </a:pPr>
          </a:p>
          <a:p>
            <a:r>
              <a:t>Insight: Scoring trends show a steady increase; suggests power hitting is becoming more dominant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 u="sng">
                <a:latin typeface="Arial Bold" panose="020B0604020202090204" charset="0"/>
                <a:cs typeface="Arial Bold" panose="020B0604020202090204" charset="0"/>
              </a:rPr>
              <a:t>Win Margins Distribution</a:t>
            </a:r>
            <a:endParaRPr sz="4000" b="1" u="sng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2595"/>
            <a:ext cx="8229600" cy="5685155"/>
          </a:xfrm>
        </p:spPr>
        <p:txBody>
          <a:bodyPr/>
          <a:lstStyle/>
          <a:p/>
          <a:p>
            <a:r>
              <a:t>Charts:</a:t>
            </a:r>
          </a:p>
          <a:p>
            <a:r>
              <a:t>- Histogram 1: Win by Runs (Bat First)</a:t>
            </a:r>
          </a:p>
          <a:p>
            <a:r>
              <a:t>- Histogram 2: Win by Wickets (Chasing)</a:t>
            </a:r>
          </a:p>
          <a:p/>
          <a:p>
            <a:r>
              <a:t>Insight: Most wins are close; blowouts are rare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 u="sng">
                <a:latin typeface="Arial Bold" panose="020B0604020202090204" charset="0"/>
                <a:cs typeface="Arial Bold" panose="020B0604020202090204" charset="0"/>
              </a:rPr>
              <a:t>Correlation &amp; Hypothesis Testing</a:t>
            </a:r>
            <a:endParaRPr sz="4000" b="1" u="sng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2600"/>
            <a:ext cx="8229600" cy="5645150"/>
          </a:xfrm>
        </p:spPr>
        <p:txBody>
          <a:bodyPr/>
          <a:lstStyle/>
          <a:p/>
          <a:p>
            <a:r>
              <a:t>Correlation between Toss Win &amp; Match Win: Weak (near 0.1)</a:t>
            </a:r>
          </a:p>
          <a:p/>
          <a:p>
            <a:r>
              <a:t>Hypothesis: Toss win doesn't strongly affect match result</a:t>
            </a:r>
          </a:p>
          <a:p>
            <a:pPr marL="0" indent="0">
              <a:buNone/>
            </a:pPr>
          </a:p>
          <a:p>
            <a:r>
              <a:t>Conclusion: Reject significance of toss as a match-deciding factor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 u="sng">
                <a:latin typeface="Arial Bold" panose="020B0604020202090204" charset="0"/>
                <a:cs typeface="Arial Bold" panose="020B0604020202090204" charset="0"/>
              </a:rPr>
              <a:t>Key Insights &amp; Interpretation</a:t>
            </a:r>
            <a:endParaRPr sz="4000" b="1" u="sng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5940"/>
            <a:ext cx="8229600" cy="5591810"/>
          </a:xfrm>
        </p:spPr>
        <p:txBody>
          <a:bodyPr/>
          <a:lstStyle/>
          <a:p/>
          <a:p>
            <a:r>
              <a:t>Batting second yields higher win probability</a:t>
            </a:r>
          </a:p>
          <a:p>
            <a:r>
              <a:t>Strong openers and death-over bowlers influence outcomes</a:t>
            </a:r>
          </a:p>
          <a:p>
            <a:r>
              <a:t>Certain venues favor specific strategies (e.g., dew factor at Wankhede)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 u="sng">
                <a:latin typeface="Arial Bold" panose="020B0604020202090204" charset="0"/>
                <a:cs typeface="Arial Bold" panose="020B0604020202090204" charset="0"/>
              </a:rPr>
              <a:t>Strategic Recommendations</a:t>
            </a:r>
            <a:endParaRPr sz="4000" b="1" u="sng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9910"/>
            <a:ext cx="8229600" cy="5577840"/>
          </a:xfrm>
        </p:spPr>
        <p:txBody>
          <a:bodyPr/>
          <a:lstStyle/>
          <a:p/>
          <a:p>
            <a:r>
              <a:t>Opt to chase unless pitch conditions suggest otherwise</a:t>
            </a:r>
          </a:p>
          <a:p>
            <a:r>
              <a:t>Invest in consistent top-order batsmen and death-over specialists</a:t>
            </a:r>
          </a:p>
          <a:p>
            <a:r>
              <a:t>Use data-driven decisions for player selection and batting order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 u="sng">
                <a:latin typeface="Arial Bold" panose="020B0604020202090204" charset="0"/>
                <a:cs typeface="Arial Bold" panose="020B0604020202090204" charset="0"/>
              </a:rPr>
              <a:t>Tools &amp; Technologies</a:t>
            </a:r>
            <a:endParaRPr sz="4000" b="1" u="sng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9910"/>
            <a:ext cx="8229600" cy="5577840"/>
          </a:xfrm>
        </p:spPr>
        <p:txBody>
          <a:bodyPr/>
          <a:lstStyle/>
          <a:p/>
          <a:p>
            <a:r>
              <a:t>Python: Data Cleaning , Visualization </a:t>
            </a:r>
          </a:p>
          <a:p/>
          <a:p>
            <a:r>
              <a:t>SQL: Data filtering, grouping, handling missing values</a:t>
            </a:r>
          </a:p>
          <a:p/>
          <a:p>
            <a:r>
              <a:t>Power BI: Dashboard &amp; Advanced Visualizations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45" y="1634490"/>
            <a:ext cx="8028305" cy="4655185"/>
          </a:xfrm>
        </p:spPr>
        <p:txBody>
          <a:bodyPr/>
          <a:lstStyle/>
          <a:p>
            <a:pPr marL="0" indent="0" algn="l">
              <a:buNone/>
            </a:pPr>
            <a:endParaRPr lang="en-US"/>
          </a:p>
          <a:p>
            <a:pPr marL="0" indent="0" algn="l">
              <a:buNone/>
            </a:pPr>
            <a:endParaRPr lang="en-US"/>
          </a:p>
          <a:p>
            <a:pPr marL="0" indent="0" algn="l">
              <a:buNone/>
            </a:pPr>
            <a:endParaRPr lang="en-US"/>
          </a:p>
          <a:p>
            <a:pPr marL="0" indent="0" algn="l">
              <a:buNone/>
            </a:pPr>
            <a:endParaRPr lang="en-US"/>
          </a:p>
          <a:p>
            <a:pPr marL="0" indent="0" algn="l">
              <a:buNone/>
            </a:pPr>
            <a:endParaRPr lang="en-US"/>
          </a:p>
          <a:p>
            <a:pPr marL="0" indent="0" algn="l">
              <a:buNone/>
            </a:pPr>
            <a:endParaRPr lang="en-US"/>
          </a:p>
          <a:p>
            <a:pPr marL="0" indent="0" algn="l">
              <a:buNone/>
            </a:pPr>
            <a:endParaRPr lang="en-US"/>
          </a:p>
          <a:p>
            <a:pPr marL="0" indent="0" algn="l">
              <a:buNone/>
            </a:pPr>
            <a:r>
              <a:rPr lang="en-US" sz="2000"/>
              <a:t>NAME-VIDUSHI</a:t>
            </a:r>
            <a:endParaRPr lang="en-US" sz="2000"/>
          </a:p>
          <a:p>
            <a:pPr marL="0" indent="0" algn="l">
              <a:buNone/>
            </a:pPr>
            <a:r>
              <a:rPr lang="en-US" sz="2000"/>
              <a:t>EMAIL-vidutomar5556@gmail.com</a:t>
            </a:r>
            <a:endParaRPr lang="en-US" sz="2000"/>
          </a:p>
          <a:p>
            <a:pPr marL="0" indent="0" algn="l">
              <a:buNone/>
            </a:pPr>
            <a:endParaRPr 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4654550"/>
          </a:xfrm>
        </p:spPr>
        <p:txBody>
          <a:bodyPr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THANKYOU</a:t>
            </a:r>
            <a:endParaRPr lang="en-US" sz="5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 u="sng">
                <a:latin typeface="Arial Bold" panose="020B0604020202090204" charset="0"/>
                <a:cs typeface="Arial Bold" panose="020B0604020202090204" charset="0"/>
              </a:rPr>
              <a:t>Project Objective</a:t>
            </a:r>
            <a:endParaRPr sz="4000" b="1" u="sng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6590"/>
            <a:ext cx="8229600" cy="5471160"/>
          </a:xfrm>
        </p:spPr>
        <p:txBody>
          <a:bodyPr/>
          <a:lstStyle/>
          <a:p/>
          <a:p>
            <a:r>
              <a:t>Gain insights from historic IPL data to analyze team and player performance.</a:t>
            </a:r>
          </a:p>
          <a:p>
            <a:r>
              <a:t>Understand impact of toss, batting order, and win margins.</a:t>
            </a:r>
          </a:p>
          <a:p>
            <a:r>
              <a:t>Support decision-making with statistical analysis and visual patterns.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 u="sng">
                <a:latin typeface="Arial Bold" panose="020B0604020202090204" charset="0"/>
                <a:cs typeface="Arial Bold" panose="020B0604020202090204" charset="0"/>
              </a:rPr>
              <a:t>Data Source &amp; Collection</a:t>
            </a:r>
            <a:endParaRPr sz="4000" b="1" u="sng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1335"/>
            <a:ext cx="8229600" cy="5606415"/>
          </a:xfrm>
        </p:spPr>
        <p:txBody>
          <a:bodyPr/>
          <a:lstStyle/>
          <a:p/>
          <a:p>
            <a:r>
              <a:rPr b="1">
                <a:latin typeface="Arial Bold" panose="020B0604020202090204" charset="0"/>
                <a:cs typeface="Arial Bold" panose="020B0604020202090204" charset="0"/>
              </a:rPr>
              <a:t>Source</a:t>
            </a:r>
            <a:r>
              <a:t>: Kaggle (IPL Dataset)</a:t>
            </a:r>
          </a:p>
          <a:p>
            <a:r>
              <a:t>Files Used:</a:t>
            </a:r>
          </a:p>
          <a:p>
            <a:r>
              <a:rPr b="1">
                <a:latin typeface="Arial Bold" panose="020B0604020202090204" charset="0"/>
                <a:cs typeface="Arial Bold" panose="020B0604020202090204" charset="0"/>
              </a:rPr>
              <a:t>- matches.csv</a:t>
            </a:r>
            <a:r>
              <a:t>: Contains match-level information</a:t>
            </a:r>
          </a:p>
          <a:p>
            <a:r>
              <a:rPr b="1">
                <a:latin typeface="Arial Bold" panose="020B0604020202090204" charset="0"/>
                <a:cs typeface="Arial Bold" panose="020B0604020202090204" charset="0"/>
              </a:rPr>
              <a:t>- deliveries.csv</a:t>
            </a:r>
            <a:r>
              <a:t>: Contains ball-by-ball delivery data</a:t>
            </a:r>
          </a:p>
          <a:p>
            <a:r>
              <a:rPr b="1">
                <a:latin typeface="Arial Bold" panose="020B0604020202090204" charset="0"/>
                <a:cs typeface="Arial Bold" panose="020B0604020202090204" charset="0"/>
              </a:rPr>
              <a:t>Method</a:t>
            </a:r>
            <a:r>
              <a:t>: Extracted using SQL and loaded into Power BI for visualization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 u="sng">
                <a:latin typeface="Arial Bold" panose="020B0604020202090204" charset="0"/>
                <a:cs typeface="Arial Bold" panose="020B0604020202090204" charset="0"/>
              </a:rPr>
              <a:t>Data Understanding &amp; Cleaning</a:t>
            </a:r>
            <a:endParaRPr sz="4000" b="1" u="sng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8175"/>
            <a:ext cx="8229600" cy="5489575"/>
          </a:xfrm>
        </p:spPr>
        <p:txBody>
          <a:bodyPr/>
          <a:lstStyle/>
          <a:p/>
          <a:p>
            <a:r>
              <a:t>Merged datasets using match_id</a:t>
            </a:r>
          </a:p>
          <a:p>
            <a:r>
              <a:t>Removed duplicates and null entries</a:t>
            </a:r>
          </a:p>
          <a:p>
            <a:r>
              <a:t>Derived new columns: season, batting position, win type</a:t>
            </a:r>
          </a:p>
          <a:p>
            <a:r>
              <a:t>Ensured data consistency for accurate insights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 u="sng">
                <a:latin typeface="Arial Bold" panose="020B0604020202090204" charset="0"/>
                <a:cs typeface="Arial Bold" panose="020B0604020202090204" charset="0"/>
              </a:rPr>
              <a:t>Descriptive Statistics</a:t>
            </a:r>
            <a:endParaRPr sz="4000" b="1" u="sng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9280"/>
            <a:ext cx="8229600" cy="5538470"/>
          </a:xfrm>
        </p:spPr>
        <p:txBody>
          <a:bodyPr/>
          <a:lstStyle/>
          <a:p/>
          <a:p>
            <a:r>
              <a:t>Total Matches Analyzed: 950+</a:t>
            </a:r>
          </a:p>
          <a:p>
            <a:r>
              <a:t>Total Seasons: 16 (2008 to 2023)</a:t>
            </a:r>
          </a:p>
          <a:p>
            <a:r>
              <a:t>Average Match Score: ~160 runs</a:t>
            </a:r>
          </a:p>
          <a:p>
            <a:r>
              <a:t>Most Common Toss Decision: Field First</a:t>
            </a:r>
          </a:p>
          <a:p>
            <a:r>
              <a:t>Most Wins by Chasing: ~60%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 u="sng">
                <a:latin typeface="Arial Bold" panose="020B0604020202090204" charset="0"/>
                <a:cs typeface="Arial Bold" panose="020B0604020202090204" charset="0"/>
              </a:rPr>
              <a:t>Top 10 Batsmen by Total Runs</a:t>
            </a:r>
            <a:endParaRPr sz="4000" b="1" u="sng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1025"/>
            <a:ext cx="8229600" cy="5546725"/>
          </a:xfrm>
        </p:spPr>
        <p:txBody>
          <a:bodyPr/>
          <a:lstStyle/>
          <a:p/>
          <a:p>
            <a:r>
              <a:t>Chart: Horizontal Bar Chart (Power BI)</a:t>
            </a:r>
          </a:p>
          <a:p>
            <a:pPr marL="0" indent="0">
              <a:buNone/>
            </a:pPr>
          </a:p>
          <a:p>
            <a:r>
              <a:t>Insight: Shows top run scorers; consistent performers across seasons like Virat Kohli and David Warner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 u="sng">
                <a:latin typeface="Arial Bold" panose="020B0604020202090204" charset="0"/>
                <a:cs typeface="Arial Bold" panose="020B0604020202090204" charset="0"/>
              </a:rPr>
              <a:t>Toss Decision Analysis</a:t>
            </a:r>
            <a:endParaRPr sz="4000" b="1" u="sng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4505"/>
            <a:ext cx="8229600" cy="5643245"/>
          </a:xfrm>
        </p:spPr>
        <p:txBody>
          <a:bodyPr/>
          <a:lstStyle/>
          <a:p/>
          <a:p>
            <a:r>
              <a:t>Chart: Donut Chart (No labels on chart)</a:t>
            </a:r>
          </a:p>
          <a:p>
            <a:pPr marL="0" indent="0">
              <a:buNone/>
            </a:pPr>
          </a:p>
          <a:p>
            <a:r>
              <a:t>Insight: Majority of captains choose to field first to chase targets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 u="sng">
                <a:latin typeface="Arial Bold" panose="020B0604020202090204" charset="0"/>
                <a:cs typeface="Arial Bold" panose="020B0604020202090204" charset="0"/>
              </a:rPr>
              <a:t>Win Type Distribution</a:t>
            </a:r>
            <a:endParaRPr sz="4000" b="1" u="sng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9435"/>
            <a:ext cx="8229600" cy="5568315"/>
          </a:xfrm>
        </p:spPr>
        <p:txBody>
          <a:bodyPr/>
          <a:lstStyle/>
          <a:p/>
          <a:p>
            <a:r>
              <a:t>Chart: Pie Chart (Bat First vs Chased)</a:t>
            </a:r>
          </a:p>
          <a:p>
            <a:pPr marL="0" indent="0">
              <a:buNone/>
            </a:pPr>
          </a:p>
          <a:p>
            <a:r>
              <a:t>Insight: Chasing has become a favorable strategy, especially in recent seasons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943475" y="55880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 u="sng">
                <a:latin typeface="Arial Bold" panose="020B0604020202090204" charset="0"/>
                <a:cs typeface="Arial Bold" panose="020B0604020202090204" charset="0"/>
              </a:rPr>
              <a:t>Toss Winner vs Match Winner</a:t>
            </a:r>
            <a:endParaRPr sz="4000" b="1" u="sng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5950"/>
            <a:ext cx="8229600" cy="5511800"/>
          </a:xfrm>
        </p:spPr>
        <p:txBody>
          <a:bodyPr/>
          <a:lstStyle/>
          <a:p/>
          <a:p>
            <a:r>
              <a:t>Chart: Donut Chart (Yes vs No)</a:t>
            </a:r>
          </a:p>
          <a:p>
            <a:pPr marL="0" indent="0">
              <a:buNone/>
            </a:pPr>
          </a:p>
          <a:p>
            <a:r>
              <a:t>Insight: Winning the toss does not significantly determine match outcome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2614</Words>
  <Application>WPS Slides</Application>
  <PresentationFormat>On-screen Show (4:3)</PresentationFormat>
  <Paragraphs>117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Arial</vt:lpstr>
      <vt:lpstr>Calibri</vt:lpstr>
      <vt:lpstr>Helvetica Neue</vt:lpstr>
      <vt:lpstr>Microsoft YaHei</vt:lpstr>
      <vt:lpstr>汉仪旗黑</vt:lpstr>
      <vt:lpstr>Arial Unicode MS</vt:lpstr>
      <vt:lpstr>宋体-简</vt:lpstr>
      <vt:lpstr>Arial Bold</vt:lpstr>
      <vt:lpstr>Blue Waves</vt:lpstr>
      <vt:lpstr>IPL Data Analysis Project</vt:lpstr>
      <vt:lpstr>Project Objective</vt:lpstr>
      <vt:lpstr>Data Source &amp; Collection</vt:lpstr>
      <vt:lpstr>Data Understanding &amp; Cleaning</vt:lpstr>
      <vt:lpstr>Descriptive Statistics</vt:lpstr>
      <vt:lpstr>Top 10 Batsmen by Total Runs</vt:lpstr>
      <vt:lpstr>Toss Decision Analysis</vt:lpstr>
      <vt:lpstr>Win Type Distribution</vt:lpstr>
      <vt:lpstr>Toss Winner vs Match Winner</vt:lpstr>
      <vt:lpstr>Total Runs per Season</vt:lpstr>
      <vt:lpstr>Win Margins Distribution</vt:lpstr>
      <vt:lpstr>Correlation &amp; Hypothesis Testing</vt:lpstr>
      <vt:lpstr>Key Insights &amp; Interpretation</vt:lpstr>
      <vt:lpstr>Strategic Recommendations</vt:lpstr>
      <vt:lpstr>Tools &amp; Technologies</vt:lpstr>
      <vt:lpstr>Thank You Slide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vidushichaudhary</cp:lastModifiedBy>
  <cp:revision>2</cp:revision>
  <dcterms:created xsi:type="dcterms:W3CDTF">2025-05-04T18:42:52Z</dcterms:created>
  <dcterms:modified xsi:type="dcterms:W3CDTF">2025-05-04T18:42:52Z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20070C2246DC6F5B2CB51768F5FED3FA_43</vt:lpwstr>
  </property>
  <property fmtid="{D5CDD505-2E9C-101B-9397-08002B2CF9AE}" pid="3" name="KSOProductBuildVer">
    <vt:lpwstr>1033-6.13.1.8709</vt:lpwstr>
  </property>
</Properties>
</file>