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3"/>
  </p:notesMasterIdLst>
  <p:sldIdLst>
    <p:sldId id="256" r:id="rId2"/>
    <p:sldId id="312" r:id="rId3"/>
    <p:sldId id="311" r:id="rId4"/>
    <p:sldId id="313" r:id="rId5"/>
    <p:sldId id="314" r:id="rId6"/>
    <p:sldId id="315" r:id="rId7"/>
    <p:sldId id="316" r:id="rId8"/>
    <p:sldId id="317" r:id="rId9"/>
    <p:sldId id="318" r:id="rId10"/>
    <p:sldId id="320" r:id="rId11"/>
    <p:sldId id="321" r:id="rId12"/>
    <p:sldId id="328" r:id="rId13"/>
    <p:sldId id="322" r:id="rId14"/>
    <p:sldId id="323" r:id="rId15"/>
    <p:sldId id="324" r:id="rId16"/>
    <p:sldId id="325" r:id="rId17"/>
    <p:sldId id="329" r:id="rId18"/>
    <p:sldId id="330" r:id="rId19"/>
    <p:sldId id="331" r:id="rId20"/>
    <p:sldId id="327" r:id="rId21"/>
    <p:sldId id="290" r:id="rId22"/>
  </p:sldIdLst>
  <p:sldSz cx="9144000" cy="5143500" type="screen16x9"/>
  <p:notesSz cx="6858000" cy="9144000"/>
  <p:embeddedFontLst>
    <p:embeddedFont>
      <p:font typeface="Albert Sans" pitchFamily="2" charset="77"/>
      <p:regular r:id="rId24"/>
      <p:bold r:id="rId25"/>
      <p:italic r:id="rId26"/>
      <p:boldItalic r:id="rId27"/>
    </p:embeddedFont>
    <p:embeddedFont>
      <p:font typeface="Alexandria Medium" pitchFamily="2" charset="-78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485FF1-1F95-4C78-B8E5-B04D888FCA22}">
  <a:tblStyle styleId="{D1485FF1-1F95-4C78-B8E5-B04D888FC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084688-B985-4E62-ABC0-03FA908CC7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8"/>
  </p:normalViewPr>
  <p:slideViewPr>
    <p:cSldViewPr snapToGrid="0">
      <p:cViewPr varScale="1">
        <p:scale>
          <a:sx n="148" d="100"/>
          <a:sy n="148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703719BA-432E-7C0B-7F5C-20A1D213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21612FD6-1A26-B5D1-9310-36F05AC11E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F9B4D98E-5113-1DD7-97E5-5F3F08C22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34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E4C0DA55-F235-EFA0-0299-17AE39A33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E1504D5-79AD-D2E9-B0DB-574E277562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9CD243F1-BE06-A1DD-FDC3-69F8D3294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209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B8EEE91-98CE-F4CE-BECF-D44F2148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A5DFAAA3-983B-E3F1-2427-BAB1DD731F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14817D53-29D6-8BB2-A84E-B1E428BAC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33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6187B0F3-B5D6-F6AA-5C2D-ACA9E59C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8BBBA576-0DF9-AF2D-BAE5-999B4DD7B7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4AFD8FD5-4304-C63A-9DA6-24515E6BEE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550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5226FA8C-BC1D-7EFC-6717-91C5E4BE7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CD6D312-10CF-2100-15EC-1194A47F4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4A80A951-4906-10E3-CB43-5FBB7605F1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205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D1C130A3-DCDF-71D6-FD6D-7F2FC6E63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FBEFA473-8352-EEE5-B30C-A52C711C7F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48CD7037-A608-85B5-A025-5A4BC8433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44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9653D1B8-4469-E7EF-2FF0-CC44D2F8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0557D5F6-7F41-49F2-6279-C2CE4372A7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AC4E3100-B678-ADB3-7BE3-AF38C5990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387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D6311BD7-932B-08A0-CFE0-9BBCD1D5E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1F353F6F-2849-0F33-F8CC-1D67E2971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56D24818-720F-216D-C066-E972050E22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626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52B3B42-5994-681B-D343-EB3AFBD91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4BE736EA-3000-3DDC-CB26-AEB7D66C98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40D07458-3E84-DA4C-91CF-2742C434DF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593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AE89C80F-B359-7CFF-F16C-ABFDB4C4F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6C37C8FA-200D-DE0C-026D-CED39DA743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1FF23AD0-73C3-1A60-2BF9-333EB2263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47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C09997F9-FC05-9D66-4A2B-B7C6C034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685abcfce_0_13:notes">
            <a:extLst>
              <a:ext uri="{FF2B5EF4-FFF2-40B4-BE49-F238E27FC236}">
                <a16:creationId xmlns:a16="http://schemas.microsoft.com/office/drawing/2014/main" id="{7084FD33-E098-F596-3E17-E1F03E0EB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685abcfce_0_13:notes">
            <a:extLst>
              <a:ext uri="{FF2B5EF4-FFF2-40B4-BE49-F238E27FC236}">
                <a16:creationId xmlns:a16="http://schemas.microsoft.com/office/drawing/2014/main" id="{FC5B3AFE-160B-D4D8-9A27-233C222D38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204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DC6388A7-E67F-006D-7F2B-2E362C420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72bee519d_0_46:notes">
            <a:extLst>
              <a:ext uri="{FF2B5EF4-FFF2-40B4-BE49-F238E27FC236}">
                <a16:creationId xmlns:a16="http://schemas.microsoft.com/office/drawing/2014/main" id="{6757ADBC-15C5-B04E-3DF0-00E417615C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72bee519d_0_46:notes">
            <a:extLst>
              <a:ext uri="{FF2B5EF4-FFF2-40B4-BE49-F238E27FC236}">
                <a16:creationId xmlns:a16="http://schemas.microsoft.com/office/drawing/2014/main" id="{DDE6C1CC-CA2A-4E94-7C88-8C794CC14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866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72bee519d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72bee519d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B81A32C-FF5C-8598-CC03-8B4B6048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23172D99-78B7-59D8-C7A1-86E4E988A3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00295C5B-4161-D62B-932D-364E3CCA6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11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E66A6AFE-1F29-C2AF-350E-0354B1BB0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08758C03-833B-AD19-EF42-B1F13C92FB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20EE6CC3-B53A-DFC1-65C9-2EA6BF5B1B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7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6C6C0687-07EC-FBEA-0305-6FB42611D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1EC862FC-CD8C-B6D5-7CF6-B498E3AF71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C9FC47AB-7E28-58DF-E087-11AC2572B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21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96648231-0963-EEAF-5A22-9769E32B0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157008FD-59D1-725B-0FAE-BDC1705F0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665E72B1-289D-3D99-4A33-64DE0A32A4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54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CF8D318F-64DB-BBAF-5E69-95BF82EE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685abcfce_0_13:notes">
            <a:extLst>
              <a:ext uri="{FF2B5EF4-FFF2-40B4-BE49-F238E27FC236}">
                <a16:creationId xmlns:a16="http://schemas.microsoft.com/office/drawing/2014/main" id="{2CDEB974-211F-88AD-03A0-55B20EEF0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685abcfce_0_13:notes">
            <a:extLst>
              <a:ext uri="{FF2B5EF4-FFF2-40B4-BE49-F238E27FC236}">
                <a16:creationId xmlns:a16="http://schemas.microsoft.com/office/drawing/2014/main" id="{6CDA4B1B-06FB-0A33-B79D-406415CA2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20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898117D9-8332-0854-5790-7FC6385B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987FE9F1-37BB-812E-02D2-0193A7C150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C7E8390D-EBB6-1BA5-4DE3-3A0E91576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968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88DECFA5-58A2-B51C-0293-960A7FCBE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BE42045F-61A4-BD67-6823-8F389457D8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7A0CF9F3-8F7B-21B1-F61D-3F0DC27DE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7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3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5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ubTitle" idx="1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5" r:id="rId4"/>
    <p:sldLayoutId id="2147483669" r:id="rId5"/>
    <p:sldLayoutId id="2147483675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49" y="1958600"/>
            <a:ext cx="732807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6000" dirty="0"/>
              <a:t>Real-Time AI Model Verification Network</a:t>
            </a:r>
            <a:endParaRPr sz="60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/>
              <a:t>HashBill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" name="Google Shape;191;p35">
            <a:extLst>
              <a:ext uri="{FF2B5EF4-FFF2-40B4-BE49-F238E27FC236}">
                <a16:creationId xmlns:a16="http://schemas.microsoft.com/office/drawing/2014/main" id="{F62061BC-3508-D3DA-345E-74F72B7D8081}"/>
              </a:ext>
            </a:extLst>
          </p:cNvPr>
          <p:cNvSpPr txBox="1">
            <a:spLocks/>
          </p:cNvSpPr>
          <p:nvPr/>
        </p:nvSpPr>
        <p:spPr>
          <a:xfrm>
            <a:off x="711597" y="4460849"/>
            <a:ext cx="6267171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en-SG" dirty="0"/>
              <a:t>Powered by </a:t>
            </a:r>
            <a:r>
              <a:rPr lang="en-SG" b="1" dirty="0"/>
              <a:t>Yellow Network's ERC-7824 (</a:t>
            </a:r>
            <a:r>
              <a:rPr lang="en-SG" b="1" dirty="0" err="1"/>
              <a:t>Nitrolite</a:t>
            </a:r>
            <a:r>
              <a:rPr lang="en-SG" b="1" dirty="0"/>
              <a:t> SDK) State Channels</a:t>
            </a:r>
          </a:p>
        </p:txBody>
      </p:sp>
      <p:sp>
        <p:nvSpPr>
          <p:cNvPr id="7" name="Google Shape;191;p35">
            <a:extLst>
              <a:ext uri="{FF2B5EF4-FFF2-40B4-BE49-F238E27FC236}">
                <a16:creationId xmlns:a16="http://schemas.microsoft.com/office/drawing/2014/main" id="{CCED3498-E66C-0FFF-BE2B-884F0C1D1F32}"/>
              </a:ext>
            </a:extLst>
          </p:cNvPr>
          <p:cNvSpPr txBox="1">
            <a:spLocks/>
          </p:cNvSpPr>
          <p:nvPr/>
        </p:nvSpPr>
        <p:spPr>
          <a:xfrm>
            <a:off x="711598" y="1610612"/>
            <a:ext cx="6267171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en-SG" dirty="0"/>
              <a:t>Gasless • Cross-Chain • Real-Time</a:t>
            </a:r>
            <a:endParaRPr lang="en-SG" b="1" dirty="0"/>
          </a:p>
        </p:txBody>
      </p:sp>
      <p:sp>
        <p:nvSpPr>
          <p:cNvPr id="8" name="Google Shape;191;p35">
            <a:extLst>
              <a:ext uri="{FF2B5EF4-FFF2-40B4-BE49-F238E27FC236}">
                <a16:creationId xmlns:a16="http://schemas.microsoft.com/office/drawing/2014/main" id="{E1218260-7BE5-A095-14DA-201B8F3A46B3}"/>
              </a:ext>
            </a:extLst>
          </p:cNvPr>
          <p:cNvSpPr txBox="1">
            <a:spLocks/>
          </p:cNvSpPr>
          <p:nvPr/>
        </p:nvSpPr>
        <p:spPr>
          <a:xfrm>
            <a:off x="6901132" y="4849048"/>
            <a:ext cx="2242868" cy="295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SG" sz="1000" i="1" dirty="0"/>
              <a:t>Amounts displayed in $ are in USD</a:t>
            </a:r>
            <a:endParaRPr lang="en-SG" sz="10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16BB87EE-835B-B8B2-E3AE-5180DD2EC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215A25AB-1E15-C597-A898-B03FE33850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Off-chain verification processing </a:t>
            </a:r>
            <a:r>
              <a:rPr lang="en-SG" dirty="0"/>
              <a:t>with</a:t>
            </a:r>
            <a:r>
              <a:rPr lang="en-SG" b="1" dirty="0"/>
              <a:t> on-chain settlement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Instant finality without waiting </a:t>
            </a:r>
            <a:r>
              <a:rPr lang="en-SG" dirty="0"/>
              <a:t>for block confirmations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Gasless user experience </a:t>
            </a:r>
            <a:r>
              <a:rPr lang="en-SG" dirty="0"/>
              <a:t>maintains </a:t>
            </a:r>
            <a:r>
              <a:rPr lang="en-SG" b="1" dirty="0"/>
              <a:t>Web3 security guarantees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85E77945-B139-5DC9-7A8E-5EE5CD4AB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Technical innovation </a:t>
            </a:r>
            <a:r>
              <a:rPr lang="en-SG" dirty="0">
                <a:solidFill>
                  <a:schemeClr val="tx1"/>
                </a:solidFill>
              </a:rPr>
              <a:t>achievements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1A920D44-F489-A9CB-DC4C-545A47C3EA1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100% comprehensive </a:t>
            </a:r>
            <a:r>
              <a:rPr lang="en-SG" dirty="0"/>
              <a:t>and</a:t>
            </a:r>
            <a:r>
              <a:rPr lang="en-SG" b="1" dirty="0"/>
              <a:t> rigorous </a:t>
            </a:r>
            <a:r>
              <a:rPr lang="en-SG" dirty="0"/>
              <a:t>test coverage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Multi-environment validation </a:t>
            </a:r>
            <a:r>
              <a:rPr lang="en-SG" dirty="0"/>
              <a:t>(macOS, Docker, CI/CD)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Stress-tested </a:t>
            </a:r>
            <a:r>
              <a:rPr lang="en-SG" dirty="0"/>
              <a:t>with</a:t>
            </a:r>
            <a:r>
              <a:rPr lang="en-SG" b="1" dirty="0"/>
              <a:t> 100+ </a:t>
            </a:r>
            <a:r>
              <a:rPr lang="en-SG" dirty="0"/>
              <a:t>concurrent AI model verifications</a:t>
            </a:r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E2D88F2E-C41B-9D80-9829-37F304DAEC9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7713801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Production-ready real-time </a:t>
            </a:r>
            <a:r>
              <a:rPr lang="en-SG" dirty="0">
                <a:solidFill>
                  <a:schemeClr val="tx1"/>
                </a:solidFill>
              </a:rPr>
              <a:t>performance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FE7C97D5-6BE1-1E68-C476-5723E845D22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Production-validated </a:t>
            </a:r>
            <a:r>
              <a:rPr lang="en-SG" dirty="0">
                <a:solidFill>
                  <a:schemeClr val="tx1"/>
                </a:solidFill>
              </a:rPr>
              <a:t>architecture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02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67B4EC43-3A5A-DE58-0C77-53E534230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40949BCE-80E0-2CC5-49FA-2BCAE99E0F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Adaptive threshold management </a:t>
            </a:r>
            <a:r>
              <a:rPr lang="en-SG" dirty="0"/>
              <a:t>for </a:t>
            </a:r>
            <a:r>
              <a:rPr lang="en-SG" b="1" dirty="0"/>
              <a:t>varying network conditions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Automatic failover </a:t>
            </a:r>
            <a:r>
              <a:rPr lang="en-SG" dirty="0"/>
              <a:t>and</a:t>
            </a:r>
            <a:r>
              <a:rPr lang="en-SG" b="1" dirty="0"/>
              <a:t> recovery </a:t>
            </a:r>
            <a:r>
              <a:rPr lang="en-SG" dirty="0"/>
              <a:t>mechanisms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Real-time monitoring </a:t>
            </a:r>
            <a:r>
              <a:rPr lang="en-SG" dirty="0"/>
              <a:t>with</a:t>
            </a:r>
            <a:r>
              <a:rPr lang="en-SG" b="1" dirty="0"/>
              <a:t> sub-second anomaly detection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2B0D293F-23D3-95D5-2106-032367C05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Technical innovation </a:t>
            </a:r>
            <a:r>
              <a:rPr lang="en-SG" dirty="0">
                <a:solidFill>
                  <a:schemeClr val="tx1"/>
                </a:solidFill>
              </a:rPr>
              <a:t>achievements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8766BC53-0F18-FBA7-2277-04D6B050E26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 err="1"/>
              <a:t>Nitrolite</a:t>
            </a:r>
            <a:r>
              <a:rPr lang="en-SG" b="1" dirty="0"/>
              <a:t> SDK </a:t>
            </a:r>
            <a:r>
              <a:rPr lang="en-SG" dirty="0"/>
              <a:t>works across </a:t>
            </a:r>
            <a:r>
              <a:rPr lang="en-SG" b="1" dirty="0"/>
              <a:t>all supported blockchains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RESTful APIs </a:t>
            </a:r>
            <a:r>
              <a:rPr lang="en-SG" dirty="0"/>
              <a:t>for </a:t>
            </a:r>
            <a:r>
              <a:rPr lang="en-SG" b="1" dirty="0"/>
              <a:t>seamless existing system integration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Complete documentation </a:t>
            </a:r>
            <a:r>
              <a:rPr lang="en-SG" dirty="0"/>
              <a:t>with</a:t>
            </a:r>
            <a:r>
              <a:rPr lang="en-SG" b="1" dirty="0"/>
              <a:t> working code examples</a:t>
            </a:r>
            <a:endParaRPr lang="en-SG" dirty="0"/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8FDD9F31-7CEA-B0FF-93FB-08F88CF9421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7713801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Enterprise-grade </a:t>
            </a:r>
            <a:r>
              <a:rPr lang="en-SG" dirty="0">
                <a:solidFill>
                  <a:schemeClr val="tx1"/>
                </a:solidFill>
              </a:rPr>
              <a:t>reliability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060C6B2B-45EF-8732-08FD-D656F2A02CC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Developer-first </a:t>
            </a:r>
            <a:r>
              <a:rPr lang="en-SG" dirty="0">
                <a:solidFill>
                  <a:schemeClr val="tx1"/>
                </a:solidFill>
              </a:rPr>
              <a:t>integration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208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F42D1D4D-1582-1836-F1CB-D7EAB4E54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2A3BEB17-1770-CB28-68FC-5D91E2462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>
                <a:solidFill>
                  <a:schemeClr val="tx1"/>
                </a:solidFill>
              </a:rPr>
              <a:t>Competitive</a:t>
            </a:r>
            <a:r>
              <a:rPr lang="en-SG" b="1" dirty="0">
                <a:solidFill>
                  <a:srgbClr val="FF0000"/>
                </a:solidFill>
              </a:rPr>
              <a:t> advantage</a:t>
            </a:r>
            <a:endParaRPr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B007F1C-163F-748F-3123-24BD926FB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20325"/>
              </p:ext>
            </p:extLst>
          </p:nvPr>
        </p:nvGraphicFramePr>
        <p:xfrm>
          <a:off x="405441" y="1677812"/>
          <a:ext cx="8333117" cy="2443480"/>
        </p:xfrm>
        <a:graphic>
          <a:graphicData uri="http://schemas.openxmlformats.org/drawingml/2006/table">
            <a:tbl>
              <a:tblPr firstRow="1" bandRow="1">
                <a:tableStyleId>{D1485FF1-1F95-4C78-B8E5-B04D888FCA22}</a:tableStyleId>
              </a:tblPr>
              <a:tblGrid>
                <a:gridCol w="1871933">
                  <a:extLst>
                    <a:ext uri="{9D8B030D-6E8A-4147-A177-3AD203B41FA5}">
                      <a16:colId xmlns:a16="http://schemas.microsoft.com/office/drawing/2014/main" val="869996468"/>
                    </a:ext>
                  </a:extLst>
                </a:gridCol>
                <a:gridCol w="3431330">
                  <a:extLst>
                    <a:ext uri="{9D8B030D-6E8A-4147-A177-3AD203B41FA5}">
                      <a16:colId xmlns:a16="http://schemas.microsoft.com/office/drawing/2014/main" val="3287066052"/>
                    </a:ext>
                  </a:extLst>
                </a:gridCol>
                <a:gridCol w="3029854">
                  <a:extLst>
                    <a:ext uri="{9D8B030D-6E8A-4147-A177-3AD203B41FA5}">
                      <a16:colId xmlns:a16="http://schemas.microsoft.com/office/drawing/2014/main" val="529328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Solution type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Drawbacks of alternatives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Our advantage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24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Traditional blockchain verification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$50+ gas fees per verification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15+ second transaction times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>
                          <a:effectLst/>
                        </a:rPr>
                        <a:t>$0 gas fees, 0.7ms verification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Centralized AI verification services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Single points of failure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No blockchain integration or transparency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>
                          <a:effectLst/>
                        </a:rPr>
                        <a:t>Decentralized trust, full transparency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37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>
                          <a:effectLst/>
                        </a:rPr>
                        <a:t>Other Web3 AI projects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Single-chain solutions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High gas costs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First gasless cross-chain AI verification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67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>
                          <a:effectLst/>
                        </a:rPr>
                        <a:t>Bridge-based cross-chain solutions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Security risks, slow bridging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Additional costs/complexity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Direct state channel communication, no added risk/cost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894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73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7D998512-C567-050F-109F-442CDC72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69276B65-4D8A-54B5-233F-B9F095F5DF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Real-time verification of algorithm integrity </a:t>
            </a:r>
            <a:r>
              <a:rPr lang="en-SG" dirty="0"/>
              <a:t>before trades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Instant </a:t>
            </a:r>
            <a:r>
              <a:rPr lang="en-SG" dirty="0"/>
              <a:t>risk assessment </a:t>
            </a:r>
            <a:r>
              <a:rPr lang="en-SG" b="1" dirty="0"/>
              <a:t>without gas fee overhead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Cross-chain strategy verification </a:t>
            </a:r>
            <a:r>
              <a:rPr lang="en-SG" dirty="0"/>
              <a:t>for</a:t>
            </a:r>
            <a:r>
              <a:rPr lang="en-SG" b="1" dirty="0"/>
              <a:t> optimal liquidity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D807CFE1-3AC4-15E4-372B-2D7A5E8F0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Real-world </a:t>
            </a:r>
            <a:r>
              <a:rPr lang="en-SG" dirty="0">
                <a:solidFill>
                  <a:schemeClr val="tx1"/>
                </a:solidFill>
              </a:rPr>
              <a:t>applications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5E292C55-95AA-B726-B776-78AD08F3137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Gasless anti-cheat </a:t>
            </a:r>
            <a:r>
              <a:rPr lang="en-SG" dirty="0"/>
              <a:t>system verification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Instant AI-generated</a:t>
            </a:r>
            <a:r>
              <a:rPr lang="en-SG" dirty="0"/>
              <a:t> content </a:t>
            </a:r>
            <a:r>
              <a:rPr lang="en-SG" b="1" dirty="0"/>
              <a:t>authenticity</a:t>
            </a:r>
            <a:r>
              <a:rPr lang="en-SG" dirty="0"/>
              <a:t> checks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Cross-platform </a:t>
            </a:r>
            <a:r>
              <a:rPr lang="en-SG" dirty="0"/>
              <a:t>gaming AI model validation</a:t>
            </a:r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E4B5A72C-A199-C126-2E7B-341B6B82E8B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7713801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DeFi protocols authenticating </a:t>
            </a:r>
            <a:r>
              <a:rPr lang="en-SG" dirty="0">
                <a:solidFill>
                  <a:schemeClr val="tx1"/>
                </a:solidFill>
              </a:rPr>
              <a:t>AI trading algorithms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0B91B51B-83EB-1222-C03D-69B2A443B89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Real-time AI </a:t>
            </a:r>
            <a:r>
              <a:rPr lang="en-SG" b="1" dirty="0" err="1">
                <a:solidFill>
                  <a:srgbClr val="FF0000"/>
                </a:solidFill>
              </a:rPr>
              <a:t>behavior</a:t>
            </a:r>
            <a:r>
              <a:rPr lang="en-SG" b="1" dirty="0">
                <a:solidFill>
                  <a:srgbClr val="FF0000"/>
                </a:solidFill>
              </a:rPr>
              <a:t> verification</a:t>
            </a:r>
            <a:r>
              <a:rPr lang="en-SG" dirty="0">
                <a:solidFill>
                  <a:schemeClr val="tx1"/>
                </a:solidFill>
              </a:rPr>
              <a:t> in gaming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1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D2F39571-F9D4-F621-5592-255233BEF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D8A0AEC1-D533-EB44-411B-C48AB10648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Continuous </a:t>
            </a:r>
            <a:r>
              <a:rPr lang="en-SG" dirty="0"/>
              <a:t>model monitoring </a:t>
            </a:r>
            <a:r>
              <a:rPr lang="en-SG" b="1" dirty="0"/>
              <a:t>without transaction costs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Real-time </a:t>
            </a:r>
            <a:r>
              <a:rPr lang="en-SG" dirty="0"/>
              <a:t>compliance reporting </a:t>
            </a:r>
            <a:r>
              <a:rPr lang="en-SG" b="1" dirty="0"/>
              <a:t>across multiple chains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Automated audit trails </a:t>
            </a:r>
            <a:r>
              <a:rPr lang="en-SG" dirty="0"/>
              <a:t>for</a:t>
            </a:r>
            <a:r>
              <a:rPr lang="en-SG" b="1" dirty="0"/>
              <a:t> regulatory requirements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46120462-2F10-2F9A-E1E2-CD7CDD3E7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Real-world </a:t>
            </a:r>
            <a:r>
              <a:rPr lang="en-SG" dirty="0">
                <a:solidFill>
                  <a:schemeClr val="tx1"/>
                </a:solidFill>
              </a:rPr>
              <a:t>applications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C8290701-5FBB-551B-8C15-8A4BDF1A34B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Instant verification </a:t>
            </a:r>
            <a:r>
              <a:rPr lang="en-SG" dirty="0"/>
              <a:t>of research model</a:t>
            </a:r>
            <a:r>
              <a:rPr lang="en-SG" b="1" dirty="0"/>
              <a:t> authenticity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Cross-institutional </a:t>
            </a:r>
            <a:r>
              <a:rPr lang="en-SG" dirty="0"/>
              <a:t>collaboration</a:t>
            </a:r>
            <a:r>
              <a:rPr lang="en-SG" b="1" dirty="0"/>
              <a:t> without gas barriers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Real-time </a:t>
            </a:r>
            <a:r>
              <a:rPr lang="en-SG" dirty="0"/>
              <a:t>academic </a:t>
            </a:r>
            <a:r>
              <a:rPr lang="en-SG" b="1" dirty="0"/>
              <a:t>integrity</a:t>
            </a:r>
            <a:r>
              <a:rPr lang="en-SG" dirty="0"/>
              <a:t> </a:t>
            </a:r>
            <a:r>
              <a:rPr lang="en-SG" b="1" dirty="0"/>
              <a:t>verification</a:t>
            </a:r>
            <a:endParaRPr lang="en-SG" dirty="0"/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F6C8E157-B4D3-626C-9C74-7B784DA17A6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7713801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dirty="0">
                <a:solidFill>
                  <a:schemeClr val="tx1"/>
                </a:solidFill>
              </a:rPr>
              <a:t>Enterprise AI </a:t>
            </a:r>
            <a:r>
              <a:rPr lang="en-SG" b="1" dirty="0">
                <a:solidFill>
                  <a:srgbClr val="FF0000"/>
                </a:solidFill>
              </a:rPr>
              <a:t>compliance auditing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1931ED3C-BDE1-68AC-67EC-9D975BDCE0D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Model reproducibility verification </a:t>
            </a:r>
            <a:r>
              <a:rPr lang="en-SG" dirty="0">
                <a:solidFill>
                  <a:schemeClr val="tx1"/>
                </a:solidFill>
              </a:rPr>
              <a:t>in AI research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3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7A6AEB33-7FCE-5441-43E9-15CB7ADC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0F7A40B6-E654-DEE6-14F0-F3BC1209C9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Comprehensive test suites</a:t>
            </a:r>
            <a:r>
              <a:rPr lang="en-SG" dirty="0"/>
              <a:t> with </a:t>
            </a:r>
            <a:r>
              <a:rPr lang="en-SG" b="1" dirty="0"/>
              <a:t>100% pass rate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Load tested: </a:t>
            </a:r>
            <a:r>
              <a:rPr lang="en-SG" b="1" dirty="0"/>
              <a:t>1,900+ concurrent requests in 2.7 seconds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Multi-environment validation </a:t>
            </a:r>
            <a:r>
              <a:rPr lang="en-SG" dirty="0"/>
              <a:t>across</a:t>
            </a:r>
            <a:r>
              <a:rPr lang="en-SG" b="1" dirty="0"/>
              <a:t> all major platforms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ECD29BCC-93A4-5F09-0A6F-9F9D8DA442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Traction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&amp; </a:t>
            </a:r>
            <a:r>
              <a:rPr lang="en-SG" b="1" dirty="0">
                <a:solidFill>
                  <a:srgbClr val="FF0000"/>
                </a:solidFill>
              </a:rPr>
              <a:t>validation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AC860F94-00E6-D8A4-415F-483BA9B142B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$10 million seed funding </a:t>
            </a:r>
            <a:r>
              <a:rPr lang="en-SG" dirty="0"/>
              <a:t>led by Ripple co-founder Chris Larsen for </a:t>
            </a:r>
            <a:r>
              <a:rPr lang="en-SG" b="1" dirty="0"/>
              <a:t>Yellow Network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ERC-7824 standard </a:t>
            </a:r>
            <a:r>
              <a:rPr lang="en-SG" dirty="0"/>
              <a:t>contributing to </a:t>
            </a:r>
            <a:r>
              <a:rPr lang="en-SG" b="1" dirty="0"/>
              <a:t>industry adoption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Active ecosystem </a:t>
            </a:r>
            <a:r>
              <a:rPr lang="en-SG" dirty="0"/>
              <a:t>with </a:t>
            </a:r>
            <a:r>
              <a:rPr lang="en-SG" dirty="0" err="1"/>
              <a:t>FlashBid</a:t>
            </a:r>
            <a:r>
              <a:rPr lang="en-SG" dirty="0"/>
              <a:t> and </a:t>
            </a:r>
            <a:r>
              <a:rPr lang="en-SG" dirty="0" err="1"/>
              <a:t>ChainFlash</a:t>
            </a:r>
            <a:r>
              <a:rPr lang="en-SG" dirty="0"/>
              <a:t> Pro already live</a:t>
            </a:r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E2929106-3E94-8A0F-A733-9684F6C647D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7713801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100% production-ready </a:t>
            </a:r>
            <a:r>
              <a:rPr lang="en-SG" dirty="0">
                <a:solidFill>
                  <a:schemeClr val="tx1"/>
                </a:solidFill>
              </a:rPr>
              <a:t>technical foundation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D9757C07-9C36-9FC5-2BCA-46D243D8F80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dirty="0">
                <a:solidFill>
                  <a:schemeClr val="tx1"/>
                </a:solidFill>
              </a:rPr>
              <a:t>Built on </a:t>
            </a:r>
            <a:r>
              <a:rPr lang="en-SG" b="1" dirty="0">
                <a:solidFill>
                  <a:srgbClr val="FF0000"/>
                </a:solidFill>
              </a:rPr>
              <a:t>proven Yellow Network infrastructure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76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1137710E-1819-34F2-3A09-7A15FBA1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F634A06A-EF17-91D7-9952-E1075B119CA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0.7ms average verification latency </a:t>
            </a:r>
            <a:r>
              <a:rPr lang="en-SG" dirty="0"/>
              <a:t>vs 15+ seconds traditional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73%+ gas cost reduction validated </a:t>
            </a:r>
            <a:r>
              <a:rPr lang="en-SG" dirty="0"/>
              <a:t>through testing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100% uptime </a:t>
            </a:r>
            <a:r>
              <a:rPr lang="en-SG" dirty="0"/>
              <a:t>with</a:t>
            </a:r>
            <a:r>
              <a:rPr lang="en-SG" b="1" dirty="0"/>
              <a:t> automated failover mechanisms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CDFD4886-20A5-6CBF-5E13-88D9E42D0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Traction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&amp; </a:t>
            </a:r>
            <a:r>
              <a:rPr lang="en-SG" b="1" dirty="0">
                <a:solidFill>
                  <a:srgbClr val="FF0000"/>
                </a:solidFill>
              </a:rPr>
              <a:t>validation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56D5AF74-CB9D-A17C-4868-557DC1E5A0C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Direct alignment </a:t>
            </a:r>
            <a:r>
              <a:rPr lang="en-SG" dirty="0"/>
              <a:t>with</a:t>
            </a:r>
            <a:r>
              <a:rPr lang="en-SG" b="1" dirty="0"/>
              <a:t> Yellow Network's $50K grants program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Built specifically for </a:t>
            </a:r>
            <a:r>
              <a:rPr lang="en-SG" b="1" dirty="0"/>
              <a:t>ERC-7824 state channel optimization</a:t>
            </a:r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37B23A6D-36AD-B123-1235-D477081FB6D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7713801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Real performance metrics </a:t>
            </a:r>
            <a:r>
              <a:rPr lang="en-SG" dirty="0">
                <a:solidFill>
                  <a:schemeClr val="tx1"/>
                </a:solidFill>
              </a:rPr>
              <a:t>demonstrating</a:t>
            </a:r>
            <a:r>
              <a:rPr lang="en-SG" b="1" dirty="0">
                <a:solidFill>
                  <a:srgbClr val="FF0000"/>
                </a:solidFill>
              </a:rPr>
              <a:t> superiority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0CE69FDB-1460-DBA5-E76E-6DE0D67E57D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Strategic positioning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0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6F1B0106-ED41-C23D-C724-3B400A5F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BE76CA19-128F-F2A6-4DCD-5F753FC962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Business model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&amp; </a:t>
            </a:r>
            <a:r>
              <a:rPr lang="en-SG" b="1" dirty="0">
                <a:solidFill>
                  <a:srgbClr val="FF0000"/>
                </a:solidFill>
              </a:rPr>
              <a:t>scaling</a:t>
            </a:r>
            <a:endParaRPr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5F7FE-63C1-A4CA-6EC8-4E5FD2E76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0459"/>
              </p:ext>
            </p:extLst>
          </p:nvPr>
        </p:nvGraphicFramePr>
        <p:xfrm>
          <a:off x="2495011" y="1316660"/>
          <a:ext cx="4153978" cy="3291840"/>
        </p:xfrm>
        <a:graphic>
          <a:graphicData uri="http://schemas.openxmlformats.org/drawingml/2006/table">
            <a:tbl>
              <a:tblPr/>
              <a:tblGrid>
                <a:gridCol w="1151986">
                  <a:extLst>
                    <a:ext uri="{9D8B030D-6E8A-4147-A177-3AD203B41FA5}">
                      <a16:colId xmlns:a16="http://schemas.microsoft.com/office/drawing/2014/main" val="1397203299"/>
                    </a:ext>
                  </a:extLst>
                </a:gridCol>
                <a:gridCol w="3001992">
                  <a:extLst>
                    <a:ext uri="{9D8B030D-6E8A-4147-A177-3AD203B41FA5}">
                      <a16:colId xmlns:a16="http://schemas.microsoft.com/office/drawing/2014/main" val="31421276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Features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Details / Impact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757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Freemium SaaS tiers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Free: 1,000 verifications/month</a:t>
                      </a:r>
                      <a:br>
                        <a:rPr lang="en-SG">
                          <a:effectLst/>
                        </a:rPr>
                      </a:br>
                      <a:r>
                        <a:rPr lang="en-SG">
                          <a:effectLst/>
                        </a:rPr>
                        <a:t>Pro: $99/month for 100K</a:t>
                      </a:r>
                      <a:br>
                        <a:rPr lang="en-SG">
                          <a:effectLst/>
                        </a:rPr>
                      </a:br>
                      <a:r>
                        <a:rPr lang="en-SG">
                          <a:effectLst/>
                        </a:rPr>
                        <a:t>Enterprise: custom pricing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59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Revenue sharing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Fee sharing with Yellow Network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Premium analytics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White-label for enterprises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341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Viral adoption through UX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Gasless verification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Cross-chain compatibility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API-first rapid integration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85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Strategic partnerships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AI marketplaces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DeFi protocol verification</a:t>
                      </a:r>
                      <a:br>
                        <a:rPr lang="en-SG" dirty="0">
                          <a:effectLst/>
                        </a:rPr>
                      </a:br>
                      <a:r>
                        <a:rPr lang="en-SG" dirty="0">
                          <a:effectLst/>
                        </a:rPr>
                        <a:t>Gaming platforms needing real-time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12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57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DE36F05E-16A0-BAC5-55D8-6567BBC04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32A801EE-1654-6909-E47E-06A28F2635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Financial projections</a:t>
            </a:r>
            <a:endParaRPr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259B88-357A-E183-A571-2EF2B0006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87"/>
              </p:ext>
            </p:extLst>
          </p:nvPr>
        </p:nvGraphicFramePr>
        <p:xfrm>
          <a:off x="1289649" y="1807833"/>
          <a:ext cx="6564702" cy="2148840"/>
        </p:xfrm>
        <a:graphic>
          <a:graphicData uri="http://schemas.openxmlformats.org/drawingml/2006/table">
            <a:tbl>
              <a:tblPr firstRow="1" bandRow="1">
                <a:tableStyleId>{D1485FF1-1F95-4C78-B8E5-B04D888FCA22}</a:tableStyleId>
              </a:tblPr>
              <a:tblGrid>
                <a:gridCol w="1604513">
                  <a:extLst>
                    <a:ext uri="{9D8B030D-6E8A-4147-A177-3AD203B41FA5}">
                      <a16:colId xmlns:a16="http://schemas.microsoft.com/office/drawing/2014/main" val="1490626606"/>
                    </a:ext>
                  </a:extLst>
                </a:gridCol>
                <a:gridCol w="3278037">
                  <a:extLst>
                    <a:ext uri="{9D8B030D-6E8A-4147-A177-3AD203B41FA5}">
                      <a16:colId xmlns:a16="http://schemas.microsoft.com/office/drawing/2014/main" val="3493366908"/>
                    </a:ext>
                  </a:extLst>
                </a:gridCol>
                <a:gridCol w="1682152">
                  <a:extLst>
                    <a:ext uri="{9D8B030D-6E8A-4147-A177-3AD203B41FA5}">
                      <a16:colId xmlns:a16="http://schemas.microsoft.com/office/drawing/2014/main" val="719838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Year &amp; milestone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Target metrics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ARR estimate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248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Year 1 (Conservative)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500 </a:t>
                      </a:r>
                      <a:r>
                        <a:rPr lang="en-SG" dirty="0" err="1">
                          <a:effectLst/>
                        </a:rPr>
                        <a:t>devs</a:t>
                      </a:r>
                      <a:r>
                        <a:rPr lang="en-SG" dirty="0">
                          <a:effectLst/>
                        </a:rPr>
                        <a:t>, 50 Pro subs ($99/m), 5 Enterprise contracts ($50k)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$309K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248087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Year 2 (Growth)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5,000 </a:t>
                      </a:r>
                      <a:r>
                        <a:rPr lang="en-SG" dirty="0" err="1">
                          <a:effectLst/>
                        </a:rPr>
                        <a:t>devs</a:t>
                      </a:r>
                      <a:r>
                        <a:rPr lang="en-SG" dirty="0">
                          <a:effectLst/>
                        </a:rPr>
                        <a:t>, 500 Pro subs, 50 Enterprise, $500k revenue share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$3.6M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74886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Market expansion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$4.34B market @ 0.1% share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$4.3M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104353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Cost structure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Gasless, scalable, 80%+ gross margins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High SaaS margins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216670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04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D1C4DA6F-1F1A-1224-4D9C-E59E589D3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EBE3C428-C8C6-6E68-5FA0-5DC45A55F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Funding</a:t>
            </a:r>
            <a:r>
              <a:rPr lang="en-SG" dirty="0">
                <a:solidFill>
                  <a:srgbClr val="FF0000"/>
                </a:solidFill>
              </a:rPr>
              <a:t> </a:t>
            </a:r>
            <a:r>
              <a:rPr lang="en-SG" dirty="0">
                <a:solidFill>
                  <a:schemeClr val="tx1"/>
                </a:solidFill>
              </a:rPr>
              <a:t>&amp; </a:t>
            </a:r>
            <a:r>
              <a:rPr lang="en-SG" b="1" dirty="0">
                <a:solidFill>
                  <a:srgbClr val="FF0000"/>
                </a:solidFill>
              </a:rPr>
              <a:t>next steps</a:t>
            </a:r>
            <a:endParaRPr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53355F-40D4-820E-A00A-F0110677F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60029"/>
              </p:ext>
            </p:extLst>
          </p:nvPr>
        </p:nvGraphicFramePr>
        <p:xfrm>
          <a:off x="464387" y="1428757"/>
          <a:ext cx="8215225" cy="3114040"/>
        </p:xfrm>
        <a:graphic>
          <a:graphicData uri="http://schemas.openxmlformats.org/drawingml/2006/table">
            <a:tbl>
              <a:tblPr firstRow="1" bandRow="1">
                <a:tableStyleId>{D1485FF1-1F95-4C78-B8E5-B04D888FCA22}</a:tableStyleId>
              </a:tblPr>
              <a:tblGrid>
                <a:gridCol w="2357889">
                  <a:extLst>
                    <a:ext uri="{9D8B030D-6E8A-4147-A177-3AD203B41FA5}">
                      <a16:colId xmlns:a16="http://schemas.microsoft.com/office/drawing/2014/main" val="3170304251"/>
                    </a:ext>
                  </a:extLst>
                </a:gridCol>
                <a:gridCol w="828136">
                  <a:extLst>
                    <a:ext uri="{9D8B030D-6E8A-4147-A177-3AD203B41FA5}">
                      <a16:colId xmlns:a16="http://schemas.microsoft.com/office/drawing/2014/main" val="102188415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14031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Funding uses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Amount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SG" b="1" dirty="0">
                          <a:effectLst/>
                        </a:rPr>
                        <a:t>Goal/Outcome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693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Developer team expansion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$100K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2 blockchain engineers hired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598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Marketing/dev ecosystem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$75K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Grow dev community, outreach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22367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Security/enterprise features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$50K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Conduct security audits, build enterprise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154118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Legal &amp; compliance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$25K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Establish trusted compliance framework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89816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Yellow Network advantages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-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$50K grant fast-track, ERC-7824 alignment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234909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90-day milestones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-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Month 1: Security audit/mainnet; Month 2: Dev onboarding; Month 3: 1M+ verifications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423823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Investment highlights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>
                          <a:effectLst/>
                        </a:rPr>
                        <a:t>-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SG" dirty="0">
                          <a:effectLst/>
                        </a:rPr>
                        <a:t>First-mover/gasless, proven tech, aligned w/ Yellow, market fit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887829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30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141700D5-013C-BA6B-088D-41697E4C3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>
            <a:extLst>
              <a:ext uri="{FF2B5EF4-FFF2-40B4-BE49-F238E27FC236}">
                <a16:creationId xmlns:a16="http://schemas.microsoft.com/office/drawing/2014/main" id="{015DA0AF-7537-4677-A92A-F14AE4B0D5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820672"/>
            <a:ext cx="7713900" cy="3502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SG" dirty="0"/>
              <a:t>AI Model Verification is </a:t>
            </a:r>
            <a:r>
              <a:rPr lang="en-SG" b="1" dirty="0">
                <a:solidFill>
                  <a:srgbClr val="FF0000"/>
                </a:solidFill>
              </a:rPr>
              <a:t>BROKEN!</a:t>
            </a:r>
            <a:endParaRPr b="1" dirty="0">
              <a:solidFill>
                <a:srgbClr val="FF0000"/>
              </a:solidFill>
            </a:endParaRPr>
          </a:p>
        </p:txBody>
      </p:sp>
      <p:cxnSp>
        <p:nvCxnSpPr>
          <p:cNvPr id="373" name="Google Shape;373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4C5725F-1AEA-7A7A-2365-5F1BC8DB2A50}"/>
              </a:ext>
            </a:extLst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5268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36E6EF7A-A6B9-2C74-8BB5-755B0FB46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>
            <a:extLst>
              <a:ext uri="{FF2B5EF4-FFF2-40B4-BE49-F238E27FC236}">
                <a16:creationId xmlns:a16="http://schemas.microsoft.com/office/drawing/2014/main" id="{BA701660-DA54-877B-9AD6-8B379A6B17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SG" b="1" dirty="0"/>
              <a:t>ERC-7824 state channels </a:t>
            </a:r>
            <a:r>
              <a:rPr lang="en-SG" dirty="0"/>
              <a:t>power entire solution</a:t>
            </a:r>
            <a:endParaRPr dirty="0"/>
          </a:p>
        </p:txBody>
      </p:sp>
      <p:sp>
        <p:nvSpPr>
          <p:cNvPr id="356" name="Google Shape;356;p48">
            <a:extLst>
              <a:ext uri="{FF2B5EF4-FFF2-40B4-BE49-F238E27FC236}">
                <a16:creationId xmlns:a16="http://schemas.microsoft.com/office/drawing/2014/main" id="{EB0A1E7F-9E99-C4E3-23F3-4AEF75EE7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dirty="0">
                <a:solidFill>
                  <a:schemeClr val="tx1"/>
                </a:solidFill>
              </a:rPr>
              <a:t>The future of AI verification </a:t>
            </a:r>
            <a:r>
              <a:rPr lang="en-SG" b="1" dirty="0">
                <a:solidFill>
                  <a:srgbClr val="FF0000"/>
                </a:solidFill>
              </a:rPr>
              <a:t>starts today!</a:t>
            </a:r>
            <a:endParaRPr dirty="0"/>
          </a:p>
        </p:txBody>
      </p:sp>
      <p:sp>
        <p:nvSpPr>
          <p:cNvPr id="357" name="Google Shape;357;p48">
            <a:extLst>
              <a:ext uri="{FF2B5EF4-FFF2-40B4-BE49-F238E27FC236}">
                <a16:creationId xmlns:a16="http://schemas.microsoft.com/office/drawing/2014/main" id="{54DBA369-2EAC-973B-3A91-5B2951849F6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SG" b="1" dirty="0"/>
              <a:t>1,900+ concurrent requests, cross-chain </a:t>
            </a:r>
            <a:r>
              <a:rPr lang="en-SG" dirty="0"/>
              <a:t>compatibility</a:t>
            </a:r>
            <a:endParaRPr dirty="0"/>
          </a:p>
        </p:txBody>
      </p:sp>
      <p:sp>
        <p:nvSpPr>
          <p:cNvPr id="358" name="Google Shape;358;p48">
            <a:extLst>
              <a:ext uri="{FF2B5EF4-FFF2-40B4-BE49-F238E27FC236}">
                <a16:creationId xmlns:a16="http://schemas.microsoft.com/office/drawing/2014/main" id="{7C6078CB-6351-68FE-D40A-7E3528FA32C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dirty="0"/>
              <a:t>Uses Yellow SDK </a:t>
            </a:r>
            <a:r>
              <a:rPr lang="en-SG" b="1" dirty="0">
                <a:solidFill>
                  <a:srgbClr val="FF0000"/>
                </a:solidFill>
              </a:rPr>
              <a:t>extensively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59" name="Google Shape;359;p48">
            <a:extLst>
              <a:ext uri="{FF2B5EF4-FFF2-40B4-BE49-F238E27FC236}">
                <a16:creationId xmlns:a16="http://schemas.microsoft.com/office/drawing/2014/main" id="{E8ECDA21-AA1E-93D1-405D-4C7DB7594F1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dirty="0"/>
              <a:t>Scalability </a:t>
            </a:r>
            <a:r>
              <a:rPr lang="en-SG" b="1" dirty="0">
                <a:solidFill>
                  <a:srgbClr val="FF0000"/>
                </a:solidFill>
              </a:rPr>
              <a:t>proven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60" name="Google Shape;360;p48">
            <a:extLst>
              <a:ext uri="{FF2B5EF4-FFF2-40B4-BE49-F238E27FC236}">
                <a16:creationId xmlns:a16="http://schemas.microsoft.com/office/drawing/2014/main" id="{B958F220-2936-982A-0E14-03B36B628DE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355801" y="1879700"/>
            <a:ext cx="24324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SG" b="1" dirty="0"/>
              <a:t>Solves $4.34B market pain point </a:t>
            </a:r>
            <a:r>
              <a:rPr lang="en-SG" dirty="0"/>
              <a:t>with </a:t>
            </a:r>
            <a:r>
              <a:rPr lang="en-SG" b="1" dirty="0"/>
              <a:t>measurable results</a:t>
            </a:r>
            <a:endParaRPr b="1" dirty="0"/>
          </a:p>
        </p:txBody>
      </p:sp>
      <p:sp>
        <p:nvSpPr>
          <p:cNvPr id="361" name="Google Shape;361;p48">
            <a:extLst>
              <a:ext uri="{FF2B5EF4-FFF2-40B4-BE49-F238E27FC236}">
                <a16:creationId xmlns:a16="http://schemas.microsoft.com/office/drawing/2014/main" id="{A714C39A-BCA1-3DF5-C4AD-5F79C06F840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SG" b="1" dirty="0"/>
              <a:t>First gasless </a:t>
            </a:r>
            <a:r>
              <a:rPr lang="en-SG" dirty="0"/>
              <a:t>AI verification network </a:t>
            </a:r>
            <a:r>
              <a:rPr lang="en-SG" b="1" dirty="0"/>
              <a:t>globally</a:t>
            </a:r>
            <a:endParaRPr b="1" dirty="0"/>
          </a:p>
        </p:txBody>
      </p:sp>
      <p:sp>
        <p:nvSpPr>
          <p:cNvPr id="362" name="Google Shape;362;p48">
            <a:extLst>
              <a:ext uri="{FF2B5EF4-FFF2-40B4-BE49-F238E27FC236}">
                <a16:creationId xmlns:a16="http://schemas.microsoft.com/office/drawing/2014/main" id="{126DD249-CAEC-2820-A2AA-9B327FDC018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dirty="0"/>
              <a:t>Clear </a:t>
            </a:r>
            <a:r>
              <a:rPr lang="en-SG" b="1" dirty="0">
                <a:solidFill>
                  <a:srgbClr val="FF0000"/>
                </a:solidFill>
              </a:rPr>
              <a:t>real-world utility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63" name="Google Shape;363;p48">
            <a:extLst>
              <a:ext uri="{FF2B5EF4-FFF2-40B4-BE49-F238E27FC236}">
                <a16:creationId xmlns:a16="http://schemas.microsoft.com/office/drawing/2014/main" id="{4805C411-4A45-A9F3-BC16-05811275891A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Innovation</a:t>
            </a:r>
            <a:r>
              <a:rPr lang="en-SG" dirty="0"/>
              <a:t> leadership</a:t>
            </a:r>
            <a:endParaRPr dirty="0"/>
          </a:p>
        </p:txBody>
      </p:sp>
      <p:sp>
        <p:nvSpPr>
          <p:cNvPr id="364" name="Google Shape;364;p48">
            <a:extLst>
              <a:ext uri="{FF2B5EF4-FFF2-40B4-BE49-F238E27FC236}">
                <a16:creationId xmlns:a16="http://schemas.microsoft.com/office/drawing/2014/main" id="{44ECEC25-A00C-E14C-A9BA-9EC236D16A14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SG" b="1" dirty="0"/>
              <a:t>100% test coverage, production-ready </a:t>
            </a:r>
            <a:r>
              <a:rPr lang="en-SG" dirty="0"/>
              <a:t>performance</a:t>
            </a:r>
            <a:endParaRPr dirty="0"/>
          </a:p>
        </p:txBody>
      </p:sp>
      <p:sp>
        <p:nvSpPr>
          <p:cNvPr id="366" name="Google Shape;366;p48">
            <a:extLst>
              <a:ext uri="{FF2B5EF4-FFF2-40B4-BE49-F238E27FC236}">
                <a16:creationId xmlns:a16="http://schemas.microsoft.com/office/drawing/2014/main" id="{92637B1B-15CF-7D13-7DFC-A4A1D7080A0C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dirty="0"/>
              <a:t>Technical </a:t>
            </a:r>
            <a:r>
              <a:rPr lang="en-SG" b="1" dirty="0">
                <a:solidFill>
                  <a:srgbClr val="FF0000"/>
                </a:solidFill>
              </a:rPr>
              <a:t>excellence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34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9"/>
          <p:cNvSpPr txBox="1">
            <a:spLocks noGrp="1"/>
          </p:cNvSpPr>
          <p:nvPr>
            <p:ph type="ctrTitle"/>
          </p:nvPr>
        </p:nvSpPr>
        <p:spPr>
          <a:xfrm>
            <a:off x="715099" y="3330625"/>
            <a:ext cx="5124983" cy="12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642" name="Google Shape;642;p69"/>
          <p:cNvSpPr txBox="1">
            <a:spLocks noGrp="1"/>
          </p:cNvSpPr>
          <p:nvPr>
            <p:ph type="subTitle" idx="1"/>
          </p:nvPr>
        </p:nvSpPr>
        <p:spPr>
          <a:xfrm>
            <a:off x="2272798" y="729100"/>
            <a:ext cx="1224804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/>
              <a:t>Try it out!</a:t>
            </a:r>
            <a:endParaRPr b="1" dirty="0"/>
          </a:p>
        </p:txBody>
      </p:sp>
      <p:cxnSp>
        <p:nvCxnSpPr>
          <p:cNvPr id="652" name="Google Shape;652;p69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642;p69">
            <a:extLst>
              <a:ext uri="{FF2B5EF4-FFF2-40B4-BE49-F238E27FC236}">
                <a16:creationId xmlns:a16="http://schemas.microsoft.com/office/drawing/2014/main" id="{F2FF64E3-CD92-EE3F-D6B3-478F1FE328BA}"/>
              </a:ext>
            </a:extLst>
          </p:cNvPr>
          <p:cNvSpPr txBox="1">
            <a:spLocks/>
          </p:cNvSpPr>
          <p:nvPr/>
        </p:nvSpPr>
        <p:spPr>
          <a:xfrm>
            <a:off x="5646397" y="729100"/>
            <a:ext cx="1224805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  <a:buFont typeface="Arial"/>
              <a:buNone/>
            </a:pPr>
            <a:r>
              <a:rPr lang="en-US" b="1" dirty="0"/>
              <a:t>Source code</a:t>
            </a:r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D508AA17-AD95-71AA-851B-E057B6261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742" y="1117300"/>
            <a:ext cx="2208113" cy="2208113"/>
          </a:xfrm>
          <a:prstGeom prst="rect">
            <a:avLst/>
          </a:prstGeom>
        </p:spPr>
      </p:pic>
      <p:pic>
        <p:nvPicPr>
          <p:cNvPr id="8" name="Picture 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44D00FD1-A40C-C656-E322-95ACE41DF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145" y="1117299"/>
            <a:ext cx="2208113" cy="22081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A06B5F5F-74D6-BC14-451A-B88DBCDCD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5AC0AC74-D4FF-9463-0C8B-C08DBBF7AC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Average</a:t>
            </a:r>
            <a:r>
              <a:rPr lang="en-SG" dirty="0"/>
              <a:t> Ethereum transaction fees: </a:t>
            </a:r>
            <a:r>
              <a:rPr lang="en-SG" b="1" dirty="0"/>
              <a:t>$15.21 (2023 peak) </a:t>
            </a:r>
            <a:r>
              <a:rPr lang="en-SG" dirty="0"/>
              <a:t>vs $0.41 today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AI verification requires </a:t>
            </a:r>
            <a:r>
              <a:rPr lang="en-SG" b="1" dirty="0"/>
              <a:t>multiple complex transactions: $50+ per verification cycle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73%+ </a:t>
            </a:r>
            <a:r>
              <a:rPr lang="en-SG" dirty="0"/>
              <a:t>of verification costs go to </a:t>
            </a:r>
            <a:r>
              <a:rPr lang="en-SG" b="1" dirty="0"/>
              <a:t>gas fees</a:t>
            </a:r>
            <a:r>
              <a:rPr lang="en-SG" dirty="0"/>
              <a:t>, not actual verification</a:t>
            </a:r>
            <a:endParaRPr dirty="0"/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E127459A-73DB-6D01-2585-1587598AC2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8F7F6325-C5FC-378E-D1EF-A404C3CB02C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Traditional blockchain verification: </a:t>
            </a:r>
            <a:r>
              <a:rPr lang="en-SG" b="1" dirty="0"/>
              <a:t>15+ seconds per transaction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Multi-step AI model verification: </a:t>
            </a:r>
            <a:r>
              <a:rPr lang="en-SG" b="1" dirty="0"/>
              <a:t>2-5 minutes total time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Real-time applications become </a:t>
            </a:r>
            <a:r>
              <a:rPr lang="en-SG" b="1" dirty="0"/>
              <a:t>impossible</a:t>
            </a:r>
            <a:r>
              <a:rPr lang="en-SG" dirty="0"/>
              <a:t> with current infrastructure</a:t>
            </a:r>
            <a:endParaRPr dirty="0"/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FAE0A161-1BEE-99FE-BD75-B52EF0585EE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6220537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dirty="0"/>
              <a:t>Gas fee </a:t>
            </a:r>
            <a:r>
              <a:rPr lang="en-SG" b="1" dirty="0">
                <a:solidFill>
                  <a:srgbClr val="FF0000"/>
                </a:solidFill>
              </a:rPr>
              <a:t>nightmare</a:t>
            </a:r>
            <a:r>
              <a:rPr lang="en-SG" dirty="0"/>
              <a:t> consuming project budgets</a:t>
            </a:r>
            <a:endParaRPr dirty="0"/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F6AA5BBE-5042-7D4D-8859-AE5241F3C0D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Painfully slow </a:t>
            </a:r>
            <a:r>
              <a:rPr lang="en-SG" dirty="0"/>
              <a:t>verification times killing productivity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68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19BACB44-22A8-D6F1-B850-B93E368A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E5A0686E-5C43-2862-D22F-8096ED1F53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AI models deployed across Ethereum, Polygon, Base, </a:t>
            </a:r>
            <a:r>
              <a:rPr lang="en-SG" dirty="0" err="1"/>
              <a:t>Arbitrum</a:t>
            </a:r>
            <a:r>
              <a:rPr lang="en-SG" dirty="0"/>
              <a:t> in </a:t>
            </a:r>
            <a:r>
              <a:rPr lang="en-SG" b="1" dirty="0"/>
              <a:t>isolation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No unified verification standard </a:t>
            </a:r>
            <a:r>
              <a:rPr lang="en-SG" dirty="0"/>
              <a:t>across chains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Developers forced to build </a:t>
            </a:r>
            <a:r>
              <a:rPr lang="en-SG" b="1" dirty="0"/>
              <a:t>separate verification for each blockchain</a:t>
            </a:r>
            <a:endParaRPr b="1" dirty="0"/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011FE481-4BC2-B3B9-A5AC-D6FA272C3B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4D8F5E1E-92FE-BB98-B1B6-F1D53854443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$4.34 billion blockchain AI market </a:t>
            </a:r>
            <a:r>
              <a:rPr lang="en-SG" b="1" dirty="0"/>
              <a:t>growing at 22.93% CAGR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86% of businesses demand </a:t>
            </a:r>
            <a:r>
              <a:rPr lang="en-SG" b="1" dirty="0"/>
              <a:t>transparency</a:t>
            </a:r>
            <a:r>
              <a:rPr lang="en-SG" dirty="0"/>
              <a:t>, but </a:t>
            </a:r>
            <a:r>
              <a:rPr lang="en-SG" b="1" dirty="0"/>
              <a:t>verification is opaque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No real-time authenticity proofs </a:t>
            </a:r>
            <a:r>
              <a:rPr lang="en-SG" dirty="0"/>
              <a:t>for AI models in production</a:t>
            </a:r>
            <a:endParaRPr dirty="0"/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32266258-2E58-650E-806A-6C7A52CD5E9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6220537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dirty="0"/>
              <a:t>Cross-chain </a:t>
            </a:r>
            <a:r>
              <a:rPr lang="en-SG" b="1" dirty="0">
                <a:solidFill>
                  <a:srgbClr val="FF0000"/>
                </a:solidFill>
              </a:rPr>
              <a:t>fragmentation</a:t>
            </a:r>
            <a:r>
              <a:rPr lang="en-SG" dirty="0"/>
              <a:t> blocking adoption</a:t>
            </a:r>
            <a:endParaRPr dirty="0"/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15FE5029-9FD7-F48D-2E2B-B1F885A870B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Trust deficit </a:t>
            </a:r>
            <a:r>
              <a:rPr lang="en-SG" dirty="0"/>
              <a:t>undermining AI reliability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14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14CBD439-2843-BCD3-7E14-6CD1BC9D5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6DC506F7-61B5-9221-4641-9673B05FB6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Growing at </a:t>
            </a:r>
            <a:r>
              <a:rPr lang="en-SG" b="1" dirty="0"/>
              <a:t>22.93% CAGR </a:t>
            </a:r>
            <a:r>
              <a:rPr lang="en-SG" dirty="0"/>
              <a:t>(2025-2034)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North America leading with </a:t>
            </a:r>
            <a:r>
              <a:rPr lang="en-SG" b="1" dirty="0"/>
              <a:t>$1.6 billion projected </a:t>
            </a:r>
            <a:r>
              <a:rPr lang="en-SG" dirty="0"/>
              <a:t>by 2034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E0ED1409-568C-74D6-8EED-F87A931938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opportunity is </a:t>
            </a:r>
            <a:r>
              <a:rPr lang="en" b="1" dirty="0">
                <a:solidFill>
                  <a:srgbClr val="FF0000"/>
                </a:solidFill>
              </a:rPr>
              <a:t>massive!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9B5774A2-EDFC-15ED-8242-2FC0E03273F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13.1% CAGR </a:t>
            </a:r>
            <a:r>
              <a:rPr lang="en-SG" dirty="0"/>
              <a:t>driven by </a:t>
            </a:r>
            <a:r>
              <a:rPr lang="en-SG" b="1" dirty="0"/>
              <a:t>fraud prevention</a:t>
            </a:r>
            <a:r>
              <a:rPr lang="en-SG" dirty="0"/>
              <a:t> needs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Real-time verification </a:t>
            </a:r>
            <a:r>
              <a:rPr lang="en-SG" dirty="0"/>
              <a:t>becoming </a:t>
            </a:r>
            <a:r>
              <a:rPr lang="en-SG" b="1" dirty="0"/>
              <a:t>industry standard</a:t>
            </a:r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20BB4094-9C1C-5576-6E94-86CC08F2E2A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6220537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$4.34 billion </a:t>
            </a:r>
            <a:r>
              <a:rPr lang="en-SG" dirty="0"/>
              <a:t>blockchain AI market by 2034</a:t>
            </a:r>
            <a:endParaRPr dirty="0"/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BBCEC428-220C-78B3-8198-75611D64D0F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$42.8 billion </a:t>
            </a:r>
            <a:r>
              <a:rPr lang="en-SG" dirty="0"/>
              <a:t>identity verification market by 2035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15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C1B3E9F4-0CBF-28EF-36C7-073BB1DAD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39E5A565-7EB4-0525-8882-9A0FAD6646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Ethereum gas fees </a:t>
            </a:r>
            <a:r>
              <a:rPr lang="en-SG" b="1" dirty="0"/>
              <a:t>dropped 95%</a:t>
            </a:r>
            <a:r>
              <a:rPr lang="en-SG" dirty="0"/>
              <a:t> with Layer 2 adoption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State channels show </a:t>
            </a:r>
            <a:r>
              <a:rPr lang="en-SG" b="1" dirty="0"/>
              <a:t>14.6-59.1% additional gas savings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Our solution targets </a:t>
            </a:r>
            <a:r>
              <a:rPr lang="en-SG" b="1" dirty="0"/>
              <a:t>73%+ gas reduction </a:t>
            </a:r>
            <a:r>
              <a:rPr lang="en-SG" dirty="0"/>
              <a:t>for AI verification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267DA7D5-A192-A463-2287-AD0E359047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opportunity is </a:t>
            </a:r>
            <a:r>
              <a:rPr lang="en" b="1" dirty="0">
                <a:solidFill>
                  <a:srgbClr val="FF0000"/>
                </a:solidFill>
              </a:rPr>
              <a:t>massive!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9A949C1E-413B-DD7C-DD8B-27AB9DAED00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Multiple blockchain ecosystems requiring </a:t>
            </a:r>
            <a:r>
              <a:rPr lang="en-SG" b="1" dirty="0"/>
              <a:t>unified AI verification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Web3 AI integration challenges creating </a:t>
            </a:r>
            <a:r>
              <a:rPr lang="en-SG" b="1" dirty="0"/>
              <a:t>$980.7 million opportunity </a:t>
            </a:r>
            <a:r>
              <a:rPr lang="en-SG" dirty="0"/>
              <a:t>by 2030</a:t>
            </a:r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524ECC42-718A-EBC6-279F-B86573FBAB8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6220537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Gas fee reduction </a:t>
            </a:r>
            <a:r>
              <a:rPr lang="en-SG" dirty="0">
                <a:solidFill>
                  <a:schemeClr val="tx1"/>
                </a:solidFill>
              </a:rPr>
              <a:t>opportunity worth </a:t>
            </a:r>
            <a:r>
              <a:rPr lang="en-SG" b="1" dirty="0">
                <a:solidFill>
                  <a:srgbClr val="FF0000"/>
                </a:solidFill>
              </a:rPr>
              <a:t>billions</a:t>
            </a:r>
            <a:endParaRPr dirty="0"/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FA96D895-A8DA-53AD-3D59-16785FFA4A6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dirty="0">
                <a:solidFill>
                  <a:schemeClr val="tx1"/>
                </a:solidFill>
              </a:rPr>
              <a:t>Cross-chain</a:t>
            </a:r>
            <a:r>
              <a:rPr lang="en-SG" b="1" dirty="0">
                <a:solidFill>
                  <a:schemeClr val="tx1"/>
                </a:solidFill>
              </a:rPr>
              <a:t> </a:t>
            </a:r>
            <a:r>
              <a:rPr lang="en-SG" b="1" dirty="0">
                <a:solidFill>
                  <a:srgbClr val="FF0000"/>
                </a:solidFill>
              </a:rPr>
              <a:t>demand exploding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23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1F0C7D64-1101-7424-C53B-CF839A06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>
            <a:extLst>
              <a:ext uri="{FF2B5EF4-FFF2-40B4-BE49-F238E27FC236}">
                <a16:creationId xmlns:a16="http://schemas.microsoft.com/office/drawing/2014/main" id="{F1A6FD5A-B327-9C34-0574-6A624A226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0"/>
            <a:ext cx="7713900" cy="43228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SG" dirty="0"/>
              <a:t>Solution</a:t>
            </a:r>
            <a:endParaRPr b="1" dirty="0">
              <a:solidFill>
                <a:srgbClr val="FF0000"/>
              </a:solidFill>
            </a:endParaRPr>
          </a:p>
        </p:txBody>
      </p:sp>
      <p:cxnSp>
        <p:nvCxnSpPr>
          <p:cNvPr id="373" name="Google Shape;373;p4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FA6A53-2CA5-B4D7-6850-936193C0D0F7}"/>
              </a:ext>
            </a:extLst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15CF83-448D-4865-6BB1-DA64A7BCF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50" y="1069678"/>
            <a:ext cx="5308700" cy="4073822"/>
          </a:xfrm>
          <a:prstGeom prst="rect">
            <a:avLst/>
          </a:prstGeom>
        </p:spPr>
      </p:pic>
      <p:sp>
        <p:nvSpPr>
          <p:cNvPr id="7" name="Google Shape;264;p43">
            <a:extLst>
              <a:ext uri="{FF2B5EF4-FFF2-40B4-BE49-F238E27FC236}">
                <a16:creationId xmlns:a16="http://schemas.microsoft.com/office/drawing/2014/main" id="{ECBC362B-B18A-4E1A-ACD4-1CE6531DC750}"/>
              </a:ext>
            </a:extLst>
          </p:cNvPr>
          <p:cNvSpPr txBox="1">
            <a:spLocks/>
          </p:cNvSpPr>
          <p:nvPr/>
        </p:nvSpPr>
        <p:spPr>
          <a:xfrm>
            <a:off x="3639901" y="4704631"/>
            <a:ext cx="1864198" cy="43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exandria Medium"/>
              <a:buNone/>
              <a:defRPr sz="7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exandria Medium"/>
              <a:buNone/>
              <a:defRPr sz="6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exandria Medium"/>
              <a:buNone/>
              <a:defRPr sz="6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exandria Medium"/>
              <a:buNone/>
              <a:defRPr sz="6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exandria Medium"/>
              <a:buNone/>
              <a:defRPr sz="6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exandria Medium"/>
              <a:buNone/>
              <a:defRPr sz="6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exandria Medium"/>
              <a:buNone/>
              <a:defRPr sz="6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exandria Medium"/>
              <a:buNone/>
              <a:defRPr sz="6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exandria Medium"/>
              <a:buNone/>
              <a:defRPr sz="60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pPr algn="ctr"/>
            <a:r>
              <a:rPr lang="en-SG" sz="1800" dirty="0">
                <a:solidFill>
                  <a:srgbClr val="FF0000"/>
                </a:solidFill>
              </a:rPr>
              <a:t>Decentralized</a:t>
            </a:r>
            <a:endParaRPr lang="en-SG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35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0CAA5B5F-2F01-CE04-8CA1-F40AFADD3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A3C98FA6-2C7B-44CF-ACB1-7AAEE1CED9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ERC-7824 technology </a:t>
            </a:r>
            <a:r>
              <a:rPr lang="en-SG" b="1" dirty="0"/>
              <a:t>eliminates transaction costs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Sub-millisecond verification </a:t>
            </a:r>
            <a:r>
              <a:rPr lang="en-SG" dirty="0"/>
              <a:t>(0.7ms average latency)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73%+ cost reduction </a:t>
            </a:r>
            <a:r>
              <a:rPr lang="en-SG" dirty="0"/>
              <a:t>vs traditional blockchain verification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9FCF272D-6EE1-139F-FE35-76F7DF2FBC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Revolutionary real-time </a:t>
            </a:r>
            <a:r>
              <a:rPr lang="en-SG" dirty="0"/>
              <a:t>AI verification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637AF9A4-C4CA-0C4D-6216-2FBEE4DFD41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Single API </a:t>
            </a:r>
            <a:r>
              <a:rPr lang="en-SG" dirty="0"/>
              <a:t>for Ethereum, Polygon, Base, </a:t>
            </a:r>
            <a:r>
              <a:rPr lang="en-SG" dirty="0" err="1"/>
              <a:t>Arbitrum</a:t>
            </a:r>
            <a:r>
              <a:rPr lang="en-SG" dirty="0"/>
              <a:t> verification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Seamless state synchronization </a:t>
            </a:r>
            <a:r>
              <a:rPr lang="en-SG" dirty="0"/>
              <a:t>across all networks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No bridges required </a:t>
            </a:r>
            <a:r>
              <a:rPr lang="en-SG" dirty="0"/>
              <a:t>- direct chain-to-chain verification</a:t>
            </a:r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7ABDB184-8687-49ED-D6F2-2246A070B52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7713801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Zero gas fees </a:t>
            </a:r>
            <a:r>
              <a:rPr lang="en-SG" dirty="0"/>
              <a:t>through Yellow Network state channels</a:t>
            </a:r>
            <a:endParaRPr dirty="0"/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C5BFEB64-BB14-54E8-C1B5-81B607C222C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Universal cross-chain </a:t>
            </a:r>
            <a:r>
              <a:rPr lang="en-SG" dirty="0"/>
              <a:t>AI model registry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462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F8892D17-6465-074F-5531-EE1835170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>
            <a:extLst>
              <a:ext uri="{FF2B5EF4-FFF2-40B4-BE49-F238E27FC236}">
                <a16:creationId xmlns:a16="http://schemas.microsoft.com/office/drawing/2014/main" id="{4FFE68FE-758B-E41C-B48B-A0797DE833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1,900+ concurrent </a:t>
            </a:r>
            <a:r>
              <a:rPr lang="en-SG" dirty="0"/>
              <a:t>verification requests in </a:t>
            </a:r>
            <a:r>
              <a:rPr lang="en-SG" b="1" dirty="0"/>
              <a:t>2.7 seconds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100% uptime </a:t>
            </a:r>
            <a:r>
              <a:rPr lang="en-SG" dirty="0"/>
              <a:t>with </a:t>
            </a:r>
            <a:r>
              <a:rPr lang="en-SG" b="1" dirty="0"/>
              <a:t>intelligent retry mechanisms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Enterprise-grade scalability validated </a:t>
            </a:r>
            <a:r>
              <a:rPr lang="en-SG" dirty="0"/>
              <a:t>through </a:t>
            </a:r>
            <a:r>
              <a:rPr lang="en-SG" b="1" dirty="0"/>
              <a:t>stress testing</a:t>
            </a:r>
          </a:p>
        </p:txBody>
      </p:sp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07014C36-534C-F79C-174A-B0F109A1DF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b="1" dirty="0">
                <a:solidFill>
                  <a:srgbClr val="FF0000"/>
                </a:solidFill>
              </a:rPr>
              <a:t>Revolutionary real-time </a:t>
            </a:r>
            <a:r>
              <a:rPr lang="en-SG" dirty="0"/>
              <a:t>AI verification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65" name="Google Shape;265;p43">
            <a:extLst>
              <a:ext uri="{FF2B5EF4-FFF2-40B4-BE49-F238E27FC236}">
                <a16:creationId xmlns:a16="http://schemas.microsoft.com/office/drawing/2014/main" id="{9B36B8B3-5C4E-7261-E850-B617E5FD721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6220536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Distributed verification network </a:t>
            </a:r>
            <a:r>
              <a:rPr lang="en-SG" dirty="0"/>
              <a:t>with</a:t>
            </a:r>
            <a:r>
              <a:rPr lang="en-SG" b="1" dirty="0"/>
              <a:t> fraud detection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Tamper-proof </a:t>
            </a:r>
            <a:r>
              <a:rPr lang="en-SG" dirty="0"/>
              <a:t>authenticity scoring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b="1" dirty="0"/>
              <a:t>Transparent audit </a:t>
            </a:r>
            <a:r>
              <a:rPr lang="en-SG" dirty="0"/>
              <a:t>trails on </a:t>
            </a:r>
            <a:r>
              <a:rPr lang="en-SG" b="1" dirty="0"/>
              <a:t>immutable</a:t>
            </a:r>
            <a:r>
              <a:rPr lang="en-SG" dirty="0"/>
              <a:t> </a:t>
            </a:r>
            <a:r>
              <a:rPr lang="en-SG" b="1" dirty="0"/>
              <a:t>ledgers</a:t>
            </a:r>
          </a:p>
        </p:txBody>
      </p:sp>
      <p:sp>
        <p:nvSpPr>
          <p:cNvPr id="266" name="Google Shape;266;p43">
            <a:extLst>
              <a:ext uri="{FF2B5EF4-FFF2-40B4-BE49-F238E27FC236}">
                <a16:creationId xmlns:a16="http://schemas.microsoft.com/office/drawing/2014/main" id="{584657AA-49DD-DCFD-9FA2-A6076CEED3F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5099" y="1666700"/>
            <a:ext cx="7713801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Production-ready real-time </a:t>
            </a:r>
            <a:r>
              <a:rPr lang="en-SG" dirty="0">
                <a:solidFill>
                  <a:schemeClr val="tx1"/>
                </a:solidFill>
              </a:rPr>
              <a:t>performance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67" name="Google Shape;267;p43">
            <a:extLst>
              <a:ext uri="{FF2B5EF4-FFF2-40B4-BE49-F238E27FC236}">
                <a16:creationId xmlns:a16="http://schemas.microsoft.com/office/drawing/2014/main" id="{3988E2D7-C3B6-DF0D-AF8E-56E754EF061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6220538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b="1" dirty="0">
                <a:solidFill>
                  <a:srgbClr val="FF0000"/>
                </a:solidFill>
              </a:rPr>
              <a:t>Multi-party </a:t>
            </a:r>
            <a:r>
              <a:rPr lang="en-SG" dirty="0">
                <a:solidFill>
                  <a:schemeClr val="tx1"/>
                </a:solidFill>
              </a:rPr>
              <a:t>consensus</a:t>
            </a:r>
            <a:r>
              <a:rPr lang="en-SG" b="1" dirty="0">
                <a:solidFill>
                  <a:srgbClr val="FF0000"/>
                </a:solidFill>
              </a:rPr>
              <a:t> verification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8481392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1118</Words>
  <Application>Microsoft Macintosh PowerPoint</Application>
  <PresentationFormat>On-screen Show (16:9)</PresentationFormat>
  <Paragraphs>194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Alexandria Medium</vt:lpstr>
      <vt:lpstr>Albert Sans</vt:lpstr>
      <vt:lpstr>Lead Funnel by Slidesgo</vt:lpstr>
      <vt:lpstr>Real-Time AI Model Verification Network</vt:lpstr>
      <vt:lpstr>AI Model Verification is BROKEN!</vt:lpstr>
      <vt:lpstr>Problems</vt:lpstr>
      <vt:lpstr>Problems</vt:lpstr>
      <vt:lpstr>Market opportunity is massive!</vt:lpstr>
      <vt:lpstr>Market opportunity is massive!</vt:lpstr>
      <vt:lpstr>Solution</vt:lpstr>
      <vt:lpstr>Revolutionary real-time AI verification</vt:lpstr>
      <vt:lpstr>Revolutionary real-time AI verification</vt:lpstr>
      <vt:lpstr>Technical innovation achievements</vt:lpstr>
      <vt:lpstr>Technical innovation achievements</vt:lpstr>
      <vt:lpstr>Competitive advantage</vt:lpstr>
      <vt:lpstr>Real-world applications</vt:lpstr>
      <vt:lpstr>Real-world applications</vt:lpstr>
      <vt:lpstr>Traction &amp; validation</vt:lpstr>
      <vt:lpstr>Traction &amp; validation</vt:lpstr>
      <vt:lpstr>Business model &amp; scaling</vt:lpstr>
      <vt:lpstr>Financial projections</vt:lpstr>
      <vt:lpstr>Funding &amp; next steps</vt:lpstr>
      <vt:lpstr>The future of AI verification starts today!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Ric CHAN</cp:lastModifiedBy>
  <cp:revision>2</cp:revision>
  <dcterms:modified xsi:type="dcterms:W3CDTF">2025-09-24T01:12:44Z</dcterms:modified>
</cp:coreProperties>
</file>