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309" r:id="rId3"/>
    <p:sldId id="310" r:id="rId4"/>
    <p:sldId id="257" r:id="rId5"/>
    <p:sldId id="262" r:id="rId6"/>
    <p:sldId id="258" r:id="rId7"/>
    <p:sldId id="271" r:id="rId8"/>
    <p:sldId id="259" r:id="rId9"/>
    <p:sldId id="260" r:id="rId10"/>
    <p:sldId id="295" r:id="rId11"/>
    <p:sldId id="296" r:id="rId12"/>
    <p:sldId id="268" r:id="rId13"/>
    <p:sldId id="272" r:id="rId14"/>
    <p:sldId id="263" r:id="rId15"/>
    <p:sldId id="297" r:id="rId16"/>
    <p:sldId id="299" r:id="rId17"/>
    <p:sldId id="300" r:id="rId18"/>
    <p:sldId id="305" r:id="rId19"/>
    <p:sldId id="264" r:id="rId20"/>
    <p:sldId id="265" r:id="rId21"/>
    <p:sldId id="282" r:id="rId22"/>
    <p:sldId id="283" r:id="rId23"/>
    <p:sldId id="266" r:id="rId24"/>
    <p:sldId id="306" r:id="rId25"/>
    <p:sldId id="286" r:id="rId26"/>
    <p:sldId id="284" r:id="rId27"/>
    <p:sldId id="285" r:id="rId28"/>
    <p:sldId id="301" r:id="rId29"/>
    <p:sldId id="304" r:id="rId30"/>
    <p:sldId id="267" r:id="rId31"/>
    <p:sldId id="307" r:id="rId32"/>
    <p:sldId id="288" r:id="rId33"/>
    <p:sldId id="273" r:id="rId34"/>
    <p:sldId id="308" r:id="rId35"/>
    <p:sldId id="289" r:id="rId36"/>
    <p:sldId id="290" r:id="rId37"/>
    <p:sldId id="274" r:id="rId38"/>
    <p:sldId id="275" r:id="rId39"/>
    <p:sldId id="276" r:id="rId40"/>
    <p:sldId id="277" r:id="rId41"/>
    <p:sldId id="278" r:id="rId42"/>
    <p:sldId id="279" r:id="rId43"/>
    <p:sldId id="302" r:id="rId44"/>
    <p:sldId id="298" r:id="rId45"/>
    <p:sldId id="293" r:id="rId46"/>
    <p:sldId id="294" r:id="rId47"/>
    <p:sldId id="292" r:id="rId48"/>
    <p:sldId id="291" r:id="rId4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EAEAE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90" autoAdjust="0"/>
  </p:normalViewPr>
  <p:slideViewPr>
    <p:cSldViewPr>
      <p:cViewPr>
        <p:scale>
          <a:sx n="75" d="100"/>
          <a:sy n="75" d="100"/>
        </p:scale>
        <p:origin x="-768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 bwMode="auto">
          <a:xfrm>
            <a:off x="0" y="0"/>
            <a:ext cx="9144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/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59224-C1B3-4221-AA37-EB73CCFBB9B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B7A63-F5D2-4C50-B9DD-A33564A5CB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07B0B-08EB-44DD-A64C-69684345336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1EBE7-DE5B-456E-B604-773E0F22AE8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/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52CFF-B3B0-499C-9662-E1DF93B9E3E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F9173-04F2-476F-84B9-407C3051E5B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/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/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96776-EBD2-4784-A6EC-B6CC2D94320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05ECB-8C80-4405-8D7C-B11EF55D1AB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367E8-7AEF-400C-B8D2-F3F445455F1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8C60A-DFC3-499A-B173-E1DF5C84A0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horizon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B8A75-175B-4201-8315-60B5E0929C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horizon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fld id="{13229558-2983-4DE8-829A-82014342264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53" r:id="rId2"/>
    <p:sldLayoutId id="2147483762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63" r:id="rId9"/>
    <p:sldLayoutId id="2147483759" r:id="rId10"/>
    <p:sldLayoutId id="21474837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all" spc="5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Narrow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Narrow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Narrow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Narrow" pitchFamily="34" charset="0"/>
          <a:ea typeface="微軟正黑體" pitchFamily="34" charset="-12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Arial" charset="0"/>
        <a:buChar char="•"/>
        <a:defRPr sz="1700" kern="1200" spc="3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Arial" charset="0"/>
        <a:buChar char="•"/>
        <a:defRPr sz="1700" kern="1200" spc="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Arial" charset="0"/>
        <a:buChar char="•"/>
        <a:defRPr sz="1700" kern="1200" spc="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Arial" charset="0"/>
        <a:buChar char="•"/>
        <a:defRPr sz="1700" kern="1200" spc="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Arial" charset="0"/>
        <a:buChar char="•"/>
        <a:defRPr sz="1700" kern="1200" spc="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&#32769;&#23004;\Desktop\&#23560;&#38988;\&#36051;&#26524;(&#38651;&#33126;&#21213;)_3.wmv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&#32769;&#23004;\Desktop\&#23560;&#38988;\&#30772;&#38364;&#24433;&#29255;(&#21547;&#38899;&#27138;).wmv" TargetMode="External"/><Relationship Id="rId4" Type="http://schemas.openxmlformats.org/officeDocument/2006/relationships/image" Target="../media/image4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86200"/>
            <a:ext cx="6400800" cy="2971800"/>
          </a:xfrm>
        </p:spPr>
        <p:txBody>
          <a:bodyPr/>
          <a:lstStyle/>
          <a:p>
            <a:pPr eaLnBrk="1" fontAlgn="auto" hangingPunct="1">
              <a:buFont typeface="Arial" pitchFamily="34" charset="0"/>
              <a:buNone/>
              <a:defRPr/>
            </a:pPr>
            <a:r>
              <a:rPr lang="zh-TW" altLang="en-US" sz="3200" dirty="0"/>
              <a:t>組員</a:t>
            </a:r>
          </a:p>
          <a:p>
            <a:pPr eaLnBrk="1" fontAlgn="auto" hangingPunct="1">
              <a:buFont typeface="Arial" pitchFamily="34" charset="0"/>
              <a:buNone/>
              <a:defRPr/>
            </a:pPr>
            <a:r>
              <a:rPr lang="en-US" altLang="zh-TW" sz="3200" dirty="0" smtClean="0"/>
              <a:t>A1005523 </a:t>
            </a:r>
            <a:r>
              <a:rPr lang="zh-TW" altLang="en-US" sz="3200" dirty="0" smtClean="0"/>
              <a:t>姜</a:t>
            </a:r>
            <a:r>
              <a:rPr lang="zh-TW" altLang="en-US" sz="3200" dirty="0"/>
              <a:t>博</a:t>
            </a:r>
            <a:r>
              <a:rPr lang="zh-TW" altLang="en-US" sz="3200" dirty="0" smtClean="0"/>
              <a:t>允</a:t>
            </a:r>
            <a:endParaRPr lang="en-US" altLang="zh-TW" sz="3200" dirty="0" smtClean="0"/>
          </a:p>
          <a:p>
            <a:pPr eaLnBrk="1" fontAlgn="auto" hangingPunct="1">
              <a:buFont typeface="Arial" pitchFamily="34" charset="0"/>
              <a:buNone/>
              <a:defRPr/>
            </a:pPr>
            <a:r>
              <a:rPr lang="en-US" altLang="zh-TW" sz="3200" dirty="0" smtClean="0"/>
              <a:t>A1005505 </a:t>
            </a:r>
            <a:r>
              <a:rPr lang="zh-TW" altLang="en-US" sz="3200" dirty="0" smtClean="0"/>
              <a:t>賴</a:t>
            </a:r>
            <a:r>
              <a:rPr lang="zh-TW" altLang="en-US" sz="3200" dirty="0"/>
              <a:t>暳</a:t>
            </a:r>
            <a:r>
              <a:rPr lang="zh-TW" altLang="en-US" sz="3200" dirty="0" smtClean="0"/>
              <a:t>陵</a:t>
            </a:r>
            <a:endParaRPr lang="en-US" altLang="zh-TW" sz="3200" dirty="0" smtClean="0"/>
          </a:p>
          <a:p>
            <a:pPr eaLnBrk="1" fontAlgn="auto" hangingPunct="1">
              <a:buFont typeface="Arial" pitchFamily="34" charset="0"/>
              <a:buNone/>
              <a:defRPr/>
            </a:pPr>
            <a:r>
              <a:rPr lang="en-US" altLang="zh-TW" sz="3200" dirty="0" smtClean="0"/>
              <a:t>A1005506 </a:t>
            </a:r>
            <a:r>
              <a:rPr lang="zh-TW" altLang="en-US" sz="3200" dirty="0" smtClean="0"/>
              <a:t>王孟穎</a:t>
            </a:r>
            <a:endParaRPr lang="zh-TW" altLang="en-US" sz="3200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-459432"/>
            <a:ext cx="7772400" cy="410445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6600" dirty="0" smtClean="0"/>
              <a:t>OOP</a:t>
            </a:r>
            <a:r>
              <a:rPr lang="zh-TW" altLang="en-US" sz="6600" dirty="0" smtClean="0"/>
              <a:t>專題</a:t>
            </a:r>
            <a:r>
              <a:rPr lang="en-US" altLang="zh-TW" sz="6600" dirty="0" smtClean="0"/>
              <a:t/>
            </a:r>
            <a:br>
              <a:rPr lang="en-US" altLang="zh-TW" sz="6600" dirty="0" smtClean="0"/>
            </a:br>
            <a:r>
              <a:rPr lang="zh-TW" altLang="en-US" sz="6600" dirty="0" smtClean="0"/>
              <a:t>第</a:t>
            </a:r>
            <a:r>
              <a:rPr lang="en-US" altLang="zh-TW" sz="6600" dirty="0" smtClean="0"/>
              <a:t>9</a:t>
            </a:r>
            <a:r>
              <a:rPr lang="zh-TW" altLang="en-US" sz="6600" dirty="0" smtClean="0"/>
              <a:t>組</a:t>
            </a:r>
            <a:r>
              <a:rPr lang="en-US" altLang="zh-TW" sz="6600" dirty="0" smtClean="0"/>
              <a:t/>
            </a:r>
            <a:br>
              <a:rPr lang="en-US" altLang="zh-TW" sz="6600" dirty="0" smtClean="0"/>
            </a:br>
            <a:r>
              <a:rPr lang="zh-TW" altLang="en-US" sz="6600" dirty="0" smtClean="0"/>
              <a:t>世界</a:t>
            </a:r>
            <a:r>
              <a:rPr lang="zh-TW" altLang="en-US" sz="6600" dirty="0"/>
              <a:t>旅遊大作戰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內容版面配置區 7" descr="white.png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875" y="1169988"/>
            <a:ext cx="9159875" cy="568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964612" cy="8096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z="4800" b="1" dirty="0">
                <a:solidFill>
                  <a:schemeClr val="bg1"/>
                </a:solidFill>
              </a:rPr>
              <a:t>死亡後可以見到可愛的小精靈</a:t>
            </a:r>
            <a:r>
              <a:rPr lang="en-US" altLang="zh-TW" sz="4400" b="1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288" y="5094288"/>
            <a:ext cx="1763712" cy="176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z="4800" dirty="0" smtClean="0"/>
              <a:t>踩地雷─</a:t>
            </a:r>
            <a:r>
              <a:rPr lang="zh-TW" altLang="en-US" sz="4800" dirty="0"/>
              <a:t>瓶頸、解決方法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eaLnBrk="1" fontAlgn="auto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zh-TW" altLang="en-US" sz="2600" dirty="0">
                <a:latin typeface="+mj-ea"/>
                <a:ea typeface="+mj-ea"/>
              </a:rPr>
              <a:t>瓶頸</a:t>
            </a:r>
            <a:r>
              <a:rPr lang="en-US" altLang="zh-TW" sz="2600" dirty="0">
                <a:latin typeface="+mj-ea"/>
                <a:ea typeface="+mj-ea"/>
              </a:rPr>
              <a:t>:</a:t>
            </a:r>
          </a:p>
          <a:p>
            <a:pPr eaLnBrk="1" fontAlgn="auto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600" dirty="0">
                <a:latin typeface="+mj-ea"/>
                <a:ea typeface="+mj-ea"/>
              </a:rPr>
              <a:t>  1</a:t>
            </a:r>
            <a:r>
              <a:rPr lang="en-US" altLang="zh-TW" sz="2600" dirty="0" smtClean="0">
                <a:latin typeface="+mj-ea"/>
                <a:ea typeface="+mj-ea"/>
              </a:rPr>
              <a:t>.</a:t>
            </a:r>
            <a:r>
              <a:rPr lang="zh-TW" altLang="en-US" sz="2600" dirty="0" smtClean="0">
                <a:latin typeface="+mj-ea"/>
                <a:ea typeface="+mj-ea"/>
              </a:rPr>
              <a:t>關於檢驗地雷和開啟擁有相同地雷數的部分最為難懂，因此開發上的大部分時間都卡在此處。檢驗分兩階段，採取的手法也不同，雖然基本概念相去不遠，但是實作上卻是大相逕庭。</a:t>
            </a:r>
            <a:endParaRPr lang="en-US" altLang="zh-TW" sz="2600" dirty="0" smtClean="0">
              <a:latin typeface="+mj-ea"/>
              <a:ea typeface="+mj-ea"/>
            </a:endParaRPr>
          </a:p>
          <a:p>
            <a:pPr eaLnBrk="1" fontAlgn="auto" hangingPunct="1">
              <a:lnSpc>
                <a:spcPct val="90000"/>
              </a:lnSpc>
              <a:buFontTx/>
              <a:buNone/>
              <a:defRPr/>
            </a:pPr>
            <a:r>
              <a:rPr lang="zh-TW" altLang="en-US" sz="2600" dirty="0" smtClean="0">
                <a:latin typeface="+mj-ea"/>
                <a:ea typeface="+mj-ea"/>
              </a:rPr>
              <a:t>  </a:t>
            </a:r>
            <a:r>
              <a:rPr lang="en-US" altLang="zh-TW" sz="2600" dirty="0" smtClean="0">
                <a:latin typeface="+mj-ea"/>
                <a:ea typeface="+mj-ea"/>
              </a:rPr>
              <a:t>2.</a:t>
            </a:r>
            <a:r>
              <a:rPr lang="zh-TW" altLang="en-US" sz="2600" dirty="0" smtClean="0">
                <a:latin typeface="+mj-ea"/>
                <a:ea typeface="+mj-ea"/>
              </a:rPr>
              <a:t>因為考慮到純粹踩地雷有點索然無味，所以特別加入小精靈溫馨的死亡系統提示，但因編譯器預設使</a:t>
            </a:r>
            <a:r>
              <a:rPr lang="zh-TW" altLang="en-US" sz="2600" dirty="0" smtClean="0"/>
              <a:t>用</a:t>
            </a:r>
            <a:r>
              <a:rPr lang="en-US" altLang="zh-TW" sz="2600" dirty="0" smtClean="0"/>
              <a:t>ASCII code</a:t>
            </a:r>
            <a:r>
              <a:rPr lang="zh-TW" altLang="en-US" sz="2600" dirty="0" smtClean="0"/>
              <a:t>而非</a:t>
            </a:r>
            <a:r>
              <a:rPr lang="en-US" altLang="zh-TW" sz="2600" dirty="0" smtClean="0"/>
              <a:t>Unicode</a:t>
            </a:r>
            <a:r>
              <a:rPr lang="zh-TW" altLang="en-US" sz="2600" dirty="0" smtClean="0"/>
              <a:t>，所以除了排版上的困難，還有無法使用某些特殊字元的窘況。</a:t>
            </a:r>
            <a:endParaRPr lang="zh-TW" altLang="en-US" sz="2600" dirty="0"/>
          </a:p>
          <a:p>
            <a:pPr eaLnBrk="1" fontAlgn="auto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zh-TW" altLang="en-US" sz="2600" dirty="0">
                <a:latin typeface="+mj-ea"/>
                <a:ea typeface="+mj-ea"/>
              </a:rPr>
              <a:t>解決方法</a:t>
            </a:r>
            <a:r>
              <a:rPr lang="en-US" altLang="zh-TW" sz="2600" dirty="0">
                <a:latin typeface="+mj-ea"/>
                <a:ea typeface="+mj-ea"/>
              </a:rPr>
              <a:t>:</a:t>
            </a:r>
          </a:p>
          <a:p>
            <a:pPr eaLnBrk="1" fontAlgn="auto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600" dirty="0">
                <a:latin typeface="+mj-ea"/>
                <a:ea typeface="+mj-ea"/>
              </a:rPr>
              <a:t>  </a:t>
            </a:r>
            <a:r>
              <a:rPr lang="zh-TW" altLang="en-US" sz="2600" dirty="0" smtClean="0">
                <a:latin typeface="+mj-ea"/>
                <a:ea typeface="+mj-ea"/>
              </a:rPr>
              <a:t>  關於檢驗方法採取遞迴的方式做處理，好理解也省程式碼</a:t>
            </a:r>
            <a:endParaRPr lang="zh-TW" altLang="en-US" sz="26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z="4800" dirty="0"/>
              <a:t>英國神秘巨石陣</a:t>
            </a:r>
          </a:p>
        </p:txBody>
      </p:sp>
      <p:pic>
        <p:nvPicPr>
          <p:cNvPr id="14339" name="內容版面配置區 1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4838" y="2349500"/>
            <a:ext cx="7934325" cy="820738"/>
          </a:xfrm>
        </p:spPr>
      </p:pic>
      <p:pic>
        <p:nvPicPr>
          <p:cNvPr id="14340" name="圖片 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750" y="3646488"/>
            <a:ext cx="6046788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z="4800" dirty="0"/>
              <a:t>英國神秘巨石陣─說明</a:t>
            </a:r>
          </a:p>
        </p:txBody>
      </p:sp>
      <p:pic>
        <p:nvPicPr>
          <p:cNvPr id="15363" name="內容版面配置區 1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175" y="1908175"/>
            <a:ext cx="7867650" cy="39687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 descr="數字方塊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1260" t="11282" r="-11572" b="2"/>
          <a:stretch>
            <a:fillRect/>
          </a:stretch>
        </p:blipFill>
        <p:spPr bwMode="auto">
          <a:xfrm>
            <a:off x="1428750" y="1111250"/>
            <a:ext cx="6286500" cy="463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1376363"/>
            <a:ext cx="903288" cy="4105275"/>
          </a:xfrm>
        </p:spPr>
        <p:txBody>
          <a:bodyPr vert="eaVert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z="4400" dirty="0"/>
              <a:t>英國神秘巨石陣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z="4800" dirty="0" smtClean="0"/>
              <a:t>巨石陣─瓶頸</a:t>
            </a:r>
            <a:endParaRPr lang="zh-TW" altLang="en-US" sz="4800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eaLnBrk="1" fontAlgn="auto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zh-TW" altLang="en-US" sz="2600" dirty="0"/>
              <a:t>瓶頸</a:t>
            </a:r>
            <a:r>
              <a:rPr lang="en-US" altLang="zh-TW" sz="2600" dirty="0"/>
              <a:t>:</a:t>
            </a:r>
          </a:p>
          <a:p>
            <a:pPr eaLnBrk="1" fontAlgn="auto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600" dirty="0"/>
              <a:t>  1</a:t>
            </a:r>
            <a:r>
              <a:rPr lang="en-US" altLang="zh-TW" sz="2600" dirty="0" smtClean="0"/>
              <a:t>.</a:t>
            </a:r>
            <a:r>
              <a:rPr lang="zh-TW" altLang="en-US" sz="2600" dirty="0" smtClean="0"/>
              <a:t>如何隨機排出隨機的矩陣</a:t>
            </a:r>
            <a:r>
              <a:rPr lang="en-US" altLang="zh-TW" sz="2600" dirty="0" smtClean="0"/>
              <a:t>(8</a:t>
            </a:r>
            <a:r>
              <a:rPr lang="zh-TW" altLang="en-US" sz="2600" dirty="0" smtClean="0"/>
              <a:t>數字 </a:t>
            </a:r>
            <a:r>
              <a:rPr lang="en-US" altLang="zh-TW" sz="2600" dirty="0" smtClean="0"/>
              <a:t>+</a:t>
            </a:r>
            <a:r>
              <a:rPr lang="zh-TW" altLang="en-US" sz="2600" dirty="0" smtClean="0"/>
              <a:t> 一個空缺</a:t>
            </a:r>
            <a:r>
              <a:rPr lang="en-US" altLang="zh-TW" sz="2600" dirty="0" smtClean="0"/>
              <a:t>)</a:t>
            </a:r>
            <a:r>
              <a:rPr lang="zh-TW" altLang="en-US" sz="2600" dirty="0" smtClean="0"/>
              <a:t>，以及如何讓他們互換位子</a:t>
            </a:r>
            <a:endParaRPr lang="en-US" altLang="zh-TW" sz="2600" dirty="0"/>
          </a:p>
          <a:p>
            <a:pPr eaLnBrk="1" fontAlgn="auto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600" dirty="0"/>
              <a:t>  2</a:t>
            </a:r>
            <a:r>
              <a:rPr lang="en-US" altLang="zh-TW" sz="2600" dirty="0" smtClean="0"/>
              <a:t>.</a:t>
            </a:r>
            <a:r>
              <a:rPr lang="zh-TW" altLang="en-US" sz="2600" dirty="0" smtClean="0"/>
              <a:t>雖然可以透過排除邊界的方式達到縮小欲移動的範圍，但一次只能</a:t>
            </a:r>
            <a:r>
              <a:rPr lang="en-US" altLang="zh-TW" sz="2600" dirty="0" smtClean="0"/>
              <a:t>”</a:t>
            </a:r>
            <a:r>
              <a:rPr lang="zh-TW" altLang="en-US" sz="2600" dirty="0" smtClean="0"/>
              <a:t>一個特定數字</a:t>
            </a:r>
            <a:r>
              <a:rPr lang="en-US" altLang="zh-TW" sz="2600" dirty="0" smtClean="0"/>
              <a:t>”</a:t>
            </a:r>
            <a:r>
              <a:rPr lang="zh-TW" altLang="en-US" sz="2600" dirty="0" smtClean="0"/>
              <a:t>與</a:t>
            </a:r>
            <a:r>
              <a:rPr lang="en-US" altLang="zh-TW" sz="2600" dirty="0" smtClean="0"/>
              <a:t>”</a:t>
            </a:r>
            <a:r>
              <a:rPr lang="zh-TW" altLang="en-US" sz="2600" dirty="0" smtClean="0"/>
              <a:t>空缺</a:t>
            </a:r>
            <a:r>
              <a:rPr lang="en-US" altLang="zh-TW" sz="2600" dirty="0" smtClean="0"/>
              <a:t>”</a:t>
            </a:r>
            <a:r>
              <a:rPr lang="zh-TW" altLang="en-US" sz="2600" dirty="0" smtClean="0"/>
              <a:t>作互換，因此在精確選擇哪一數字作移動上卡最久</a:t>
            </a:r>
            <a:endParaRPr lang="en-US" altLang="zh-TW" sz="2600" dirty="0" smtClean="0"/>
          </a:p>
          <a:p>
            <a:pPr eaLnBrk="1" fontAlgn="auto" hangingPunct="1">
              <a:lnSpc>
                <a:spcPct val="90000"/>
              </a:lnSpc>
              <a:buFontTx/>
              <a:buNone/>
              <a:defRPr/>
            </a:pPr>
            <a:r>
              <a:rPr lang="zh-TW" altLang="en-US" sz="2600" dirty="0" smtClean="0"/>
              <a:t>  </a:t>
            </a:r>
            <a:r>
              <a:rPr lang="en-US" altLang="zh-TW" sz="2600" dirty="0" smtClean="0"/>
              <a:t>3.</a:t>
            </a:r>
            <a:r>
              <a:rPr lang="zh-TW" altLang="en-US" sz="2600" dirty="0" smtClean="0"/>
              <a:t>關於原先條件所決定的答案可能會有多組解，常因漏掉幾組導致突然莫名的通關。</a:t>
            </a:r>
            <a:endParaRPr lang="zh-TW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z="4800" dirty="0" smtClean="0"/>
              <a:t>巨石陣─解決</a:t>
            </a:r>
            <a:r>
              <a:rPr lang="zh-TW" altLang="en-US" sz="4800" dirty="0"/>
              <a:t>方法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eaLnBrk="1" fontAlgn="auto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zh-TW" altLang="en-US" sz="2600" dirty="0"/>
              <a:t>解決方法</a:t>
            </a:r>
            <a:r>
              <a:rPr lang="en-US" altLang="zh-TW" sz="2600" dirty="0"/>
              <a:t>:</a:t>
            </a:r>
          </a:p>
          <a:p>
            <a:pPr eaLnBrk="1" fontAlgn="auto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600" dirty="0"/>
              <a:t>  1.</a:t>
            </a:r>
            <a:r>
              <a:rPr lang="zh-TW" altLang="en-US" sz="2600" dirty="0"/>
              <a:t> 多看線性代數</a:t>
            </a:r>
            <a:endParaRPr lang="en-US" altLang="zh-TW" sz="2600" dirty="0"/>
          </a:p>
          <a:p>
            <a:pPr eaLnBrk="1" fontAlgn="auto" hangingPunct="1">
              <a:lnSpc>
                <a:spcPct val="90000"/>
              </a:lnSpc>
              <a:buFontTx/>
              <a:buNone/>
              <a:defRPr/>
            </a:pPr>
            <a:r>
              <a:rPr lang="zh-TW" altLang="en-US" sz="2600" dirty="0"/>
              <a:t>  </a:t>
            </a:r>
            <a:r>
              <a:rPr lang="en-US" altLang="zh-TW" sz="2600" dirty="0"/>
              <a:t>2.</a:t>
            </a:r>
            <a:r>
              <a:rPr lang="zh-TW" altLang="en-US" sz="2600" dirty="0"/>
              <a:t> 初始陣列皆配「</a:t>
            </a:r>
            <a:r>
              <a:rPr lang="en-US" altLang="zh-TW" sz="2600" dirty="0"/>
              <a:t> 0 </a:t>
            </a:r>
            <a:r>
              <a:rPr lang="zh-TW" altLang="en-US" sz="2600" dirty="0"/>
              <a:t>」，</a:t>
            </a:r>
            <a:r>
              <a:rPr lang="zh-TW" altLang="en-US" sz="2600" dirty="0" smtClean="0"/>
              <a:t>若遇到不合條件</a:t>
            </a:r>
            <a:r>
              <a:rPr lang="en-US" altLang="zh-TW" sz="2600" dirty="0" smtClean="0"/>
              <a:t>(</a:t>
            </a:r>
            <a:r>
              <a:rPr lang="zh-TW" altLang="en-US" sz="2600" dirty="0" smtClean="0"/>
              <a:t>即已配到</a:t>
            </a:r>
            <a:r>
              <a:rPr lang="zh-TW" altLang="en-US" sz="2600" dirty="0"/>
              <a:t>隨機</a:t>
            </a:r>
            <a:r>
              <a:rPr lang="zh-TW" altLang="en-US" sz="2600" dirty="0" smtClean="0"/>
              <a:t>數字</a:t>
            </a:r>
            <a:r>
              <a:rPr lang="en-US" altLang="zh-TW" sz="2600" dirty="0" smtClean="0"/>
              <a:t>)</a:t>
            </a:r>
            <a:r>
              <a:rPr lang="zh-TW" altLang="en-US" sz="2600" dirty="0" smtClean="0"/>
              <a:t>，</a:t>
            </a:r>
            <a:r>
              <a:rPr lang="zh-TW" altLang="en-US" sz="2600" dirty="0"/>
              <a:t>則把迴圈變數</a:t>
            </a:r>
            <a:r>
              <a:rPr lang="en-US" altLang="zh-TW" sz="2600" dirty="0"/>
              <a:t>(b)</a:t>
            </a:r>
            <a:r>
              <a:rPr lang="zh-TW" altLang="en-US" sz="2600" dirty="0"/>
              <a:t>加回，讓</a:t>
            </a:r>
            <a:r>
              <a:rPr lang="en-US" altLang="zh-TW" sz="2600" dirty="0"/>
              <a:t>for</a:t>
            </a:r>
            <a:r>
              <a:rPr lang="zh-TW" altLang="en-US" sz="2600" dirty="0"/>
              <a:t>迴圈擁有類似</a:t>
            </a:r>
            <a:r>
              <a:rPr lang="en-US" altLang="zh-TW" sz="2600" dirty="0"/>
              <a:t>while</a:t>
            </a:r>
            <a:r>
              <a:rPr lang="zh-TW" altLang="en-US" sz="2600" dirty="0"/>
              <a:t>的功能</a:t>
            </a:r>
          </a:p>
        </p:txBody>
      </p:sp>
      <p:pic>
        <p:nvPicPr>
          <p:cNvPr id="18436" name="圖片 3" descr="matrix配法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4005263"/>
            <a:ext cx="866616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內容版面配置區 7" descr="white.png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0"/>
            <a:ext cx="7924800" cy="1143000"/>
          </a:xfrm>
        </p:spPr>
        <p:txBody>
          <a:bodyPr/>
          <a:lstStyle/>
          <a:p>
            <a:pPr>
              <a:defRPr/>
            </a:pPr>
            <a:r>
              <a:rPr lang="en-US" altLang="zh-TW" b="1" dirty="0" smtClean="0">
                <a:solidFill>
                  <a:schemeClr val="bg1"/>
                </a:solidFill>
              </a:rPr>
              <a:t>&lt;</a:t>
            </a:r>
            <a:r>
              <a:rPr lang="zh-TW" altLang="en-US" b="1" dirty="0" smtClean="0">
                <a:solidFill>
                  <a:schemeClr val="bg1"/>
                </a:solidFill>
              </a:rPr>
              <a:t>實例解說配置陣列數值</a:t>
            </a:r>
            <a:r>
              <a:rPr lang="en-US" altLang="zh-TW" b="1" dirty="0" smtClean="0">
                <a:solidFill>
                  <a:schemeClr val="bg1"/>
                </a:solidFill>
              </a:rPr>
              <a:t>&gt;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pic>
        <p:nvPicPr>
          <p:cNvPr id="19460" name="Picture 2" descr="C:\Users\老姜\Desktop\專題\陣列數值配置圖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41663"/>
            <a:ext cx="9144000" cy="298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文字方塊 8"/>
          <p:cNvSpPr txBox="1">
            <a:spLocks noChangeArrowheads="1"/>
          </p:cNvSpPr>
          <p:nvPr/>
        </p:nvSpPr>
        <p:spPr bwMode="auto">
          <a:xfrm>
            <a:off x="250825" y="1484313"/>
            <a:ext cx="91440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bg1"/>
                </a:solidFill>
              </a:rPr>
              <a:t>char a[9]={0,0,0,0,0,0,0,0,0};</a:t>
            </a:r>
          </a:p>
          <a:p>
            <a:r>
              <a:rPr lang="en-US" altLang="zh-TW">
                <a:solidFill>
                  <a:schemeClr val="bg1"/>
                </a:solidFill>
              </a:rPr>
              <a:t>int c =0;</a:t>
            </a:r>
            <a:r>
              <a:rPr lang="en-US" altLang="zh-TW"/>
              <a:t>;</a:t>
            </a:r>
          </a:p>
          <a:p>
            <a:r>
              <a:rPr lang="en-US" altLang="zh-TW">
                <a:solidFill>
                  <a:schemeClr val="bg1"/>
                </a:solidFill>
              </a:rPr>
              <a:t>for(b='8';b&gt;='0';b--) </a:t>
            </a:r>
          </a:p>
          <a:p>
            <a:r>
              <a:rPr lang="en-US" altLang="zh-TW">
                <a:solidFill>
                  <a:schemeClr val="bg1"/>
                </a:solidFill>
              </a:rPr>
              <a:t>a[(c=rand()%9)]==0?a[c]=b:b++;    </a:t>
            </a:r>
            <a:r>
              <a:rPr lang="en-US" altLang="zh-TW" b="1">
                <a:solidFill>
                  <a:srgbClr val="00B050"/>
                </a:solidFill>
              </a:rPr>
              <a:t>//</a:t>
            </a:r>
            <a:r>
              <a:rPr lang="zh-TW" altLang="en-US" b="1">
                <a:solidFill>
                  <a:srgbClr val="00B050"/>
                </a:solidFill>
              </a:rPr>
              <a:t>若是則配數字，若不是則把</a:t>
            </a:r>
            <a:r>
              <a:rPr lang="en-US" altLang="zh-TW" b="1">
                <a:solidFill>
                  <a:srgbClr val="00B050"/>
                </a:solidFill>
              </a:rPr>
              <a:t>b</a:t>
            </a:r>
            <a:r>
              <a:rPr lang="zh-TW" altLang="en-US" b="1">
                <a:solidFill>
                  <a:srgbClr val="00B050"/>
                </a:solidFill>
              </a:rPr>
              <a:t>加回，即重配</a:t>
            </a:r>
          </a:p>
          <a:p>
            <a:r>
              <a:rPr lang="en-US" altLang="zh-TW">
                <a:solidFill>
                  <a:schemeClr val="bg1"/>
                </a:solidFill>
              </a:rPr>
              <a:t>a[c]=' ';                         </a:t>
            </a:r>
            <a:r>
              <a:rPr lang="en-US" altLang="zh-TW" b="1">
                <a:solidFill>
                  <a:srgbClr val="00B050"/>
                </a:solidFill>
              </a:rPr>
              <a:t>//</a:t>
            </a:r>
            <a:r>
              <a:rPr lang="zh-TW" altLang="en-US" b="1">
                <a:solidFill>
                  <a:srgbClr val="00B050"/>
                </a:solidFill>
              </a:rPr>
              <a:t>最後一個配到</a:t>
            </a:r>
            <a:r>
              <a:rPr lang="en-US" altLang="zh-TW" b="1">
                <a:solidFill>
                  <a:srgbClr val="00B050"/>
                </a:solidFill>
              </a:rPr>
              <a:t>0</a:t>
            </a:r>
            <a:r>
              <a:rPr lang="zh-TW" altLang="en-US" b="1">
                <a:solidFill>
                  <a:srgbClr val="00B050"/>
                </a:solidFill>
              </a:rPr>
              <a:t>的位置配空格</a:t>
            </a:r>
            <a:endParaRPr lang="en-US" altLang="zh-TW" b="1">
              <a:solidFill>
                <a:srgbClr val="00B050"/>
              </a:solidFill>
            </a:endParaRPr>
          </a:p>
          <a:p>
            <a:endParaRPr lang="en-US" altLang="zh-TW">
              <a:solidFill>
                <a:schemeClr val="bg1"/>
              </a:solidFill>
            </a:endParaRPr>
          </a:p>
          <a:p>
            <a:endParaRPr lang="zh-TW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z="4800" dirty="0" smtClean="0"/>
              <a:t>美國益智數獨</a:t>
            </a:r>
            <a:endParaRPr lang="zh-TW" altLang="en-US" sz="4800" dirty="0"/>
          </a:p>
        </p:txBody>
      </p:sp>
      <p:pic>
        <p:nvPicPr>
          <p:cNvPr id="20483" name="圖片 4" descr="數獨說明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700213"/>
            <a:ext cx="8713788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513" y="115888"/>
            <a:ext cx="7924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z="4800" dirty="0" smtClean="0"/>
              <a:t>美國益智數獨</a:t>
            </a:r>
            <a:endParaRPr lang="zh-TW" altLang="en-US" sz="4800" dirty="0"/>
          </a:p>
        </p:txBody>
      </p:sp>
      <p:pic>
        <p:nvPicPr>
          <p:cNvPr id="21507" name="Picture 4" descr="數獨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92275" y="1484313"/>
            <a:ext cx="5616575" cy="5213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TW" altLang="en-US" sz="4800" dirty="0" smtClean="0"/>
              <a:t>工作分配</a:t>
            </a:r>
            <a:endParaRPr lang="zh-TW" altLang="en-US" sz="480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0" y="1772816"/>
            <a:ext cx="8534400" cy="4349080"/>
          </a:xfrm>
        </p:spPr>
        <p:txBody>
          <a:bodyPr>
            <a:noAutofit/>
          </a:bodyPr>
          <a:lstStyle/>
          <a:p>
            <a:pPr eaLnBrk="1" fontAlgn="auto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zh-TW" altLang="zh-TW" sz="3500" dirty="0" smtClean="0"/>
              <a:t>姜博允</a:t>
            </a:r>
            <a:r>
              <a:rPr lang="en-US" altLang="zh-TW" sz="3500" dirty="0" smtClean="0"/>
              <a:t>: </a:t>
            </a:r>
            <a:r>
              <a:rPr lang="zh-TW" altLang="zh-TW" sz="3500" dirty="0" smtClean="0"/>
              <a:t>主專案、踩地雷、數字方塊、</a:t>
            </a:r>
            <a:r>
              <a:rPr lang="en-US" altLang="zh-TW" sz="3500" dirty="0" err="1" smtClean="0"/>
              <a:t>ppt</a:t>
            </a:r>
            <a:endParaRPr lang="en-US" altLang="zh-TW" sz="3500" dirty="0" smtClean="0"/>
          </a:p>
          <a:p>
            <a:pPr eaLnBrk="1" fontAlgn="auto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zh-TW" altLang="zh-TW" sz="3500" dirty="0" smtClean="0"/>
              <a:t>賴暳陵</a:t>
            </a:r>
            <a:r>
              <a:rPr lang="en-US" altLang="zh-TW" sz="3500" dirty="0" smtClean="0"/>
              <a:t>: </a:t>
            </a:r>
            <a:r>
              <a:rPr lang="zh-TW" altLang="zh-TW" sz="3500" dirty="0" smtClean="0"/>
              <a:t>終極密碼、走迷宮、</a:t>
            </a:r>
            <a:r>
              <a:rPr lang="en-US" altLang="zh-TW" sz="3500" dirty="0" err="1" smtClean="0"/>
              <a:t>ppt</a:t>
            </a:r>
            <a:endParaRPr lang="en-US" altLang="zh-TW" sz="3500" dirty="0" smtClean="0"/>
          </a:p>
          <a:p>
            <a:pPr eaLnBrk="1" fontAlgn="auto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zh-TW" altLang="zh-TW" sz="3500" dirty="0" smtClean="0"/>
              <a:t>王孟穎</a:t>
            </a:r>
            <a:r>
              <a:rPr lang="en-US" altLang="zh-TW" sz="3500" dirty="0" smtClean="0"/>
              <a:t>: </a:t>
            </a:r>
            <a:r>
              <a:rPr lang="zh-TW" altLang="zh-TW" sz="3500" dirty="0" smtClean="0"/>
              <a:t>數獨、賓果、</a:t>
            </a:r>
            <a:r>
              <a:rPr lang="en-US" altLang="zh-TW" sz="3500" dirty="0" err="1" smtClean="0"/>
              <a:t>ppt</a:t>
            </a:r>
            <a:endParaRPr lang="zh-TW" altLang="zh-TW" sz="3500" dirty="0" smtClean="0"/>
          </a:p>
          <a:p>
            <a:pPr eaLnBrk="1" fontAlgn="auto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zh-TW" altLang="zh-TW" sz="2800" dirty="0" smtClean="0"/>
          </a:p>
          <a:p>
            <a:pPr eaLnBrk="1" fontAlgn="auto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altLang="zh-TW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08038"/>
            <a:ext cx="938213" cy="5241925"/>
          </a:xfrm>
        </p:spPr>
        <p:txBody>
          <a:bodyPr vert="eaVer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z="4400" dirty="0" smtClean="0"/>
              <a:t>美國益智數獨</a:t>
            </a:r>
            <a:endParaRPr lang="en-US" altLang="zh-TW" sz="4400" dirty="0"/>
          </a:p>
        </p:txBody>
      </p:sp>
      <p:pic>
        <p:nvPicPr>
          <p:cNvPr id="22531" name="Picture 4" descr="數獨解答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6375" y="504825"/>
            <a:ext cx="7183438" cy="5848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z="4800" dirty="0"/>
              <a:t>數獨─引用、修改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eaLnBrk="1" fontAlgn="auto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zh-TW" altLang="en-US" sz="2600" dirty="0"/>
              <a:t>引用</a:t>
            </a:r>
            <a:r>
              <a:rPr lang="en-US" altLang="zh-TW" sz="2600" dirty="0"/>
              <a:t>:</a:t>
            </a:r>
          </a:p>
          <a:p>
            <a:pPr eaLnBrk="1" fontAlgn="auto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600" dirty="0" smtClean="0"/>
              <a:t>   </a:t>
            </a:r>
            <a:r>
              <a:rPr lang="zh-TW" altLang="en-US" sz="2600" dirty="0" smtClean="0"/>
              <a:t>原始</a:t>
            </a:r>
            <a:r>
              <a:rPr lang="zh-TW" altLang="en-US" sz="2600" dirty="0"/>
              <a:t>程式碼的功能非常</a:t>
            </a:r>
            <a:r>
              <a:rPr lang="zh-TW" altLang="en-US" sz="2600" dirty="0" smtClean="0"/>
              <a:t>完善但有些不足，我們選取兼改善的項目有 </a:t>
            </a:r>
            <a:r>
              <a:rPr lang="en-US" altLang="zh-TW" sz="2600" dirty="0"/>
              <a:t>: </a:t>
            </a:r>
            <a:r>
              <a:rPr lang="zh-TW" altLang="en-US" sz="2600" dirty="0" smtClean="0"/>
              <a:t>產生盤面、電腦出題、電腦</a:t>
            </a:r>
            <a:r>
              <a:rPr lang="en-US" altLang="zh-TW" sz="2600" dirty="0" smtClean="0"/>
              <a:t>/</a:t>
            </a:r>
            <a:r>
              <a:rPr lang="zh-TW" altLang="en-US" sz="2600" dirty="0" smtClean="0"/>
              <a:t>玩家解題、檢驗答案</a:t>
            </a:r>
            <a:endParaRPr lang="zh-TW" altLang="en-US" sz="2600" dirty="0"/>
          </a:p>
          <a:p>
            <a:pPr eaLnBrk="1" fontAlgn="auto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zh-TW" altLang="en-US" sz="2600" dirty="0"/>
              <a:t>修改</a:t>
            </a:r>
            <a:r>
              <a:rPr lang="en-US" altLang="zh-TW" sz="2600" dirty="0"/>
              <a:t>:</a:t>
            </a:r>
          </a:p>
          <a:p>
            <a:pPr eaLnBrk="1" fontAlgn="auto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600" dirty="0"/>
              <a:t>   1</a:t>
            </a:r>
            <a:r>
              <a:rPr lang="en-US" altLang="zh-TW" sz="2600" dirty="0" smtClean="0"/>
              <a:t>.</a:t>
            </a:r>
            <a:r>
              <a:rPr lang="zh-TW" altLang="en-US" sz="2600" dirty="0" smtClean="0"/>
              <a:t>原本無法做出立即判斷結束遊戲，僅有電腦直接印出解答，因此新增判斷式與迴圈去檢驗解答</a:t>
            </a:r>
            <a:endParaRPr lang="zh-TW" altLang="en-US" sz="2600" dirty="0"/>
          </a:p>
          <a:p>
            <a:pPr eaLnBrk="1" fontAlgn="auto" hangingPunct="1">
              <a:lnSpc>
                <a:spcPct val="90000"/>
              </a:lnSpc>
              <a:buFontTx/>
              <a:buNone/>
              <a:defRPr/>
            </a:pPr>
            <a:r>
              <a:rPr lang="zh-TW" altLang="en-US" sz="2600" dirty="0"/>
              <a:t>   </a:t>
            </a:r>
            <a:r>
              <a:rPr lang="en-US" altLang="zh-TW" sz="2600" dirty="0"/>
              <a:t>2.</a:t>
            </a:r>
            <a:r>
              <a:rPr lang="zh-TW" altLang="en-US" sz="2600" dirty="0"/>
              <a:t>將數獨盤面印出 </a:t>
            </a:r>
            <a:r>
              <a:rPr lang="en-US" altLang="zh-TW" sz="2600" dirty="0"/>
              <a:t>: </a:t>
            </a:r>
            <a:r>
              <a:rPr lang="zh-TW" altLang="en-US" sz="2600" dirty="0"/>
              <a:t>用</a:t>
            </a:r>
            <a:r>
              <a:rPr lang="en-US" altLang="zh-TW" sz="2600" dirty="0"/>
              <a:t>#include &lt;</a:t>
            </a:r>
            <a:r>
              <a:rPr lang="en-US" altLang="zh-TW" sz="2600" dirty="0" err="1"/>
              <a:t>windows.h</a:t>
            </a:r>
            <a:r>
              <a:rPr lang="en-US" altLang="zh-TW" sz="2600" dirty="0"/>
              <a:t>&gt;</a:t>
            </a:r>
            <a:r>
              <a:rPr lang="zh-TW" altLang="en-US" sz="2600" dirty="0" smtClean="0"/>
              <a:t>讓分隔</a:t>
            </a:r>
            <a:r>
              <a:rPr lang="zh-TW" altLang="en-US" sz="2600" dirty="0"/>
              <a:t>線為黃色、題目為白色、填入的數字為</a:t>
            </a:r>
            <a:r>
              <a:rPr lang="zh-TW" altLang="en-US" sz="2600" dirty="0" smtClean="0"/>
              <a:t>綠色</a:t>
            </a:r>
            <a:endParaRPr lang="zh-TW" altLang="en-US" sz="2600" dirty="0"/>
          </a:p>
          <a:p>
            <a:pPr eaLnBrk="1" fontAlgn="auto" hangingPunct="1">
              <a:lnSpc>
                <a:spcPct val="90000"/>
              </a:lnSpc>
              <a:buFontTx/>
              <a:buNone/>
              <a:defRPr/>
            </a:pPr>
            <a:r>
              <a:rPr lang="zh-TW" altLang="en-US" sz="2600" dirty="0"/>
              <a:t>   </a:t>
            </a:r>
            <a:r>
              <a:rPr lang="en-US" altLang="zh-TW" sz="2600" dirty="0"/>
              <a:t>3</a:t>
            </a:r>
            <a:r>
              <a:rPr lang="en-US" altLang="zh-TW" sz="2600" dirty="0" smtClean="0"/>
              <a:t>.</a:t>
            </a:r>
            <a:r>
              <a:rPr lang="zh-TW" altLang="en-US" sz="2600" dirty="0" smtClean="0"/>
              <a:t>做例外</a:t>
            </a:r>
            <a:r>
              <a:rPr lang="zh-TW" altLang="en-US" sz="2600" dirty="0"/>
              <a:t>處理，避免使用者</a:t>
            </a:r>
            <a:r>
              <a:rPr lang="zh-TW" altLang="en-US" sz="2600" dirty="0" smtClean="0"/>
              <a:t>輸入過長導致</a:t>
            </a:r>
            <a:r>
              <a:rPr lang="zh-TW" altLang="en-US" sz="2600" dirty="0"/>
              <a:t>程式壞掉</a:t>
            </a:r>
          </a:p>
          <a:p>
            <a:pPr eaLnBrk="1" fontAlgn="auto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zh-TW" altLang="en-US" sz="2600" dirty="0"/>
              <a:t>原始碼</a:t>
            </a:r>
            <a:r>
              <a:rPr lang="en-US" altLang="zh-TW" sz="2600" dirty="0"/>
              <a:t>:</a:t>
            </a:r>
            <a:r>
              <a:rPr lang="en-US" altLang="zh-TW" sz="2600" dirty="0">
                <a:solidFill>
                  <a:schemeClr val="tx2"/>
                </a:solidFill>
              </a:rPr>
              <a:t>http://</a:t>
            </a:r>
            <a:r>
              <a:rPr lang="en-US" altLang="zh-TW" sz="2600" dirty="0" smtClean="0">
                <a:solidFill>
                  <a:schemeClr val="tx2"/>
                </a:solidFill>
              </a:rPr>
              <a:t>blog.xuite.net/</a:t>
            </a:r>
            <a:r>
              <a:rPr lang="en-US" altLang="zh-TW" sz="2600" dirty="0" err="1" smtClean="0">
                <a:solidFill>
                  <a:schemeClr val="tx2"/>
                </a:solidFill>
              </a:rPr>
              <a:t>iading</a:t>
            </a:r>
            <a:r>
              <a:rPr lang="en-US" altLang="zh-TW" sz="2600" dirty="0" smtClean="0">
                <a:solidFill>
                  <a:schemeClr val="tx2"/>
                </a:solidFill>
              </a:rPr>
              <a:t>/news/24476725 </a:t>
            </a:r>
            <a:endParaRPr lang="en-US" altLang="zh-TW" sz="2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z="4800" dirty="0"/>
              <a:t>數獨─瓶頸、解決方法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eaLnBrk="1" fontAlgn="auto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zh-TW" altLang="en-US" sz="2600" dirty="0"/>
              <a:t>瓶頸</a:t>
            </a:r>
            <a:r>
              <a:rPr lang="en-US" altLang="zh-TW" sz="2600" dirty="0"/>
              <a:t>:</a:t>
            </a:r>
          </a:p>
          <a:p>
            <a:pPr eaLnBrk="1" fontAlgn="auto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600" dirty="0"/>
              <a:t>  1.</a:t>
            </a:r>
            <a:r>
              <a:rPr lang="zh-TW" altLang="en-US" sz="2600" dirty="0"/>
              <a:t>原始程式碼不只是行數多，看不懂的變數名稱也很多</a:t>
            </a:r>
            <a:r>
              <a:rPr lang="en-US" altLang="zh-TW" sz="2600" dirty="0"/>
              <a:t>(ex: n</a:t>
            </a:r>
            <a:r>
              <a:rPr lang="zh-TW" altLang="en-US" sz="2600" dirty="0"/>
              <a:t>、</a:t>
            </a:r>
            <a:r>
              <a:rPr lang="en-US" altLang="zh-TW" sz="2600" dirty="0"/>
              <a:t>t</a:t>
            </a:r>
            <a:r>
              <a:rPr lang="zh-TW" altLang="en-US" sz="2600" dirty="0"/>
              <a:t>、</a:t>
            </a:r>
            <a:r>
              <a:rPr lang="en-US" altLang="zh-TW" sz="2600" dirty="0"/>
              <a:t>d</a:t>
            </a:r>
            <a:r>
              <a:rPr lang="zh-TW" altLang="en-US" sz="2600" dirty="0"/>
              <a:t>、</a:t>
            </a:r>
            <a:r>
              <a:rPr lang="en-US" altLang="zh-TW" sz="2600" dirty="0" err="1"/>
              <a:t>ka</a:t>
            </a:r>
            <a:r>
              <a:rPr lang="en-US" altLang="zh-TW" sz="2600" dirty="0"/>
              <a:t>…)</a:t>
            </a:r>
          </a:p>
          <a:p>
            <a:pPr eaLnBrk="1" fontAlgn="auto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600" dirty="0"/>
              <a:t>  2.</a:t>
            </a:r>
            <a:r>
              <a:rPr lang="zh-TW" altLang="en-US" sz="2600" dirty="0"/>
              <a:t>盤面的排版試過很多次才排出好看的</a:t>
            </a:r>
            <a:r>
              <a:rPr lang="zh-TW" altLang="en-US" sz="2600" dirty="0" smtClean="0"/>
              <a:t>樣子</a:t>
            </a:r>
            <a:endParaRPr lang="en-US" altLang="zh-TW" sz="2600" dirty="0" smtClean="0"/>
          </a:p>
          <a:p>
            <a:pPr eaLnBrk="1" fontAlgn="auto" hangingPunct="1">
              <a:lnSpc>
                <a:spcPct val="90000"/>
              </a:lnSpc>
              <a:buFontTx/>
              <a:buNone/>
              <a:defRPr/>
            </a:pPr>
            <a:r>
              <a:rPr lang="zh-TW" altLang="en-US" sz="2600" dirty="0" smtClean="0"/>
              <a:t>  </a:t>
            </a:r>
            <a:r>
              <a:rPr lang="en-US" altLang="zh-TW" sz="2600" dirty="0" smtClean="0"/>
              <a:t>3.</a:t>
            </a:r>
            <a:r>
              <a:rPr lang="zh-TW" altLang="en-US" sz="2600" dirty="0" smtClean="0"/>
              <a:t>此版本的數獨僅只有唯一解，採取獨創的「挖洞法」，因此判斷式在修改上有很大的難度</a:t>
            </a:r>
            <a:endParaRPr lang="zh-TW" altLang="en-US" sz="2600" dirty="0"/>
          </a:p>
          <a:p>
            <a:pPr eaLnBrk="1" fontAlgn="auto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zh-TW" altLang="en-US" sz="2600" dirty="0"/>
              <a:t>解決方法</a:t>
            </a:r>
            <a:r>
              <a:rPr lang="en-US" altLang="zh-TW" sz="2600" dirty="0"/>
              <a:t>:</a:t>
            </a:r>
          </a:p>
          <a:p>
            <a:pPr eaLnBrk="1" fontAlgn="auto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600" dirty="0"/>
              <a:t>  1.</a:t>
            </a:r>
            <a:r>
              <a:rPr lang="zh-TW" altLang="en-US" sz="2600" dirty="0"/>
              <a:t>先看作者的註解，再把程式碼多看幾次</a:t>
            </a:r>
            <a:r>
              <a:rPr lang="zh-TW" altLang="en-US" sz="2600" dirty="0" smtClean="0"/>
              <a:t>，先</a:t>
            </a:r>
            <a:r>
              <a:rPr lang="zh-TW" altLang="en-US" sz="2600" dirty="0"/>
              <a:t>大概了解函式功能後再細看函式內部</a:t>
            </a:r>
          </a:p>
          <a:p>
            <a:pPr eaLnBrk="1" fontAlgn="auto" hangingPunct="1">
              <a:lnSpc>
                <a:spcPct val="90000"/>
              </a:lnSpc>
              <a:buFontTx/>
              <a:buNone/>
              <a:defRPr/>
            </a:pPr>
            <a:r>
              <a:rPr lang="zh-TW" altLang="en-US" sz="2600" dirty="0"/>
              <a:t>  </a:t>
            </a:r>
            <a:r>
              <a:rPr lang="en-US" altLang="zh-TW" sz="2600" dirty="0"/>
              <a:t>2.</a:t>
            </a:r>
            <a:r>
              <a:rPr lang="zh-TW" altLang="en-US" sz="2600" dirty="0"/>
              <a:t>排版就多試幾次，多調整就會排好看了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z="4800" dirty="0"/>
              <a:t>丹麥趣味賓果</a:t>
            </a:r>
          </a:p>
        </p:txBody>
      </p:sp>
      <p:pic>
        <p:nvPicPr>
          <p:cNvPr id="25603" name="內容版面配置區 4" descr="賓果遊戲介紹.png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20938"/>
            <a:ext cx="9204325" cy="12239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z="4800" dirty="0"/>
              <a:t>丹麥趣味賓果</a:t>
            </a:r>
          </a:p>
        </p:txBody>
      </p:sp>
      <p:pic>
        <p:nvPicPr>
          <p:cNvPr id="26627" name="內容版面配置區 7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47775" y="1377950"/>
            <a:ext cx="6648450" cy="5435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671638"/>
            <a:ext cx="722313" cy="3514725"/>
          </a:xfrm>
        </p:spPr>
        <p:txBody>
          <a:bodyPr vert="eaVert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z="4400" dirty="0"/>
              <a:t>丹麥趣味賓果</a:t>
            </a:r>
            <a:endParaRPr lang="zh-TW" altLang="en-US" sz="4000" dirty="0"/>
          </a:p>
        </p:txBody>
      </p:sp>
      <p:pic>
        <p:nvPicPr>
          <p:cNvPr id="27651" name="Picture 5" descr="賓果(playing)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883" t="1041" b="4486"/>
          <a:stretch>
            <a:fillRect/>
          </a:stretch>
        </p:blipFill>
        <p:spPr bwMode="auto">
          <a:xfrm>
            <a:off x="2951163" y="246063"/>
            <a:ext cx="3241675" cy="6365875"/>
          </a:xfr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z="4800" dirty="0"/>
              <a:t>賓果─引用、修改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eaLnBrk="1" fontAlgn="auto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zh-TW" altLang="en-US" sz="2600" dirty="0"/>
              <a:t>引用</a:t>
            </a:r>
            <a:r>
              <a:rPr lang="en-US" altLang="zh-TW" sz="2600" dirty="0"/>
              <a:t>:</a:t>
            </a:r>
          </a:p>
          <a:p>
            <a:pPr eaLnBrk="1" fontAlgn="auto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600" dirty="0"/>
              <a:t>   </a:t>
            </a:r>
            <a:r>
              <a:rPr lang="zh-TW" altLang="en-US" sz="2600" dirty="0"/>
              <a:t>原始程式碼雖然有些</a:t>
            </a:r>
            <a:r>
              <a:rPr lang="en-US" altLang="zh-TW" sz="2600" dirty="0"/>
              <a:t>bug</a:t>
            </a:r>
            <a:r>
              <a:rPr lang="zh-TW" altLang="en-US" sz="2600" dirty="0"/>
              <a:t>，但是主要的功能齊全</a:t>
            </a:r>
          </a:p>
          <a:p>
            <a:pPr eaLnBrk="1" fontAlgn="auto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zh-TW" altLang="en-US" sz="2600" dirty="0"/>
              <a:t>修改</a:t>
            </a:r>
            <a:r>
              <a:rPr lang="en-US" altLang="zh-TW" sz="2600" dirty="0"/>
              <a:t>:</a:t>
            </a:r>
          </a:p>
          <a:p>
            <a:pPr eaLnBrk="1" fontAlgn="auto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600" dirty="0"/>
              <a:t>   1.</a:t>
            </a:r>
            <a:r>
              <a:rPr lang="zh-TW" altLang="en-US" sz="2600" dirty="0"/>
              <a:t>將</a:t>
            </a:r>
            <a:r>
              <a:rPr lang="zh-TW" altLang="en-US" sz="2600" dirty="0" smtClean="0"/>
              <a:t>原本的電腦</a:t>
            </a:r>
            <a:r>
              <a:rPr lang="en-US" altLang="zh-TW" sz="2600" dirty="0" smtClean="0"/>
              <a:t>AI</a:t>
            </a:r>
            <a:r>
              <a:rPr lang="zh-TW" altLang="en-US" sz="2600" dirty="0" smtClean="0"/>
              <a:t>做判斷強化，每一步採取最靠近理想的最佳化解</a:t>
            </a:r>
            <a:endParaRPr lang="zh-TW" altLang="en-US" sz="2600" dirty="0"/>
          </a:p>
          <a:p>
            <a:pPr eaLnBrk="1" fontAlgn="auto" hangingPunct="1">
              <a:lnSpc>
                <a:spcPct val="90000"/>
              </a:lnSpc>
              <a:buFontTx/>
              <a:buNone/>
              <a:defRPr/>
            </a:pPr>
            <a:r>
              <a:rPr lang="zh-TW" altLang="en-US" sz="2600" dirty="0"/>
              <a:t>   </a:t>
            </a:r>
            <a:r>
              <a:rPr lang="en-US" altLang="zh-TW" sz="2600" dirty="0"/>
              <a:t>2.</a:t>
            </a:r>
            <a:r>
              <a:rPr lang="zh-TW" altLang="en-US" sz="2600" dirty="0"/>
              <a:t>修正原程式碼不會刷畫面的小缺點</a:t>
            </a:r>
          </a:p>
          <a:p>
            <a:pPr eaLnBrk="1" fontAlgn="auto" hangingPunct="1">
              <a:lnSpc>
                <a:spcPct val="90000"/>
              </a:lnSpc>
              <a:buFontTx/>
              <a:buNone/>
              <a:defRPr/>
            </a:pPr>
            <a:r>
              <a:rPr lang="zh-TW" altLang="en-US" sz="2600" dirty="0"/>
              <a:t>   </a:t>
            </a:r>
            <a:r>
              <a:rPr lang="en-US" altLang="zh-TW" sz="2600" dirty="0"/>
              <a:t>3.</a:t>
            </a:r>
            <a:r>
              <a:rPr lang="zh-TW" altLang="en-US" sz="2600" dirty="0"/>
              <a:t>修正原程式碼要自己將盤面填滿時，沒有偵測</a:t>
            </a:r>
            <a:r>
              <a:rPr lang="zh-TW" altLang="en-US" sz="2600" dirty="0" smtClean="0"/>
              <a:t>到相同</a:t>
            </a:r>
            <a:r>
              <a:rPr lang="zh-TW" altLang="en-US" sz="2600" dirty="0"/>
              <a:t>數字有無重複輸入</a:t>
            </a:r>
          </a:p>
          <a:p>
            <a:pPr eaLnBrk="1" fontAlgn="auto" hangingPunct="1">
              <a:lnSpc>
                <a:spcPct val="90000"/>
              </a:lnSpc>
              <a:buFontTx/>
              <a:buNone/>
              <a:defRPr/>
            </a:pPr>
            <a:r>
              <a:rPr lang="zh-TW" altLang="en-US" sz="2600" dirty="0"/>
              <a:t>   </a:t>
            </a:r>
            <a:r>
              <a:rPr lang="en-US" altLang="zh-TW" sz="2600" dirty="0"/>
              <a:t>4.</a:t>
            </a:r>
            <a:r>
              <a:rPr lang="zh-TW" altLang="en-US" sz="2600" dirty="0"/>
              <a:t>修正原程式碼在劃掉數字時，輸入的數字超出</a:t>
            </a:r>
            <a:r>
              <a:rPr lang="zh-TW" altLang="en-US" sz="2600" dirty="0" smtClean="0"/>
              <a:t>範圍</a:t>
            </a:r>
            <a:r>
              <a:rPr lang="zh-TW" altLang="en-US" sz="2600" dirty="0"/>
              <a:t>程式會</a:t>
            </a:r>
            <a:r>
              <a:rPr lang="zh-TW" altLang="en-US" sz="2600" dirty="0" smtClean="0"/>
              <a:t>錯誤</a:t>
            </a:r>
            <a:r>
              <a:rPr lang="en-US" altLang="zh-TW" sz="2600" dirty="0" smtClean="0"/>
              <a:t>(</a:t>
            </a:r>
            <a:r>
              <a:rPr lang="zh-TW" altLang="en-US" sz="2600" dirty="0" smtClean="0"/>
              <a:t>造成電腦誤判最佳化解</a:t>
            </a:r>
            <a:r>
              <a:rPr lang="en-US" altLang="zh-TW" sz="2600" dirty="0" smtClean="0"/>
              <a:t>)</a:t>
            </a:r>
            <a:endParaRPr lang="zh-TW" altLang="en-US" sz="2600" dirty="0"/>
          </a:p>
          <a:p>
            <a:pPr eaLnBrk="1" fontAlgn="auto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zh-TW" altLang="en-US" sz="2600" dirty="0"/>
              <a:t>原始碼</a:t>
            </a:r>
            <a:r>
              <a:rPr lang="en-US" altLang="zh-TW" sz="2600" dirty="0"/>
              <a:t>:</a:t>
            </a:r>
            <a:r>
              <a:rPr lang="en-US" altLang="zh-TW" sz="2600" dirty="0">
                <a:solidFill>
                  <a:schemeClr val="tx2"/>
                </a:solidFill>
              </a:rPr>
              <a:t>http://blog.udn.com/gn01897234/2807044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z="4800" dirty="0"/>
              <a:t>賓果─瓶頸、解決方法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zh-TW" altLang="en-US" sz="2600" dirty="0"/>
              <a:t>瓶頸</a:t>
            </a:r>
            <a:r>
              <a:rPr lang="en-US" altLang="zh-TW" sz="2600" dirty="0"/>
              <a:t>:</a:t>
            </a:r>
          </a:p>
          <a:p>
            <a:pPr eaLnBrk="1" fontAlgn="auto" hangingPunct="1">
              <a:buFontTx/>
              <a:buNone/>
              <a:defRPr/>
            </a:pPr>
            <a:r>
              <a:rPr lang="en-US" altLang="zh-TW" sz="2600" dirty="0"/>
              <a:t>   </a:t>
            </a:r>
            <a:r>
              <a:rPr lang="en-US" altLang="zh-TW" sz="2600" dirty="0" smtClean="0"/>
              <a:t>1.</a:t>
            </a:r>
            <a:r>
              <a:rPr lang="zh-TW" altLang="en-US" sz="2600" dirty="0" smtClean="0"/>
              <a:t>原始</a:t>
            </a:r>
            <a:r>
              <a:rPr lang="zh-TW" altLang="en-US" sz="2600" dirty="0"/>
              <a:t>程式碼有點</a:t>
            </a:r>
            <a:r>
              <a:rPr lang="zh-TW" altLang="en-US" sz="2600" dirty="0" smtClean="0"/>
              <a:t>多</a:t>
            </a:r>
            <a:endParaRPr lang="en-US" altLang="zh-TW" sz="2600" dirty="0"/>
          </a:p>
          <a:p>
            <a:pPr eaLnBrk="1" fontAlgn="auto" hangingPunct="1">
              <a:buFontTx/>
              <a:buNone/>
              <a:defRPr/>
            </a:pPr>
            <a:r>
              <a:rPr lang="en-US" altLang="zh-TW" sz="2600" dirty="0" smtClean="0"/>
              <a:t>   2.</a:t>
            </a:r>
            <a:r>
              <a:rPr lang="zh-TW" altLang="en-US" sz="2600" dirty="0"/>
              <a:t>原始程式碼</a:t>
            </a:r>
            <a:r>
              <a:rPr lang="zh-TW" altLang="en-US" sz="2600" dirty="0" smtClean="0"/>
              <a:t>有些</a:t>
            </a:r>
            <a:r>
              <a:rPr lang="en-US" altLang="zh-TW" sz="2600" dirty="0"/>
              <a:t>bug</a:t>
            </a:r>
            <a:r>
              <a:rPr lang="zh-TW" altLang="en-US" sz="2600" dirty="0"/>
              <a:t>，</a:t>
            </a:r>
            <a:r>
              <a:rPr lang="zh-TW" altLang="en-US" sz="2600" dirty="0" smtClean="0"/>
              <a:t>修改要</a:t>
            </a:r>
            <a:r>
              <a:rPr lang="zh-TW" altLang="en-US" sz="2600" dirty="0"/>
              <a:t>花不少</a:t>
            </a:r>
            <a:r>
              <a:rPr lang="zh-TW" altLang="en-US" sz="2600" dirty="0" smtClean="0"/>
              <a:t>時間</a:t>
            </a:r>
            <a:endParaRPr lang="en-US" altLang="zh-TW" sz="2600" dirty="0" smtClean="0"/>
          </a:p>
          <a:p>
            <a:pPr eaLnBrk="1" fontAlgn="auto" hangingPunct="1">
              <a:buFontTx/>
              <a:buNone/>
              <a:defRPr/>
            </a:pPr>
            <a:r>
              <a:rPr lang="zh-TW" altLang="en-US" sz="2600" dirty="0" smtClean="0"/>
              <a:t>   </a:t>
            </a:r>
            <a:r>
              <a:rPr lang="en-US" altLang="zh-TW" sz="2600" dirty="0" smtClean="0"/>
              <a:t>3.</a:t>
            </a:r>
            <a:r>
              <a:rPr lang="zh-TW" altLang="en-US" sz="2600" dirty="0" smtClean="0"/>
              <a:t>關於最佳解的判斷，思考很久在人會做的最佳判    斷這點上，如何做出最正確以及最接近人想法。</a:t>
            </a:r>
            <a:endParaRPr lang="en-US" altLang="zh-TW" sz="2600" dirty="0" smtClean="0"/>
          </a:p>
          <a:p>
            <a:pPr eaLnBrk="1" fontAlgn="auto" hangingPunct="1">
              <a:buFontTx/>
              <a:buNone/>
              <a:defRPr/>
            </a:pPr>
            <a:endParaRPr lang="zh-TW" altLang="en-US" sz="2600" dirty="0"/>
          </a:p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zh-TW" altLang="en-US" sz="2600" dirty="0"/>
              <a:t>解決方法</a:t>
            </a:r>
            <a:r>
              <a:rPr lang="en-US" altLang="zh-TW" sz="2600" dirty="0"/>
              <a:t>:</a:t>
            </a:r>
          </a:p>
          <a:p>
            <a:pPr eaLnBrk="1" fontAlgn="auto" hangingPunct="1">
              <a:buFontTx/>
              <a:buNone/>
              <a:defRPr/>
            </a:pPr>
            <a:r>
              <a:rPr lang="en-US" altLang="zh-TW" sz="2600" dirty="0"/>
              <a:t>   </a:t>
            </a:r>
            <a:r>
              <a:rPr lang="zh-TW" altLang="en-US" sz="2600" dirty="0"/>
              <a:t>雖然程式碼多，但是作者都有註解，只要看</a:t>
            </a:r>
            <a:r>
              <a:rPr lang="zh-TW" altLang="en-US" sz="2600" dirty="0" smtClean="0"/>
              <a:t>註解就   能</a:t>
            </a:r>
            <a:r>
              <a:rPr lang="zh-TW" altLang="en-US" sz="2600" dirty="0"/>
              <a:t>知道每個函式大概的功能為何，找到</a:t>
            </a:r>
            <a:r>
              <a:rPr lang="en-US" altLang="zh-TW" sz="2600" dirty="0"/>
              <a:t>bug</a:t>
            </a:r>
            <a:r>
              <a:rPr lang="zh-TW" altLang="en-US" sz="2600" dirty="0"/>
              <a:t>的來源後</a:t>
            </a:r>
            <a:r>
              <a:rPr lang="zh-TW" altLang="en-US" sz="2600" dirty="0" smtClean="0"/>
              <a:t>再去</a:t>
            </a:r>
            <a:r>
              <a:rPr lang="zh-TW" altLang="en-US" sz="2600" dirty="0"/>
              <a:t>修正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924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z="4800" dirty="0"/>
              <a:t>賓果</a:t>
            </a:r>
            <a:r>
              <a:rPr lang="zh-TW" altLang="en-US" sz="4800" dirty="0" smtClean="0"/>
              <a:t>─解說電腦判斷優先權</a:t>
            </a:r>
            <a:endParaRPr lang="zh-TW" altLang="en-US" sz="4800" dirty="0"/>
          </a:p>
        </p:txBody>
      </p:sp>
      <p:pic>
        <p:nvPicPr>
          <p:cNvPr id="30723" name="圖片 5" descr="初始優先等級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1773238"/>
            <a:ext cx="5327650" cy="408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755650" y="5949950"/>
            <a:ext cx="7924800" cy="1468438"/>
          </a:xfrm>
        </p:spPr>
        <p:txBody>
          <a:bodyPr/>
          <a:lstStyle/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zh-TW" altLang="en-US" sz="2600" dirty="0" smtClean="0"/>
              <a:t>若是橫</a:t>
            </a:r>
            <a:r>
              <a:rPr lang="en-US" altLang="zh-TW" sz="2600" dirty="0" smtClean="0"/>
              <a:t>/</a:t>
            </a:r>
            <a:r>
              <a:rPr lang="zh-TW" altLang="en-US" sz="2600" dirty="0" smtClean="0"/>
              <a:t>直</a:t>
            </a:r>
            <a:r>
              <a:rPr lang="en-US" altLang="zh-TW" sz="2600" dirty="0" smtClean="0"/>
              <a:t>/</a:t>
            </a:r>
            <a:r>
              <a:rPr lang="zh-TW" altLang="en-US" sz="2600" dirty="0" smtClean="0"/>
              <a:t>斜線已有劃掉，則優先權再加一               </a:t>
            </a:r>
            <a:r>
              <a:rPr lang="en-US" altLang="zh-TW" sz="2600" dirty="0" smtClean="0"/>
              <a:t>(</a:t>
            </a:r>
            <a:r>
              <a:rPr lang="zh-TW" altLang="en-US" sz="2600" dirty="0" smtClean="0"/>
              <a:t>可重複疊加</a:t>
            </a:r>
            <a:r>
              <a:rPr lang="en-US" altLang="zh-TW" sz="2600" dirty="0" smtClean="0"/>
              <a:t>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84213" y="1052513"/>
            <a:ext cx="7924800" cy="7207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/>
            </a:pPr>
            <a:endParaRPr kumimoji="0" lang="en-US" altLang="zh-TW" sz="2600" spc="30" dirty="0">
              <a:latin typeface="+mn-lt"/>
              <a:ea typeface="+mn-ea"/>
            </a:endParaRPr>
          </a:p>
        </p:txBody>
      </p:sp>
      <p:sp>
        <p:nvSpPr>
          <p:cNvPr id="30726" name="文字方塊 9"/>
          <p:cNvSpPr txBox="1">
            <a:spLocks noChangeArrowheads="1"/>
          </p:cNvSpPr>
          <p:nvPr/>
        </p:nvSpPr>
        <p:spPr bwMode="auto">
          <a:xfrm>
            <a:off x="0" y="1125538"/>
            <a:ext cx="91440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/>
              <a:t>                                                  </a:t>
            </a:r>
            <a:r>
              <a:rPr lang="zh-TW" altLang="en-US" sz="3000"/>
              <a:t>初始優先權</a:t>
            </a:r>
            <a:endParaRPr lang="en-US" altLang="zh-TW" sz="3000"/>
          </a:p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賓果(電腦勝)_3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549275"/>
            <a:ext cx="8964612" cy="672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0825" y="0"/>
            <a:ext cx="7924800" cy="652463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賓果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玩家</a:t>
            </a:r>
            <a:r>
              <a:rPr lang="en-US" altLang="zh-TW" dirty="0" err="1" smtClean="0"/>
              <a:t>vs</a:t>
            </a:r>
            <a:r>
              <a:rPr lang="zh-TW" altLang="en-US" dirty="0" smtClean="0"/>
              <a:t>電腦</a:t>
            </a:r>
            <a:r>
              <a:rPr lang="en-US" altLang="zh-TW" dirty="0" smtClean="0"/>
              <a:t>)</a:t>
            </a:r>
            <a:r>
              <a:rPr lang="zh-TW" altLang="en-US" dirty="0" smtClean="0"/>
              <a:t>對戰實況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19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zh-TW" altLang="zh-TW" sz="4800" dirty="0" smtClean="0"/>
              <a:t>用到的概念</a:t>
            </a:r>
            <a:endParaRPr lang="zh-TW" altLang="zh-TW" sz="480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0" y="1772816"/>
            <a:ext cx="8534400" cy="4349080"/>
          </a:xfrm>
        </p:spPr>
        <p:txBody>
          <a:bodyPr>
            <a:noAutofit/>
          </a:bodyPr>
          <a:lstStyle/>
          <a:p>
            <a:pPr lvl="0" algn="ctr"/>
            <a:r>
              <a:rPr lang="zh-TW" altLang="zh-TW" sz="3600" dirty="0" smtClean="0"/>
              <a:t>封裝</a:t>
            </a:r>
          </a:p>
          <a:p>
            <a:pPr algn="ctr" eaLnBrk="1" fontAlgn="auto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zh-TW" altLang="en-US" sz="3500" dirty="0" smtClean="0"/>
              <a:t>繼承</a:t>
            </a:r>
            <a:endParaRPr lang="en-US" altLang="zh-TW" sz="3500" dirty="0" smtClean="0"/>
          </a:p>
          <a:p>
            <a:pPr lvl="0" algn="ctr"/>
            <a:r>
              <a:rPr lang="zh-TW" altLang="zh-TW" sz="3600" dirty="0" smtClean="0"/>
              <a:t>多型</a:t>
            </a:r>
            <a:endParaRPr lang="en-US" altLang="zh-TW" sz="3600" dirty="0" smtClean="0"/>
          </a:p>
          <a:p>
            <a:pPr algn="ctr"/>
            <a:r>
              <a:rPr lang="zh-TW" altLang="zh-TW" sz="3600" dirty="0" smtClean="0"/>
              <a:t>讀寫檔</a:t>
            </a:r>
            <a:endParaRPr lang="en-US" altLang="zh-TW" sz="3600" dirty="0" smtClean="0"/>
          </a:p>
          <a:p>
            <a:pPr algn="ctr"/>
            <a:r>
              <a:rPr lang="zh-TW" altLang="zh-TW" sz="3600" dirty="0" smtClean="0"/>
              <a:t>例外處理</a:t>
            </a:r>
            <a:endParaRPr lang="en-US" altLang="zh-TW" sz="3600" dirty="0" smtClean="0"/>
          </a:p>
          <a:p>
            <a:pPr algn="ctr"/>
            <a:r>
              <a:rPr lang="en-US" altLang="zh-TW" sz="3600" dirty="0" smtClean="0"/>
              <a:t>Friend</a:t>
            </a:r>
            <a:r>
              <a:rPr lang="zh-TW" altLang="en-US" sz="3600" dirty="0" smtClean="0"/>
              <a:t>的運用</a:t>
            </a:r>
            <a:endParaRPr lang="zh-TW" altLang="zh-TW" sz="3600" dirty="0" smtClean="0"/>
          </a:p>
          <a:p>
            <a:pPr lvl="0"/>
            <a:endParaRPr lang="zh-TW" altLang="zh-TW" sz="3600" dirty="0" smtClean="0"/>
          </a:p>
          <a:p>
            <a:pPr eaLnBrk="1" fontAlgn="auto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zh-TW" altLang="zh-TW" sz="2800" dirty="0" smtClean="0"/>
          </a:p>
          <a:p>
            <a:pPr eaLnBrk="1" fontAlgn="auto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altLang="zh-TW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z="4800" dirty="0" smtClean="0"/>
              <a:t>台灣終極密碼</a:t>
            </a:r>
            <a:endParaRPr lang="zh-TW" altLang="en-US" sz="4800" dirty="0"/>
          </a:p>
        </p:txBody>
      </p:sp>
      <p:pic>
        <p:nvPicPr>
          <p:cNvPr id="32771" name="圖片 6" descr="終極密碼介紹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3600"/>
            <a:ext cx="9285288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z="4800" dirty="0" smtClean="0"/>
              <a:t>台灣終極密碼</a:t>
            </a:r>
            <a:endParaRPr lang="zh-TW" altLang="en-US" sz="4800" dirty="0"/>
          </a:p>
        </p:txBody>
      </p:sp>
      <p:pic>
        <p:nvPicPr>
          <p:cNvPr id="33795" name="內容版面配置區 1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6013" y="1989138"/>
            <a:ext cx="7072312" cy="1547812"/>
          </a:xfrm>
        </p:spPr>
      </p:pic>
      <p:pic>
        <p:nvPicPr>
          <p:cNvPr id="33796" name="圖片 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6013" y="5091113"/>
            <a:ext cx="2452687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圖片 3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6013" y="3933825"/>
            <a:ext cx="7072312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z="4800" dirty="0"/>
              <a:t>終極密碼</a:t>
            </a:r>
            <a:r>
              <a:rPr lang="zh-TW" altLang="en-US" sz="4800" dirty="0" smtClean="0"/>
              <a:t>─</a:t>
            </a:r>
            <a:r>
              <a:rPr lang="zh-TW" altLang="en-US" sz="4800" dirty="0"/>
              <a:t>瓶頸、解決方法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zh-TW" altLang="en-US" sz="2600" dirty="0"/>
              <a:t>瓶頸</a:t>
            </a:r>
            <a:r>
              <a:rPr lang="en-US" altLang="zh-TW" sz="2600" dirty="0"/>
              <a:t>:</a:t>
            </a:r>
          </a:p>
          <a:p>
            <a:pPr eaLnBrk="1" fontAlgn="auto" hangingPunct="1">
              <a:buFontTx/>
              <a:buNone/>
              <a:defRPr/>
            </a:pPr>
            <a:r>
              <a:rPr lang="en-US" altLang="zh-TW" sz="2600" dirty="0"/>
              <a:t>   </a:t>
            </a:r>
            <a:r>
              <a:rPr lang="en-US" altLang="zh-TW" sz="2600" dirty="0" smtClean="0"/>
              <a:t>1.</a:t>
            </a:r>
            <a:r>
              <a:rPr lang="zh-TW" altLang="en-US" sz="2600" dirty="0" smtClean="0"/>
              <a:t>原本設想要把</a:t>
            </a:r>
            <a:r>
              <a:rPr lang="en-US" altLang="zh-TW" sz="2600" dirty="0" smtClean="0"/>
              <a:t>1-1000</a:t>
            </a:r>
            <a:r>
              <a:rPr lang="zh-TW" altLang="en-US" sz="2600" dirty="0"/>
              <a:t>數字全部列出</a:t>
            </a:r>
            <a:r>
              <a:rPr lang="zh-TW" altLang="en-US" sz="2600" dirty="0" smtClean="0"/>
              <a:t>來，但因為版面問題，無法順利展出</a:t>
            </a:r>
            <a:endParaRPr lang="en-US" altLang="zh-TW" sz="2600" dirty="0"/>
          </a:p>
          <a:p>
            <a:pPr eaLnBrk="1" fontAlgn="auto" hangingPunct="1">
              <a:buFontTx/>
              <a:buNone/>
              <a:defRPr/>
            </a:pPr>
            <a:r>
              <a:rPr lang="en-US" altLang="zh-TW" sz="2600" dirty="0" smtClean="0"/>
              <a:t>   2.</a:t>
            </a:r>
            <a:r>
              <a:rPr lang="zh-TW" altLang="en-US" sz="2600" dirty="0" smtClean="0"/>
              <a:t>猜多次之後，畫面會顯得凌亂</a:t>
            </a:r>
            <a:endParaRPr lang="en-US" altLang="zh-TW" sz="2600" dirty="0" smtClean="0"/>
          </a:p>
          <a:p>
            <a:pPr eaLnBrk="1" fontAlgn="auto" hangingPunct="1">
              <a:buFontTx/>
              <a:buNone/>
              <a:defRPr/>
            </a:pPr>
            <a:endParaRPr lang="zh-TW" altLang="en-US" sz="2600" dirty="0"/>
          </a:p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zh-TW" altLang="en-US" sz="2600" dirty="0"/>
              <a:t>解決方法</a:t>
            </a:r>
            <a:r>
              <a:rPr lang="en-US" altLang="zh-TW" sz="2600" dirty="0"/>
              <a:t>:</a:t>
            </a:r>
          </a:p>
          <a:p>
            <a:pPr eaLnBrk="1" fontAlgn="auto" hangingPunct="1">
              <a:buFontTx/>
              <a:buNone/>
              <a:defRPr/>
            </a:pPr>
            <a:r>
              <a:rPr lang="en-US" altLang="zh-TW" sz="2600" dirty="0"/>
              <a:t>   </a:t>
            </a:r>
            <a:r>
              <a:rPr lang="zh-TW" altLang="en-US" sz="2600" dirty="0" smtClean="0"/>
              <a:t>將顯示方式改為較為精巧的「密碼範圍介在</a:t>
            </a:r>
            <a:r>
              <a:rPr lang="en-US" altLang="zh-TW" sz="2600" dirty="0" smtClean="0"/>
              <a:t>1</a:t>
            </a:r>
            <a:r>
              <a:rPr lang="zh-TW" altLang="en-US" sz="2600" dirty="0" smtClean="0"/>
              <a:t>到</a:t>
            </a:r>
            <a:r>
              <a:rPr lang="en-US" altLang="zh-TW" sz="2600" dirty="0" smtClean="0"/>
              <a:t>1000</a:t>
            </a:r>
            <a:r>
              <a:rPr lang="zh-TW" altLang="en-US" sz="2600" dirty="0" smtClean="0"/>
              <a:t>」並使用</a:t>
            </a:r>
            <a:r>
              <a:rPr lang="en-US" altLang="zh-TW" sz="2600" dirty="0" smtClean="0"/>
              <a:t>system(“</a:t>
            </a:r>
            <a:r>
              <a:rPr lang="en-US" altLang="zh-TW" sz="2600" dirty="0" err="1" smtClean="0"/>
              <a:t>cls</a:t>
            </a:r>
            <a:r>
              <a:rPr lang="en-US" altLang="zh-TW" sz="2600" dirty="0" smtClean="0"/>
              <a:t>”)</a:t>
            </a:r>
            <a:r>
              <a:rPr lang="zh-TW" altLang="en-US" sz="2600" dirty="0" smtClean="0"/>
              <a:t>來清除螢幕</a:t>
            </a:r>
            <a:r>
              <a:rPr lang="zh-TW" altLang="en-US" sz="2600" dirty="0"/>
              <a:t>。</a:t>
            </a:r>
            <a:endParaRPr lang="en-US" altLang="zh-TW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圖片 5" descr="blac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4652963"/>
            <a:ext cx="6932612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z="4800" dirty="0"/>
              <a:t>埃及金字塔迷宮</a:t>
            </a:r>
          </a:p>
        </p:txBody>
      </p:sp>
      <p:pic>
        <p:nvPicPr>
          <p:cNvPr id="35844" name="圖片 7" descr="迷宮介紹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492375"/>
            <a:ext cx="90932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圖片 5" descr="blac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4652963"/>
            <a:ext cx="6932612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z="4800" dirty="0"/>
              <a:t>埃及金字塔迷宮</a:t>
            </a:r>
          </a:p>
        </p:txBody>
      </p:sp>
      <p:pic>
        <p:nvPicPr>
          <p:cNvPr id="36868" name="Picture 4" descr="迷宮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410" t="656" b="478"/>
          <a:stretch>
            <a:fillRect/>
          </a:stretch>
        </p:blipFill>
        <p:spPr bwMode="auto">
          <a:xfrm>
            <a:off x="857250" y="1376363"/>
            <a:ext cx="7315200" cy="525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AutoShape 6"/>
          <p:cNvSpPr>
            <a:spLocks noChangeArrowheads="1"/>
          </p:cNvSpPr>
          <p:nvPr/>
        </p:nvSpPr>
        <p:spPr bwMode="auto">
          <a:xfrm>
            <a:off x="8027988" y="5732463"/>
            <a:ext cx="936625" cy="7207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70" name="AutoShape 7"/>
          <p:cNvSpPr>
            <a:spLocks noChangeArrowheads="1"/>
          </p:cNvSpPr>
          <p:nvPr/>
        </p:nvSpPr>
        <p:spPr bwMode="auto">
          <a:xfrm>
            <a:off x="1474788" y="1484313"/>
            <a:ext cx="936625" cy="431800"/>
          </a:xfrm>
          <a:prstGeom prst="rightArrow">
            <a:avLst>
              <a:gd name="adj1" fmla="val 50000"/>
              <a:gd name="adj2" fmla="val 542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z="4800" dirty="0"/>
              <a:t>迷宮</a:t>
            </a:r>
            <a:r>
              <a:rPr lang="zh-TW" altLang="en-US" sz="4800" dirty="0" smtClean="0"/>
              <a:t>─</a:t>
            </a:r>
            <a:r>
              <a:rPr lang="zh-TW" altLang="en-US" sz="4800" dirty="0"/>
              <a:t>引用、修改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eaLnBrk="1" fontAlgn="auto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zh-TW" altLang="en-US" sz="2600" dirty="0">
                <a:latin typeface="+mj-ea"/>
                <a:ea typeface="+mj-ea"/>
              </a:rPr>
              <a:t>引用</a:t>
            </a:r>
            <a:r>
              <a:rPr lang="en-US" altLang="zh-TW" sz="2600" dirty="0" smtClean="0">
                <a:latin typeface="+mj-ea"/>
                <a:ea typeface="+mj-ea"/>
              </a:rPr>
              <a:t>:</a:t>
            </a:r>
          </a:p>
          <a:p>
            <a:pPr marL="342900" lvl="1" indent="-342900" eaLnBrk="1" fontAlgn="auto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zh-TW" altLang="en-US" sz="2600" dirty="0" smtClean="0">
                <a:latin typeface="+mj-ea"/>
              </a:rPr>
              <a:t>     我們選取了兩組原始程式碼的其中一部分：手動走迷宮、產生固定迷宮地圖</a:t>
            </a:r>
            <a:endParaRPr lang="en-US" altLang="zh-TW" sz="2600" dirty="0" smtClean="0">
              <a:latin typeface="+mj-ea"/>
            </a:endParaRPr>
          </a:p>
          <a:p>
            <a:pPr eaLnBrk="1" fontAlgn="auto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zh-TW" altLang="en-US" sz="2600" dirty="0" smtClean="0">
                <a:latin typeface="+mj-ea"/>
                <a:ea typeface="+mj-ea"/>
              </a:rPr>
              <a:t>修改</a:t>
            </a:r>
            <a:r>
              <a:rPr lang="en-US" altLang="zh-TW" sz="2600" dirty="0" smtClean="0">
                <a:latin typeface="+mj-ea"/>
                <a:ea typeface="+mj-ea"/>
              </a:rPr>
              <a:t>:</a:t>
            </a:r>
          </a:p>
          <a:p>
            <a:pPr eaLnBrk="1" fontAlgn="auto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600" dirty="0" smtClean="0">
                <a:latin typeface="+mj-ea"/>
                <a:ea typeface="+mj-ea"/>
              </a:rPr>
              <a:t>   </a:t>
            </a:r>
            <a:r>
              <a:rPr lang="en-US" altLang="zh-TW" sz="2600" dirty="0">
                <a:latin typeface="+mj-ea"/>
                <a:ea typeface="+mj-ea"/>
              </a:rPr>
              <a:t>1</a:t>
            </a:r>
            <a:r>
              <a:rPr lang="en-US" altLang="zh-TW" sz="2600" dirty="0" smtClean="0">
                <a:latin typeface="+mj-ea"/>
                <a:ea typeface="+mj-ea"/>
              </a:rPr>
              <a:t>.</a:t>
            </a:r>
            <a:r>
              <a:rPr lang="zh-TW" altLang="en-US" sz="2600" dirty="0" smtClean="0">
                <a:latin typeface="+mj-ea"/>
                <a:ea typeface="+mj-ea"/>
              </a:rPr>
              <a:t>改為由方向鍵控制人物，以及亂數產生迷宮地圖</a:t>
            </a:r>
            <a:endParaRPr lang="zh-TW" altLang="en-US" sz="2600" dirty="0">
              <a:latin typeface="+mj-ea"/>
              <a:ea typeface="+mj-ea"/>
            </a:endParaRPr>
          </a:p>
          <a:p>
            <a:pPr eaLnBrk="1" fontAlgn="auto" hangingPunct="1">
              <a:lnSpc>
                <a:spcPct val="90000"/>
              </a:lnSpc>
              <a:buFontTx/>
              <a:buNone/>
              <a:defRPr/>
            </a:pPr>
            <a:r>
              <a:rPr lang="zh-TW" altLang="en-US" sz="2600" dirty="0">
                <a:latin typeface="+mj-ea"/>
                <a:ea typeface="+mj-ea"/>
              </a:rPr>
              <a:t>   </a:t>
            </a:r>
            <a:r>
              <a:rPr lang="en-US" altLang="zh-TW" sz="2600" dirty="0">
                <a:latin typeface="+mj-ea"/>
                <a:ea typeface="+mj-ea"/>
              </a:rPr>
              <a:t>2</a:t>
            </a:r>
            <a:r>
              <a:rPr lang="en-US" altLang="zh-TW" sz="2600" dirty="0" smtClean="0">
                <a:latin typeface="+mj-ea"/>
                <a:ea typeface="+mj-ea"/>
              </a:rPr>
              <a:t>.</a:t>
            </a:r>
            <a:r>
              <a:rPr lang="zh-TW" altLang="en-US" sz="2600" dirty="0">
                <a:latin typeface="+mj-ea"/>
              </a:rPr>
              <a:t>修正原程式碼的起點與終點與</a:t>
            </a:r>
            <a:r>
              <a:rPr lang="zh-TW" altLang="en-US" sz="2600" dirty="0" smtClean="0">
                <a:latin typeface="+mj-ea"/>
              </a:rPr>
              <a:t>判定</a:t>
            </a:r>
            <a:endParaRPr lang="en-US" altLang="zh-TW" sz="2600" dirty="0">
              <a:latin typeface="+mj-ea"/>
            </a:endParaRPr>
          </a:p>
          <a:p>
            <a:pPr eaLnBrk="1" fontAlgn="auto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zh-TW" altLang="en-US" sz="2600" dirty="0" smtClean="0">
                <a:latin typeface="+mj-ea"/>
                <a:ea typeface="+mj-ea"/>
              </a:rPr>
              <a:t>   </a:t>
            </a:r>
            <a:r>
              <a:rPr lang="en-US" altLang="zh-TW" sz="2600" dirty="0" smtClean="0">
                <a:latin typeface="+mj-ea"/>
                <a:ea typeface="+mj-ea"/>
              </a:rPr>
              <a:t>3.</a:t>
            </a:r>
            <a:r>
              <a:rPr lang="zh-TW" altLang="en-US" sz="2600" dirty="0">
                <a:latin typeface="+mj-ea"/>
              </a:rPr>
              <a:t>增加程式碼的成功</a:t>
            </a:r>
            <a:r>
              <a:rPr lang="zh-TW" altLang="en-US" sz="2600" dirty="0" smtClean="0">
                <a:latin typeface="+mj-ea"/>
              </a:rPr>
              <a:t>判斷</a:t>
            </a:r>
            <a:endParaRPr lang="en-US" altLang="zh-TW" sz="2600" dirty="0" smtClean="0">
              <a:latin typeface="+mj-ea"/>
            </a:endParaRPr>
          </a:p>
          <a:p>
            <a:pPr eaLnBrk="1" fontAlgn="auto" hangingPunct="1">
              <a:lnSpc>
                <a:spcPct val="90000"/>
              </a:lnSpc>
              <a:buFont typeface="Arial" charset="0"/>
              <a:buNone/>
              <a:defRPr/>
            </a:pPr>
            <a:endParaRPr lang="en-US" altLang="zh-TW" sz="2600" dirty="0" smtClean="0">
              <a:latin typeface="+mj-ea"/>
            </a:endParaRPr>
          </a:p>
          <a:p>
            <a:pPr eaLnBrk="1" fontAlgn="auto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zh-TW" altLang="en-US" sz="2600" dirty="0" smtClean="0">
                <a:latin typeface="+mj-ea"/>
                <a:ea typeface="+mj-ea"/>
              </a:rPr>
              <a:t>原始碼：</a:t>
            </a:r>
            <a:r>
              <a:rPr lang="en-US" altLang="zh-TW" sz="2600" dirty="0">
                <a:solidFill>
                  <a:srgbClr val="FF0000"/>
                </a:solidFill>
              </a:rPr>
              <a:t> http</a:t>
            </a:r>
            <a:r>
              <a:rPr lang="en-US" altLang="zh-TW" sz="2600">
                <a:solidFill>
                  <a:srgbClr val="FF0000"/>
                </a:solidFill>
              </a:rPr>
              <a:t>://</a:t>
            </a:r>
            <a:r>
              <a:rPr lang="en-US" altLang="zh-TW" sz="2600" smtClean="0">
                <a:solidFill>
                  <a:srgbClr val="FF0000"/>
                </a:solidFill>
              </a:rPr>
              <a:t>nbpblog.pixnet.net/blog/post/27531034</a:t>
            </a:r>
            <a:endParaRPr lang="en-US" altLang="zh-TW" sz="2600" dirty="0" smtClean="0">
              <a:solidFill>
                <a:srgbClr val="FF0000"/>
              </a:solidFill>
            </a:endParaRPr>
          </a:p>
          <a:p>
            <a:pPr eaLnBrk="1" fontAlgn="auto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altLang="zh-TW" sz="2600" dirty="0" smtClean="0">
                <a:solidFill>
                  <a:srgbClr val="FF0000"/>
                </a:solidFill>
              </a:rPr>
              <a:t> </a:t>
            </a:r>
            <a:r>
              <a:rPr lang="en-US" altLang="zh-TW" sz="2600" dirty="0">
                <a:solidFill>
                  <a:srgbClr val="FF0000"/>
                </a:solidFill>
              </a:rPr>
              <a:t>http</a:t>
            </a:r>
            <a:r>
              <a:rPr lang="en-US" altLang="zh-TW" sz="2600" dirty="0" smtClean="0">
                <a:solidFill>
                  <a:srgbClr val="FF0000"/>
                </a:solidFill>
              </a:rPr>
              <a:t>://bbs.mychat.to/reads.php?tid=246294&amp;page=4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z="4800" dirty="0"/>
              <a:t>迷宮</a:t>
            </a:r>
            <a:r>
              <a:rPr lang="zh-TW" altLang="en-US" sz="4800" dirty="0" smtClean="0"/>
              <a:t>─</a:t>
            </a:r>
            <a:r>
              <a:rPr lang="zh-TW" altLang="en-US" sz="4800" dirty="0"/>
              <a:t>瓶頸、解決方法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09600" y="1889125"/>
            <a:ext cx="7924800" cy="4852988"/>
          </a:xfrm>
        </p:spPr>
        <p:txBody>
          <a:bodyPr/>
          <a:lstStyle/>
          <a:p>
            <a:pPr eaLnBrk="1" fontAlgn="auto" hangingPunct="1">
              <a:lnSpc>
                <a:spcPts val="120"/>
              </a:lnSpc>
              <a:buFont typeface="Arial" pitchFamily="34" charset="0"/>
              <a:buChar char="•"/>
              <a:defRPr/>
            </a:pPr>
            <a:r>
              <a:rPr lang="zh-TW" altLang="en-US" sz="2600" dirty="0"/>
              <a:t>瓶頸</a:t>
            </a:r>
            <a:r>
              <a:rPr lang="en-US" altLang="zh-TW" sz="2600" dirty="0"/>
              <a:t>:</a:t>
            </a:r>
          </a:p>
          <a:p>
            <a:pPr eaLnBrk="1" fontAlgn="auto" hangingPunct="1">
              <a:buFontTx/>
              <a:buNone/>
              <a:defRPr/>
            </a:pPr>
            <a:r>
              <a:rPr lang="en-US" altLang="zh-TW" sz="2600" dirty="0"/>
              <a:t>   </a:t>
            </a:r>
            <a:r>
              <a:rPr lang="en-US" altLang="zh-TW" sz="2600" dirty="0" smtClean="0"/>
              <a:t>1.</a:t>
            </a:r>
            <a:r>
              <a:rPr lang="zh-TW" altLang="en-US" sz="2600" dirty="0" smtClean="0"/>
              <a:t>原本原本程式碼只有一張迷宮地圖，但若是用亂數跑地圖的話，易有死迷宮</a:t>
            </a:r>
            <a:endParaRPr lang="en-US" altLang="zh-TW" sz="2600" dirty="0" smtClean="0"/>
          </a:p>
          <a:p>
            <a:pPr eaLnBrk="1" fontAlgn="auto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altLang="zh-TW" sz="2600" dirty="0" smtClean="0"/>
              <a:t>   2.</a:t>
            </a:r>
            <a:r>
              <a:rPr lang="zh-TW" altLang="en-US" sz="2600" dirty="0" smtClean="0"/>
              <a:t>迷宮的</a:t>
            </a:r>
            <a:r>
              <a:rPr lang="zh-TW" altLang="en-US" sz="2600" dirty="0" smtClean="0">
                <a:latin typeface="+mj-ea"/>
              </a:rPr>
              <a:t>成功判斷若僅是脫出，對使用者來說太過容易通關</a:t>
            </a:r>
            <a:endParaRPr lang="en-US" altLang="zh-TW" sz="2600" dirty="0" smtClean="0">
              <a:latin typeface="+mj-ea"/>
            </a:endParaRPr>
          </a:p>
          <a:p>
            <a:pPr eaLnBrk="1" fontAlgn="auto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zh-TW" altLang="en-US" sz="2600" dirty="0" smtClean="0">
                <a:latin typeface="+mj-ea"/>
              </a:rPr>
              <a:t>   </a:t>
            </a:r>
            <a:r>
              <a:rPr lang="en-US" altLang="zh-TW" sz="2600" dirty="0" smtClean="0">
                <a:latin typeface="+mj-ea"/>
              </a:rPr>
              <a:t>3.</a:t>
            </a:r>
            <a:r>
              <a:rPr lang="zh-TW" altLang="en-US" sz="2600" dirty="0" smtClean="0">
                <a:latin typeface="+mj-ea"/>
              </a:rPr>
              <a:t>亂數產生迷宮地圖會遇到「卡死」的狀況，無法到達終點</a:t>
            </a:r>
            <a:endParaRPr lang="zh-TW" altLang="en-US" sz="2600" dirty="0"/>
          </a:p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zh-TW" altLang="en-US" sz="2600" dirty="0"/>
              <a:t>解決方法</a:t>
            </a:r>
            <a:r>
              <a:rPr lang="en-US" altLang="zh-TW" sz="2600" dirty="0"/>
              <a:t>:</a:t>
            </a:r>
          </a:p>
          <a:p>
            <a:pPr eaLnBrk="1" fontAlgn="auto" hangingPunct="1">
              <a:buFontTx/>
              <a:buNone/>
              <a:defRPr/>
            </a:pPr>
            <a:r>
              <a:rPr lang="en-US" altLang="zh-TW" sz="2600" dirty="0"/>
              <a:t>   </a:t>
            </a:r>
            <a:r>
              <a:rPr lang="zh-TW" altLang="en-US" sz="2600" dirty="0" smtClean="0"/>
              <a:t>利用先留路再建牆的方式，來建立比較難死的迷宮地圖；增加步數限制，使難度增加。</a:t>
            </a:r>
            <a:endParaRPr lang="en-US" altLang="zh-TW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z="4800" dirty="0"/>
              <a:t>小遊戲破關畫面</a:t>
            </a:r>
          </a:p>
        </p:txBody>
      </p:sp>
      <p:pic>
        <p:nvPicPr>
          <p:cNvPr id="39939" name="Picture 4" descr="破小遊戲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433" t="1227" r="14560" b="26836"/>
          <a:stretch>
            <a:fillRect/>
          </a:stretch>
        </p:blipFill>
        <p:spPr bwMode="auto">
          <a:xfrm>
            <a:off x="990600" y="2451100"/>
            <a:ext cx="7162800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z="4800" dirty="0"/>
              <a:t>存讀檔</a:t>
            </a:r>
          </a:p>
        </p:txBody>
      </p:sp>
      <p:pic>
        <p:nvPicPr>
          <p:cNvPr id="40963" name="Picture 4" descr="存檔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2"/>
              </a:clrFrom>
              <a:clrTo>
                <a:srgbClr val="000002">
                  <a:alpha val="0"/>
                </a:srgbClr>
              </a:clrTo>
            </a:clrChange>
          </a:blip>
          <a:srcRect t="5511" r="14615" b="35080"/>
          <a:stretch>
            <a:fillRect/>
          </a:stretch>
        </p:blipFill>
        <p:spPr bwMode="auto">
          <a:xfrm>
            <a:off x="1008063" y="1844675"/>
            <a:ext cx="7127875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4" name="Picture 5" descr="讀檔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r="10295" b="26167"/>
          <a:stretch>
            <a:fillRect/>
          </a:stretch>
        </p:blipFill>
        <p:spPr bwMode="auto">
          <a:xfrm>
            <a:off x="1008063" y="4102100"/>
            <a:ext cx="7127875" cy="155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z="4800" dirty="0"/>
              <a:t>活力餐廳</a:t>
            </a:r>
          </a:p>
        </p:txBody>
      </p:sp>
      <p:pic>
        <p:nvPicPr>
          <p:cNvPr id="41987" name="Picture 4" descr="餐廳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369" t="662" r="10048" b="15569"/>
          <a:stretch>
            <a:fillRect/>
          </a:stretch>
        </p:blipFill>
        <p:spPr bwMode="auto">
          <a:xfrm>
            <a:off x="1257300" y="1449388"/>
            <a:ext cx="662940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內容版面配置區 8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9500" y="2420938"/>
            <a:ext cx="7270750" cy="1312862"/>
          </a:xfrm>
          <a:solidFill>
            <a:schemeClr val="bg1"/>
          </a:solidFill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950" y="3933825"/>
            <a:ext cx="18669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 descr="開頭畫面"/>
          <p:cNvPicPr>
            <a:picLocks noChangeAspect="1" noChangeArrowheads="1"/>
          </p:cNvPicPr>
          <p:nvPr/>
        </p:nvPicPr>
        <p:blipFill>
          <a:blip r:embed="rId4" cstate="print"/>
          <a:srcRect t="4585" r="9930" b="31554"/>
          <a:stretch>
            <a:fillRect/>
          </a:stretch>
        </p:blipFill>
        <p:spPr bwMode="auto">
          <a:xfrm>
            <a:off x="1084263" y="2420938"/>
            <a:ext cx="7270750" cy="131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zh-TW" altLang="zh-TW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5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圖片 3" descr="blac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4868863"/>
            <a:ext cx="7272337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7924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z="4800" dirty="0"/>
              <a:t>有間銀行</a:t>
            </a:r>
          </a:p>
        </p:txBody>
      </p:sp>
      <p:pic>
        <p:nvPicPr>
          <p:cNvPr id="43012" name="Picture 4" descr="銀行"/>
          <p:cNvPicPr>
            <a:picLocks noChangeAspect="1" noChangeArrowheads="1"/>
          </p:cNvPicPr>
          <p:nvPr/>
        </p:nvPicPr>
        <p:blipFill>
          <a:blip r:embed="rId3" cstate="print"/>
          <a:srcRect l="929" t="1447" r="23071" b="12251"/>
          <a:stretch>
            <a:fillRect/>
          </a:stretch>
        </p:blipFill>
        <p:spPr bwMode="auto">
          <a:xfrm>
            <a:off x="2411413" y="1341438"/>
            <a:ext cx="4135437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z="4800" dirty="0"/>
              <a:t>玩家狀態</a:t>
            </a:r>
          </a:p>
        </p:txBody>
      </p:sp>
      <p:pic>
        <p:nvPicPr>
          <p:cNvPr id="44035" name="Picture 4" descr="狀態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877" t="2310" r="28355" b="27940"/>
          <a:stretch>
            <a:fillRect/>
          </a:stretch>
        </p:blipFill>
        <p:spPr bwMode="auto">
          <a:xfrm>
            <a:off x="1641475" y="1946275"/>
            <a:ext cx="5861050" cy="2965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圖片 4" descr="blac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4581525"/>
            <a:ext cx="79216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924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z="4800" dirty="0"/>
              <a:t>成就列表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1042988" y="1555750"/>
            <a:ext cx="720725" cy="4537075"/>
          </a:xfrm>
        </p:spPr>
        <p:txBody>
          <a:bodyPr vert="eaVert">
            <a:noAutofit/>
          </a:bodyPr>
          <a:lstStyle/>
          <a:p>
            <a:pPr algn="ctr" eaLnBrk="1" fontAlgn="auto" hangingPunct="1">
              <a:buFontTx/>
              <a:buNone/>
              <a:defRPr/>
            </a:pPr>
            <a:r>
              <a:rPr lang="zh-TW" altLang="en-US" sz="3200" dirty="0" smtClean="0">
                <a:solidFill>
                  <a:schemeClr val="tx2"/>
                </a:solidFill>
              </a:rPr>
              <a:t>請各位自行摸索</a:t>
            </a:r>
            <a:r>
              <a:rPr lang="en-US" altLang="zh-TW" sz="3200" dirty="0" smtClean="0">
                <a:solidFill>
                  <a:schemeClr val="tx2"/>
                </a:solidFill>
                <a:sym typeface="Wingdings" pitchFamily="2" charset="2"/>
              </a:rPr>
              <a:t></a:t>
            </a:r>
            <a:endParaRPr lang="en-US" altLang="zh-TW" sz="3200" dirty="0">
              <a:solidFill>
                <a:schemeClr val="tx2"/>
              </a:solidFill>
            </a:endParaRPr>
          </a:p>
        </p:txBody>
      </p:sp>
      <p:pic>
        <p:nvPicPr>
          <p:cNvPr id="45061" name="Picture 4" descr="成就"/>
          <p:cNvPicPr>
            <a:picLocks noChangeAspect="1" noChangeArrowheads="1"/>
          </p:cNvPicPr>
          <p:nvPr/>
        </p:nvPicPr>
        <p:blipFill>
          <a:blip r:embed="rId3" cstate="print"/>
          <a:srcRect l="659" t="858" r="11530" b="17485"/>
          <a:stretch>
            <a:fillRect/>
          </a:stretch>
        </p:blipFill>
        <p:spPr bwMode="auto">
          <a:xfrm>
            <a:off x="2270125" y="1454150"/>
            <a:ext cx="460375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圖片 4" descr="blac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4581525"/>
            <a:ext cx="79216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7924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z="4800" dirty="0" smtClean="0"/>
              <a:t>成就稱號大公開</a:t>
            </a:r>
            <a:endParaRPr lang="zh-TW" altLang="en-US" sz="4800" dirty="0"/>
          </a:p>
        </p:txBody>
      </p:sp>
      <p:sp>
        <p:nvSpPr>
          <p:cNvPr id="46084" name="文字方塊 5"/>
          <p:cNvSpPr txBox="1">
            <a:spLocks noChangeArrowheads="1"/>
          </p:cNvSpPr>
          <p:nvPr/>
        </p:nvSpPr>
        <p:spPr bwMode="auto">
          <a:xfrm>
            <a:off x="323850" y="1628775"/>
            <a:ext cx="8640763" cy="886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3000"/>
              <a:t>稱號</a:t>
            </a:r>
            <a:r>
              <a:rPr lang="en-US" altLang="zh-TW" sz="3000"/>
              <a:t>1</a:t>
            </a:r>
            <a:r>
              <a:rPr lang="zh-TW" altLang="en-US" sz="3000"/>
              <a:t>  →踩地雷過關</a:t>
            </a:r>
            <a:r>
              <a:rPr lang="en-US" altLang="zh-TW" sz="3000"/>
              <a:t>3</a:t>
            </a:r>
            <a:r>
              <a:rPr lang="zh-TW" altLang="en-US" sz="3000"/>
              <a:t>次</a:t>
            </a:r>
            <a:r>
              <a:rPr lang="en-US" altLang="zh-TW" sz="3000"/>
              <a:t>: </a:t>
            </a:r>
            <a:r>
              <a:rPr lang="zh-TW" altLang="en-US" sz="3000"/>
              <a:t>        地雷王</a:t>
            </a:r>
          </a:p>
          <a:p>
            <a:r>
              <a:rPr lang="zh-TW" altLang="en-US" sz="3000"/>
              <a:t>稱號</a:t>
            </a:r>
            <a:r>
              <a:rPr lang="en-US" altLang="zh-TW" sz="3000"/>
              <a:t>2</a:t>
            </a:r>
            <a:r>
              <a:rPr lang="zh-TW" altLang="en-US" sz="3000"/>
              <a:t>  →巨石陣</a:t>
            </a:r>
            <a:r>
              <a:rPr lang="en-US" altLang="zh-TW" sz="3000"/>
              <a:t>100</a:t>
            </a:r>
            <a:r>
              <a:rPr lang="zh-TW" altLang="en-US" sz="3000"/>
              <a:t>步內通關</a:t>
            </a:r>
            <a:r>
              <a:rPr lang="en-US" altLang="zh-TW" sz="3000"/>
              <a:t>: </a:t>
            </a:r>
            <a:r>
              <a:rPr lang="zh-TW" altLang="en-US" sz="3000"/>
              <a:t> 神之手</a:t>
            </a:r>
          </a:p>
          <a:p>
            <a:r>
              <a:rPr lang="zh-TW" altLang="en-US" sz="3000"/>
              <a:t>稱號</a:t>
            </a:r>
            <a:r>
              <a:rPr lang="en-US" altLang="zh-TW" sz="3000"/>
              <a:t>3</a:t>
            </a:r>
            <a:r>
              <a:rPr lang="zh-TW" altLang="en-US" sz="3000"/>
              <a:t>  →巨石陣</a:t>
            </a:r>
            <a:r>
              <a:rPr lang="en-US" altLang="zh-TW" sz="3000"/>
              <a:t>3</a:t>
            </a:r>
            <a:r>
              <a:rPr lang="zh-TW" altLang="en-US" sz="3000"/>
              <a:t>次解不出</a:t>
            </a:r>
            <a:r>
              <a:rPr lang="en-US" altLang="zh-TW" sz="3000"/>
              <a:t>: </a:t>
            </a:r>
            <a:r>
              <a:rPr lang="zh-TW" altLang="en-US" sz="3000"/>
              <a:t>     打醬油會的會長</a:t>
            </a:r>
          </a:p>
          <a:p>
            <a:r>
              <a:rPr lang="zh-TW" altLang="en-US" sz="3000"/>
              <a:t>稱號</a:t>
            </a:r>
            <a:r>
              <a:rPr lang="en-US" altLang="zh-TW" sz="3000"/>
              <a:t>4</a:t>
            </a:r>
            <a:r>
              <a:rPr lang="zh-TW" altLang="en-US" sz="3000"/>
              <a:t>  →存錢次數達</a:t>
            </a:r>
            <a:r>
              <a:rPr lang="en-US" altLang="zh-TW" sz="3000"/>
              <a:t>5</a:t>
            </a:r>
            <a:r>
              <a:rPr lang="zh-TW" altLang="en-US" sz="3000"/>
              <a:t>次</a:t>
            </a:r>
            <a:r>
              <a:rPr lang="en-US" altLang="zh-TW" sz="3000"/>
              <a:t>: </a:t>
            </a:r>
            <a:r>
              <a:rPr lang="zh-TW" altLang="en-US" sz="3000"/>
              <a:t>        守財奴</a:t>
            </a:r>
          </a:p>
          <a:p>
            <a:r>
              <a:rPr lang="zh-TW" altLang="en-US" sz="3000"/>
              <a:t>稱號</a:t>
            </a:r>
            <a:r>
              <a:rPr lang="en-US" altLang="zh-TW" sz="3000"/>
              <a:t>5</a:t>
            </a:r>
            <a:r>
              <a:rPr lang="zh-TW" altLang="en-US" sz="3000"/>
              <a:t>  →麥噹噹點餐</a:t>
            </a:r>
            <a:r>
              <a:rPr lang="en-US" altLang="zh-TW" sz="3000"/>
              <a:t>5</a:t>
            </a:r>
            <a:r>
              <a:rPr lang="zh-TW" altLang="en-US" sz="3000"/>
              <a:t>次</a:t>
            </a:r>
            <a:r>
              <a:rPr lang="en-US" altLang="zh-TW" sz="3000"/>
              <a:t>: </a:t>
            </a:r>
            <a:r>
              <a:rPr lang="zh-TW" altLang="en-US" sz="3000"/>
              <a:t>        麥噹噹屁孩</a:t>
            </a:r>
          </a:p>
          <a:p>
            <a:r>
              <a:rPr lang="zh-TW" altLang="en-US" sz="3000"/>
              <a:t>稱號</a:t>
            </a:r>
            <a:r>
              <a:rPr lang="en-US" altLang="zh-TW" sz="3000"/>
              <a:t>6</a:t>
            </a:r>
            <a:r>
              <a:rPr lang="zh-TW" altLang="en-US" sz="3000"/>
              <a:t>  →持有錢達</a:t>
            </a:r>
            <a:r>
              <a:rPr lang="en-US" altLang="zh-TW" sz="3000"/>
              <a:t>80</a:t>
            </a:r>
            <a:r>
              <a:rPr lang="zh-TW" altLang="en-US" sz="3000"/>
              <a:t>萬</a:t>
            </a:r>
            <a:r>
              <a:rPr lang="en-US" altLang="zh-TW" sz="3000"/>
              <a:t>: </a:t>
            </a:r>
            <a:r>
              <a:rPr lang="zh-TW" altLang="en-US" sz="3000"/>
              <a:t>          好野人</a:t>
            </a:r>
          </a:p>
          <a:p>
            <a:r>
              <a:rPr lang="zh-TW" altLang="en-US" sz="3000"/>
              <a:t>稱號</a:t>
            </a:r>
            <a:r>
              <a:rPr lang="en-US" altLang="zh-TW" sz="3000"/>
              <a:t>7</a:t>
            </a:r>
            <a:r>
              <a:rPr lang="zh-TW" altLang="en-US" sz="3000"/>
              <a:t>  →存款達</a:t>
            </a:r>
            <a:r>
              <a:rPr lang="en-US" altLang="zh-TW" sz="3000"/>
              <a:t>80</a:t>
            </a:r>
            <a:r>
              <a:rPr lang="zh-TW" altLang="en-US" sz="3000"/>
              <a:t>萬</a:t>
            </a:r>
            <a:r>
              <a:rPr lang="en-US" altLang="zh-TW" sz="3000"/>
              <a:t>: </a:t>
            </a:r>
            <a:r>
              <a:rPr lang="zh-TW" altLang="en-US" sz="3000"/>
              <a:t>              大富豪</a:t>
            </a:r>
          </a:p>
          <a:p>
            <a:r>
              <a:rPr lang="zh-TW" altLang="en-US" sz="3000"/>
              <a:t>稱號</a:t>
            </a:r>
            <a:r>
              <a:rPr lang="en-US" altLang="zh-TW" sz="3000"/>
              <a:t>8</a:t>
            </a:r>
            <a:r>
              <a:rPr lang="zh-TW" altLang="en-US" sz="3000"/>
              <a:t>  →</a:t>
            </a:r>
            <a:r>
              <a:rPr lang="en-US" altLang="zh-TW" sz="3000"/>
              <a:t>AP</a:t>
            </a:r>
            <a:r>
              <a:rPr lang="zh-TW" altLang="en-US" sz="3000"/>
              <a:t>數值達</a:t>
            </a:r>
            <a:r>
              <a:rPr lang="en-US" altLang="zh-TW" sz="3000"/>
              <a:t>1</a:t>
            </a:r>
            <a:r>
              <a:rPr lang="zh-TW" altLang="en-US" sz="3000"/>
              <a:t>萬點</a:t>
            </a:r>
            <a:r>
              <a:rPr lang="en-US" altLang="zh-TW" sz="3000"/>
              <a:t>: </a:t>
            </a:r>
            <a:r>
              <a:rPr lang="zh-TW" altLang="en-US" sz="3000"/>
              <a:t>       行動魔人</a:t>
            </a:r>
          </a:p>
          <a:p>
            <a:r>
              <a:rPr lang="zh-TW" altLang="en-US" sz="3000"/>
              <a:t>稱號</a:t>
            </a:r>
            <a:r>
              <a:rPr lang="en-US" altLang="zh-TW" sz="3000"/>
              <a:t>9</a:t>
            </a:r>
            <a:r>
              <a:rPr lang="zh-TW" altLang="en-US" sz="3000"/>
              <a:t>  →成就</a:t>
            </a:r>
            <a:r>
              <a:rPr lang="en-US" altLang="zh-TW" sz="3000"/>
              <a:t>1+2</a:t>
            </a:r>
            <a:r>
              <a:rPr lang="zh-TW" altLang="en-US" sz="3000"/>
              <a:t>皆達成</a:t>
            </a:r>
            <a:r>
              <a:rPr lang="en-US" altLang="zh-TW" sz="3000"/>
              <a:t>: </a:t>
            </a:r>
            <a:r>
              <a:rPr lang="zh-TW" altLang="en-US" sz="3000"/>
              <a:t>        神一般的存在</a:t>
            </a:r>
          </a:p>
          <a:p>
            <a:r>
              <a:rPr lang="zh-TW" altLang="en-US" sz="3000"/>
              <a:t>稱號</a:t>
            </a:r>
            <a:r>
              <a:rPr lang="en-US" altLang="zh-TW" sz="3000"/>
              <a:t>10</a:t>
            </a:r>
            <a:r>
              <a:rPr lang="zh-TW" altLang="en-US" sz="3000"/>
              <a:t>→全成就達成</a:t>
            </a:r>
            <a:r>
              <a:rPr lang="en-US" altLang="zh-TW" sz="3000"/>
              <a:t>(1~9): </a:t>
            </a:r>
            <a:r>
              <a:rPr lang="zh-TW" altLang="en-US" sz="3000"/>
              <a:t>      至尊</a:t>
            </a:r>
            <a:endParaRPr lang="en-US" altLang="zh-TW" sz="3000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圖片 4" descr="black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4581525"/>
            <a:ext cx="79216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破關影片(含音樂)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0650" y="657225"/>
            <a:ext cx="8772525" cy="657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-315913"/>
            <a:ext cx="7924800" cy="1143001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z="4800" dirty="0" smtClean="0"/>
              <a:t>破關慶祝動畫</a:t>
            </a:r>
            <a:endParaRPr lang="zh-TW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圖片 4" descr="whit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038725"/>
            <a:ext cx="91440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5" name="圖片 3" descr="whit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6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3" cstate="print"/>
          <a:srcRect l="917" t="-2727" r="4204" b="-2"/>
          <a:stretch>
            <a:fillRect/>
          </a:stretch>
        </p:blipFill>
        <p:spPr bwMode="auto">
          <a:xfrm>
            <a:off x="0" y="908050"/>
            <a:ext cx="9144000" cy="5626100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11413" y="188913"/>
            <a:ext cx="7924800" cy="723900"/>
          </a:xfrm>
        </p:spPr>
        <p:txBody>
          <a:bodyPr/>
          <a:lstStyle/>
          <a:p>
            <a:pPr>
              <a:defRPr/>
            </a:pPr>
            <a:r>
              <a:rPr lang="zh-TW" altLang="en-US" sz="4800" b="1" dirty="0" smtClean="0">
                <a:solidFill>
                  <a:schemeClr val="bg1"/>
                </a:solidFill>
              </a:rPr>
              <a:t>封裝示意圖</a:t>
            </a:r>
            <a:endParaRPr lang="zh-TW" altLang="en-US" sz="4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圖片 4" descr="whit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038725"/>
            <a:ext cx="91440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9" name="圖片 3" descr="whit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39975" y="115888"/>
            <a:ext cx="7924800" cy="725487"/>
          </a:xfrm>
        </p:spPr>
        <p:txBody>
          <a:bodyPr/>
          <a:lstStyle/>
          <a:p>
            <a:pPr>
              <a:defRPr/>
            </a:pPr>
            <a:r>
              <a:rPr lang="zh-TW" altLang="en-US" sz="4800" b="1" dirty="0" smtClean="0">
                <a:solidFill>
                  <a:schemeClr val="bg1"/>
                </a:solidFill>
              </a:rPr>
              <a:t>繼承示意圖</a:t>
            </a:r>
            <a:endParaRPr lang="zh-TW" altLang="en-US" sz="4800" b="1" dirty="0">
              <a:solidFill>
                <a:schemeClr val="bg1"/>
              </a:solidFill>
            </a:endParaRPr>
          </a:p>
        </p:txBody>
      </p:sp>
      <p:pic>
        <p:nvPicPr>
          <p:cNvPr id="50181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36613"/>
            <a:ext cx="9231313" cy="54721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圖片 5" descr="whit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038725"/>
            <a:ext cx="91440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3" name="圖片 3" descr="whit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5513" y="0"/>
            <a:ext cx="7924800" cy="796925"/>
          </a:xfrm>
        </p:spPr>
        <p:txBody>
          <a:bodyPr/>
          <a:lstStyle/>
          <a:p>
            <a:pPr>
              <a:defRPr/>
            </a:pPr>
            <a:r>
              <a:rPr lang="zh-TW" altLang="en-US" sz="4800" b="1" dirty="0">
                <a:solidFill>
                  <a:schemeClr val="bg1"/>
                </a:solidFill>
              </a:rPr>
              <a:t>多型示意圖</a:t>
            </a:r>
          </a:p>
        </p:txBody>
      </p:sp>
      <p:pic>
        <p:nvPicPr>
          <p:cNvPr id="51205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65175"/>
            <a:ext cx="9144000" cy="59483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pic>
        <p:nvPicPr>
          <p:cNvPr id="52227" name="內容版面配置區 5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7950" y="-26988"/>
            <a:ext cx="9748838" cy="6884988"/>
          </a:xfrm>
        </p:spPr>
      </p:pic>
      <p:sp>
        <p:nvSpPr>
          <p:cNvPr id="8" name="矩形 7"/>
          <p:cNvSpPr/>
          <p:nvPr/>
        </p:nvSpPr>
        <p:spPr>
          <a:xfrm>
            <a:off x="-123976" y="4330839"/>
            <a:ext cx="4047904" cy="2554545"/>
          </a:xfrm>
          <a:prstGeom prst="rect">
            <a:avLst/>
          </a:prstGeom>
          <a:noFill/>
          <a:scene3d>
            <a:camera prst="orthographicFront"/>
            <a:lightRig rig="balanced" dir="t">
              <a:rot lat="0" lon="0" rev="2100000"/>
            </a:lightRig>
          </a:scene3d>
          <a:sp3d>
            <a:bevelT/>
          </a:sp3d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8000" b="1" spc="6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dist="127000" dir="2700000" algn="tl" rotWithShape="0">
                    <a:prstClr val="black"/>
                  </a:outerShdw>
                </a:effectLst>
                <a:latin typeface="Showcard Gothic" pitchFamily="82" charset="0"/>
                <a:ea typeface="新細明體" pitchFamily="18" charset="-120"/>
              </a:rPr>
              <a:t>THANK</a:t>
            </a:r>
          </a:p>
          <a:p>
            <a:pPr algn="ctr">
              <a:defRPr/>
            </a:pPr>
            <a:r>
              <a:rPr lang="en-US" altLang="zh-TW" sz="8000" b="1" spc="6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dist="127000" dir="2700000" algn="tl" rotWithShape="0">
                    <a:prstClr val="black"/>
                  </a:outerShdw>
                </a:effectLst>
                <a:latin typeface="Showcard Gothic" pitchFamily="82" charset="0"/>
                <a:ea typeface="新細明體" pitchFamily="18" charset="-120"/>
              </a:rPr>
              <a:t>YOU</a:t>
            </a:r>
            <a:endParaRPr lang="zh-TW" altLang="en-US" sz="8000" b="1" spc="6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dist="127000" dir="2700000" algn="tl" rotWithShape="0">
                  <a:prstClr val="black"/>
                </a:outerShdw>
              </a:effectLst>
              <a:latin typeface="Showcard Gothic" pitchFamily="82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492375"/>
            <a:ext cx="792163" cy="1943100"/>
          </a:xfrm>
        </p:spPr>
        <p:txBody>
          <a:bodyPr vert="eaVert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z="4400" dirty="0"/>
              <a:t>主目錄</a:t>
            </a:r>
          </a:p>
        </p:txBody>
      </p:sp>
      <p:pic>
        <p:nvPicPr>
          <p:cNvPr id="7171" name="圖片 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54400" y="366713"/>
            <a:ext cx="2235200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450"/>
            <a:ext cx="5834063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z="4800" dirty="0"/>
              <a:t>環遊世界之旅開始嘍</a:t>
            </a:r>
            <a:r>
              <a:rPr lang="en-US" altLang="zh-TW" sz="4800" dirty="0"/>
              <a:t>!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468313" y="2276475"/>
            <a:ext cx="1646237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eaVert">
            <a:spAutoFit/>
          </a:bodyPr>
          <a:lstStyle/>
          <a:p>
            <a:pPr>
              <a:lnSpc>
                <a:spcPts val="3840"/>
              </a:lnSpc>
              <a:defRPr/>
            </a:pPr>
            <a:r>
              <a:rPr lang="zh-TW" altLang="en-US" sz="3200" dirty="0">
                <a:solidFill>
                  <a:schemeClr val="tx2"/>
                </a:solidFill>
                <a:latin typeface="+mj-ea"/>
                <a:ea typeface="+mj-ea"/>
              </a:rPr>
              <a:t>按↓可回主目錄</a:t>
            </a:r>
            <a:endParaRPr lang="en-US" altLang="zh-TW" sz="3200" dirty="0">
              <a:solidFill>
                <a:schemeClr val="tx2"/>
              </a:solidFill>
              <a:latin typeface="+mj-ea"/>
              <a:ea typeface="+mj-ea"/>
            </a:endParaRPr>
          </a:p>
          <a:p>
            <a:pPr>
              <a:lnSpc>
                <a:spcPts val="3840"/>
              </a:lnSpc>
              <a:defRPr/>
            </a:pPr>
            <a:endParaRPr lang="en-US" altLang="zh-TW" sz="3200" dirty="0">
              <a:latin typeface="+mj-ea"/>
              <a:ea typeface="+mj-ea"/>
            </a:endParaRPr>
          </a:p>
          <a:p>
            <a:pPr>
              <a:lnSpc>
                <a:spcPts val="3840"/>
              </a:lnSpc>
              <a:defRPr/>
            </a:pPr>
            <a:r>
              <a:rPr lang="zh-TW" altLang="en-US" sz="4400" dirty="0">
                <a:latin typeface="+mj-ea"/>
                <a:ea typeface="+mj-ea"/>
              </a:rPr>
              <a:t>開始遊戲</a:t>
            </a:r>
            <a:endParaRPr lang="en-US" altLang="zh-TW" sz="4400" dirty="0">
              <a:latin typeface="+mj-ea"/>
              <a:ea typeface="+mj-ea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513" y="1441450"/>
            <a:ext cx="5329237" cy="425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z="4800" dirty="0" smtClean="0"/>
              <a:t>北韓踩</a:t>
            </a:r>
            <a:r>
              <a:rPr lang="zh-TW" altLang="en-US" sz="4800" dirty="0"/>
              <a:t>地雷─說明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49500"/>
            <a:ext cx="9144000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916113"/>
            <a:ext cx="793750" cy="3025775"/>
          </a:xfrm>
        </p:spPr>
        <p:txBody>
          <a:bodyPr vert="eaVert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z="4400" dirty="0" smtClean="0"/>
              <a:t>北韓踩</a:t>
            </a:r>
            <a:r>
              <a:rPr lang="zh-TW" altLang="en-US" sz="4400" dirty="0"/>
              <a:t>地雷</a:t>
            </a:r>
          </a:p>
        </p:txBody>
      </p:sp>
      <p:pic>
        <p:nvPicPr>
          <p:cNvPr id="10243" name="內容版面配置區 2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3200" y="954088"/>
            <a:ext cx="6197600" cy="49498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內容版面配置區 1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4388"/>
          <a:stretch>
            <a:fillRect/>
          </a:stretch>
        </p:blipFill>
        <p:spPr bwMode="auto">
          <a:xfrm>
            <a:off x="758825" y="692150"/>
            <a:ext cx="7626350" cy="5473700"/>
          </a:xfrm>
        </p:spPr>
      </p:pic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724525" y="-26988"/>
            <a:ext cx="3419475" cy="7826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z="4400" dirty="0"/>
              <a:t>踩到地雷了</a:t>
            </a:r>
            <a:r>
              <a:rPr lang="en-US" altLang="zh-TW" sz="4400" dirty="0"/>
              <a:t>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地平線">
  <a:themeElements>
    <a:clrScheme name="地平線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地平線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地平線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873</TotalTime>
  <Words>1432</Words>
  <Application>Microsoft Office PowerPoint</Application>
  <PresentationFormat>如螢幕大小 (4:3)</PresentationFormat>
  <Paragraphs>158</Paragraphs>
  <Slides>48</Slides>
  <Notes>0</Notes>
  <HiddenSlides>0</HiddenSlides>
  <MMClips>2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49" baseType="lpstr">
      <vt:lpstr>地平線</vt:lpstr>
      <vt:lpstr>OOP專題 第9組 世界旅遊大作戰</vt:lpstr>
      <vt:lpstr>工作分配</vt:lpstr>
      <vt:lpstr>用到的概念</vt:lpstr>
      <vt:lpstr>投影片 4</vt:lpstr>
      <vt:lpstr>主目錄</vt:lpstr>
      <vt:lpstr>環遊世界之旅開始嘍!</vt:lpstr>
      <vt:lpstr>北韓踩地雷─說明</vt:lpstr>
      <vt:lpstr>北韓踩地雷</vt:lpstr>
      <vt:lpstr>踩到地雷了!!!</vt:lpstr>
      <vt:lpstr>死亡後可以見到可愛的小精靈!</vt:lpstr>
      <vt:lpstr>踩地雷─瓶頸、解決方法</vt:lpstr>
      <vt:lpstr>英國神秘巨石陣</vt:lpstr>
      <vt:lpstr>英國神秘巨石陣─說明</vt:lpstr>
      <vt:lpstr>英國神秘巨石陣</vt:lpstr>
      <vt:lpstr>巨石陣─瓶頸</vt:lpstr>
      <vt:lpstr>巨石陣─解決方法</vt:lpstr>
      <vt:lpstr>&lt;實例解說配置陣列數值&gt;</vt:lpstr>
      <vt:lpstr>美國益智數獨</vt:lpstr>
      <vt:lpstr>美國益智數獨</vt:lpstr>
      <vt:lpstr>美國益智數獨</vt:lpstr>
      <vt:lpstr>數獨─引用、修改</vt:lpstr>
      <vt:lpstr>數獨─瓶頸、解決方法</vt:lpstr>
      <vt:lpstr>丹麥趣味賓果</vt:lpstr>
      <vt:lpstr>丹麥趣味賓果</vt:lpstr>
      <vt:lpstr>丹麥趣味賓果</vt:lpstr>
      <vt:lpstr>賓果─引用、修改</vt:lpstr>
      <vt:lpstr>賓果─瓶頸、解決方法</vt:lpstr>
      <vt:lpstr>賓果─解說電腦判斷優先權</vt:lpstr>
      <vt:lpstr>賓果(玩家vs電腦)對戰實況</vt:lpstr>
      <vt:lpstr>台灣終極密碼</vt:lpstr>
      <vt:lpstr>台灣終極密碼</vt:lpstr>
      <vt:lpstr>終極密碼─瓶頸、解決方法</vt:lpstr>
      <vt:lpstr>埃及金字塔迷宮</vt:lpstr>
      <vt:lpstr>埃及金字塔迷宮</vt:lpstr>
      <vt:lpstr>迷宮─引用、修改</vt:lpstr>
      <vt:lpstr>迷宮─瓶頸、解決方法</vt:lpstr>
      <vt:lpstr>小遊戲破關畫面</vt:lpstr>
      <vt:lpstr>存讀檔</vt:lpstr>
      <vt:lpstr>活力餐廳</vt:lpstr>
      <vt:lpstr>有間銀行</vt:lpstr>
      <vt:lpstr>玩家狀態</vt:lpstr>
      <vt:lpstr>成就列表</vt:lpstr>
      <vt:lpstr>成就稱號大公開</vt:lpstr>
      <vt:lpstr>破關慶祝動畫</vt:lpstr>
      <vt:lpstr>封裝示意圖</vt:lpstr>
      <vt:lpstr>繼承示意圖</vt:lpstr>
      <vt:lpstr>多型示意圖</vt:lpstr>
      <vt:lpstr>投影片 48</vt:lpstr>
    </vt:vector>
  </TitlesOfParts>
  <Company>NONE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世界旅遊大作戰</dc:title>
  <dc:creator>Melody</dc:creator>
  <cp:lastModifiedBy>老姜</cp:lastModifiedBy>
  <cp:revision>104</cp:revision>
  <dcterms:created xsi:type="dcterms:W3CDTF">2012-06-11T11:26:56Z</dcterms:created>
  <dcterms:modified xsi:type="dcterms:W3CDTF">2012-06-21T14:34:11Z</dcterms:modified>
</cp:coreProperties>
</file>