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7" r:id="rId3"/>
    <p:sldId id="261" r:id="rId4"/>
    <p:sldId id="265" r:id="rId5"/>
    <p:sldId id="266" r:id="rId6"/>
    <p:sldId id="267" r:id="rId7"/>
    <p:sldId id="268" r:id="rId8"/>
    <p:sldId id="269" r:id="rId9"/>
    <p:sldId id="273" r:id="rId10"/>
    <p:sldId id="274" r:id="rId11"/>
    <p:sldId id="276" r:id="rId12"/>
    <p:sldId id="270" r:id="rId13"/>
    <p:sldId id="271" r:id="rId14"/>
    <p:sldId id="275" r:id="rId15"/>
    <p:sldId id="272" r:id="rId16"/>
    <p:sldId id="26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1CEBFD9-5041-4975-A2BE-B157611D3357}" type="datetimeFigureOut">
              <a:rPr lang="zh-TW" altLang="en-US" smtClean="0"/>
              <a:pPr/>
              <a:t>2016/2/29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ECDE7B2-2D6E-43EB-AB0F-9FA38598C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7406640" cy="1752600"/>
          </a:xfrm>
        </p:spPr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6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王均元、姜博允、陳界亨、廖冠儒 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筆劃序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7" name="圖片 6" descr="1356260713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412776"/>
            <a:ext cx="6889243" cy="432737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16632"/>
            <a:ext cx="65532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-6148"/>
            <a:ext cx="6264696" cy="686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20688"/>
            <a:ext cx="2160240" cy="28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548680"/>
            <a:ext cx="1656184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548680"/>
            <a:ext cx="2495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0"/>
            <a:ext cx="1656184" cy="4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5896" y="0"/>
            <a:ext cx="21717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2120" y="476672"/>
            <a:ext cx="2286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6475"/>
            <a:ext cx="273630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4" descr="d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737320"/>
            <a:ext cx="10843131" cy="612068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764704"/>
            <a:ext cx="273630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3630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32656"/>
            <a:ext cx="29220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1484784"/>
            <a:ext cx="6048672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1268760"/>
            <a:ext cx="74580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0"/>
            <a:ext cx="7282056" cy="95436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程式架構</a:t>
            </a:r>
            <a:r>
              <a:rPr lang="en-US" altLang="zh-TW" sz="4400" dirty="0" smtClean="0"/>
              <a:t>-</a:t>
            </a:r>
            <a:r>
              <a:rPr lang="zh-TW" altLang="en-US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實作步驟解析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52736"/>
            <a:ext cx="65913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5373216"/>
            <a:ext cx="12573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268760"/>
            <a:ext cx="8028384" cy="58052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2000" dirty="0" smtClean="0"/>
              <a:t>1:</a:t>
            </a:r>
            <a:r>
              <a:rPr lang="zh-TW" altLang="en-US" sz="2000" dirty="0" smtClean="0"/>
              <a:t>讀檔時數字和文字同時存在，</a:t>
            </a:r>
            <a:r>
              <a:rPr lang="en-US" altLang="zh-TW" sz="2000" dirty="0" err="1" smtClean="0"/>
              <a:t>stringstream</a:t>
            </a:r>
            <a:r>
              <a:rPr lang="zh-TW" altLang="en-US" sz="2000" dirty="0" smtClean="0"/>
              <a:t>不處理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>
                <a:solidFill>
                  <a:srgbClr val="C00000"/>
                </a:solidFill>
              </a:rPr>
              <a:t>解決辦法</a:t>
            </a:r>
            <a:r>
              <a:rPr lang="en-US" altLang="zh-TW" sz="2000" dirty="0" smtClean="0">
                <a:solidFill>
                  <a:srgbClr val="C00000"/>
                </a:solidFill>
              </a:rPr>
              <a:t>:</a:t>
            </a:r>
            <a:r>
              <a:rPr lang="zh-TW" altLang="en-US" sz="2000" dirty="0" smtClean="0">
                <a:solidFill>
                  <a:srgbClr val="C00000"/>
                </a:solidFill>
              </a:rPr>
              <a:t>在丟該行測資</a:t>
            </a:r>
            <a:r>
              <a:rPr lang="en-US" altLang="zh-TW" sz="2000" dirty="0" smtClean="0">
                <a:solidFill>
                  <a:srgbClr val="C0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getline</a:t>
            </a:r>
            <a:r>
              <a:rPr lang="zh-TW" altLang="en-US" sz="2000" dirty="0" smtClean="0">
                <a:solidFill>
                  <a:srgbClr val="C00000"/>
                </a:solidFill>
              </a:rPr>
              <a:t>取的</a:t>
            </a:r>
            <a:r>
              <a:rPr lang="en-US" altLang="zh-TW" sz="2000" dirty="0" smtClean="0">
                <a:solidFill>
                  <a:srgbClr val="C00000"/>
                </a:solidFill>
              </a:rPr>
              <a:t>)</a:t>
            </a:r>
            <a:r>
              <a:rPr lang="zh-TW" altLang="en-US" sz="2000" dirty="0" smtClean="0">
                <a:solidFill>
                  <a:srgbClr val="C00000"/>
                </a:solidFill>
              </a:rPr>
              <a:t>之前先對要丟給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ss</a:t>
            </a:r>
            <a:r>
              <a:rPr lang="zh-TW" altLang="en-US" sz="2000" dirty="0" smtClean="0">
                <a:solidFill>
                  <a:srgbClr val="C00000"/>
                </a:solidFill>
              </a:rPr>
              <a:t>的</a:t>
            </a:r>
            <a:r>
              <a:rPr lang="en-US" altLang="zh-TW" sz="2000" dirty="0" smtClean="0">
                <a:solidFill>
                  <a:srgbClr val="C00000"/>
                </a:solidFill>
              </a:rPr>
              <a:t>buffer</a:t>
            </a:r>
            <a:r>
              <a:rPr lang="zh-TW" altLang="en-US" sz="2000" dirty="0" smtClean="0">
                <a:solidFill>
                  <a:srgbClr val="C00000"/>
                </a:solidFill>
              </a:rPr>
              <a:t>做處理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TW" sz="2000" dirty="0" smtClean="0"/>
              <a:t>2:</a:t>
            </a:r>
            <a:r>
              <a:rPr lang="zh-TW" altLang="en-US" sz="2000" dirty="0" smtClean="0"/>
              <a:t>一個</a:t>
            </a:r>
            <a:r>
              <a:rPr lang="en-US" altLang="zh-TW" sz="2000" dirty="0" smtClean="0"/>
              <a:t>node</a:t>
            </a:r>
            <a:r>
              <a:rPr lang="zh-TW" altLang="en-US" sz="2000" dirty="0" smtClean="0"/>
              <a:t>會有多個不同方向的下一條路，但平時</a:t>
            </a:r>
            <a:r>
              <a:rPr lang="en-US" altLang="zh-TW" sz="2000" dirty="0" smtClean="0"/>
              <a:t>link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list</a:t>
            </a:r>
            <a:r>
              <a:rPr lang="zh-TW" altLang="en-US" sz="2000" dirty="0" smtClean="0"/>
              <a:t>使用上都是建立成一條到底的串列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>
                <a:solidFill>
                  <a:srgbClr val="C00000"/>
                </a:solidFill>
              </a:rPr>
              <a:t>解決辦法</a:t>
            </a:r>
            <a:r>
              <a:rPr lang="en-US" altLang="zh-TW" sz="2000" dirty="0" smtClean="0">
                <a:solidFill>
                  <a:srgbClr val="C00000"/>
                </a:solidFill>
              </a:rPr>
              <a:t>:node</a:t>
            </a:r>
            <a:r>
              <a:rPr lang="zh-TW" altLang="en-US" sz="2000" dirty="0" smtClean="0">
                <a:solidFill>
                  <a:srgbClr val="C00000"/>
                </a:solidFill>
              </a:rPr>
              <a:t>的</a:t>
            </a:r>
            <a:r>
              <a:rPr lang="en-US" altLang="zh-TW" sz="2000" dirty="0" smtClean="0">
                <a:solidFill>
                  <a:srgbClr val="C00000"/>
                </a:solidFill>
              </a:rPr>
              <a:t>link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 list</a:t>
            </a:r>
            <a:r>
              <a:rPr lang="zh-TW" altLang="en-US" sz="2000" dirty="0" smtClean="0">
                <a:solidFill>
                  <a:srgbClr val="C00000"/>
                </a:solidFill>
              </a:rPr>
              <a:t>改設成二維的，建立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nextnode</a:t>
            </a:r>
            <a:r>
              <a:rPr lang="zh-TW" altLang="en-US" sz="2000" dirty="0" smtClean="0">
                <a:solidFill>
                  <a:srgbClr val="C00000"/>
                </a:solidFill>
              </a:rPr>
              <a:t>清單索引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TW" sz="2000" dirty="0" smtClean="0"/>
              <a:t>3:</a:t>
            </a:r>
            <a:r>
              <a:rPr lang="zh-TW" altLang="en-US" sz="2000" dirty="0" smtClean="0"/>
              <a:t>由於每個</a:t>
            </a:r>
            <a:r>
              <a:rPr lang="en-US" altLang="zh-TW" sz="2000" dirty="0" smtClean="0"/>
              <a:t>node</a:t>
            </a:r>
            <a:r>
              <a:rPr lang="zh-TW" altLang="en-US" sz="2000" dirty="0" smtClean="0"/>
              <a:t>的</a:t>
            </a:r>
            <a:r>
              <a:rPr lang="en-US" altLang="zh-TW" sz="2000" dirty="0" err="1" smtClean="0"/>
              <a:t>nextnode</a:t>
            </a:r>
            <a:r>
              <a:rPr lang="zh-TW" altLang="en-US" sz="2000" dirty="0" smtClean="0"/>
              <a:t>數量不同，走訪的遞迴難以實行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>
                <a:solidFill>
                  <a:srgbClr val="C00000"/>
                </a:solidFill>
              </a:rPr>
              <a:t>解決辦法</a:t>
            </a:r>
            <a:r>
              <a:rPr lang="en-US" altLang="zh-TW" sz="2000" dirty="0" smtClean="0">
                <a:solidFill>
                  <a:srgbClr val="C00000"/>
                </a:solidFill>
              </a:rPr>
              <a:t>:</a:t>
            </a:r>
            <a:r>
              <a:rPr lang="zh-TW" altLang="en-US" sz="2000" dirty="0" smtClean="0">
                <a:solidFill>
                  <a:srgbClr val="C00000"/>
                </a:solidFill>
              </a:rPr>
              <a:t>導入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nextNumber</a:t>
            </a:r>
            <a:r>
              <a:rPr lang="zh-TW" altLang="en-US" sz="2000" dirty="0" smtClean="0">
                <a:solidFill>
                  <a:srgbClr val="C00000"/>
                </a:solidFill>
              </a:rPr>
              <a:t>參數，使用迴圈來判斷索引做遞迴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TW" sz="2000" dirty="0" smtClean="0"/>
              <a:t>4:</a:t>
            </a:r>
            <a:r>
              <a:rPr lang="zh-TW" altLang="en-US" sz="2000" dirty="0" smtClean="0"/>
              <a:t>由於路徑是無方向性的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雙向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，因此走訪時常走回原點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>
                <a:solidFill>
                  <a:srgbClr val="C00000"/>
                </a:solidFill>
              </a:rPr>
              <a:t>解決辦法</a:t>
            </a:r>
            <a:r>
              <a:rPr lang="en-US" altLang="zh-TW" sz="2000" dirty="0" smtClean="0">
                <a:solidFill>
                  <a:srgbClr val="C00000"/>
                </a:solidFill>
              </a:rPr>
              <a:t>:</a:t>
            </a:r>
            <a:r>
              <a:rPr lang="zh-TW" altLang="en-US" sz="2000" dirty="0" smtClean="0">
                <a:solidFill>
                  <a:srgbClr val="C00000"/>
                </a:solidFill>
              </a:rPr>
              <a:t>導入</a:t>
            </a:r>
            <a:r>
              <a:rPr lang="en-US" altLang="zh-TW" sz="2000" dirty="0" smtClean="0">
                <a:solidFill>
                  <a:srgbClr val="C00000"/>
                </a:solidFill>
              </a:rPr>
              <a:t>run1</a:t>
            </a:r>
            <a:r>
              <a:rPr lang="zh-TW" altLang="en-US" sz="2000" dirty="0" smtClean="0">
                <a:solidFill>
                  <a:srgbClr val="C00000"/>
                </a:solidFill>
              </a:rPr>
              <a:t>和</a:t>
            </a:r>
            <a:r>
              <a:rPr lang="en-US" altLang="zh-TW" sz="2000" dirty="0" smtClean="0">
                <a:solidFill>
                  <a:srgbClr val="C00000"/>
                </a:solidFill>
              </a:rPr>
              <a:t>run2</a:t>
            </a:r>
            <a:r>
              <a:rPr lang="zh-TW" altLang="en-US" sz="2000" dirty="0" smtClean="0">
                <a:solidFill>
                  <a:srgbClr val="C00000"/>
                </a:solidFill>
              </a:rPr>
              <a:t>，雙重判斷</a:t>
            </a:r>
            <a:r>
              <a:rPr lang="en-US" altLang="zh-TW" sz="2000" dirty="0" smtClean="0">
                <a:solidFill>
                  <a:srgbClr val="C00000"/>
                </a:solidFill>
              </a:rPr>
              <a:t>(1)</a:t>
            </a:r>
            <a:r>
              <a:rPr lang="zh-TW" altLang="en-US" sz="2000" dirty="0" smtClean="0">
                <a:solidFill>
                  <a:srgbClr val="C00000"/>
                </a:solidFill>
              </a:rPr>
              <a:t>該點</a:t>
            </a:r>
            <a:r>
              <a:rPr lang="en-US" altLang="zh-TW" sz="2000" dirty="0" smtClean="0">
                <a:solidFill>
                  <a:srgbClr val="C00000"/>
                </a:solidFill>
              </a:rPr>
              <a:t>(2)</a:t>
            </a:r>
            <a:r>
              <a:rPr lang="zh-TW" altLang="en-US" sz="2000" dirty="0" smtClean="0">
                <a:solidFill>
                  <a:srgbClr val="C00000"/>
                </a:solidFill>
              </a:rPr>
              <a:t>該條路是否走訪過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TW" altLang="en-US" sz="2000" dirty="0" smtClean="0">
                <a:solidFill>
                  <a:srgbClr val="00B0F0"/>
                </a:solidFill>
              </a:rPr>
              <a:t>*</a:t>
            </a:r>
            <a:r>
              <a:rPr lang="en-US" altLang="zh-TW" sz="2000" dirty="0" smtClean="0"/>
              <a:t>5:</a:t>
            </a:r>
            <a:r>
              <a:rPr lang="zh-TW" altLang="en-US" sz="2000" dirty="0" smtClean="0"/>
              <a:t>不知道怎判斷</a:t>
            </a:r>
            <a:r>
              <a:rPr lang="en-US" altLang="zh-TW" sz="2000" dirty="0" smtClean="0"/>
              <a:t>cycle</a:t>
            </a:r>
            <a:r>
              <a:rPr lang="zh-TW" altLang="en-US" sz="2000" dirty="0" smtClean="0"/>
              <a:t>數和該</a:t>
            </a:r>
            <a:r>
              <a:rPr lang="en-US" altLang="zh-TW" sz="2000" dirty="0" smtClean="0"/>
              <a:t>cycle</a:t>
            </a:r>
            <a:r>
              <a:rPr lang="zh-TW" altLang="en-US" sz="2000" dirty="0" smtClean="0"/>
              <a:t>的路徑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>
                <a:solidFill>
                  <a:srgbClr val="C00000"/>
                </a:solidFill>
              </a:rPr>
              <a:t>解決辦法</a:t>
            </a:r>
            <a:r>
              <a:rPr lang="en-US" altLang="zh-TW" sz="2000" dirty="0" smtClean="0">
                <a:solidFill>
                  <a:srgbClr val="C00000"/>
                </a:solidFill>
              </a:rPr>
              <a:t>:</a:t>
            </a:r>
            <a:r>
              <a:rPr lang="zh-TW" altLang="en-US" sz="2000" dirty="0" smtClean="0">
                <a:solidFill>
                  <a:srgbClr val="C00000"/>
                </a:solidFill>
              </a:rPr>
              <a:t>事實上不需要知道</a:t>
            </a:r>
            <a:r>
              <a:rPr lang="en-US" altLang="zh-TW" sz="2000" dirty="0" smtClean="0">
                <a:solidFill>
                  <a:srgbClr val="C00000"/>
                </a:solidFill>
              </a:rPr>
              <a:t>cycle</a:t>
            </a:r>
            <a:r>
              <a:rPr lang="zh-TW" altLang="en-US" sz="2000" dirty="0" smtClean="0">
                <a:solidFill>
                  <a:srgbClr val="C00000"/>
                </a:solidFill>
              </a:rPr>
              <a:t>在哪，只要利用走訪過程中的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TW" sz="2000" dirty="0" smtClean="0">
                <a:solidFill>
                  <a:srgbClr val="C00000"/>
                </a:solidFill>
              </a:rPr>
              <a:t>“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下一點已走過且要往該點的路沒走過</a:t>
            </a:r>
            <a:r>
              <a:rPr lang="en-US" altLang="zh-TW" sz="2000" dirty="0" smtClean="0">
                <a:solidFill>
                  <a:srgbClr val="C00000"/>
                </a:solidFill>
              </a:rPr>
              <a:t>”</a:t>
            </a:r>
            <a:r>
              <a:rPr lang="zh-TW" altLang="en-US" sz="2000" dirty="0" smtClean="0">
                <a:solidFill>
                  <a:srgbClr val="C00000"/>
                </a:solidFill>
              </a:rPr>
              <a:t>為原則，即可判定有</a:t>
            </a:r>
            <a:r>
              <a:rPr lang="en-US" altLang="zh-TW" sz="2000" dirty="0" smtClean="0">
                <a:solidFill>
                  <a:srgbClr val="C00000"/>
                </a:solidFill>
              </a:rPr>
              <a:t>cycle</a:t>
            </a:r>
          </a:p>
          <a:p>
            <a:pPr>
              <a:buNone/>
            </a:pPr>
            <a:r>
              <a:rPr lang="zh-TW" altLang="en-US" sz="2000" dirty="0" smtClean="0">
                <a:solidFill>
                  <a:srgbClr val="00B0F0"/>
                </a:solidFill>
              </a:rPr>
              <a:t>*</a:t>
            </a:r>
            <a:r>
              <a:rPr lang="en-US" altLang="zh-TW" sz="2000" dirty="0" smtClean="0"/>
              <a:t>6:</a:t>
            </a:r>
            <a:r>
              <a:rPr lang="zh-TW" altLang="en-US" sz="2000" dirty="0" smtClean="0"/>
              <a:t>路徑的走訪只能一次走到底，不能走到一半就突然掉頭，導致某些圖形無法走出來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>
                <a:solidFill>
                  <a:srgbClr val="C00000"/>
                </a:solidFill>
              </a:rPr>
              <a:t>解決辦法</a:t>
            </a:r>
            <a:r>
              <a:rPr lang="en-US" altLang="zh-TW" sz="2000" dirty="0" smtClean="0">
                <a:solidFill>
                  <a:srgbClr val="C00000"/>
                </a:solidFill>
              </a:rPr>
              <a:t>:</a:t>
            </a:r>
            <a:r>
              <a:rPr lang="zh-TW" altLang="en-US" sz="2000" dirty="0" smtClean="0">
                <a:solidFill>
                  <a:srgbClr val="C00000"/>
                </a:solidFill>
              </a:rPr>
              <a:t>既然現有圖形走訪不出所要答案，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那就把順序反過來改成先砍完邊做成圖形在做走訪</a:t>
            </a:r>
            <a:r>
              <a:rPr lang="zh-TW" altLang="en-US" sz="2000" dirty="0" smtClean="0">
                <a:solidFill>
                  <a:srgbClr val="C00000"/>
                </a:solidFill>
              </a:rPr>
              <a:t>，而需要走訪的次數即為排列組合數，若有走完全部的點即代表該圖的邊砍法正確，最後判斷</a:t>
            </a:r>
            <a:r>
              <a:rPr lang="en-US" altLang="zh-TW" sz="2000" dirty="0" smtClean="0">
                <a:solidFill>
                  <a:srgbClr val="C00000"/>
                </a:solidFill>
              </a:rPr>
              <a:t>cost</a:t>
            </a:r>
            <a:r>
              <a:rPr lang="zh-TW" altLang="en-US" sz="2000" dirty="0" smtClean="0">
                <a:solidFill>
                  <a:srgbClr val="C00000"/>
                </a:solidFill>
              </a:rPr>
              <a:t>值。</a:t>
            </a:r>
            <a:endParaRPr lang="en-US" altLang="zh-TW" sz="2000" dirty="0" smtClean="0">
              <a:solidFill>
                <a:srgbClr val="C00000"/>
              </a:solidFill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115616" y="-99392"/>
            <a:ext cx="7498080" cy="1143000"/>
          </a:xfrm>
        </p:spPr>
        <p:txBody>
          <a:bodyPr/>
          <a:lstStyle/>
          <a:p>
            <a:r>
              <a:rPr lang="zh-TW" altLang="en-US" dirty="0" smtClean="0"/>
              <a:t>瓶頸突破</a:t>
            </a:r>
            <a:r>
              <a:rPr lang="en-US" altLang="zh-TW" dirty="0" smtClean="0"/>
              <a:t>-</a:t>
            </a:r>
            <a:r>
              <a:rPr lang="zh-TW" altLang="en-US" sz="3500" dirty="0" smtClean="0"/>
              <a:t>瓶頸堅</a:t>
            </a:r>
            <a:endParaRPr lang="zh-TW" altLang="en-US" sz="3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08720"/>
            <a:ext cx="1552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99592" y="188640"/>
            <a:ext cx="8028384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000" dirty="0" smtClean="0">
                <a:solidFill>
                  <a:srgbClr val="00B0F0"/>
                </a:solidFill>
              </a:rPr>
              <a:t>*</a:t>
            </a:r>
            <a:r>
              <a:rPr lang="en-US" altLang="zh-TW" sz="2000" dirty="0" smtClean="0"/>
              <a:t>7:</a:t>
            </a:r>
            <a:r>
              <a:rPr lang="zh-TW" altLang="en-US" sz="2000" dirty="0" smtClean="0"/>
              <a:t>排列組合的寫法困難，且不是要找總數量而是要找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每一份組合</a:t>
            </a:r>
            <a:r>
              <a:rPr lang="zh-TW" altLang="en-US" sz="2000" dirty="0" smtClean="0"/>
              <a:t>出來，但利用迴圈太沒有效率，複雜度太高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迴圈在找出組合總數量的時間遠小於遞迴處理的時間，但若要找出</a:t>
            </a:r>
            <a:r>
              <a:rPr lang="zh-TW" altLang="en-US" sz="2000" dirty="0" smtClean="0">
                <a:solidFill>
                  <a:srgbClr val="FF0000"/>
                </a:solidFill>
              </a:rPr>
              <a:t>每一份組合</a:t>
            </a:r>
            <a:r>
              <a:rPr lang="zh-TW" altLang="en-US" sz="2000" dirty="0" smtClean="0"/>
              <a:t>，反而較費時</a:t>
            </a:r>
            <a:r>
              <a:rPr lang="en-US" altLang="zh-TW" sz="2000" dirty="0" smtClean="0"/>
              <a:t>)</a:t>
            </a:r>
          </a:p>
          <a:p>
            <a:pPr>
              <a:buNone/>
            </a:pPr>
            <a:r>
              <a:rPr lang="zh-TW" altLang="en-US" sz="2000" dirty="0" smtClean="0">
                <a:solidFill>
                  <a:srgbClr val="C00000"/>
                </a:solidFill>
              </a:rPr>
              <a:t>解決辦法</a:t>
            </a:r>
            <a:r>
              <a:rPr lang="en-US" altLang="zh-TW" sz="2000" dirty="0" smtClean="0">
                <a:solidFill>
                  <a:srgbClr val="C00000"/>
                </a:solidFill>
              </a:rPr>
              <a:t>:</a:t>
            </a:r>
            <a:r>
              <a:rPr lang="zh-TW" altLang="en-US" sz="2000" dirty="0" smtClean="0">
                <a:solidFill>
                  <a:srgbClr val="C00000"/>
                </a:solidFill>
              </a:rPr>
              <a:t>改採用數學公式</a:t>
            </a:r>
            <a:r>
              <a:rPr lang="pt-BR" altLang="zh-TW" sz="2000" dirty="0" smtClean="0">
                <a:solidFill>
                  <a:srgbClr val="C00000"/>
                </a:solidFill>
              </a:rPr>
              <a:t>C(M,N) = C(M-1, N-1) + C(M-1, N)</a:t>
            </a:r>
            <a:r>
              <a:rPr lang="zh-TW" altLang="en-US" sz="2000" dirty="0" smtClean="0">
                <a:solidFill>
                  <a:srgbClr val="C00000"/>
                </a:solidFill>
              </a:rPr>
              <a:t>和遞迴做結合，把複雜度降低，速度上大幅提升。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TW" altLang="en-US" sz="2000" dirty="0" smtClean="0">
                <a:solidFill>
                  <a:srgbClr val="00B0F0"/>
                </a:solidFill>
              </a:rPr>
              <a:t>*</a:t>
            </a:r>
            <a:r>
              <a:rPr lang="en-US" altLang="zh-TW" sz="2000" dirty="0" smtClean="0"/>
              <a:t>8:</a:t>
            </a:r>
            <a:r>
              <a:rPr lang="zh-TW" altLang="en-US" sz="2000" dirty="0" smtClean="0"/>
              <a:t>專題中導入的理論確定沒問題，但最後在輸出時會出現很多比一樣的路徑關係陣列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>
                <a:solidFill>
                  <a:srgbClr val="C00000"/>
                </a:solidFill>
              </a:rPr>
              <a:t>解決辦法</a:t>
            </a:r>
            <a:r>
              <a:rPr lang="en-US" altLang="zh-TW" sz="2000" dirty="0" smtClean="0">
                <a:solidFill>
                  <a:srgbClr val="C00000"/>
                </a:solidFill>
              </a:rPr>
              <a:t>:</a:t>
            </a:r>
            <a:r>
              <a:rPr lang="zh-TW" altLang="en-US" sz="2000" dirty="0" smtClean="0">
                <a:solidFill>
                  <a:srgbClr val="C00000"/>
                </a:solidFill>
              </a:rPr>
              <a:t>既然理論沒錯，那就是後來處理的步驟有錯，而在細細檢查後發現原來是因為</a:t>
            </a:r>
            <a:r>
              <a:rPr lang="en-US" altLang="zh-TW" sz="2000" dirty="0" smtClean="0">
                <a:solidFill>
                  <a:srgbClr val="C00000"/>
                </a:solidFill>
              </a:rPr>
              <a:t>(1)</a:t>
            </a:r>
            <a:r>
              <a:rPr lang="zh-TW" altLang="en-US" sz="2000" dirty="0" smtClean="0">
                <a:solidFill>
                  <a:srgbClr val="C00000"/>
                </a:solidFill>
              </a:rPr>
              <a:t>組合過程</a:t>
            </a:r>
            <a:r>
              <a:rPr lang="en-US" altLang="zh-TW" sz="2000" dirty="0" smtClean="0">
                <a:solidFill>
                  <a:srgbClr val="C00000"/>
                </a:solidFill>
              </a:rPr>
              <a:t>(2)cycle</a:t>
            </a:r>
            <a:r>
              <a:rPr lang="zh-TW" altLang="en-US" sz="2000" dirty="0" smtClean="0">
                <a:solidFill>
                  <a:srgbClr val="C00000"/>
                </a:solidFill>
              </a:rPr>
              <a:t>數  出錯，組合出錯的原因為</a:t>
            </a:r>
            <a:r>
              <a:rPr lang="en-US" altLang="zh-TW" sz="2000" dirty="0" smtClean="0">
                <a:solidFill>
                  <a:srgbClr val="C00000"/>
                </a:solidFill>
              </a:rPr>
              <a:t>string</a:t>
            </a:r>
            <a:r>
              <a:rPr lang="zh-TW" altLang="en-US" sz="2000" dirty="0" smtClean="0">
                <a:solidFill>
                  <a:srgbClr val="C00000"/>
                </a:solidFill>
              </a:rPr>
              <a:t>轉換過程中，沒有考慮到</a:t>
            </a:r>
            <a:r>
              <a:rPr lang="en-US" altLang="zh-TW" sz="2000" dirty="0" smtClean="0">
                <a:solidFill>
                  <a:srgbClr val="C00000"/>
                </a:solidFill>
              </a:rPr>
              <a:t>100</a:t>
            </a:r>
            <a:r>
              <a:rPr lang="zh-TW" altLang="en-US" sz="2000" dirty="0" smtClean="0">
                <a:solidFill>
                  <a:srgbClr val="C00000"/>
                </a:solidFill>
              </a:rPr>
              <a:t>會被拆成</a:t>
            </a:r>
            <a:r>
              <a:rPr lang="en-US" altLang="zh-TW" sz="2000" dirty="0" smtClean="0">
                <a:solidFill>
                  <a:srgbClr val="C00000"/>
                </a:solidFill>
              </a:rPr>
              <a:t>1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0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0</a:t>
            </a:r>
            <a:r>
              <a:rPr lang="zh-TW" altLang="en-US" sz="2000" dirty="0" smtClean="0">
                <a:solidFill>
                  <a:srgbClr val="C00000"/>
                </a:solidFill>
              </a:rPr>
              <a:t>三個數字的情況，所以組合結果的轉換過程在二位數以上做組合時就會出錯，最後採取新的轉換方式。而</a:t>
            </a:r>
            <a:r>
              <a:rPr lang="en-US" altLang="zh-TW" sz="2000" dirty="0" smtClean="0">
                <a:solidFill>
                  <a:srgbClr val="C00000"/>
                </a:solidFill>
              </a:rPr>
              <a:t>cycle</a:t>
            </a:r>
            <a:r>
              <a:rPr lang="zh-TW" altLang="en-US" sz="2000" dirty="0" smtClean="0">
                <a:solidFill>
                  <a:srgbClr val="C00000"/>
                </a:solidFill>
              </a:rPr>
              <a:t>數在某些極端圖形下會少算是因為當初把檢查</a:t>
            </a:r>
            <a:r>
              <a:rPr lang="en-US" altLang="zh-TW" sz="2000" dirty="0" smtClean="0">
                <a:solidFill>
                  <a:srgbClr val="C00000"/>
                </a:solidFill>
              </a:rPr>
              <a:t>cycle</a:t>
            </a:r>
            <a:r>
              <a:rPr lang="zh-TW" altLang="en-US" sz="2000" dirty="0" smtClean="0">
                <a:solidFill>
                  <a:srgbClr val="C00000"/>
                </a:solidFill>
              </a:rPr>
              <a:t>的</a:t>
            </a:r>
            <a:r>
              <a:rPr lang="en-US" altLang="zh-TW" sz="2000" dirty="0" smtClean="0">
                <a:solidFill>
                  <a:srgbClr val="C00000"/>
                </a:solidFill>
              </a:rPr>
              <a:t>code</a:t>
            </a:r>
            <a:r>
              <a:rPr lang="zh-TW" altLang="en-US" sz="2000" dirty="0" smtClean="0">
                <a:solidFill>
                  <a:srgbClr val="C00000"/>
                </a:solidFill>
              </a:rPr>
              <a:t>跟下一次走訪的函示擺在一起，導致有時候提早走完，但卻有某些路還沒檢查到的窘況。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TW" sz="2000" dirty="0" smtClean="0"/>
              <a:t>9:</a:t>
            </a:r>
            <a:r>
              <a:rPr lang="zh-TW" altLang="en-US" sz="2000" dirty="0" smtClean="0"/>
              <a:t>承</a:t>
            </a:r>
            <a:r>
              <a:rPr lang="en-US" altLang="zh-TW" sz="2000" dirty="0" smtClean="0"/>
              <a:t>(8)</a:t>
            </a:r>
            <a:r>
              <a:rPr lang="zh-TW" altLang="en-US" sz="2000" dirty="0" smtClean="0"/>
              <a:t>，由於只有寫出以</a:t>
            </a:r>
            <a:r>
              <a:rPr lang="en-US" altLang="zh-TW" sz="2000" dirty="0" smtClean="0"/>
              <a:t>string</a:t>
            </a:r>
            <a:r>
              <a:rPr lang="zh-TW" altLang="en-US" sz="2000" dirty="0" smtClean="0"/>
              <a:t>的型態在遞迴中存取組合的方法，因此造成難以分割</a:t>
            </a:r>
            <a:r>
              <a:rPr lang="en-US" altLang="zh-TW" sz="2000" dirty="0" smtClean="0"/>
              <a:t>string</a:t>
            </a:r>
            <a:r>
              <a:rPr lang="zh-TW" altLang="en-US" sz="2000" dirty="0" smtClean="0"/>
              <a:t>中所存的數字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尤其是還要判定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而不是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三個分散的數字這點</a:t>
            </a:r>
            <a:r>
              <a:rPr lang="en-US" altLang="zh-TW" sz="2000" dirty="0" smtClean="0"/>
              <a:t>)</a:t>
            </a:r>
          </a:p>
          <a:p>
            <a:pPr>
              <a:buNone/>
            </a:pPr>
            <a:r>
              <a:rPr lang="zh-TW" altLang="en-US" sz="2000" dirty="0" smtClean="0">
                <a:solidFill>
                  <a:srgbClr val="C00000"/>
                </a:solidFill>
              </a:rPr>
              <a:t>解決辦法</a:t>
            </a:r>
            <a:r>
              <a:rPr lang="en-US" altLang="zh-TW" sz="2000" dirty="0" smtClean="0">
                <a:solidFill>
                  <a:srgbClr val="C00000"/>
                </a:solidFill>
              </a:rPr>
              <a:t>:</a:t>
            </a:r>
            <a:r>
              <a:rPr lang="zh-TW" altLang="en-US" sz="2000" dirty="0" smtClean="0">
                <a:solidFill>
                  <a:srgbClr val="C00000"/>
                </a:solidFill>
              </a:rPr>
              <a:t>先把原</a:t>
            </a:r>
            <a:r>
              <a:rPr lang="en-US" altLang="zh-TW" sz="2000" dirty="0" smtClean="0">
                <a:solidFill>
                  <a:srgbClr val="C00000"/>
                </a:solidFill>
              </a:rPr>
              <a:t>string</a:t>
            </a:r>
            <a:r>
              <a:rPr lang="zh-TW" altLang="en-US" sz="2000" dirty="0" smtClean="0">
                <a:solidFill>
                  <a:srgbClr val="C00000"/>
                </a:solidFill>
              </a:rPr>
              <a:t>直接轉成</a:t>
            </a:r>
            <a:r>
              <a:rPr lang="en-US" altLang="zh-TW" sz="2000" dirty="0" smtClean="0">
                <a:solidFill>
                  <a:srgbClr val="C00000"/>
                </a:solidFill>
              </a:rPr>
              <a:t>char</a:t>
            </a:r>
            <a:r>
              <a:rPr lang="zh-TW" altLang="en-US" sz="2000" dirty="0" smtClean="0">
                <a:solidFill>
                  <a:srgbClr val="C00000"/>
                </a:solidFill>
              </a:rPr>
              <a:t>型態，再把他丟入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ss</a:t>
            </a:r>
            <a:r>
              <a:rPr lang="zh-TW" altLang="en-US" sz="2000" dirty="0" smtClean="0">
                <a:solidFill>
                  <a:srgbClr val="C00000"/>
                </a:solidFill>
              </a:rPr>
              <a:t>做分割處理。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556792"/>
            <a:ext cx="8100392" cy="530120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由於大量使用遞迴與組合，複雜度為</a:t>
            </a:r>
            <a:r>
              <a:rPr lang="en-US" altLang="zh-TW" dirty="0" smtClean="0"/>
              <a:t>O(n</a:t>
            </a:r>
            <a:r>
              <a:rPr lang="zh-TW" altLang="en-US" dirty="0" smtClean="0"/>
              <a:t>平方</a:t>
            </a:r>
            <a:r>
              <a:rPr lang="en-US" altLang="zh-TW" dirty="0" smtClean="0"/>
              <a:t>)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O(2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)</a:t>
            </a:r>
            <a:r>
              <a:rPr lang="zh-TW" altLang="en-US" dirty="0" smtClean="0"/>
              <a:t> ，因此若計算的點與邊數同時過大時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大約各</a:t>
            </a:r>
            <a:r>
              <a:rPr lang="en-US" altLang="zh-TW" dirty="0" smtClean="0"/>
              <a:t>12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，會導致記憶體溢位，希望未來能改善成可處理更大量的測資。</a:t>
            </a:r>
            <a:endParaRPr lang="en-US" altLang="zh-TW" dirty="0" smtClean="0"/>
          </a:p>
          <a:p>
            <a:r>
              <a:rPr lang="zh-TW" altLang="en-US" dirty="0" smtClean="0"/>
              <a:t>雖然處理約各</a:t>
            </a:r>
            <a:r>
              <a:rPr lang="en-US" altLang="zh-TW" dirty="0" smtClean="0"/>
              <a:t>10</a:t>
            </a:r>
            <a:r>
              <a:rPr lang="zh-TW" altLang="en-US" dirty="0" smtClean="0"/>
              <a:t>以內的點與邊都在</a:t>
            </a:r>
            <a:r>
              <a:rPr lang="en-US" altLang="zh-TW" dirty="0" smtClean="0"/>
              <a:t>20</a:t>
            </a:r>
            <a:r>
              <a:rPr lang="zh-TW" altLang="en-US" dirty="0" smtClean="0"/>
              <a:t>秒內可完成，但最佳化仍有進步的空間</a:t>
            </a:r>
            <a:r>
              <a:rPr lang="en-US" altLang="zh-TW" dirty="0" smtClean="0"/>
              <a:t>(ex:</a:t>
            </a:r>
            <a:r>
              <a:rPr lang="zh-TW" altLang="en-US" dirty="0" smtClean="0"/>
              <a:t>砍邊時若只砍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的邊，只取此種砍法的圖形再走訪，基本上能省下至少一半的時間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zh-TW" altLang="en-US" dirty="0" smtClean="0"/>
              <a:t>  ，從根本上解決冗長且不必要的運算。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-963488"/>
            <a:ext cx="7642096" cy="280831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altLang="zh-TW" sz="9600" dirty="0" smtClean="0"/>
          </a:p>
          <a:p>
            <a:pPr algn="ctr">
              <a:buNone/>
            </a:pPr>
            <a:r>
              <a:rPr lang="zh-TW" altLang="en-US" sz="9600" dirty="0" smtClean="0"/>
              <a:t>謝謝聆聽</a:t>
            </a:r>
            <a:endParaRPr lang="en-US" altLang="zh-TW" sz="9600" dirty="0" smtClean="0"/>
          </a:p>
          <a:p>
            <a:pPr algn="ctr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主要程式撰寫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姜博允</a:t>
            </a:r>
            <a:endParaRPr lang="en-US" altLang="zh-TW" dirty="0" smtClean="0"/>
          </a:p>
          <a:p>
            <a:r>
              <a:rPr lang="en-US" altLang="zh-TW" dirty="0" smtClean="0"/>
              <a:t>Debug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王均元、姜博允、陳界亨、廖冠儒 </a:t>
            </a:r>
            <a:endParaRPr lang="en-US" altLang="zh-TW" dirty="0" smtClean="0"/>
          </a:p>
          <a:p>
            <a:r>
              <a:rPr lang="en-US" altLang="zh-TW" dirty="0" smtClean="0"/>
              <a:t>PPT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> - </a:t>
            </a:r>
            <a:r>
              <a:rPr lang="zh-TW" altLang="en-US" dirty="0" smtClean="0"/>
              <a:t>姜</a:t>
            </a:r>
            <a:r>
              <a:rPr lang="zh-TW" altLang="en-US" dirty="0" smtClean="0"/>
              <a:t>博</a:t>
            </a:r>
            <a:r>
              <a:rPr lang="zh-TW" altLang="en-US" dirty="0" smtClean="0"/>
              <a:t>允、</a:t>
            </a:r>
            <a:r>
              <a:rPr lang="zh-TW" altLang="en-US" dirty="0" smtClean="0"/>
              <a:t>陳界亨</a:t>
            </a:r>
            <a:endParaRPr lang="en-US" altLang="zh-TW" dirty="0" smtClean="0"/>
          </a:p>
          <a:p>
            <a:r>
              <a:rPr lang="en-US" altLang="zh-TW" dirty="0" smtClean="0"/>
              <a:t>demo</a:t>
            </a:r>
            <a:r>
              <a:rPr lang="zh-TW" altLang="en-US" dirty="0" smtClean="0"/>
              <a:t>報告 </a:t>
            </a:r>
            <a:r>
              <a:rPr lang="en-US" altLang="zh-TW" dirty="0" smtClean="0"/>
              <a:t>-</a:t>
            </a:r>
            <a:r>
              <a:rPr lang="zh-TW" altLang="en-US" dirty="0" smtClean="0"/>
              <a:t>姜博允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5000" dirty="0" smtClean="0"/>
              <a:t>目錄</a:t>
            </a:r>
            <a:endParaRPr lang="zh-TW" altLang="en-US" sz="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656" y="1484784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程式架構</a:t>
            </a:r>
            <a:endParaRPr lang="en-US" altLang="zh-TW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zh-TW" altLang="en-US" dirty="0" smtClean="0"/>
              <a:t>       </a:t>
            </a:r>
            <a:r>
              <a:rPr lang="zh-TW" altLang="en-US" sz="2000" dirty="0" smtClean="0"/>
              <a:t>基本結構分析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          圖形結構推演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          實作步驟解析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瓶頸突破</a:t>
            </a:r>
            <a:endParaRPr lang="en-US" altLang="zh-TW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未來展望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916832"/>
            <a:ext cx="2721782" cy="36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7786112" cy="1224136"/>
          </a:xfrm>
        </p:spPr>
        <p:txBody>
          <a:bodyPr/>
          <a:lstStyle/>
          <a:p>
            <a:r>
              <a:rPr lang="zh-TW" altLang="en-US" sz="5000" dirty="0" smtClean="0"/>
              <a:t>程式架構</a:t>
            </a:r>
            <a:r>
              <a:rPr lang="en-US" altLang="zh-TW" dirty="0" smtClean="0"/>
              <a:t>-</a:t>
            </a:r>
            <a:r>
              <a:rPr lang="zh-TW" altLang="en-US" sz="3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基本結構分析</a:t>
            </a:r>
            <a:endParaRPr lang="zh-TW" altLang="en-US" sz="3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7420704" cy="385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9525" y="3445396"/>
            <a:ext cx="3294475" cy="341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114925"/>
            <a:ext cx="42767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043608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15616" cy="326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2656"/>
            <a:ext cx="8042105" cy="25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12976"/>
            <a:ext cx="8963025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1143000"/>
          </a:xfrm>
        </p:spPr>
        <p:txBody>
          <a:bodyPr/>
          <a:lstStyle/>
          <a:p>
            <a:r>
              <a:rPr lang="zh-TW" altLang="en-US" sz="5400" dirty="0" smtClean="0"/>
              <a:t>程式架構</a:t>
            </a:r>
            <a:r>
              <a:rPr lang="en-US" altLang="zh-TW" dirty="0" smtClean="0"/>
              <a:t>-</a:t>
            </a:r>
            <a:r>
              <a:rPr lang="zh-TW" altLang="en-US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圖形結構推演</a:t>
            </a:r>
            <a:endParaRPr lang="zh-TW" altLang="en-US" dirty="0"/>
          </a:p>
        </p:txBody>
      </p:sp>
      <p:pic>
        <p:nvPicPr>
          <p:cNvPr id="18434" name="Picture 2" descr="C:\Users\老姜\Desktop\fb\graph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12776"/>
            <a:ext cx="5686425" cy="501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老姜\Desktop\fb\grap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6013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0"/>
            <a:ext cx="8244408" cy="685800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歸納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圖形中每個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其邊至少要砍掉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br>
              <a:rPr lang="zh-TW" altLang="en-US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需要砍的邊數 </a:t>
            </a:r>
            <a:r>
              <a:rPr lang="en-US" altLang="zh-TW" dirty="0" smtClean="0"/>
              <a:t>=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數 </a:t>
            </a:r>
            <a:br>
              <a:rPr lang="zh-TW" altLang="en-US" dirty="0" smtClean="0"/>
            </a:br>
            <a:r>
              <a:rPr lang="en-US" altLang="zh-TW" dirty="0" smtClean="0"/>
              <a:t>3.</a:t>
            </a:r>
            <a:r>
              <a:rPr lang="zh-TW" altLang="en-US" dirty="0" smtClean="0"/>
              <a:t>若砍完還有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，代表該砍法錯誤，不會產生</a:t>
            </a:r>
            <a:r>
              <a:rPr lang="en-US" altLang="zh-TW" dirty="0" smtClean="0"/>
              <a:t>spanning tree</a:t>
            </a:r>
            <a:r>
              <a:rPr lang="zh-TW" altLang="en-US" dirty="0" smtClean="0"/>
              <a:t> </a:t>
            </a:r>
            <a:r>
              <a:rPr lang="en-US" altLang="zh-TW" sz="2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2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有點沒被連到 →</a:t>
            </a:r>
            <a:r>
              <a:rPr lang="en-US" altLang="zh-TW" sz="2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走訪會失敗</a:t>
            </a:r>
            <a:r>
              <a:rPr lang="en-US" altLang="zh-TW" sz="2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altLang="zh-TW" dirty="0" smtClean="0"/>
              <a:t>4.</a:t>
            </a:r>
            <a:r>
              <a:rPr lang="zh-TW" altLang="en-US" dirty="0" smtClean="0"/>
              <a:t>全部圖形都模擬出，需要的回合次數 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=[ C (</a:t>
            </a:r>
            <a:r>
              <a:rPr lang="zh-TW" altLang="en-US" dirty="0" smtClean="0"/>
              <a:t>全部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邊數加總</a:t>
            </a:r>
            <a:r>
              <a:rPr lang="en-US" altLang="zh-TW" dirty="0" smtClean="0"/>
              <a:t>) </a:t>
            </a:r>
            <a:r>
              <a:rPr lang="zh-TW" altLang="en-US" dirty="0" smtClean="0"/>
              <a:t>取 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每次砍的邊數</a:t>
            </a:r>
            <a:r>
              <a:rPr lang="en-US" altLang="zh-TW" dirty="0" smtClean="0"/>
              <a:t>) ]</a:t>
            </a:r>
            <a:r>
              <a:rPr lang="zh-TW" altLang="en-US" dirty="0" smtClean="0"/>
              <a:t>   </a:t>
            </a:r>
            <a:endParaRPr lang="en-US" altLang="zh-TW" dirty="0" smtClean="0"/>
          </a:p>
          <a:p>
            <a:pPr>
              <a:buNone/>
            </a:pPr>
            <a:r>
              <a:rPr lang="zh-TW" altLang="en-US" sz="2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TW" sz="27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PS:</a:t>
            </a:r>
            <a:r>
              <a:rPr lang="zh-TW" altLang="en-US" sz="27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一回合為已砍的邊數 </a:t>
            </a:r>
            <a:r>
              <a:rPr lang="en-US" altLang="zh-TW" sz="27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 </a:t>
            </a:r>
            <a:r>
              <a:rPr lang="zh-TW" altLang="en-US" sz="27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總</a:t>
            </a:r>
            <a:r>
              <a:rPr lang="en-US" altLang="zh-TW" sz="27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cycle</a:t>
            </a:r>
            <a:r>
              <a:rPr lang="zh-TW" altLang="en-US" sz="27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數時，即結束當回合 </a:t>
            </a:r>
            <a:endParaRPr lang="en-US" altLang="zh-TW" sz="27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 smtClean="0"/>
              <a:t>推論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若要消掉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則代表每次砍的一個邊都得是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的邊，因此需要砍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次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即使砍的邊是兩個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共有的，但砍完此邊會出現更大的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，結果仍然有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存在，因此不算砍成功，所以需要砍的邊數 </a:t>
            </a:r>
            <a:r>
              <a:rPr lang="en-US" altLang="zh-TW" dirty="0" smtClean="0"/>
              <a:t>=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6632"/>
            <a:ext cx="8100392" cy="54868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證明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836712"/>
            <a:ext cx="68294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6021288"/>
            <a:ext cx="1828031" cy="57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780928"/>
            <a:ext cx="5143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868</Words>
  <Application>Microsoft Office PowerPoint</Application>
  <PresentationFormat>如螢幕大小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夏至</vt:lpstr>
      <vt:lpstr>投影片 1</vt:lpstr>
      <vt:lpstr>工作分配</vt:lpstr>
      <vt:lpstr>目錄</vt:lpstr>
      <vt:lpstr>程式架構-基本結構分析</vt:lpstr>
      <vt:lpstr>投影片 5</vt:lpstr>
      <vt:lpstr>程式架構-圖形結構推演</vt:lpstr>
      <vt:lpstr>投影片 7</vt:lpstr>
      <vt:lpstr>投影片 8</vt:lpstr>
      <vt:lpstr>投影片 9</vt:lpstr>
      <vt:lpstr>投影片 10</vt:lpstr>
      <vt:lpstr>投影片 11</vt:lpstr>
      <vt:lpstr>程式架構-實作步驟解析</vt:lpstr>
      <vt:lpstr>瓶頸突破-瓶頸堅</vt:lpstr>
      <vt:lpstr>投影片 14</vt:lpstr>
      <vt:lpstr>未來展望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悅讀報告 還有機會說再見</dc:title>
  <dc:creator>劉俞辰</dc:creator>
  <cp:lastModifiedBy>user</cp:lastModifiedBy>
  <cp:revision>92</cp:revision>
  <dcterms:created xsi:type="dcterms:W3CDTF">2012-12-29T11:39:20Z</dcterms:created>
  <dcterms:modified xsi:type="dcterms:W3CDTF">2016-02-29T04:46:38Z</dcterms:modified>
</cp:coreProperties>
</file>