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AT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BA03CBF-330C-4845-9968-7DE49A2B2674}" type="datetimeFigureOut">
              <a:rPr lang="de-DE" smtClean="0"/>
              <a:pPr/>
              <a:t>14.01.2013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C4B6EB-113F-4C70-AC66-B96008022EC6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400800" cy="2928958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pPr algn="l"/>
            <a:r>
              <a:rPr lang="de-AT" cap="none" dirty="0" smtClean="0"/>
              <a:t>Christian Hinterer</a:t>
            </a:r>
          </a:p>
          <a:p>
            <a:pPr algn="l"/>
            <a:endParaRPr lang="de-AT" cap="none" dirty="0" smtClean="0"/>
          </a:p>
          <a:p>
            <a:pPr algn="l"/>
            <a:r>
              <a:rPr lang="de-AT" cap="none" dirty="0" smtClean="0"/>
              <a:t>Project/Seminar @ Information Engineering Group</a:t>
            </a:r>
          </a:p>
          <a:p>
            <a:pPr algn="l"/>
            <a:endParaRPr lang="de-AT" cap="none" dirty="0" smtClean="0"/>
          </a:p>
          <a:p>
            <a:pPr algn="l"/>
            <a:r>
              <a:rPr lang="de-AT" cap="none" dirty="0" smtClean="0"/>
              <a:t>WS2012 – University of Technology </a:t>
            </a:r>
            <a:r>
              <a:rPr lang="de-AT" cap="none" dirty="0" err="1" smtClean="0"/>
              <a:t>Vienna</a:t>
            </a:r>
            <a:endParaRPr lang="de-AT" cap="none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158" y="381000"/>
            <a:ext cx="8429684" cy="1752600"/>
          </a:xfrm>
        </p:spPr>
        <p:txBody>
          <a:bodyPr>
            <a:normAutofit/>
          </a:bodyPr>
          <a:lstStyle/>
          <a:p>
            <a:r>
              <a:rPr lang="de-AT" dirty="0" smtClean="0"/>
              <a:t>BPMN2Asbru: </a:t>
            </a:r>
            <a:r>
              <a:rPr lang="de-AT" dirty="0" err="1" smtClean="0"/>
              <a:t>Transforming</a:t>
            </a:r>
            <a:r>
              <a:rPr lang="de-AT" dirty="0" smtClean="0"/>
              <a:t> </a:t>
            </a:r>
            <a:r>
              <a:rPr lang="de-AT" dirty="0" err="1" smtClean="0"/>
              <a:t>condition-terms</a:t>
            </a:r>
            <a:r>
              <a:rPr lang="de-AT" dirty="0" smtClean="0"/>
              <a:t> of CPG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Asbru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sz="2400" dirty="0" smtClean="0"/>
          </a:p>
          <a:p>
            <a:r>
              <a:rPr lang="de-AT" sz="2400" dirty="0" smtClean="0"/>
              <a:t>CPG: </a:t>
            </a:r>
            <a:r>
              <a:rPr lang="de-AT" sz="2400" dirty="0" err="1" smtClean="0"/>
              <a:t>unstructered</a:t>
            </a:r>
            <a:r>
              <a:rPr lang="de-AT" sz="2400" dirty="0" smtClean="0"/>
              <a:t> </a:t>
            </a:r>
            <a:r>
              <a:rPr lang="de-AT" sz="2400" dirty="0" err="1" smtClean="0"/>
              <a:t>plain-text</a:t>
            </a:r>
            <a:r>
              <a:rPr lang="de-AT" sz="2400" dirty="0" smtClean="0"/>
              <a:t> -&gt; not </a:t>
            </a:r>
            <a:r>
              <a:rPr lang="de-AT" sz="2400" dirty="0" err="1" smtClean="0"/>
              <a:t>executable</a:t>
            </a:r>
            <a:endParaRPr lang="de-AT" sz="2400" dirty="0" smtClean="0"/>
          </a:p>
          <a:p>
            <a:r>
              <a:rPr lang="de-AT" sz="2400" dirty="0" smtClean="0"/>
              <a:t>A </a:t>
            </a:r>
            <a:r>
              <a:rPr lang="de-AT" sz="2400" dirty="0" err="1" smtClean="0"/>
              <a:t>need</a:t>
            </a:r>
            <a:r>
              <a:rPr lang="de-AT" sz="2400" dirty="0" smtClean="0"/>
              <a:t> to </a:t>
            </a:r>
            <a:r>
              <a:rPr lang="de-AT" sz="2400" dirty="0" err="1" smtClean="0"/>
              <a:t>execute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described</a:t>
            </a:r>
            <a:r>
              <a:rPr lang="de-AT" sz="2400" dirty="0" smtClean="0"/>
              <a:t> </a:t>
            </a:r>
            <a:r>
              <a:rPr lang="de-AT" sz="2400" dirty="0" err="1" smtClean="0"/>
              <a:t>processes</a:t>
            </a:r>
            <a:endParaRPr lang="de-AT" sz="2400" dirty="0" smtClean="0"/>
          </a:p>
          <a:p>
            <a:r>
              <a:rPr lang="de-AT" sz="2400" dirty="0" err="1" smtClean="0"/>
              <a:t>Asgaard</a:t>
            </a:r>
            <a:r>
              <a:rPr lang="de-AT" sz="2400" dirty="0" smtClean="0"/>
              <a:t>/</a:t>
            </a:r>
            <a:r>
              <a:rPr lang="de-AT" sz="2400" dirty="0" err="1" smtClean="0"/>
              <a:t>Asbru</a:t>
            </a:r>
            <a:r>
              <a:rPr lang="de-AT" sz="2400" dirty="0" smtClean="0"/>
              <a:t>: </a:t>
            </a:r>
            <a:r>
              <a:rPr lang="de-AT" sz="2400" dirty="0" err="1" smtClean="0"/>
              <a:t>execute</a:t>
            </a:r>
            <a:r>
              <a:rPr lang="de-AT" sz="2400" dirty="0" smtClean="0"/>
              <a:t> </a:t>
            </a:r>
            <a:r>
              <a:rPr lang="de-AT" sz="2400" dirty="0" err="1" smtClean="0"/>
              <a:t>skeletal</a:t>
            </a:r>
            <a:r>
              <a:rPr lang="de-AT" sz="2400" dirty="0" smtClean="0"/>
              <a:t> </a:t>
            </a:r>
            <a:r>
              <a:rPr lang="de-AT" sz="2400" dirty="0" err="1" smtClean="0"/>
              <a:t>plans</a:t>
            </a:r>
            <a:r>
              <a:rPr lang="de-AT" sz="2400" dirty="0" smtClean="0"/>
              <a:t>; </a:t>
            </a:r>
            <a:r>
              <a:rPr lang="de-AT" sz="2400" dirty="0" err="1" smtClean="0"/>
              <a:t>structured</a:t>
            </a:r>
            <a:r>
              <a:rPr lang="de-AT" sz="2400" dirty="0" smtClean="0"/>
              <a:t> and </a:t>
            </a:r>
            <a:r>
              <a:rPr lang="de-AT" sz="2400" dirty="0" err="1" smtClean="0"/>
              <a:t>defined</a:t>
            </a:r>
            <a:r>
              <a:rPr lang="de-AT" sz="2400" dirty="0" smtClean="0"/>
              <a:t>, </a:t>
            </a:r>
            <a:r>
              <a:rPr lang="de-AT" sz="2400" dirty="0" err="1" smtClean="0"/>
              <a:t>using</a:t>
            </a:r>
            <a:r>
              <a:rPr lang="de-AT" sz="2400" dirty="0" smtClean="0"/>
              <a:t> XML</a:t>
            </a:r>
          </a:p>
        </p:txBody>
      </p:sp>
      <p:pic>
        <p:nvPicPr>
          <p:cNvPr id="7" name="Grafik 6" descr="Introdu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286256"/>
            <a:ext cx="7391400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Existing</a:t>
            </a:r>
            <a:r>
              <a:rPr lang="de-AT" dirty="0" smtClean="0"/>
              <a:t> </a:t>
            </a:r>
            <a:r>
              <a:rPr lang="de-AT" dirty="0" err="1" smtClean="0"/>
              <a:t>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de-AT" sz="2400" dirty="0" smtClean="0"/>
          </a:p>
          <a:p>
            <a:r>
              <a:rPr lang="en-US" sz="2400" dirty="0" smtClean="0"/>
              <a:t>Many different approaches for information extraction in general</a:t>
            </a:r>
          </a:p>
          <a:p>
            <a:r>
              <a:rPr lang="en-US" sz="2400" dirty="0" smtClean="0"/>
              <a:t>Supporting the Abstraction of Clinical Practice Guidelines Using Information Extraction </a:t>
            </a:r>
            <a:endParaRPr lang="de-AT" sz="2400" dirty="0" smtClean="0"/>
          </a:p>
          <a:p>
            <a:r>
              <a:rPr lang="en-US" sz="2400" dirty="0" smtClean="0"/>
              <a:t>Information Extraction Approach for Clinical Practice Guidelines Representation in a Medical Decision Support System </a:t>
            </a:r>
            <a:endParaRPr lang="de-AT" sz="2400" dirty="0" smtClean="0"/>
          </a:p>
          <a:p>
            <a:r>
              <a:rPr lang="en-US" sz="2400" dirty="0" smtClean="0"/>
              <a:t>Medical practice guidelines and protocols: the </a:t>
            </a:r>
            <a:r>
              <a:rPr lang="en-US" sz="2400" dirty="0" err="1" smtClean="0"/>
              <a:t>Asgaard</a:t>
            </a:r>
            <a:r>
              <a:rPr lang="en-US" sz="2400" dirty="0" smtClean="0"/>
              <a:t>/</a:t>
            </a:r>
            <a:r>
              <a:rPr lang="en-US" sz="2400" dirty="0" err="1" smtClean="0"/>
              <a:t>Asbru</a:t>
            </a:r>
            <a:r>
              <a:rPr lang="en-US" sz="2400" dirty="0" smtClean="0"/>
              <a:t> project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I</a:t>
            </a:r>
            <a:endParaRPr lang="de-AT" dirty="0"/>
          </a:p>
        </p:txBody>
      </p:sp>
      <p:pic>
        <p:nvPicPr>
          <p:cNvPr id="10" name="Inhaltsplatzhalter 9" descr="desig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6669" y="2041525"/>
            <a:ext cx="6534150" cy="3543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II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de-AT" sz="2400" dirty="0" smtClean="0"/>
          </a:p>
          <a:p>
            <a:r>
              <a:rPr lang="de-AT" sz="2400" dirty="0" smtClean="0"/>
              <a:t>Java </a:t>
            </a:r>
            <a:r>
              <a:rPr lang="de-AT" sz="2400" dirty="0" err="1" smtClean="0"/>
              <a:t>plug-in</a:t>
            </a:r>
            <a:r>
              <a:rPr lang="de-AT" sz="2400" dirty="0" smtClean="0"/>
              <a:t> </a:t>
            </a:r>
            <a:r>
              <a:rPr lang="de-AT" sz="2400" dirty="0" err="1" smtClean="0"/>
              <a:t>using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IDE </a:t>
            </a:r>
            <a:r>
              <a:rPr lang="de-AT" sz="2400" dirty="0" err="1" smtClean="0"/>
              <a:t>Eclipse</a:t>
            </a:r>
            <a:endParaRPr lang="de-AT" sz="2400" dirty="0" smtClean="0"/>
          </a:p>
          <a:p>
            <a:r>
              <a:rPr lang="de-AT" sz="2400" dirty="0" err="1" smtClean="0"/>
              <a:t>Console</a:t>
            </a:r>
            <a:r>
              <a:rPr lang="de-AT" sz="2400" dirty="0" smtClean="0"/>
              <a:t> </a:t>
            </a:r>
            <a:r>
              <a:rPr lang="de-AT" sz="2400" dirty="0" err="1" smtClean="0"/>
              <a:t>Application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Testing</a:t>
            </a:r>
            <a:endParaRPr lang="de-AT" sz="2400" dirty="0" smtClean="0"/>
          </a:p>
          <a:p>
            <a:r>
              <a:rPr lang="de-AT" sz="2400" dirty="0" smtClean="0"/>
              <a:t>Input &amp; Output: </a:t>
            </a:r>
            <a:r>
              <a:rPr lang="de-AT" sz="2400" dirty="0" err="1" smtClean="0"/>
              <a:t>each</a:t>
            </a:r>
            <a:r>
              <a:rPr lang="de-AT" sz="2400" dirty="0" smtClean="0"/>
              <a:t> a </a:t>
            </a:r>
            <a:r>
              <a:rPr lang="de-AT" sz="2400" dirty="0" err="1" smtClean="0"/>
              <a:t>file</a:t>
            </a:r>
            <a:endParaRPr lang="de-AT" sz="2400" dirty="0" smtClean="0"/>
          </a:p>
          <a:p>
            <a:r>
              <a:rPr lang="de-AT" sz="2400" dirty="0" smtClean="0"/>
              <a:t>GATE </a:t>
            </a:r>
            <a:r>
              <a:rPr lang="de-AT" sz="2400" dirty="0" err="1" smtClean="0"/>
              <a:t>embedded</a:t>
            </a:r>
            <a:endParaRPr lang="de-AT" sz="2400" dirty="0" smtClean="0"/>
          </a:p>
          <a:p>
            <a:r>
              <a:rPr lang="de-AT" sz="2400" dirty="0" err="1" smtClean="0"/>
              <a:t>MetaMap</a:t>
            </a:r>
            <a:r>
              <a:rPr lang="de-AT" sz="2400" dirty="0" smtClean="0"/>
              <a:t> (2 </a:t>
            </a:r>
            <a:r>
              <a:rPr lang="de-AT" sz="2400" dirty="0" err="1" smtClean="0"/>
              <a:t>servers</a:t>
            </a:r>
            <a:r>
              <a:rPr lang="de-AT" sz="2400" dirty="0" smtClean="0"/>
              <a:t>): </a:t>
            </a:r>
            <a:r>
              <a:rPr lang="de-AT" sz="2400" dirty="0" err="1" smtClean="0"/>
              <a:t>process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conditions</a:t>
            </a:r>
            <a:r>
              <a:rPr lang="de-AT" sz="2400" dirty="0" smtClean="0"/>
              <a:t> </a:t>
            </a:r>
            <a:r>
              <a:rPr lang="de-AT" sz="2400" dirty="0" err="1" smtClean="0"/>
              <a:t>using</a:t>
            </a:r>
            <a:r>
              <a:rPr lang="de-AT" sz="2400" dirty="0" smtClean="0"/>
              <a:t> UMLS</a:t>
            </a:r>
          </a:p>
          <a:p>
            <a:r>
              <a:rPr lang="de-AT" sz="2400" dirty="0" err="1" smtClean="0"/>
              <a:t>Choose</a:t>
            </a:r>
            <a:r>
              <a:rPr lang="de-AT" sz="2400" dirty="0" smtClean="0"/>
              <a:t> </a:t>
            </a:r>
            <a:r>
              <a:rPr lang="de-AT" sz="2400" dirty="0" err="1" smtClean="0"/>
              <a:t>results</a:t>
            </a:r>
            <a:r>
              <a:rPr lang="de-AT" sz="2400" dirty="0" smtClean="0"/>
              <a:t> -&gt; </a:t>
            </a:r>
            <a:r>
              <a:rPr lang="de-AT" sz="2400" dirty="0" err="1" smtClean="0"/>
              <a:t>arrange</a:t>
            </a:r>
            <a:r>
              <a:rPr lang="de-AT" sz="2400" dirty="0" smtClean="0"/>
              <a:t> in different </a:t>
            </a:r>
            <a:r>
              <a:rPr lang="de-AT" sz="2400" dirty="0" err="1" smtClean="0"/>
              <a:t>classes</a:t>
            </a:r>
            <a:endParaRPr lang="de-AT" sz="2400" dirty="0" smtClean="0"/>
          </a:p>
          <a:p>
            <a:r>
              <a:rPr lang="de-AT" sz="2400" dirty="0" err="1" smtClean="0"/>
              <a:t>Visitor</a:t>
            </a:r>
            <a:r>
              <a:rPr lang="de-AT" sz="2400" dirty="0" smtClean="0"/>
              <a:t> </a:t>
            </a:r>
            <a:r>
              <a:rPr lang="de-AT" sz="2400" dirty="0" err="1" smtClean="0"/>
              <a:t>pattern</a:t>
            </a:r>
            <a:endParaRPr lang="de-AT" sz="2400" dirty="0" smtClean="0"/>
          </a:p>
          <a:p>
            <a:r>
              <a:rPr lang="de-AT" sz="2400" dirty="0" err="1" smtClean="0"/>
              <a:t>Translator</a:t>
            </a:r>
            <a:r>
              <a:rPr lang="de-AT" sz="2400" dirty="0" smtClean="0"/>
              <a:t> -&gt; </a:t>
            </a:r>
            <a:r>
              <a:rPr lang="de-AT" sz="2400" dirty="0" err="1" smtClean="0"/>
              <a:t>creates</a:t>
            </a:r>
            <a:r>
              <a:rPr lang="de-AT" sz="2400" dirty="0" smtClean="0"/>
              <a:t> </a:t>
            </a:r>
            <a:r>
              <a:rPr lang="de-AT" sz="2400" dirty="0" err="1" smtClean="0"/>
              <a:t>Asbru</a:t>
            </a:r>
            <a:r>
              <a:rPr lang="de-AT" sz="2400" dirty="0" smtClean="0"/>
              <a:t> </a:t>
            </a:r>
            <a:r>
              <a:rPr lang="de-AT" sz="2400" dirty="0" err="1" smtClean="0"/>
              <a:t>conditions</a:t>
            </a:r>
            <a:endParaRPr lang="de-A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Results</a:t>
            </a:r>
            <a:r>
              <a:rPr lang="de-AT" dirty="0" smtClean="0"/>
              <a:t> 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AT" sz="2400" dirty="0" smtClean="0"/>
          </a:p>
          <a:p>
            <a:pPr>
              <a:buNone/>
            </a:pPr>
            <a:r>
              <a:rPr lang="de-AT" sz="2400" dirty="0" smtClean="0"/>
              <a:t>Input</a:t>
            </a:r>
          </a:p>
          <a:p>
            <a:pPr>
              <a:buNone/>
            </a:pPr>
            <a:endParaRPr lang="de-AT" sz="2400" dirty="0" smtClean="0"/>
          </a:p>
          <a:p>
            <a:pPr>
              <a:buNone/>
            </a:pPr>
            <a:r>
              <a:rPr lang="de-AT" sz="1600" dirty="0" smtClean="0">
                <a:latin typeface="Consolas" pitchFamily="49" charset="0"/>
                <a:cs typeface="Consolas" pitchFamily="49" charset="0"/>
              </a:rPr>
              <a:t>&lt;!-- ... --&gt;</a:t>
            </a:r>
          </a:p>
          <a:p>
            <a:pPr>
              <a:buNone/>
            </a:pPr>
            <a:r>
              <a:rPr lang="de-AT" sz="16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AT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conditionExpression</a:t>
            </a:r>
            <a:r>
              <a:rPr lang="de-A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AT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de-AT" sz="1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AT" sz="16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"sid-5023436a-4626-4cc2-b79e-27d5dad70e70" 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	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xsi:type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tFormalExpression</a:t>
            </a:r>
            <a:r>
              <a:rPr lang="en-US" sz="16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For patients who have 1 of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the following less well-validated risk factors (age 65 to 74 y, female gender, or CAD)</a:t>
            </a:r>
          </a:p>
          <a:p>
            <a:pPr>
              <a:buNone/>
            </a:pPr>
            <a:r>
              <a:rPr lang="de-AT" sz="16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AT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conditionExpression</a:t>
            </a:r>
            <a:r>
              <a:rPr lang="de-AT" sz="16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AT" sz="1600" dirty="0" smtClean="0">
                <a:latin typeface="Consolas" pitchFamily="49" charset="0"/>
                <a:cs typeface="Consolas" pitchFamily="49" charset="0"/>
              </a:rPr>
              <a:t>&lt;!-- ...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Results</a:t>
            </a:r>
            <a:r>
              <a:rPr lang="de-AT" dirty="0" smtClean="0"/>
              <a:t> II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AT" sz="2400" dirty="0" smtClean="0"/>
              <a:t>Output</a:t>
            </a:r>
          </a:p>
          <a:p>
            <a:pPr>
              <a:buNone/>
            </a:pP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&lt;!-- ... --&gt;</a:t>
            </a:r>
          </a:p>
          <a:p>
            <a:pPr>
              <a:buNone/>
            </a:pP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simple-condition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simple-condition-combination</a:t>
            </a: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de-AT" sz="14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="or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is-within-range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&lt;!</a:t>
            </a:r>
            <a:r>
              <a:rPr lang="de-AT" sz="1400" dirty="0" err="1" smtClean="0">
                <a:latin typeface="Consolas" pitchFamily="49" charset="0"/>
                <a:cs typeface="Consolas" pitchFamily="49" charset="0"/>
              </a:rPr>
              <a:t>--...--&gt;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&lt;parameter-ref</a:t>
            </a: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AT" sz="14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="age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value-range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lower-bound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de-AT" sz="14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AT" sz="1400" dirty="0" err="1" smtClean="0">
                <a:latin typeface="Consolas" pitchFamily="49" charset="0"/>
                <a:cs typeface="Consolas" pitchFamily="49" charset="0"/>
              </a:rPr>
              <a:t>&lt;!--...--&gt;</a:t>
            </a:r>
            <a:r>
              <a:rPr lang="de-AT" sz="14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numerical-constant</a:t>
            </a: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="65"</a:t>
            </a: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/&gt;&lt;/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lower-bound</a:t>
            </a: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de-AT" sz="14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de-AT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...&lt;upper-bound&gt;...conditions</a:t>
            </a:r>
            <a:r>
              <a:rPr lang="de-AT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AT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gender</a:t>
            </a:r>
            <a:r>
              <a:rPr lang="de-AT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and CAD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value-range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is-within-range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simple-condition-combination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simple-condition</a:t>
            </a:r>
            <a:r>
              <a:rPr lang="de-AT" sz="1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&lt;!--...--&gt;</a:t>
            </a:r>
          </a:p>
          <a:p>
            <a:pPr>
              <a:buNone/>
            </a:pP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Discussion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sz="2400" dirty="0" err="1" smtClean="0"/>
              <a:t>weakness</a:t>
            </a:r>
            <a:r>
              <a:rPr lang="de-AT" sz="2400" dirty="0" smtClean="0"/>
              <a:t>: not all condition </a:t>
            </a:r>
            <a:r>
              <a:rPr lang="de-AT" sz="2400" dirty="0" err="1" smtClean="0"/>
              <a:t>semantics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identified</a:t>
            </a:r>
            <a:r>
              <a:rPr lang="de-AT" sz="2400" dirty="0" smtClean="0"/>
              <a:t>, </a:t>
            </a:r>
            <a:r>
              <a:rPr lang="de-AT" sz="2400" dirty="0" err="1" smtClean="0"/>
              <a:t>especially</a:t>
            </a:r>
            <a:r>
              <a:rPr lang="de-AT" sz="2400" dirty="0" smtClean="0"/>
              <a:t> not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complex</a:t>
            </a:r>
            <a:r>
              <a:rPr lang="de-AT" sz="2400" dirty="0" smtClean="0"/>
              <a:t> </a:t>
            </a:r>
            <a:r>
              <a:rPr lang="de-AT" sz="2400" dirty="0" err="1" smtClean="0"/>
              <a:t>ones</a:t>
            </a:r>
            <a:endParaRPr lang="de-AT" sz="2400" dirty="0" smtClean="0"/>
          </a:p>
          <a:p>
            <a:endParaRPr lang="de-AT" sz="2400" dirty="0" smtClean="0"/>
          </a:p>
          <a:p>
            <a:r>
              <a:rPr lang="de-AT" sz="2400" dirty="0" err="1" smtClean="0"/>
              <a:t>future</a:t>
            </a:r>
            <a:r>
              <a:rPr lang="de-AT" sz="2400" dirty="0" smtClean="0"/>
              <a:t> </a:t>
            </a:r>
            <a:r>
              <a:rPr lang="de-AT" sz="2400" dirty="0" err="1" smtClean="0"/>
              <a:t>work</a:t>
            </a:r>
            <a:r>
              <a:rPr lang="de-AT" sz="2400" dirty="0" smtClean="0"/>
              <a:t>: </a:t>
            </a:r>
            <a:r>
              <a:rPr lang="de-AT" sz="2400" dirty="0" err="1" smtClean="0"/>
              <a:t>improve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weaknesses</a:t>
            </a:r>
            <a:r>
              <a:rPr lang="de-AT" sz="2400" dirty="0" smtClean="0"/>
              <a:t> (</a:t>
            </a:r>
            <a:r>
              <a:rPr lang="de-AT" sz="2400" dirty="0" err="1" smtClean="0"/>
              <a:t>better</a:t>
            </a:r>
            <a:r>
              <a:rPr lang="de-AT" sz="2400" dirty="0" smtClean="0"/>
              <a:t> </a:t>
            </a:r>
            <a:r>
              <a:rPr lang="de-AT" sz="2400" dirty="0" err="1" smtClean="0"/>
              <a:t>usage</a:t>
            </a:r>
            <a:r>
              <a:rPr lang="de-AT" sz="2400" dirty="0" smtClean="0"/>
              <a:t> of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MetaMap</a:t>
            </a:r>
            <a:r>
              <a:rPr lang="de-AT" sz="2400" dirty="0" smtClean="0"/>
              <a:t> </a:t>
            </a:r>
            <a:r>
              <a:rPr lang="de-AT" sz="2400" dirty="0" err="1" smtClean="0"/>
              <a:t>results</a:t>
            </a:r>
            <a:r>
              <a:rPr lang="de-AT" sz="2400" dirty="0" smtClean="0"/>
              <a:t>)</a:t>
            </a:r>
          </a:p>
          <a:p>
            <a:endParaRPr lang="de-AT" sz="2400" dirty="0" smtClean="0"/>
          </a:p>
          <a:p>
            <a:r>
              <a:rPr lang="de-AT" sz="2400" dirty="0" err="1" smtClean="0"/>
              <a:t>Experiences</a:t>
            </a:r>
            <a:r>
              <a:rPr lang="de-AT" sz="2400" dirty="0" smtClean="0"/>
              <a:t>:</a:t>
            </a:r>
            <a:endParaRPr lang="de-AT" sz="1900" dirty="0" smtClean="0"/>
          </a:p>
          <a:p>
            <a:pPr lvl="1"/>
            <a:r>
              <a:rPr lang="de-AT" sz="1900" dirty="0" smtClean="0"/>
              <a:t>Java/</a:t>
            </a:r>
            <a:r>
              <a:rPr lang="de-AT" sz="1900" dirty="0" err="1" smtClean="0"/>
              <a:t>Eclipse</a:t>
            </a:r>
            <a:r>
              <a:rPr lang="de-AT" sz="1900" dirty="0" smtClean="0"/>
              <a:t>: </a:t>
            </a:r>
            <a:r>
              <a:rPr lang="de-AT" sz="1900" dirty="0" err="1" smtClean="0"/>
              <a:t>unfamiliar</a:t>
            </a:r>
            <a:r>
              <a:rPr lang="de-AT" sz="1900" dirty="0" smtClean="0"/>
              <a:t> </a:t>
            </a:r>
            <a:r>
              <a:rPr lang="de-AT" sz="1900" dirty="0" smtClean="0">
                <a:sym typeface="Wingdings" pitchFamily="2" charset="2"/>
              </a:rPr>
              <a:t> I am </a:t>
            </a:r>
            <a:r>
              <a:rPr lang="de-AT" sz="1900" dirty="0" err="1" smtClean="0">
                <a:sym typeface="Wingdings" pitchFamily="2" charset="2"/>
              </a:rPr>
              <a:t>used</a:t>
            </a:r>
            <a:r>
              <a:rPr lang="de-AT" sz="1900" dirty="0" smtClean="0">
                <a:sym typeface="Wingdings" pitchFamily="2" charset="2"/>
              </a:rPr>
              <a:t> to VS .</a:t>
            </a:r>
            <a:r>
              <a:rPr lang="de-AT" sz="1900" dirty="0" err="1" smtClean="0">
                <a:sym typeface="Wingdings" pitchFamily="2" charset="2"/>
              </a:rPr>
              <a:t>net</a:t>
            </a:r>
            <a:endParaRPr lang="de-AT" sz="1900" dirty="0" smtClean="0">
              <a:sym typeface="Wingdings" pitchFamily="2" charset="2"/>
            </a:endParaRPr>
          </a:p>
          <a:p>
            <a:pPr lvl="1"/>
            <a:r>
              <a:rPr lang="de-AT" sz="1900" dirty="0" smtClean="0">
                <a:sym typeface="Wingdings" pitchFamily="2" charset="2"/>
              </a:rPr>
              <a:t>GATE </a:t>
            </a:r>
            <a:r>
              <a:rPr lang="de-AT" sz="1900" dirty="0" err="1" smtClean="0">
                <a:sym typeface="Wingdings" pitchFamily="2" charset="2"/>
              </a:rPr>
              <a:t>embedded</a:t>
            </a:r>
            <a:r>
              <a:rPr lang="de-AT" sz="1900" dirty="0" smtClean="0">
                <a:sym typeface="Wingdings" pitchFamily="2" charset="2"/>
              </a:rPr>
              <a:t>: </a:t>
            </a:r>
            <a:r>
              <a:rPr lang="de-AT" sz="1900" dirty="0" err="1" smtClean="0">
                <a:sym typeface="Wingdings" pitchFamily="2" charset="2"/>
              </a:rPr>
              <a:t>easy</a:t>
            </a:r>
            <a:r>
              <a:rPr lang="de-AT" sz="1900" dirty="0" smtClean="0">
                <a:sym typeface="Wingdings" pitchFamily="2" charset="2"/>
              </a:rPr>
              <a:t> to </a:t>
            </a:r>
            <a:r>
              <a:rPr lang="de-AT" sz="1900" dirty="0" err="1" smtClean="0">
                <a:sym typeface="Wingdings" pitchFamily="2" charset="2"/>
              </a:rPr>
              <a:t>set</a:t>
            </a:r>
            <a:r>
              <a:rPr lang="de-AT" sz="1900" dirty="0" smtClean="0">
                <a:sym typeface="Wingdings" pitchFamily="2" charset="2"/>
              </a:rPr>
              <a:t> up / well </a:t>
            </a:r>
            <a:r>
              <a:rPr lang="de-AT" sz="1900" dirty="0" err="1" smtClean="0">
                <a:sym typeface="Wingdings" pitchFamily="2" charset="2"/>
              </a:rPr>
              <a:t>documented</a:t>
            </a:r>
            <a:endParaRPr lang="de-AT" sz="1900" dirty="0" smtClean="0">
              <a:sym typeface="Wingdings" pitchFamily="2" charset="2"/>
            </a:endParaRPr>
          </a:p>
          <a:p>
            <a:pPr lvl="1"/>
            <a:r>
              <a:rPr lang="de-AT" sz="1900" dirty="0" err="1" smtClean="0">
                <a:sym typeface="Wingdings" pitchFamily="2" charset="2"/>
              </a:rPr>
              <a:t>MetaMap</a:t>
            </a:r>
            <a:r>
              <a:rPr lang="de-AT" sz="1900" dirty="0" smtClean="0">
                <a:sym typeface="Wingdings" pitchFamily="2" charset="2"/>
              </a:rPr>
              <a:t>: 2 </a:t>
            </a:r>
            <a:r>
              <a:rPr lang="de-AT" sz="1900" dirty="0" err="1" smtClean="0">
                <a:sym typeface="Wingdings" pitchFamily="2" charset="2"/>
              </a:rPr>
              <a:t>servers</a:t>
            </a:r>
            <a:r>
              <a:rPr lang="de-AT" sz="1900" dirty="0" smtClean="0">
                <a:sym typeface="Wingdings" pitchFamily="2" charset="2"/>
              </a:rPr>
              <a:t>; </a:t>
            </a:r>
            <a:r>
              <a:rPr lang="de-AT" sz="1900" dirty="0" err="1" smtClean="0">
                <a:sym typeface="Wingdings" pitchFamily="2" charset="2"/>
              </a:rPr>
              <a:t>plug-in</a:t>
            </a:r>
            <a:r>
              <a:rPr lang="de-AT" sz="1900" dirty="0" smtClean="0">
                <a:sym typeface="Wingdings" pitchFamily="2" charset="2"/>
              </a:rPr>
              <a:t> </a:t>
            </a:r>
            <a:r>
              <a:rPr lang="de-AT" sz="1900" dirty="0" err="1" smtClean="0">
                <a:sym typeface="Wingdings" pitchFamily="2" charset="2"/>
              </a:rPr>
              <a:t>for</a:t>
            </a:r>
            <a:r>
              <a:rPr lang="de-AT" sz="1900" dirty="0" smtClean="0">
                <a:sym typeface="Wingdings" pitchFamily="2" charset="2"/>
              </a:rPr>
              <a:t> </a:t>
            </a:r>
            <a:r>
              <a:rPr lang="de-AT" sz="1900" dirty="0" err="1" smtClean="0">
                <a:sym typeface="Wingdings" pitchFamily="2" charset="2"/>
              </a:rPr>
              <a:t>gate</a:t>
            </a:r>
            <a:r>
              <a:rPr lang="de-AT" sz="1900" dirty="0" smtClean="0">
                <a:sym typeface="Wingdings" pitchFamily="2" charset="2"/>
              </a:rPr>
              <a:t>; </a:t>
            </a:r>
            <a:r>
              <a:rPr lang="de-AT" sz="1900" dirty="0" err="1" smtClean="0">
                <a:sym typeface="Wingdings" pitchFamily="2" charset="2"/>
              </a:rPr>
              <a:t>results</a:t>
            </a:r>
            <a:r>
              <a:rPr lang="de-AT" sz="1900" dirty="0" smtClean="0">
                <a:sym typeface="Wingdings" pitchFamily="2" charset="2"/>
              </a:rPr>
              <a:t> </a:t>
            </a:r>
            <a:r>
              <a:rPr lang="de-AT" sz="1900" dirty="0" err="1" smtClean="0">
                <a:sym typeface="Wingdings" pitchFamily="2" charset="2"/>
              </a:rPr>
              <a:t>are</a:t>
            </a:r>
            <a:r>
              <a:rPr lang="de-AT" sz="1900" dirty="0" smtClean="0">
                <a:sym typeface="Wingdings" pitchFamily="2" charset="2"/>
              </a:rPr>
              <a:t> </a:t>
            </a:r>
            <a:r>
              <a:rPr lang="de-AT" sz="1900" dirty="0" err="1" smtClean="0">
                <a:sym typeface="Wingdings" pitchFamily="2" charset="2"/>
              </a:rPr>
              <a:t>difficult</a:t>
            </a:r>
            <a:r>
              <a:rPr lang="de-AT" sz="1900" dirty="0" smtClean="0">
                <a:sym typeface="Wingdings" pitchFamily="2" charset="2"/>
              </a:rPr>
              <a:t> to </a:t>
            </a:r>
            <a:r>
              <a:rPr lang="de-AT" sz="1900" dirty="0" err="1" smtClean="0">
                <a:sym typeface="Wingdings" pitchFamily="2" charset="2"/>
              </a:rPr>
              <a:t>process</a:t>
            </a:r>
            <a:endParaRPr lang="de-AT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Thank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!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pPr>
              <a:buNone/>
            </a:pPr>
            <a:r>
              <a:rPr lang="de-AT" dirty="0" smtClean="0"/>
              <a:t>		Q &amp; A </a:t>
            </a:r>
          </a:p>
        </p:txBody>
      </p:sp>
      <p:pic>
        <p:nvPicPr>
          <p:cNvPr id="5" name="Grafik 4" descr="ques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2643182"/>
            <a:ext cx="2287535" cy="2362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280</Words>
  <Application>Microsoft Office PowerPoint</Application>
  <PresentationFormat>Bildschirmpräsentation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Cronus</vt:lpstr>
      <vt:lpstr>BPMN2Asbru: Transforming condition-terms of CPG into Asbru</vt:lpstr>
      <vt:lpstr>Introduction</vt:lpstr>
      <vt:lpstr>Existing Work</vt:lpstr>
      <vt:lpstr>Design I</vt:lpstr>
      <vt:lpstr>Design II</vt:lpstr>
      <vt:lpstr>Results I</vt:lpstr>
      <vt:lpstr>Results II</vt:lpstr>
      <vt:lpstr>Discussion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BPMN2Asbru: Extracting condition termof of CPG</dc:title>
  <dc:creator>Christian</dc:creator>
  <cp:lastModifiedBy>Christian</cp:lastModifiedBy>
  <cp:revision>85</cp:revision>
  <dcterms:created xsi:type="dcterms:W3CDTF">2013-01-12T09:49:12Z</dcterms:created>
  <dcterms:modified xsi:type="dcterms:W3CDTF">2013-01-14T11:24:46Z</dcterms:modified>
</cp:coreProperties>
</file>