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4"/>
  </p:sldMasterIdLst>
  <p:notesMasterIdLst>
    <p:notesMasterId r:id="rId6"/>
  </p:notesMasterIdLst>
  <p:sldIdLst>
    <p:sldId id="256" r:id="rId5"/>
  </p:sldIdLst>
  <p:sldSz cx="43891200" cy="32918400"/>
  <p:notesSz cx="7004050" cy="92900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7D90"/>
    <a:srgbClr val="04045C"/>
    <a:srgbClr val="030340"/>
    <a:srgbClr val="CCE134"/>
    <a:srgbClr val="01B49E"/>
    <a:srgbClr val="A0A01C"/>
    <a:srgbClr val="DC3348"/>
    <a:srgbClr val="F392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504384-2B9A-40ED-931B-F822AB7BCE29}" v="1" dt="2020-08-20T23:32:47.717"/>
  </p1510:revLst>
</p1510:revInfo>
</file>

<file path=ppt/tableStyles.xml><?xml version="1.0" encoding="utf-8"?>
<a:tblStyleLst xmlns:a="http://schemas.openxmlformats.org/drawingml/2006/main" def="{F465C773-4D00-42AC-B78A-3E36279DA8F0}">
  <a:tblStyle styleId="{F465C773-4D00-42AC-B78A-3E36279DA8F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FF3E9"/>
          </a:solidFill>
        </a:fill>
      </a:tcStyle>
    </a:wholeTbl>
    <a:band1H>
      <a:tcTxStyle/>
      <a:tcStyle>
        <a:tcBdr/>
        <a:fill>
          <a:solidFill>
            <a:srgbClr val="DEE7D0"/>
          </a:solidFill>
        </a:fill>
      </a:tcStyle>
    </a:band1H>
    <a:band2H>
      <a:tcTxStyle/>
      <a:tcStyle>
        <a:tcBdr/>
      </a:tcStyle>
    </a:band2H>
    <a:band1V>
      <a:tcTxStyle/>
      <a:tcStyle>
        <a:tcBdr/>
        <a:fill>
          <a:solidFill>
            <a:srgbClr val="DEE7D0"/>
          </a:solidFill>
        </a:fill>
      </a:tcStyle>
    </a:band1V>
    <a:band2V>
      <a:tcTxStyle/>
      <a:tcStyle>
        <a:tcBdr/>
      </a:tcStyle>
    </a:band2V>
    <a:lastCol>
      <a:tcTxStyle b="on" i="off">
        <a:font>
          <a:latin typeface="Calibri"/>
          <a:ea typeface="Calibri"/>
          <a:cs typeface="Calibri"/>
        </a:font>
        <a:schemeClr val="lt1"/>
      </a:tcTxStyle>
      <a:tcStyle>
        <a:tcBdr/>
        <a:fill>
          <a:solidFill>
            <a:schemeClr val="accent3"/>
          </a:solidFill>
        </a:fill>
      </a:tcStyle>
    </a:lastCol>
    <a:firstCol>
      <a:tcTxStyle b="on" i="off">
        <a:font>
          <a:latin typeface="Calibri"/>
          <a:ea typeface="Calibri"/>
          <a:cs typeface="Calibri"/>
        </a:font>
        <a:schemeClr val="lt1"/>
      </a:tcTxStyle>
      <a:tcStyle>
        <a:tcBdr/>
        <a:fill>
          <a:solidFill>
            <a:schemeClr val="accent3"/>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56" autoAdjust="0"/>
    <p:restoredTop sz="93758" autoAdjust="0"/>
  </p:normalViewPr>
  <p:slideViewPr>
    <p:cSldViewPr snapToGrid="0">
      <p:cViewPr varScale="1">
        <p:scale>
          <a:sx n="15" d="100"/>
          <a:sy n="15" d="100"/>
        </p:scale>
        <p:origin x="1668" y="138"/>
      </p:cViewPr>
      <p:guideLst>
        <p:guide orient="horz" pos="10368"/>
        <p:guide pos="138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SC DE ING DE SISTEMAS - AUXILIAR" userId="S::eisi@uis.edu.co::80c27d2b-8845-46ae-ab51-e27f205310b3" providerId="AD" clId="Web-{FA504384-2B9A-40ED-931B-F822AB7BCE29}"/>
    <pc:docChg chg="modSld">
      <pc:chgData name="ESC DE ING DE SISTEMAS - AUXILIAR" userId="S::eisi@uis.edu.co::80c27d2b-8845-46ae-ab51-e27f205310b3" providerId="AD" clId="Web-{FA504384-2B9A-40ED-931B-F822AB7BCE29}" dt="2020-08-20T23:32:47.717" v="0" actId="14100"/>
      <pc:docMkLst>
        <pc:docMk/>
      </pc:docMkLst>
      <pc:sldChg chg="modSp">
        <pc:chgData name="ESC DE ING DE SISTEMAS - AUXILIAR" userId="S::eisi@uis.edu.co::80c27d2b-8845-46ae-ab51-e27f205310b3" providerId="AD" clId="Web-{FA504384-2B9A-40ED-931B-F822AB7BCE29}" dt="2020-08-20T23:32:47.717" v="0" actId="14100"/>
        <pc:sldMkLst>
          <pc:docMk/>
          <pc:sldMk cId="0" sldId="256"/>
        </pc:sldMkLst>
        <pc:spChg chg="mod">
          <ac:chgData name="ESC DE ING DE SISTEMAS - AUXILIAR" userId="S::eisi@uis.edu.co::80c27d2b-8845-46ae-ab51-e27f205310b3" providerId="AD" clId="Web-{FA504384-2B9A-40ED-931B-F822AB7BCE29}" dt="2020-08-20T23:32:47.717" v="0" actId="14100"/>
          <ac:spMkLst>
            <pc:docMk/>
            <pc:sldMk cId="0" sldId="256"/>
            <ac:spMk id="2" creationId="{AD13E79D-A1FE-47E9-A64E-99C2B24C2AE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67575" y="696750"/>
            <a:ext cx="4669600" cy="3483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0400" y="4412750"/>
            <a:ext cx="5603225" cy="41805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48497159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txBox="1">
            <a:spLocks noGrp="1"/>
          </p:cNvSpPr>
          <p:nvPr>
            <p:ph type="body" idx="1"/>
          </p:nvPr>
        </p:nvSpPr>
        <p:spPr>
          <a:xfrm>
            <a:off x="700400" y="4412750"/>
            <a:ext cx="5603225" cy="418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 name="Google Shape;38;p1:notes"/>
          <p:cNvSpPr>
            <a:spLocks noGrp="1" noRot="1" noChangeAspect="1"/>
          </p:cNvSpPr>
          <p:nvPr>
            <p:ph type="sldImg" idx="2"/>
          </p:nvPr>
        </p:nvSpPr>
        <p:spPr>
          <a:xfrm>
            <a:off x="1179513" y="696913"/>
            <a:ext cx="4645025" cy="34829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2"/>
          <p:cNvSpPr/>
          <p:nvPr/>
        </p:nvSpPr>
        <p:spPr>
          <a:xfrm>
            <a:off x="43159681" y="0"/>
            <a:ext cx="731520" cy="32918401"/>
          </a:xfrm>
          <a:prstGeom prst="rect">
            <a:avLst/>
          </a:prstGeom>
          <a:solidFill>
            <a:srgbClr val="D6E3BC"/>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3" name="Google Shape;13;p2"/>
          <p:cNvSpPr/>
          <p:nvPr/>
        </p:nvSpPr>
        <p:spPr>
          <a:xfrm>
            <a:off x="0" y="0"/>
            <a:ext cx="731520" cy="32918401"/>
          </a:xfrm>
          <a:prstGeom prst="rect">
            <a:avLst/>
          </a:prstGeom>
          <a:solidFill>
            <a:srgbClr val="D6E3BC"/>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4" name="Google Shape;14;p2"/>
          <p:cNvSpPr/>
          <p:nvPr/>
        </p:nvSpPr>
        <p:spPr>
          <a:xfrm>
            <a:off x="0" y="0"/>
            <a:ext cx="43891199" cy="4114800"/>
          </a:xfrm>
          <a:prstGeom prst="rect">
            <a:avLst/>
          </a:prstGeom>
          <a:solidFill>
            <a:srgbClr val="030340"/>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5" name="Google Shape;15;p2"/>
          <p:cNvSpPr/>
          <p:nvPr/>
        </p:nvSpPr>
        <p:spPr>
          <a:xfrm>
            <a:off x="0" y="28803600"/>
            <a:ext cx="43891199" cy="4114800"/>
          </a:xfrm>
          <a:prstGeom prst="rect">
            <a:avLst/>
          </a:prstGeom>
          <a:solidFill>
            <a:srgbClr val="B7CCE4"/>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6" name="Google Shape;16;p2"/>
          <p:cNvSpPr/>
          <p:nvPr/>
        </p:nvSpPr>
        <p:spPr>
          <a:xfrm>
            <a:off x="-10515600" y="0"/>
            <a:ext cx="9601200" cy="32918401"/>
          </a:xfrm>
          <a:prstGeom prst="rect">
            <a:avLst/>
          </a:prstGeom>
          <a:solidFill>
            <a:srgbClr val="D8D8D8"/>
          </a:solidFill>
          <a:ln>
            <a:noFill/>
          </a:ln>
        </p:spPr>
        <p:txBody>
          <a:bodyPr spcFirstLastPara="1" wrap="square" lIns="171400" tIns="171400" rIns="171400" bIns="171400" anchor="t" anchorCtr="0">
            <a:noAutofit/>
          </a:bodyPr>
          <a:lstStyle/>
          <a:p>
            <a:pPr marL="0" marR="0" lvl="0" indent="0" algn="l" rtl="0">
              <a:spcBef>
                <a:spcPts val="0"/>
              </a:spcBef>
              <a:spcAft>
                <a:spcPts val="0"/>
              </a:spcAft>
              <a:buNone/>
            </a:pPr>
            <a:r>
              <a:rPr lang="en-US" sz="7200" b="0" i="0" u="none" strike="noStrike" cap="none">
                <a:solidFill>
                  <a:srgbClr val="7F7F7F"/>
                </a:solidFill>
                <a:latin typeface="Calibri"/>
                <a:ea typeface="Calibri"/>
                <a:cs typeface="Calibri"/>
                <a:sym typeface="Calibri"/>
              </a:rPr>
              <a:t>Poster Print Size:</a:t>
            </a:r>
            <a:endParaRPr sz="72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This poster template is 36” high by 48” wide. It can be used to print a Tri-Fold poster with 12” wings.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Placeholders:</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Image Quality:</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You can place digital photos or logo art in your poster file by selecting the </a:t>
            </a:r>
            <a:r>
              <a:rPr lang="en-US" sz="4900" b="1" i="0" u="none" strike="noStrike" cap="none">
                <a:solidFill>
                  <a:srgbClr val="7F7F7F"/>
                </a:solidFill>
                <a:latin typeface="Calibri"/>
                <a:ea typeface="Calibri"/>
                <a:cs typeface="Calibri"/>
                <a:sym typeface="Calibri"/>
              </a:rPr>
              <a:t>Insert, Picture</a:t>
            </a:r>
            <a:r>
              <a:rPr lang="en-US" sz="4900" b="0" i="0" u="none" strike="noStrike" cap="none">
                <a:solidFill>
                  <a:srgbClr val="7F7F7F"/>
                </a:solidFill>
                <a:latin typeface="Calibri"/>
                <a:ea typeface="Calibri"/>
                <a:cs typeface="Calibri"/>
                <a:sym typeface="Calibri"/>
              </a:rPr>
              <a:t> command, or by using standard copy &amp; paste. For best results, all graphic elements should be at least </a:t>
            </a:r>
            <a:r>
              <a:rPr lang="en-US" sz="4900" b="1" i="0" u="none" strike="noStrike" cap="none">
                <a:solidFill>
                  <a:srgbClr val="7F7F7F"/>
                </a:solidFill>
                <a:latin typeface="Calibri"/>
                <a:ea typeface="Calibri"/>
                <a:cs typeface="Calibri"/>
                <a:sym typeface="Calibri"/>
              </a:rPr>
              <a:t>150-200 pixels per inch in their final printed size</a:t>
            </a:r>
            <a:r>
              <a:rPr lang="en-US" sz="4900" b="0" i="0" u="none" strike="noStrike" cap="none">
                <a:solidFill>
                  <a:srgbClr val="7F7F7F"/>
                </a:solidFill>
                <a:latin typeface="Calibri"/>
                <a:ea typeface="Calibri"/>
                <a:cs typeface="Calibri"/>
                <a:sym typeface="Calibri"/>
              </a:rPr>
              <a:t>. For instance, a 1600 x 1200 pixel photo will usually look fine up to 8“-10” wide on your printed poster.</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Please note that graphics from websites (such as the logo on your hospital's or university's home page) will only be 72dpi and not suitable for printing.</a:t>
            </a:r>
            <a:endParaRPr/>
          </a:p>
          <a:p>
            <a:pPr marL="0" marR="0" lvl="0" indent="0" algn="ctr" rtl="0">
              <a:spcBef>
                <a:spcPts val="1800"/>
              </a:spcBef>
              <a:spcAft>
                <a:spcPts val="0"/>
              </a:spcAft>
              <a:buNone/>
            </a:pPr>
            <a:br>
              <a:rPr lang="en-US" sz="3600" b="0" i="0" u="none" strike="noStrike" cap="none">
                <a:solidFill>
                  <a:srgbClr val="7F7F7F"/>
                </a:solidFill>
                <a:latin typeface="Calibri"/>
                <a:ea typeface="Calibri"/>
                <a:cs typeface="Calibri"/>
                <a:sym typeface="Calibri"/>
              </a:rPr>
            </a:br>
            <a:r>
              <a:rPr lang="en-US" sz="3600" b="0" i="0" u="none" strike="noStrike" cap="none">
                <a:solidFill>
                  <a:srgbClr val="7F7F7F"/>
                </a:solidFill>
                <a:latin typeface="Calibri"/>
                <a:ea typeface="Calibri"/>
                <a:cs typeface="Calibri"/>
                <a:sym typeface="Calibri"/>
              </a:rPr>
              <a:t>[This sidebar area does not print.]</a:t>
            </a:r>
            <a:endParaRPr/>
          </a:p>
        </p:txBody>
      </p:sp>
      <p:grpSp>
        <p:nvGrpSpPr>
          <p:cNvPr id="17" name="Google Shape;17;p2"/>
          <p:cNvGrpSpPr/>
          <p:nvPr/>
        </p:nvGrpSpPr>
        <p:grpSpPr>
          <a:xfrm>
            <a:off x="44805600" y="0"/>
            <a:ext cx="9601200" cy="32918399"/>
            <a:chOff x="33832800" y="0"/>
            <a:chExt cx="12801600" cy="43891199"/>
          </a:xfrm>
        </p:grpSpPr>
        <p:sp>
          <p:nvSpPr>
            <p:cNvPr id="18" name="Google Shape;18;p2"/>
            <p:cNvSpPr/>
            <p:nvPr/>
          </p:nvSpPr>
          <p:spPr>
            <a:xfrm>
              <a:off x="33832800" y="0"/>
              <a:ext cx="12801600" cy="43891199"/>
            </a:xfrm>
            <a:prstGeom prst="rect">
              <a:avLst/>
            </a:prstGeom>
            <a:solidFill>
              <a:srgbClr val="D8D8D8"/>
            </a:solidFill>
            <a:ln>
              <a:noFill/>
            </a:ln>
          </p:spPr>
          <p:txBody>
            <a:bodyPr spcFirstLastPara="1" wrap="square" lIns="228600" tIns="228600" rIns="228600" bIns="228600" anchor="t" anchorCtr="0">
              <a:noAutofit/>
            </a:bodyPr>
            <a:lstStyle/>
            <a:p>
              <a:pPr marL="0" marR="0" lvl="0" indent="0" algn="l" rtl="0">
                <a:spcBef>
                  <a:spcPts val="0"/>
                </a:spcBef>
                <a:spcAft>
                  <a:spcPts val="0"/>
                </a:spcAft>
                <a:buNone/>
              </a:pPr>
              <a:r>
                <a:rPr lang="en-US" sz="7200" b="0" i="0" u="none" strike="noStrike" cap="none">
                  <a:solidFill>
                    <a:srgbClr val="7F7F7F"/>
                  </a:solidFill>
                  <a:latin typeface="Calibri"/>
                  <a:ea typeface="Calibri"/>
                  <a:cs typeface="Calibri"/>
                  <a:sym typeface="Calibri"/>
                </a:rPr>
                <a:t>Change Color Theme:</a:t>
              </a:r>
              <a:endParaRPr sz="72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This template is designed to use the built-in color themes in the newer versions of PowerPoint.</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To change the color theme, select the </a:t>
              </a:r>
              <a:r>
                <a:rPr lang="en-US" sz="4900" b="1" i="0" u="none" strike="noStrike" cap="none">
                  <a:solidFill>
                    <a:srgbClr val="7F7F7F"/>
                  </a:solidFill>
                  <a:latin typeface="Calibri"/>
                  <a:ea typeface="Calibri"/>
                  <a:cs typeface="Calibri"/>
                  <a:sym typeface="Calibri"/>
                </a:rPr>
                <a:t>Design</a:t>
              </a:r>
              <a:r>
                <a:rPr lang="en-US" sz="4900" b="0" i="0" u="none" strike="noStrike" cap="none">
                  <a:solidFill>
                    <a:srgbClr val="7F7F7F"/>
                  </a:solidFill>
                  <a:latin typeface="Calibri"/>
                  <a:ea typeface="Calibri"/>
                  <a:cs typeface="Calibri"/>
                  <a:sym typeface="Calibri"/>
                </a:rPr>
                <a:t> tab, then select the </a:t>
              </a:r>
              <a:r>
                <a:rPr lang="en-US" sz="4900" b="1" i="0" u="none" strike="noStrike" cap="none">
                  <a:solidFill>
                    <a:srgbClr val="7F7F7F"/>
                  </a:solidFill>
                  <a:latin typeface="Calibri"/>
                  <a:ea typeface="Calibri"/>
                  <a:cs typeface="Calibri"/>
                  <a:sym typeface="Calibri"/>
                </a:rPr>
                <a:t>Colors</a:t>
              </a:r>
              <a:r>
                <a:rPr lang="en-US" sz="4900" b="0" i="0" u="none" strike="noStrike" cap="none">
                  <a:solidFill>
                    <a:srgbClr val="7F7F7F"/>
                  </a:solidFill>
                  <a:latin typeface="Calibri"/>
                  <a:ea typeface="Calibri"/>
                  <a:cs typeface="Calibri"/>
                  <a:sym typeface="Calibri"/>
                </a:rPr>
                <a:t> drop-down list.</a:t>
              </a:r>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The default color theme for this template is “Office”, so you can always return to that after trying some of the alternatives.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Printing Your Poster:</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Once your poster file is ready, visit </a:t>
              </a:r>
              <a:r>
                <a:rPr lang="en-US" sz="4900" b="1" i="0" u="none" strike="noStrike" cap="none">
                  <a:solidFill>
                    <a:srgbClr val="7F7F7F"/>
                  </a:solidFill>
                  <a:latin typeface="Calibri"/>
                  <a:ea typeface="Calibri"/>
                  <a:cs typeface="Calibri"/>
                  <a:sym typeface="Calibri"/>
                </a:rPr>
                <a:t>www.genigraphics.com</a:t>
              </a:r>
              <a:r>
                <a:rPr lang="en-US" sz="4900" b="0" i="0" u="none" strike="noStrike" cap="none">
                  <a:solidFill>
                    <a:srgbClr val="7F7F7F"/>
                  </a:solidFill>
                  <a:latin typeface="Calibri"/>
                  <a:ea typeface="Calibri"/>
                  <a:cs typeface="Calibri"/>
                  <a:sym typeface="Calibri"/>
                </a:rPr>
                <a:t> to order a high-quality, affordable poster print. Every order receives a free design review and we can deliver as fast as next business day within the US and Canada. </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Genigraphics® has been producing output from PowerPoint® longer than anyone in the industry; dating back to when we helped Microsoft® design the PowerPoint® software. </a:t>
              </a:r>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ctr" rtl="0">
                <a:spcBef>
                  <a:spcPts val="0"/>
                </a:spcBef>
                <a:spcAft>
                  <a:spcPts val="0"/>
                </a:spcAft>
                <a:buNone/>
              </a:pPr>
              <a:r>
                <a:rPr lang="en-US" sz="4900" b="0" i="0" u="none" strike="noStrike" cap="none">
                  <a:solidFill>
                    <a:srgbClr val="7F7F7F"/>
                  </a:solidFill>
                  <a:latin typeface="Calibri"/>
                  <a:ea typeface="Calibri"/>
                  <a:cs typeface="Calibri"/>
                  <a:sym typeface="Calibri"/>
                </a:rPr>
                <a:t>US and Canada:  1-800-790-4001</a:t>
              </a:r>
              <a:br>
                <a:rPr lang="en-US" sz="4900" b="0" i="0" u="none" strike="noStrike" cap="none">
                  <a:solidFill>
                    <a:srgbClr val="7F7F7F"/>
                  </a:solidFill>
                  <a:latin typeface="Calibri"/>
                  <a:ea typeface="Calibri"/>
                  <a:cs typeface="Calibri"/>
                  <a:sym typeface="Calibri"/>
                </a:rPr>
              </a:br>
              <a:r>
                <a:rPr lang="en-US" sz="4900" b="0" i="0" u="none" strike="noStrike" cap="none">
                  <a:solidFill>
                    <a:srgbClr val="7F7F7F"/>
                  </a:solidFill>
                  <a:latin typeface="Calibri"/>
                  <a:ea typeface="Calibri"/>
                  <a:cs typeface="Calibri"/>
                  <a:sym typeface="Calibri"/>
                </a:rPr>
                <a:t>Email: info@genigraphics.com</a:t>
              </a:r>
              <a:endParaRPr/>
            </a:p>
            <a:p>
              <a:pPr marL="0" marR="0" lvl="0" indent="0" algn="ctr" rtl="0">
                <a:spcBef>
                  <a:spcPts val="0"/>
                </a:spcBef>
                <a:spcAft>
                  <a:spcPts val="0"/>
                </a:spcAft>
                <a:buNone/>
              </a:pPr>
              <a:br>
                <a:rPr lang="en-US" sz="3600" b="0" i="0" u="none" strike="noStrike" cap="none">
                  <a:solidFill>
                    <a:srgbClr val="7F7F7F"/>
                  </a:solidFill>
                  <a:latin typeface="Calibri"/>
                  <a:ea typeface="Calibri"/>
                  <a:cs typeface="Calibri"/>
                  <a:sym typeface="Calibri"/>
                </a:rPr>
              </a:br>
              <a:r>
                <a:rPr lang="en-US" sz="3600" b="0" i="0" u="none" strike="noStrike" cap="none">
                  <a:solidFill>
                    <a:srgbClr val="7F7F7F"/>
                  </a:solidFill>
                  <a:latin typeface="Calibri"/>
                  <a:ea typeface="Calibri"/>
                  <a:cs typeface="Calibri"/>
                  <a:sym typeface="Calibri"/>
                </a:rPr>
                <a:t>[This sidebar area does not print.]</a:t>
              </a:r>
              <a:endParaRPr/>
            </a:p>
          </p:txBody>
        </p:sp>
        <p:pic>
          <p:nvPicPr>
            <p:cNvPr id="19" name="Google Shape;19;p2"/>
            <p:cNvPicPr preferRelativeResize="0"/>
            <p:nvPr/>
          </p:nvPicPr>
          <p:blipFill rotWithShape="1">
            <a:blip r:embed="rId2">
              <a:alphaModFix/>
            </a:blip>
            <a:srcRect/>
            <a:stretch/>
          </p:blipFill>
          <p:spPr>
            <a:xfrm>
              <a:off x="34281341" y="9260274"/>
              <a:ext cx="11904515" cy="10246926"/>
            </a:xfrm>
            <a:prstGeom prst="rect">
              <a:avLst/>
            </a:prstGeom>
            <a:noFill/>
            <a:ln>
              <a:noFill/>
            </a:ln>
          </p:spPr>
        </p:pic>
      </p:grpSp>
      <p:grpSp>
        <p:nvGrpSpPr>
          <p:cNvPr id="20" name="Google Shape;20;p2"/>
          <p:cNvGrpSpPr/>
          <p:nvPr/>
        </p:nvGrpSpPr>
        <p:grpSpPr>
          <a:xfrm>
            <a:off x="7033287" y="-1257300"/>
            <a:ext cx="29923714" cy="35653980"/>
            <a:chOff x="7033287" y="-1257300"/>
            <a:chExt cx="29923714" cy="35653980"/>
          </a:xfrm>
        </p:grpSpPr>
        <p:sp>
          <p:nvSpPr>
            <p:cNvPr id="21" name="Google Shape;21;p2"/>
            <p:cNvSpPr txBox="1"/>
            <p:nvPr/>
          </p:nvSpPr>
          <p:spPr>
            <a:xfrm>
              <a:off x="7033287" y="-1247269"/>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b="0" i="0" u="none" strike="noStrike" cap="none">
                  <a:solidFill>
                    <a:srgbClr val="7F7F7F"/>
                  </a:solidFill>
                  <a:latin typeface="Calibri"/>
                  <a:ea typeface="Calibri"/>
                  <a:cs typeface="Calibri"/>
                  <a:sym typeface="Calibri"/>
                </a:rPr>
                <a:t>Folds here</a:t>
              </a:r>
              <a:endParaRPr/>
            </a:p>
          </p:txBody>
        </p:sp>
        <p:cxnSp>
          <p:nvCxnSpPr>
            <p:cNvPr id="22" name="Google Shape;22;p2"/>
            <p:cNvCxnSpPr/>
            <p:nvPr/>
          </p:nvCxnSpPr>
          <p:spPr>
            <a:xfrm>
              <a:off x="10972800" y="-1257300"/>
              <a:ext cx="0" cy="1097280"/>
            </a:xfrm>
            <a:prstGeom prst="straightConnector1">
              <a:avLst/>
            </a:prstGeom>
            <a:noFill/>
            <a:ln w="63500" cap="flat" cmpd="sng">
              <a:solidFill>
                <a:srgbClr val="7F7F7F"/>
              </a:solidFill>
              <a:prstDash val="solid"/>
              <a:round/>
              <a:headEnd type="none" w="sm" len="sm"/>
              <a:tailEnd type="stealth" w="med" len="med"/>
            </a:ln>
          </p:spPr>
        </p:cxnSp>
        <p:sp>
          <p:nvSpPr>
            <p:cNvPr id="23" name="Google Shape;23;p2"/>
            <p:cNvSpPr txBox="1"/>
            <p:nvPr/>
          </p:nvSpPr>
          <p:spPr>
            <a:xfrm>
              <a:off x="33322288" y="-1247269"/>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4" name="Google Shape;24;p2"/>
            <p:cNvCxnSpPr/>
            <p:nvPr/>
          </p:nvCxnSpPr>
          <p:spPr>
            <a:xfrm>
              <a:off x="32918400" y="-1257300"/>
              <a:ext cx="0" cy="1097280"/>
            </a:xfrm>
            <a:prstGeom prst="straightConnector1">
              <a:avLst/>
            </a:prstGeom>
            <a:noFill/>
            <a:ln w="63500" cap="flat" cmpd="sng">
              <a:solidFill>
                <a:srgbClr val="7F7F7F"/>
              </a:solidFill>
              <a:prstDash val="solid"/>
              <a:round/>
              <a:headEnd type="none" w="sm" len="sm"/>
              <a:tailEnd type="stealth" w="med" len="med"/>
            </a:ln>
          </p:spPr>
        </p:cxnSp>
        <p:sp>
          <p:nvSpPr>
            <p:cNvPr id="25" name="Google Shape;25;p2"/>
            <p:cNvSpPr txBox="1"/>
            <p:nvPr/>
          </p:nvSpPr>
          <p:spPr>
            <a:xfrm>
              <a:off x="7033287" y="33309431"/>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6" name="Google Shape;26;p2"/>
            <p:cNvCxnSpPr/>
            <p:nvPr/>
          </p:nvCxnSpPr>
          <p:spPr>
            <a:xfrm>
              <a:off x="10972800" y="33299400"/>
              <a:ext cx="0" cy="1097280"/>
            </a:xfrm>
            <a:prstGeom prst="straightConnector1">
              <a:avLst/>
            </a:prstGeom>
            <a:noFill/>
            <a:ln w="63500" cap="flat" cmpd="sng">
              <a:solidFill>
                <a:srgbClr val="7F7F7F"/>
              </a:solidFill>
              <a:prstDash val="solid"/>
              <a:round/>
              <a:headEnd type="stealth" w="med" len="med"/>
              <a:tailEnd type="none" w="sm" len="sm"/>
            </a:ln>
          </p:spPr>
        </p:cxnSp>
        <p:sp>
          <p:nvSpPr>
            <p:cNvPr id="27" name="Google Shape;27;p2"/>
            <p:cNvSpPr txBox="1"/>
            <p:nvPr/>
          </p:nvSpPr>
          <p:spPr>
            <a:xfrm>
              <a:off x="33322288" y="33309431"/>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8" name="Google Shape;28;p2"/>
            <p:cNvCxnSpPr/>
            <p:nvPr/>
          </p:nvCxnSpPr>
          <p:spPr>
            <a:xfrm>
              <a:off x="32918400" y="33299400"/>
              <a:ext cx="0" cy="1097280"/>
            </a:xfrm>
            <a:prstGeom prst="straightConnector1">
              <a:avLst/>
            </a:prstGeom>
            <a:noFill/>
            <a:ln w="63500" cap="flat" cmpd="sng">
              <a:solidFill>
                <a:srgbClr val="7F7F7F"/>
              </a:solidFill>
              <a:prstDash val="solid"/>
              <a:round/>
              <a:headEnd type="stealth" w="med" len="med"/>
              <a:tailEnd type="none" w="sm" len="sm"/>
            </a:ln>
          </p:spPr>
        </p:cxnSp>
      </p:grpSp>
      <p:pic>
        <p:nvPicPr>
          <p:cNvPr id="29" name="Google Shape;29;p2"/>
          <p:cNvPicPr preferRelativeResize="0"/>
          <p:nvPr/>
        </p:nvPicPr>
        <p:blipFill rotWithShape="1">
          <a:blip r:embed="rId3">
            <a:alphaModFix/>
          </a:blip>
          <a:srcRect/>
          <a:stretch/>
        </p:blipFill>
        <p:spPr>
          <a:xfrm>
            <a:off x="38404800" y="32613600"/>
            <a:ext cx="5297435" cy="18592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194560" y="1318262"/>
            <a:ext cx="39502081" cy="5486400"/>
          </a:xfrm>
          <a:prstGeom prst="rect">
            <a:avLst/>
          </a:prstGeom>
          <a:noFill/>
          <a:ln>
            <a:noFill/>
          </a:ln>
        </p:spPr>
        <p:txBody>
          <a:bodyPr spcFirstLastPara="1" wrap="square" lIns="329125" tIns="164550" rIns="329125" bIns="164550" anchor="ctr" anchorCtr="0">
            <a:noAutofit/>
          </a:bodyPr>
          <a:lstStyle>
            <a:lvl1pPr marR="0" lvl="0" algn="ctr" rtl="0">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2194560" y="7680963"/>
            <a:ext cx="39502081" cy="21724623"/>
          </a:xfrm>
          <a:prstGeom prst="rect">
            <a:avLst/>
          </a:prstGeom>
          <a:noFill/>
          <a:ln>
            <a:noFill/>
          </a:ln>
        </p:spPr>
        <p:txBody>
          <a:bodyPr spcFirstLastPara="1" wrap="square" lIns="329125" tIns="164550" rIns="329125" bIns="164550" anchor="t" anchorCtr="0">
            <a:noAutofit/>
          </a:bodyPr>
          <a:lstStyle>
            <a:lvl1pPr marL="457200" marR="0" lvl="0"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1pPr>
            <a:lvl2pPr marL="914400" marR="0" lvl="1"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2pPr>
            <a:lvl3pPr marL="1371600" marR="0" lvl="2"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3pPr>
            <a:lvl4pPr marL="1828800" marR="0" lvl="3"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6pPr>
            <a:lvl7pPr marL="3200400" marR="0" lvl="6"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7pPr>
            <a:lvl8pPr marL="3657600" marR="0" lvl="7"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8pPr>
            <a:lvl9pPr marL="4114800" marR="0" lvl="8"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2194560" y="30510484"/>
            <a:ext cx="10241280" cy="1752600"/>
          </a:xfrm>
          <a:prstGeom prst="rect">
            <a:avLst/>
          </a:prstGeom>
          <a:noFill/>
          <a:ln>
            <a:noFill/>
          </a:ln>
        </p:spPr>
        <p:txBody>
          <a:bodyPr spcFirstLastPara="1" wrap="square" lIns="329125" tIns="164550" rIns="329125" bIns="164550" anchor="ctr" anchorCtr="0">
            <a:noAutofit/>
          </a:bodyPr>
          <a:lstStyle>
            <a:lvl1pPr marR="0" lvl="0" algn="l" rtl="0">
              <a:spcBef>
                <a:spcPts val="0"/>
              </a:spcBef>
              <a:spcAft>
                <a:spcPts val="0"/>
              </a:spcAft>
              <a:buSzPts val="1400"/>
              <a:buNone/>
              <a:defRPr sz="4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14996159" y="30510484"/>
            <a:ext cx="13898880" cy="1752600"/>
          </a:xfrm>
          <a:prstGeom prst="rect">
            <a:avLst/>
          </a:prstGeom>
          <a:noFill/>
          <a:ln>
            <a:noFill/>
          </a:ln>
        </p:spPr>
        <p:txBody>
          <a:bodyPr spcFirstLastPara="1" wrap="square" lIns="329125" tIns="164550" rIns="329125" bIns="164550" anchor="ctr" anchorCtr="0">
            <a:noAutofit/>
          </a:bodyPr>
          <a:lstStyle>
            <a:lvl1pPr marR="0" lvl="0" algn="ctr" rtl="0">
              <a:spcBef>
                <a:spcPts val="0"/>
              </a:spcBef>
              <a:spcAft>
                <a:spcPts val="0"/>
              </a:spcAft>
              <a:buSzPts val="1400"/>
              <a:buNone/>
              <a:defRPr sz="4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31455359" y="30510484"/>
            <a:ext cx="10241280" cy="1752600"/>
          </a:xfrm>
          <a:prstGeom prst="rect">
            <a:avLst/>
          </a:prstGeom>
          <a:noFill/>
          <a:ln>
            <a:noFill/>
          </a:ln>
        </p:spPr>
        <p:txBody>
          <a:bodyPr spcFirstLastPara="1" wrap="square" lIns="329125" tIns="164550" rIns="329125" bIns="164550" anchor="ctr" anchorCtr="0">
            <a:noAutofit/>
          </a:bodyPr>
          <a:lstStyle>
            <a:lvl1pPr marL="0" marR="0" lvl="0" indent="0" algn="r" rtl="0">
              <a:spcBef>
                <a:spcPts val="0"/>
              </a:spcBef>
              <a:buNone/>
              <a:defRPr sz="4400" b="0" i="0" u="none" strike="noStrike" cap="none">
                <a:solidFill>
                  <a:srgbClr val="888888"/>
                </a:solidFill>
                <a:latin typeface="Calibri"/>
                <a:ea typeface="Calibri"/>
                <a:cs typeface="Calibri"/>
                <a:sym typeface="Calibri"/>
              </a:defRPr>
            </a:lvl1pPr>
            <a:lvl2pPr marL="0" marR="0" lvl="1" indent="0" algn="r" rtl="0">
              <a:spcBef>
                <a:spcPts val="0"/>
              </a:spcBef>
              <a:buNone/>
              <a:defRPr sz="4400" b="0" i="0" u="none" strike="noStrike" cap="none">
                <a:solidFill>
                  <a:srgbClr val="888888"/>
                </a:solidFill>
                <a:latin typeface="Calibri"/>
                <a:ea typeface="Calibri"/>
                <a:cs typeface="Calibri"/>
                <a:sym typeface="Calibri"/>
              </a:defRPr>
            </a:lvl2pPr>
            <a:lvl3pPr marL="0" marR="0" lvl="2" indent="0" algn="r" rtl="0">
              <a:spcBef>
                <a:spcPts val="0"/>
              </a:spcBef>
              <a:buNone/>
              <a:defRPr sz="4400" b="0" i="0" u="none" strike="noStrike" cap="none">
                <a:solidFill>
                  <a:srgbClr val="888888"/>
                </a:solidFill>
                <a:latin typeface="Calibri"/>
                <a:ea typeface="Calibri"/>
                <a:cs typeface="Calibri"/>
                <a:sym typeface="Calibri"/>
              </a:defRPr>
            </a:lvl3pPr>
            <a:lvl4pPr marL="0" marR="0" lvl="3" indent="0" algn="r" rtl="0">
              <a:spcBef>
                <a:spcPts val="0"/>
              </a:spcBef>
              <a:buNone/>
              <a:defRPr sz="4400" b="0" i="0" u="none" strike="noStrike" cap="none">
                <a:solidFill>
                  <a:srgbClr val="888888"/>
                </a:solidFill>
                <a:latin typeface="Calibri"/>
                <a:ea typeface="Calibri"/>
                <a:cs typeface="Calibri"/>
                <a:sym typeface="Calibri"/>
              </a:defRPr>
            </a:lvl4pPr>
            <a:lvl5pPr marL="0" marR="0" lvl="4" indent="0" algn="r" rtl="0">
              <a:spcBef>
                <a:spcPts val="0"/>
              </a:spcBef>
              <a:buNone/>
              <a:defRPr sz="4400" b="0" i="0" u="none" strike="noStrike" cap="none">
                <a:solidFill>
                  <a:srgbClr val="888888"/>
                </a:solidFill>
                <a:latin typeface="Calibri"/>
                <a:ea typeface="Calibri"/>
                <a:cs typeface="Calibri"/>
                <a:sym typeface="Calibri"/>
              </a:defRPr>
            </a:lvl5pPr>
            <a:lvl6pPr marL="0" marR="0" lvl="5" indent="0" algn="r" rtl="0">
              <a:spcBef>
                <a:spcPts val="0"/>
              </a:spcBef>
              <a:buNone/>
              <a:defRPr sz="4400" b="0" i="0" u="none" strike="noStrike" cap="none">
                <a:solidFill>
                  <a:srgbClr val="888888"/>
                </a:solidFill>
                <a:latin typeface="Calibri"/>
                <a:ea typeface="Calibri"/>
                <a:cs typeface="Calibri"/>
                <a:sym typeface="Calibri"/>
              </a:defRPr>
            </a:lvl6pPr>
            <a:lvl7pPr marL="0" marR="0" lvl="6" indent="0" algn="r" rtl="0">
              <a:spcBef>
                <a:spcPts val="0"/>
              </a:spcBef>
              <a:buNone/>
              <a:defRPr sz="4400" b="0" i="0" u="none" strike="noStrike" cap="none">
                <a:solidFill>
                  <a:srgbClr val="888888"/>
                </a:solidFill>
                <a:latin typeface="Calibri"/>
                <a:ea typeface="Calibri"/>
                <a:cs typeface="Calibri"/>
                <a:sym typeface="Calibri"/>
              </a:defRPr>
            </a:lvl7pPr>
            <a:lvl8pPr marL="0" marR="0" lvl="7" indent="0" algn="r" rtl="0">
              <a:spcBef>
                <a:spcPts val="0"/>
              </a:spcBef>
              <a:buNone/>
              <a:defRPr sz="4400" b="0" i="0" u="none" strike="noStrike" cap="none">
                <a:solidFill>
                  <a:srgbClr val="888888"/>
                </a:solidFill>
                <a:latin typeface="Calibri"/>
                <a:ea typeface="Calibri"/>
                <a:cs typeface="Calibri"/>
                <a:sym typeface="Calibri"/>
              </a:defRPr>
            </a:lvl8pPr>
            <a:lvl9pPr marL="0" marR="0" lvl="8" indent="0" algn="r" rtl="0">
              <a:spcBef>
                <a:spcPts val="0"/>
              </a:spcBef>
              <a:buNone/>
              <a:defRPr sz="4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cielo.sld.cu/scielo.php?script=sci_arttext&amp;pid=S0864-02892016000100006&amp;lng=es&amp;tlng=es" TargetMode="External"/><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2" name="Rectángulo 1">
            <a:extLst>
              <a:ext uri="{FF2B5EF4-FFF2-40B4-BE49-F238E27FC236}">
                <a16:creationId xmlns:a16="http://schemas.microsoft.com/office/drawing/2014/main" id="{AD13E79D-A1FE-47E9-A64E-99C2B24C2AEC}"/>
              </a:ext>
            </a:extLst>
          </p:cNvPr>
          <p:cNvSpPr/>
          <p:nvPr/>
        </p:nvSpPr>
        <p:spPr>
          <a:xfrm>
            <a:off x="-9886" y="28763662"/>
            <a:ext cx="43901086" cy="4160995"/>
          </a:xfrm>
          <a:prstGeom prst="rect">
            <a:avLst/>
          </a:prstGeom>
          <a:solidFill>
            <a:srgbClr val="3C7D90"/>
          </a:solidFill>
          <a:ln>
            <a:solidFill>
              <a:srgbClr val="3C7D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0" name="Google Shape;40;p4"/>
          <p:cNvSpPr txBox="1"/>
          <p:nvPr/>
        </p:nvSpPr>
        <p:spPr>
          <a:xfrm>
            <a:off x="10424160" y="-86711"/>
            <a:ext cx="21945600" cy="2651760"/>
          </a:xfrm>
          <a:prstGeom prst="rect">
            <a:avLst/>
          </a:prstGeom>
          <a:noFill/>
          <a:ln>
            <a:noFill/>
          </a:ln>
        </p:spPr>
        <p:txBody>
          <a:bodyPr spcFirstLastPara="1" wrap="square" lIns="137125" tIns="91425" rIns="137125" bIns="91425" anchor="ctr" anchorCtr="0">
            <a:noAutofit/>
          </a:bodyPr>
          <a:lstStyle/>
          <a:p>
            <a:pPr algn="ctr"/>
            <a:r>
              <a:rPr lang="es-ES" sz="6600" b="1" dirty="0">
                <a:solidFill>
                  <a:schemeClr val="bg1"/>
                </a:solidFill>
              </a:rPr>
              <a:t>Traducción de Caracteres Alfanuméricos</a:t>
            </a:r>
          </a:p>
          <a:p>
            <a:pPr algn="ctr"/>
            <a:r>
              <a:rPr lang="es-ES" sz="6600" b="1" dirty="0">
                <a:solidFill>
                  <a:schemeClr val="bg1"/>
                </a:solidFill>
              </a:rPr>
              <a:t>a Código Morse y viceversa</a:t>
            </a:r>
          </a:p>
        </p:txBody>
      </p:sp>
      <p:sp>
        <p:nvSpPr>
          <p:cNvPr id="41" name="Google Shape;41;p4"/>
          <p:cNvSpPr txBox="1"/>
          <p:nvPr/>
        </p:nvSpPr>
        <p:spPr>
          <a:xfrm>
            <a:off x="10378440" y="2336418"/>
            <a:ext cx="21945600" cy="1714500"/>
          </a:xfrm>
          <a:prstGeom prst="rect">
            <a:avLst/>
          </a:prstGeom>
          <a:noFill/>
          <a:ln>
            <a:noFill/>
          </a:ln>
        </p:spPr>
        <p:txBody>
          <a:bodyPr spcFirstLastPara="1" wrap="square" lIns="137125" tIns="91425" rIns="137125" bIns="91425" anchor="ctr" anchorCtr="0">
            <a:noAutofit/>
          </a:bodyPr>
          <a:lstStyle/>
          <a:p>
            <a:pPr lvl="0" algn="ctr"/>
            <a:r>
              <a:rPr lang="es-ES" sz="4000" dirty="0">
                <a:solidFill>
                  <a:srgbClr val="EAF1DD"/>
                </a:solidFill>
                <a:latin typeface="Candara" panose="020E0502030303020204" pitchFamily="34" charset="0"/>
                <a:ea typeface="Calibri"/>
                <a:cs typeface="Calibri"/>
              </a:rPr>
              <a:t>Juan </a:t>
            </a:r>
            <a:r>
              <a:rPr lang="es-ES" sz="4000" dirty="0" err="1">
                <a:solidFill>
                  <a:srgbClr val="EAF1DD"/>
                </a:solidFill>
                <a:latin typeface="Candara" panose="020E0502030303020204" pitchFamily="34" charset="0"/>
                <a:ea typeface="Calibri"/>
                <a:cs typeface="Calibri"/>
              </a:rPr>
              <a:t>Sebastian</a:t>
            </a:r>
            <a:r>
              <a:rPr lang="es-ES" sz="4000" dirty="0">
                <a:solidFill>
                  <a:srgbClr val="EAF1DD"/>
                </a:solidFill>
                <a:latin typeface="Candara" panose="020E0502030303020204" pitchFamily="34" charset="0"/>
                <a:ea typeface="Calibri"/>
                <a:cs typeface="Calibri"/>
              </a:rPr>
              <a:t> Carvajal Esparza</a:t>
            </a:r>
            <a:r>
              <a:rPr lang="es-CO" sz="4000" dirty="0">
                <a:solidFill>
                  <a:srgbClr val="EAF1DD"/>
                </a:solidFill>
                <a:latin typeface="Candara" panose="020E0502030303020204" pitchFamily="34" charset="0"/>
                <a:ea typeface="Calibri"/>
                <a:cs typeface="Calibri"/>
                <a:sym typeface="Calibri"/>
              </a:rPr>
              <a:t>, </a:t>
            </a:r>
            <a:r>
              <a:rPr lang="es-ES" sz="4000" dirty="0">
                <a:solidFill>
                  <a:srgbClr val="EAF1DD"/>
                </a:solidFill>
                <a:latin typeface="Candara" panose="020E0502030303020204" pitchFamily="34" charset="0"/>
                <a:ea typeface="Calibri"/>
                <a:cs typeface="Calibri"/>
              </a:rPr>
              <a:t>Yesid Romario </a:t>
            </a:r>
            <a:r>
              <a:rPr lang="es-ES" sz="4000" dirty="0" err="1">
                <a:solidFill>
                  <a:srgbClr val="EAF1DD"/>
                </a:solidFill>
                <a:latin typeface="Candara" panose="020E0502030303020204" pitchFamily="34" charset="0"/>
                <a:ea typeface="Calibri"/>
                <a:cs typeface="Calibri"/>
              </a:rPr>
              <a:t>Gualdron</a:t>
            </a:r>
            <a:r>
              <a:rPr lang="es-ES" sz="4000" dirty="0">
                <a:solidFill>
                  <a:srgbClr val="EAF1DD"/>
                </a:solidFill>
                <a:latin typeface="Candara" panose="020E0502030303020204" pitchFamily="34" charset="0"/>
                <a:ea typeface="Calibri"/>
                <a:cs typeface="Calibri"/>
              </a:rPr>
              <a:t> Hurtado</a:t>
            </a:r>
            <a:r>
              <a:rPr lang="es-CO" sz="4000" dirty="0">
                <a:solidFill>
                  <a:srgbClr val="EAF1DD"/>
                </a:solidFill>
                <a:latin typeface="Candara" panose="020E0502030303020204" pitchFamily="34" charset="0"/>
                <a:ea typeface="Calibri"/>
                <a:cs typeface="Calibri"/>
                <a:sym typeface="Calibri"/>
              </a:rPr>
              <a:t>, </a:t>
            </a:r>
            <a:r>
              <a:rPr lang="es-ES" sz="4000" dirty="0">
                <a:solidFill>
                  <a:srgbClr val="EAF1DD"/>
                </a:solidFill>
                <a:latin typeface="Candara" panose="020E0502030303020204" pitchFamily="34" charset="0"/>
                <a:ea typeface="Calibri"/>
                <a:cs typeface="Calibri"/>
              </a:rPr>
              <a:t>Juan Pablo </a:t>
            </a:r>
            <a:r>
              <a:rPr lang="es-ES" sz="4000" dirty="0" err="1">
                <a:solidFill>
                  <a:srgbClr val="EAF1DD"/>
                </a:solidFill>
                <a:latin typeface="Candara" panose="020E0502030303020204" pitchFamily="34" charset="0"/>
                <a:ea typeface="Calibri"/>
                <a:cs typeface="Calibri"/>
              </a:rPr>
              <a:t>Cerinza</a:t>
            </a:r>
            <a:r>
              <a:rPr lang="es-ES" sz="4000" dirty="0">
                <a:solidFill>
                  <a:srgbClr val="EAF1DD"/>
                </a:solidFill>
                <a:latin typeface="Candara" panose="020E0502030303020204" pitchFamily="34" charset="0"/>
                <a:ea typeface="Calibri"/>
                <a:cs typeface="Calibri"/>
              </a:rPr>
              <a:t> Zaraza</a:t>
            </a:r>
            <a:endParaRPr lang="es-CO" sz="4000" dirty="0">
              <a:solidFill>
                <a:srgbClr val="EAF1DD"/>
              </a:solidFill>
              <a:latin typeface="Candara" panose="020E0502030303020204" pitchFamily="34" charset="0"/>
              <a:ea typeface="Calibri"/>
              <a:cs typeface="Calibri"/>
            </a:endParaRPr>
          </a:p>
          <a:p>
            <a:pPr lvl="0" algn="ctr"/>
            <a:r>
              <a:rPr lang="es-CO" sz="4000" dirty="0">
                <a:solidFill>
                  <a:srgbClr val="EAF1DD"/>
                </a:solidFill>
                <a:latin typeface="Candara" panose="020E0502030303020204" pitchFamily="34" charset="0"/>
                <a:ea typeface="Calibri"/>
                <a:cs typeface="Calibri"/>
                <a:sym typeface="Calibri"/>
              </a:rPr>
              <a:t>22958 - Autómatas y lenguajes formales - Grupo H1</a:t>
            </a:r>
          </a:p>
          <a:p>
            <a:pPr marL="0" marR="0" lvl="0" indent="0" algn="ctr" rtl="0">
              <a:spcBef>
                <a:spcPts val="0"/>
              </a:spcBef>
              <a:spcAft>
                <a:spcPts val="0"/>
              </a:spcAft>
              <a:buNone/>
            </a:pPr>
            <a:r>
              <a:rPr lang="es-CO" sz="4000" dirty="0">
                <a:solidFill>
                  <a:srgbClr val="EAF1DD"/>
                </a:solidFill>
                <a:latin typeface="Candara" panose="020E0502030303020204" pitchFamily="34" charset="0"/>
                <a:ea typeface="Calibri"/>
                <a:cs typeface="Calibri"/>
                <a:sym typeface="Calibri"/>
              </a:rPr>
              <a:t>Escuela de Ingeniería de Sistemas e Informática</a:t>
            </a:r>
          </a:p>
        </p:txBody>
      </p:sp>
      <p:sp>
        <p:nvSpPr>
          <p:cNvPr id="42" name="Google Shape;42;p4"/>
          <p:cNvSpPr txBox="1"/>
          <p:nvPr/>
        </p:nvSpPr>
        <p:spPr>
          <a:xfrm>
            <a:off x="1280154" y="30095800"/>
            <a:ext cx="12223200" cy="2223600"/>
          </a:xfrm>
          <a:prstGeom prst="rect">
            <a:avLst/>
          </a:prstGeom>
          <a:noFill/>
          <a:ln>
            <a:noFill/>
          </a:ln>
        </p:spPr>
        <p:txBody>
          <a:bodyPr spcFirstLastPara="1" wrap="square" lIns="91425" tIns="91425" rIns="91425" bIns="91425" anchor="t" anchorCtr="0">
            <a:noAutofit/>
          </a:bodyPr>
          <a:lstStyle/>
          <a:p>
            <a:pPr marL="0" marR="0" lvl="0" indent="0" algn="just" rtl="0">
              <a:lnSpc>
                <a:spcPct val="90000"/>
              </a:lnSpc>
              <a:spcBef>
                <a:spcPts val="0"/>
              </a:spcBef>
              <a:spcAft>
                <a:spcPts val="0"/>
              </a:spcAft>
              <a:buNone/>
            </a:pPr>
            <a:r>
              <a:rPr lang="en-US" sz="2800" dirty="0">
                <a:solidFill>
                  <a:schemeClr val="bg1"/>
                </a:solidFill>
                <a:latin typeface="Candara" panose="020E0502030303020204" pitchFamily="34" charset="0"/>
                <a:ea typeface="Calibri"/>
                <a:cs typeface="Calibri"/>
                <a:sym typeface="Calibri"/>
              </a:rPr>
              <a:t>Juan Sebastian </a:t>
            </a:r>
            <a:r>
              <a:rPr lang="en-US" sz="2800" dirty="0" err="1">
                <a:solidFill>
                  <a:schemeClr val="bg1"/>
                </a:solidFill>
                <a:latin typeface="Candara" panose="020E0502030303020204" pitchFamily="34" charset="0"/>
                <a:ea typeface="Calibri"/>
                <a:cs typeface="Calibri"/>
                <a:sym typeface="Calibri"/>
              </a:rPr>
              <a:t>Carvajal</a:t>
            </a:r>
            <a:r>
              <a:rPr lang="en-US" sz="2800" dirty="0">
                <a:solidFill>
                  <a:schemeClr val="bg1"/>
                </a:solidFill>
                <a:latin typeface="Candara" panose="020E0502030303020204" pitchFamily="34" charset="0"/>
                <a:ea typeface="Calibri"/>
                <a:cs typeface="Calibri"/>
                <a:sym typeface="Calibri"/>
              </a:rPr>
              <a:t> Esparza, Email: juan.es96@hotmail.com</a:t>
            </a:r>
            <a:endParaRPr sz="2800" dirty="0">
              <a:solidFill>
                <a:schemeClr val="bg1"/>
              </a:solidFill>
              <a:latin typeface="Candara" panose="020E0502030303020204" pitchFamily="34" charset="0"/>
              <a:ea typeface="Calibri"/>
              <a:cs typeface="Calibri"/>
              <a:sym typeface="Calibri"/>
            </a:endParaRPr>
          </a:p>
          <a:p>
            <a:pPr marL="0" lvl="0" indent="0" algn="just" rtl="0">
              <a:lnSpc>
                <a:spcPct val="90000"/>
              </a:lnSpc>
              <a:spcBef>
                <a:spcPts val="0"/>
              </a:spcBef>
              <a:spcAft>
                <a:spcPts val="0"/>
              </a:spcAft>
              <a:buNone/>
            </a:pPr>
            <a:r>
              <a:rPr lang="en-US" sz="2800" dirty="0">
                <a:solidFill>
                  <a:schemeClr val="bg1"/>
                </a:solidFill>
                <a:latin typeface="Candara" panose="020E0502030303020204" pitchFamily="34" charset="0"/>
                <a:ea typeface="Calibri"/>
                <a:cs typeface="Calibri"/>
                <a:sym typeface="Calibri"/>
              </a:rPr>
              <a:t>Juan Pablo </a:t>
            </a:r>
            <a:r>
              <a:rPr lang="en-US" sz="2800" dirty="0" err="1">
                <a:solidFill>
                  <a:schemeClr val="bg1"/>
                </a:solidFill>
                <a:latin typeface="Candara" panose="020E0502030303020204" pitchFamily="34" charset="0"/>
                <a:ea typeface="Calibri"/>
                <a:cs typeface="Calibri"/>
                <a:sym typeface="Calibri"/>
              </a:rPr>
              <a:t>Cerinza</a:t>
            </a:r>
            <a:r>
              <a:rPr lang="en-US" sz="2800" dirty="0">
                <a:solidFill>
                  <a:schemeClr val="bg1"/>
                </a:solidFill>
                <a:latin typeface="Candara" panose="020E0502030303020204" pitchFamily="34" charset="0"/>
                <a:ea typeface="Calibri"/>
                <a:cs typeface="Calibri"/>
                <a:sym typeface="Calibri"/>
              </a:rPr>
              <a:t> </a:t>
            </a:r>
            <a:r>
              <a:rPr lang="en-US" sz="2800" dirty="0" err="1">
                <a:solidFill>
                  <a:schemeClr val="bg1"/>
                </a:solidFill>
                <a:latin typeface="Candara" panose="020E0502030303020204" pitchFamily="34" charset="0"/>
                <a:ea typeface="Calibri"/>
                <a:cs typeface="Calibri"/>
                <a:sym typeface="Calibri"/>
              </a:rPr>
              <a:t>Zaraza</a:t>
            </a:r>
            <a:r>
              <a:rPr lang="en-US" sz="2800" dirty="0">
                <a:solidFill>
                  <a:schemeClr val="bg1"/>
                </a:solidFill>
                <a:latin typeface="Candara" panose="020E0502030303020204" pitchFamily="34" charset="0"/>
                <a:ea typeface="Calibri"/>
                <a:cs typeface="Calibri"/>
                <a:sym typeface="Calibri"/>
              </a:rPr>
              <a:t>, Email: noobypgr@gmail.com</a:t>
            </a:r>
            <a:endParaRPr sz="2800" dirty="0">
              <a:solidFill>
                <a:schemeClr val="bg1"/>
              </a:solidFill>
              <a:latin typeface="Candara" panose="020E0502030303020204" pitchFamily="34" charset="0"/>
              <a:ea typeface="Calibri"/>
              <a:cs typeface="Calibri"/>
              <a:sym typeface="Calibri"/>
            </a:endParaRPr>
          </a:p>
          <a:p>
            <a:pPr marL="0" lvl="0" indent="0" algn="just" rtl="0">
              <a:lnSpc>
                <a:spcPct val="90000"/>
              </a:lnSpc>
              <a:spcBef>
                <a:spcPts val="0"/>
              </a:spcBef>
              <a:spcAft>
                <a:spcPts val="0"/>
              </a:spcAft>
              <a:buNone/>
            </a:pPr>
            <a:r>
              <a:rPr lang="en-US" sz="2800" dirty="0">
                <a:solidFill>
                  <a:schemeClr val="bg1"/>
                </a:solidFill>
                <a:latin typeface="Candara" panose="020E0502030303020204" pitchFamily="34" charset="0"/>
                <a:ea typeface="Calibri"/>
                <a:cs typeface="Calibri"/>
                <a:sym typeface="Calibri"/>
              </a:rPr>
              <a:t>Yesid Romario </a:t>
            </a:r>
            <a:r>
              <a:rPr lang="en-US" sz="2800" dirty="0" err="1">
                <a:solidFill>
                  <a:schemeClr val="bg1"/>
                </a:solidFill>
                <a:latin typeface="Candara" panose="020E0502030303020204" pitchFamily="34" charset="0"/>
                <a:ea typeface="Calibri"/>
                <a:cs typeface="Calibri"/>
                <a:sym typeface="Calibri"/>
              </a:rPr>
              <a:t>Gualdron</a:t>
            </a:r>
            <a:r>
              <a:rPr lang="en-US" sz="2800" dirty="0">
                <a:solidFill>
                  <a:schemeClr val="bg1"/>
                </a:solidFill>
                <a:latin typeface="Candara" panose="020E0502030303020204" pitchFamily="34" charset="0"/>
                <a:ea typeface="Calibri"/>
                <a:cs typeface="Calibri"/>
                <a:sym typeface="Calibri"/>
              </a:rPr>
              <a:t> Hurtado, Email: yromariogh@gmail.com</a:t>
            </a:r>
            <a:endParaRPr sz="2800" dirty="0">
              <a:solidFill>
                <a:schemeClr val="bg1"/>
              </a:solidFill>
              <a:latin typeface="Candara" panose="020E0502030303020204" pitchFamily="34" charset="0"/>
              <a:ea typeface="Calibri"/>
              <a:cs typeface="Calibri"/>
              <a:sym typeface="Calibri"/>
            </a:endParaRPr>
          </a:p>
          <a:p>
            <a:pPr marL="0" lvl="0" indent="0" algn="just" rtl="0">
              <a:lnSpc>
                <a:spcPct val="90000"/>
              </a:lnSpc>
              <a:spcBef>
                <a:spcPts val="0"/>
              </a:spcBef>
              <a:spcAft>
                <a:spcPts val="0"/>
              </a:spcAft>
              <a:buNone/>
            </a:pPr>
            <a:endParaRPr lang="en-US" sz="2800" dirty="0">
              <a:solidFill>
                <a:schemeClr val="bg1"/>
              </a:solidFill>
              <a:latin typeface="Candara" panose="020E0502030303020204" pitchFamily="34" charset="0"/>
              <a:ea typeface="Calibri"/>
              <a:cs typeface="Calibri"/>
              <a:sym typeface="Calibri"/>
            </a:endParaRPr>
          </a:p>
          <a:p>
            <a:pPr marL="0" lvl="0" indent="0" algn="just" rtl="0">
              <a:lnSpc>
                <a:spcPct val="90000"/>
              </a:lnSpc>
              <a:spcBef>
                <a:spcPts val="0"/>
              </a:spcBef>
              <a:spcAft>
                <a:spcPts val="0"/>
              </a:spcAft>
              <a:buClr>
                <a:schemeClr val="dk1"/>
              </a:buClr>
              <a:buFont typeface="Arial"/>
              <a:buNone/>
            </a:pPr>
            <a:r>
              <a:rPr lang="en-US" sz="2800" dirty="0" err="1">
                <a:solidFill>
                  <a:schemeClr val="bg1"/>
                </a:solidFill>
                <a:latin typeface="Candara" panose="020E0502030303020204" pitchFamily="34" charset="0"/>
                <a:ea typeface="Calibri"/>
                <a:cs typeface="Calibri"/>
                <a:sym typeface="Calibri"/>
              </a:rPr>
              <a:t>Docente</a:t>
            </a:r>
            <a:r>
              <a:rPr lang="en-US" sz="2800" dirty="0">
                <a:solidFill>
                  <a:schemeClr val="bg1"/>
                </a:solidFill>
                <a:latin typeface="Candara" panose="020E0502030303020204" pitchFamily="34" charset="0"/>
                <a:ea typeface="Calibri"/>
                <a:cs typeface="Calibri"/>
                <a:sym typeface="Calibri"/>
              </a:rPr>
              <a:t>: Gustavo </a:t>
            </a:r>
            <a:r>
              <a:rPr lang="en-US" sz="2800" dirty="0" err="1">
                <a:solidFill>
                  <a:schemeClr val="bg1"/>
                </a:solidFill>
                <a:latin typeface="Candara" panose="020E0502030303020204" pitchFamily="34" charset="0"/>
                <a:ea typeface="Calibri"/>
                <a:cs typeface="Calibri"/>
                <a:sym typeface="Calibri"/>
              </a:rPr>
              <a:t>Garzón</a:t>
            </a:r>
            <a:r>
              <a:rPr lang="en-US" sz="2800" dirty="0">
                <a:solidFill>
                  <a:schemeClr val="bg1"/>
                </a:solidFill>
                <a:latin typeface="Candara" panose="020E0502030303020204" pitchFamily="34" charset="0"/>
                <a:ea typeface="Calibri"/>
                <a:cs typeface="Calibri"/>
                <a:sym typeface="Calibri"/>
              </a:rPr>
              <a:t>, gustavo.garzon@saber.uis.edu.co</a:t>
            </a:r>
            <a:endParaRPr sz="2800" dirty="0">
              <a:solidFill>
                <a:schemeClr val="bg1"/>
              </a:solidFill>
              <a:latin typeface="Candara" panose="020E0502030303020204" pitchFamily="34" charset="0"/>
              <a:ea typeface="Calibri"/>
              <a:cs typeface="Calibri"/>
              <a:sym typeface="Calibri"/>
            </a:endParaRPr>
          </a:p>
        </p:txBody>
      </p:sp>
      <p:sp>
        <p:nvSpPr>
          <p:cNvPr id="43" name="Google Shape;43;p4"/>
          <p:cNvSpPr txBox="1"/>
          <p:nvPr/>
        </p:nvSpPr>
        <p:spPr>
          <a:xfrm>
            <a:off x="2819754" y="29185078"/>
            <a:ext cx="9144000" cy="746400"/>
          </a:xfrm>
          <a:prstGeom prst="rect">
            <a:avLst/>
          </a:prstGeom>
          <a:noFill/>
          <a:ln>
            <a:noFill/>
          </a:ln>
        </p:spPr>
        <p:txBody>
          <a:bodyPr spcFirstLastPara="1" wrap="square" lIns="68550" tIns="34275" rIns="68550" bIns="34275" anchor="t" anchorCtr="0">
            <a:noAutofit/>
          </a:bodyPr>
          <a:lstStyle/>
          <a:p>
            <a:pPr marL="0" marR="0" lvl="0" indent="0" algn="ctr" rtl="0">
              <a:spcBef>
                <a:spcPts val="0"/>
              </a:spcBef>
              <a:spcAft>
                <a:spcPts val="0"/>
              </a:spcAft>
              <a:buNone/>
            </a:pPr>
            <a:r>
              <a:rPr lang="es-CO" sz="4400" b="1" dirty="0">
                <a:solidFill>
                  <a:schemeClr val="bg1"/>
                </a:solidFill>
                <a:latin typeface="Candara" panose="020E0502030303020204" pitchFamily="34" charset="0"/>
                <a:ea typeface="Calibri"/>
                <a:cs typeface="Calibri"/>
                <a:sym typeface="Calibri"/>
              </a:rPr>
              <a:t>Información</a:t>
            </a:r>
            <a:r>
              <a:rPr lang="en-US" sz="4400" b="1" dirty="0">
                <a:solidFill>
                  <a:schemeClr val="bg1"/>
                </a:solidFill>
                <a:latin typeface="Candara" panose="020E0502030303020204" pitchFamily="34" charset="0"/>
                <a:ea typeface="Calibri"/>
                <a:cs typeface="Calibri"/>
                <a:sym typeface="Calibri"/>
              </a:rPr>
              <a:t> de c</a:t>
            </a:r>
            <a:r>
              <a:rPr lang="es-CO" sz="4400" b="1" dirty="0" err="1">
                <a:solidFill>
                  <a:schemeClr val="bg1"/>
                </a:solidFill>
                <a:latin typeface="Candara" panose="020E0502030303020204" pitchFamily="34" charset="0"/>
                <a:ea typeface="Calibri"/>
                <a:cs typeface="Calibri"/>
                <a:sym typeface="Calibri"/>
              </a:rPr>
              <a:t>ontacto</a:t>
            </a:r>
            <a:endParaRPr lang="es-CO" dirty="0">
              <a:solidFill>
                <a:schemeClr val="bg1"/>
              </a:solidFill>
              <a:latin typeface="Candara" panose="020E0502030303020204" pitchFamily="34" charset="0"/>
            </a:endParaRPr>
          </a:p>
        </p:txBody>
      </p:sp>
      <p:sp>
        <p:nvSpPr>
          <p:cNvPr id="44" name="Google Shape;44;p4"/>
          <p:cNvSpPr txBox="1"/>
          <p:nvPr/>
        </p:nvSpPr>
        <p:spPr>
          <a:xfrm>
            <a:off x="15428275" y="30038050"/>
            <a:ext cx="27182700" cy="2339100"/>
          </a:xfrm>
          <a:prstGeom prst="rect">
            <a:avLst/>
          </a:prstGeom>
          <a:noFill/>
          <a:ln>
            <a:noFill/>
          </a:ln>
        </p:spPr>
        <p:txBody>
          <a:bodyPr spcFirstLastPara="1" wrap="square" lIns="91425" tIns="91425" rIns="91425" bIns="91425" anchor="t" anchorCtr="0">
            <a:noAutofit/>
          </a:bodyPr>
          <a:lstStyle/>
          <a:p>
            <a:pPr marL="342842" marR="0" lvl="0" indent="-342842" algn="l" rtl="0">
              <a:spcBef>
                <a:spcPts val="0"/>
              </a:spcBef>
              <a:spcAft>
                <a:spcPts val="0"/>
              </a:spcAft>
              <a:buClr>
                <a:schemeClr val="dk1"/>
              </a:buClr>
              <a:buSzPts val="1600"/>
              <a:buFont typeface="Calibri"/>
              <a:buAutoNum type="arabicPeriod"/>
            </a:pPr>
            <a:r>
              <a:rPr lang="en-US" sz="1600" dirty="0">
                <a:solidFill>
                  <a:schemeClr val="bg1"/>
                </a:solidFill>
                <a:latin typeface="Calibri"/>
                <a:ea typeface="Calibri"/>
                <a:cs typeface="Calibri"/>
                <a:sym typeface="Calibri"/>
              </a:rPr>
              <a:t>Lam Díaz, Rosa María. (2016). La </a:t>
            </a:r>
            <a:r>
              <a:rPr lang="en-US" sz="1600" dirty="0" err="1">
                <a:solidFill>
                  <a:schemeClr val="bg1"/>
                </a:solidFill>
                <a:latin typeface="Calibri"/>
                <a:ea typeface="Calibri"/>
                <a:cs typeface="Calibri"/>
                <a:sym typeface="Calibri"/>
              </a:rPr>
              <a:t>redacción</a:t>
            </a:r>
            <a:r>
              <a:rPr lang="en-US" sz="1600" dirty="0">
                <a:solidFill>
                  <a:schemeClr val="bg1"/>
                </a:solidFill>
                <a:latin typeface="Calibri"/>
                <a:ea typeface="Calibri"/>
                <a:cs typeface="Calibri"/>
                <a:sym typeface="Calibri"/>
              </a:rPr>
              <a:t> de un </a:t>
            </a:r>
            <a:r>
              <a:rPr lang="en-US" sz="1600" dirty="0" err="1">
                <a:solidFill>
                  <a:schemeClr val="bg1"/>
                </a:solidFill>
                <a:latin typeface="Calibri"/>
                <a:ea typeface="Calibri"/>
                <a:cs typeface="Calibri"/>
                <a:sym typeface="Calibri"/>
              </a:rPr>
              <a:t>artículo</a:t>
            </a:r>
            <a:r>
              <a:rPr lang="en-US" sz="1600" dirty="0">
                <a:solidFill>
                  <a:schemeClr val="bg1"/>
                </a:solidFill>
                <a:latin typeface="Calibri"/>
                <a:ea typeface="Calibri"/>
                <a:cs typeface="Calibri"/>
                <a:sym typeface="Calibri"/>
              </a:rPr>
              <a:t> </a:t>
            </a:r>
            <a:r>
              <a:rPr lang="en-US" sz="1600" dirty="0" err="1">
                <a:solidFill>
                  <a:schemeClr val="bg1"/>
                </a:solidFill>
                <a:latin typeface="Calibri"/>
                <a:ea typeface="Calibri"/>
                <a:cs typeface="Calibri"/>
                <a:sym typeface="Calibri"/>
              </a:rPr>
              <a:t>científico</a:t>
            </a:r>
            <a:r>
              <a:rPr lang="en-US" sz="1600" dirty="0">
                <a:solidFill>
                  <a:schemeClr val="bg1"/>
                </a:solidFill>
                <a:latin typeface="Calibri"/>
                <a:ea typeface="Calibri"/>
                <a:cs typeface="Calibri"/>
                <a:sym typeface="Calibri"/>
              </a:rPr>
              <a:t>. </a:t>
            </a:r>
            <a:r>
              <a:rPr lang="en-US" sz="1600" dirty="0" err="1">
                <a:solidFill>
                  <a:schemeClr val="bg1"/>
                </a:solidFill>
                <a:latin typeface="Calibri"/>
                <a:ea typeface="Calibri"/>
                <a:cs typeface="Calibri"/>
                <a:sym typeface="Calibri"/>
              </a:rPr>
              <a:t>Revista</a:t>
            </a:r>
            <a:r>
              <a:rPr lang="en-US" sz="1600" dirty="0">
                <a:solidFill>
                  <a:schemeClr val="bg1"/>
                </a:solidFill>
                <a:latin typeface="Calibri"/>
                <a:ea typeface="Calibri"/>
                <a:cs typeface="Calibri"/>
                <a:sym typeface="Calibri"/>
              </a:rPr>
              <a:t> </a:t>
            </a:r>
            <a:r>
              <a:rPr lang="en-US" sz="1600" dirty="0" err="1">
                <a:solidFill>
                  <a:schemeClr val="bg1"/>
                </a:solidFill>
                <a:latin typeface="Calibri"/>
                <a:ea typeface="Calibri"/>
                <a:cs typeface="Calibri"/>
                <a:sym typeface="Calibri"/>
              </a:rPr>
              <a:t>Cubana</a:t>
            </a:r>
            <a:r>
              <a:rPr lang="en-US" sz="1600" dirty="0">
                <a:solidFill>
                  <a:schemeClr val="bg1"/>
                </a:solidFill>
                <a:latin typeface="Calibri"/>
                <a:ea typeface="Calibri"/>
                <a:cs typeface="Calibri"/>
                <a:sym typeface="Calibri"/>
              </a:rPr>
              <a:t> de </a:t>
            </a:r>
            <a:r>
              <a:rPr lang="en-US" sz="1600" dirty="0" err="1">
                <a:solidFill>
                  <a:schemeClr val="bg1"/>
                </a:solidFill>
                <a:latin typeface="Calibri"/>
                <a:ea typeface="Calibri"/>
                <a:cs typeface="Calibri"/>
                <a:sym typeface="Calibri"/>
              </a:rPr>
              <a:t>Hematología</a:t>
            </a:r>
            <a:r>
              <a:rPr lang="en-US" sz="1600" dirty="0">
                <a:solidFill>
                  <a:schemeClr val="bg1"/>
                </a:solidFill>
                <a:latin typeface="Calibri"/>
                <a:ea typeface="Calibri"/>
                <a:cs typeface="Calibri"/>
                <a:sym typeface="Calibri"/>
              </a:rPr>
              <a:t>, </a:t>
            </a:r>
            <a:r>
              <a:rPr lang="en-US" sz="1600" dirty="0" err="1">
                <a:solidFill>
                  <a:schemeClr val="bg1"/>
                </a:solidFill>
                <a:latin typeface="Calibri"/>
                <a:ea typeface="Calibri"/>
                <a:cs typeface="Calibri"/>
                <a:sym typeface="Calibri"/>
              </a:rPr>
              <a:t>Inmunología</a:t>
            </a:r>
            <a:r>
              <a:rPr lang="en-US" sz="1600" dirty="0">
                <a:solidFill>
                  <a:schemeClr val="bg1"/>
                </a:solidFill>
                <a:latin typeface="Calibri"/>
                <a:ea typeface="Calibri"/>
                <a:cs typeface="Calibri"/>
                <a:sym typeface="Calibri"/>
              </a:rPr>
              <a:t> y </a:t>
            </a:r>
            <a:r>
              <a:rPr lang="en-US" sz="1600" dirty="0" err="1">
                <a:solidFill>
                  <a:schemeClr val="bg1"/>
                </a:solidFill>
                <a:latin typeface="Calibri"/>
                <a:ea typeface="Calibri"/>
                <a:cs typeface="Calibri"/>
                <a:sym typeface="Calibri"/>
              </a:rPr>
              <a:t>Hemoterapia</a:t>
            </a:r>
            <a:r>
              <a:rPr lang="en-US" sz="1600" dirty="0">
                <a:solidFill>
                  <a:schemeClr val="bg1"/>
                </a:solidFill>
                <a:latin typeface="Calibri"/>
                <a:ea typeface="Calibri"/>
                <a:cs typeface="Calibri"/>
                <a:sym typeface="Calibri"/>
              </a:rPr>
              <a:t>, 32(1), 57-69. </a:t>
            </a:r>
            <a:r>
              <a:rPr lang="en-US" sz="1600" dirty="0" err="1">
                <a:solidFill>
                  <a:schemeClr val="bg1"/>
                </a:solidFill>
                <a:latin typeface="Calibri"/>
                <a:ea typeface="Calibri"/>
                <a:cs typeface="Calibri"/>
                <a:sym typeface="Calibri"/>
              </a:rPr>
              <a:t>Recuperado</a:t>
            </a:r>
            <a:r>
              <a:rPr lang="en-US" sz="1600" dirty="0">
                <a:solidFill>
                  <a:schemeClr val="bg1"/>
                </a:solidFill>
                <a:latin typeface="Calibri"/>
                <a:ea typeface="Calibri"/>
                <a:cs typeface="Calibri"/>
                <a:sym typeface="Calibri"/>
              </a:rPr>
              <a:t> </a:t>
            </a:r>
            <a:r>
              <a:rPr lang="en-US" sz="1600" dirty="0" err="1">
                <a:solidFill>
                  <a:schemeClr val="bg1"/>
                </a:solidFill>
                <a:latin typeface="Calibri"/>
                <a:ea typeface="Calibri"/>
                <a:cs typeface="Calibri"/>
                <a:sym typeface="Calibri"/>
              </a:rPr>
              <a:t>en</a:t>
            </a:r>
            <a:r>
              <a:rPr lang="en-US" sz="1600" dirty="0">
                <a:solidFill>
                  <a:schemeClr val="bg1"/>
                </a:solidFill>
                <a:latin typeface="Calibri"/>
                <a:ea typeface="Calibri"/>
                <a:cs typeface="Calibri"/>
                <a:sym typeface="Calibri"/>
              </a:rPr>
              <a:t> 09 de </a:t>
            </a:r>
            <a:r>
              <a:rPr lang="en-US" sz="1600" dirty="0" err="1">
                <a:solidFill>
                  <a:schemeClr val="bg1"/>
                </a:solidFill>
                <a:latin typeface="Calibri"/>
                <a:ea typeface="Calibri"/>
                <a:cs typeface="Calibri"/>
                <a:sym typeface="Calibri"/>
              </a:rPr>
              <a:t>agosto</a:t>
            </a:r>
            <a:r>
              <a:rPr lang="en-US" sz="1600" dirty="0">
                <a:solidFill>
                  <a:schemeClr val="bg1"/>
                </a:solidFill>
                <a:latin typeface="Calibri"/>
                <a:ea typeface="Calibri"/>
                <a:cs typeface="Calibri"/>
                <a:sym typeface="Calibri"/>
              </a:rPr>
              <a:t> de 2020, de </a:t>
            </a:r>
            <a:r>
              <a:rPr lang="en-US" sz="1600" dirty="0">
                <a:solidFill>
                  <a:schemeClr val="bg1"/>
                </a:solidFill>
                <a:latin typeface="Calibri"/>
                <a:ea typeface="Calibri"/>
                <a:cs typeface="Calibri"/>
                <a:sym typeface="Calibri"/>
                <a:hlinkClick r:id="rId3"/>
              </a:rPr>
              <a:t>http://scielo.sld.cu/scielo.php?script=sci_arttext&amp;pid=S0864-02892016000100006&amp;lng=es&amp;tlng=es</a:t>
            </a:r>
            <a:r>
              <a:rPr lang="en-US" sz="1600" dirty="0">
                <a:solidFill>
                  <a:schemeClr val="bg1"/>
                </a:solidFill>
                <a:latin typeface="Calibri"/>
                <a:ea typeface="Calibri"/>
                <a:cs typeface="Calibri"/>
                <a:sym typeface="Calibri"/>
              </a:rPr>
              <a:t>.</a:t>
            </a:r>
          </a:p>
          <a:p>
            <a:pPr marL="342842" marR="0" lvl="0" indent="-342842" algn="l" rtl="0">
              <a:spcBef>
                <a:spcPts val="0"/>
              </a:spcBef>
              <a:spcAft>
                <a:spcPts val="0"/>
              </a:spcAft>
              <a:buClr>
                <a:schemeClr val="dk1"/>
              </a:buClr>
              <a:buSzPts val="1600"/>
              <a:buFont typeface="Calibri"/>
              <a:buAutoNum type="arabicPeriod"/>
            </a:pPr>
            <a:r>
              <a:rPr lang="es-ES" sz="1600" dirty="0">
                <a:solidFill>
                  <a:schemeClr val="bg1"/>
                </a:solidFill>
                <a:latin typeface="Calibri"/>
                <a:ea typeface="Calibri"/>
                <a:cs typeface="Calibri"/>
                <a:sym typeface="Calibri"/>
              </a:rPr>
              <a:t>Código morse. (2016) [Figura]. Recuperado de https://es.wikipedia.org/wiki/C%C3%B3digo_morse</a:t>
            </a:r>
            <a:endParaRPr dirty="0">
              <a:solidFill>
                <a:schemeClr val="bg1"/>
              </a:solidFill>
            </a:endParaRPr>
          </a:p>
          <a:p>
            <a:pPr marR="0" lvl="0" algn="l" rtl="0">
              <a:spcBef>
                <a:spcPts val="0"/>
              </a:spcBef>
              <a:spcAft>
                <a:spcPts val="0"/>
              </a:spcAft>
              <a:buClr>
                <a:schemeClr val="dk1"/>
              </a:buClr>
              <a:buSzPts val="1600"/>
            </a:pPr>
            <a:endParaRPr dirty="0">
              <a:solidFill>
                <a:schemeClr val="bg1"/>
              </a:solidFill>
            </a:endParaRPr>
          </a:p>
        </p:txBody>
      </p:sp>
      <p:sp>
        <p:nvSpPr>
          <p:cNvPr id="45" name="Google Shape;45;p4"/>
          <p:cNvSpPr txBox="1"/>
          <p:nvPr/>
        </p:nvSpPr>
        <p:spPr>
          <a:xfrm>
            <a:off x="19875625" y="29215378"/>
            <a:ext cx="18288000" cy="685800"/>
          </a:xfrm>
          <a:prstGeom prst="rect">
            <a:avLst/>
          </a:prstGeom>
          <a:no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r>
              <a:rPr lang="en-US" sz="4400" b="1" dirty="0" err="1">
                <a:solidFill>
                  <a:schemeClr val="bg1"/>
                </a:solidFill>
                <a:latin typeface="Candara" panose="020E0502030303020204" pitchFamily="34" charset="0"/>
                <a:ea typeface="Calibri"/>
                <a:cs typeface="Calibri"/>
                <a:sym typeface="Calibri"/>
              </a:rPr>
              <a:t>Referencias</a:t>
            </a:r>
            <a:r>
              <a:rPr lang="en-US" sz="4400" b="1" dirty="0">
                <a:solidFill>
                  <a:schemeClr val="bg1"/>
                </a:solidFill>
                <a:latin typeface="Candara" panose="020E0502030303020204" pitchFamily="34" charset="0"/>
                <a:ea typeface="Calibri"/>
                <a:cs typeface="Calibri"/>
                <a:sym typeface="Calibri"/>
              </a:rPr>
              <a:t> </a:t>
            </a:r>
            <a:r>
              <a:rPr lang="en-US" sz="4400" b="1" dirty="0" err="1">
                <a:solidFill>
                  <a:schemeClr val="bg1"/>
                </a:solidFill>
                <a:latin typeface="Candara" panose="020E0502030303020204" pitchFamily="34" charset="0"/>
                <a:ea typeface="Calibri"/>
                <a:cs typeface="Calibri"/>
                <a:sym typeface="Calibri"/>
              </a:rPr>
              <a:t>Bibliográficas</a:t>
            </a:r>
            <a:endParaRPr dirty="0">
              <a:solidFill>
                <a:schemeClr val="bg1"/>
              </a:solidFill>
              <a:latin typeface="Candara" panose="020E0502030303020204" pitchFamily="34" charset="0"/>
            </a:endParaRPr>
          </a:p>
        </p:txBody>
      </p:sp>
      <p:sp>
        <p:nvSpPr>
          <p:cNvPr id="46" name="Google Shape;46;p4"/>
          <p:cNvSpPr txBox="1"/>
          <p:nvPr/>
        </p:nvSpPr>
        <p:spPr>
          <a:xfrm>
            <a:off x="1280160" y="5486400"/>
            <a:ext cx="9144000" cy="7171147"/>
          </a:xfrm>
          <a:prstGeom prst="rect">
            <a:avLst/>
          </a:prstGeom>
          <a:solidFill>
            <a:schemeClr val="lt1"/>
          </a:solidFill>
          <a:ln w="12700" cap="flat" cmpd="sng">
            <a:solidFill>
              <a:srgbClr val="F3922B"/>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CO" sz="4000" dirty="0">
                <a:solidFill>
                  <a:schemeClr val="dk1"/>
                </a:solidFill>
                <a:latin typeface="Calibri"/>
                <a:ea typeface="Calibri"/>
                <a:cs typeface="Calibri"/>
                <a:sym typeface="Calibri"/>
              </a:rPr>
              <a:t>Este proyecto tiene como objetivo diseñar dos maquinas de Turing , realizando una implementación con la librería </a:t>
            </a:r>
            <a:r>
              <a:rPr lang="es-CO" sz="4000" dirty="0" err="1">
                <a:solidFill>
                  <a:schemeClr val="dk1"/>
                </a:solidFill>
                <a:latin typeface="Calibri"/>
                <a:ea typeface="Calibri"/>
                <a:cs typeface="Calibri"/>
                <a:sym typeface="Calibri"/>
              </a:rPr>
              <a:t>automatalib</a:t>
            </a:r>
            <a:r>
              <a:rPr lang="es-CO" sz="4000" dirty="0">
                <a:solidFill>
                  <a:schemeClr val="dk1"/>
                </a:solidFill>
                <a:latin typeface="Calibri"/>
                <a:ea typeface="Calibri"/>
                <a:cs typeface="Calibri"/>
                <a:sym typeface="Calibri"/>
              </a:rPr>
              <a:t>, para así, conseguir que cada maquina de Turing realice la función para la cual fue diseñada. La primera de estas  tiene la función de traducir de código morse a texto , y la segunda maquina tiene la función de traducir un texto ingresado por el usuario a su equivalente en código morse.</a:t>
            </a:r>
          </a:p>
        </p:txBody>
      </p:sp>
      <p:sp>
        <p:nvSpPr>
          <p:cNvPr id="47" name="Google Shape;47;p4"/>
          <p:cNvSpPr/>
          <p:nvPr/>
        </p:nvSpPr>
        <p:spPr>
          <a:xfrm>
            <a:off x="1280160" y="4800600"/>
            <a:ext cx="9144000" cy="685800"/>
          </a:xfrm>
          <a:prstGeom prst="rect">
            <a:avLst/>
          </a:prstGeom>
          <a:solidFill>
            <a:srgbClr val="F3922B"/>
          </a:solidFill>
          <a:ln w="12700" cap="flat" cmpd="sng">
            <a:solidFill>
              <a:srgbClr val="F3922B"/>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a:ea typeface="Calibri"/>
                <a:cs typeface="Calibri"/>
                <a:sym typeface="Calibri"/>
              </a:rPr>
              <a:t>Resumen</a:t>
            </a:r>
            <a:endParaRPr lang="es-CO" dirty="0"/>
          </a:p>
        </p:txBody>
      </p:sp>
      <p:sp>
        <p:nvSpPr>
          <p:cNvPr id="49" name="Google Shape;49;p4"/>
          <p:cNvSpPr/>
          <p:nvPr/>
        </p:nvSpPr>
        <p:spPr>
          <a:xfrm>
            <a:off x="1280160" y="13487400"/>
            <a:ext cx="9144000" cy="685800"/>
          </a:xfrm>
          <a:prstGeom prst="rect">
            <a:avLst/>
          </a:prstGeom>
          <a:solidFill>
            <a:srgbClr val="A0A01C"/>
          </a:solidFill>
          <a:ln w="12700" cap="flat" cmpd="sng">
            <a:solidFill>
              <a:srgbClr val="A0A01C"/>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a:solidFill>
                  <a:srgbClr val="EAF1DD"/>
                </a:solidFill>
                <a:latin typeface="Calibri"/>
                <a:ea typeface="Calibri"/>
                <a:cs typeface="Calibri"/>
                <a:sym typeface="Calibri"/>
              </a:rPr>
              <a:t>Introducción</a:t>
            </a:r>
            <a:endParaRPr lang="es-CO"/>
          </a:p>
        </p:txBody>
      </p:sp>
      <p:sp>
        <p:nvSpPr>
          <p:cNvPr id="50" name="Google Shape;50;p4"/>
          <p:cNvSpPr txBox="1"/>
          <p:nvPr/>
        </p:nvSpPr>
        <p:spPr>
          <a:xfrm>
            <a:off x="11521440" y="5486400"/>
            <a:ext cx="20848320" cy="22259700"/>
          </a:xfrm>
          <a:prstGeom prst="rect">
            <a:avLst/>
          </a:prstGeom>
          <a:solidFill>
            <a:schemeClr val="lt1"/>
          </a:solidFill>
          <a:ln w="12700" cap="flat" cmpd="sng">
            <a:solidFill>
              <a:srgbClr val="DC3348"/>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CO" sz="4000" dirty="0">
                <a:solidFill>
                  <a:schemeClr val="dk1"/>
                </a:solidFill>
                <a:latin typeface="Calibri"/>
                <a:ea typeface="Calibri"/>
                <a:cs typeface="Calibri"/>
                <a:sym typeface="Calibri"/>
              </a:rPr>
              <a:t>1. Inicialmente se planteo un autómata finito determinista el cual, fue elaborado en la herramienta JFLAP. Este autómata tenia la función de traducir código morse a su correspondiente carácter alfanumérico y a su vez este  tenia una limitación ya que solo permitía o aceptaba cadenas de máximo 5 caracteres .</a:t>
            </a:r>
          </a:p>
          <a:p>
            <a:pPr marL="0" marR="0" lvl="0" indent="0" algn="just" rtl="0">
              <a:spcBef>
                <a:spcPts val="0"/>
              </a:spcBef>
              <a:spcAft>
                <a:spcPts val="0"/>
              </a:spcAft>
              <a:buNone/>
            </a:pPr>
            <a:r>
              <a:rPr lang="es-CO" sz="4000" dirty="0">
                <a:solidFill>
                  <a:schemeClr val="dk1"/>
                </a:solidFill>
                <a:latin typeface="Calibri"/>
                <a:ea typeface="Calibri"/>
                <a:cs typeface="Calibri"/>
                <a:sym typeface="Calibri"/>
              </a:rPr>
              <a:t>2. Posteriormente se implementa una maquina de Turing con la cual es posible lograr la traducción de varios caracteres, en la figura 1 es posible observar la definición formal del modelo base del autómata con el fin de asimilar y entender mas su funcionamiento e implementación. </a:t>
            </a:r>
          </a:p>
          <a:p>
            <a:pPr marL="0" marR="0" lvl="0" indent="0" algn="just" rtl="0">
              <a:spcBef>
                <a:spcPts val="0"/>
              </a:spcBef>
              <a:spcAft>
                <a:spcPts val="0"/>
              </a:spcAft>
              <a:buNone/>
            </a:pPr>
            <a:endParaRPr lang="es-CO" sz="40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40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40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40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40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40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40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40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40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40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40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4000" dirty="0">
              <a:solidFill>
                <a:schemeClr val="dk1"/>
              </a:solidFill>
              <a:latin typeface="Calibri"/>
              <a:ea typeface="Calibri"/>
              <a:cs typeface="Calibri"/>
              <a:sym typeface="Calibri"/>
            </a:endParaRPr>
          </a:p>
          <a:p>
            <a:pPr marR="0" lvl="0" algn="just" rtl="0">
              <a:spcBef>
                <a:spcPts val="0"/>
              </a:spcBef>
              <a:spcAft>
                <a:spcPts val="0"/>
              </a:spcAft>
            </a:pPr>
            <a:r>
              <a:rPr lang="es-CO" sz="4000" dirty="0">
                <a:solidFill>
                  <a:schemeClr val="dk1"/>
                </a:solidFill>
                <a:latin typeface="Calibri"/>
                <a:ea typeface="Calibri"/>
                <a:cs typeface="Calibri"/>
                <a:sym typeface="Calibri"/>
              </a:rPr>
              <a:t>3. Para realizar la traducción de caracteres alfanuméricos a código morse y con ayuda de la herramienta JFLAP se diseño una maquina de Turing que esta diseñada para realizar esta función.</a:t>
            </a:r>
          </a:p>
          <a:p>
            <a:pPr marR="0" lvl="0" algn="just" rtl="0">
              <a:spcBef>
                <a:spcPts val="0"/>
              </a:spcBef>
              <a:spcAft>
                <a:spcPts val="0"/>
              </a:spcAft>
            </a:pPr>
            <a:r>
              <a:rPr lang="es-CO" sz="4000" dirty="0">
                <a:solidFill>
                  <a:schemeClr val="dk1"/>
                </a:solidFill>
                <a:latin typeface="Calibri"/>
                <a:ea typeface="Calibri"/>
                <a:cs typeface="Calibri"/>
                <a:sym typeface="Calibri"/>
              </a:rPr>
              <a:t>El funcionamiento de la maquina se basa en recibir un carácter alfanumérico e iniciar la secuencia en la cual al final de la computación, se obtiene en la citan los caracteres en código morse y que corresponden al carácter inicial, posteriormente se ejecuta el sonido correspondiente de cada parte del alfabeto morse, siendo la duración del sonido del punto 300 ms y la del guion 600 ms. </a:t>
            </a:r>
          </a:p>
        </p:txBody>
      </p:sp>
      <p:sp>
        <p:nvSpPr>
          <p:cNvPr id="51" name="Google Shape;51;p4"/>
          <p:cNvSpPr/>
          <p:nvPr/>
        </p:nvSpPr>
        <p:spPr>
          <a:xfrm>
            <a:off x="11521440" y="4800600"/>
            <a:ext cx="20848320" cy="685800"/>
          </a:xfrm>
          <a:prstGeom prst="rect">
            <a:avLst/>
          </a:prstGeom>
          <a:solidFill>
            <a:srgbClr val="DC3348"/>
          </a:solidFill>
          <a:ln w="12700" cap="flat" cmpd="sng">
            <a:solidFill>
              <a:srgbClr val="DC3348"/>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a:solidFill>
                  <a:srgbClr val="EAF1DD"/>
                </a:solidFill>
                <a:latin typeface="Calibri"/>
                <a:ea typeface="Calibri"/>
                <a:cs typeface="Calibri"/>
                <a:sym typeface="Calibri"/>
              </a:rPr>
              <a:t>Proceso y método</a:t>
            </a:r>
            <a:endParaRPr lang="es-CO"/>
          </a:p>
        </p:txBody>
      </p:sp>
      <p:sp>
        <p:nvSpPr>
          <p:cNvPr id="52" name="Google Shape;52;p4"/>
          <p:cNvSpPr txBox="1"/>
          <p:nvPr/>
        </p:nvSpPr>
        <p:spPr>
          <a:xfrm>
            <a:off x="33467041" y="5486399"/>
            <a:ext cx="9144000" cy="22259699"/>
          </a:xfrm>
          <a:prstGeom prst="rect">
            <a:avLst/>
          </a:prstGeom>
          <a:solidFill>
            <a:schemeClr val="lt1"/>
          </a:solidFill>
          <a:ln w="12700" cap="flat" cmpd="sng">
            <a:solidFill>
              <a:srgbClr val="3C7D90"/>
            </a:solidFill>
            <a:prstDash val="solid"/>
            <a:round/>
            <a:headEnd type="none" w="sm" len="sm"/>
            <a:tailEnd type="none" w="sm" len="sm"/>
          </a:ln>
        </p:spPr>
        <p:txBody>
          <a:bodyPr spcFirstLastPara="1" wrap="square" lIns="137125" tIns="137125" rIns="137125" bIns="137125" anchor="t" anchorCtr="0">
            <a:noAutofit/>
          </a:bodyPr>
          <a:lstStyle/>
          <a:p>
            <a:pPr algn="just"/>
            <a:r>
              <a:rPr lang="es-ES" sz="5000" dirty="0">
                <a:solidFill>
                  <a:schemeClr val="dk1"/>
                </a:solidFill>
                <a:latin typeface="Calibri"/>
                <a:ea typeface="Calibri"/>
                <a:cs typeface="Calibri"/>
                <a:sym typeface="Calibri"/>
              </a:rPr>
              <a:t>La implementación de una maquina de Turing acoplada y a su vez conexa con el modelo de árbol binario resulto ser eficaz y eficiente al momento de traducir código morse a su correspondiente carácter alfanumérico y a su vez implementar esta misma metodología para el proceso por el cual se traduce  texto a código morse permite obtener resultados acordes a los objetivos del proyecto y permite llevar a cabo una implementación </a:t>
            </a:r>
            <a:r>
              <a:rPr lang="es-ES" sz="5000">
                <a:solidFill>
                  <a:schemeClr val="dk1"/>
                </a:solidFill>
                <a:latin typeface="Calibri"/>
                <a:ea typeface="Calibri"/>
                <a:cs typeface="Calibri"/>
                <a:sym typeface="Calibri"/>
              </a:rPr>
              <a:t>amplia, concisa </a:t>
            </a:r>
            <a:r>
              <a:rPr lang="es-ES" sz="5000" dirty="0">
                <a:solidFill>
                  <a:schemeClr val="dk1"/>
                </a:solidFill>
                <a:latin typeface="Calibri"/>
                <a:ea typeface="Calibri"/>
                <a:cs typeface="Calibri"/>
                <a:sym typeface="Calibri"/>
              </a:rPr>
              <a:t>y efectiva de la reproducción de los sonidos del código morse que es una de las maneras por las cuales se puede transmitir la comunicación.</a:t>
            </a:r>
            <a:endParaRPr sz="5000" dirty="0">
              <a:solidFill>
                <a:schemeClr val="dk1"/>
              </a:solidFill>
              <a:latin typeface="Calibri"/>
              <a:ea typeface="Calibri"/>
              <a:cs typeface="Calibri"/>
              <a:sym typeface="Calibri"/>
            </a:endParaRPr>
          </a:p>
        </p:txBody>
      </p:sp>
      <p:sp>
        <p:nvSpPr>
          <p:cNvPr id="53" name="Google Shape;53;p4"/>
          <p:cNvSpPr/>
          <p:nvPr/>
        </p:nvSpPr>
        <p:spPr>
          <a:xfrm>
            <a:off x="33467041" y="4800600"/>
            <a:ext cx="9144000" cy="685800"/>
          </a:xfrm>
          <a:prstGeom prst="rect">
            <a:avLst/>
          </a:prstGeom>
          <a:solidFill>
            <a:srgbClr val="3C7D90"/>
          </a:solidFill>
          <a:ln w="12700" cap="flat" cmpd="sng">
            <a:solidFill>
              <a:srgbClr val="3C7D90"/>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a:ea typeface="Calibri"/>
                <a:cs typeface="Calibri"/>
                <a:sym typeface="Calibri"/>
              </a:rPr>
              <a:t>Conclusiones</a:t>
            </a:r>
            <a:endParaRPr lang="es-CO" dirty="0"/>
          </a:p>
        </p:txBody>
      </p:sp>
      <p:sp>
        <p:nvSpPr>
          <p:cNvPr id="57" name="Google Shape;57;p4"/>
          <p:cNvSpPr txBox="1"/>
          <p:nvPr/>
        </p:nvSpPr>
        <p:spPr>
          <a:xfrm>
            <a:off x="1280160" y="14173200"/>
            <a:ext cx="9144000" cy="13572900"/>
          </a:xfrm>
          <a:prstGeom prst="rect">
            <a:avLst/>
          </a:prstGeom>
          <a:solidFill>
            <a:schemeClr val="lt1"/>
          </a:solidFill>
          <a:ln w="12700" cap="flat" cmpd="sng">
            <a:solidFill>
              <a:srgbClr val="A0A01C"/>
            </a:solidFill>
            <a:prstDash val="solid"/>
            <a:round/>
            <a:headEnd type="none" w="sm" len="sm"/>
            <a:tailEnd type="none" w="sm" len="sm"/>
          </a:ln>
        </p:spPr>
        <p:txBody>
          <a:bodyPr spcFirstLastPara="1" wrap="square" lIns="137125" tIns="137125" rIns="137125" bIns="137125" anchor="t" anchorCtr="0">
            <a:noAutofit/>
          </a:bodyPr>
          <a:lstStyle/>
          <a:p>
            <a:pPr lvl="0" algn="just"/>
            <a:r>
              <a:rPr lang="es-CO" sz="4700" dirty="0">
                <a:solidFill>
                  <a:schemeClr val="dk1"/>
                </a:solidFill>
                <a:latin typeface="Calibri"/>
                <a:ea typeface="Calibri"/>
                <a:cs typeface="Calibri"/>
                <a:sym typeface="Calibri"/>
              </a:rPr>
              <a:t>El código morse, a su vez conocido como alfabeto morse o clave morse es un sistema de comunicación que permite la comunicación a través de la transmisión bien sea de impulsos eléctricos o medios visuales como luz , sonoros ,etc. </a:t>
            </a:r>
            <a:r>
              <a:rPr lang="es-ES" sz="4700" dirty="0">
                <a:solidFill>
                  <a:schemeClr val="dk1"/>
                </a:solidFill>
                <a:latin typeface="Calibri"/>
                <a:ea typeface="Calibri"/>
                <a:cs typeface="Calibri"/>
                <a:sym typeface="Calibri"/>
              </a:rPr>
              <a:t>Este código se compone de una serie de puntos, rayas y espacios que al ser acoplados entre si pueden formar palabras y números</a:t>
            </a:r>
            <a:r>
              <a:rPr lang="es-ES" sz="4700" dirty="0">
                <a:solidFill>
                  <a:schemeClr val="dk1"/>
                </a:solidFill>
                <a:latin typeface="Calibri"/>
                <a:ea typeface="Calibri"/>
                <a:cs typeface="Calibri"/>
              </a:rPr>
              <a:t>. En su tiempo, era la manera más rápida de transmitir información a larga distancia, este código fue de vital importancia para agilizar y optimizar la comunicación. Actualmente el código morse es empleado en la navegación marítima y aérea.</a:t>
            </a:r>
          </a:p>
          <a:p>
            <a:pPr lvl="0" algn="just"/>
            <a:endParaRPr lang="es-ES" sz="4000" dirty="0">
              <a:solidFill>
                <a:schemeClr val="dk1"/>
              </a:solidFill>
              <a:latin typeface="Calibri"/>
              <a:ea typeface="Calibri"/>
              <a:cs typeface="Calibri"/>
            </a:endParaRPr>
          </a:p>
          <a:p>
            <a:pPr lvl="0" algn="just"/>
            <a:endParaRPr lang="es-CO" sz="4000" dirty="0">
              <a:solidFill>
                <a:schemeClr val="dk1"/>
              </a:solidFill>
              <a:latin typeface="Calibri"/>
              <a:ea typeface="Calibri"/>
              <a:cs typeface="Calibri"/>
              <a:sym typeface="Calibri"/>
            </a:endParaRPr>
          </a:p>
        </p:txBody>
      </p:sp>
      <p:sp>
        <p:nvSpPr>
          <p:cNvPr id="61" name="Google Shape;61;p4"/>
          <p:cNvSpPr txBox="1"/>
          <p:nvPr/>
        </p:nvSpPr>
        <p:spPr>
          <a:xfrm>
            <a:off x="3655506" y="26594301"/>
            <a:ext cx="3847800" cy="822640"/>
          </a:xfrm>
          <a:prstGeom prst="rect">
            <a:avLst/>
          </a:prstGeom>
          <a:noFill/>
          <a:ln>
            <a:noFill/>
          </a:ln>
        </p:spPr>
        <p:txBody>
          <a:bodyPr spcFirstLastPara="1" wrap="square" lIns="68550" tIns="34275" rIns="68550" bIns="34275" anchor="t" anchorCtr="0">
            <a:noAutofit/>
          </a:bodyPr>
          <a:lstStyle/>
          <a:p>
            <a:pPr marL="0" marR="0" lvl="0" indent="0" algn="just" rtl="0">
              <a:spcBef>
                <a:spcPts val="0"/>
              </a:spcBef>
              <a:spcAft>
                <a:spcPts val="0"/>
              </a:spcAft>
              <a:buNone/>
            </a:pPr>
            <a:endParaRPr dirty="0"/>
          </a:p>
        </p:txBody>
      </p:sp>
      <p:pic>
        <p:nvPicPr>
          <p:cNvPr id="68" name="Google Shape;68;p4"/>
          <p:cNvPicPr preferRelativeResize="0"/>
          <p:nvPr/>
        </p:nvPicPr>
        <p:blipFill rotWithShape="1">
          <a:blip r:embed="rId4">
            <a:alphaModFix/>
          </a:blip>
          <a:srcRect l="6772" t="14568" r="5845" b="10720"/>
          <a:stretch/>
        </p:blipFill>
        <p:spPr>
          <a:xfrm>
            <a:off x="35304670" y="708150"/>
            <a:ext cx="5766776" cy="2743200"/>
          </a:xfrm>
          <a:prstGeom prst="rect">
            <a:avLst/>
          </a:prstGeom>
          <a:noFill/>
          <a:ln>
            <a:noFill/>
          </a:ln>
        </p:spPr>
      </p:pic>
      <p:pic>
        <p:nvPicPr>
          <p:cNvPr id="69" name="Google Shape;69;p4"/>
          <p:cNvPicPr preferRelativeResize="0"/>
          <p:nvPr/>
        </p:nvPicPr>
        <p:blipFill rotWithShape="1">
          <a:blip r:embed="rId5">
            <a:alphaModFix/>
          </a:blip>
          <a:srcRect t="24204" b="28996"/>
          <a:stretch/>
        </p:blipFill>
        <p:spPr>
          <a:xfrm>
            <a:off x="2819754" y="532901"/>
            <a:ext cx="6556239" cy="3018497"/>
          </a:xfrm>
          <a:prstGeom prst="rect">
            <a:avLst/>
          </a:prstGeom>
          <a:noFill/>
          <a:ln>
            <a:noFill/>
          </a:ln>
        </p:spPr>
      </p:pic>
      <p:pic>
        <p:nvPicPr>
          <p:cNvPr id="4" name="Imagen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460200" y="10139980"/>
            <a:ext cx="6744902" cy="5619919"/>
          </a:xfrm>
          <a:prstGeom prst="rect">
            <a:avLst/>
          </a:prstGeom>
        </p:spPr>
      </p:pic>
      <p:pic>
        <p:nvPicPr>
          <p:cNvPr id="5" name="Imagen 4"/>
          <p:cNvPicPr>
            <a:picLocks noChangeAspect="1"/>
          </p:cNvPicPr>
          <p:nvPr/>
        </p:nvPicPr>
        <p:blipFill>
          <a:blip r:embed="rId7"/>
          <a:srcRect/>
          <a:stretch/>
        </p:blipFill>
        <p:spPr>
          <a:xfrm>
            <a:off x="12277511" y="10349786"/>
            <a:ext cx="9533333" cy="5104761"/>
          </a:xfrm>
          <a:prstGeom prst="rect">
            <a:avLst/>
          </a:prstGeom>
        </p:spPr>
      </p:pic>
      <p:pic>
        <p:nvPicPr>
          <p:cNvPr id="8" name="Imagen 7"/>
          <p:cNvPicPr>
            <a:picLocks noChangeAspect="1"/>
          </p:cNvPicPr>
          <p:nvPr/>
        </p:nvPicPr>
        <p:blipFill>
          <a:blip r:embed="rId8"/>
          <a:stretch>
            <a:fillRect/>
          </a:stretch>
        </p:blipFill>
        <p:spPr>
          <a:xfrm>
            <a:off x="12247273" y="21414754"/>
            <a:ext cx="10287000" cy="4524375"/>
          </a:xfrm>
          <a:prstGeom prst="rect">
            <a:avLst/>
          </a:prstGeom>
        </p:spPr>
      </p:pic>
      <p:sp>
        <p:nvSpPr>
          <p:cNvPr id="27" name="Google Shape;61;p4"/>
          <p:cNvSpPr txBox="1"/>
          <p:nvPr/>
        </p:nvSpPr>
        <p:spPr>
          <a:xfrm>
            <a:off x="13976666" y="15824429"/>
            <a:ext cx="6135018" cy="267812"/>
          </a:xfrm>
          <a:prstGeom prst="rect">
            <a:avLst/>
          </a:prstGeom>
          <a:noFill/>
          <a:ln>
            <a:noFill/>
          </a:ln>
        </p:spPr>
        <p:txBody>
          <a:bodyPr spcFirstLastPara="1" wrap="square" lIns="68550" tIns="34275" rIns="68550" bIns="34275" anchor="t" anchorCtr="0">
            <a:noAutofit/>
          </a:bodyPr>
          <a:lstStyle/>
          <a:p>
            <a:pPr marL="0" marR="0" lvl="0" indent="0" algn="ctr" rtl="0">
              <a:spcBef>
                <a:spcPts val="0"/>
              </a:spcBef>
              <a:spcAft>
                <a:spcPts val="0"/>
              </a:spcAft>
              <a:buNone/>
            </a:pPr>
            <a:r>
              <a:rPr lang="en-US" sz="2400" b="1" dirty="0" err="1">
                <a:solidFill>
                  <a:schemeClr val="dk1"/>
                </a:solidFill>
                <a:latin typeface="Calibri"/>
                <a:ea typeface="Calibri"/>
                <a:cs typeface="Calibri"/>
                <a:sym typeface="Calibri"/>
              </a:rPr>
              <a:t>Figura</a:t>
            </a:r>
            <a:r>
              <a:rPr lang="en-US" sz="2400" b="1" dirty="0">
                <a:solidFill>
                  <a:schemeClr val="dk1"/>
                </a:solidFill>
                <a:latin typeface="Calibri"/>
                <a:ea typeface="Calibri"/>
                <a:cs typeface="Calibri"/>
                <a:sym typeface="Calibri"/>
              </a:rPr>
              <a:t> 1.</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Prueba</a:t>
            </a:r>
            <a:r>
              <a:rPr lang="en-US" sz="2400" dirty="0">
                <a:solidFill>
                  <a:schemeClr val="dk1"/>
                </a:solidFill>
                <a:latin typeface="Calibri"/>
                <a:ea typeface="Calibri"/>
                <a:cs typeface="Calibri"/>
                <a:sym typeface="Calibri"/>
              </a:rPr>
              <a:t> de </a:t>
            </a:r>
            <a:r>
              <a:rPr lang="en-US" sz="2400" dirty="0" err="1">
                <a:solidFill>
                  <a:schemeClr val="dk1"/>
                </a:solidFill>
                <a:latin typeface="Calibri"/>
                <a:ea typeface="Calibri"/>
                <a:cs typeface="Calibri"/>
                <a:sym typeface="Calibri"/>
              </a:rPr>
              <a:t>traducción</a:t>
            </a:r>
            <a:r>
              <a:rPr lang="en-US" sz="2400" dirty="0">
                <a:solidFill>
                  <a:schemeClr val="dk1"/>
                </a:solidFill>
                <a:latin typeface="Calibri"/>
                <a:ea typeface="Calibri"/>
                <a:cs typeface="Calibri"/>
                <a:sym typeface="Calibri"/>
              </a:rPr>
              <a:t> de Código </a:t>
            </a:r>
            <a:r>
              <a:rPr lang="en-US" sz="2400" dirty="0" err="1">
                <a:solidFill>
                  <a:schemeClr val="dk1"/>
                </a:solidFill>
                <a:latin typeface="Calibri"/>
                <a:ea typeface="Calibri"/>
                <a:cs typeface="Calibri"/>
                <a:sym typeface="Calibri"/>
              </a:rPr>
              <a:t>morse</a:t>
            </a:r>
            <a:r>
              <a:rPr lang="en-US" sz="2400" dirty="0">
                <a:solidFill>
                  <a:schemeClr val="dk1"/>
                </a:solidFill>
                <a:latin typeface="Calibri"/>
                <a:ea typeface="Calibri"/>
                <a:cs typeface="Calibri"/>
                <a:sym typeface="Calibri"/>
              </a:rPr>
              <a:t> a </a:t>
            </a:r>
            <a:r>
              <a:rPr lang="en-US" sz="2400" dirty="0" err="1">
                <a:solidFill>
                  <a:schemeClr val="dk1"/>
                </a:solidFill>
                <a:latin typeface="Calibri"/>
                <a:ea typeface="Calibri"/>
                <a:cs typeface="Calibri"/>
                <a:sym typeface="Calibri"/>
              </a:rPr>
              <a:t>caracteres</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alfanuumericos</a:t>
            </a:r>
            <a:endParaRPr dirty="0"/>
          </a:p>
        </p:txBody>
      </p:sp>
      <p:sp>
        <p:nvSpPr>
          <p:cNvPr id="28" name="Google Shape;61;p4"/>
          <p:cNvSpPr txBox="1"/>
          <p:nvPr/>
        </p:nvSpPr>
        <p:spPr>
          <a:xfrm>
            <a:off x="25734972" y="16211615"/>
            <a:ext cx="4897427" cy="123756"/>
          </a:xfrm>
          <a:prstGeom prst="rect">
            <a:avLst/>
          </a:prstGeom>
          <a:noFill/>
          <a:ln>
            <a:noFill/>
          </a:ln>
        </p:spPr>
        <p:txBody>
          <a:bodyPr spcFirstLastPara="1" wrap="square" lIns="68550" tIns="34275" rIns="68550" bIns="34275" anchor="t" anchorCtr="0">
            <a:noAutofit/>
          </a:bodyPr>
          <a:lstStyle/>
          <a:p>
            <a:pPr marL="0" marR="0" lvl="0" indent="0" algn="ctr" rtl="0">
              <a:spcBef>
                <a:spcPts val="0"/>
              </a:spcBef>
              <a:spcAft>
                <a:spcPts val="0"/>
              </a:spcAft>
              <a:buNone/>
            </a:pPr>
            <a:r>
              <a:rPr lang="en-US" sz="2400" b="1" dirty="0" err="1">
                <a:solidFill>
                  <a:schemeClr val="dk1"/>
                </a:solidFill>
                <a:latin typeface="Calibri"/>
                <a:ea typeface="Calibri"/>
                <a:cs typeface="Calibri"/>
                <a:sym typeface="Calibri"/>
              </a:rPr>
              <a:t>Figura</a:t>
            </a:r>
            <a:r>
              <a:rPr lang="en-US" sz="2400" b="1" dirty="0">
                <a:solidFill>
                  <a:schemeClr val="dk1"/>
                </a:solidFill>
                <a:latin typeface="Calibri"/>
                <a:ea typeface="Calibri"/>
                <a:cs typeface="Calibri"/>
                <a:sym typeface="Calibri"/>
              </a:rPr>
              <a:t> 2. </a:t>
            </a:r>
            <a:r>
              <a:rPr lang="en-US" sz="2400" b="1" dirty="0" err="1">
                <a:solidFill>
                  <a:schemeClr val="dk1"/>
                </a:solidFill>
                <a:latin typeface="Calibri"/>
                <a:ea typeface="Calibri"/>
                <a:cs typeface="Calibri"/>
                <a:sym typeface="Calibri"/>
              </a:rPr>
              <a:t>Diagrama</a:t>
            </a:r>
            <a:r>
              <a:rPr lang="en-US" sz="2400" b="1" dirty="0">
                <a:solidFill>
                  <a:schemeClr val="dk1"/>
                </a:solidFill>
                <a:latin typeface="Calibri"/>
                <a:ea typeface="Calibri"/>
                <a:cs typeface="Calibri"/>
                <a:sym typeface="Calibri"/>
              </a:rPr>
              <a:t> de la </a:t>
            </a:r>
            <a:r>
              <a:rPr lang="en-US" sz="2400" b="1" dirty="0" err="1">
                <a:solidFill>
                  <a:schemeClr val="dk1"/>
                </a:solidFill>
                <a:latin typeface="Calibri"/>
                <a:ea typeface="Calibri"/>
                <a:cs typeface="Calibri"/>
                <a:sym typeface="Calibri"/>
              </a:rPr>
              <a:t>primera</a:t>
            </a:r>
            <a:r>
              <a:rPr lang="en-US" sz="2400" b="1" dirty="0">
                <a:solidFill>
                  <a:schemeClr val="dk1"/>
                </a:solidFill>
                <a:latin typeface="Calibri"/>
                <a:ea typeface="Calibri"/>
                <a:cs typeface="Calibri"/>
                <a:sym typeface="Calibri"/>
              </a:rPr>
              <a:t> </a:t>
            </a:r>
            <a:r>
              <a:rPr lang="en-US" sz="2400" b="1" dirty="0" err="1">
                <a:solidFill>
                  <a:schemeClr val="dk1"/>
                </a:solidFill>
                <a:latin typeface="Calibri"/>
                <a:ea typeface="Calibri"/>
                <a:cs typeface="Calibri"/>
                <a:sym typeface="Calibri"/>
              </a:rPr>
              <a:t>máquina</a:t>
            </a:r>
            <a:r>
              <a:rPr lang="en-US" sz="2400" b="1" dirty="0">
                <a:solidFill>
                  <a:schemeClr val="dk1"/>
                </a:solidFill>
                <a:latin typeface="Calibri"/>
                <a:ea typeface="Calibri"/>
                <a:cs typeface="Calibri"/>
                <a:sym typeface="Calibri"/>
              </a:rPr>
              <a:t> de Turing base</a:t>
            </a:r>
            <a:r>
              <a:rPr lang="en-US" sz="2400" dirty="0">
                <a:solidFill>
                  <a:schemeClr val="dk1"/>
                </a:solidFill>
                <a:latin typeface="Calibri"/>
                <a:ea typeface="Calibri"/>
                <a:cs typeface="Calibri"/>
                <a:sym typeface="Calibri"/>
              </a:rPr>
              <a:t> </a:t>
            </a:r>
            <a:endParaRPr dirty="0"/>
          </a:p>
        </p:txBody>
      </p:sp>
      <p:sp>
        <p:nvSpPr>
          <p:cNvPr id="29" name="Google Shape;61;p4"/>
          <p:cNvSpPr txBox="1"/>
          <p:nvPr/>
        </p:nvSpPr>
        <p:spPr>
          <a:xfrm>
            <a:off x="14873223" y="26139973"/>
            <a:ext cx="4341905" cy="72909"/>
          </a:xfrm>
          <a:prstGeom prst="rect">
            <a:avLst/>
          </a:prstGeom>
          <a:noFill/>
          <a:ln>
            <a:noFill/>
          </a:ln>
        </p:spPr>
        <p:txBody>
          <a:bodyPr spcFirstLastPara="1" wrap="square" lIns="68550" tIns="34275" rIns="68550" bIns="34275" anchor="t" anchorCtr="0">
            <a:noAutofit/>
          </a:bodyPr>
          <a:lstStyle/>
          <a:p>
            <a:pPr marL="0" marR="0" lvl="0" indent="0" algn="ctr" rtl="0">
              <a:spcBef>
                <a:spcPts val="0"/>
              </a:spcBef>
              <a:spcAft>
                <a:spcPts val="0"/>
              </a:spcAft>
              <a:buNone/>
            </a:pPr>
            <a:r>
              <a:rPr lang="en-US" sz="2400" b="1" dirty="0" err="1">
                <a:solidFill>
                  <a:schemeClr val="dk1"/>
                </a:solidFill>
                <a:latin typeface="Calibri"/>
                <a:ea typeface="Calibri"/>
                <a:cs typeface="Calibri"/>
                <a:sym typeface="Calibri"/>
              </a:rPr>
              <a:t>Figura</a:t>
            </a:r>
            <a:r>
              <a:rPr lang="en-US" sz="2400" b="1" dirty="0">
                <a:solidFill>
                  <a:schemeClr val="dk1"/>
                </a:solidFill>
                <a:latin typeface="Calibri"/>
                <a:ea typeface="Calibri"/>
                <a:cs typeface="Calibri"/>
                <a:sym typeface="Calibri"/>
              </a:rPr>
              <a:t> 3.</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Prueba</a:t>
            </a:r>
            <a:r>
              <a:rPr lang="en-US" sz="2400" dirty="0">
                <a:solidFill>
                  <a:schemeClr val="dk1"/>
                </a:solidFill>
                <a:latin typeface="Calibri"/>
                <a:ea typeface="Calibri"/>
                <a:cs typeface="Calibri"/>
                <a:sym typeface="Calibri"/>
              </a:rPr>
              <a:t> de </a:t>
            </a:r>
            <a:r>
              <a:rPr lang="en-US" sz="2400" dirty="0" err="1">
                <a:solidFill>
                  <a:schemeClr val="dk1"/>
                </a:solidFill>
                <a:latin typeface="Calibri"/>
                <a:ea typeface="Calibri"/>
                <a:cs typeface="Calibri"/>
                <a:sym typeface="Calibri"/>
              </a:rPr>
              <a:t>traduccion</a:t>
            </a:r>
            <a:r>
              <a:rPr lang="en-US" sz="2400" dirty="0">
                <a:solidFill>
                  <a:schemeClr val="dk1"/>
                </a:solidFill>
                <a:latin typeface="Calibri"/>
                <a:ea typeface="Calibri"/>
                <a:cs typeface="Calibri"/>
                <a:sym typeface="Calibri"/>
              </a:rPr>
              <a:t> de </a:t>
            </a:r>
            <a:r>
              <a:rPr lang="en-US" sz="2400" dirty="0" err="1">
                <a:solidFill>
                  <a:schemeClr val="dk1"/>
                </a:solidFill>
                <a:latin typeface="Calibri"/>
                <a:ea typeface="Calibri"/>
                <a:cs typeface="Calibri"/>
                <a:sym typeface="Calibri"/>
              </a:rPr>
              <a:t>texto</a:t>
            </a:r>
            <a:r>
              <a:rPr lang="en-US" sz="2400" dirty="0">
                <a:solidFill>
                  <a:schemeClr val="dk1"/>
                </a:solidFill>
                <a:latin typeface="Calibri"/>
                <a:ea typeface="Calibri"/>
                <a:cs typeface="Calibri"/>
                <a:sym typeface="Calibri"/>
              </a:rPr>
              <a:t> a </a:t>
            </a:r>
            <a:r>
              <a:rPr lang="en-US" sz="2400" dirty="0" err="1">
                <a:solidFill>
                  <a:schemeClr val="dk1"/>
                </a:solidFill>
                <a:latin typeface="Calibri"/>
                <a:ea typeface="Calibri"/>
                <a:cs typeface="Calibri"/>
                <a:sym typeface="Calibri"/>
              </a:rPr>
              <a:t>codigo</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morse</a:t>
            </a:r>
            <a:endParaRPr dirty="0"/>
          </a:p>
        </p:txBody>
      </p:sp>
      <p:pic>
        <p:nvPicPr>
          <p:cNvPr id="6" name="Imagen 5">
            <a:extLst>
              <a:ext uri="{FF2B5EF4-FFF2-40B4-BE49-F238E27FC236}">
                <a16:creationId xmlns:a16="http://schemas.microsoft.com/office/drawing/2014/main" id="{5197F310-402B-42A6-8077-1FF0D39FD115}"/>
              </a:ext>
            </a:extLst>
          </p:cNvPr>
          <p:cNvPicPr>
            <a:picLocks noChangeAspect="1"/>
          </p:cNvPicPr>
          <p:nvPr/>
        </p:nvPicPr>
        <p:blipFill>
          <a:blip r:embed="rId9"/>
          <a:stretch>
            <a:fillRect/>
          </a:stretch>
        </p:blipFill>
        <p:spPr>
          <a:xfrm>
            <a:off x="21945600" y="21277882"/>
            <a:ext cx="9393527" cy="3511940"/>
          </a:xfrm>
          <a:prstGeom prst="rect">
            <a:avLst/>
          </a:prstGeom>
        </p:spPr>
      </p:pic>
      <p:sp>
        <p:nvSpPr>
          <p:cNvPr id="7" name="Google Shape;61;p4">
            <a:extLst>
              <a:ext uri="{FF2B5EF4-FFF2-40B4-BE49-F238E27FC236}">
                <a16:creationId xmlns:a16="http://schemas.microsoft.com/office/drawing/2014/main" id="{04918C26-A951-4046-8064-3247E3451C9A}"/>
              </a:ext>
            </a:extLst>
          </p:cNvPr>
          <p:cNvSpPr txBox="1"/>
          <p:nvPr/>
        </p:nvSpPr>
        <p:spPr>
          <a:xfrm>
            <a:off x="24629772" y="25616570"/>
            <a:ext cx="4935827" cy="447639"/>
          </a:xfrm>
          <a:prstGeom prst="rect">
            <a:avLst/>
          </a:prstGeom>
          <a:noFill/>
          <a:ln>
            <a:noFill/>
          </a:ln>
        </p:spPr>
        <p:txBody>
          <a:bodyPr spcFirstLastPara="1" wrap="square" lIns="68550" tIns="34275" rIns="68550" bIns="34275" anchor="t" anchorCtr="0">
            <a:noAutofit/>
          </a:bodyPr>
          <a:lstStyle/>
          <a:p>
            <a:pPr marL="0" marR="0" lvl="0" indent="0" algn="ctr" rtl="0">
              <a:spcBef>
                <a:spcPts val="0"/>
              </a:spcBef>
              <a:spcAft>
                <a:spcPts val="0"/>
              </a:spcAft>
              <a:buNone/>
            </a:pPr>
            <a:r>
              <a:rPr lang="en-US" sz="2400" b="1" dirty="0" err="1">
                <a:solidFill>
                  <a:schemeClr val="dk1"/>
                </a:solidFill>
                <a:latin typeface="Calibri"/>
                <a:ea typeface="Calibri"/>
                <a:cs typeface="Calibri"/>
                <a:sym typeface="Calibri"/>
              </a:rPr>
              <a:t>Figura</a:t>
            </a:r>
            <a:r>
              <a:rPr lang="en-US" sz="2400" b="1" dirty="0">
                <a:solidFill>
                  <a:schemeClr val="dk1"/>
                </a:solidFill>
                <a:latin typeface="Calibri"/>
                <a:ea typeface="Calibri"/>
                <a:cs typeface="Calibri"/>
                <a:sym typeface="Calibri"/>
              </a:rPr>
              <a:t> 4.</a:t>
            </a:r>
            <a:r>
              <a:rPr lang="en-US" sz="2400" dirty="0">
                <a:solidFill>
                  <a:schemeClr val="dk1"/>
                </a:solidFill>
                <a:latin typeface="Calibri"/>
                <a:ea typeface="Calibri"/>
                <a:cs typeface="Calibri"/>
                <a:sym typeface="Calibri"/>
              </a:rPr>
              <a:t> </a:t>
            </a:r>
            <a:r>
              <a:rPr lang="en-US" sz="2400" b="1" dirty="0" err="1">
                <a:solidFill>
                  <a:schemeClr val="dk1"/>
                </a:solidFill>
                <a:latin typeface="Calibri"/>
                <a:ea typeface="Calibri"/>
                <a:cs typeface="Calibri"/>
                <a:sym typeface="Calibri"/>
              </a:rPr>
              <a:t>Diagrama</a:t>
            </a:r>
            <a:r>
              <a:rPr lang="en-US" sz="2400" b="1" dirty="0">
                <a:solidFill>
                  <a:schemeClr val="dk1"/>
                </a:solidFill>
                <a:latin typeface="Calibri"/>
                <a:ea typeface="Calibri"/>
                <a:cs typeface="Calibri"/>
                <a:sym typeface="Calibri"/>
              </a:rPr>
              <a:t> de la </a:t>
            </a:r>
            <a:r>
              <a:rPr lang="en-US" sz="2400" b="1" dirty="0" err="1">
                <a:solidFill>
                  <a:schemeClr val="dk1"/>
                </a:solidFill>
                <a:latin typeface="Calibri"/>
                <a:ea typeface="Calibri"/>
                <a:cs typeface="Calibri"/>
                <a:sym typeface="Calibri"/>
              </a:rPr>
              <a:t>segunda</a:t>
            </a:r>
            <a:r>
              <a:rPr lang="en-US" sz="2400" b="1" dirty="0">
                <a:solidFill>
                  <a:schemeClr val="dk1"/>
                </a:solidFill>
                <a:latin typeface="Calibri"/>
                <a:ea typeface="Calibri"/>
                <a:cs typeface="Calibri"/>
                <a:sym typeface="Calibri"/>
              </a:rPr>
              <a:t> </a:t>
            </a:r>
            <a:r>
              <a:rPr lang="en-US" sz="2400" b="1" dirty="0" err="1">
                <a:solidFill>
                  <a:schemeClr val="dk1"/>
                </a:solidFill>
                <a:latin typeface="Calibri"/>
                <a:ea typeface="Calibri"/>
                <a:cs typeface="Calibri"/>
                <a:sym typeface="Calibri"/>
              </a:rPr>
              <a:t>máquina</a:t>
            </a:r>
            <a:r>
              <a:rPr lang="en-US" sz="2400" b="1" dirty="0">
                <a:solidFill>
                  <a:schemeClr val="dk1"/>
                </a:solidFill>
                <a:latin typeface="Calibri"/>
                <a:ea typeface="Calibri"/>
                <a:cs typeface="Calibri"/>
                <a:sym typeface="Calibri"/>
              </a:rPr>
              <a:t> de Turing base</a:t>
            </a:r>
            <a:r>
              <a:rPr lang="en-US" sz="2400" dirty="0">
                <a:solidFill>
                  <a:schemeClr val="dk1"/>
                </a:solidFill>
                <a:latin typeface="Calibri"/>
                <a:ea typeface="Calibri"/>
                <a:cs typeface="Calibri"/>
                <a:sym typeface="Calibri"/>
              </a:rPr>
              <a:t> </a:t>
            </a:r>
            <a:endParaRPr dirty="0"/>
          </a:p>
        </p:txBody>
      </p:sp>
      <p:pic>
        <p:nvPicPr>
          <p:cNvPr id="10" name="Imagen 9" descr="Captura de pantalla de un celular con texto&#10;&#10;Descripción generada automáticamente">
            <a:extLst>
              <a:ext uri="{FF2B5EF4-FFF2-40B4-BE49-F238E27FC236}">
                <a16:creationId xmlns:a16="http://schemas.microsoft.com/office/drawing/2014/main" id="{AC0F99AD-4F52-41C1-9150-9DCA3E408828}"/>
              </a:ext>
            </a:extLst>
          </p:cNvPr>
          <p:cNvPicPr>
            <a:picLocks noChangeAspect="1"/>
          </p:cNvPicPr>
          <p:nvPr/>
        </p:nvPicPr>
        <p:blipFill>
          <a:blip r:embed="rId10"/>
          <a:stretch>
            <a:fillRect/>
          </a:stretch>
        </p:blipFill>
        <p:spPr>
          <a:xfrm>
            <a:off x="33616385" y="21869523"/>
            <a:ext cx="8845312" cy="4145965"/>
          </a:xfrm>
          <a:prstGeom prst="rect">
            <a:avLst/>
          </a:prstGeom>
        </p:spPr>
      </p:pic>
      <p:sp>
        <p:nvSpPr>
          <p:cNvPr id="11" name="Google Shape;61;p4">
            <a:extLst>
              <a:ext uri="{FF2B5EF4-FFF2-40B4-BE49-F238E27FC236}">
                <a16:creationId xmlns:a16="http://schemas.microsoft.com/office/drawing/2014/main" id="{8A854E8B-C11E-4F53-B687-7D6D5EE64450}"/>
              </a:ext>
            </a:extLst>
          </p:cNvPr>
          <p:cNvSpPr txBox="1"/>
          <p:nvPr/>
        </p:nvSpPr>
        <p:spPr>
          <a:xfrm>
            <a:off x="35695711" y="26390845"/>
            <a:ext cx="4935827" cy="447639"/>
          </a:xfrm>
          <a:prstGeom prst="rect">
            <a:avLst/>
          </a:prstGeom>
          <a:noFill/>
          <a:ln>
            <a:noFill/>
          </a:ln>
        </p:spPr>
        <p:txBody>
          <a:bodyPr spcFirstLastPara="1" wrap="square" lIns="68550" tIns="34275" rIns="68550" bIns="34275" anchor="t" anchorCtr="0">
            <a:noAutofit/>
          </a:bodyPr>
          <a:lstStyle/>
          <a:p>
            <a:pPr marL="0" marR="0" lvl="0" indent="0" algn="ctr" rtl="0">
              <a:spcBef>
                <a:spcPts val="0"/>
              </a:spcBef>
              <a:spcAft>
                <a:spcPts val="0"/>
              </a:spcAft>
              <a:buNone/>
            </a:pPr>
            <a:r>
              <a:rPr lang="en-US" sz="2400" b="1" dirty="0" err="1">
                <a:solidFill>
                  <a:schemeClr val="dk1"/>
                </a:solidFill>
                <a:latin typeface="Calibri"/>
                <a:ea typeface="Calibri"/>
                <a:cs typeface="Calibri"/>
                <a:sym typeface="Calibri"/>
              </a:rPr>
              <a:t>Figura</a:t>
            </a:r>
            <a:r>
              <a:rPr lang="en-US" sz="2400" b="1" dirty="0">
                <a:solidFill>
                  <a:schemeClr val="dk1"/>
                </a:solidFill>
                <a:latin typeface="Calibri"/>
                <a:ea typeface="Calibri"/>
                <a:cs typeface="Calibri"/>
                <a:sym typeface="Calibri"/>
              </a:rPr>
              <a:t> 5.</a:t>
            </a:r>
            <a:r>
              <a:rPr lang="en-US" sz="2400" dirty="0">
                <a:solidFill>
                  <a:schemeClr val="dk1"/>
                </a:solidFill>
                <a:latin typeface="Calibri"/>
                <a:ea typeface="Calibri"/>
                <a:cs typeface="Calibri"/>
                <a:sym typeface="Calibri"/>
              </a:rPr>
              <a:t> </a:t>
            </a:r>
            <a:r>
              <a:rPr lang="en-US" sz="2400" b="1" dirty="0" err="1">
                <a:solidFill>
                  <a:schemeClr val="dk1"/>
                </a:solidFill>
                <a:latin typeface="Calibri"/>
                <a:ea typeface="Calibri"/>
                <a:cs typeface="Calibri"/>
                <a:sym typeface="Calibri"/>
              </a:rPr>
              <a:t>Fragmento</a:t>
            </a:r>
            <a:r>
              <a:rPr lang="en-US" sz="2400" b="1" dirty="0">
                <a:solidFill>
                  <a:schemeClr val="dk1"/>
                </a:solidFill>
                <a:latin typeface="Calibri"/>
                <a:ea typeface="Calibri"/>
                <a:cs typeface="Calibri"/>
                <a:sym typeface="Calibri"/>
              </a:rPr>
              <a:t> de Código </a:t>
            </a:r>
            <a:r>
              <a:rPr lang="en-US" sz="2400" b="1" dirty="0" err="1">
                <a:solidFill>
                  <a:schemeClr val="dk1"/>
                </a:solidFill>
                <a:latin typeface="Calibri"/>
                <a:ea typeface="Calibri"/>
                <a:cs typeface="Calibri"/>
                <a:sym typeface="Calibri"/>
              </a:rPr>
              <a:t>encargado</a:t>
            </a:r>
            <a:r>
              <a:rPr lang="en-US" sz="2400" b="1" dirty="0">
                <a:solidFill>
                  <a:schemeClr val="dk1"/>
                </a:solidFill>
                <a:latin typeface="Calibri"/>
                <a:ea typeface="Calibri"/>
                <a:cs typeface="Calibri"/>
                <a:sym typeface="Calibri"/>
              </a:rPr>
              <a:t> de </a:t>
            </a:r>
            <a:r>
              <a:rPr lang="en-US" sz="2400" b="1" dirty="0" err="1">
                <a:solidFill>
                  <a:schemeClr val="dk1"/>
                </a:solidFill>
                <a:latin typeface="Calibri"/>
                <a:ea typeface="Calibri"/>
                <a:cs typeface="Calibri"/>
                <a:sym typeface="Calibri"/>
              </a:rPr>
              <a:t>producir</a:t>
            </a:r>
            <a:r>
              <a:rPr lang="en-US" sz="2400" b="1" dirty="0">
                <a:solidFill>
                  <a:schemeClr val="dk1"/>
                </a:solidFill>
                <a:latin typeface="Calibri"/>
                <a:ea typeface="Calibri"/>
                <a:cs typeface="Calibri"/>
                <a:sym typeface="Calibri"/>
              </a:rPr>
              <a:t> los </a:t>
            </a:r>
            <a:r>
              <a:rPr lang="en-US" sz="2400" b="1" dirty="0" err="1">
                <a:solidFill>
                  <a:schemeClr val="dk1"/>
                </a:solidFill>
                <a:latin typeface="Calibri"/>
                <a:ea typeface="Calibri"/>
                <a:cs typeface="Calibri"/>
                <a:sym typeface="Calibri"/>
              </a:rPr>
              <a:t>sonidos</a:t>
            </a:r>
            <a:endParaRPr dirty="0"/>
          </a:p>
        </p:txBody>
      </p:sp>
    </p:spTree>
  </p:cSld>
  <p:clrMapOvr>
    <a:masterClrMapping/>
  </p:clrMapOvr>
</p:sld>
</file>

<file path=ppt/theme/theme1.xml><?xml version="1.0" encoding="utf-8"?>
<a:theme xmlns:a="http://schemas.openxmlformats.org/drawingml/2006/main" name="Office Theme">
  <a:themeElements>
    <a:clrScheme name="Rojo">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7228C2A1DD830841B81CFDEE76E36F01" ma:contentTypeVersion="8" ma:contentTypeDescription="Crear nuevo documento." ma:contentTypeScope="" ma:versionID="5b4db549523a0a29bdd783dcede98f20">
  <xsd:schema xmlns:xsd="http://www.w3.org/2001/XMLSchema" xmlns:xs="http://www.w3.org/2001/XMLSchema" xmlns:p="http://schemas.microsoft.com/office/2006/metadata/properties" xmlns:ns2="2d405435-45be-43e4-8998-645d85a018d9" targetNamespace="http://schemas.microsoft.com/office/2006/metadata/properties" ma:root="true" ma:fieldsID="46994ad050463fad6ab80e45ba309368" ns2:_="">
    <xsd:import namespace="2d405435-45be-43e4-8998-645d85a018d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405435-45be-43e4-8998-645d85a018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97E41D-B09E-4D3D-82C8-D317E003E535}">
  <ds:schemaRefs>
    <ds:schemaRef ds:uri="http://schemas.microsoft.com/office/2006/documentManagement/types"/>
    <ds:schemaRef ds:uri="http://schemas.microsoft.com/office/2006/metadata/properties"/>
    <ds:schemaRef ds:uri="http://purl.org/dc/elements/1.1/"/>
    <ds:schemaRef ds:uri="http://purl.org/dc/dcmitype/"/>
    <ds:schemaRef ds:uri="http://schemas.microsoft.com/office/infopath/2007/PartnerControls"/>
    <ds:schemaRef ds:uri="http://purl.org/dc/terms/"/>
    <ds:schemaRef ds:uri="http://schemas.openxmlformats.org/package/2006/metadata/core-properties"/>
    <ds:schemaRef ds:uri="2d405435-45be-43e4-8998-645d85a018d9"/>
    <ds:schemaRef ds:uri="http://www.w3.org/XML/1998/namespace"/>
  </ds:schemaRefs>
</ds:datastoreItem>
</file>

<file path=customXml/itemProps2.xml><?xml version="1.0" encoding="utf-8"?>
<ds:datastoreItem xmlns:ds="http://schemas.openxmlformats.org/officeDocument/2006/customXml" ds:itemID="{3BF0E178-1F1F-49D9-BA72-76510F1C1AB3}">
  <ds:schemaRefs>
    <ds:schemaRef ds:uri="http://schemas.microsoft.com/sharepoint/v3/contenttype/forms"/>
  </ds:schemaRefs>
</ds:datastoreItem>
</file>

<file path=customXml/itemProps3.xml><?xml version="1.0" encoding="utf-8"?>
<ds:datastoreItem xmlns:ds="http://schemas.openxmlformats.org/officeDocument/2006/customXml" ds:itemID="{4501F22B-80A4-4690-92F4-7702F86160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405435-45be-43e4-8998-645d85a018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1281</TotalTime>
  <Words>747</Words>
  <Application>Microsoft Office PowerPoint</Application>
  <PresentationFormat>Personalizado</PresentationFormat>
  <Paragraphs>42</Paragraphs>
  <Slides>1</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Candara</vt:lpstr>
      <vt:lpstr>Office Theme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EISI</dc:creator>
  <cp:lastModifiedBy>YESID GUALDRON</cp:lastModifiedBy>
  <cp:revision>39</cp:revision>
  <dcterms:modified xsi:type="dcterms:W3CDTF">2020-09-08T02:27:56Z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0x0101007228C2A1DD830841B81CFDEE76E36F01</vt:lpwstr>
  </property>
</Properties>
</file>