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363" r:id="rId2"/>
    <p:sldId id="322" r:id="rId3"/>
    <p:sldId id="316" r:id="rId4"/>
    <p:sldId id="329" r:id="rId5"/>
    <p:sldId id="328" r:id="rId6"/>
    <p:sldId id="344" r:id="rId7"/>
    <p:sldId id="345" r:id="rId8"/>
    <p:sldId id="346" r:id="rId9"/>
    <p:sldId id="364" r:id="rId10"/>
    <p:sldId id="349" r:id="rId11"/>
    <p:sldId id="350" r:id="rId12"/>
    <p:sldId id="351" r:id="rId13"/>
    <p:sldId id="352" r:id="rId14"/>
    <p:sldId id="365" r:id="rId15"/>
    <p:sldId id="356" r:id="rId16"/>
    <p:sldId id="353" r:id="rId17"/>
    <p:sldId id="354" r:id="rId18"/>
    <p:sldId id="355" r:id="rId19"/>
    <p:sldId id="357" r:id="rId20"/>
    <p:sldId id="359" r:id="rId21"/>
    <p:sldId id="360" r:id="rId22"/>
    <p:sldId id="361" r:id="rId23"/>
    <p:sldId id="36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F41AB-A16F-EA45-81D8-16A491E822C4}" v="4" dt="2022-03-01T11:21:26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8" autoAdjust="0"/>
    <p:restoredTop sz="96336" autoAdjust="0"/>
  </p:normalViewPr>
  <p:slideViewPr>
    <p:cSldViewPr>
      <p:cViewPr varScale="1">
        <p:scale>
          <a:sx n="173" d="100"/>
          <a:sy n="173" d="100"/>
        </p:scale>
        <p:origin x="192" y="8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2022. 3. 1.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1:23:2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105 539 24575,'8'3'0,"2"-2"0,-2 2 0,3-3 0,-4 0 0,4 0 0,-3 0 0,2 0 0,-2 4 0,2-3 0,1 2 0,12-3 0,-10 0 0,6 0 0,-12 0 0,11 0 0,-8 0 0,9 0 0,-9 0 0,-2 0 0,3 0 0,-4 0 0,4 0 0,0 6 0,0-4 0,3 4 0,-6-6 0,3 0 0,-4 0 0,11 0 0,-8 0 0,9 0 0,-1 0 0,-8 0 0,8 0 0,-7 0 0,0 0 0,1 4 0,1-4 0,-4 4 0,1-4 0,-3 0 0,4 0 0,-3 3 0,3-2 0,-4 2 0,11-3 0,-8 0 0,9 0 0,-1 0 0,-8 3 0,8-2 0,1 2 0,-6 0 0,9 2 0,-10-1 0,2-1 0,-3-3 0,3 3 0,-2-2 0,2 2 0,-6-3 0,2 0 0,-2 0 0,10 5 0,-5-4 0,10 4 0,-12-5 0,-1 0 0,-2 0 0,10 0 0,-8 0 0,8 0 0,1 0 0,-9 0 0,8 0 0,1 0 0,-9 0 0,8 0 0,0 0 0,-8 0 0,9 0 0,-9 0 0,-2 0 0,6 0 0,-3 0 0,1 0 0,-2 0 0,9 0 0,-6 0 0,6 0 0,3 0 0,-9 0 0,17 0 0,-16 0 0,4 0 0,0 0 0,-8 0 0,9 0 0,-9 0 0,-2 0 0,3 0 0,7 0 0,-8 0 0,9 0 0,-9-3 0,-2-1 0,3 0 0,-4-3 0,0 3 0,4 0 0,-3-3 0,6 0 0,-3-1 0,0-3 0,0 4 0,-4 0 0,4 0 0,-3-1 0,2 1 0,-2 0 0,-1-4 0,-3 3 0,3-2 0,-3 2 0,3-2 0,-3 2 0,-1-3 0,0 1 0,-2 1 0,2-1 0,-3-1 0,4 0 0,-3 0 0,2 0 0,-3 1 0,0-2 0,0 1 0,0-3 0,0 6 0,0-2 0,0 2 0,0-2 0,0 2 0,0-3 0,0 4 0,0-4 0,0 3 0,-3-2 0,2 2 0,-9-2 0,5 2 0,-5-3 0,2 4 0,1 0 0,-4-4 0,3 3 0,-2-3 0,3 7 0,-4-2 0,3 2 0,-3-4 0,1 1 0,2 3 0,-6-2 0,3 5 0,-1-6 0,2 7 0,-9-8 0,9 3 0,-8 0 0,7-2 0,0 6 0,0-5 0,-3 5 0,3-6 0,-1 7 0,-1-4 0,-7-5 0,-4 6 0,0-9 0,1 11 0,12-2 0,0 3 0,4 0 0,-3 0 0,1 0 0,-4 0 0,-6 0 0,-22 0 0,16 0 0,-9 0 0,15 0 0,9 0 0,-8 0 0,0 0 0,8 0 0,-9 0 0,1 0 0,8 0 0,-12 0 0,11 0 0,0 0 0,-3 0 0,-5-5 0,5 4 0,-7-7 0,9 7 0,1-2 0,-10 3 0,7 0 0,-8-7 0,7 6 0,4-6 0,-27 7 0,21 0 0,-21 0 0,15 0 0,7 0 0,-7 0 0,1 0 0,5 0 0,-13 0 0,17 0 0,-9 0 0,11 0 0,-4 0 0,4 0 0,-3 0 0,6 0 0,-2 0 0,-9 0 0,9 0 0,-8 0 0,11 0 0,-12-5 0,9 4 0,-8-4 0,7 5 0,3 0 0,-2 0 0,2 0 0,-2 0 0,2 0 0,-3 0 0,4 0 0,-4 0 0,3 0 0,-2 0 0,2 0 0,-2 0 0,2 0 0,-3 4 0,4-4 0,-4 7 0,3-6 0,-2 5 0,3-5 0,-4 5 0,3-5 0,-6 9 0,3-5 0,-1 2 0,2-4 0,3 1 0,-4 0 0,3 0 0,-3 2 0,4-2 0,0 4 0,0-1 0,-1 0 0,1 0 0,0 1 0,3-1 0,0 0 0,4 4 0,0-3 0,-3 6 0,2-3 0,-2 0 0,3 0 0,0-4 0,0 4 0,0-3 0,0 2 0,0-2 0,0 2 0,0-2 0,0 3 0,0-4 0,0 4 0,3-3 0,-2 2 0,6-2 0,-3-1 0,3 0 0,0 4 0,1-3 0,-1 2 0,0-2 0,0-1 0,1 0 0,-1 4 0,-3-3 0,3 2 0,-3-2 0,3-1 0,0 0 0,4 4 0,-3-6 0,6 4 0,-6-4 0,2 2 0,-2 0 0,-1 0 0,0 1 0,-3-4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11:23:3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1853 505 24575,'-15'11'0,"4"-4"0,0-3 0,1-1 0,2-2 0,-3 2 0,4-3 0,-4 3 0,3-2 0,-2 2 0,-1 0 0,3 1 0,-3 1 0,4-2 0,0-3 0,-1 0 0,-2 0 0,2 0 0,-3 0 0,4 0 0,-4 0 0,3 0 0,-2 0 0,3 0 0,-4 0 0,3 0 0,-3 0 0,4 0 0,-3 0 0,-2 0 0,1 0 0,-3 0 0,6 0 0,-3 0 0,4 0 0,-11 0 0,8 0 0,-9 0 0,9 0 0,-2 3 0,-2-2 0,-1 2 0,4-3 0,0 0 0,1 0 0,-1 0 0,-1 0 0,-2 0 0,6 0 0,-2 0 0,2 0 0,-10 0 0,8 0 0,-8 0 0,-1 0 0,9 0 0,-8 0 0,0 0 0,8 0 0,-9 0 0,-15 8 0,20-6 0,-24 5 0,27-4 0,0-2 0,-11 2 0,9-3 0,-10 7 0,9-6 0,2 6 0,-9-7 0,11 0 0,-9 0 0,9 0 0,2 0 0,-3 0 0,-7 0 0,8 3 0,-8-2 0,10 2 0,-2-3 0,2 0 0,-3 0 0,4 0 0,-12 0 0,9 0 0,-8 0 0,0 0 0,8 0 0,-9 0 0,9 0 0,-2-3 0,1 2 0,-3-2 0,6 3 0,-2 0 0,-1-3 0,3 2 0,-6-2 0,3 3 0,-4-4 0,4 4 0,0-4 0,-7 4 0,8 0 0,-19 0 0,19 0 0,-9-3 0,1 2 0,8-2 0,-9 3 0,12 0 0,-3-6 0,2 4 0,-6-4 0,-5 1 0,5 4 0,-4-4 0,0 0 0,8 4 0,-12-7 0,14 7 0,-3-2 0,1 3 0,-2-7 0,-10 1 0,6-2 0,-4 3 0,7 5 0,-7 0 0,7-3 0,-5 2 0,7-2 0,0 0 0,0 2 0,-3-2 0,6 0 0,-3-1 0,4-4 0,0 1 0,-1 3 0,1 1 0,0-1 0,-1 0 0,1-3 0,0 0 0,-1 0 0,1-1 0,3 1 0,1-4 0,3 3 0,0-5 0,0 4 0,0-1 0,0 3 0,0-4 0,0 3 0,0-6 0,0 3 0,0-1 0,0 2 0,0 3 0,0-4 0,0 3 0,0-3 0,0 4 0,0-3 0,3-2 0,1 1 0,3 0 0,1 4 0,-4 0 0,6-4 0,-6 3 0,7 1 0,-1 4 0,-1-1 0,1 0 0,8-4 0,-7 3 0,10-3 0,-2 3 0,-5 0 0,7-6 0,-13 9 0,3-4 0,-4 6 0,0-4 0,12 4 0,-9-4 0,11 1 0,-9 2 0,2-5 0,25-10 0,-11 4 0,12-4 0,-9 11 0,-18 2 0,5 2 0,-11-2 0,12-2 0,-9 4 0,8-4 0,1 0 0,-9 1 0,8-2 0,-8 3 0,-1 3 0,1 0 0,-3-3 0,4 2 0,-3-2 0,3 3 0,-4 0 0,3 0 0,-1 0 0,1 0 0,-3 0 0,4 0 0,0 0 0,1 0 0,1 0 0,-5 0 0,6 0 0,5 0 0,-5 0 0,4 0 0,0 0 0,-8 0 0,20 0 0,-20 0 0,11 0 0,-9 0 0,-1 0 0,0 0 0,7 5 0,-8-4 0,12 4 0,-11-5 0,4 3 0,7-2 0,-9 2 0,6-3 0,-12 3 0,3-2 0,-1 2 0,1-3 0,-3 0 0,4 0 0,-3 3 0,3-2 0,-4 2 0,3-3 0,2 0 0,10 10 0,-5-8 0,2 11 0,-5-12 0,-3 2 0,0 0 0,3-2 0,-6 2 0,3-3 0,-4 0 0,4 0 0,-3 0 0,2 4 0,-2-4 0,10 8 0,-8-3 0,12 4 0,-14-5 0,2-1 0,-3-3 0,1 3 0,2-2 0,-2 2 0,3-3 0,-4 4 0,4-4 0,-3 4 0,2-4 0,-2 3 0,-1 1 0,0 0 0,1-1 0,-1 0 0,0-2 0,0 6 0,1-6 0,-1 5 0,0-5 0,1 5 0,-1-2 0,3 4 0,-1-1 0,1 0 0,-3 1 0,1-1 0,-1 0 0,0 0 0,1 1 0,-1-1 0,0 0 0,0 1 0,1-1 0,-1 0 0,-3 0 0,3 1 0,-7-1 0,7 0 0,-3 1 0,3-1 0,-3 0 0,-1 1 0,1-1 0,-3 3 0,5-2 0,-5 3 0,2-4 0,-3 4 0,0-3 0,0 2 0,0-2 0,0 2 0,0-2 0,0 3 0,3-4 0,1 1 0,0-1 0,0 0 0,-4 0 0,0-3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2022. 3. 1.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579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2022. 3. 1.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c/MjkzNjI0Mzk5MzY0?cjc=hseabgh" TargetMode="External"/><Relationship Id="rId2" Type="http://schemas.openxmlformats.org/officeDocument/2006/relationships/hyperlink" Target="https://github.com/DIT-Python-2022-1/PP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lassroom.google.com/c/MjkzNjI0Mzk5Mzgx?cjc=sgr2b46" TargetMode="External"/><Relationship Id="rId4" Type="http://schemas.openxmlformats.org/officeDocument/2006/relationships/hyperlink" Target="https://classroom.google.com/c/MjkzNjI0Mzk5Mzc0?cjc=pcsyp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ckdmask.tistory.com/34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hanbit.co.kr/src/4359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512-8687-A64A-B68B-0B84E655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파이썬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2022-1</a:t>
            </a:r>
            <a:r>
              <a:rPr kumimoji="1" lang="ko-KR" altLang="en-US" dirty="0"/>
              <a:t> 학기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129F2-1D7E-5C4B-833C-88E5C9BF67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dirty="0"/>
              <a:t>학습</a:t>
            </a:r>
            <a:r>
              <a:rPr kumimoji="1" lang="ko-KR" altLang="en-US" dirty="0"/>
              <a:t> 목표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파이썬 프로그래밍에 친숙하기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파이썬 생태계에 쉽게 접근할 수 있는 기초 실력 배양</a:t>
            </a:r>
            <a:endParaRPr kumimoji="1" lang="en-US" altLang="ko-KR" dirty="0"/>
          </a:p>
          <a:p>
            <a:r>
              <a:rPr kumimoji="1" lang="ko-KR" altLang="en-US" dirty="0"/>
              <a:t>평가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출석 </a:t>
            </a:r>
            <a:r>
              <a:rPr kumimoji="1" lang="en-US" altLang="ko-KR" dirty="0"/>
              <a:t>20%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중간고사 </a:t>
            </a:r>
            <a:r>
              <a:rPr kumimoji="1" lang="en-US" altLang="ko-KR" dirty="0"/>
              <a:t>30%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기말고사 </a:t>
            </a:r>
            <a:r>
              <a:rPr kumimoji="1" lang="en-US" altLang="ko-KR" dirty="0"/>
              <a:t>30%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과제 </a:t>
            </a:r>
            <a:r>
              <a:rPr kumimoji="1" lang="en-US" altLang="ko-KR" dirty="0"/>
              <a:t>20%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GitHub </a:t>
            </a:r>
            <a:r>
              <a:rPr kumimoji="1" lang="ko-KR" altLang="en-US" dirty="0"/>
              <a:t>강의자료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>
                <a:hlinkClick r:id="rId2"/>
              </a:rPr>
              <a:t>https://github.com</a:t>
            </a:r>
            <a:r>
              <a:rPr kumimoji="1" lang="en-US" altLang="ko-KR">
                <a:hlinkClick r:id="rId2"/>
              </a:rPr>
              <a:t>/DIT-Python-2022-1/PPT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과제 제출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구글 클래스 룸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2-1 : </a:t>
            </a:r>
            <a:r>
              <a:rPr kumimoji="1" lang="en-US" altLang="ko-KR" dirty="0">
                <a:hlinkClick r:id="rId3"/>
              </a:rPr>
              <a:t>https://classroom.google.com/c/MjkzNjI0Mzk5MzY0?cjc=hseabgh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2-2 : </a:t>
            </a:r>
            <a:r>
              <a:rPr kumimoji="1" lang="en-US" altLang="ko-KR" dirty="0">
                <a:hlinkClick r:id="rId4"/>
              </a:rPr>
              <a:t>https://classroom.google.com/c/MjkzNjI0Mzk5Mzc0?cjc=pcsypip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2-3 : </a:t>
            </a:r>
            <a:r>
              <a:rPr kumimoji="1" lang="en-US" altLang="ko-KR" dirty="0">
                <a:hlinkClick r:id="rId5"/>
              </a:rPr>
              <a:t>https://classroom.google.com/c/MjkzNjI0Mzk5Mzgx?cjc=sgr2b46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r>
              <a:rPr kumimoji="1" lang="ko-KR" altLang="en-US" dirty="0"/>
              <a:t>이메일 </a:t>
            </a:r>
            <a:r>
              <a:rPr kumimoji="1" lang="en-US" altLang="ko-KR" dirty="0"/>
              <a:t>: jhkim@dit.ac.kr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630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단점</a:t>
            </a:r>
          </a:p>
          <a:p>
            <a:pPr lvl="1"/>
            <a:r>
              <a:rPr lang="ko-KR" altLang="en-US" dirty="0"/>
              <a:t>느린 속도</a:t>
            </a:r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컴파일러 언어가 아닌 스크립트 언어이기 때문에 컴파일러 언어보다 느림</a:t>
            </a:r>
            <a:br>
              <a:rPr lang="en-US" altLang="ko-KR" dirty="0"/>
            </a:br>
            <a:r>
              <a:rPr lang="en-US" altLang="ko-KR" dirty="0"/>
              <a:t>→</a:t>
            </a:r>
            <a:r>
              <a:rPr lang="ko-KR" altLang="en-US" dirty="0"/>
              <a:t> 이를 보완하려고 많은 </a:t>
            </a:r>
            <a:r>
              <a:rPr lang="ko-KR" altLang="en-US" dirty="0" err="1"/>
              <a:t>파이썬</a:t>
            </a:r>
            <a:r>
              <a:rPr lang="ko-KR" altLang="en-US" dirty="0"/>
              <a:t> 패키지를 최적화시키고 있음</a:t>
            </a:r>
          </a:p>
          <a:p>
            <a:pPr lvl="1"/>
            <a:r>
              <a:rPr lang="ko-KR" altLang="en-US" dirty="0" err="1"/>
              <a:t>모바일</a:t>
            </a:r>
            <a:r>
              <a:rPr lang="ko-KR" altLang="en-US" dirty="0"/>
              <a:t> 컴퓨팅 분야에 지원이 약하고 하드웨어 제어 등과 관련된 부분 사용이 어려움</a:t>
            </a:r>
            <a:endParaRPr lang="en-US" altLang="ko-KR" dirty="0"/>
          </a:p>
          <a:p>
            <a:pPr lvl="1"/>
            <a:endParaRPr lang="en-US" altLang="ko-KR" sz="500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실행 화면</a:t>
            </a:r>
            <a:endParaRPr lang="en-US" altLang="ko-KR" dirty="0"/>
          </a:p>
          <a:p>
            <a:pPr lvl="1"/>
            <a:r>
              <a:rPr lang="en-US" altLang="ko-KR" dirty="0"/>
              <a:t>print(“Hello, world!”)</a:t>
            </a:r>
            <a:r>
              <a:rPr lang="ko-KR" altLang="en-US" dirty="0"/>
              <a:t>를 입력한 후 </a:t>
            </a:r>
            <a:r>
              <a:rPr lang="en-US" altLang="ko-KR" dirty="0"/>
              <a:t>[Enter]</a:t>
            </a:r>
            <a:r>
              <a:rPr lang="ko-KR" altLang="en-US" dirty="0"/>
              <a:t>를 눌러 </a:t>
            </a:r>
            <a:r>
              <a:rPr lang="en-US" altLang="ko-KR" dirty="0"/>
              <a:t>Hello, world!</a:t>
            </a:r>
            <a:r>
              <a:rPr lang="ko-KR" altLang="en-US" dirty="0"/>
              <a:t>를 출력한 화면</a:t>
            </a:r>
          </a:p>
          <a:p>
            <a:pPr lvl="1"/>
            <a:r>
              <a:rPr lang="en-US" altLang="ko-KR" dirty="0"/>
              <a:t>print</a:t>
            </a:r>
            <a:r>
              <a:rPr lang="ko-KR" altLang="en-US" dirty="0"/>
              <a:t>는 무언가를 프린트하라는 의미이므로 </a:t>
            </a:r>
            <a:r>
              <a:rPr lang="en-US" altLang="ko-KR" dirty="0"/>
              <a:t>print( )</a:t>
            </a:r>
            <a:r>
              <a:rPr lang="ko-KR" altLang="en-US" dirty="0"/>
              <a:t>에서 괄호 안에 있는 것을 화면에 출력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4354287"/>
            <a:ext cx="6972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281113"/>
            <a:ext cx="8524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다운로드 전 준비 과정</a:t>
            </a:r>
            <a:r>
              <a:rPr lang="en-US" altLang="ko-KR" dirty="0"/>
              <a:t>(</a:t>
            </a:r>
            <a:r>
              <a:rPr lang="ko-KR" altLang="en-US" dirty="0"/>
              <a:t>윈도의 확장명 표시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은 파일 탐색기 실행→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메뉴 선택 → </a:t>
            </a:r>
            <a:r>
              <a:rPr lang="en-US" altLang="ko-KR" dirty="0"/>
              <a:t>'</a:t>
            </a:r>
            <a:r>
              <a:rPr lang="ko-KR" altLang="en-US" dirty="0"/>
              <a:t>파일 확장명</a:t>
            </a:r>
            <a:r>
              <a:rPr lang="en-US" altLang="ko-KR" dirty="0"/>
              <a:t>' </a:t>
            </a:r>
            <a:r>
              <a:rPr lang="ko-KR" altLang="en-US" dirty="0"/>
              <a:t>체크</a:t>
            </a:r>
          </a:p>
          <a:p>
            <a:pPr lvl="1"/>
            <a:r>
              <a:rPr lang="ko-KR" altLang="en-US" dirty="0"/>
              <a:t>윈도 </a:t>
            </a:r>
            <a:r>
              <a:rPr lang="en-US" altLang="ko-KR" dirty="0"/>
              <a:t>7</a:t>
            </a:r>
            <a:r>
              <a:rPr lang="ko-KR" altLang="en-US" dirty="0"/>
              <a:t>은 </a:t>
            </a:r>
            <a:r>
              <a:rPr lang="en-US" altLang="ko-KR" dirty="0"/>
              <a:t>[</a:t>
            </a:r>
            <a:r>
              <a:rPr lang="ko-KR" altLang="en-US" dirty="0"/>
              <a:t>구성</a:t>
            </a:r>
            <a:r>
              <a:rPr lang="en-US" altLang="ko-KR" dirty="0"/>
              <a:t>]-[</a:t>
            </a:r>
            <a:r>
              <a:rPr lang="ko-KR" altLang="en-US" dirty="0"/>
              <a:t>폴더 및 검색 옵션</a:t>
            </a:r>
            <a:r>
              <a:rPr lang="en-US" altLang="ko-KR" dirty="0"/>
              <a:t>] </a:t>
            </a:r>
            <a:r>
              <a:rPr lang="ko-KR" altLang="en-US" dirty="0"/>
              <a:t>메뉴 선택 → </a:t>
            </a:r>
            <a:r>
              <a:rPr lang="en-US" altLang="ko-KR" dirty="0"/>
              <a:t>[</a:t>
            </a:r>
            <a:r>
              <a:rPr lang="ko-KR" altLang="en-US" dirty="0"/>
              <a:t>폴더 옵션</a:t>
            </a:r>
            <a:r>
              <a:rPr lang="en-US" altLang="ko-KR" dirty="0"/>
              <a:t>] </a:t>
            </a:r>
            <a:r>
              <a:rPr lang="ko-KR" altLang="en-US" dirty="0"/>
              <a:t>대화상자의 </a:t>
            </a:r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탭 클릭 → </a:t>
            </a:r>
            <a:r>
              <a:rPr lang="en-US" altLang="ko-KR" dirty="0"/>
              <a:t>'</a:t>
            </a:r>
            <a:r>
              <a:rPr lang="ko-KR" altLang="en-US" dirty="0"/>
              <a:t>알려진 파일 형식의 파일 확장명 숨기기</a:t>
            </a:r>
            <a:r>
              <a:rPr lang="en-US" altLang="ko-KR" dirty="0"/>
              <a:t>'</a:t>
            </a:r>
            <a:r>
              <a:rPr lang="ko-KR" altLang="en-US" dirty="0"/>
              <a:t>의 체크 표시 해제 →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 </a:t>
            </a:r>
            <a:r>
              <a:rPr lang="ko-KR" altLang="en-US" dirty="0"/>
              <a:t>버튼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" y="2618910"/>
            <a:ext cx="8658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다운로드</a:t>
            </a:r>
            <a:endParaRPr lang="en-US" altLang="ko-KR" dirty="0"/>
          </a:p>
          <a:p>
            <a:pPr lvl="1"/>
            <a:r>
              <a:rPr lang="en-US" altLang="ko-KR" dirty="0"/>
              <a:t>http://www.python.org/</a:t>
            </a:r>
            <a:r>
              <a:rPr lang="ko-KR" altLang="en-US" dirty="0"/>
              <a:t>에 접속 → </a:t>
            </a:r>
            <a:r>
              <a:rPr lang="en-US" altLang="ko-KR" dirty="0"/>
              <a:t>[Downloads]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 </a:t>
            </a:r>
            <a:r>
              <a:rPr lang="en-US" altLang="ko-KR" dirty="0"/>
              <a:t>[Download Python 3.x.x] </a:t>
            </a:r>
            <a:r>
              <a:rPr lang="ko-KR" altLang="en-US" dirty="0"/>
              <a:t>클릭</a:t>
            </a:r>
            <a:r>
              <a:rPr lang="ko-KR" altLang="en-US" b="1" dirty="0"/>
              <a:t> </a:t>
            </a:r>
            <a:endParaRPr lang="en-US" altLang="ko-KR" dirty="0"/>
          </a:p>
          <a:p>
            <a:pPr lvl="1"/>
            <a:r>
              <a:rPr lang="ko-KR" altLang="en-US" b="1" dirty="0" err="1"/>
              <a:t>윈도우즈</a:t>
            </a:r>
            <a:r>
              <a:rPr lang="ko-KR" altLang="en-US" b="1" dirty="0"/>
              <a:t> </a:t>
            </a:r>
            <a:r>
              <a:rPr lang="en-US" altLang="ko-KR" b="1" dirty="0"/>
              <a:t>PC</a:t>
            </a:r>
            <a:r>
              <a:rPr lang="ko-KR" altLang="en-US" b="1" dirty="0"/>
              <a:t> </a:t>
            </a:r>
            <a:r>
              <a:rPr lang="ko-KR" altLang="en-US" dirty="0"/>
              <a:t>→ 설치 파일인 </a:t>
            </a:r>
            <a:r>
              <a:rPr lang="en-US" altLang="ko-KR" dirty="0"/>
              <a:t>python-3.x.x.exe</a:t>
            </a:r>
            <a:r>
              <a:rPr lang="ko-KR" altLang="en-US" dirty="0"/>
              <a:t>를 원하는 위치에 저장 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맥 </a:t>
            </a:r>
            <a:r>
              <a:rPr lang="en-US" altLang="ko-KR" b="1" dirty="0">
                <a:solidFill>
                  <a:srgbClr val="FF0000"/>
                </a:solidFill>
              </a:rPr>
              <a:t>PC </a:t>
            </a:r>
            <a:r>
              <a:rPr lang="ko-KR" altLang="en-US" b="1" dirty="0">
                <a:solidFill>
                  <a:srgbClr val="FF0000"/>
                </a:solidFill>
              </a:rPr>
              <a:t>→</a:t>
            </a:r>
            <a:r>
              <a:rPr lang="en-US" altLang="ko-KR" b="1" dirty="0">
                <a:solidFill>
                  <a:srgbClr val="FF0000"/>
                </a:solidFill>
              </a:rPr>
              <a:t> [download] </a:t>
            </a:r>
            <a:r>
              <a:rPr lang="ko-KR" altLang="en-US" b="1" dirty="0">
                <a:solidFill>
                  <a:srgbClr val="FF0000"/>
                </a:solidFill>
              </a:rPr>
              <a:t>→</a:t>
            </a:r>
            <a:r>
              <a:rPr lang="en-US" altLang="ko-KR" b="1" dirty="0">
                <a:solidFill>
                  <a:srgbClr val="FF0000"/>
                </a:solidFill>
              </a:rPr>
              <a:t> macOS </a:t>
            </a:r>
            <a:r>
              <a:rPr lang="ko-KR" altLang="en-US" b="1" dirty="0">
                <a:solidFill>
                  <a:srgbClr val="FF0000"/>
                </a:solidFill>
              </a:rPr>
              <a:t>선택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참고 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  <a:hlinkClick r:id="rId2"/>
              </a:rPr>
              <a:t>https://blockdmask.tistory.com/341</a:t>
            </a:r>
            <a:endParaRPr lang="en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" t="3266" r="1844" b="3062"/>
          <a:stretch/>
        </p:blipFill>
        <p:spPr>
          <a:xfrm>
            <a:off x="1165729" y="2708920"/>
            <a:ext cx="6951085" cy="39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</a:p>
        </p:txBody>
      </p:sp>
      <p:pic>
        <p:nvPicPr>
          <p:cNvPr id="8" name="그림 7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139438A5-041F-1643-A1E0-422374044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2672" r="2729" b="4597"/>
          <a:stretch/>
        </p:blipFill>
        <p:spPr>
          <a:xfrm>
            <a:off x="836585" y="818710"/>
            <a:ext cx="7615761" cy="5760640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7D06441-5363-8248-99CD-FFB96A789CD4}"/>
                  </a:ext>
                </a:extLst>
              </p14:cNvPr>
              <p14:cNvContentPartPr/>
              <p14:nvPr/>
            </p14:nvContentPartPr>
            <p14:xfrm>
              <a:off x="2647939" y="3350566"/>
              <a:ext cx="608040" cy="2246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7D06441-5363-8248-99CD-FFB96A789C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8939" y="3341566"/>
                <a:ext cx="625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505D0F4-4ACE-A34E-8745-9FA9BD5AC9B7}"/>
                  </a:ext>
                </a:extLst>
              </p14:cNvPr>
              <p14:cNvContentPartPr/>
              <p14:nvPr/>
            </p14:nvContentPartPr>
            <p14:xfrm>
              <a:off x="2639299" y="3085246"/>
              <a:ext cx="667080" cy="219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505D0F4-4ACE-A34E-8745-9FA9BD5AC9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0659" y="3076606"/>
                <a:ext cx="6847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82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5" y="1432221"/>
            <a:ext cx="85058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윈도우즈</a:t>
            </a:r>
            <a:endParaRPr lang="en-US" altLang="ko-KR" dirty="0"/>
          </a:p>
          <a:p>
            <a:pPr lvl="1"/>
            <a:r>
              <a:rPr lang="en-US" altLang="ko-KR" dirty="0"/>
              <a:t>python-3.x.x.exe</a:t>
            </a:r>
            <a:r>
              <a:rPr lang="ko-KR" altLang="en-US" dirty="0"/>
              <a:t>를 더블클릭 실행 → </a:t>
            </a:r>
            <a:r>
              <a:rPr lang="en-US" altLang="ko-KR" dirty="0"/>
              <a:t>Add Python 3.6 to PATH</a:t>
            </a:r>
            <a:r>
              <a:rPr lang="ko-KR" altLang="en-US" dirty="0"/>
              <a:t>에 체크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&lt;Install Now&gt; </a:t>
            </a:r>
            <a:r>
              <a:rPr lang="ko-KR" altLang="en-US" dirty="0"/>
              <a:t>버튼 클릭</a:t>
            </a:r>
            <a:r>
              <a:rPr lang="en-US" altLang="ko-KR" dirty="0"/>
              <a:t>(&lt;Customize Installation&gt; </a:t>
            </a:r>
            <a:r>
              <a:rPr lang="ko-KR" altLang="en-US" dirty="0"/>
              <a:t>버튼으로 설치 폴더 변경 가능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설치 진행 → 설치를 마치면 </a:t>
            </a:r>
            <a:r>
              <a:rPr lang="en-US" altLang="ko-KR" dirty="0"/>
              <a:t>&lt;Close&gt; </a:t>
            </a:r>
            <a:r>
              <a:rPr lang="ko-KR" altLang="en-US" dirty="0"/>
              <a:t>버튼 클릭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8" y="2116178"/>
            <a:ext cx="5991225" cy="3705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2460851"/>
            <a:ext cx="6000750" cy="3781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745" y="2724150"/>
            <a:ext cx="6067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윈도의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]-[Python 3.6]-[IDLE (Python 3.6 32-bit)] </a:t>
            </a:r>
            <a:r>
              <a:rPr lang="ko-KR" altLang="en-US" dirty="0"/>
              <a:t>메뉴 선택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23855"/>
            <a:ext cx="68294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/>
              <a:t>윈도의 </a:t>
            </a:r>
            <a:r>
              <a:rPr lang="en-US" altLang="ko-KR" dirty="0"/>
              <a:t>&lt;</a:t>
            </a:r>
            <a:r>
              <a:rPr lang="ko-KR" altLang="en-US" dirty="0"/>
              <a:t>시작</a:t>
            </a:r>
            <a:r>
              <a:rPr lang="en-US" altLang="ko-KR" dirty="0"/>
              <a:t>&gt; </a:t>
            </a:r>
            <a:r>
              <a:rPr lang="ko-KR" altLang="en-US" dirty="0"/>
              <a:t>버튼 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]-[Python 3.6]-[IDLE (Python 3.6 32-bit)] </a:t>
            </a:r>
            <a:r>
              <a:rPr lang="ko-KR" altLang="en-US" dirty="0"/>
              <a:t>메뉴 선택</a:t>
            </a:r>
            <a:br>
              <a:rPr lang="en-US" altLang="ko-KR" dirty="0"/>
            </a:br>
            <a:r>
              <a:rPr lang="ko-KR" altLang="en-US" dirty="0"/>
              <a:t>→ IDLE이 시작되며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(Python Shell)</a:t>
            </a:r>
            <a:r>
              <a:rPr lang="ko-KR" altLang="en-US" dirty="0"/>
              <a:t>이 대화형 모드로 나타남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528900"/>
            <a:ext cx="7258050" cy="2895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36685" y="3838200"/>
            <a:ext cx="5387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두세 줄의 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파이썬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버전 정보가 출력되고 프롬프트 &gt;&gt;&gt; 옆에 커서가 깜박임</a:t>
            </a:r>
          </a:p>
        </p:txBody>
      </p:sp>
    </p:spTree>
    <p:extLst>
      <p:ext uri="{BB962C8B-B14F-4D97-AF65-F5344CB8AC3E}">
        <p14:creationId xmlns:p14="http://schemas.microsoft.com/office/powerpoint/2010/main" val="180412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입력과 실행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&gt;&gt;&gt; </a:t>
            </a:r>
            <a:r>
              <a:rPr lang="ko-KR" altLang="en-US" dirty="0"/>
              <a:t>다음에 </a:t>
            </a:r>
            <a:r>
              <a:rPr lang="en-US" altLang="ko-KR" dirty="0">
                <a:solidFill>
                  <a:srgbClr val="0070C0"/>
                </a:solidFill>
              </a:rPr>
              <a:t>print("Hello, world!")</a:t>
            </a:r>
            <a:r>
              <a:rPr lang="ko-KR" altLang="en-US" dirty="0"/>
              <a:t>를 입력하고 </a:t>
            </a:r>
            <a:r>
              <a:rPr lang="en-US" altLang="ko-KR" dirty="0"/>
              <a:t>[Enter]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2078850"/>
            <a:ext cx="6905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계획표</a:t>
            </a:r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64158118"/>
              </p:ext>
            </p:extLst>
          </p:nvPr>
        </p:nvGraphicFramePr>
        <p:xfrm>
          <a:off x="656565" y="998730"/>
          <a:ext cx="7200671" cy="5535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언어의 개념과 종류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파이썬</a:t>
                      </a:r>
                      <a:r>
                        <a:rPr lang="ko-KR" altLang="en-US" sz="1400" dirty="0"/>
                        <a:t>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파이썬</a:t>
                      </a:r>
                      <a:r>
                        <a:rPr lang="ko-KR" altLang="en-US" sz="1400" dirty="0"/>
                        <a:t> 설치와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 계산기 프로그램 작성을 통한 프로그램 기본 작성법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변수와 </a:t>
                      </a:r>
                      <a:r>
                        <a:rPr lang="ko-KR" altLang="en-US" sz="1400" dirty="0" err="1"/>
                        <a:t>데이터형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조건문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6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반복문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7</a:t>
                      </a:r>
                      <a:r>
                        <a:rPr lang="ko-KR" altLang="en-US" sz="140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튜플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 err="1"/>
                        <a:t>딕셔너리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중간고사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9</a:t>
                      </a:r>
                      <a:r>
                        <a:rPr lang="ko-KR" altLang="en-US" sz="140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함수와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</a:t>
                      </a:r>
                      <a:r>
                        <a:rPr lang="ko-KR" altLang="en-US" sz="140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윈도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파일 입출력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객체지향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데이터베이스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파이썬 인공지능</a:t>
                      </a:r>
                      <a:r>
                        <a:rPr lang="en-US" altLang="ko-KR" sz="1400" dirty="0"/>
                        <a:t>(AI)</a:t>
                      </a:r>
                      <a:r>
                        <a:rPr lang="ko-KR" altLang="en-US" sz="1400" dirty="0"/>
                        <a:t> 기초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6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입력과 실행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&gt;&gt;&gt; </a:t>
            </a:r>
            <a:r>
              <a:rPr lang="ko-KR" altLang="en-US" dirty="0"/>
              <a:t>다음에 다음 계산식을 입력하고 </a:t>
            </a:r>
            <a:r>
              <a:rPr lang="en-US" altLang="ko-KR" dirty="0"/>
              <a:t>[Enter]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68860"/>
            <a:ext cx="6819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 입력과 실행 예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&gt;&gt;&gt; </a:t>
            </a:r>
            <a:r>
              <a:rPr lang="ko-KR" altLang="en-US" dirty="0"/>
              <a:t>다음에 다음 계산식을 입력하고 </a:t>
            </a:r>
            <a:r>
              <a:rPr lang="en-US" altLang="ko-KR" dirty="0"/>
              <a:t>[Enter]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078850"/>
            <a:ext cx="6972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8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 err="1"/>
              <a:t>파이썬</a:t>
            </a:r>
            <a:r>
              <a:rPr lang="ko-KR" altLang="en-US" dirty="0"/>
              <a:t> 설치와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/>
              <a:t> 종료</a:t>
            </a:r>
            <a:endParaRPr lang="en-US" altLang="ko-KR" dirty="0"/>
          </a:p>
          <a:p>
            <a:pPr lvl="1"/>
            <a:r>
              <a:rPr lang="en-US" altLang="ko-KR" b="0" dirty="0"/>
              <a:t>[File]-[Exit] </a:t>
            </a:r>
            <a:r>
              <a:rPr lang="ko-KR" altLang="en-US" b="0" dirty="0"/>
              <a:t>메뉴 선택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1763815"/>
            <a:ext cx="68865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4294967295"/>
          </p:nvPr>
        </p:nvSpPr>
        <p:spPr>
          <a:xfrm>
            <a:off x="3671900" y="2078850"/>
            <a:ext cx="5265585" cy="2790311"/>
          </a:xfrm>
        </p:spPr>
        <p:txBody>
          <a:bodyPr>
            <a:normAutofit/>
          </a:bodyPr>
          <a:lstStyle/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도서명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for Beginner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ISBN : 979-11-5664-359-3 93000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저자 </a:t>
            </a:r>
            <a:r>
              <a:rPr lang="en-US" altLang="ko-KR" sz="1600" dirty="0"/>
              <a:t>: </a:t>
            </a:r>
            <a:r>
              <a:rPr lang="ko-KR" altLang="en-US" sz="1600" dirty="0"/>
              <a:t>우재남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출판사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한빛아카데미</a:t>
            </a:r>
            <a:r>
              <a:rPr lang="ko-KR" altLang="en-US" sz="1600" dirty="0"/>
              <a:t>㈜</a:t>
            </a:r>
            <a:endParaRPr lang="en-US" altLang="ko-KR" sz="1600" dirty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페이지 </a:t>
            </a:r>
            <a:r>
              <a:rPr lang="en-US" altLang="ko-KR" sz="1600" dirty="0"/>
              <a:t>/ </a:t>
            </a:r>
            <a:r>
              <a:rPr lang="ko-KR" altLang="en-US" sz="1600" dirty="0"/>
              <a:t>정가 </a:t>
            </a:r>
            <a:r>
              <a:rPr lang="en-US" altLang="ko-KR" sz="1600" dirty="0"/>
              <a:t>: 504p / 23,000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예제 소스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http://www.hanbit.co.kr/src/4359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583795"/>
            <a:ext cx="2896606" cy="3960000"/>
          </a:xfrm>
          <a:prstGeom prst="rect">
            <a:avLst/>
          </a:prstGeom>
          <a:ln>
            <a:solidFill>
              <a:srgbClr val="99ADD9"/>
            </a:solidFill>
          </a:ln>
        </p:spPr>
      </p:pic>
    </p:spTree>
    <p:extLst>
      <p:ext uri="{BB962C8B-B14F-4D97-AF65-F5344CB8AC3E}">
        <p14:creationId xmlns:p14="http://schemas.microsoft.com/office/powerpoint/2010/main" val="18263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410"/>
          <a:stretch/>
        </p:blipFill>
        <p:spPr>
          <a:xfrm>
            <a:off x="8867" y="-528"/>
            <a:ext cx="646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프로그래밍 언어의 개념과 종류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 언어의 개념</a:t>
            </a:r>
            <a:endParaRPr lang="en-US" altLang="ko-KR" dirty="0"/>
          </a:p>
          <a:p>
            <a:pPr lvl="1"/>
            <a:r>
              <a:rPr lang="ko-KR" altLang="en-US" dirty="0"/>
              <a:t>프로그래밍 언어 </a:t>
            </a:r>
            <a:r>
              <a:rPr lang="en-US" altLang="ko-KR" dirty="0"/>
              <a:t>: </a:t>
            </a:r>
            <a:r>
              <a:rPr lang="ko-KR" altLang="en-US" dirty="0"/>
              <a:t>컴퓨터가 이해하는 말로 컴퓨터에서 작동하는 소프트웨어</a:t>
            </a:r>
            <a:r>
              <a:rPr lang="en-US" altLang="ko-KR" dirty="0"/>
              <a:t>(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만드는 도구</a:t>
            </a:r>
          </a:p>
          <a:p>
            <a:pPr lvl="1"/>
            <a:r>
              <a:rPr lang="ko-KR" altLang="en-US" dirty="0"/>
              <a:t>프로그래머 </a:t>
            </a:r>
            <a:r>
              <a:rPr lang="en-US" altLang="ko-KR" dirty="0"/>
              <a:t>: </a:t>
            </a:r>
            <a:r>
              <a:rPr lang="ko-KR" altLang="en-US" dirty="0"/>
              <a:t>프로그래밍 언어를 사용해 소프트웨어나 </a:t>
            </a:r>
            <a:r>
              <a:rPr lang="ko-KR" altLang="en-US" dirty="0" err="1"/>
              <a:t>앱을</a:t>
            </a:r>
            <a:r>
              <a:rPr lang="ko-KR" altLang="en-US" dirty="0"/>
              <a:t> 만드는 사람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573905"/>
            <a:ext cx="7134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프로그래밍 언어의 개념과 종류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 언어의 종류</a:t>
            </a:r>
            <a:endParaRPr lang="en-US" altLang="ko-KR" dirty="0"/>
          </a:p>
          <a:p>
            <a:pPr lvl="1"/>
            <a:r>
              <a:rPr lang="ko-KR" altLang="en-US" dirty="0"/>
              <a:t>수백 가지가 넘는 종류 중 많이 사용되는 프로그래밍 언어는 </a:t>
            </a:r>
            <a:r>
              <a:rPr lang="en-US" altLang="ko-KR" dirty="0"/>
              <a:t>C/C++, </a:t>
            </a:r>
            <a:r>
              <a:rPr lang="ko-KR" altLang="en-US" dirty="0"/>
              <a:t>자바</a:t>
            </a:r>
            <a:r>
              <a:rPr lang="en-US" altLang="ko-KR" dirty="0"/>
              <a:t>(Java), HTML, PHP, </a:t>
            </a:r>
            <a:r>
              <a:rPr lang="ko-KR" altLang="en-US" dirty="0" err="1"/>
              <a:t>파이썬</a:t>
            </a:r>
            <a:r>
              <a:rPr lang="ko-KR" altLang="en-US" dirty="0"/>
              <a:t> 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438890"/>
            <a:ext cx="5915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역사</a:t>
            </a:r>
            <a:endParaRPr lang="en-US" altLang="ko-KR" dirty="0"/>
          </a:p>
          <a:p>
            <a:pPr lvl="1"/>
            <a:r>
              <a:rPr lang="ko-KR" altLang="en-US" b="0" dirty="0"/>
              <a:t>배우기도 쉽고 결과도 바로 확인할 수 있어 초보자에게 적합한 프로그래밍 언어</a:t>
            </a:r>
            <a:endParaRPr lang="en-US" altLang="ko-KR" dirty="0"/>
          </a:p>
          <a:p>
            <a:pPr lvl="1"/>
            <a:r>
              <a:rPr lang="ko-KR" altLang="en-US" dirty="0"/>
              <a:t>귀도 반 </a:t>
            </a:r>
            <a:r>
              <a:rPr lang="ko-KR" altLang="en-US" dirty="0" err="1"/>
              <a:t>로섬</a:t>
            </a:r>
            <a:r>
              <a:rPr lang="en-US" altLang="ko-KR" dirty="0"/>
              <a:t>(1956</a:t>
            </a:r>
            <a:r>
              <a:rPr lang="ko-KR" altLang="en-US" dirty="0"/>
              <a:t>년</a:t>
            </a:r>
            <a:r>
              <a:rPr lang="en-US" altLang="ko-KR" dirty="0"/>
              <a:t>~)</a:t>
            </a:r>
            <a:r>
              <a:rPr lang="ko-KR" altLang="en-US" dirty="0"/>
              <a:t>이라는 프로그래머가 </a:t>
            </a:r>
            <a:r>
              <a:rPr lang="en-US" altLang="ko-KR" dirty="0"/>
              <a:t>C </a:t>
            </a:r>
            <a:r>
              <a:rPr lang="ko-KR" altLang="en-US" dirty="0"/>
              <a:t>언어로 제작해 </a:t>
            </a:r>
            <a:r>
              <a:rPr lang="en-US" altLang="ko-KR" dirty="0"/>
              <a:t>1991</a:t>
            </a:r>
            <a:r>
              <a:rPr lang="ko-KR" altLang="en-US" dirty="0"/>
              <a:t>년에 공식으로 발표</a:t>
            </a:r>
          </a:p>
          <a:p>
            <a:pPr lvl="1"/>
            <a:r>
              <a:rPr lang="ko-KR" altLang="en-US" dirty="0"/>
              <a:t>사전적인 의미는 비단뱀으로 로고도 파란색과 노란색 비단뱀 두 마리가 서로 얽혀 있는 형태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78950"/>
            <a:ext cx="8280000" cy="29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특징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강력한 기능을 무료로 사용할 수 있다</a:t>
            </a:r>
          </a:p>
          <a:p>
            <a:pPr lvl="2"/>
            <a:r>
              <a:rPr lang="ko-KR" altLang="en-US" dirty="0" err="1"/>
              <a:t>파이썬은</a:t>
            </a:r>
            <a:r>
              <a:rPr lang="ko-KR" altLang="en-US" dirty="0"/>
              <a:t> 오픈 소스이며</a:t>
            </a:r>
            <a:r>
              <a:rPr lang="en-US" altLang="ko-KR" dirty="0"/>
              <a:t>, </a:t>
            </a:r>
            <a:r>
              <a:rPr lang="ko-KR" altLang="en-US" dirty="0"/>
              <a:t>비용을 지불하지 않고 무료로 사용 가능</a:t>
            </a:r>
            <a:r>
              <a:rPr lang="en-US" altLang="ko-KR" dirty="0"/>
              <a:t>. </a:t>
            </a:r>
            <a:r>
              <a:rPr lang="ko-KR" altLang="en-US" dirty="0"/>
              <a:t>다양한 추가 라이브러리도 무료</a:t>
            </a:r>
            <a:endParaRPr lang="en-US" altLang="ko-KR" dirty="0"/>
          </a:p>
          <a:p>
            <a:pPr marL="877887" lvl="2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읽기 쉽고 사용하기 쉽다</a:t>
            </a:r>
          </a:p>
          <a:p>
            <a:pPr lvl="2"/>
            <a:r>
              <a:rPr lang="ko-KR" altLang="en-US" dirty="0"/>
              <a:t>직관적인 코드를 사용해 </a:t>
            </a:r>
            <a:r>
              <a:rPr lang="en-US" altLang="ko-KR" dirty="0"/>
              <a:t>C</a:t>
            </a:r>
            <a:r>
              <a:rPr lang="ko-KR" altLang="en-US" dirty="0"/>
              <a:t>나 자바 같은 언어보다 읽기 쉬워</a:t>
            </a:r>
            <a:r>
              <a:rPr lang="en-US" altLang="ko-KR" dirty="0"/>
              <a:t> </a:t>
            </a:r>
            <a:r>
              <a:rPr lang="ko-KR" altLang="en-US" dirty="0"/>
              <a:t>프로그램을 빨리 제작할 수 있어 비용 절감 효과 제공</a:t>
            </a:r>
            <a:endParaRPr lang="en-US" altLang="ko-KR" dirty="0"/>
          </a:p>
          <a:p>
            <a:pPr marL="877887" lvl="2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사물인터넷</a:t>
            </a:r>
            <a:r>
              <a:rPr lang="en-US" altLang="ko-KR" dirty="0"/>
              <a:t>(IoT)</a:t>
            </a:r>
            <a:r>
              <a:rPr lang="ko-KR" altLang="en-US" dirty="0"/>
              <a:t>과 잘 연동된다</a:t>
            </a:r>
          </a:p>
          <a:p>
            <a:pPr lvl="2"/>
            <a:r>
              <a:rPr lang="ko-KR" altLang="en-US" dirty="0" err="1"/>
              <a:t>라즈베리파이</a:t>
            </a:r>
            <a:r>
              <a:rPr lang="en-US" altLang="ko-KR" dirty="0"/>
              <a:t>, Jetson</a:t>
            </a:r>
            <a:r>
              <a:rPr lang="ko-KR" altLang="en-US" dirty="0"/>
              <a:t> 기반의 </a:t>
            </a:r>
            <a:r>
              <a:rPr lang="ko-KR" altLang="en-US" dirty="0" err="1"/>
              <a:t>사물인터넷</a:t>
            </a:r>
            <a:r>
              <a:rPr lang="en-US" altLang="ko-KR" dirty="0"/>
              <a:t>(IoT)</a:t>
            </a:r>
            <a:r>
              <a:rPr lang="ko-KR" altLang="en-US" dirty="0"/>
              <a:t>이 </a:t>
            </a:r>
            <a:r>
              <a:rPr lang="ko-KR" altLang="en-US" dirty="0" err="1"/>
              <a:t>파이썬을</a:t>
            </a:r>
            <a:r>
              <a:rPr lang="ko-KR" altLang="en-US" dirty="0"/>
              <a:t> 잘 지원하여 사물인터넷 개발 및 운영에 적극 활용</a:t>
            </a:r>
            <a:endParaRPr lang="en-US" altLang="ko-KR" dirty="0"/>
          </a:p>
          <a:p>
            <a:pPr marL="877887" lvl="2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다양하고 강력한 외부 라이브러리들이 풍부하다</a:t>
            </a:r>
          </a:p>
          <a:p>
            <a:pPr lvl="2"/>
            <a:r>
              <a:rPr lang="ko-KR" altLang="en-US" dirty="0" err="1"/>
              <a:t>파이썬에서</a:t>
            </a:r>
            <a:r>
              <a:rPr lang="ko-KR" altLang="en-US" dirty="0"/>
              <a:t> 제공하는 라이브러리뿐 아니라</a:t>
            </a:r>
            <a:r>
              <a:rPr lang="en-US" altLang="ko-KR" dirty="0"/>
              <a:t>, </a:t>
            </a:r>
            <a:r>
              <a:rPr lang="ko-KR" altLang="en-US" dirty="0"/>
              <a:t>외부에서 제공하는 다양한 </a:t>
            </a:r>
            <a:r>
              <a:rPr lang="ko-KR" altLang="en-US" dirty="0" err="1"/>
              <a:t>서드</a:t>
            </a:r>
            <a:r>
              <a:rPr lang="ko-KR" altLang="en-US" dirty="0"/>
              <a:t> 파티</a:t>
            </a:r>
            <a:r>
              <a:rPr lang="en-US" altLang="ko-KR" dirty="0"/>
              <a:t>(Third Party) </a:t>
            </a:r>
            <a:r>
              <a:rPr lang="ko-KR" altLang="en-US" dirty="0"/>
              <a:t>라이브러리까지 사용 가능</a:t>
            </a:r>
            <a:endParaRPr lang="en-US" altLang="ko-KR" dirty="0"/>
          </a:p>
          <a:p>
            <a:pPr marL="877887" lvl="2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강력한 웹 프레임워크를 사용할 수 있다</a:t>
            </a:r>
          </a:p>
          <a:p>
            <a:pPr lvl="2"/>
            <a:r>
              <a:rPr lang="ko-KR" altLang="en-US" dirty="0" err="1"/>
              <a:t>파이썬의</a:t>
            </a:r>
            <a:r>
              <a:rPr lang="ko-KR" altLang="en-US" dirty="0"/>
              <a:t> 웹 프레임워크를 사용해 강력하고 빠른 웹 환경을 구축 가능</a:t>
            </a:r>
            <a:endParaRPr lang="en-US" altLang="ko-KR" dirty="0"/>
          </a:p>
          <a:p>
            <a:pPr lvl="3"/>
            <a:r>
              <a:rPr lang="en-US" altLang="ko-KR" dirty="0"/>
              <a:t>Django, Flask</a:t>
            </a:r>
          </a:p>
          <a:p>
            <a:pPr marL="700088" lvl="1" indent="-342900">
              <a:buFont typeface="+mj-lt"/>
              <a:buAutoNum type="arabicPeriod"/>
            </a:pP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6.</a:t>
            </a:r>
            <a:r>
              <a:rPr lang="ko-KR" altLang="en-US" dirty="0"/>
              <a:t>  데이터 분석</a:t>
            </a:r>
            <a:r>
              <a:rPr lang="en-US" altLang="ko-KR" dirty="0"/>
              <a:t>,</a:t>
            </a:r>
            <a:r>
              <a:rPr lang="ko-KR" altLang="en-US" dirty="0"/>
              <a:t> 인공지능</a:t>
            </a:r>
            <a:r>
              <a:rPr lang="en-US" altLang="ko-KR" dirty="0"/>
              <a:t>(AI)</a:t>
            </a:r>
            <a:r>
              <a:rPr lang="ko-KR" altLang="en-US" dirty="0"/>
              <a:t> 분야에 아주 많이 </a:t>
            </a:r>
            <a:r>
              <a:rPr lang="ko-KR" altLang="en-US" dirty="0" err="1"/>
              <a:t>할용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풍부한 파이썬 라이브러리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EA3557-F8BF-4177-9AF2-8414E850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268760"/>
            <a:ext cx="8088626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8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953</Words>
  <Application>Microsoft Macintosh PowerPoint</Application>
  <PresentationFormat>화면 슬라이드 쇼(4:3)</PresentationFormat>
  <Paragraphs>157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HY견고딕</vt:lpstr>
      <vt:lpstr>HY견명조</vt:lpstr>
      <vt:lpstr>HY엽서L</vt:lpstr>
      <vt:lpstr>맑은 고딕</vt:lpstr>
      <vt:lpstr>Arial</vt:lpstr>
      <vt:lpstr>Verdana</vt:lpstr>
      <vt:lpstr>Wingdings</vt:lpstr>
      <vt:lpstr>1_Office 테마</vt:lpstr>
      <vt:lpstr>파이썬 프로그래밍 2022-1 학기</vt:lpstr>
      <vt:lpstr>강의 계획표</vt:lpstr>
      <vt:lpstr>PowerPoint 프레젠테이션</vt:lpstr>
      <vt:lpstr>PowerPoint 프레젠테이션</vt:lpstr>
      <vt:lpstr>Section 01 프로그래밍 언어의 개념과 종류</vt:lpstr>
      <vt:lpstr>Section 01 프로그래밍 언어의 개념과 종류</vt:lpstr>
      <vt:lpstr>Section 02 파이썬 소개</vt:lpstr>
      <vt:lpstr>Section 02 파이썬 소개</vt:lpstr>
      <vt:lpstr>풍부한 파이썬 라이브러리</vt:lpstr>
      <vt:lpstr>Section 02 파이썬 소개</vt:lpstr>
      <vt:lpstr>Section 02 파이썬 소개</vt:lpstr>
      <vt:lpstr>Section 03 파이썬 설치와 실행</vt:lpstr>
      <vt:lpstr>Section 03 파이썬 설치와 실행</vt:lpstr>
      <vt:lpstr>Section 03 파이썬 다운로드</vt:lpstr>
      <vt:lpstr>Section 03 파이썬 설치와 실행</vt:lpstr>
      <vt:lpstr>Section 03 파이썬 설치와 실행</vt:lpstr>
      <vt:lpstr>Section 03 파이썬 설치와 실행</vt:lpstr>
      <vt:lpstr>Section 03 파이썬 설치와 실행 :  IDLE</vt:lpstr>
      <vt:lpstr>Section 03 파이썬 설치와 실행</vt:lpstr>
      <vt:lpstr>Section 03 파이썬 설치와 실행</vt:lpstr>
      <vt:lpstr>Section 03 파이썬 설치와 실행</vt:lpstr>
      <vt:lpstr>Section 03 파이썬 설치와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김종현</cp:lastModifiedBy>
  <cp:revision>209</cp:revision>
  <dcterms:created xsi:type="dcterms:W3CDTF">2012-07-23T02:34:37Z</dcterms:created>
  <dcterms:modified xsi:type="dcterms:W3CDTF">2022-03-01T11:29:03Z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