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0" r:id="rId2"/>
    <p:sldId id="298" r:id="rId3"/>
    <p:sldId id="297" r:id="rId4"/>
    <p:sldId id="295" r:id="rId5"/>
    <p:sldId id="291" r:id="rId6"/>
    <p:sldId id="294" r:id="rId7"/>
    <p:sldId id="299" r:id="rId8"/>
    <p:sldId id="293" r:id="rId9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3200" kern="1200">
        <a:solidFill>
          <a:srgbClr val="FFFF00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3200" kern="1200">
        <a:solidFill>
          <a:srgbClr val="FFFF00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3200" kern="1200">
        <a:solidFill>
          <a:srgbClr val="FFFF00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3200" kern="1200">
        <a:solidFill>
          <a:srgbClr val="FFFF00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 autoAdjust="0"/>
    <p:restoredTop sz="86382" autoAdjust="0"/>
  </p:normalViewPr>
  <p:slideViewPr>
    <p:cSldViewPr>
      <p:cViewPr varScale="1">
        <p:scale>
          <a:sx n="110" d="100"/>
          <a:sy n="110" d="100"/>
        </p:scale>
        <p:origin x="1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4" y="7607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611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5CAD2B15-9AE1-FC44-871D-FB23B3FA3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737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9pPr>
          </a:lstStyle>
          <a:p>
            <a:fld id="{790318C1-8675-124E-99F3-551160304F05}" type="slidenum">
              <a:rPr kumimoji="0" lang="en-US" altLang="zh-CN" sz="1000">
                <a:solidFill>
                  <a:schemeClr val="tx1"/>
                </a:solidFill>
              </a:rPr>
              <a:pPr/>
              <a:t>1</a:t>
            </a:fld>
            <a:endParaRPr kumimoji="0"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Times New Roman" charset="0"/>
                <a:ea typeface="宋体" charset="0"/>
              </a:defRPr>
            </a:lvl9pPr>
          </a:lstStyle>
          <a:p>
            <a:fld id="{C485C221-0C1D-134E-9FB0-6CC2BCBAFAF9}" type="slidenum">
              <a:rPr kumimoji="0" lang="en-US" altLang="zh-CN" sz="1000">
                <a:solidFill>
                  <a:schemeClr val="tx1"/>
                </a:solidFill>
              </a:rPr>
              <a:pPr/>
              <a:t>3</a:t>
            </a:fld>
            <a:endParaRPr kumimoji="0" lang="en-US" altLang="zh-CN" sz="1000">
              <a:solidFill>
                <a:schemeClr val="tx1"/>
              </a:solidFill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245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18BB2-8FE7-8B40-9F61-B5B967953B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47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289ED-0F7B-374E-B2C4-D7398E9154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76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790D-5E3D-C648-8117-BE2E4658D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5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BB19C-141A-6C4C-A86E-100ACE829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0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00DB6-7488-CF4B-BDDD-A1DF92E5A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48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DB118-0DD2-F245-955C-D1C1F12730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2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C2D47-C57A-9343-88FF-83E4DE96A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58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6DA80-7154-B749-917A-B1924576D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8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F04C1-2ACA-A949-9AF6-47C59A586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8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7F057-6A7C-A344-8C51-AD8AAF696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402E9-FB0F-CB4F-BBCA-85DF3EAE6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37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A6286B6A-318E-C143-BCE0-88E549B8FD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kumimoji="1" sz="28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hyperlink" Target="mailto:lujianhua@seu.edu.cn" TargetMode="External"/><Relationship Id="rId5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sahni\clip\barry\welcome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26400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10406" y="196215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1" hangingPunct="1"/>
            <a:r>
              <a:rPr lang="zh-CN" altLang="en-US" sz="4400" dirty="0" smtClean="0">
                <a:solidFill>
                  <a:srgbClr val="0066FF"/>
                </a:solidFill>
              </a:rPr>
              <a:t>数据结构与算法专题实践</a:t>
            </a:r>
            <a:r>
              <a:rPr lang="en-US" altLang="zh-CN" sz="4400" dirty="0">
                <a:solidFill>
                  <a:srgbClr val="0066FF"/>
                </a:solidFill>
              </a:rPr>
              <a:t/>
            </a:r>
            <a:br>
              <a:rPr lang="en-US" altLang="zh-CN" sz="4400" dirty="0">
                <a:solidFill>
                  <a:srgbClr val="0066FF"/>
                </a:solidFill>
              </a:rPr>
            </a:br>
            <a:r>
              <a:rPr lang="en-US" altLang="zh-CN" sz="4400" dirty="0">
                <a:solidFill>
                  <a:srgbClr val="0066FF"/>
                </a:solidFill>
              </a:rPr>
              <a:t/>
            </a:r>
            <a:br>
              <a:rPr lang="en-US" altLang="zh-CN" sz="4400" dirty="0">
                <a:solidFill>
                  <a:srgbClr val="0066FF"/>
                </a:solidFill>
              </a:rPr>
            </a:br>
            <a:r>
              <a:rPr lang="zh-CN" altLang="en-US" sz="4400" dirty="0" smtClean="0">
                <a:solidFill>
                  <a:srgbClr val="0066FF"/>
                </a:solidFill>
              </a:rPr>
              <a:t>吕建华</a:t>
            </a:r>
            <a:endParaRPr lang="en-US" altLang="zh-CN" sz="4400" dirty="0" smtClean="0">
              <a:solidFill>
                <a:srgbClr val="0066FF"/>
              </a:solidFill>
            </a:endParaRPr>
          </a:p>
          <a:p>
            <a:pPr algn="ctr" eaLnBrk="1" hangingPunct="1"/>
            <a:r>
              <a:rPr lang="en-US" altLang="zh-CN" sz="2800" dirty="0" smtClean="0">
                <a:solidFill>
                  <a:srgbClr val="0066FF"/>
                </a:solidFill>
                <a:hlinkClick r:id="rId4"/>
              </a:rPr>
              <a:t>lujianhua@seu.edu.cn</a:t>
            </a:r>
            <a:endParaRPr lang="en-US" altLang="zh-CN" sz="2800" dirty="0" smtClean="0">
              <a:solidFill>
                <a:srgbClr val="0066FF"/>
              </a:solidFill>
            </a:endParaRPr>
          </a:p>
          <a:p>
            <a:pPr algn="ctr" eaLnBrk="1" hangingPunct="1"/>
            <a:r>
              <a:rPr lang="en-US" altLang="zh-CN" sz="2800" dirty="0" smtClean="0">
                <a:solidFill>
                  <a:srgbClr val="0066FF"/>
                </a:solidFill>
              </a:rPr>
              <a:t>Office: </a:t>
            </a:r>
            <a:r>
              <a:rPr lang="zh-CN" altLang="en-US" sz="2800" dirty="0" smtClean="0">
                <a:solidFill>
                  <a:srgbClr val="0066FF"/>
                </a:solidFill>
              </a:rPr>
              <a:t>计算机楼</a:t>
            </a:r>
            <a:r>
              <a:rPr lang="en-US" altLang="zh-CN" sz="2800" dirty="0" smtClean="0">
                <a:solidFill>
                  <a:srgbClr val="0066FF"/>
                </a:solidFill>
              </a:rPr>
              <a:t>:</a:t>
            </a:r>
            <a:r>
              <a:rPr lang="zh-CN" altLang="en-US" sz="2800" dirty="0" smtClean="0">
                <a:solidFill>
                  <a:srgbClr val="0066FF"/>
                </a:solidFill>
              </a:rPr>
              <a:t> </a:t>
            </a:r>
            <a:r>
              <a:rPr lang="en-US" altLang="zh-CN" sz="2800" dirty="0" smtClean="0">
                <a:solidFill>
                  <a:srgbClr val="0066FF"/>
                </a:solidFill>
              </a:rPr>
              <a:t>230</a:t>
            </a:r>
          </a:p>
          <a:p>
            <a:pPr algn="ctr" eaLnBrk="1" hangingPunct="1"/>
            <a:endParaRPr lang="en-US" altLang="zh-CN" sz="2800" dirty="0">
              <a:solidFill>
                <a:srgbClr val="0066FF"/>
              </a:solidFill>
            </a:endParaRPr>
          </a:p>
        </p:txBody>
      </p:sp>
      <p:pic>
        <p:nvPicPr>
          <p:cNvPr id="15363" name="Picture 4" descr="C:\sahni\clip\barry\welcome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53000"/>
            <a:ext cx="2971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5105400"/>
          </a:xfrm>
        </p:spPr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Science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Engineering,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Discovery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Artificial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Intelligence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Health</a:t>
            </a:r>
            <a:r>
              <a:rPr lang="en-US" altLang="zh-CN" dirty="0" smtClean="0"/>
              <a:t>care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</a:p>
          <a:p>
            <a:pPr lvl="1"/>
            <a:r>
              <a:rPr kumimoji="1" lang="en-US" altLang="zh-CN" dirty="0" smtClean="0"/>
              <a:t>Intelligent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manufacturing/Industrial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Healthcare</a:t>
            </a:r>
            <a:endParaRPr kumimoji="1" lang="en-US" altLang="zh-CN" dirty="0" smtClean="0"/>
          </a:p>
          <a:p>
            <a:pPr lvl="1"/>
            <a:r>
              <a:rPr lang="mr-IN" altLang="zh-CN" dirty="0" smtClean="0"/>
              <a:t>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What’re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reasons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endParaRPr kumimoji="1" lang="en-US" altLang="zh-CN" dirty="0" smtClean="0"/>
          </a:p>
        </p:txBody>
      </p:sp>
      <p:pic>
        <p:nvPicPr>
          <p:cNvPr id="4" name="Picture 4" descr="C:\sahni\clip\rad\C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29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altLang="zh-CN">
                <a:latin typeface="Times New Roman" charset="0"/>
              </a:rPr>
              <a:t>Prerequisites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685800" y="16764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C++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§"/>
            </a:pPr>
            <a:r>
              <a:rPr lang="en-US" altLang="zh-CN" sz="28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File</a:t>
            </a:r>
            <a:r>
              <a:rPr lang="zh-CN" altLang="en-US" sz="28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operations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§"/>
            </a:pPr>
            <a:r>
              <a:rPr lang="en-US" altLang="zh-CN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Parallel</a:t>
            </a:r>
            <a:r>
              <a:rPr lang="zh-CN" altLang="en-US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programing:</a:t>
            </a:r>
            <a:r>
              <a:rPr lang="zh-CN" altLang="en-US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threads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§"/>
            </a:pPr>
            <a:r>
              <a:rPr lang="en-US" altLang="zh-CN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Bit-wise</a:t>
            </a:r>
            <a:r>
              <a:rPr lang="zh-CN" altLang="en-US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operations</a:t>
            </a:r>
            <a:r>
              <a:rPr lang="zh-CN" altLang="en-US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(optional)</a:t>
            </a:r>
            <a:endParaRPr lang="en-US" altLang="zh-CN" sz="2800" dirty="0">
              <a:solidFill>
                <a:schemeClr val="tx1"/>
              </a:solidFill>
              <a:ea typeface="Times New Roman" charset="0"/>
              <a:cs typeface="Times New Roman" charset="0"/>
            </a:endParaRP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ea typeface="Times New Roman" charset="0"/>
                <a:cs typeface="Times New Roman" charset="0"/>
              </a:rPr>
              <a:t>Undergraduate </a:t>
            </a:r>
            <a:r>
              <a:rPr lang="en-US" altLang="zh-CN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data structures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§"/>
            </a:pPr>
            <a:r>
              <a:rPr lang="en-US" altLang="zh-CN" sz="28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Stacks and Queues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§"/>
            </a:pPr>
            <a:r>
              <a:rPr lang="en-US" altLang="zh-CN" sz="28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Linked lists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§"/>
            </a:pPr>
            <a:r>
              <a:rPr lang="en-US" altLang="zh-CN" sz="28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Trees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§"/>
            </a:pPr>
            <a:r>
              <a:rPr lang="en-US" altLang="zh-CN" sz="2800" dirty="0">
                <a:solidFill>
                  <a:schemeClr val="tx1"/>
                </a:solidFill>
                <a:ea typeface="Times New Roman" charset="0"/>
                <a:cs typeface="Times New Roman" charset="0"/>
              </a:rPr>
              <a:t>Graphs</a:t>
            </a:r>
          </a:p>
        </p:txBody>
      </p:sp>
      <p:pic>
        <p:nvPicPr>
          <p:cNvPr id="4" name="Picture 4" descr="C:\sahni\clip\rad\CE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9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kumimoji="0" lang="en-US" altLang="zh-CN">
                <a:latin typeface="Times New Roman" charset="0"/>
              </a:rPr>
              <a:t>What The Course Is About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  <a:noFill/>
        </p:spPr>
        <p:txBody>
          <a:bodyPr/>
          <a:lstStyle/>
          <a:p>
            <a:r>
              <a:rPr kumimoji="0" lang="en-US" altLang="zh-CN" sz="2800" dirty="0" smtClean="0">
                <a:latin typeface="Times New Roman" charset="0"/>
              </a:rPr>
              <a:t>Programing</a:t>
            </a:r>
            <a:r>
              <a:rPr kumimoji="0" lang="zh-CN" altLang="en-US" sz="2800" dirty="0" smtClean="0">
                <a:latin typeface="Times New Roman" charset="0"/>
              </a:rPr>
              <a:t> </a:t>
            </a:r>
            <a:r>
              <a:rPr kumimoji="0" lang="en-US" altLang="zh-CN" sz="2800" dirty="0" smtClean="0">
                <a:latin typeface="Times New Roman" charset="0"/>
              </a:rPr>
              <a:t>practices </a:t>
            </a:r>
            <a:r>
              <a:rPr kumimoji="0" lang="en-US" altLang="zh-CN" sz="2800" dirty="0">
                <a:latin typeface="Times New Roman" charset="0"/>
              </a:rPr>
              <a:t>for:</a:t>
            </a:r>
          </a:p>
          <a:p>
            <a:pPr lvl="1"/>
            <a:r>
              <a:rPr kumimoji="0" lang="en-US" altLang="zh-CN" dirty="0" smtClean="0">
                <a:latin typeface="Times New Roman" charset="0"/>
              </a:rPr>
              <a:t>Space</a:t>
            </a:r>
            <a:r>
              <a:rPr kumimoji="0" lang="zh-CN" altLang="en-US" dirty="0" smtClean="0">
                <a:latin typeface="Times New Roman" charset="0"/>
              </a:rPr>
              <a:t> </a:t>
            </a:r>
            <a:r>
              <a:rPr kumimoji="0" lang="en-US" altLang="zh-CN" dirty="0" smtClean="0">
                <a:latin typeface="Times New Roman" charset="0"/>
              </a:rPr>
              <a:t>efficient</a:t>
            </a:r>
            <a:r>
              <a:rPr kumimoji="0" lang="zh-CN" altLang="en-US" dirty="0" smtClean="0">
                <a:latin typeface="Times New Roman" charset="0"/>
              </a:rPr>
              <a:t> </a:t>
            </a:r>
            <a:r>
              <a:rPr kumimoji="0" lang="en-US" altLang="zh-CN" dirty="0" smtClean="0">
                <a:latin typeface="Times New Roman" charset="0"/>
              </a:rPr>
              <a:t>applications</a:t>
            </a:r>
          </a:p>
          <a:p>
            <a:pPr lvl="1"/>
            <a:r>
              <a:rPr kumimoji="0" lang="en-US" altLang="zh-CN" dirty="0" smtClean="0">
                <a:latin typeface="Times New Roman" charset="0"/>
              </a:rPr>
              <a:t>External sorting</a:t>
            </a:r>
          </a:p>
          <a:p>
            <a:pPr lvl="1"/>
            <a:r>
              <a:rPr kumimoji="0" lang="en-US" altLang="zh-CN" dirty="0" smtClean="0">
                <a:latin typeface="Times New Roman" charset="0"/>
              </a:rPr>
              <a:t>Pattern</a:t>
            </a:r>
            <a:r>
              <a:rPr kumimoji="0" lang="zh-CN" altLang="en-US" dirty="0" smtClean="0">
                <a:latin typeface="Times New Roman" charset="0"/>
              </a:rPr>
              <a:t> </a:t>
            </a:r>
            <a:r>
              <a:rPr kumimoji="0" lang="en-US" altLang="zh-CN" dirty="0" smtClean="0">
                <a:latin typeface="Times New Roman" charset="0"/>
              </a:rPr>
              <a:t>Matching</a:t>
            </a:r>
            <a:endParaRPr kumimoji="0" lang="en-US" altLang="zh-CN" dirty="0">
              <a:latin typeface="Times New Roman" charset="0"/>
            </a:endParaRPr>
          </a:p>
        </p:txBody>
      </p:sp>
      <p:pic>
        <p:nvPicPr>
          <p:cNvPr id="17411" name="Picture 4" descr="C:\sahni\clip\rad\C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060014"/>
      </p:ext>
    </p:extLst>
  </p:cSld>
  <p:clrMapOvr>
    <a:masterClrMapping/>
  </p:clrMapOvr>
  <p:transition>
    <p:sndAc>
      <p:stSnd>
        <p:snd r:embed="rId2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kumimoji="0" lang="en-US" altLang="zh-CN" dirty="0" smtClean="0">
                <a:latin typeface="Times New Roman" charset="0"/>
              </a:rPr>
              <a:t>How</a:t>
            </a:r>
            <a:r>
              <a:rPr kumimoji="0" lang="zh-CN" altLang="en-US" dirty="0" smtClean="0">
                <a:latin typeface="Times New Roman" charset="0"/>
              </a:rPr>
              <a:t> </a:t>
            </a:r>
            <a:r>
              <a:rPr kumimoji="0" lang="en-US" altLang="zh-CN" dirty="0" smtClean="0">
                <a:latin typeface="Times New Roman" charset="0"/>
              </a:rPr>
              <a:t>The</a:t>
            </a:r>
            <a:r>
              <a:rPr kumimoji="0" lang="zh-CN" altLang="en-US" dirty="0" smtClean="0">
                <a:latin typeface="Times New Roman" charset="0"/>
              </a:rPr>
              <a:t> </a:t>
            </a:r>
            <a:r>
              <a:rPr kumimoji="0" lang="en-US" altLang="zh-CN" dirty="0" smtClean="0">
                <a:latin typeface="Times New Roman" charset="0"/>
              </a:rPr>
              <a:t>Course</a:t>
            </a:r>
            <a:r>
              <a:rPr kumimoji="0" lang="zh-CN" altLang="en-US" dirty="0" smtClean="0">
                <a:latin typeface="Times New Roman" charset="0"/>
              </a:rPr>
              <a:t> </a:t>
            </a:r>
            <a:r>
              <a:rPr kumimoji="0" lang="en-US" altLang="zh-CN" dirty="0" smtClean="0">
                <a:latin typeface="Times New Roman" charset="0"/>
              </a:rPr>
              <a:t>is</a:t>
            </a:r>
            <a:r>
              <a:rPr kumimoji="0" lang="zh-CN" altLang="en-US" dirty="0" smtClean="0">
                <a:latin typeface="Times New Roman" charset="0"/>
              </a:rPr>
              <a:t> </a:t>
            </a:r>
            <a:r>
              <a:rPr kumimoji="0" lang="en-US" altLang="zh-CN" dirty="0" smtClean="0">
                <a:latin typeface="Times New Roman" charset="0"/>
              </a:rPr>
              <a:t>Organized</a:t>
            </a:r>
            <a:endParaRPr kumimoji="0" lang="en-US" altLang="zh-CN" dirty="0">
              <a:latin typeface="Times New Roman" charset="0"/>
            </a:endParaRPr>
          </a:p>
        </p:txBody>
      </p:sp>
      <p:pic>
        <p:nvPicPr>
          <p:cNvPr id="17411" name="Picture 4" descr="C:\sahni\clip\rad\C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8458200" cy="503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947" tIns="56473" rIns="112947" bIns="56473">
            <a:spAutoFit/>
          </a:bodyPr>
          <a:lstStyle>
            <a:lvl1pPr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1pPr>
            <a:lvl2pPr marL="742950" indent="-28575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2pPr>
            <a:lvl3pPr marL="1143000" indent="-22860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3pPr>
            <a:lvl4pPr marL="1600200" indent="-22860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4pPr>
            <a:lvl5pPr marL="2057400" indent="-22860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9pPr>
          </a:lstStyle>
          <a:p>
            <a:pPr marL="457200" lvl="1" indent="-4572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charset="2"/>
              <a:buChar char="ü"/>
            </a:pP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Introduction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(4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class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hours:</a:t>
            </a:r>
            <a:r>
              <a:rPr lang="zh-CN" altLang="en-US" sz="2800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Instructor)</a:t>
            </a:r>
          </a:p>
          <a:p>
            <a:pPr marL="1200150" lvl="1" indent="-4572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2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for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DS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projects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(Week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9)</a:t>
            </a:r>
          </a:p>
          <a:p>
            <a:pPr marL="1200150" lvl="1" indent="-4572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2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for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a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lgorithm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projects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(Week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13)</a:t>
            </a:r>
            <a:endParaRPr lang="en-US" altLang="zh-CN" sz="2800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marL="1200150" lvl="1" indent="-4572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Necessary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knowledges</a:t>
            </a:r>
          </a:p>
          <a:p>
            <a:pPr marL="457200" indent="-4572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charset="2"/>
              <a:buChar char="ü"/>
            </a:pP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Project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Programming</a:t>
            </a:r>
            <a:r>
              <a:rPr lang="zh-CN" altLang="en-US" sz="2800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(32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class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hours)</a:t>
            </a:r>
          </a:p>
          <a:p>
            <a:pPr marL="457200" indent="-4572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Wingdings" charset="2"/>
              <a:buChar char="ü"/>
            </a:pP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Presentation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(4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class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hours)</a:t>
            </a:r>
          </a:p>
          <a:p>
            <a:pPr marL="1200150" lvl="1" indent="-457200" eaLnBrk="1" hangingPunct="1">
              <a:spcBef>
                <a:spcPts val="600"/>
              </a:spcBef>
              <a:buClr>
                <a:schemeClr val="hlink"/>
              </a:buClr>
              <a:buSzPct val="80000"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About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one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of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assigned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projects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(randomly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selected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by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instructor)</a:t>
            </a:r>
          </a:p>
          <a:p>
            <a:pPr eaLnBrk="1" hangingPunct="1">
              <a:spcBef>
                <a:spcPts val="600"/>
              </a:spcBef>
              <a:buClr>
                <a:schemeClr val="hlink"/>
              </a:buClr>
              <a:buSzPct val="50000"/>
              <a:buFont typeface="Monotype Sorts" charset="0"/>
              <a:buNone/>
            </a:pPr>
            <a:endParaRPr lang="en-US" altLang="zh-CN" sz="2800" dirty="0" smtClean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ts val="600"/>
              </a:spcBef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Project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report</a:t>
            </a:r>
            <a:r>
              <a:rPr lang="zh-CN" altLang="en-US" sz="2800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                    </a:t>
            </a:r>
            <a:endParaRPr lang="en-US" altLang="zh-CN" sz="2800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33925"/>
      </p:ext>
    </p:extLst>
  </p:cSld>
  <p:clrMapOvr>
    <a:masterClrMapping/>
  </p:clrMapOvr>
  <p:transition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kumimoji="0" lang="en-US" altLang="zh-CN" dirty="0" smtClean="0">
                <a:latin typeface="Times New Roman" charset="0"/>
              </a:rPr>
              <a:t>The</a:t>
            </a:r>
            <a:r>
              <a:rPr kumimoji="0" lang="zh-CN" altLang="en-US" dirty="0" smtClean="0">
                <a:latin typeface="Times New Roman" charset="0"/>
              </a:rPr>
              <a:t> </a:t>
            </a:r>
            <a:r>
              <a:rPr kumimoji="0" lang="en-US" altLang="zh-CN" dirty="0" smtClean="0">
                <a:latin typeface="Times New Roman" charset="0"/>
              </a:rPr>
              <a:t>Project</a:t>
            </a:r>
            <a:r>
              <a:rPr kumimoji="0" lang="zh-CN" altLang="en-US" dirty="0" smtClean="0">
                <a:latin typeface="Times New Roman" charset="0"/>
              </a:rPr>
              <a:t> </a:t>
            </a:r>
            <a:r>
              <a:rPr kumimoji="0" lang="en-US" altLang="zh-CN" dirty="0" smtClean="0">
                <a:latin typeface="Times New Roman" charset="0"/>
              </a:rPr>
              <a:t>Report</a:t>
            </a:r>
            <a:endParaRPr kumimoji="0" lang="en-US" altLang="zh-CN" dirty="0">
              <a:latin typeface="Times New Roman" charset="0"/>
            </a:endParaRPr>
          </a:p>
        </p:txBody>
      </p:sp>
      <p:pic>
        <p:nvPicPr>
          <p:cNvPr id="17411" name="Picture 4" descr="C:\sahni\clip\rad\C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8001000" cy="218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1pPr>
            <a:lvl2pPr marL="742950" indent="-28575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2pPr>
            <a:lvl3pPr marL="1143000" indent="-22860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3pPr>
            <a:lvl4pPr marL="1600200" indent="-22860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4pPr>
            <a:lvl5pPr marL="2057400" indent="-22860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9pPr>
          </a:lstStyle>
          <a:p>
            <a:pPr marL="457200" indent="-457200" eaLnBrk="1" hangingPunct="1">
              <a:spcBef>
                <a:spcPct val="60000"/>
              </a:spcBef>
              <a:buClr>
                <a:schemeClr val="hlink"/>
              </a:buClr>
              <a:buSzPct val="80000"/>
              <a:buFont typeface="Wingdings" charset="2"/>
              <a:buChar char="ü"/>
            </a:pP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One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report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per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project</a:t>
            </a:r>
          </a:p>
          <a:p>
            <a:pPr marL="457200" indent="-457200" eaLnBrk="1" hangingPunct="1">
              <a:spcBef>
                <a:spcPct val="60000"/>
              </a:spcBef>
              <a:buClr>
                <a:schemeClr val="hlink"/>
              </a:buClr>
              <a:buSzPct val="80000"/>
              <a:buFont typeface="Wingdings" charset="2"/>
              <a:buChar char="ü"/>
            </a:pP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MS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Word: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    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.doc</a:t>
            </a:r>
          </a:p>
          <a:p>
            <a:pPr marL="457200" indent="-457200" eaLnBrk="1" hangingPunct="1">
              <a:spcBef>
                <a:spcPct val="60000"/>
              </a:spcBef>
              <a:buClr>
                <a:schemeClr val="hlink"/>
              </a:buClr>
              <a:buSzPct val="80000"/>
              <a:buFont typeface="Wingdings" charset="2"/>
              <a:buChar char="ü"/>
            </a:pP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About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the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89020830"/>
      </p:ext>
    </p:extLst>
  </p:cSld>
  <p:clrMapOvr>
    <a:masterClrMapping/>
  </p:clrMapOvr>
  <p:transition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38151" y="1428751"/>
            <a:ext cx="8267697" cy="76194"/>
          </a:xfrm>
          <a:custGeom>
            <a:avLst/>
            <a:gdLst>
              <a:gd name="connsiteX0" fmla="*/ 19048 w 8267697"/>
              <a:gd name="connsiteY0" fmla="*/ 19048 h 76194"/>
              <a:gd name="connsiteX1" fmla="*/ 8248648 w 8267697"/>
              <a:gd name="connsiteY1" fmla="*/ 20318 h 76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7697" h="76194">
                <a:moveTo>
                  <a:pt x="19048" y="19048"/>
                </a:moveTo>
                <a:lnTo>
                  <a:pt x="8248648" y="20318"/>
                </a:lnTo>
              </a:path>
            </a:pathLst>
          </a:custGeom>
          <a:ln w="381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46400" y="584200"/>
            <a:ext cx="3494546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zh-CN" altLang="en-US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Reports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1674952"/>
            <a:ext cx="7791448" cy="48910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zh-CN" sz="2000" b="1" dirty="0">
                <a:solidFill>
                  <a:schemeClr val="tx1"/>
                </a:solidFill>
              </a:rPr>
              <a:t>．</a:t>
            </a:r>
            <a:r>
              <a:rPr lang="zh-CN" altLang="zh-CN" sz="2400" b="1" dirty="0">
                <a:solidFill>
                  <a:schemeClr val="tx1"/>
                </a:solidFill>
              </a:rPr>
              <a:t>问题</a:t>
            </a:r>
            <a:r>
              <a:rPr lang="zh-CN" altLang="zh-CN" sz="2400" b="1" dirty="0" smtClean="0">
                <a:solidFill>
                  <a:schemeClr val="tx1"/>
                </a:solidFill>
              </a:rPr>
              <a:t>描述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需求分析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            </a:t>
            </a:r>
            <a:r>
              <a:rPr lang="zh-CN" altLang="zh-CN" sz="2000" dirty="0" smtClean="0">
                <a:solidFill>
                  <a:schemeClr val="tx1"/>
                </a:solidFill>
              </a:rPr>
              <a:t>仔细</a:t>
            </a:r>
            <a:r>
              <a:rPr lang="zh-CN" altLang="zh-CN" sz="2000" dirty="0">
                <a:solidFill>
                  <a:schemeClr val="tx1"/>
                </a:solidFill>
              </a:rPr>
              <a:t>分析实验要求，对实验内容进行需求</a:t>
            </a:r>
            <a:r>
              <a:rPr lang="zh-CN" altLang="zh-CN" sz="2000" dirty="0" smtClean="0">
                <a:solidFill>
                  <a:schemeClr val="tx1"/>
                </a:solidFill>
              </a:rPr>
              <a:t>分析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．</a:t>
            </a:r>
            <a:r>
              <a:rPr lang="zh-CN" altLang="en-US" sz="2400" b="1" dirty="0">
                <a:solidFill>
                  <a:schemeClr val="tx1"/>
                </a:solidFill>
              </a:rPr>
              <a:t>系统结构</a:t>
            </a:r>
            <a:r>
              <a:rPr lang="en-US" altLang="zh-CN" sz="2400" b="1" dirty="0">
                <a:solidFill>
                  <a:schemeClr val="tx1"/>
                </a:solidFill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</a:rPr>
              <a:t>算法思想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</a:rPr>
              <a:t>            基本思路，系统框架，</a:t>
            </a:r>
            <a:r>
              <a:rPr lang="zh-CN" altLang="zh-CN" sz="2000" dirty="0" smtClean="0">
                <a:solidFill>
                  <a:schemeClr val="tx1"/>
                </a:solidFill>
              </a:rPr>
              <a:t>描述</a:t>
            </a:r>
            <a:r>
              <a:rPr lang="zh-CN" altLang="en-US" sz="2000" dirty="0" smtClean="0">
                <a:solidFill>
                  <a:schemeClr val="tx1"/>
                </a:solidFill>
              </a:rPr>
              <a:t>各模块功能及其关系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3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．</a:t>
            </a:r>
            <a:r>
              <a:rPr lang="zh-CN" altLang="en-US" sz="2400" b="1" dirty="0">
                <a:solidFill>
                  <a:schemeClr val="tx1"/>
                </a:solidFill>
              </a:rPr>
              <a:t>功能模块设计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           模块设计思想、流程图、算法复杂度分析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4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．</a:t>
            </a:r>
            <a:r>
              <a:rPr lang="zh-CN" altLang="zh-CN" sz="2400" b="1" dirty="0" smtClean="0">
                <a:solidFill>
                  <a:schemeClr val="tx1"/>
                </a:solidFill>
              </a:rPr>
              <a:t>测试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结果</a:t>
            </a:r>
            <a:r>
              <a:rPr lang="zh-CN" altLang="en-US" sz="2400" b="1" dirty="0">
                <a:solidFill>
                  <a:schemeClr val="tx1"/>
                </a:solidFill>
              </a:rPr>
              <a:t>与分析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            </a:t>
            </a:r>
            <a:r>
              <a:rPr lang="zh-CN" altLang="zh-CN" sz="2000" dirty="0" smtClean="0">
                <a:solidFill>
                  <a:schemeClr val="tx1"/>
                </a:solidFill>
              </a:rPr>
              <a:t>测试</a:t>
            </a:r>
            <a:r>
              <a:rPr lang="zh-CN" altLang="zh-CN" sz="2000" dirty="0">
                <a:solidFill>
                  <a:schemeClr val="tx1"/>
                </a:solidFill>
              </a:rPr>
              <a:t>数据</a:t>
            </a:r>
            <a:r>
              <a:rPr lang="zh-CN" altLang="en-US" sz="2000" dirty="0">
                <a:solidFill>
                  <a:schemeClr val="tx1"/>
                </a:solidFill>
              </a:rPr>
              <a:t>选择或生成</a:t>
            </a:r>
            <a:r>
              <a:rPr lang="zh-CN" altLang="en-US" sz="2000" dirty="0" smtClean="0">
                <a:solidFill>
                  <a:schemeClr val="tx1"/>
                </a:solidFill>
              </a:rPr>
              <a:t>办法，</a:t>
            </a:r>
            <a:r>
              <a:rPr lang="zh-CN" altLang="zh-CN" sz="2000" dirty="0" smtClean="0">
                <a:solidFill>
                  <a:schemeClr val="tx1"/>
                </a:solidFill>
              </a:rPr>
              <a:t>运行结果</a:t>
            </a:r>
            <a:r>
              <a:rPr lang="zh-CN" altLang="en-US" sz="2000" dirty="0" smtClean="0">
                <a:solidFill>
                  <a:schemeClr val="tx1"/>
                </a:solidFill>
              </a:rPr>
              <a:t>截图</a:t>
            </a:r>
            <a:r>
              <a:rPr lang="zh-CN" altLang="zh-CN" sz="2000" dirty="0" smtClean="0">
                <a:solidFill>
                  <a:schemeClr val="tx1"/>
                </a:solidFill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</a:rPr>
              <a:t>性能图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5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．</a:t>
            </a:r>
            <a:r>
              <a:rPr lang="zh-CN" altLang="zh-CN" sz="2400" b="1" dirty="0">
                <a:solidFill>
                  <a:schemeClr val="tx1"/>
                </a:solidFill>
              </a:rPr>
              <a:t>实验总结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            </a:t>
            </a:r>
            <a:r>
              <a:rPr lang="zh-CN" altLang="zh-CN" sz="2000" dirty="0" smtClean="0">
                <a:solidFill>
                  <a:schemeClr val="tx1"/>
                </a:solidFill>
              </a:rPr>
              <a:t>遇到</a:t>
            </a:r>
            <a:r>
              <a:rPr lang="zh-CN" altLang="zh-CN" sz="2000" dirty="0">
                <a:solidFill>
                  <a:schemeClr val="tx1"/>
                </a:solidFill>
              </a:rPr>
              <a:t>的问题</a:t>
            </a:r>
            <a:r>
              <a:rPr lang="zh-CN" altLang="zh-CN" sz="2000" dirty="0" smtClean="0">
                <a:solidFill>
                  <a:schemeClr val="tx1"/>
                </a:solidFill>
              </a:rPr>
              <a:t>，问题</a:t>
            </a:r>
            <a:r>
              <a:rPr lang="zh-CN" altLang="zh-CN" sz="2000" dirty="0">
                <a:solidFill>
                  <a:schemeClr val="tx1"/>
                </a:solidFill>
              </a:rPr>
              <a:t>的解决</a:t>
            </a:r>
            <a:r>
              <a:rPr lang="zh-CN" altLang="zh-CN" sz="2000" dirty="0" smtClean="0">
                <a:solidFill>
                  <a:schemeClr val="tx1"/>
                </a:solidFill>
              </a:rPr>
              <a:t>过程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</a:rPr>
              <a:t>总结</a:t>
            </a:r>
            <a:r>
              <a:rPr lang="zh-CN" altLang="zh-CN" sz="2000" dirty="0">
                <a:solidFill>
                  <a:schemeClr val="tx1"/>
                </a:solidFill>
              </a:rPr>
              <a:t>实验心得</a:t>
            </a:r>
            <a:r>
              <a:rPr lang="zh-CN" altLang="zh-CN" sz="2000" dirty="0" smtClean="0">
                <a:solidFill>
                  <a:schemeClr val="tx1"/>
                </a:solidFill>
              </a:rPr>
              <a:t>体会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6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.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</a:t>
            </a:r>
            <a:r>
              <a:rPr lang="zh-CN" altLang="zh-CN" sz="2400" b="1" dirty="0">
                <a:solidFill>
                  <a:schemeClr val="tx1"/>
                </a:solidFill>
              </a:rPr>
              <a:t>源代码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</a:t>
            </a:r>
            <a:r>
              <a:rPr lang="zh-CN" altLang="zh-CN" sz="2000" dirty="0" smtClean="0">
                <a:solidFill>
                  <a:schemeClr val="tx1"/>
                </a:solidFill>
              </a:rPr>
              <a:t>项目</a:t>
            </a:r>
            <a:r>
              <a:rPr lang="zh-CN" altLang="zh-CN" sz="2000" dirty="0">
                <a:solidFill>
                  <a:schemeClr val="tx1"/>
                </a:solidFill>
              </a:rPr>
              <a:t>所有源程序</a:t>
            </a:r>
            <a:r>
              <a:rPr lang="zh-CN" altLang="zh-CN" sz="2000" dirty="0" smtClean="0">
                <a:solidFill>
                  <a:schemeClr val="tx1"/>
                </a:solidFill>
              </a:rPr>
              <a:t>清单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</a:rPr>
              <a:t>应有</a:t>
            </a:r>
            <a:r>
              <a:rPr lang="zh-CN" altLang="zh-CN" sz="2000" dirty="0">
                <a:solidFill>
                  <a:schemeClr val="tx1"/>
                </a:solidFill>
              </a:rPr>
              <a:t>充分的</a:t>
            </a:r>
            <a:r>
              <a:rPr lang="zh-CN" altLang="zh-CN" sz="2000" dirty="0" smtClean="0">
                <a:solidFill>
                  <a:schemeClr val="tx1"/>
                </a:solidFill>
              </a:rPr>
              <a:t>注释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 </a:t>
            </a:r>
            <a:endParaRPr lang="zh-CN" altLang="zh-CN" sz="2000" dirty="0">
              <a:solidFill>
                <a:schemeClr val="tx1"/>
              </a:solidFill>
            </a:endParaRPr>
          </a:p>
          <a:p>
            <a:pPr>
              <a:lnSpc>
                <a:spcPts val="3700"/>
              </a:lnSpc>
              <a:tabLst/>
            </a:pP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kumimoji="0" lang="en-US" altLang="zh-CN" dirty="0" smtClean="0">
                <a:latin typeface="Times New Roman" charset="0"/>
              </a:rPr>
              <a:t>Evaluation</a:t>
            </a:r>
            <a:endParaRPr kumimoji="0" lang="en-US" altLang="zh-CN" dirty="0">
              <a:latin typeface="Times New Roman" charset="0"/>
            </a:endParaRPr>
          </a:p>
        </p:txBody>
      </p:sp>
      <p:pic>
        <p:nvPicPr>
          <p:cNvPr id="17411" name="Picture 4" descr="C:\sahni\clip\rad\C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8001000" cy="139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1pPr>
            <a:lvl2pPr marL="742950" indent="-28575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2pPr>
            <a:lvl3pPr marL="1143000" indent="-22860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3pPr>
            <a:lvl4pPr marL="1600200" indent="-22860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4pPr>
            <a:lvl5pPr marL="2057400" indent="-228600" defTabSz="1128713"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5pPr>
            <a:lvl6pPr marL="25146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6pPr>
            <a:lvl7pPr marL="29718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7pPr>
            <a:lvl8pPr marL="34290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8pPr>
            <a:lvl9pPr marL="3886200" indent="-228600" defTabSz="112871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charset="0"/>
                <a:ea typeface="隶书" charset="0"/>
                <a:cs typeface="隶书" charset="0"/>
              </a:defRPr>
            </a:lvl9pPr>
          </a:lstStyle>
          <a:p>
            <a:pPr eaLnBrk="1" hangingPunct="1">
              <a:spcBef>
                <a:spcPct val="60000"/>
              </a:spcBef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Representations:       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 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30</a:t>
            </a:r>
            <a:r>
              <a:rPr lang="en-US" altLang="zh-CN" dirty="0">
                <a:solidFill>
                  <a:schemeClr val="bg2"/>
                </a:solidFill>
                <a:cs typeface="Times New Roman" charset="0"/>
              </a:rPr>
              <a:t>%,  </a:t>
            </a:r>
          </a:p>
          <a:p>
            <a:pPr eaLnBrk="1" hangingPunct="1">
              <a:spcBef>
                <a:spcPct val="60000"/>
              </a:spcBef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Project Reports:          </a:t>
            </a:r>
            <a:r>
              <a:rPr lang="zh-CN" altLang="en-US" dirty="0" smtClean="0">
                <a:solidFill>
                  <a:schemeClr val="bg2"/>
                </a:solidFill>
                <a:cs typeface="Times New Roman" charset="0"/>
              </a:rPr>
              <a:t>  </a:t>
            </a:r>
            <a:r>
              <a:rPr lang="en-US" altLang="zh-CN" dirty="0">
                <a:solidFill>
                  <a:schemeClr val="bg2"/>
                </a:solidFill>
                <a:cs typeface="Times New Roman" charset="0"/>
              </a:rPr>
              <a:t>7</a:t>
            </a:r>
            <a:r>
              <a:rPr lang="en-US" altLang="zh-CN" dirty="0" smtClean="0">
                <a:solidFill>
                  <a:schemeClr val="bg2"/>
                </a:solidFill>
                <a:cs typeface="Times New Roman" charset="0"/>
              </a:rPr>
              <a:t>0</a:t>
            </a:r>
            <a:r>
              <a:rPr lang="en-US" altLang="zh-CN" dirty="0">
                <a:solidFill>
                  <a:schemeClr val="bg2"/>
                </a:solidFill>
                <a:cs typeface="Times New Roman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632410917"/>
      </p:ext>
    </p:extLst>
  </p:cSld>
  <p:clrMapOvr>
    <a:masterClrMapping/>
  </p:clrMapOvr>
  <p:transition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14679</TotalTime>
  <Words>281</Words>
  <Application>Microsoft Macintosh PowerPoint</Application>
  <PresentationFormat>全屏显示(4:3)</PresentationFormat>
  <Paragraphs>59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Monotype Sorts</vt:lpstr>
      <vt:lpstr>Times New Roman</vt:lpstr>
      <vt:lpstr>Wingdings</vt:lpstr>
      <vt:lpstr>隶书</vt:lpstr>
      <vt:lpstr>宋体</vt:lpstr>
      <vt:lpstr>Arial</vt:lpstr>
      <vt:lpstr>Blank Presentation</vt:lpstr>
      <vt:lpstr>PowerPoint 演示文稿</vt:lpstr>
      <vt:lpstr>About me</vt:lpstr>
      <vt:lpstr>Prerequisites</vt:lpstr>
      <vt:lpstr>What The Course Is About</vt:lpstr>
      <vt:lpstr>How The Course is Organized</vt:lpstr>
      <vt:lpstr>The Project Report</vt:lpstr>
      <vt:lpstr>PowerPoint 演示文稿</vt:lpstr>
      <vt:lpstr>Evaluation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Microsoft Office 用户</cp:lastModifiedBy>
  <cp:revision>397</cp:revision>
  <cp:lastPrinted>2019-04-22T02:30:17Z</cp:lastPrinted>
  <dcterms:created xsi:type="dcterms:W3CDTF">1995-06-17T23:31:02Z</dcterms:created>
  <dcterms:modified xsi:type="dcterms:W3CDTF">2021-11-03T09:28:34Z</dcterms:modified>
</cp:coreProperties>
</file>