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3"/>
  </p:notesMasterIdLst>
  <p:handoutMasterIdLst>
    <p:handoutMasterId r:id="rId104"/>
  </p:handoutMasterIdLst>
  <p:sldIdLst>
    <p:sldId id="354" r:id="rId3"/>
    <p:sldId id="256" r:id="rId4"/>
    <p:sldId id="257" r:id="rId5"/>
    <p:sldId id="258" r:id="rId6"/>
    <p:sldId id="259" r:id="rId7"/>
    <p:sldId id="260" r:id="rId8"/>
    <p:sldId id="261" r:id="rId9"/>
    <p:sldId id="263" r:id="rId10"/>
    <p:sldId id="355" r:id="rId11"/>
    <p:sldId id="262" r:id="rId12"/>
    <p:sldId id="264" r:id="rId13"/>
    <p:sldId id="265" r:id="rId14"/>
    <p:sldId id="266" r:id="rId15"/>
    <p:sldId id="267" r:id="rId16"/>
    <p:sldId id="268" r:id="rId17"/>
    <p:sldId id="277" r:id="rId18"/>
    <p:sldId id="356" r:id="rId19"/>
    <p:sldId id="271" r:id="rId20"/>
    <p:sldId id="272" r:id="rId21"/>
    <p:sldId id="273" r:id="rId22"/>
    <p:sldId id="274" r:id="rId23"/>
    <p:sldId id="275" r:id="rId24"/>
    <p:sldId id="276"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278" r:id="rId45"/>
    <p:sldId id="357" r:id="rId46"/>
    <p:sldId id="279" r:id="rId47"/>
    <p:sldId id="281" r:id="rId48"/>
    <p:sldId id="282" r:id="rId49"/>
    <p:sldId id="283" r:id="rId50"/>
    <p:sldId id="284" r:id="rId51"/>
    <p:sldId id="285" r:id="rId52"/>
    <p:sldId id="378" r:id="rId53"/>
    <p:sldId id="293" r:id="rId54"/>
    <p:sldId id="294"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9" r:id="rId79"/>
    <p:sldId id="380" r:id="rId80"/>
    <p:sldId id="37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Lst>
  <p:sldSz cx="9144000" cy="6858000" type="screen4x3"/>
  <p:notesSz cx="6994525" cy="9278938"/>
  <p:defaultTextStyle>
    <a:defPPr>
      <a:defRPr lang="en-US"/>
    </a:defPPr>
    <a:lvl1pPr algn="l" rtl="0" eaLnBrk="0" fontAlgn="base" hangingPunct="0">
      <a:spcBef>
        <a:spcPct val="0"/>
      </a:spcBef>
      <a:spcAft>
        <a:spcPct val="0"/>
      </a:spcAft>
      <a:defRPr sz="3200" kern="1200">
        <a:solidFill>
          <a:srgbClr val="FFFF00"/>
        </a:solidFill>
        <a:latin typeface="Times New Roman" charset="0"/>
        <a:ea typeface="宋体" charset="-122"/>
        <a:cs typeface="+mn-cs"/>
      </a:defRPr>
    </a:lvl1pPr>
    <a:lvl2pPr marL="457200" algn="l" rtl="0" eaLnBrk="0" fontAlgn="base" hangingPunct="0">
      <a:spcBef>
        <a:spcPct val="0"/>
      </a:spcBef>
      <a:spcAft>
        <a:spcPct val="0"/>
      </a:spcAft>
      <a:defRPr sz="3200" kern="1200">
        <a:solidFill>
          <a:srgbClr val="FFFF00"/>
        </a:solidFill>
        <a:latin typeface="Times New Roman" charset="0"/>
        <a:ea typeface="宋体" charset="-122"/>
        <a:cs typeface="+mn-cs"/>
      </a:defRPr>
    </a:lvl2pPr>
    <a:lvl3pPr marL="914400" algn="l" rtl="0" eaLnBrk="0" fontAlgn="base" hangingPunct="0">
      <a:spcBef>
        <a:spcPct val="0"/>
      </a:spcBef>
      <a:spcAft>
        <a:spcPct val="0"/>
      </a:spcAft>
      <a:defRPr sz="3200" kern="1200">
        <a:solidFill>
          <a:srgbClr val="FFFF00"/>
        </a:solidFill>
        <a:latin typeface="Times New Roman" charset="0"/>
        <a:ea typeface="宋体" charset="-122"/>
        <a:cs typeface="+mn-cs"/>
      </a:defRPr>
    </a:lvl3pPr>
    <a:lvl4pPr marL="1371600" algn="l" rtl="0" eaLnBrk="0" fontAlgn="base" hangingPunct="0">
      <a:spcBef>
        <a:spcPct val="0"/>
      </a:spcBef>
      <a:spcAft>
        <a:spcPct val="0"/>
      </a:spcAft>
      <a:defRPr sz="3200" kern="1200">
        <a:solidFill>
          <a:srgbClr val="FFFF00"/>
        </a:solidFill>
        <a:latin typeface="Times New Roman" charset="0"/>
        <a:ea typeface="宋体" charset="-122"/>
        <a:cs typeface="+mn-cs"/>
      </a:defRPr>
    </a:lvl4pPr>
    <a:lvl5pPr marL="1828800" algn="l" rtl="0" eaLnBrk="0" fontAlgn="base" hangingPunct="0">
      <a:spcBef>
        <a:spcPct val="0"/>
      </a:spcBef>
      <a:spcAft>
        <a:spcPct val="0"/>
      </a:spcAft>
      <a:defRPr sz="3200" kern="1200">
        <a:solidFill>
          <a:srgbClr val="FFFF00"/>
        </a:solidFill>
        <a:latin typeface="Times New Roman" charset="0"/>
        <a:ea typeface="宋体" charset="-122"/>
        <a:cs typeface="+mn-cs"/>
      </a:defRPr>
    </a:lvl5pPr>
    <a:lvl6pPr marL="2286000" algn="l" defTabSz="914400" rtl="0" eaLnBrk="1" latinLnBrk="0" hangingPunct="1">
      <a:defRPr sz="3200" kern="1200">
        <a:solidFill>
          <a:srgbClr val="FFFF00"/>
        </a:solidFill>
        <a:latin typeface="Times New Roman" charset="0"/>
        <a:ea typeface="宋体" charset="-122"/>
        <a:cs typeface="+mn-cs"/>
      </a:defRPr>
    </a:lvl6pPr>
    <a:lvl7pPr marL="2743200" algn="l" defTabSz="914400" rtl="0" eaLnBrk="1" latinLnBrk="0" hangingPunct="1">
      <a:defRPr sz="3200" kern="1200">
        <a:solidFill>
          <a:srgbClr val="FFFF00"/>
        </a:solidFill>
        <a:latin typeface="Times New Roman" charset="0"/>
        <a:ea typeface="宋体" charset="-122"/>
        <a:cs typeface="+mn-cs"/>
      </a:defRPr>
    </a:lvl7pPr>
    <a:lvl8pPr marL="3200400" algn="l" defTabSz="914400" rtl="0" eaLnBrk="1" latinLnBrk="0" hangingPunct="1">
      <a:defRPr sz="3200" kern="1200">
        <a:solidFill>
          <a:srgbClr val="FFFF00"/>
        </a:solidFill>
        <a:latin typeface="Times New Roman" charset="0"/>
        <a:ea typeface="宋体" charset="-122"/>
        <a:cs typeface="+mn-cs"/>
      </a:defRPr>
    </a:lvl8pPr>
    <a:lvl9pPr marL="3657600" algn="l" defTabSz="914400" rtl="0" eaLnBrk="1" latinLnBrk="0" hangingPunct="1">
      <a:defRPr sz="3200" kern="1200">
        <a:solidFill>
          <a:srgbClr val="FFFF00"/>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59">
          <p15:clr>
            <a:srgbClr val="A4A3A4"/>
          </p15:clr>
        </p15:guide>
        <p15:guide id="2" pos="28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00"/>
    <a:srgbClr val="336600"/>
    <a:srgbClr val="FFFFFF"/>
    <a:srgbClr val="FF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87805"/>
  </p:normalViewPr>
  <p:slideViewPr>
    <p:cSldViewPr>
      <p:cViewPr varScale="1">
        <p:scale>
          <a:sx n="112" d="100"/>
          <a:sy n="112" d="100"/>
        </p:scale>
        <p:origin x="1728"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025" y="-86"/>
      </p:cViewPr>
      <p:guideLst>
        <p:guide orient="horz" pos="2159"/>
        <p:guide pos="2883"/>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notesMaster" Target="notesMasters/notesMaster1.xml"/><Relationship Id="rId104" Type="http://schemas.openxmlformats.org/officeDocument/2006/relationships/handoutMaster" Target="handoutMasters/handoutMaster1.xml"/><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_rels/viewProps.xml.rels><?xml version="1.0" encoding="UTF-8" standalone="yes"?>
<Relationships xmlns="http://schemas.openxmlformats.org/package/2006/relationships"><Relationship Id="rId9" Type="http://schemas.openxmlformats.org/officeDocument/2006/relationships/slide" Target="slides/slide63.xml"/><Relationship Id="rId20" Type="http://schemas.openxmlformats.org/officeDocument/2006/relationships/slide" Target="slides/slide75.xml"/><Relationship Id="rId21" Type="http://schemas.openxmlformats.org/officeDocument/2006/relationships/slide" Target="slides/slide77.xml"/><Relationship Id="rId22" Type="http://schemas.openxmlformats.org/officeDocument/2006/relationships/slide" Target="slides/slide83.xml"/><Relationship Id="rId23" Type="http://schemas.openxmlformats.org/officeDocument/2006/relationships/slide" Target="slides/slide86.xml"/><Relationship Id="rId24" Type="http://schemas.openxmlformats.org/officeDocument/2006/relationships/slide" Target="slides/slide92.xml"/><Relationship Id="rId25" Type="http://schemas.openxmlformats.org/officeDocument/2006/relationships/slide" Target="slides/slide94.xml"/><Relationship Id="rId26" Type="http://schemas.openxmlformats.org/officeDocument/2006/relationships/slide" Target="slides/slide95.xml"/><Relationship Id="rId27" Type="http://schemas.openxmlformats.org/officeDocument/2006/relationships/slide" Target="slides/slide97.xml"/><Relationship Id="rId10" Type="http://schemas.openxmlformats.org/officeDocument/2006/relationships/slide" Target="slides/slide64.xml"/><Relationship Id="rId11" Type="http://schemas.openxmlformats.org/officeDocument/2006/relationships/slide" Target="slides/slide65.xml"/><Relationship Id="rId12" Type="http://schemas.openxmlformats.org/officeDocument/2006/relationships/slide" Target="slides/slide66.xml"/><Relationship Id="rId13" Type="http://schemas.openxmlformats.org/officeDocument/2006/relationships/slide" Target="slides/slide67.xml"/><Relationship Id="rId14" Type="http://schemas.openxmlformats.org/officeDocument/2006/relationships/slide" Target="slides/slide68.xml"/><Relationship Id="rId15" Type="http://schemas.openxmlformats.org/officeDocument/2006/relationships/slide" Target="slides/slide69.xml"/><Relationship Id="rId16" Type="http://schemas.openxmlformats.org/officeDocument/2006/relationships/slide" Target="slides/slide70.xml"/><Relationship Id="rId17" Type="http://schemas.openxmlformats.org/officeDocument/2006/relationships/slide" Target="slides/slide71.xml"/><Relationship Id="rId18" Type="http://schemas.openxmlformats.org/officeDocument/2006/relationships/slide" Target="slides/slide73.xml"/><Relationship Id="rId19" Type="http://schemas.openxmlformats.org/officeDocument/2006/relationships/slide" Target="slides/slide74.xml"/><Relationship Id="rId1" Type="http://schemas.openxmlformats.org/officeDocument/2006/relationships/slide" Target="slides/slide5.xml"/><Relationship Id="rId2" Type="http://schemas.openxmlformats.org/officeDocument/2006/relationships/slide" Target="slides/slide7.xml"/><Relationship Id="rId3" Type="http://schemas.openxmlformats.org/officeDocument/2006/relationships/slide" Target="slides/slide57.xml"/><Relationship Id="rId4" Type="http://schemas.openxmlformats.org/officeDocument/2006/relationships/slide" Target="slides/slide58.xml"/><Relationship Id="rId5" Type="http://schemas.openxmlformats.org/officeDocument/2006/relationships/slide" Target="slides/slide59.xml"/><Relationship Id="rId6" Type="http://schemas.openxmlformats.org/officeDocument/2006/relationships/slide" Target="slides/slide60.xml"/><Relationship Id="rId7" Type="http://schemas.openxmlformats.org/officeDocument/2006/relationships/slide" Target="slides/slide61.xml"/><Relationship Id="rId8"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solidFill>
                  <a:schemeClr val="tx1"/>
                </a:solidFill>
                <a:ea typeface="宋体" charset="0"/>
                <a:cs typeface="+mn-cs"/>
              </a:defRPr>
            </a:lvl1pPr>
          </a:lstStyle>
          <a:p>
            <a:pPr>
              <a:defRPr/>
            </a:pPr>
            <a:endParaRPr lang="zh-CN" altLang="en-US"/>
          </a:p>
        </p:txBody>
      </p:sp>
      <p:sp>
        <p:nvSpPr>
          <p:cNvPr id="2051" name="Rectangle 3"/>
          <p:cNvSpPr>
            <a:spLocks noGrp="1" noChangeArrowheads="1"/>
          </p:cNvSpPr>
          <p:nvPr>
            <p:ph type="dt" idx="1"/>
          </p:nvPr>
        </p:nvSpPr>
        <p:spPr bwMode="auto">
          <a:xfrm>
            <a:off x="396240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solidFill>
                  <a:schemeClr val="tx1"/>
                </a:solidFill>
                <a:ea typeface="宋体" charset="0"/>
                <a:cs typeface="+mn-cs"/>
              </a:defRPr>
            </a:lvl1pPr>
          </a:lstStyle>
          <a:p>
            <a:pPr>
              <a:defRPr/>
            </a:pPr>
            <a:endParaRPr lang="zh-CN" altLang="en-US"/>
          </a:p>
        </p:txBody>
      </p:sp>
      <p:sp>
        <p:nvSpPr>
          <p:cNvPr id="26628" name="Rectangle 4"/>
          <p:cNvSpPr>
            <a:spLocks noGrp="1" noRot="1" noChangeAspect="1" noChangeArrowheads="1" noTextEdit="1"/>
          </p:cNvSpPr>
          <p:nvPr>
            <p:ph type="sldImg" idx="2"/>
          </p:nvPr>
        </p:nvSpPr>
        <p:spPr bwMode="auto">
          <a:xfrm>
            <a:off x="1187450" y="701675"/>
            <a:ext cx="4621213" cy="34655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3" name="Rectangle 5"/>
          <p:cNvSpPr>
            <a:spLocks noGrp="1" noChangeArrowheads="1"/>
          </p:cNvSpPr>
          <p:nvPr>
            <p:ph type="body" sz="quarter" idx="3"/>
          </p:nvPr>
        </p:nvSpPr>
        <p:spPr bwMode="auto">
          <a:xfrm>
            <a:off x="933450" y="4406900"/>
            <a:ext cx="5127625" cy="41751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solidFill>
                  <a:schemeClr val="tx1"/>
                </a:solidFill>
                <a:ea typeface="宋体" charset="0"/>
                <a:cs typeface="+mn-cs"/>
              </a:defRPr>
            </a:lvl1pPr>
          </a:lstStyle>
          <a:p>
            <a:pPr>
              <a:defRPr/>
            </a:pPr>
            <a:endParaRPr lang="zh-CN" altLang="en-US"/>
          </a:p>
        </p:txBody>
      </p:sp>
      <p:sp>
        <p:nvSpPr>
          <p:cNvPr id="2055" name="Rectangle 7"/>
          <p:cNvSpPr>
            <a:spLocks noGrp="1" noChangeArrowheads="1"/>
          </p:cNvSpPr>
          <p:nvPr>
            <p:ph type="sldNum" sz="quarter" idx="5"/>
          </p:nvPr>
        </p:nvSpPr>
        <p:spPr bwMode="auto">
          <a:xfrm>
            <a:off x="396240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solidFill>
                  <a:schemeClr val="tx1"/>
                </a:solidFill>
              </a:defRPr>
            </a:lvl1pPr>
          </a:lstStyle>
          <a:p>
            <a:fld id="{2BC1641E-EC0E-BE49-9112-6A76586470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1E42385C-A304-6241-904A-6E411F8D92F7}" type="slidenum">
              <a:rPr kumimoji="0" lang="en-US" altLang="zh-CN" sz="1000">
                <a:solidFill>
                  <a:schemeClr val="tx1"/>
                </a:solidFill>
              </a:rPr>
              <a:pPr/>
              <a:t>3</a:t>
            </a:fld>
            <a:endParaRPr kumimoji="0" lang="en-US" altLang="zh-CN" sz="1000">
              <a:solidFill>
                <a:schemeClr val="tx1"/>
              </a:solidFill>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Alternatively, input front part (including key) of each of the n records so as to fill</a:t>
            </a:r>
          </a:p>
          <a:p>
            <a:r>
              <a:rPr kumimoji="0" lang="en-US" altLang="zh-CN">
                <a:ea typeface="宋体" charset="-122"/>
              </a:rPr>
              <a:t>memory. Permute</a:t>
            </a:r>
            <a:r>
              <a:rPr kumimoji="0" lang="zh-CN" altLang="en-US">
                <a:ea typeface="宋体" charset="-122"/>
              </a:rPr>
              <a:t> </a:t>
            </a:r>
            <a:r>
              <a:rPr kumimoji="0" lang="en-US" altLang="zh-CN">
                <a:ea typeface="宋体" charset="-122"/>
              </a:rPr>
              <a:t>(replace) remainder.</a:t>
            </a:r>
          </a:p>
          <a:p>
            <a:r>
              <a:rPr kumimoji="0" lang="en-US" altLang="zh-CN">
                <a:ea typeface="宋体" charset="-122"/>
              </a:rPr>
              <a:t>Input records, compacting keys together. Sort keys… 1 input pass</a:t>
            </a:r>
          </a:p>
          <a:p>
            <a:r>
              <a:rPr kumimoji="0" lang="en-US" altLang="zh-CN">
                <a:ea typeface="宋体" charset="-122"/>
              </a:rPr>
              <a:t>Input records, write to proper place on disk, one record at a time… 1 input pass and 1 output pass. Even though n random access writes, n is small and each record is large. So, OK.</a:t>
            </a:r>
          </a:p>
          <a:p>
            <a:r>
              <a:rPr kumimoji="0" lang="en-US" altLang="zh-CN">
                <a:ea typeface="宋体" charset="-122"/>
              </a:rPr>
              <a:t>Even with large n large file may need to first determine sort permutation and then rearrange.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09DE7D38-794F-7F4E-9454-F9B0095E3149}" type="slidenum">
              <a:rPr kumimoji="0" lang="en-US" altLang="zh-CN" sz="1000">
                <a:solidFill>
                  <a:schemeClr val="tx1"/>
                </a:solidFill>
              </a:rPr>
              <a:pPr/>
              <a:t>21</a:t>
            </a:fld>
            <a:endParaRPr kumimoji="0" lang="en-US" altLang="zh-CN" sz="1000">
              <a:solidFill>
                <a:schemeClr val="tx1"/>
              </a:solidFill>
            </a:endParaRPr>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Each buffer is, say, 1 block long. Rest of memory is used for middle group.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6B0DA865-4257-8449-BDD0-4FDE8A36BC10}" type="slidenum">
              <a:rPr kumimoji="0" lang="en-US" altLang="zh-CN" sz="1000">
                <a:solidFill>
                  <a:schemeClr val="tx1"/>
                </a:solidFill>
              </a:rPr>
              <a:pPr/>
              <a:t>22</a:t>
            </a:fld>
            <a:endParaRPr kumimoji="0" lang="en-US" altLang="zh-CN" sz="1000">
              <a:solidFill>
                <a:schemeClr val="tx1"/>
              </a:solidFill>
            </a:endParaRPr>
          </a:p>
        </p:txBody>
      </p:sp>
      <p:sp>
        <p:nvSpPr>
          <p:cNvPr id="58370" name="Rectangle 2"/>
          <p:cNvSpPr>
            <a:spLocks noGrp="1" noRot="1" noChangeAspect="1" noChangeArrowheads="1" noTextEdit="1"/>
          </p:cNvSpPr>
          <p:nvPr>
            <p:ph type="sldImg"/>
          </p:nvPr>
        </p:nvSpPr>
        <p:spPr>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Fill input buffer. Delay when input buffer is empty or small/large full.</a:t>
            </a:r>
          </a:p>
          <a:p>
            <a:r>
              <a:rPr kumimoji="0" lang="en-US" altLang="zh-CN">
                <a:ea typeface="宋体" charset="-122"/>
              </a:rPr>
              <a:t>Alternate between removing min and max elements of middle group so as to balance size of small and large groups.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E20F4751-2C26-4C40-937C-6D7CC5F6A62D}" type="slidenum">
              <a:rPr kumimoji="0" lang="en-US" altLang="zh-CN" sz="1200"/>
              <a:pPr/>
              <a:t>27</a:t>
            </a:fld>
            <a:endParaRPr kumimoji="0" lang="en-US" altLang="zh-CN" sz="1200"/>
          </a:p>
        </p:txBody>
      </p:sp>
      <p:sp>
        <p:nvSpPr>
          <p:cNvPr id="19458"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You essentially have total correspondence! Implicit data structure.</a:t>
            </a:r>
          </a:p>
        </p:txBody>
      </p:sp>
    </p:spTree>
    <p:extLst>
      <p:ext uri="{BB962C8B-B14F-4D97-AF65-F5344CB8AC3E}">
        <p14:creationId xmlns:p14="http://schemas.microsoft.com/office/powerpoint/2010/main" val="108756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B4088CA8-20D9-E145-93AD-5484C11ADEC1}" type="slidenum">
              <a:rPr kumimoji="0" lang="en-US" altLang="zh-CN" sz="1200"/>
              <a:pPr/>
              <a:t>28</a:t>
            </a:fld>
            <a:endParaRPr kumimoji="0" lang="en-US" altLang="zh-CN"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en-US" altLang="en-US">
              <a:latin typeface="Times New Roman" charset="0"/>
              <a:ea typeface="宋体" charset="-122"/>
            </a:endParaRPr>
          </a:p>
        </p:txBody>
      </p:sp>
    </p:spTree>
    <p:extLst>
      <p:ext uri="{BB962C8B-B14F-4D97-AF65-F5344CB8AC3E}">
        <p14:creationId xmlns:p14="http://schemas.microsoft.com/office/powerpoint/2010/main" val="1528839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8A3A5091-1856-6849-BAF0-1D84E6F8739C}" type="slidenum">
              <a:rPr kumimoji="0" lang="en-US" altLang="zh-CN" sz="1200"/>
              <a:pPr/>
              <a:t>29</a:t>
            </a:fld>
            <a:endParaRPr kumimoji="0" lang="en-US" altLang="zh-CN" sz="1200"/>
          </a:p>
        </p:txBody>
      </p:sp>
      <p:sp>
        <p:nvSpPr>
          <p:cNvPr id="23554"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As you bubble up, node intervals expand leftward. So, descendent intervals remain contained in ancestor intervals.</a:t>
            </a:r>
          </a:p>
        </p:txBody>
      </p:sp>
    </p:spTree>
    <p:extLst>
      <p:ext uri="{BB962C8B-B14F-4D97-AF65-F5344CB8AC3E}">
        <p14:creationId xmlns:p14="http://schemas.microsoft.com/office/powerpoint/2010/main" val="5339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0A7321D9-89B1-9F42-A3B9-24B020176855}" type="slidenum">
              <a:rPr kumimoji="0" lang="en-US" altLang="zh-CN" sz="1200"/>
              <a:pPr/>
              <a:t>32</a:t>
            </a:fld>
            <a:endParaRPr kumimoji="0" lang="en-US" altLang="zh-CN" sz="1200"/>
          </a:p>
        </p:txBody>
      </p:sp>
      <p:sp>
        <p:nvSpPr>
          <p:cNvPr id="27650"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As you bubble up, node intervals expand rightward. So, descendent intervals remain contained in ancestor intervals.</a:t>
            </a:r>
          </a:p>
          <a:p>
            <a:pPr eaLnBrk="1" hangingPunct="1"/>
            <a:endParaRPr kumimoji="0" lang="en-US" altLang="en-US">
              <a:latin typeface="Times New Roman" charset="0"/>
              <a:ea typeface="宋体" charset="-122"/>
            </a:endParaRPr>
          </a:p>
        </p:txBody>
      </p:sp>
    </p:spTree>
    <p:extLst>
      <p:ext uri="{BB962C8B-B14F-4D97-AF65-F5344CB8AC3E}">
        <p14:creationId xmlns:p14="http://schemas.microsoft.com/office/powerpoint/2010/main" val="1949277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A53FBCD7-0436-1A4D-BE9F-2DA116924294}" type="slidenum">
              <a:rPr kumimoji="0" lang="en-US" altLang="zh-CN" sz="1200"/>
              <a:pPr/>
              <a:t>34</a:t>
            </a:fld>
            <a:endParaRPr kumimoji="0" lang="en-US" altLang="zh-CN" sz="1200"/>
          </a:p>
        </p:txBody>
      </p:sp>
      <p:sp>
        <p:nvSpPr>
          <p:cNvPr id="30722"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Since 8 &lt; 25, insert into min heap. If we were to insert 100, we would insert into max heap, because 100 &gt; 70. When new key is between 25 and 70, just put into new leaf.</a:t>
            </a:r>
          </a:p>
        </p:txBody>
      </p:sp>
    </p:spTree>
    <p:extLst>
      <p:ext uri="{BB962C8B-B14F-4D97-AF65-F5344CB8AC3E}">
        <p14:creationId xmlns:p14="http://schemas.microsoft.com/office/powerpoint/2010/main" val="1109889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fld id="{AD358E09-B9E1-AD4B-95A0-FF04156E9DDF}" type="slidenum">
              <a:rPr kumimoji="0" lang="en-US" altLang="zh-CN" sz="1200"/>
              <a:pPr/>
              <a:t>42</a:t>
            </a:fld>
            <a:endParaRPr kumimoji="0" lang="en-US" altLang="zh-CN" sz="1200"/>
          </a:p>
        </p:txBody>
      </p:sp>
      <p:sp>
        <p:nvSpPr>
          <p:cNvPr id="39938"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lIns="89950" tIns="44975" rIns="89950" bIns="44975"/>
          <a:lstStyle/>
          <a:p>
            <a:pPr eaLnBrk="1" hangingPunct="1"/>
            <a:r>
              <a:rPr kumimoji="0" lang="en-US" altLang="zh-CN">
                <a:latin typeface="Times New Roman" charset="0"/>
                <a:ea typeface="宋体" charset="-122"/>
              </a:rPr>
              <a:t>Reinsert is done top to bottom.</a:t>
            </a:r>
          </a:p>
        </p:txBody>
      </p:sp>
    </p:spTree>
    <p:extLst>
      <p:ext uri="{BB962C8B-B14F-4D97-AF65-F5344CB8AC3E}">
        <p14:creationId xmlns:p14="http://schemas.microsoft.com/office/powerpoint/2010/main" val="1048680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BB17DADE-7915-644F-A933-52A1A1A0A2DE}" type="slidenum">
              <a:rPr kumimoji="0" lang="en-US" altLang="zh-CN" sz="1000">
                <a:solidFill>
                  <a:srgbClr val="000000"/>
                </a:solidFill>
              </a:rPr>
              <a:pPr/>
              <a:t>43</a:t>
            </a:fld>
            <a:endParaRPr kumimoji="0" lang="en-US" altLang="zh-CN" sz="1000">
              <a:solidFill>
                <a:srgbClr val="000000"/>
              </a:solidFill>
            </a:endParaRPr>
          </a:p>
        </p:txBody>
      </p:sp>
      <p:sp>
        <p:nvSpPr>
          <p:cNvPr id="61442"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kumimoji="0" lang="en-US" altLang="zh-CN" dirty="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BCFE2C9C-8658-1A41-8142-62790C933366}" type="slidenum">
              <a:rPr kumimoji="0" lang="en-US" altLang="zh-CN" sz="1000">
                <a:solidFill>
                  <a:srgbClr val="000000"/>
                </a:solidFill>
              </a:rPr>
              <a:pPr/>
              <a:t>46</a:t>
            </a:fld>
            <a:endParaRPr kumimoji="0" lang="en-US" altLang="zh-CN" sz="1000">
              <a:solidFill>
                <a:srgbClr val="000000"/>
              </a:solidFill>
            </a:endParaRPr>
          </a:p>
        </p:txBody>
      </p:sp>
      <p:sp>
        <p:nvSpPr>
          <p:cNvPr id="65538"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kumimoji="0" lang="en-US" altLang="zh-CN">
                <a:ea typeface="宋体" charset="-122"/>
              </a:rPr>
              <a:t>Iterative internal merge sort starts with sorted segments; performs merge passes in each of which the number of sorted segments becomes half; stops when we have just one sorted segment. The sorted segments may be created using insertion sort say to get initial segments of size 15 (say).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6D6CAEFB-AD77-BF44-A561-8C7D7CCCEEDC}" type="slidenum">
              <a:rPr kumimoji="0" lang="en-US" altLang="zh-CN" sz="1000">
                <a:solidFill>
                  <a:schemeClr val="tx1"/>
                </a:solidFill>
              </a:rPr>
              <a:pPr/>
              <a:t>7</a:t>
            </a:fld>
            <a:endParaRPr kumimoji="0" lang="en-US" altLang="zh-CN" sz="1000">
              <a:solidFill>
                <a:schemeClr val="tx1"/>
              </a:solidFill>
            </a:endParaRPr>
          </a:p>
        </p:txBody>
      </p:sp>
      <p:sp>
        <p:nvSpPr>
          <p:cNvPr id="34818" name="Rectangle 2"/>
          <p:cNvSpPr>
            <a:spLocks noGrp="1" noRot="1" noChangeAspect="1" noChangeArrowheads="1" noTextEdit="1"/>
          </p:cNvSpPr>
          <p:nvPr>
            <p:ph type="sldImg"/>
          </p:nvPr>
        </p:nvSpPr>
        <p:spPr>
          <a:solidFill>
            <a:srgbClr val="FFFFFF"/>
          </a:solidFill>
          <a:ln/>
        </p:spPr>
      </p:sp>
      <p:sp>
        <p:nvSpPr>
          <p:cNvPr id="3481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Let</a:t>
            </a:r>
            <a:r>
              <a:rPr kumimoji="0" lang="en-US" altLang="en-US">
                <a:ea typeface="宋体" charset="-122"/>
              </a:rPr>
              <a:t>’</a:t>
            </a:r>
            <a:r>
              <a:rPr kumimoji="0" lang="en-US" altLang="zh-CN">
                <a:ea typeface="宋体" charset="-122"/>
              </a:rPr>
              <a:t>s digress for a moment and take a closer look at the computer model sans disk. Not a very accurate model for internal memory algorithms.</a:t>
            </a:r>
          </a:p>
          <a:p>
            <a:r>
              <a:rPr kumimoji="0" lang="en-US" altLang="zh-CN">
                <a:ea typeface="宋体" charset="-122"/>
              </a:rPr>
              <a:t>Classical algorithm analysis is done using this model. Number of operations is closely related to number of memory accesses. So, we may simply count number of operations. This model has severe limitations when trying to explain observed performance numbers.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32A21904-902D-4542-A397-A80BE3883035}" type="slidenum">
              <a:rPr kumimoji="0" lang="en-US" altLang="zh-CN" sz="1000">
                <a:solidFill>
                  <a:schemeClr val="tx1"/>
                </a:solidFill>
              </a:rPr>
              <a:pPr/>
              <a:t>54</a:t>
            </a:fld>
            <a:endParaRPr kumimoji="0" lang="en-US" altLang="zh-CN" sz="1000">
              <a:solidFill>
                <a:schemeClr val="tx1"/>
              </a:solidFill>
            </a:endParaRPr>
          </a:p>
        </p:txBody>
      </p:sp>
      <p:sp>
        <p:nvSpPr>
          <p:cNvPr id="16386"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kumimoji="0" lang="en-US">
              <a:latin typeface="Times New Roman" charset="0"/>
            </a:endParaRPr>
          </a:p>
        </p:txBody>
      </p:sp>
    </p:spTree>
    <p:extLst>
      <p:ext uri="{BB962C8B-B14F-4D97-AF65-F5344CB8AC3E}">
        <p14:creationId xmlns:p14="http://schemas.microsoft.com/office/powerpoint/2010/main" val="1724012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75D9CCC9-DDA2-C848-BDE1-C62E9CDC2FB4}" type="slidenum">
              <a:rPr kumimoji="0" lang="en-US" altLang="zh-CN" sz="1000">
                <a:solidFill>
                  <a:schemeClr val="tx1"/>
                </a:solidFill>
              </a:rPr>
              <a:pPr/>
              <a:t>55</a:t>
            </a:fld>
            <a:endParaRPr kumimoji="0" lang="en-US" altLang="zh-CN" sz="1000">
              <a:solidFill>
                <a:schemeClr val="tx1"/>
              </a:solidFill>
            </a:endParaRPr>
          </a:p>
        </p:txBody>
      </p:sp>
      <p:sp>
        <p:nvSpPr>
          <p:cNvPr id="24578"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2457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dirty="0">
                <a:latin typeface="Times New Roman" charset="0"/>
              </a:rPr>
              <a:t>Buffers are 1 block long. Actually, 3 buffers suffice as the output buffer fills at the same rate as the input buffer empties. At any time, one buffer is the input buffer that is being filled from disk, another the output buffer that is being written to disk, and the third is used to feed the loser tree and also is filled from the loser tree.</a:t>
            </a:r>
          </a:p>
        </p:txBody>
      </p:sp>
    </p:spTree>
    <p:extLst>
      <p:ext uri="{BB962C8B-B14F-4D97-AF65-F5344CB8AC3E}">
        <p14:creationId xmlns:p14="http://schemas.microsoft.com/office/powerpoint/2010/main" val="623914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26FDA641-E9AE-CB45-8BC2-B476EADDD1EB}" type="slidenum">
              <a:rPr kumimoji="0" lang="en-US" altLang="zh-CN" sz="1000">
                <a:solidFill>
                  <a:schemeClr val="tx1"/>
                </a:solidFill>
              </a:rPr>
              <a:pPr/>
              <a:t>56</a:t>
            </a:fld>
            <a:endParaRPr kumimoji="0" lang="en-US" altLang="zh-CN" sz="1000">
              <a:solidFill>
                <a:schemeClr val="tx1"/>
              </a:solidFill>
            </a:endParaRPr>
          </a:p>
        </p:txBody>
      </p:sp>
      <p:sp>
        <p:nvSpPr>
          <p:cNvPr id="26626" name="Rectangle 2"/>
          <p:cNvSpPr>
            <a:spLocks noGrp="1" noRot="1" noChangeAspect="1" noChangeArrowheads="1" noTextEdit="1"/>
          </p:cNvSpPr>
          <p:nvPr>
            <p:ph type="sldImg"/>
          </p:nvPr>
        </p:nvSpPr>
        <p:spPr>
          <a:xfrm>
            <a:off x="1189038" y="703263"/>
            <a:ext cx="4621212" cy="3465512"/>
          </a:xfrm>
          <a:solidFill>
            <a:srgbClr val="FFFFFF"/>
          </a:solidFill>
          <a:ln/>
        </p:spPr>
      </p:sp>
      <p:sp>
        <p:nvSpPr>
          <p:cNvPr id="26627"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rPr>
              <a:t>Read/write single block.</a:t>
            </a:r>
          </a:p>
        </p:txBody>
      </p:sp>
    </p:spTree>
    <p:extLst>
      <p:ext uri="{BB962C8B-B14F-4D97-AF65-F5344CB8AC3E}">
        <p14:creationId xmlns:p14="http://schemas.microsoft.com/office/powerpoint/2010/main" val="863475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A6425C2B-BDFB-6846-92A1-61097F120057}" type="slidenum">
              <a:rPr kumimoji="0" lang="en-US" altLang="zh-CN" sz="1000">
                <a:solidFill>
                  <a:schemeClr val="tx1"/>
                </a:solidFill>
              </a:rPr>
              <a:pPr/>
              <a:t>57</a:t>
            </a:fld>
            <a:endParaRPr kumimoji="0" lang="en-US" altLang="zh-CN" sz="1000">
              <a:solidFill>
                <a:schemeClr val="tx1"/>
              </a:solidFill>
            </a:endParaRPr>
          </a:p>
        </p:txBody>
      </p:sp>
      <p:sp>
        <p:nvSpPr>
          <p:cNvPr id="28674" name="Rectangle 2"/>
          <p:cNvSpPr>
            <a:spLocks noGrp="1" noRot="1" noChangeAspect="1" noChangeArrowheads="1" noTextEdit="1"/>
          </p:cNvSpPr>
          <p:nvPr>
            <p:ph type="sldImg"/>
          </p:nvPr>
        </p:nvSpPr>
        <p:spPr>
          <a:xfrm>
            <a:off x="1189038" y="703263"/>
            <a:ext cx="4621212" cy="3465512"/>
          </a:xfrm>
          <a:ln cap="flat"/>
        </p:spPr>
      </p:sp>
      <p:sp>
        <p:nvSpPr>
          <p:cNvPr id="286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950731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A043C91-0D9B-EB43-950C-3A6F91010816}" type="slidenum">
              <a:rPr kumimoji="0" lang="en-US" altLang="zh-CN" sz="1000">
                <a:solidFill>
                  <a:schemeClr val="tx1"/>
                </a:solidFill>
              </a:rPr>
              <a:pPr/>
              <a:t>58</a:t>
            </a:fld>
            <a:endParaRPr kumimoji="0" lang="en-US" altLang="zh-CN" sz="1000">
              <a:solidFill>
                <a:schemeClr val="tx1"/>
              </a:solidFill>
            </a:endParaRPr>
          </a:p>
        </p:txBody>
      </p:sp>
      <p:sp>
        <p:nvSpPr>
          <p:cNvPr id="30722" name="Rectangle 2"/>
          <p:cNvSpPr>
            <a:spLocks noGrp="1" noRot="1" noChangeAspect="1" noChangeArrowheads="1" noTextEdit="1"/>
          </p:cNvSpPr>
          <p:nvPr>
            <p:ph type="sldImg"/>
          </p:nvPr>
        </p:nvSpPr>
        <p:spPr>
          <a:xfrm>
            <a:off x="1189038" y="703263"/>
            <a:ext cx="4621212" cy="3465512"/>
          </a:xfrm>
          <a:ln cap="flat"/>
        </p:spPr>
      </p:sp>
      <p:sp>
        <p:nvSpPr>
          <p:cNvPr id="3072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259767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0C8E53E9-5933-C242-B964-94452ADA23C1}" type="slidenum">
              <a:rPr kumimoji="0" lang="en-US" altLang="zh-CN" sz="1000">
                <a:solidFill>
                  <a:schemeClr val="tx1"/>
                </a:solidFill>
              </a:rPr>
              <a:pPr/>
              <a:t>59</a:t>
            </a:fld>
            <a:endParaRPr kumimoji="0" lang="en-US" altLang="zh-CN" sz="1000">
              <a:solidFill>
                <a:schemeClr val="tx1"/>
              </a:solidFill>
            </a:endParaRPr>
          </a:p>
        </p:txBody>
      </p:sp>
      <p:sp>
        <p:nvSpPr>
          <p:cNvPr id="32770" name="Rectangle 2"/>
          <p:cNvSpPr>
            <a:spLocks noGrp="1" noRot="1" noChangeAspect="1" noChangeArrowheads="1" noTextEdit="1"/>
          </p:cNvSpPr>
          <p:nvPr>
            <p:ph type="sldImg"/>
          </p:nvPr>
        </p:nvSpPr>
        <p:spPr>
          <a:xfrm>
            <a:off x="1189038" y="703263"/>
            <a:ext cx="4621212" cy="3465512"/>
          </a:xfrm>
          <a:ln cap="flat"/>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223570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F4CC287-172C-9B4A-8667-AFAA1E672B85}" type="slidenum">
              <a:rPr kumimoji="0" lang="en-US" altLang="zh-CN" sz="1000">
                <a:solidFill>
                  <a:schemeClr val="tx1"/>
                </a:solidFill>
              </a:rPr>
              <a:pPr/>
              <a:t>60</a:t>
            </a:fld>
            <a:endParaRPr kumimoji="0" lang="en-US" altLang="zh-CN" sz="1000">
              <a:solidFill>
                <a:schemeClr val="tx1"/>
              </a:solidFill>
            </a:endParaRPr>
          </a:p>
        </p:txBody>
      </p:sp>
      <p:sp>
        <p:nvSpPr>
          <p:cNvPr id="34818" name="Rectangle 2"/>
          <p:cNvSpPr>
            <a:spLocks noGrp="1" noRot="1" noChangeAspect="1" noChangeArrowheads="1" noTextEdit="1"/>
          </p:cNvSpPr>
          <p:nvPr>
            <p:ph type="sldImg"/>
          </p:nvPr>
        </p:nvSpPr>
        <p:spPr>
          <a:xfrm>
            <a:off x="1189038" y="703263"/>
            <a:ext cx="4621212" cy="3465512"/>
          </a:xfrm>
          <a:ln cap="flat"/>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282522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8D085B71-CDD2-F94C-AF93-7138E21E0B74}" type="slidenum">
              <a:rPr kumimoji="0" lang="en-US" altLang="zh-CN" sz="1000">
                <a:solidFill>
                  <a:schemeClr val="tx1"/>
                </a:solidFill>
              </a:rPr>
              <a:pPr/>
              <a:t>61</a:t>
            </a:fld>
            <a:endParaRPr kumimoji="0" lang="en-US" altLang="zh-CN" sz="1000">
              <a:solidFill>
                <a:schemeClr val="tx1"/>
              </a:solidFill>
            </a:endParaRPr>
          </a:p>
        </p:txBody>
      </p:sp>
      <p:sp>
        <p:nvSpPr>
          <p:cNvPr id="36866" name="Rectangle 2"/>
          <p:cNvSpPr>
            <a:spLocks noGrp="1" noRot="1" noChangeAspect="1" noChangeArrowheads="1" noTextEdit="1"/>
          </p:cNvSpPr>
          <p:nvPr>
            <p:ph type="sldImg"/>
          </p:nvPr>
        </p:nvSpPr>
        <p:spPr>
          <a:xfrm>
            <a:off x="1189038" y="703263"/>
            <a:ext cx="4621212" cy="3465512"/>
          </a:xfrm>
          <a:ln cap="flat"/>
        </p:spPr>
      </p:sp>
      <p:sp>
        <p:nvSpPr>
          <p:cNvPr id="3686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60707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B09C0C1-334C-9243-9483-7345E2A6565A}" type="slidenum">
              <a:rPr kumimoji="0" lang="en-US" altLang="zh-CN" sz="1000">
                <a:solidFill>
                  <a:schemeClr val="tx1"/>
                </a:solidFill>
              </a:rPr>
              <a:pPr/>
              <a:t>62</a:t>
            </a:fld>
            <a:endParaRPr kumimoji="0" lang="en-US" altLang="zh-CN" sz="1000">
              <a:solidFill>
                <a:schemeClr val="tx1"/>
              </a:solidFill>
            </a:endParaRPr>
          </a:p>
        </p:txBody>
      </p:sp>
      <p:sp>
        <p:nvSpPr>
          <p:cNvPr id="38914" name="Rectangle 2"/>
          <p:cNvSpPr>
            <a:spLocks noGrp="1" noRot="1" noChangeAspect="1" noChangeArrowheads="1" noTextEdit="1"/>
          </p:cNvSpPr>
          <p:nvPr>
            <p:ph type="sldImg"/>
          </p:nvPr>
        </p:nvSpPr>
        <p:spPr>
          <a:xfrm>
            <a:off x="1189038" y="703263"/>
            <a:ext cx="4621212" cy="3465512"/>
          </a:xfrm>
          <a:ln cap="flat"/>
        </p:spPr>
      </p:sp>
      <p:sp>
        <p:nvSpPr>
          <p:cNvPr id="3891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630885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4C222D59-5238-4642-B8A1-12DBE9B12907}" type="slidenum">
              <a:rPr kumimoji="0" lang="en-US" altLang="zh-CN" sz="1000">
                <a:solidFill>
                  <a:schemeClr val="tx1"/>
                </a:solidFill>
              </a:rPr>
              <a:pPr/>
              <a:t>63</a:t>
            </a:fld>
            <a:endParaRPr kumimoji="0" lang="en-US" altLang="zh-CN" sz="1000">
              <a:solidFill>
                <a:schemeClr val="tx1"/>
              </a:solidFill>
            </a:endParaRPr>
          </a:p>
        </p:txBody>
      </p:sp>
      <p:sp>
        <p:nvSpPr>
          <p:cNvPr id="40962" name="Rectangle 2"/>
          <p:cNvSpPr>
            <a:spLocks noGrp="1" noRot="1" noChangeAspect="1" noChangeArrowheads="1" noTextEdit="1"/>
          </p:cNvSpPr>
          <p:nvPr>
            <p:ph type="sldImg"/>
          </p:nvPr>
        </p:nvSpPr>
        <p:spPr>
          <a:xfrm>
            <a:off x="1189038" y="703263"/>
            <a:ext cx="4621212" cy="3465512"/>
          </a:xfrm>
          <a:ln cap="flat"/>
        </p:spPr>
      </p:sp>
      <p:sp>
        <p:nvSpPr>
          <p:cNvPr id="4096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51585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DA0A6905-A96B-3146-8644-90EAC28C650F}" type="slidenum">
              <a:rPr kumimoji="0" lang="en-US" altLang="zh-CN" sz="1000">
                <a:solidFill>
                  <a:schemeClr val="tx1"/>
                </a:solidFill>
              </a:rPr>
              <a:pPr/>
              <a:t>8</a:t>
            </a:fld>
            <a:endParaRPr kumimoji="0" lang="en-US" altLang="zh-CN" sz="1000">
              <a:solidFill>
                <a:schemeClr val="tx1"/>
              </a:solidFill>
            </a:endParaRPr>
          </a:p>
        </p:txBody>
      </p:sp>
      <p:sp>
        <p:nvSpPr>
          <p:cNvPr id="38914" name="Rectangle 2"/>
          <p:cNvSpPr>
            <a:spLocks noGrp="1" noRot="1" noChangeAspect="1" noChangeArrowheads="1" noTextEdit="1"/>
          </p:cNvSpPr>
          <p:nvPr>
            <p:ph type="sldImg"/>
          </p:nvPr>
        </p:nvSpPr>
        <p:spPr>
          <a:solidFill>
            <a:srgbClr val="FFFFFF"/>
          </a:solidFill>
          <a:ln/>
        </p:spPr>
      </p:sp>
      <p:sp>
        <p:nvSpPr>
          <p:cNvPr id="38915"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Cost of L2 miss may be much larger on new processors &gt; 100x rather than 10x of L1 miss. Cache organization—cache lines. In certain application, (e.g., packet routing), people count only cache misses and assume arithmetics are free.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1FF68ED4-AA30-7440-93BF-CAD7B3C6CB4D}" type="slidenum">
              <a:rPr kumimoji="0" lang="en-US" altLang="zh-CN" sz="1000">
                <a:solidFill>
                  <a:schemeClr val="tx1"/>
                </a:solidFill>
              </a:rPr>
              <a:pPr/>
              <a:t>64</a:t>
            </a:fld>
            <a:endParaRPr kumimoji="0" lang="en-US" altLang="zh-CN" sz="1000">
              <a:solidFill>
                <a:schemeClr val="tx1"/>
              </a:solidFill>
            </a:endParaRPr>
          </a:p>
        </p:txBody>
      </p:sp>
      <p:sp>
        <p:nvSpPr>
          <p:cNvPr id="43010" name="Rectangle 2"/>
          <p:cNvSpPr>
            <a:spLocks noGrp="1" noRot="1" noChangeAspect="1" noChangeArrowheads="1" noTextEdit="1"/>
          </p:cNvSpPr>
          <p:nvPr>
            <p:ph type="sldImg"/>
          </p:nvPr>
        </p:nvSpPr>
        <p:spPr>
          <a:xfrm>
            <a:off x="1189038" y="703263"/>
            <a:ext cx="4621212" cy="3465512"/>
          </a:xfrm>
          <a:ln cap="flat"/>
        </p:spPr>
      </p:sp>
      <p:sp>
        <p:nvSpPr>
          <p:cNvPr id="430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604454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15019153-1A54-A443-8B9D-3E46F1020DF2}" type="slidenum">
              <a:rPr kumimoji="0" lang="en-US" altLang="zh-CN" sz="1000">
                <a:solidFill>
                  <a:schemeClr val="tx1"/>
                </a:solidFill>
              </a:rPr>
              <a:pPr/>
              <a:t>65</a:t>
            </a:fld>
            <a:endParaRPr kumimoji="0" lang="en-US" altLang="zh-CN" sz="1000">
              <a:solidFill>
                <a:schemeClr val="tx1"/>
              </a:solidFill>
            </a:endParaRPr>
          </a:p>
        </p:txBody>
      </p:sp>
      <p:sp>
        <p:nvSpPr>
          <p:cNvPr id="45058" name="Rectangle 2"/>
          <p:cNvSpPr>
            <a:spLocks noGrp="1" noRot="1" noChangeAspect="1" noChangeArrowheads="1" noTextEdit="1"/>
          </p:cNvSpPr>
          <p:nvPr>
            <p:ph type="sldImg"/>
          </p:nvPr>
        </p:nvSpPr>
        <p:spPr>
          <a:xfrm>
            <a:off x="1189038" y="703263"/>
            <a:ext cx="4621212" cy="3465512"/>
          </a:xfrm>
          <a:ln cap="flat"/>
        </p:spPr>
      </p:sp>
      <p:sp>
        <p:nvSpPr>
          <p:cNvPr id="450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320237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8E6D536-BF07-EE48-83D5-CA0CEAD9AD33}" type="slidenum">
              <a:rPr kumimoji="0" lang="en-US" altLang="zh-CN" sz="1000">
                <a:solidFill>
                  <a:schemeClr val="tx1"/>
                </a:solidFill>
              </a:rPr>
              <a:pPr/>
              <a:t>66</a:t>
            </a:fld>
            <a:endParaRPr kumimoji="0" lang="en-US" altLang="zh-CN" sz="1000">
              <a:solidFill>
                <a:schemeClr val="tx1"/>
              </a:solidFill>
            </a:endParaRPr>
          </a:p>
        </p:txBody>
      </p:sp>
      <p:sp>
        <p:nvSpPr>
          <p:cNvPr id="47106" name="Rectangle 2"/>
          <p:cNvSpPr>
            <a:spLocks noGrp="1" noRot="1" noChangeAspect="1" noChangeArrowheads="1" noTextEdit="1"/>
          </p:cNvSpPr>
          <p:nvPr>
            <p:ph type="sldImg"/>
          </p:nvPr>
        </p:nvSpPr>
        <p:spPr>
          <a:xfrm>
            <a:off x="1189038" y="703263"/>
            <a:ext cx="4621212" cy="3465512"/>
          </a:xfrm>
          <a:ln cap="flat"/>
        </p:spPr>
      </p:sp>
      <p:sp>
        <p:nvSpPr>
          <p:cNvPr id="471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469253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255B2990-5467-3848-BB90-598A33FF27AB}" type="slidenum">
              <a:rPr kumimoji="0" lang="en-US" altLang="zh-CN" sz="1000">
                <a:solidFill>
                  <a:schemeClr val="tx1"/>
                </a:solidFill>
              </a:rPr>
              <a:pPr/>
              <a:t>67</a:t>
            </a:fld>
            <a:endParaRPr kumimoji="0" lang="en-US" altLang="zh-CN" sz="1000">
              <a:solidFill>
                <a:schemeClr val="tx1"/>
              </a:solidFill>
            </a:endParaRPr>
          </a:p>
        </p:txBody>
      </p:sp>
      <p:sp>
        <p:nvSpPr>
          <p:cNvPr id="49154" name="Rectangle 2"/>
          <p:cNvSpPr>
            <a:spLocks noGrp="1" noRot="1" noChangeAspect="1" noChangeArrowheads="1" noTextEdit="1"/>
          </p:cNvSpPr>
          <p:nvPr>
            <p:ph type="sldImg"/>
          </p:nvPr>
        </p:nvSpPr>
        <p:spPr>
          <a:xfrm>
            <a:off x="1189038" y="703263"/>
            <a:ext cx="4621212" cy="3465512"/>
          </a:xfrm>
          <a:ln cap="flat"/>
        </p:spPr>
      </p:sp>
      <p:sp>
        <p:nvSpPr>
          <p:cNvPr id="4915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931356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C58ED4C-A61F-7F48-B325-F1470EF16F7D}" type="slidenum">
              <a:rPr kumimoji="0" lang="en-US" altLang="zh-CN" sz="1000">
                <a:solidFill>
                  <a:schemeClr val="tx1"/>
                </a:solidFill>
              </a:rPr>
              <a:pPr/>
              <a:t>68</a:t>
            </a:fld>
            <a:endParaRPr kumimoji="0" lang="en-US" altLang="zh-CN" sz="1000">
              <a:solidFill>
                <a:schemeClr val="tx1"/>
              </a:solidFill>
            </a:endParaRPr>
          </a:p>
        </p:txBody>
      </p:sp>
      <p:sp>
        <p:nvSpPr>
          <p:cNvPr id="51202" name="Rectangle 2"/>
          <p:cNvSpPr>
            <a:spLocks noGrp="1" noRot="1" noChangeAspect="1" noChangeArrowheads="1" noTextEdit="1"/>
          </p:cNvSpPr>
          <p:nvPr>
            <p:ph type="sldImg"/>
          </p:nvPr>
        </p:nvSpPr>
        <p:spPr>
          <a:xfrm>
            <a:off x="1189038" y="703263"/>
            <a:ext cx="4621212" cy="3465512"/>
          </a:xfrm>
          <a:ln cap="flat"/>
        </p:spPr>
      </p:sp>
      <p:sp>
        <p:nvSpPr>
          <p:cNvPr id="5120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033187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58A0D64C-9DF8-6A44-9A9B-8DDDFB681D32}" type="slidenum">
              <a:rPr kumimoji="0" lang="en-US" altLang="zh-CN" sz="1000">
                <a:solidFill>
                  <a:schemeClr val="tx1"/>
                </a:solidFill>
              </a:rPr>
              <a:pPr/>
              <a:t>69</a:t>
            </a:fld>
            <a:endParaRPr kumimoji="0" lang="en-US" altLang="zh-CN" sz="1000">
              <a:solidFill>
                <a:schemeClr val="tx1"/>
              </a:solidFill>
            </a:endParaRPr>
          </a:p>
        </p:txBody>
      </p:sp>
      <p:sp>
        <p:nvSpPr>
          <p:cNvPr id="53250" name="Rectangle 2"/>
          <p:cNvSpPr>
            <a:spLocks noGrp="1" noRot="1" noChangeAspect="1" noChangeArrowheads="1" noTextEdit="1"/>
          </p:cNvSpPr>
          <p:nvPr>
            <p:ph type="sldImg"/>
          </p:nvPr>
        </p:nvSpPr>
        <p:spPr>
          <a:xfrm>
            <a:off x="1189038" y="703263"/>
            <a:ext cx="4621212" cy="3465512"/>
          </a:xfrm>
          <a:ln cap="flat"/>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1352388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91020917-7758-1248-B71E-6567FD9066CF}" type="slidenum">
              <a:rPr kumimoji="0" lang="en-US" altLang="zh-CN" sz="1000">
                <a:solidFill>
                  <a:schemeClr val="tx1"/>
                </a:solidFill>
              </a:rPr>
              <a:pPr/>
              <a:t>70</a:t>
            </a:fld>
            <a:endParaRPr kumimoji="0" lang="en-US" altLang="zh-CN" sz="1000">
              <a:solidFill>
                <a:schemeClr val="tx1"/>
              </a:solidFill>
            </a:endParaRPr>
          </a:p>
        </p:txBody>
      </p:sp>
      <p:sp>
        <p:nvSpPr>
          <p:cNvPr id="55298" name="Rectangle 2"/>
          <p:cNvSpPr>
            <a:spLocks noGrp="1" noRot="1" noChangeAspect="1" noChangeArrowheads="1" noTextEdit="1"/>
          </p:cNvSpPr>
          <p:nvPr>
            <p:ph type="sldImg"/>
          </p:nvPr>
        </p:nvSpPr>
        <p:spPr>
          <a:xfrm>
            <a:off x="1189038" y="703263"/>
            <a:ext cx="4621212" cy="3465512"/>
          </a:xfrm>
          <a:ln cap="flat"/>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1563723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F273EC65-89B7-3947-8C02-E73421A47496}" type="slidenum">
              <a:rPr kumimoji="0" lang="en-US" altLang="zh-CN" sz="1000">
                <a:solidFill>
                  <a:schemeClr val="tx1"/>
                </a:solidFill>
              </a:rPr>
              <a:pPr/>
              <a:t>71</a:t>
            </a:fld>
            <a:endParaRPr kumimoji="0" lang="en-US" altLang="zh-CN" sz="1000">
              <a:solidFill>
                <a:schemeClr val="tx1"/>
              </a:solidFill>
            </a:endParaRPr>
          </a:p>
        </p:txBody>
      </p:sp>
      <p:sp>
        <p:nvSpPr>
          <p:cNvPr id="57346" name="Rectangle 2"/>
          <p:cNvSpPr>
            <a:spLocks noGrp="1" noRot="1" noChangeAspect="1" noChangeArrowheads="1" noTextEdit="1"/>
          </p:cNvSpPr>
          <p:nvPr>
            <p:ph type="sldImg"/>
          </p:nvPr>
        </p:nvSpPr>
        <p:spPr>
          <a:xfrm>
            <a:off x="1189038" y="703263"/>
            <a:ext cx="4621212" cy="3465512"/>
          </a:xfrm>
          <a:ln cap="flat"/>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2138698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6D8B1043-7A89-BE4F-BDB7-075B9E37AC88}" type="slidenum">
              <a:rPr kumimoji="0" lang="en-US" altLang="zh-CN" sz="1000">
                <a:solidFill>
                  <a:schemeClr val="tx1"/>
                </a:solidFill>
              </a:rPr>
              <a:pPr/>
              <a:t>72</a:t>
            </a:fld>
            <a:endParaRPr kumimoji="0" lang="en-US" altLang="zh-CN" sz="1000">
              <a:solidFill>
                <a:schemeClr val="tx1"/>
              </a:solidFill>
            </a:endParaRPr>
          </a:p>
        </p:txBody>
      </p:sp>
      <p:sp>
        <p:nvSpPr>
          <p:cNvPr id="59394" name="Rectangle 2"/>
          <p:cNvSpPr>
            <a:spLocks noGrp="1" noRot="1" noChangeAspect="1" noChangeArrowheads="1" noTextEdit="1"/>
          </p:cNvSpPr>
          <p:nvPr>
            <p:ph type="sldImg"/>
          </p:nvPr>
        </p:nvSpPr>
        <p:spPr>
          <a:xfrm>
            <a:off x="1189038" y="703263"/>
            <a:ext cx="4621212" cy="3465512"/>
          </a:xfrm>
          <a:ln cap="flat"/>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1188807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5465544B-D55E-3C4F-BB98-B6DD536540CD}" type="slidenum">
              <a:rPr kumimoji="0" lang="en-US" altLang="zh-CN" sz="1000">
                <a:solidFill>
                  <a:schemeClr val="tx1"/>
                </a:solidFill>
              </a:rPr>
              <a:pPr/>
              <a:t>73</a:t>
            </a:fld>
            <a:endParaRPr kumimoji="0" lang="en-US" altLang="zh-CN" sz="1000">
              <a:solidFill>
                <a:schemeClr val="tx1"/>
              </a:solidFill>
            </a:endParaRPr>
          </a:p>
        </p:txBody>
      </p:sp>
      <p:sp>
        <p:nvSpPr>
          <p:cNvPr id="61442" name="Rectangle 2"/>
          <p:cNvSpPr>
            <a:spLocks noGrp="1" noRot="1" noChangeAspect="1" noChangeArrowheads="1" noTextEdit="1"/>
          </p:cNvSpPr>
          <p:nvPr>
            <p:ph type="sldImg"/>
          </p:nvPr>
        </p:nvSpPr>
        <p:spPr>
          <a:xfrm>
            <a:off x="1189038" y="703263"/>
            <a:ext cx="4621212" cy="3465512"/>
          </a:xfrm>
          <a:ln cap="flat"/>
        </p:spPr>
      </p:sp>
      <p:sp>
        <p:nvSpPr>
          <p:cNvPr id="614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r>
              <a:rPr kumimoji="0" lang="en-US" altLang="zh-CN">
                <a:latin typeface="Times New Roman" charset="0"/>
              </a:rPr>
              <a:t>Blue bold numbers denote members of run 2.</a:t>
            </a:r>
          </a:p>
        </p:txBody>
      </p:sp>
    </p:spTree>
    <p:extLst>
      <p:ext uri="{BB962C8B-B14F-4D97-AF65-F5344CB8AC3E}">
        <p14:creationId xmlns:p14="http://schemas.microsoft.com/office/powerpoint/2010/main" val="89554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en-US" altLang="en-US">
              <a:ea typeface="宋体" charset="-122"/>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09F4B7E8-BCA7-A048-B82E-184D748CB5FE}" type="slidenum">
              <a:rPr kumimoji="0" lang="en-US" altLang="zh-CN" sz="1000">
                <a:solidFill>
                  <a:schemeClr val="tx1"/>
                </a:solidFill>
              </a:rPr>
              <a:pPr/>
              <a:t>10</a:t>
            </a:fld>
            <a:endParaRPr kumimoji="0" lang="en-US" altLang="zh-CN" sz="100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E658A65E-13FE-8F40-A153-23DA3829CE18}" type="slidenum">
              <a:rPr kumimoji="0" lang="en-US" altLang="zh-CN" sz="1000">
                <a:solidFill>
                  <a:schemeClr val="tx1"/>
                </a:solidFill>
              </a:rPr>
              <a:pPr/>
              <a:t>74</a:t>
            </a:fld>
            <a:endParaRPr kumimoji="0" lang="en-US" altLang="zh-CN" sz="1000">
              <a:solidFill>
                <a:schemeClr val="tx1"/>
              </a:solidFill>
            </a:endParaRPr>
          </a:p>
        </p:txBody>
      </p:sp>
      <p:sp>
        <p:nvSpPr>
          <p:cNvPr id="63490" name="Rectangle 2"/>
          <p:cNvSpPr>
            <a:spLocks noGrp="1" noRot="1" noChangeAspect="1" noChangeArrowheads="1" noTextEdit="1"/>
          </p:cNvSpPr>
          <p:nvPr>
            <p:ph type="sldImg"/>
          </p:nvPr>
        </p:nvSpPr>
        <p:spPr>
          <a:xfrm>
            <a:off x="1189038" y="703263"/>
            <a:ext cx="4621212" cy="3465512"/>
          </a:xfrm>
          <a:ln cap="flat"/>
        </p:spPr>
      </p:sp>
      <p:sp>
        <p:nvSpPr>
          <p:cNvPr id="634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35366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7981B75A-15CD-204F-B528-8554741B06BE}" type="slidenum">
              <a:rPr kumimoji="0" lang="en-US" altLang="zh-CN" sz="1000">
                <a:solidFill>
                  <a:schemeClr val="tx1"/>
                </a:solidFill>
              </a:rPr>
              <a:pPr/>
              <a:t>75</a:t>
            </a:fld>
            <a:endParaRPr kumimoji="0" lang="en-US" altLang="zh-CN" sz="1000">
              <a:solidFill>
                <a:schemeClr val="tx1"/>
              </a:solidFill>
            </a:endParaRPr>
          </a:p>
        </p:txBody>
      </p:sp>
      <p:sp>
        <p:nvSpPr>
          <p:cNvPr id="65538" name="Rectangle 2"/>
          <p:cNvSpPr>
            <a:spLocks noGrp="1" noRot="1" noChangeAspect="1" noChangeArrowheads="1" noTextEdit="1"/>
          </p:cNvSpPr>
          <p:nvPr>
            <p:ph type="sldImg"/>
          </p:nvPr>
        </p:nvSpPr>
        <p:spPr>
          <a:xfrm>
            <a:off x="1189038" y="703263"/>
            <a:ext cx="4621212" cy="3465512"/>
          </a:xfrm>
          <a:ln cap="flat"/>
        </p:spPr>
      </p:sp>
      <p:sp>
        <p:nvSpPr>
          <p:cNvPr id="655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373900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a:ln/>
        </p:spPr>
      </p:sp>
      <p:sp>
        <p:nvSpPr>
          <p:cNvPr id="74754"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a:latin typeface="Times New Roman" charset="0"/>
              </a:rPr>
              <a:t>Reverse of Sorted input: Worst case</a:t>
            </a:r>
            <a:endParaRPr lang="zh-CN" altLang="en-US">
              <a:latin typeface="Times New Roman" charset="0"/>
            </a:endParaRPr>
          </a:p>
        </p:txBody>
      </p:sp>
      <p:sp>
        <p:nvSpPr>
          <p:cNvPr id="4" name="幻灯片编号占位符 3"/>
          <p:cNvSpPr>
            <a:spLocks noGrp="1"/>
          </p:cNvSpPr>
          <p:nvPr>
            <p:ph type="sldNum" sz="quarter" idx="5"/>
          </p:nvPr>
        </p:nvSpPr>
        <p:spPr/>
        <p:txBody>
          <a:bodyPr/>
          <a:lstStyle/>
          <a:p>
            <a:pPr>
              <a:defRPr/>
            </a:pPr>
            <a:fld id="{A2F58B1F-6103-BF4A-B5FD-4235577A6BC2}" type="slidenum">
              <a:rPr lang="en-US" altLang="zh-CN" smtClean="0"/>
              <a:pPr>
                <a:defRPr/>
              </a:pPr>
              <a:t>76</a:t>
            </a:fld>
            <a:endParaRPr lang="en-US" altLang="zh-CN"/>
          </a:p>
        </p:txBody>
      </p:sp>
    </p:spTree>
    <p:extLst>
      <p:ext uri="{BB962C8B-B14F-4D97-AF65-F5344CB8AC3E}">
        <p14:creationId xmlns:p14="http://schemas.microsoft.com/office/powerpoint/2010/main" val="939983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5B405CB1-C29A-0848-B0F4-05A6FDCCF049}" type="slidenum">
              <a:rPr kumimoji="0" lang="en-US" altLang="zh-CN" sz="1000">
                <a:solidFill>
                  <a:schemeClr val="tx1"/>
                </a:solidFill>
              </a:rPr>
              <a:pPr/>
              <a:t>77</a:t>
            </a:fld>
            <a:endParaRPr kumimoji="0" lang="en-US" altLang="zh-CN" sz="1000">
              <a:solidFill>
                <a:schemeClr val="tx1"/>
              </a:solidFill>
            </a:endParaRPr>
          </a:p>
        </p:txBody>
      </p:sp>
      <p:sp>
        <p:nvSpPr>
          <p:cNvPr id="73730" name="Rectangle 2"/>
          <p:cNvSpPr>
            <a:spLocks noGrp="1" noRot="1" noChangeAspect="1" noChangeArrowheads="1" noTextEdit="1"/>
          </p:cNvSpPr>
          <p:nvPr>
            <p:ph type="sldImg"/>
          </p:nvPr>
        </p:nvSpPr>
        <p:spPr>
          <a:xfrm>
            <a:off x="1189038" y="703263"/>
            <a:ext cx="4621212" cy="3465512"/>
          </a:xfrm>
          <a:ln cap="flat"/>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594" tIns="46798" rIns="93594" bIns="46798"/>
          <a:lstStyle/>
          <a:p>
            <a:endParaRPr kumimoji="0" lang="en-US">
              <a:latin typeface="Times New Roman" charset="0"/>
            </a:endParaRPr>
          </a:p>
        </p:txBody>
      </p:sp>
    </p:spTree>
    <p:extLst>
      <p:ext uri="{BB962C8B-B14F-4D97-AF65-F5344CB8AC3E}">
        <p14:creationId xmlns:p14="http://schemas.microsoft.com/office/powerpoint/2010/main" val="1735139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fld id="{E9E53E3B-E142-4745-8A1C-359A7CB13570}" type="slidenum">
              <a:rPr kumimoji="0" lang="en-US" altLang="zh-CN" sz="1000">
                <a:solidFill>
                  <a:schemeClr val="tx1"/>
                </a:solidFill>
              </a:rPr>
              <a:pPr/>
              <a:t>83</a:t>
            </a:fld>
            <a:endParaRPr kumimoji="0" lang="en-US" altLang="zh-CN" sz="1000">
              <a:solidFill>
                <a:schemeClr val="tx1"/>
              </a:solidFill>
            </a:endParaRPr>
          </a:p>
        </p:txBody>
      </p:sp>
      <p:sp>
        <p:nvSpPr>
          <p:cNvPr id="19458"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rPr>
              <a:t>Note that we may have some unutilized memory.</a:t>
            </a:r>
          </a:p>
        </p:txBody>
      </p:sp>
    </p:spTree>
    <p:extLst>
      <p:ext uri="{BB962C8B-B14F-4D97-AF65-F5344CB8AC3E}">
        <p14:creationId xmlns:p14="http://schemas.microsoft.com/office/powerpoint/2010/main" val="1312802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837E1F99-AE84-6247-8CEF-405C2F2045DF}" type="slidenum">
              <a:rPr kumimoji="0" lang="en-US" altLang="zh-CN" sz="1000">
                <a:solidFill>
                  <a:schemeClr val="tx1"/>
                </a:solidFill>
              </a:rPr>
              <a:pPr/>
              <a:t>92</a:t>
            </a:fld>
            <a:endParaRPr kumimoji="0" lang="en-US" altLang="zh-CN" sz="1000">
              <a:solidFill>
                <a:schemeClr val="tx1"/>
              </a:solidFill>
            </a:endParaRPr>
          </a:p>
        </p:txBody>
      </p:sp>
      <p:sp>
        <p:nvSpPr>
          <p:cNvPr id="29698"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sz="1400" dirty="0">
                <a:latin typeface="Times New Roman" charset="0"/>
                <a:ea typeface="宋体" charset="-122"/>
              </a:rPr>
              <a:t>The first time through the repeat-until loop we can</a:t>
            </a:r>
            <a:r>
              <a:rPr kumimoji="0" lang="en-US" altLang="en-US" sz="1400" dirty="0">
                <a:latin typeface="Times New Roman" charset="0"/>
                <a:ea typeface="宋体" charset="-122"/>
              </a:rPr>
              <a:t>’</a:t>
            </a:r>
            <a:r>
              <a:rPr kumimoji="0" lang="en-US" altLang="zh-CN" sz="1400" dirty="0">
                <a:latin typeface="Times New Roman" charset="0"/>
                <a:ea typeface="宋体" charset="-122"/>
              </a:rPr>
              <a:t>t have this problem, because at this time the output buffer has to get full before or at the same time an input buffer gets empty. In future iterations, during the k-way merge starts, we have one buffer being output, one being input, and k buffer loads in remaining buffers. For purposes of data analysis, we count each block input as a full block even though it may have an end of run marker in the middle.</a:t>
            </a:r>
          </a:p>
        </p:txBody>
      </p:sp>
    </p:spTree>
    <p:extLst>
      <p:ext uri="{BB962C8B-B14F-4D97-AF65-F5344CB8AC3E}">
        <p14:creationId xmlns:p14="http://schemas.microsoft.com/office/powerpoint/2010/main" val="149399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AD1B884F-F03B-6841-9F4A-B7EB7BBBD3F3}" type="slidenum">
              <a:rPr kumimoji="0" lang="en-US" altLang="zh-CN" sz="1000">
                <a:solidFill>
                  <a:schemeClr val="tx1"/>
                </a:solidFill>
              </a:rPr>
              <a:pPr/>
              <a:t>93</a:t>
            </a:fld>
            <a:endParaRPr kumimoji="0" lang="en-US" altLang="zh-CN" sz="1000">
              <a:solidFill>
                <a:schemeClr val="tx1"/>
              </a:solidFill>
            </a:endParaRPr>
          </a:p>
        </p:txBody>
      </p:sp>
      <p:sp>
        <p:nvSpPr>
          <p:cNvPr id="31746"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ea typeface="宋体" charset="-122"/>
              </a:rPr>
              <a:t>By induction on iteration number of repeat-until loop. If failure occurs, haven</a:t>
            </a:r>
            <a:r>
              <a:rPr kumimoji="0" lang="en-US" altLang="en-US">
                <a:latin typeface="Times New Roman" charset="0"/>
                <a:ea typeface="宋体" charset="-122"/>
              </a:rPr>
              <a:t>’</a:t>
            </a:r>
            <a:r>
              <a:rPr kumimoji="0" lang="en-US" altLang="zh-CN">
                <a:latin typeface="Times New Roman" charset="0"/>
                <a:ea typeface="宋体" charset="-122"/>
              </a:rPr>
              <a:t>t read end-of-run marker for run whose next buffer is needed (more precisely, the block with this end marker hasn</a:t>
            </a:r>
            <a:r>
              <a:rPr kumimoji="0" lang="en-US" altLang="en-US">
                <a:latin typeface="Times New Roman" charset="0"/>
                <a:ea typeface="宋体" charset="-122"/>
              </a:rPr>
              <a:t>’</a:t>
            </a:r>
            <a:r>
              <a:rPr kumimoji="0" lang="en-US" altLang="zh-CN">
                <a:latin typeface="Times New Roman" charset="0"/>
                <a:ea typeface="宋体" charset="-122"/>
              </a:rPr>
              <a:t>t yet been placed in the queue). So, up to now we have been reading and writing at same rate.</a:t>
            </a:r>
          </a:p>
        </p:txBody>
      </p:sp>
    </p:spTree>
    <p:extLst>
      <p:ext uri="{BB962C8B-B14F-4D97-AF65-F5344CB8AC3E}">
        <p14:creationId xmlns:p14="http://schemas.microsoft.com/office/powerpoint/2010/main" val="5620010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601622BE-0EEC-0144-9CE3-E35B58ABAEC2}" type="slidenum">
              <a:rPr kumimoji="0" lang="en-US" altLang="zh-CN" sz="1000">
                <a:solidFill>
                  <a:schemeClr val="tx1"/>
                </a:solidFill>
              </a:rPr>
              <a:pPr/>
              <a:t>96</a:t>
            </a:fld>
            <a:endParaRPr kumimoji="0" lang="en-US" altLang="zh-CN" sz="1000">
              <a:solidFill>
                <a:schemeClr val="tx1"/>
              </a:solidFill>
            </a:endParaRPr>
          </a:p>
        </p:txBody>
      </p:sp>
      <p:sp>
        <p:nvSpPr>
          <p:cNvPr id="35842"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latin typeface="Times New Roman" charset="0"/>
                <a:ea typeface="宋体" charset="-122"/>
              </a:rPr>
              <a:t>By induction on iteration number of repeat-until loop. Again, as we are trying to read a next buffer, read and write have so far progressed at same rate.</a:t>
            </a:r>
          </a:p>
        </p:txBody>
      </p:sp>
    </p:spTree>
    <p:extLst>
      <p:ext uri="{BB962C8B-B14F-4D97-AF65-F5344CB8AC3E}">
        <p14:creationId xmlns:p14="http://schemas.microsoft.com/office/powerpoint/2010/main" val="14440198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Times New Roman" charset="0"/>
                <a:ea typeface="宋体" charset="-122"/>
              </a:rPr>
              <a:t>In practice, we may not have an ability to make these equal as block size may be limited by OS.</a:t>
            </a: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5D95DD76-52FC-1945-AE2F-652935B334BA}" type="slidenum">
              <a:rPr kumimoji="0" lang="en-US" altLang="zh-CN" sz="1000">
                <a:solidFill>
                  <a:schemeClr val="tx1"/>
                </a:solidFill>
              </a:rPr>
              <a:pPr/>
              <a:t>98</a:t>
            </a:fld>
            <a:endParaRPr kumimoji="0" lang="en-US" altLang="zh-CN" sz="1000">
              <a:solidFill>
                <a:schemeClr val="tx1"/>
              </a:solidFill>
            </a:endParaRPr>
          </a:p>
        </p:txBody>
      </p:sp>
    </p:spTree>
    <p:extLst>
      <p:ext uri="{BB962C8B-B14F-4D97-AF65-F5344CB8AC3E}">
        <p14:creationId xmlns:p14="http://schemas.microsoft.com/office/powerpoint/2010/main" val="189795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A442F48F-ABE8-7643-8171-36834CF35834}" type="slidenum">
              <a:rPr kumimoji="0" lang="en-US" altLang="zh-CN" sz="1000">
                <a:solidFill>
                  <a:schemeClr val="tx1"/>
                </a:solidFill>
              </a:rPr>
              <a:pPr/>
              <a:t>11</a:t>
            </a:fld>
            <a:endParaRPr kumimoji="0" lang="en-US" altLang="zh-CN" sz="1000">
              <a:solidFill>
                <a:schemeClr val="tx1"/>
              </a:solidFill>
            </a:endParaRPr>
          </a:p>
        </p:txBody>
      </p:sp>
      <p:sp>
        <p:nvSpPr>
          <p:cNvPr id="40962"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The 4 separate arrays are x, x[0], x[1], and x[2]. When you access x[0][0], a cache-line load is brought into L2 from main memory.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49D1EA7F-306D-C440-83AA-0A04DEDC10E2}" type="slidenum">
              <a:rPr kumimoji="0" lang="en-US" altLang="zh-CN" sz="1000">
                <a:solidFill>
                  <a:schemeClr val="tx1"/>
                </a:solidFill>
              </a:rPr>
              <a:pPr/>
              <a:t>12</a:t>
            </a:fld>
            <a:endParaRPr kumimoji="0" lang="en-US" altLang="zh-CN" sz="1000">
              <a:solidFill>
                <a:schemeClr val="tx1"/>
              </a:solidFill>
            </a:endParaRPr>
          </a:p>
        </p:txBody>
      </p:sp>
      <p:sp>
        <p:nvSpPr>
          <p:cNvPr id="43010" name="Rectangle 2"/>
          <p:cNvSpPr>
            <a:spLocks noGrp="1" noRot="1" noChangeAspect="1" noChangeArrowheads="1" noTextEdit="1"/>
          </p:cNvSpPr>
          <p:nvPr>
            <p:ph type="sldImg"/>
          </p:nvPr>
        </p:nvSpPr>
        <p:spPr>
          <a:solidFill>
            <a:srgbClr val="FFFFFF"/>
          </a:solidFill>
          <a:ln/>
        </p:spPr>
      </p:sp>
      <p:sp>
        <p:nvSpPr>
          <p:cNvPr id="43011"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For analysis, assume a one-level cache with an LRU replacement policy.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39E25252-1720-7C4C-945E-F86BF6A99470}" type="slidenum">
              <a:rPr kumimoji="0" lang="en-US" altLang="zh-CN" sz="1000">
                <a:solidFill>
                  <a:schemeClr val="tx1"/>
                </a:solidFill>
              </a:rPr>
              <a:pPr/>
              <a:t>13</a:t>
            </a:fld>
            <a:endParaRPr kumimoji="0" lang="en-US" altLang="zh-CN" sz="1000">
              <a:solidFill>
                <a:schemeClr val="tx1"/>
              </a:solidFill>
            </a:endParaRPr>
          </a:p>
        </p:txBody>
      </p:sp>
      <p:sp>
        <p:nvSpPr>
          <p:cNvPr id="45058" name="Rectangle 2"/>
          <p:cNvSpPr>
            <a:spLocks noGrp="1" noRot="1" noChangeAspect="1" noChangeArrowheads="1" noTextEdit="1"/>
          </p:cNvSpPr>
          <p:nvPr>
            <p:ph type="sldImg"/>
          </p:nvPr>
        </p:nvSpPr>
        <p:spPr>
          <a:solidFill>
            <a:srgbClr val="FFFFFF"/>
          </a:solidFill>
          <a:ln/>
        </p:spPr>
      </p:sp>
      <p:sp>
        <p:nvSpPr>
          <p:cNvPr id="45059"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The analyses is rather simplistic. An accurate analysis would need to know the cache line replacement strategy in use (direct mapped, random, LRU,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en-US" altLang="en-US">
              <a:ea typeface="宋体" charset="-122"/>
            </a:endParaRPr>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7E275B45-2D8C-A84E-A15B-9F859847692B}" type="slidenum">
              <a:rPr kumimoji="0" lang="en-US" altLang="zh-CN" sz="1000">
                <a:solidFill>
                  <a:schemeClr val="tx1"/>
                </a:solidFill>
              </a:rPr>
              <a:pPr/>
              <a:t>14</a:t>
            </a:fld>
            <a:endParaRPr kumimoji="0" lang="en-US" altLang="zh-CN" sz="10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fld id="{A046D9CF-12D7-3E4C-9BCF-E9737A42D876}" type="slidenum">
              <a:rPr kumimoji="0" lang="en-US" altLang="zh-CN" sz="1000">
                <a:solidFill>
                  <a:schemeClr val="tx1"/>
                </a:solidFill>
              </a:rPr>
              <a:pPr/>
              <a:t>20</a:t>
            </a:fld>
            <a:endParaRPr kumimoji="0" lang="en-US" altLang="zh-CN" sz="1000">
              <a:solidFill>
                <a:schemeClr val="tx1"/>
              </a:solidFill>
            </a:endParaRPr>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p:spPr>
        <p:txBody>
          <a:bodyPr/>
          <a:lstStyle/>
          <a:p>
            <a:r>
              <a:rPr kumimoji="0" lang="en-US" altLang="zh-CN">
                <a:ea typeface="宋体" charset="-122"/>
              </a:rPr>
              <a:t>Middle group size is 1. In external sort adaptation, we make middle group as large as possible.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9E2AD93-D15C-E942-BAE4-F7462FD1AA27}" type="slidenum">
              <a:rPr lang="en-US" altLang="zh-CN"/>
              <a:pPr/>
              <a:t>‹#›</a:t>
            </a:fld>
            <a:endParaRPr lang="en-US" altLang="zh-CN"/>
          </a:p>
        </p:txBody>
      </p:sp>
    </p:spTree>
    <p:extLst>
      <p:ext uri="{BB962C8B-B14F-4D97-AF65-F5344CB8AC3E}">
        <p14:creationId xmlns:p14="http://schemas.microsoft.com/office/powerpoint/2010/main" val="175328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0DFD348-F45A-384D-9BC2-278EFAEF050B}" type="slidenum">
              <a:rPr lang="en-US" altLang="zh-CN"/>
              <a:pPr/>
              <a:t>‹#›</a:t>
            </a:fld>
            <a:endParaRPr lang="en-US" altLang="zh-CN"/>
          </a:p>
        </p:txBody>
      </p:sp>
    </p:spTree>
    <p:extLst>
      <p:ext uri="{BB962C8B-B14F-4D97-AF65-F5344CB8AC3E}">
        <p14:creationId xmlns:p14="http://schemas.microsoft.com/office/powerpoint/2010/main" val="132044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EE7FD08-FD12-DB4E-9ED2-B7AF50065FE4}" type="slidenum">
              <a:rPr lang="en-US" altLang="zh-CN"/>
              <a:pPr/>
              <a:t>‹#›</a:t>
            </a:fld>
            <a:endParaRPr lang="en-US" altLang="zh-CN"/>
          </a:p>
        </p:txBody>
      </p:sp>
    </p:spTree>
    <p:extLst>
      <p:ext uri="{BB962C8B-B14F-4D97-AF65-F5344CB8AC3E}">
        <p14:creationId xmlns:p14="http://schemas.microsoft.com/office/powerpoint/2010/main" val="656653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59BB308-034C-B842-9679-D62BC9A31708}" type="slidenum">
              <a:rPr lang="en-US" altLang="zh-CN"/>
              <a:pPr/>
              <a:t>‹#›</a:t>
            </a:fld>
            <a:endParaRPr lang="en-US" altLang="zh-CN"/>
          </a:p>
        </p:txBody>
      </p:sp>
    </p:spTree>
    <p:extLst>
      <p:ext uri="{BB962C8B-B14F-4D97-AF65-F5344CB8AC3E}">
        <p14:creationId xmlns:p14="http://schemas.microsoft.com/office/powerpoint/2010/main" val="459836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EC50DA2-3237-E64F-BBF8-90A64A6BEE58}" type="slidenum">
              <a:rPr lang="en-US" altLang="zh-CN"/>
              <a:pPr/>
              <a:t>‹#›</a:t>
            </a:fld>
            <a:endParaRPr lang="en-US" altLang="zh-CN"/>
          </a:p>
        </p:txBody>
      </p:sp>
    </p:spTree>
    <p:extLst>
      <p:ext uri="{BB962C8B-B14F-4D97-AF65-F5344CB8AC3E}">
        <p14:creationId xmlns:p14="http://schemas.microsoft.com/office/powerpoint/2010/main" val="183404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BAEDB39-F7E0-8243-9CD8-BA833D8AF76C}" type="slidenum">
              <a:rPr lang="en-US" altLang="zh-CN"/>
              <a:pPr/>
              <a:t>‹#›</a:t>
            </a:fld>
            <a:endParaRPr lang="en-US" altLang="zh-CN"/>
          </a:p>
        </p:txBody>
      </p:sp>
    </p:spTree>
    <p:extLst>
      <p:ext uri="{BB962C8B-B14F-4D97-AF65-F5344CB8AC3E}">
        <p14:creationId xmlns:p14="http://schemas.microsoft.com/office/powerpoint/2010/main" val="196134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F931E06-AB37-BA45-B5FC-900625649543}" type="slidenum">
              <a:rPr lang="en-US" altLang="zh-CN"/>
              <a:pPr/>
              <a:t>‹#›</a:t>
            </a:fld>
            <a:endParaRPr lang="en-US" altLang="zh-CN"/>
          </a:p>
        </p:txBody>
      </p:sp>
    </p:spTree>
    <p:extLst>
      <p:ext uri="{BB962C8B-B14F-4D97-AF65-F5344CB8AC3E}">
        <p14:creationId xmlns:p14="http://schemas.microsoft.com/office/powerpoint/2010/main" val="44692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AE0C64F-34B7-FA49-8AF9-16E0E650C4A1}" type="slidenum">
              <a:rPr lang="en-US" altLang="zh-CN"/>
              <a:pPr/>
              <a:t>‹#›</a:t>
            </a:fld>
            <a:endParaRPr lang="en-US" altLang="zh-CN"/>
          </a:p>
        </p:txBody>
      </p:sp>
    </p:spTree>
    <p:extLst>
      <p:ext uri="{BB962C8B-B14F-4D97-AF65-F5344CB8AC3E}">
        <p14:creationId xmlns:p14="http://schemas.microsoft.com/office/powerpoint/2010/main" val="1789994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7160FA4-B3C2-D04A-9352-9D7D2ACBC535}" type="slidenum">
              <a:rPr lang="en-US" altLang="zh-CN"/>
              <a:pPr/>
              <a:t>‹#›</a:t>
            </a:fld>
            <a:endParaRPr lang="en-US" altLang="zh-CN"/>
          </a:p>
        </p:txBody>
      </p:sp>
    </p:spTree>
    <p:extLst>
      <p:ext uri="{BB962C8B-B14F-4D97-AF65-F5344CB8AC3E}">
        <p14:creationId xmlns:p14="http://schemas.microsoft.com/office/powerpoint/2010/main" val="340142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5B8A165-8FEA-C741-AE3C-46E4AAF246DD}" type="slidenum">
              <a:rPr lang="en-US" altLang="zh-CN"/>
              <a:pPr/>
              <a:t>‹#›</a:t>
            </a:fld>
            <a:endParaRPr lang="en-US" altLang="zh-CN"/>
          </a:p>
        </p:txBody>
      </p:sp>
    </p:spTree>
    <p:extLst>
      <p:ext uri="{BB962C8B-B14F-4D97-AF65-F5344CB8AC3E}">
        <p14:creationId xmlns:p14="http://schemas.microsoft.com/office/powerpoint/2010/main" val="169999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60AE4C-74D5-0B4C-8B94-F873431948F2}" type="slidenum">
              <a:rPr lang="en-US" altLang="zh-CN"/>
              <a:pPr/>
              <a:t>‹#›</a:t>
            </a:fld>
            <a:endParaRPr lang="en-US" altLang="zh-CN"/>
          </a:p>
        </p:txBody>
      </p:sp>
    </p:spTree>
    <p:extLst>
      <p:ext uri="{BB962C8B-B14F-4D97-AF65-F5344CB8AC3E}">
        <p14:creationId xmlns:p14="http://schemas.microsoft.com/office/powerpoint/2010/main" val="103197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319628DE-93C4-6746-8AEB-1CDC8550B399}" type="slidenum">
              <a:rPr lang="en-US" altLang="zh-CN"/>
              <a:pPr/>
              <a:t>‹#›</a:t>
            </a:fld>
            <a:endParaRPr lang="en-US" altLang="zh-CN"/>
          </a:p>
        </p:txBody>
      </p:sp>
    </p:spTree>
    <p:extLst>
      <p:ext uri="{BB962C8B-B14F-4D97-AF65-F5344CB8AC3E}">
        <p14:creationId xmlns:p14="http://schemas.microsoft.com/office/powerpoint/2010/main" val="1816193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41FE19B-C59F-134E-98F1-37D18CD7BDE2}" type="slidenum">
              <a:rPr lang="en-US" altLang="zh-CN"/>
              <a:pPr/>
              <a:t>‹#›</a:t>
            </a:fld>
            <a:endParaRPr lang="en-US" altLang="zh-CN"/>
          </a:p>
        </p:txBody>
      </p:sp>
    </p:spTree>
    <p:extLst>
      <p:ext uri="{BB962C8B-B14F-4D97-AF65-F5344CB8AC3E}">
        <p14:creationId xmlns:p14="http://schemas.microsoft.com/office/powerpoint/2010/main" val="1347774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7607114-AD88-814C-833B-96AC5602F792}" type="slidenum">
              <a:rPr lang="en-US" altLang="zh-CN"/>
              <a:pPr/>
              <a:t>‹#›</a:t>
            </a:fld>
            <a:endParaRPr lang="en-US" altLang="zh-CN"/>
          </a:p>
        </p:txBody>
      </p:sp>
    </p:spTree>
    <p:extLst>
      <p:ext uri="{BB962C8B-B14F-4D97-AF65-F5344CB8AC3E}">
        <p14:creationId xmlns:p14="http://schemas.microsoft.com/office/powerpoint/2010/main" val="389218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4DE236E-B3B4-244B-BE76-55E10CAFEDD8}" type="slidenum">
              <a:rPr lang="en-US" altLang="zh-CN"/>
              <a:pPr/>
              <a:t>‹#›</a:t>
            </a:fld>
            <a:endParaRPr lang="en-US" altLang="zh-CN"/>
          </a:p>
        </p:txBody>
      </p:sp>
    </p:spTree>
    <p:extLst>
      <p:ext uri="{BB962C8B-B14F-4D97-AF65-F5344CB8AC3E}">
        <p14:creationId xmlns:p14="http://schemas.microsoft.com/office/powerpoint/2010/main" val="3658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2A6946B-EA4B-7A42-9037-B92D04210C9F}" type="slidenum">
              <a:rPr lang="en-US" altLang="zh-CN"/>
              <a:pPr/>
              <a:t>‹#›</a:t>
            </a:fld>
            <a:endParaRPr lang="en-US" altLang="zh-CN"/>
          </a:p>
        </p:txBody>
      </p:sp>
    </p:spTree>
    <p:extLst>
      <p:ext uri="{BB962C8B-B14F-4D97-AF65-F5344CB8AC3E}">
        <p14:creationId xmlns:p14="http://schemas.microsoft.com/office/powerpoint/2010/main" val="43131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8A4910CC-7909-D743-9EEA-F83704342032}" type="slidenum">
              <a:rPr lang="en-US" altLang="zh-CN"/>
              <a:pPr/>
              <a:t>‹#›</a:t>
            </a:fld>
            <a:endParaRPr lang="en-US" altLang="zh-CN"/>
          </a:p>
        </p:txBody>
      </p:sp>
    </p:spTree>
    <p:extLst>
      <p:ext uri="{BB962C8B-B14F-4D97-AF65-F5344CB8AC3E}">
        <p14:creationId xmlns:p14="http://schemas.microsoft.com/office/powerpoint/2010/main" val="127529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3BCE4F91-AC8C-6247-8FF2-F1C2219815F2}" type="slidenum">
              <a:rPr lang="en-US" altLang="zh-CN"/>
              <a:pPr/>
              <a:t>‹#›</a:t>
            </a:fld>
            <a:endParaRPr lang="en-US" altLang="zh-CN"/>
          </a:p>
        </p:txBody>
      </p:sp>
    </p:spTree>
    <p:extLst>
      <p:ext uri="{BB962C8B-B14F-4D97-AF65-F5344CB8AC3E}">
        <p14:creationId xmlns:p14="http://schemas.microsoft.com/office/powerpoint/2010/main" val="191283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F97CE16B-840A-3E4D-B27D-9D2696D53294}" type="slidenum">
              <a:rPr lang="en-US" altLang="zh-CN"/>
              <a:pPr/>
              <a:t>‹#›</a:t>
            </a:fld>
            <a:endParaRPr lang="en-US" altLang="zh-CN"/>
          </a:p>
        </p:txBody>
      </p:sp>
    </p:spTree>
    <p:extLst>
      <p:ext uri="{BB962C8B-B14F-4D97-AF65-F5344CB8AC3E}">
        <p14:creationId xmlns:p14="http://schemas.microsoft.com/office/powerpoint/2010/main" val="123793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44A45845-98C4-1F40-A7FA-E6C4E7847CB6}" type="slidenum">
              <a:rPr lang="en-US" altLang="zh-CN"/>
              <a:pPr/>
              <a:t>‹#›</a:t>
            </a:fld>
            <a:endParaRPr lang="en-US" altLang="zh-CN"/>
          </a:p>
        </p:txBody>
      </p:sp>
    </p:spTree>
    <p:extLst>
      <p:ext uri="{BB962C8B-B14F-4D97-AF65-F5344CB8AC3E}">
        <p14:creationId xmlns:p14="http://schemas.microsoft.com/office/powerpoint/2010/main" val="11680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E92B9A86-F7FA-7844-B6F9-94915D418C83}" type="slidenum">
              <a:rPr lang="en-US" altLang="zh-CN"/>
              <a:pPr/>
              <a:t>‹#›</a:t>
            </a:fld>
            <a:endParaRPr lang="en-US" altLang="zh-CN"/>
          </a:p>
        </p:txBody>
      </p:sp>
    </p:spTree>
    <p:extLst>
      <p:ext uri="{BB962C8B-B14F-4D97-AF65-F5344CB8AC3E}">
        <p14:creationId xmlns:p14="http://schemas.microsoft.com/office/powerpoint/2010/main" val="54129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27A272B-5400-7C4B-912E-9C2810B666CF}" type="slidenum">
              <a:rPr lang="en-US" altLang="zh-CN"/>
              <a:pPr/>
              <a:t>‹#›</a:t>
            </a:fld>
            <a:endParaRPr lang="en-US" altLang="zh-CN"/>
          </a:p>
        </p:txBody>
      </p:sp>
    </p:spTree>
    <p:extLst>
      <p:ext uri="{BB962C8B-B14F-4D97-AF65-F5344CB8AC3E}">
        <p14:creationId xmlns:p14="http://schemas.microsoft.com/office/powerpoint/2010/main" val="8138658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tx1"/>
                </a:solidFill>
                <a:ea typeface="宋体" charset="0"/>
                <a:cs typeface="+mn-cs"/>
              </a:defRPr>
            </a:lvl1pPr>
          </a:lstStyle>
          <a:p>
            <a:pPr>
              <a:defRPr/>
            </a:pPr>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tx1"/>
                </a:solidFill>
                <a:ea typeface="宋体" charset="0"/>
                <a:cs typeface="+mn-cs"/>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fld id="{EE98769B-2EC8-DE46-BB63-7497F77BDFB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400">
          <a:solidFill>
            <a:schemeClr val="tx2"/>
          </a:solidFill>
          <a:latin typeface="+mj-lt"/>
          <a:ea typeface="宋体" charset="0"/>
          <a:cs typeface="宋体" charset="0"/>
        </a:defRPr>
      </a:lvl1pPr>
      <a:lvl2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2pPr>
      <a:lvl3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3pPr>
      <a:lvl4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4pPr>
      <a:lvl5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宋体" charset="0"/>
          <a:cs typeface="宋体" charset="0"/>
        </a:defRPr>
      </a:lvl1pPr>
      <a:lvl2pPr marL="742950" indent="-285750" algn="l" rtl="0" eaLnBrk="0" fontAlgn="base" hangingPunct="0">
        <a:spcBef>
          <a:spcPct val="20000"/>
        </a:spcBef>
        <a:spcAft>
          <a:spcPct val="0"/>
        </a:spcAft>
        <a:buClr>
          <a:schemeClr val="hlink"/>
        </a:buClr>
        <a:buFont typeface="Wingdings" charset="2"/>
        <a:buChar char="§"/>
        <a:defRPr kumimoji="1" sz="2800">
          <a:solidFill>
            <a:schemeClr val="tx1"/>
          </a:solidFill>
          <a:latin typeface="+mn-lt"/>
          <a:ea typeface="宋体" charset="0"/>
        </a:defRPr>
      </a:lvl2pPr>
      <a:lvl3pPr marL="1143000" indent="-228600" algn="l" rtl="0" eaLnBrk="0" fontAlgn="base" hangingPunct="0">
        <a:spcBef>
          <a:spcPct val="20000"/>
        </a:spcBef>
        <a:spcAft>
          <a:spcPct val="0"/>
        </a:spcAft>
        <a:buClr>
          <a:schemeClr val="folHlink"/>
        </a:buClr>
        <a:buChar char="•"/>
        <a:defRPr kumimoji="1" sz="2400">
          <a:solidFill>
            <a:schemeClr val="tx1"/>
          </a:solidFill>
          <a:latin typeface="+mn-lt"/>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宋体"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000000"/>
                </a:solidFill>
                <a:ea typeface="宋体"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rgbClr val="000000"/>
                </a:solidFill>
                <a:ea typeface="宋体"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rgbClr val="000000"/>
                </a:solidFill>
              </a:defRPr>
            </a:lvl1pPr>
          </a:lstStyle>
          <a:p>
            <a:fld id="{9795B1B5-F584-6A46-99A7-00A6046BC49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kumimoji="1" sz="4400">
          <a:solidFill>
            <a:schemeClr val="tx2"/>
          </a:solidFill>
          <a:latin typeface="+mj-lt"/>
          <a:ea typeface="宋体" charset="0"/>
          <a:cs typeface="宋体" charset="0"/>
        </a:defRPr>
      </a:lvl1pPr>
      <a:lvl2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2pPr>
      <a:lvl3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3pPr>
      <a:lvl4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4pPr>
      <a:lvl5pPr algn="ctr" rtl="0" eaLnBrk="0" fontAlgn="base" hangingPunct="0">
        <a:spcBef>
          <a:spcPct val="0"/>
        </a:spcBef>
        <a:spcAft>
          <a:spcPct val="0"/>
        </a:spcAft>
        <a:defRPr kumimoji="1" sz="4400">
          <a:solidFill>
            <a:schemeClr val="tx2"/>
          </a:solidFill>
          <a:latin typeface="Times New Roman" charset="0"/>
          <a:ea typeface="宋体" charset="0"/>
          <a:cs typeface="宋体"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宋体" charset="0"/>
          <a:cs typeface="宋体" charset="0"/>
        </a:defRPr>
      </a:lvl1pPr>
      <a:lvl2pPr marL="742950" indent="-285750" algn="l" rtl="0" eaLnBrk="0" fontAlgn="base" hangingPunct="0">
        <a:spcBef>
          <a:spcPct val="20000"/>
        </a:spcBef>
        <a:spcAft>
          <a:spcPct val="0"/>
        </a:spcAft>
        <a:buClr>
          <a:schemeClr val="hlink"/>
        </a:buClr>
        <a:buFont typeface="Wingdings" charset="2"/>
        <a:buChar char="§"/>
        <a:defRPr kumimoji="1" sz="2800">
          <a:solidFill>
            <a:schemeClr val="tx1"/>
          </a:solidFill>
          <a:latin typeface="+mn-lt"/>
          <a:ea typeface="宋体" charset="0"/>
        </a:defRPr>
      </a:lvl2pPr>
      <a:lvl3pPr marL="1143000" indent="-228600" algn="l" rtl="0" eaLnBrk="0" fontAlgn="base" hangingPunct="0">
        <a:spcBef>
          <a:spcPct val="20000"/>
        </a:spcBef>
        <a:spcAft>
          <a:spcPct val="0"/>
        </a:spcAft>
        <a:buClr>
          <a:schemeClr val="folHlink"/>
        </a:buClr>
        <a:buChar char="•"/>
        <a:defRPr kumimoji="1" sz="2400">
          <a:solidFill>
            <a:schemeClr val="tx1"/>
          </a:solidFill>
          <a:latin typeface="+mn-lt"/>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宋体"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Project</a:t>
            </a:r>
            <a:r>
              <a:rPr kumimoji="1" lang="zh-CN" altLang="en-US" dirty="0" smtClean="0"/>
              <a:t> </a:t>
            </a:r>
            <a:r>
              <a:rPr kumimoji="1" lang="en-US" altLang="zh-CN" dirty="0" smtClean="0"/>
              <a:t>1</a:t>
            </a:r>
            <a:endParaRPr kumimoji="1" lang="zh-CN" altLang="en-US" dirty="0"/>
          </a:p>
        </p:txBody>
      </p:sp>
      <p:sp>
        <p:nvSpPr>
          <p:cNvPr id="3" name="副标题 2"/>
          <p:cNvSpPr>
            <a:spLocks noGrp="1"/>
          </p:cNvSpPr>
          <p:nvPr>
            <p:ph type="subTitle" idx="1"/>
          </p:nvPr>
        </p:nvSpPr>
        <p:spPr/>
        <p:txBody>
          <a:bodyPr/>
          <a:lstStyle/>
          <a:p>
            <a:r>
              <a:rPr kumimoji="0" lang="en-US" altLang="zh-CN" dirty="0">
                <a:ea typeface="宋体" charset="-122"/>
              </a:rPr>
              <a:t>External Sorting</a:t>
            </a:r>
            <a:endParaRPr kumimoji="1" lang="zh-CN" altLang="en-US" dirty="0"/>
          </a:p>
        </p:txBody>
      </p:sp>
    </p:spTree>
    <p:extLst>
      <p:ext uri="{BB962C8B-B14F-4D97-AF65-F5344CB8AC3E}">
        <p14:creationId xmlns:p14="http://schemas.microsoft.com/office/powerpoint/2010/main" val="102789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kumimoji="0" lang="en-US" altLang="zh-CN">
                <a:ea typeface="宋体" charset="-122"/>
              </a:rPr>
              <a:t>Matrix Multiplication</a:t>
            </a:r>
          </a:p>
        </p:txBody>
      </p:sp>
      <p:sp>
        <p:nvSpPr>
          <p:cNvPr id="352259" name="Rectangle 3"/>
          <p:cNvSpPr>
            <a:spLocks noGrp="1" noChangeArrowheads="1"/>
          </p:cNvSpPr>
          <p:nvPr>
            <p:ph type="body" idx="1"/>
          </p:nvPr>
        </p:nvSpPr>
        <p:spPr>
          <a:xfrm>
            <a:off x="609600" y="1219200"/>
            <a:ext cx="7772400" cy="2438400"/>
          </a:xfrm>
          <a:solidFill>
            <a:srgbClr val="FFFF66"/>
          </a:solidFill>
        </p:spPr>
        <p:txBody>
          <a:bodyPr/>
          <a:lstStyle/>
          <a:p>
            <a:pPr>
              <a:buFontTx/>
              <a:buNone/>
            </a:pPr>
            <a:r>
              <a:rPr kumimoji="0" lang="en-US" altLang="zh-CN">
                <a:solidFill>
                  <a:schemeClr val="bg1"/>
                </a:solidFill>
                <a:ea typeface="宋体" charset="-122"/>
              </a:rPr>
              <a:t>for</a:t>
            </a:r>
            <a:r>
              <a:rPr kumimoji="0" lang="en-US" altLang="zh-CN">
                <a:ea typeface="宋体" charset="-122"/>
              </a:rPr>
              <a:t> (</a:t>
            </a:r>
            <a:r>
              <a:rPr kumimoji="0" lang="en-US" altLang="zh-CN">
                <a:solidFill>
                  <a:schemeClr val="bg1"/>
                </a:solidFill>
                <a:ea typeface="宋体" charset="-122"/>
              </a:rPr>
              <a:t>int</a:t>
            </a:r>
            <a:r>
              <a:rPr kumimoji="0" lang="en-US" altLang="zh-CN">
                <a:ea typeface="宋体" charset="-122"/>
              </a:rPr>
              <a:t> i = 0; i &lt; n; i++)</a:t>
            </a:r>
          </a:p>
          <a:p>
            <a:pPr>
              <a:buFontTx/>
              <a:buNone/>
            </a:pPr>
            <a:r>
              <a:rPr kumimoji="0" lang="en-US" altLang="zh-CN">
                <a:solidFill>
                  <a:schemeClr val="bg1"/>
                </a:solidFill>
                <a:ea typeface="宋体" charset="-122"/>
              </a:rPr>
              <a:t>   for</a:t>
            </a:r>
            <a:r>
              <a:rPr kumimoji="0" lang="en-US" altLang="zh-CN">
                <a:ea typeface="宋体" charset="-122"/>
              </a:rPr>
              <a:t> (</a:t>
            </a:r>
            <a:r>
              <a:rPr kumimoji="0" lang="en-US" altLang="zh-CN">
                <a:solidFill>
                  <a:schemeClr val="bg1"/>
                </a:solidFill>
                <a:ea typeface="宋体" charset="-122"/>
              </a:rPr>
              <a:t>int</a:t>
            </a:r>
            <a:r>
              <a:rPr kumimoji="0" lang="en-US" altLang="zh-CN">
                <a:ea typeface="宋体" charset="-122"/>
              </a:rPr>
              <a:t> j = 0; j &lt; n; j++)</a:t>
            </a:r>
          </a:p>
          <a:p>
            <a:pPr>
              <a:buFontTx/>
              <a:buNone/>
            </a:pPr>
            <a:r>
              <a:rPr kumimoji="0" lang="en-US" altLang="zh-CN">
                <a:solidFill>
                  <a:schemeClr val="bg1"/>
                </a:solidFill>
                <a:ea typeface="宋体" charset="-122"/>
              </a:rPr>
              <a:t>      for</a:t>
            </a:r>
            <a:r>
              <a:rPr kumimoji="0" lang="en-US" altLang="zh-CN">
                <a:ea typeface="宋体" charset="-122"/>
              </a:rPr>
              <a:t> (</a:t>
            </a:r>
            <a:r>
              <a:rPr kumimoji="0" lang="en-US" altLang="zh-CN">
                <a:solidFill>
                  <a:schemeClr val="bg1"/>
                </a:solidFill>
                <a:ea typeface="宋体" charset="-122"/>
              </a:rPr>
              <a:t>int</a:t>
            </a:r>
            <a:r>
              <a:rPr kumimoji="0" lang="en-US" altLang="zh-CN">
                <a:ea typeface="宋体" charset="-122"/>
              </a:rPr>
              <a:t> k = 0; k &lt; n; k++)</a:t>
            </a:r>
          </a:p>
          <a:p>
            <a:pPr>
              <a:buFontTx/>
              <a:buNone/>
            </a:pPr>
            <a:r>
              <a:rPr kumimoji="0" lang="en-US" altLang="zh-CN">
                <a:ea typeface="宋体" charset="-122"/>
              </a:rPr>
              <a:t>          c[i][j] += a[i][k] * b[k][j];</a:t>
            </a:r>
          </a:p>
        </p:txBody>
      </p:sp>
      <p:sp>
        <p:nvSpPr>
          <p:cNvPr id="352260" name="Text Box 4"/>
          <p:cNvSpPr txBox="1">
            <a:spLocks noChangeArrowheads="1"/>
          </p:cNvSpPr>
          <p:nvPr/>
        </p:nvSpPr>
        <p:spPr bwMode="auto">
          <a:xfrm>
            <a:off x="609600" y="3962400"/>
            <a:ext cx="83820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buClr>
                <a:schemeClr val="tx2"/>
              </a:buClr>
              <a:buFontTx/>
              <a:buChar char="•"/>
            </a:pPr>
            <a:r>
              <a:rPr kumimoji="0" lang="en-US" altLang="zh-CN">
                <a:solidFill>
                  <a:schemeClr val="tx1"/>
                </a:solidFill>
              </a:rPr>
              <a:t> </a:t>
            </a:r>
            <a:r>
              <a:rPr kumimoji="0" lang="en-US" altLang="zh-CN" sz="2800">
                <a:solidFill>
                  <a:schemeClr val="tx1"/>
                </a:solidFill>
              </a:rPr>
              <a:t>ijk, ikj, jik, jki, kij, kji orders of loops yield same result.</a:t>
            </a:r>
          </a:p>
          <a:p>
            <a:pPr>
              <a:spcBef>
                <a:spcPct val="50000"/>
              </a:spcBef>
              <a:buClr>
                <a:schemeClr val="tx2"/>
              </a:buClr>
              <a:buFontTx/>
              <a:buChar char="•"/>
            </a:pPr>
            <a:r>
              <a:rPr kumimoji="0" lang="en-US" altLang="zh-CN" sz="2800">
                <a:solidFill>
                  <a:schemeClr val="tx1"/>
                </a:solidFill>
              </a:rPr>
              <a:t> All perform same number of operations.</a:t>
            </a:r>
          </a:p>
          <a:p>
            <a:pPr>
              <a:spcBef>
                <a:spcPct val="50000"/>
              </a:spcBef>
              <a:buClr>
                <a:schemeClr val="tx2"/>
              </a:buClr>
              <a:buFontTx/>
              <a:buChar char="•"/>
            </a:pPr>
            <a:r>
              <a:rPr kumimoji="0" lang="en-US" altLang="zh-CN" sz="2800">
                <a:solidFill>
                  <a:schemeClr val="tx1"/>
                </a:solidFill>
              </a:rPr>
              <a:t> But run time may differ significantly!</a:t>
            </a:r>
          </a:p>
          <a:p>
            <a:pPr>
              <a:spcBef>
                <a:spcPct val="50000"/>
              </a:spcBef>
              <a:buClr>
                <a:schemeClr val="tx2"/>
              </a:buClr>
              <a:buFontTx/>
              <a:buChar char="•"/>
            </a:pPr>
            <a:endParaRPr kumimoji="0" lang="en-US" altLang="zh-CN" sz="2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gtEl>
                                        <p:attrNameLst>
                                          <p:attrName>style.visibility</p:attrName>
                                        </p:attrNameLst>
                                      </p:cBhvr>
                                      <p:to>
                                        <p:strVal val="visible"/>
                                      </p:to>
                                    </p:set>
                                    <p:anim calcmode="lin" valueType="num">
                                      <p:cBhvr additive="base">
                                        <p:cTn id="7" dur="500" fill="hold"/>
                                        <p:tgtEl>
                                          <p:spTgt spid="352259"/>
                                        </p:tgtEl>
                                        <p:attrNameLst>
                                          <p:attrName>ppt_x</p:attrName>
                                        </p:attrNameLst>
                                      </p:cBhvr>
                                      <p:tavLst>
                                        <p:tav tm="0">
                                          <p:val>
                                            <p:strVal val="0-#ppt_w/2"/>
                                          </p:val>
                                        </p:tav>
                                        <p:tav tm="100000">
                                          <p:val>
                                            <p:strVal val="#ppt_x"/>
                                          </p:val>
                                        </p:tav>
                                      </p:tavLst>
                                    </p:anim>
                                    <p:anim calcmode="lin" valueType="num">
                                      <p:cBhvr additive="base">
                                        <p:cTn id="8" dur="500" fill="hold"/>
                                        <p:tgtEl>
                                          <p:spTgt spid="3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60">
                                            <p:txEl>
                                              <p:pRg st="0" end="0"/>
                                            </p:txEl>
                                          </p:spTgt>
                                        </p:tgtEl>
                                        <p:attrNameLst>
                                          <p:attrName>style.visibility</p:attrName>
                                        </p:attrNameLst>
                                      </p:cBhvr>
                                      <p:to>
                                        <p:strVal val="visible"/>
                                      </p:to>
                                    </p:set>
                                    <p:anim calcmode="lin" valueType="num">
                                      <p:cBhvr additive="base">
                                        <p:cTn id="13" dur="500" fill="hold"/>
                                        <p:tgtEl>
                                          <p:spTgt spid="35226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60">
                                            <p:txEl>
                                              <p:pRg st="1" end="1"/>
                                            </p:txEl>
                                          </p:spTgt>
                                        </p:tgtEl>
                                        <p:attrNameLst>
                                          <p:attrName>style.visibility</p:attrName>
                                        </p:attrNameLst>
                                      </p:cBhvr>
                                      <p:to>
                                        <p:strVal val="visible"/>
                                      </p:to>
                                    </p:set>
                                    <p:anim calcmode="lin" valueType="num">
                                      <p:cBhvr additive="base">
                                        <p:cTn id="19" dur="500" fill="hold"/>
                                        <p:tgtEl>
                                          <p:spTgt spid="35226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60">
                                            <p:txEl>
                                              <p:pRg st="2" end="2"/>
                                            </p:txEl>
                                          </p:spTgt>
                                        </p:tgtEl>
                                        <p:attrNameLst>
                                          <p:attrName>style.visibility</p:attrName>
                                        </p:attrNameLst>
                                      </p:cBhvr>
                                      <p:to>
                                        <p:strVal val="visible"/>
                                      </p:to>
                                    </p:set>
                                    <p:anim calcmode="lin" valueType="num">
                                      <p:cBhvr additive="base">
                                        <p:cTn id="25" dur="500" fill="hold"/>
                                        <p:tgtEl>
                                          <p:spTgt spid="35226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6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nimBg="1" autoUpdateAnimBg="0"/>
      <p:bldP spid="352260"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Requirements</a:t>
            </a:r>
            <a:endParaRPr kumimoji="1" lang="zh-CN" altLang="en-US" dirty="0"/>
          </a:p>
        </p:txBody>
      </p:sp>
      <p:sp>
        <p:nvSpPr>
          <p:cNvPr id="3" name="内容占位符 2"/>
          <p:cNvSpPr>
            <a:spLocks noGrp="1"/>
          </p:cNvSpPr>
          <p:nvPr>
            <p:ph idx="1"/>
          </p:nvPr>
        </p:nvSpPr>
        <p:spPr/>
        <p:txBody>
          <a:bodyPr/>
          <a:lstStyle/>
          <a:p>
            <a:r>
              <a:rPr lang="en-US" altLang="zh-CN" dirty="0" smtClean="0"/>
              <a:t>Allocate</a:t>
            </a:r>
            <a:r>
              <a:rPr lang="zh-CN" altLang="en-US" dirty="0" smtClean="0"/>
              <a:t> </a:t>
            </a:r>
            <a:r>
              <a:rPr lang="en-US" altLang="zh-CN" dirty="0" smtClean="0"/>
              <a:t>as</a:t>
            </a:r>
            <a:r>
              <a:rPr lang="zh-CN" altLang="en-US" dirty="0" smtClean="0"/>
              <a:t> </a:t>
            </a:r>
            <a:r>
              <a:rPr lang="en-US" altLang="zh-CN" dirty="0" smtClean="0"/>
              <a:t>needed</a:t>
            </a:r>
            <a:r>
              <a:rPr lang="zh-CN" altLang="en-US" dirty="0" smtClean="0"/>
              <a:t> </a:t>
            </a:r>
            <a:r>
              <a:rPr lang="en-US" altLang="zh-CN" dirty="0" smtClean="0"/>
              <a:t>strategy</a:t>
            </a:r>
          </a:p>
          <a:p>
            <a:r>
              <a:rPr kumimoji="1" lang="en-US" altLang="zh-CN" dirty="0" smtClean="0"/>
              <a:t>Performance</a:t>
            </a:r>
            <a:r>
              <a:rPr kumimoji="1" lang="zh-CN" altLang="en-US" dirty="0" smtClean="0"/>
              <a:t> </a:t>
            </a:r>
            <a:r>
              <a:rPr kumimoji="1" lang="en-US" altLang="zh-CN" dirty="0" smtClean="0"/>
              <a:t>comparison</a:t>
            </a:r>
            <a:r>
              <a:rPr kumimoji="1" lang="zh-CN" altLang="en-US" dirty="0" smtClean="0"/>
              <a:t> </a:t>
            </a:r>
            <a:r>
              <a:rPr kumimoji="1" lang="en-US" altLang="zh-CN" dirty="0" smtClean="0"/>
              <a:t>&amp;</a:t>
            </a:r>
            <a:r>
              <a:rPr kumimoji="1" lang="zh-CN" altLang="en-US" dirty="0" smtClean="0"/>
              <a:t> </a:t>
            </a:r>
            <a:r>
              <a:rPr kumimoji="1" lang="en-US" altLang="zh-CN" dirty="0" smtClean="0"/>
              <a:t>analysis</a:t>
            </a:r>
            <a:endParaRPr kumimoji="1" lang="zh-CN" altLang="en-US" dirty="0"/>
          </a:p>
        </p:txBody>
      </p:sp>
    </p:spTree>
    <p:extLst>
      <p:ext uri="{BB962C8B-B14F-4D97-AF65-F5344CB8AC3E}">
        <p14:creationId xmlns:p14="http://schemas.microsoft.com/office/powerpoint/2010/main" val="514984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8600" y="152400"/>
            <a:ext cx="8686800" cy="1143000"/>
          </a:xfrm>
          <a:noFill/>
        </p:spPr>
        <p:txBody>
          <a:bodyPr/>
          <a:lstStyle/>
          <a:p>
            <a:r>
              <a:rPr kumimoji="0" lang="en-US" altLang="zh-CN" sz="3600">
                <a:ea typeface="宋体" charset="-122"/>
              </a:rPr>
              <a:t>2D Array Representation In Java, C, and C++</a:t>
            </a:r>
          </a:p>
        </p:txBody>
      </p:sp>
      <p:sp>
        <p:nvSpPr>
          <p:cNvPr id="355331" name="Rectangle 3"/>
          <p:cNvSpPr>
            <a:spLocks noGrp="1" noChangeArrowheads="1"/>
          </p:cNvSpPr>
          <p:nvPr>
            <p:ph type="body" idx="1"/>
          </p:nvPr>
        </p:nvSpPr>
        <p:spPr>
          <a:xfrm>
            <a:off x="609600" y="2590800"/>
            <a:ext cx="2286000" cy="685800"/>
          </a:xfrm>
          <a:noFill/>
        </p:spPr>
        <p:txBody>
          <a:bodyPr/>
          <a:lstStyle/>
          <a:p>
            <a:pPr>
              <a:buFontTx/>
              <a:buNone/>
            </a:pPr>
            <a:r>
              <a:rPr kumimoji="0" lang="en-US" altLang="zh-CN">
                <a:solidFill>
                  <a:schemeClr val="bg1"/>
                </a:solidFill>
                <a:ea typeface="宋体" charset="-122"/>
              </a:rPr>
              <a:t>int x[3][4];</a:t>
            </a:r>
          </a:p>
        </p:txBody>
      </p:sp>
      <p:grpSp>
        <p:nvGrpSpPr>
          <p:cNvPr id="2" name="Group 4"/>
          <p:cNvGrpSpPr>
            <a:grpSpLocks/>
          </p:cNvGrpSpPr>
          <p:nvPr/>
        </p:nvGrpSpPr>
        <p:grpSpPr bwMode="auto">
          <a:xfrm>
            <a:off x="4267200" y="1524000"/>
            <a:ext cx="2959100" cy="2508250"/>
            <a:chOff x="820" y="816"/>
            <a:chExt cx="1864" cy="1580"/>
          </a:xfrm>
        </p:grpSpPr>
        <p:sp>
          <p:nvSpPr>
            <p:cNvPr id="39941" name="Rectangle 5"/>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2" name="Rectangle 6"/>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3" name="Rectangle 7"/>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4" name="Rectangle 8"/>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5" name="Rectangle 9"/>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6" name="Rectangle 10"/>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7" name="Rectangle 11"/>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8" name="Rectangle 12"/>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49" name="Rectangle 13"/>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0" name="Rectangle 14"/>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1" name="Rectangle 15"/>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2" name="Rectangle 16"/>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3" name="Rectangle 17"/>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4" name="Rectangle 18"/>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5" name="Rectangle 19"/>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9956" name="Line 20"/>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9959" name="Rectangle 23"/>
            <p:cNvSpPr>
              <a:spLocks noChangeArrowheads="1"/>
            </p:cNvSpPr>
            <p:nvPr/>
          </p:nvSpPr>
          <p:spPr bwMode="auto">
            <a:xfrm>
              <a:off x="1766" y="1171"/>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a</a:t>
              </a:r>
            </a:p>
          </p:txBody>
        </p:sp>
        <p:sp>
          <p:nvSpPr>
            <p:cNvPr id="39960" name="Rectangle 24"/>
            <p:cNvSpPr>
              <a:spLocks noChangeArrowheads="1"/>
            </p:cNvSpPr>
            <p:nvPr/>
          </p:nvSpPr>
          <p:spPr bwMode="auto">
            <a:xfrm>
              <a:off x="2006" y="11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b</a:t>
              </a:r>
            </a:p>
          </p:txBody>
        </p:sp>
        <p:sp>
          <p:nvSpPr>
            <p:cNvPr id="39961" name="Rectangle 25"/>
            <p:cNvSpPr>
              <a:spLocks noChangeArrowheads="1"/>
            </p:cNvSpPr>
            <p:nvPr/>
          </p:nvSpPr>
          <p:spPr bwMode="auto">
            <a:xfrm>
              <a:off x="2246" y="1171"/>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c</a:t>
              </a:r>
            </a:p>
          </p:txBody>
        </p:sp>
        <p:sp>
          <p:nvSpPr>
            <p:cNvPr id="39962" name="Rectangle 26"/>
            <p:cNvSpPr>
              <a:spLocks noChangeArrowheads="1"/>
            </p:cNvSpPr>
            <p:nvPr/>
          </p:nvSpPr>
          <p:spPr bwMode="auto">
            <a:xfrm>
              <a:off x="2486" y="11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d</a:t>
              </a:r>
            </a:p>
          </p:txBody>
        </p:sp>
        <p:sp>
          <p:nvSpPr>
            <p:cNvPr id="39963" name="Rectangle 27"/>
            <p:cNvSpPr>
              <a:spLocks noChangeArrowheads="1"/>
            </p:cNvSpPr>
            <p:nvPr/>
          </p:nvSpPr>
          <p:spPr bwMode="auto">
            <a:xfrm>
              <a:off x="1766" y="1555"/>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e</a:t>
              </a:r>
            </a:p>
          </p:txBody>
        </p:sp>
        <p:sp>
          <p:nvSpPr>
            <p:cNvPr id="39964" name="Rectangle 28"/>
            <p:cNvSpPr>
              <a:spLocks noChangeArrowheads="1"/>
            </p:cNvSpPr>
            <p:nvPr/>
          </p:nvSpPr>
          <p:spPr bwMode="auto">
            <a:xfrm>
              <a:off x="2006" y="155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f</a:t>
              </a:r>
            </a:p>
          </p:txBody>
        </p:sp>
        <p:sp>
          <p:nvSpPr>
            <p:cNvPr id="39965" name="Rectangle 29"/>
            <p:cNvSpPr>
              <a:spLocks noChangeArrowheads="1"/>
            </p:cNvSpPr>
            <p:nvPr/>
          </p:nvSpPr>
          <p:spPr bwMode="auto">
            <a:xfrm>
              <a:off x="2246" y="15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g</a:t>
              </a:r>
            </a:p>
          </p:txBody>
        </p:sp>
        <p:sp>
          <p:nvSpPr>
            <p:cNvPr id="39966" name="Rectangle 30"/>
            <p:cNvSpPr>
              <a:spLocks noChangeArrowheads="1"/>
            </p:cNvSpPr>
            <p:nvPr/>
          </p:nvSpPr>
          <p:spPr bwMode="auto">
            <a:xfrm>
              <a:off x="2486" y="15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h</a:t>
              </a:r>
            </a:p>
          </p:txBody>
        </p:sp>
        <p:sp>
          <p:nvSpPr>
            <p:cNvPr id="39967" name="Rectangle 31"/>
            <p:cNvSpPr>
              <a:spLocks noChangeArrowheads="1"/>
            </p:cNvSpPr>
            <p:nvPr/>
          </p:nvSpPr>
          <p:spPr bwMode="auto">
            <a:xfrm>
              <a:off x="1766" y="208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i</a:t>
              </a:r>
            </a:p>
          </p:txBody>
        </p:sp>
        <p:sp>
          <p:nvSpPr>
            <p:cNvPr id="39968" name="Rectangle 32"/>
            <p:cNvSpPr>
              <a:spLocks noChangeArrowheads="1"/>
            </p:cNvSpPr>
            <p:nvPr/>
          </p:nvSpPr>
          <p:spPr bwMode="auto">
            <a:xfrm>
              <a:off x="2006" y="208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j</a:t>
              </a:r>
            </a:p>
          </p:txBody>
        </p:sp>
        <p:sp>
          <p:nvSpPr>
            <p:cNvPr id="39969" name="Rectangle 33"/>
            <p:cNvSpPr>
              <a:spLocks noChangeArrowheads="1"/>
            </p:cNvSpPr>
            <p:nvPr/>
          </p:nvSpPr>
          <p:spPr bwMode="auto">
            <a:xfrm>
              <a:off x="2246"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k</a:t>
              </a:r>
            </a:p>
          </p:txBody>
        </p:sp>
        <p:sp>
          <p:nvSpPr>
            <p:cNvPr id="39970" name="Rectangle 34"/>
            <p:cNvSpPr>
              <a:spLocks noChangeArrowheads="1"/>
            </p:cNvSpPr>
            <p:nvPr/>
          </p:nvSpPr>
          <p:spPr bwMode="auto">
            <a:xfrm>
              <a:off x="2486" y="208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000">
                  <a:solidFill>
                    <a:schemeClr val="bg2"/>
                  </a:solidFill>
                </a:rPr>
                <a:t>l</a:t>
              </a:r>
            </a:p>
          </p:txBody>
        </p:sp>
        <p:sp>
          <p:nvSpPr>
            <p:cNvPr id="39971" name="Rectangle 35"/>
            <p:cNvSpPr>
              <a:spLocks noChangeArrowheads="1"/>
            </p:cNvSpPr>
            <p:nvPr/>
          </p:nvSpPr>
          <p:spPr bwMode="auto">
            <a:xfrm>
              <a:off x="912" y="81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hlink"/>
                  </a:solidFill>
                </a:rPr>
                <a:t>x[]</a:t>
              </a:r>
            </a:p>
          </p:txBody>
        </p:sp>
      </p:grpSp>
      <p:sp>
        <p:nvSpPr>
          <p:cNvPr id="355364" name="WordArt 36"/>
          <p:cNvSpPr>
            <a:spLocks noChangeArrowheads="1" noChangeShapeType="1" noTextEdit="1"/>
          </p:cNvSpPr>
          <p:nvPr/>
        </p:nvSpPr>
        <p:spPr bwMode="auto">
          <a:xfrm>
            <a:off x="1905000" y="5334000"/>
            <a:ext cx="573405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chemeClr val="hlink"/>
                </a:solidFill>
                <a:effectLst>
                  <a:outerShdw blurRad="63500" dist="38099" dir="2700000" algn="ctr" rotWithShape="0">
                    <a:srgbClr val="C0C0C0">
                      <a:alpha val="74997"/>
                    </a:srgbClr>
                  </a:outerShdw>
                </a:effectLst>
                <a:latin typeface="Impact" charset="0"/>
                <a:ea typeface="Impact" charset="0"/>
                <a:cs typeface="Impact" charset="0"/>
              </a:rPr>
              <a:t>Array of Arrays Representation</a:t>
            </a:r>
            <a:endParaRPr lang="zh-CN" altLang="en-US" sz="3600" kern="10">
              <a:solidFill>
                <a:schemeClr val="hlink"/>
              </a:solidFill>
              <a:effectLst>
                <a:outerShdw blurRad="63500" dist="38099" dir="2700000" algn="ctr" rotWithShape="0">
                  <a:srgbClr val="C0C0C0">
                    <a:alpha val="74997"/>
                  </a:srgbClr>
                </a:outerShdw>
              </a:effectLst>
              <a:latin typeface="Impact" charset="0"/>
              <a:ea typeface="Impact" charset="0"/>
              <a:cs typeface="Impact"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5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5364"/>
                                        </p:tgtEl>
                                        <p:attrNameLst>
                                          <p:attrName>style.visibility</p:attrName>
                                        </p:attrNameLst>
                                      </p:cBhvr>
                                      <p:to>
                                        <p:strVal val="visible"/>
                                      </p:to>
                                    </p:set>
                                    <p:anim calcmode="lin" valueType="num">
                                      <p:cBhvr additive="base">
                                        <p:cTn id="17" dur="500" fill="hold"/>
                                        <p:tgtEl>
                                          <p:spTgt spid="355364"/>
                                        </p:tgtEl>
                                        <p:attrNameLst>
                                          <p:attrName>ppt_x</p:attrName>
                                        </p:attrNameLst>
                                      </p:cBhvr>
                                      <p:tavLst>
                                        <p:tav tm="0">
                                          <p:val>
                                            <p:strVal val="0-#ppt_w/2"/>
                                          </p:val>
                                        </p:tav>
                                        <p:tav tm="100000">
                                          <p:val>
                                            <p:strVal val="#ppt_x"/>
                                          </p:val>
                                        </p:tav>
                                      </p:tavLst>
                                    </p:anim>
                                    <p:anim calcmode="lin" valueType="num">
                                      <p:cBhvr additive="base">
                                        <p:cTn id="18" dur="500" fill="hold"/>
                                        <p:tgtEl>
                                          <p:spTgt spid="355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P spid="3553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685800" y="0"/>
            <a:ext cx="7772400" cy="685800"/>
          </a:xfrm>
        </p:spPr>
        <p:txBody>
          <a:bodyPr/>
          <a:lstStyle/>
          <a:p>
            <a:r>
              <a:rPr kumimoji="0" lang="en-US" altLang="zh-CN">
                <a:ea typeface="宋体" charset="-122"/>
              </a:rPr>
              <a:t>ijk Order</a:t>
            </a:r>
          </a:p>
        </p:txBody>
      </p:sp>
      <p:grpSp>
        <p:nvGrpSpPr>
          <p:cNvPr id="2" name="Group 3"/>
          <p:cNvGrpSpPr>
            <a:grpSpLocks/>
          </p:cNvGrpSpPr>
          <p:nvPr/>
        </p:nvGrpSpPr>
        <p:grpSpPr bwMode="auto">
          <a:xfrm>
            <a:off x="152400" y="2743200"/>
            <a:ext cx="2895600" cy="4000500"/>
            <a:chOff x="192" y="816"/>
            <a:chExt cx="1824" cy="2520"/>
          </a:xfrm>
        </p:grpSpPr>
        <p:sp>
          <p:nvSpPr>
            <p:cNvPr id="42021" name="Text Box 4"/>
            <p:cNvSpPr txBox="1">
              <a:spLocks noChangeArrowheads="1"/>
            </p:cNvSpPr>
            <p:nvPr/>
          </p:nvSpPr>
          <p:spPr bwMode="auto">
            <a:xfrm>
              <a:off x="240"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2" name="Text Box 5"/>
            <p:cNvSpPr txBox="1">
              <a:spLocks noChangeArrowheads="1"/>
            </p:cNvSpPr>
            <p:nvPr/>
          </p:nvSpPr>
          <p:spPr bwMode="auto">
            <a:xfrm>
              <a:off x="240"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3" name="Text Box 6"/>
            <p:cNvSpPr txBox="1">
              <a:spLocks noChangeArrowheads="1"/>
            </p:cNvSpPr>
            <p:nvPr/>
          </p:nvSpPr>
          <p:spPr bwMode="auto">
            <a:xfrm>
              <a:off x="240"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4" name="Text Box 7"/>
            <p:cNvSpPr txBox="1">
              <a:spLocks noChangeArrowheads="1"/>
            </p:cNvSpPr>
            <p:nvPr/>
          </p:nvSpPr>
          <p:spPr bwMode="auto">
            <a:xfrm>
              <a:off x="240"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5" name="Text Box 8"/>
            <p:cNvSpPr txBox="1">
              <a:spLocks noChangeArrowheads="1"/>
            </p:cNvSpPr>
            <p:nvPr/>
          </p:nvSpPr>
          <p:spPr bwMode="auto">
            <a:xfrm>
              <a:off x="240"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6" name="Text Box 9"/>
            <p:cNvSpPr txBox="1">
              <a:spLocks noChangeArrowheads="1"/>
            </p:cNvSpPr>
            <p:nvPr/>
          </p:nvSpPr>
          <p:spPr bwMode="auto">
            <a:xfrm>
              <a:off x="240"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27" name="Line 10"/>
            <p:cNvSpPr>
              <a:spLocks noChangeShapeType="1"/>
            </p:cNvSpPr>
            <p:nvPr/>
          </p:nvSpPr>
          <p:spPr bwMode="auto">
            <a:xfrm>
              <a:off x="192"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8" name="Line 11"/>
            <p:cNvSpPr>
              <a:spLocks noChangeShapeType="1"/>
            </p:cNvSpPr>
            <p:nvPr/>
          </p:nvSpPr>
          <p:spPr bwMode="auto">
            <a:xfrm>
              <a:off x="1728"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9" name="Line 12"/>
            <p:cNvSpPr>
              <a:spLocks noChangeShapeType="1"/>
            </p:cNvSpPr>
            <p:nvPr/>
          </p:nvSpPr>
          <p:spPr bwMode="auto">
            <a:xfrm flipH="1">
              <a:off x="1488"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0" name="Line 13"/>
            <p:cNvSpPr>
              <a:spLocks noChangeShapeType="1"/>
            </p:cNvSpPr>
            <p:nvPr/>
          </p:nvSpPr>
          <p:spPr bwMode="auto">
            <a:xfrm flipH="1">
              <a:off x="192"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1" name="Line 14"/>
            <p:cNvSpPr>
              <a:spLocks noChangeShapeType="1"/>
            </p:cNvSpPr>
            <p:nvPr/>
          </p:nvSpPr>
          <p:spPr bwMode="auto">
            <a:xfrm flipH="1">
              <a:off x="192"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2" name="Line 15"/>
            <p:cNvSpPr>
              <a:spLocks noChangeShapeType="1"/>
            </p:cNvSpPr>
            <p:nvPr/>
          </p:nvSpPr>
          <p:spPr bwMode="auto">
            <a:xfrm flipH="1">
              <a:off x="1488"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3" name="WordArt 16"/>
            <p:cNvSpPr>
              <a:spLocks noChangeArrowheads="1" noChangeShapeType="1" noTextEdit="1"/>
            </p:cNvSpPr>
            <p:nvPr/>
          </p:nvSpPr>
          <p:spPr bwMode="auto">
            <a:xfrm>
              <a:off x="912"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3" name="Group 17"/>
          <p:cNvGrpSpPr>
            <a:grpSpLocks/>
          </p:cNvGrpSpPr>
          <p:nvPr/>
        </p:nvGrpSpPr>
        <p:grpSpPr bwMode="auto">
          <a:xfrm>
            <a:off x="3352800" y="2743200"/>
            <a:ext cx="2895600" cy="4000500"/>
            <a:chOff x="2064" y="816"/>
            <a:chExt cx="1824" cy="2520"/>
          </a:xfrm>
        </p:grpSpPr>
        <p:sp>
          <p:nvSpPr>
            <p:cNvPr id="42008" name="Text Box 18"/>
            <p:cNvSpPr txBox="1">
              <a:spLocks noChangeArrowheads="1"/>
            </p:cNvSpPr>
            <p:nvPr/>
          </p:nvSpPr>
          <p:spPr bwMode="auto">
            <a:xfrm>
              <a:off x="2112"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09" name="Text Box 19"/>
            <p:cNvSpPr txBox="1">
              <a:spLocks noChangeArrowheads="1"/>
            </p:cNvSpPr>
            <p:nvPr/>
          </p:nvSpPr>
          <p:spPr bwMode="auto">
            <a:xfrm>
              <a:off x="2112"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0" name="Text Box 20"/>
            <p:cNvSpPr txBox="1">
              <a:spLocks noChangeArrowheads="1"/>
            </p:cNvSpPr>
            <p:nvPr/>
          </p:nvSpPr>
          <p:spPr bwMode="auto">
            <a:xfrm>
              <a:off x="2112"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1" name="Text Box 21"/>
            <p:cNvSpPr txBox="1">
              <a:spLocks noChangeArrowheads="1"/>
            </p:cNvSpPr>
            <p:nvPr/>
          </p:nvSpPr>
          <p:spPr bwMode="auto">
            <a:xfrm>
              <a:off x="2112"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2" name="Text Box 22"/>
            <p:cNvSpPr txBox="1">
              <a:spLocks noChangeArrowheads="1"/>
            </p:cNvSpPr>
            <p:nvPr/>
          </p:nvSpPr>
          <p:spPr bwMode="auto">
            <a:xfrm>
              <a:off x="2112"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3" name="Text Box 23"/>
            <p:cNvSpPr txBox="1">
              <a:spLocks noChangeArrowheads="1"/>
            </p:cNvSpPr>
            <p:nvPr/>
          </p:nvSpPr>
          <p:spPr bwMode="auto">
            <a:xfrm>
              <a:off x="2112"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14" name="Line 24"/>
            <p:cNvSpPr>
              <a:spLocks noChangeShapeType="1"/>
            </p:cNvSpPr>
            <p:nvPr/>
          </p:nvSpPr>
          <p:spPr bwMode="auto">
            <a:xfrm>
              <a:off x="2064"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5" name="Line 25"/>
            <p:cNvSpPr>
              <a:spLocks noChangeShapeType="1"/>
            </p:cNvSpPr>
            <p:nvPr/>
          </p:nvSpPr>
          <p:spPr bwMode="auto">
            <a:xfrm>
              <a:off x="3600"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6" name="Line 26"/>
            <p:cNvSpPr>
              <a:spLocks noChangeShapeType="1"/>
            </p:cNvSpPr>
            <p:nvPr/>
          </p:nvSpPr>
          <p:spPr bwMode="auto">
            <a:xfrm flipH="1">
              <a:off x="3360"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7" name="Line 27"/>
            <p:cNvSpPr>
              <a:spLocks noChangeShapeType="1"/>
            </p:cNvSpPr>
            <p:nvPr/>
          </p:nvSpPr>
          <p:spPr bwMode="auto">
            <a:xfrm flipH="1">
              <a:off x="2064"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8" name="Line 28"/>
            <p:cNvSpPr>
              <a:spLocks noChangeShapeType="1"/>
            </p:cNvSpPr>
            <p:nvPr/>
          </p:nvSpPr>
          <p:spPr bwMode="auto">
            <a:xfrm flipH="1">
              <a:off x="2064"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9" name="Line 29"/>
            <p:cNvSpPr>
              <a:spLocks noChangeShapeType="1"/>
            </p:cNvSpPr>
            <p:nvPr/>
          </p:nvSpPr>
          <p:spPr bwMode="auto">
            <a:xfrm flipH="1">
              <a:off x="3360"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0" name="WordArt 30"/>
            <p:cNvSpPr>
              <a:spLocks noChangeArrowheads="1" noChangeShapeType="1" noTextEdit="1"/>
            </p:cNvSpPr>
            <p:nvPr/>
          </p:nvSpPr>
          <p:spPr bwMode="auto">
            <a:xfrm>
              <a:off x="2784"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4" name="Group 31"/>
          <p:cNvGrpSpPr>
            <a:grpSpLocks/>
          </p:cNvGrpSpPr>
          <p:nvPr/>
        </p:nvGrpSpPr>
        <p:grpSpPr bwMode="auto">
          <a:xfrm>
            <a:off x="6553200" y="2819400"/>
            <a:ext cx="2971800" cy="3924300"/>
            <a:chOff x="4128" y="1776"/>
            <a:chExt cx="1872" cy="2472"/>
          </a:xfrm>
        </p:grpSpPr>
        <p:sp>
          <p:nvSpPr>
            <p:cNvPr id="41995" name="Text Box 32"/>
            <p:cNvSpPr txBox="1">
              <a:spLocks noChangeArrowheads="1"/>
            </p:cNvSpPr>
            <p:nvPr/>
          </p:nvSpPr>
          <p:spPr bwMode="auto">
            <a:xfrm>
              <a:off x="4224" y="177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6" name="Text Box 33"/>
            <p:cNvSpPr txBox="1">
              <a:spLocks noChangeArrowheads="1"/>
            </p:cNvSpPr>
            <p:nvPr/>
          </p:nvSpPr>
          <p:spPr bwMode="auto">
            <a:xfrm>
              <a:off x="4224" y="204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7" name="Text Box 34"/>
            <p:cNvSpPr txBox="1">
              <a:spLocks noChangeArrowheads="1"/>
            </p:cNvSpPr>
            <p:nvPr/>
          </p:nvSpPr>
          <p:spPr bwMode="auto">
            <a:xfrm>
              <a:off x="4224" y="2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8" name="Text Box 35"/>
            <p:cNvSpPr txBox="1">
              <a:spLocks noChangeArrowheads="1"/>
            </p:cNvSpPr>
            <p:nvPr/>
          </p:nvSpPr>
          <p:spPr bwMode="auto">
            <a:xfrm>
              <a:off x="4224" y="2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1999" name="Text Box 36"/>
            <p:cNvSpPr txBox="1">
              <a:spLocks noChangeArrowheads="1"/>
            </p:cNvSpPr>
            <p:nvPr/>
          </p:nvSpPr>
          <p:spPr bwMode="auto">
            <a:xfrm>
              <a:off x="4224" y="284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00" name="Text Box 37"/>
            <p:cNvSpPr txBox="1">
              <a:spLocks noChangeArrowheads="1"/>
            </p:cNvSpPr>
            <p:nvPr/>
          </p:nvSpPr>
          <p:spPr bwMode="auto">
            <a:xfrm>
              <a:off x="4224" y="311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2001" name="Line 38"/>
            <p:cNvSpPr>
              <a:spLocks noChangeShapeType="1"/>
            </p:cNvSpPr>
            <p:nvPr/>
          </p:nvSpPr>
          <p:spPr bwMode="auto">
            <a:xfrm>
              <a:off x="4128"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2" name="Line 39"/>
            <p:cNvSpPr>
              <a:spLocks noChangeShapeType="1"/>
            </p:cNvSpPr>
            <p:nvPr/>
          </p:nvSpPr>
          <p:spPr bwMode="auto">
            <a:xfrm>
              <a:off x="5664"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3" name="Line 40"/>
            <p:cNvSpPr>
              <a:spLocks noChangeShapeType="1"/>
            </p:cNvSpPr>
            <p:nvPr/>
          </p:nvSpPr>
          <p:spPr bwMode="auto">
            <a:xfrm flipH="1">
              <a:off x="5424"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4" name="Line 41"/>
            <p:cNvSpPr>
              <a:spLocks noChangeShapeType="1"/>
            </p:cNvSpPr>
            <p:nvPr/>
          </p:nvSpPr>
          <p:spPr bwMode="auto">
            <a:xfrm flipH="1">
              <a:off x="4128"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5" name="Line 42"/>
            <p:cNvSpPr>
              <a:spLocks noChangeShapeType="1"/>
            </p:cNvSpPr>
            <p:nvPr/>
          </p:nvSpPr>
          <p:spPr bwMode="auto">
            <a:xfrm flipH="1">
              <a:off x="4128"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6" name="Line 43"/>
            <p:cNvSpPr>
              <a:spLocks noChangeShapeType="1"/>
            </p:cNvSpPr>
            <p:nvPr/>
          </p:nvSpPr>
          <p:spPr bwMode="auto">
            <a:xfrm flipH="1">
              <a:off x="5424"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07" name="WordArt 44"/>
            <p:cNvSpPr>
              <a:spLocks noChangeArrowheads="1" noChangeShapeType="1" noTextEdit="1"/>
            </p:cNvSpPr>
            <p:nvPr/>
          </p:nvSpPr>
          <p:spPr bwMode="auto">
            <a:xfrm>
              <a:off x="4848" y="388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sp>
        <p:nvSpPr>
          <p:cNvPr id="357421" name="WordArt 45"/>
          <p:cNvSpPr>
            <a:spLocks noChangeArrowheads="1" noChangeShapeType="1" noTextEdit="1"/>
          </p:cNvSpPr>
          <p:nvPr/>
        </p:nvSpPr>
        <p:spPr bwMode="auto">
          <a:xfrm>
            <a:off x="2819400" y="44196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57422" name="WordArt 46"/>
          <p:cNvSpPr>
            <a:spLocks noChangeArrowheads="1" noChangeShapeType="1" noTextEdit="1"/>
          </p:cNvSpPr>
          <p:nvPr/>
        </p:nvSpPr>
        <p:spPr bwMode="auto">
          <a:xfrm>
            <a:off x="6019800" y="43434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57423" name="Line 47"/>
          <p:cNvSpPr>
            <a:spLocks noChangeShapeType="1"/>
          </p:cNvSpPr>
          <p:nvPr/>
        </p:nvSpPr>
        <p:spPr bwMode="auto">
          <a:xfrm>
            <a:off x="0" y="3429000"/>
            <a:ext cx="2590800"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7424" name="Line 48"/>
          <p:cNvSpPr>
            <a:spLocks noChangeShapeType="1"/>
          </p:cNvSpPr>
          <p:nvPr/>
        </p:nvSpPr>
        <p:spPr bwMode="auto">
          <a:xfrm>
            <a:off x="3200400" y="3505200"/>
            <a:ext cx="2590800"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7425" name="Line 49"/>
          <p:cNvSpPr>
            <a:spLocks noChangeShapeType="1"/>
          </p:cNvSpPr>
          <p:nvPr/>
        </p:nvSpPr>
        <p:spPr bwMode="auto">
          <a:xfrm>
            <a:off x="6858000" y="3352800"/>
            <a:ext cx="0" cy="236220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7426" name="Rectangle 50"/>
          <p:cNvSpPr>
            <a:spLocks noChangeArrowheads="1"/>
          </p:cNvSpPr>
          <p:nvPr/>
        </p:nvSpPr>
        <p:spPr bwMode="auto">
          <a:xfrm>
            <a:off x="762000" y="685800"/>
            <a:ext cx="7772400" cy="24384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20000"/>
              </a:spcBef>
              <a:buClr>
                <a:schemeClr val="tx2"/>
              </a:buClr>
            </a:pPr>
            <a:r>
              <a:rPr kumimoji="0" lang="en-US" altLang="zh-CN">
                <a:solidFill>
                  <a:schemeClr val="bg1"/>
                </a:solidFill>
              </a:rPr>
              <a:t>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i = 0; i &lt; n; i++)</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j = 0; j &lt; n; j++)</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k = 0; k &lt; n; k++)</a:t>
            </a:r>
          </a:p>
          <a:p>
            <a:pPr>
              <a:spcBef>
                <a:spcPct val="20000"/>
              </a:spcBef>
              <a:buClr>
                <a:schemeClr val="tx2"/>
              </a:buClr>
            </a:pPr>
            <a:r>
              <a:rPr kumimoji="0" lang="en-US" altLang="zh-CN">
                <a:solidFill>
                  <a:schemeClr val="tx1"/>
                </a:solidFill>
              </a:rPr>
              <a:t>          c[i][j] += a[i][k] * b[k][j];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426"/>
                                        </p:tgtEl>
                                        <p:attrNameLst>
                                          <p:attrName>style.visibility</p:attrName>
                                        </p:attrNameLst>
                                      </p:cBhvr>
                                      <p:to>
                                        <p:strVal val="visible"/>
                                      </p:to>
                                    </p:set>
                                    <p:anim calcmode="lin" valueType="num">
                                      <p:cBhvr additive="base">
                                        <p:cTn id="7" dur="500" fill="hold"/>
                                        <p:tgtEl>
                                          <p:spTgt spid="357426"/>
                                        </p:tgtEl>
                                        <p:attrNameLst>
                                          <p:attrName>ppt_x</p:attrName>
                                        </p:attrNameLst>
                                      </p:cBhvr>
                                      <p:tavLst>
                                        <p:tav tm="0">
                                          <p:val>
                                            <p:strVal val="0-#ppt_w/2"/>
                                          </p:val>
                                        </p:tav>
                                        <p:tav tm="100000">
                                          <p:val>
                                            <p:strVal val="#ppt_x"/>
                                          </p:val>
                                        </p:tav>
                                      </p:tavLst>
                                    </p:anim>
                                    <p:anim calcmode="lin" valueType="num">
                                      <p:cBhvr additive="base">
                                        <p:cTn id="8" dur="500" fill="hold"/>
                                        <p:tgtEl>
                                          <p:spTgt spid="3574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7421"/>
                                        </p:tgtEl>
                                        <p:attrNameLst>
                                          <p:attrName>style.visibility</p:attrName>
                                        </p:attrNameLst>
                                      </p:cBhvr>
                                      <p:to>
                                        <p:strVal val="visible"/>
                                      </p:to>
                                    </p:set>
                                    <p:animEffect transition="in" filter="dissolve">
                                      <p:cBhvr>
                                        <p:cTn id="18" dur="500"/>
                                        <p:tgtEl>
                                          <p:spTgt spid="3574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57422"/>
                                        </p:tgtEl>
                                        <p:attrNameLst>
                                          <p:attrName>style.visibility</p:attrName>
                                        </p:attrNameLst>
                                      </p:cBhvr>
                                      <p:to>
                                        <p:strVal val="visible"/>
                                      </p:to>
                                    </p:set>
                                    <p:animEffect transition="in" filter="dissolve">
                                      <p:cBhvr>
                                        <p:cTn id="28" dur="500"/>
                                        <p:tgtEl>
                                          <p:spTgt spid="3574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57423"/>
                                        </p:tgtEl>
                                        <p:attrNameLst>
                                          <p:attrName>style.visibility</p:attrName>
                                        </p:attrNameLst>
                                      </p:cBhvr>
                                      <p:to>
                                        <p:strVal val="visible"/>
                                      </p:to>
                                    </p:set>
                                    <p:anim calcmode="lin" valueType="num">
                                      <p:cBhvr additive="base">
                                        <p:cTn id="38" dur="500" fill="hold"/>
                                        <p:tgtEl>
                                          <p:spTgt spid="357423"/>
                                        </p:tgtEl>
                                        <p:attrNameLst>
                                          <p:attrName>ppt_x</p:attrName>
                                        </p:attrNameLst>
                                      </p:cBhvr>
                                      <p:tavLst>
                                        <p:tav tm="0">
                                          <p:val>
                                            <p:strVal val="0-#ppt_w/2"/>
                                          </p:val>
                                        </p:tav>
                                        <p:tav tm="100000">
                                          <p:val>
                                            <p:strVal val="#ppt_x"/>
                                          </p:val>
                                        </p:tav>
                                      </p:tavLst>
                                    </p:anim>
                                    <p:anim calcmode="lin" valueType="num">
                                      <p:cBhvr additive="base">
                                        <p:cTn id="39" dur="500" fill="hold"/>
                                        <p:tgtEl>
                                          <p:spTgt spid="35742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57424"/>
                                        </p:tgtEl>
                                        <p:attrNameLst>
                                          <p:attrName>style.visibility</p:attrName>
                                        </p:attrNameLst>
                                      </p:cBhvr>
                                      <p:to>
                                        <p:strVal val="visible"/>
                                      </p:to>
                                    </p:set>
                                    <p:anim calcmode="lin" valueType="num">
                                      <p:cBhvr additive="base">
                                        <p:cTn id="44" dur="500" fill="hold"/>
                                        <p:tgtEl>
                                          <p:spTgt spid="357424"/>
                                        </p:tgtEl>
                                        <p:attrNameLst>
                                          <p:attrName>ppt_x</p:attrName>
                                        </p:attrNameLst>
                                      </p:cBhvr>
                                      <p:tavLst>
                                        <p:tav tm="0">
                                          <p:val>
                                            <p:strVal val="0-#ppt_w/2"/>
                                          </p:val>
                                        </p:tav>
                                        <p:tav tm="100000">
                                          <p:val>
                                            <p:strVal val="#ppt_x"/>
                                          </p:val>
                                        </p:tav>
                                      </p:tavLst>
                                    </p:anim>
                                    <p:anim calcmode="lin" valueType="num">
                                      <p:cBhvr additive="base">
                                        <p:cTn id="45" dur="500" fill="hold"/>
                                        <p:tgtEl>
                                          <p:spTgt spid="357424"/>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57425"/>
                                        </p:tgtEl>
                                        <p:attrNameLst>
                                          <p:attrName>style.visibility</p:attrName>
                                        </p:attrNameLst>
                                      </p:cBhvr>
                                      <p:to>
                                        <p:strVal val="visible"/>
                                      </p:to>
                                    </p:set>
                                    <p:anim calcmode="lin" valueType="num">
                                      <p:cBhvr additive="base">
                                        <p:cTn id="50" dur="500" fill="hold"/>
                                        <p:tgtEl>
                                          <p:spTgt spid="357425"/>
                                        </p:tgtEl>
                                        <p:attrNameLst>
                                          <p:attrName>ppt_x</p:attrName>
                                        </p:attrNameLst>
                                      </p:cBhvr>
                                      <p:tavLst>
                                        <p:tav tm="0">
                                          <p:val>
                                            <p:strVal val="0-#ppt_w/2"/>
                                          </p:val>
                                        </p:tav>
                                        <p:tav tm="100000">
                                          <p:val>
                                            <p:strVal val="#ppt_x"/>
                                          </p:val>
                                        </p:tav>
                                      </p:tavLst>
                                    </p:anim>
                                    <p:anim calcmode="lin" valueType="num">
                                      <p:cBhvr additive="base">
                                        <p:cTn id="51" dur="500" fill="hold"/>
                                        <p:tgtEl>
                                          <p:spTgt spid="3574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1" grpId="0" animBg="1"/>
      <p:bldP spid="357422" grpId="0" animBg="1"/>
      <p:bldP spid="357423" grpId="0" animBg="1"/>
      <p:bldP spid="357424" grpId="0" animBg="1"/>
      <p:bldP spid="357425" grpId="0" animBg="1"/>
      <p:bldP spid="35742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685800" y="0"/>
            <a:ext cx="7772400" cy="685800"/>
          </a:xfrm>
        </p:spPr>
        <p:txBody>
          <a:bodyPr/>
          <a:lstStyle/>
          <a:p>
            <a:r>
              <a:rPr kumimoji="0" lang="en-US" altLang="zh-CN">
                <a:ea typeface="宋体" charset="-122"/>
              </a:rPr>
              <a:t>ijk Analysis</a:t>
            </a:r>
          </a:p>
        </p:txBody>
      </p:sp>
      <p:grpSp>
        <p:nvGrpSpPr>
          <p:cNvPr id="2" name="Group 3"/>
          <p:cNvGrpSpPr>
            <a:grpSpLocks/>
          </p:cNvGrpSpPr>
          <p:nvPr/>
        </p:nvGrpSpPr>
        <p:grpSpPr bwMode="auto">
          <a:xfrm>
            <a:off x="76200" y="381000"/>
            <a:ext cx="9525000" cy="3208338"/>
            <a:chOff x="0" y="240"/>
            <a:chExt cx="6000" cy="2021"/>
          </a:xfrm>
        </p:grpSpPr>
        <p:sp>
          <p:nvSpPr>
            <p:cNvPr id="44036" name="Text Box 4"/>
            <p:cNvSpPr txBox="1">
              <a:spLocks noChangeArrowheads="1"/>
            </p:cNvSpPr>
            <p:nvPr/>
          </p:nvSpPr>
          <p:spPr bwMode="auto">
            <a:xfrm>
              <a:off x="144"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37" name="Text Box 5"/>
            <p:cNvSpPr txBox="1">
              <a:spLocks noChangeArrowheads="1"/>
            </p:cNvSpPr>
            <p:nvPr/>
          </p:nvSpPr>
          <p:spPr bwMode="auto">
            <a:xfrm>
              <a:off x="2160"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grpSp>
          <p:nvGrpSpPr>
            <p:cNvPr id="44038" name="Group 6"/>
            <p:cNvGrpSpPr>
              <a:grpSpLocks/>
            </p:cNvGrpSpPr>
            <p:nvPr/>
          </p:nvGrpSpPr>
          <p:grpSpPr bwMode="auto">
            <a:xfrm>
              <a:off x="0" y="288"/>
              <a:ext cx="6000" cy="1973"/>
              <a:chOff x="0" y="288"/>
              <a:chExt cx="6000" cy="1973"/>
            </a:xfrm>
          </p:grpSpPr>
          <p:sp>
            <p:nvSpPr>
              <p:cNvPr id="44039" name="Text Box 7"/>
              <p:cNvSpPr txBox="1">
                <a:spLocks noChangeArrowheads="1"/>
              </p:cNvSpPr>
              <p:nvPr/>
            </p:nvSpPr>
            <p:spPr bwMode="auto">
              <a:xfrm>
                <a:off x="144"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0" name="Text Box 8"/>
              <p:cNvSpPr txBox="1">
                <a:spLocks noChangeArrowheads="1"/>
              </p:cNvSpPr>
              <p:nvPr/>
            </p:nvSpPr>
            <p:spPr bwMode="auto">
              <a:xfrm>
                <a:off x="144"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1" name="Text Box 9"/>
              <p:cNvSpPr txBox="1">
                <a:spLocks noChangeArrowheads="1"/>
              </p:cNvSpPr>
              <p:nvPr/>
            </p:nvSpPr>
            <p:spPr bwMode="auto">
              <a:xfrm>
                <a:off x="144"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2" name="Text Box 10"/>
              <p:cNvSpPr txBox="1">
                <a:spLocks noChangeArrowheads="1"/>
              </p:cNvSpPr>
              <p:nvPr/>
            </p:nvSpPr>
            <p:spPr bwMode="auto">
              <a:xfrm>
                <a:off x="144"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3" name="Text Box 11"/>
              <p:cNvSpPr txBox="1">
                <a:spLocks noChangeArrowheads="1"/>
              </p:cNvSpPr>
              <p:nvPr/>
            </p:nvSpPr>
            <p:spPr bwMode="auto">
              <a:xfrm>
                <a:off x="144"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44" name="Line 12"/>
              <p:cNvSpPr>
                <a:spLocks noChangeShapeType="1"/>
              </p:cNvSpPr>
              <p:nvPr/>
            </p:nvSpPr>
            <p:spPr bwMode="auto">
              <a:xfrm>
                <a:off x="96"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1632"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flipH="1">
                <a:off x="1392"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7" name="Line 15"/>
              <p:cNvSpPr>
                <a:spLocks noChangeShapeType="1"/>
              </p:cNvSpPr>
              <p:nvPr/>
            </p:nvSpPr>
            <p:spPr bwMode="auto">
              <a:xfrm flipH="1">
                <a:off x="96"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8" name="Line 16"/>
              <p:cNvSpPr>
                <a:spLocks noChangeShapeType="1"/>
              </p:cNvSpPr>
              <p:nvPr/>
            </p:nvSpPr>
            <p:spPr bwMode="auto">
              <a:xfrm flipH="1">
                <a:off x="96"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flipH="1">
                <a:off x="1392"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WordArt 18"/>
              <p:cNvSpPr>
                <a:spLocks noChangeArrowheads="1" noChangeShapeType="1" noTextEdit="1"/>
              </p:cNvSpPr>
              <p:nvPr/>
            </p:nvSpPr>
            <p:spPr bwMode="auto">
              <a:xfrm>
                <a:off x="768"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51" name="Text Box 19"/>
              <p:cNvSpPr txBox="1">
                <a:spLocks noChangeArrowheads="1"/>
              </p:cNvSpPr>
              <p:nvPr/>
            </p:nvSpPr>
            <p:spPr bwMode="auto">
              <a:xfrm>
                <a:off x="2160"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2" name="Text Box 20"/>
              <p:cNvSpPr txBox="1">
                <a:spLocks noChangeArrowheads="1"/>
              </p:cNvSpPr>
              <p:nvPr/>
            </p:nvSpPr>
            <p:spPr bwMode="auto">
              <a:xfrm>
                <a:off x="2160"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3" name="Text Box 21"/>
              <p:cNvSpPr txBox="1">
                <a:spLocks noChangeArrowheads="1"/>
              </p:cNvSpPr>
              <p:nvPr/>
            </p:nvSpPr>
            <p:spPr bwMode="auto">
              <a:xfrm>
                <a:off x="2160"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4" name="Text Box 22"/>
              <p:cNvSpPr txBox="1">
                <a:spLocks noChangeArrowheads="1"/>
              </p:cNvSpPr>
              <p:nvPr/>
            </p:nvSpPr>
            <p:spPr bwMode="auto">
              <a:xfrm>
                <a:off x="2160"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5" name="Text Box 23"/>
              <p:cNvSpPr txBox="1">
                <a:spLocks noChangeArrowheads="1"/>
              </p:cNvSpPr>
              <p:nvPr/>
            </p:nvSpPr>
            <p:spPr bwMode="auto">
              <a:xfrm>
                <a:off x="2160"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56" name="Line 24"/>
              <p:cNvSpPr>
                <a:spLocks noChangeShapeType="1"/>
              </p:cNvSpPr>
              <p:nvPr/>
            </p:nvSpPr>
            <p:spPr bwMode="auto">
              <a:xfrm>
                <a:off x="2112"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3648"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flipH="1">
                <a:off x="3408"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9" name="Line 27"/>
              <p:cNvSpPr>
                <a:spLocks noChangeShapeType="1"/>
              </p:cNvSpPr>
              <p:nvPr/>
            </p:nvSpPr>
            <p:spPr bwMode="auto">
              <a:xfrm flipH="1">
                <a:off x="2112"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0" name="Line 28"/>
              <p:cNvSpPr>
                <a:spLocks noChangeShapeType="1"/>
              </p:cNvSpPr>
              <p:nvPr/>
            </p:nvSpPr>
            <p:spPr bwMode="auto">
              <a:xfrm flipH="1">
                <a:off x="2112"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1" name="Line 29"/>
              <p:cNvSpPr>
                <a:spLocks noChangeShapeType="1"/>
              </p:cNvSpPr>
              <p:nvPr/>
            </p:nvSpPr>
            <p:spPr bwMode="auto">
              <a:xfrm flipH="1">
                <a:off x="3408"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2" name="WordArt 30"/>
              <p:cNvSpPr>
                <a:spLocks noChangeArrowheads="1" noChangeShapeType="1" noTextEdit="1"/>
              </p:cNvSpPr>
              <p:nvPr/>
            </p:nvSpPr>
            <p:spPr bwMode="auto">
              <a:xfrm>
                <a:off x="2784"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63" name="Text Box 31"/>
              <p:cNvSpPr txBox="1">
                <a:spLocks noChangeArrowheads="1"/>
              </p:cNvSpPr>
              <p:nvPr/>
            </p:nvSpPr>
            <p:spPr bwMode="auto">
              <a:xfrm>
                <a:off x="4224" y="28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4" name="Text Box 32"/>
              <p:cNvSpPr txBox="1">
                <a:spLocks noChangeArrowheads="1"/>
              </p:cNvSpPr>
              <p:nvPr/>
            </p:nvSpPr>
            <p:spPr bwMode="auto">
              <a:xfrm>
                <a:off x="4224" y="55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5" name="Text Box 33"/>
              <p:cNvSpPr txBox="1">
                <a:spLocks noChangeArrowheads="1"/>
              </p:cNvSpPr>
              <p:nvPr/>
            </p:nvSpPr>
            <p:spPr bwMode="auto">
              <a:xfrm>
                <a:off x="4224" y="82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6" name="Text Box 34"/>
              <p:cNvSpPr txBox="1">
                <a:spLocks noChangeArrowheads="1"/>
              </p:cNvSpPr>
              <p:nvPr/>
            </p:nvSpPr>
            <p:spPr bwMode="auto">
              <a:xfrm>
                <a:off x="4224" y="109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7" name="Text Box 35"/>
              <p:cNvSpPr txBox="1">
                <a:spLocks noChangeArrowheads="1"/>
              </p:cNvSpPr>
              <p:nvPr/>
            </p:nvSpPr>
            <p:spPr bwMode="auto">
              <a:xfrm>
                <a:off x="4224" y="135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8" name="Text Box 36"/>
              <p:cNvSpPr txBox="1">
                <a:spLocks noChangeArrowheads="1"/>
              </p:cNvSpPr>
              <p:nvPr/>
            </p:nvSpPr>
            <p:spPr bwMode="auto">
              <a:xfrm>
                <a:off x="4224" y="162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4069" name="Line 37"/>
              <p:cNvSpPr>
                <a:spLocks noChangeShapeType="1"/>
              </p:cNvSpPr>
              <p:nvPr/>
            </p:nvSpPr>
            <p:spPr bwMode="auto">
              <a:xfrm>
                <a:off x="4128"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0" name="Line 38"/>
              <p:cNvSpPr>
                <a:spLocks noChangeShapeType="1"/>
              </p:cNvSpPr>
              <p:nvPr/>
            </p:nvSpPr>
            <p:spPr bwMode="auto">
              <a:xfrm>
                <a:off x="5664"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1" name="Line 39"/>
              <p:cNvSpPr>
                <a:spLocks noChangeShapeType="1"/>
              </p:cNvSpPr>
              <p:nvPr/>
            </p:nvSpPr>
            <p:spPr bwMode="auto">
              <a:xfrm flipH="1">
                <a:off x="5424"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2" name="Line 40"/>
              <p:cNvSpPr>
                <a:spLocks noChangeShapeType="1"/>
              </p:cNvSpPr>
              <p:nvPr/>
            </p:nvSpPr>
            <p:spPr bwMode="auto">
              <a:xfrm flipH="1">
                <a:off x="4128"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3" name="Line 41"/>
              <p:cNvSpPr>
                <a:spLocks noChangeShapeType="1"/>
              </p:cNvSpPr>
              <p:nvPr/>
            </p:nvSpPr>
            <p:spPr bwMode="auto">
              <a:xfrm flipH="1">
                <a:off x="4128"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4" name="Line 42"/>
              <p:cNvSpPr>
                <a:spLocks noChangeShapeType="1"/>
              </p:cNvSpPr>
              <p:nvPr/>
            </p:nvSpPr>
            <p:spPr bwMode="auto">
              <a:xfrm flipH="1">
                <a:off x="5424"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5" name="WordArt 43"/>
              <p:cNvSpPr>
                <a:spLocks noChangeArrowheads="1" noChangeShapeType="1" noTextEdit="1"/>
              </p:cNvSpPr>
              <p:nvPr/>
            </p:nvSpPr>
            <p:spPr bwMode="auto">
              <a:xfrm>
                <a:off x="4800"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76" name="WordArt 44"/>
              <p:cNvSpPr>
                <a:spLocks noChangeArrowheads="1" noChangeShapeType="1" noTextEdit="1"/>
              </p:cNvSpPr>
              <p:nvPr/>
            </p:nvSpPr>
            <p:spPr bwMode="auto">
              <a:xfrm>
                <a:off x="1776" y="1296"/>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77" name="WordArt 45"/>
              <p:cNvSpPr>
                <a:spLocks noChangeArrowheads="1" noChangeShapeType="1" noTextEdit="1"/>
              </p:cNvSpPr>
              <p:nvPr/>
            </p:nvSpPr>
            <p:spPr bwMode="auto">
              <a:xfrm>
                <a:off x="3792" y="1248"/>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4078" name="Line 46"/>
              <p:cNvSpPr>
                <a:spLocks noChangeShapeType="1"/>
              </p:cNvSpPr>
              <p:nvPr/>
            </p:nvSpPr>
            <p:spPr bwMode="auto">
              <a:xfrm>
                <a:off x="0" y="672"/>
                <a:ext cx="1632"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79" name="Line 47"/>
              <p:cNvSpPr>
                <a:spLocks noChangeShapeType="1"/>
              </p:cNvSpPr>
              <p:nvPr/>
            </p:nvSpPr>
            <p:spPr bwMode="auto">
              <a:xfrm>
                <a:off x="2016" y="720"/>
                <a:ext cx="1632"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80" name="Line 48"/>
              <p:cNvSpPr>
                <a:spLocks noChangeShapeType="1"/>
              </p:cNvSpPr>
              <p:nvPr/>
            </p:nvSpPr>
            <p:spPr bwMode="auto">
              <a:xfrm>
                <a:off x="4320" y="624"/>
                <a:ext cx="0" cy="1488"/>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59473" name="Rectangle 49"/>
          <p:cNvSpPr>
            <a:spLocks noGrp="1" noChangeArrowheads="1"/>
          </p:cNvSpPr>
          <p:nvPr>
            <p:ph type="body" idx="1"/>
          </p:nvPr>
        </p:nvSpPr>
        <p:spPr>
          <a:xfrm>
            <a:off x="533400" y="3962400"/>
            <a:ext cx="7772400" cy="2895600"/>
          </a:xfrm>
          <a:noFill/>
        </p:spPr>
        <p:txBody>
          <a:bodyPr/>
          <a:lstStyle/>
          <a:p>
            <a:pPr>
              <a:lnSpc>
                <a:spcPct val="90000"/>
              </a:lnSpc>
            </a:pPr>
            <a:r>
              <a:rPr kumimoji="0" lang="en-US" altLang="zh-CN" sz="2800">
                <a:ea typeface="宋体" charset="-122"/>
              </a:rPr>
              <a:t>Block size </a:t>
            </a:r>
            <a:r>
              <a:rPr kumimoji="0" lang="en-US" altLang="zh-CN" sz="2800">
                <a:solidFill>
                  <a:schemeClr val="hlink"/>
                </a:solidFill>
                <a:ea typeface="宋体" charset="-122"/>
              </a:rPr>
              <a:t>=</a:t>
            </a:r>
            <a:r>
              <a:rPr kumimoji="0" lang="en-US" altLang="zh-CN" sz="2800">
                <a:ea typeface="宋体" charset="-122"/>
              </a:rPr>
              <a:t> width of cache line </a:t>
            </a:r>
            <a:r>
              <a:rPr kumimoji="0" lang="en-US" altLang="zh-CN" sz="2800">
                <a:solidFill>
                  <a:schemeClr val="hlink"/>
                </a:solidFill>
                <a:ea typeface="宋体" charset="-122"/>
              </a:rPr>
              <a:t>= w</a:t>
            </a:r>
            <a:r>
              <a:rPr kumimoji="0" lang="en-US" altLang="zh-CN" sz="2800">
                <a:ea typeface="宋体" charset="-122"/>
              </a:rPr>
              <a:t>.</a:t>
            </a:r>
          </a:p>
          <a:p>
            <a:pPr>
              <a:lnSpc>
                <a:spcPct val="90000"/>
              </a:lnSpc>
            </a:pPr>
            <a:r>
              <a:rPr kumimoji="0" lang="en-US" altLang="zh-CN" sz="2800">
                <a:ea typeface="宋体" charset="-122"/>
              </a:rPr>
              <a:t>Assume one-level cache.</a:t>
            </a:r>
          </a:p>
          <a:p>
            <a:pPr>
              <a:lnSpc>
                <a:spcPct val="90000"/>
              </a:lnSpc>
            </a:pPr>
            <a:r>
              <a:rPr kumimoji="0" lang="en-US" altLang="zh-CN" sz="2800">
                <a:solidFill>
                  <a:schemeClr val="hlink"/>
                </a:solidFill>
                <a:ea typeface="宋体" charset="-122"/>
              </a:rPr>
              <a:t>C</a:t>
            </a:r>
            <a:r>
              <a:rPr kumimoji="0" lang="en-US" altLang="zh-CN" sz="2800">
                <a:ea typeface="宋体" charset="-122"/>
              </a:rPr>
              <a:t> </a:t>
            </a:r>
            <a:r>
              <a:rPr kumimoji="0" lang="en-US" altLang="zh-CN" sz="2800">
                <a:solidFill>
                  <a:schemeClr val="bg1"/>
                </a:solidFill>
                <a:ea typeface="宋体" charset="-122"/>
              </a:rPr>
              <a:t>=&gt;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2</a:t>
            </a:r>
            <a:r>
              <a:rPr kumimoji="0" lang="en-US" altLang="zh-CN" sz="2800">
                <a:solidFill>
                  <a:schemeClr val="hlink"/>
                </a:solidFill>
                <a:ea typeface="宋体" charset="-122"/>
              </a:rPr>
              <a:t>/w</a:t>
            </a:r>
            <a:r>
              <a:rPr kumimoji="0" lang="en-US" altLang="zh-CN" sz="2800">
                <a:ea typeface="宋体" charset="-122"/>
              </a:rPr>
              <a:t> cache misses.</a:t>
            </a:r>
          </a:p>
          <a:p>
            <a:pPr>
              <a:lnSpc>
                <a:spcPct val="90000"/>
              </a:lnSpc>
            </a:pPr>
            <a:r>
              <a:rPr kumimoji="0" lang="en-US" altLang="zh-CN" sz="2800">
                <a:solidFill>
                  <a:schemeClr val="hlink"/>
                </a:solidFill>
                <a:ea typeface="宋体" charset="-122"/>
              </a:rPr>
              <a:t>A</a:t>
            </a:r>
            <a:r>
              <a:rPr kumimoji="0" lang="en-US" altLang="zh-CN" sz="2800">
                <a:ea typeface="宋体" charset="-122"/>
              </a:rPr>
              <a:t> </a:t>
            </a:r>
            <a:r>
              <a:rPr kumimoji="0" lang="en-US" altLang="zh-CN" sz="2800">
                <a:solidFill>
                  <a:schemeClr val="bg1"/>
                </a:solidFill>
                <a:ea typeface="宋体" charset="-122"/>
              </a:rPr>
              <a:t>=&gt;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3</a:t>
            </a:r>
            <a:r>
              <a:rPr kumimoji="0" lang="en-US" altLang="zh-CN" sz="2800">
                <a:solidFill>
                  <a:schemeClr val="hlink"/>
                </a:solidFill>
                <a:ea typeface="宋体" charset="-122"/>
              </a:rPr>
              <a:t>/w</a:t>
            </a:r>
            <a:r>
              <a:rPr kumimoji="0" lang="en-US" altLang="zh-CN" sz="2800">
                <a:ea typeface="宋体" charset="-122"/>
              </a:rPr>
              <a:t> cache misses, when </a:t>
            </a:r>
            <a:r>
              <a:rPr kumimoji="0" lang="en-US" altLang="zh-CN" sz="2800">
                <a:solidFill>
                  <a:schemeClr val="hlink"/>
                </a:solidFill>
                <a:ea typeface="宋体" charset="-122"/>
              </a:rPr>
              <a:t>n</a:t>
            </a:r>
            <a:r>
              <a:rPr kumimoji="0" lang="en-US" altLang="zh-CN" sz="2800">
                <a:ea typeface="宋体" charset="-122"/>
              </a:rPr>
              <a:t> is large.</a:t>
            </a:r>
          </a:p>
          <a:p>
            <a:pPr>
              <a:lnSpc>
                <a:spcPct val="90000"/>
              </a:lnSpc>
            </a:pPr>
            <a:r>
              <a:rPr kumimoji="0" lang="en-US" altLang="zh-CN" sz="2800">
                <a:solidFill>
                  <a:schemeClr val="hlink"/>
                </a:solidFill>
                <a:ea typeface="宋体" charset="-122"/>
              </a:rPr>
              <a:t>B</a:t>
            </a:r>
            <a:r>
              <a:rPr kumimoji="0" lang="en-US" altLang="zh-CN" sz="2800">
                <a:ea typeface="宋体" charset="-122"/>
              </a:rPr>
              <a:t> </a:t>
            </a:r>
            <a:r>
              <a:rPr kumimoji="0" lang="en-US" altLang="zh-CN" sz="2800">
                <a:solidFill>
                  <a:schemeClr val="bg1"/>
                </a:solidFill>
                <a:ea typeface="宋体" charset="-122"/>
              </a:rPr>
              <a:t>=&gt;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3 </a:t>
            </a:r>
            <a:r>
              <a:rPr kumimoji="0" lang="en-US" altLang="zh-CN" sz="2800">
                <a:ea typeface="宋体" charset="-122"/>
              </a:rPr>
              <a:t>cache misses, when </a:t>
            </a:r>
            <a:r>
              <a:rPr kumimoji="0" lang="en-US" altLang="zh-CN" sz="2800">
                <a:solidFill>
                  <a:schemeClr val="hlink"/>
                </a:solidFill>
                <a:ea typeface="宋体" charset="-122"/>
              </a:rPr>
              <a:t>n</a:t>
            </a:r>
            <a:r>
              <a:rPr kumimoji="0" lang="en-US" altLang="zh-CN" sz="2800">
                <a:ea typeface="宋体" charset="-122"/>
              </a:rPr>
              <a:t> is large.</a:t>
            </a:r>
          </a:p>
          <a:p>
            <a:pPr>
              <a:lnSpc>
                <a:spcPct val="90000"/>
              </a:lnSpc>
            </a:pPr>
            <a:r>
              <a:rPr kumimoji="0" lang="en-US" altLang="zh-CN" sz="2800">
                <a:ea typeface="宋体" charset="-122"/>
              </a:rPr>
              <a:t>Total cache misses </a:t>
            </a:r>
            <a:r>
              <a:rPr kumimoji="0" lang="en-US" altLang="zh-CN" sz="2800">
                <a:solidFill>
                  <a:schemeClr val="hlink"/>
                </a:solidFill>
                <a:ea typeface="宋体" charset="-122"/>
              </a:rPr>
              <a:t>=</a:t>
            </a:r>
            <a:r>
              <a:rPr kumimoji="0" lang="en-US" altLang="zh-CN" sz="2800">
                <a:ea typeface="宋体" charset="-122"/>
              </a:rPr>
              <a:t> </a:t>
            </a:r>
            <a:r>
              <a:rPr kumimoji="0" lang="en-US" altLang="zh-CN" sz="2800">
                <a:solidFill>
                  <a:schemeClr val="hlink"/>
                </a:solidFill>
                <a:ea typeface="宋体" charset="-122"/>
              </a:rPr>
              <a:t>n</a:t>
            </a:r>
            <a:r>
              <a:rPr kumimoji="0" lang="en-US" altLang="zh-CN" sz="2800" baseline="30000">
                <a:solidFill>
                  <a:schemeClr val="hlink"/>
                </a:solidFill>
                <a:ea typeface="宋体" charset="-122"/>
              </a:rPr>
              <a:t>3</a:t>
            </a:r>
            <a:r>
              <a:rPr kumimoji="0" lang="en-US" altLang="zh-CN" sz="2800">
                <a:solidFill>
                  <a:schemeClr val="hlink"/>
                </a:solidFill>
                <a:ea typeface="宋体" charset="-122"/>
              </a:rPr>
              <a:t>/w(1/n + 1 + w)</a:t>
            </a:r>
            <a:r>
              <a:rPr kumimoji="0" lang="en-US" altLang="zh-CN" sz="2800">
                <a:solidFill>
                  <a:schemeClr val="bg2"/>
                </a:solidFill>
                <a:ea typeface="宋体" charset="-122"/>
              </a:rPr>
              <a:t>. </a:t>
            </a:r>
          </a:p>
          <a:p>
            <a:pPr>
              <a:lnSpc>
                <a:spcPct val="90000"/>
              </a:lnSpc>
            </a:pPr>
            <a:endParaRPr kumimoji="0" lang="en-US" altLang="zh-CN" sz="280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9473">
                                            <p:txEl>
                                              <p:pRg st="0" end="0"/>
                                            </p:txEl>
                                          </p:spTgt>
                                        </p:tgtEl>
                                        <p:attrNameLst>
                                          <p:attrName>style.visibility</p:attrName>
                                        </p:attrNameLst>
                                      </p:cBhvr>
                                      <p:to>
                                        <p:strVal val="visible"/>
                                      </p:to>
                                    </p:set>
                                    <p:anim calcmode="lin" valueType="num">
                                      <p:cBhvr additive="base">
                                        <p:cTn id="12" dur="500" fill="hold"/>
                                        <p:tgtEl>
                                          <p:spTgt spid="35947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594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59473">
                                            <p:txEl>
                                              <p:pRg st="1" end="1"/>
                                            </p:txEl>
                                          </p:spTgt>
                                        </p:tgtEl>
                                        <p:attrNameLst>
                                          <p:attrName>style.visibility</p:attrName>
                                        </p:attrNameLst>
                                      </p:cBhvr>
                                      <p:to>
                                        <p:strVal val="visible"/>
                                      </p:to>
                                    </p:set>
                                    <p:anim calcmode="lin" valueType="num">
                                      <p:cBhvr additive="base">
                                        <p:cTn id="18" dur="500" fill="hold"/>
                                        <p:tgtEl>
                                          <p:spTgt spid="35947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594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59473">
                                            <p:txEl>
                                              <p:pRg st="2" end="2"/>
                                            </p:txEl>
                                          </p:spTgt>
                                        </p:tgtEl>
                                        <p:attrNameLst>
                                          <p:attrName>style.visibility</p:attrName>
                                        </p:attrNameLst>
                                      </p:cBhvr>
                                      <p:to>
                                        <p:strVal val="visible"/>
                                      </p:to>
                                    </p:set>
                                    <p:anim calcmode="lin" valueType="num">
                                      <p:cBhvr additive="base">
                                        <p:cTn id="24" dur="500" fill="hold"/>
                                        <p:tgtEl>
                                          <p:spTgt spid="35947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594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59473">
                                            <p:txEl>
                                              <p:pRg st="3" end="3"/>
                                            </p:txEl>
                                          </p:spTgt>
                                        </p:tgtEl>
                                        <p:attrNameLst>
                                          <p:attrName>style.visibility</p:attrName>
                                        </p:attrNameLst>
                                      </p:cBhvr>
                                      <p:to>
                                        <p:strVal val="visible"/>
                                      </p:to>
                                    </p:set>
                                    <p:anim calcmode="lin" valueType="num">
                                      <p:cBhvr additive="base">
                                        <p:cTn id="30" dur="500" fill="hold"/>
                                        <p:tgtEl>
                                          <p:spTgt spid="35947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594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59473">
                                            <p:txEl>
                                              <p:pRg st="4" end="4"/>
                                            </p:txEl>
                                          </p:spTgt>
                                        </p:tgtEl>
                                        <p:attrNameLst>
                                          <p:attrName>style.visibility</p:attrName>
                                        </p:attrNameLst>
                                      </p:cBhvr>
                                      <p:to>
                                        <p:strVal val="visible"/>
                                      </p:to>
                                    </p:set>
                                    <p:anim calcmode="lin" valueType="num">
                                      <p:cBhvr additive="base">
                                        <p:cTn id="36" dur="500" fill="hold"/>
                                        <p:tgtEl>
                                          <p:spTgt spid="35947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594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59473">
                                            <p:txEl>
                                              <p:pRg st="5" end="5"/>
                                            </p:txEl>
                                          </p:spTgt>
                                        </p:tgtEl>
                                        <p:attrNameLst>
                                          <p:attrName>style.visibility</p:attrName>
                                        </p:attrNameLst>
                                      </p:cBhvr>
                                      <p:to>
                                        <p:strVal val="visible"/>
                                      </p:to>
                                    </p:set>
                                    <p:anim calcmode="lin" valueType="num">
                                      <p:cBhvr additive="base">
                                        <p:cTn id="42" dur="500" fill="hold"/>
                                        <p:tgtEl>
                                          <p:spTgt spid="35947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5947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7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685800" y="0"/>
            <a:ext cx="7772400" cy="685800"/>
          </a:xfrm>
        </p:spPr>
        <p:txBody>
          <a:bodyPr/>
          <a:lstStyle/>
          <a:p>
            <a:r>
              <a:rPr kumimoji="0" lang="en-US" altLang="zh-CN">
                <a:ea typeface="宋体" charset="-122"/>
              </a:rPr>
              <a:t>ikj Order</a:t>
            </a:r>
          </a:p>
        </p:txBody>
      </p:sp>
      <p:grpSp>
        <p:nvGrpSpPr>
          <p:cNvPr id="2" name="Group 3"/>
          <p:cNvGrpSpPr>
            <a:grpSpLocks/>
          </p:cNvGrpSpPr>
          <p:nvPr/>
        </p:nvGrpSpPr>
        <p:grpSpPr bwMode="auto">
          <a:xfrm>
            <a:off x="152400" y="2743200"/>
            <a:ext cx="2895600" cy="4000500"/>
            <a:chOff x="192" y="816"/>
            <a:chExt cx="1824" cy="2520"/>
          </a:xfrm>
        </p:grpSpPr>
        <p:sp>
          <p:nvSpPr>
            <p:cNvPr id="46117" name="Text Box 4"/>
            <p:cNvSpPr txBox="1">
              <a:spLocks noChangeArrowheads="1"/>
            </p:cNvSpPr>
            <p:nvPr/>
          </p:nvSpPr>
          <p:spPr bwMode="auto">
            <a:xfrm>
              <a:off x="240"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18" name="Text Box 5"/>
            <p:cNvSpPr txBox="1">
              <a:spLocks noChangeArrowheads="1"/>
            </p:cNvSpPr>
            <p:nvPr/>
          </p:nvSpPr>
          <p:spPr bwMode="auto">
            <a:xfrm>
              <a:off x="240"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19" name="Text Box 6"/>
            <p:cNvSpPr txBox="1">
              <a:spLocks noChangeArrowheads="1"/>
            </p:cNvSpPr>
            <p:nvPr/>
          </p:nvSpPr>
          <p:spPr bwMode="auto">
            <a:xfrm>
              <a:off x="240"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0" name="Text Box 7"/>
            <p:cNvSpPr txBox="1">
              <a:spLocks noChangeArrowheads="1"/>
            </p:cNvSpPr>
            <p:nvPr/>
          </p:nvSpPr>
          <p:spPr bwMode="auto">
            <a:xfrm>
              <a:off x="240"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1" name="Text Box 8"/>
            <p:cNvSpPr txBox="1">
              <a:spLocks noChangeArrowheads="1"/>
            </p:cNvSpPr>
            <p:nvPr/>
          </p:nvSpPr>
          <p:spPr bwMode="auto">
            <a:xfrm>
              <a:off x="240"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2" name="Text Box 9"/>
            <p:cNvSpPr txBox="1">
              <a:spLocks noChangeArrowheads="1"/>
            </p:cNvSpPr>
            <p:nvPr/>
          </p:nvSpPr>
          <p:spPr bwMode="auto">
            <a:xfrm>
              <a:off x="240"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23" name="Line 10"/>
            <p:cNvSpPr>
              <a:spLocks noChangeShapeType="1"/>
            </p:cNvSpPr>
            <p:nvPr/>
          </p:nvSpPr>
          <p:spPr bwMode="auto">
            <a:xfrm>
              <a:off x="192"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4" name="Line 11"/>
            <p:cNvSpPr>
              <a:spLocks noChangeShapeType="1"/>
            </p:cNvSpPr>
            <p:nvPr/>
          </p:nvSpPr>
          <p:spPr bwMode="auto">
            <a:xfrm>
              <a:off x="1728"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5" name="Line 12"/>
            <p:cNvSpPr>
              <a:spLocks noChangeShapeType="1"/>
            </p:cNvSpPr>
            <p:nvPr/>
          </p:nvSpPr>
          <p:spPr bwMode="auto">
            <a:xfrm flipH="1">
              <a:off x="1488"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6" name="Line 13"/>
            <p:cNvSpPr>
              <a:spLocks noChangeShapeType="1"/>
            </p:cNvSpPr>
            <p:nvPr/>
          </p:nvSpPr>
          <p:spPr bwMode="auto">
            <a:xfrm flipH="1">
              <a:off x="192"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7" name="Line 14"/>
            <p:cNvSpPr>
              <a:spLocks noChangeShapeType="1"/>
            </p:cNvSpPr>
            <p:nvPr/>
          </p:nvSpPr>
          <p:spPr bwMode="auto">
            <a:xfrm flipH="1">
              <a:off x="192"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8" name="Line 15"/>
            <p:cNvSpPr>
              <a:spLocks noChangeShapeType="1"/>
            </p:cNvSpPr>
            <p:nvPr/>
          </p:nvSpPr>
          <p:spPr bwMode="auto">
            <a:xfrm flipH="1">
              <a:off x="1488"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9" name="WordArt 16"/>
            <p:cNvSpPr>
              <a:spLocks noChangeArrowheads="1" noChangeShapeType="1" noTextEdit="1"/>
            </p:cNvSpPr>
            <p:nvPr/>
          </p:nvSpPr>
          <p:spPr bwMode="auto">
            <a:xfrm>
              <a:off x="912"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3" name="Group 17"/>
          <p:cNvGrpSpPr>
            <a:grpSpLocks/>
          </p:cNvGrpSpPr>
          <p:nvPr/>
        </p:nvGrpSpPr>
        <p:grpSpPr bwMode="auto">
          <a:xfrm>
            <a:off x="3352800" y="2743200"/>
            <a:ext cx="2895600" cy="4000500"/>
            <a:chOff x="2064" y="816"/>
            <a:chExt cx="1824" cy="2520"/>
          </a:xfrm>
        </p:grpSpPr>
        <p:sp>
          <p:nvSpPr>
            <p:cNvPr id="46104" name="Text Box 18"/>
            <p:cNvSpPr txBox="1">
              <a:spLocks noChangeArrowheads="1"/>
            </p:cNvSpPr>
            <p:nvPr/>
          </p:nvSpPr>
          <p:spPr bwMode="auto">
            <a:xfrm>
              <a:off x="2112" y="81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5" name="Text Box 19"/>
            <p:cNvSpPr txBox="1">
              <a:spLocks noChangeArrowheads="1"/>
            </p:cNvSpPr>
            <p:nvPr/>
          </p:nvSpPr>
          <p:spPr bwMode="auto">
            <a:xfrm>
              <a:off x="2112" y="108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6" name="Text Box 20"/>
            <p:cNvSpPr txBox="1">
              <a:spLocks noChangeArrowheads="1"/>
            </p:cNvSpPr>
            <p:nvPr/>
          </p:nvSpPr>
          <p:spPr bwMode="auto">
            <a:xfrm>
              <a:off x="2112" y="135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7" name="Text Box 21"/>
            <p:cNvSpPr txBox="1">
              <a:spLocks noChangeArrowheads="1"/>
            </p:cNvSpPr>
            <p:nvPr/>
          </p:nvSpPr>
          <p:spPr bwMode="auto">
            <a:xfrm>
              <a:off x="2112" y="161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8" name="Text Box 22"/>
            <p:cNvSpPr txBox="1">
              <a:spLocks noChangeArrowheads="1"/>
            </p:cNvSpPr>
            <p:nvPr/>
          </p:nvSpPr>
          <p:spPr bwMode="auto">
            <a:xfrm>
              <a:off x="2112" y="188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09" name="Text Box 23"/>
            <p:cNvSpPr txBox="1">
              <a:spLocks noChangeArrowheads="1"/>
            </p:cNvSpPr>
            <p:nvPr/>
          </p:nvSpPr>
          <p:spPr bwMode="auto">
            <a:xfrm>
              <a:off x="2112" y="215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110" name="Line 24"/>
            <p:cNvSpPr>
              <a:spLocks noChangeShapeType="1"/>
            </p:cNvSpPr>
            <p:nvPr/>
          </p:nvSpPr>
          <p:spPr bwMode="auto">
            <a:xfrm>
              <a:off x="2064"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1" name="Line 25"/>
            <p:cNvSpPr>
              <a:spLocks noChangeShapeType="1"/>
            </p:cNvSpPr>
            <p:nvPr/>
          </p:nvSpPr>
          <p:spPr bwMode="auto">
            <a:xfrm>
              <a:off x="3600" y="1152"/>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2" name="Line 26"/>
            <p:cNvSpPr>
              <a:spLocks noChangeShapeType="1"/>
            </p:cNvSpPr>
            <p:nvPr/>
          </p:nvSpPr>
          <p:spPr bwMode="auto">
            <a:xfrm flipH="1">
              <a:off x="3360"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3" name="Line 27"/>
            <p:cNvSpPr>
              <a:spLocks noChangeShapeType="1"/>
            </p:cNvSpPr>
            <p:nvPr/>
          </p:nvSpPr>
          <p:spPr bwMode="auto">
            <a:xfrm flipH="1">
              <a:off x="2064" y="1152"/>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4" name="Line 28"/>
            <p:cNvSpPr>
              <a:spLocks noChangeShapeType="1"/>
            </p:cNvSpPr>
            <p:nvPr/>
          </p:nvSpPr>
          <p:spPr bwMode="auto">
            <a:xfrm flipH="1">
              <a:off x="2064"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5" name="Line 29"/>
            <p:cNvSpPr>
              <a:spLocks noChangeShapeType="1"/>
            </p:cNvSpPr>
            <p:nvPr/>
          </p:nvSpPr>
          <p:spPr bwMode="auto">
            <a:xfrm flipH="1">
              <a:off x="3360" y="278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6" name="WordArt 30"/>
            <p:cNvSpPr>
              <a:spLocks noChangeArrowheads="1" noChangeShapeType="1" noTextEdit="1"/>
            </p:cNvSpPr>
            <p:nvPr/>
          </p:nvSpPr>
          <p:spPr bwMode="auto">
            <a:xfrm>
              <a:off x="2784" y="2976"/>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grpSp>
        <p:nvGrpSpPr>
          <p:cNvPr id="4" name="Group 31"/>
          <p:cNvGrpSpPr>
            <a:grpSpLocks/>
          </p:cNvGrpSpPr>
          <p:nvPr/>
        </p:nvGrpSpPr>
        <p:grpSpPr bwMode="auto">
          <a:xfrm>
            <a:off x="6553200" y="2819400"/>
            <a:ext cx="2971800" cy="3924300"/>
            <a:chOff x="4128" y="1776"/>
            <a:chExt cx="1872" cy="2472"/>
          </a:xfrm>
        </p:grpSpPr>
        <p:sp>
          <p:nvSpPr>
            <p:cNvPr id="46091" name="Text Box 32"/>
            <p:cNvSpPr txBox="1">
              <a:spLocks noChangeArrowheads="1"/>
            </p:cNvSpPr>
            <p:nvPr/>
          </p:nvSpPr>
          <p:spPr bwMode="auto">
            <a:xfrm>
              <a:off x="4224" y="177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2" name="Text Box 33"/>
            <p:cNvSpPr txBox="1">
              <a:spLocks noChangeArrowheads="1"/>
            </p:cNvSpPr>
            <p:nvPr/>
          </p:nvSpPr>
          <p:spPr bwMode="auto">
            <a:xfrm>
              <a:off x="4224" y="2044"/>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3" name="Text Box 34"/>
            <p:cNvSpPr txBox="1">
              <a:spLocks noChangeArrowheads="1"/>
            </p:cNvSpPr>
            <p:nvPr/>
          </p:nvSpPr>
          <p:spPr bwMode="auto">
            <a:xfrm>
              <a:off x="4224" y="2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4" name="Text Box 35"/>
            <p:cNvSpPr txBox="1">
              <a:spLocks noChangeArrowheads="1"/>
            </p:cNvSpPr>
            <p:nvPr/>
          </p:nvSpPr>
          <p:spPr bwMode="auto">
            <a:xfrm>
              <a:off x="4224" y="2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5" name="Text Box 36"/>
            <p:cNvSpPr txBox="1">
              <a:spLocks noChangeArrowheads="1"/>
            </p:cNvSpPr>
            <p:nvPr/>
          </p:nvSpPr>
          <p:spPr bwMode="auto">
            <a:xfrm>
              <a:off x="4224" y="284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6" name="Text Box 37"/>
            <p:cNvSpPr txBox="1">
              <a:spLocks noChangeArrowheads="1"/>
            </p:cNvSpPr>
            <p:nvPr/>
          </p:nvSpPr>
          <p:spPr bwMode="auto">
            <a:xfrm>
              <a:off x="4224" y="311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6097" name="Line 38"/>
            <p:cNvSpPr>
              <a:spLocks noChangeShapeType="1"/>
            </p:cNvSpPr>
            <p:nvPr/>
          </p:nvSpPr>
          <p:spPr bwMode="auto">
            <a:xfrm>
              <a:off x="4128"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8" name="Line 39"/>
            <p:cNvSpPr>
              <a:spLocks noChangeShapeType="1"/>
            </p:cNvSpPr>
            <p:nvPr/>
          </p:nvSpPr>
          <p:spPr bwMode="auto">
            <a:xfrm>
              <a:off x="5664" y="2064"/>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9" name="Line 40"/>
            <p:cNvSpPr>
              <a:spLocks noChangeShapeType="1"/>
            </p:cNvSpPr>
            <p:nvPr/>
          </p:nvSpPr>
          <p:spPr bwMode="auto">
            <a:xfrm flipH="1">
              <a:off x="5424"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0" name="Line 41"/>
            <p:cNvSpPr>
              <a:spLocks noChangeShapeType="1"/>
            </p:cNvSpPr>
            <p:nvPr/>
          </p:nvSpPr>
          <p:spPr bwMode="auto">
            <a:xfrm flipH="1">
              <a:off x="4128" y="2064"/>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1" name="Line 42"/>
            <p:cNvSpPr>
              <a:spLocks noChangeShapeType="1"/>
            </p:cNvSpPr>
            <p:nvPr/>
          </p:nvSpPr>
          <p:spPr bwMode="auto">
            <a:xfrm flipH="1">
              <a:off x="4128"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2" name="Line 43"/>
            <p:cNvSpPr>
              <a:spLocks noChangeShapeType="1"/>
            </p:cNvSpPr>
            <p:nvPr/>
          </p:nvSpPr>
          <p:spPr bwMode="auto">
            <a:xfrm flipH="1">
              <a:off x="5424" y="369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3" name="WordArt 44"/>
            <p:cNvSpPr>
              <a:spLocks noChangeArrowheads="1" noChangeShapeType="1" noTextEdit="1"/>
            </p:cNvSpPr>
            <p:nvPr/>
          </p:nvSpPr>
          <p:spPr bwMode="auto">
            <a:xfrm>
              <a:off x="4848" y="388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grpSp>
      <p:sp>
        <p:nvSpPr>
          <p:cNvPr id="361517" name="WordArt 45"/>
          <p:cNvSpPr>
            <a:spLocks noChangeArrowheads="1" noChangeShapeType="1" noTextEdit="1"/>
          </p:cNvSpPr>
          <p:nvPr/>
        </p:nvSpPr>
        <p:spPr bwMode="auto">
          <a:xfrm>
            <a:off x="2819400" y="44196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61518" name="WordArt 46"/>
          <p:cNvSpPr>
            <a:spLocks noChangeArrowheads="1" noChangeShapeType="1" noTextEdit="1"/>
          </p:cNvSpPr>
          <p:nvPr/>
        </p:nvSpPr>
        <p:spPr bwMode="auto">
          <a:xfrm>
            <a:off x="6019800" y="4343400"/>
            <a:ext cx="247650" cy="57150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361519" name="Line 47"/>
          <p:cNvSpPr>
            <a:spLocks noChangeShapeType="1"/>
          </p:cNvSpPr>
          <p:nvPr/>
        </p:nvSpPr>
        <p:spPr bwMode="auto">
          <a:xfrm>
            <a:off x="0" y="3429000"/>
            <a:ext cx="2590800"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1520" name="Line 48"/>
          <p:cNvSpPr>
            <a:spLocks noChangeShapeType="1"/>
          </p:cNvSpPr>
          <p:nvPr/>
        </p:nvSpPr>
        <p:spPr bwMode="auto">
          <a:xfrm>
            <a:off x="3200400" y="3505200"/>
            <a:ext cx="2590800"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1521" name="Line 49"/>
          <p:cNvSpPr>
            <a:spLocks noChangeShapeType="1"/>
          </p:cNvSpPr>
          <p:nvPr/>
        </p:nvSpPr>
        <p:spPr bwMode="auto">
          <a:xfrm>
            <a:off x="6477000" y="3581400"/>
            <a:ext cx="2514600" cy="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1522" name="Rectangle 50"/>
          <p:cNvSpPr>
            <a:spLocks noChangeArrowheads="1"/>
          </p:cNvSpPr>
          <p:nvPr/>
        </p:nvSpPr>
        <p:spPr bwMode="auto">
          <a:xfrm>
            <a:off x="762000" y="685800"/>
            <a:ext cx="7772400" cy="24384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20000"/>
              </a:spcBef>
              <a:buClr>
                <a:schemeClr val="tx2"/>
              </a:buClr>
            </a:pPr>
            <a:r>
              <a:rPr kumimoji="0" lang="en-US" altLang="zh-CN">
                <a:solidFill>
                  <a:schemeClr val="bg1"/>
                </a:solidFill>
              </a:rPr>
              <a:t>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i = 0; i &lt; n; i++)</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k = 0; k &lt; n; k++)</a:t>
            </a:r>
          </a:p>
          <a:p>
            <a:pPr>
              <a:spcBef>
                <a:spcPct val="20000"/>
              </a:spcBef>
              <a:buClr>
                <a:schemeClr val="tx2"/>
              </a:buClr>
            </a:pPr>
            <a:r>
              <a:rPr kumimoji="0" lang="en-US" altLang="zh-CN">
                <a:solidFill>
                  <a:schemeClr val="bg1"/>
                </a:solidFill>
              </a:rPr>
              <a:t>      for</a:t>
            </a:r>
            <a:r>
              <a:rPr kumimoji="0" lang="en-US" altLang="zh-CN">
                <a:solidFill>
                  <a:schemeClr val="tx1"/>
                </a:solidFill>
              </a:rPr>
              <a:t> (</a:t>
            </a:r>
            <a:r>
              <a:rPr kumimoji="0" lang="en-US" altLang="zh-CN">
                <a:solidFill>
                  <a:schemeClr val="bg1"/>
                </a:solidFill>
              </a:rPr>
              <a:t>int</a:t>
            </a:r>
            <a:r>
              <a:rPr kumimoji="0" lang="en-US" altLang="zh-CN">
                <a:solidFill>
                  <a:schemeClr val="tx1"/>
                </a:solidFill>
              </a:rPr>
              <a:t> j = 0; j &lt; n; j++)</a:t>
            </a:r>
          </a:p>
          <a:p>
            <a:pPr>
              <a:spcBef>
                <a:spcPct val="20000"/>
              </a:spcBef>
              <a:buClr>
                <a:schemeClr val="tx2"/>
              </a:buClr>
            </a:pPr>
            <a:r>
              <a:rPr kumimoji="0" lang="en-US" altLang="zh-CN">
                <a:solidFill>
                  <a:schemeClr val="tx1"/>
                </a:solidFill>
              </a:rPr>
              <a:t>          c[i][j] += a[i][k] * b[k][j];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522"/>
                                        </p:tgtEl>
                                        <p:attrNameLst>
                                          <p:attrName>style.visibility</p:attrName>
                                        </p:attrNameLst>
                                      </p:cBhvr>
                                      <p:to>
                                        <p:strVal val="visible"/>
                                      </p:to>
                                    </p:set>
                                    <p:anim calcmode="lin" valueType="num">
                                      <p:cBhvr additive="base">
                                        <p:cTn id="7" dur="500" fill="hold"/>
                                        <p:tgtEl>
                                          <p:spTgt spid="361522"/>
                                        </p:tgtEl>
                                        <p:attrNameLst>
                                          <p:attrName>ppt_x</p:attrName>
                                        </p:attrNameLst>
                                      </p:cBhvr>
                                      <p:tavLst>
                                        <p:tav tm="0">
                                          <p:val>
                                            <p:strVal val="0-#ppt_w/2"/>
                                          </p:val>
                                        </p:tav>
                                        <p:tav tm="100000">
                                          <p:val>
                                            <p:strVal val="#ppt_x"/>
                                          </p:val>
                                        </p:tav>
                                      </p:tavLst>
                                    </p:anim>
                                    <p:anim calcmode="lin" valueType="num">
                                      <p:cBhvr additive="base">
                                        <p:cTn id="8" dur="500" fill="hold"/>
                                        <p:tgtEl>
                                          <p:spTgt spid="3615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1517"/>
                                        </p:tgtEl>
                                        <p:attrNameLst>
                                          <p:attrName>style.visibility</p:attrName>
                                        </p:attrNameLst>
                                      </p:cBhvr>
                                      <p:to>
                                        <p:strVal val="visible"/>
                                      </p:to>
                                    </p:set>
                                    <p:animEffect transition="in" filter="dissolve">
                                      <p:cBhvr>
                                        <p:cTn id="18" dur="500"/>
                                        <p:tgtEl>
                                          <p:spTgt spid="3615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1518"/>
                                        </p:tgtEl>
                                        <p:attrNameLst>
                                          <p:attrName>style.visibility</p:attrName>
                                        </p:attrNameLst>
                                      </p:cBhvr>
                                      <p:to>
                                        <p:strVal val="visible"/>
                                      </p:to>
                                    </p:set>
                                    <p:animEffect transition="in" filter="dissolve">
                                      <p:cBhvr>
                                        <p:cTn id="28" dur="500"/>
                                        <p:tgtEl>
                                          <p:spTgt spid="3615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61519"/>
                                        </p:tgtEl>
                                        <p:attrNameLst>
                                          <p:attrName>style.visibility</p:attrName>
                                        </p:attrNameLst>
                                      </p:cBhvr>
                                      <p:to>
                                        <p:strVal val="visible"/>
                                      </p:to>
                                    </p:set>
                                    <p:anim calcmode="lin" valueType="num">
                                      <p:cBhvr additive="base">
                                        <p:cTn id="38" dur="500" fill="hold"/>
                                        <p:tgtEl>
                                          <p:spTgt spid="361519"/>
                                        </p:tgtEl>
                                        <p:attrNameLst>
                                          <p:attrName>ppt_x</p:attrName>
                                        </p:attrNameLst>
                                      </p:cBhvr>
                                      <p:tavLst>
                                        <p:tav tm="0">
                                          <p:val>
                                            <p:strVal val="0-#ppt_w/2"/>
                                          </p:val>
                                        </p:tav>
                                        <p:tav tm="100000">
                                          <p:val>
                                            <p:strVal val="#ppt_x"/>
                                          </p:val>
                                        </p:tav>
                                      </p:tavLst>
                                    </p:anim>
                                    <p:anim calcmode="lin" valueType="num">
                                      <p:cBhvr additive="base">
                                        <p:cTn id="39" dur="500" fill="hold"/>
                                        <p:tgtEl>
                                          <p:spTgt spid="361519"/>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61520"/>
                                        </p:tgtEl>
                                        <p:attrNameLst>
                                          <p:attrName>style.visibility</p:attrName>
                                        </p:attrNameLst>
                                      </p:cBhvr>
                                      <p:to>
                                        <p:strVal val="visible"/>
                                      </p:to>
                                    </p:set>
                                    <p:anim calcmode="lin" valueType="num">
                                      <p:cBhvr additive="base">
                                        <p:cTn id="44" dur="500" fill="hold"/>
                                        <p:tgtEl>
                                          <p:spTgt spid="361520"/>
                                        </p:tgtEl>
                                        <p:attrNameLst>
                                          <p:attrName>ppt_x</p:attrName>
                                        </p:attrNameLst>
                                      </p:cBhvr>
                                      <p:tavLst>
                                        <p:tav tm="0">
                                          <p:val>
                                            <p:strVal val="0-#ppt_w/2"/>
                                          </p:val>
                                        </p:tav>
                                        <p:tav tm="100000">
                                          <p:val>
                                            <p:strVal val="#ppt_x"/>
                                          </p:val>
                                        </p:tav>
                                      </p:tavLst>
                                    </p:anim>
                                    <p:anim calcmode="lin" valueType="num">
                                      <p:cBhvr additive="base">
                                        <p:cTn id="45" dur="500" fill="hold"/>
                                        <p:tgtEl>
                                          <p:spTgt spid="361520"/>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61521"/>
                                        </p:tgtEl>
                                        <p:attrNameLst>
                                          <p:attrName>style.visibility</p:attrName>
                                        </p:attrNameLst>
                                      </p:cBhvr>
                                      <p:to>
                                        <p:strVal val="visible"/>
                                      </p:to>
                                    </p:set>
                                    <p:anim calcmode="lin" valueType="num">
                                      <p:cBhvr additive="base">
                                        <p:cTn id="50" dur="500" fill="hold"/>
                                        <p:tgtEl>
                                          <p:spTgt spid="361521"/>
                                        </p:tgtEl>
                                        <p:attrNameLst>
                                          <p:attrName>ppt_x</p:attrName>
                                        </p:attrNameLst>
                                      </p:cBhvr>
                                      <p:tavLst>
                                        <p:tav tm="0">
                                          <p:val>
                                            <p:strVal val="0-#ppt_w/2"/>
                                          </p:val>
                                        </p:tav>
                                        <p:tav tm="100000">
                                          <p:val>
                                            <p:strVal val="#ppt_x"/>
                                          </p:val>
                                        </p:tav>
                                      </p:tavLst>
                                    </p:anim>
                                    <p:anim calcmode="lin" valueType="num">
                                      <p:cBhvr additive="base">
                                        <p:cTn id="51" dur="500" fill="hold"/>
                                        <p:tgtEl>
                                          <p:spTgt spid="361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17" grpId="0" animBg="1"/>
      <p:bldP spid="361518" grpId="0" animBg="1"/>
      <p:bldP spid="361519" grpId="0" animBg="1"/>
      <p:bldP spid="361520" grpId="0" animBg="1"/>
      <p:bldP spid="361521" grpId="0" animBg="1"/>
      <p:bldP spid="36152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685800" y="0"/>
            <a:ext cx="7772400" cy="685800"/>
          </a:xfrm>
        </p:spPr>
        <p:txBody>
          <a:bodyPr/>
          <a:lstStyle/>
          <a:p>
            <a:r>
              <a:rPr kumimoji="0" lang="en-US" altLang="zh-CN">
                <a:ea typeface="宋体" charset="-122"/>
              </a:rPr>
              <a:t>ikj Analysis</a:t>
            </a:r>
          </a:p>
        </p:txBody>
      </p:sp>
      <p:grpSp>
        <p:nvGrpSpPr>
          <p:cNvPr id="2" name="Group 3"/>
          <p:cNvGrpSpPr>
            <a:grpSpLocks/>
          </p:cNvGrpSpPr>
          <p:nvPr/>
        </p:nvGrpSpPr>
        <p:grpSpPr bwMode="auto">
          <a:xfrm>
            <a:off x="76200" y="381000"/>
            <a:ext cx="9525000" cy="3208338"/>
            <a:chOff x="48" y="240"/>
            <a:chExt cx="6000" cy="2021"/>
          </a:xfrm>
        </p:grpSpPr>
        <p:sp>
          <p:nvSpPr>
            <p:cNvPr id="48132" name="Text Box 4"/>
            <p:cNvSpPr txBox="1">
              <a:spLocks noChangeArrowheads="1"/>
            </p:cNvSpPr>
            <p:nvPr/>
          </p:nvSpPr>
          <p:spPr bwMode="auto">
            <a:xfrm>
              <a:off x="192"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3" name="Text Box 5"/>
            <p:cNvSpPr txBox="1">
              <a:spLocks noChangeArrowheads="1"/>
            </p:cNvSpPr>
            <p:nvPr/>
          </p:nvSpPr>
          <p:spPr bwMode="auto">
            <a:xfrm>
              <a:off x="2208" y="240"/>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grpSp>
          <p:nvGrpSpPr>
            <p:cNvPr id="48134" name="Group 6"/>
            <p:cNvGrpSpPr>
              <a:grpSpLocks/>
            </p:cNvGrpSpPr>
            <p:nvPr/>
          </p:nvGrpSpPr>
          <p:grpSpPr bwMode="auto">
            <a:xfrm>
              <a:off x="48" y="288"/>
              <a:ext cx="6000" cy="1973"/>
              <a:chOff x="48" y="288"/>
              <a:chExt cx="6000" cy="1973"/>
            </a:xfrm>
          </p:grpSpPr>
          <p:sp>
            <p:nvSpPr>
              <p:cNvPr id="48135" name="Text Box 7"/>
              <p:cNvSpPr txBox="1">
                <a:spLocks noChangeArrowheads="1"/>
              </p:cNvSpPr>
              <p:nvPr/>
            </p:nvSpPr>
            <p:spPr bwMode="auto">
              <a:xfrm>
                <a:off x="192"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6" name="Text Box 8"/>
              <p:cNvSpPr txBox="1">
                <a:spLocks noChangeArrowheads="1"/>
              </p:cNvSpPr>
              <p:nvPr/>
            </p:nvSpPr>
            <p:spPr bwMode="auto">
              <a:xfrm>
                <a:off x="192"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7" name="Text Box 9"/>
              <p:cNvSpPr txBox="1">
                <a:spLocks noChangeArrowheads="1"/>
              </p:cNvSpPr>
              <p:nvPr/>
            </p:nvSpPr>
            <p:spPr bwMode="auto">
              <a:xfrm>
                <a:off x="192"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8" name="Text Box 10"/>
              <p:cNvSpPr txBox="1">
                <a:spLocks noChangeArrowheads="1"/>
              </p:cNvSpPr>
              <p:nvPr/>
            </p:nvSpPr>
            <p:spPr bwMode="auto">
              <a:xfrm>
                <a:off x="192"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39" name="Text Box 11"/>
              <p:cNvSpPr txBox="1">
                <a:spLocks noChangeArrowheads="1"/>
              </p:cNvSpPr>
              <p:nvPr/>
            </p:nvSpPr>
            <p:spPr bwMode="auto">
              <a:xfrm>
                <a:off x="192"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40" name="Line 12"/>
              <p:cNvSpPr>
                <a:spLocks noChangeShapeType="1"/>
              </p:cNvSpPr>
              <p:nvPr/>
            </p:nvSpPr>
            <p:spPr bwMode="auto">
              <a:xfrm>
                <a:off x="144"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1" name="Line 13"/>
              <p:cNvSpPr>
                <a:spLocks noChangeShapeType="1"/>
              </p:cNvSpPr>
              <p:nvPr/>
            </p:nvSpPr>
            <p:spPr bwMode="auto">
              <a:xfrm>
                <a:off x="1680"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2" name="Line 14"/>
              <p:cNvSpPr>
                <a:spLocks noChangeShapeType="1"/>
              </p:cNvSpPr>
              <p:nvPr/>
            </p:nvSpPr>
            <p:spPr bwMode="auto">
              <a:xfrm flipH="1">
                <a:off x="1440"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3" name="Line 15"/>
              <p:cNvSpPr>
                <a:spLocks noChangeShapeType="1"/>
              </p:cNvSpPr>
              <p:nvPr/>
            </p:nvSpPr>
            <p:spPr bwMode="auto">
              <a:xfrm flipH="1">
                <a:off x="144"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4" name="Line 16"/>
              <p:cNvSpPr>
                <a:spLocks noChangeShapeType="1"/>
              </p:cNvSpPr>
              <p:nvPr/>
            </p:nvSpPr>
            <p:spPr bwMode="auto">
              <a:xfrm flipH="1">
                <a:off x="144"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5" name="Line 17"/>
              <p:cNvSpPr>
                <a:spLocks noChangeShapeType="1"/>
              </p:cNvSpPr>
              <p:nvPr/>
            </p:nvSpPr>
            <p:spPr bwMode="auto">
              <a:xfrm flipH="1">
                <a:off x="1440"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6" name="WordArt 18"/>
              <p:cNvSpPr>
                <a:spLocks noChangeArrowheads="1" noChangeShapeType="1" noTextEdit="1"/>
              </p:cNvSpPr>
              <p:nvPr/>
            </p:nvSpPr>
            <p:spPr bwMode="auto">
              <a:xfrm>
                <a:off x="816"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C</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47" name="Text Box 19"/>
              <p:cNvSpPr txBox="1">
                <a:spLocks noChangeArrowheads="1"/>
              </p:cNvSpPr>
              <p:nvPr/>
            </p:nvSpPr>
            <p:spPr bwMode="auto">
              <a:xfrm>
                <a:off x="2208" y="50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48" name="Text Box 20"/>
              <p:cNvSpPr txBox="1">
                <a:spLocks noChangeArrowheads="1"/>
              </p:cNvSpPr>
              <p:nvPr/>
            </p:nvSpPr>
            <p:spPr bwMode="auto">
              <a:xfrm>
                <a:off x="2208" y="775"/>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49" name="Text Box 21"/>
              <p:cNvSpPr txBox="1">
                <a:spLocks noChangeArrowheads="1"/>
              </p:cNvSpPr>
              <p:nvPr/>
            </p:nvSpPr>
            <p:spPr bwMode="auto">
              <a:xfrm>
                <a:off x="2208" y="104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50" name="Text Box 22"/>
              <p:cNvSpPr txBox="1">
                <a:spLocks noChangeArrowheads="1"/>
              </p:cNvSpPr>
              <p:nvPr/>
            </p:nvSpPr>
            <p:spPr bwMode="auto">
              <a:xfrm>
                <a:off x="2208" y="131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51" name="Text Box 23"/>
              <p:cNvSpPr txBox="1">
                <a:spLocks noChangeArrowheads="1"/>
              </p:cNvSpPr>
              <p:nvPr/>
            </p:nvSpPr>
            <p:spPr bwMode="auto">
              <a:xfrm>
                <a:off x="2208" y="157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52" name="Line 24"/>
              <p:cNvSpPr>
                <a:spLocks noChangeShapeType="1"/>
              </p:cNvSpPr>
              <p:nvPr/>
            </p:nvSpPr>
            <p:spPr bwMode="auto">
              <a:xfrm>
                <a:off x="2160"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3" name="Line 25"/>
              <p:cNvSpPr>
                <a:spLocks noChangeShapeType="1"/>
              </p:cNvSpPr>
              <p:nvPr/>
            </p:nvSpPr>
            <p:spPr bwMode="auto">
              <a:xfrm>
                <a:off x="3696"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4" name="Line 26"/>
              <p:cNvSpPr>
                <a:spLocks noChangeShapeType="1"/>
              </p:cNvSpPr>
              <p:nvPr/>
            </p:nvSpPr>
            <p:spPr bwMode="auto">
              <a:xfrm flipH="1">
                <a:off x="3456"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5" name="Line 27"/>
              <p:cNvSpPr>
                <a:spLocks noChangeShapeType="1"/>
              </p:cNvSpPr>
              <p:nvPr/>
            </p:nvSpPr>
            <p:spPr bwMode="auto">
              <a:xfrm flipH="1">
                <a:off x="2160"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6" name="Line 28"/>
              <p:cNvSpPr>
                <a:spLocks noChangeShapeType="1"/>
              </p:cNvSpPr>
              <p:nvPr/>
            </p:nvSpPr>
            <p:spPr bwMode="auto">
              <a:xfrm flipH="1">
                <a:off x="2160"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7" name="Line 29"/>
              <p:cNvSpPr>
                <a:spLocks noChangeShapeType="1"/>
              </p:cNvSpPr>
              <p:nvPr/>
            </p:nvSpPr>
            <p:spPr bwMode="auto">
              <a:xfrm flipH="1">
                <a:off x="3456"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8" name="WordArt 30"/>
              <p:cNvSpPr>
                <a:spLocks noChangeArrowheads="1" noChangeShapeType="1" noTextEdit="1"/>
              </p:cNvSpPr>
              <p:nvPr/>
            </p:nvSpPr>
            <p:spPr bwMode="auto">
              <a:xfrm>
                <a:off x="2832"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59" name="Text Box 31"/>
              <p:cNvSpPr txBox="1">
                <a:spLocks noChangeArrowheads="1"/>
              </p:cNvSpPr>
              <p:nvPr/>
            </p:nvSpPr>
            <p:spPr bwMode="auto">
              <a:xfrm>
                <a:off x="4272" y="288"/>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0" name="Text Box 32"/>
              <p:cNvSpPr txBox="1">
                <a:spLocks noChangeArrowheads="1"/>
              </p:cNvSpPr>
              <p:nvPr/>
            </p:nvSpPr>
            <p:spPr bwMode="auto">
              <a:xfrm>
                <a:off x="4272" y="556"/>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1" name="Text Box 33"/>
              <p:cNvSpPr txBox="1">
                <a:spLocks noChangeArrowheads="1"/>
              </p:cNvSpPr>
              <p:nvPr/>
            </p:nvSpPr>
            <p:spPr bwMode="auto">
              <a:xfrm>
                <a:off x="4272" y="823"/>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2" name="Text Box 34"/>
              <p:cNvSpPr txBox="1">
                <a:spLocks noChangeArrowheads="1"/>
              </p:cNvSpPr>
              <p:nvPr/>
            </p:nvSpPr>
            <p:spPr bwMode="auto">
              <a:xfrm>
                <a:off x="4272" y="1091"/>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3" name="Text Box 35"/>
              <p:cNvSpPr txBox="1">
                <a:spLocks noChangeArrowheads="1"/>
              </p:cNvSpPr>
              <p:nvPr/>
            </p:nvSpPr>
            <p:spPr bwMode="auto">
              <a:xfrm>
                <a:off x="4272" y="1359"/>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4" name="Text Box 36"/>
              <p:cNvSpPr txBox="1">
                <a:spLocks noChangeArrowheads="1"/>
              </p:cNvSpPr>
              <p:nvPr/>
            </p:nvSpPr>
            <p:spPr bwMode="auto">
              <a:xfrm>
                <a:off x="4272" y="1627"/>
                <a:ext cx="17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6000">
                    <a:solidFill>
                      <a:schemeClr val="tx1"/>
                    </a:solidFill>
                  </a:rPr>
                  <a:t>. . . . . .</a:t>
                </a:r>
              </a:p>
            </p:txBody>
          </p:sp>
          <p:sp>
            <p:nvSpPr>
              <p:cNvPr id="48165" name="Line 37"/>
              <p:cNvSpPr>
                <a:spLocks noChangeShapeType="1"/>
              </p:cNvSpPr>
              <p:nvPr/>
            </p:nvSpPr>
            <p:spPr bwMode="auto">
              <a:xfrm>
                <a:off x="4176"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6" name="Line 38"/>
              <p:cNvSpPr>
                <a:spLocks noChangeShapeType="1"/>
              </p:cNvSpPr>
              <p:nvPr/>
            </p:nvSpPr>
            <p:spPr bwMode="auto">
              <a:xfrm>
                <a:off x="5712" y="576"/>
                <a:ext cx="0" cy="1632"/>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7" name="Line 39"/>
              <p:cNvSpPr>
                <a:spLocks noChangeShapeType="1"/>
              </p:cNvSpPr>
              <p:nvPr/>
            </p:nvSpPr>
            <p:spPr bwMode="auto">
              <a:xfrm flipH="1">
                <a:off x="5472"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8" name="Line 40"/>
              <p:cNvSpPr>
                <a:spLocks noChangeShapeType="1"/>
              </p:cNvSpPr>
              <p:nvPr/>
            </p:nvSpPr>
            <p:spPr bwMode="auto">
              <a:xfrm flipH="1">
                <a:off x="4176" y="576"/>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69" name="Line 41"/>
              <p:cNvSpPr>
                <a:spLocks noChangeShapeType="1"/>
              </p:cNvSpPr>
              <p:nvPr/>
            </p:nvSpPr>
            <p:spPr bwMode="auto">
              <a:xfrm flipH="1">
                <a:off x="4176"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70" name="Line 42"/>
              <p:cNvSpPr>
                <a:spLocks noChangeShapeType="1"/>
              </p:cNvSpPr>
              <p:nvPr/>
            </p:nvSpPr>
            <p:spPr bwMode="auto">
              <a:xfrm flipH="1">
                <a:off x="5472" y="2208"/>
                <a:ext cx="240" cy="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71" name="WordArt 43"/>
              <p:cNvSpPr>
                <a:spLocks noChangeArrowheads="1" noChangeShapeType="1" noTextEdit="1"/>
              </p:cNvSpPr>
              <p:nvPr/>
            </p:nvSpPr>
            <p:spPr bwMode="auto">
              <a:xfrm>
                <a:off x="4848" y="1248"/>
                <a:ext cx="162" cy="36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B</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72" name="WordArt 44"/>
              <p:cNvSpPr>
                <a:spLocks noChangeArrowheads="1" noChangeShapeType="1" noTextEdit="1"/>
              </p:cNvSpPr>
              <p:nvPr/>
            </p:nvSpPr>
            <p:spPr bwMode="auto">
              <a:xfrm>
                <a:off x="1824" y="1296"/>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73" name="WordArt 45"/>
              <p:cNvSpPr>
                <a:spLocks noChangeArrowheads="1" noChangeShapeType="1" noTextEdit="1"/>
              </p:cNvSpPr>
              <p:nvPr/>
            </p:nvSpPr>
            <p:spPr bwMode="auto">
              <a:xfrm>
                <a:off x="3840" y="1248"/>
                <a:ext cx="156" cy="360"/>
              </a:xfrm>
              <a:prstGeom prst="rect">
                <a:avLst/>
              </a:prstGeom>
            </p:spPr>
            <p:txBody>
              <a:bodyPr wrap="none" fromWordArt="1">
                <a:prstTxWarp prst="textPlain">
                  <a:avLst>
                    <a:gd name="adj" fmla="val 50000"/>
                  </a:avLst>
                </a:prstTxWarp>
              </a:bodyPr>
              <a:lstStyle/>
              <a:p>
                <a:pPr algn="ctr"/>
                <a:r>
                  <a:rPr lang="mr-IN" altLang="zh-CN"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rPr>
                  <a:t>*</a:t>
                </a:r>
                <a:endParaRPr lang="zh-CN" altLang="en-US" sz="3600" kern="10">
                  <a:ln w="19050">
                    <a:solidFill>
                      <a:srgbClr val="99CCFF"/>
                    </a:solidFill>
                    <a:round/>
                    <a:headEnd type="none" w="sm" len="sm"/>
                    <a:tailEnd type="none" w="sm" len="sm"/>
                  </a:ln>
                  <a:solidFill>
                    <a:srgbClr val="0066CC"/>
                  </a:solidFill>
                  <a:effectLst>
                    <a:outerShdw blurRad="63500" dist="38099" dir="2700000" algn="ctr" rotWithShape="0">
                      <a:srgbClr val="990000">
                        <a:alpha val="74997"/>
                      </a:srgbClr>
                    </a:outerShdw>
                  </a:effectLst>
                  <a:latin typeface="Impact" charset="0"/>
                  <a:ea typeface="Impact" charset="0"/>
                  <a:cs typeface="Impact" charset="0"/>
                </a:endParaRPr>
              </a:p>
            </p:txBody>
          </p:sp>
          <p:sp>
            <p:nvSpPr>
              <p:cNvPr id="48174" name="Line 46"/>
              <p:cNvSpPr>
                <a:spLocks noChangeShapeType="1"/>
              </p:cNvSpPr>
              <p:nvPr/>
            </p:nvSpPr>
            <p:spPr bwMode="auto">
              <a:xfrm>
                <a:off x="48" y="672"/>
                <a:ext cx="1632" cy="0"/>
              </a:xfrm>
              <a:prstGeom prst="line">
                <a:avLst/>
              </a:prstGeom>
              <a:noFill/>
              <a:ln w="762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5" name="Line 47"/>
              <p:cNvSpPr>
                <a:spLocks noChangeShapeType="1"/>
              </p:cNvSpPr>
              <p:nvPr/>
            </p:nvSpPr>
            <p:spPr bwMode="auto">
              <a:xfrm>
                <a:off x="2064" y="720"/>
                <a:ext cx="1632" cy="0"/>
              </a:xfrm>
              <a:prstGeom prst="line">
                <a:avLst/>
              </a:prstGeom>
              <a:noFill/>
              <a:ln w="76200">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6" name="Line 48"/>
              <p:cNvSpPr>
                <a:spLocks noChangeShapeType="1"/>
              </p:cNvSpPr>
              <p:nvPr/>
            </p:nvSpPr>
            <p:spPr bwMode="auto">
              <a:xfrm>
                <a:off x="4176" y="768"/>
                <a:ext cx="1584" cy="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62545" name="Rectangle 49"/>
          <p:cNvSpPr>
            <a:spLocks noGrp="1" noChangeArrowheads="1"/>
          </p:cNvSpPr>
          <p:nvPr>
            <p:ph type="body" idx="1"/>
          </p:nvPr>
        </p:nvSpPr>
        <p:spPr>
          <a:xfrm>
            <a:off x="533400" y="3962400"/>
            <a:ext cx="7772400" cy="2438400"/>
          </a:xfrm>
          <a:noFill/>
        </p:spPr>
        <p:txBody>
          <a:bodyPr/>
          <a:lstStyle/>
          <a:p>
            <a:r>
              <a:rPr kumimoji="0" lang="en-US" altLang="zh-CN">
                <a:solidFill>
                  <a:schemeClr val="hlink"/>
                </a:solidFill>
                <a:ea typeface="宋体" charset="-122"/>
              </a:rPr>
              <a:t>C</a:t>
            </a:r>
            <a:r>
              <a:rPr kumimoji="0" lang="en-US" altLang="zh-CN">
                <a:ea typeface="宋体" charset="-122"/>
              </a:rPr>
              <a:t> </a:t>
            </a:r>
            <a:r>
              <a:rPr kumimoji="0" lang="en-US" altLang="zh-CN">
                <a:solidFill>
                  <a:schemeClr val="bg1"/>
                </a:solidFill>
                <a:ea typeface="宋体" charset="-122"/>
              </a:rPr>
              <a:t>=&gt;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3</a:t>
            </a:r>
            <a:r>
              <a:rPr kumimoji="0" lang="en-US" altLang="zh-CN">
                <a:solidFill>
                  <a:schemeClr val="hlink"/>
                </a:solidFill>
                <a:ea typeface="宋体" charset="-122"/>
              </a:rPr>
              <a:t>/w</a:t>
            </a:r>
            <a:r>
              <a:rPr kumimoji="0" lang="en-US" altLang="zh-CN">
                <a:ea typeface="宋体" charset="-122"/>
              </a:rPr>
              <a:t> cache misses, when </a:t>
            </a:r>
            <a:r>
              <a:rPr kumimoji="0" lang="en-US" altLang="zh-CN">
                <a:solidFill>
                  <a:schemeClr val="hlink"/>
                </a:solidFill>
                <a:ea typeface="宋体" charset="-122"/>
              </a:rPr>
              <a:t>n</a:t>
            </a:r>
            <a:r>
              <a:rPr kumimoji="0" lang="en-US" altLang="zh-CN">
                <a:ea typeface="宋体" charset="-122"/>
              </a:rPr>
              <a:t> is large.</a:t>
            </a:r>
          </a:p>
          <a:p>
            <a:r>
              <a:rPr kumimoji="0" lang="en-US" altLang="zh-CN">
                <a:solidFill>
                  <a:schemeClr val="hlink"/>
                </a:solidFill>
                <a:ea typeface="宋体" charset="-122"/>
              </a:rPr>
              <a:t>A</a:t>
            </a:r>
            <a:r>
              <a:rPr kumimoji="0" lang="en-US" altLang="zh-CN">
                <a:ea typeface="宋体" charset="-122"/>
              </a:rPr>
              <a:t> </a:t>
            </a:r>
            <a:r>
              <a:rPr kumimoji="0" lang="en-US" altLang="zh-CN">
                <a:solidFill>
                  <a:schemeClr val="bg1"/>
                </a:solidFill>
                <a:ea typeface="宋体" charset="-122"/>
              </a:rPr>
              <a:t>=&gt;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2</a:t>
            </a:r>
            <a:r>
              <a:rPr kumimoji="0" lang="en-US" altLang="zh-CN">
                <a:solidFill>
                  <a:schemeClr val="hlink"/>
                </a:solidFill>
                <a:ea typeface="宋体" charset="-122"/>
              </a:rPr>
              <a:t>/w</a:t>
            </a:r>
            <a:r>
              <a:rPr kumimoji="0" lang="en-US" altLang="zh-CN">
                <a:ea typeface="宋体" charset="-122"/>
              </a:rPr>
              <a:t> cache misses.</a:t>
            </a:r>
          </a:p>
          <a:p>
            <a:r>
              <a:rPr kumimoji="0" lang="en-US" altLang="zh-CN">
                <a:solidFill>
                  <a:schemeClr val="hlink"/>
                </a:solidFill>
                <a:ea typeface="宋体" charset="-122"/>
              </a:rPr>
              <a:t>B</a:t>
            </a:r>
            <a:r>
              <a:rPr kumimoji="0" lang="en-US" altLang="zh-CN">
                <a:ea typeface="宋体" charset="-122"/>
              </a:rPr>
              <a:t> </a:t>
            </a:r>
            <a:r>
              <a:rPr kumimoji="0" lang="en-US" altLang="zh-CN">
                <a:solidFill>
                  <a:schemeClr val="bg1"/>
                </a:solidFill>
                <a:ea typeface="宋体" charset="-122"/>
              </a:rPr>
              <a:t>=&gt;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3</a:t>
            </a:r>
            <a:r>
              <a:rPr kumimoji="0" lang="en-US" altLang="zh-CN">
                <a:solidFill>
                  <a:schemeClr val="hlink"/>
                </a:solidFill>
                <a:ea typeface="宋体" charset="-122"/>
              </a:rPr>
              <a:t>/w</a:t>
            </a:r>
            <a:r>
              <a:rPr kumimoji="0" lang="en-US" altLang="zh-CN" baseline="30000">
                <a:solidFill>
                  <a:schemeClr val="hlink"/>
                </a:solidFill>
                <a:ea typeface="宋体" charset="-122"/>
              </a:rPr>
              <a:t> </a:t>
            </a:r>
            <a:r>
              <a:rPr kumimoji="0" lang="en-US" altLang="zh-CN">
                <a:ea typeface="宋体" charset="-122"/>
              </a:rPr>
              <a:t>cache misses, when </a:t>
            </a:r>
            <a:r>
              <a:rPr kumimoji="0" lang="en-US" altLang="zh-CN">
                <a:solidFill>
                  <a:schemeClr val="hlink"/>
                </a:solidFill>
                <a:ea typeface="宋体" charset="-122"/>
              </a:rPr>
              <a:t>n</a:t>
            </a:r>
            <a:r>
              <a:rPr kumimoji="0" lang="en-US" altLang="zh-CN">
                <a:ea typeface="宋体" charset="-122"/>
              </a:rPr>
              <a:t> is large.</a:t>
            </a:r>
          </a:p>
          <a:p>
            <a:r>
              <a:rPr kumimoji="0" lang="en-US" altLang="zh-CN">
                <a:ea typeface="宋体" charset="-122"/>
              </a:rPr>
              <a:t>Total cache misses </a:t>
            </a:r>
            <a:r>
              <a:rPr kumimoji="0" lang="en-US" altLang="zh-CN">
                <a:solidFill>
                  <a:schemeClr val="hlink"/>
                </a:solidFill>
                <a:ea typeface="宋体" charset="-122"/>
              </a:rPr>
              <a:t>=</a:t>
            </a:r>
            <a:r>
              <a:rPr kumimoji="0" lang="en-US" altLang="zh-CN">
                <a:ea typeface="宋体" charset="-122"/>
              </a:rPr>
              <a:t> </a:t>
            </a:r>
            <a:r>
              <a:rPr kumimoji="0" lang="en-US" altLang="zh-CN">
                <a:solidFill>
                  <a:schemeClr val="hlink"/>
                </a:solidFill>
                <a:ea typeface="宋体" charset="-122"/>
              </a:rPr>
              <a:t>n</a:t>
            </a:r>
            <a:r>
              <a:rPr kumimoji="0" lang="en-US" altLang="zh-CN" baseline="30000">
                <a:solidFill>
                  <a:schemeClr val="hlink"/>
                </a:solidFill>
                <a:ea typeface="宋体" charset="-122"/>
              </a:rPr>
              <a:t>3</a:t>
            </a:r>
            <a:r>
              <a:rPr kumimoji="0" lang="en-US" altLang="zh-CN">
                <a:solidFill>
                  <a:schemeClr val="hlink"/>
                </a:solidFill>
                <a:ea typeface="宋体" charset="-122"/>
              </a:rPr>
              <a:t>/w(2 + 1/n)</a:t>
            </a:r>
            <a:r>
              <a:rPr kumimoji="0" lang="en-US" altLang="zh-CN">
                <a:solidFill>
                  <a:schemeClr val="bg2"/>
                </a:solidFill>
                <a:ea typeface="宋体" charset="-122"/>
              </a:rPr>
              <a:t>. </a:t>
            </a:r>
          </a:p>
          <a:p>
            <a:endParaRPr kumimoji="0" lang="en-US" altLang="zh-CN">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2545">
                                            <p:txEl>
                                              <p:pRg st="0" end="0"/>
                                            </p:txEl>
                                          </p:spTgt>
                                        </p:tgtEl>
                                        <p:attrNameLst>
                                          <p:attrName>style.visibility</p:attrName>
                                        </p:attrNameLst>
                                      </p:cBhvr>
                                      <p:to>
                                        <p:strVal val="visible"/>
                                      </p:to>
                                    </p:set>
                                    <p:anim calcmode="lin" valueType="num">
                                      <p:cBhvr additive="base">
                                        <p:cTn id="12" dur="500" fill="hold"/>
                                        <p:tgtEl>
                                          <p:spTgt spid="36254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25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2545">
                                            <p:txEl>
                                              <p:pRg st="1" end="1"/>
                                            </p:txEl>
                                          </p:spTgt>
                                        </p:tgtEl>
                                        <p:attrNameLst>
                                          <p:attrName>style.visibility</p:attrName>
                                        </p:attrNameLst>
                                      </p:cBhvr>
                                      <p:to>
                                        <p:strVal val="visible"/>
                                      </p:to>
                                    </p:set>
                                    <p:anim calcmode="lin" valueType="num">
                                      <p:cBhvr additive="base">
                                        <p:cTn id="18" dur="500" fill="hold"/>
                                        <p:tgtEl>
                                          <p:spTgt spid="36254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25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2545">
                                            <p:txEl>
                                              <p:pRg st="2" end="2"/>
                                            </p:txEl>
                                          </p:spTgt>
                                        </p:tgtEl>
                                        <p:attrNameLst>
                                          <p:attrName>style.visibility</p:attrName>
                                        </p:attrNameLst>
                                      </p:cBhvr>
                                      <p:to>
                                        <p:strVal val="visible"/>
                                      </p:to>
                                    </p:set>
                                    <p:anim calcmode="lin" valueType="num">
                                      <p:cBhvr additive="base">
                                        <p:cTn id="24" dur="500" fill="hold"/>
                                        <p:tgtEl>
                                          <p:spTgt spid="362545">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25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62545">
                                            <p:txEl>
                                              <p:pRg st="3" end="3"/>
                                            </p:txEl>
                                          </p:spTgt>
                                        </p:tgtEl>
                                        <p:attrNameLst>
                                          <p:attrName>style.visibility</p:attrName>
                                        </p:attrNameLst>
                                      </p:cBhvr>
                                      <p:to>
                                        <p:strVal val="visible"/>
                                      </p:to>
                                    </p:set>
                                    <p:anim calcmode="lin" valueType="num">
                                      <p:cBhvr additive="base">
                                        <p:cTn id="30" dur="500" fill="hold"/>
                                        <p:tgtEl>
                                          <p:spTgt spid="362545">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6254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4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kumimoji="0" lang="en-US" altLang="zh-CN" dirty="0" smtClean="0">
                <a:ea typeface="宋体" charset="-122"/>
              </a:rPr>
              <a:t>Warm</a:t>
            </a:r>
            <a:r>
              <a:rPr kumimoji="0" lang="zh-CN" altLang="en-US" dirty="0" smtClean="0">
                <a:ea typeface="宋体" charset="-122"/>
              </a:rPr>
              <a:t> </a:t>
            </a:r>
            <a:r>
              <a:rPr kumimoji="0" lang="en-US" altLang="zh-CN" dirty="0" smtClean="0">
                <a:ea typeface="宋体" charset="-122"/>
              </a:rPr>
              <a:t>up</a:t>
            </a:r>
            <a:r>
              <a:rPr kumimoji="0" lang="zh-CN" altLang="en-US" dirty="0" smtClean="0">
                <a:ea typeface="宋体" charset="-122"/>
              </a:rPr>
              <a:t> </a:t>
            </a:r>
            <a:r>
              <a:rPr kumimoji="0" lang="en-US" altLang="zh-CN" dirty="0" smtClean="0">
                <a:ea typeface="宋体" charset="-122"/>
              </a:rPr>
              <a:t>project</a:t>
            </a:r>
            <a:endParaRPr kumimoji="0" lang="en-US" altLang="zh-CN" dirty="0">
              <a:ea typeface="宋体" charset="-122"/>
            </a:endParaRPr>
          </a:p>
        </p:txBody>
      </p:sp>
      <p:sp>
        <p:nvSpPr>
          <p:cNvPr id="50178" name="Content Placeholder 2"/>
          <p:cNvSpPr>
            <a:spLocks noGrp="1"/>
          </p:cNvSpPr>
          <p:nvPr>
            <p:ph idx="1"/>
          </p:nvPr>
        </p:nvSpPr>
        <p:spPr/>
        <p:txBody>
          <a:bodyPr/>
          <a:lstStyle/>
          <a:p>
            <a:r>
              <a:rPr kumimoji="0" lang="en-US" altLang="zh-CN" dirty="0" smtClean="0">
                <a:ea typeface="宋体" charset="-122"/>
              </a:rPr>
              <a:t>Cache</a:t>
            </a:r>
            <a:r>
              <a:rPr kumimoji="0" lang="zh-CN" altLang="en-US" dirty="0" smtClean="0">
                <a:ea typeface="宋体" charset="-122"/>
              </a:rPr>
              <a:t> </a:t>
            </a:r>
            <a:r>
              <a:rPr kumimoji="0" lang="en-US" altLang="zh-CN" dirty="0" smtClean="0">
                <a:ea typeface="宋体" charset="-122"/>
              </a:rPr>
              <a:t>miss</a:t>
            </a:r>
            <a:r>
              <a:rPr kumimoji="0" lang="zh-CN" altLang="en-US" dirty="0" smtClean="0">
                <a:ea typeface="宋体" charset="-122"/>
              </a:rPr>
              <a:t> </a:t>
            </a:r>
            <a:r>
              <a:rPr kumimoji="0" lang="en-US" altLang="zh-CN" dirty="0" smtClean="0">
                <a:ea typeface="宋体" charset="-122"/>
              </a:rPr>
              <a:t>simulation</a:t>
            </a:r>
          </a:p>
          <a:p>
            <a:pPr lvl="1"/>
            <a:r>
              <a:rPr kumimoji="0" lang="en-US" altLang="zh-CN" dirty="0" smtClean="0">
                <a:ea typeface="宋体" charset="-122"/>
              </a:rPr>
              <a:t>Files</a:t>
            </a:r>
            <a:endParaRPr kumimoji="0" lang="en-US" altLang="zh-CN" dirty="0" smtClean="0">
              <a:ea typeface="宋体" charset="-122"/>
            </a:endParaRPr>
          </a:p>
          <a:p>
            <a:r>
              <a:rPr kumimoji="0" lang="en-US" altLang="zh-CN" dirty="0" smtClean="0">
                <a:ea typeface="宋体" charset="-122"/>
              </a:rPr>
              <a:t>Count</a:t>
            </a:r>
            <a:r>
              <a:rPr kumimoji="0" lang="zh-CN" altLang="en-US" dirty="0" smtClean="0">
                <a:ea typeface="宋体" charset="-122"/>
              </a:rPr>
              <a:t> </a:t>
            </a:r>
            <a:r>
              <a:rPr kumimoji="0" lang="en-US" altLang="zh-CN" dirty="0" smtClean="0">
                <a:ea typeface="宋体" charset="-122"/>
              </a:rPr>
              <a:t>the</a:t>
            </a:r>
            <a:r>
              <a:rPr kumimoji="0" lang="zh-CN" altLang="en-US" dirty="0" smtClean="0">
                <a:ea typeface="宋体" charset="-122"/>
              </a:rPr>
              <a:t> </a:t>
            </a:r>
            <a:r>
              <a:rPr kumimoji="0" lang="en-US" altLang="zh-CN" dirty="0" smtClean="0">
                <a:ea typeface="宋体" charset="-122"/>
              </a:rPr>
              <a:t>missed</a:t>
            </a:r>
            <a:r>
              <a:rPr kumimoji="0" lang="zh-CN" altLang="en-US" dirty="0" smtClean="0">
                <a:ea typeface="宋体" charset="-122"/>
              </a:rPr>
              <a:t> </a:t>
            </a:r>
            <a:r>
              <a:rPr kumimoji="0" lang="en-US" altLang="zh-CN" dirty="0" smtClean="0">
                <a:ea typeface="宋体" charset="-122"/>
              </a:rPr>
              <a:t>hits</a:t>
            </a:r>
          </a:p>
          <a:p>
            <a:r>
              <a:rPr kumimoji="0" lang="en-US" altLang="zh-CN" dirty="0" smtClean="0">
                <a:ea typeface="宋体" charset="-122"/>
              </a:rPr>
              <a:t>#</a:t>
            </a:r>
            <a:r>
              <a:rPr kumimoji="0" lang="en-US" altLang="zh-CN" dirty="0" err="1" smtClean="0">
                <a:ea typeface="宋体" charset="-122"/>
              </a:rPr>
              <a:t>mh</a:t>
            </a:r>
            <a:r>
              <a:rPr kumimoji="0" lang="zh-CN" altLang="en-US" dirty="0" smtClean="0">
                <a:ea typeface="宋体" charset="-122"/>
              </a:rPr>
              <a:t> </a:t>
            </a:r>
            <a:r>
              <a:rPr kumimoji="0" lang="en-US" altLang="zh-CN" dirty="0" smtClean="0">
                <a:ea typeface="宋体" charset="-122"/>
              </a:rPr>
              <a:t>vs</a:t>
            </a:r>
            <a:r>
              <a:rPr kumimoji="0" lang="zh-CN" altLang="en-US" dirty="0" smtClean="0">
                <a:ea typeface="宋体" charset="-122"/>
              </a:rPr>
              <a:t> </a:t>
            </a:r>
            <a:r>
              <a:rPr kumimoji="0" lang="en-US" altLang="zh-CN" dirty="0" smtClean="0">
                <a:ea typeface="宋体" charset="-122"/>
              </a:rPr>
              <a:t>cache</a:t>
            </a:r>
            <a:r>
              <a:rPr kumimoji="0" lang="zh-CN" altLang="en-US" dirty="0" smtClean="0">
                <a:ea typeface="宋体" charset="-122"/>
              </a:rPr>
              <a:t> </a:t>
            </a:r>
            <a:r>
              <a:rPr kumimoji="0" lang="en-US" altLang="zh-CN" dirty="0" smtClean="0">
                <a:ea typeface="宋体" charset="-122"/>
              </a:rPr>
              <a:t>line</a:t>
            </a:r>
          </a:p>
          <a:p>
            <a:r>
              <a:rPr kumimoji="0" lang="en-US" altLang="zh-CN" dirty="0" smtClean="0">
                <a:ea typeface="宋体" charset="-122"/>
              </a:rPr>
              <a:t>#</a:t>
            </a:r>
            <a:r>
              <a:rPr kumimoji="0" lang="en-US" altLang="zh-CN" dirty="0" err="1" smtClean="0">
                <a:ea typeface="宋体" charset="-122"/>
              </a:rPr>
              <a:t>mh</a:t>
            </a:r>
            <a:r>
              <a:rPr kumimoji="0" lang="zh-CN" altLang="en-US" dirty="0" smtClean="0">
                <a:ea typeface="宋体" charset="-122"/>
              </a:rPr>
              <a:t> </a:t>
            </a:r>
            <a:r>
              <a:rPr kumimoji="0" lang="en-US" altLang="zh-CN" dirty="0" smtClean="0">
                <a:ea typeface="宋体" charset="-122"/>
              </a:rPr>
              <a:t>vs</a:t>
            </a:r>
            <a:r>
              <a:rPr kumimoji="0" lang="zh-CN" altLang="en-US" dirty="0" smtClean="0">
                <a:ea typeface="宋体" charset="-122"/>
              </a:rPr>
              <a:t> </a:t>
            </a:r>
            <a:r>
              <a:rPr kumimoji="0" lang="en-US" altLang="zh-CN" dirty="0" smtClean="0">
                <a:ea typeface="宋体" charset="-122"/>
              </a:rPr>
              <a:t>data</a:t>
            </a:r>
            <a:r>
              <a:rPr kumimoji="0" lang="zh-CN" altLang="en-US" dirty="0" smtClean="0">
                <a:ea typeface="宋体" charset="-122"/>
              </a:rPr>
              <a:t> </a:t>
            </a:r>
            <a:r>
              <a:rPr kumimoji="0" lang="en-US" altLang="zh-CN" dirty="0" err="1" smtClean="0">
                <a:ea typeface="宋体" charset="-122"/>
              </a:rPr>
              <a:t>volumn</a:t>
            </a:r>
            <a:endParaRPr kumimoji="0" lang="en-US" altLang="zh-CN" dirty="0" smtClean="0">
              <a:ea typeface="宋体" charset="-122"/>
            </a:endParaRPr>
          </a:p>
          <a:p>
            <a:r>
              <a:rPr kumimoji="0" lang="en-US" altLang="zh-CN" dirty="0" smtClean="0">
                <a:ea typeface="宋体" charset="-122"/>
              </a:rPr>
              <a:t>Simulation</a:t>
            </a:r>
            <a:r>
              <a:rPr kumimoji="0" lang="zh-CN" altLang="en-US" dirty="0" smtClean="0">
                <a:ea typeface="宋体" charset="-122"/>
              </a:rPr>
              <a:t> </a:t>
            </a:r>
            <a:r>
              <a:rPr kumimoji="0" lang="en-US" altLang="zh-CN" dirty="0" smtClean="0">
                <a:ea typeface="宋体" charset="-122"/>
              </a:rPr>
              <a:t>vs</a:t>
            </a:r>
            <a:r>
              <a:rPr kumimoji="0" lang="zh-CN" altLang="en-US" dirty="0" smtClean="0">
                <a:ea typeface="宋体" charset="-122"/>
              </a:rPr>
              <a:t> </a:t>
            </a:r>
            <a:r>
              <a:rPr kumimoji="0" lang="en-US" altLang="zh-CN" dirty="0" smtClean="0">
                <a:ea typeface="宋体" charset="-122"/>
              </a:rPr>
              <a:t>Theoretical</a:t>
            </a:r>
            <a:r>
              <a:rPr kumimoji="0" lang="zh-CN" altLang="en-US" dirty="0" smtClean="0">
                <a:ea typeface="宋体" charset="-122"/>
              </a:rPr>
              <a:t> </a:t>
            </a:r>
            <a:r>
              <a:rPr kumimoji="0" lang="en-US" altLang="zh-CN" dirty="0" smtClean="0">
                <a:ea typeface="宋体" charset="-122"/>
              </a:rPr>
              <a:t>results</a:t>
            </a:r>
          </a:p>
          <a:p>
            <a:r>
              <a:rPr kumimoji="0" lang="en-US" altLang="zh-CN" dirty="0" smtClean="0">
                <a:ea typeface="宋体" charset="-122"/>
              </a:rPr>
              <a:t>Others</a:t>
            </a:r>
            <a:r>
              <a:rPr kumimoji="0" lang="zh-CN" altLang="en-US" dirty="0" smtClean="0">
                <a:ea typeface="宋体" charset="-122"/>
              </a:rPr>
              <a:t> </a:t>
            </a:r>
            <a:r>
              <a:rPr kumimoji="0" lang="mr-IN" altLang="zh-CN" dirty="0" smtClean="0">
                <a:ea typeface="宋体" charset="-122"/>
              </a:rPr>
              <a:t>…</a:t>
            </a:r>
            <a:endParaRPr kumimoji="0" lang="en-US" altLang="zh-CN" dirty="0" smtClean="0">
              <a:ea typeface="宋体" charset="-122"/>
            </a:endParaRPr>
          </a:p>
          <a:p>
            <a:r>
              <a:rPr kumimoji="0" lang="en-US" altLang="zh-CN" dirty="0">
                <a:ea typeface="宋体" charset="-122"/>
              </a:rPr>
              <a:t>https://</a:t>
            </a:r>
            <a:r>
              <a:rPr kumimoji="0" lang="en-US" altLang="zh-CN" dirty="0" err="1" smtClean="0">
                <a:ea typeface="宋体" charset="-122"/>
              </a:rPr>
              <a:t>www.cplusplus.com</a:t>
            </a:r>
            <a:endParaRPr kumimoji="0" lang="en-US" altLang="zh-CN" dirty="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Phase</a:t>
            </a:r>
            <a:r>
              <a:rPr kumimoji="1" lang="zh-CN" altLang="en-US" dirty="0" smtClean="0"/>
              <a:t> </a:t>
            </a:r>
            <a:r>
              <a:rPr kumimoji="1" lang="en-US" altLang="zh-CN" dirty="0" smtClean="0"/>
              <a:t>2</a:t>
            </a:r>
            <a:endParaRPr kumimoji="1" lang="zh-CN" altLang="en-US" dirty="0"/>
          </a:p>
        </p:txBody>
      </p:sp>
      <p:sp>
        <p:nvSpPr>
          <p:cNvPr id="3" name="副标题 2"/>
          <p:cNvSpPr>
            <a:spLocks noGrp="1"/>
          </p:cNvSpPr>
          <p:nvPr>
            <p:ph type="subTitle" idx="1"/>
          </p:nvPr>
        </p:nvSpPr>
        <p:spPr/>
        <p:txBody>
          <a:bodyPr/>
          <a:lstStyle/>
          <a:p>
            <a:r>
              <a:rPr kumimoji="0" lang="en-US" altLang="zh-CN" dirty="0" smtClean="0">
                <a:ea typeface="宋体" charset="-122"/>
              </a:rPr>
              <a:t>External</a:t>
            </a:r>
            <a:r>
              <a:rPr kumimoji="0" lang="zh-CN" altLang="en-US" dirty="0" smtClean="0">
                <a:ea typeface="宋体" charset="-122"/>
              </a:rPr>
              <a:t> </a:t>
            </a:r>
            <a:r>
              <a:rPr kumimoji="0" lang="en-US" altLang="zh-CN" dirty="0" smtClean="0">
                <a:ea typeface="宋体" charset="-122"/>
              </a:rPr>
              <a:t>Sort:</a:t>
            </a:r>
            <a:r>
              <a:rPr kumimoji="0" lang="zh-CN" altLang="en-US" dirty="0" smtClean="0">
                <a:ea typeface="宋体" charset="-122"/>
              </a:rPr>
              <a:t> </a:t>
            </a:r>
            <a:r>
              <a:rPr kumimoji="0" lang="en-US" altLang="zh-CN" dirty="0" smtClean="0">
                <a:ea typeface="宋体" charset="-122"/>
              </a:rPr>
              <a:t>Quick</a:t>
            </a:r>
            <a:r>
              <a:rPr kumimoji="0" lang="zh-CN" altLang="en-US" dirty="0" smtClean="0">
                <a:ea typeface="宋体" charset="-122"/>
              </a:rPr>
              <a:t> </a:t>
            </a:r>
            <a:r>
              <a:rPr kumimoji="0" lang="en-US" altLang="zh-CN" dirty="0" smtClean="0">
                <a:ea typeface="宋体" charset="-122"/>
              </a:rPr>
              <a:t>Sort</a:t>
            </a:r>
            <a:endParaRPr kumimoji="1" lang="zh-CN" altLang="en-US" dirty="0"/>
          </a:p>
        </p:txBody>
      </p:sp>
    </p:spTree>
    <p:extLst>
      <p:ext uri="{BB962C8B-B14F-4D97-AF65-F5344CB8AC3E}">
        <p14:creationId xmlns:p14="http://schemas.microsoft.com/office/powerpoint/2010/main" val="154153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kumimoji="0" lang="en-US" altLang="zh-CN">
                <a:ea typeface="宋体" charset="-122"/>
              </a:rPr>
              <a:t>External Sort Methods</a:t>
            </a:r>
          </a:p>
        </p:txBody>
      </p:sp>
      <p:sp>
        <p:nvSpPr>
          <p:cNvPr id="365571" name="Rectangle 3"/>
          <p:cNvSpPr>
            <a:spLocks noGrp="1" noChangeArrowheads="1"/>
          </p:cNvSpPr>
          <p:nvPr>
            <p:ph type="body" idx="1"/>
          </p:nvPr>
        </p:nvSpPr>
        <p:spPr/>
        <p:txBody>
          <a:bodyPr/>
          <a:lstStyle/>
          <a:p>
            <a:r>
              <a:rPr kumimoji="0" lang="en-US" altLang="zh-CN">
                <a:ea typeface="宋体" charset="-122"/>
              </a:rPr>
              <a:t>Base the external sort method on a fast internal sort method.</a:t>
            </a:r>
          </a:p>
          <a:p>
            <a:r>
              <a:rPr kumimoji="0" lang="en-US" altLang="zh-CN">
                <a:ea typeface="宋体" charset="-122"/>
              </a:rPr>
              <a:t>Average run time</a:t>
            </a:r>
          </a:p>
          <a:p>
            <a:pPr lvl="1"/>
            <a:r>
              <a:rPr kumimoji="0" lang="en-US" altLang="zh-CN">
                <a:ea typeface="宋体" charset="-122"/>
              </a:rPr>
              <a:t>Quick sort</a:t>
            </a:r>
          </a:p>
          <a:p>
            <a:r>
              <a:rPr kumimoji="0" lang="en-US" altLang="zh-CN">
                <a:ea typeface="宋体" charset="-122"/>
              </a:rPr>
              <a:t>Worst-case run time</a:t>
            </a:r>
          </a:p>
          <a:p>
            <a:pPr lvl="1"/>
            <a:r>
              <a:rPr kumimoji="0" lang="en-US" altLang="zh-CN">
                <a:ea typeface="宋体" charset="-122"/>
              </a:rPr>
              <a:t>Merge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1">
                                            <p:txEl>
                                              <p:pRg st="1" end="1"/>
                                            </p:txEl>
                                          </p:spTgt>
                                        </p:tgtEl>
                                        <p:attrNameLst>
                                          <p:attrName>style.visibility</p:attrName>
                                        </p:attrNameLst>
                                      </p:cBhvr>
                                      <p:to>
                                        <p:strVal val="visible"/>
                                      </p:to>
                                    </p:set>
                                    <p:anim calcmode="lin" valueType="num">
                                      <p:cBhvr additive="base">
                                        <p:cTn id="13" dur="500" fill="hold"/>
                                        <p:tgtEl>
                                          <p:spTgt spid="365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5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5571">
                                            <p:txEl>
                                              <p:pRg st="2" end="2"/>
                                            </p:txEl>
                                          </p:spTgt>
                                        </p:tgtEl>
                                        <p:attrNameLst>
                                          <p:attrName>style.visibility</p:attrName>
                                        </p:attrNameLst>
                                      </p:cBhvr>
                                      <p:to>
                                        <p:strVal val="visible"/>
                                      </p:to>
                                    </p:set>
                                    <p:anim calcmode="lin" valueType="num">
                                      <p:cBhvr additive="base">
                                        <p:cTn id="19" dur="500" fill="hold"/>
                                        <p:tgtEl>
                                          <p:spTgt spid="365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5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5571">
                                            <p:txEl>
                                              <p:pRg st="3" end="3"/>
                                            </p:txEl>
                                          </p:spTgt>
                                        </p:tgtEl>
                                        <p:attrNameLst>
                                          <p:attrName>style.visibility</p:attrName>
                                        </p:attrNameLst>
                                      </p:cBhvr>
                                      <p:to>
                                        <p:strVal val="visible"/>
                                      </p:to>
                                    </p:set>
                                    <p:anim calcmode="lin" valueType="num">
                                      <p:cBhvr additive="base">
                                        <p:cTn id="25" dur="500" fill="hold"/>
                                        <p:tgtEl>
                                          <p:spTgt spid="365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5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5571">
                                            <p:txEl>
                                              <p:pRg st="4" end="4"/>
                                            </p:txEl>
                                          </p:spTgt>
                                        </p:tgtEl>
                                        <p:attrNameLst>
                                          <p:attrName>style.visibility</p:attrName>
                                        </p:attrNameLst>
                                      </p:cBhvr>
                                      <p:to>
                                        <p:strVal val="visible"/>
                                      </p:to>
                                    </p:set>
                                    <p:anim calcmode="lin" valueType="num">
                                      <p:cBhvr additive="base">
                                        <p:cTn id="31" dur="500" fill="hold"/>
                                        <p:tgtEl>
                                          <p:spTgt spid="365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5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85800" y="0"/>
            <a:ext cx="7772400" cy="914400"/>
          </a:xfrm>
          <a:noFill/>
        </p:spPr>
        <p:txBody>
          <a:bodyPr/>
          <a:lstStyle/>
          <a:p>
            <a:r>
              <a:rPr kumimoji="0" lang="en-US" altLang="zh-CN">
                <a:ea typeface="宋体" charset="-122"/>
              </a:rPr>
              <a:t>Internal Quick Sort</a:t>
            </a:r>
          </a:p>
        </p:txBody>
      </p:sp>
      <p:sp>
        <p:nvSpPr>
          <p:cNvPr id="366595" name="Rectangle 3"/>
          <p:cNvSpPr>
            <a:spLocks noGrp="1" noChangeArrowheads="1"/>
          </p:cNvSpPr>
          <p:nvPr>
            <p:ph type="body" idx="1"/>
          </p:nvPr>
        </p:nvSpPr>
        <p:spPr>
          <a:xfrm>
            <a:off x="152400" y="838200"/>
            <a:ext cx="8763000" cy="5867400"/>
          </a:xfrm>
          <a:noFill/>
        </p:spPr>
        <p:txBody>
          <a:bodyPr/>
          <a:lstStyle/>
          <a:p>
            <a:r>
              <a:rPr kumimoji="0" lang="en-US" altLang="zh-CN">
                <a:solidFill>
                  <a:schemeClr val="bg2"/>
                </a:solidFill>
                <a:ea typeface="宋体" charset="-122"/>
              </a:rPr>
              <a:t>To sort a large instance, select a </a:t>
            </a:r>
            <a:r>
              <a:rPr kumimoji="0" lang="en-US" altLang="zh-CN">
                <a:solidFill>
                  <a:schemeClr val="hlink"/>
                </a:solidFill>
                <a:ea typeface="宋体" charset="-122"/>
              </a:rPr>
              <a:t>pivot </a:t>
            </a:r>
            <a:r>
              <a:rPr kumimoji="0" lang="en-US" altLang="zh-CN">
                <a:solidFill>
                  <a:schemeClr val="bg2"/>
                </a:solidFill>
                <a:ea typeface="宋体" charset="-122"/>
              </a:rPr>
              <a:t>element from out of the </a:t>
            </a:r>
            <a:r>
              <a:rPr kumimoji="0" lang="en-US" altLang="zh-CN">
                <a:solidFill>
                  <a:schemeClr val="hlink"/>
                </a:solidFill>
                <a:ea typeface="宋体" charset="-122"/>
              </a:rPr>
              <a:t>n </a:t>
            </a:r>
            <a:r>
              <a:rPr kumimoji="0" lang="en-US" altLang="zh-CN">
                <a:solidFill>
                  <a:schemeClr val="bg2"/>
                </a:solidFill>
                <a:ea typeface="宋体" charset="-122"/>
              </a:rPr>
              <a:t>elements.</a:t>
            </a:r>
          </a:p>
          <a:p>
            <a:r>
              <a:rPr kumimoji="0" lang="en-US" altLang="zh-CN">
                <a:solidFill>
                  <a:schemeClr val="bg2"/>
                </a:solidFill>
                <a:ea typeface="宋体" charset="-122"/>
              </a:rPr>
              <a:t>Partition the </a:t>
            </a:r>
            <a:r>
              <a:rPr kumimoji="0" lang="en-US" altLang="zh-CN">
                <a:solidFill>
                  <a:schemeClr val="hlink"/>
                </a:solidFill>
                <a:ea typeface="宋体" charset="-122"/>
              </a:rPr>
              <a:t>n </a:t>
            </a:r>
            <a:r>
              <a:rPr kumimoji="0" lang="en-US" altLang="zh-CN">
                <a:solidFill>
                  <a:schemeClr val="bg2"/>
                </a:solidFill>
                <a:ea typeface="宋体" charset="-122"/>
              </a:rPr>
              <a:t>elements into </a:t>
            </a:r>
            <a:r>
              <a:rPr kumimoji="0" lang="en-US" altLang="zh-CN">
                <a:solidFill>
                  <a:schemeClr val="hlink"/>
                </a:solidFill>
                <a:ea typeface="宋体" charset="-122"/>
              </a:rPr>
              <a:t>3 </a:t>
            </a:r>
            <a:r>
              <a:rPr kumimoji="0" lang="en-US" altLang="zh-CN">
                <a:solidFill>
                  <a:schemeClr val="bg2"/>
                </a:solidFill>
                <a:ea typeface="宋体" charset="-122"/>
              </a:rPr>
              <a:t>groups </a:t>
            </a:r>
            <a:r>
              <a:rPr kumimoji="0" lang="en-US" altLang="zh-CN">
                <a:solidFill>
                  <a:schemeClr val="hlink"/>
                </a:solidFill>
                <a:ea typeface="宋体" charset="-122"/>
              </a:rPr>
              <a:t>left</a:t>
            </a:r>
            <a:r>
              <a:rPr kumimoji="0" lang="en-US" altLang="zh-CN">
                <a:solidFill>
                  <a:schemeClr val="bg2"/>
                </a:solidFill>
                <a:ea typeface="宋体" charset="-122"/>
              </a:rPr>
              <a:t>, </a:t>
            </a:r>
            <a:r>
              <a:rPr kumimoji="0" lang="en-US" altLang="zh-CN">
                <a:solidFill>
                  <a:schemeClr val="hlink"/>
                </a:solidFill>
                <a:ea typeface="宋体" charset="-122"/>
              </a:rPr>
              <a:t>middle</a:t>
            </a:r>
            <a:r>
              <a:rPr kumimoji="0" lang="en-US" altLang="zh-CN">
                <a:solidFill>
                  <a:schemeClr val="bg2"/>
                </a:solidFill>
                <a:ea typeface="宋体" charset="-122"/>
              </a:rPr>
              <a:t> and </a:t>
            </a:r>
            <a:r>
              <a:rPr kumimoji="0" lang="en-US" altLang="zh-CN">
                <a:solidFill>
                  <a:schemeClr val="hlink"/>
                </a:solidFill>
                <a:ea typeface="宋体" charset="-122"/>
              </a:rPr>
              <a:t>right</a:t>
            </a:r>
            <a:r>
              <a:rPr kumimoji="0" lang="en-US" altLang="zh-CN">
                <a:solidFill>
                  <a:schemeClr val="bg2"/>
                </a:solidFill>
                <a:ea typeface="宋体" charset="-122"/>
              </a:rPr>
              <a:t>.</a:t>
            </a:r>
          </a:p>
          <a:p>
            <a:r>
              <a:rPr kumimoji="0" lang="en-US" altLang="zh-CN">
                <a:solidFill>
                  <a:schemeClr val="bg2"/>
                </a:solidFill>
                <a:ea typeface="宋体" charset="-122"/>
              </a:rPr>
              <a:t>The </a:t>
            </a:r>
            <a:r>
              <a:rPr kumimoji="0" lang="en-US" altLang="zh-CN">
                <a:solidFill>
                  <a:schemeClr val="hlink"/>
                </a:solidFill>
                <a:ea typeface="宋体" charset="-122"/>
              </a:rPr>
              <a:t>middle</a:t>
            </a:r>
            <a:r>
              <a:rPr kumimoji="0" lang="en-US" altLang="zh-CN">
                <a:solidFill>
                  <a:schemeClr val="bg2"/>
                </a:solidFill>
                <a:ea typeface="宋体" charset="-122"/>
              </a:rPr>
              <a:t> group contains only the </a:t>
            </a:r>
            <a:r>
              <a:rPr kumimoji="0" lang="en-US" altLang="zh-CN">
                <a:solidFill>
                  <a:schemeClr val="hlink"/>
                </a:solidFill>
                <a:ea typeface="宋体" charset="-122"/>
              </a:rPr>
              <a:t>pivot</a:t>
            </a:r>
            <a:r>
              <a:rPr kumimoji="0" lang="en-US" altLang="zh-CN">
                <a:solidFill>
                  <a:schemeClr val="bg2"/>
                </a:solidFill>
                <a:ea typeface="宋体" charset="-122"/>
              </a:rPr>
              <a:t> element.</a:t>
            </a:r>
          </a:p>
          <a:p>
            <a:r>
              <a:rPr kumimoji="0" lang="en-US" altLang="zh-CN">
                <a:solidFill>
                  <a:schemeClr val="bg2"/>
                </a:solidFill>
                <a:ea typeface="宋体" charset="-122"/>
              </a:rPr>
              <a:t>All elements in the </a:t>
            </a:r>
            <a:r>
              <a:rPr kumimoji="0" lang="en-US" altLang="zh-CN">
                <a:solidFill>
                  <a:schemeClr val="hlink"/>
                </a:solidFill>
                <a:ea typeface="宋体" charset="-122"/>
              </a:rPr>
              <a:t>left</a:t>
            </a:r>
            <a:r>
              <a:rPr kumimoji="0" lang="en-US" altLang="zh-CN">
                <a:solidFill>
                  <a:schemeClr val="bg2"/>
                </a:solidFill>
                <a:ea typeface="宋体" charset="-122"/>
              </a:rPr>
              <a:t> group are </a:t>
            </a:r>
            <a:r>
              <a:rPr kumimoji="0" lang="en-US" altLang="zh-CN">
                <a:solidFill>
                  <a:schemeClr val="hlink"/>
                </a:solidFill>
                <a:ea typeface="宋体" charset="-122"/>
              </a:rPr>
              <a:t>&lt;= pivot</a:t>
            </a:r>
            <a:r>
              <a:rPr kumimoji="0" lang="en-US" altLang="zh-CN">
                <a:solidFill>
                  <a:schemeClr val="bg2"/>
                </a:solidFill>
                <a:ea typeface="宋体" charset="-122"/>
              </a:rPr>
              <a:t>.</a:t>
            </a:r>
          </a:p>
          <a:p>
            <a:r>
              <a:rPr kumimoji="0" lang="en-US" altLang="zh-CN">
                <a:solidFill>
                  <a:schemeClr val="bg2"/>
                </a:solidFill>
                <a:ea typeface="宋体" charset="-122"/>
              </a:rPr>
              <a:t>All elements in the </a:t>
            </a:r>
            <a:r>
              <a:rPr kumimoji="0" lang="en-US" altLang="zh-CN">
                <a:solidFill>
                  <a:schemeClr val="hlink"/>
                </a:solidFill>
                <a:ea typeface="宋体" charset="-122"/>
              </a:rPr>
              <a:t>right</a:t>
            </a:r>
            <a:r>
              <a:rPr kumimoji="0" lang="en-US" altLang="zh-CN">
                <a:solidFill>
                  <a:schemeClr val="accent1"/>
                </a:solidFill>
                <a:ea typeface="宋体" charset="-122"/>
              </a:rPr>
              <a:t> </a:t>
            </a:r>
            <a:r>
              <a:rPr kumimoji="0" lang="en-US" altLang="zh-CN">
                <a:solidFill>
                  <a:schemeClr val="bg2"/>
                </a:solidFill>
                <a:ea typeface="宋体" charset="-122"/>
              </a:rPr>
              <a:t>group are </a:t>
            </a:r>
            <a:r>
              <a:rPr kumimoji="0" lang="en-US" altLang="zh-CN">
                <a:solidFill>
                  <a:schemeClr val="hlink"/>
                </a:solidFill>
                <a:ea typeface="宋体" charset="-122"/>
              </a:rPr>
              <a:t>&gt;= pivot</a:t>
            </a:r>
            <a:r>
              <a:rPr kumimoji="0" lang="en-US" altLang="zh-CN">
                <a:solidFill>
                  <a:schemeClr val="bg2"/>
                </a:solidFill>
                <a:ea typeface="宋体" charset="-122"/>
              </a:rPr>
              <a:t>.</a:t>
            </a:r>
          </a:p>
          <a:p>
            <a:r>
              <a:rPr kumimoji="0" lang="en-US" altLang="zh-CN">
                <a:solidFill>
                  <a:schemeClr val="bg2"/>
                </a:solidFill>
                <a:ea typeface="宋体" charset="-122"/>
              </a:rPr>
              <a:t>Sort</a:t>
            </a:r>
            <a:r>
              <a:rPr kumimoji="0" lang="en-US" altLang="zh-CN">
                <a:solidFill>
                  <a:schemeClr val="hlink"/>
                </a:solidFill>
                <a:ea typeface="宋体" charset="-122"/>
              </a:rPr>
              <a:t> left </a:t>
            </a:r>
            <a:r>
              <a:rPr kumimoji="0" lang="en-US" altLang="zh-CN">
                <a:solidFill>
                  <a:schemeClr val="bg2"/>
                </a:solidFill>
                <a:ea typeface="宋体" charset="-122"/>
              </a:rPr>
              <a:t>and </a:t>
            </a:r>
            <a:r>
              <a:rPr kumimoji="0" lang="en-US" altLang="zh-CN">
                <a:solidFill>
                  <a:schemeClr val="hlink"/>
                </a:solidFill>
                <a:ea typeface="宋体" charset="-122"/>
              </a:rPr>
              <a:t>right</a:t>
            </a:r>
            <a:r>
              <a:rPr kumimoji="0" lang="en-US" altLang="zh-CN">
                <a:solidFill>
                  <a:schemeClr val="bg2"/>
                </a:solidFill>
                <a:ea typeface="宋体" charset="-122"/>
              </a:rPr>
              <a:t> groups recursively.</a:t>
            </a:r>
          </a:p>
          <a:p>
            <a:r>
              <a:rPr kumimoji="0" lang="en-US" altLang="zh-CN">
                <a:solidFill>
                  <a:schemeClr val="bg2"/>
                </a:solidFill>
                <a:ea typeface="宋体" charset="-122"/>
              </a:rPr>
              <a:t>Answer is sorted </a:t>
            </a:r>
            <a:r>
              <a:rPr kumimoji="0" lang="en-US" altLang="zh-CN">
                <a:solidFill>
                  <a:schemeClr val="hlink"/>
                </a:solidFill>
                <a:ea typeface="宋体" charset="-122"/>
              </a:rPr>
              <a:t>left</a:t>
            </a:r>
            <a:r>
              <a:rPr kumimoji="0" lang="en-US" altLang="zh-CN">
                <a:solidFill>
                  <a:schemeClr val="bg2"/>
                </a:solidFill>
                <a:ea typeface="宋体" charset="-122"/>
              </a:rPr>
              <a:t> group, followed by </a:t>
            </a:r>
            <a:r>
              <a:rPr kumimoji="0" lang="en-US" altLang="zh-CN">
                <a:solidFill>
                  <a:schemeClr val="hlink"/>
                </a:solidFill>
                <a:ea typeface="宋体" charset="-122"/>
              </a:rPr>
              <a:t>middle</a:t>
            </a:r>
            <a:r>
              <a:rPr kumimoji="0" lang="en-US" altLang="zh-CN">
                <a:solidFill>
                  <a:schemeClr val="bg2"/>
                </a:solidFill>
                <a:ea typeface="宋体" charset="-122"/>
              </a:rPr>
              <a:t> group followed by sorted </a:t>
            </a:r>
            <a:r>
              <a:rPr kumimoji="0" lang="en-US" altLang="zh-CN">
                <a:solidFill>
                  <a:schemeClr val="hlink"/>
                </a:solidFill>
                <a:ea typeface="宋体" charset="-122"/>
              </a:rPr>
              <a:t>right</a:t>
            </a:r>
            <a:r>
              <a:rPr kumimoji="0" lang="en-US" altLang="zh-CN">
                <a:solidFill>
                  <a:schemeClr val="bg2"/>
                </a:solidFill>
                <a:ea typeface="宋体" charset="-122"/>
              </a:rPr>
              <a:t> group.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6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6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6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65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65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65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6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kumimoji="0" lang="en-US" altLang="zh-CN" dirty="0">
                <a:ea typeface="宋体" charset="-122"/>
              </a:rPr>
              <a:t>External Sorting</a:t>
            </a:r>
          </a:p>
        </p:txBody>
      </p:sp>
      <p:sp>
        <p:nvSpPr>
          <p:cNvPr id="344067" name="Rectangle 3"/>
          <p:cNvSpPr>
            <a:spLocks noGrp="1" noChangeArrowheads="1"/>
          </p:cNvSpPr>
          <p:nvPr>
            <p:ph type="body" idx="1"/>
          </p:nvPr>
        </p:nvSpPr>
        <p:spPr>
          <a:xfrm>
            <a:off x="381000" y="1981200"/>
            <a:ext cx="8077200" cy="3886200"/>
          </a:xfrm>
        </p:spPr>
        <p:txBody>
          <a:bodyPr/>
          <a:lstStyle/>
          <a:p>
            <a:r>
              <a:rPr kumimoji="0" lang="en-US" altLang="zh-CN">
                <a:ea typeface="宋体" charset="-122"/>
              </a:rPr>
              <a:t>Sort </a:t>
            </a:r>
            <a:r>
              <a:rPr kumimoji="0" lang="en-US" altLang="zh-CN">
                <a:solidFill>
                  <a:schemeClr val="hlink"/>
                </a:solidFill>
                <a:ea typeface="宋体" charset="-122"/>
              </a:rPr>
              <a:t>n</a:t>
            </a:r>
            <a:r>
              <a:rPr kumimoji="0" lang="en-US" altLang="zh-CN">
                <a:ea typeface="宋体" charset="-122"/>
              </a:rPr>
              <a:t> records/elements that reside on a disk.</a:t>
            </a:r>
          </a:p>
          <a:p>
            <a:r>
              <a:rPr kumimoji="0" lang="en-US" altLang="zh-CN">
                <a:ea typeface="宋体" charset="-122"/>
              </a:rPr>
              <a:t>Space needed by the </a:t>
            </a:r>
            <a:r>
              <a:rPr kumimoji="0" lang="en-US" altLang="zh-CN">
                <a:solidFill>
                  <a:schemeClr val="hlink"/>
                </a:solidFill>
                <a:ea typeface="宋体" charset="-122"/>
              </a:rPr>
              <a:t>n</a:t>
            </a:r>
            <a:r>
              <a:rPr kumimoji="0" lang="en-US" altLang="zh-CN">
                <a:ea typeface="宋体" charset="-122"/>
              </a:rPr>
              <a:t> records is very large.</a:t>
            </a:r>
          </a:p>
          <a:p>
            <a:pPr lvl="1"/>
            <a:r>
              <a:rPr kumimoji="0" lang="en-US" altLang="zh-CN">
                <a:solidFill>
                  <a:schemeClr val="hlink"/>
                </a:solidFill>
                <a:ea typeface="宋体" charset="-122"/>
              </a:rPr>
              <a:t>n</a:t>
            </a:r>
            <a:r>
              <a:rPr kumimoji="0" lang="en-US" altLang="zh-CN">
                <a:ea typeface="宋体" charset="-122"/>
              </a:rPr>
              <a:t> is very large, and each record may be large or small.</a:t>
            </a:r>
          </a:p>
          <a:p>
            <a:pPr lvl="1"/>
            <a:r>
              <a:rPr kumimoji="0" lang="en-US" altLang="zh-CN">
                <a:solidFill>
                  <a:schemeClr val="hlink"/>
                </a:solidFill>
                <a:ea typeface="宋体" charset="-122"/>
              </a:rPr>
              <a:t>n</a:t>
            </a:r>
            <a:r>
              <a:rPr kumimoji="0" lang="en-US" altLang="zh-CN">
                <a:ea typeface="宋体" charset="-122"/>
              </a:rPr>
              <a:t> is small, but each record is very large.</a:t>
            </a:r>
          </a:p>
          <a:p>
            <a:r>
              <a:rPr kumimoji="0" lang="en-US" altLang="zh-CN">
                <a:ea typeface="宋体" charset="-122"/>
              </a:rPr>
              <a:t>So, not feasible to input the </a:t>
            </a:r>
            <a:r>
              <a:rPr kumimoji="0" lang="en-US" altLang="zh-CN">
                <a:solidFill>
                  <a:schemeClr val="hlink"/>
                </a:solidFill>
                <a:ea typeface="宋体" charset="-122"/>
              </a:rPr>
              <a:t>n</a:t>
            </a:r>
            <a:r>
              <a:rPr kumimoji="0" lang="en-US" altLang="zh-CN">
                <a:ea typeface="宋体" charset="-122"/>
              </a:rPr>
              <a:t> records, sort, and output in sorted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2" end="2"/>
                                            </p:txEl>
                                          </p:spTgt>
                                        </p:tgtEl>
                                        <p:attrNameLst>
                                          <p:attrName>style.visibility</p:attrName>
                                        </p:attrNameLst>
                                      </p:cBhvr>
                                      <p:to>
                                        <p:strVal val="visible"/>
                                      </p:to>
                                    </p:set>
                                    <p:anim calcmode="lin" valueType="num">
                                      <p:cBhvr additive="base">
                                        <p:cTn id="19" dur="500" fill="hold"/>
                                        <p:tgtEl>
                                          <p:spTgt spid="34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7">
                                            <p:txEl>
                                              <p:pRg st="3" end="3"/>
                                            </p:txEl>
                                          </p:spTgt>
                                        </p:tgtEl>
                                        <p:attrNameLst>
                                          <p:attrName>style.visibility</p:attrName>
                                        </p:attrNameLst>
                                      </p:cBhvr>
                                      <p:to>
                                        <p:strVal val="visible"/>
                                      </p:to>
                                    </p:set>
                                    <p:anim calcmode="lin" valueType="num">
                                      <p:cBhvr additive="base">
                                        <p:cTn id="25" dur="500" fill="hold"/>
                                        <p:tgtEl>
                                          <p:spTgt spid="34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67">
                                            <p:txEl>
                                              <p:pRg st="4" end="4"/>
                                            </p:txEl>
                                          </p:spTgt>
                                        </p:tgtEl>
                                        <p:attrNameLst>
                                          <p:attrName>style.visibility</p:attrName>
                                        </p:attrNameLst>
                                      </p:cBhvr>
                                      <p:to>
                                        <p:strVal val="visible"/>
                                      </p:to>
                                    </p:set>
                                    <p:anim calcmode="lin" valueType="num">
                                      <p:cBhvr additive="base">
                                        <p:cTn id="31"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4"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noFill/>
        </p:spPr>
        <p:txBody>
          <a:bodyPr/>
          <a:lstStyle/>
          <a:p>
            <a:r>
              <a:rPr kumimoji="0" lang="en-US" altLang="zh-CN">
                <a:ea typeface="宋体" charset="-122"/>
              </a:rPr>
              <a:t>Internal Quick Sort</a:t>
            </a:r>
          </a:p>
        </p:txBody>
      </p:sp>
      <p:grpSp>
        <p:nvGrpSpPr>
          <p:cNvPr id="2" name="Group 3"/>
          <p:cNvGrpSpPr>
            <a:grpSpLocks/>
          </p:cNvGrpSpPr>
          <p:nvPr/>
        </p:nvGrpSpPr>
        <p:grpSpPr bwMode="auto">
          <a:xfrm>
            <a:off x="914400" y="1676400"/>
            <a:ext cx="5943600" cy="579438"/>
            <a:chOff x="576" y="1056"/>
            <a:chExt cx="3744" cy="365"/>
          </a:xfrm>
        </p:grpSpPr>
        <p:grpSp>
          <p:nvGrpSpPr>
            <p:cNvPr id="53300" name="Group 4"/>
            <p:cNvGrpSpPr>
              <a:grpSpLocks/>
            </p:cNvGrpSpPr>
            <p:nvPr/>
          </p:nvGrpSpPr>
          <p:grpSpPr bwMode="auto">
            <a:xfrm>
              <a:off x="1108" y="1056"/>
              <a:ext cx="3212" cy="327"/>
              <a:chOff x="1108" y="1056"/>
              <a:chExt cx="3212" cy="327"/>
            </a:xfrm>
          </p:grpSpPr>
          <p:sp>
            <p:nvSpPr>
              <p:cNvPr id="53302" name="Rectangle 5"/>
              <p:cNvSpPr>
                <a:spLocks noChangeArrowheads="1"/>
              </p:cNvSpPr>
              <p:nvPr/>
            </p:nvSpPr>
            <p:spPr bwMode="auto">
              <a:xfrm>
                <a:off x="1108"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3" name="Rectangle 6"/>
              <p:cNvSpPr>
                <a:spLocks noChangeArrowheads="1"/>
              </p:cNvSpPr>
              <p:nvPr/>
            </p:nvSpPr>
            <p:spPr bwMode="auto">
              <a:xfrm>
                <a:off x="1142"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tx2"/>
                    </a:solidFill>
                  </a:rPr>
                  <a:t>6</a:t>
                </a:r>
              </a:p>
            </p:txBody>
          </p:sp>
          <p:sp>
            <p:nvSpPr>
              <p:cNvPr id="53304" name="Rectangle 7"/>
              <p:cNvSpPr>
                <a:spLocks noChangeArrowheads="1"/>
              </p:cNvSpPr>
              <p:nvPr/>
            </p:nvSpPr>
            <p:spPr bwMode="auto">
              <a:xfrm>
                <a:off x="1396"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5" name="Rectangle 8"/>
              <p:cNvSpPr>
                <a:spLocks noChangeArrowheads="1"/>
              </p:cNvSpPr>
              <p:nvPr/>
            </p:nvSpPr>
            <p:spPr bwMode="auto">
              <a:xfrm>
                <a:off x="1430"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2</a:t>
                </a:r>
              </a:p>
            </p:txBody>
          </p:sp>
          <p:sp>
            <p:nvSpPr>
              <p:cNvPr id="53306" name="Rectangle 9"/>
              <p:cNvSpPr>
                <a:spLocks noChangeArrowheads="1"/>
              </p:cNvSpPr>
              <p:nvPr/>
            </p:nvSpPr>
            <p:spPr bwMode="auto">
              <a:xfrm>
                <a:off x="1684"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7" name="Rectangle 10"/>
              <p:cNvSpPr>
                <a:spLocks noChangeArrowheads="1"/>
              </p:cNvSpPr>
              <p:nvPr/>
            </p:nvSpPr>
            <p:spPr bwMode="auto">
              <a:xfrm>
                <a:off x="1718"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8</a:t>
                </a:r>
              </a:p>
            </p:txBody>
          </p:sp>
          <p:sp>
            <p:nvSpPr>
              <p:cNvPr id="53308" name="Rectangle 11"/>
              <p:cNvSpPr>
                <a:spLocks noChangeArrowheads="1"/>
              </p:cNvSpPr>
              <p:nvPr/>
            </p:nvSpPr>
            <p:spPr bwMode="auto">
              <a:xfrm>
                <a:off x="1972"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09" name="Rectangle 12"/>
              <p:cNvSpPr>
                <a:spLocks noChangeArrowheads="1"/>
              </p:cNvSpPr>
              <p:nvPr/>
            </p:nvSpPr>
            <p:spPr bwMode="auto">
              <a:xfrm>
                <a:off x="2006"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5</a:t>
                </a:r>
              </a:p>
            </p:txBody>
          </p:sp>
          <p:sp>
            <p:nvSpPr>
              <p:cNvPr id="53310" name="Rectangle 13"/>
              <p:cNvSpPr>
                <a:spLocks noChangeArrowheads="1"/>
              </p:cNvSpPr>
              <p:nvPr/>
            </p:nvSpPr>
            <p:spPr bwMode="auto">
              <a:xfrm>
                <a:off x="2260"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1" name="Rectangle 14"/>
              <p:cNvSpPr>
                <a:spLocks noChangeArrowheads="1"/>
              </p:cNvSpPr>
              <p:nvPr/>
            </p:nvSpPr>
            <p:spPr bwMode="auto">
              <a:xfrm>
                <a:off x="2246" y="1056"/>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11</a:t>
                </a:r>
              </a:p>
            </p:txBody>
          </p:sp>
          <p:sp>
            <p:nvSpPr>
              <p:cNvPr id="53312" name="Rectangle 15"/>
              <p:cNvSpPr>
                <a:spLocks noChangeArrowheads="1"/>
              </p:cNvSpPr>
              <p:nvPr/>
            </p:nvSpPr>
            <p:spPr bwMode="auto">
              <a:xfrm>
                <a:off x="2548"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3" name="Rectangle 16"/>
              <p:cNvSpPr>
                <a:spLocks noChangeArrowheads="1"/>
              </p:cNvSpPr>
              <p:nvPr/>
            </p:nvSpPr>
            <p:spPr bwMode="auto">
              <a:xfrm>
                <a:off x="2534" y="1056"/>
                <a:ext cx="4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10</a:t>
                </a:r>
              </a:p>
            </p:txBody>
          </p:sp>
          <p:sp>
            <p:nvSpPr>
              <p:cNvPr id="53314" name="Rectangle 17"/>
              <p:cNvSpPr>
                <a:spLocks noChangeArrowheads="1"/>
              </p:cNvSpPr>
              <p:nvPr/>
            </p:nvSpPr>
            <p:spPr bwMode="auto">
              <a:xfrm>
                <a:off x="2836"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5" name="Rectangle 18"/>
              <p:cNvSpPr>
                <a:spLocks noChangeArrowheads="1"/>
              </p:cNvSpPr>
              <p:nvPr/>
            </p:nvSpPr>
            <p:spPr bwMode="auto">
              <a:xfrm>
                <a:off x="2870"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4</a:t>
                </a:r>
              </a:p>
            </p:txBody>
          </p:sp>
          <p:sp>
            <p:nvSpPr>
              <p:cNvPr id="53316" name="Rectangle 19"/>
              <p:cNvSpPr>
                <a:spLocks noChangeArrowheads="1"/>
              </p:cNvSpPr>
              <p:nvPr/>
            </p:nvSpPr>
            <p:spPr bwMode="auto">
              <a:xfrm>
                <a:off x="3124"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7" name="Rectangle 20"/>
              <p:cNvSpPr>
                <a:spLocks noChangeArrowheads="1"/>
              </p:cNvSpPr>
              <p:nvPr/>
            </p:nvSpPr>
            <p:spPr bwMode="auto">
              <a:xfrm>
                <a:off x="3158"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a:t>
                </a:r>
              </a:p>
            </p:txBody>
          </p:sp>
          <p:sp>
            <p:nvSpPr>
              <p:cNvPr id="53318" name="Rectangle 21"/>
              <p:cNvSpPr>
                <a:spLocks noChangeArrowheads="1"/>
              </p:cNvSpPr>
              <p:nvPr/>
            </p:nvSpPr>
            <p:spPr bwMode="auto">
              <a:xfrm>
                <a:off x="3412"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19" name="Rectangle 22"/>
              <p:cNvSpPr>
                <a:spLocks noChangeArrowheads="1"/>
              </p:cNvSpPr>
              <p:nvPr/>
            </p:nvSpPr>
            <p:spPr bwMode="auto">
              <a:xfrm>
                <a:off x="3446"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9</a:t>
                </a:r>
              </a:p>
            </p:txBody>
          </p:sp>
          <p:sp>
            <p:nvSpPr>
              <p:cNvPr id="53320" name="Rectangle 23"/>
              <p:cNvSpPr>
                <a:spLocks noChangeArrowheads="1"/>
              </p:cNvSpPr>
              <p:nvPr/>
            </p:nvSpPr>
            <p:spPr bwMode="auto">
              <a:xfrm>
                <a:off x="3700"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21" name="Rectangle 24"/>
              <p:cNvSpPr>
                <a:spLocks noChangeArrowheads="1"/>
              </p:cNvSpPr>
              <p:nvPr/>
            </p:nvSpPr>
            <p:spPr bwMode="auto">
              <a:xfrm>
                <a:off x="3734"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7</a:t>
                </a:r>
              </a:p>
            </p:txBody>
          </p:sp>
          <p:sp>
            <p:nvSpPr>
              <p:cNvPr id="53322" name="Rectangle 25"/>
              <p:cNvSpPr>
                <a:spLocks noChangeArrowheads="1"/>
              </p:cNvSpPr>
              <p:nvPr/>
            </p:nvSpPr>
            <p:spPr bwMode="auto">
              <a:xfrm>
                <a:off x="3988" y="1108"/>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323" name="Rectangle 26"/>
              <p:cNvSpPr>
                <a:spLocks noChangeArrowheads="1"/>
              </p:cNvSpPr>
              <p:nvPr/>
            </p:nvSpPr>
            <p:spPr bwMode="auto">
              <a:xfrm>
                <a:off x="4022" y="1056"/>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3</a:t>
                </a:r>
              </a:p>
            </p:txBody>
          </p:sp>
        </p:grpSp>
        <p:sp>
          <p:nvSpPr>
            <p:cNvPr id="53301" name="Rectangle 27"/>
            <p:cNvSpPr>
              <a:spLocks noChangeArrowheads="1"/>
            </p:cNvSpPr>
            <p:nvPr/>
          </p:nvSpPr>
          <p:spPr bwMode="auto">
            <a:xfrm>
              <a:off x="576" y="105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sp>
        <p:nvSpPr>
          <p:cNvPr id="367644" name="Rectangle 28"/>
          <p:cNvSpPr>
            <a:spLocks noChangeArrowheads="1"/>
          </p:cNvSpPr>
          <p:nvPr/>
        </p:nvSpPr>
        <p:spPr bwMode="auto">
          <a:xfrm>
            <a:off x="990600" y="29718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bg2"/>
                </a:solidFill>
              </a:rPr>
              <a:t>Use </a:t>
            </a:r>
            <a:r>
              <a:rPr kumimoji="0" lang="en-US" altLang="zh-CN">
                <a:solidFill>
                  <a:schemeClr val="tx2"/>
                </a:solidFill>
              </a:rPr>
              <a:t>6 </a:t>
            </a:r>
            <a:r>
              <a:rPr kumimoji="0" lang="en-US" altLang="zh-CN">
                <a:solidFill>
                  <a:schemeClr val="bg2"/>
                </a:solidFill>
              </a:rPr>
              <a:t>as the pivot.</a:t>
            </a:r>
          </a:p>
        </p:txBody>
      </p:sp>
      <p:grpSp>
        <p:nvGrpSpPr>
          <p:cNvPr id="4" name="Group 29"/>
          <p:cNvGrpSpPr>
            <a:grpSpLocks/>
          </p:cNvGrpSpPr>
          <p:nvPr/>
        </p:nvGrpSpPr>
        <p:grpSpPr bwMode="auto">
          <a:xfrm>
            <a:off x="990600" y="4572000"/>
            <a:ext cx="5708650" cy="579438"/>
            <a:chOff x="624" y="2880"/>
            <a:chExt cx="3596" cy="365"/>
          </a:xfrm>
        </p:grpSpPr>
        <p:grpSp>
          <p:nvGrpSpPr>
            <p:cNvPr id="53254" name="Group 30"/>
            <p:cNvGrpSpPr>
              <a:grpSpLocks/>
            </p:cNvGrpSpPr>
            <p:nvPr/>
          </p:nvGrpSpPr>
          <p:grpSpPr bwMode="auto">
            <a:xfrm>
              <a:off x="624" y="2880"/>
              <a:ext cx="3596" cy="365"/>
              <a:chOff x="624" y="2880"/>
              <a:chExt cx="3596" cy="365"/>
            </a:xfrm>
          </p:grpSpPr>
          <p:sp>
            <p:nvSpPr>
              <p:cNvPr id="53288" name="Rectangle 31"/>
              <p:cNvSpPr>
                <a:spLocks noChangeArrowheads="1"/>
              </p:cNvSpPr>
              <p:nvPr/>
            </p:nvSpPr>
            <p:spPr bwMode="auto">
              <a:xfrm>
                <a:off x="1060"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9" name="Rectangle 32"/>
              <p:cNvSpPr>
                <a:spLocks noChangeArrowheads="1"/>
              </p:cNvSpPr>
              <p:nvPr/>
            </p:nvSpPr>
            <p:spPr bwMode="auto">
              <a:xfrm>
                <a:off x="1348"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0" name="Rectangle 33"/>
              <p:cNvSpPr>
                <a:spLocks noChangeArrowheads="1"/>
              </p:cNvSpPr>
              <p:nvPr/>
            </p:nvSpPr>
            <p:spPr bwMode="auto">
              <a:xfrm>
                <a:off x="1636"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1" name="Rectangle 34"/>
              <p:cNvSpPr>
                <a:spLocks noChangeArrowheads="1"/>
              </p:cNvSpPr>
              <p:nvPr/>
            </p:nvSpPr>
            <p:spPr bwMode="auto">
              <a:xfrm>
                <a:off x="1924"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2" name="Rectangle 35"/>
              <p:cNvSpPr>
                <a:spLocks noChangeArrowheads="1"/>
              </p:cNvSpPr>
              <p:nvPr/>
            </p:nvSpPr>
            <p:spPr bwMode="auto">
              <a:xfrm>
                <a:off x="2212"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3" name="Rectangle 36"/>
              <p:cNvSpPr>
                <a:spLocks noChangeArrowheads="1"/>
              </p:cNvSpPr>
              <p:nvPr/>
            </p:nvSpPr>
            <p:spPr bwMode="auto">
              <a:xfrm>
                <a:off x="2500"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4" name="Rectangle 37"/>
              <p:cNvSpPr>
                <a:spLocks noChangeArrowheads="1"/>
              </p:cNvSpPr>
              <p:nvPr/>
            </p:nvSpPr>
            <p:spPr bwMode="auto">
              <a:xfrm>
                <a:off x="2788"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5" name="Rectangle 38"/>
              <p:cNvSpPr>
                <a:spLocks noChangeArrowheads="1"/>
              </p:cNvSpPr>
              <p:nvPr/>
            </p:nvSpPr>
            <p:spPr bwMode="auto">
              <a:xfrm>
                <a:off x="3076"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6" name="Rectangle 39"/>
              <p:cNvSpPr>
                <a:spLocks noChangeArrowheads="1"/>
              </p:cNvSpPr>
              <p:nvPr/>
            </p:nvSpPr>
            <p:spPr bwMode="auto">
              <a:xfrm>
                <a:off x="3364"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7" name="Rectangle 40"/>
              <p:cNvSpPr>
                <a:spLocks noChangeArrowheads="1"/>
              </p:cNvSpPr>
              <p:nvPr/>
            </p:nvSpPr>
            <p:spPr bwMode="auto">
              <a:xfrm>
                <a:off x="3652"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8" name="Rectangle 41"/>
              <p:cNvSpPr>
                <a:spLocks noChangeArrowheads="1"/>
              </p:cNvSpPr>
              <p:nvPr/>
            </p:nvSpPr>
            <p:spPr bwMode="auto">
              <a:xfrm>
                <a:off x="3940" y="2932"/>
                <a:ext cx="280" cy="232"/>
              </a:xfrm>
              <a:prstGeom prst="rect">
                <a:avLst/>
              </a:prstGeom>
              <a:solidFill>
                <a:schemeClr val="accent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99" name="Rectangle 42"/>
              <p:cNvSpPr>
                <a:spLocks noChangeArrowheads="1"/>
              </p:cNvSpPr>
              <p:nvPr/>
            </p:nvSpPr>
            <p:spPr bwMode="auto">
              <a:xfrm>
                <a:off x="624" y="2880"/>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grpSp>
          <p:nvGrpSpPr>
            <p:cNvPr id="53255" name="Group 43"/>
            <p:cNvGrpSpPr>
              <a:grpSpLocks/>
            </p:cNvGrpSpPr>
            <p:nvPr/>
          </p:nvGrpSpPr>
          <p:grpSpPr bwMode="auto">
            <a:xfrm>
              <a:off x="1060" y="2880"/>
              <a:ext cx="280" cy="327"/>
              <a:chOff x="1060" y="2880"/>
              <a:chExt cx="280" cy="327"/>
            </a:xfrm>
          </p:grpSpPr>
          <p:sp>
            <p:nvSpPr>
              <p:cNvPr id="53286" name="Rectangle 44"/>
              <p:cNvSpPr>
                <a:spLocks noChangeArrowheads="1"/>
              </p:cNvSpPr>
              <p:nvPr/>
            </p:nvSpPr>
            <p:spPr bwMode="auto">
              <a:xfrm>
                <a:off x="1060"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7" name="Rectangle 45"/>
              <p:cNvSpPr>
                <a:spLocks noChangeArrowheads="1"/>
              </p:cNvSpPr>
              <p:nvPr/>
            </p:nvSpPr>
            <p:spPr bwMode="auto">
              <a:xfrm>
                <a:off x="1094"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2</a:t>
                </a:r>
              </a:p>
            </p:txBody>
          </p:sp>
        </p:grpSp>
        <p:grpSp>
          <p:nvGrpSpPr>
            <p:cNvPr id="53256" name="Group 46"/>
            <p:cNvGrpSpPr>
              <a:grpSpLocks/>
            </p:cNvGrpSpPr>
            <p:nvPr/>
          </p:nvGrpSpPr>
          <p:grpSpPr bwMode="auto">
            <a:xfrm>
              <a:off x="3940" y="2880"/>
              <a:ext cx="280" cy="327"/>
              <a:chOff x="3940" y="2880"/>
              <a:chExt cx="280" cy="327"/>
            </a:xfrm>
          </p:grpSpPr>
          <p:sp>
            <p:nvSpPr>
              <p:cNvPr id="53284" name="Rectangle 47"/>
              <p:cNvSpPr>
                <a:spLocks noChangeArrowheads="1"/>
              </p:cNvSpPr>
              <p:nvPr/>
            </p:nvSpPr>
            <p:spPr bwMode="auto">
              <a:xfrm>
                <a:off x="3940"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5" name="Rectangle 48"/>
              <p:cNvSpPr>
                <a:spLocks noChangeArrowheads="1"/>
              </p:cNvSpPr>
              <p:nvPr/>
            </p:nvSpPr>
            <p:spPr bwMode="auto">
              <a:xfrm>
                <a:off x="3974"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8</a:t>
                </a:r>
              </a:p>
            </p:txBody>
          </p:sp>
        </p:grpSp>
        <p:grpSp>
          <p:nvGrpSpPr>
            <p:cNvPr id="53257" name="Group 49"/>
            <p:cNvGrpSpPr>
              <a:grpSpLocks/>
            </p:cNvGrpSpPr>
            <p:nvPr/>
          </p:nvGrpSpPr>
          <p:grpSpPr bwMode="auto">
            <a:xfrm>
              <a:off x="1348" y="2880"/>
              <a:ext cx="280" cy="327"/>
              <a:chOff x="1348" y="2880"/>
              <a:chExt cx="280" cy="327"/>
            </a:xfrm>
          </p:grpSpPr>
          <p:sp>
            <p:nvSpPr>
              <p:cNvPr id="53282" name="Rectangle 50"/>
              <p:cNvSpPr>
                <a:spLocks noChangeArrowheads="1"/>
              </p:cNvSpPr>
              <p:nvPr/>
            </p:nvSpPr>
            <p:spPr bwMode="auto">
              <a:xfrm>
                <a:off x="1348"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3" name="Rectangle 51"/>
              <p:cNvSpPr>
                <a:spLocks noChangeArrowheads="1"/>
              </p:cNvSpPr>
              <p:nvPr/>
            </p:nvSpPr>
            <p:spPr bwMode="auto">
              <a:xfrm>
                <a:off x="1382"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5</a:t>
                </a:r>
              </a:p>
            </p:txBody>
          </p:sp>
        </p:grpSp>
        <p:grpSp>
          <p:nvGrpSpPr>
            <p:cNvPr id="53258" name="Group 52"/>
            <p:cNvGrpSpPr>
              <a:grpSpLocks/>
            </p:cNvGrpSpPr>
            <p:nvPr/>
          </p:nvGrpSpPr>
          <p:grpSpPr bwMode="auto">
            <a:xfrm>
              <a:off x="3638" y="2880"/>
              <a:ext cx="442" cy="327"/>
              <a:chOff x="3638" y="2880"/>
              <a:chExt cx="442" cy="327"/>
            </a:xfrm>
          </p:grpSpPr>
          <p:sp>
            <p:nvSpPr>
              <p:cNvPr id="53280" name="Rectangle 53"/>
              <p:cNvSpPr>
                <a:spLocks noChangeArrowheads="1"/>
              </p:cNvSpPr>
              <p:nvPr/>
            </p:nvSpPr>
            <p:spPr bwMode="auto">
              <a:xfrm>
                <a:off x="3652"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81" name="Rectangle 54"/>
              <p:cNvSpPr>
                <a:spLocks noChangeArrowheads="1"/>
              </p:cNvSpPr>
              <p:nvPr/>
            </p:nvSpPr>
            <p:spPr bwMode="auto">
              <a:xfrm>
                <a:off x="3638" y="2880"/>
                <a:ext cx="4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11</a:t>
                </a:r>
              </a:p>
            </p:txBody>
          </p:sp>
        </p:grpSp>
        <p:grpSp>
          <p:nvGrpSpPr>
            <p:cNvPr id="53259" name="Group 55"/>
            <p:cNvGrpSpPr>
              <a:grpSpLocks/>
            </p:cNvGrpSpPr>
            <p:nvPr/>
          </p:nvGrpSpPr>
          <p:grpSpPr bwMode="auto">
            <a:xfrm>
              <a:off x="3350" y="2880"/>
              <a:ext cx="442" cy="327"/>
              <a:chOff x="3350" y="2880"/>
              <a:chExt cx="442" cy="327"/>
            </a:xfrm>
          </p:grpSpPr>
          <p:sp>
            <p:nvSpPr>
              <p:cNvPr id="53278" name="Rectangle 56"/>
              <p:cNvSpPr>
                <a:spLocks noChangeArrowheads="1"/>
              </p:cNvSpPr>
              <p:nvPr/>
            </p:nvSpPr>
            <p:spPr bwMode="auto">
              <a:xfrm>
                <a:off x="3364"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9" name="Rectangle 57"/>
              <p:cNvSpPr>
                <a:spLocks noChangeArrowheads="1"/>
              </p:cNvSpPr>
              <p:nvPr/>
            </p:nvSpPr>
            <p:spPr bwMode="auto">
              <a:xfrm>
                <a:off x="3350" y="2880"/>
                <a:ext cx="4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10</a:t>
                </a:r>
              </a:p>
            </p:txBody>
          </p:sp>
        </p:grpSp>
        <p:grpSp>
          <p:nvGrpSpPr>
            <p:cNvPr id="53260" name="Group 58"/>
            <p:cNvGrpSpPr>
              <a:grpSpLocks/>
            </p:cNvGrpSpPr>
            <p:nvPr/>
          </p:nvGrpSpPr>
          <p:grpSpPr bwMode="auto">
            <a:xfrm>
              <a:off x="1636" y="2880"/>
              <a:ext cx="280" cy="327"/>
              <a:chOff x="1636" y="2880"/>
              <a:chExt cx="280" cy="327"/>
            </a:xfrm>
          </p:grpSpPr>
          <p:sp>
            <p:nvSpPr>
              <p:cNvPr id="53276" name="Rectangle 59"/>
              <p:cNvSpPr>
                <a:spLocks noChangeArrowheads="1"/>
              </p:cNvSpPr>
              <p:nvPr/>
            </p:nvSpPr>
            <p:spPr bwMode="auto">
              <a:xfrm>
                <a:off x="1636"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7" name="Rectangle 60"/>
              <p:cNvSpPr>
                <a:spLocks noChangeArrowheads="1"/>
              </p:cNvSpPr>
              <p:nvPr/>
            </p:nvSpPr>
            <p:spPr bwMode="auto">
              <a:xfrm>
                <a:off x="1670"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4</a:t>
                </a:r>
              </a:p>
            </p:txBody>
          </p:sp>
        </p:grpSp>
        <p:grpSp>
          <p:nvGrpSpPr>
            <p:cNvPr id="53261" name="Group 61"/>
            <p:cNvGrpSpPr>
              <a:grpSpLocks/>
            </p:cNvGrpSpPr>
            <p:nvPr/>
          </p:nvGrpSpPr>
          <p:grpSpPr bwMode="auto">
            <a:xfrm>
              <a:off x="1924" y="2880"/>
              <a:ext cx="280" cy="327"/>
              <a:chOff x="1924" y="2880"/>
              <a:chExt cx="280" cy="327"/>
            </a:xfrm>
          </p:grpSpPr>
          <p:sp>
            <p:nvSpPr>
              <p:cNvPr id="53274" name="Rectangle 62"/>
              <p:cNvSpPr>
                <a:spLocks noChangeArrowheads="1"/>
              </p:cNvSpPr>
              <p:nvPr/>
            </p:nvSpPr>
            <p:spPr bwMode="auto">
              <a:xfrm>
                <a:off x="1924"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5" name="Rectangle 63"/>
              <p:cNvSpPr>
                <a:spLocks noChangeArrowheads="1"/>
              </p:cNvSpPr>
              <p:nvPr/>
            </p:nvSpPr>
            <p:spPr bwMode="auto">
              <a:xfrm>
                <a:off x="1958"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1</a:t>
                </a:r>
              </a:p>
            </p:txBody>
          </p:sp>
        </p:grpSp>
        <p:grpSp>
          <p:nvGrpSpPr>
            <p:cNvPr id="53262" name="Group 64"/>
            <p:cNvGrpSpPr>
              <a:grpSpLocks/>
            </p:cNvGrpSpPr>
            <p:nvPr/>
          </p:nvGrpSpPr>
          <p:grpSpPr bwMode="auto">
            <a:xfrm>
              <a:off x="3076" y="2880"/>
              <a:ext cx="280" cy="327"/>
              <a:chOff x="3076" y="2880"/>
              <a:chExt cx="280" cy="327"/>
            </a:xfrm>
          </p:grpSpPr>
          <p:sp>
            <p:nvSpPr>
              <p:cNvPr id="53272" name="Rectangle 65"/>
              <p:cNvSpPr>
                <a:spLocks noChangeArrowheads="1"/>
              </p:cNvSpPr>
              <p:nvPr/>
            </p:nvSpPr>
            <p:spPr bwMode="auto">
              <a:xfrm>
                <a:off x="3076"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3" name="Rectangle 66"/>
              <p:cNvSpPr>
                <a:spLocks noChangeArrowheads="1"/>
              </p:cNvSpPr>
              <p:nvPr/>
            </p:nvSpPr>
            <p:spPr bwMode="auto">
              <a:xfrm>
                <a:off x="3110"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9</a:t>
                </a:r>
              </a:p>
            </p:txBody>
          </p:sp>
        </p:grpSp>
        <p:grpSp>
          <p:nvGrpSpPr>
            <p:cNvPr id="53263" name="Group 67"/>
            <p:cNvGrpSpPr>
              <a:grpSpLocks/>
            </p:cNvGrpSpPr>
            <p:nvPr/>
          </p:nvGrpSpPr>
          <p:grpSpPr bwMode="auto">
            <a:xfrm>
              <a:off x="2788" y="2880"/>
              <a:ext cx="280" cy="327"/>
              <a:chOff x="2788" y="2880"/>
              <a:chExt cx="280" cy="327"/>
            </a:xfrm>
          </p:grpSpPr>
          <p:sp>
            <p:nvSpPr>
              <p:cNvPr id="53270" name="Rectangle 68"/>
              <p:cNvSpPr>
                <a:spLocks noChangeArrowheads="1"/>
              </p:cNvSpPr>
              <p:nvPr/>
            </p:nvSpPr>
            <p:spPr bwMode="auto">
              <a:xfrm>
                <a:off x="2788"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71" name="Rectangle 69"/>
              <p:cNvSpPr>
                <a:spLocks noChangeArrowheads="1"/>
              </p:cNvSpPr>
              <p:nvPr/>
            </p:nvSpPr>
            <p:spPr bwMode="auto">
              <a:xfrm>
                <a:off x="2822"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7</a:t>
                </a:r>
              </a:p>
            </p:txBody>
          </p:sp>
        </p:grpSp>
        <p:grpSp>
          <p:nvGrpSpPr>
            <p:cNvPr id="53264" name="Group 70"/>
            <p:cNvGrpSpPr>
              <a:grpSpLocks/>
            </p:cNvGrpSpPr>
            <p:nvPr/>
          </p:nvGrpSpPr>
          <p:grpSpPr bwMode="auto">
            <a:xfrm>
              <a:off x="2212" y="2880"/>
              <a:ext cx="280" cy="327"/>
              <a:chOff x="2212" y="2880"/>
              <a:chExt cx="280" cy="327"/>
            </a:xfrm>
          </p:grpSpPr>
          <p:sp>
            <p:nvSpPr>
              <p:cNvPr id="53268" name="Rectangle 71"/>
              <p:cNvSpPr>
                <a:spLocks noChangeArrowheads="1"/>
              </p:cNvSpPr>
              <p:nvPr/>
            </p:nvSpPr>
            <p:spPr bwMode="auto">
              <a:xfrm>
                <a:off x="2212" y="2932"/>
                <a:ext cx="280" cy="232"/>
              </a:xfrm>
              <a:prstGeom prst="rect">
                <a:avLst/>
              </a:prstGeom>
              <a:solidFill>
                <a:srgbClr val="FFFF00"/>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69" name="Rectangle 72"/>
              <p:cNvSpPr>
                <a:spLocks noChangeArrowheads="1"/>
              </p:cNvSpPr>
              <p:nvPr/>
            </p:nvSpPr>
            <p:spPr bwMode="auto">
              <a:xfrm>
                <a:off x="2246"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3</a:t>
                </a:r>
              </a:p>
            </p:txBody>
          </p:sp>
        </p:grpSp>
        <p:grpSp>
          <p:nvGrpSpPr>
            <p:cNvPr id="53265" name="Group 73"/>
            <p:cNvGrpSpPr>
              <a:grpSpLocks/>
            </p:cNvGrpSpPr>
            <p:nvPr/>
          </p:nvGrpSpPr>
          <p:grpSpPr bwMode="auto">
            <a:xfrm>
              <a:off x="2500" y="2880"/>
              <a:ext cx="280" cy="327"/>
              <a:chOff x="2500" y="2880"/>
              <a:chExt cx="280" cy="327"/>
            </a:xfrm>
          </p:grpSpPr>
          <p:sp>
            <p:nvSpPr>
              <p:cNvPr id="53266" name="Rectangle 74"/>
              <p:cNvSpPr>
                <a:spLocks noChangeArrowheads="1"/>
              </p:cNvSpPr>
              <p:nvPr/>
            </p:nvSpPr>
            <p:spPr bwMode="auto">
              <a:xfrm>
                <a:off x="2500" y="2932"/>
                <a:ext cx="280" cy="232"/>
              </a:xfrm>
              <a:prstGeom prst="rect">
                <a:avLst/>
              </a:prstGeom>
              <a:solidFill>
                <a:schemeClr val="bg1"/>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3267" name="Rectangle 75"/>
              <p:cNvSpPr>
                <a:spLocks noChangeArrowheads="1"/>
              </p:cNvSpPr>
              <p:nvPr/>
            </p:nvSpPr>
            <p:spPr bwMode="auto">
              <a:xfrm>
                <a:off x="2534" y="288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800">
                    <a:solidFill>
                      <a:schemeClr val="hlink"/>
                    </a:solidFill>
                  </a:rPr>
                  <a:t>6</a:t>
                </a:r>
              </a:p>
            </p:txBody>
          </p:sp>
        </p:grpSp>
      </p:grpSp>
      <p:sp>
        <p:nvSpPr>
          <p:cNvPr id="367692" name="Rectangle 76"/>
          <p:cNvSpPr>
            <a:spLocks noChangeArrowheads="1"/>
          </p:cNvSpPr>
          <p:nvPr/>
        </p:nvSpPr>
        <p:spPr bwMode="auto">
          <a:xfrm>
            <a:off x="990600" y="58674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bg2"/>
                </a:solidFill>
              </a:rPr>
              <a:t>Sort left and right groups recursively.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764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76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44" grpId="0" build="p" autoUpdateAnimBg="0"/>
      <p:bldP spid="36769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152400"/>
            <a:ext cx="8153400" cy="1143000"/>
          </a:xfrm>
        </p:spPr>
        <p:txBody>
          <a:bodyPr/>
          <a:lstStyle/>
          <a:p>
            <a:r>
              <a:rPr kumimoji="0" lang="en-US" altLang="zh-CN">
                <a:ea typeface="宋体" charset="-122"/>
              </a:rPr>
              <a:t>Quick Sort – External Adaptation</a:t>
            </a:r>
          </a:p>
        </p:txBody>
      </p:sp>
      <p:sp>
        <p:nvSpPr>
          <p:cNvPr id="369667" name="Rectangle 3"/>
          <p:cNvSpPr>
            <a:spLocks noGrp="1" noChangeArrowheads="1"/>
          </p:cNvSpPr>
          <p:nvPr>
            <p:ph type="body" idx="1"/>
          </p:nvPr>
        </p:nvSpPr>
        <p:spPr>
          <a:xfrm>
            <a:off x="609600" y="4800600"/>
            <a:ext cx="7772400" cy="914400"/>
          </a:xfrm>
        </p:spPr>
        <p:txBody>
          <a:bodyPr/>
          <a:lstStyle/>
          <a:p>
            <a:pPr>
              <a:lnSpc>
                <a:spcPct val="90000"/>
              </a:lnSpc>
            </a:pPr>
            <a:r>
              <a:rPr kumimoji="0" lang="en-US" altLang="zh-CN" sz="2800">
                <a:solidFill>
                  <a:schemeClr val="hlink"/>
                </a:solidFill>
                <a:ea typeface="宋体" charset="-122"/>
              </a:rPr>
              <a:t>3</a:t>
            </a:r>
            <a:r>
              <a:rPr kumimoji="0" lang="en-US" altLang="zh-CN" sz="2800">
                <a:ea typeface="宋体" charset="-122"/>
              </a:rPr>
              <a:t> input/output buffers</a:t>
            </a:r>
          </a:p>
          <a:p>
            <a:pPr lvl="1">
              <a:lnSpc>
                <a:spcPct val="90000"/>
              </a:lnSpc>
            </a:pPr>
            <a:r>
              <a:rPr kumimoji="0" lang="en-US" altLang="zh-CN" sz="2400">
                <a:ea typeface="宋体" charset="-122"/>
              </a:rPr>
              <a:t>input, small, large</a:t>
            </a:r>
          </a:p>
          <a:p>
            <a:pPr>
              <a:lnSpc>
                <a:spcPct val="90000"/>
              </a:lnSpc>
            </a:pPr>
            <a:r>
              <a:rPr kumimoji="0" lang="en-US" altLang="zh-CN" sz="2800">
                <a:ea typeface="宋体" charset="-122"/>
              </a:rPr>
              <a:t>rest is used for middle group</a:t>
            </a:r>
          </a:p>
        </p:txBody>
      </p:sp>
      <p:sp>
        <p:nvSpPr>
          <p:cNvPr id="369668" name="Rectangle 4"/>
          <p:cNvSpPr>
            <a:spLocks noChangeArrowheads="1"/>
          </p:cNvSpPr>
          <p:nvPr/>
        </p:nvSpPr>
        <p:spPr bwMode="auto">
          <a:xfrm>
            <a:off x="2438400" y="1219200"/>
            <a:ext cx="3200400" cy="3200400"/>
          </a:xfrm>
          <a:prstGeom prst="rect">
            <a:avLst/>
          </a:prstGeom>
          <a:solidFill>
            <a:srgbClr val="99FF33"/>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nvGrpSpPr>
          <p:cNvPr id="2" name="Group 5"/>
          <p:cNvGrpSpPr>
            <a:grpSpLocks/>
          </p:cNvGrpSpPr>
          <p:nvPr/>
        </p:nvGrpSpPr>
        <p:grpSpPr bwMode="auto">
          <a:xfrm>
            <a:off x="5638800" y="3124200"/>
            <a:ext cx="3200400" cy="1371600"/>
            <a:chOff x="3552" y="2304"/>
            <a:chExt cx="2016" cy="864"/>
          </a:xfrm>
        </p:grpSpPr>
        <p:sp>
          <p:nvSpPr>
            <p:cNvPr id="55311" name="Oval 6"/>
            <p:cNvSpPr>
              <a:spLocks noChangeArrowheads="1"/>
            </p:cNvSpPr>
            <p:nvPr/>
          </p:nvSpPr>
          <p:spPr bwMode="auto">
            <a:xfrm>
              <a:off x="4608" y="2304"/>
              <a:ext cx="912" cy="864"/>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12" name="Text Box 7"/>
            <p:cNvSpPr txBox="1">
              <a:spLocks noChangeArrowheads="1"/>
            </p:cNvSpPr>
            <p:nvPr/>
          </p:nvSpPr>
          <p:spPr bwMode="auto">
            <a:xfrm>
              <a:off x="4800" y="259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55313" name="Line 8"/>
            <p:cNvSpPr>
              <a:spLocks noChangeShapeType="1"/>
            </p:cNvSpPr>
            <p:nvPr/>
          </p:nvSpPr>
          <p:spPr bwMode="auto">
            <a:xfrm>
              <a:off x="3552" y="2832"/>
              <a:ext cx="1056"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9"/>
          <p:cNvGrpSpPr>
            <a:grpSpLocks/>
          </p:cNvGrpSpPr>
          <p:nvPr/>
        </p:nvGrpSpPr>
        <p:grpSpPr bwMode="auto">
          <a:xfrm>
            <a:off x="2438400" y="3200400"/>
            <a:ext cx="1066800" cy="1219200"/>
            <a:chOff x="1536" y="2352"/>
            <a:chExt cx="672" cy="768"/>
          </a:xfrm>
        </p:grpSpPr>
        <p:sp>
          <p:nvSpPr>
            <p:cNvPr id="55309" name="Rectangle 10"/>
            <p:cNvSpPr>
              <a:spLocks noChangeArrowheads="1"/>
            </p:cNvSpPr>
            <p:nvPr/>
          </p:nvSpPr>
          <p:spPr bwMode="auto">
            <a:xfrm>
              <a:off x="1536" y="2352"/>
              <a:ext cx="672" cy="768"/>
            </a:xfrm>
            <a:prstGeom prst="rect">
              <a:avLst/>
            </a:prstGeom>
            <a:solidFill>
              <a:srgbClr val="FF66FF"/>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10" name="Text Box 11"/>
            <p:cNvSpPr txBox="1">
              <a:spLocks noChangeArrowheads="1"/>
            </p:cNvSpPr>
            <p:nvPr/>
          </p:nvSpPr>
          <p:spPr bwMode="auto">
            <a:xfrm>
              <a:off x="1632"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input</a:t>
              </a:r>
            </a:p>
          </p:txBody>
        </p:sp>
      </p:grpSp>
      <p:grpSp>
        <p:nvGrpSpPr>
          <p:cNvPr id="4" name="Group 12"/>
          <p:cNvGrpSpPr>
            <a:grpSpLocks/>
          </p:cNvGrpSpPr>
          <p:nvPr/>
        </p:nvGrpSpPr>
        <p:grpSpPr bwMode="auto">
          <a:xfrm>
            <a:off x="3505200" y="3200400"/>
            <a:ext cx="1066800" cy="1219200"/>
            <a:chOff x="2208" y="2352"/>
            <a:chExt cx="672" cy="768"/>
          </a:xfrm>
        </p:grpSpPr>
        <p:sp>
          <p:nvSpPr>
            <p:cNvPr id="55307" name="Rectangle 13"/>
            <p:cNvSpPr>
              <a:spLocks noChangeArrowheads="1"/>
            </p:cNvSpPr>
            <p:nvPr/>
          </p:nvSpPr>
          <p:spPr bwMode="auto">
            <a:xfrm>
              <a:off x="2208" y="2352"/>
              <a:ext cx="672" cy="768"/>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08" name="Text Box 14"/>
            <p:cNvSpPr txBox="1">
              <a:spLocks noChangeArrowheads="1"/>
            </p:cNvSpPr>
            <p:nvPr/>
          </p:nvSpPr>
          <p:spPr bwMode="auto">
            <a:xfrm>
              <a:off x="2256"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small</a:t>
              </a:r>
            </a:p>
          </p:txBody>
        </p:sp>
      </p:grpSp>
      <p:grpSp>
        <p:nvGrpSpPr>
          <p:cNvPr id="5" name="Group 15"/>
          <p:cNvGrpSpPr>
            <a:grpSpLocks/>
          </p:cNvGrpSpPr>
          <p:nvPr/>
        </p:nvGrpSpPr>
        <p:grpSpPr bwMode="auto">
          <a:xfrm>
            <a:off x="4572000" y="3200400"/>
            <a:ext cx="1066800" cy="1219200"/>
            <a:chOff x="2880" y="2352"/>
            <a:chExt cx="672" cy="768"/>
          </a:xfrm>
        </p:grpSpPr>
        <p:sp>
          <p:nvSpPr>
            <p:cNvPr id="55305" name="Rectangle 16"/>
            <p:cNvSpPr>
              <a:spLocks noChangeArrowheads="1"/>
            </p:cNvSpPr>
            <p:nvPr/>
          </p:nvSpPr>
          <p:spPr bwMode="auto">
            <a:xfrm>
              <a:off x="2880" y="2352"/>
              <a:ext cx="672" cy="768"/>
            </a:xfrm>
            <a:prstGeom prst="rect">
              <a:avLst/>
            </a:prstGeom>
            <a:solidFill>
              <a:schemeClr val="bg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5306" name="Text Box 17"/>
            <p:cNvSpPr txBox="1">
              <a:spLocks noChangeArrowheads="1"/>
            </p:cNvSpPr>
            <p:nvPr/>
          </p:nvSpPr>
          <p:spPr bwMode="auto">
            <a:xfrm>
              <a:off x="2928"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large</a:t>
              </a:r>
            </a:p>
          </p:txBody>
        </p:sp>
      </p:grpSp>
      <p:sp>
        <p:nvSpPr>
          <p:cNvPr id="369682" name="Text Box 18"/>
          <p:cNvSpPr txBox="1">
            <a:spLocks noChangeArrowheads="1"/>
          </p:cNvSpPr>
          <p:nvPr/>
        </p:nvSpPr>
        <p:spPr bwMode="auto">
          <a:xfrm>
            <a:off x="3048000" y="1905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Middle group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9667">
                                            <p:txEl>
                                              <p:pRg st="0" end="0"/>
                                            </p:txEl>
                                          </p:spTgt>
                                        </p:tgtEl>
                                        <p:attrNameLst>
                                          <p:attrName>style.visibility</p:attrName>
                                        </p:attrNameLst>
                                      </p:cBhvr>
                                      <p:to>
                                        <p:strVal val="visible"/>
                                      </p:to>
                                    </p:set>
                                    <p:anim calcmode="lin" valueType="num">
                                      <p:cBhvr additive="base">
                                        <p:cTn id="11" dur="500" fill="hold"/>
                                        <p:tgtEl>
                                          <p:spTgt spid="36966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69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9667">
                                            <p:txEl>
                                              <p:pRg st="1" end="1"/>
                                            </p:txEl>
                                          </p:spTgt>
                                        </p:tgtEl>
                                        <p:attrNameLst>
                                          <p:attrName>style.visibility</p:attrName>
                                        </p:attrNameLst>
                                      </p:cBhvr>
                                      <p:to>
                                        <p:strVal val="visible"/>
                                      </p:to>
                                    </p:set>
                                    <p:anim calcmode="lin" valueType="num">
                                      <p:cBhvr additive="base">
                                        <p:cTn id="17" dur="500" fill="hold"/>
                                        <p:tgtEl>
                                          <p:spTgt spid="36966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9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9667">
                                            <p:txEl>
                                              <p:pRg st="2" end="2"/>
                                            </p:txEl>
                                          </p:spTgt>
                                        </p:tgtEl>
                                        <p:attrNameLst>
                                          <p:attrName>style.visibility</p:attrName>
                                        </p:attrNameLst>
                                      </p:cBhvr>
                                      <p:to>
                                        <p:strVal val="visible"/>
                                      </p:to>
                                    </p:set>
                                    <p:anim calcmode="lin" valueType="num">
                                      <p:cBhvr additive="base">
                                        <p:cTn id="23" dur="500" fill="hold"/>
                                        <p:tgtEl>
                                          <p:spTgt spid="36966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9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69682"/>
                                        </p:tgtEl>
                                        <p:attrNameLst>
                                          <p:attrName>style.visibility</p:attrName>
                                        </p:attrNameLst>
                                      </p:cBhvr>
                                      <p:to>
                                        <p:strVal val="visible"/>
                                      </p:to>
                                    </p:set>
                                    <p:anim calcmode="lin" valueType="num">
                                      <p:cBhvr additive="base">
                                        <p:cTn id="41" dur="500" fill="hold"/>
                                        <p:tgtEl>
                                          <p:spTgt spid="369682"/>
                                        </p:tgtEl>
                                        <p:attrNameLst>
                                          <p:attrName>ppt_x</p:attrName>
                                        </p:attrNameLst>
                                      </p:cBhvr>
                                      <p:tavLst>
                                        <p:tav tm="0">
                                          <p:val>
                                            <p:strVal val="0-#ppt_w/2"/>
                                          </p:val>
                                        </p:tav>
                                        <p:tav tm="100000">
                                          <p:val>
                                            <p:strVal val="#ppt_x"/>
                                          </p:val>
                                        </p:tav>
                                      </p:tavLst>
                                    </p:anim>
                                    <p:anim calcmode="lin" valueType="num">
                                      <p:cBhvr additive="base">
                                        <p:cTn id="42" dur="500" fill="hold"/>
                                        <p:tgtEl>
                                          <p:spTgt spid="36968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bldLvl="3" autoUpdateAnimBg="0"/>
      <p:bldP spid="369668" grpId="0" animBg="1"/>
      <p:bldP spid="36968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457200" y="152400"/>
            <a:ext cx="8153400" cy="1143000"/>
          </a:xfrm>
        </p:spPr>
        <p:txBody>
          <a:bodyPr/>
          <a:lstStyle/>
          <a:p>
            <a:r>
              <a:rPr kumimoji="0" lang="en-US" altLang="zh-CN">
                <a:ea typeface="宋体" charset="-122"/>
              </a:rPr>
              <a:t>Quick Sort – External Adaptation</a:t>
            </a:r>
          </a:p>
        </p:txBody>
      </p:sp>
      <p:sp>
        <p:nvSpPr>
          <p:cNvPr id="371715" name="Rectangle 3"/>
          <p:cNvSpPr>
            <a:spLocks noGrp="1" noChangeArrowheads="1"/>
          </p:cNvSpPr>
          <p:nvPr>
            <p:ph type="body" idx="1"/>
          </p:nvPr>
        </p:nvSpPr>
        <p:spPr>
          <a:xfrm>
            <a:off x="609600" y="4572000"/>
            <a:ext cx="7772400" cy="914400"/>
          </a:xfrm>
        </p:spPr>
        <p:txBody>
          <a:bodyPr/>
          <a:lstStyle/>
          <a:p>
            <a:pPr>
              <a:lnSpc>
                <a:spcPct val="90000"/>
              </a:lnSpc>
            </a:pPr>
            <a:r>
              <a:rPr kumimoji="0" lang="en-US" altLang="zh-CN" sz="2800">
                <a:ea typeface="宋体" charset="-122"/>
              </a:rPr>
              <a:t>fill middle group from disk</a:t>
            </a:r>
          </a:p>
          <a:p>
            <a:pPr>
              <a:lnSpc>
                <a:spcPct val="90000"/>
              </a:lnSpc>
            </a:pPr>
            <a:r>
              <a:rPr kumimoji="0" lang="en-US" altLang="zh-CN" sz="2800">
                <a:solidFill>
                  <a:schemeClr val="bg1"/>
                </a:solidFill>
                <a:ea typeface="宋体" charset="-122"/>
              </a:rPr>
              <a:t>if</a:t>
            </a:r>
            <a:r>
              <a:rPr kumimoji="0" lang="en-US" altLang="zh-CN" sz="2800">
                <a:ea typeface="宋体" charset="-122"/>
              </a:rPr>
              <a:t> next </a:t>
            </a:r>
            <a:r>
              <a:rPr kumimoji="0" lang="en-US" altLang="zh-CN" sz="2800">
                <a:solidFill>
                  <a:schemeClr val="hlink"/>
                </a:solidFill>
                <a:ea typeface="宋体" charset="-122"/>
              </a:rPr>
              <a:t>record &lt;= middle</a:t>
            </a:r>
            <a:r>
              <a:rPr kumimoji="0" lang="en-US" altLang="zh-CN" sz="2800" baseline="-25000">
                <a:solidFill>
                  <a:schemeClr val="hlink"/>
                </a:solidFill>
                <a:ea typeface="宋体" charset="-122"/>
              </a:rPr>
              <a:t>min</a:t>
            </a:r>
            <a:r>
              <a:rPr kumimoji="0" lang="en-US" altLang="zh-CN" sz="2800" baseline="30000">
                <a:ea typeface="宋体" charset="-122"/>
              </a:rPr>
              <a:t> </a:t>
            </a:r>
            <a:r>
              <a:rPr kumimoji="0" lang="en-US" altLang="zh-CN" sz="2800">
                <a:ea typeface="宋体" charset="-122"/>
              </a:rPr>
              <a:t>send to </a:t>
            </a:r>
            <a:r>
              <a:rPr kumimoji="0" lang="en-US" altLang="zh-CN" sz="2800">
                <a:solidFill>
                  <a:schemeClr val="hlink"/>
                </a:solidFill>
                <a:ea typeface="宋体" charset="-122"/>
              </a:rPr>
              <a:t>small</a:t>
            </a:r>
          </a:p>
          <a:p>
            <a:pPr>
              <a:lnSpc>
                <a:spcPct val="90000"/>
              </a:lnSpc>
            </a:pPr>
            <a:r>
              <a:rPr kumimoji="0" lang="en-US" altLang="zh-CN" sz="2800">
                <a:solidFill>
                  <a:schemeClr val="bg1"/>
                </a:solidFill>
                <a:ea typeface="宋体" charset="-122"/>
              </a:rPr>
              <a:t>if</a:t>
            </a:r>
            <a:r>
              <a:rPr kumimoji="0" lang="en-US" altLang="zh-CN" sz="2800">
                <a:ea typeface="宋体" charset="-122"/>
              </a:rPr>
              <a:t> next </a:t>
            </a:r>
            <a:r>
              <a:rPr kumimoji="0" lang="en-US" altLang="zh-CN" sz="2800">
                <a:solidFill>
                  <a:schemeClr val="hlink"/>
                </a:solidFill>
                <a:ea typeface="宋体" charset="-122"/>
              </a:rPr>
              <a:t>record &gt;= middle</a:t>
            </a:r>
            <a:r>
              <a:rPr kumimoji="0" lang="en-US" altLang="zh-CN" sz="2800" baseline="-25000">
                <a:solidFill>
                  <a:schemeClr val="hlink"/>
                </a:solidFill>
                <a:ea typeface="宋体" charset="-122"/>
              </a:rPr>
              <a:t>max</a:t>
            </a:r>
            <a:r>
              <a:rPr kumimoji="0" lang="en-US" altLang="zh-CN" sz="2800" baseline="30000">
                <a:ea typeface="宋体" charset="-122"/>
              </a:rPr>
              <a:t> </a:t>
            </a:r>
            <a:r>
              <a:rPr kumimoji="0" lang="en-US" altLang="zh-CN" sz="2800">
                <a:ea typeface="宋体" charset="-122"/>
              </a:rPr>
              <a:t>send to </a:t>
            </a:r>
            <a:r>
              <a:rPr kumimoji="0" lang="en-US" altLang="zh-CN" sz="2800">
                <a:solidFill>
                  <a:schemeClr val="hlink"/>
                </a:solidFill>
                <a:ea typeface="宋体" charset="-122"/>
              </a:rPr>
              <a:t>large</a:t>
            </a:r>
          </a:p>
          <a:p>
            <a:pPr>
              <a:lnSpc>
                <a:spcPct val="90000"/>
              </a:lnSpc>
            </a:pPr>
            <a:r>
              <a:rPr kumimoji="0" lang="en-US" altLang="zh-CN" sz="2800">
                <a:solidFill>
                  <a:schemeClr val="bg1"/>
                </a:solidFill>
                <a:ea typeface="宋体" charset="-122"/>
              </a:rPr>
              <a:t>else </a:t>
            </a:r>
            <a:r>
              <a:rPr kumimoji="0" lang="en-US" altLang="zh-CN" sz="2800">
                <a:ea typeface="宋体" charset="-122"/>
              </a:rPr>
              <a:t>remove </a:t>
            </a:r>
            <a:r>
              <a:rPr kumimoji="0" lang="en-US" altLang="zh-CN" sz="2800">
                <a:solidFill>
                  <a:schemeClr val="hlink"/>
                </a:solidFill>
                <a:ea typeface="宋体" charset="-122"/>
              </a:rPr>
              <a:t>middle</a:t>
            </a:r>
            <a:r>
              <a:rPr kumimoji="0" lang="en-US" altLang="zh-CN" sz="2800" baseline="-25000">
                <a:solidFill>
                  <a:schemeClr val="hlink"/>
                </a:solidFill>
                <a:ea typeface="宋体" charset="-122"/>
              </a:rPr>
              <a:t>min </a:t>
            </a:r>
            <a:r>
              <a:rPr kumimoji="0" lang="en-US" altLang="zh-CN" sz="2800">
                <a:ea typeface="宋体" charset="-122"/>
              </a:rPr>
              <a:t>or </a:t>
            </a:r>
            <a:r>
              <a:rPr kumimoji="0" lang="en-US" altLang="zh-CN" sz="2800">
                <a:solidFill>
                  <a:schemeClr val="hlink"/>
                </a:solidFill>
                <a:ea typeface="宋体" charset="-122"/>
              </a:rPr>
              <a:t>middle</a:t>
            </a:r>
            <a:r>
              <a:rPr kumimoji="0" lang="en-US" altLang="zh-CN" sz="2800" baseline="-25000">
                <a:solidFill>
                  <a:schemeClr val="hlink"/>
                </a:solidFill>
                <a:ea typeface="宋体" charset="-122"/>
              </a:rPr>
              <a:t>max </a:t>
            </a:r>
            <a:r>
              <a:rPr kumimoji="0" lang="en-US" altLang="zh-CN" sz="2800">
                <a:ea typeface="宋体" charset="-122"/>
              </a:rPr>
              <a:t>from </a:t>
            </a:r>
            <a:r>
              <a:rPr kumimoji="0" lang="en-US" altLang="zh-CN" sz="2800">
                <a:solidFill>
                  <a:schemeClr val="hlink"/>
                </a:solidFill>
                <a:ea typeface="宋体" charset="-122"/>
              </a:rPr>
              <a:t>middle </a:t>
            </a:r>
            <a:r>
              <a:rPr kumimoji="0" lang="en-US" altLang="zh-CN" sz="2800">
                <a:ea typeface="宋体" charset="-122"/>
              </a:rPr>
              <a:t>and add new record to middle group</a:t>
            </a:r>
          </a:p>
        </p:txBody>
      </p:sp>
      <p:grpSp>
        <p:nvGrpSpPr>
          <p:cNvPr id="57347" name="Group 4"/>
          <p:cNvGrpSpPr>
            <a:grpSpLocks/>
          </p:cNvGrpSpPr>
          <p:nvPr/>
        </p:nvGrpSpPr>
        <p:grpSpPr bwMode="auto">
          <a:xfrm>
            <a:off x="2438400" y="1219200"/>
            <a:ext cx="6400800" cy="3276600"/>
            <a:chOff x="1536" y="768"/>
            <a:chExt cx="4032" cy="2064"/>
          </a:xfrm>
        </p:grpSpPr>
        <p:sp>
          <p:nvSpPr>
            <p:cNvPr id="57348" name="Rectangle 5"/>
            <p:cNvSpPr>
              <a:spLocks noChangeArrowheads="1"/>
            </p:cNvSpPr>
            <p:nvPr/>
          </p:nvSpPr>
          <p:spPr bwMode="auto">
            <a:xfrm>
              <a:off x="1536" y="768"/>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nvGrpSpPr>
            <p:cNvPr id="57349" name="Group 6"/>
            <p:cNvGrpSpPr>
              <a:grpSpLocks/>
            </p:cNvGrpSpPr>
            <p:nvPr/>
          </p:nvGrpSpPr>
          <p:grpSpPr bwMode="auto">
            <a:xfrm>
              <a:off x="3552" y="1968"/>
              <a:ext cx="2016" cy="864"/>
              <a:chOff x="3552" y="2304"/>
              <a:chExt cx="2016" cy="864"/>
            </a:xfrm>
          </p:grpSpPr>
          <p:sp>
            <p:nvSpPr>
              <p:cNvPr id="57360" name="Oval 7"/>
              <p:cNvSpPr>
                <a:spLocks noChangeArrowheads="1"/>
              </p:cNvSpPr>
              <p:nvPr/>
            </p:nvSpPr>
            <p:spPr bwMode="auto">
              <a:xfrm>
                <a:off x="4608" y="2304"/>
                <a:ext cx="912" cy="864"/>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61" name="Text Box 8"/>
              <p:cNvSpPr txBox="1">
                <a:spLocks noChangeArrowheads="1"/>
              </p:cNvSpPr>
              <p:nvPr/>
            </p:nvSpPr>
            <p:spPr bwMode="auto">
              <a:xfrm>
                <a:off x="4800" y="259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57362" name="Line 9"/>
              <p:cNvSpPr>
                <a:spLocks noChangeShapeType="1"/>
              </p:cNvSpPr>
              <p:nvPr/>
            </p:nvSpPr>
            <p:spPr bwMode="auto">
              <a:xfrm>
                <a:off x="3552" y="2832"/>
                <a:ext cx="1056"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7350" name="Group 10"/>
            <p:cNvGrpSpPr>
              <a:grpSpLocks/>
            </p:cNvGrpSpPr>
            <p:nvPr/>
          </p:nvGrpSpPr>
          <p:grpSpPr bwMode="auto">
            <a:xfrm>
              <a:off x="1536" y="2016"/>
              <a:ext cx="672" cy="768"/>
              <a:chOff x="1536" y="2352"/>
              <a:chExt cx="672" cy="768"/>
            </a:xfrm>
          </p:grpSpPr>
          <p:sp>
            <p:nvSpPr>
              <p:cNvPr id="57358" name="Rectangle 11"/>
              <p:cNvSpPr>
                <a:spLocks noChangeArrowheads="1"/>
              </p:cNvSpPr>
              <p:nvPr/>
            </p:nvSpPr>
            <p:spPr bwMode="auto">
              <a:xfrm>
                <a:off x="1536" y="2352"/>
                <a:ext cx="672" cy="768"/>
              </a:xfrm>
              <a:prstGeom prst="rect">
                <a:avLst/>
              </a:prstGeom>
              <a:solidFill>
                <a:srgbClr val="FF66FF"/>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59" name="Text Box 12"/>
              <p:cNvSpPr txBox="1">
                <a:spLocks noChangeArrowheads="1"/>
              </p:cNvSpPr>
              <p:nvPr/>
            </p:nvSpPr>
            <p:spPr bwMode="auto">
              <a:xfrm>
                <a:off x="1632"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input</a:t>
                </a:r>
              </a:p>
            </p:txBody>
          </p:sp>
        </p:grpSp>
        <p:grpSp>
          <p:nvGrpSpPr>
            <p:cNvPr id="57351" name="Group 13"/>
            <p:cNvGrpSpPr>
              <a:grpSpLocks/>
            </p:cNvGrpSpPr>
            <p:nvPr/>
          </p:nvGrpSpPr>
          <p:grpSpPr bwMode="auto">
            <a:xfrm>
              <a:off x="2208" y="2016"/>
              <a:ext cx="672" cy="768"/>
              <a:chOff x="2208" y="2352"/>
              <a:chExt cx="672" cy="768"/>
            </a:xfrm>
          </p:grpSpPr>
          <p:sp>
            <p:nvSpPr>
              <p:cNvPr id="57356" name="Rectangle 14"/>
              <p:cNvSpPr>
                <a:spLocks noChangeArrowheads="1"/>
              </p:cNvSpPr>
              <p:nvPr/>
            </p:nvSpPr>
            <p:spPr bwMode="auto">
              <a:xfrm>
                <a:off x="2208" y="2352"/>
                <a:ext cx="672" cy="768"/>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57" name="Text Box 15"/>
              <p:cNvSpPr txBox="1">
                <a:spLocks noChangeArrowheads="1"/>
              </p:cNvSpPr>
              <p:nvPr/>
            </p:nvSpPr>
            <p:spPr bwMode="auto">
              <a:xfrm>
                <a:off x="2256"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small</a:t>
                </a:r>
              </a:p>
            </p:txBody>
          </p:sp>
        </p:grpSp>
        <p:grpSp>
          <p:nvGrpSpPr>
            <p:cNvPr id="57352" name="Group 16"/>
            <p:cNvGrpSpPr>
              <a:grpSpLocks/>
            </p:cNvGrpSpPr>
            <p:nvPr/>
          </p:nvGrpSpPr>
          <p:grpSpPr bwMode="auto">
            <a:xfrm>
              <a:off x="2880" y="2016"/>
              <a:ext cx="672" cy="768"/>
              <a:chOff x="2880" y="2352"/>
              <a:chExt cx="672" cy="768"/>
            </a:xfrm>
          </p:grpSpPr>
          <p:sp>
            <p:nvSpPr>
              <p:cNvPr id="57354" name="Rectangle 17"/>
              <p:cNvSpPr>
                <a:spLocks noChangeArrowheads="1"/>
              </p:cNvSpPr>
              <p:nvPr/>
            </p:nvSpPr>
            <p:spPr bwMode="auto">
              <a:xfrm>
                <a:off x="2880" y="2352"/>
                <a:ext cx="672" cy="768"/>
              </a:xfrm>
              <a:prstGeom prst="rect">
                <a:avLst/>
              </a:prstGeom>
              <a:solidFill>
                <a:schemeClr val="bg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7355" name="Text Box 18"/>
              <p:cNvSpPr txBox="1">
                <a:spLocks noChangeArrowheads="1"/>
              </p:cNvSpPr>
              <p:nvPr/>
            </p:nvSpPr>
            <p:spPr bwMode="auto">
              <a:xfrm>
                <a:off x="2928"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large</a:t>
                </a:r>
              </a:p>
            </p:txBody>
          </p:sp>
        </p:grpSp>
        <p:sp>
          <p:nvSpPr>
            <p:cNvPr id="57353" name="Text Box 19"/>
            <p:cNvSpPr txBox="1">
              <a:spLocks noChangeArrowheads="1"/>
            </p:cNvSpPr>
            <p:nvPr/>
          </p:nvSpPr>
          <p:spPr bwMode="auto">
            <a:xfrm>
              <a:off x="1920" y="1200"/>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Middle group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457200" y="152400"/>
            <a:ext cx="8153400" cy="1143000"/>
          </a:xfrm>
        </p:spPr>
        <p:txBody>
          <a:bodyPr/>
          <a:lstStyle/>
          <a:p>
            <a:r>
              <a:rPr kumimoji="0" lang="en-US" altLang="zh-CN">
                <a:ea typeface="宋体" charset="-122"/>
              </a:rPr>
              <a:t>Quick Sort – External Adaptation</a:t>
            </a:r>
          </a:p>
        </p:txBody>
      </p:sp>
      <p:sp>
        <p:nvSpPr>
          <p:cNvPr id="373763" name="Rectangle 3"/>
          <p:cNvSpPr>
            <a:spLocks noGrp="1" noChangeArrowheads="1"/>
          </p:cNvSpPr>
          <p:nvPr>
            <p:ph type="body" idx="1"/>
          </p:nvPr>
        </p:nvSpPr>
        <p:spPr>
          <a:xfrm>
            <a:off x="609600" y="4495800"/>
            <a:ext cx="7772400" cy="2362200"/>
          </a:xfrm>
        </p:spPr>
        <p:txBody>
          <a:bodyPr/>
          <a:lstStyle/>
          <a:p>
            <a:pPr>
              <a:lnSpc>
                <a:spcPct val="90000"/>
              </a:lnSpc>
            </a:pPr>
            <a:r>
              <a:rPr kumimoji="0" lang="en-US" altLang="zh-CN" sz="2800">
                <a:ea typeface="宋体" charset="-122"/>
              </a:rPr>
              <a:t>Fill </a:t>
            </a:r>
            <a:r>
              <a:rPr kumimoji="0" lang="en-US" altLang="zh-CN" sz="2800">
                <a:solidFill>
                  <a:schemeClr val="hlink"/>
                </a:solidFill>
                <a:ea typeface="宋体" charset="-122"/>
              </a:rPr>
              <a:t>input</a:t>
            </a:r>
            <a:r>
              <a:rPr kumimoji="0" lang="en-US" altLang="zh-CN" sz="2800">
                <a:ea typeface="宋体" charset="-122"/>
              </a:rPr>
              <a:t> buffer when it gets empty.</a:t>
            </a:r>
          </a:p>
          <a:p>
            <a:pPr>
              <a:lnSpc>
                <a:spcPct val="90000"/>
              </a:lnSpc>
            </a:pPr>
            <a:r>
              <a:rPr kumimoji="0" lang="en-US" altLang="zh-CN" sz="2800">
                <a:ea typeface="宋体" charset="-122"/>
              </a:rPr>
              <a:t>Write </a:t>
            </a:r>
            <a:r>
              <a:rPr kumimoji="0" lang="en-US" altLang="zh-CN" sz="2800">
                <a:solidFill>
                  <a:schemeClr val="hlink"/>
                </a:solidFill>
                <a:ea typeface="宋体" charset="-122"/>
              </a:rPr>
              <a:t>small/large</a:t>
            </a:r>
            <a:r>
              <a:rPr kumimoji="0" lang="en-US" altLang="zh-CN" sz="2800">
                <a:ea typeface="宋体" charset="-122"/>
              </a:rPr>
              <a:t> buffer when full.</a:t>
            </a:r>
          </a:p>
          <a:p>
            <a:pPr>
              <a:lnSpc>
                <a:spcPct val="90000"/>
              </a:lnSpc>
            </a:pPr>
            <a:r>
              <a:rPr kumimoji="0" lang="en-US" altLang="zh-CN" sz="2800">
                <a:ea typeface="宋体" charset="-122"/>
              </a:rPr>
              <a:t>Write</a:t>
            </a:r>
            <a:r>
              <a:rPr kumimoji="0" lang="en-US" altLang="zh-CN" sz="2800">
                <a:solidFill>
                  <a:schemeClr val="hlink"/>
                </a:solidFill>
                <a:ea typeface="宋体" charset="-122"/>
              </a:rPr>
              <a:t> middle</a:t>
            </a:r>
            <a:r>
              <a:rPr kumimoji="0" lang="en-US" altLang="zh-CN" sz="2800">
                <a:ea typeface="宋体" charset="-122"/>
              </a:rPr>
              <a:t> group in sorted order when done.</a:t>
            </a:r>
          </a:p>
          <a:p>
            <a:pPr>
              <a:lnSpc>
                <a:spcPct val="90000"/>
              </a:lnSpc>
            </a:pPr>
            <a:r>
              <a:rPr kumimoji="0" lang="en-US" altLang="zh-CN" sz="2800">
                <a:ea typeface="宋体" charset="-122"/>
              </a:rPr>
              <a:t>Double-ended priority queue.</a:t>
            </a:r>
          </a:p>
        </p:txBody>
      </p:sp>
      <p:grpSp>
        <p:nvGrpSpPr>
          <p:cNvPr id="59395" name="Group 4"/>
          <p:cNvGrpSpPr>
            <a:grpSpLocks/>
          </p:cNvGrpSpPr>
          <p:nvPr/>
        </p:nvGrpSpPr>
        <p:grpSpPr bwMode="auto">
          <a:xfrm>
            <a:off x="2438400" y="1219200"/>
            <a:ext cx="6400800" cy="3276600"/>
            <a:chOff x="1536" y="768"/>
            <a:chExt cx="4032" cy="2064"/>
          </a:xfrm>
        </p:grpSpPr>
        <p:sp>
          <p:nvSpPr>
            <p:cNvPr id="59396" name="Rectangle 5"/>
            <p:cNvSpPr>
              <a:spLocks noChangeArrowheads="1"/>
            </p:cNvSpPr>
            <p:nvPr/>
          </p:nvSpPr>
          <p:spPr bwMode="auto">
            <a:xfrm>
              <a:off x="1536" y="768"/>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grpSp>
          <p:nvGrpSpPr>
            <p:cNvPr id="59397" name="Group 6"/>
            <p:cNvGrpSpPr>
              <a:grpSpLocks/>
            </p:cNvGrpSpPr>
            <p:nvPr/>
          </p:nvGrpSpPr>
          <p:grpSpPr bwMode="auto">
            <a:xfrm>
              <a:off x="3552" y="1968"/>
              <a:ext cx="2016" cy="864"/>
              <a:chOff x="3552" y="2304"/>
              <a:chExt cx="2016" cy="864"/>
            </a:xfrm>
          </p:grpSpPr>
          <p:sp>
            <p:nvSpPr>
              <p:cNvPr id="59408" name="Oval 7"/>
              <p:cNvSpPr>
                <a:spLocks noChangeArrowheads="1"/>
              </p:cNvSpPr>
              <p:nvPr/>
            </p:nvSpPr>
            <p:spPr bwMode="auto">
              <a:xfrm>
                <a:off x="4608" y="2304"/>
                <a:ext cx="912" cy="864"/>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9" name="Text Box 8"/>
              <p:cNvSpPr txBox="1">
                <a:spLocks noChangeArrowheads="1"/>
              </p:cNvSpPr>
              <p:nvPr/>
            </p:nvSpPr>
            <p:spPr bwMode="auto">
              <a:xfrm>
                <a:off x="4800" y="259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59410" name="Line 9"/>
              <p:cNvSpPr>
                <a:spLocks noChangeShapeType="1"/>
              </p:cNvSpPr>
              <p:nvPr/>
            </p:nvSpPr>
            <p:spPr bwMode="auto">
              <a:xfrm>
                <a:off x="3552" y="2832"/>
                <a:ext cx="1056"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9398" name="Group 10"/>
            <p:cNvGrpSpPr>
              <a:grpSpLocks/>
            </p:cNvGrpSpPr>
            <p:nvPr/>
          </p:nvGrpSpPr>
          <p:grpSpPr bwMode="auto">
            <a:xfrm>
              <a:off x="1536" y="2016"/>
              <a:ext cx="672" cy="768"/>
              <a:chOff x="1536" y="2352"/>
              <a:chExt cx="672" cy="768"/>
            </a:xfrm>
          </p:grpSpPr>
          <p:sp>
            <p:nvSpPr>
              <p:cNvPr id="59406" name="Rectangle 11"/>
              <p:cNvSpPr>
                <a:spLocks noChangeArrowheads="1"/>
              </p:cNvSpPr>
              <p:nvPr/>
            </p:nvSpPr>
            <p:spPr bwMode="auto">
              <a:xfrm>
                <a:off x="1536" y="2352"/>
                <a:ext cx="672" cy="768"/>
              </a:xfrm>
              <a:prstGeom prst="rect">
                <a:avLst/>
              </a:prstGeom>
              <a:solidFill>
                <a:srgbClr val="FF66FF"/>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7" name="Text Box 12"/>
              <p:cNvSpPr txBox="1">
                <a:spLocks noChangeArrowheads="1"/>
              </p:cNvSpPr>
              <p:nvPr/>
            </p:nvSpPr>
            <p:spPr bwMode="auto">
              <a:xfrm>
                <a:off x="1632"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input</a:t>
                </a:r>
              </a:p>
            </p:txBody>
          </p:sp>
        </p:grpSp>
        <p:grpSp>
          <p:nvGrpSpPr>
            <p:cNvPr id="59399" name="Group 13"/>
            <p:cNvGrpSpPr>
              <a:grpSpLocks/>
            </p:cNvGrpSpPr>
            <p:nvPr/>
          </p:nvGrpSpPr>
          <p:grpSpPr bwMode="auto">
            <a:xfrm>
              <a:off x="2208" y="2016"/>
              <a:ext cx="672" cy="768"/>
              <a:chOff x="2208" y="2352"/>
              <a:chExt cx="672" cy="768"/>
            </a:xfrm>
          </p:grpSpPr>
          <p:sp>
            <p:nvSpPr>
              <p:cNvPr id="59404" name="Rectangle 14"/>
              <p:cNvSpPr>
                <a:spLocks noChangeArrowheads="1"/>
              </p:cNvSpPr>
              <p:nvPr/>
            </p:nvSpPr>
            <p:spPr bwMode="auto">
              <a:xfrm>
                <a:off x="2208" y="2352"/>
                <a:ext cx="672" cy="768"/>
              </a:xfrm>
              <a:prstGeom prst="rect">
                <a:avLst/>
              </a:prstGeom>
              <a:solidFill>
                <a:srgbClr val="FFCC00"/>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5" name="Text Box 15"/>
              <p:cNvSpPr txBox="1">
                <a:spLocks noChangeArrowheads="1"/>
              </p:cNvSpPr>
              <p:nvPr/>
            </p:nvSpPr>
            <p:spPr bwMode="auto">
              <a:xfrm>
                <a:off x="2256"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small</a:t>
                </a:r>
              </a:p>
            </p:txBody>
          </p:sp>
        </p:grpSp>
        <p:grpSp>
          <p:nvGrpSpPr>
            <p:cNvPr id="59400" name="Group 16"/>
            <p:cNvGrpSpPr>
              <a:grpSpLocks/>
            </p:cNvGrpSpPr>
            <p:nvPr/>
          </p:nvGrpSpPr>
          <p:grpSpPr bwMode="auto">
            <a:xfrm>
              <a:off x="2880" y="2016"/>
              <a:ext cx="672" cy="768"/>
              <a:chOff x="2880" y="2352"/>
              <a:chExt cx="672" cy="768"/>
            </a:xfrm>
          </p:grpSpPr>
          <p:sp>
            <p:nvSpPr>
              <p:cNvPr id="59402" name="Rectangle 17"/>
              <p:cNvSpPr>
                <a:spLocks noChangeArrowheads="1"/>
              </p:cNvSpPr>
              <p:nvPr/>
            </p:nvSpPr>
            <p:spPr bwMode="auto">
              <a:xfrm>
                <a:off x="2880" y="2352"/>
                <a:ext cx="672" cy="768"/>
              </a:xfrm>
              <a:prstGeom prst="rect">
                <a:avLst/>
              </a:prstGeom>
              <a:solidFill>
                <a:schemeClr val="bg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59403" name="Text Box 18"/>
              <p:cNvSpPr txBox="1">
                <a:spLocks noChangeArrowheads="1"/>
              </p:cNvSpPr>
              <p:nvPr/>
            </p:nvSpPr>
            <p:spPr bwMode="auto">
              <a:xfrm>
                <a:off x="2928" y="25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large</a:t>
                </a:r>
              </a:p>
            </p:txBody>
          </p:sp>
        </p:grpSp>
        <p:sp>
          <p:nvSpPr>
            <p:cNvPr id="59401" name="Text Box 19"/>
            <p:cNvSpPr txBox="1">
              <a:spLocks noChangeArrowheads="1"/>
            </p:cNvSpPr>
            <p:nvPr/>
          </p:nvSpPr>
          <p:spPr bwMode="auto">
            <a:xfrm>
              <a:off x="1920" y="1200"/>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rgbClr val="FFFFFF"/>
                  </a:solidFill>
                </a:rPr>
                <a:t>Middle group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3763">
                                            <p:txEl>
                                              <p:pRg st="1" end="1"/>
                                            </p:txEl>
                                          </p:spTgt>
                                        </p:tgtEl>
                                        <p:attrNameLst>
                                          <p:attrName>style.visibility</p:attrName>
                                        </p:attrNameLst>
                                      </p:cBhvr>
                                      <p:to>
                                        <p:strVal val="visible"/>
                                      </p:to>
                                    </p:set>
                                    <p:anim calcmode="lin" valueType="num">
                                      <p:cBhvr additive="base">
                                        <p:cTn id="13" dur="500" fill="hold"/>
                                        <p:tgtEl>
                                          <p:spTgt spid="373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3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3763">
                                            <p:txEl>
                                              <p:pRg st="2" end="2"/>
                                            </p:txEl>
                                          </p:spTgt>
                                        </p:tgtEl>
                                        <p:attrNameLst>
                                          <p:attrName>style.visibility</p:attrName>
                                        </p:attrNameLst>
                                      </p:cBhvr>
                                      <p:to>
                                        <p:strVal val="visible"/>
                                      </p:to>
                                    </p:set>
                                    <p:anim calcmode="lin" valueType="num">
                                      <p:cBhvr additive="base">
                                        <p:cTn id="19" dur="500" fill="hold"/>
                                        <p:tgtEl>
                                          <p:spTgt spid="373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3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3763">
                                            <p:txEl>
                                              <p:pRg st="3" end="3"/>
                                            </p:txEl>
                                          </p:spTgt>
                                        </p:tgtEl>
                                        <p:attrNameLst>
                                          <p:attrName>style.visibility</p:attrName>
                                        </p:attrNameLst>
                                      </p:cBhvr>
                                      <p:to>
                                        <p:strVal val="visible"/>
                                      </p:to>
                                    </p:set>
                                    <p:anim calcmode="lin" valueType="num">
                                      <p:cBhvr additive="base">
                                        <p:cTn id="25" dur="500" fill="hold"/>
                                        <p:tgtEl>
                                          <p:spTgt spid="373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37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kumimoji="0" lang="en-US" altLang="zh-CN" dirty="0" smtClean="0">
                <a:ea typeface="宋体" charset="-122"/>
              </a:rPr>
              <a:t>Double-ended</a:t>
            </a:r>
            <a:r>
              <a:rPr kumimoji="0" lang="zh-CN" altLang="en-US" dirty="0" smtClean="0">
                <a:ea typeface="宋体" charset="-122"/>
              </a:rPr>
              <a:t> </a:t>
            </a:r>
            <a:r>
              <a:rPr kumimoji="0" lang="en-US" altLang="zh-CN" dirty="0" smtClean="0">
                <a:ea typeface="宋体" charset="-122"/>
              </a:rPr>
              <a:t>Priority</a:t>
            </a:r>
            <a:r>
              <a:rPr kumimoji="0" lang="zh-CN" altLang="en-US" dirty="0" smtClean="0">
                <a:ea typeface="宋体" charset="-122"/>
              </a:rPr>
              <a:t> </a:t>
            </a:r>
            <a:r>
              <a:rPr kumimoji="0" lang="en-US" altLang="zh-CN" dirty="0" smtClean="0">
                <a:ea typeface="宋体" charset="-122"/>
              </a:rPr>
              <a:t>Queue:</a:t>
            </a:r>
            <a:r>
              <a:rPr kumimoji="0" lang="zh-CN" altLang="en-US" dirty="0" smtClean="0">
                <a:ea typeface="宋体" charset="-122"/>
              </a:rPr>
              <a:t> </a:t>
            </a:r>
            <a:r>
              <a:rPr kumimoji="0" lang="en-US" altLang="zh-CN" dirty="0" smtClean="0">
                <a:ea typeface="宋体" charset="-122"/>
              </a:rPr>
              <a:t>Interval </a:t>
            </a:r>
            <a:r>
              <a:rPr kumimoji="0" lang="en-US" altLang="zh-CN" dirty="0">
                <a:ea typeface="宋体" charset="-122"/>
              </a:rPr>
              <a:t>Heaps</a:t>
            </a:r>
          </a:p>
        </p:txBody>
      </p:sp>
      <p:sp>
        <p:nvSpPr>
          <p:cNvPr id="245763" name="Rectangle 3"/>
          <p:cNvSpPr>
            <a:spLocks noGrp="1" noChangeArrowheads="1"/>
          </p:cNvSpPr>
          <p:nvPr>
            <p:ph type="body" idx="1"/>
          </p:nvPr>
        </p:nvSpPr>
        <p:spPr>
          <a:xfrm>
            <a:off x="304800" y="1447800"/>
            <a:ext cx="8534400" cy="5029200"/>
          </a:xfrm>
        </p:spPr>
        <p:txBody>
          <a:bodyPr/>
          <a:lstStyle/>
          <a:p>
            <a:pPr eaLnBrk="1" hangingPunct="1">
              <a:lnSpc>
                <a:spcPct val="90000"/>
              </a:lnSpc>
            </a:pPr>
            <a:r>
              <a:rPr kumimoji="0" lang="en-US" altLang="zh-CN" sz="2800">
                <a:ea typeface="宋体" charset="-122"/>
              </a:rPr>
              <a:t>Complete binary tree.</a:t>
            </a:r>
          </a:p>
          <a:p>
            <a:pPr eaLnBrk="1" hangingPunct="1">
              <a:lnSpc>
                <a:spcPct val="90000"/>
              </a:lnSpc>
            </a:pPr>
            <a:r>
              <a:rPr kumimoji="0" lang="en-US" altLang="zh-CN" sz="2800">
                <a:ea typeface="宋体" charset="-122"/>
              </a:rPr>
              <a:t>Each node (except possibly last one) has </a:t>
            </a:r>
            <a:r>
              <a:rPr kumimoji="0" lang="en-US" altLang="zh-CN" sz="2800">
                <a:solidFill>
                  <a:srgbClr val="FF3300"/>
                </a:solidFill>
                <a:ea typeface="宋体" charset="-122"/>
              </a:rPr>
              <a:t>2</a:t>
            </a:r>
            <a:r>
              <a:rPr kumimoji="0" lang="en-US" altLang="zh-CN" sz="2800">
                <a:ea typeface="宋体" charset="-122"/>
              </a:rPr>
              <a:t> elements.</a:t>
            </a:r>
          </a:p>
          <a:p>
            <a:pPr eaLnBrk="1" hangingPunct="1">
              <a:lnSpc>
                <a:spcPct val="90000"/>
              </a:lnSpc>
            </a:pPr>
            <a:r>
              <a:rPr kumimoji="0" lang="en-US" altLang="zh-CN" sz="2800">
                <a:ea typeface="宋体" charset="-122"/>
              </a:rPr>
              <a:t>Last node has </a:t>
            </a:r>
            <a:r>
              <a:rPr kumimoji="0" lang="en-US" altLang="zh-CN" sz="2800">
                <a:solidFill>
                  <a:srgbClr val="FF3300"/>
                </a:solidFill>
                <a:ea typeface="宋体" charset="-122"/>
              </a:rPr>
              <a:t>1</a:t>
            </a:r>
            <a:r>
              <a:rPr kumimoji="0" lang="en-US" altLang="zh-CN" sz="2800">
                <a:ea typeface="宋体" charset="-122"/>
              </a:rPr>
              <a:t> or </a:t>
            </a:r>
            <a:r>
              <a:rPr kumimoji="0" lang="en-US" altLang="zh-CN" sz="2800">
                <a:solidFill>
                  <a:srgbClr val="FF3300"/>
                </a:solidFill>
                <a:ea typeface="宋体" charset="-122"/>
              </a:rPr>
              <a:t>2</a:t>
            </a:r>
            <a:r>
              <a:rPr kumimoji="0" lang="en-US" altLang="zh-CN" sz="2800">
                <a:ea typeface="宋体" charset="-122"/>
              </a:rPr>
              <a:t> elements.</a:t>
            </a:r>
          </a:p>
          <a:p>
            <a:pPr eaLnBrk="1" hangingPunct="1">
              <a:lnSpc>
                <a:spcPct val="90000"/>
              </a:lnSpc>
            </a:pPr>
            <a:r>
              <a:rPr kumimoji="0" lang="en-US" altLang="zh-CN" sz="2800">
                <a:ea typeface="宋体" charset="-122"/>
              </a:rPr>
              <a:t>Let </a:t>
            </a:r>
            <a:r>
              <a:rPr kumimoji="0" lang="en-US" altLang="zh-CN" sz="2800">
                <a:solidFill>
                  <a:srgbClr val="FF3300"/>
                </a:solidFill>
                <a:ea typeface="宋体" charset="-122"/>
              </a:rPr>
              <a:t>a</a:t>
            </a:r>
            <a:r>
              <a:rPr kumimoji="0" lang="en-US" altLang="zh-CN" sz="2800">
                <a:ea typeface="宋体" charset="-122"/>
              </a:rPr>
              <a:t> and </a:t>
            </a:r>
            <a:r>
              <a:rPr kumimoji="0" lang="en-US" altLang="zh-CN" sz="2800">
                <a:solidFill>
                  <a:srgbClr val="FF3300"/>
                </a:solidFill>
                <a:ea typeface="宋体" charset="-122"/>
              </a:rPr>
              <a:t>b</a:t>
            </a:r>
            <a:r>
              <a:rPr kumimoji="0" lang="en-US" altLang="zh-CN" sz="2800">
                <a:ea typeface="宋体" charset="-122"/>
              </a:rPr>
              <a:t> be the elements in a node </a:t>
            </a:r>
            <a:r>
              <a:rPr kumimoji="0" lang="en-US" altLang="zh-CN" sz="2800">
                <a:solidFill>
                  <a:srgbClr val="FF3300"/>
                </a:solidFill>
                <a:ea typeface="宋体" charset="-122"/>
              </a:rPr>
              <a:t>P</a:t>
            </a:r>
            <a:r>
              <a:rPr kumimoji="0" lang="en-US" altLang="zh-CN" sz="2800">
                <a:ea typeface="宋体" charset="-122"/>
              </a:rPr>
              <a:t>, </a:t>
            </a:r>
            <a:r>
              <a:rPr kumimoji="0" lang="en-US" altLang="zh-CN" sz="2800">
                <a:solidFill>
                  <a:srgbClr val="FF3300"/>
                </a:solidFill>
                <a:ea typeface="宋体" charset="-122"/>
              </a:rPr>
              <a:t>a &lt;= b</a:t>
            </a:r>
            <a:r>
              <a:rPr kumimoji="0" lang="en-US" altLang="zh-CN" sz="2800">
                <a:ea typeface="宋体" charset="-122"/>
              </a:rPr>
              <a:t>.</a:t>
            </a:r>
          </a:p>
          <a:p>
            <a:pPr eaLnBrk="1" hangingPunct="1">
              <a:lnSpc>
                <a:spcPct val="90000"/>
              </a:lnSpc>
            </a:pPr>
            <a:r>
              <a:rPr kumimoji="0" lang="en-US" altLang="zh-CN" sz="2800">
                <a:solidFill>
                  <a:srgbClr val="FF3300"/>
                </a:solidFill>
                <a:ea typeface="宋体" charset="-122"/>
              </a:rPr>
              <a:t>[a, b]</a:t>
            </a:r>
            <a:r>
              <a:rPr kumimoji="0" lang="en-US" altLang="zh-CN" sz="2800">
                <a:ea typeface="宋体" charset="-122"/>
              </a:rPr>
              <a:t> is the interval represented by </a:t>
            </a:r>
            <a:r>
              <a:rPr kumimoji="0" lang="en-US" altLang="zh-CN" sz="2800">
                <a:solidFill>
                  <a:srgbClr val="FF3300"/>
                </a:solidFill>
                <a:ea typeface="宋体" charset="-122"/>
              </a:rPr>
              <a:t>P</a:t>
            </a:r>
            <a:r>
              <a:rPr kumimoji="0" lang="en-US" altLang="zh-CN" sz="2800">
                <a:ea typeface="宋体" charset="-122"/>
              </a:rPr>
              <a:t>.</a:t>
            </a:r>
          </a:p>
          <a:p>
            <a:pPr eaLnBrk="1" hangingPunct="1">
              <a:lnSpc>
                <a:spcPct val="90000"/>
              </a:lnSpc>
            </a:pPr>
            <a:r>
              <a:rPr kumimoji="0" lang="en-US" altLang="zh-CN" sz="2800">
                <a:ea typeface="宋体" charset="-122"/>
              </a:rPr>
              <a:t>The interval represented by a node that has just one element </a:t>
            </a:r>
            <a:r>
              <a:rPr kumimoji="0" lang="en-US" altLang="zh-CN" sz="2800">
                <a:solidFill>
                  <a:srgbClr val="FF3300"/>
                </a:solidFill>
                <a:ea typeface="宋体" charset="-122"/>
              </a:rPr>
              <a:t>a</a:t>
            </a:r>
            <a:r>
              <a:rPr kumimoji="0" lang="en-US" altLang="zh-CN" sz="2800">
                <a:ea typeface="宋体" charset="-122"/>
              </a:rPr>
              <a:t> is </a:t>
            </a:r>
            <a:r>
              <a:rPr kumimoji="0" lang="en-US" altLang="zh-CN" sz="2800">
                <a:solidFill>
                  <a:srgbClr val="FF3300"/>
                </a:solidFill>
                <a:ea typeface="宋体" charset="-122"/>
              </a:rPr>
              <a:t>[a, a]</a:t>
            </a:r>
            <a:r>
              <a:rPr kumimoji="0" lang="en-US" altLang="zh-CN" sz="2800">
                <a:ea typeface="宋体" charset="-122"/>
              </a:rPr>
              <a:t>.</a:t>
            </a:r>
          </a:p>
          <a:p>
            <a:pPr eaLnBrk="1" hangingPunct="1">
              <a:lnSpc>
                <a:spcPct val="90000"/>
              </a:lnSpc>
            </a:pPr>
            <a:r>
              <a:rPr kumimoji="0" lang="en-US" altLang="zh-CN" sz="2800">
                <a:ea typeface="宋体" charset="-122"/>
              </a:rPr>
              <a:t>The interval </a:t>
            </a:r>
            <a:r>
              <a:rPr kumimoji="0" lang="en-US" altLang="zh-CN" sz="2800">
                <a:solidFill>
                  <a:srgbClr val="FF3300"/>
                </a:solidFill>
                <a:ea typeface="宋体" charset="-122"/>
              </a:rPr>
              <a:t>[c, d]</a:t>
            </a:r>
            <a:r>
              <a:rPr kumimoji="0" lang="en-US" altLang="zh-CN" sz="2800">
                <a:ea typeface="宋体" charset="-122"/>
              </a:rPr>
              <a:t> is contained in interval </a:t>
            </a:r>
            <a:r>
              <a:rPr kumimoji="0" lang="en-US" altLang="zh-CN" sz="2800">
                <a:solidFill>
                  <a:srgbClr val="FF3300"/>
                </a:solidFill>
                <a:ea typeface="宋体" charset="-122"/>
              </a:rPr>
              <a:t>[a, b]</a:t>
            </a:r>
            <a:r>
              <a:rPr kumimoji="0" lang="en-US" altLang="zh-CN" sz="2800">
                <a:ea typeface="宋体" charset="-122"/>
              </a:rPr>
              <a:t>  iff </a:t>
            </a:r>
            <a:r>
              <a:rPr kumimoji="0" lang="en-US" altLang="zh-CN" sz="2800">
                <a:solidFill>
                  <a:srgbClr val="FF3300"/>
                </a:solidFill>
                <a:ea typeface="宋体" charset="-122"/>
              </a:rPr>
              <a:t>a &lt;= c &lt;= d &lt;= b</a:t>
            </a:r>
            <a:r>
              <a:rPr kumimoji="0" lang="en-US" altLang="zh-CN" sz="2800">
                <a:ea typeface="宋体" charset="-122"/>
              </a:rPr>
              <a:t>.</a:t>
            </a:r>
          </a:p>
          <a:p>
            <a:pPr eaLnBrk="1" hangingPunct="1">
              <a:lnSpc>
                <a:spcPct val="90000"/>
              </a:lnSpc>
            </a:pPr>
            <a:r>
              <a:rPr kumimoji="0" lang="en-US" altLang="zh-CN" sz="2800">
                <a:ea typeface="宋体" charset="-122"/>
              </a:rPr>
              <a:t>In an interval heap each node</a:t>
            </a:r>
            <a:r>
              <a:rPr kumimoji="0" lang="en-US" altLang="en-US" sz="2800">
                <a:ea typeface="宋体" charset="-122"/>
              </a:rPr>
              <a:t>’</a:t>
            </a:r>
            <a:r>
              <a:rPr kumimoji="0" lang="en-US" altLang="zh-CN" sz="2800">
                <a:ea typeface="宋体" charset="-122"/>
              </a:rPr>
              <a:t>s (except for root) interval is contained in that of its parent.</a:t>
            </a:r>
          </a:p>
        </p:txBody>
      </p:sp>
    </p:spTree>
    <p:extLst>
      <p:ext uri="{BB962C8B-B14F-4D97-AF65-F5344CB8AC3E}">
        <p14:creationId xmlns:p14="http://schemas.microsoft.com/office/powerpoint/2010/main" val="96685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 calcmode="lin" valueType="num">
                                      <p:cBhvr additive="base">
                                        <p:cTn id="7" dur="500" fill="hold"/>
                                        <p:tgtEl>
                                          <p:spTgt spid="245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63">
                                            <p:txEl>
                                              <p:pRg st="1" end="1"/>
                                            </p:txEl>
                                          </p:spTgt>
                                        </p:tgtEl>
                                        <p:attrNameLst>
                                          <p:attrName>style.visibility</p:attrName>
                                        </p:attrNameLst>
                                      </p:cBhvr>
                                      <p:to>
                                        <p:strVal val="visible"/>
                                      </p:to>
                                    </p:set>
                                    <p:anim calcmode="lin" valueType="num">
                                      <p:cBhvr additive="base">
                                        <p:cTn id="13" dur="500" fill="hold"/>
                                        <p:tgtEl>
                                          <p:spTgt spid="245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63">
                                            <p:txEl>
                                              <p:pRg st="2" end="2"/>
                                            </p:txEl>
                                          </p:spTgt>
                                        </p:tgtEl>
                                        <p:attrNameLst>
                                          <p:attrName>style.visibility</p:attrName>
                                        </p:attrNameLst>
                                      </p:cBhvr>
                                      <p:to>
                                        <p:strVal val="visible"/>
                                      </p:to>
                                    </p:set>
                                    <p:anim calcmode="lin" valueType="num">
                                      <p:cBhvr additive="base">
                                        <p:cTn id="19" dur="500" fill="hold"/>
                                        <p:tgtEl>
                                          <p:spTgt spid="245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63">
                                            <p:txEl>
                                              <p:pRg st="3" end="3"/>
                                            </p:txEl>
                                          </p:spTgt>
                                        </p:tgtEl>
                                        <p:attrNameLst>
                                          <p:attrName>style.visibility</p:attrName>
                                        </p:attrNameLst>
                                      </p:cBhvr>
                                      <p:to>
                                        <p:strVal val="visible"/>
                                      </p:to>
                                    </p:set>
                                    <p:anim calcmode="lin" valueType="num">
                                      <p:cBhvr additive="base">
                                        <p:cTn id="25" dur="500" fill="hold"/>
                                        <p:tgtEl>
                                          <p:spTgt spid="245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63">
                                            <p:txEl>
                                              <p:pRg st="4" end="4"/>
                                            </p:txEl>
                                          </p:spTgt>
                                        </p:tgtEl>
                                        <p:attrNameLst>
                                          <p:attrName>style.visibility</p:attrName>
                                        </p:attrNameLst>
                                      </p:cBhvr>
                                      <p:to>
                                        <p:strVal val="visible"/>
                                      </p:to>
                                    </p:set>
                                    <p:anim calcmode="lin" valueType="num">
                                      <p:cBhvr additive="base">
                                        <p:cTn id="31" dur="500" fill="hold"/>
                                        <p:tgtEl>
                                          <p:spTgt spid="245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763">
                                            <p:txEl>
                                              <p:pRg st="5" end="5"/>
                                            </p:txEl>
                                          </p:spTgt>
                                        </p:tgtEl>
                                        <p:attrNameLst>
                                          <p:attrName>style.visibility</p:attrName>
                                        </p:attrNameLst>
                                      </p:cBhvr>
                                      <p:to>
                                        <p:strVal val="visible"/>
                                      </p:to>
                                    </p:set>
                                    <p:anim calcmode="lin" valueType="num">
                                      <p:cBhvr additive="base">
                                        <p:cTn id="37" dur="500" fill="hold"/>
                                        <p:tgtEl>
                                          <p:spTgt spid="2457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7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5763">
                                            <p:txEl>
                                              <p:pRg st="6" end="6"/>
                                            </p:txEl>
                                          </p:spTgt>
                                        </p:tgtEl>
                                        <p:attrNameLst>
                                          <p:attrName>style.visibility</p:attrName>
                                        </p:attrNameLst>
                                      </p:cBhvr>
                                      <p:to>
                                        <p:strVal val="visible"/>
                                      </p:to>
                                    </p:set>
                                    <p:anim calcmode="lin" valueType="num">
                                      <p:cBhvr additive="base">
                                        <p:cTn id="43" dur="500" fill="hold"/>
                                        <p:tgtEl>
                                          <p:spTgt spid="2457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57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5763">
                                            <p:txEl>
                                              <p:pRg st="7" end="7"/>
                                            </p:txEl>
                                          </p:spTgt>
                                        </p:tgtEl>
                                        <p:attrNameLst>
                                          <p:attrName>style.visibility</p:attrName>
                                        </p:attrNameLst>
                                      </p:cBhvr>
                                      <p:to>
                                        <p:strVal val="visible"/>
                                      </p:to>
                                    </p:set>
                                    <p:anim calcmode="lin" valueType="num">
                                      <p:cBhvr additive="base">
                                        <p:cTn id="49" dur="500" fill="hold"/>
                                        <p:tgtEl>
                                          <p:spTgt spid="2457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576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kumimoji="0" lang="en-US" altLang="zh-CN">
                <a:ea typeface="宋体" charset="-122"/>
              </a:rPr>
              <a:t>Interval</a:t>
            </a:r>
          </a:p>
        </p:txBody>
      </p:sp>
      <p:sp>
        <p:nvSpPr>
          <p:cNvPr id="16386" name="Content Placeholder 2"/>
          <p:cNvSpPr>
            <a:spLocks noGrp="1"/>
          </p:cNvSpPr>
          <p:nvPr>
            <p:ph idx="1"/>
          </p:nvPr>
        </p:nvSpPr>
        <p:spPr>
          <a:xfrm>
            <a:off x="685800" y="4572000"/>
            <a:ext cx="7772400" cy="1524000"/>
          </a:xfrm>
        </p:spPr>
        <p:txBody>
          <a:bodyPr/>
          <a:lstStyle/>
          <a:p>
            <a:pPr eaLnBrk="1" hangingPunct="1"/>
            <a:r>
              <a:rPr kumimoji="0" lang="en-US" altLang="zh-CN">
                <a:ea typeface="宋体" charset="-122"/>
              </a:rPr>
              <a:t>[c,d] is contained in [a,b]</a:t>
            </a:r>
          </a:p>
          <a:p>
            <a:pPr eaLnBrk="1" hangingPunct="1"/>
            <a:r>
              <a:rPr kumimoji="0" lang="en-US" altLang="zh-CN">
                <a:ea typeface="宋体" charset="-122"/>
              </a:rPr>
              <a:t>a &lt;= c</a:t>
            </a:r>
          </a:p>
          <a:p>
            <a:pPr eaLnBrk="1" hangingPunct="1"/>
            <a:r>
              <a:rPr kumimoji="0" lang="en-US" altLang="zh-CN">
                <a:ea typeface="宋体" charset="-122"/>
              </a:rPr>
              <a:t>d &lt;= b</a:t>
            </a:r>
          </a:p>
        </p:txBody>
      </p:sp>
      <p:cxnSp>
        <p:nvCxnSpPr>
          <p:cNvPr id="5" name="Straight Connector 4"/>
          <p:cNvCxnSpPr/>
          <p:nvPr/>
        </p:nvCxnSpPr>
        <p:spPr>
          <a:xfrm>
            <a:off x="2438400" y="2057400"/>
            <a:ext cx="441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590800"/>
            <a:ext cx="32766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389" name="TextBox 8"/>
          <p:cNvSpPr txBox="1">
            <a:spLocks noChangeArrowheads="1"/>
          </p:cNvSpPr>
          <p:nvPr/>
        </p:nvSpPr>
        <p:spPr bwMode="auto">
          <a:xfrm>
            <a:off x="2209800" y="1752600"/>
            <a:ext cx="22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a</a:t>
            </a:r>
          </a:p>
        </p:txBody>
      </p:sp>
      <p:sp>
        <p:nvSpPr>
          <p:cNvPr id="16390" name="TextBox 9"/>
          <p:cNvSpPr txBox="1">
            <a:spLocks noChangeArrowheads="1"/>
          </p:cNvSpPr>
          <p:nvPr/>
        </p:nvSpPr>
        <p:spPr bwMode="auto">
          <a:xfrm>
            <a:off x="6781800" y="17526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b</a:t>
            </a:r>
          </a:p>
        </p:txBody>
      </p:sp>
      <p:sp>
        <p:nvSpPr>
          <p:cNvPr id="16391" name="TextBox 10"/>
          <p:cNvSpPr txBox="1">
            <a:spLocks noChangeArrowheads="1"/>
          </p:cNvSpPr>
          <p:nvPr/>
        </p:nvSpPr>
        <p:spPr bwMode="auto">
          <a:xfrm>
            <a:off x="2895600" y="2286000"/>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c</a:t>
            </a:r>
          </a:p>
        </p:txBody>
      </p:sp>
      <p:sp>
        <p:nvSpPr>
          <p:cNvPr id="16392" name="TextBox 11"/>
          <p:cNvSpPr txBox="1">
            <a:spLocks noChangeArrowheads="1"/>
          </p:cNvSpPr>
          <p:nvPr/>
        </p:nvSpPr>
        <p:spPr bwMode="auto">
          <a:xfrm>
            <a:off x="6324600" y="22860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r>
              <a:rPr kumimoji="0" lang="en-US" altLang="zh-CN"/>
              <a:t>d</a:t>
            </a:r>
          </a:p>
        </p:txBody>
      </p:sp>
    </p:spTree>
    <p:extLst>
      <p:ext uri="{BB962C8B-B14F-4D97-AF65-F5344CB8AC3E}">
        <p14:creationId xmlns:p14="http://schemas.microsoft.com/office/powerpoint/2010/main" val="1710324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838200" y="0"/>
            <a:ext cx="7772400" cy="990600"/>
          </a:xfrm>
          <a:noFill/>
        </p:spPr>
        <p:txBody>
          <a:bodyPr lIns="92075" tIns="46038" rIns="92075" bIns="46038"/>
          <a:lstStyle/>
          <a:p>
            <a:pPr eaLnBrk="1" hangingPunct="1"/>
            <a:r>
              <a:rPr kumimoji="0" lang="en-US" altLang="zh-CN">
                <a:ea typeface="宋体" charset="-122"/>
              </a:rPr>
              <a:t>Example Interval Heap</a:t>
            </a:r>
          </a:p>
        </p:txBody>
      </p:sp>
      <p:grpSp>
        <p:nvGrpSpPr>
          <p:cNvPr id="2" name="Group 3"/>
          <p:cNvGrpSpPr>
            <a:grpSpLocks/>
          </p:cNvGrpSpPr>
          <p:nvPr/>
        </p:nvGrpSpPr>
        <p:grpSpPr bwMode="auto">
          <a:xfrm>
            <a:off x="228600" y="1143000"/>
            <a:ext cx="8686800" cy="4876800"/>
            <a:chOff x="144" y="720"/>
            <a:chExt cx="5472" cy="3072"/>
          </a:xfrm>
        </p:grpSpPr>
        <p:sp>
          <p:nvSpPr>
            <p:cNvPr id="17413"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4"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5"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6"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7"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8"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9"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0"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1"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2"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3"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4"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5"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6"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7"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8"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7429" name="Group 20"/>
            <p:cNvGrpSpPr>
              <a:grpSpLocks/>
            </p:cNvGrpSpPr>
            <p:nvPr/>
          </p:nvGrpSpPr>
          <p:grpSpPr bwMode="auto">
            <a:xfrm>
              <a:off x="144" y="3312"/>
              <a:ext cx="480" cy="480"/>
              <a:chOff x="144" y="3312"/>
              <a:chExt cx="480" cy="480"/>
            </a:xfrm>
          </p:grpSpPr>
          <p:sp>
            <p:nvSpPr>
              <p:cNvPr id="17478"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9"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17430" name="Group 23"/>
            <p:cNvGrpSpPr>
              <a:grpSpLocks/>
            </p:cNvGrpSpPr>
            <p:nvPr/>
          </p:nvGrpSpPr>
          <p:grpSpPr bwMode="auto">
            <a:xfrm>
              <a:off x="720" y="3312"/>
              <a:ext cx="480" cy="480"/>
              <a:chOff x="144" y="3312"/>
              <a:chExt cx="480" cy="480"/>
            </a:xfrm>
          </p:grpSpPr>
          <p:sp>
            <p:nvSpPr>
              <p:cNvPr id="17476"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7"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17431" name="Group 26"/>
            <p:cNvGrpSpPr>
              <a:grpSpLocks/>
            </p:cNvGrpSpPr>
            <p:nvPr/>
          </p:nvGrpSpPr>
          <p:grpSpPr bwMode="auto">
            <a:xfrm>
              <a:off x="480" y="2544"/>
              <a:ext cx="480" cy="480"/>
              <a:chOff x="144" y="3312"/>
              <a:chExt cx="480" cy="480"/>
            </a:xfrm>
          </p:grpSpPr>
          <p:sp>
            <p:nvSpPr>
              <p:cNvPr id="17474"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5"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17432" name="Group 29"/>
            <p:cNvGrpSpPr>
              <a:grpSpLocks/>
            </p:cNvGrpSpPr>
            <p:nvPr/>
          </p:nvGrpSpPr>
          <p:grpSpPr bwMode="auto">
            <a:xfrm>
              <a:off x="1056" y="2544"/>
              <a:ext cx="480" cy="480"/>
              <a:chOff x="144" y="3312"/>
              <a:chExt cx="480" cy="480"/>
            </a:xfrm>
          </p:grpSpPr>
          <p:sp>
            <p:nvSpPr>
              <p:cNvPr id="17472"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3"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17433" name="Group 32"/>
            <p:cNvGrpSpPr>
              <a:grpSpLocks/>
            </p:cNvGrpSpPr>
            <p:nvPr/>
          </p:nvGrpSpPr>
          <p:grpSpPr bwMode="auto">
            <a:xfrm>
              <a:off x="1632" y="2544"/>
              <a:ext cx="480" cy="480"/>
              <a:chOff x="144" y="3312"/>
              <a:chExt cx="480" cy="480"/>
            </a:xfrm>
          </p:grpSpPr>
          <p:sp>
            <p:nvSpPr>
              <p:cNvPr id="17470"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71"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17434" name="Group 35"/>
            <p:cNvGrpSpPr>
              <a:grpSpLocks/>
            </p:cNvGrpSpPr>
            <p:nvPr/>
          </p:nvGrpSpPr>
          <p:grpSpPr bwMode="auto">
            <a:xfrm>
              <a:off x="2208" y="2544"/>
              <a:ext cx="480" cy="480"/>
              <a:chOff x="144" y="3312"/>
              <a:chExt cx="480" cy="480"/>
            </a:xfrm>
          </p:grpSpPr>
          <p:sp>
            <p:nvSpPr>
              <p:cNvPr id="17468"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9"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17435" name="Group 38"/>
            <p:cNvGrpSpPr>
              <a:grpSpLocks/>
            </p:cNvGrpSpPr>
            <p:nvPr/>
          </p:nvGrpSpPr>
          <p:grpSpPr bwMode="auto">
            <a:xfrm>
              <a:off x="3072" y="2544"/>
              <a:ext cx="480" cy="480"/>
              <a:chOff x="144" y="3312"/>
              <a:chExt cx="480" cy="480"/>
            </a:xfrm>
          </p:grpSpPr>
          <p:sp>
            <p:nvSpPr>
              <p:cNvPr id="17466"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7"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17436" name="Group 41"/>
            <p:cNvGrpSpPr>
              <a:grpSpLocks/>
            </p:cNvGrpSpPr>
            <p:nvPr/>
          </p:nvGrpSpPr>
          <p:grpSpPr bwMode="auto">
            <a:xfrm>
              <a:off x="3600" y="2544"/>
              <a:ext cx="480" cy="480"/>
              <a:chOff x="144" y="3312"/>
              <a:chExt cx="480" cy="480"/>
            </a:xfrm>
          </p:grpSpPr>
          <p:sp>
            <p:nvSpPr>
              <p:cNvPr id="17464"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5"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17437" name="Group 44"/>
            <p:cNvGrpSpPr>
              <a:grpSpLocks/>
            </p:cNvGrpSpPr>
            <p:nvPr/>
          </p:nvGrpSpPr>
          <p:grpSpPr bwMode="auto">
            <a:xfrm>
              <a:off x="4560" y="2544"/>
              <a:ext cx="480" cy="480"/>
              <a:chOff x="144" y="3312"/>
              <a:chExt cx="480" cy="480"/>
            </a:xfrm>
          </p:grpSpPr>
          <p:sp>
            <p:nvSpPr>
              <p:cNvPr id="17462"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3"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17438" name="Group 47"/>
            <p:cNvGrpSpPr>
              <a:grpSpLocks/>
            </p:cNvGrpSpPr>
            <p:nvPr/>
          </p:nvGrpSpPr>
          <p:grpSpPr bwMode="auto">
            <a:xfrm>
              <a:off x="5136" y="2544"/>
              <a:ext cx="480" cy="480"/>
              <a:chOff x="144" y="3312"/>
              <a:chExt cx="480" cy="480"/>
            </a:xfrm>
          </p:grpSpPr>
          <p:sp>
            <p:nvSpPr>
              <p:cNvPr id="17460"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61"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17439" name="Group 50"/>
            <p:cNvGrpSpPr>
              <a:grpSpLocks/>
            </p:cNvGrpSpPr>
            <p:nvPr/>
          </p:nvGrpSpPr>
          <p:grpSpPr bwMode="auto">
            <a:xfrm>
              <a:off x="4896" y="1824"/>
              <a:ext cx="480" cy="480"/>
              <a:chOff x="144" y="3312"/>
              <a:chExt cx="480" cy="480"/>
            </a:xfrm>
          </p:grpSpPr>
          <p:sp>
            <p:nvSpPr>
              <p:cNvPr id="17458"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9"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17440" name="Group 53"/>
            <p:cNvGrpSpPr>
              <a:grpSpLocks/>
            </p:cNvGrpSpPr>
            <p:nvPr/>
          </p:nvGrpSpPr>
          <p:grpSpPr bwMode="auto">
            <a:xfrm>
              <a:off x="3408" y="1872"/>
              <a:ext cx="480" cy="480"/>
              <a:chOff x="144" y="3312"/>
              <a:chExt cx="480" cy="480"/>
            </a:xfrm>
          </p:grpSpPr>
          <p:sp>
            <p:nvSpPr>
              <p:cNvPr id="17456"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7"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17441" name="Group 56"/>
            <p:cNvGrpSpPr>
              <a:grpSpLocks/>
            </p:cNvGrpSpPr>
            <p:nvPr/>
          </p:nvGrpSpPr>
          <p:grpSpPr bwMode="auto">
            <a:xfrm>
              <a:off x="1920" y="1824"/>
              <a:ext cx="480" cy="480"/>
              <a:chOff x="144" y="3312"/>
              <a:chExt cx="480" cy="480"/>
            </a:xfrm>
          </p:grpSpPr>
          <p:sp>
            <p:nvSpPr>
              <p:cNvPr id="17454"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5"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17442" name="Group 59"/>
            <p:cNvGrpSpPr>
              <a:grpSpLocks/>
            </p:cNvGrpSpPr>
            <p:nvPr/>
          </p:nvGrpSpPr>
          <p:grpSpPr bwMode="auto">
            <a:xfrm>
              <a:off x="864" y="1872"/>
              <a:ext cx="480" cy="480"/>
              <a:chOff x="144" y="3312"/>
              <a:chExt cx="480" cy="480"/>
            </a:xfrm>
          </p:grpSpPr>
          <p:sp>
            <p:nvSpPr>
              <p:cNvPr id="17452"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3"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17443" name="Group 62"/>
            <p:cNvGrpSpPr>
              <a:grpSpLocks/>
            </p:cNvGrpSpPr>
            <p:nvPr/>
          </p:nvGrpSpPr>
          <p:grpSpPr bwMode="auto">
            <a:xfrm>
              <a:off x="1488" y="1344"/>
              <a:ext cx="480" cy="480"/>
              <a:chOff x="144" y="3312"/>
              <a:chExt cx="480" cy="480"/>
            </a:xfrm>
          </p:grpSpPr>
          <p:sp>
            <p:nvSpPr>
              <p:cNvPr id="17450"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51"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17444" name="Group 65"/>
            <p:cNvGrpSpPr>
              <a:grpSpLocks/>
            </p:cNvGrpSpPr>
            <p:nvPr/>
          </p:nvGrpSpPr>
          <p:grpSpPr bwMode="auto">
            <a:xfrm>
              <a:off x="4224" y="1392"/>
              <a:ext cx="480" cy="480"/>
              <a:chOff x="144" y="3312"/>
              <a:chExt cx="480" cy="480"/>
            </a:xfrm>
          </p:grpSpPr>
          <p:sp>
            <p:nvSpPr>
              <p:cNvPr id="17448"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49"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17445" name="Group 68"/>
            <p:cNvGrpSpPr>
              <a:grpSpLocks/>
            </p:cNvGrpSpPr>
            <p:nvPr/>
          </p:nvGrpSpPr>
          <p:grpSpPr bwMode="auto">
            <a:xfrm>
              <a:off x="2784" y="720"/>
              <a:ext cx="480" cy="480"/>
              <a:chOff x="144" y="3312"/>
              <a:chExt cx="480" cy="480"/>
            </a:xfrm>
          </p:grpSpPr>
          <p:sp>
            <p:nvSpPr>
              <p:cNvPr id="17446"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7447"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46855" name="Text Box 71"/>
          <p:cNvSpPr txBox="1">
            <a:spLocks noChangeArrowheads="1"/>
          </p:cNvSpPr>
          <p:nvPr/>
        </p:nvSpPr>
        <p:spPr bwMode="auto">
          <a:xfrm>
            <a:off x="2895600" y="53340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solidFill>
                  <a:srgbClr val="FF3300"/>
                </a:solidFill>
              </a:rPr>
              <a:t>Left end points define a min heap.</a:t>
            </a:r>
          </a:p>
        </p:txBody>
      </p:sp>
      <p:sp>
        <p:nvSpPr>
          <p:cNvPr id="246856" name="Text Box 72"/>
          <p:cNvSpPr txBox="1">
            <a:spLocks noChangeArrowheads="1"/>
          </p:cNvSpPr>
          <p:nvPr/>
        </p:nvSpPr>
        <p:spPr bwMode="auto">
          <a:xfrm>
            <a:off x="2895600" y="59436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Right end points define a max heap.</a:t>
            </a:r>
          </a:p>
        </p:txBody>
      </p:sp>
    </p:spTree>
    <p:extLst>
      <p:ext uri="{BB962C8B-B14F-4D97-AF65-F5344CB8AC3E}">
        <p14:creationId xmlns:p14="http://schemas.microsoft.com/office/powerpoint/2010/main" val="873482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855"/>
                                        </p:tgtEl>
                                        <p:attrNameLst>
                                          <p:attrName>style.visibility</p:attrName>
                                        </p:attrNameLst>
                                      </p:cBhvr>
                                      <p:to>
                                        <p:strVal val="visible"/>
                                      </p:to>
                                    </p:set>
                                    <p:anim calcmode="lin" valueType="num">
                                      <p:cBhvr additive="base">
                                        <p:cTn id="13" dur="500" fill="hold"/>
                                        <p:tgtEl>
                                          <p:spTgt spid="246855"/>
                                        </p:tgtEl>
                                        <p:attrNameLst>
                                          <p:attrName>ppt_x</p:attrName>
                                        </p:attrNameLst>
                                      </p:cBhvr>
                                      <p:tavLst>
                                        <p:tav tm="0">
                                          <p:val>
                                            <p:strVal val="0-#ppt_w/2"/>
                                          </p:val>
                                        </p:tav>
                                        <p:tav tm="100000">
                                          <p:val>
                                            <p:strVal val="#ppt_x"/>
                                          </p:val>
                                        </p:tav>
                                      </p:tavLst>
                                    </p:anim>
                                    <p:anim calcmode="lin" valueType="num">
                                      <p:cBhvr additive="base">
                                        <p:cTn id="14" dur="500" fill="hold"/>
                                        <p:tgtEl>
                                          <p:spTgt spid="2468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856"/>
                                        </p:tgtEl>
                                        <p:attrNameLst>
                                          <p:attrName>style.visibility</p:attrName>
                                        </p:attrNameLst>
                                      </p:cBhvr>
                                      <p:to>
                                        <p:strVal val="visible"/>
                                      </p:to>
                                    </p:set>
                                    <p:anim calcmode="lin" valueType="num">
                                      <p:cBhvr additive="base">
                                        <p:cTn id="19" dur="500" fill="hold"/>
                                        <p:tgtEl>
                                          <p:spTgt spid="246856"/>
                                        </p:tgtEl>
                                        <p:attrNameLst>
                                          <p:attrName>ppt_x</p:attrName>
                                        </p:attrNameLst>
                                      </p:cBhvr>
                                      <p:tavLst>
                                        <p:tav tm="0">
                                          <p:val>
                                            <p:strVal val="0-#ppt_w/2"/>
                                          </p:val>
                                        </p:tav>
                                        <p:tav tm="100000">
                                          <p:val>
                                            <p:strVal val="#ppt_x"/>
                                          </p:val>
                                        </p:tav>
                                      </p:tavLst>
                                    </p:anim>
                                    <p:anim calcmode="lin" valueType="num">
                                      <p:cBhvr additive="base">
                                        <p:cTn id="20" dur="500" fill="hold"/>
                                        <p:tgtEl>
                                          <p:spTgt spid="246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55" grpId="0" autoUpdateAnimBg="0"/>
      <p:bldP spid="24685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Group 2"/>
          <p:cNvGrpSpPr>
            <a:grpSpLocks/>
          </p:cNvGrpSpPr>
          <p:nvPr/>
        </p:nvGrpSpPr>
        <p:grpSpPr bwMode="auto">
          <a:xfrm>
            <a:off x="228600" y="1143000"/>
            <a:ext cx="8686800" cy="4876800"/>
            <a:chOff x="144" y="720"/>
            <a:chExt cx="5472" cy="3072"/>
          </a:xfrm>
        </p:grpSpPr>
        <p:sp>
          <p:nvSpPr>
            <p:cNvPr id="18438"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39"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0"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1"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2"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3"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4"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5"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6"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7"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8"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9"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0"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1"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2"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53"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8454" name="Group 19"/>
            <p:cNvGrpSpPr>
              <a:grpSpLocks/>
            </p:cNvGrpSpPr>
            <p:nvPr/>
          </p:nvGrpSpPr>
          <p:grpSpPr bwMode="auto">
            <a:xfrm>
              <a:off x="144" y="3312"/>
              <a:ext cx="480" cy="480"/>
              <a:chOff x="144" y="3312"/>
              <a:chExt cx="480" cy="480"/>
            </a:xfrm>
          </p:grpSpPr>
          <p:sp>
            <p:nvSpPr>
              <p:cNvPr id="18503"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504"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18455" name="Group 22"/>
            <p:cNvGrpSpPr>
              <a:grpSpLocks/>
            </p:cNvGrpSpPr>
            <p:nvPr/>
          </p:nvGrpSpPr>
          <p:grpSpPr bwMode="auto">
            <a:xfrm>
              <a:off x="720" y="3312"/>
              <a:ext cx="480" cy="480"/>
              <a:chOff x="144" y="3312"/>
              <a:chExt cx="480" cy="480"/>
            </a:xfrm>
          </p:grpSpPr>
          <p:sp>
            <p:nvSpPr>
              <p:cNvPr id="18501"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502"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18456" name="Group 25"/>
            <p:cNvGrpSpPr>
              <a:grpSpLocks/>
            </p:cNvGrpSpPr>
            <p:nvPr/>
          </p:nvGrpSpPr>
          <p:grpSpPr bwMode="auto">
            <a:xfrm>
              <a:off x="480" y="2544"/>
              <a:ext cx="480" cy="480"/>
              <a:chOff x="144" y="3312"/>
              <a:chExt cx="480" cy="480"/>
            </a:xfrm>
          </p:grpSpPr>
          <p:sp>
            <p:nvSpPr>
              <p:cNvPr id="18499"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500"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18457" name="Group 28"/>
            <p:cNvGrpSpPr>
              <a:grpSpLocks/>
            </p:cNvGrpSpPr>
            <p:nvPr/>
          </p:nvGrpSpPr>
          <p:grpSpPr bwMode="auto">
            <a:xfrm>
              <a:off x="1056" y="2544"/>
              <a:ext cx="480" cy="480"/>
              <a:chOff x="144" y="3312"/>
              <a:chExt cx="480" cy="480"/>
            </a:xfrm>
          </p:grpSpPr>
          <p:sp>
            <p:nvSpPr>
              <p:cNvPr id="18497"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8"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18458" name="Group 31"/>
            <p:cNvGrpSpPr>
              <a:grpSpLocks/>
            </p:cNvGrpSpPr>
            <p:nvPr/>
          </p:nvGrpSpPr>
          <p:grpSpPr bwMode="auto">
            <a:xfrm>
              <a:off x="1632" y="2544"/>
              <a:ext cx="480" cy="480"/>
              <a:chOff x="144" y="3312"/>
              <a:chExt cx="480" cy="480"/>
            </a:xfrm>
          </p:grpSpPr>
          <p:sp>
            <p:nvSpPr>
              <p:cNvPr id="18495"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6"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18459" name="Group 34"/>
            <p:cNvGrpSpPr>
              <a:grpSpLocks/>
            </p:cNvGrpSpPr>
            <p:nvPr/>
          </p:nvGrpSpPr>
          <p:grpSpPr bwMode="auto">
            <a:xfrm>
              <a:off x="2208" y="2544"/>
              <a:ext cx="480" cy="480"/>
              <a:chOff x="144" y="3312"/>
              <a:chExt cx="480" cy="480"/>
            </a:xfrm>
          </p:grpSpPr>
          <p:sp>
            <p:nvSpPr>
              <p:cNvPr id="18493"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4"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18460" name="Group 37"/>
            <p:cNvGrpSpPr>
              <a:grpSpLocks/>
            </p:cNvGrpSpPr>
            <p:nvPr/>
          </p:nvGrpSpPr>
          <p:grpSpPr bwMode="auto">
            <a:xfrm>
              <a:off x="3072" y="2544"/>
              <a:ext cx="480" cy="480"/>
              <a:chOff x="144" y="3312"/>
              <a:chExt cx="480" cy="480"/>
            </a:xfrm>
          </p:grpSpPr>
          <p:sp>
            <p:nvSpPr>
              <p:cNvPr id="18491"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2"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18461" name="Group 40"/>
            <p:cNvGrpSpPr>
              <a:grpSpLocks/>
            </p:cNvGrpSpPr>
            <p:nvPr/>
          </p:nvGrpSpPr>
          <p:grpSpPr bwMode="auto">
            <a:xfrm>
              <a:off x="3600" y="2544"/>
              <a:ext cx="480" cy="480"/>
              <a:chOff x="144" y="3312"/>
              <a:chExt cx="480" cy="480"/>
            </a:xfrm>
          </p:grpSpPr>
          <p:sp>
            <p:nvSpPr>
              <p:cNvPr id="18489"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90"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18462" name="Group 43"/>
            <p:cNvGrpSpPr>
              <a:grpSpLocks/>
            </p:cNvGrpSpPr>
            <p:nvPr/>
          </p:nvGrpSpPr>
          <p:grpSpPr bwMode="auto">
            <a:xfrm>
              <a:off x="4560" y="2544"/>
              <a:ext cx="480" cy="480"/>
              <a:chOff x="144" y="3312"/>
              <a:chExt cx="480" cy="480"/>
            </a:xfrm>
          </p:grpSpPr>
          <p:sp>
            <p:nvSpPr>
              <p:cNvPr id="18487"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8"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18463" name="Group 46"/>
            <p:cNvGrpSpPr>
              <a:grpSpLocks/>
            </p:cNvGrpSpPr>
            <p:nvPr/>
          </p:nvGrpSpPr>
          <p:grpSpPr bwMode="auto">
            <a:xfrm>
              <a:off x="5136" y="2544"/>
              <a:ext cx="480" cy="480"/>
              <a:chOff x="144" y="3312"/>
              <a:chExt cx="480" cy="480"/>
            </a:xfrm>
          </p:grpSpPr>
          <p:sp>
            <p:nvSpPr>
              <p:cNvPr id="18485"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6"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18464" name="Group 49"/>
            <p:cNvGrpSpPr>
              <a:grpSpLocks/>
            </p:cNvGrpSpPr>
            <p:nvPr/>
          </p:nvGrpSpPr>
          <p:grpSpPr bwMode="auto">
            <a:xfrm>
              <a:off x="4896" y="1824"/>
              <a:ext cx="480" cy="480"/>
              <a:chOff x="144" y="3312"/>
              <a:chExt cx="480" cy="480"/>
            </a:xfrm>
          </p:grpSpPr>
          <p:sp>
            <p:nvSpPr>
              <p:cNvPr id="18483"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4"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18465" name="Group 52"/>
            <p:cNvGrpSpPr>
              <a:grpSpLocks/>
            </p:cNvGrpSpPr>
            <p:nvPr/>
          </p:nvGrpSpPr>
          <p:grpSpPr bwMode="auto">
            <a:xfrm>
              <a:off x="3408" y="1872"/>
              <a:ext cx="480" cy="480"/>
              <a:chOff x="144" y="3312"/>
              <a:chExt cx="480" cy="480"/>
            </a:xfrm>
          </p:grpSpPr>
          <p:sp>
            <p:nvSpPr>
              <p:cNvPr id="18481"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2"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18466" name="Group 55"/>
            <p:cNvGrpSpPr>
              <a:grpSpLocks/>
            </p:cNvGrpSpPr>
            <p:nvPr/>
          </p:nvGrpSpPr>
          <p:grpSpPr bwMode="auto">
            <a:xfrm>
              <a:off x="1920" y="1824"/>
              <a:ext cx="480" cy="480"/>
              <a:chOff x="144" y="3312"/>
              <a:chExt cx="480" cy="480"/>
            </a:xfrm>
          </p:grpSpPr>
          <p:sp>
            <p:nvSpPr>
              <p:cNvPr id="18479"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80"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18467" name="Group 58"/>
            <p:cNvGrpSpPr>
              <a:grpSpLocks/>
            </p:cNvGrpSpPr>
            <p:nvPr/>
          </p:nvGrpSpPr>
          <p:grpSpPr bwMode="auto">
            <a:xfrm>
              <a:off x="864" y="1872"/>
              <a:ext cx="480" cy="480"/>
              <a:chOff x="144" y="3312"/>
              <a:chExt cx="480" cy="480"/>
            </a:xfrm>
          </p:grpSpPr>
          <p:sp>
            <p:nvSpPr>
              <p:cNvPr id="18477"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8"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18468" name="Group 61"/>
            <p:cNvGrpSpPr>
              <a:grpSpLocks/>
            </p:cNvGrpSpPr>
            <p:nvPr/>
          </p:nvGrpSpPr>
          <p:grpSpPr bwMode="auto">
            <a:xfrm>
              <a:off x="1488" y="1344"/>
              <a:ext cx="480" cy="480"/>
              <a:chOff x="144" y="3312"/>
              <a:chExt cx="480" cy="480"/>
            </a:xfrm>
          </p:grpSpPr>
          <p:sp>
            <p:nvSpPr>
              <p:cNvPr id="18475"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6"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18469" name="Group 64"/>
            <p:cNvGrpSpPr>
              <a:grpSpLocks/>
            </p:cNvGrpSpPr>
            <p:nvPr/>
          </p:nvGrpSpPr>
          <p:grpSpPr bwMode="auto">
            <a:xfrm>
              <a:off x="4224" y="1392"/>
              <a:ext cx="480" cy="480"/>
              <a:chOff x="144" y="3312"/>
              <a:chExt cx="480" cy="480"/>
            </a:xfrm>
          </p:grpSpPr>
          <p:sp>
            <p:nvSpPr>
              <p:cNvPr id="18473"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4"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18470" name="Group 67"/>
            <p:cNvGrpSpPr>
              <a:grpSpLocks/>
            </p:cNvGrpSpPr>
            <p:nvPr/>
          </p:nvGrpSpPr>
          <p:grpSpPr bwMode="auto">
            <a:xfrm>
              <a:off x="2784" y="720"/>
              <a:ext cx="480" cy="480"/>
              <a:chOff x="144" y="3312"/>
              <a:chExt cx="480" cy="480"/>
            </a:xfrm>
          </p:grpSpPr>
          <p:sp>
            <p:nvSpPr>
              <p:cNvPr id="18471"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18472"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18434" name="Text Box 70"/>
          <p:cNvSpPr txBox="1">
            <a:spLocks noChangeArrowheads="1"/>
          </p:cNvSpPr>
          <p:nvPr/>
        </p:nvSpPr>
        <p:spPr bwMode="auto">
          <a:xfrm>
            <a:off x="2895600" y="5334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Min and max elements are in the root.</a:t>
            </a:r>
          </a:p>
        </p:txBody>
      </p:sp>
      <p:sp>
        <p:nvSpPr>
          <p:cNvPr id="247879" name="Text Box 71"/>
          <p:cNvSpPr txBox="1">
            <a:spLocks noChangeArrowheads="1"/>
          </p:cNvSpPr>
          <p:nvPr/>
        </p:nvSpPr>
        <p:spPr bwMode="auto">
          <a:xfrm>
            <a:off x="2895600" y="57912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Store as an array.</a:t>
            </a:r>
          </a:p>
        </p:txBody>
      </p:sp>
      <p:sp>
        <p:nvSpPr>
          <p:cNvPr id="247880" name="Text Box 72"/>
          <p:cNvSpPr txBox="1">
            <a:spLocks noChangeArrowheads="1"/>
          </p:cNvSpPr>
          <p:nvPr/>
        </p:nvSpPr>
        <p:spPr bwMode="auto">
          <a:xfrm>
            <a:off x="2895600" y="62484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Height is </a:t>
            </a:r>
            <a:r>
              <a:rPr kumimoji="0" lang="en-US" altLang="zh-CN" sz="2800">
                <a:solidFill>
                  <a:srgbClr val="FF3300"/>
                </a:solidFill>
              </a:rPr>
              <a:t>~log</a:t>
            </a:r>
            <a:r>
              <a:rPr kumimoji="0" lang="en-US" altLang="zh-CN" sz="2800" baseline="-25000">
                <a:solidFill>
                  <a:srgbClr val="FF3300"/>
                </a:solidFill>
              </a:rPr>
              <a:t>2 </a:t>
            </a:r>
            <a:r>
              <a:rPr kumimoji="0" lang="en-US" altLang="zh-CN" sz="2800">
                <a:solidFill>
                  <a:srgbClr val="FF3300"/>
                </a:solidFill>
              </a:rPr>
              <a:t>n</a:t>
            </a:r>
            <a:r>
              <a:rPr kumimoji="0" lang="en-US" altLang="zh-CN" sz="2800"/>
              <a:t>.</a:t>
            </a:r>
          </a:p>
        </p:txBody>
      </p:sp>
      <p:sp>
        <p:nvSpPr>
          <p:cNvPr id="18437" name="Rectangle 73"/>
          <p:cNvSpPr>
            <a:spLocks noGrp="1" noChangeArrowheads="1"/>
          </p:cNvSpPr>
          <p:nvPr>
            <p:ph type="ctrTitle"/>
          </p:nvPr>
        </p:nvSpPr>
        <p:spPr>
          <a:xfrm>
            <a:off x="838200" y="0"/>
            <a:ext cx="7772400" cy="990600"/>
          </a:xfrm>
          <a:noFill/>
        </p:spPr>
        <p:txBody>
          <a:bodyPr lIns="92075" tIns="46038" rIns="92075" bIns="46038"/>
          <a:lstStyle/>
          <a:p>
            <a:pPr eaLnBrk="1" hangingPunct="1"/>
            <a:r>
              <a:rPr kumimoji="0" lang="en-US" altLang="zh-CN">
                <a:ea typeface="宋体" charset="-122"/>
              </a:rPr>
              <a:t>Example Interval Heap</a:t>
            </a:r>
          </a:p>
        </p:txBody>
      </p:sp>
    </p:spTree>
    <p:extLst>
      <p:ext uri="{BB962C8B-B14F-4D97-AF65-F5344CB8AC3E}">
        <p14:creationId xmlns:p14="http://schemas.microsoft.com/office/powerpoint/2010/main" val="1002700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79"/>
                                        </p:tgtEl>
                                        <p:attrNameLst>
                                          <p:attrName>style.visibility</p:attrName>
                                        </p:attrNameLst>
                                      </p:cBhvr>
                                      <p:to>
                                        <p:strVal val="visible"/>
                                      </p:to>
                                    </p:set>
                                    <p:anim calcmode="lin" valueType="num">
                                      <p:cBhvr additive="base">
                                        <p:cTn id="7" dur="500" fill="hold"/>
                                        <p:tgtEl>
                                          <p:spTgt spid="247879"/>
                                        </p:tgtEl>
                                        <p:attrNameLst>
                                          <p:attrName>ppt_x</p:attrName>
                                        </p:attrNameLst>
                                      </p:cBhvr>
                                      <p:tavLst>
                                        <p:tav tm="0">
                                          <p:val>
                                            <p:strVal val="0-#ppt_w/2"/>
                                          </p:val>
                                        </p:tav>
                                        <p:tav tm="100000">
                                          <p:val>
                                            <p:strVal val="#ppt_x"/>
                                          </p:val>
                                        </p:tav>
                                      </p:tavLst>
                                    </p:anim>
                                    <p:anim calcmode="lin" valueType="num">
                                      <p:cBhvr additive="base">
                                        <p:cTn id="8" dur="500" fill="hold"/>
                                        <p:tgtEl>
                                          <p:spTgt spid="2478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80"/>
                                        </p:tgtEl>
                                        <p:attrNameLst>
                                          <p:attrName>style.visibility</p:attrName>
                                        </p:attrNameLst>
                                      </p:cBhvr>
                                      <p:to>
                                        <p:strVal val="visible"/>
                                      </p:to>
                                    </p:set>
                                    <p:anim calcmode="lin" valueType="num">
                                      <p:cBhvr additive="base">
                                        <p:cTn id="13" dur="500" fill="hold"/>
                                        <p:tgtEl>
                                          <p:spTgt spid="247880"/>
                                        </p:tgtEl>
                                        <p:attrNameLst>
                                          <p:attrName>ppt_x</p:attrName>
                                        </p:attrNameLst>
                                      </p:cBhvr>
                                      <p:tavLst>
                                        <p:tav tm="0">
                                          <p:val>
                                            <p:strVal val="0-#ppt_w/2"/>
                                          </p:val>
                                        </p:tav>
                                        <p:tav tm="100000">
                                          <p:val>
                                            <p:strVal val="#ppt_x"/>
                                          </p:val>
                                        </p:tav>
                                      </p:tavLst>
                                    </p:anim>
                                    <p:anim calcmode="lin" valueType="num">
                                      <p:cBhvr additive="base">
                                        <p:cTn id="14" dur="500" fill="hold"/>
                                        <p:tgtEl>
                                          <p:spTgt spid="247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79" grpId="0" autoUpdateAnimBg="0"/>
      <p:bldP spid="24788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ctrTitle"/>
          </p:nvPr>
        </p:nvSpPr>
        <p:spPr>
          <a:xfrm>
            <a:off x="990600" y="0"/>
            <a:ext cx="7772400" cy="990600"/>
          </a:xfrm>
          <a:noFill/>
        </p:spPr>
        <p:txBody>
          <a:bodyPr lIns="92075" tIns="46038" rIns="92075" bIns="46038"/>
          <a:lstStyle/>
          <a:p>
            <a:pPr eaLnBrk="1" hangingPunct="1"/>
            <a:r>
              <a:rPr kumimoji="0" lang="en-US" altLang="zh-CN">
                <a:ea typeface="宋体" charset="-122"/>
              </a:rPr>
              <a:t>Insert An Element</a:t>
            </a:r>
          </a:p>
        </p:txBody>
      </p:sp>
      <p:grpSp>
        <p:nvGrpSpPr>
          <p:cNvPr id="2" name="Group 3"/>
          <p:cNvGrpSpPr>
            <a:grpSpLocks/>
          </p:cNvGrpSpPr>
          <p:nvPr/>
        </p:nvGrpSpPr>
        <p:grpSpPr bwMode="auto">
          <a:xfrm>
            <a:off x="228600" y="1143000"/>
            <a:ext cx="8686800" cy="4876800"/>
            <a:chOff x="144" y="720"/>
            <a:chExt cx="5472" cy="3072"/>
          </a:xfrm>
        </p:grpSpPr>
        <p:sp>
          <p:nvSpPr>
            <p:cNvPr id="20492"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3"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4"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5"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6"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7"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8"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9"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0"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1"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2"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3"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4"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5"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6"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507"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0508" name="Group 20"/>
            <p:cNvGrpSpPr>
              <a:grpSpLocks/>
            </p:cNvGrpSpPr>
            <p:nvPr/>
          </p:nvGrpSpPr>
          <p:grpSpPr bwMode="auto">
            <a:xfrm>
              <a:off x="144" y="3312"/>
              <a:ext cx="480" cy="480"/>
              <a:chOff x="144" y="3312"/>
              <a:chExt cx="480" cy="480"/>
            </a:xfrm>
          </p:grpSpPr>
          <p:sp>
            <p:nvSpPr>
              <p:cNvPr id="20557"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8"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0509" name="Group 23"/>
            <p:cNvGrpSpPr>
              <a:grpSpLocks/>
            </p:cNvGrpSpPr>
            <p:nvPr/>
          </p:nvGrpSpPr>
          <p:grpSpPr bwMode="auto">
            <a:xfrm>
              <a:off x="720" y="3312"/>
              <a:ext cx="480" cy="480"/>
              <a:chOff x="144" y="3312"/>
              <a:chExt cx="480" cy="480"/>
            </a:xfrm>
          </p:grpSpPr>
          <p:sp>
            <p:nvSpPr>
              <p:cNvPr id="20555"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6"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0510" name="Group 26"/>
            <p:cNvGrpSpPr>
              <a:grpSpLocks/>
            </p:cNvGrpSpPr>
            <p:nvPr/>
          </p:nvGrpSpPr>
          <p:grpSpPr bwMode="auto">
            <a:xfrm>
              <a:off x="480" y="2544"/>
              <a:ext cx="480" cy="480"/>
              <a:chOff x="144" y="3312"/>
              <a:chExt cx="480" cy="480"/>
            </a:xfrm>
          </p:grpSpPr>
          <p:sp>
            <p:nvSpPr>
              <p:cNvPr id="20553"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4"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0511" name="Group 29"/>
            <p:cNvGrpSpPr>
              <a:grpSpLocks/>
            </p:cNvGrpSpPr>
            <p:nvPr/>
          </p:nvGrpSpPr>
          <p:grpSpPr bwMode="auto">
            <a:xfrm>
              <a:off x="1056" y="2544"/>
              <a:ext cx="480" cy="480"/>
              <a:chOff x="144" y="3312"/>
              <a:chExt cx="480" cy="480"/>
            </a:xfrm>
          </p:grpSpPr>
          <p:sp>
            <p:nvSpPr>
              <p:cNvPr id="20551"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2"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0512" name="Group 32"/>
            <p:cNvGrpSpPr>
              <a:grpSpLocks/>
            </p:cNvGrpSpPr>
            <p:nvPr/>
          </p:nvGrpSpPr>
          <p:grpSpPr bwMode="auto">
            <a:xfrm>
              <a:off x="1632" y="2544"/>
              <a:ext cx="480" cy="480"/>
              <a:chOff x="144" y="3312"/>
              <a:chExt cx="480" cy="480"/>
            </a:xfrm>
          </p:grpSpPr>
          <p:sp>
            <p:nvSpPr>
              <p:cNvPr id="20549"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50"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0513" name="Group 35"/>
            <p:cNvGrpSpPr>
              <a:grpSpLocks/>
            </p:cNvGrpSpPr>
            <p:nvPr/>
          </p:nvGrpSpPr>
          <p:grpSpPr bwMode="auto">
            <a:xfrm>
              <a:off x="2208" y="2544"/>
              <a:ext cx="480" cy="480"/>
              <a:chOff x="144" y="3312"/>
              <a:chExt cx="480" cy="480"/>
            </a:xfrm>
          </p:grpSpPr>
          <p:sp>
            <p:nvSpPr>
              <p:cNvPr id="20547"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8"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0514" name="Group 38"/>
            <p:cNvGrpSpPr>
              <a:grpSpLocks/>
            </p:cNvGrpSpPr>
            <p:nvPr/>
          </p:nvGrpSpPr>
          <p:grpSpPr bwMode="auto">
            <a:xfrm>
              <a:off x="3072" y="2544"/>
              <a:ext cx="480" cy="480"/>
              <a:chOff x="144" y="3312"/>
              <a:chExt cx="480" cy="480"/>
            </a:xfrm>
          </p:grpSpPr>
          <p:sp>
            <p:nvSpPr>
              <p:cNvPr id="20545"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6"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0515" name="Group 41"/>
            <p:cNvGrpSpPr>
              <a:grpSpLocks/>
            </p:cNvGrpSpPr>
            <p:nvPr/>
          </p:nvGrpSpPr>
          <p:grpSpPr bwMode="auto">
            <a:xfrm>
              <a:off x="3600" y="2544"/>
              <a:ext cx="480" cy="480"/>
              <a:chOff x="144" y="3312"/>
              <a:chExt cx="480" cy="480"/>
            </a:xfrm>
          </p:grpSpPr>
          <p:sp>
            <p:nvSpPr>
              <p:cNvPr id="20543"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4"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0516" name="Group 44"/>
            <p:cNvGrpSpPr>
              <a:grpSpLocks/>
            </p:cNvGrpSpPr>
            <p:nvPr/>
          </p:nvGrpSpPr>
          <p:grpSpPr bwMode="auto">
            <a:xfrm>
              <a:off x="4560" y="2544"/>
              <a:ext cx="480" cy="480"/>
              <a:chOff x="144" y="3312"/>
              <a:chExt cx="480" cy="480"/>
            </a:xfrm>
          </p:grpSpPr>
          <p:sp>
            <p:nvSpPr>
              <p:cNvPr id="20541"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2"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0517" name="Group 47"/>
            <p:cNvGrpSpPr>
              <a:grpSpLocks/>
            </p:cNvGrpSpPr>
            <p:nvPr/>
          </p:nvGrpSpPr>
          <p:grpSpPr bwMode="auto">
            <a:xfrm>
              <a:off x="5136" y="2544"/>
              <a:ext cx="480" cy="480"/>
              <a:chOff x="144" y="3312"/>
              <a:chExt cx="480" cy="480"/>
            </a:xfrm>
          </p:grpSpPr>
          <p:sp>
            <p:nvSpPr>
              <p:cNvPr id="20539"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40"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0518" name="Group 50"/>
            <p:cNvGrpSpPr>
              <a:grpSpLocks/>
            </p:cNvGrpSpPr>
            <p:nvPr/>
          </p:nvGrpSpPr>
          <p:grpSpPr bwMode="auto">
            <a:xfrm>
              <a:off x="4896" y="1824"/>
              <a:ext cx="480" cy="480"/>
              <a:chOff x="144" y="3312"/>
              <a:chExt cx="480" cy="480"/>
            </a:xfrm>
          </p:grpSpPr>
          <p:sp>
            <p:nvSpPr>
              <p:cNvPr id="20537"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8"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0519" name="Group 53"/>
            <p:cNvGrpSpPr>
              <a:grpSpLocks/>
            </p:cNvGrpSpPr>
            <p:nvPr/>
          </p:nvGrpSpPr>
          <p:grpSpPr bwMode="auto">
            <a:xfrm>
              <a:off x="3408" y="1872"/>
              <a:ext cx="480" cy="480"/>
              <a:chOff x="144" y="3312"/>
              <a:chExt cx="480" cy="480"/>
            </a:xfrm>
          </p:grpSpPr>
          <p:sp>
            <p:nvSpPr>
              <p:cNvPr id="20535"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6"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0520" name="Group 56"/>
            <p:cNvGrpSpPr>
              <a:grpSpLocks/>
            </p:cNvGrpSpPr>
            <p:nvPr/>
          </p:nvGrpSpPr>
          <p:grpSpPr bwMode="auto">
            <a:xfrm>
              <a:off x="1920" y="1824"/>
              <a:ext cx="480" cy="480"/>
              <a:chOff x="144" y="3312"/>
              <a:chExt cx="480" cy="480"/>
            </a:xfrm>
          </p:grpSpPr>
          <p:sp>
            <p:nvSpPr>
              <p:cNvPr id="20533"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4"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0521" name="Group 59"/>
            <p:cNvGrpSpPr>
              <a:grpSpLocks/>
            </p:cNvGrpSpPr>
            <p:nvPr/>
          </p:nvGrpSpPr>
          <p:grpSpPr bwMode="auto">
            <a:xfrm>
              <a:off x="864" y="1872"/>
              <a:ext cx="480" cy="480"/>
              <a:chOff x="144" y="3312"/>
              <a:chExt cx="480" cy="480"/>
            </a:xfrm>
          </p:grpSpPr>
          <p:sp>
            <p:nvSpPr>
              <p:cNvPr id="20531"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2"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0522" name="Group 62"/>
            <p:cNvGrpSpPr>
              <a:grpSpLocks/>
            </p:cNvGrpSpPr>
            <p:nvPr/>
          </p:nvGrpSpPr>
          <p:grpSpPr bwMode="auto">
            <a:xfrm>
              <a:off x="1488" y="1344"/>
              <a:ext cx="480" cy="480"/>
              <a:chOff x="144" y="3312"/>
              <a:chExt cx="480" cy="480"/>
            </a:xfrm>
          </p:grpSpPr>
          <p:sp>
            <p:nvSpPr>
              <p:cNvPr id="20529"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30"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0523" name="Group 65"/>
            <p:cNvGrpSpPr>
              <a:grpSpLocks/>
            </p:cNvGrpSpPr>
            <p:nvPr/>
          </p:nvGrpSpPr>
          <p:grpSpPr bwMode="auto">
            <a:xfrm>
              <a:off x="4224" y="1392"/>
              <a:ext cx="480" cy="480"/>
              <a:chOff x="144" y="3312"/>
              <a:chExt cx="480" cy="480"/>
            </a:xfrm>
          </p:grpSpPr>
          <p:sp>
            <p:nvSpPr>
              <p:cNvPr id="20527"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28"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0524" name="Group 68"/>
            <p:cNvGrpSpPr>
              <a:grpSpLocks/>
            </p:cNvGrpSpPr>
            <p:nvPr/>
          </p:nvGrpSpPr>
          <p:grpSpPr bwMode="auto">
            <a:xfrm>
              <a:off x="2784" y="720"/>
              <a:ext cx="480" cy="480"/>
              <a:chOff x="144" y="3312"/>
              <a:chExt cx="480" cy="480"/>
            </a:xfrm>
          </p:grpSpPr>
          <p:sp>
            <p:nvSpPr>
              <p:cNvPr id="20525"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526"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49927" name="Text Box 71"/>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27</a:t>
            </a:r>
            <a:r>
              <a:rPr kumimoji="0" lang="en-US" altLang="zh-CN" sz="2800"/>
              <a:t>.</a:t>
            </a:r>
          </a:p>
        </p:txBody>
      </p:sp>
      <p:grpSp>
        <p:nvGrpSpPr>
          <p:cNvPr id="20" name="Group 72"/>
          <p:cNvGrpSpPr>
            <a:grpSpLocks/>
          </p:cNvGrpSpPr>
          <p:nvPr/>
        </p:nvGrpSpPr>
        <p:grpSpPr bwMode="auto">
          <a:xfrm>
            <a:off x="1143000" y="5257800"/>
            <a:ext cx="762000" cy="762000"/>
            <a:chOff x="4032" y="3408"/>
            <a:chExt cx="480" cy="480"/>
          </a:xfrm>
        </p:grpSpPr>
        <p:sp>
          <p:nvSpPr>
            <p:cNvPr id="20490" name="Oval 73"/>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491" name="Rectangle 74"/>
            <p:cNvSpPr>
              <a:spLocks noChangeArrowheads="1"/>
            </p:cNvSpPr>
            <p:nvPr/>
          </p:nvSpPr>
          <p:spPr bwMode="auto">
            <a:xfrm>
              <a:off x="4032" y="350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1" name="Group 75"/>
          <p:cNvGrpSpPr>
            <a:grpSpLocks/>
          </p:cNvGrpSpPr>
          <p:nvPr/>
        </p:nvGrpSpPr>
        <p:grpSpPr bwMode="auto">
          <a:xfrm>
            <a:off x="1143000" y="5257800"/>
            <a:ext cx="762000" cy="762000"/>
            <a:chOff x="4032" y="3408"/>
            <a:chExt cx="480" cy="480"/>
          </a:xfrm>
        </p:grpSpPr>
        <p:sp>
          <p:nvSpPr>
            <p:cNvPr id="20488" name="Oval 76"/>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0489" name="Rectangle 77"/>
            <p:cNvSpPr>
              <a:spLocks noChangeArrowheads="1"/>
            </p:cNvSpPr>
            <p:nvPr/>
          </p:nvSpPr>
          <p:spPr bwMode="auto">
            <a:xfrm>
              <a:off x="4032" y="3504"/>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27,35</a:t>
              </a:r>
            </a:p>
          </p:txBody>
        </p:sp>
      </p:grpSp>
      <p:sp>
        <p:nvSpPr>
          <p:cNvPr id="249934" name="Text Box 78"/>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49935" name="Text Box 79"/>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Tree>
    <p:extLst>
      <p:ext uri="{BB962C8B-B14F-4D97-AF65-F5344CB8AC3E}">
        <p14:creationId xmlns:p14="http://schemas.microsoft.com/office/powerpoint/2010/main" val="466207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927"/>
                                        </p:tgtEl>
                                        <p:attrNameLst>
                                          <p:attrName>style.visibility</p:attrName>
                                        </p:attrNameLst>
                                      </p:cBhvr>
                                      <p:to>
                                        <p:strVal val="visible"/>
                                      </p:to>
                                    </p:set>
                                    <p:anim calcmode="lin" valueType="num">
                                      <p:cBhvr additive="base">
                                        <p:cTn id="13" dur="500" fill="hold"/>
                                        <p:tgtEl>
                                          <p:spTgt spid="249927"/>
                                        </p:tgtEl>
                                        <p:attrNameLst>
                                          <p:attrName>ppt_x</p:attrName>
                                        </p:attrNameLst>
                                      </p:cBhvr>
                                      <p:tavLst>
                                        <p:tav tm="0">
                                          <p:val>
                                            <p:strVal val="0-#ppt_w/2"/>
                                          </p:val>
                                        </p:tav>
                                        <p:tav tm="100000">
                                          <p:val>
                                            <p:strVal val="#ppt_x"/>
                                          </p:val>
                                        </p:tav>
                                      </p:tavLst>
                                    </p:anim>
                                    <p:anim calcmode="lin" valueType="num">
                                      <p:cBhvr additive="base">
                                        <p:cTn id="14" dur="500" fill="hold"/>
                                        <p:tgtEl>
                                          <p:spTgt spid="2499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9934"/>
                                        </p:tgtEl>
                                        <p:attrNameLst>
                                          <p:attrName>style.visibility</p:attrName>
                                        </p:attrNameLst>
                                      </p:cBhvr>
                                      <p:to>
                                        <p:strVal val="visible"/>
                                      </p:to>
                                    </p:set>
                                    <p:anim calcmode="lin" valueType="num">
                                      <p:cBhvr additive="base">
                                        <p:cTn id="23" dur="500" fill="hold"/>
                                        <p:tgtEl>
                                          <p:spTgt spid="249934"/>
                                        </p:tgtEl>
                                        <p:attrNameLst>
                                          <p:attrName>ppt_x</p:attrName>
                                        </p:attrNameLst>
                                      </p:cBhvr>
                                      <p:tavLst>
                                        <p:tav tm="0">
                                          <p:val>
                                            <p:strVal val="0-#ppt_w/2"/>
                                          </p:val>
                                        </p:tav>
                                        <p:tav tm="100000">
                                          <p:val>
                                            <p:strVal val="#ppt_x"/>
                                          </p:val>
                                        </p:tav>
                                      </p:tavLst>
                                    </p:anim>
                                    <p:anim calcmode="lin" valueType="num">
                                      <p:cBhvr additive="base">
                                        <p:cTn id="24" dur="500" fill="hold"/>
                                        <p:tgtEl>
                                          <p:spTgt spid="24993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49935"/>
                                        </p:tgtEl>
                                        <p:attrNameLst>
                                          <p:attrName>style.visibility</p:attrName>
                                        </p:attrNameLst>
                                      </p:cBhvr>
                                      <p:to>
                                        <p:strVal val="visible"/>
                                      </p:to>
                                    </p:set>
                                    <p:anim calcmode="lin" valueType="num">
                                      <p:cBhvr additive="base">
                                        <p:cTn id="29" dur="500" fill="hold"/>
                                        <p:tgtEl>
                                          <p:spTgt spid="249935"/>
                                        </p:tgtEl>
                                        <p:attrNameLst>
                                          <p:attrName>ppt_x</p:attrName>
                                        </p:attrNameLst>
                                      </p:cBhvr>
                                      <p:tavLst>
                                        <p:tav tm="0">
                                          <p:val>
                                            <p:strVal val="0-#ppt_w/2"/>
                                          </p:val>
                                        </p:tav>
                                        <p:tav tm="100000">
                                          <p:val>
                                            <p:strVal val="#ppt_x"/>
                                          </p:val>
                                        </p:tav>
                                      </p:tavLst>
                                    </p:anim>
                                    <p:anim calcmode="lin" valueType="num">
                                      <p:cBhvr additive="base">
                                        <p:cTn id="30" dur="500" fill="hold"/>
                                        <p:tgtEl>
                                          <p:spTgt spid="24993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27" grpId="0" autoUpdateAnimBg="0"/>
      <p:bldP spid="249934" grpId="0" autoUpdateAnimBg="0"/>
      <p:bldP spid="24993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Another Insert</a:t>
            </a:r>
          </a:p>
        </p:txBody>
      </p:sp>
      <p:grpSp>
        <p:nvGrpSpPr>
          <p:cNvPr id="2" name="Group 3"/>
          <p:cNvGrpSpPr>
            <a:grpSpLocks/>
          </p:cNvGrpSpPr>
          <p:nvPr/>
        </p:nvGrpSpPr>
        <p:grpSpPr bwMode="auto">
          <a:xfrm>
            <a:off x="228600" y="1143000"/>
            <a:ext cx="8686800" cy="4876800"/>
            <a:chOff x="144" y="720"/>
            <a:chExt cx="5472" cy="3072"/>
          </a:xfrm>
        </p:grpSpPr>
        <p:sp>
          <p:nvSpPr>
            <p:cNvPr id="22537"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8"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9"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0"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1"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2"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3"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4"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5"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6"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7"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8"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9"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0"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1"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2"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2553" name="Group 20"/>
            <p:cNvGrpSpPr>
              <a:grpSpLocks/>
            </p:cNvGrpSpPr>
            <p:nvPr/>
          </p:nvGrpSpPr>
          <p:grpSpPr bwMode="auto">
            <a:xfrm>
              <a:off x="144" y="3312"/>
              <a:ext cx="480" cy="480"/>
              <a:chOff x="144" y="3312"/>
              <a:chExt cx="480" cy="480"/>
            </a:xfrm>
          </p:grpSpPr>
          <p:sp>
            <p:nvSpPr>
              <p:cNvPr id="22602"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603"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2554" name="Group 23"/>
            <p:cNvGrpSpPr>
              <a:grpSpLocks/>
            </p:cNvGrpSpPr>
            <p:nvPr/>
          </p:nvGrpSpPr>
          <p:grpSpPr bwMode="auto">
            <a:xfrm>
              <a:off x="720" y="3312"/>
              <a:ext cx="480" cy="480"/>
              <a:chOff x="144" y="3312"/>
              <a:chExt cx="480" cy="480"/>
            </a:xfrm>
          </p:grpSpPr>
          <p:sp>
            <p:nvSpPr>
              <p:cNvPr id="22600"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601"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2555" name="Group 26"/>
            <p:cNvGrpSpPr>
              <a:grpSpLocks/>
            </p:cNvGrpSpPr>
            <p:nvPr/>
          </p:nvGrpSpPr>
          <p:grpSpPr bwMode="auto">
            <a:xfrm>
              <a:off x="480" y="2544"/>
              <a:ext cx="480" cy="480"/>
              <a:chOff x="144" y="3312"/>
              <a:chExt cx="480" cy="480"/>
            </a:xfrm>
          </p:grpSpPr>
          <p:sp>
            <p:nvSpPr>
              <p:cNvPr id="22598"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9"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2556" name="Group 29"/>
            <p:cNvGrpSpPr>
              <a:grpSpLocks/>
            </p:cNvGrpSpPr>
            <p:nvPr/>
          </p:nvGrpSpPr>
          <p:grpSpPr bwMode="auto">
            <a:xfrm>
              <a:off x="1056" y="2544"/>
              <a:ext cx="480" cy="480"/>
              <a:chOff x="144" y="3312"/>
              <a:chExt cx="480" cy="480"/>
            </a:xfrm>
          </p:grpSpPr>
          <p:sp>
            <p:nvSpPr>
              <p:cNvPr id="22596"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7"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2557" name="Group 32"/>
            <p:cNvGrpSpPr>
              <a:grpSpLocks/>
            </p:cNvGrpSpPr>
            <p:nvPr/>
          </p:nvGrpSpPr>
          <p:grpSpPr bwMode="auto">
            <a:xfrm>
              <a:off x="1632" y="2544"/>
              <a:ext cx="480" cy="480"/>
              <a:chOff x="144" y="3312"/>
              <a:chExt cx="480" cy="480"/>
            </a:xfrm>
          </p:grpSpPr>
          <p:sp>
            <p:nvSpPr>
              <p:cNvPr id="22594"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5"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2558" name="Group 35"/>
            <p:cNvGrpSpPr>
              <a:grpSpLocks/>
            </p:cNvGrpSpPr>
            <p:nvPr/>
          </p:nvGrpSpPr>
          <p:grpSpPr bwMode="auto">
            <a:xfrm>
              <a:off x="2208" y="2544"/>
              <a:ext cx="480" cy="480"/>
              <a:chOff x="144" y="3312"/>
              <a:chExt cx="480" cy="480"/>
            </a:xfrm>
          </p:grpSpPr>
          <p:sp>
            <p:nvSpPr>
              <p:cNvPr id="22592"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3"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2559" name="Group 38"/>
            <p:cNvGrpSpPr>
              <a:grpSpLocks/>
            </p:cNvGrpSpPr>
            <p:nvPr/>
          </p:nvGrpSpPr>
          <p:grpSpPr bwMode="auto">
            <a:xfrm>
              <a:off x="3072" y="2544"/>
              <a:ext cx="480" cy="480"/>
              <a:chOff x="144" y="3312"/>
              <a:chExt cx="480" cy="480"/>
            </a:xfrm>
          </p:grpSpPr>
          <p:sp>
            <p:nvSpPr>
              <p:cNvPr id="22590"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91"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2560" name="Group 41"/>
            <p:cNvGrpSpPr>
              <a:grpSpLocks/>
            </p:cNvGrpSpPr>
            <p:nvPr/>
          </p:nvGrpSpPr>
          <p:grpSpPr bwMode="auto">
            <a:xfrm>
              <a:off x="3600" y="2544"/>
              <a:ext cx="480" cy="480"/>
              <a:chOff x="144" y="3312"/>
              <a:chExt cx="480" cy="480"/>
            </a:xfrm>
          </p:grpSpPr>
          <p:sp>
            <p:nvSpPr>
              <p:cNvPr id="22588"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9"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2561" name="Group 44"/>
            <p:cNvGrpSpPr>
              <a:grpSpLocks/>
            </p:cNvGrpSpPr>
            <p:nvPr/>
          </p:nvGrpSpPr>
          <p:grpSpPr bwMode="auto">
            <a:xfrm>
              <a:off x="4560" y="2544"/>
              <a:ext cx="480" cy="480"/>
              <a:chOff x="144" y="3312"/>
              <a:chExt cx="480" cy="480"/>
            </a:xfrm>
          </p:grpSpPr>
          <p:sp>
            <p:nvSpPr>
              <p:cNvPr id="22586"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7"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2562" name="Group 47"/>
            <p:cNvGrpSpPr>
              <a:grpSpLocks/>
            </p:cNvGrpSpPr>
            <p:nvPr/>
          </p:nvGrpSpPr>
          <p:grpSpPr bwMode="auto">
            <a:xfrm>
              <a:off x="5136" y="2544"/>
              <a:ext cx="480" cy="480"/>
              <a:chOff x="144" y="3312"/>
              <a:chExt cx="480" cy="480"/>
            </a:xfrm>
          </p:grpSpPr>
          <p:sp>
            <p:nvSpPr>
              <p:cNvPr id="22584"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5"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2563" name="Group 50"/>
            <p:cNvGrpSpPr>
              <a:grpSpLocks/>
            </p:cNvGrpSpPr>
            <p:nvPr/>
          </p:nvGrpSpPr>
          <p:grpSpPr bwMode="auto">
            <a:xfrm>
              <a:off x="4896" y="1824"/>
              <a:ext cx="480" cy="480"/>
              <a:chOff x="144" y="3312"/>
              <a:chExt cx="480" cy="480"/>
            </a:xfrm>
          </p:grpSpPr>
          <p:sp>
            <p:nvSpPr>
              <p:cNvPr id="22582"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3"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2564" name="Group 53"/>
            <p:cNvGrpSpPr>
              <a:grpSpLocks/>
            </p:cNvGrpSpPr>
            <p:nvPr/>
          </p:nvGrpSpPr>
          <p:grpSpPr bwMode="auto">
            <a:xfrm>
              <a:off x="3408" y="1872"/>
              <a:ext cx="480" cy="480"/>
              <a:chOff x="144" y="3312"/>
              <a:chExt cx="480" cy="480"/>
            </a:xfrm>
          </p:grpSpPr>
          <p:sp>
            <p:nvSpPr>
              <p:cNvPr id="22580"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81"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2565" name="Group 56"/>
            <p:cNvGrpSpPr>
              <a:grpSpLocks/>
            </p:cNvGrpSpPr>
            <p:nvPr/>
          </p:nvGrpSpPr>
          <p:grpSpPr bwMode="auto">
            <a:xfrm>
              <a:off x="1920" y="1824"/>
              <a:ext cx="480" cy="480"/>
              <a:chOff x="144" y="3312"/>
              <a:chExt cx="480" cy="480"/>
            </a:xfrm>
          </p:grpSpPr>
          <p:sp>
            <p:nvSpPr>
              <p:cNvPr id="22578"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9"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2566" name="Group 59"/>
            <p:cNvGrpSpPr>
              <a:grpSpLocks/>
            </p:cNvGrpSpPr>
            <p:nvPr/>
          </p:nvGrpSpPr>
          <p:grpSpPr bwMode="auto">
            <a:xfrm>
              <a:off x="864" y="1872"/>
              <a:ext cx="480" cy="480"/>
              <a:chOff x="144" y="3312"/>
              <a:chExt cx="480" cy="480"/>
            </a:xfrm>
          </p:grpSpPr>
          <p:sp>
            <p:nvSpPr>
              <p:cNvPr id="22576"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7"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2567" name="Group 62"/>
            <p:cNvGrpSpPr>
              <a:grpSpLocks/>
            </p:cNvGrpSpPr>
            <p:nvPr/>
          </p:nvGrpSpPr>
          <p:grpSpPr bwMode="auto">
            <a:xfrm>
              <a:off x="1488" y="1344"/>
              <a:ext cx="480" cy="480"/>
              <a:chOff x="144" y="3312"/>
              <a:chExt cx="480" cy="480"/>
            </a:xfrm>
          </p:grpSpPr>
          <p:sp>
            <p:nvSpPr>
              <p:cNvPr id="22574"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5"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2568" name="Group 65"/>
            <p:cNvGrpSpPr>
              <a:grpSpLocks/>
            </p:cNvGrpSpPr>
            <p:nvPr/>
          </p:nvGrpSpPr>
          <p:grpSpPr bwMode="auto">
            <a:xfrm>
              <a:off x="4224" y="1392"/>
              <a:ext cx="480" cy="480"/>
              <a:chOff x="144" y="3312"/>
              <a:chExt cx="480" cy="480"/>
            </a:xfrm>
          </p:grpSpPr>
          <p:sp>
            <p:nvSpPr>
              <p:cNvPr id="22572"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3"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2569" name="Group 68"/>
            <p:cNvGrpSpPr>
              <a:grpSpLocks/>
            </p:cNvGrpSpPr>
            <p:nvPr/>
          </p:nvGrpSpPr>
          <p:grpSpPr bwMode="auto">
            <a:xfrm>
              <a:off x="2784" y="720"/>
              <a:ext cx="480" cy="480"/>
              <a:chOff x="144" y="3312"/>
              <a:chExt cx="480" cy="480"/>
            </a:xfrm>
          </p:grpSpPr>
          <p:sp>
            <p:nvSpPr>
              <p:cNvPr id="22570"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71"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50951" name="Text Box 71"/>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18</a:t>
            </a:r>
            <a:r>
              <a:rPr kumimoji="0" lang="en-US" altLang="zh-CN" sz="2800"/>
              <a:t>.</a:t>
            </a:r>
          </a:p>
        </p:txBody>
      </p:sp>
      <p:grpSp>
        <p:nvGrpSpPr>
          <p:cNvPr id="20" name="Group 72"/>
          <p:cNvGrpSpPr>
            <a:grpSpLocks/>
          </p:cNvGrpSpPr>
          <p:nvPr/>
        </p:nvGrpSpPr>
        <p:grpSpPr bwMode="auto">
          <a:xfrm>
            <a:off x="1143000" y="5257800"/>
            <a:ext cx="762000" cy="762000"/>
            <a:chOff x="4032" y="3408"/>
            <a:chExt cx="480" cy="480"/>
          </a:xfrm>
        </p:grpSpPr>
        <p:sp>
          <p:nvSpPr>
            <p:cNvPr id="22535" name="Oval 73"/>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2536" name="Rectangle 74"/>
            <p:cNvSpPr>
              <a:spLocks noChangeArrowheads="1"/>
            </p:cNvSpPr>
            <p:nvPr/>
          </p:nvSpPr>
          <p:spPr bwMode="auto">
            <a:xfrm>
              <a:off x="4032" y="350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sp>
        <p:nvSpPr>
          <p:cNvPr id="250955" name="Text Box 75"/>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50956" name="Text Box 76"/>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Tree>
    <p:extLst>
      <p:ext uri="{BB962C8B-B14F-4D97-AF65-F5344CB8AC3E}">
        <p14:creationId xmlns:p14="http://schemas.microsoft.com/office/powerpoint/2010/main" val="158656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951"/>
                                        </p:tgtEl>
                                        <p:attrNameLst>
                                          <p:attrName>style.visibility</p:attrName>
                                        </p:attrNameLst>
                                      </p:cBhvr>
                                      <p:to>
                                        <p:strVal val="visible"/>
                                      </p:to>
                                    </p:set>
                                    <p:anim calcmode="lin" valueType="num">
                                      <p:cBhvr additive="base">
                                        <p:cTn id="13" dur="500" fill="hold"/>
                                        <p:tgtEl>
                                          <p:spTgt spid="250951"/>
                                        </p:tgtEl>
                                        <p:attrNameLst>
                                          <p:attrName>ppt_x</p:attrName>
                                        </p:attrNameLst>
                                      </p:cBhvr>
                                      <p:tavLst>
                                        <p:tav tm="0">
                                          <p:val>
                                            <p:strVal val="0-#ppt_w/2"/>
                                          </p:val>
                                        </p:tav>
                                        <p:tav tm="100000">
                                          <p:val>
                                            <p:strVal val="#ppt_x"/>
                                          </p:val>
                                        </p:tav>
                                      </p:tavLst>
                                    </p:anim>
                                    <p:anim calcmode="lin" valueType="num">
                                      <p:cBhvr additive="base">
                                        <p:cTn id="14" dur="500" fill="hold"/>
                                        <p:tgtEl>
                                          <p:spTgt spid="2509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0955"/>
                                        </p:tgtEl>
                                        <p:attrNameLst>
                                          <p:attrName>style.visibility</p:attrName>
                                        </p:attrNameLst>
                                      </p:cBhvr>
                                      <p:to>
                                        <p:strVal val="visible"/>
                                      </p:to>
                                    </p:set>
                                    <p:anim calcmode="lin" valueType="num">
                                      <p:cBhvr additive="base">
                                        <p:cTn id="23" dur="500" fill="hold"/>
                                        <p:tgtEl>
                                          <p:spTgt spid="250955"/>
                                        </p:tgtEl>
                                        <p:attrNameLst>
                                          <p:attrName>ppt_x</p:attrName>
                                        </p:attrNameLst>
                                      </p:cBhvr>
                                      <p:tavLst>
                                        <p:tav tm="0">
                                          <p:val>
                                            <p:strVal val="0-#ppt_w/2"/>
                                          </p:val>
                                        </p:tav>
                                        <p:tav tm="100000">
                                          <p:val>
                                            <p:strVal val="#ppt_x"/>
                                          </p:val>
                                        </p:tav>
                                      </p:tavLst>
                                    </p:anim>
                                    <p:anim calcmode="lin" valueType="num">
                                      <p:cBhvr additive="base">
                                        <p:cTn id="24" dur="500" fill="hold"/>
                                        <p:tgtEl>
                                          <p:spTgt spid="25095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0956"/>
                                        </p:tgtEl>
                                        <p:attrNameLst>
                                          <p:attrName>style.visibility</p:attrName>
                                        </p:attrNameLst>
                                      </p:cBhvr>
                                      <p:to>
                                        <p:strVal val="visible"/>
                                      </p:to>
                                    </p:set>
                                    <p:anim calcmode="lin" valueType="num">
                                      <p:cBhvr additive="base">
                                        <p:cTn id="29" dur="500" fill="hold"/>
                                        <p:tgtEl>
                                          <p:spTgt spid="250956"/>
                                        </p:tgtEl>
                                        <p:attrNameLst>
                                          <p:attrName>ppt_x</p:attrName>
                                        </p:attrNameLst>
                                      </p:cBhvr>
                                      <p:tavLst>
                                        <p:tav tm="0">
                                          <p:val>
                                            <p:strVal val="0-#ppt_w/2"/>
                                          </p:val>
                                        </p:tav>
                                        <p:tav tm="100000">
                                          <p:val>
                                            <p:strVal val="#ppt_x"/>
                                          </p:val>
                                        </p:tav>
                                      </p:tavLst>
                                    </p:anim>
                                    <p:anim calcmode="lin" valueType="num">
                                      <p:cBhvr additive="base">
                                        <p:cTn id="30" dur="500" fill="hold"/>
                                        <p:tgtEl>
                                          <p:spTgt spid="2509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51" grpId="0" autoUpdateAnimBg="0"/>
      <p:bldP spid="250955" grpId="0" autoUpdateAnimBg="0"/>
      <p:bldP spid="2509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kumimoji="0" lang="en-US" altLang="zh-CN">
                <a:ea typeface="宋体" charset="-122"/>
              </a:rPr>
              <a:t>Small n But Large File</a:t>
            </a:r>
          </a:p>
        </p:txBody>
      </p:sp>
      <p:sp>
        <p:nvSpPr>
          <p:cNvPr id="345091" name="Rectangle 3"/>
          <p:cNvSpPr>
            <a:spLocks noGrp="1" noChangeArrowheads="1"/>
          </p:cNvSpPr>
          <p:nvPr>
            <p:ph type="body" idx="1"/>
          </p:nvPr>
        </p:nvSpPr>
        <p:spPr>
          <a:xfrm>
            <a:off x="685800" y="1981200"/>
            <a:ext cx="7772400" cy="4038600"/>
          </a:xfrm>
        </p:spPr>
        <p:txBody>
          <a:bodyPr/>
          <a:lstStyle/>
          <a:p>
            <a:r>
              <a:rPr kumimoji="0" lang="en-US" altLang="zh-CN">
                <a:ea typeface="宋体" charset="-122"/>
              </a:rPr>
              <a:t>Input the record keys.</a:t>
            </a:r>
          </a:p>
          <a:p>
            <a:r>
              <a:rPr kumimoji="0" lang="en-US" altLang="zh-CN">
                <a:ea typeface="宋体" charset="-122"/>
              </a:rPr>
              <a:t>Sort the </a:t>
            </a:r>
            <a:r>
              <a:rPr kumimoji="0" lang="en-US" altLang="zh-CN">
                <a:solidFill>
                  <a:schemeClr val="hlink"/>
                </a:solidFill>
                <a:ea typeface="宋体" charset="-122"/>
              </a:rPr>
              <a:t>n</a:t>
            </a:r>
            <a:r>
              <a:rPr kumimoji="0" lang="en-US" altLang="zh-CN">
                <a:ea typeface="宋体" charset="-122"/>
              </a:rPr>
              <a:t> keys to determine the sorted order for the </a:t>
            </a:r>
            <a:r>
              <a:rPr kumimoji="0" lang="en-US" altLang="zh-CN">
                <a:solidFill>
                  <a:schemeClr val="hlink"/>
                </a:solidFill>
                <a:ea typeface="宋体" charset="-122"/>
              </a:rPr>
              <a:t>n</a:t>
            </a:r>
            <a:r>
              <a:rPr kumimoji="0" lang="en-US" altLang="zh-CN">
                <a:ea typeface="宋体" charset="-122"/>
              </a:rPr>
              <a:t> records.</a:t>
            </a:r>
          </a:p>
          <a:p>
            <a:r>
              <a:rPr kumimoji="0" lang="en-US" altLang="zh-CN">
                <a:ea typeface="宋体" charset="-122"/>
              </a:rPr>
              <a:t>Permute the records into the desired order (possibly several fields at a time).</a:t>
            </a:r>
          </a:p>
          <a:p>
            <a:r>
              <a:rPr kumimoji="0" lang="en-US" altLang="zh-CN">
                <a:ea typeface="宋体" charset="-122"/>
              </a:rPr>
              <a:t>We focus on the case: large </a:t>
            </a:r>
            <a:r>
              <a:rPr kumimoji="0" lang="en-US" altLang="zh-CN">
                <a:solidFill>
                  <a:schemeClr val="hlink"/>
                </a:solidFill>
                <a:ea typeface="宋体" charset="-122"/>
              </a:rPr>
              <a:t>n</a:t>
            </a:r>
            <a:r>
              <a:rPr kumimoji="0" lang="en-US" altLang="zh-CN">
                <a:ea typeface="宋体" charset="-122"/>
              </a:rPr>
              <a:t>, large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5091">
                                            <p:txEl>
                                              <p:pRg st="2" end="2"/>
                                            </p:txEl>
                                          </p:spTgt>
                                        </p:tgtEl>
                                        <p:attrNameLst>
                                          <p:attrName>style.visibility</p:attrName>
                                        </p:attrNameLst>
                                      </p:cBhvr>
                                      <p:to>
                                        <p:strVal val="visible"/>
                                      </p:to>
                                    </p:set>
                                    <p:anim calcmode="lin" valueType="num">
                                      <p:cBhvr additive="base">
                                        <p:cTn id="19" dur="500" fill="hold"/>
                                        <p:tgtEl>
                                          <p:spTgt spid="345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5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5091">
                                            <p:txEl>
                                              <p:pRg st="3" end="3"/>
                                            </p:txEl>
                                          </p:spTgt>
                                        </p:tgtEl>
                                        <p:attrNameLst>
                                          <p:attrName>style.visibility</p:attrName>
                                        </p:attrNameLst>
                                      </p:cBhvr>
                                      <p:to>
                                        <p:strVal val="visible"/>
                                      </p:to>
                                    </p:set>
                                    <p:anim calcmode="lin" valueType="num">
                                      <p:cBhvr additive="base">
                                        <p:cTn id="25" dur="500" fill="hold"/>
                                        <p:tgtEl>
                                          <p:spTgt spid="345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50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Group 2"/>
          <p:cNvGrpSpPr>
            <a:grpSpLocks/>
          </p:cNvGrpSpPr>
          <p:nvPr/>
        </p:nvGrpSpPr>
        <p:grpSpPr bwMode="auto">
          <a:xfrm>
            <a:off x="228600" y="1143000"/>
            <a:ext cx="8686800" cy="4876800"/>
            <a:chOff x="144" y="720"/>
            <a:chExt cx="5472" cy="3072"/>
          </a:xfrm>
        </p:grpSpPr>
        <p:sp>
          <p:nvSpPr>
            <p:cNvPr id="24585"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6"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7"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8"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9"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0"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1"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2"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3"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4"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5"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6"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7"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8"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9"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600"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4601" name="Group 19"/>
            <p:cNvGrpSpPr>
              <a:grpSpLocks/>
            </p:cNvGrpSpPr>
            <p:nvPr/>
          </p:nvGrpSpPr>
          <p:grpSpPr bwMode="auto">
            <a:xfrm>
              <a:off x="144" y="3312"/>
              <a:ext cx="480" cy="480"/>
              <a:chOff x="144" y="3312"/>
              <a:chExt cx="480" cy="480"/>
            </a:xfrm>
          </p:grpSpPr>
          <p:sp>
            <p:nvSpPr>
              <p:cNvPr id="24650"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51"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4602" name="Group 22"/>
            <p:cNvGrpSpPr>
              <a:grpSpLocks/>
            </p:cNvGrpSpPr>
            <p:nvPr/>
          </p:nvGrpSpPr>
          <p:grpSpPr bwMode="auto">
            <a:xfrm>
              <a:off x="720" y="3312"/>
              <a:ext cx="480" cy="480"/>
              <a:chOff x="144" y="3312"/>
              <a:chExt cx="480" cy="480"/>
            </a:xfrm>
          </p:grpSpPr>
          <p:sp>
            <p:nvSpPr>
              <p:cNvPr id="24648"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9" name="Rectangle 2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25,35</a:t>
                </a:r>
              </a:p>
            </p:txBody>
          </p:sp>
        </p:grpSp>
        <p:grpSp>
          <p:nvGrpSpPr>
            <p:cNvPr id="24603" name="Group 25"/>
            <p:cNvGrpSpPr>
              <a:grpSpLocks/>
            </p:cNvGrpSpPr>
            <p:nvPr/>
          </p:nvGrpSpPr>
          <p:grpSpPr bwMode="auto">
            <a:xfrm>
              <a:off x="480" y="2544"/>
              <a:ext cx="480" cy="480"/>
              <a:chOff x="144" y="3312"/>
              <a:chExt cx="480" cy="480"/>
            </a:xfrm>
          </p:grpSpPr>
          <p:sp>
            <p:nvSpPr>
              <p:cNvPr id="24646"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7"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4604" name="Group 28"/>
            <p:cNvGrpSpPr>
              <a:grpSpLocks/>
            </p:cNvGrpSpPr>
            <p:nvPr/>
          </p:nvGrpSpPr>
          <p:grpSpPr bwMode="auto">
            <a:xfrm>
              <a:off x="1056" y="2544"/>
              <a:ext cx="480" cy="480"/>
              <a:chOff x="144" y="3312"/>
              <a:chExt cx="480" cy="480"/>
            </a:xfrm>
          </p:grpSpPr>
          <p:sp>
            <p:nvSpPr>
              <p:cNvPr id="24644"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5"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4605" name="Group 31"/>
            <p:cNvGrpSpPr>
              <a:grpSpLocks/>
            </p:cNvGrpSpPr>
            <p:nvPr/>
          </p:nvGrpSpPr>
          <p:grpSpPr bwMode="auto">
            <a:xfrm>
              <a:off x="1632" y="2544"/>
              <a:ext cx="480" cy="480"/>
              <a:chOff x="144" y="3312"/>
              <a:chExt cx="480" cy="480"/>
            </a:xfrm>
          </p:grpSpPr>
          <p:sp>
            <p:nvSpPr>
              <p:cNvPr id="24642"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3"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4606" name="Group 34"/>
            <p:cNvGrpSpPr>
              <a:grpSpLocks/>
            </p:cNvGrpSpPr>
            <p:nvPr/>
          </p:nvGrpSpPr>
          <p:grpSpPr bwMode="auto">
            <a:xfrm>
              <a:off x="2208" y="2544"/>
              <a:ext cx="480" cy="480"/>
              <a:chOff x="144" y="3312"/>
              <a:chExt cx="480" cy="480"/>
            </a:xfrm>
          </p:grpSpPr>
          <p:sp>
            <p:nvSpPr>
              <p:cNvPr id="24640"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41"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4607" name="Group 37"/>
            <p:cNvGrpSpPr>
              <a:grpSpLocks/>
            </p:cNvGrpSpPr>
            <p:nvPr/>
          </p:nvGrpSpPr>
          <p:grpSpPr bwMode="auto">
            <a:xfrm>
              <a:off x="3072" y="2544"/>
              <a:ext cx="480" cy="480"/>
              <a:chOff x="144" y="3312"/>
              <a:chExt cx="480" cy="480"/>
            </a:xfrm>
          </p:grpSpPr>
          <p:sp>
            <p:nvSpPr>
              <p:cNvPr id="24638"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9"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4608" name="Group 40"/>
            <p:cNvGrpSpPr>
              <a:grpSpLocks/>
            </p:cNvGrpSpPr>
            <p:nvPr/>
          </p:nvGrpSpPr>
          <p:grpSpPr bwMode="auto">
            <a:xfrm>
              <a:off x="3600" y="2544"/>
              <a:ext cx="480" cy="480"/>
              <a:chOff x="144" y="3312"/>
              <a:chExt cx="480" cy="480"/>
            </a:xfrm>
          </p:grpSpPr>
          <p:sp>
            <p:nvSpPr>
              <p:cNvPr id="24636"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7"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4609" name="Group 43"/>
            <p:cNvGrpSpPr>
              <a:grpSpLocks/>
            </p:cNvGrpSpPr>
            <p:nvPr/>
          </p:nvGrpSpPr>
          <p:grpSpPr bwMode="auto">
            <a:xfrm>
              <a:off x="4560" y="2544"/>
              <a:ext cx="480" cy="480"/>
              <a:chOff x="144" y="3312"/>
              <a:chExt cx="480" cy="480"/>
            </a:xfrm>
          </p:grpSpPr>
          <p:sp>
            <p:nvSpPr>
              <p:cNvPr id="24634"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5"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4610" name="Group 46"/>
            <p:cNvGrpSpPr>
              <a:grpSpLocks/>
            </p:cNvGrpSpPr>
            <p:nvPr/>
          </p:nvGrpSpPr>
          <p:grpSpPr bwMode="auto">
            <a:xfrm>
              <a:off x="5136" y="2544"/>
              <a:ext cx="480" cy="480"/>
              <a:chOff x="144" y="3312"/>
              <a:chExt cx="480" cy="480"/>
            </a:xfrm>
          </p:grpSpPr>
          <p:sp>
            <p:nvSpPr>
              <p:cNvPr id="24632"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3"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4611" name="Group 49"/>
            <p:cNvGrpSpPr>
              <a:grpSpLocks/>
            </p:cNvGrpSpPr>
            <p:nvPr/>
          </p:nvGrpSpPr>
          <p:grpSpPr bwMode="auto">
            <a:xfrm>
              <a:off x="4896" y="1824"/>
              <a:ext cx="480" cy="480"/>
              <a:chOff x="144" y="3312"/>
              <a:chExt cx="480" cy="480"/>
            </a:xfrm>
          </p:grpSpPr>
          <p:sp>
            <p:nvSpPr>
              <p:cNvPr id="24630"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31"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4612" name="Group 52"/>
            <p:cNvGrpSpPr>
              <a:grpSpLocks/>
            </p:cNvGrpSpPr>
            <p:nvPr/>
          </p:nvGrpSpPr>
          <p:grpSpPr bwMode="auto">
            <a:xfrm>
              <a:off x="3408" y="1872"/>
              <a:ext cx="480" cy="480"/>
              <a:chOff x="144" y="3312"/>
              <a:chExt cx="480" cy="480"/>
            </a:xfrm>
          </p:grpSpPr>
          <p:sp>
            <p:nvSpPr>
              <p:cNvPr id="24628"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9"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4613" name="Group 55"/>
            <p:cNvGrpSpPr>
              <a:grpSpLocks/>
            </p:cNvGrpSpPr>
            <p:nvPr/>
          </p:nvGrpSpPr>
          <p:grpSpPr bwMode="auto">
            <a:xfrm>
              <a:off x="1920" y="1824"/>
              <a:ext cx="480" cy="480"/>
              <a:chOff x="144" y="3312"/>
              <a:chExt cx="480" cy="480"/>
            </a:xfrm>
          </p:grpSpPr>
          <p:sp>
            <p:nvSpPr>
              <p:cNvPr id="24626"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7"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4614" name="Group 58"/>
            <p:cNvGrpSpPr>
              <a:grpSpLocks/>
            </p:cNvGrpSpPr>
            <p:nvPr/>
          </p:nvGrpSpPr>
          <p:grpSpPr bwMode="auto">
            <a:xfrm>
              <a:off x="864" y="1872"/>
              <a:ext cx="480" cy="480"/>
              <a:chOff x="144" y="3312"/>
              <a:chExt cx="480" cy="480"/>
            </a:xfrm>
          </p:grpSpPr>
          <p:sp>
            <p:nvSpPr>
              <p:cNvPr id="24624"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5"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4615" name="Group 61"/>
            <p:cNvGrpSpPr>
              <a:grpSpLocks/>
            </p:cNvGrpSpPr>
            <p:nvPr/>
          </p:nvGrpSpPr>
          <p:grpSpPr bwMode="auto">
            <a:xfrm>
              <a:off x="1488" y="1344"/>
              <a:ext cx="480" cy="480"/>
              <a:chOff x="144" y="3312"/>
              <a:chExt cx="480" cy="480"/>
            </a:xfrm>
          </p:grpSpPr>
          <p:sp>
            <p:nvSpPr>
              <p:cNvPr id="24622"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3"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4616" name="Group 64"/>
            <p:cNvGrpSpPr>
              <a:grpSpLocks/>
            </p:cNvGrpSpPr>
            <p:nvPr/>
          </p:nvGrpSpPr>
          <p:grpSpPr bwMode="auto">
            <a:xfrm>
              <a:off x="4224" y="1392"/>
              <a:ext cx="480" cy="480"/>
              <a:chOff x="144" y="3312"/>
              <a:chExt cx="480" cy="480"/>
            </a:xfrm>
          </p:grpSpPr>
          <p:sp>
            <p:nvSpPr>
              <p:cNvPr id="24620"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21"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4617" name="Group 67"/>
            <p:cNvGrpSpPr>
              <a:grpSpLocks/>
            </p:cNvGrpSpPr>
            <p:nvPr/>
          </p:nvGrpSpPr>
          <p:grpSpPr bwMode="auto">
            <a:xfrm>
              <a:off x="2784" y="720"/>
              <a:ext cx="480" cy="480"/>
              <a:chOff x="144" y="3312"/>
              <a:chExt cx="480" cy="480"/>
            </a:xfrm>
          </p:grpSpPr>
          <p:sp>
            <p:nvSpPr>
              <p:cNvPr id="24618"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619"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4578" name="Text Box 70"/>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18</a:t>
            </a:r>
            <a:r>
              <a:rPr kumimoji="0" lang="en-US" altLang="zh-CN" sz="2800"/>
              <a:t>.</a:t>
            </a:r>
          </a:p>
        </p:txBody>
      </p:sp>
      <p:grpSp>
        <p:nvGrpSpPr>
          <p:cNvPr id="24579" name="Group 71"/>
          <p:cNvGrpSpPr>
            <a:grpSpLocks/>
          </p:cNvGrpSpPr>
          <p:nvPr/>
        </p:nvGrpSpPr>
        <p:grpSpPr bwMode="auto">
          <a:xfrm>
            <a:off x="762000" y="4038600"/>
            <a:ext cx="762000" cy="762000"/>
            <a:chOff x="4032" y="3408"/>
            <a:chExt cx="480" cy="480"/>
          </a:xfrm>
        </p:grpSpPr>
        <p:sp>
          <p:nvSpPr>
            <p:cNvPr id="24583"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4584"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,60</a:t>
              </a:r>
            </a:p>
          </p:txBody>
        </p:sp>
      </p:grpSp>
      <p:sp>
        <p:nvSpPr>
          <p:cNvPr id="24580" name="Text Box 74"/>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4581" name="Text Box 75"/>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
        <p:nvSpPr>
          <p:cNvPr id="24582" name="Rectangle 76"/>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Another Insert</a:t>
            </a:r>
          </a:p>
        </p:txBody>
      </p:sp>
    </p:spTree>
    <p:extLst>
      <p:ext uri="{BB962C8B-B14F-4D97-AF65-F5344CB8AC3E}">
        <p14:creationId xmlns:p14="http://schemas.microsoft.com/office/powerpoint/2010/main" val="656989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2"/>
          <p:cNvGrpSpPr>
            <a:grpSpLocks/>
          </p:cNvGrpSpPr>
          <p:nvPr/>
        </p:nvGrpSpPr>
        <p:grpSpPr bwMode="auto">
          <a:xfrm>
            <a:off x="228600" y="1143000"/>
            <a:ext cx="8686800" cy="4876800"/>
            <a:chOff x="144" y="720"/>
            <a:chExt cx="5472" cy="3072"/>
          </a:xfrm>
        </p:grpSpPr>
        <p:sp>
          <p:nvSpPr>
            <p:cNvPr id="25612"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3"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4"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5"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6"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7"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8"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9"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0"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1"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2"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3"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4"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5"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6"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27"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628" name="Group 19"/>
            <p:cNvGrpSpPr>
              <a:grpSpLocks/>
            </p:cNvGrpSpPr>
            <p:nvPr/>
          </p:nvGrpSpPr>
          <p:grpSpPr bwMode="auto">
            <a:xfrm>
              <a:off x="144" y="3312"/>
              <a:ext cx="480" cy="480"/>
              <a:chOff x="144" y="3312"/>
              <a:chExt cx="480" cy="480"/>
            </a:xfrm>
          </p:grpSpPr>
          <p:sp>
            <p:nvSpPr>
              <p:cNvPr id="25677"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8"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5629" name="Group 22"/>
            <p:cNvGrpSpPr>
              <a:grpSpLocks/>
            </p:cNvGrpSpPr>
            <p:nvPr/>
          </p:nvGrpSpPr>
          <p:grpSpPr bwMode="auto">
            <a:xfrm>
              <a:off x="720" y="3312"/>
              <a:ext cx="480" cy="480"/>
              <a:chOff x="144" y="3312"/>
              <a:chExt cx="480" cy="480"/>
            </a:xfrm>
          </p:grpSpPr>
          <p:sp>
            <p:nvSpPr>
              <p:cNvPr id="25675"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6" name="Rectangle 2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25,35</a:t>
                </a:r>
              </a:p>
            </p:txBody>
          </p:sp>
        </p:grpSp>
        <p:grpSp>
          <p:nvGrpSpPr>
            <p:cNvPr id="25630" name="Group 25"/>
            <p:cNvGrpSpPr>
              <a:grpSpLocks/>
            </p:cNvGrpSpPr>
            <p:nvPr/>
          </p:nvGrpSpPr>
          <p:grpSpPr bwMode="auto">
            <a:xfrm>
              <a:off x="480" y="2544"/>
              <a:ext cx="480" cy="480"/>
              <a:chOff x="144" y="3312"/>
              <a:chExt cx="480" cy="480"/>
            </a:xfrm>
          </p:grpSpPr>
          <p:sp>
            <p:nvSpPr>
              <p:cNvPr id="25673"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4"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20,60</a:t>
                </a:r>
              </a:p>
            </p:txBody>
          </p:sp>
        </p:grpSp>
        <p:grpSp>
          <p:nvGrpSpPr>
            <p:cNvPr id="25631" name="Group 28"/>
            <p:cNvGrpSpPr>
              <a:grpSpLocks/>
            </p:cNvGrpSpPr>
            <p:nvPr/>
          </p:nvGrpSpPr>
          <p:grpSpPr bwMode="auto">
            <a:xfrm>
              <a:off x="1056" y="2544"/>
              <a:ext cx="480" cy="480"/>
              <a:chOff x="144" y="3312"/>
              <a:chExt cx="480" cy="480"/>
            </a:xfrm>
          </p:grpSpPr>
          <p:sp>
            <p:nvSpPr>
              <p:cNvPr id="25671"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2"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5632" name="Group 31"/>
            <p:cNvGrpSpPr>
              <a:grpSpLocks/>
            </p:cNvGrpSpPr>
            <p:nvPr/>
          </p:nvGrpSpPr>
          <p:grpSpPr bwMode="auto">
            <a:xfrm>
              <a:off x="1632" y="2544"/>
              <a:ext cx="480" cy="480"/>
              <a:chOff x="144" y="3312"/>
              <a:chExt cx="480" cy="480"/>
            </a:xfrm>
          </p:grpSpPr>
          <p:sp>
            <p:nvSpPr>
              <p:cNvPr id="25669"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70"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5633" name="Group 34"/>
            <p:cNvGrpSpPr>
              <a:grpSpLocks/>
            </p:cNvGrpSpPr>
            <p:nvPr/>
          </p:nvGrpSpPr>
          <p:grpSpPr bwMode="auto">
            <a:xfrm>
              <a:off x="2208" y="2544"/>
              <a:ext cx="480" cy="480"/>
              <a:chOff x="144" y="3312"/>
              <a:chExt cx="480" cy="480"/>
            </a:xfrm>
          </p:grpSpPr>
          <p:sp>
            <p:nvSpPr>
              <p:cNvPr id="25667"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8"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5634" name="Group 37"/>
            <p:cNvGrpSpPr>
              <a:grpSpLocks/>
            </p:cNvGrpSpPr>
            <p:nvPr/>
          </p:nvGrpSpPr>
          <p:grpSpPr bwMode="auto">
            <a:xfrm>
              <a:off x="3072" y="2544"/>
              <a:ext cx="480" cy="480"/>
              <a:chOff x="144" y="3312"/>
              <a:chExt cx="480" cy="480"/>
            </a:xfrm>
          </p:grpSpPr>
          <p:sp>
            <p:nvSpPr>
              <p:cNvPr id="25665"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6"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5635" name="Group 40"/>
            <p:cNvGrpSpPr>
              <a:grpSpLocks/>
            </p:cNvGrpSpPr>
            <p:nvPr/>
          </p:nvGrpSpPr>
          <p:grpSpPr bwMode="auto">
            <a:xfrm>
              <a:off x="3600" y="2544"/>
              <a:ext cx="480" cy="480"/>
              <a:chOff x="144" y="3312"/>
              <a:chExt cx="480" cy="480"/>
            </a:xfrm>
          </p:grpSpPr>
          <p:sp>
            <p:nvSpPr>
              <p:cNvPr id="25663"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4"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5636" name="Group 43"/>
            <p:cNvGrpSpPr>
              <a:grpSpLocks/>
            </p:cNvGrpSpPr>
            <p:nvPr/>
          </p:nvGrpSpPr>
          <p:grpSpPr bwMode="auto">
            <a:xfrm>
              <a:off x="4560" y="2544"/>
              <a:ext cx="480" cy="480"/>
              <a:chOff x="144" y="3312"/>
              <a:chExt cx="480" cy="480"/>
            </a:xfrm>
          </p:grpSpPr>
          <p:sp>
            <p:nvSpPr>
              <p:cNvPr id="25661"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2"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5637" name="Group 46"/>
            <p:cNvGrpSpPr>
              <a:grpSpLocks/>
            </p:cNvGrpSpPr>
            <p:nvPr/>
          </p:nvGrpSpPr>
          <p:grpSpPr bwMode="auto">
            <a:xfrm>
              <a:off x="5136" y="2544"/>
              <a:ext cx="480" cy="480"/>
              <a:chOff x="144" y="3312"/>
              <a:chExt cx="480" cy="480"/>
            </a:xfrm>
          </p:grpSpPr>
          <p:sp>
            <p:nvSpPr>
              <p:cNvPr id="25659"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60"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5638" name="Group 49"/>
            <p:cNvGrpSpPr>
              <a:grpSpLocks/>
            </p:cNvGrpSpPr>
            <p:nvPr/>
          </p:nvGrpSpPr>
          <p:grpSpPr bwMode="auto">
            <a:xfrm>
              <a:off x="4896" y="1824"/>
              <a:ext cx="480" cy="480"/>
              <a:chOff x="144" y="3312"/>
              <a:chExt cx="480" cy="480"/>
            </a:xfrm>
          </p:grpSpPr>
          <p:sp>
            <p:nvSpPr>
              <p:cNvPr id="25657"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8"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5639" name="Group 52"/>
            <p:cNvGrpSpPr>
              <a:grpSpLocks/>
            </p:cNvGrpSpPr>
            <p:nvPr/>
          </p:nvGrpSpPr>
          <p:grpSpPr bwMode="auto">
            <a:xfrm>
              <a:off x="3408" y="1872"/>
              <a:ext cx="480" cy="480"/>
              <a:chOff x="144" y="3312"/>
              <a:chExt cx="480" cy="480"/>
            </a:xfrm>
          </p:grpSpPr>
          <p:sp>
            <p:nvSpPr>
              <p:cNvPr id="25655"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6"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5640" name="Group 55"/>
            <p:cNvGrpSpPr>
              <a:grpSpLocks/>
            </p:cNvGrpSpPr>
            <p:nvPr/>
          </p:nvGrpSpPr>
          <p:grpSpPr bwMode="auto">
            <a:xfrm>
              <a:off x="1920" y="1824"/>
              <a:ext cx="480" cy="480"/>
              <a:chOff x="144" y="3312"/>
              <a:chExt cx="480" cy="480"/>
            </a:xfrm>
          </p:grpSpPr>
          <p:sp>
            <p:nvSpPr>
              <p:cNvPr id="25653"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4"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5641" name="Group 58"/>
            <p:cNvGrpSpPr>
              <a:grpSpLocks/>
            </p:cNvGrpSpPr>
            <p:nvPr/>
          </p:nvGrpSpPr>
          <p:grpSpPr bwMode="auto">
            <a:xfrm>
              <a:off x="864" y="1872"/>
              <a:ext cx="480" cy="480"/>
              <a:chOff x="144" y="3312"/>
              <a:chExt cx="480" cy="480"/>
            </a:xfrm>
          </p:grpSpPr>
          <p:sp>
            <p:nvSpPr>
              <p:cNvPr id="25651"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2"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5642" name="Group 61"/>
            <p:cNvGrpSpPr>
              <a:grpSpLocks/>
            </p:cNvGrpSpPr>
            <p:nvPr/>
          </p:nvGrpSpPr>
          <p:grpSpPr bwMode="auto">
            <a:xfrm>
              <a:off x="1488" y="1344"/>
              <a:ext cx="480" cy="480"/>
              <a:chOff x="144" y="3312"/>
              <a:chExt cx="480" cy="480"/>
            </a:xfrm>
          </p:grpSpPr>
          <p:sp>
            <p:nvSpPr>
              <p:cNvPr id="25649"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50"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5643" name="Group 64"/>
            <p:cNvGrpSpPr>
              <a:grpSpLocks/>
            </p:cNvGrpSpPr>
            <p:nvPr/>
          </p:nvGrpSpPr>
          <p:grpSpPr bwMode="auto">
            <a:xfrm>
              <a:off x="4224" y="1392"/>
              <a:ext cx="480" cy="480"/>
              <a:chOff x="144" y="3312"/>
              <a:chExt cx="480" cy="480"/>
            </a:xfrm>
          </p:grpSpPr>
          <p:sp>
            <p:nvSpPr>
              <p:cNvPr id="25647"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48"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5644" name="Group 67"/>
            <p:cNvGrpSpPr>
              <a:grpSpLocks/>
            </p:cNvGrpSpPr>
            <p:nvPr/>
          </p:nvGrpSpPr>
          <p:grpSpPr bwMode="auto">
            <a:xfrm>
              <a:off x="2784" y="720"/>
              <a:ext cx="480" cy="480"/>
              <a:chOff x="144" y="3312"/>
              <a:chExt cx="480" cy="480"/>
            </a:xfrm>
          </p:grpSpPr>
          <p:sp>
            <p:nvSpPr>
              <p:cNvPr id="25645"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46"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5602" name="Text Box 70"/>
          <p:cNvSpPr txBox="1">
            <a:spLocks noChangeArrowheads="1"/>
          </p:cNvSpPr>
          <p:nvPr/>
        </p:nvSpPr>
        <p:spPr bwMode="auto">
          <a:xfrm>
            <a:off x="27432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18</a:t>
            </a:r>
            <a:r>
              <a:rPr kumimoji="0" lang="en-US" altLang="zh-CN" sz="2800"/>
              <a:t>.</a:t>
            </a:r>
          </a:p>
        </p:txBody>
      </p:sp>
      <p:grpSp>
        <p:nvGrpSpPr>
          <p:cNvPr id="25603" name="Group 71"/>
          <p:cNvGrpSpPr>
            <a:grpSpLocks/>
          </p:cNvGrpSpPr>
          <p:nvPr/>
        </p:nvGrpSpPr>
        <p:grpSpPr bwMode="auto">
          <a:xfrm>
            <a:off x="1371600" y="2971800"/>
            <a:ext cx="762000" cy="762000"/>
            <a:chOff x="4032" y="3408"/>
            <a:chExt cx="480" cy="480"/>
          </a:xfrm>
        </p:grpSpPr>
        <p:sp>
          <p:nvSpPr>
            <p:cNvPr id="25610"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11"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,70</a:t>
              </a:r>
            </a:p>
          </p:txBody>
        </p:sp>
      </p:grpSp>
      <p:sp>
        <p:nvSpPr>
          <p:cNvPr id="25604" name="Text Box 74"/>
          <p:cNvSpPr txBox="1">
            <a:spLocks noChangeArrowheads="1"/>
          </p:cNvSpPr>
          <p:nvPr/>
        </p:nvSpPr>
        <p:spPr bwMode="auto">
          <a:xfrm>
            <a:off x="2743200" y="57150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left end point.</a:t>
            </a:r>
          </a:p>
        </p:txBody>
      </p:sp>
      <p:sp>
        <p:nvSpPr>
          <p:cNvPr id="25605" name="Text Box 75"/>
          <p:cNvSpPr txBox="1">
            <a:spLocks noChangeArrowheads="1"/>
          </p:cNvSpPr>
          <p:nvPr/>
        </p:nvSpPr>
        <p:spPr bwMode="auto">
          <a:xfrm>
            <a:off x="2743200" y="62484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grpSp>
        <p:nvGrpSpPr>
          <p:cNvPr id="21" name="Group 76"/>
          <p:cNvGrpSpPr>
            <a:grpSpLocks/>
          </p:cNvGrpSpPr>
          <p:nvPr/>
        </p:nvGrpSpPr>
        <p:grpSpPr bwMode="auto">
          <a:xfrm>
            <a:off x="1371600" y="2971800"/>
            <a:ext cx="762000" cy="762000"/>
            <a:chOff x="4032" y="3408"/>
            <a:chExt cx="480" cy="480"/>
          </a:xfrm>
        </p:grpSpPr>
        <p:sp>
          <p:nvSpPr>
            <p:cNvPr id="25608" name="Oval 77"/>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5609" name="Rectangle 78"/>
            <p:cNvSpPr>
              <a:spLocks noChangeArrowheads="1"/>
            </p:cNvSpPr>
            <p:nvPr/>
          </p:nvSpPr>
          <p:spPr bwMode="auto">
            <a:xfrm>
              <a:off x="4032" y="3504"/>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18,70</a:t>
              </a:r>
            </a:p>
          </p:txBody>
        </p:sp>
      </p:grpSp>
      <p:sp>
        <p:nvSpPr>
          <p:cNvPr id="25607" name="Rectangle 79"/>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Another Insert</a:t>
            </a:r>
          </a:p>
        </p:txBody>
      </p:sp>
    </p:spTree>
    <p:extLst>
      <p:ext uri="{BB962C8B-B14F-4D97-AF65-F5344CB8AC3E}">
        <p14:creationId xmlns:p14="http://schemas.microsoft.com/office/powerpoint/2010/main" val="1400836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Yet Another Insert</a:t>
            </a:r>
          </a:p>
        </p:txBody>
      </p:sp>
      <p:grpSp>
        <p:nvGrpSpPr>
          <p:cNvPr id="2" name="Group 3"/>
          <p:cNvGrpSpPr>
            <a:grpSpLocks/>
          </p:cNvGrpSpPr>
          <p:nvPr/>
        </p:nvGrpSpPr>
        <p:grpSpPr bwMode="auto">
          <a:xfrm>
            <a:off x="228600" y="1143000"/>
            <a:ext cx="8686800" cy="4876800"/>
            <a:chOff x="144" y="720"/>
            <a:chExt cx="5472" cy="3072"/>
          </a:xfrm>
        </p:grpSpPr>
        <p:sp>
          <p:nvSpPr>
            <p:cNvPr id="26633"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4"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5"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6"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7"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8"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39"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0"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1"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2"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3"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4"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5"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6"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7"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6649" name="Group 20"/>
            <p:cNvGrpSpPr>
              <a:grpSpLocks/>
            </p:cNvGrpSpPr>
            <p:nvPr/>
          </p:nvGrpSpPr>
          <p:grpSpPr bwMode="auto">
            <a:xfrm>
              <a:off x="144" y="3312"/>
              <a:ext cx="480" cy="480"/>
              <a:chOff x="144" y="3312"/>
              <a:chExt cx="480" cy="480"/>
            </a:xfrm>
          </p:grpSpPr>
          <p:sp>
            <p:nvSpPr>
              <p:cNvPr id="26698"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9"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6650" name="Group 23"/>
            <p:cNvGrpSpPr>
              <a:grpSpLocks/>
            </p:cNvGrpSpPr>
            <p:nvPr/>
          </p:nvGrpSpPr>
          <p:grpSpPr bwMode="auto">
            <a:xfrm>
              <a:off x="720" y="3312"/>
              <a:ext cx="480" cy="480"/>
              <a:chOff x="144" y="3312"/>
              <a:chExt cx="480" cy="480"/>
            </a:xfrm>
          </p:grpSpPr>
          <p:sp>
            <p:nvSpPr>
              <p:cNvPr id="26696"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7" name="Rectangle 25"/>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grpSp>
          <p:nvGrpSpPr>
            <p:cNvPr id="26651" name="Group 26"/>
            <p:cNvGrpSpPr>
              <a:grpSpLocks/>
            </p:cNvGrpSpPr>
            <p:nvPr/>
          </p:nvGrpSpPr>
          <p:grpSpPr bwMode="auto">
            <a:xfrm>
              <a:off x="480" y="2544"/>
              <a:ext cx="480" cy="480"/>
              <a:chOff x="144" y="3312"/>
              <a:chExt cx="480" cy="480"/>
            </a:xfrm>
          </p:grpSpPr>
          <p:sp>
            <p:nvSpPr>
              <p:cNvPr id="26694"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5"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25,60</a:t>
                </a:r>
              </a:p>
            </p:txBody>
          </p:sp>
        </p:grpSp>
        <p:grpSp>
          <p:nvGrpSpPr>
            <p:cNvPr id="26652" name="Group 29"/>
            <p:cNvGrpSpPr>
              <a:grpSpLocks/>
            </p:cNvGrpSpPr>
            <p:nvPr/>
          </p:nvGrpSpPr>
          <p:grpSpPr bwMode="auto">
            <a:xfrm>
              <a:off x="1056" y="2544"/>
              <a:ext cx="480" cy="480"/>
              <a:chOff x="144" y="3312"/>
              <a:chExt cx="480" cy="480"/>
            </a:xfrm>
          </p:grpSpPr>
          <p:sp>
            <p:nvSpPr>
              <p:cNvPr id="26692"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3"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6653" name="Group 32"/>
            <p:cNvGrpSpPr>
              <a:grpSpLocks/>
            </p:cNvGrpSpPr>
            <p:nvPr/>
          </p:nvGrpSpPr>
          <p:grpSpPr bwMode="auto">
            <a:xfrm>
              <a:off x="1632" y="2544"/>
              <a:ext cx="480" cy="480"/>
              <a:chOff x="144" y="3312"/>
              <a:chExt cx="480" cy="480"/>
            </a:xfrm>
          </p:grpSpPr>
          <p:sp>
            <p:nvSpPr>
              <p:cNvPr id="26690"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91"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6654" name="Group 35"/>
            <p:cNvGrpSpPr>
              <a:grpSpLocks/>
            </p:cNvGrpSpPr>
            <p:nvPr/>
          </p:nvGrpSpPr>
          <p:grpSpPr bwMode="auto">
            <a:xfrm>
              <a:off x="2208" y="2544"/>
              <a:ext cx="480" cy="480"/>
              <a:chOff x="144" y="3312"/>
              <a:chExt cx="480" cy="480"/>
            </a:xfrm>
          </p:grpSpPr>
          <p:sp>
            <p:nvSpPr>
              <p:cNvPr id="26688"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9"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6655" name="Group 38"/>
            <p:cNvGrpSpPr>
              <a:grpSpLocks/>
            </p:cNvGrpSpPr>
            <p:nvPr/>
          </p:nvGrpSpPr>
          <p:grpSpPr bwMode="auto">
            <a:xfrm>
              <a:off x="3072" y="2544"/>
              <a:ext cx="480" cy="480"/>
              <a:chOff x="144" y="3312"/>
              <a:chExt cx="480" cy="480"/>
            </a:xfrm>
          </p:grpSpPr>
          <p:sp>
            <p:nvSpPr>
              <p:cNvPr id="26686"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7"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6656" name="Group 41"/>
            <p:cNvGrpSpPr>
              <a:grpSpLocks/>
            </p:cNvGrpSpPr>
            <p:nvPr/>
          </p:nvGrpSpPr>
          <p:grpSpPr bwMode="auto">
            <a:xfrm>
              <a:off x="3600" y="2544"/>
              <a:ext cx="480" cy="480"/>
              <a:chOff x="144" y="3312"/>
              <a:chExt cx="480" cy="480"/>
            </a:xfrm>
          </p:grpSpPr>
          <p:sp>
            <p:nvSpPr>
              <p:cNvPr id="26684"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5"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6657" name="Group 44"/>
            <p:cNvGrpSpPr>
              <a:grpSpLocks/>
            </p:cNvGrpSpPr>
            <p:nvPr/>
          </p:nvGrpSpPr>
          <p:grpSpPr bwMode="auto">
            <a:xfrm>
              <a:off x="4560" y="2544"/>
              <a:ext cx="480" cy="480"/>
              <a:chOff x="144" y="3312"/>
              <a:chExt cx="480" cy="480"/>
            </a:xfrm>
          </p:grpSpPr>
          <p:sp>
            <p:nvSpPr>
              <p:cNvPr id="26682"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3"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6658" name="Group 47"/>
            <p:cNvGrpSpPr>
              <a:grpSpLocks/>
            </p:cNvGrpSpPr>
            <p:nvPr/>
          </p:nvGrpSpPr>
          <p:grpSpPr bwMode="auto">
            <a:xfrm>
              <a:off x="5136" y="2544"/>
              <a:ext cx="480" cy="480"/>
              <a:chOff x="144" y="3312"/>
              <a:chExt cx="480" cy="480"/>
            </a:xfrm>
          </p:grpSpPr>
          <p:sp>
            <p:nvSpPr>
              <p:cNvPr id="26680"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81"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6659" name="Group 50"/>
            <p:cNvGrpSpPr>
              <a:grpSpLocks/>
            </p:cNvGrpSpPr>
            <p:nvPr/>
          </p:nvGrpSpPr>
          <p:grpSpPr bwMode="auto">
            <a:xfrm>
              <a:off x="4896" y="1824"/>
              <a:ext cx="480" cy="480"/>
              <a:chOff x="144" y="3312"/>
              <a:chExt cx="480" cy="480"/>
            </a:xfrm>
          </p:grpSpPr>
          <p:sp>
            <p:nvSpPr>
              <p:cNvPr id="26678"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9"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6660" name="Group 53"/>
            <p:cNvGrpSpPr>
              <a:grpSpLocks/>
            </p:cNvGrpSpPr>
            <p:nvPr/>
          </p:nvGrpSpPr>
          <p:grpSpPr bwMode="auto">
            <a:xfrm>
              <a:off x="3408" y="1872"/>
              <a:ext cx="480" cy="480"/>
              <a:chOff x="144" y="3312"/>
              <a:chExt cx="480" cy="480"/>
            </a:xfrm>
          </p:grpSpPr>
          <p:sp>
            <p:nvSpPr>
              <p:cNvPr id="26676"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7"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6661" name="Group 56"/>
            <p:cNvGrpSpPr>
              <a:grpSpLocks/>
            </p:cNvGrpSpPr>
            <p:nvPr/>
          </p:nvGrpSpPr>
          <p:grpSpPr bwMode="auto">
            <a:xfrm>
              <a:off x="1920" y="1824"/>
              <a:ext cx="480" cy="480"/>
              <a:chOff x="144" y="3312"/>
              <a:chExt cx="480" cy="480"/>
            </a:xfrm>
          </p:grpSpPr>
          <p:sp>
            <p:nvSpPr>
              <p:cNvPr id="26674"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5"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6662" name="Group 59"/>
            <p:cNvGrpSpPr>
              <a:grpSpLocks/>
            </p:cNvGrpSpPr>
            <p:nvPr/>
          </p:nvGrpSpPr>
          <p:grpSpPr bwMode="auto">
            <a:xfrm>
              <a:off x="864" y="1872"/>
              <a:ext cx="480" cy="480"/>
              <a:chOff x="144" y="3312"/>
              <a:chExt cx="480" cy="480"/>
            </a:xfrm>
          </p:grpSpPr>
          <p:sp>
            <p:nvSpPr>
              <p:cNvPr id="26672"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3"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26663" name="Group 62"/>
            <p:cNvGrpSpPr>
              <a:grpSpLocks/>
            </p:cNvGrpSpPr>
            <p:nvPr/>
          </p:nvGrpSpPr>
          <p:grpSpPr bwMode="auto">
            <a:xfrm>
              <a:off x="1488" y="1344"/>
              <a:ext cx="480" cy="480"/>
              <a:chOff x="144" y="3312"/>
              <a:chExt cx="480" cy="480"/>
            </a:xfrm>
          </p:grpSpPr>
          <p:sp>
            <p:nvSpPr>
              <p:cNvPr id="26670"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71"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26664" name="Group 65"/>
            <p:cNvGrpSpPr>
              <a:grpSpLocks/>
            </p:cNvGrpSpPr>
            <p:nvPr/>
          </p:nvGrpSpPr>
          <p:grpSpPr bwMode="auto">
            <a:xfrm>
              <a:off x="4224" y="1392"/>
              <a:ext cx="480" cy="480"/>
              <a:chOff x="144" y="3312"/>
              <a:chExt cx="480" cy="480"/>
            </a:xfrm>
          </p:grpSpPr>
          <p:sp>
            <p:nvSpPr>
              <p:cNvPr id="26668"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69"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6665" name="Group 68"/>
            <p:cNvGrpSpPr>
              <a:grpSpLocks/>
            </p:cNvGrpSpPr>
            <p:nvPr/>
          </p:nvGrpSpPr>
          <p:grpSpPr bwMode="auto">
            <a:xfrm>
              <a:off x="2784" y="720"/>
              <a:ext cx="480" cy="480"/>
              <a:chOff x="144" y="3312"/>
              <a:chExt cx="480" cy="480"/>
            </a:xfrm>
          </p:grpSpPr>
          <p:sp>
            <p:nvSpPr>
              <p:cNvPr id="26666"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67"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55047" name="Text Box 71"/>
          <p:cNvSpPr txBox="1">
            <a:spLocks noChangeArrowheads="1"/>
          </p:cNvSpPr>
          <p:nvPr/>
        </p:nvSpPr>
        <p:spPr bwMode="auto">
          <a:xfrm>
            <a:off x="2971800" y="52578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82</a:t>
            </a:r>
            <a:r>
              <a:rPr kumimoji="0" lang="en-US" altLang="zh-CN" sz="2800"/>
              <a:t>.</a:t>
            </a:r>
          </a:p>
        </p:txBody>
      </p:sp>
      <p:grpSp>
        <p:nvGrpSpPr>
          <p:cNvPr id="20" name="Group 72"/>
          <p:cNvGrpSpPr>
            <a:grpSpLocks/>
          </p:cNvGrpSpPr>
          <p:nvPr/>
        </p:nvGrpSpPr>
        <p:grpSpPr bwMode="auto">
          <a:xfrm>
            <a:off x="1143000" y="5257800"/>
            <a:ext cx="762000" cy="762000"/>
            <a:chOff x="4032" y="3408"/>
            <a:chExt cx="480" cy="480"/>
          </a:xfrm>
        </p:grpSpPr>
        <p:sp>
          <p:nvSpPr>
            <p:cNvPr id="26631" name="Oval 73"/>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6632" name="Rectangle 74"/>
            <p:cNvSpPr>
              <a:spLocks noChangeArrowheads="1"/>
            </p:cNvSpPr>
            <p:nvPr/>
          </p:nvSpPr>
          <p:spPr bwMode="auto">
            <a:xfrm>
              <a:off x="4032" y="350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a:t>
              </a:r>
            </a:p>
          </p:txBody>
        </p:sp>
      </p:grpSp>
      <p:sp>
        <p:nvSpPr>
          <p:cNvPr id="255051" name="Text Box 75"/>
          <p:cNvSpPr txBox="1">
            <a:spLocks noChangeArrowheads="1"/>
          </p:cNvSpPr>
          <p:nvPr/>
        </p:nvSpPr>
        <p:spPr bwMode="auto">
          <a:xfrm>
            <a:off x="2971800" y="5638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a right end point.</a:t>
            </a:r>
          </a:p>
        </p:txBody>
      </p:sp>
      <p:sp>
        <p:nvSpPr>
          <p:cNvPr id="255052" name="Text Box 76"/>
          <p:cNvSpPr txBox="1">
            <a:spLocks noChangeArrowheads="1"/>
          </p:cNvSpPr>
          <p:nvPr/>
        </p:nvSpPr>
        <p:spPr bwMode="auto">
          <a:xfrm>
            <a:off x="2971800" y="6172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max heap.</a:t>
            </a:r>
          </a:p>
        </p:txBody>
      </p:sp>
    </p:spTree>
    <p:extLst>
      <p:ext uri="{BB962C8B-B14F-4D97-AF65-F5344CB8AC3E}">
        <p14:creationId xmlns:p14="http://schemas.microsoft.com/office/powerpoint/2010/main" val="436972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5047"/>
                                        </p:tgtEl>
                                        <p:attrNameLst>
                                          <p:attrName>style.visibility</p:attrName>
                                        </p:attrNameLst>
                                      </p:cBhvr>
                                      <p:to>
                                        <p:strVal val="visible"/>
                                      </p:to>
                                    </p:set>
                                    <p:anim calcmode="lin" valueType="num">
                                      <p:cBhvr additive="base">
                                        <p:cTn id="13" dur="500" fill="hold"/>
                                        <p:tgtEl>
                                          <p:spTgt spid="255047"/>
                                        </p:tgtEl>
                                        <p:attrNameLst>
                                          <p:attrName>ppt_x</p:attrName>
                                        </p:attrNameLst>
                                      </p:cBhvr>
                                      <p:tavLst>
                                        <p:tav tm="0">
                                          <p:val>
                                            <p:strVal val="0-#ppt_w/2"/>
                                          </p:val>
                                        </p:tav>
                                        <p:tav tm="100000">
                                          <p:val>
                                            <p:strVal val="#ppt_x"/>
                                          </p:val>
                                        </p:tav>
                                      </p:tavLst>
                                    </p:anim>
                                    <p:anim calcmode="lin" valueType="num">
                                      <p:cBhvr additive="base">
                                        <p:cTn id="14" dur="500" fill="hold"/>
                                        <p:tgtEl>
                                          <p:spTgt spid="2550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5051"/>
                                        </p:tgtEl>
                                        <p:attrNameLst>
                                          <p:attrName>style.visibility</p:attrName>
                                        </p:attrNameLst>
                                      </p:cBhvr>
                                      <p:to>
                                        <p:strVal val="visible"/>
                                      </p:to>
                                    </p:set>
                                    <p:anim calcmode="lin" valueType="num">
                                      <p:cBhvr additive="base">
                                        <p:cTn id="23" dur="500" fill="hold"/>
                                        <p:tgtEl>
                                          <p:spTgt spid="255051"/>
                                        </p:tgtEl>
                                        <p:attrNameLst>
                                          <p:attrName>ppt_x</p:attrName>
                                        </p:attrNameLst>
                                      </p:cBhvr>
                                      <p:tavLst>
                                        <p:tav tm="0">
                                          <p:val>
                                            <p:strVal val="0-#ppt_w/2"/>
                                          </p:val>
                                        </p:tav>
                                        <p:tav tm="100000">
                                          <p:val>
                                            <p:strVal val="#ppt_x"/>
                                          </p:val>
                                        </p:tav>
                                      </p:tavLst>
                                    </p:anim>
                                    <p:anim calcmode="lin" valueType="num">
                                      <p:cBhvr additive="base">
                                        <p:cTn id="24" dur="500" fill="hold"/>
                                        <p:tgtEl>
                                          <p:spTgt spid="2550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5052"/>
                                        </p:tgtEl>
                                        <p:attrNameLst>
                                          <p:attrName>style.visibility</p:attrName>
                                        </p:attrNameLst>
                                      </p:cBhvr>
                                      <p:to>
                                        <p:strVal val="visible"/>
                                      </p:to>
                                    </p:set>
                                    <p:anim calcmode="lin" valueType="num">
                                      <p:cBhvr additive="base">
                                        <p:cTn id="29" dur="500" fill="hold"/>
                                        <p:tgtEl>
                                          <p:spTgt spid="255052"/>
                                        </p:tgtEl>
                                        <p:attrNameLst>
                                          <p:attrName>ppt_x</p:attrName>
                                        </p:attrNameLst>
                                      </p:cBhvr>
                                      <p:tavLst>
                                        <p:tav tm="0">
                                          <p:val>
                                            <p:strVal val="0-#ppt_w/2"/>
                                          </p:val>
                                        </p:tav>
                                        <p:tav tm="100000">
                                          <p:val>
                                            <p:strVal val="#ppt_x"/>
                                          </p:val>
                                        </p:tav>
                                      </p:tavLst>
                                    </p:anim>
                                    <p:anim calcmode="lin" valueType="num">
                                      <p:cBhvr additive="base">
                                        <p:cTn id="30" dur="500" fill="hold"/>
                                        <p:tgtEl>
                                          <p:spTgt spid="255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47" grpId="0" autoUpdateAnimBg="0"/>
      <p:bldP spid="255051" grpId="0" autoUpdateAnimBg="0"/>
      <p:bldP spid="25505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After 82 Inserted</a:t>
            </a:r>
          </a:p>
        </p:txBody>
      </p:sp>
      <p:grpSp>
        <p:nvGrpSpPr>
          <p:cNvPr id="2" name="Group 3"/>
          <p:cNvGrpSpPr>
            <a:grpSpLocks/>
          </p:cNvGrpSpPr>
          <p:nvPr/>
        </p:nvGrpSpPr>
        <p:grpSpPr bwMode="auto">
          <a:xfrm>
            <a:off x="228600" y="1143000"/>
            <a:ext cx="8686800" cy="4876800"/>
            <a:chOff x="144" y="720"/>
            <a:chExt cx="5472" cy="3072"/>
          </a:xfrm>
        </p:grpSpPr>
        <p:sp>
          <p:nvSpPr>
            <p:cNvPr id="28675"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6"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7"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8"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79"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0"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1"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2"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3"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4"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5"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6"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7"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8"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89"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690"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8691" name="Group 20"/>
            <p:cNvGrpSpPr>
              <a:grpSpLocks/>
            </p:cNvGrpSpPr>
            <p:nvPr/>
          </p:nvGrpSpPr>
          <p:grpSpPr bwMode="auto">
            <a:xfrm>
              <a:off x="144" y="3312"/>
              <a:ext cx="480" cy="480"/>
              <a:chOff x="144" y="3312"/>
              <a:chExt cx="480" cy="480"/>
            </a:xfrm>
          </p:grpSpPr>
          <p:sp>
            <p:nvSpPr>
              <p:cNvPr id="28740"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41"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8692" name="Group 23"/>
            <p:cNvGrpSpPr>
              <a:grpSpLocks/>
            </p:cNvGrpSpPr>
            <p:nvPr/>
          </p:nvGrpSpPr>
          <p:grpSpPr bwMode="auto">
            <a:xfrm>
              <a:off x="720" y="3312"/>
              <a:ext cx="480" cy="480"/>
              <a:chOff x="144" y="3312"/>
              <a:chExt cx="480" cy="480"/>
            </a:xfrm>
          </p:grpSpPr>
          <p:sp>
            <p:nvSpPr>
              <p:cNvPr id="28738"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9"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35,60</a:t>
                </a:r>
              </a:p>
            </p:txBody>
          </p:sp>
        </p:grpSp>
        <p:grpSp>
          <p:nvGrpSpPr>
            <p:cNvPr id="28693" name="Group 26"/>
            <p:cNvGrpSpPr>
              <a:grpSpLocks/>
            </p:cNvGrpSpPr>
            <p:nvPr/>
          </p:nvGrpSpPr>
          <p:grpSpPr bwMode="auto">
            <a:xfrm>
              <a:off x="480" y="2544"/>
              <a:ext cx="480" cy="480"/>
              <a:chOff x="144" y="3312"/>
              <a:chExt cx="480" cy="480"/>
            </a:xfrm>
          </p:grpSpPr>
          <p:sp>
            <p:nvSpPr>
              <p:cNvPr id="28736"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7"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28694" name="Group 29"/>
            <p:cNvGrpSpPr>
              <a:grpSpLocks/>
            </p:cNvGrpSpPr>
            <p:nvPr/>
          </p:nvGrpSpPr>
          <p:grpSpPr bwMode="auto">
            <a:xfrm>
              <a:off x="1056" y="2544"/>
              <a:ext cx="480" cy="480"/>
              <a:chOff x="144" y="3312"/>
              <a:chExt cx="480" cy="480"/>
            </a:xfrm>
          </p:grpSpPr>
          <p:sp>
            <p:nvSpPr>
              <p:cNvPr id="28734"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5"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8695" name="Group 32"/>
            <p:cNvGrpSpPr>
              <a:grpSpLocks/>
            </p:cNvGrpSpPr>
            <p:nvPr/>
          </p:nvGrpSpPr>
          <p:grpSpPr bwMode="auto">
            <a:xfrm>
              <a:off x="1632" y="2544"/>
              <a:ext cx="480" cy="480"/>
              <a:chOff x="144" y="3312"/>
              <a:chExt cx="480" cy="480"/>
            </a:xfrm>
          </p:grpSpPr>
          <p:sp>
            <p:nvSpPr>
              <p:cNvPr id="28732"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3"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8696" name="Group 35"/>
            <p:cNvGrpSpPr>
              <a:grpSpLocks/>
            </p:cNvGrpSpPr>
            <p:nvPr/>
          </p:nvGrpSpPr>
          <p:grpSpPr bwMode="auto">
            <a:xfrm>
              <a:off x="2208" y="2544"/>
              <a:ext cx="480" cy="480"/>
              <a:chOff x="144" y="3312"/>
              <a:chExt cx="480" cy="480"/>
            </a:xfrm>
          </p:grpSpPr>
          <p:sp>
            <p:nvSpPr>
              <p:cNvPr id="28730"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31"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8697" name="Group 38"/>
            <p:cNvGrpSpPr>
              <a:grpSpLocks/>
            </p:cNvGrpSpPr>
            <p:nvPr/>
          </p:nvGrpSpPr>
          <p:grpSpPr bwMode="auto">
            <a:xfrm>
              <a:off x="3072" y="2544"/>
              <a:ext cx="480" cy="480"/>
              <a:chOff x="144" y="3312"/>
              <a:chExt cx="480" cy="480"/>
            </a:xfrm>
          </p:grpSpPr>
          <p:sp>
            <p:nvSpPr>
              <p:cNvPr id="28728"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9"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8698" name="Group 41"/>
            <p:cNvGrpSpPr>
              <a:grpSpLocks/>
            </p:cNvGrpSpPr>
            <p:nvPr/>
          </p:nvGrpSpPr>
          <p:grpSpPr bwMode="auto">
            <a:xfrm>
              <a:off x="3600" y="2544"/>
              <a:ext cx="480" cy="480"/>
              <a:chOff x="144" y="3312"/>
              <a:chExt cx="480" cy="480"/>
            </a:xfrm>
          </p:grpSpPr>
          <p:sp>
            <p:nvSpPr>
              <p:cNvPr id="28726"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7"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8699" name="Group 44"/>
            <p:cNvGrpSpPr>
              <a:grpSpLocks/>
            </p:cNvGrpSpPr>
            <p:nvPr/>
          </p:nvGrpSpPr>
          <p:grpSpPr bwMode="auto">
            <a:xfrm>
              <a:off x="4560" y="2544"/>
              <a:ext cx="480" cy="480"/>
              <a:chOff x="144" y="3312"/>
              <a:chExt cx="480" cy="480"/>
            </a:xfrm>
          </p:grpSpPr>
          <p:sp>
            <p:nvSpPr>
              <p:cNvPr id="28724"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5"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8700" name="Group 47"/>
            <p:cNvGrpSpPr>
              <a:grpSpLocks/>
            </p:cNvGrpSpPr>
            <p:nvPr/>
          </p:nvGrpSpPr>
          <p:grpSpPr bwMode="auto">
            <a:xfrm>
              <a:off x="5136" y="2544"/>
              <a:ext cx="480" cy="480"/>
              <a:chOff x="144" y="3312"/>
              <a:chExt cx="480" cy="480"/>
            </a:xfrm>
          </p:grpSpPr>
          <p:sp>
            <p:nvSpPr>
              <p:cNvPr id="28722"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3"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8701" name="Group 50"/>
            <p:cNvGrpSpPr>
              <a:grpSpLocks/>
            </p:cNvGrpSpPr>
            <p:nvPr/>
          </p:nvGrpSpPr>
          <p:grpSpPr bwMode="auto">
            <a:xfrm>
              <a:off x="4896" y="1824"/>
              <a:ext cx="480" cy="480"/>
              <a:chOff x="144" y="3312"/>
              <a:chExt cx="480" cy="480"/>
            </a:xfrm>
          </p:grpSpPr>
          <p:sp>
            <p:nvSpPr>
              <p:cNvPr id="28720"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21"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8702" name="Group 53"/>
            <p:cNvGrpSpPr>
              <a:grpSpLocks/>
            </p:cNvGrpSpPr>
            <p:nvPr/>
          </p:nvGrpSpPr>
          <p:grpSpPr bwMode="auto">
            <a:xfrm>
              <a:off x="3408" y="1872"/>
              <a:ext cx="480" cy="480"/>
              <a:chOff x="144" y="3312"/>
              <a:chExt cx="480" cy="480"/>
            </a:xfrm>
          </p:grpSpPr>
          <p:sp>
            <p:nvSpPr>
              <p:cNvPr id="28718"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9"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8703" name="Group 56"/>
            <p:cNvGrpSpPr>
              <a:grpSpLocks/>
            </p:cNvGrpSpPr>
            <p:nvPr/>
          </p:nvGrpSpPr>
          <p:grpSpPr bwMode="auto">
            <a:xfrm>
              <a:off x="1920" y="1824"/>
              <a:ext cx="480" cy="480"/>
              <a:chOff x="144" y="3312"/>
              <a:chExt cx="480" cy="480"/>
            </a:xfrm>
          </p:grpSpPr>
          <p:sp>
            <p:nvSpPr>
              <p:cNvPr id="28716"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7"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8704" name="Group 59"/>
            <p:cNvGrpSpPr>
              <a:grpSpLocks/>
            </p:cNvGrpSpPr>
            <p:nvPr/>
          </p:nvGrpSpPr>
          <p:grpSpPr bwMode="auto">
            <a:xfrm>
              <a:off x="864" y="1872"/>
              <a:ext cx="480" cy="480"/>
              <a:chOff x="144" y="3312"/>
              <a:chExt cx="480" cy="480"/>
            </a:xfrm>
          </p:grpSpPr>
          <p:sp>
            <p:nvSpPr>
              <p:cNvPr id="28714"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5"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28705" name="Group 62"/>
            <p:cNvGrpSpPr>
              <a:grpSpLocks/>
            </p:cNvGrpSpPr>
            <p:nvPr/>
          </p:nvGrpSpPr>
          <p:grpSpPr bwMode="auto">
            <a:xfrm>
              <a:off x="1488" y="1344"/>
              <a:ext cx="480" cy="480"/>
              <a:chOff x="144" y="3312"/>
              <a:chExt cx="480" cy="480"/>
            </a:xfrm>
          </p:grpSpPr>
          <p:sp>
            <p:nvSpPr>
              <p:cNvPr id="28712"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3"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28706" name="Group 65"/>
            <p:cNvGrpSpPr>
              <a:grpSpLocks/>
            </p:cNvGrpSpPr>
            <p:nvPr/>
          </p:nvGrpSpPr>
          <p:grpSpPr bwMode="auto">
            <a:xfrm>
              <a:off x="4224" y="1392"/>
              <a:ext cx="480" cy="480"/>
              <a:chOff x="144" y="3312"/>
              <a:chExt cx="480" cy="480"/>
            </a:xfrm>
          </p:grpSpPr>
          <p:sp>
            <p:nvSpPr>
              <p:cNvPr id="28710"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11"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8707" name="Group 68"/>
            <p:cNvGrpSpPr>
              <a:grpSpLocks/>
            </p:cNvGrpSpPr>
            <p:nvPr/>
          </p:nvGrpSpPr>
          <p:grpSpPr bwMode="auto">
            <a:xfrm>
              <a:off x="2784" y="720"/>
              <a:ext cx="480" cy="480"/>
              <a:chOff x="144" y="3312"/>
              <a:chExt cx="480" cy="480"/>
            </a:xfrm>
          </p:grpSpPr>
          <p:sp>
            <p:nvSpPr>
              <p:cNvPr id="28708"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8709"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Tree>
    <p:extLst>
      <p:ext uri="{BB962C8B-B14F-4D97-AF65-F5344CB8AC3E}">
        <p14:creationId xmlns:p14="http://schemas.microsoft.com/office/powerpoint/2010/main" val="189115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5400" y="4648200"/>
            <a:ext cx="762000" cy="1371600"/>
            <a:chOff x="3360" y="3360"/>
            <a:chExt cx="480" cy="864"/>
          </a:xfrm>
        </p:grpSpPr>
        <p:sp>
          <p:nvSpPr>
            <p:cNvPr id="29766" name="Line 3"/>
            <p:cNvSpPr>
              <a:spLocks noChangeShapeType="1"/>
            </p:cNvSpPr>
            <p:nvPr/>
          </p:nvSpPr>
          <p:spPr bwMode="auto">
            <a:xfrm>
              <a:off x="3360" y="33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67" name="Oval 4"/>
            <p:cNvSpPr>
              <a:spLocks noChangeArrowheads="1"/>
            </p:cNvSpPr>
            <p:nvPr/>
          </p:nvSpPr>
          <p:spPr bwMode="auto">
            <a:xfrm>
              <a:off x="3360" y="3744"/>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grpSp>
      <p:grpSp>
        <p:nvGrpSpPr>
          <p:cNvPr id="3" name="Group 5"/>
          <p:cNvGrpSpPr>
            <a:grpSpLocks/>
          </p:cNvGrpSpPr>
          <p:nvPr/>
        </p:nvGrpSpPr>
        <p:grpSpPr bwMode="auto">
          <a:xfrm>
            <a:off x="228600" y="1143000"/>
            <a:ext cx="8686800" cy="4876800"/>
            <a:chOff x="144" y="720"/>
            <a:chExt cx="5472" cy="3072"/>
          </a:xfrm>
        </p:grpSpPr>
        <p:sp>
          <p:nvSpPr>
            <p:cNvPr id="29703" name="Line 6"/>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4" name="Line 7"/>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5" name="Line 8"/>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6" name="Line 9"/>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7" name="Line 10"/>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8" name="Line 11"/>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09" name="Line 12"/>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0" name="Line 13"/>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1" name="Line 14"/>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2" name="Line 15"/>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3" name="Line 16"/>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4" name="Line 17"/>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5" name="Line 18"/>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6" name="Line 19"/>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717" name="Line 20"/>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9718" name="Group 21"/>
            <p:cNvGrpSpPr>
              <a:grpSpLocks/>
            </p:cNvGrpSpPr>
            <p:nvPr/>
          </p:nvGrpSpPr>
          <p:grpSpPr bwMode="auto">
            <a:xfrm>
              <a:off x="144" y="3312"/>
              <a:ext cx="480" cy="480"/>
              <a:chOff x="144" y="3312"/>
              <a:chExt cx="480" cy="480"/>
            </a:xfrm>
          </p:grpSpPr>
          <p:sp>
            <p:nvSpPr>
              <p:cNvPr id="29764" name="Oval 2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65" name="Rectangle 2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29719" name="Group 24"/>
            <p:cNvGrpSpPr>
              <a:grpSpLocks/>
            </p:cNvGrpSpPr>
            <p:nvPr/>
          </p:nvGrpSpPr>
          <p:grpSpPr bwMode="auto">
            <a:xfrm>
              <a:off x="480" y="2544"/>
              <a:ext cx="480" cy="480"/>
              <a:chOff x="144" y="3312"/>
              <a:chExt cx="480" cy="480"/>
            </a:xfrm>
          </p:grpSpPr>
          <p:sp>
            <p:nvSpPr>
              <p:cNvPr id="29762" name="Oval 2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63" name="Rectangle 2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29720" name="Group 27"/>
            <p:cNvGrpSpPr>
              <a:grpSpLocks/>
            </p:cNvGrpSpPr>
            <p:nvPr/>
          </p:nvGrpSpPr>
          <p:grpSpPr bwMode="auto">
            <a:xfrm>
              <a:off x="1056" y="2544"/>
              <a:ext cx="480" cy="480"/>
              <a:chOff x="144" y="3312"/>
              <a:chExt cx="480" cy="480"/>
            </a:xfrm>
          </p:grpSpPr>
          <p:sp>
            <p:nvSpPr>
              <p:cNvPr id="29760" name="Oval 2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61" name="Rectangle 2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29721" name="Group 30"/>
            <p:cNvGrpSpPr>
              <a:grpSpLocks/>
            </p:cNvGrpSpPr>
            <p:nvPr/>
          </p:nvGrpSpPr>
          <p:grpSpPr bwMode="auto">
            <a:xfrm>
              <a:off x="1632" y="2544"/>
              <a:ext cx="480" cy="480"/>
              <a:chOff x="144" y="3312"/>
              <a:chExt cx="480" cy="480"/>
            </a:xfrm>
          </p:grpSpPr>
          <p:sp>
            <p:nvSpPr>
              <p:cNvPr id="29758" name="Oval 3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9" name="Rectangle 3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29722" name="Group 33"/>
            <p:cNvGrpSpPr>
              <a:grpSpLocks/>
            </p:cNvGrpSpPr>
            <p:nvPr/>
          </p:nvGrpSpPr>
          <p:grpSpPr bwMode="auto">
            <a:xfrm>
              <a:off x="2208" y="2544"/>
              <a:ext cx="480" cy="480"/>
              <a:chOff x="144" y="3312"/>
              <a:chExt cx="480" cy="480"/>
            </a:xfrm>
          </p:grpSpPr>
          <p:sp>
            <p:nvSpPr>
              <p:cNvPr id="29756" name="Oval 3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7" name="Rectangle 3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29723" name="Group 36"/>
            <p:cNvGrpSpPr>
              <a:grpSpLocks/>
            </p:cNvGrpSpPr>
            <p:nvPr/>
          </p:nvGrpSpPr>
          <p:grpSpPr bwMode="auto">
            <a:xfrm>
              <a:off x="3072" y="2544"/>
              <a:ext cx="480" cy="480"/>
              <a:chOff x="144" y="3312"/>
              <a:chExt cx="480" cy="480"/>
            </a:xfrm>
          </p:grpSpPr>
          <p:sp>
            <p:nvSpPr>
              <p:cNvPr id="29754" name="Oval 3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5" name="Rectangle 3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29724" name="Group 39"/>
            <p:cNvGrpSpPr>
              <a:grpSpLocks/>
            </p:cNvGrpSpPr>
            <p:nvPr/>
          </p:nvGrpSpPr>
          <p:grpSpPr bwMode="auto">
            <a:xfrm>
              <a:off x="3600" y="2544"/>
              <a:ext cx="480" cy="480"/>
              <a:chOff x="144" y="3312"/>
              <a:chExt cx="480" cy="480"/>
            </a:xfrm>
          </p:grpSpPr>
          <p:sp>
            <p:nvSpPr>
              <p:cNvPr id="29752" name="Oval 4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3" name="Rectangle 4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29725" name="Group 42"/>
            <p:cNvGrpSpPr>
              <a:grpSpLocks/>
            </p:cNvGrpSpPr>
            <p:nvPr/>
          </p:nvGrpSpPr>
          <p:grpSpPr bwMode="auto">
            <a:xfrm>
              <a:off x="4560" y="2544"/>
              <a:ext cx="480" cy="480"/>
              <a:chOff x="144" y="3312"/>
              <a:chExt cx="480" cy="480"/>
            </a:xfrm>
          </p:grpSpPr>
          <p:sp>
            <p:nvSpPr>
              <p:cNvPr id="29750" name="Oval 4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51" name="Rectangle 4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29726" name="Group 45"/>
            <p:cNvGrpSpPr>
              <a:grpSpLocks/>
            </p:cNvGrpSpPr>
            <p:nvPr/>
          </p:nvGrpSpPr>
          <p:grpSpPr bwMode="auto">
            <a:xfrm>
              <a:off x="5136" y="2544"/>
              <a:ext cx="480" cy="480"/>
              <a:chOff x="144" y="3312"/>
              <a:chExt cx="480" cy="480"/>
            </a:xfrm>
          </p:grpSpPr>
          <p:sp>
            <p:nvSpPr>
              <p:cNvPr id="29748" name="Oval 4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9" name="Rectangle 4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29727" name="Group 48"/>
            <p:cNvGrpSpPr>
              <a:grpSpLocks/>
            </p:cNvGrpSpPr>
            <p:nvPr/>
          </p:nvGrpSpPr>
          <p:grpSpPr bwMode="auto">
            <a:xfrm>
              <a:off x="4896" y="1824"/>
              <a:ext cx="480" cy="480"/>
              <a:chOff x="144" y="3312"/>
              <a:chExt cx="480" cy="480"/>
            </a:xfrm>
          </p:grpSpPr>
          <p:sp>
            <p:nvSpPr>
              <p:cNvPr id="29746" name="Oval 4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7" name="Rectangle 5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29728" name="Group 51"/>
            <p:cNvGrpSpPr>
              <a:grpSpLocks/>
            </p:cNvGrpSpPr>
            <p:nvPr/>
          </p:nvGrpSpPr>
          <p:grpSpPr bwMode="auto">
            <a:xfrm>
              <a:off x="3408" y="1872"/>
              <a:ext cx="480" cy="480"/>
              <a:chOff x="144" y="3312"/>
              <a:chExt cx="480" cy="480"/>
            </a:xfrm>
          </p:grpSpPr>
          <p:sp>
            <p:nvSpPr>
              <p:cNvPr id="29744" name="Oval 5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5" name="Rectangle 5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29729" name="Group 54"/>
            <p:cNvGrpSpPr>
              <a:grpSpLocks/>
            </p:cNvGrpSpPr>
            <p:nvPr/>
          </p:nvGrpSpPr>
          <p:grpSpPr bwMode="auto">
            <a:xfrm>
              <a:off x="1920" y="1824"/>
              <a:ext cx="480" cy="480"/>
              <a:chOff x="144" y="3312"/>
              <a:chExt cx="480" cy="480"/>
            </a:xfrm>
          </p:grpSpPr>
          <p:sp>
            <p:nvSpPr>
              <p:cNvPr id="29742" name="Oval 5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3" name="Rectangle 5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29730" name="Group 57"/>
            <p:cNvGrpSpPr>
              <a:grpSpLocks/>
            </p:cNvGrpSpPr>
            <p:nvPr/>
          </p:nvGrpSpPr>
          <p:grpSpPr bwMode="auto">
            <a:xfrm>
              <a:off x="864" y="1872"/>
              <a:ext cx="480" cy="480"/>
              <a:chOff x="144" y="3312"/>
              <a:chExt cx="480" cy="480"/>
            </a:xfrm>
          </p:grpSpPr>
          <p:sp>
            <p:nvSpPr>
              <p:cNvPr id="29740" name="Oval 5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41" name="Rectangle 5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29731" name="Group 60"/>
            <p:cNvGrpSpPr>
              <a:grpSpLocks/>
            </p:cNvGrpSpPr>
            <p:nvPr/>
          </p:nvGrpSpPr>
          <p:grpSpPr bwMode="auto">
            <a:xfrm>
              <a:off x="1488" y="1344"/>
              <a:ext cx="480" cy="480"/>
              <a:chOff x="144" y="3312"/>
              <a:chExt cx="480" cy="480"/>
            </a:xfrm>
          </p:grpSpPr>
          <p:sp>
            <p:nvSpPr>
              <p:cNvPr id="29738" name="Oval 6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39" name="Rectangle 6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29732" name="Group 63"/>
            <p:cNvGrpSpPr>
              <a:grpSpLocks/>
            </p:cNvGrpSpPr>
            <p:nvPr/>
          </p:nvGrpSpPr>
          <p:grpSpPr bwMode="auto">
            <a:xfrm>
              <a:off x="4224" y="1392"/>
              <a:ext cx="480" cy="480"/>
              <a:chOff x="144" y="3312"/>
              <a:chExt cx="480" cy="480"/>
            </a:xfrm>
          </p:grpSpPr>
          <p:sp>
            <p:nvSpPr>
              <p:cNvPr id="29736" name="Oval 6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37" name="Rectangle 6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29733" name="Group 66"/>
            <p:cNvGrpSpPr>
              <a:grpSpLocks/>
            </p:cNvGrpSpPr>
            <p:nvPr/>
          </p:nvGrpSpPr>
          <p:grpSpPr bwMode="auto">
            <a:xfrm>
              <a:off x="2784" y="720"/>
              <a:ext cx="480" cy="480"/>
              <a:chOff x="144" y="3312"/>
              <a:chExt cx="480" cy="480"/>
            </a:xfrm>
          </p:grpSpPr>
          <p:sp>
            <p:nvSpPr>
              <p:cNvPr id="29734" name="Oval 6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29735" name="Rectangle 6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9699" name="Rectangle 69"/>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One More Insert Example</a:t>
            </a:r>
          </a:p>
        </p:txBody>
      </p:sp>
      <p:sp>
        <p:nvSpPr>
          <p:cNvPr id="258118" name="Text Box 70"/>
          <p:cNvSpPr txBox="1">
            <a:spLocks noChangeArrowheads="1"/>
          </p:cNvSpPr>
          <p:nvPr/>
        </p:nvSpPr>
        <p:spPr bwMode="auto">
          <a:xfrm>
            <a:off x="2743200" y="5029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a:t>
            </a:r>
            <a:r>
              <a:rPr kumimoji="0" lang="en-US" altLang="zh-CN" sz="2800">
                <a:solidFill>
                  <a:srgbClr val="FF3300"/>
                </a:solidFill>
              </a:rPr>
              <a:t>8</a:t>
            </a:r>
            <a:r>
              <a:rPr kumimoji="0" lang="en-US" altLang="zh-CN" sz="2800"/>
              <a:t>.</a:t>
            </a:r>
          </a:p>
        </p:txBody>
      </p:sp>
      <p:sp>
        <p:nvSpPr>
          <p:cNvPr id="258119" name="Text Box 71"/>
          <p:cNvSpPr txBox="1">
            <a:spLocks noChangeArrowheads="1"/>
          </p:cNvSpPr>
          <p:nvPr/>
        </p:nvSpPr>
        <p:spPr bwMode="auto">
          <a:xfrm>
            <a:off x="2743200" y="5486400"/>
            <a:ext cx="5867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New element becomes both a left and a right end point.</a:t>
            </a:r>
          </a:p>
        </p:txBody>
      </p:sp>
      <p:sp>
        <p:nvSpPr>
          <p:cNvPr id="258120" name="Text Box 72"/>
          <p:cNvSpPr txBox="1">
            <a:spLocks noChangeArrowheads="1"/>
          </p:cNvSpPr>
          <p:nvPr/>
        </p:nvSpPr>
        <p:spPr bwMode="auto">
          <a:xfrm>
            <a:off x="2743200" y="6338888"/>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Insert new element into min heap.</a:t>
            </a:r>
          </a:p>
        </p:txBody>
      </p:sp>
    </p:spTree>
    <p:extLst>
      <p:ext uri="{BB962C8B-B14F-4D97-AF65-F5344CB8AC3E}">
        <p14:creationId xmlns:p14="http://schemas.microsoft.com/office/powerpoint/2010/main" val="1460513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8118"/>
                                        </p:tgtEl>
                                        <p:attrNameLst>
                                          <p:attrName>style.visibility</p:attrName>
                                        </p:attrNameLst>
                                      </p:cBhvr>
                                      <p:to>
                                        <p:strVal val="visible"/>
                                      </p:to>
                                    </p:set>
                                    <p:anim calcmode="lin" valueType="num">
                                      <p:cBhvr additive="base">
                                        <p:cTn id="19" dur="500" fill="hold"/>
                                        <p:tgtEl>
                                          <p:spTgt spid="258118"/>
                                        </p:tgtEl>
                                        <p:attrNameLst>
                                          <p:attrName>ppt_x</p:attrName>
                                        </p:attrNameLst>
                                      </p:cBhvr>
                                      <p:tavLst>
                                        <p:tav tm="0">
                                          <p:val>
                                            <p:strVal val="0-#ppt_w/2"/>
                                          </p:val>
                                        </p:tav>
                                        <p:tav tm="100000">
                                          <p:val>
                                            <p:strVal val="#ppt_x"/>
                                          </p:val>
                                        </p:tav>
                                      </p:tavLst>
                                    </p:anim>
                                    <p:anim calcmode="lin" valueType="num">
                                      <p:cBhvr additive="base">
                                        <p:cTn id="20" dur="500" fill="hold"/>
                                        <p:tgtEl>
                                          <p:spTgt spid="2581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8119"/>
                                        </p:tgtEl>
                                        <p:attrNameLst>
                                          <p:attrName>style.visibility</p:attrName>
                                        </p:attrNameLst>
                                      </p:cBhvr>
                                      <p:to>
                                        <p:strVal val="visible"/>
                                      </p:to>
                                    </p:set>
                                    <p:anim calcmode="lin" valueType="num">
                                      <p:cBhvr additive="base">
                                        <p:cTn id="25" dur="500" fill="hold"/>
                                        <p:tgtEl>
                                          <p:spTgt spid="258119"/>
                                        </p:tgtEl>
                                        <p:attrNameLst>
                                          <p:attrName>ppt_x</p:attrName>
                                        </p:attrNameLst>
                                      </p:cBhvr>
                                      <p:tavLst>
                                        <p:tav tm="0">
                                          <p:val>
                                            <p:strVal val="0-#ppt_w/2"/>
                                          </p:val>
                                        </p:tav>
                                        <p:tav tm="100000">
                                          <p:val>
                                            <p:strVal val="#ppt_x"/>
                                          </p:val>
                                        </p:tav>
                                      </p:tavLst>
                                    </p:anim>
                                    <p:anim calcmode="lin" valueType="num">
                                      <p:cBhvr additive="base">
                                        <p:cTn id="26" dur="500" fill="hold"/>
                                        <p:tgtEl>
                                          <p:spTgt spid="2581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8120"/>
                                        </p:tgtEl>
                                        <p:attrNameLst>
                                          <p:attrName>style.visibility</p:attrName>
                                        </p:attrNameLst>
                                      </p:cBhvr>
                                      <p:to>
                                        <p:strVal val="visible"/>
                                      </p:to>
                                    </p:set>
                                    <p:anim calcmode="lin" valueType="num">
                                      <p:cBhvr additive="base">
                                        <p:cTn id="31" dur="500" fill="hold"/>
                                        <p:tgtEl>
                                          <p:spTgt spid="258120"/>
                                        </p:tgtEl>
                                        <p:attrNameLst>
                                          <p:attrName>ppt_x</p:attrName>
                                        </p:attrNameLst>
                                      </p:cBhvr>
                                      <p:tavLst>
                                        <p:tav tm="0">
                                          <p:val>
                                            <p:strVal val="0-#ppt_w/2"/>
                                          </p:val>
                                        </p:tav>
                                        <p:tav tm="100000">
                                          <p:val>
                                            <p:strVal val="#ppt_x"/>
                                          </p:val>
                                        </p:tav>
                                      </p:tavLst>
                                    </p:anim>
                                    <p:anim calcmode="lin" valueType="num">
                                      <p:cBhvr additive="base">
                                        <p:cTn id="32" dur="500" fill="hold"/>
                                        <p:tgtEl>
                                          <p:spTgt spid="258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18" grpId="0" autoUpdateAnimBg="0"/>
      <p:bldP spid="258119" grpId="0" autoUpdateAnimBg="0"/>
      <p:bldP spid="2581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1143000"/>
            <a:ext cx="8686800" cy="4876800"/>
            <a:chOff x="144" y="720"/>
            <a:chExt cx="5472" cy="3072"/>
          </a:xfrm>
        </p:grpSpPr>
        <p:grpSp>
          <p:nvGrpSpPr>
            <p:cNvPr id="31747" name="Group 3"/>
            <p:cNvGrpSpPr>
              <a:grpSpLocks/>
            </p:cNvGrpSpPr>
            <p:nvPr/>
          </p:nvGrpSpPr>
          <p:grpSpPr bwMode="auto">
            <a:xfrm>
              <a:off x="816" y="2928"/>
              <a:ext cx="480" cy="864"/>
              <a:chOff x="816" y="2928"/>
              <a:chExt cx="480" cy="864"/>
            </a:xfrm>
          </p:grpSpPr>
          <p:sp>
            <p:nvSpPr>
              <p:cNvPr id="31812" name="Line 4"/>
              <p:cNvSpPr>
                <a:spLocks noChangeShapeType="1"/>
              </p:cNvSpPr>
              <p:nvPr/>
            </p:nvSpPr>
            <p:spPr bwMode="auto">
              <a:xfrm>
                <a:off x="816" y="292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813" name="Oval 5"/>
              <p:cNvSpPr>
                <a:spLocks noChangeArrowheads="1"/>
              </p:cNvSpPr>
              <p:nvPr/>
            </p:nvSpPr>
            <p:spPr bwMode="auto">
              <a:xfrm>
                <a:off x="816"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14" name="Rectangle 6"/>
              <p:cNvSpPr>
                <a:spLocks noChangeArrowheads="1"/>
              </p:cNvSpPr>
              <p:nvPr/>
            </p:nvSpPr>
            <p:spPr bwMode="auto">
              <a:xfrm>
                <a:off x="86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a:t>
                </a:r>
              </a:p>
            </p:txBody>
          </p:sp>
        </p:grpSp>
        <p:grpSp>
          <p:nvGrpSpPr>
            <p:cNvPr id="31748" name="Group 7"/>
            <p:cNvGrpSpPr>
              <a:grpSpLocks/>
            </p:cNvGrpSpPr>
            <p:nvPr/>
          </p:nvGrpSpPr>
          <p:grpSpPr bwMode="auto">
            <a:xfrm>
              <a:off x="144" y="720"/>
              <a:ext cx="5472" cy="3072"/>
              <a:chOff x="144" y="720"/>
              <a:chExt cx="5472" cy="3072"/>
            </a:xfrm>
          </p:grpSpPr>
          <p:sp>
            <p:nvSpPr>
              <p:cNvPr id="31749" name="Line 8"/>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0" name="Line 9"/>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1" name="Line 10"/>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2" name="Line 11"/>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3" name="Line 12"/>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4" name="Line 13"/>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5" name="Line 14"/>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6" name="Line 15"/>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7" name="Line 16"/>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8" name="Line 17"/>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59" name="Line 18"/>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0" name="Line 19"/>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1" name="Line 20"/>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2" name="Line 21"/>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63" name="Line 22"/>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1764" name="Group 23"/>
              <p:cNvGrpSpPr>
                <a:grpSpLocks/>
              </p:cNvGrpSpPr>
              <p:nvPr/>
            </p:nvGrpSpPr>
            <p:grpSpPr bwMode="auto">
              <a:xfrm>
                <a:off x="144" y="3312"/>
                <a:ext cx="480" cy="480"/>
                <a:chOff x="144" y="3312"/>
                <a:chExt cx="480" cy="480"/>
              </a:xfrm>
            </p:grpSpPr>
            <p:sp>
              <p:nvSpPr>
                <p:cNvPr id="31810"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11"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1765" name="Group 26"/>
              <p:cNvGrpSpPr>
                <a:grpSpLocks/>
              </p:cNvGrpSpPr>
              <p:nvPr/>
            </p:nvGrpSpPr>
            <p:grpSpPr bwMode="auto">
              <a:xfrm>
                <a:off x="480" y="2544"/>
                <a:ext cx="480" cy="480"/>
                <a:chOff x="144" y="3312"/>
                <a:chExt cx="480" cy="480"/>
              </a:xfrm>
            </p:grpSpPr>
            <p:sp>
              <p:nvSpPr>
                <p:cNvPr id="31808"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9"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20,70</a:t>
                  </a:r>
                </a:p>
              </p:txBody>
            </p:sp>
          </p:grpSp>
          <p:grpSp>
            <p:nvGrpSpPr>
              <p:cNvPr id="31766" name="Group 29"/>
              <p:cNvGrpSpPr>
                <a:grpSpLocks/>
              </p:cNvGrpSpPr>
              <p:nvPr/>
            </p:nvGrpSpPr>
            <p:grpSpPr bwMode="auto">
              <a:xfrm>
                <a:off x="1056" y="2544"/>
                <a:ext cx="480" cy="480"/>
                <a:chOff x="144" y="3312"/>
                <a:chExt cx="480" cy="480"/>
              </a:xfrm>
            </p:grpSpPr>
            <p:sp>
              <p:nvSpPr>
                <p:cNvPr id="31806"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7"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1767" name="Group 32"/>
              <p:cNvGrpSpPr>
                <a:grpSpLocks/>
              </p:cNvGrpSpPr>
              <p:nvPr/>
            </p:nvGrpSpPr>
            <p:grpSpPr bwMode="auto">
              <a:xfrm>
                <a:off x="1632" y="2544"/>
                <a:ext cx="480" cy="480"/>
                <a:chOff x="144" y="3312"/>
                <a:chExt cx="480" cy="480"/>
              </a:xfrm>
            </p:grpSpPr>
            <p:sp>
              <p:nvSpPr>
                <p:cNvPr id="31804"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5"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1768" name="Group 35"/>
              <p:cNvGrpSpPr>
                <a:grpSpLocks/>
              </p:cNvGrpSpPr>
              <p:nvPr/>
            </p:nvGrpSpPr>
            <p:grpSpPr bwMode="auto">
              <a:xfrm>
                <a:off x="2208" y="2544"/>
                <a:ext cx="480" cy="480"/>
                <a:chOff x="144" y="3312"/>
                <a:chExt cx="480" cy="480"/>
              </a:xfrm>
            </p:grpSpPr>
            <p:sp>
              <p:nvSpPr>
                <p:cNvPr id="31802"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3"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1769" name="Group 38"/>
              <p:cNvGrpSpPr>
                <a:grpSpLocks/>
              </p:cNvGrpSpPr>
              <p:nvPr/>
            </p:nvGrpSpPr>
            <p:grpSpPr bwMode="auto">
              <a:xfrm>
                <a:off x="3072" y="2544"/>
                <a:ext cx="480" cy="480"/>
                <a:chOff x="144" y="3312"/>
                <a:chExt cx="480" cy="480"/>
              </a:xfrm>
            </p:grpSpPr>
            <p:sp>
              <p:nvSpPr>
                <p:cNvPr id="31800"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801"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1770" name="Group 41"/>
              <p:cNvGrpSpPr>
                <a:grpSpLocks/>
              </p:cNvGrpSpPr>
              <p:nvPr/>
            </p:nvGrpSpPr>
            <p:grpSpPr bwMode="auto">
              <a:xfrm>
                <a:off x="3600" y="2544"/>
                <a:ext cx="480" cy="480"/>
                <a:chOff x="144" y="3312"/>
                <a:chExt cx="480" cy="480"/>
              </a:xfrm>
            </p:grpSpPr>
            <p:sp>
              <p:nvSpPr>
                <p:cNvPr id="31798"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9"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1771" name="Group 44"/>
              <p:cNvGrpSpPr>
                <a:grpSpLocks/>
              </p:cNvGrpSpPr>
              <p:nvPr/>
            </p:nvGrpSpPr>
            <p:grpSpPr bwMode="auto">
              <a:xfrm>
                <a:off x="4560" y="2544"/>
                <a:ext cx="480" cy="480"/>
                <a:chOff x="144" y="3312"/>
                <a:chExt cx="480" cy="480"/>
              </a:xfrm>
            </p:grpSpPr>
            <p:sp>
              <p:nvSpPr>
                <p:cNvPr id="31796"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7"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1772" name="Group 47"/>
              <p:cNvGrpSpPr>
                <a:grpSpLocks/>
              </p:cNvGrpSpPr>
              <p:nvPr/>
            </p:nvGrpSpPr>
            <p:grpSpPr bwMode="auto">
              <a:xfrm>
                <a:off x="5136" y="2544"/>
                <a:ext cx="480" cy="480"/>
                <a:chOff x="144" y="3312"/>
                <a:chExt cx="480" cy="480"/>
              </a:xfrm>
            </p:grpSpPr>
            <p:sp>
              <p:nvSpPr>
                <p:cNvPr id="31794"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5"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1773" name="Group 50"/>
              <p:cNvGrpSpPr>
                <a:grpSpLocks/>
              </p:cNvGrpSpPr>
              <p:nvPr/>
            </p:nvGrpSpPr>
            <p:grpSpPr bwMode="auto">
              <a:xfrm>
                <a:off x="4896" y="1824"/>
                <a:ext cx="480" cy="480"/>
                <a:chOff x="144" y="3312"/>
                <a:chExt cx="480" cy="480"/>
              </a:xfrm>
            </p:grpSpPr>
            <p:sp>
              <p:nvSpPr>
                <p:cNvPr id="31792"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3"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1774" name="Group 53"/>
              <p:cNvGrpSpPr>
                <a:grpSpLocks/>
              </p:cNvGrpSpPr>
              <p:nvPr/>
            </p:nvGrpSpPr>
            <p:grpSpPr bwMode="auto">
              <a:xfrm>
                <a:off x="3408" y="1872"/>
                <a:ext cx="480" cy="480"/>
                <a:chOff x="144" y="3312"/>
                <a:chExt cx="480" cy="480"/>
              </a:xfrm>
            </p:grpSpPr>
            <p:sp>
              <p:nvSpPr>
                <p:cNvPr id="31790"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91"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1775" name="Group 56"/>
              <p:cNvGrpSpPr>
                <a:grpSpLocks/>
              </p:cNvGrpSpPr>
              <p:nvPr/>
            </p:nvGrpSpPr>
            <p:grpSpPr bwMode="auto">
              <a:xfrm>
                <a:off x="1920" y="1824"/>
                <a:ext cx="480" cy="480"/>
                <a:chOff x="144" y="3312"/>
                <a:chExt cx="480" cy="480"/>
              </a:xfrm>
            </p:grpSpPr>
            <p:sp>
              <p:nvSpPr>
                <p:cNvPr id="31788"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9"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1776" name="Group 59"/>
              <p:cNvGrpSpPr>
                <a:grpSpLocks/>
              </p:cNvGrpSpPr>
              <p:nvPr/>
            </p:nvGrpSpPr>
            <p:grpSpPr bwMode="auto">
              <a:xfrm>
                <a:off x="864" y="1872"/>
                <a:ext cx="480" cy="480"/>
                <a:chOff x="144" y="3312"/>
                <a:chExt cx="480" cy="480"/>
              </a:xfrm>
            </p:grpSpPr>
            <p:sp>
              <p:nvSpPr>
                <p:cNvPr id="31786"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7"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15,80</a:t>
                  </a:r>
                </a:p>
              </p:txBody>
            </p:sp>
          </p:grpSp>
          <p:grpSp>
            <p:nvGrpSpPr>
              <p:cNvPr id="31777" name="Group 62"/>
              <p:cNvGrpSpPr>
                <a:grpSpLocks/>
              </p:cNvGrpSpPr>
              <p:nvPr/>
            </p:nvGrpSpPr>
            <p:grpSpPr bwMode="auto">
              <a:xfrm>
                <a:off x="1488" y="1344"/>
                <a:ext cx="480" cy="480"/>
                <a:chOff x="144" y="3312"/>
                <a:chExt cx="480" cy="480"/>
              </a:xfrm>
            </p:grpSpPr>
            <p:sp>
              <p:nvSpPr>
                <p:cNvPr id="31784"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5"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10,82</a:t>
                  </a:r>
                </a:p>
              </p:txBody>
            </p:sp>
          </p:grpSp>
          <p:grpSp>
            <p:nvGrpSpPr>
              <p:cNvPr id="31778" name="Group 65"/>
              <p:cNvGrpSpPr>
                <a:grpSpLocks/>
              </p:cNvGrpSpPr>
              <p:nvPr/>
            </p:nvGrpSpPr>
            <p:grpSpPr bwMode="auto">
              <a:xfrm>
                <a:off x="4224" y="1392"/>
                <a:ext cx="480" cy="480"/>
                <a:chOff x="144" y="3312"/>
                <a:chExt cx="480" cy="480"/>
              </a:xfrm>
            </p:grpSpPr>
            <p:sp>
              <p:nvSpPr>
                <p:cNvPr id="31782"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3"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1779" name="Group 68"/>
              <p:cNvGrpSpPr>
                <a:grpSpLocks/>
              </p:cNvGrpSpPr>
              <p:nvPr/>
            </p:nvGrpSpPr>
            <p:grpSpPr bwMode="auto">
              <a:xfrm>
                <a:off x="2784" y="720"/>
                <a:ext cx="480" cy="480"/>
                <a:chOff x="144" y="3312"/>
                <a:chExt cx="480" cy="480"/>
              </a:xfrm>
            </p:grpSpPr>
            <p:sp>
              <p:nvSpPr>
                <p:cNvPr id="31780"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1781" name="Rectangle 70"/>
                <p:cNvSpPr>
                  <a:spLocks noChangeArrowheads="1"/>
                </p:cNvSpPr>
                <p:nvPr/>
              </p:nvSpPr>
              <p:spPr bwMode="auto">
                <a:xfrm>
                  <a:off x="144" y="340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8,90</a:t>
                  </a:r>
                </a:p>
              </p:txBody>
            </p:sp>
          </p:grpSp>
        </p:grpSp>
      </p:grpSp>
      <p:sp>
        <p:nvSpPr>
          <p:cNvPr id="31746" name="Rectangle 71"/>
          <p:cNvSpPr>
            <a:spLocks noGrp="1" noChangeArrowheads="1"/>
          </p:cNvSpPr>
          <p:nvPr>
            <p:ph type="ctrTitle"/>
          </p:nvPr>
        </p:nvSpPr>
        <p:spPr>
          <a:xfrm>
            <a:off x="762000" y="0"/>
            <a:ext cx="7772400" cy="990600"/>
          </a:xfrm>
          <a:noFill/>
        </p:spPr>
        <p:txBody>
          <a:bodyPr lIns="92075" tIns="46038" rIns="92075" bIns="46038"/>
          <a:lstStyle/>
          <a:p>
            <a:pPr eaLnBrk="1" hangingPunct="1"/>
            <a:r>
              <a:rPr kumimoji="0" lang="en-US" altLang="zh-CN">
                <a:ea typeface="宋体" charset="-122"/>
              </a:rPr>
              <a:t>After 8 Is Inserted</a:t>
            </a:r>
          </a:p>
        </p:txBody>
      </p:sp>
    </p:spTree>
    <p:extLst>
      <p:ext uri="{BB962C8B-B14F-4D97-AF65-F5344CB8AC3E}">
        <p14:creationId xmlns:p14="http://schemas.microsoft.com/office/powerpoint/2010/main" val="1671506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kumimoji="0" lang="en-US" altLang="zh-CN">
                <a:ea typeface="宋体" charset="-122"/>
              </a:rPr>
              <a:t>Remove Min Element</a:t>
            </a:r>
          </a:p>
        </p:txBody>
      </p:sp>
      <p:sp>
        <p:nvSpPr>
          <p:cNvPr id="261123" name="Rectangle 3"/>
          <p:cNvSpPr>
            <a:spLocks noGrp="1" noChangeArrowheads="1"/>
          </p:cNvSpPr>
          <p:nvPr>
            <p:ph type="body" idx="1"/>
          </p:nvPr>
        </p:nvSpPr>
        <p:spPr>
          <a:xfrm>
            <a:off x="381000" y="1447800"/>
            <a:ext cx="8534400" cy="2590800"/>
          </a:xfrm>
        </p:spPr>
        <p:txBody>
          <a:bodyPr/>
          <a:lstStyle/>
          <a:p>
            <a:pPr eaLnBrk="1" hangingPunct="1"/>
            <a:r>
              <a:rPr kumimoji="0" lang="en-US" altLang="zh-CN">
                <a:solidFill>
                  <a:srgbClr val="FF3300"/>
                </a:solidFill>
                <a:ea typeface="宋体" charset="-122"/>
              </a:rPr>
              <a:t>n = 0</a:t>
            </a:r>
            <a:r>
              <a:rPr kumimoji="0" lang="en-US" altLang="zh-CN">
                <a:solidFill>
                  <a:schemeClr val="hlink"/>
                </a:solidFill>
                <a:ea typeface="宋体" charset="-122"/>
              </a:rPr>
              <a:t> </a:t>
            </a:r>
            <a:r>
              <a:rPr kumimoji="0" lang="en-US" altLang="zh-CN">
                <a:solidFill>
                  <a:schemeClr val="accent2"/>
                </a:solidFill>
                <a:ea typeface="宋体" charset="-122"/>
              </a:rPr>
              <a:t>=&gt;</a:t>
            </a:r>
            <a:r>
              <a:rPr kumimoji="0" lang="en-US" altLang="zh-CN">
                <a:ea typeface="宋体" charset="-122"/>
              </a:rPr>
              <a:t> fail.</a:t>
            </a:r>
          </a:p>
          <a:p>
            <a:pPr eaLnBrk="1" hangingPunct="1"/>
            <a:r>
              <a:rPr kumimoji="0" lang="en-US" altLang="zh-CN">
                <a:solidFill>
                  <a:srgbClr val="FF3300"/>
                </a:solidFill>
                <a:ea typeface="宋体" charset="-122"/>
              </a:rPr>
              <a:t>n = 1</a:t>
            </a:r>
            <a:r>
              <a:rPr kumimoji="0" lang="en-US" altLang="zh-CN">
                <a:solidFill>
                  <a:schemeClr val="accent2"/>
                </a:solidFill>
                <a:ea typeface="宋体" charset="-122"/>
              </a:rPr>
              <a:t> =&gt; </a:t>
            </a:r>
            <a:r>
              <a:rPr kumimoji="0" lang="en-US" altLang="zh-CN">
                <a:ea typeface="宋体" charset="-122"/>
              </a:rPr>
              <a:t>heap becomes empty.</a:t>
            </a:r>
          </a:p>
          <a:p>
            <a:pPr eaLnBrk="1" hangingPunct="1"/>
            <a:r>
              <a:rPr kumimoji="0" lang="en-US" altLang="zh-CN">
                <a:solidFill>
                  <a:srgbClr val="FF3300"/>
                </a:solidFill>
                <a:ea typeface="宋体" charset="-122"/>
              </a:rPr>
              <a:t>n = 2</a:t>
            </a:r>
            <a:r>
              <a:rPr kumimoji="0" lang="en-US" altLang="zh-CN">
                <a:solidFill>
                  <a:schemeClr val="hlink"/>
                </a:solidFill>
                <a:ea typeface="宋体" charset="-122"/>
              </a:rPr>
              <a:t> </a:t>
            </a:r>
            <a:r>
              <a:rPr kumimoji="0" lang="en-US" altLang="zh-CN">
                <a:solidFill>
                  <a:schemeClr val="accent2"/>
                </a:solidFill>
                <a:ea typeface="宋体" charset="-122"/>
              </a:rPr>
              <a:t>=&gt;</a:t>
            </a:r>
            <a:r>
              <a:rPr kumimoji="0" lang="en-US" altLang="zh-CN">
                <a:ea typeface="宋体" charset="-122"/>
              </a:rPr>
              <a:t> only one node, take out left end point.</a:t>
            </a:r>
          </a:p>
          <a:p>
            <a:pPr eaLnBrk="1" hangingPunct="1"/>
            <a:r>
              <a:rPr kumimoji="0" lang="en-US" altLang="zh-CN">
                <a:solidFill>
                  <a:srgbClr val="FF3300"/>
                </a:solidFill>
                <a:ea typeface="宋体" charset="-122"/>
              </a:rPr>
              <a:t>n &gt; 2</a:t>
            </a:r>
            <a:r>
              <a:rPr kumimoji="0" lang="en-US" altLang="zh-CN">
                <a:solidFill>
                  <a:schemeClr val="hlink"/>
                </a:solidFill>
                <a:ea typeface="宋体" charset="-122"/>
              </a:rPr>
              <a:t> </a:t>
            </a:r>
            <a:r>
              <a:rPr kumimoji="0" lang="en-US" altLang="zh-CN">
                <a:solidFill>
                  <a:schemeClr val="accent2"/>
                </a:solidFill>
                <a:ea typeface="宋体" charset="-122"/>
              </a:rPr>
              <a:t>=&gt;</a:t>
            </a:r>
            <a:r>
              <a:rPr kumimoji="0" lang="en-US" altLang="zh-CN">
                <a:solidFill>
                  <a:schemeClr val="hlink"/>
                </a:solidFill>
                <a:ea typeface="宋体" charset="-122"/>
              </a:rPr>
              <a:t> </a:t>
            </a:r>
            <a:r>
              <a:rPr kumimoji="0" lang="en-US" altLang="zh-CN">
                <a:ea typeface="宋体" charset="-122"/>
              </a:rPr>
              <a:t>not as simple.</a:t>
            </a:r>
          </a:p>
        </p:txBody>
      </p:sp>
    </p:spTree>
    <p:extLst>
      <p:ext uri="{BB962C8B-B14F-4D97-AF65-F5344CB8AC3E}">
        <p14:creationId xmlns:p14="http://schemas.microsoft.com/office/powerpoint/2010/main" val="1976695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1123">
                                            <p:txEl>
                                              <p:pRg st="1" end="1"/>
                                            </p:txEl>
                                          </p:spTgt>
                                        </p:tgtEl>
                                        <p:attrNameLst>
                                          <p:attrName>style.visibility</p:attrName>
                                        </p:attrNameLst>
                                      </p:cBhvr>
                                      <p:to>
                                        <p:strVal val="visible"/>
                                      </p:to>
                                    </p:set>
                                    <p:anim calcmode="lin" valueType="num">
                                      <p:cBhvr additive="base">
                                        <p:cTn id="13" dur="500" fill="hold"/>
                                        <p:tgtEl>
                                          <p:spTgt spid="261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1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1123">
                                            <p:txEl>
                                              <p:pRg st="2" end="2"/>
                                            </p:txEl>
                                          </p:spTgt>
                                        </p:tgtEl>
                                        <p:attrNameLst>
                                          <p:attrName>style.visibility</p:attrName>
                                        </p:attrNameLst>
                                      </p:cBhvr>
                                      <p:to>
                                        <p:strVal val="visible"/>
                                      </p:to>
                                    </p:set>
                                    <p:anim calcmode="lin" valueType="num">
                                      <p:cBhvr additive="base">
                                        <p:cTn id="19" dur="500" fill="hold"/>
                                        <p:tgtEl>
                                          <p:spTgt spid="261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1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1123">
                                            <p:txEl>
                                              <p:pRg st="3" end="3"/>
                                            </p:txEl>
                                          </p:spTgt>
                                        </p:tgtEl>
                                        <p:attrNameLst>
                                          <p:attrName>style.visibility</p:attrName>
                                        </p:attrNameLst>
                                      </p:cBhvr>
                                      <p:to>
                                        <p:strVal val="visible"/>
                                      </p:to>
                                    </p:set>
                                    <p:anim calcmode="lin" valueType="num">
                                      <p:cBhvr additive="base">
                                        <p:cTn id="25" dur="500" fill="hold"/>
                                        <p:tgtEl>
                                          <p:spTgt spid="261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11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3"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grpSp>
        <p:nvGrpSpPr>
          <p:cNvPr id="2" name="Group 3"/>
          <p:cNvGrpSpPr>
            <a:grpSpLocks/>
          </p:cNvGrpSpPr>
          <p:nvPr/>
        </p:nvGrpSpPr>
        <p:grpSpPr bwMode="auto">
          <a:xfrm>
            <a:off x="228600" y="1143000"/>
            <a:ext cx="8686800" cy="4876800"/>
            <a:chOff x="144" y="720"/>
            <a:chExt cx="5472" cy="3072"/>
          </a:xfrm>
        </p:grpSpPr>
        <p:sp>
          <p:nvSpPr>
            <p:cNvPr id="33806"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7"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8"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9"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0"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1"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2"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3"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4"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5"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6"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7"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8"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9"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20"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21"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3822" name="Group 20"/>
            <p:cNvGrpSpPr>
              <a:grpSpLocks/>
            </p:cNvGrpSpPr>
            <p:nvPr/>
          </p:nvGrpSpPr>
          <p:grpSpPr bwMode="auto">
            <a:xfrm>
              <a:off x="144" y="3312"/>
              <a:ext cx="480" cy="480"/>
              <a:chOff x="144" y="3312"/>
              <a:chExt cx="480" cy="480"/>
            </a:xfrm>
          </p:grpSpPr>
          <p:sp>
            <p:nvSpPr>
              <p:cNvPr id="33871"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72"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3823" name="Group 23"/>
            <p:cNvGrpSpPr>
              <a:grpSpLocks/>
            </p:cNvGrpSpPr>
            <p:nvPr/>
          </p:nvGrpSpPr>
          <p:grpSpPr bwMode="auto">
            <a:xfrm>
              <a:off x="720" y="3312"/>
              <a:ext cx="480" cy="480"/>
              <a:chOff x="144" y="3312"/>
              <a:chExt cx="480" cy="480"/>
            </a:xfrm>
          </p:grpSpPr>
          <p:sp>
            <p:nvSpPr>
              <p:cNvPr id="33869"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70"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35,60</a:t>
                </a:r>
              </a:p>
            </p:txBody>
          </p:sp>
        </p:grpSp>
        <p:grpSp>
          <p:nvGrpSpPr>
            <p:cNvPr id="33824" name="Group 26"/>
            <p:cNvGrpSpPr>
              <a:grpSpLocks/>
            </p:cNvGrpSpPr>
            <p:nvPr/>
          </p:nvGrpSpPr>
          <p:grpSpPr bwMode="auto">
            <a:xfrm>
              <a:off x="480" y="2544"/>
              <a:ext cx="480" cy="480"/>
              <a:chOff x="144" y="3312"/>
              <a:chExt cx="480" cy="480"/>
            </a:xfrm>
          </p:grpSpPr>
          <p:sp>
            <p:nvSpPr>
              <p:cNvPr id="33867"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8"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3825" name="Group 29"/>
            <p:cNvGrpSpPr>
              <a:grpSpLocks/>
            </p:cNvGrpSpPr>
            <p:nvPr/>
          </p:nvGrpSpPr>
          <p:grpSpPr bwMode="auto">
            <a:xfrm>
              <a:off x="1056" y="2544"/>
              <a:ext cx="480" cy="480"/>
              <a:chOff x="144" y="3312"/>
              <a:chExt cx="480" cy="480"/>
            </a:xfrm>
          </p:grpSpPr>
          <p:sp>
            <p:nvSpPr>
              <p:cNvPr id="33865"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6"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3826" name="Group 32"/>
            <p:cNvGrpSpPr>
              <a:grpSpLocks/>
            </p:cNvGrpSpPr>
            <p:nvPr/>
          </p:nvGrpSpPr>
          <p:grpSpPr bwMode="auto">
            <a:xfrm>
              <a:off x="1632" y="2544"/>
              <a:ext cx="480" cy="480"/>
              <a:chOff x="144" y="3312"/>
              <a:chExt cx="480" cy="480"/>
            </a:xfrm>
          </p:grpSpPr>
          <p:sp>
            <p:nvSpPr>
              <p:cNvPr id="33863"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4"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3827" name="Group 35"/>
            <p:cNvGrpSpPr>
              <a:grpSpLocks/>
            </p:cNvGrpSpPr>
            <p:nvPr/>
          </p:nvGrpSpPr>
          <p:grpSpPr bwMode="auto">
            <a:xfrm>
              <a:off x="2208" y="2544"/>
              <a:ext cx="480" cy="480"/>
              <a:chOff x="144" y="3312"/>
              <a:chExt cx="480" cy="480"/>
            </a:xfrm>
          </p:grpSpPr>
          <p:sp>
            <p:nvSpPr>
              <p:cNvPr id="33861"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2"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3828" name="Group 38"/>
            <p:cNvGrpSpPr>
              <a:grpSpLocks/>
            </p:cNvGrpSpPr>
            <p:nvPr/>
          </p:nvGrpSpPr>
          <p:grpSpPr bwMode="auto">
            <a:xfrm>
              <a:off x="3072" y="2544"/>
              <a:ext cx="480" cy="480"/>
              <a:chOff x="144" y="3312"/>
              <a:chExt cx="480" cy="480"/>
            </a:xfrm>
          </p:grpSpPr>
          <p:sp>
            <p:nvSpPr>
              <p:cNvPr id="33859"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60"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3829" name="Group 41"/>
            <p:cNvGrpSpPr>
              <a:grpSpLocks/>
            </p:cNvGrpSpPr>
            <p:nvPr/>
          </p:nvGrpSpPr>
          <p:grpSpPr bwMode="auto">
            <a:xfrm>
              <a:off x="3600" y="2544"/>
              <a:ext cx="480" cy="480"/>
              <a:chOff x="144" y="3312"/>
              <a:chExt cx="480" cy="480"/>
            </a:xfrm>
          </p:grpSpPr>
          <p:sp>
            <p:nvSpPr>
              <p:cNvPr id="33857"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8"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3830" name="Group 44"/>
            <p:cNvGrpSpPr>
              <a:grpSpLocks/>
            </p:cNvGrpSpPr>
            <p:nvPr/>
          </p:nvGrpSpPr>
          <p:grpSpPr bwMode="auto">
            <a:xfrm>
              <a:off x="4560" y="2544"/>
              <a:ext cx="480" cy="480"/>
              <a:chOff x="144" y="3312"/>
              <a:chExt cx="480" cy="480"/>
            </a:xfrm>
          </p:grpSpPr>
          <p:sp>
            <p:nvSpPr>
              <p:cNvPr id="33855"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6"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3831" name="Group 47"/>
            <p:cNvGrpSpPr>
              <a:grpSpLocks/>
            </p:cNvGrpSpPr>
            <p:nvPr/>
          </p:nvGrpSpPr>
          <p:grpSpPr bwMode="auto">
            <a:xfrm>
              <a:off x="5136" y="2544"/>
              <a:ext cx="480" cy="480"/>
              <a:chOff x="144" y="3312"/>
              <a:chExt cx="480" cy="480"/>
            </a:xfrm>
          </p:grpSpPr>
          <p:sp>
            <p:nvSpPr>
              <p:cNvPr id="33853"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4"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3832" name="Group 50"/>
            <p:cNvGrpSpPr>
              <a:grpSpLocks/>
            </p:cNvGrpSpPr>
            <p:nvPr/>
          </p:nvGrpSpPr>
          <p:grpSpPr bwMode="auto">
            <a:xfrm>
              <a:off x="4896" y="1824"/>
              <a:ext cx="480" cy="480"/>
              <a:chOff x="144" y="3312"/>
              <a:chExt cx="480" cy="480"/>
            </a:xfrm>
          </p:grpSpPr>
          <p:sp>
            <p:nvSpPr>
              <p:cNvPr id="33851"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2"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3833" name="Group 53"/>
            <p:cNvGrpSpPr>
              <a:grpSpLocks/>
            </p:cNvGrpSpPr>
            <p:nvPr/>
          </p:nvGrpSpPr>
          <p:grpSpPr bwMode="auto">
            <a:xfrm>
              <a:off x="3408" y="1872"/>
              <a:ext cx="480" cy="480"/>
              <a:chOff x="144" y="3312"/>
              <a:chExt cx="480" cy="480"/>
            </a:xfrm>
          </p:grpSpPr>
          <p:sp>
            <p:nvSpPr>
              <p:cNvPr id="33849"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50"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3834" name="Group 56"/>
            <p:cNvGrpSpPr>
              <a:grpSpLocks/>
            </p:cNvGrpSpPr>
            <p:nvPr/>
          </p:nvGrpSpPr>
          <p:grpSpPr bwMode="auto">
            <a:xfrm>
              <a:off x="1920" y="1824"/>
              <a:ext cx="480" cy="480"/>
              <a:chOff x="144" y="3312"/>
              <a:chExt cx="480" cy="480"/>
            </a:xfrm>
          </p:grpSpPr>
          <p:sp>
            <p:nvSpPr>
              <p:cNvPr id="33847"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8"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3835" name="Group 59"/>
            <p:cNvGrpSpPr>
              <a:grpSpLocks/>
            </p:cNvGrpSpPr>
            <p:nvPr/>
          </p:nvGrpSpPr>
          <p:grpSpPr bwMode="auto">
            <a:xfrm>
              <a:off x="864" y="1872"/>
              <a:ext cx="480" cy="480"/>
              <a:chOff x="144" y="3312"/>
              <a:chExt cx="480" cy="480"/>
            </a:xfrm>
          </p:grpSpPr>
          <p:sp>
            <p:nvSpPr>
              <p:cNvPr id="33845"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6"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3836" name="Group 62"/>
            <p:cNvGrpSpPr>
              <a:grpSpLocks/>
            </p:cNvGrpSpPr>
            <p:nvPr/>
          </p:nvGrpSpPr>
          <p:grpSpPr bwMode="auto">
            <a:xfrm>
              <a:off x="1488" y="1344"/>
              <a:ext cx="480" cy="480"/>
              <a:chOff x="144" y="3312"/>
              <a:chExt cx="480" cy="480"/>
            </a:xfrm>
          </p:grpSpPr>
          <p:sp>
            <p:nvSpPr>
              <p:cNvPr id="33843"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4"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3837" name="Group 65"/>
            <p:cNvGrpSpPr>
              <a:grpSpLocks/>
            </p:cNvGrpSpPr>
            <p:nvPr/>
          </p:nvGrpSpPr>
          <p:grpSpPr bwMode="auto">
            <a:xfrm>
              <a:off x="4224" y="1392"/>
              <a:ext cx="480" cy="480"/>
              <a:chOff x="144" y="3312"/>
              <a:chExt cx="480" cy="480"/>
            </a:xfrm>
          </p:grpSpPr>
          <p:sp>
            <p:nvSpPr>
              <p:cNvPr id="33841"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2" name="Rectangle 6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3838" name="Group 68"/>
            <p:cNvGrpSpPr>
              <a:grpSpLocks/>
            </p:cNvGrpSpPr>
            <p:nvPr/>
          </p:nvGrpSpPr>
          <p:grpSpPr bwMode="auto">
            <a:xfrm>
              <a:off x="2784" y="720"/>
              <a:ext cx="480" cy="480"/>
              <a:chOff x="144" y="3312"/>
              <a:chExt cx="480" cy="480"/>
            </a:xfrm>
          </p:grpSpPr>
          <p:sp>
            <p:nvSpPr>
              <p:cNvPr id="33839"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40"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10,90</a:t>
                </a:r>
              </a:p>
            </p:txBody>
          </p:sp>
        </p:grpSp>
      </p:grpSp>
      <p:sp>
        <p:nvSpPr>
          <p:cNvPr id="262215" name="Text Box 71"/>
          <p:cNvSpPr txBox="1">
            <a:spLocks noChangeArrowheads="1"/>
          </p:cNvSpPr>
          <p:nvPr/>
        </p:nvSpPr>
        <p:spPr bwMode="auto">
          <a:xfrm>
            <a:off x="2743200" y="5029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dirty="0"/>
              <a:t>Remove left end point from root.</a:t>
            </a:r>
          </a:p>
        </p:txBody>
      </p:sp>
      <p:sp>
        <p:nvSpPr>
          <p:cNvPr id="262216" name="Text Box 72"/>
          <p:cNvSpPr txBox="1">
            <a:spLocks noChangeArrowheads="1"/>
          </p:cNvSpPr>
          <p:nvPr/>
        </p:nvSpPr>
        <p:spPr bwMode="auto">
          <a:xfrm>
            <a:off x="2743200" y="54864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dirty="0"/>
              <a:t>Remove left end point from last node.</a:t>
            </a:r>
          </a:p>
        </p:txBody>
      </p:sp>
      <p:sp>
        <p:nvSpPr>
          <p:cNvPr id="262217" name="Text Box 73"/>
          <p:cNvSpPr txBox="1">
            <a:spLocks noChangeArrowheads="1"/>
          </p:cNvSpPr>
          <p:nvPr/>
        </p:nvSpPr>
        <p:spPr bwMode="auto">
          <a:xfrm>
            <a:off x="2743200" y="6338888"/>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Reinsert into min heap, begin at root.</a:t>
            </a:r>
          </a:p>
        </p:txBody>
      </p:sp>
      <p:grpSp>
        <p:nvGrpSpPr>
          <p:cNvPr id="20" name="Group 74"/>
          <p:cNvGrpSpPr>
            <a:grpSpLocks/>
          </p:cNvGrpSpPr>
          <p:nvPr/>
        </p:nvGrpSpPr>
        <p:grpSpPr bwMode="auto">
          <a:xfrm>
            <a:off x="4419600" y="1143000"/>
            <a:ext cx="762000" cy="762000"/>
            <a:chOff x="4032" y="3408"/>
            <a:chExt cx="480" cy="480"/>
          </a:xfrm>
        </p:grpSpPr>
        <p:sp>
          <p:nvSpPr>
            <p:cNvPr id="33804" name="Oval 75"/>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05" name="Rectangle 76"/>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,90</a:t>
              </a:r>
            </a:p>
          </p:txBody>
        </p:sp>
      </p:grpSp>
      <p:grpSp>
        <p:nvGrpSpPr>
          <p:cNvPr id="21" name="Group 77"/>
          <p:cNvGrpSpPr>
            <a:grpSpLocks/>
          </p:cNvGrpSpPr>
          <p:nvPr/>
        </p:nvGrpSpPr>
        <p:grpSpPr bwMode="auto">
          <a:xfrm>
            <a:off x="1143000" y="5257800"/>
            <a:ext cx="762000" cy="762000"/>
            <a:chOff x="4032" y="3408"/>
            <a:chExt cx="480" cy="480"/>
          </a:xfrm>
        </p:grpSpPr>
        <p:sp>
          <p:nvSpPr>
            <p:cNvPr id="33802" name="Oval 78"/>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3803" name="Rectangle 79"/>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,60</a:t>
              </a:r>
            </a:p>
          </p:txBody>
        </p:sp>
      </p:grpSp>
      <p:sp>
        <p:nvSpPr>
          <p:cNvPr id="262224" name="Text Box 80"/>
          <p:cNvSpPr txBox="1">
            <a:spLocks noChangeArrowheads="1"/>
          </p:cNvSpPr>
          <p:nvPr/>
        </p:nvSpPr>
        <p:spPr bwMode="auto">
          <a:xfrm>
            <a:off x="2743200" y="5943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Delete last node if now empty.</a:t>
            </a:r>
          </a:p>
        </p:txBody>
      </p:sp>
      <p:sp>
        <p:nvSpPr>
          <p:cNvPr id="262225" name="Text Box 81"/>
          <p:cNvSpPr txBox="1">
            <a:spLocks noChangeArrowheads="1"/>
          </p:cNvSpPr>
          <p:nvPr/>
        </p:nvSpPr>
        <p:spPr bwMode="auto">
          <a:xfrm>
            <a:off x="5257800" y="11430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35</a:t>
            </a:r>
          </a:p>
        </p:txBody>
      </p:sp>
    </p:spTree>
    <p:extLst>
      <p:ext uri="{BB962C8B-B14F-4D97-AF65-F5344CB8AC3E}">
        <p14:creationId xmlns:p14="http://schemas.microsoft.com/office/powerpoint/2010/main" val="1973280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2215"/>
                                        </p:tgtEl>
                                        <p:attrNameLst>
                                          <p:attrName>style.visibility</p:attrName>
                                        </p:attrNameLst>
                                      </p:cBhvr>
                                      <p:to>
                                        <p:strVal val="visible"/>
                                      </p:to>
                                    </p:set>
                                    <p:anim calcmode="lin" valueType="num">
                                      <p:cBhvr additive="base">
                                        <p:cTn id="13" dur="500" fill="hold"/>
                                        <p:tgtEl>
                                          <p:spTgt spid="262215"/>
                                        </p:tgtEl>
                                        <p:attrNameLst>
                                          <p:attrName>ppt_x</p:attrName>
                                        </p:attrNameLst>
                                      </p:cBhvr>
                                      <p:tavLst>
                                        <p:tav tm="0">
                                          <p:val>
                                            <p:strVal val="0-#ppt_w/2"/>
                                          </p:val>
                                        </p:tav>
                                        <p:tav tm="100000">
                                          <p:val>
                                            <p:strVal val="#ppt_x"/>
                                          </p:val>
                                        </p:tav>
                                      </p:tavLst>
                                    </p:anim>
                                    <p:anim calcmode="lin" valueType="num">
                                      <p:cBhvr additive="base">
                                        <p:cTn id="14" dur="500" fill="hold"/>
                                        <p:tgtEl>
                                          <p:spTgt spid="2622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2216"/>
                                        </p:tgtEl>
                                        <p:attrNameLst>
                                          <p:attrName>style.visibility</p:attrName>
                                        </p:attrNameLst>
                                      </p:cBhvr>
                                      <p:to>
                                        <p:strVal val="visible"/>
                                      </p:to>
                                    </p:set>
                                    <p:anim calcmode="lin" valueType="num">
                                      <p:cBhvr additive="base">
                                        <p:cTn id="23" dur="500" fill="hold"/>
                                        <p:tgtEl>
                                          <p:spTgt spid="262216"/>
                                        </p:tgtEl>
                                        <p:attrNameLst>
                                          <p:attrName>ppt_x</p:attrName>
                                        </p:attrNameLst>
                                      </p:cBhvr>
                                      <p:tavLst>
                                        <p:tav tm="0">
                                          <p:val>
                                            <p:strVal val="0-#ppt_w/2"/>
                                          </p:val>
                                        </p:tav>
                                        <p:tav tm="100000">
                                          <p:val>
                                            <p:strVal val="#ppt_x"/>
                                          </p:val>
                                        </p:tav>
                                      </p:tavLst>
                                    </p:anim>
                                    <p:anim calcmode="lin" valueType="num">
                                      <p:cBhvr additive="base">
                                        <p:cTn id="24" dur="500" fill="hold"/>
                                        <p:tgtEl>
                                          <p:spTgt spid="26221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2224"/>
                                        </p:tgtEl>
                                        <p:attrNameLst>
                                          <p:attrName>style.visibility</p:attrName>
                                        </p:attrNameLst>
                                      </p:cBhvr>
                                      <p:to>
                                        <p:strVal val="visible"/>
                                      </p:to>
                                    </p:set>
                                    <p:anim calcmode="lin" valueType="num">
                                      <p:cBhvr additive="base">
                                        <p:cTn id="33" dur="500" fill="hold"/>
                                        <p:tgtEl>
                                          <p:spTgt spid="262224"/>
                                        </p:tgtEl>
                                        <p:attrNameLst>
                                          <p:attrName>ppt_x</p:attrName>
                                        </p:attrNameLst>
                                      </p:cBhvr>
                                      <p:tavLst>
                                        <p:tav tm="0">
                                          <p:val>
                                            <p:strVal val="0-#ppt_w/2"/>
                                          </p:val>
                                        </p:tav>
                                        <p:tav tm="100000">
                                          <p:val>
                                            <p:strVal val="#ppt_x"/>
                                          </p:val>
                                        </p:tav>
                                      </p:tavLst>
                                    </p:anim>
                                    <p:anim calcmode="lin" valueType="num">
                                      <p:cBhvr additive="base">
                                        <p:cTn id="34" dur="500" fill="hold"/>
                                        <p:tgtEl>
                                          <p:spTgt spid="26222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62217"/>
                                        </p:tgtEl>
                                        <p:attrNameLst>
                                          <p:attrName>style.visibility</p:attrName>
                                        </p:attrNameLst>
                                      </p:cBhvr>
                                      <p:to>
                                        <p:strVal val="visible"/>
                                      </p:to>
                                    </p:set>
                                    <p:anim calcmode="lin" valueType="num">
                                      <p:cBhvr additive="base">
                                        <p:cTn id="39" dur="500" fill="hold"/>
                                        <p:tgtEl>
                                          <p:spTgt spid="262217"/>
                                        </p:tgtEl>
                                        <p:attrNameLst>
                                          <p:attrName>ppt_x</p:attrName>
                                        </p:attrNameLst>
                                      </p:cBhvr>
                                      <p:tavLst>
                                        <p:tav tm="0">
                                          <p:val>
                                            <p:strVal val="0-#ppt_w/2"/>
                                          </p:val>
                                        </p:tav>
                                        <p:tav tm="100000">
                                          <p:val>
                                            <p:strVal val="#ppt_x"/>
                                          </p:val>
                                        </p:tav>
                                      </p:tavLst>
                                    </p:anim>
                                    <p:anim calcmode="lin" valueType="num">
                                      <p:cBhvr additive="base">
                                        <p:cTn id="40" dur="500" fill="hold"/>
                                        <p:tgtEl>
                                          <p:spTgt spid="26221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62225"/>
                                        </p:tgtEl>
                                        <p:attrNameLst>
                                          <p:attrName>style.visibility</p:attrName>
                                        </p:attrNameLst>
                                      </p:cBhvr>
                                      <p:to>
                                        <p:strVal val="visible"/>
                                      </p:to>
                                    </p:set>
                                    <p:anim calcmode="lin" valueType="num">
                                      <p:cBhvr additive="base">
                                        <p:cTn id="45" dur="500" fill="hold"/>
                                        <p:tgtEl>
                                          <p:spTgt spid="262225"/>
                                        </p:tgtEl>
                                        <p:attrNameLst>
                                          <p:attrName>ppt_x</p:attrName>
                                        </p:attrNameLst>
                                      </p:cBhvr>
                                      <p:tavLst>
                                        <p:tav tm="0">
                                          <p:val>
                                            <p:strVal val="1+#ppt_w/2"/>
                                          </p:val>
                                        </p:tav>
                                        <p:tav tm="100000">
                                          <p:val>
                                            <p:strVal val="#ppt_x"/>
                                          </p:val>
                                        </p:tav>
                                      </p:tavLst>
                                    </p:anim>
                                    <p:anim calcmode="lin" valueType="num">
                                      <p:cBhvr additive="base">
                                        <p:cTn id="46" dur="500" fill="hold"/>
                                        <p:tgtEl>
                                          <p:spTgt spid="262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15" grpId="0" autoUpdateAnimBg="0"/>
      <p:bldP spid="262216" grpId="0" autoUpdateAnimBg="0"/>
      <p:bldP spid="262217" grpId="0" autoUpdateAnimBg="0"/>
      <p:bldP spid="262224" grpId="0" autoUpdateAnimBg="0"/>
      <p:bldP spid="26222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Group 2"/>
          <p:cNvGrpSpPr>
            <a:grpSpLocks/>
          </p:cNvGrpSpPr>
          <p:nvPr/>
        </p:nvGrpSpPr>
        <p:grpSpPr bwMode="auto">
          <a:xfrm>
            <a:off x="228600" y="1143000"/>
            <a:ext cx="8686800" cy="4876800"/>
            <a:chOff x="144" y="720"/>
            <a:chExt cx="5472" cy="3072"/>
          </a:xfrm>
        </p:grpSpPr>
        <p:sp>
          <p:nvSpPr>
            <p:cNvPr id="34824"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5"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6"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7"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8"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29"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0"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1"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2"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3"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4"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5"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6"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7"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8"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39"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840" name="Group 19"/>
            <p:cNvGrpSpPr>
              <a:grpSpLocks/>
            </p:cNvGrpSpPr>
            <p:nvPr/>
          </p:nvGrpSpPr>
          <p:grpSpPr bwMode="auto">
            <a:xfrm>
              <a:off x="144" y="3312"/>
              <a:ext cx="480" cy="480"/>
              <a:chOff x="144" y="3312"/>
              <a:chExt cx="480" cy="480"/>
            </a:xfrm>
          </p:grpSpPr>
          <p:sp>
            <p:nvSpPr>
              <p:cNvPr id="34889"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90"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4841" name="Group 22"/>
            <p:cNvGrpSpPr>
              <a:grpSpLocks/>
            </p:cNvGrpSpPr>
            <p:nvPr/>
          </p:nvGrpSpPr>
          <p:grpSpPr bwMode="auto">
            <a:xfrm>
              <a:off x="720" y="3312"/>
              <a:ext cx="480" cy="480"/>
              <a:chOff x="144" y="3312"/>
              <a:chExt cx="480" cy="480"/>
            </a:xfrm>
          </p:grpSpPr>
          <p:sp>
            <p:nvSpPr>
              <p:cNvPr id="34887"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8"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4842" name="Group 25"/>
            <p:cNvGrpSpPr>
              <a:grpSpLocks/>
            </p:cNvGrpSpPr>
            <p:nvPr/>
          </p:nvGrpSpPr>
          <p:grpSpPr bwMode="auto">
            <a:xfrm>
              <a:off x="480" y="2544"/>
              <a:ext cx="480" cy="480"/>
              <a:chOff x="144" y="3312"/>
              <a:chExt cx="480" cy="480"/>
            </a:xfrm>
          </p:grpSpPr>
          <p:sp>
            <p:nvSpPr>
              <p:cNvPr id="34885"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6"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4843" name="Group 28"/>
            <p:cNvGrpSpPr>
              <a:grpSpLocks/>
            </p:cNvGrpSpPr>
            <p:nvPr/>
          </p:nvGrpSpPr>
          <p:grpSpPr bwMode="auto">
            <a:xfrm>
              <a:off x="1056" y="2544"/>
              <a:ext cx="480" cy="480"/>
              <a:chOff x="144" y="3312"/>
              <a:chExt cx="480" cy="480"/>
            </a:xfrm>
          </p:grpSpPr>
          <p:sp>
            <p:nvSpPr>
              <p:cNvPr id="34883"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4"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4844" name="Group 31"/>
            <p:cNvGrpSpPr>
              <a:grpSpLocks/>
            </p:cNvGrpSpPr>
            <p:nvPr/>
          </p:nvGrpSpPr>
          <p:grpSpPr bwMode="auto">
            <a:xfrm>
              <a:off x="1632" y="2544"/>
              <a:ext cx="480" cy="480"/>
              <a:chOff x="144" y="3312"/>
              <a:chExt cx="480" cy="480"/>
            </a:xfrm>
          </p:grpSpPr>
          <p:sp>
            <p:nvSpPr>
              <p:cNvPr id="34881"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2"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4845" name="Group 34"/>
            <p:cNvGrpSpPr>
              <a:grpSpLocks/>
            </p:cNvGrpSpPr>
            <p:nvPr/>
          </p:nvGrpSpPr>
          <p:grpSpPr bwMode="auto">
            <a:xfrm>
              <a:off x="2208" y="2544"/>
              <a:ext cx="480" cy="480"/>
              <a:chOff x="144" y="3312"/>
              <a:chExt cx="480" cy="480"/>
            </a:xfrm>
          </p:grpSpPr>
          <p:sp>
            <p:nvSpPr>
              <p:cNvPr id="34879"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80"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4846" name="Group 37"/>
            <p:cNvGrpSpPr>
              <a:grpSpLocks/>
            </p:cNvGrpSpPr>
            <p:nvPr/>
          </p:nvGrpSpPr>
          <p:grpSpPr bwMode="auto">
            <a:xfrm>
              <a:off x="3072" y="2544"/>
              <a:ext cx="480" cy="480"/>
              <a:chOff x="144" y="3312"/>
              <a:chExt cx="480" cy="480"/>
            </a:xfrm>
          </p:grpSpPr>
          <p:sp>
            <p:nvSpPr>
              <p:cNvPr id="34877"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8"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4847" name="Group 40"/>
            <p:cNvGrpSpPr>
              <a:grpSpLocks/>
            </p:cNvGrpSpPr>
            <p:nvPr/>
          </p:nvGrpSpPr>
          <p:grpSpPr bwMode="auto">
            <a:xfrm>
              <a:off x="3600" y="2544"/>
              <a:ext cx="480" cy="480"/>
              <a:chOff x="144" y="3312"/>
              <a:chExt cx="480" cy="480"/>
            </a:xfrm>
          </p:grpSpPr>
          <p:sp>
            <p:nvSpPr>
              <p:cNvPr id="34875"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6"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4848" name="Group 43"/>
            <p:cNvGrpSpPr>
              <a:grpSpLocks/>
            </p:cNvGrpSpPr>
            <p:nvPr/>
          </p:nvGrpSpPr>
          <p:grpSpPr bwMode="auto">
            <a:xfrm>
              <a:off x="4560" y="2544"/>
              <a:ext cx="480" cy="480"/>
              <a:chOff x="144" y="3312"/>
              <a:chExt cx="480" cy="480"/>
            </a:xfrm>
          </p:grpSpPr>
          <p:sp>
            <p:nvSpPr>
              <p:cNvPr id="34873"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4"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4849" name="Group 46"/>
            <p:cNvGrpSpPr>
              <a:grpSpLocks/>
            </p:cNvGrpSpPr>
            <p:nvPr/>
          </p:nvGrpSpPr>
          <p:grpSpPr bwMode="auto">
            <a:xfrm>
              <a:off x="5136" y="2544"/>
              <a:ext cx="480" cy="480"/>
              <a:chOff x="144" y="3312"/>
              <a:chExt cx="480" cy="480"/>
            </a:xfrm>
          </p:grpSpPr>
          <p:sp>
            <p:nvSpPr>
              <p:cNvPr id="34871"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2"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4850" name="Group 49"/>
            <p:cNvGrpSpPr>
              <a:grpSpLocks/>
            </p:cNvGrpSpPr>
            <p:nvPr/>
          </p:nvGrpSpPr>
          <p:grpSpPr bwMode="auto">
            <a:xfrm>
              <a:off x="4896" y="1824"/>
              <a:ext cx="480" cy="480"/>
              <a:chOff x="144" y="3312"/>
              <a:chExt cx="480" cy="480"/>
            </a:xfrm>
          </p:grpSpPr>
          <p:sp>
            <p:nvSpPr>
              <p:cNvPr id="34869"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70"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4851" name="Group 52"/>
            <p:cNvGrpSpPr>
              <a:grpSpLocks/>
            </p:cNvGrpSpPr>
            <p:nvPr/>
          </p:nvGrpSpPr>
          <p:grpSpPr bwMode="auto">
            <a:xfrm>
              <a:off x="3408" y="1872"/>
              <a:ext cx="480" cy="480"/>
              <a:chOff x="144" y="3312"/>
              <a:chExt cx="480" cy="480"/>
            </a:xfrm>
          </p:grpSpPr>
          <p:sp>
            <p:nvSpPr>
              <p:cNvPr id="34867"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8"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4852" name="Group 55"/>
            <p:cNvGrpSpPr>
              <a:grpSpLocks/>
            </p:cNvGrpSpPr>
            <p:nvPr/>
          </p:nvGrpSpPr>
          <p:grpSpPr bwMode="auto">
            <a:xfrm>
              <a:off x="1920" y="1824"/>
              <a:ext cx="480" cy="480"/>
              <a:chOff x="144" y="3312"/>
              <a:chExt cx="480" cy="480"/>
            </a:xfrm>
          </p:grpSpPr>
          <p:sp>
            <p:nvSpPr>
              <p:cNvPr id="34865"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6"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4853" name="Group 58"/>
            <p:cNvGrpSpPr>
              <a:grpSpLocks/>
            </p:cNvGrpSpPr>
            <p:nvPr/>
          </p:nvGrpSpPr>
          <p:grpSpPr bwMode="auto">
            <a:xfrm>
              <a:off x="864" y="1872"/>
              <a:ext cx="480" cy="480"/>
              <a:chOff x="144" y="3312"/>
              <a:chExt cx="480" cy="480"/>
            </a:xfrm>
          </p:grpSpPr>
          <p:sp>
            <p:nvSpPr>
              <p:cNvPr id="34863"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4"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4854" name="Group 61"/>
            <p:cNvGrpSpPr>
              <a:grpSpLocks/>
            </p:cNvGrpSpPr>
            <p:nvPr/>
          </p:nvGrpSpPr>
          <p:grpSpPr bwMode="auto">
            <a:xfrm>
              <a:off x="1488" y="1344"/>
              <a:ext cx="480" cy="480"/>
              <a:chOff x="144" y="3312"/>
              <a:chExt cx="480" cy="480"/>
            </a:xfrm>
          </p:grpSpPr>
          <p:sp>
            <p:nvSpPr>
              <p:cNvPr id="34861"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2"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4855" name="Group 64"/>
            <p:cNvGrpSpPr>
              <a:grpSpLocks/>
            </p:cNvGrpSpPr>
            <p:nvPr/>
          </p:nvGrpSpPr>
          <p:grpSpPr bwMode="auto">
            <a:xfrm>
              <a:off x="4224" y="1392"/>
              <a:ext cx="480" cy="480"/>
              <a:chOff x="144" y="3312"/>
              <a:chExt cx="480" cy="480"/>
            </a:xfrm>
          </p:grpSpPr>
          <p:sp>
            <p:nvSpPr>
              <p:cNvPr id="34859"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60"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4856" name="Group 67"/>
            <p:cNvGrpSpPr>
              <a:grpSpLocks/>
            </p:cNvGrpSpPr>
            <p:nvPr/>
          </p:nvGrpSpPr>
          <p:grpSpPr bwMode="auto">
            <a:xfrm>
              <a:off x="2784" y="720"/>
              <a:ext cx="480" cy="480"/>
              <a:chOff x="144" y="3312"/>
              <a:chExt cx="480" cy="480"/>
            </a:xfrm>
          </p:grpSpPr>
          <p:sp>
            <p:nvSpPr>
              <p:cNvPr id="34857"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58"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263238" name="Text Box 70"/>
          <p:cNvSpPr txBox="1">
            <a:spLocks noChangeArrowheads="1"/>
          </p:cNvSpPr>
          <p:nvPr/>
        </p:nvSpPr>
        <p:spPr bwMode="auto">
          <a:xfrm>
            <a:off x="2743200" y="5562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Swap with right end point if necessary.</a:t>
            </a:r>
          </a:p>
        </p:txBody>
      </p:sp>
      <p:grpSp>
        <p:nvGrpSpPr>
          <p:cNvPr id="34819" name="Group 71"/>
          <p:cNvGrpSpPr>
            <a:grpSpLocks/>
          </p:cNvGrpSpPr>
          <p:nvPr/>
        </p:nvGrpSpPr>
        <p:grpSpPr bwMode="auto">
          <a:xfrm>
            <a:off x="2362200" y="2133600"/>
            <a:ext cx="762000" cy="762000"/>
            <a:chOff x="4032" y="3408"/>
            <a:chExt cx="480" cy="480"/>
          </a:xfrm>
        </p:grpSpPr>
        <p:sp>
          <p:nvSpPr>
            <p:cNvPr id="34822"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4823"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,82</a:t>
              </a:r>
            </a:p>
          </p:txBody>
        </p:sp>
      </p:grpSp>
      <p:sp>
        <p:nvSpPr>
          <p:cNvPr id="34820" name="Text Box 74"/>
          <p:cNvSpPr txBox="1">
            <a:spLocks noChangeArrowheads="1"/>
          </p:cNvSpPr>
          <p:nvPr/>
        </p:nvSpPr>
        <p:spPr bwMode="auto">
          <a:xfrm>
            <a:off x="2209800" y="1828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35</a:t>
            </a:r>
          </a:p>
        </p:txBody>
      </p:sp>
      <p:sp>
        <p:nvSpPr>
          <p:cNvPr id="34821" name="Rectangle 75"/>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871200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238"/>
                                        </p:tgtEl>
                                        <p:attrNameLst>
                                          <p:attrName>style.visibility</p:attrName>
                                        </p:attrNameLst>
                                      </p:cBhvr>
                                      <p:to>
                                        <p:strVal val="visible"/>
                                      </p:to>
                                    </p:set>
                                    <p:anim calcmode="lin" valueType="num">
                                      <p:cBhvr additive="base">
                                        <p:cTn id="7" dur="500" fill="hold"/>
                                        <p:tgtEl>
                                          <p:spTgt spid="263238"/>
                                        </p:tgtEl>
                                        <p:attrNameLst>
                                          <p:attrName>ppt_x</p:attrName>
                                        </p:attrNameLst>
                                      </p:cBhvr>
                                      <p:tavLst>
                                        <p:tav tm="0">
                                          <p:val>
                                            <p:strVal val="0-#ppt_w/2"/>
                                          </p:val>
                                        </p:tav>
                                        <p:tav tm="100000">
                                          <p:val>
                                            <p:strVal val="#ppt_x"/>
                                          </p:val>
                                        </p:tav>
                                      </p:tavLst>
                                    </p:anim>
                                    <p:anim calcmode="lin" valueType="num">
                                      <p:cBhvr additive="base">
                                        <p:cTn id="8" dur="500" fill="hold"/>
                                        <p:tgtEl>
                                          <p:spTgt spid="263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3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2"/>
          <p:cNvGrpSpPr>
            <a:grpSpLocks/>
          </p:cNvGrpSpPr>
          <p:nvPr/>
        </p:nvGrpSpPr>
        <p:grpSpPr bwMode="auto">
          <a:xfrm>
            <a:off x="228600" y="1143000"/>
            <a:ext cx="8686800" cy="4876800"/>
            <a:chOff x="144" y="720"/>
            <a:chExt cx="5472" cy="3072"/>
          </a:xfrm>
        </p:grpSpPr>
        <p:sp>
          <p:nvSpPr>
            <p:cNvPr id="35848"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49"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0"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1"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2"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3"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4"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5"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6"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7"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8"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59"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0"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1"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2"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863"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5864" name="Group 19"/>
            <p:cNvGrpSpPr>
              <a:grpSpLocks/>
            </p:cNvGrpSpPr>
            <p:nvPr/>
          </p:nvGrpSpPr>
          <p:grpSpPr bwMode="auto">
            <a:xfrm>
              <a:off x="144" y="3312"/>
              <a:ext cx="480" cy="480"/>
              <a:chOff x="144" y="3312"/>
              <a:chExt cx="480" cy="480"/>
            </a:xfrm>
          </p:grpSpPr>
          <p:sp>
            <p:nvSpPr>
              <p:cNvPr id="35913"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14"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5865" name="Group 22"/>
            <p:cNvGrpSpPr>
              <a:grpSpLocks/>
            </p:cNvGrpSpPr>
            <p:nvPr/>
          </p:nvGrpSpPr>
          <p:grpSpPr bwMode="auto">
            <a:xfrm>
              <a:off x="720" y="3312"/>
              <a:ext cx="480" cy="480"/>
              <a:chOff x="144" y="3312"/>
              <a:chExt cx="480" cy="480"/>
            </a:xfrm>
          </p:grpSpPr>
          <p:sp>
            <p:nvSpPr>
              <p:cNvPr id="35911"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12"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5866" name="Group 25"/>
            <p:cNvGrpSpPr>
              <a:grpSpLocks/>
            </p:cNvGrpSpPr>
            <p:nvPr/>
          </p:nvGrpSpPr>
          <p:grpSpPr bwMode="auto">
            <a:xfrm>
              <a:off x="480" y="2544"/>
              <a:ext cx="480" cy="480"/>
              <a:chOff x="144" y="3312"/>
              <a:chExt cx="480" cy="480"/>
            </a:xfrm>
          </p:grpSpPr>
          <p:sp>
            <p:nvSpPr>
              <p:cNvPr id="35909"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10"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5867" name="Group 28"/>
            <p:cNvGrpSpPr>
              <a:grpSpLocks/>
            </p:cNvGrpSpPr>
            <p:nvPr/>
          </p:nvGrpSpPr>
          <p:grpSpPr bwMode="auto">
            <a:xfrm>
              <a:off x="1056" y="2544"/>
              <a:ext cx="480" cy="480"/>
              <a:chOff x="144" y="3312"/>
              <a:chExt cx="480" cy="480"/>
            </a:xfrm>
          </p:grpSpPr>
          <p:sp>
            <p:nvSpPr>
              <p:cNvPr id="35907"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8"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5868" name="Group 31"/>
            <p:cNvGrpSpPr>
              <a:grpSpLocks/>
            </p:cNvGrpSpPr>
            <p:nvPr/>
          </p:nvGrpSpPr>
          <p:grpSpPr bwMode="auto">
            <a:xfrm>
              <a:off x="1632" y="2544"/>
              <a:ext cx="480" cy="480"/>
              <a:chOff x="144" y="3312"/>
              <a:chExt cx="480" cy="480"/>
            </a:xfrm>
          </p:grpSpPr>
          <p:sp>
            <p:nvSpPr>
              <p:cNvPr id="35905"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6"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5869" name="Group 34"/>
            <p:cNvGrpSpPr>
              <a:grpSpLocks/>
            </p:cNvGrpSpPr>
            <p:nvPr/>
          </p:nvGrpSpPr>
          <p:grpSpPr bwMode="auto">
            <a:xfrm>
              <a:off x="2208" y="2544"/>
              <a:ext cx="480" cy="480"/>
              <a:chOff x="144" y="3312"/>
              <a:chExt cx="480" cy="480"/>
            </a:xfrm>
          </p:grpSpPr>
          <p:sp>
            <p:nvSpPr>
              <p:cNvPr id="35903"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4"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5870" name="Group 37"/>
            <p:cNvGrpSpPr>
              <a:grpSpLocks/>
            </p:cNvGrpSpPr>
            <p:nvPr/>
          </p:nvGrpSpPr>
          <p:grpSpPr bwMode="auto">
            <a:xfrm>
              <a:off x="3072" y="2544"/>
              <a:ext cx="480" cy="480"/>
              <a:chOff x="144" y="3312"/>
              <a:chExt cx="480" cy="480"/>
            </a:xfrm>
          </p:grpSpPr>
          <p:sp>
            <p:nvSpPr>
              <p:cNvPr id="35901"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2"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5871" name="Group 40"/>
            <p:cNvGrpSpPr>
              <a:grpSpLocks/>
            </p:cNvGrpSpPr>
            <p:nvPr/>
          </p:nvGrpSpPr>
          <p:grpSpPr bwMode="auto">
            <a:xfrm>
              <a:off x="3600" y="2544"/>
              <a:ext cx="480" cy="480"/>
              <a:chOff x="144" y="3312"/>
              <a:chExt cx="480" cy="480"/>
            </a:xfrm>
          </p:grpSpPr>
          <p:sp>
            <p:nvSpPr>
              <p:cNvPr id="35899"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900"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5872" name="Group 43"/>
            <p:cNvGrpSpPr>
              <a:grpSpLocks/>
            </p:cNvGrpSpPr>
            <p:nvPr/>
          </p:nvGrpSpPr>
          <p:grpSpPr bwMode="auto">
            <a:xfrm>
              <a:off x="4560" y="2544"/>
              <a:ext cx="480" cy="480"/>
              <a:chOff x="144" y="3312"/>
              <a:chExt cx="480" cy="480"/>
            </a:xfrm>
          </p:grpSpPr>
          <p:sp>
            <p:nvSpPr>
              <p:cNvPr id="35897"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8"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5873" name="Group 46"/>
            <p:cNvGrpSpPr>
              <a:grpSpLocks/>
            </p:cNvGrpSpPr>
            <p:nvPr/>
          </p:nvGrpSpPr>
          <p:grpSpPr bwMode="auto">
            <a:xfrm>
              <a:off x="5136" y="2544"/>
              <a:ext cx="480" cy="480"/>
              <a:chOff x="144" y="3312"/>
              <a:chExt cx="480" cy="480"/>
            </a:xfrm>
          </p:grpSpPr>
          <p:sp>
            <p:nvSpPr>
              <p:cNvPr id="35895"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6"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5874" name="Group 49"/>
            <p:cNvGrpSpPr>
              <a:grpSpLocks/>
            </p:cNvGrpSpPr>
            <p:nvPr/>
          </p:nvGrpSpPr>
          <p:grpSpPr bwMode="auto">
            <a:xfrm>
              <a:off x="4896" y="1824"/>
              <a:ext cx="480" cy="480"/>
              <a:chOff x="144" y="3312"/>
              <a:chExt cx="480" cy="480"/>
            </a:xfrm>
          </p:grpSpPr>
          <p:sp>
            <p:nvSpPr>
              <p:cNvPr id="35893"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4"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5875" name="Group 52"/>
            <p:cNvGrpSpPr>
              <a:grpSpLocks/>
            </p:cNvGrpSpPr>
            <p:nvPr/>
          </p:nvGrpSpPr>
          <p:grpSpPr bwMode="auto">
            <a:xfrm>
              <a:off x="3408" y="1872"/>
              <a:ext cx="480" cy="480"/>
              <a:chOff x="144" y="3312"/>
              <a:chExt cx="480" cy="480"/>
            </a:xfrm>
          </p:grpSpPr>
          <p:sp>
            <p:nvSpPr>
              <p:cNvPr id="35891"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2"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5876" name="Group 55"/>
            <p:cNvGrpSpPr>
              <a:grpSpLocks/>
            </p:cNvGrpSpPr>
            <p:nvPr/>
          </p:nvGrpSpPr>
          <p:grpSpPr bwMode="auto">
            <a:xfrm>
              <a:off x="1920" y="1824"/>
              <a:ext cx="480" cy="480"/>
              <a:chOff x="144" y="3312"/>
              <a:chExt cx="480" cy="480"/>
            </a:xfrm>
          </p:grpSpPr>
          <p:sp>
            <p:nvSpPr>
              <p:cNvPr id="35889"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90"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15,20</a:t>
                </a:r>
              </a:p>
            </p:txBody>
          </p:sp>
        </p:grpSp>
        <p:grpSp>
          <p:nvGrpSpPr>
            <p:cNvPr id="35877" name="Group 58"/>
            <p:cNvGrpSpPr>
              <a:grpSpLocks/>
            </p:cNvGrpSpPr>
            <p:nvPr/>
          </p:nvGrpSpPr>
          <p:grpSpPr bwMode="auto">
            <a:xfrm>
              <a:off x="864" y="1872"/>
              <a:ext cx="480" cy="480"/>
              <a:chOff x="144" y="3312"/>
              <a:chExt cx="480" cy="480"/>
            </a:xfrm>
          </p:grpSpPr>
          <p:sp>
            <p:nvSpPr>
              <p:cNvPr id="35887"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8"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5878" name="Group 61"/>
            <p:cNvGrpSpPr>
              <a:grpSpLocks/>
            </p:cNvGrpSpPr>
            <p:nvPr/>
          </p:nvGrpSpPr>
          <p:grpSpPr bwMode="auto">
            <a:xfrm>
              <a:off x="1488" y="1344"/>
              <a:ext cx="480" cy="480"/>
              <a:chOff x="144" y="3312"/>
              <a:chExt cx="480" cy="480"/>
            </a:xfrm>
          </p:grpSpPr>
          <p:sp>
            <p:nvSpPr>
              <p:cNvPr id="35885"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6"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5879" name="Group 64"/>
            <p:cNvGrpSpPr>
              <a:grpSpLocks/>
            </p:cNvGrpSpPr>
            <p:nvPr/>
          </p:nvGrpSpPr>
          <p:grpSpPr bwMode="auto">
            <a:xfrm>
              <a:off x="4224" y="1392"/>
              <a:ext cx="480" cy="480"/>
              <a:chOff x="144" y="3312"/>
              <a:chExt cx="480" cy="480"/>
            </a:xfrm>
          </p:grpSpPr>
          <p:sp>
            <p:nvSpPr>
              <p:cNvPr id="35883"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4"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5880" name="Group 67"/>
            <p:cNvGrpSpPr>
              <a:grpSpLocks/>
            </p:cNvGrpSpPr>
            <p:nvPr/>
          </p:nvGrpSpPr>
          <p:grpSpPr bwMode="auto">
            <a:xfrm>
              <a:off x="2784" y="720"/>
              <a:ext cx="480" cy="480"/>
              <a:chOff x="144" y="3312"/>
              <a:chExt cx="480" cy="480"/>
            </a:xfrm>
          </p:grpSpPr>
          <p:sp>
            <p:nvSpPr>
              <p:cNvPr id="35881"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82"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35842" name="Text Box 70"/>
          <p:cNvSpPr txBox="1">
            <a:spLocks noChangeArrowheads="1"/>
          </p:cNvSpPr>
          <p:nvPr/>
        </p:nvSpPr>
        <p:spPr bwMode="auto">
          <a:xfrm>
            <a:off x="2743200" y="5562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Swap with right end point if necessary.</a:t>
            </a:r>
          </a:p>
        </p:txBody>
      </p:sp>
      <p:grpSp>
        <p:nvGrpSpPr>
          <p:cNvPr id="35843" name="Group 71"/>
          <p:cNvGrpSpPr>
            <a:grpSpLocks/>
          </p:cNvGrpSpPr>
          <p:nvPr/>
        </p:nvGrpSpPr>
        <p:grpSpPr bwMode="auto">
          <a:xfrm>
            <a:off x="3048000" y="2895600"/>
            <a:ext cx="762000" cy="762000"/>
            <a:chOff x="4032" y="3408"/>
            <a:chExt cx="480" cy="480"/>
          </a:xfrm>
        </p:grpSpPr>
        <p:sp>
          <p:nvSpPr>
            <p:cNvPr id="35846"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5847"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,20</a:t>
              </a:r>
            </a:p>
          </p:txBody>
        </p:sp>
      </p:grpSp>
      <p:sp>
        <p:nvSpPr>
          <p:cNvPr id="35844" name="Text Box 74"/>
          <p:cNvSpPr txBox="1">
            <a:spLocks noChangeArrowheads="1"/>
          </p:cNvSpPr>
          <p:nvPr/>
        </p:nvSpPr>
        <p:spPr bwMode="auto">
          <a:xfrm>
            <a:off x="3733800" y="26670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35</a:t>
            </a:r>
          </a:p>
        </p:txBody>
      </p:sp>
      <p:sp>
        <p:nvSpPr>
          <p:cNvPr id="35845" name="Rectangle 75"/>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28897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kumimoji="0" lang="en-US" altLang="zh-CN" dirty="0" smtClean="0">
                <a:ea typeface="宋体" charset="-122"/>
              </a:rPr>
              <a:t>Data </a:t>
            </a:r>
            <a:r>
              <a:rPr kumimoji="0" lang="en-US" altLang="zh-CN" dirty="0">
                <a:ea typeface="宋体" charset="-122"/>
              </a:rPr>
              <a:t>Structures/Concepts</a:t>
            </a:r>
          </a:p>
        </p:txBody>
      </p:sp>
      <p:sp>
        <p:nvSpPr>
          <p:cNvPr id="347139" name="Rectangle 3"/>
          <p:cNvSpPr>
            <a:spLocks noGrp="1" noChangeArrowheads="1"/>
          </p:cNvSpPr>
          <p:nvPr>
            <p:ph type="body" idx="1"/>
          </p:nvPr>
        </p:nvSpPr>
        <p:spPr/>
        <p:txBody>
          <a:bodyPr/>
          <a:lstStyle/>
          <a:p>
            <a:r>
              <a:rPr kumimoji="0" lang="en-US" altLang="zh-CN" dirty="0">
                <a:ea typeface="宋体" charset="-122"/>
              </a:rPr>
              <a:t>Tournament trees.</a:t>
            </a:r>
          </a:p>
          <a:p>
            <a:r>
              <a:rPr kumimoji="0" lang="en-US" altLang="zh-CN" dirty="0">
                <a:ea typeface="宋体" charset="-122"/>
              </a:rPr>
              <a:t>Huffman trees.</a:t>
            </a:r>
          </a:p>
          <a:p>
            <a:r>
              <a:rPr kumimoji="0" lang="en-US" altLang="zh-CN" dirty="0">
                <a:ea typeface="宋体" charset="-122"/>
              </a:rPr>
              <a:t>Double-ended priority queues.</a:t>
            </a:r>
          </a:p>
          <a:p>
            <a:r>
              <a:rPr kumimoji="0" lang="en-US" altLang="zh-CN" dirty="0">
                <a:ea typeface="宋体" charset="-122"/>
              </a:rPr>
              <a:t>Buffering.</a:t>
            </a:r>
          </a:p>
          <a:p>
            <a:r>
              <a:rPr kumimoji="0" lang="en-US" altLang="zh-CN" dirty="0">
                <a:ea typeface="宋体" charset="-122"/>
              </a:rPr>
              <a:t>Ideas also may be used to speed algorithms for small instances by using cache more efficiently.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7139">
                                            <p:txEl>
                                              <p:pRg st="1" end="1"/>
                                            </p:txEl>
                                          </p:spTgt>
                                        </p:tgtEl>
                                        <p:attrNameLst>
                                          <p:attrName>style.visibility</p:attrName>
                                        </p:attrNameLst>
                                      </p:cBhvr>
                                      <p:to>
                                        <p:strVal val="visible"/>
                                      </p:to>
                                    </p:set>
                                    <p:anim calcmode="lin" valueType="num">
                                      <p:cBhvr additive="base">
                                        <p:cTn id="13"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7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7139">
                                            <p:txEl>
                                              <p:pRg st="2" end="2"/>
                                            </p:txEl>
                                          </p:spTgt>
                                        </p:tgtEl>
                                        <p:attrNameLst>
                                          <p:attrName>style.visibility</p:attrName>
                                        </p:attrNameLst>
                                      </p:cBhvr>
                                      <p:to>
                                        <p:strVal val="visible"/>
                                      </p:to>
                                    </p:set>
                                    <p:anim calcmode="lin" valueType="num">
                                      <p:cBhvr additive="base">
                                        <p:cTn id="19" dur="500" fill="hold"/>
                                        <p:tgtEl>
                                          <p:spTgt spid="347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7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7139">
                                            <p:txEl>
                                              <p:pRg st="3" end="3"/>
                                            </p:txEl>
                                          </p:spTgt>
                                        </p:tgtEl>
                                        <p:attrNameLst>
                                          <p:attrName>style.visibility</p:attrName>
                                        </p:attrNameLst>
                                      </p:cBhvr>
                                      <p:to>
                                        <p:strVal val="visible"/>
                                      </p:to>
                                    </p:set>
                                    <p:anim calcmode="lin" valueType="num">
                                      <p:cBhvr additive="base">
                                        <p:cTn id="25" dur="500" fill="hold"/>
                                        <p:tgtEl>
                                          <p:spTgt spid="3471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7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7139">
                                            <p:txEl>
                                              <p:pRg st="4" end="4"/>
                                            </p:txEl>
                                          </p:spTgt>
                                        </p:tgtEl>
                                        <p:attrNameLst>
                                          <p:attrName>style.visibility</p:attrName>
                                        </p:attrNameLst>
                                      </p:cBhvr>
                                      <p:to>
                                        <p:strVal val="visible"/>
                                      </p:to>
                                    </p:set>
                                    <p:anim calcmode="lin" valueType="num">
                                      <p:cBhvr additive="base">
                                        <p:cTn id="31" dur="500" fill="hold"/>
                                        <p:tgtEl>
                                          <p:spTgt spid="3471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71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2"/>
          <p:cNvGrpSpPr>
            <a:grpSpLocks/>
          </p:cNvGrpSpPr>
          <p:nvPr/>
        </p:nvGrpSpPr>
        <p:grpSpPr bwMode="auto">
          <a:xfrm>
            <a:off x="228600" y="1143000"/>
            <a:ext cx="8686800" cy="4876800"/>
            <a:chOff x="144" y="720"/>
            <a:chExt cx="5472" cy="3072"/>
          </a:xfrm>
        </p:grpSpPr>
        <p:sp>
          <p:nvSpPr>
            <p:cNvPr id="36872"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3"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4"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5"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6"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7"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8"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79"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0"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1"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2"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3"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4"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5"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6"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887"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6888" name="Group 19"/>
            <p:cNvGrpSpPr>
              <a:grpSpLocks/>
            </p:cNvGrpSpPr>
            <p:nvPr/>
          </p:nvGrpSpPr>
          <p:grpSpPr bwMode="auto">
            <a:xfrm>
              <a:off x="144" y="3312"/>
              <a:ext cx="480" cy="480"/>
              <a:chOff x="144" y="3312"/>
              <a:chExt cx="480" cy="480"/>
            </a:xfrm>
          </p:grpSpPr>
          <p:sp>
            <p:nvSpPr>
              <p:cNvPr id="36937"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8"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6889" name="Group 22"/>
            <p:cNvGrpSpPr>
              <a:grpSpLocks/>
            </p:cNvGrpSpPr>
            <p:nvPr/>
          </p:nvGrpSpPr>
          <p:grpSpPr bwMode="auto">
            <a:xfrm>
              <a:off x="720" y="3312"/>
              <a:ext cx="480" cy="480"/>
              <a:chOff x="144" y="3312"/>
              <a:chExt cx="480" cy="480"/>
            </a:xfrm>
          </p:grpSpPr>
          <p:sp>
            <p:nvSpPr>
              <p:cNvPr id="36935"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6"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6890" name="Group 25"/>
            <p:cNvGrpSpPr>
              <a:grpSpLocks/>
            </p:cNvGrpSpPr>
            <p:nvPr/>
          </p:nvGrpSpPr>
          <p:grpSpPr bwMode="auto">
            <a:xfrm>
              <a:off x="480" y="2544"/>
              <a:ext cx="480" cy="480"/>
              <a:chOff x="144" y="3312"/>
              <a:chExt cx="480" cy="480"/>
            </a:xfrm>
          </p:grpSpPr>
          <p:sp>
            <p:nvSpPr>
              <p:cNvPr id="36933"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4"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6891" name="Group 28"/>
            <p:cNvGrpSpPr>
              <a:grpSpLocks/>
            </p:cNvGrpSpPr>
            <p:nvPr/>
          </p:nvGrpSpPr>
          <p:grpSpPr bwMode="auto">
            <a:xfrm>
              <a:off x="1056" y="2544"/>
              <a:ext cx="480" cy="480"/>
              <a:chOff x="144" y="3312"/>
              <a:chExt cx="480" cy="480"/>
            </a:xfrm>
          </p:grpSpPr>
          <p:sp>
            <p:nvSpPr>
              <p:cNvPr id="36931"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2"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6892" name="Group 31"/>
            <p:cNvGrpSpPr>
              <a:grpSpLocks/>
            </p:cNvGrpSpPr>
            <p:nvPr/>
          </p:nvGrpSpPr>
          <p:grpSpPr bwMode="auto">
            <a:xfrm>
              <a:off x="1632" y="2544"/>
              <a:ext cx="480" cy="480"/>
              <a:chOff x="144" y="3312"/>
              <a:chExt cx="480" cy="480"/>
            </a:xfrm>
          </p:grpSpPr>
          <p:sp>
            <p:nvSpPr>
              <p:cNvPr id="36929"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30"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16,19</a:t>
                </a:r>
              </a:p>
            </p:txBody>
          </p:sp>
        </p:grpSp>
        <p:grpSp>
          <p:nvGrpSpPr>
            <p:cNvPr id="36893" name="Group 34"/>
            <p:cNvGrpSpPr>
              <a:grpSpLocks/>
            </p:cNvGrpSpPr>
            <p:nvPr/>
          </p:nvGrpSpPr>
          <p:grpSpPr bwMode="auto">
            <a:xfrm>
              <a:off x="2208" y="2544"/>
              <a:ext cx="480" cy="480"/>
              <a:chOff x="144" y="3312"/>
              <a:chExt cx="480" cy="480"/>
            </a:xfrm>
          </p:grpSpPr>
          <p:sp>
            <p:nvSpPr>
              <p:cNvPr id="36927"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8"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6894" name="Group 37"/>
            <p:cNvGrpSpPr>
              <a:grpSpLocks/>
            </p:cNvGrpSpPr>
            <p:nvPr/>
          </p:nvGrpSpPr>
          <p:grpSpPr bwMode="auto">
            <a:xfrm>
              <a:off x="3072" y="2544"/>
              <a:ext cx="480" cy="480"/>
              <a:chOff x="144" y="3312"/>
              <a:chExt cx="480" cy="480"/>
            </a:xfrm>
          </p:grpSpPr>
          <p:sp>
            <p:nvSpPr>
              <p:cNvPr id="36925"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6"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6895" name="Group 40"/>
            <p:cNvGrpSpPr>
              <a:grpSpLocks/>
            </p:cNvGrpSpPr>
            <p:nvPr/>
          </p:nvGrpSpPr>
          <p:grpSpPr bwMode="auto">
            <a:xfrm>
              <a:off x="3600" y="2544"/>
              <a:ext cx="480" cy="480"/>
              <a:chOff x="144" y="3312"/>
              <a:chExt cx="480" cy="480"/>
            </a:xfrm>
          </p:grpSpPr>
          <p:sp>
            <p:nvSpPr>
              <p:cNvPr id="36923"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4"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6896" name="Group 43"/>
            <p:cNvGrpSpPr>
              <a:grpSpLocks/>
            </p:cNvGrpSpPr>
            <p:nvPr/>
          </p:nvGrpSpPr>
          <p:grpSpPr bwMode="auto">
            <a:xfrm>
              <a:off x="4560" y="2544"/>
              <a:ext cx="480" cy="480"/>
              <a:chOff x="144" y="3312"/>
              <a:chExt cx="480" cy="480"/>
            </a:xfrm>
          </p:grpSpPr>
          <p:sp>
            <p:nvSpPr>
              <p:cNvPr id="36921"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2"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6897" name="Group 46"/>
            <p:cNvGrpSpPr>
              <a:grpSpLocks/>
            </p:cNvGrpSpPr>
            <p:nvPr/>
          </p:nvGrpSpPr>
          <p:grpSpPr bwMode="auto">
            <a:xfrm>
              <a:off x="5136" y="2544"/>
              <a:ext cx="480" cy="480"/>
              <a:chOff x="144" y="3312"/>
              <a:chExt cx="480" cy="480"/>
            </a:xfrm>
          </p:grpSpPr>
          <p:sp>
            <p:nvSpPr>
              <p:cNvPr id="36919"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20"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6898" name="Group 49"/>
            <p:cNvGrpSpPr>
              <a:grpSpLocks/>
            </p:cNvGrpSpPr>
            <p:nvPr/>
          </p:nvGrpSpPr>
          <p:grpSpPr bwMode="auto">
            <a:xfrm>
              <a:off x="4896" y="1824"/>
              <a:ext cx="480" cy="480"/>
              <a:chOff x="144" y="3312"/>
              <a:chExt cx="480" cy="480"/>
            </a:xfrm>
          </p:grpSpPr>
          <p:sp>
            <p:nvSpPr>
              <p:cNvPr id="36917"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8"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6899" name="Group 52"/>
            <p:cNvGrpSpPr>
              <a:grpSpLocks/>
            </p:cNvGrpSpPr>
            <p:nvPr/>
          </p:nvGrpSpPr>
          <p:grpSpPr bwMode="auto">
            <a:xfrm>
              <a:off x="3408" y="1872"/>
              <a:ext cx="480" cy="480"/>
              <a:chOff x="144" y="3312"/>
              <a:chExt cx="480" cy="480"/>
            </a:xfrm>
          </p:grpSpPr>
          <p:sp>
            <p:nvSpPr>
              <p:cNvPr id="36915"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6"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6900" name="Group 55"/>
            <p:cNvGrpSpPr>
              <a:grpSpLocks/>
            </p:cNvGrpSpPr>
            <p:nvPr/>
          </p:nvGrpSpPr>
          <p:grpSpPr bwMode="auto">
            <a:xfrm>
              <a:off x="1920" y="1824"/>
              <a:ext cx="480" cy="480"/>
              <a:chOff x="144" y="3312"/>
              <a:chExt cx="480" cy="480"/>
            </a:xfrm>
          </p:grpSpPr>
          <p:sp>
            <p:nvSpPr>
              <p:cNvPr id="36913"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4"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16,35</a:t>
                </a:r>
              </a:p>
            </p:txBody>
          </p:sp>
        </p:grpSp>
        <p:grpSp>
          <p:nvGrpSpPr>
            <p:cNvPr id="36901" name="Group 58"/>
            <p:cNvGrpSpPr>
              <a:grpSpLocks/>
            </p:cNvGrpSpPr>
            <p:nvPr/>
          </p:nvGrpSpPr>
          <p:grpSpPr bwMode="auto">
            <a:xfrm>
              <a:off x="864" y="1872"/>
              <a:ext cx="480" cy="480"/>
              <a:chOff x="144" y="3312"/>
              <a:chExt cx="480" cy="480"/>
            </a:xfrm>
          </p:grpSpPr>
          <p:sp>
            <p:nvSpPr>
              <p:cNvPr id="36911"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2"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6902" name="Group 61"/>
            <p:cNvGrpSpPr>
              <a:grpSpLocks/>
            </p:cNvGrpSpPr>
            <p:nvPr/>
          </p:nvGrpSpPr>
          <p:grpSpPr bwMode="auto">
            <a:xfrm>
              <a:off x="1488" y="1344"/>
              <a:ext cx="480" cy="480"/>
              <a:chOff x="144" y="3312"/>
              <a:chExt cx="480" cy="480"/>
            </a:xfrm>
          </p:grpSpPr>
          <p:sp>
            <p:nvSpPr>
              <p:cNvPr id="36909"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10"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6903" name="Group 64"/>
            <p:cNvGrpSpPr>
              <a:grpSpLocks/>
            </p:cNvGrpSpPr>
            <p:nvPr/>
          </p:nvGrpSpPr>
          <p:grpSpPr bwMode="auto">
            <a:xfrm>
              <a:off x="4224" y="1392"/>
              <a:ext cx="480" cy="480"/>
              <a:chOff x="144" y="3312"/>
              <a:chExt cx="480" cy="480"/>
            </a:xfrm>
          </p:grpSpPr>
          <p:sp>
            <p:nvSpPr>
              <p:cNvPr id="36907"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08"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6904" name="Group 67"/>
            <p:cNvGrpSpPr>
              <a:grpSpLocks/>
            </p:cNvGrpSpPr>
            <p:nvPr/>
          </p:nvGrpSpPr>
          <p:grpSpPr bwMode="auto">
            <a:xfrm>
              <a:off x="2784" y="720"/>
              <a:ext cx="480" cy="480"/>
              <a:chOff x="144" y="3312"/>
              <a:chExt cx="480" cy="480"/>
            </a:xfrm>
          </p:grpSpPr>
          <p:sp>
            <p:nvSpPr>
              <p:cNvPr id="36905"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906"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36866" name="Text Box 70"/>
          <p:cNvSpPr txBox="1">
            <a:spLocks noChangeArrowheads="1"/>
          </p:cNvSpPr>
          <p:nvPr/>
        </p:nvSpPr>
        <p:spPr bwMode="auto">
          <a:xfrm>
            <a:off x="2743200" y="5562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Swap with right end point if necessary.</a:t>
            </a:r>
          </a:p>
        </p:txBody>
      </p:sp>
      <p:grpSp>
        <p:nvGrpSpPr>
          <p:cNvPr id="36867" name="Group 71"/>
          <p:cNvGrpSpPr>
            <a:grpSpLocks/>
          </p:cNvGrpSpPr>
          <p:nvPr/>
        </p:nvGrpSpPr>
        <p:grpSpPr bwMode="auto">
          <a:xfrm>
            <a:off x="2590800" y="4038600"/>
            <a:ext cx="762000" cy="762000"/>
            <a:chOff x="4032" y="3408"/>
            <a:chExt cx="480" cy="480"/>
          </a:xfrm>
        </p:grpSpPr>
        <p:sp>
          <p:nvSpPr>
            <p:cNvPr id="36870" name="Oval 72"/>
            <p:cNvSpPr>
              <a:spLocks noChangeArrowheads="1"/>
            </p:cNvSpPr>
            <p:nvPr/>
          </p:nvSpPr>
          <p:spPr bwMode="auto">
            <a:xfrm>
              <a:off x="4032" y="3408"/>
              <a:ext cx="480" cy="480"/>
            </a:xfrm>
            <a:prstGeom prst="ellipse">
              <a:avLst/>
            </a:prstGeom>
            <a:solidFill>
              <a:srgbClr val="FFFF00"/>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6871" name="Rectangle 73"/>
            <p:cNvSpPr>
              <a:spLocks noChangeArrowheads="1"/>
            </p:cNvSpPr>
            <p:nvPr/>
          </p:nvSpPr>
          <p:spPr bwMode="auto">
            <a:xfrm>
              <a:off x="4032" y="3504"/>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  ,19</a:t>
              </a:r>
            </a:p>
          </p:txBody>
        </p:sp>
      </p:grpSp>
      <p:sp>
        <p:nvSpPr>
          <p:cNvPr id="36868" name="Text Box 74"/>
          <p:cNvSpPr txBox="1">
            <a:spLocks noChangeArrowheads="1"/>
          </p:cNvSpPr>
          <p:nvPr/>
        </p:nvSpPr>
        <p:spPr bwMode="auto">
          <a:xfrm>
            <a:off x="2590800" y="36576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000"/>
              <a:t>20</a:t>
            </a:r>
          </a:p>
        </p:txBody>
      </p:sp>
      <p:sp>
        <p:nvSpPr>
          <p:cNvPr id="36869" name="Rectangle 75"/>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532970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Group 2"/>
          <p:cNvGrpSpPr>
            <a:grpSpLocks/>
          </p:cNvGrpSpPr>
          <p:nvPr/>
        </p:nvGrpSpPr>
        <p:grpSpPr bwMode="auto">
          <a:xfrm>
            <a:off x="228600" y="1143000"/>
            <a:ext cx="8686800" cy="4876800"/>
            <a:chOff x="144" y="720"/>
            <a:chExt cx="5472" cy="3072"/>
          </a:xfrm>
        </p:grpSpPr>
        <p:sp>
          <p:nvSpPr>
            <p:cNvPr id="37891" name="Line 3"/>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2" name="Line 4"/>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3" name="Line 5"/>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4" name="Line 6"/>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5" name="Line 7"/>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6" name="Line 8"/>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7" name="Line 9"/>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8" name="Line 10"/>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899" name="Line 11"/>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0" name="Line 12"/>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1" name="Line 13"/>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2" name="Line 14"/>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3" name="Line 15"/>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4" name="Line 16"/>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5" name="Line 17"/>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906" name="Line 18"/>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7907" name="Group 19"/>
            <p:cNvGrpSpPr>
              <a:grpSpLocks/>
            </p:cNvGrpSpPr>
            <p:nvPr/>
          </p:nvGrpSpPr>
          <p:grpSpPr bwMode="auto">
            <a:xfrm>
              <a:off x="144" y="3312"/>
              <a:ext cx="480" cy="480"/>
              <a:chOff x="144" y="3312"/>
              <a:chExt cx="480" cy="480"/>
            </a:xfrm>
          </p:grpSpPr>
          <p:sp>
            <p:nvSpPr>
              <p:cNvPr id="37956" name="Oval 2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7" name="Rectangle 2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28,55</a:t>
                </a:r>
              </a:p>
            </p:txBody>
          </p:sp>
        </p:grpSp>
        <p:grpSp>
          <p:nvGrpSpPr>
            <p:cNvPr id="37908" name="Group 22"/>
            <p:cNvGrpSpPr>
              <a:grpSpLocks/>
            </p:cNvGrpSpPr>
            <p:nvPr/>
          </p:nvGrpSpPr>
          <p:grpSpPr bwMode="auto">
            <a:xfrm>
              <a:off x="720" y="3312"/>
              <a:ext cx="480" cy="480"/>
              <a:chOff x="144" y="3312"/>
              <a:chExt cx="480" cy="480"/>
            </a:xfrm>
          </p:grpSpPr>
          <p:sp>
            <p:nvSpPr>
              <p:cNvPr id="37954" name="Oval 2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5" name="Rectangle 24"/>
              <p:cNvSpPr>
                <a:spLocks noChangeArrowheads="1"/>
              </p:cNvSpPr>
              <p:nvPr/>
            </p:nvSpPr>
            <p:spPr bwMode="auto">
              <a:xfrm>
                <a:off x="144" y="340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60</a:t>
                </a:r>
              </a:p>
            </p:txBody>
          </p:sp>
        </p:grpSp>
        <p:grpSp>
          <p:nvGrpSpPr>
            <p:cNvPr id="37909" name="Group 25"/>
            <p:cNvGrpSpPr>
              <a:grpSpLocks/>
            </p:cNvGrpSpPr>
            <p:nvPr/>
          </p:nvGrpSpPr>
          <p:grpSpPr bwMode="auto">
            <a:xfrm>
              <a:off x="480" y="2544"/>
              <a:ext cx="480" cy="480"/>
              <a:chOff x="144" y="3312"/>
              <a:chExt cx="480" cy="480"/>
            </a:xfrm>
          </p:grpSpPr>
          <p:sp>
            <p:nvSpPr>
              <p:cNvPr id="37952" name="Oval 2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3" name="Rectangle 2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25,70</a:t>
                </a:r>
              </a:p>
            </p:txBody>
          </p:sp>
        </p:grpSp>
        <p:grpSp>
          <p:nvGrpSpPr>
            <p:cNvPr id="37910" name="Group 28"/>
            <p:cNvGrpSpPr>
              <a:grpSpLocks/>
            </p:cNvGrpSpPr>
            <p:nvPr/>
          </p:nvGrpSpPr>
          <p:grpSpPr bwMode="auto">
            <a:xfrm>
              <a:off x="1056" y="2544"/>
              <a:ext cx="480" cy="480"/>
              <a:chOff x="144" y="3312"/>
              <a:chExt cx="480" cy="480"/>
            </a:xfrm>
          </p:grpSpPr>
          <p:sp>
            <p:nvSpPr>
              <p:cNvPr id="37950" name="Oval 2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51" name="Rectangle 3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30,50</a:t>
                </a:r>
              </a:p>
            </p:txBody>
          </p:sp>
        </p:grpSp>
        <p:grpSp>
          <p:nvGrpSpPr>
            <p:cNvPr id="37911" name="Group 31"/>
            <p:cNvGrpSpPr>
              <a:grpSpLocks/>
            </p:cNvGrpSpPr>
            <p:nvPr/>
          </p:nvGrpSpPr>
          <p:grpSpPr bwMode="auto">
            <a:xfrm>
              <a:off x="1632" y="2544"/>
              <a:ext cx="480" cy="480"/>
              <a:chOff x="144" y="3312"/>
              <a:chExt cx="480" cy="480"/>
            </a:xfrm>
          </p:grpSpPr>
          <p:sp>
            <p:nvSpPr>
              <p:cNvPr id="37948" name="Oval 3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9" name="Rectangle 3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19,20</a:t>
                </a:r>
              </a:p>
            </p:txBody>
          </p:sp>
        </p:grpSp>
        <p:grpSp>
          <p:nvGrpSpPr>
            <p:cNvPr id="37912" name="Group 34"/>
            <p:cNvGrpSpPr>
              <a:grpSpLocks/>
            </p:cNvGrpSpPr>
            <p:nvPr/>
          </p:nvGrpSpPr>
          <p:grpSpPr bwMode="auto">
            <a:xfrm>
              <a:off x="2208" y="2544"/>
              <a:ext cx="480" cy="480"/>
              <a:chOff x="144" y="3312"/>
              <a:chExt cx="480" cy="480"/>
            </a:xfrm>
          </p:grpSpPr>
          <p:sp>
            <p:nvSpPr>
              <p:cNvPr id="37946" name="Oval 3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7" name="Rectangle 3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17,17</a:t>
                </a:r>
              </a:p>
            </p:txBody>
          </p:sp>
        </p:grpSp>
        <p:grpSp>
          <p:nvGrpSpPr>
            <p:cNvPr id="37913" name="Group 37"/>
            <p:cNvGrpSpPr>
              <a:grpSpLocks/>
            </p:cNvGrpSpPr>
            <p:nvPr/>
          </p:nvGrpSpPr>
          <p:grpSpPr bwMode="auto">
            <a:xfrm>
              <a:off x="3072" y="2544"/>
              <a:ext cx="480" cy="480"/>
              <a:chOff x="144" y="3312"/>
              <a:chExt cx="480" cy="480"/>
            </a:xfrm>
          </p:grpSpPr>
          <p:sp>
            <p:nvSpPr>
              <p:cNvPr id="37944" name="Oval 3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5" name="Rectangle 3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50,55</a:t>
                </a:r>
              </a:p>
            </p:txBody>
          </p:sp>
        </p:grpSp>
        <p:grpSp>
          <p:nvGrpSpPr>
            <p:cNvPr id="37914" name="Group 40"/>
            <p:cNvGrpSpPr>
              <a:grpSpLocks/>
            </p:cNvGrpSpPr>
            <p:nvPr/>
          </p:nvGrpSpPr>
          <p:grpSpPr bwMode="auto">
            <a:xfrm>
              <a:off x="3600" y="2544"/>
              <a:ext cx="480" cy="480"/>
              <a:chOff x="144" y="3312"/>
              <a:chExt cx="480" cy="480"/>
            </a:xfrm>
          </p:grpSpPr>
          <p:sp>
            <p:nvSpPr>
              <p:cNvPr id="37942" name="Oval 4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3" name="Rectangle 4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47,58</a:t>
                </a:r>
              </a:p>
            </p:txBody>
          </p:sp>
        </p:grpSp>
        <p:grpSp>
          <p:nvGrpSpPr>
            <p:cNvPr id="37915" name="Group 43"/>
            <p:cNvGrpSpPr>
              <a:grpSpLocks/>
            </p:cNvGrpSpPr>
            <p:nvPr/>
          </p:nvGrpSpPr>
          <p:grpSpPr bwMode="auto">
            <a:xfrm>
              <a:off x="4560" y="2544"/>
              <a:ext cx="480" cy="480"/>
              <a:chOff x="144" y="3312"/>
              <a:chExt cx="480" cy="480"/>
            </a:xfrm>
          </p:grpSpPr>
          <p:sp>
            <p:nvSpPr>
              <p:cNvPr id="37940" name="Oval 4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41" name="Rectangle 4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40,45</a:t>
                </a:r>
              </a:p>
            </p:txBody>
          </p:sp>
        </p:grpSp>
        <p:grpSp>
          <p:nvGrpSpPr>
            <p:cNvPr id="37916" name="Group 46"/>
            <p:cNvGrpSpPr>
              <a:grpSpLocks/>
            </p:cNvGrpSpPr>
            <p:nvPr/>
          </p:nvGrpSpPr>
          <p:grpSpPr bwMode="auto">
            <a:xfrm>
              <a:off x="5136" y="2544"/>
              <a:ext cx="480" cy="480"/>
              <a:chOff x="144" y="3312"/>
              <a:chExt cx="480" cy="480"/>
            </a:xfrm>
          </p:grpSpPr>
          <p:sp>
            <p:nvSpPr>
              <p:cNvPr id="37938" name="Oval 4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9" name="Rectangle 4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40,43</a:t>
                </a:r>
              </a:p>
            </p:txBody>
          </p:sp>
        </p:grpSp>
        <p:grpSp>
          <p:nvGrpSpPr>
            <p:cNvPr id="37917" name="Group 49"/>
            <p:cNvGrpSpPr>
              <a:grpSpLocks/>
            </p:cNvGrpSpPr>
            <p:nvPr/>
          </p:nvGrpSpPr>
          <p:grpSpPr bwMode="auto">
            <a:xfrm>
              <a:off x="4896" y="1824"/>
              <a:ext cx="480" cy="480"/>
              <a:chOff x="144" y="3312"/>
              <a:chExt cx="480" cy="480"/>
            </a:xfrm>
          </p:grpSpPr>
          <p:sp>
            <p:nvSpPr>
              <p:cNvPr id="37936" name="Oval 5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7" name="Rectangle 5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7918" name="Group 52"/>
            <p:cNvGrpSpPr>
              <a:grpSpLocks/>
            </p:cNvGrpSpPr>
            <p:nvPr/>
          </p:nvGrpSpPr>
          <p:grpSpPr bwMode="auto">
            <a:xfrm>
              <a:off x="3408" y="1872"/>
              <a:ext cx="480" cy="480"/>
              <a:chOff x="144" y="3312"/>
              <a:chExt cx="480" cy="480"/>
            </a:xfrm>
          </p:grpSpPr>
          <p:sp>
            <p:nvSpPr>
              <p:cNvPr id="37934" name="Oval 5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5" name="Rectangle 5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45,60</a:t>
                </a:r>
              </a:p>
            </p:txBody>
          </p:sp>
        </p:grpSp>
        <p:grpSp>
          <p:nvGrpSpPr>
            <p:cNvPr id="37919" name="Group 55"/>
            <p:cNvGrpSpPr>
              <a:grpSpLocks/>
            </p:cNvGrpSpPr>
            <p:nvPr/>
          </p:nvGrpSpPr>
          <p:grpSpPr bwMode="auto">
            <a:xfrm>
              <a:off x="1920" y="1824"/>
              <a:ext cx="480" cy="480"/>
              <a:chOff x="144" y="3312"/>
              <a:chExt cx="480" cy="480"/>
            </a:xfrm>
          </p:grpSpPr>
          <p:sp>
            <p:nvSpPr>
              <p:cNvPr id="37932" name="Oval 5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3" name="Rectangle 5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16,35</a:t>
                </a:r>
              </a:p>
            </p:txBody>
          </p:sp>
        </p:grpSp>
        <p:grpSp>
          <p:nvGrpSpPr>
            <p:cNvPr id="37920" name="Group 58"/>
            <p:cNvGrpSpPr>
              <a:grpSpLocks/>
            </p:cNvGrpSpPr>
            <p:nvPr/>
          </p:nvGrpSpPr>
          <p:grpSpPr bwMode="auto">
            <a:xfrm>
              <a:off x="864" y="1872"/>
              <a:ext cx="480" cy="480"/>
              <a:chOff x="144" y="3312"/>
              <a:chExt cx="480" cy="480"/>
            </a:xfrm>
          </p:grpSpPr>
          <p:sp>
            <p:nvSpPr>
              <p:cNvPr id="37930" name="Oval 5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31" name="Rectangle 6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20,80</a:t>
                </a:r>
              </a:p>
            </p:txBody>
          </p:sp>
        </p:grpSp>
        <p:grpSp>
          <p:nvGrpSpPr>
            <p:cNvPr id="37921" name="Group 61"/>
            <p:cNvGrpSpPr>
              <a:grpSpLocks/>
            </p:cNvGrpSpPr>
            <p:nvPr/>
          </p:nvGrpSpPr>
          <p:grpSpPr bwMode="auto">
            <a:xfrm>
              <a:off x="1488" y="1344"/>
              <a:ext cx="480" cy="480"/>
              <a:chOff x="144" y="3312"/>
              <a:chExt cx="480" cy="480"/>
            </a:xfrm>
          </p:grpSpPr>
          <p:sp>
            <p:nvSpPr>
              <p:cNvPr id="37928" name="Oval 6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29" name="Rectangle 6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15,82</a:t>
                </a:r>
              </a:p>
            </p:txBody>
          </p:sp>
        </p:grpSp>
        <p:grpSp>
          <p:nvGrpSpPr>
            <p:cNvPr id="37922" name="Group 64"/>
            <p:cNvGrpSpPr>
              <a:grpSpLocks/>
            </p:cNvGrpSpPr>
            <p:nvPr/>
          </p:nvGrpSpPr>
          <p:grpSpPr bwMode="auto">
            <a:xfrm>
              <a:off x="4224" y="1392"/>
              <a:ext cx="480" cy="480"/>
              <a:chOff x="144" y="3312"/>
              <a:chExt cx="480" cy="480"/>
            </a:xfrm>
          </p:grpSpPr>
          <p:sp>
            <p:nvSpPr>
              <p:cNvPr id="37926" name="Oval 6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27" name="Rectangle 6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30,60</a:t>
                </a:r>
              </a:p>
            </p:txBody>
          </p:sp>
        </p:grpSp>
        <p:grpSp>
          <p:nvGrpSpPr>
            <p:cNvPr id="37923" name="Group 67"/>
            <p:cNvGrpSpPr>
              <a:grpSpLocks/>
            </p:cNvGrpSpPr>
            <p:nvPr/>
          </p:nvGrpSpPr>
          <p:grpSpPr bwMode="auto">
            <a:xfrm>
              <a:off x="2784" y="720"/>
              <a:ext cx="480" cy="480"/>
              <a:chOff x="144" y="3312"/>
              <a:chExt cx="480" cy="480"/>
            </a:xfrm>
          </p:grpSpPr>
          <p:sp>
            <p:nvSpPr>
              <p:cNvPr id="37924" name="Oval 6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7925" name="Rectangle 6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15,90</a:t>
                </a:r>
              </a:p>
            </p:txBody>
          </p:sp>
        </p:grpSp>
      </p:grpSp>
      <p:sp>
        <p:nvSpPr>
          <p:cNvPr id="37890" name="Rectangle 70"/>
          <p:cNvSpPr>
            <a:spLocks noGrp="1" noChangeArrowheads="1"/>
          </p:cNvSpPr>
          <p:nvPr>
            <p:ph type="ctrTitle"/>
          </p:nvPr>
        </p:nvSpPr>
        <p:spPr>
          <a:xfrm>
            <a:off x="685800" y="0"/>
            <a:ext cx="7772400" cy="990600"/>
          </a:xfrm>
          <a:noFill/>
        </p:spPr>
        <p:txBody>
          <a:bodyPr lIns="92075" tIns="46038" rIns="92075" bIns="46038"/>
          <a:lstStyle/>
          <a:p>
            <a:pPr eaLnBrk="1" hangingPunct="1"/>
            <a:r>
              <a:rPr kumimoji="0" lang="en-US" altLang="zh-CN">
                <a:ea typeface="宋体" charset="-122"/>
              </a:rPr>
              <a:t>Remove Min Element Example</a:t>
            </a:r>
          </a:p>
        </p:txBody>
      </p:sp>
    </p:spTree>
    <p:extLst>
      <p:ext uri="{BB962C8B-B14F-4D97-AF65-F5344CB8AC3E}">
        <p14:creationId xmlns:p14="http://schemas.microsoft.com/office/powerpoint/2010/main" val="1684383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ctrTitle"/>
          </p:nvPr>
        </p:nvSpPr>
        <p:spPr>
          <a:xfrm>
            <a:off x="914400" y="0"/>
            <a:ext cx="7772400" cy="990600"/>
          </a:xfrm>
          <a:noFill/>
        </p:spPr>
        <p:txBody>
          <a:bodyPr lIns="92075" tIns="46038" rIns="92075" bIns="46038"/>
          <a:lstStyle/>
          <a:p>
            <a:pPr eaLnBrk="1" hangingPunct="1"/>
            <a:r>
              <a:rPr kumimoji="0" lang="en-US" altLang="zh-CN">
                <a:ea typeface="宋体" charset="-122"/>
              </a:rPr>
              <a:t>Initialize</a:t>
            </a:r>
          </a:p>
        </p:txBody>
      </p:sp>
      <p:grpSp>
        <p:nvGrpSpPr>
          <p:cNvPr id="2" name="Group 3"/>
          <p:cNvGrpSpPr>
            <a:grpSpLocks/>
          </p:cNvGrpSpPr>
          <p:nvPr/>
        </p:nvGrpSpPr>
        <p:grpSpPr bwMode="auto">
          <a:xfrm>
            <a:off x="228600" y="1143000"/>
            <a:ext cx="8686800" cy="4876800"/>
            <a:chOff x="144" y="720"/>
            <a:chExt cx="5472" cy="3072"/>
          </a:xfrm>
        </p:grpSpPr>
        <p:sp>
          <p:nvSpPr>
            <p:cNvPr id="38919" name="Line 4"/>
            <p:cNvSpPr>
              <a:spLocks noChangeShapeType="1"/>
            </p:cNvSpPr>
            <p:nvPr/>
          </p:nvSpPr>
          <p:spPr bwMode="auto">
            <a:xfrm flipH="1">
              <a:off x="1824" y="960"/>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0" name="Line 5"/>
            <p:cNvSpPr>
              <a:spLocks noChangeShapeType="1"/>
            </p:cNvSpPr>
            <p:nvPr/>
          </p:nvSpPr>
          <p:spPr bwMode="auto">
            <a:xfrm>
              <a:off x="3168" y="960"/>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1" name="Line 6"/>
            <p:cNvSpPr>
              <a:spLocks noChangeShapeType="1"/>
            </p:cNvSpPr>
            <p:nvPr/>
          </p:nvSpPr>
          <p:spPr bwMode="auto">
            <a:xfrm flipH="1">
              <a:off x="1104" y="1632"/>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2" name="Line 7"/>
            <p:cNvSpPr>
              <a:spLocks noChangeShapeType="1"/>
            </p:cNvSpPr>
            <p:nvPr/>
          </p:nvSpPr>
          <p:spPr bwMode="auto">
            <a:xfrm>
              <a:off x="1776" y="1632"/>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3" name="Line 8"/>
            <p:cNvSpPr>
              <a:spLocks noChangeShapeType="1"/>
            </p:cNvSpPr>
            <p:nvPr/>
          </p:nvSpPr>
          <p:spPr bwMode="auto">
            <a:xfrm flipH="1">
              <a:off x="3744" y="1680"/>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4" name="Line 9"/>
            <p:cNvSpPr>
              <a:spLocks noChangeShapeType="1"/>
            </p:cNvSpPr>
            <p:nvPr/>
          </p:nvSpPr>
          <p:spPr bwMode="auto">
            <a:xfrm>
              <a:off x="4512" y="163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5" name="Line 10"/>
            <p:cNvSpPr>
              <a:spLocks noChangeShapeType="1"/>
            </p:cNvSpPr>
            <p:nvPr/>
          </p:nvSpPr>
          <p:spPr bwMode="auto">
            <a:xfrm flipH="1">
              <a:off x="72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6" name="Line 11"/>
            <p:cNvSpPr>
              <a:spLocks noChangeShapeType="1"/>
            </p:cNvSpPr>
            <p:nvPr/>
          </p:nvSpPr>
          <p:spPr bwMode="auto">
            <a:xfrm>
              <a:off x="115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7" name="Line 12"/>
            <p:cNvSpPr>
              <a:spLocks noChangeShapeType="1"/>
            </p:cNvSpPr>
            <p:nvPr/>
          </p:nvSpPr>
          <p:spPr bwMode="auto">
            <a:xfrm flipH="1">
              <a:off x="1824"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8" name="Line 13"/>
            <p:cNvSpPr>
              <a:spLocks noChangeShapeType="1"/>
            </p:cNvSpPr>
            <p:nvPr/>
          </p:nvSpPr>
          <p:spPr bwMode="auto">
            <a:xfrm>
              <a:off x="2256"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9" name="Line 14"/>
            <p:cNvSpPr>
              <a:spLocks noChangeShapeType="1"/>
            </p:cNvSpPr>
            <p:nvPr/>
          </p:nvSpPr>
          <p:spPr bwMode="auto">
            <a:xfrm flipH="1">
              <a:off x="3312" y="22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0" name="Line 15"/>
            <p:cNvSpPr>
              <a:spLocks noChangeShapeType="1"/>
            </p:cNvSpPr>
            <p:nvPr/>
          </p:nvSpPr>
          <p:spPr bwMode="auto">
            <a:xfrm>
              <a:off x="3744" y="2208"/>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1" name="Line 16"/>
            <p:cNvSpPr>
              <a:spLocks noChangeShapeType="1"/>
            </p:cNvSpPr>
            <p:nvPr/>
          </p:nvSpPr>
          <p:spPr bwMode="auto">
            <a:xfrm flipH="1">
              <a:off x="4800" y="216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2" name="Line 17"/>
            <p:cNvSpPr>
              <a:spLocks noChangeShapeType="1"/>
            </p:cNvSpPr>
            <p:nvPr/>
          </p:nvSpPr>
          <p:spPr bwMode="auto">
            <a:xfrm>
              <a:off x="5232" y="216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3" name="Line 18"/>
            <p:cNvSpPr>
              <a:spLocks noChangeShapeType="1"/>
            </p:cNvSpPr>
            <p:nvPr/>
          </p:nvSpPr>
          <p:spPr bwMode="auto">
            <a:xfrm flipH="1">
              <a:off x="384" y="2880"/>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34" name="Line 19"/>
            <p:cNvSpPr>
              <a:spLocks noChangeShapeType="1"/>
            </p:cNvSpPr>
            <p:nvPr/>
          </p:nvSpPr>
          <p:spPr bwMode="auto">
            <a:xfrm>
              <a:off x="720" y="2880"/>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8935" name="Group 20"/>
            <p:cNvGrpSpPr>
              <a:grpSpLocks/>
            </p:cNvGrpSpPr>
            <p:nvPr/>
          </p:nvGrpSpPr>
          <p:grpSpPr bwMode="auto">
            <a:xfrm>
              <a:off x="144" y="3312"/>
              <a:ext cx="480" cy="480"/>
              <a:chOff x="144" y="3312"/>
              <a:chExt cx="480" cy="480"/>
            </a:xfrm>
          </p:grpSpPr>
          <p:sp>
            <p:nvSpPr>
              <p:cNvPr id="38984" name="Oval 2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85" name="Rectangle 2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68,55</a:t>
                </a:r>
              </a:p>
            </p:txBody>
          </p:sp>
        </p:grpSp>
        <p:grpSp>
          <p:nvGrpSpPr>
            <p:cNvPr id="38936" name="Group 23"/>
            <p:cNvGrpSpPr>
              <a:grpSpLocks/>
            </p:cNvGrpSpPr>
            <p:nvPr/>
          </p:nvGrpSpPr>
          <p:grpSpPr bwMode="auto">
            <a:xfrm>
              <a:off x="720" y="3312"/>
              <a:ext cx="480" cy="480"/>
              <a:chOff x="144" y="3312"/>
              <a:chExt cx="480" cy="480"/>
            </a:xfrm>
          </p:grpSpPr>
          <p:sp>
            <p:nvSpPr>
              <p:cNvPr id="38982" name="Oval 2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83" name="Rectangle 2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35,14</a:t>
                </a:r>
              </a:p>
            </p:txBody>
          </p:sp>
        </p:grpSp>
        <p:grpSp>
          <p:nvGrpSpPr>
            <p:cNvPr id="38937" name="Group 26"/>
            <p:cNvGrpSpPr>
              <a:grpSpLocks/>
            </p:cNvGrpSpPr>
            <p:nvPr/>
          </p:nvGrpSpPr>
          <p:grpSpPr bwMode="auto">
            <a:xfrm>
              <a:off x="480" y="2544"/>
              <a:ext cx="480" cy="480"/>
              <a:chOff x="144" y="3312"/>
              <a:chExt cx="480" cy="480"/>
            </a:xfrm>
          </p:grpSpPr>
          <p:sp>
            <p:nvSpPr>
              <p:cNvPr id="38980" name="Oval 2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81" name="Rectangle 2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25,19</a:t>
                </a:r>
              </a:p>
            </p:txBody>
          </p:sp>
        </p:grpSp>
        <p:grpSp>
          <p:nvGrpSpPr>
            <p:cNvPr id="38938" name="Group 29"/>
            <p:cNvGrpSpPr>
              <a:grpSpLocks/>
            </p:cNvGrpSpPr>
            <p:nvPr/>
          </p:nvGrpSpPr>
          <p:grpSpPr bwMode="auto">
            <a:xfrm>
              <a:off x="1056" y="2544"/>
              <a:ext cx="480" cy="480"/>
              <a:chOff x="144" y="3312"/>
              <a:chExt cx="480" cy="480"/>
            </a:xfrm>
          </p:grpSpPr>
          <p:sp>
            <p:nvSpPr>
              <p:cNvPr id="38978" name="Oval 3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9" name="Rectangle 3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57,50</a:t>
                </a:r>
              </a:p>
            </p:txBody>
          </p:sp>
        </p:grpSp>
        <p:grpSp>
          <p:nvGrpSpPr>
            <p:cNvPr id="38939" name="Group 32"/>
            <p:cNvGrpSpPr>
              <a:grpSpLocks/>
            </p:cNvGrpSpPr>
            <p:nvPr/>
          </p:nvGrpSpPr>
          <p:grpSpPr bwMode="auto">
            <a:xfrm>
              <a:off x="1632" y="2544"/>
              <a:ext cx="480" cy="480"/>
              <a:chOff x="144" y="3312"/>
              <a:chExt cx="480" cy="480"/>
            </a:xfrm>
          </p:grpSpPr>
          <p:sp>
            <p:nvSpPr>
              <p:cNvPr id="38976" name="Oval 3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7" name="Rectangle 3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46,19</a:t>
                </a:r>
              </a:p>
            </p:txBody>
          </p:sp>
        </p:grpSp>
        <p:grpSp>
          <p:nvGrpSpPr>
            <p:cNvPr id="38940" name="Group 35"/>
            <p:cNvGrpSpPr>
              <a:grpSpLocks/>
            </p:cNvGrpSpPr>
            <p:nvPr/>
          </p:nvGrpSpPr>
          <p:grpSpPr bwMode="auto">
            <a:xfrm>
              <a:off x="2208" y="2544"/>
              <a:ext cx="480" cy="480"/>
              <a:chOff x="144" y="3312"/>
              <a:chExt cx="480" cy="480"/>
            </a:xfrm>
          </p:grpSpPr>
          <p:sp>
            <p:nvSpPr>
              <p:cNvPr id="38974" name="Oval 3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5" name="Rectangle 37"/>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17,37</a:t>
                </a:r>
              </a:p>
            </p:txBody>
          </p:sp>
        </p:grpSp>
        <p:grpSp>
          <p:nvGrpSpPr>
            <p:cNvPr id="38941" name="Group 38"/>
            <p:cNvGrpSpPr>
              <a:grpSpLocks/>
            </p:cNvGrpSpPr>
            <p:nvPr/>
          </p:nvGrpSpPr>
          <p:grpSpPr bwMode="auto">
            <a:xfrm>
              <a:off x="3072" y="2544"/>
              <a:ext cx="480" cy="480"/>
              <a:chOff x="144" y="3312"/>
              <a:chExt cx="480" cy="480"/>
            </a:xfrm>
          </p:grpSpPr>
          <p:sp>
            <p:nvSpPr>
              <p:cNvPr id="38972" name="Oval 3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3" name="Rectangle 4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50,25</a:t>
                </a:r>
              </a:p>
            </p:txBody>
          </p:sp>
        </p:grpSp>
        <p:grpSp>
          <p:nvGrpSpPr>
            <p:cNvPr id="38942" name="Group 41"/>
            <p:cNvGrpSpPr>
              <a:grpSpLocks/>
            </p:cNvGrpSpPr>
            <p:nvPr/>
          </p:nvGrpSpPr>
          <p:grpSpPr bwMode="auto">
            <a:xfrm>
              <a:off x="3600" y="2544"/>
              <a:ext cx="480" cy="480"/>
              <a:chOff x="144" y="3312"/>
              <a:chExt cx="480" cy="480"/>
            </a:xfrm>
          </p:grpSpPr>
          <p:sp>
            <p:nvSpPr>
              <p:cNvPr id="38970" name="Oval 42"/>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71" name="Rectangle 43"/>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47,28</a:t>
                </a:r>
              </a:p>
            </p:txBody>
          </p:sp>
        </p:grpSp>
        <p:grpSp>
          <p:nvGrpSpPr>
            <p:cNvPr id="38943" name="Group 44"/>
            <p:cNvGrpSpPr>
              <a:grpSpLocks/>
            </p:cNvGrpSpPr>
            <p:nvPr/>
          </p:nvGrpSpPr>
          <p:grpSpPr bwMode="auto">
            <a:xfrm>
              <a:off x="4560" y="2544"/>
              <a:ext cx="480" cy="480"/>
              <a:chOff x="144" y="3312"/>
              <a:chExt cx="480" cy="480"/>
            </a:xfrm>
          </p:grpSpPr>
          <p:sp>
            <p:nvSpPr>
              <p:cNvPr id="38968" name="Oval 45"/>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9" name="Rectangle 46"/>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20,45</a:t>
                </a:r>
              </a:p>
            </p:txBody>
          </p:sp>
        </p:grpSp>
        <p:grpSp>
          <p:nvGrpSpPr>
            <p:cNvPr id="38944" name="Group 47"/>
            <p:cNvGrpSpPr>
              <a:grpSpLocks/>
            </p:cNvGrpSpPr>
            <p:nvPr/>
          </p:nvGrpSpPr>
          <p:grpSpPr bwMode="auto">
            <a:xfrm>
              <a:off x="5136" y="2544"/>
              <a:ext cx="480" cy="480"/>
              <a:chOff x="144" y="3312"/>
              <a:chExt cx="480" cy="480"/>
            </a:xfrm>
          </p:grpSpPr>
          <p:sp>
            <p:nvSpPr>
              <p:cNvPr id="38966" name="Oval 48"/>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7" name="Rectangle 49"/>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40,13</a:t>
                </a:r>
              </a:p>
            </p:txBody>
          </p:sp>
        </p:grpSp>
        <p:grpSp>
          <p:nvGrpSpPr>
            <p:cNvPr id="38945" name="Group 50"/>
            <p:cNvGrpSpPr>
              <a:grpSpLocks/>
            </p:cNvGrpSpPr>
            <p:nvPr/>
          </p:nvGrpSpPr>
          <p:grpSpPr bwMode="auto">
            <a:xfrm>
              <a:off x="4896" y="1824"/>
              <a:ext cx="480" cy="480"/>
              <a:chOff x="144" y="3312"/>
              <a:chExt cx="480" cy="480"/>
            </a:xfrm>
          </p:grpSpPr>
          <p:sp>
            <p:nvSpPr>
              <p:cNvPr id="38964" name="Oval 51"/>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5" name="Rectangle 52"/>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35,50</a:t>
                </a:r>
              </a:p>
            </p:txBody>
          </p:sp>
        </p:grpSp>
        <p:grpSp>
          <p:nvGrpSpPr>
            <p:cNvPr id="38946" name="Group 53"/>
            <p:cNvGrpSpPr>
              <a:grpSpLocks/>
            </p:cNvGrpSpPr>
            <p:nvPr/>
          </p:nvGrpSpPr>
          <p:grpSpPr bwMode="auto">
            <a:xfrm>
              <a:off x="3408" y="1872"/>
              <a:ext cx="480" cy="480"/>
              <a:chOff x="144" y="3312"/>
              <a:chExt cx="480" cy="480"/>
            </a:xfrm>
          </p:grpSpPr>
          <p:sp>
            <p:nvSpPr>
              <p:cNvPr id="38962" name="Oval 54"/>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3" name="Rectangle 55"/>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49,63</a:t>
                </a:r>
              </a:p>
            </p:txBody>
          </p:sp>
        </p:grpSp>
        <p:grpSp>
          <p:nvGrpSpPr>
            <p:cNvPr id="38947" name="Group 56"/>
            <p:cNvGrpSpPr>
              <a:grpSpLocks/>
            </p:cNvGrpSpPr>
            <p:nvPr/>
          </p:nvGrpSpPr>
          <p:grpSpPr bwMode="auto">
            <a:xfrm>
              <a:off x="1920" y="1824"/>
              <a:ext cx="480" cy="480"/>
              <a:chOff x="144" y="3312"/>
              <a:chExt cx="480" cy="480"/>
            </a:xfrm>
          </p:grpSpPr>
          <p:sp>
            <p:nvSpPr>
              <p:cNvPr id="38960" name="Oval 57"/>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61" name="Rectangle 58"/>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48,20</a:t>
                </a:r>
              </a:p>
            </p:txBody>
          </p:sp>
        </p:grpSp>
        <p:grpSp>
          <p:nvGrpSpPr>
            <p:cNvPr id="38948" name="Group 59"/>
            <p:cNvGrpSpPr>
              <a:grpSpLocks/>
            </p:cNvGrpSpPr>
            <p:nvPr/>
          </p:nvGrpSpPr>
          <p:grpSpPr bwMode="auto">
            <a:xfrm>
              <a:off x="864" y="1872"/>
              <a:ext cx="480" cy="480"/>
              <a:chOff x="144" y="3312"/>
              <a:chExt cx="480" cy="480"/>
            </a:xfrm>
          </p:grpSpPr>
          <p:sp>
            <p:nvSpPr>
              <p:cNvPr id="38958" name="Oval 60"/>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9" name="Rectangle 61"/>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20,23</a:t>
                </a:r>
              </a:p>
            </p:txBody>
          </p:sp>
        </p:grpSp>
        <p:grpSp>
          <p:nvGrpSpPr>
            <p:cNvPr id="38949" name="Group 62"/>
            <p:cNvGrpSpPr>
              <a:grpSpLocks/>
            </p:cNvGrpSpPr>
            <p:nvPr/>
          </p:nvGrpSpPr>
          <p:grpSpPr bwMode="auto">
            <a:xfrm>
              <a:off x="1488" y="1344"/>
              <a:ext cx="480" cy="480"/>
              <a:chOff x="144" y="3312"/>
              <a:chExt cx="480" cy="480"/>
            </a:xfrm>
          </p:grpSpPr>
          <p:sp>
            <p:nvSpPr>
              <p:cNvPr id="38956" name="Oval 63"/>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7" name="Rectangle 64"/>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99,82</a:t>
                </a:r>
              </a:p>
            </p:txBody>
          </p:sp>
        </p:grpSp>
        <p:grpSp>
          <p:nvGrpSpPr>
            <p:cNvPr id="38950" name="Group 65"/>
            <p:cNvGrpSpPr>
              <a:grpSpLocks/>
            </p:cNvGrpSpPr>
            <p:nvPr/>
          </p:nvGrpSpPr>
          <p:grpSpPr bwMode="auto">
            <a:xfrm>
              <a:off x="4224" y="1392"/>
              <a:ext cx="480" cy="480"/>
              <a:chOff x="144" y="3312"/>
              <a:chExt cx="480" cy="480"/>
            </a:xfrm>
          </p:grpSpPr>
          <p:sp>
            <p:nvSpPr>
              <p:cNvPr id="38954" name="Oval 66"/>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5" name="Rectangle 67"/>
              <p:cNvSpPr>
                <a:spLocks noChangeArrowheads="1"/>
              </p:cNvSpPr>
              <p:nvPr/>
            </p:nvSpPr>
            <p:spPr bwMode="auto">
              <a:xfrm>
                <a:off x="144" y="3408"/>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1,12</a:t>
                </a:r>
              </a:p>
            </p:txBody>
          </p:sp>
        </p:grpSp>
        <p:grpSp>
          <p:nvGrpSpPr>
            <p:cNvPr id="38951" name="Group 68"/>
            <p:cNvGrpSpPr>
              <a:grpSpLocks/>
            </p:cNvGrpSpPr>
            <p:nvPr/>
          </p:nvGrpSpPr>
          <p:grpSpPr bwMode="auto">
            <a:xfrm>
              <a:off x="2784" y="720"/>
              <a:ext cx="480" cy="480"/>
              <a:chOff x="144" y="3312"/>
              <a:chExt cx="480" cy="480"/>
            </a:xfrm>
          </p:grpSpPr>
          <p:sp>
            <p:nvSpPr>
              <p:cNvPr id="38952" name="Oval 69"/>
              <p:cNvSpPr>
                <a:spLocks noChangeArrowheads="1"/>
              </p:cNvSpPr>
              <p:nvPr/>
            </p:nvSpPr>
            <p:spPr bwMode="auto">
              <a:xfrm>
                <a:off x="144" y="3312"/>
                <a:ext cx="480" cy="48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endParaRPr kumimoji="0" lang="en-US" altLang="en-US"/>
              </a:p>
            </p:txBody>
          </p:sp>
          <p:sp>
            <p:nvSpPr>
              <p:cNvPr id="38953" name="Rectangle 70"/>
              <p:cNvSpPr>
                <a:spLocks noChangeArrowheads="1"/>
              </p:cNvSpPr>
              <p:nvPr/>
            </p:nvSpPr>
            <p:spPr bwMode="auto">
              <a:xfrm>
                <a:off x="144" y="3408"/>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r>
                  <a:rPr kumimoji="0" lang="en-US" altLang="zh-CN" sz="2000"/>
                  <a:t>70,39</a:t>
                </a:r>
              </a:p>
            </p:txBody>
          </p:sp>
        </p:grpSp>
      </p:grpSp>
      <p:sp>
        <p:nvSpPr>
          <p:cNvPr id="267335" name="Text Box 71"/>
          <p:cNvSpPr txBox="1">
            <a:spLocks noChangeArrowheads="1"/>
          </p:cNvSpPr>
          <p:nvPr/>
        </p:nvSpPr>
        <p:spPr bwMode="auto">
          <a:xfrm>
            <a:off x="2743200" y="50292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20000"/>
              </a:spcBef>
              <a:buClr>
                <a:schemeClr val="hlink"/>
              </a:buClr>
              <a:buFont typeface="Wingdings" charset="2"/>
              <a:buNone/>
            </a:pPr>
            <a:r>
              <a:rPr kumimoji="0" lang="en-US" altLang="zh-CN" sz="2800"/>
              <a:t>Examine nodes bottom to top.</a:t>
            </a:r>
          </a:p>
        </p:txBody>
      </p:sp>
      <p:sp>
        <p:nvSpPr>
          <p:cNvPr id="267336" name="Text Box 72"/>
          <p:cNvSpPr txBox="1">
            <a:spLocks noChangeArrowheads="1"/>
          </p:cNvSpPr>
          <p:nvPr/>
        </p:nvSpPr>
        <p:spPr bwMode="auto">
          <a:xfrm>
            <a:off x="2743200" y="54864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Swap end points in current root if needed.</a:t>
            </a:r>
          </a:p>
        </p:txBody>
      </p:sp>
      <p:sp>
        <p:nvSpPr>
          <p:cNvPr id="267337" name="Text Box 73"/>
          <p:cNvSpPr txBox="1">
            <a:spLocks noChangeArrowheads="1"/>
          </p:cNvSpPr>
          <p:nvPr/>
        </p:nvSpPr>
        <p:spPr bwMode="auto">
          <a:xfrm>
            <a:off x="2743200" y="6338888"/>
            <a:ext cx="586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Reinsert right end point into max heap.</a:t>
            </a:r>
          </a:p>
        </p:txBody>
      </p:sp>
      <p:sp>
        <p:nvSpPr>
          <p:cNvPr id="267338" name="Text Box 74"/>
          <p:cNvSpPr txBox="1">
            <a:spLocks noChangeArrowheads="1"/>
          </p:cNvSpPr>
          <p:nvPr/>
        </p:nvSpPr>
        <p:spPr bwMode="auto">
          <a:xfrm>
            <a:off x="2743200" y="59436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0" hangingPunct="0">
              <a:spcBef>
                <a:spcPct val="50000"/>
              </a:spcBef>
            </a:pPr>
            <a:r>
              <a:rPr kumimoji="0" lang="en-US" altLang="zh-CN" sz="2800"/>
              <a:t>Reinsert left end point into min heap.</a:t>
            </a:r>
          </a:p>
        </p:txBody>
      </p:sp>
    </p:spTree>
    <p:extLst>
      <p:ext uri="{BB962C8B-B14F-4D97-AF65-F5344CB8AC3E}">
        <p14:creationId xmlns:p14="http://schemas.microsoft.com/office/powerpoint/2010/main" val="1336953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335"/>
                                        </p:tgtEl>
                                        <p:attrNameLst>
                                          <p:attrName>style.visibility</p:attrName>
                                        </p:attrNameLst>
                                      </p:cBhvr>
                                      <p:to>
                                        <p:strVal val="visible"/>
                                      </p:to>
                                    </p:set>
                                    <p:anim calcmode="lin" valueType="num">
                                      <p:cBhvr additive="base">
                                        <p:cTn id="13" dur="500" fill="hold"/>
                                        <p:tgtEl>
                                          <p:spTgt spid="267335"/>
                                        </p:tgtEl>
                                        <p:attrNameLst>
                                          <p:attrName>ppt_x</p:attrName>
                                        </p:attrNameLst>
                                      </p:cBhvr>
                                      <p:tavLst>
                                        <p:tav tm="0">
                                          <p:val>
                                            <p:strVal val="0-#ppt_w/2"/>
                                          </p:val>
                                        </p:tav>
                                        <p:tav tm="100000">
                                          <p:val>
                                            <p:strVal val="#ppt_x"/>
                                          </p:val>
                                        </p:tav>
                                      </p:tavLst>
                                    </p:anim>
                                    <p:anim calcmode="lin" valueType="num">
                                      <p:cBhvr additive="base">
                                        <p:cTn id="14" dur="500" fill="hold"/>
                                        <p:tgtEl>
                                          <p:spTgt spid="2673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336"/>
                                        </p:tgtEl>
                                        <p:attrNameLst>
                                          <p:attrName>style.visibility</p:attrName>
                                        </p:attrNameLst>
                                      </p:cBhvr>
                                      <p:to>
                                        <p:strVal val="visible"/>
                                      </p:to>
                                    </p:set>
                                    <p:anim calcmode="lin" valueType="num">
                                      <p:cBhvr additive="base">
                                        <p:cTn id="19" dur="500" fill="hold"/>
                                        <p:tgtEl>
                                          <p:spTgt spid="267336"/>
                                        </p:tgtEl>
                                        <p:attrNameLst>
                                          <p:attrName>ppt_x</p:attrName>
                                        </p:attrNameLst>
                                      </p:cBhvr>
                                      <p:tavLst>
                                        <p:tav tm="0">
                                          <p:val>
                                            <p:strVal val="0-#ppt_w/2"/>
                                          </p:val>
                                        </p:tav>
                                        <p:tav tm="100000">
                                          <p:val>
                                            <p:strVal val="#ppt_x"/>
                                          </p:val>
                                        </p:tav>
                                      </p:tavLst>
                                    </p:anim>
                                    <p:anim calcmode="lin" valueType="num">
                                      <p:cBhvr additive="base">
                                        <p:cTn id="20" dur="500" fill="hold"/>
                                        <p:tgtEl>
                                          <p:spTgt spid="2673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7338"/>
                                        </p:tgtEl>
                                        <p:attrNameLst>
                                          <p:attrName>style.visibility</p:attrName>
                                        </p:attrNameLst>
                                      </p:cBhvr>
                                      <p:to>
                                        <p:strVal val="visible"/>
                                      </p:to>
                                    </p:set>
                                    <p:anim calcmode="lin" valueType="num">
                                      <p:cBhvr additive="base">
                                        <p:cTn id="25" dur="500" fill="hold"/>
                                        <p:tgtEl>
                                          <p:spTgt spid="267338"/>
                                        </p:tgtEl>
                                        <p:attrNameLst>
                                          <p:attrName>ppt_x</p:attrName>
                                        </p:attrNameLst>
                                      </p:cBhvr>
                                      <p:tavLst>
                                        <p:tav tm="0">
                                          <p:val>
                                            <p:strVal val="0-#ppt_w/2"/>
                                          </p:val>
                                        </p:tav>
                                        <p:tav tm="100000">
                                          <p:val>
                                            <p:strVal val="#ppt_x"/>
                                          </p:val>
                                        </p:tav>
                                      </p:tavLst>
                                    </p:anim>
                                    <p:anim calcmode="lin" valueType="num">
                                      <p:cBhvr additive="base">
                                        <p:cTn id="26" dur="500" fill="hold"/>
                                        <p:tgtEl>
                                          <p:spTgt spid="26733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7337"/>
                                        </p:tgtEl>
                                        <p:attrNameLst>
                                          <p:attrName>style.visibility</p:attrName>
                                        </p:attrNameLst>
                                      </p:cBhvr>
                                      <p:to>
                                        <p:strVal val="visible"/>
                                      </p:to>
                                    </p:set>
                                    <p:anim calcmode="lin" valueType="num">
                                      <p:cBhvr additive="base">
                                        <p:cTn id="31" dur="500" fill="hold"/>
                                        <p:tgtEl>
                                          <p:spTgt spid="267337"/>
                                        </p:tgtEl>
                                        <p:attrNameLst>
                                          <p:attrName>ppt_x</p:attrName>
                                        </p:attrNameLst>
                                      </p:cBhvr>
                                      <p:tavLst>
                                        <p:tav tm="0">
                                          <p:val>
                                            <p:strVal val="0-#ppt_w/2"/>
                                          </p:val>
                                        </p:tav>
                                        <p:tav tm="100000">
                                          <p:val>
                                            <p:strVal val="#ppt_x"/>
                                          </p:val>
                                        </p:tav>
                                      </p:tavLst>
                                    </p:anim>
                                    <p:anim calcmode="lin" valueType="num">
                                      <p:cBhvr additive="base">
                                        <p:cTn id="32" dur="500" fill="hold"/>
                                        <p:tgtEl>
                                          <p:spTgt spid="2673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35" grpId="0" autoUpdateAnimBg="0"/>
      <p:bldP spid="267336" grpId="0" autoUpdateAnimBg="0"/>
      <p:bldP spid="267337" grpId="0" autoUpdateAnimBg="0"/>
      <p:bldP spid="26733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kumimoji="0" lang="en-US" altLang="zh-CN" dirty="0" smtClean="0">
                <a:cs typeface="+mj-cs"/>
              </a:rPr>
              <a:t>Hints</a:t>
            </a:r>
            <a:endParaRPr kumimoji="0" lang="en-US" dirty="0">
              <a:cs typeface="+mj-cs"/>
            </a:endParaRPr>
          </a:p>
        </p:txBody>
      </p:sp>
      <p:sp>
        <p:nvSpPr>
          <p:cNvPr id="345091" name="Rectangle 3"/>
          <p:cNvSpPr>
            <a:spLocks noGrp="1" noChangeArrowheads="1"/>
          </p:cNvSpPr>
          <p:nvPr>
            <p:ph type="body" idx="1"/>
          </p:nvPr>
        </p:nvSpPr>
        <p:spPr/>
        <p:txBody>
          <a:bodyPr/>
          <a:lstStyle/>
          <a:p>
            <a:r>
              <a:rPr kumimoji="0" lang="en-US" altLang="zh-CN" dirty="0" smtClean="0">
                <a:ea typeface="宋体" charset="-122"/>
              </a:rPr>
              <a:t>You</a:t>
            </a:r>
            <a:r>
              <a:rPr kumimoji="0" lang="zh-CN" altLang="en-US" dirty="0" smtClean="0">
                <a:ea typeface="宋体" charset="-122"/>
              </a:rPr>
              <a:t> </a:t>
            </a:r>
            <a:r>
              <a:rPr kumimoji="0" lang="en-US" altLang="zh-CN" dirty="0" smtClean="0">
                <a:ea typeface="宋体" charset="-122"/>
              </a:rPr>
              <a:t>can</a:t>
            </a:r>
            <a:r>
              <a:rPr kumimoji="0" lang="zh-CN" altLang="en-US" dirty="0" smtClean="0">
                <a:ea typeface="宋体" charset="-122"/>
              </a:rPr>
              <a:t> </a:t>
            </a:r>
            <a:r>
              <a:rPr kumimoji="0" lang="en-US" altLang="zh-CN" dirty="0" smtClean="0">
                <a:ea typeface="宋体" charset="-122"/>
              </a:rPr>
              <a:t>use</a:t>
            </a:r>
            <a:r>
              <a:rPr kumimoji="0" lang="zh-CN" altLang="en-US" dirty="0" smtClean="0">
                <a:ea typeface="宋体" charset="-122"/>
              </a:rPr>
              <a:t> </a:t>
            </a:r>
            <a:r>
              <a:rPr kumimoji="0" lang="en-US" altLang="zh-CN" dirty="0" smtClean="0">
                <a:ea typeface="宋体" charset="-122"/>
              </a:rPr>
              <a:t>Min-max</a:t>
            </a:r>
            <a:r>
              <a:rPr kumimoji="0" lang="zh-CN" altLang="en-US" dirty="0" smtClean="0">
                <a:ea typeface="宋体" charset="-122"/>
              </a:rPr>
              <a:t> </a:t>
            </a:r>
            <a:r>
              <a:rPr kumimoji="0" lang="en-US" altLang="zh-CN" dirty="0" smtClean="0">
                <a:ea typeface="宋体" charset="-122"/>
              </a:rPr>
              <a:t>heap</a:t>
            </a:r>
            <a:r>
              <a:rPr kumimoji="0" lang="zh-CN" altLang="en-US" dirty="0" smtClean="0">
                <a:ea typeface="宋体" charset="-122"/>
              </a:rPr>
              <a:t> </a:t>
            </a:r>
            <a:r>
              <a:rPr kumimoji="0" lang="en-US" altLang="zh-CN" dirty="0" smtClean="0">
                <a:ea typeface="宋体" charset="-122"/>
              </a:rPr>
              <a:t>or</a:t>
            </a:r>
            <a:r>
              <a:rPr kumimoji="0" lang="zh-CN" altLang="en-US" dirty="0" smtClean="0">
                <a:ea typeface="宋体" charset="-122"/>
              </a:rPr>
              <a:t> </a:t>
            </a:r>
            <a:r>
              <a:rPr kumimoji="0" lang="en-US" altLang="zh-CN" dirty="0" err="1" smtClean="0">
                <a:ea typeface="宋体" charset="-122"/>
              </a:rPr>
              <a:t>Deap</a:t>
            </a:r>
            <a:r>
              <a:rPr kumimoji="0" lang="zh-CN" altLang="en-US" dirty="0" smtClean="0">
                <a:ea typeface="宋体" charset="-122"/>
              </a:rPr>
              <a:t> </a:t>
            </a:r>
            <a:r>
              <a:rPr kumimoji="0" lang="en-US" altLang="zh-CN" dirty="0" smtClean="0">
                <a:ea typeface="宋体" charset="-122"/>
              </a:rPr>
              <a:t>to</a:t>
            </a:r>
            <a:r>
              <a:rPr kumimoji="0" lang="zh-CN" altLang="en-US" dirty="0" smtClean="0">
                <a:ea typeface="宋体" charset="-122"/>
              </a:rPr>
              <a:t> </a:t>
            </a:r>
            <a:r>
              <a:rPr kumimoji="0" lang="en-US" altLang="zh-CN" dirty="0" smtClean="0">
                <a:ea typeface="宋体" charset="-122"/>
              </a:rPr>
              <a:t>implement</a:t>
            </a:r>
            <a:r>
              <a:rPr kumimoji="0" lang="zh-CN" altLang="en-US" dirty="0" smtClean="0">
                <a:ea typeface="宋体" charset="-122"/>
              </a:rPr>
              <a:t> </a:t>
            </a:r>
            <a:r>
              <a:rPr kumimoji="0" lang="en-US" altLang="zh-CN" dirty="0" smtClean="0">
                <a:ea typeface="宋体" charset="-122"/>
              </a:rPr>
              <a:t>Double-ended</a:t>
            </a:r>
            <a:r>
              <a:rPr kumimoji="0" lang="zh-CN" altLang="en-US" dirty="0" smtClean="0">
                <a:ea typeface="宋体" charset="-122"/>
              </a:rPr>
              <a:t> </a:t>
            </a:r>
            <a:r>
              <a:rPr kumimoji="0" lang="en-US" altLang="zh-CN" dirty="0" smtClean="0">
                <a:ea typeface="宋体" charset="-122"/>
              </a:rPr>
              <a:t>Priority</a:t>
            </a:r>
            <a:r>
              <a:rPr kumimoji="0" lang="zh-CN" altLang="en-US" dirty="0" smtClean="0">
                <a:ea typeface="宋体" charset="-122"/>
              </a:rPr>
              <a:t> </a:t>
            </a:r>
            <a:r>
              <a:rPr kumimoji="0" lang="en-US" altLang="zh-CN" dirty="0" smtClean="0">
                <a:ea typeface="宋体" charset="-122"/>
              </a:rPr>
              <a:t>Queue</a:t>
            </a:r>
          </a:p>
          <a:p>
            <a:r>
              <a:rPr kumimoji="0" lang="en-US" altLang="zh-CN" dirty="0" smtClean="0">
                <a:ea typeface="宋体" charset="-122"/>
              </a:rPr>
              <a:t>Count</a:t>
            </a:r>
            <a:r>
              <a:rPr kumimoji="0" lang="zh-CN" altLang="en-US" dirty="0" smtClean="0">
                <a:ea typeface="宋体" charset="-122"/>
              </a:rPr>
              <a:t> </a:t>
            </a:r>
            <a:r>
              <a:rPr kumimoji="0" lang="en-US" altLang="zh-CN" dirty="0" smtClean="0">
                <a:ea typeface="宋体" charset="-122"/>
              </a:rPr>
              <a:t>disk</a:t>
            </a:r>
            <a:r>
              <a:rPr kumimoji="0" lang="zh-CN" altLang="en-US" dirty="0" smtClean="0">
                <a:ea typeface="宋体" charset="-122"/>
              </a:rPr>
              <a:t> </a:t>
            </a:r>
            <a:r>
              <a:rPr kumimoji="0" lang="en-US" altLang="zh-CN" dirty="0" smtClean="0">
                <a:ea typeface="宋体" charset="-122"/>
              </a:rPr>
              <a:t>I/</a:t>
            </a:r>
            <a:r>
              <a:rPr kumimoji="0" lang="en-US" altLang="zh-CN" dirty="0" err="1" smtClean="0">
                <a:ea typeface="宋体" charset="-122"/>
              </a:rPr>
              <a:t>Os</a:t>
            </a:r>
            <a:r>
              <a:rPr kumimoji="0" lang="zh-CN" altLang="en-US" dirty="0" smtClean="0">
                <a:ea typeface="宋体" charset="-122"/>
              </a:rPr>
              <a:t> </a:t>
            </a:r>
            <a:r>
              <a:rPr kumimoji="0" lang="en-US" altLang="zh-CN" dirty="0" smtClean="0">
                <a:ea typeface="宋体" charset="-122"/>
              </a:rPr>
              <a:t>(File</a:t>
            </a:r>
            <a:r>
              <a:rPr kumimoji="0" lang="zh-CN" altLang="en-US" dirty="0" smtClean="0">
                <a:ea typeface="宋体" charset="-122"/>
              </a:rPr>
              <a:t> </a:t>
            </a:r>
            <a:r>
              <a:rPr kumimoji="0" lang="en-US" altLang="zh-CN" dirty="0" smtClean="0">
                <a:ea typeface="宋体" charset="-122"/>
              </a:rPr>
              <a:t>reads/writes)</a:t>
            </a:r>
          </a:p>
          <a:p>
            <a:endParaRPr kumimoji="0"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Phase</a:t>
            </a:r>
            <a:r>
              <a:rPr kumimoji="1" lang="zh-CN" altLang="en-US" dirty="0" smtClean="0"/>
              <a:t> </a:t>
            </a:r>
            <a:r>
              <a:rPr kumimoji="1" lang="en-US" altLang="zh-CN" dirty="0" smtClean="0"/>
              <a:t>3</a:t>
            </a:r>
            <a:endParaRPr kumimoji="1" lang="zh-CN" altLang="en-US" dirty="0"/>
          </a:p>
        </p:txBody>
      </p:sp>
      <p:sp>
        <p:nvSpPr>
          <p:cNvPr id="3" name="副标题 2"/>
          <p:cNvSpPr>
            <a:spLocks noGrp="1"/>
          </p:cNvSpPr>
          <p:nvPr>
            <p:ph type="subTitle" idx="1"/>
          </p:nvPr>
        </p:nvSpPr>
        <p:spPr/>
        <p:txBody>
          <a:bodyPr/>
          <a:lstStyle/>
          <a:p>
            <a:r>
              <a:rPr kumimoji="0" lang="en-US" altLang="zh-CN" dirty="0" smtClean="0">
                <a:ea typeface="宋体" charset="-122"/>
              </a:rPr>
              <a:t>External</a:t>
            </a:r>
            <a:r>
              <a:rPr kumimoji="0" lang="zh-CN" altLang="en-US" dirty="0" smtClean="0">
                <a:ea typeface="宋体" charset="-122"/>
              </a:rPr>
              <a:t> </a:t>
            </a:r>
            <a:r>
              <a:rPr kumimoji="0" lang="en-US" altLang="zh-CN" dirty="0" smtClean="0">
                <a:ea typeface="宋体" charset="-122"/>
              </a:rPr>
              <a:t>Sort:</a:t>
            </a:r>
            <a:r>
              <a:rPr kumimoji="0" lang="zh-CN" altLang="en-US" dirty="0" smtClean="0">
                <a:ea typeface="宋体" charset="-122"/>
              </a:rPr>
              <a:t> </a:t>
            </a:r>
            <a:r>
              <a:rPr kumimoji="0" lang="en-US" altLang="zh-CN" dirty="0" smtClean="0">
                <a:ea typeface="宋体" charset="-122"/>
              </a:rPr>
              <a:t>Merge</a:t>
            </a:r>
            <a:r>
              <a:rPr kumimoji="0" lang="zh-CN" altLang="en-US" dirty="0" smtClean="0">
                <a:ea typeface="宋体" charset="-122"/>
              </a:rPr>
              <a:t> </a:t>
            </a:r>
            <a:r>
              <a:rPr kumimoji="0" lang="en-US" altLang="zh-CN" dirty="0" smtClean="0">
                <a:ea typeface="宋体" charset="-122"/>
              </a:rPr>
              <a:t>Sort</a:t>
            </a:r>
            <a:endParaRPr kumimoji="1" lang="zh-CN" altLang="en-US" dirty="0"/>
          </a:p>
        </p:txBody>
      </p:sp>
    </p:spTree>
    <p:extLst>
      <p:ext uri="{BB962C8B-B14F-4D97-AF65-F5344CB8AC3E}">
        <p14:creationId xmlns:p14="http://schemas.microsoft.com/office/powerpoint/2010/main" val="647165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defRPr/>
            </a:pPr>
            <a:r>
              <a:rPr kumimoji="0" lang="en-US">
                <a:cs typeface="+mj-cs"/>
              </a:rPr>
              <a:t>Internal Merge Sort Review</a:t>
            </a:r>
          </a:p>
        </p:txBody>
      </p:sp>
      <p:sp>
        <p:nvSpPr>
          <p:cNvPr id="347139" name="Rectangle 3"/>
          <p:cNvSpPr>
            <a:spLocks noGrp="1" noChangeArrowheads="1"/>
          </p:cNvSpPr>
          <p:nvPr>
            <p:ph type="body" idx="1"/>
          </p:nvPr>
        </p:nvSpPr>
        <p:spPr/>
        <p:txBody>
          <a:bodyPr/>
          <a:lstStyle/>
          <a:p>
            <a:pPr>
              <a:defRPr/>
            </a:pPr>
            <a:r>
              <a:rPr kumimoji="0" lang="en-US">
                <a:cs typeface="+mn-cs"/>
              </a:rPr>
              <a:t>Phase 1</a:t>
            </a:r>
          </a:p>
          <a:p>
            <a:pPr lvl="1">
              <a:buFont typeface="Wingdings" charset="0"/>
              <a:buChar char="§"/>
              <a:defRPr/>
            </a:pPr>
            <a:r>
              <a:rPr kumimoji="0" lang="en-US"/>
              <a:t>Create initial sorted segments</a:t>
            </a:r>
          </a:p>
          <a:p>
            <a:pPr lvl="2">
              <a:defRPr/>
            </a:pPr>
            <a:r>
              <a:rPr kumimoji="0" lang="en-US"/>
              <a:t>Natural segments</a:t>
            </a:r>
          </a:p>
          <a:p>
            <a:pPr lvl="2">
              <a:defRPr/>
            </a:pPr>
            <a:r>
              <a:rPr kumimoji="0" lang="en-US"/>
              <a:t>Insertion sort</a:t>
            </a:r>
          </a:p>
          <a:p>
            <a:pPr>
              <a:defRPr/>
            </a:pPr>
            <a:r>
              <a:rPr kumimoji="0" lang="en-US">
                <a:cs typeface="+mn-cs"/>
              </a:rPr>
              <a:t>Phase 2</a:t>
            </a:r>
          </a:p>
          <a:p>
            <a:pPr lvl="1">
              <a:buFont typeface="Wingdings" charset="0"/>
              <a:buChar char="§"/>
              <a:defRPr/>
            </a:pPr>
            <a:r>
              <a:rPr kumimoji="0" lang="en-US"/>
              <a:t>Merge pairs of sorted segments, in merge passes, until only </a:t>
            </a:r>
            <a:r>
              <a:rPr kumimoji="0" lang="en-US">
                <a:solidFill>
                  <a:schemeClr val="hlink"/>
                </a:solidFill>
              </a:rPr>
              <a:t>1</a:t>
            </a:r>
            <a:r>
              <a:rPr kumimoji="0" lang="en-US"/>
              <a:t> segment remains.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7139">
                                            <p:txEl>
                                              <p:pRg st="1" end="1"/>
                                            </p:txEl>
                                          </p:spTgt>
                                        </p:tgtEl>
                                        <p:attrNameLst>
                                          <p:attrName>style.visibility</p:attrName>
                                        </p:attrNameLst>
                                      </p:cBhvr>
                                      <p:to>
                                        <p:strVal val="visible"/>
                                      </p:to>
                                    </p:set>
                                    <p:anim calcmode="lin" valueType="num">
                                      <p:cBhvr additive="base">
                                        <p:cTn id="11" dur="500" fill="hold"/>
                                        <p:tgtEl>
                                          <p:spTgt spid="3471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71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anim calcmode="lin" valueType="num">
                                      <p:cBhvr additive="base">
                                        <p:cTn id="15" dur="500" fill="hold"/>
                                        <p:tgtEl>
                                          <p:spTgt spid="3471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71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47139">
                                            <p:txEl>
                                              <p:pRg st="3" end="3"/>
                                            </p:txEl>
                                          </p:spTgt>
                                        </p:tgtEl>
                                        <p:attrNameLst>
                                          <p:attrName>style.visibility</p:attrName>
                                        </p:attrNameLst>
                                      </p:cBhvr>
                                      <p:to>
                                        <p:strVal val="visible"/>
                                      </p:to>
                                    </p:set>
                                    <p:anim calcmode="lin" valueType="num">
                                      <p:cBhvr additive="base">
                                        <p:cTn id="19" dur="500" fill="hold"/>
                                        <p:tgtEl>
                                          <p:spTgt spid="3471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7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7139">
                                            <p:txEl>
                                              <p:pRg st="4" end="4"/>
                                            </p:txEl>
                                          </p:spTgt>
                                        </p:tgtEl>
                                        <p:attrNameLst>
                                          <p:attrName>style.visibility</p:attrName>
                                        </p:attrNameLst>
                                      </p:cBhvr>
                                      <p:to>
                                        <p:strVal val="visible"/>
                                      </p:to>
                                    </p:set>
                                    <p:anim calcmode="lin" valueType="num">
                                      <p:cBhvr additive="base">
                                        <p:cTn id="25" dur="500" fill="hold"/>
                                        <p:tgtEl>
                                          <p:spTgt spid="3471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71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47139">
                                            <p:txEl>
                                              <p:pRg st="5" end="5"/>
                                            </p:txEl>
                                          </p:spTgt>
                                        </p:tgtEl>
                                        <p:attrNameLst>
                                          <p:attrName>style.visibility</p:attrName>
                                        </p:attrNameLst>
                                      </p:cBhvr>
                                      <p:to>
                                        <p:strVal val="visible"/>
                                      </p:to>
                                    </p:set>
                                    <p:anim calcmode="lin" valueType="num">
                                      <p:cBhvr additive="base">
                                        <p:cTn id="29" dur="500" fill="hold"/>
                                        <p:tgtEl>
                                          <p:spTgt spid="3471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471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kumimoji="0" lang="en-US">
                <a:cs typeface="+mj-cs"/>
              </a:rPr>
              <a:t>External Merge Sort</a:t>
            </a:r>
          </a:p>
        </p:txBody>
      </p:sp>
      <p:sp>
        <p:nvSpPr>
          <p:cNvPr id="349187" name="Rectangle 3"/>
          <p:cNvSpPr>
            <a:spLocks noGrp="1" noChangeArrowheads="1"/>
          </p:cNvSpPr>
          <p:nvPr>
            <p:ph type="body" idx="1"/>
          </p:nvPr>
        </p:nvSpPr>
        <p:spPr>
          <a:xfrm>
            <a:off x="228600" y="1981200"/>
            <a:ext cx="8610600" cy="2819400"/>
          </a:xfrm>
        </p:spPr>
        <p:txBody>
          <a:bodyPr/>
          <a:lstStyle/>
          <a:p>
            <a:pPr>
              <a:defRPr/>
            </a:pPr>
            <a:r>
              <a:rPr kumimoji="0" lang="en-US" sz="3600">
                <a:cs typeface="+mn-cs"/>
              </a:rPr>
              <a:t>Two phases.</a:t>
            </a:r>
          </a:p>
          <a:p>
            <a:pPr lvl="1">
              <a:buFont typeface="Wingdings" charset="0"/>
              <a:buChar char="§"/>
              <a:defRPr/>
            </a:pPr>
            <a:r>
              <a:rPr kumimoji="0" lang="en-US" sz="3200"/>
              <a:t>Run generation.</a:t>
            </a:r>
          </a:p>
          <a:p>
            <a:pPr lvl="2">
              <a:buClr>
                <a:srgbClr val="FF66FF"/>
              </a:buClr>
              <a:buFont typeface="Wingdings" charset="0"/>
              <a:buChar char="Ø"/>
              <a:defRPr/>
            </a:pPr>
            <a:r>
              <a:rPr kumimoji="0" lang="en-US" sz="2800"/>
              <a:t>A run is a sorted sequence of records.</a:t>
            </a:r>
          </a:p>
          <a:p>
            <a:pPr lvl="1">
              <a:buFont typeface="Wingdings" charset="0"/>
              <a:buChar char="§"/>
              <a:defRPr/>
            </a:pPr>
            <a:r>
              <a:rPr kumimoji="0" lang="en-US" sz="3200"/>
              <a:t>Run merging.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kumimoji="0" lang="en-US">
                <a:cs typeface="+mj-cs"/>
              </a:rPr>
              <a:t>Run Generation</a:t>
            </a:r>
          </a:p>
        </p:txBody>
      </p:sp>
      <p:sp>
        <p:nvSpPr>
          <p:cNvPr id="351235" name="Rectangle 3"/>
          <p:cNvSpPr>
            <a:spLocks noGrp="1" noChangeArrowheads="1"/>
          </p:cNvSpPr>
          <p:nvPr>
            <p:ph type="body" sz="half" idx="1"/>
          </p:nvPr>
        </p:nvSpPr>
        <p:spPr>
          <a:xfrm>
            <a:off x="685800" y="4648200"/>
            <a:ext cx="3810000" cy="2209800"/>
          </a:xfrm>
        </p:spPr>
        <p:txBody>
          <a:bodyPr/>
          <a:lstStyle/>
          <a:p>
            <a:pPr>
              <a:defRPr/>
            </a:pPr>
            <a:r>
              <a:rPr kumimoji="0" lang="en-US" dirty="0">
                <a:cs typeface="+mn-cs"/>
              </a:rPr>
              <a:t>Input </a:t>
            </a:r>
            <a:r>
              <a:rPr kumimoji="0" lang="en-US" dirty="0" smtClean="0">
                <a:cs typeface="+mn-cs"/>
              </a:rPr>
              <a:t>blocks</a:t>
            </a:r>
            <a:r>
              <a:rPr kumimoji="0" lang="en-US" dirty="0">
                <a:cs typeface="+mn-cs"/>
              </a:rPr>
              <a:t>.</a:t>
            </a:r>
          </a:p>
          <a:p>
            <a:pPr>
              <a:defRPr/>
            </a:pPr>
            <a:r>
              <a:rPr kumimoji="0" lang="en-US" dirty="0">
                <a:cs typeface="+mn-cs"/>
              </a:rPr>
              <a:t>Sort.</a:t>
            </a:r>
          </a:p>
          <a:p>
            <a:pPr>
              <a:defRPr/>
            </a:pPr>
            <a:r>
              <a:rPr kumimoji="0" lang="en-US" dirty="0">
                <a:cs typeface="+mn-cs"/>
              </a:rPr>
              <a:t>Output as a run</a:t>
            </a:r>
            <a:r>
              <a:rPr kumimoji="0" lang="en-US" dirty="0" smtClean="0">
                <a:cs typeface="+mn-cs"/>
              </a:rPr>
              <a:t>.</a:t>
            </a:r>
            <a:endParaRPr kumimoji="0" lang="en-US" dirty="0">
              <a:cs typeface="+mn-cs"/>
            </a:endParaRPr>
          </a:p>
        </p:txBody>
      </p:sp>
      <p:grpSp>
        <p:nvGrpSpPr>
          <p:cNvPr id="351237" name="Group 5"/>
          <p:cNvGrpSpPr>
            <a:grpSpLocks/>
          </p:cNvGrpSpPr>
          <p:nvPr/>
        </p:nvGrpSpPr>
        <p:grpSpPr bwMode="auto">
          <a:xfrm>
            <a:off x="1447800" y="1219200"/>
            <a:ext cx="6400800" cy="3276600"/>
            <a:chOff x="1536" y="768"/>
            <a:chExt cx="4032" cy="2064"/>
          </a:xfrm>
        </p:grpSpPr>
        <p:sp>
          <p:nvSpPr>
            <p:cNvPr id="6154" name="Rectangle 6"/>
            <p:cNvSpPr>
              <a:spLocks noChangeArrowheads="1"/>
            </p:cNvSpPr>
            <p:nvPr/>
          </p:nvSpPr>
          <p:spPr bwMode="auto">
            <a:xfrm>
              <a:off x="1536" y="768"/>
              <a:ext cx="2016" cy="2016"/>
            </a:xfrm>
            <a:prstGeom prst="rect">
              <a:avLst/>
            </a:prstGeom>
            <a:solidFill>
              <a:srgbClr val="99FF33"/>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6155" name="Oval 7"/>
            <p:cNvSpPr>
              <a:spLocks noChangeArrowheads="1"/>
            </p:cNvSpPr>
            <p:nvPr/>
          </p:nvSpPr>
          <p:spPr bwMode="auto">
            <a:xfrm>
              <a:off x="4608" y="1968"/>
              <a:ext cx="912" cy="86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6156" name="Text Box 8"/>
            <p:cNvSpPr txBox="1">
              <a:spLocks noChangeArrowheads="1"/>
            </p:cNvSpPr>
            <p:nvPr/>
          </p:nvSpPr>
          <p:spPr bwMode="auto">
            <a:xfrm>
              <a:off x="4800" y="2256"/>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99"/>
                  </a:solidFill>
                  <a:cs typeface="宋体" charset="0"/>
                </a:rPr>
                <a:t>DISK</a:t>
              </a:r>
            </a:p>
          </p:txBody>
        </p:sp>
        <p:sp>
          <p:nvSpPr>
            <p:cNvPr id="6157" name="Line 9"/>
            <p:cNvSpPr>
              <a:spLocks noChangeShapeType="1"/>
            </p:cNvSpPr>
            <p:nvPr/>
          </p:nvSpPr>
          <p:spPr bwMode="auto">
            <a:xfrm>
              <a:off x="3552" y="2496"/>
              <a:ext cx="1056" cy="0"/>
            </a:xfrm>
            <a:prstGeom prst="line">
              <a:avLst/>
            </a:prstGeom>
            <a:noFill/>
            <a:ln w="571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6158" name="Text Box 10"/>
            <p:cNvSpPr txBox="1">
              <a:spLocks noChangeArrowheads="1"/>
            </p:cNvSpPr>
            <p:nvPr/>
          </p:nvSpPr>
          <p:spPr bwMode="auto">
            <a:xfrm>
              <a:off x="2112" y="1680"/>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99"/>
                  </a:solidFill>
                  <a:cs typeface="宋体" charset="0"/>
                </a:rPr>
                <a:t>MEMORY</a:t>
              </a:r>
            </a:p>
          </p:txBody>
        </p:sp>
      </p:grpSp>
      <p:sp>
        <p:nvSpPr>
          <p:cNvPr id="351244" name="Text Box 12"/>
          <p:cNvSpPr txBox="1">
            <a:spLocks noChangeArrowheads="1"/>
          </p:cNvSpPr>
          <p:nvPr/>
        </p:nvSpPr>
        <p:spPr bwMode="auto">
          <a:xfrm>
            <a:off x="6019800" y="1828800"/>
            <a:ext cx="31242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altLang="zh-CN" dirty="0" smtClean="0">
                <a:solidFill>
                  <a:srgbClr val="000099"/>
                </a:solidFill>
                <a:cs typeface="宋体" charset="0"/>
              </a:rPr>
              <a:t>#</a:t>
            </a:r>
            <a:r>
              <a:rPr lang="en-US" dirty="0" smtClean="0">
                <a:solidFill>
                  <a:srgbClr val="000099"/>
                </a:solidFill>
                <a:cs typeface="宋体" charset="0"/>
              </a:rPr>
              <a:t>records</a:t>
            </a:r>
          </a:p>
        </p:txBody>
      </p:sp>
      <p:sp>
        <p:nvSpPr>
          <p:cNvPr id="351245" name="Text Box 13"/>
          <p:cNvSpPr txBox="1">
            <a:spLocks noChangeArrowheads="1"/>
          </p:cNvSpPr>
          <p:nvPr/>
        </p:nvSpPr>
        <p:spPr bwMode="auto">
          <a:xfrm>
            <a:off x="2209800" y="3581400"/>
            <a:ext cx="1752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altLang="zh-CN" dirty="0" smtClean="0">
                <a:solidFill>
                  <a:srgbClr val="000099"/>
                </a:solidFill>
                <a:cs typeface="宋体" charset="0"/>
              </a:rPr>
              <a:t>in</a:t>
            </a:r>
            <a:r>
              <a:rPr lang="en-US" dirty="0" smtClean="0">
                <a:solidFill>
                  <a:srgbClr val="000099"/>
                </a:solidFill>
                <a:cs typeface="宋体" charset="0"/>
              </a:rPr>
              <a:t> blocks</a:t>
            </a:r>
          </a:p>
        </p:txBody>
      </p:sp>
      <p:sp>
        <p:nvSpPr>
          <p:cNvPr id="351246" name="Text Box 14"/>
          <p:cNvSpPr txBox="1">
            <a:spLocks noChangeArrowheads="1"/>
          </p:cNvSpPr>
          <p:nvPr/>
        </p:nvSpPr>
        <p:spPr bwMode="auto">
          <a:xfrm>
            <a:off x="6046470" y="2392362"/>
            <a:ext cx="2133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altLang="zh-CN" smtClean="0">
                <a:solidFill>
                  <a:srgbClr val="000099"/>
                </a:solidFill>
                <a:cs typeface="宋体" charset="0"/>
              </a:rPr>
              <a:t>#</a:t>
            </a:r>
            <a:r>
              <a:rPr lang="en-US" smtClean="0">
                <a:solidFill>
                  <a:srgbClr val="000099"/>
                </a:solidFill>
                <a:cs typeface="宋体" charset="0"/>
              </a:rPr>
              <a:t>blocks</a:t>
            </a:r>
            <a:endParaRPr lang="en-US" dirty="0" smtClean="0">
              <a:solidFill>
                <a:srgbClr val="000099"/>
              </a:solidFill>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1237"/>
                                        </p:tgtEl>
                                        <p:attrNameLst>
                                          <p:attrName>style.visibility</p:attrName>
                                        </p:attrNameLst>
                                      </p:cBhvr>
                                      <p:to>
                                        <p:strVal val="visible"/>
                                      </p:to>
                                    </p:set>
                                    <p:anim calcmode="lin" valueType="num">
                                      <p:cBhvr additive="base">
                                        <p:cTn id="7" dur="500" fill="hold"/>
                                        <p:tgtEl>
                                          <p:spTgt spid="351237"/>
                                        </p:tgtEl>
                                        <p:attrNameLst>
                                          <p:attrName>ppt_x</p:attrName>
                                        </p:attrNameLst>
                                      </p:cBhvr>
                                      <p:tavLst>
                                        <p:tav tm="0">
                                          <p:val>
                                            <p:strVal val="0-#ppt_w/2"/>
                                          </p:val>
                                        </p:tav>
                                        <p:tav tm="100000">
                                          <p:val>
                                            <p:strVal val="#ppt_x"/>
                                          </p:val>
                                        </p:tav>
                                      </p:tavLst>
                                    </p:anim>
                                    <p:anim calcmode="lin" valueType="num">
                                      <p:cBhvr additive="base">
                                        <p:cTn id="8" dur="500" fill="hold"/>
                                        <p:tgtEl>
                                          <p:spTgt spid="351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45"/>
                                        </p:tgtEl>
                                        <p:attrNameLst>
                                          <p:attrName>style.visibility</p:attrName>
                                        </p:attrNameLst>
                                      </p:cBhvr>
                                      <p:to>
                                        <p:strVal val="visible"/>
                                      </p:to>
                                    </p:set>
                                    <p:anim calcmode="lin" valueType="num">
                                      <p:cBhvr additive="base">
                                        <p:cTn id="13" dur="500" fill="hold"/>
                                        <p:tgtEl>
                                          <p:spTgt spid="351245"/>
                                        </p:tgtEl>
                                        <p:attrNameLst>
                                          <p:attrName>ppt_x</p:attrName>
                                        </p:attrNameLst>
                                      </p:cBhvr>
                                      <p:tavLst>
                                        <p:tav tm="0">
                                          <p:val>
                                            <p:strVal val="0-#ppt_w/2"/>
                                          </p:val>
                                        </p:tav>
                                        <p:tav tm="100000">
                                          <p:val>
                                            <p:strVal val="#ppt_x"/>
                                          </p:val>
                                        </p:tav>
                                      </p:tavLst>
                                    </p:anim>
                                    <p:anim calcmode="lin" valueType="num">
                                      <p:cBhvr additive="base">
                                        <p:cTn id="14" dur="500" fill="hold"/>
                                        <p:tgtEl>
                                          <p:spTgt spid="3512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1244"/>
                                        </p:tgtEl>
                                        <p:attrNameLst>
                                          <p:attrName>style.visibility</p:attrName>
                                        </p:attrNameLst>
                                      </p:cBhvr>
                                      <p:to>
                                        <p:strVal val="visible"/>
                                      </p:to>
                                    </p:set>
                                    <p:anim calcmode="lin" valueType="num">
                                      <p:cBhvr additive="base">
                                        <p:cTn id="19" dur="500" fill="hold"/>
                                        <p:tgtEl>
                                          <p:spTgt spid="351244"/>
                                        </p:tgtEl>
                                        <p:attrNameLst>
                                          <p:attrName>ppt_x</p:attrName>
                                        </p:attrNameLst>
                                      </p:cBhvr>
                                      <p:tavLst>
                                        <p:tav tm="0">
                                          <p:val>
                                            <p:strVal val="1+#ppt_w/2"/>
                                          </p:val>
                                        </p:tav>
                                        <p:tav tm="100000">
                                          <p:val>
                                            <p:strVal val="#ppt_x"/>
                                          </p:val>
                                        </p:tav>
                                      </p:tavLst>
                                    </p:anim>
                                    <p:anim calcmode="lin" valueType="num">
                                      <p:cBhvr additive="base">
                                        <p:cTn id="20" dur="500" fill="hold"/>
                                        <p:tgtEl>
                                          <p:spTgt spid="3512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1246"/>
                                        </p:tgtEl>
                                        <p:attrNameLst>
                                          <p:attrName>style.visibility</p:attrName>
                                        </p:attrNameLst>
                                      </p:cBhvr>
                                      <p:to>
                                        <p:strVal val="visible"/>
                                      </p:to>
                                    </p:set>
                                    <p:anim calcmode="lin" valueType="num">
                                      <p:cBhvr additive="base">
                                        <p:cTn id="25" dur="500" fill="hold"/>
                                        <p:tgtEl>
                                          <p:spTgt spid="351246"/>
                                        </p:tgtEl>
                                        <p:attrNameLst>
                                          <p:attrName>ppt_x</p:attrName>
                                        </p:attrNameLst>
                                      </p:cBhvr>
                                      <p:tavLst>
                                        <p:tav tm="0">
                                          <p:val>
                                            <p:strVal val="1+#ppt_w/2"/>
                                          </p:val>
                                        </p:tav>
                                        <p:tav tm="100000">
                                          <p:val>
                                            <p:strVal val="#ppt_x"/>
                                          </p:val>
                                        </p:tav>
                                      </p:tavLst>
                                    </p:anim>
                                    <p:anim calcmode="lin" valueType="num">
                                      <p:cBhvr additive="base">
                                        <p:cTn id="26" dur="500" fill="hold"/>
                                        <p:tgtEl>
                                          <p:spTgt spid="35124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0" end="0"/>
                                            </p:txEl>
                                          </p:spTgt>
                                        </p:tgtEl>
                                        <p:attrNameLst>
                                          <p:attrName>style.visibility</p:attrName>
                                        </p:attrNameLst>
                                      </p:cBhvr>
                                      <p:to>
                                        <p:strVal val="visible"/>
                                      </p:to>
                                    </p:set>
                                    <p:anim calcmode="lin" valueType="num">
                                      <p:cBhvr additive="base">
                                        <p:cTn id="31"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1" end="1"/>
                                            </p:txEl>
                                          </p:spTgt>
                                        </p:tgtEl>
                                        <p:attrNameLst>
                                          <p:attrName>style.visibility</p:attrName>
                                        </p:attrNameLst>
                                      </p:cBhvr>
                                      <p:to>
                                        <p:strVal val="visible"/>
                                      </p:to>
                                    </p:set>
                                    <p:anim calcmode="lin" valueType="num">
                                      <p:cBhvr additive="base">
                                        <p:cTn id="37"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2" end="2"/>
                                            </p:txEl>
                                          </p:spTgt>
                                        </p:tgtEl>
                                        <p:attrNameLst>
                                          <p:attrName>style.visibility</p:attrName>
                                        </p:attrNameLst>
                                      </p:cBhvr>
                                      <p:to>
                                        <p:strVal val="visible"/>
                                      </p:to>
                                    </p:set>
                                    <p:anim calcmode="lin" valueType="num">
                                      <p:cBhvr additive="base">
                                        <p:cTn id="43"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P spid="351244" grpId="0" autoUpdateAnimBg="0"/>
      <p:bldP spid="351245" grpId="0" autoUpdateAnimBg="0"/>
      <p:bldP spid="35124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kumimoji="0" lang="en-US">
                <a:cs typeface="+mj-cs"/>
              </a:rPr>
              <a:t>Run Merging</a:t>
            </a:r>
          </a:p>
        </p:txBody>
      </p:sp>
      <p:sp>
        <p:nvSpPr>
          <p:cNvPr id="352259" name="Rectangle 3"/>
          <p:cNvSpPr>
            <a:spLocks noGrp="1" noChangeArrowheads="1"/>
          </p:cNvSpPr>
          <p:nvPr>
            <p:ph type="body" idx="1"/>
          </p:nvPr>
        </p:nvSpPr>
        <p:spPr/>
        <p:txBody>
          <a:bodyPr/>
          <a:lstStyle/>
          <a:p>
            <a:pPr>
              <a:defRPr/>
            </a:pPr>
            <a:r>
              <a:rPr kumimoji="0" lang="en-US" dirty="0">
                <a:cs typeface="+mn-cs"/>
              </a:rPr>
              <a:t>Merge Pass.</a:t>
            </a:r>
          </a:p>
          <a:p>
            <a:pPr lvl="1">
              <a:buFont typeface="Wingdings" charset="0"/>
              <a:buChar char="§"/>
              <a:defRPr/>
            </a:pPr>
            <a:r>
              <a:rPr kumimoji="0" lang="en-US" dirty="0"/>
              <a:t>Pairwise merge the </a:t>
            </a:r>
            <a:r>
              <a:rPr kumimoji="0" lang="en-US" altLang="zh-CN" dirty="0" smtClean="0"/>
              <a:t>(initial)</a:t>
            </a:r>
            <a:r>
              <a:rPr kumimoji="0" lang="zh-CN" altLang="en-US" dirty="0" smtClean="0"/>
              <a:t> </a:t>
            </a:r>
            <a:r>
              <a:rPr kumimoji="0" lang="en-US" dirty="0" smtClean="0"/>
              <a:t>runs.</a:t>
            </a:r>
            <a:endParaRPr kumimoji="0" lang="en-US" dirty="0"/>
          </a:p>
          <a:p>
            <a:pPr lvl="1">
              <a:buFont typeface="Wingdings" charset="0"/>
              <a:buChar char="§"/>
              <a:defRPr/>
            </a:pPr>
            <a:r>
              <a:rPr kumimoji="0" lang="en-US" dirty="0"/>
              <a:t>In a </a:t>
            </a:r>
            <a:r>
              <a:rPr kumimoji="0" lang="en-US" dirty="0">
                <a:solidFill>
                  <a:schemeClr val="bg1"/>
                </a:solidFill>
              </a:rPr>
              <a:t>merge pass </a:t>
            </a:r>
            <a:r>
              <a:rPr kumimoji="0" lang="en-US" dirty="0"/>
              <a:t>all runs (except possibly one) are pairwise merged.</a:t>
            </a:r>
          </a:p>
          <a:p>
            <a:pPr>
              <a:defRPr/>
            </a:pPr>
            <a:r>
              <a:rPr kumimoji="0" lang="en-US" dirty="0">
                <a:cs typeface="+mn-cs"/>
              </a:rPr>
              <a:t>Perform </a:t>
            </a:r>
            <a:r>
              <a:rPr kumimoji="0" lang="en-US" altLang="zh-CN" dirty="0" smtClean="0">
                <a:cs typeface="+mn-cs"/>
              </a:rPr>
              <a:t>multiple</a:t>
            </a:r>
            <a:r>
              <a:rPr kumimoji="0" lang="en-US" dirty="0" smtClean="0">
                <a:cs typeface="+mn-cs"/>
              </a:rPr>
              <a:t> </a:t>
            </a:r>
            <a:r>
              <a:rPr kumimoji="0" lang="en-US" dirty="0">
                <a:cs typeface="+mn-cs"/>
              </a:rPr>
              <a:t>merge passes, reducing the number of runs to </a:t>
            </a:r>
            <a:r>
              <a:rPr kumimoji="0" lang="en-US" dirty="0">
                <a:solidFill>
                  <a:schemeClr val="hlink"/>
                </a:solidFill>
                <a:cs typeface="+mn-cs"/>
              </a:rPr>
              <a:t>1</a:t>
            </a:r>
            <a:r>
              <a:rPr kumimoji="0" lang="en-US" dirty="0">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kumimoji="0" lang="en-US">
                <a:cs typeface="+mj-cs"/>
              </a:rPr>
              <a:t>Merge 20 Runs</a:t>
            </a:r>
          </a:p>
        </p:txBody>
      </p:sp>
      <p:grpSp>
        <p:nvGrpSpPr>
          <p:cNvPr id="353283" name="Group 3"/>
          <p:cNvGrpSpPr>
            <a:grpSpLocks/>
          </p:cNvGrpSpPr>
          <p:nvPr/>
        </p:nvGrpSpPr>
        <p:grpSpPr bwMode="auto">
          <a:xfrm>
            <a:off x="0" y="1447800"/>
            <a:ext cx="9220200" cy="396875"/>
            <a:chOff x="0" y="912"/>
            <a:chExt cx="5808" cy="250"/>
          </a:xfrm>
        </p:grpSpPr>
        <p:sp>
          <p:nvSpPr>
            <p:cNvPr id="8266" name="Text Box 4"/>
            <p:cNvSpPr txBox="1">
              <a:spLocks noChangeArrowheads="1"/>
            </p:cNvSpPr>
            <p:nvPr/>
          </p:nvSpPr>
          <p:spPr bwMode="auto">
            <a:xfrm>
              <a:off x="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a:t>
              </a:r>
            </a:p>
          </p:txBody>
        </p:sp>
        <p:sp>
          <p:nvSpPr>
            <p:cNvPr id="8267" name="Text Box 5"/>
            <p:cNvSpPr txBox="1">
              <a:spLocks noChangeArrowheads="1"/>
            </p:cNvSpPr>
            <p:nvPr/>
          </p:nvSpPr>
          <p:spPr bwMode="auto">
            <a:xfrm>
              <a:off x="24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R2</a:t>
              </a:r>
            </a:p>
          </p:txBody>
        </p:sp>
        <p:sp>
          <p:nvSpPr>
            <p:cNvPr id="8268" name="Text Box 6"/>
            <p:cNvSpPr txBox="1">
              <a:spLocks noChangeArrowheads="1"/>
            </p:cNvSpPr>
            <p:nvPr/>
          </p:nvSpPr>
          <p:spPr bwMode="auto">
            <a:xfrm>
              <a:off x="48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R3</a:t>
              </a:r>
            </a:p>
          </p:txBody>
        </p:sp>
        <p:sp>
          <p:nvSpPr>
            <p:cNvPr id="8269" name="Text Box 7"/>
            <p:cNvSpPr txBox="1">
              <a:spLocks noChangeArrowheads="1"/>
            </p:cNvSpPr>
            <p:nvPr/>
          </p:nvSpPr>
          <p:spPr bwMode="auto">
            <a:xfrm>
              <a:off x="72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R4</a:t>
              </a:r>
            </a:p>
          </p:txBody>
        </p:sp>
        <p:sp>
          <p:nvSpPr>
            <p:cNvPr id="8270" name="Text Box 8"/>
            <p:cNvSpPr txBox="1">
              <a:spLocks noChangeArrowheads="1"/>
            </p:cNvSpPr>
            <p:nvPr/>
          </p:nvSpPr>
          <p:spPr bwMode="auto">
            <a:xfrm>
              <a:off x="96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R5</a:t>
              </a:r>
            </a:p>
          </p:txBody>
        </p:sp>
        <p:sp>
          <p:nvSpPr>
            <p:cNvPr id="8271" name="Text Box 9"/>
            <p:cNvSpPr txBox="1">
              <a:spLocks noChangeArrowheads="1"/>
            </p:cNvSpPr>
            <p:nvPr/>
          </p:nvSpPr>
          <p:spPr bwMode="auto">
            <a:xfrm>
              <a:off x="120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R6</a:t>
              </a:r>
            </a:p>
          </p:txBody>
        </p:sp>
        <p:sp>
          <p:nvSpPr>
            <p:cNvPr id="8272" name="Text Box 10"/>
            <p:cNvSpPr txBox="1">
              <a:spLocks noChangeArrowheads="1"/>
            </p:cNvSpPr>
            <p:nvPr/>
          </p:nvSpPr>
          <p:spPr bwMode="auto">
            <a:xfrm>
              <a:off x="144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R7</a:t>
              </a:r>
            </a:p>
          </p:txBody>
        </p:sp>
        <p:sp>
          <p:nvSpPr>
            <p:cNvPr id="8273" name="Text Box 11"/>
            <p:cNvSpPr txBox="1">
              <a:spLocks noChangeArrowheads="1"/>
            </p:cNvSpPr>
            <p:nvPr/>
          </p:nvSpPr>
          <p:spPr bwMode="auto">
            <a:xfrm>
              <a:off x="168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R8</a:t>
              </a:r>
            </a:p>
          </p:txBody>
        </p:sp>
        <p:sp>
          <p:nvSpPr>
            <p:cNvPr id="8274" name="Text Box 12"/>
            <p:cNvSpPr txBox="1">
              <a:spLocks noChangeArrowheads="1"/>
            </p:cNvSpPr>
            <p:nvPr/>
          </p:nvSpPr>
          <p:spPr bwMode="auto">
            <a:xfrm>
              <a:off x="192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R9</a:t>
              </a:r>
            </a:p>
          </p:txBody>
        </p:sp>
        <p:sp>
          <p:nvSpPr>
            <p:cNvPr id="8275" name="Text Box 13"/>
            <p:cNvSpPr txBox="1">
              <a:spLocks noChangeArrowheads="1"/>
            </p:cNvSpPr>
            <p:nvPr/>
          </p:nvSpPr>
          <p:spPr bwMode="auto">
            <a:xfrm>
              <a:off x="216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R10</a:t>
              </a:r>
            </a:p>
          </p:txBody>
        </p:sp>
        <p:sp>
          <p:nvSpPr>
            <p:cNvPr id="8276" name="Text Box 14"/>
            <p:cNvSpPr txBox="1">
              <a:spLocks noChangeArrowheads="1"/>
            </p:cNvSpPr>
            <p:nvPr/>
          </p:nvSpPr>
          <p:spPr bwMode="auto">
            <a:xfrm>
              <a:off x="2448"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R11</a:t>
              </a:r>
            </a:p>
          </p:txBody>
        </p:sp>
        <p:sp>
          <p:nvSpPr>
            <p:cNvPr id="8277" name="Text Box 15"/>
            <p:cNvSpPr txBox="1">
              <a:spLocks noChangeArrowheads="1"/>
            </p:cNvSpPr>
            <p:nvPr/>
          </p:nvSpPr>
          <p:spPr bwMode="auto">
            <a:xfrm>
              <a:off x="2784"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R12</a:t>
              </a:r>
            </a:p>
          </p:txBody>
        </p:sp>
        <p:sp>
          <p:nvSpPr>
            <p:cNvPr id="8278" name="Text Box 16"/>
            <p:cNvSpPr txBox="1">
              <a:spLocks noChangeArrowheads="1"/>
            </p:cNvSpPr>
            <p:nvPr/>
          </p:nvSpPr>
          <p:spPr bwMode="auto">
            <a:xfrm>
              <a:off x="3168"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R13</a:t>
              </a:r>
            </a:p>
          </p:txBody>
        </p:sp>
        <p:sp>
          <p:nvSpPr>
            <p:cNvPr id="8279" name="Text Box 17"/>
            <p:cNvSpPr txBox="1">
              <a:spLocks noChangeArrowheads="1"/>
            </p:cNvSpPr>
            <p:nvPr/>
          </p:nvSpPr>
          <p:spPr bwMode="auto">
            <a:xfrm>
              <a:off x="3456"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R14</a:t>
              </a:r>
            </a:p>
          </p:txBody>
        </p:sp>
        <p:sp>
          <p:nvSpPr>
            <p:cNvPr id="8280" name="Text Box 18"/>
            <p:cNvSpPr txBox="1">
              <a:spLocks noChangeArrowheads="1"/>
            </p:cNvSpPr>
            <p:nvPr/>
          </p:nvSpPr>
          <p:spPr bwMode="auto">
            <a:xfrm>
              <a:off x="384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R15</a:t>
              </a:r>
            </a:p>
          </p:txBody>
        </p:sp>
        <p:sp>
          <p:nvSpPr>
            <p:cNvPr id="8281" name="Text Box 19"/>
            <p:cNvSpPr txBox="1">
              <a:spLocks noChangeArrowheads="1"/>
            </p:cNvSpPr>
            <p:nvPr/>
          </p:nvSpPr>
          <p:spPr bwMode="auto">
            <a:xfrm>
              <a:off x="4224"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R16</a:t>
              </a:r>
            </a:p>
          </p:txBody>
        </p:sp>
        <p:sp>
          <p:nvSpPr>
            <p:cNvPr id="8282" name="Text Box 20"/>
            <p:cNvSpPr txBox="1">
              <a:spLocks noChangeArrowheads="1"/>
            </p:cNvSpPr>
            <p:nvPr/>
          </p:nvSpPr>
          <p:spPr bwMode="auto">
            <a:xfrm>
              <a:off x="4512"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R17</a:t>
              </a:r>
            </a:p>
          </p:txBody>
        </p:sp>
        <p:sp>
          <p:nvSpPr>
            <p:cNvPr id="8283" name="Text Box 21"/>
            <p:cNvSpPr txBox="1">
              <a:spLocks noChangeArrowheads="1"/>
            </p:cNvSpPr>
            <p:nvPr/>
          </p:nvSpPr>
          <p:spPr bwMode="auto">
            <a:xfrm>
              <a:off x="4800"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R18</a:t>
              </a:r>
            </a:p>
          </p:txBody>
        </p:sp>
        <p:sp>
          <p:nvSpPr>
            <p:cNvPr id="8284" name="Text Box 22"/>
            <p:cNvSpPr txBox="1">
              <a:spLocks noChangeArrowheads="1"/>
            </p:cNvSpPr>
            <p:nvPr/>
          </p:nvSpPr>
          <p:spPr bwMode="auto">
            <a:xfrm>
              <a:off x="5088"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R19</a:t>
              </a:r>
            </a:p>
          </p:txBody>
        </p:sp>
        <p:sp>
          <p:nvSpPr>
            <p:cNvPr id="8285" name="Text Box 23"/>
            <p:cNvSpPr txBox="1">
              <a:spLocks noChangeArrowheads="1"/>
            </p:cNvSpPr>
            <p:nvPr/>
          </p:nvSpPr>
          <p:spPr bwMode="auto">
            <a:xfrm>
              <a:off x="5424" y="912"/>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000" smtClean="0">
                  <a:solidFill>
                    <a:srgbClr val="0000FF"/>
                  </a:solidFill>
                  <a:cs typeface="宋体" charset="0"/>
                </a:rPr>
                <a:t>R20</a:t>
              </a:r>
            </a:p>
          </p:txBody>
        </p:sp>
      </p:grpSp>
      <p:grpSp>
        <p:nvGrpSpPr>
          <p:cNvPr id="353304" name="Group 24"/>
          <p:cNvGrpSpPr>
            <a:grpSpLocks/>
          </p:cNvGrpSpPr>
          <p:nvPr/>
        </p:nvGrpSpPr>
        <p:grpSpPr bwMode="auto">
          <a:xfrm>
            <a:off x="152400" y="2133600"/>
            <a:ext cx="8991600" cy="533400"/>
            <a:chOff x="96" y="1296"/>
            <a:chExt cx="5664" cy="336"/>
          </a:xfrm>
        </p:grpSpPr>
        <p:sp>
          <p:nvSpPr>
            <p:cNvPr id="8256" name="Text Box 25"/>
            <p:cNvSpPr txBox="1">
              <a:spLocks noChangeArrowheads="1"/>
            </p:cNvSpPr>
            <p:nvPr/>
          </p:nvSpPr>
          <p:spPr bwMode="auto">
            <a:xfrm>
              <a:off x="9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S1</a:t>
              </a:r>
            </a:p>
          </p:txBody>
        </p:sp>
        <p:sp>
          <p:nvSpPr>
            <p:cNvPr id="8257" name="Text Box 26"/>
            <p:cNvSpPr txBox="1">
              <a:spLocks noChangeArrowheads="1"/>
            </p:cNvSpPr>
            <p:nvPr/>
          </p:nvSpPr>
          <p:spPr bwMode="auto">
            <a:xfrm>
              <a:off x="57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S2</a:t>
              </a:r>
            </a:p>
          </p:txBody>
        </p:sp>
        <p:sp>
          <p:nvSpPr>
            <p:cNvPr id="8258" name="Text Box 27"/>
            <p:cNvSpPr txBox="1">
              <a:spLocks noChangeArrowheads="1"/>
            </p:cNvSpPr>
            <p:nvPr/>
          </p:nvSpPr>
          <p:spPr bwMode="auto">
            <a:xfrm>
              <a:off x="105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S3</a:t>
              </a:r>
            </a:p>
          </p:txBody>
        </p:sp>
        <p:sp>
          <p:nvSpPr>
            <p:cNvPr id="8259" name="Text Box 28"/>
            <p:cNvSpPr txBox="1">
              <a:spLocks noChangeArrowheads="1"/>
            </p:cNvSpPr>
            <p:nvPr/>
          </p:nvSpPr>
          <p:spPr bwMode="auto">
            <a:xfrm>
              <a:off x="153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S4</a:t>
              </a:r>
            </a:p>
          </p:txBody>
        </p:sp>
        <p:sp>
          <p:nvSpPr>
            <p:cNvPr id="8260" name="Text Box 29"/>
            <p:cNvSpPr txBox="1">
              <a:spLocks noChangeArrowheads="1"/>
            </p:cNvSpPr>
            <p:nvPr/>
          </p:nvSpPr>
          <p:spPr bwMode="auto">
            <a:xfrm>
              <a:off x="2016"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S5</a:t>
              </a:r>
            </a:p>
          </p:txBody>
        </p:sp>
        <p:sp>
          <p:nvSpPr>
            <p:cNvPr id="8261" name="Text Box 30"/>
            <p:cNvSpPr txBox="1">
              <a:spLocks noChangeArrowheads="1"/>
            </p:cNvSpPr>
            <p:nvPr/>
          </p:nvSpPr>
          <p:spPr bwMode="auto">
            <a:xfrm>
              <a:off x="2640"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S6</a:t>
              </a:r>
            </a:p>
          </p:txBody>
        </p:sp>
        <p:sp>
          <p:nvSpPr>
            <p:cNvPr id="8262" name="Text Box 31"/>
            <p:cNvSpPr txBox="1">
              <a:spLocks noChangeArrowheads="1"/>
            </p:cNvSpPr>
            <p:nvPr/>
          </p:nvSpPr>
          <p:spPr bwMode="auto">
            <a:xfrm>
              <a:off x="3312"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S7</a:t>
              </a:r>
            </a:p>
          </p:txBody>
        </p:sp>
        <p:sp>
          <p:nvSpPr>
            <p:cNvPr id="8263" name="Text Box 32"/>
            <p:cNvSpPr txBox="1">
              <a:spLocks noChangeArrowheads="1"/>
            </p:cNvSpPr>
            <p:nvPr/>
          </p:nvSpPr>
          <p:spPr bwMode="auto">
            <a:xfrm>
              <a:off x="4080"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S8</a:t>
              </a:r>
            </a:p>
          </p:txBody>
        </p:sp>
        <p:sp>
          <p:nvSpPr>
            <p:cNvPr id="8264" name="Text Box 33"/>
            <p:cNvSpPr txBox="1">
              <a:spLocks noChangeArrowheads="1"/>
            </p:cNvSpPr>
            <p:nvPr/>
          </p:nvSpPr>
          <p:spPr bwMode="auto">
            <a:xfrm>
              <a:off x="4704" y="13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S9</a:t>
              </a:r>
            </a:p>
          </p:txBody>
        </p:sp>
        <p:sp>
          <p:nvSpPr>
            <p:cNvPr id="8265" name="Text Box 34"/>
            <p:cNvSpPr txBox="1">
              <a:spLocks noChangeArrowheads="1"/>
            </p:cNvSpPr>
            <p:nvPr/>
          </p:nvSpPr>
          <p:spPr bwMode="auto">
            <a:xfrm>
              <a:off x="5280" y="1296"/>
              <a:ext cx="48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S10</a:t>
              </a:r>
            </a:p>
          </p:txBody>
        </p:sp>
      </p:grpSp>
      <p:grpSp>
        <p:nvGrpSpPr>
          <p:cNvPr id="353315" name="Group 35"/>
          <p:cNvGrpSpPr>
            <a:grpSpLocks/>
          </p:cNvGrpSpPr>
          <p:nvPr/>
        </p:nvGrpSpPr>
        <p:grpSpPr bwMode="auto">
          <a:xfrm>
            <a:off x="228600" y="1752600"/>
            <a:ext cx="8686800" cy="533400"/>
            <a:chOff x="144" y="1104"/>
            <a:chExt cx="5472" cy="336"/>
          </a:xfrm>
        </p:grpSpPr>
        <p:sp>
          <p:nvSpPr>
            <p:cNvPr id="8236" name="Line 36"/>
            <p:cNvSpPr>
              <a:spLocks noChangeShapeType="1"/>
            </p:cNvSpPr>
            <p:nvPr/>
          </p:nvSpPr>
          <p:spPr bwMode="auto">
            <a:xfrm>
              <a:off x="14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7" name="Line 37"/>
            <p:cNvSpPr>
              <a:spLocks noChangeShapeType="1"/>
            </p:cNvSpPr>
            <p:nvPr/>
          </p:nvSpPr>
          <p:spPr bwMode="auto">
            <a:xfrm>
              <a:off x="672"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8" name="Line 38"/>
            <p:cNvSpPr>
              <a:spLocks noChangeShapeType="1"/>
            </p:cNvSpPr>
            <p:nvPr/>
          </p:nvSpPr>
          <p:spPr bwMode="auto">
            <a:xfrm>
              <a:off x="110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9" name="Line 39"/>
            <p:cNvSpPr>
              <a:spLocks noChangeShapeType="1"/>
            </p:cNvSpPr>
            <p:nvPr/>
          </p:nvSpPr>
          <p:spPr bwMode="auto">
            <a:xfrm>
              <a:off x="158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0" name="Line 40"/>
            <p:cNvSpPr>
              <a:spLocks noChangeShapeType="1"/>
            </p:cNvSpPr>
            <p:nvPr/>
          </p:nvSpPr>
          <p:spPr bwMode="auto">
            <a:xfrm>
              <a:off x="2064"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1" name="Line 41"/>
            <p:cNvSpPr>
              <a:spLocks noChangeShapeType="1"/>
            </p:cNvSpPr>
            <p:nvPr/>
          </p:nvSpPr>
          <p:spPr bwMode="auto">
            <a:xfrm>
              <a:off x="2688"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2" name="Line 42"/>
            <p:cNvSpPr>
              <a:spLocks noChangeShapeType="1"/>
            </p:cNvSpPr>
            <p:nvPr/>
          </p:nvSpPr>
          <p:spPr bwMode="auto">
            <a:xfrm>
              <a:off x="3312"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3" name="Line 43"/>
            <p:cNvSpPr>
              <a:spLocks noChangeShapeType="1"/>
            </p:cNvSpPr>
            <p:nvPr/>
          </p:nvSpPr>
          <p:spPr bwMode="auto">
            <a:xfrm>
              <a:off x="4080"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4" name="Line 44"/>
            <p:cNvSpPr>
              <a:spLocks noChangeShapeType="1"/>
            </p:cNvSpPr>
            <p:nvPr/>
          </p:nvSpPr>
          <p:spPr bwMode="auto">
            <a:xfrm>
              <a:off x="4800"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5" name="Line 45"/>
            <p:cNvSpPr>
              <a:spLocks noChangeShapeType="1"/>
            </p:cNvSpPr>
            <p:nvPr/>
          </p:nvSpPr>
          <p:spPr bwMode="auto">
            <a:xfrm>
              <a:off x="5328" y="1104"/>
              <a:ext cx="96" cy="336"/>
            </a:xfrm>
            <a:prstGeom prst="line">
              <a:avLst/>
            </a:prstGeom>
            <a:noFill/>
            <a:ln w="1905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6" name="Line 46"/>
            <p:cNvSpPr>
              <a:spLocks noChangeShapeType="1"/>
            </p:cNvSpPr>
            <p:nvPr/>
          </p:nvSpPr>
          <p:spPr bwMode="auto">
            <a:xfrm flipH="1">
              <a:off x="288" y="1104"/>
              <a:ext cx="144"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7" name="Line 47"/>
            <p:cNvSpPr>
              <a:spLocks noChangeShapeType="1"/>
            </p:cNvSpPr>
            <p:nvPr/>
          </p:nvSpPr>
          <p:spPr bwMode="auto">
            <a:xfrm flipH="1">
              <a:off x="768" y="1104"/>
              <a:ext cx="144" cy="28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8" name="Line 48"/>
            <p:cNvSpPr>
              <a:spLocks noChangeShapeType="1"/>
            </p:cNvSpPr>
            <p:nvPr/>
          </p:nvSpPr>
          <p:spPr bwMode="auto">
            <a:xfrm flipH="1">
              <a:off x="1200"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49" name="Line 49"/>
            <p:cNvSpPr>
              <a:spLocks noChangeShapeType="1"/>
            </p:cNvSpPr>
            <p:nvPr/>
          </p:nvSpPr>
          <p:spPr bwMode="auto">
            <a:xfrm flipH="1">
              <a:off x="1680"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0" name="Line 50"/>
            <p:cNvSpPr>
              <a:spLocks noChangeShapeType="1"/>
            </p:cNvSpPr>
            <p:nvPr/>
          </p:nvSpPr>
          <p:spPr bwMode="auto">
            <a:xfrm flipH="1">
              <a:off x="2160"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1" name="Line 51"/>
            <p:cNvSpPr>
              <a:spLocks noChangeShapeType="1"/>
            </p:cNvSpPr>
            <p:nvPr/>
          </p:nvSpPr>
          <p:spPr bwMode="auto">
            <a:xfrm flipH="1">
              <a:off x="2784"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2" name="Line 52"/>
            <p:cNvSpPr>
              <a:spLocks noChangeShapeType="1"/>
            </p:cNvSpPr>
            <p:nvPr/>
          </p:nvSpPr>
          <p:spPr bwMode="auto">
            <a:xfrm flipH="1">
              <a:off x="3408"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3" name="Line 53"/>
            <p:cNvSpPr>
              <a:spLocks noChangeShapeType="1"/>
            </p:cNvSpPr>
            <p:nvPr/>
          </p:nvSpPr>
          <p:spPr bwMode="auto">
            <a:xfrm flipH="1">
              <a:off x="4176"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4" name="Line 54"/>
            <p:cNvSpPr>
              <a:spLocks noChangeShapeType="1"/>
            </p:cNvSpPr>
            <p:nvPr/>
          </p:nvSpPr>
          <p:spPr bwMode="auto">
            <a:xfrm flipH="1">
              <a:off x="4896"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55" name="Line 55"/>
            <p:cNvSpPr>
              <a:spLocks noChangeShapeType="1"/>
            </p:cNvSpPr>
            <p:nvPr/>
          </p:nvSpPr>
          <p:spPr bwMode="auto">
            <a:xfrm flipH="1">
              <a:off x="5424" y="1104"/>
              <a:ext cx="192" cy="3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36" name="Group 56"/>
          <p:cNvGrpSpPr>
            <a:grpSpLocks/>
          </p:cNvGrpSpPr>
          <p:nvPr/>
        </p:nvGrpSpPr>
        <p:grpSpPr bwMode="auto">
          <a:xfrm>
            <a:off x="457200" y="3048000"/>
            <a:ext cx="8001000" cy="533400"/>
            <a:chOff x="288" y="1920"/>
            <a:chExt cx="5040" cy="336"/>
          </a:xfrm>
        </p:grpSpPr>
        <p:sp>
          <p:nvSpPr>
            <p:cNvPr id="8231" name="Text Box 57"/>
            <p:cNvSpPr txBox="1">
              <a:spLocks noChangeArrowheads="1"/>
            </p:cNvSpPr>
            <p:nvPr/>
          </p:nvSpPr>
          <p:spPr bwMode="auto">
            <a:xfrm>
              <a:off x="288" y="1968"/>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FF"/>
                  </a:solidFill>
                  <a:cs typeface="宋体" charset="0"/>
                </a:rPr>
                <a:t>T1</a:t>
              </a:r>
            </a:p>
          </p:txBody>
        </p:sp>
        <p:sp>
          <p:nvSpPr>
            <p:cNvPr id="8232" name="Text Box 58"/>
            <p:cNvSpPr txBox="1">
              <a:spLocks noChangeArrowheads="1"/>
            </p:cNvSpPr>
            <p:nvPr/>
          </p:nvSpPr>
          <p:spPr bwMode="auto">
            <a:xfrm>
              <a:off x="1296" y="1968"/>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FF"/>
                  </a:solidFill>
                  <a:cs typeface="宋体" charset="0"/>
                </a:rPr>
                <a:t>T2</a:t>
              </a:r>
            </a:p>
          </p:txBody>
        </p:sp>
        <p:sp>
          <p:nvSpPr>
            <p:cNvPr id="8233" name="Text Box 59"/>
            <p:cNvSpPr txBox="1">
              <a:spLocks noChangeArrowheads="1"/>
            </p:cNvSpPr>
            <p:nvPr/>
          </p:nvSpPr>
          <p:spPr bwMode="auto">
            <a:xfrm>
              <a:off x="2304" y="1968"/>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FF"/>
                  </a:solidFill>
                  <a:cs typeface="宋体" charset="0"/>
                </a:rPr>
                <a:t>T3</a:t>
              </a:r>
            </a:p>
          </p:txBody>
        </p:sp>
        <p:sp>
          <p:nvSpPr>
            <p:cNvPr id="8234" name="Text Box 60"/>
            <p:cNvSpPr txBox="1">
              <a:spLocks noChangeArrowheads="1"/>
            </p:cNvSpPr>
            <p:nvPr/>
          </p:nvSpPr>
          <p:spPr bwMode="auto">
            <a:xfrm>
              <a:off x="3648" y="1920"/>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FF"/>
                  </a:solidFill>
                  <a:cs typeface="宋体" charset="0"/>
                </a:rPr>
                <a:t>T4</a:t>
              </a:r>
            </a:p>
          </p:txBody>
        </p:sp>
        <p:sp>
          <p:nvSpPr>
            <p:cNvPr id="8235" name="Text Box 61"/>
            <p:cNvSpPr txBox="1">
              <a:spLocks noChangeArrowheads="1"/>
            </p:cNvSpPr>
            <p:nvPr/>
          </p:nvSpPr>
          <p:spPr bwMode="auto">
            <a:xfrm>
              <a:off x="4944" y="1920"/>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FF"/>
                  </a:solidFill>
                  <a:cs typeface="宋体" charset="0"/>
                </a:rPr>
                <a:t>T5</a:t>
              </a:r>
            </a:p>
          </p:txBody>
        </p:sp>
      </p:grpSp>
      <p:grpSp>
        <p:nvGrpSpPr>
          <p:cNvPr id="353342" name="Group 62"/>
          <p:cNvGrpSpPr>
            <a:grpSpLocks/>
          </p:cNvGrpSpPr>
          <p:nvPr/>
        </p:nvGrpSpPr>
        <p:grpSpPr bwMode="auto">
          <a:xfrm>
            <a:off x="381000" y="2514600"/>
            <a:ext cx="8305800" cy="685800"/>
            <a:chOff x="240" y="1584"/>
            <a:chExt cx="5232" cy="432"/>
          </a:xfrm>
        </p:grpSpPr>
        <p:sp>
          <p:nvSpPr>
            <p:cNvPr id="8221" name="Line 63"/>
            <p:cNvSpPr>
              <a:spLocks noChangeShapeType="1"/>
            </p:cNvSpPr>
            <p:nvPr/>
          </p:nvSpPr>
          <p:spPr bwMode="auto">
            <a:xfrm>
              <a:off x="240" y="1632"/>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2" name="Line 64"/>
            <p:cNvSpPr>
              <a:spLocks noChangeShapeType="1"/>
            </p:cNvSpPr>
            <p:nvPr/>
          </p:nvSpPr>
          <p:spPr bwMode="auto">
            <a:xfrm>
              <a:off x="1248" y="1632"/>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3" name="Line 65"/>
            <p:cNvSpPr>
              <a:spLocks noChangeShapeType="1"/>
            </p:cNvSpPr>
            <p:nvPr/>
          </p:nvSpPr>
          <p:spPr bwMode="auto">
            <a:xfrm>
              <a:off x="2256" y="1632"/>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4" name="Line 66"/>
            <p:cNvSpPr>
              <a:spLocks noChangeShapeType="1"/>
            </p:cNvSpPr>
            <p:nvPr/>
          </p:nvSpPr>
          <p:spPr bwMode="auto">
            <a:xfrm>
              <a:off x="3552" y="1584"/>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5" name="Line 67"/>
            <p:cNvSpPr>
              <a:spLocks noChangeShapeType="1"/>
            </p:cNvSpPr>
            <p:nvPr/>
          </p:nvSpPr>
          <p:spPr bwMode="auto">
            <a:xfrm>
              <a:off x="4896" y="1584"/>
              <a:ext cx="192"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6" name="Line 68"/>
            <p:cNvSpPr>
              <a:spLocks noChangeShapeType="1"/>
            </p:cNvSpPr>
            <p:nvPr/>
          </p:nvSpPr>
          <p:spPr bwMode="auto">
            <a:xfrm flipH="1">
              <a:off x="432" y="1632"/>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7" name="Line 69"/>
            <p:cNvSpPr>
              <a:spLocks noChangeShapeType="1"/>
            </p:cNvSpPr>
            <p:nvPr/>
          </p:nvSpPr>
          <p:spPr bwMode="auto">
            <a:xfrm flipH="1">
              <a:off x="1440" y="1632"/>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8" name="Line 70"/>
            <p:cNvSpPr>
              <a:spLocks noChangeShapeType="1"/>
            </p:cNvSpPr>
            <p:nvPr/>
          </p:nvSpPr>
          <p:spPr bwMode="auto">
            <a:xfrm flipH="1">
              <a:off x="2448" y="1632"/>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29" name="Line 71"/>
            <p:cNvSpPr>
              <a:spLocks noChangeShapeType="1"/>
            </p:cNvSpPr>
            <p:nvPr/>
          </p:nvSpPr>
          <p:spPr bwMode="auto">
            <a:xfrm flipH="1">
              <a:off x="3840" y="1584"/>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30" name="Line 72"/>
            <p:cNvSpPr>
              <a:spLocks noChangeShapeType="1"/>
            </p:cNvSpPr>
            <p:nvPr/>
          </p:nvSpPr>
          <p:spPr bwMode="auto">
            <a:xfrm flipH="1">
              <a:off x="5136" y="1584"/>
              <a:ext cx="336"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53" name="Group 73"/>
          <p:cNvGrpSpPr>
            <a:grpSpLocks/>
          </p:cNvGrpSpPr>
          <p:nvPr/>
        </p:nvGrpSpPr>
        <p:grpSpPr bwMode="auto">
          <a:xfrm>
            <a:off x="1219200" y="4038600"/>
            <a:ext cx="7315200" cy="609600"/>
            <a:chOff x="768" y="2544"/>
            <a:chExt cx="4608" cy="384"/>
          </a:xfrm>
        </p:grpSpPr>
        <p:sp>
          <p:nvSpPr>
            <p:cNvPr id="8218" name="Text Box 74"/>
            <p:cNvSpPr txBox="1">
              <a:spLocks noChangeArrowheads="1"/>
            </p:cNvSpPr>
            <p:nvPr/>
          </p:nvSpPr>
          <p:spPr bwMode="auto">
            <a:xfrm>
              <a:off x="768" y="2640"/>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U1</a:t>
              </a:r>
            </a:p>
          </p:txBody>
        </p:sp>
        <p:sp>
          <p:nvSpPr>
            <p:cNvPr id="8219" name="Text Box 75"/>
            <p:cNvSpPr txBox="1">
              <a:spLocks noChangeArrowheads="1"/>
            </p:cNvSpPr>
            <p:nvPr/>
          </p:nvSpPr>
          <p:spPr bwMode="auto">
            <a:xfrm>
              <a:off x="3024" y="259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U2</a:t>
              </a:r>
            </a:p>
          </p:txBody>
        </p:sp>
        <p:sp>
          <p:nvSpPr>
            <p:cNvPr id="8220" name="Text Box 76"/>
            <p:cNvSpPr txBox="1">
              <a:spLocks noChangeArrowheads="1"/>
            </p:cNvSpPr>
            <p:nvPr/>
          </p:nvSpPr>
          <p:spPr bwMode="auto">
            <a:xfrm>
              <a:off x="4992" y="2544"/>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U3</a:t>
              </a:r>
            </a:p>
          </p:txBody>
        </p:sp>
      </p:grpSp>
      <p:grpSp>
        <p:nvGrpSpPr>
          <p:cNvPr id="353357" name="Group 77"/>
          <p:cNvGrpSpPr>
            <a:grpSpLocks/>
          </p:cNvGrpSpPr>
          <p:nvPr/>
        </p:nvGrpSpPr>
        <p:grpSpPr bwMode="auto">
          <a:xfrm>
            <a:off x="762000" y="3352800"/>
            <a:ext cx="7391400" cy="914400"/>
            <a:chOff x="480" y="2112"/>
            <a:chExt cx="4656" cy="576"/>
          </a:xfrm>
        </p:grpSpPr>
        <p:sp>
          <p:nvSpPr>
            <p:cNvPr id="8213" name="Line 78"/>
            <p:cNvSpPr>
              <a:spLocks noChangeShapeType="1"/>
            </p:cNvSpPr>
            <p:nvPr/>
          </p:nvSpPr>
          <p:spPr bwMode="auto">
            <a:xfrm>
              <a:off x="480" y="2208"/>
              <a:ext cx="384" cy="4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4" name="Line 79"/>
            <p:cNvSpPr>
              <a:spLocks noChangeShapeType="1"/>
            </p:cNvSpPr>
            <p:nvPr/>
          </p:nvSpPr>
          <p:spPr bwMode="auto">
            <a:xfrm>
              <a:off x="2544" y="2208"/>
              <a:ext cx="528"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5" name="Line 80"/>
            <p:cNvSpPr>
              <a:spLocks noChangeShapeType="1"/>
            </p:cNvSpPr>
            <p:nvPr/>
          </p:nvSpPr>
          <p:spPr bwMode="auto">
            <a:xfrm flipH="1">
              <a:off x="864" y="2208"/>
              <a:ext cx="576" cy="48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6" name="Line 81"/>
            <p:cNvSpPr>
              <a:spLocks noChangeShapeType="1"/>
            </p:cNvSpPr>
            <p:nvPr/>
          </p:nvSpPr>
          <p:spPr bwMode="auto">
            <a:xfrm flipH="1">
              <a:off x="3168" y="2112"/>
              <a:ext cx="624" cy="52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7" name="Line 82"/>
            <p:cNvSpPr>
              <a:spLocks noChangeShapeType="1"/>
            </p:cNvSpPr>
            <p:nvPr/>
          </p:nvSpPr>
          <p:spPr bwMode="auto">
            <a:xfrm>
              <a:off x="5136" y="2160"/>
              <a:ext cx="0"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63" name="Group 83"/>
          <p:cNvGrpSpPr>
            <a:grpSpLocks/>
          </p:cNvGrpSpPr>
          <p:nvPr/>
        </p:nvGrpSpPr>
        <p:grpSpPr bwMode="auto">
          <a:xfrm>
            <a:off x="2819400" y="5029200"/>
            <a:ext cx="5791200" cy="533400"/>
            <a:chOff x="1776" y="3168"/>
            <a:chExt cx="3648" cy="336"/>
          </a:xfrm>
        </p:grpSpPr>
        <p:sp>
          <p:nvSpPr>
            <p:cNvPr id="8211" name="Text Box 84"/>
            <p:cNvSpPr txBox="1">
              <a:spLocks noChangeArrowheads="1"/>
            </p:cNvSpPr>
            <p:nvPr/>
          </p:nvSpPr>
          <p:spPr bwMode="auto">
            <a:xfrm>
              <a:off x="1776" y="3216"/>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FF"/>
                  </a:solidFill>
                  <a:cs typeface="宋体" charset="0"/>
                </a:rPr>
                <a:t>V1</a:t>
              </a:r>
            </a:p>
          </p:txBody>
        </p:sp>
        <p:sp>
          <p:nvSpPr>
            <p:cNvPr id="8212" name="Text Box 85"/>
            <p:cNvSpPr txBox="1">
              <a:spLocks noChangeArrowheads="1"/>
            </p:cNvSpPr>
            <p:nvPr/>
          </p:nvSpPr>
          <p:spPr bwMode="auto">
            <a:xfrm>
              <a:off x="4992" y="3168"/>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FF"/>
                  </a:solidFill>
                  <a:cs typeface="宋体" charset="0"/>
                </a:rPr>
                <a:t>V2</a:t>
              </a:r>
            </a:p>
          </p:txBody>
        </p:sp>
      </p:grpSp>
      <p:sp>
        <p:nvSpPr>
          <p:cNvPr id="353366" name="Text Box 86"/>
          <p:cNvSpPr txBox="1">
            <a:spLocks noChangeArrowheads="1"/>
          </p:cNvSpPr>
          <p:nvPr/>
        </p:nvSpPr>
        <p:spPr bwMode="auto">
          <a:xfrm>
            <a:off x="5257800" y="62484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0033"/>
                </a:solidFill>
                <a:cs typeface="宋体" charset="0"/>
              </a:rPr>
              <a:t>W1</a:t>
            </a:r>
          </a:p>
        </p:txBody>
      </p:sp>
      <p:grpSp>
        <p:nvGrpSpPr>
          <p:cNvPr id="353367" name="Group 87"/>
          <p:cNvGrpSpPr>
            <a:grpSpLocks/>
          </p:cNvGrpSpPr>
          <p:nvPr/>
        </p:nvGrpSpPr>
        <p:grpSpPr bwMode="auto">
          <a:xfrm>
            <a:off x="1676400" y="4419600"/>
            <a:ext cx="6477000" cy="762000"/>
            <a:chOff x="1056" y="2784"/>
            <a:chExt cx="4080" cy="480"/>
          </a:xfrm>
        </p:grpSpPr>
        <p:sp>
          <p:nvSpPr>
            <p:cNvPr id="8208" name="Line 88"/>
            <p:cNvSpPr>
              <a:spLocks noChangeShapeType="1"/>
            </p:cNvSpPr>
            <p:nvPr/>
          </p:nvSpPr>
          <p:spPr bwMode="auto">
            <a:xfrm>
              <a:off x="1056" y="2880"/>
              <a:ext cx="864" cy="38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09" name="Line 89"/>
            <p:cNvSpPr>
              <a:spLocks noChangeShapeType="1"/>
            </p:cNvSpPr>
            <p:nvPr/>
          </p:nvSpPr>
          <p:spPr bwMode="auto">
            <a:xfrm flipH="1">
              <a:off x="1968" y="2832"/>
              <a:ext cx="1248"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10" name="Line 90"/>
            <p:cNvSpPr>
              <a:spLocks noChangeShapeType="1"/>
            </p:cNvSpPr>
            <p:nvPr/>
          </p:nvSpPr>
          <p:spPr bwMode="auto">
            <a:xfrm>
              <a:off x="5136" y="2784"/>
              <a:ext cx="0"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3371" name="Group 91"/>
          <p:cNvGrpSpPr>
            <a:grpSpLocks/>
          </p:cNvGrpSpPr>
          <p:nvPr/>
        </p:nvGrpSpPr>
        <p:grpSpPr bwMode="auto">
          <a:xfrm>
            <a:off x="3276600" y="5410200"/>
            <a:ext cx="4876800" cy="838200"/>
            <a:chOff x="2064" y="3408"/>
            <a:chExt cx="3072" cy="528"/>
          </a:xfrm>
        </p:grpSpPr>
        <p:sp>
          <p:nvSpPr>
            <p:cNvPr id="8206" name="Line 92"/>
            <p:cNvSpPr>
              <a:spLocks noChangeShapeType="1"/>
            </p:cNvSpPr>
            <p:nvPr/>
          </p:nvSpPr>
          <p:spPr bwMode="auto">
            <a:xfrm>
              <a:off x="2064" y="3504"/>
              <a:ext cx="1344" cy="43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8207" name="Line 93"/>
            <p:cNvSpPr>
              <a:spLocks noChangeShapeType="1"/>
            </p:cNvSpPr>
            <p:nvPr/>
          </p:nvSpPr>
          <p:spPr bwMode="auto">
            <a:xfrm flipH="1">
              <a:off x="3456" y="3408"/>
              <a:ext cx="1680" cy="52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3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33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33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3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33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33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335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33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533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5337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3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6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81000" y="152400"/>
            <a:ext cx="8534400" cy="1143000"/>
          </a:xfrm>
        </p:spPr>
        <p:txBody>
          <a:bodyPr/>
          <a:lstStyle/>
          <a:p>
            <a:r>
              <a:rPr kumimoji="0" lang="en-US" altLang="zh-CN">
                <a:ea typeface="宋体" charset="-122"/>
              </a:rPr>
              <a:t>External Sort Computer Model</a:t>
            </a:r>
          </a:p>
        </p:txBody>
      </p:sp>
      <p:grpSp>
        <p:nvGrpSpPr>
          <p:cNvPr id="2" name="Group 3"/>
          <p:cNvGrpSpPr>
            <a:grpSpLocks/>
          </p:cNvGrpSpPr>
          <p:nvPr/>
        </p:nvGrpSpPr>
        <p:grpSpPr bwMode="auto">
          <a:xfrm>
            <a:off x="1371600" y="2514600"/>
            <a:ext cx="6172200" cy="2873375"/>
            <a:chOff x="864" y="1584"/>
            <a:chExt cx="3888" cy="1810"/>
          </a:xfrm>
        </p:grpSpPr>
        <p:sp>
          <p:nvSpPr>
            <p:cNvPr id="31747" name="Rectangle 4"/>
            <p:cNvSpPr>
              <a:spLocks noChangeArrowheads="1"/>
            </p:cNvSpPr>
            <p:nvPr/>
          </p:nvSpPr>
          <p:spPr bwMode="auto">
            <a:xfrm>
              <a:off x="878" y="2880"/>
              <a:ext cx="472" cy="472"/>
            </a:xfrm>
            <a:prstGeom prst="rect">
              <a:avLst/>
            </a:prstGeom>
            <a:solidFill>
              <a:srgbClr val="FF66FF"/>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1748" name="Rectangle 5"/>
            <p:cNvSpPr>
              <a:spLocks noChangeArrowheads="1"/>
            </p:cNvSpPr>
            <p:nvPr/>
          </p:nvSpPr>
          <p:spPr bwMode="auto">
            <a:xfrm>
              <a:off x="2506" y="1584"/>
              <a:ext cx="424" cy="1768"/>
            </a:xfrm>
            <a:prstGeom prst="rect">
              <a:avLst/>
            </a:prstGeom>
            <a:solidFill>
              <a:srgbClr val="99FF33"/>
            </a:solidFill>
            <a:ln w="12700">
              <a:solidFill>
                <a:schemeClr val="tx1"/>
              </a:solidFill>
              <a:miter lim="800000"/>
              <a:headEnd/>
              <a:tailEnd/>
            </a:ln>
          </p:spPr>
          <p:txBody>
            <a:bodyPr wrap="none" lIns="92075" tIns="46038" rIns="92075" bIns="46038"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gn="ctr"/>
              <a:r>
                <a:rPr kumimoji="0" lang="en-US" altLang="zh-CN" sz="2400">
                  <a:solidFill>
                    <a:schemeClr val="tx2"/>
                  </a:solidFill>
                  <a:latin typeface="Arial" charset="0"/>
                </a:rPr>
                <a:t>MAIN</a:t>
              </a:r>
            </a:p>
          </p:txBody>
        </p:sp>
        <p:sp>
          <p:nvSpPr>
            <p:cNvPr id="31749" name="Rectangle 6"/>
            <p:cNvSpPr>
              <a:spLocks noChangeArrowheads="1"/>
            </p:cNvSpPr>
            <p:nvPr/>
          </p:nvSpPr>
          <p:spPr bwMode="auto">
            <a:xfrm>
              <a:off x="864" y="3106"/>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2"/>
                  </a:solidFill>
                  <a:latin typeface="Arial" charset="0"/>
                </a:rPr>
                <a:t>ALU</a:t>
              </a:r>
            </a:p>
          </p:txBody>
        </p:sp>
        <p:sp>
          <p:nvSpPr>
            <p:cNvPr id="31750" name="Line 7"/>
            <p:cNvSpPr>
              <a:spLocks noChangeShapeType="1"/>
            </p:cNvSpPr>
            <p:nvPr/>
          </p:nvSpPr>
          <p:spPr bwMode="auto">
            <a:xfrm>
              <a:off x="1354" y="3260"/>
              <a:ext cx="1152" cy="0"/>
            </a:xfrm>
            <a:prstGeom prst="line">
              <a:avLst/>
            </a:prstGeom>
            <a:noFill/>
            <a:ln w="5715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751" name="Oval 8"/>
            <p:cNvSpPr>
              <a:spLocks noChangeArrowheads="1"/>
            </p:cNvSpPr>
            <p:nvPr/>
          </p:nvSpPr>
          <p:spPr bwMode="auto">
            <a:xfrm>
              <a:off x="3888" y="2256"/>
              <a:ext cx="768" cy="720"/>
            </a:xfrm>
            <a:prstGeom prst="ellipse">
              <a:avLst/>
            </a:prstGeom>
            <a:solidFill>
              <a:schemeClr val="accent1"/>
            </a:solidFill>
            <a:ln w="12700">
              <a:solidFill>
                <a:schemeClr val="tx1"/>
              </a:solidFill>
              <a:round/>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1752" name="Text Box 9"/>
            <p:cNvSpPr txBox="1">
              <a:spLocks noChangeArrowheads="1"/>
            </p:cNvSpPr>
            <p:nvPr/>
          </p:nvSpPr>
          <p:spPr bwMode="auto">
            <a:xfrm>
              <a:off x="4032" y="249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tx2"/>
                  </a:solidFill>
                </a:rPr>
                <a:t>DISK</a:t>
              </a:r>
            </a:p>
          </p:txBody>
        </p:sp>
        <p:sp>
          <p:nvSpPr>
            <p:cNvPr id="31753" name="Line 10"/>
            <p:cNvSpPr>
              <a:spLocks noChangeShapeType="1"/>
            </p:cNvSpPr>
            <p:nvPr/>
          </p:nvSpPr>
          <p:spPr bwMode="auto">
            <a:xfrm>
              <a:off x="2928" y="2640"/>
              <a:ext cx="96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kumimoji="0" lang="en-US">
                <a:cs typeface="+mj-cs"/>
              </a:rPr>
              <a:t>Merge R1 and R2</a:t>
            </a:r>
          </a:p>
        </p:txBody>
      </p:sp>
      <p:sp>
        <p:nvSpPr>
          <p:cNvPr id="354307" name="Rectangle 3"/>
          <p:cNvSpPr>
            <a:spLocks noGrp="1" noChangeArrowheads="1"/>
          </p:cNvSpPr>
          <p:nvPr>
            <p:ph type="body" sz="half" idx="1"/>
          </p:nvPr>
        </p:nvSpPr>
        <p:spPr>
          <a:xfrm>
            <a:off x="152400" y="4648200"/>
            <a:ext cx="8153400" cy="2209800"/>
          </a:xfrm>
        </p:spPr>
        <p:txBody>
          <a:bodyPr/>
          <a:lstStyle/>
          <a:p>
            <a:pPr>
              <a:lnSpc>
                <a:spcPct val="90000"/>
              </a:lnSpc>
              <a:defRPr/>
            </a:pPr>
            <a:r>
              <a:rPr kumimoji="0" lang="en-US" sz="3200">
                <a:cs typeface="+mn-cs"/>
              </a:rPr>
              <a:t>Fill </a:t>
            </a:r>
            <a:r>
              <a:rPr kumimoji="0" lang="en-US" sz="3200">
                <a:solidFill>
                  <a:schemeClr val="hlink"/>
                </a:solidFill>
                <a:cs typeface="+mn-cs"/>
              </a:rPr>
              <a:t>I0</a:t>
            </a:r>
            <a:r>
              <a:rPr kumimoji="0" lang="en-US" sz="3200">
                <a:cs typeface="+mn-cs"/>
              </a:rPr>
              <a:t> (Input 0) from </a:t>
            </a:r>
            <a:r>
              <a:rPr kumimoji="0" lang="en-US" sz="3200">
                <a:solidFill>
                  <a:schemeClr val="hlink"/>
                </a:solidFill>
                <a:cs typeface="+mn-cs"/>
              </a:rPr>
              <a:t>R1</a:t>
            </a:r>
            <a:r>
              <a:rPr kumimoji="0" lang="en-US" sz="3200">
                <a:cs typeface="+mn-cs"/>
              </a:rPr>
              <a:t> and </a:t>
            </a:r>
            <a:r>
              <a:rPr kumimoji="0" lang="en-US" sz="3200">
                <a:solidFill>
                  <a:schemeClr val="hlink"/>
                </a:solidFill>
                <a:cs typeface="+mn-cs"/>
              </a:rPr>
              <a:t>I1</a:t>
            </a:r>
            <a:r>
              <a:rPr kumimoji="0" lang="en-US" sz="3200">
                <a:cs typeface="+mn-cs"/>
              </a:rPr>
              <a:t> from </a:t>
            </a:r>
            <a:r>
              <a:rPr kumimoji="0" lang="en-US" sz="3200">
                <a:solidFill>
                  <a:schemeClr val="hlink"/>
                </a:solidFill>
                <a:cs typeface="+mn-cs"/>
              </a:rPr>
              <a:t>R2</a:t>
            </a:r>
            <a:r>
              <a:rPr kumimoji="0" lang="en-US" sz="3200">
                <a:cs typeface="+mn-cs"/>
              </a:rPr>
              <a:t>.</a:t>
            </a:r>
          </a:p>
          <a:p>
            <a:pPr>
              <a:lnSpc>
                <a:spcPct val="90000"/>
              </a:lnSpc>
              <a:defRPr/>
            </a:pPr>
            <a:r>
              <a:rPr kumimoji="0" lang="en-US" sz="3200">
                <a:cs typeface="+mn-cs"/>
              </a:rPr>
              <a:t>Merge from </a:t>
            </a:r>
            <a:r>
              <a:rPr kumimoji="0" lang="en-US" sz="3200">
                <a:solidFill>
                  <a:schemeClr val="hlink"/>
                </a:solidFill>
                <a:cs typeface="+mn-cs"/>
              </a:rPr>
              <a:t>I0 </a:t>
            </a:r>
            <a:r>
              <a:rPr kumimoji="0" lang="en-US" sz="3200">
                <a:cs typeface="+mn-cs"/>
              </a:rPr>
              <a:t>and </a:t>
            </a:r>
            <a:r>
              <a:rPr kumimoji="0" lang="en-US" sz="3200">
                <a:solidFill>
                  <a:schemeClr val="hlink"/>
                </a:solidFill>
                <a:cs typeface="+mn-cs"/>
              </a:rPr>
              <a:t>I1</a:t>
            </a:r>
            <a:r>
              <a:rPr kumimoji="0" lang="en-US" sz="3200">
                <a:cs typeface="+mn-cs"/>
              </a:rPr>
              <a:t> to output buffer.</a:t>
            </a:r>
          </a:p>
          <a:p>
            <a:pPr>
              <a:lnSpc>
                <a:spcPct val="90000"/>
              </a:lnSpc>
              <a:defRPr/>
            </a:pPr>
            <a:r>
              <a:rPr kumimoji="0" lang="en-US" sz="3200">
                <a:cs typeface="+mn-cs"/>
              </a:rPr>
              <a:t>Write whenever output buffer full.</a:t>
            </a:r>
          </a:p>
          <a:p>
            <a:pPr>
              <a:lnSpc>
                <a:spcPct val="90000"/>
              </a:lnSpc>
              <a:defRPr/>
            </a:pPr>
            <a:r>
              <a:rPr kumimoji="0" lang="en-US" sz="3200">
                <a:cs typeface="+mn-cs"/>
              </a:rPr>
              <a:t>Read whenever input buffer empty.</a:t>
            </a:r>
          </a:p>
          <a:p>
            <a:pPr>
              <a:lnSpc>
                <a:spcPct val="90000"/>
              </a:lnSpc>
              <a:buFontTx/>
              <a:buNone/>
              <a:defRPr/>
            </a:pPr>
            <a:endParaRPr kumimoji="0" lang="en-US" sz="3200">
              <a:cs typeface="+mn-cs"/>
            </a:endParaRPr>
          </a:p>
        </p:txBody>
      </p:sp>
      <p:grpSp>
        <p:nvGrpSpPr>
          <p:cNvPr id="354308" name="Group 4"/>
          <p:cNvGrpSpPr>
            <a:grpSpLocks/>
          </p:cNvGrpSpPr>
          <p:nvPr/>
        </p:nvGrpSpPr>
        <p:grpSpPr bwMode="auto">
          <a:xfrm>
            <a:off x="1447800" y="1219200"/>
            <a:ext cx="6400800" cy="3276600"/>
            <a:chOff x="912" y="768"/>
            <a:chExt cx="4032" cy="2064"/>
          </a:xfrm>
        </p:grpSpPr>
        <p:sp>
          <p:nvSpPr>
            <p:cNvPr id="9230" name="Rectangle 5"/>
            <p:cNvSpPr>
              <a:spLocks noChangeArrowheads="1"/>
            </p:cNvSpPr>
            <p:nvPr/>
          </p:nvSpPr>
          <p:spPr bwMode="auto">
            <a:xfrm>
              <a:off x="912" y="768"/>
              <a:ext cx="2016" cy="2016"/>
            </a:xfrm>
            <a:prstGeom prst="rect">
              <a:avLst/>
            </a:prstGeom>
            <a:solidFill>
              <a:srgbClr val="99FF33"/>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31" name="Oval 6"/>
            <p:cNvSpPr>
              <a:spLocks noChangeArrowheads="1"/>
            </p:cNvSpPr>
            <p:nvPr/>
          </p:nvSpPr>
          <p:spPr bwMode="auto">
            <a:xfrm>
              <a:off x="3984" y="1968"/>
              <a:ext cx="912" cy="86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32" name="Text Box 7"/>
            <p:cNvSpPr txBox="1">
              <a:spLocks noChangeArrowheads="1"/>
            </p:cNvSpPr>
            <p:nvPr/>
          </p:nvSpPr>
          <p:spPr bwMode="auto">
            <a:xfrm>
              <a:off x="4176" y="2256"/>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99"/>
                  </a:solidFill>
                  <a:cs typeface="宋体" charset="0"/>
                </a:rPr>
                <a:t>DISK</a:t>
              </a:r>
            </a:p>
          </p:txBody>
        </p:sp>
        <p:sp>
          <p:nvSpPr>
            <p:cNvPr id="9233" name="Line 8"/>
            <p:cNvSpPr>
              <a:spLocks noChangeShapeType="1"/>
            </p:cNvSpPr>
            <p:nvPr/>
          </p:nvSpPr>
          <p:spPr bwMode="auto">
            <a:xfrm>
              <a:off x="2928" y="2496"/>
              <a:ext cx="1056" cy="0"/>
            </a:xfrm>
            <a:prstGeom prst="line">
              <a:avLst/>
            </a:prstGeom>
            <a:noFill/>
            <a:ln w="571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grpSp>
        <p:nvGrpSpPr>
          <p:cNvPr id="354313" name="Group 9"/>
          <p:cNvGrpSpPr>
            <a:grpSpLocks/>
          </p:cNvGrpSpPr>
          <p:nvPr/>
        </p:nvGrpSpPr>
        <p:grpSpPr bwMode="auto">
          <a:xfrm>
            <a:off x="1447800" y="3048000"/>
            <a:ext cx="1600200" cy="1371600"/>
            <a:chOff x="912" y="1536"/>
            <a:chExt cx="1008" cy="1248"/>
          </a:xfrm>
        </p:grpSpPr>
        <p:sp>
          <p:nvSpPr>
            <p:cNvPr id="9228" name="Rectangle 10"/>
            <p:cNvSpPr>
              <a:spLocks noChangeArrowheads="1"/>
            </p:cNvSpPr>
            <p:nvPr/>
          </p:nvSpPr>
          <p:spPr bwMode="auto">
            <a:xfrm>
              <a:off x="912" y="1536"/>
              <a:ext cx="1008" cy="1248"/>
            </a:xfrm>
            <a:prstGeom prst="rect">
              <a:avLst/>
            </a:prstGeom>
            <a:solidFill>
              <a:srgbClr val="FF66FF"/>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29" name="Text Box 11"/>
            <p:cNvSpPr txBox="1">
              <a:spLocks noChangeArrowheads="1"/>
            </p:cNvSpPr>
            <p:nvPr/>
          </p:nvSpPr>
          <p:spPr bwMode="auto">
            <a:xfrm>
              <a:off x="1056" y="1926"/>
              <a:ext cx="864" cy="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FFFF"/>
                  </a:solidFill>
                  <a:cs typeface="宋体" charset="0"/>
                </a:rPr>
                <a:t>Input 0</a:t>
              </a:r>
            </a:p>
          </p:txBody>
        </p:sp>
      </p:grpSp>
      <p:grpSp>
        <p:nvGrpSpPr>
          <p:cNvPr id="354316" name="Group 12"/>
          <p:cNvGrpSpPr>
            <a:grpSpLocks/>
          </p:cNvGrpSpPr>
          <p:nvPr/>
        </p:nvGrpSpPr>
        <p:grpSpPr bwMode="auto">
          <a:xfrm>
            <a:off x="3048000" y="3048000"/>
            <a:ext cx="1600200" cy="1371600"/>
            <a:chOff x="1920" y="1536"/>
            <a:chExt cx="1008" cy="1248"/>
          </a:xfrm>
        </p:grpSpPr>
        <p:sp>
          <p:nvSpPr>
            <p:cNvPr id="9226" name="Rectangle 13"/>
            <p:cNvSpPr>
              <a:spLocks noChangeArrowheads="1"/>
            </p:cNvSpPr>
            <p:nvPr/>
          </p:nvSpPr>
          <p:spPr bwMode="auto">
            <a:xfrm>
              <a:off x="1920" y="1536"/>
              <a:ext cx="1008" cy="1248"/>
            </a:xfrm>
            <a:prstGeom prst="rect">
              <a:avLst/>
            </a:prstGeom>
            <a:solidFill>
              <a:srgbClr val="FFCC0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27" name="Text Box 14"/>
            <p:cNvSpPr txBox="1">
              <a:spLocks noChangeArrowheads="1"/>
            </p:cNvSpPr>
            <p:nvPr/>
          </p:nvSpPr>
          <p:spPr bwMode="auto">
            <a:xfrm>
              <a:off x="2064" y="1926"/>
              <a:ext cx="864" cy="416"/>
            </a:xfrm>
            <a:prstGeom prst="rect">
              <a:avLst/>
            </a:prstGeom>
            <a:solidFill>
              <a:srgbClr val="FFCC00"/>
            </a:solidFill>
            <a:ln>
              <a:noFill/>
            </a:ln>
            <a:effectLst/>
            <a:extLst>
              <a:ext uri="{91240B29-F687-4f45-9708-019B960494DF}">
                <a14:hiddenLine xmlns="" xmlns:a14="http://schemas.microsoft.com/office/drawing/2010/main" w="12700">
                  <a:solidFill>
                    <a:srgbClr val="FFCC0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FFFF"/>
                  </a:solidFill>
                  <a:cs typeface="宋体" charset="0"/>
                </a:rPr>
                <a:t>Input 1</a:t>
              </a:r>
            </a:p>
          </p:txBody>
        </p:sp>
      </p:grpSp>
      <p:grpSp>
        <p:nvGrpSpPr>
          <p:cNvPr id="354319" name="Group 15"/>
          <p:cNvGrpSpPr>
            <a:grpSpLocks/>
          </p:cNvGrpSpPr>
          <p:nvPr/>
        </p:nvGrpSpPr>
        <p:grpSpPr bwMode="auto">
          <a:xfrm>
            <a:off x="1447800" y="2209800"/>
            <a:ext cx="3200400" cy="838200"/>
            <a:chOff x="912" y="768"/>
            <a:chExt cx="2016" cy="768"/>
          </a:xfrm>
        </p:grpSpPr>
        <p:sp>
          <p:nvSpPr>
            <p:cNvPr id="9224" name="Rectangle 16"/>
            <p:cNvSpPr>
              <a:spLocks noChangeArrowheads="1"/>
            </p:cNvSpPr>
            <p:nvPr/>
          </p:nvSpPr>
          <p:spPr bwMode="auto">
            <a:xfrm>
              <a:off x="912" y="768"/>
              <a:ext cx="2016" cy="768"/>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9225" name="Text Box 17"/>
            <p:cNvSpPr txBox="1">
              <a:spLocks noChangeArrowheads="1"/>
            </p:cNvSpPr>
            <p:nvPr/>
          </p:nvSpPr>
          <p:spPr bwMode="auto">
            <a:xfrm>
              <a:off x="1536" y="1008"/>
              <a:ext cx="864" cy="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FFFFFF"/>
                  </a:solidFill>
                  <a:cs typeface="宋体" charset="0"/>
                </a:rPr>
                <a:t>Output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4313"/>
                                        </p:tgtEl>
                                        <p:attrNameLst>
                                          <p:attrName>style.visibility</p:attrName>
                                        </p:attrNameLst>
                                      </p:cBhvr>
                                      <p:to>
                                        <p:strVal val="visible"/>
                                      </p:to>
                                    </p:set>
                                    <p:anim calcmode="lin" valueType="num">
                                      <p:cBhvr additive="base">
                                        <p:cTn id="13" dur="500" fill="hold"/>
                                        <p:tgtEl>
                                          <p:spTgt spid="354313"/>
                                        </p:tgtEl>
                                        <p:attrNameLst>
                                          <p:attrName>ppt_x</p:attrName>
                                        </p:attrNameLst>
                                      </p:cBhvr>
                                      <p:tavLst>
                                        <p:tav tm="0">
                                          <p:val>
                                            <p:strVal val="0-#ppt_w/2"/>
                                          </p:val>
                                        </p:tav>
                                        <p:tav tm="100000">
                                          <p:val>
                                            <p:strVal val="#ppt_x"/>
                                          </p:val>
                                        </p:tav>
                                      </p:tavLst>
                                    </p:anim>
                                    <p:anim calcmode="lin" valueType="num">
                                      <p:cBhvr additive="base">
                                        <p:cTn id="14" dur="500" fill="hold"/>
                                        <p:tgtEl>
                                          <p:spTgt spid="3543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4316"/>
                                        </p:tgtEl>
                                        <p:attrNameLst>
                                          <p:attrName>style.visibility</p:attrName>
                                        </p:attrNameLst>
                                      </p:cBhvr>
                                      <p:to>
                                        <p:strVal val="visible"/>
                                      </p:to>
                                    </p:set>
                                    <p:anim calcmode="lin" valueType="num">
                                      <p:cBhvr additive="base">
                                        <p:cTn id="19" dur="500" fill="hold"/>
                                        <p:tgtEl>
                                          <p:spTgt spid="354316"/>
                                        </p:tgtEl>
                                        <p:attrNameLst>
                                          <p:attrName>ppt_x</p:attrName>
                                        </p:attrNameLst>
                                      </p:cBhvr>
                                      <p:tavLst>
                                        <p:tav tm="0">
                                          <p:val>
                                            <p:strVal val="0-#ppt_w/2"/>
                                          </p:val>
                                        </p:tav>
                                        <p:tav tm="100000">
                                          <p:val>
                                            <p:strVal val="#ppt_x"/>
                                          </p:val>
                                        </p:tav>
                                      </p:tavLst>
                                    </p:anim>
                                    <p:anim calcmode="lin" valueType="num">
                                      <p:cBhvr additive="base">
                                        <p:cTn id="20" dur="500" fill="hold"/>
                                        <p:tgtEl>
                                          <p:spTgt spid="35431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54319"/>
                                        </p:tgtEl>
                                        <p:attrNameLst>
                                          <p:attrName>style.visibility</p:attrName>
                                        </p:attrNameLst>
                                      </p:cBhvr>
                                      <p:to>
                                        <p:strVal val="visible"/>
                                      </p:to>
                                    </p:set>
                                    <p:anim calcmode="lin" valueType="num">
                                      <p:cBhvr additive="base">
                                        <p:cTn id="25" dur="500" fill="hold"/>
                                        <p:tgtEl>
                                          <p:spTgt spid="354319"/>
                                        </p:tgtEl>
                                        <p:attrNameLst>
                                          <p:attrName>ppt_x</p:attrName>
                                        </p:attrNameLst>
                                      </p:cBhvr>
                                      <p:tavLst>
                                        <p:tav tm="0">
                                          <p:val>
                                            <p:strVal val="0-#ppt_w/2"/>
                                          </p:val>
                                        </p:tav>
                                        <p:tav tm="100000">
                                          <p:val>
                                            <p:strVal val="#ppt_x"/>
                                          </p:val>
                                        </p:tav>
                                      </p:tavLst>
                                    </p:anim>
                                    <p:anim calcmode="lin" valueType="num">
                                      <p:cBhvr additive="base">
                                        <p:cTn id="26" dur="500" fill="hold"/>
                                        <p:tgtEl>
                                          <p:spTgt spid="3543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4307">
                                            <p:txEl>
                                              <p:pRg st="0" end="0"/>
                                            </p:txEl>
                                          </p:spTgt>
                                        </p:tgtEl>
                                        <p:attrNameLst>
                                          <p:attrName>style.visibility</p:attrName>
                                        </p:attrNameLst>
                                      </p:cBhvr>
                                      <p:to>
                                        <p:strVal val="visible"/>
                                      </p:to>
                                    </p:set>
                                    <p:anim calcmode="lin" valueType="num">
                                      <p:cBhvr additive="base">
                                        <p:cTn id="31"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4307">
                                            <p:txEl>
                                              <p:pRg st="1" end="1"/>
                                            </p:txEl>
                                          </p:spTgt>
                                        </p:tgtEl>
                                        <p:attrNameLst>
                                          <p:attrName>style.visibility</p:attrName>
                                        </p:attrNameLst>
                                      </p:cBhvr>
                                      <p:to>
                                        <p:strVal val="visible"/>
                                      </p:to>
                                    </p:set>
                                    <p:anim calcmode="lin" valueType="num">
                                      <p:cBhvr additive="base">
                                        <p:cTn id="37" dur="5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4307">
                                            <p:txEl>
                                              <p:pRg st="2" end="2"/>
                                            </p:txEl>
                                          </p:spTgt>
                                        </p:tgtEl>
                                        <p:attrNameLst>
                                          <p:attrName>style.visibility</p:attrName>
                                        </p:attrNameLst>
                                      </p:cBhvr>
                                      <p:to>
                                        <p:strVal val="visible"/>
                                      </p:to>
                                    </p:set>
                                    <p:anim calcmode="lin" valueType="num">
                                      <p:cBhvr additive="base">
                                        <p:cTn id="43" dur="500" fill="hold"/>
                                        <p:tgtEl>
                                          <p:spTgt spid="354307">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4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4307">
                                            <p:txEl>
                                              <p:pRg st="3" end="3"/>
                                            </p:txEl>
                                          </p:spTgt>
                                        </p:tgtEl>
                                        <p:attrNameLst>
                                          <p:attrName>style.visibility</p:attrName>
                                        </p:attrNameLst>
                                      </p:cBhvr>
                                      <p:to>
                                        <p:strVal val="visible"/>
                                      </p:to>
                                    </p:set>
                                    <p:anim calcmode="lin" valueType="num">
                                      <p:cBhvr additive="base">
                                        <p:cTn id="49" dur="500" fill="hold"/>
                                        <p:tgtEl>
                                          <p:spTgt spid="354307">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4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Phase</a:t>
            </a:r>
            <a:r>
              <a:rPr kumimoji="1" lang="zh-CN" altLang="en-US" dirty="0" smtClean="0"/>
              <a:t> </a:t>
            </a:r>
            <a:r>
              <a:rPr kumimoji="1" lang="en-US" altLang="zh-CN" dirty="0" smtClean="0"/>
              <a:t>4</a:t>
            </a:r>
            <a:endParaRPr kumimoji="1" lang="zh-CN" altLang="en-US" dirty="0"/>
          </a:p>
        </p:txBody>
      </p:sp>
      <p:sp>
        <p:nvSpPr>
          <p:cNvPr id="3" name="副标题 2"/>
          <p:cNvSpPr>
            <a:spLocks noGrp="1"/>
          </p:cNvSpPr>
          <p:nvPr>
            <p:ph type="subTitle" idx="1"/>
          </p:nvPr>
        </p:nvSpPr>
        <p:spPr/>
        <p:txBody>
          <a:bodyPr/>
          <a:lstStyle/>
          <a:p>
            <a:r>
              <a:rPr kumimoji="0" lang="en-US" altLang="zh-CN" dirty="0" smtClean="0">
                <a:ea typeface="宋体" charset="-122"/>
              </a:rPr>
              <a:t>Merge</a:t>
            </a:r>
            <a:r>
              <a:rPr kumimoji="0" lang="zh-CN" altLang="en-US" dirty="0" smtClean="0">
                <a:ea typeface="宋体" charset="-122"/>
              </a:rPr>
              <a:t> </a:t>
            </a:r>
            <a:r>
              <a:rPr kumimoji="0" lang="en-US" altLang="zh-CN" dirty="0" smtClean="0">
                <a:ea typeface="宋体" charset="-122"/>
              </a:rPr>
              <a:t>Sort:</a:t>
            </a:r>
            <a:r>
              <a:rPr kumimoji="0" lang="zh-CN" altLang="en-US" dirty="0" smtClean="0">
                <a:ea typeface="宋体" charset="-122"/>
              </a:rPr>
              <a:t> </a:t>
            </a:r>
            <a:r>
              <a:rPr kumimoji="0" lang="en-US" altLang="zh-CN" dirty="0" smtClean="0">
                <a:ea typeface="宋体" charset="-122"/>
              </a:rPr>
              <a:t>Improve</a:t>
            </a:r>
            <a:r>
              <a:rPr kumimoji="0" lang="zh-CN" altLang="en-US" dirty="0" smtClean="0">
                <a:ea typeface="宋体" charset="-122"/>
              </a:rPr>
              <a:t> </a:t>
            </a:r>
            <a:r>
              <a:rPr kumimoji="0" lang="en-US" altLang="zh-CN" dirty="0" smtClean="0">
                <a:ea typeface="宋体" charset="-122"/>
              </a:rPr>
              <a:t>Run</a:t>
            </a:r>
            <a:r>
              <a:rPr kumimoji="0" lang="zh-CN" altLang="en-US" dirty="0" smtClean="0">
                <a:ea typeface="宋体" charset="-122"/>
              </a:rPr>
              <a:t> </a:t>
            </a:r>
            <a:r>
              <a:rPr kumimoji="0" lang="en-US" altLang="zh-CN" dirty="0" smtClean="0">
                <a:ea typeface="宋体" charset="-122"/>
              </a:rPr>
              <a:t>Generation</a:t>
            </a:r>
            <a:endParaRPr kumimoji="1" lang="zh-CN" altLang="en-US" dirty="0"/>
          </a:p>
        </p:txBody>
      </p:sp>
    </p:spTree>
    <p:extLst>
      <p:ext uri="{BB962C8B-B14F-4D97-AF65-F5344CB8AC3E}">
        <p14:creationId xmlns:p14="http://schemas.microsoft.com/office/powerpoint/2010/main" val="208958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kumimoji="0" lang="en-US">
                <a:cs typeface="+mj-cs"/>
              </a:rPr>
              <a:t>Improve Run Generation</a:t>
            </a:r>
          </a:p>
        </p:txBody>
      </p:sp>
      <p:sp>
        <p:nvSpPr>
          <p:cNvPr id="362499" name="Rectangle 3"/>
          <p:cNvSpPr>
            <a:spLocks noGrp="1" noChangeArrowheads="1"/>
          </p:cNvSpPr>
          <p:nvPr>
            <p:ph type="body" idx="1"/>
          </p:nvPr>
        </p:nvSpPr>
        <p:spPr>
          <a:xfrm>
            <a:off x="609600" y="1295400"/>
            <a:ext cx="7772400" cy="609600"/>
          </a:xfrm>
        </p:spPr>
        <p:txBody>
          <a:bodyPr/>
          <a:lstStyle/>
          <a:p>
            <a:pPr lvl="1">
              <a:buClr>
                <a:schemeClr val="tx2"/>
              </a:buClr>
              <a:buFontTx/>
              <a:buChar char="•"/>
              <a:defRPr/>
            </a:pPr>
            <a:r>
              <a:rPr kumimoji="0" lang="en-US"/>
              <a:t>Overlap input, output, and internal sorting.</a:t>
            </a:r>
          </a:p>
        </p:txBody>
      </p:sp>
      <p:grpSp>
        <p:nvGrpSpPr>
          <p:cNvPr id="362500" name="Group 4"/>
          <p:cNvGrpSpPr>
            <a:grpSpLocks/>
          </p:cNvGrpSpPr>
          <p:nvPr/>
        </p:nvGrpSpPr>
        <p:grpSpPr bwMode="auto">
          <a:xfrm>
            <a:off x="990600" y="2514600"/>
            <a:ext cx="6400800" cy="3352800"/>
            <a:chOff x="672" y="1584"/>
            <a:chExt cx="4032" cy="2112"/>
          </a:xfrm>
        </p:grpSpPr>
        <p:sp>
          <p:nvSpPr>
            <p:cNvPr id="17413" name="Rectangle 5"/>
            <p:cNvSpPr>
              <a:spLocks noChangeArrowheads="1"/>
            </p:cNvSpPr>
            <p:nvPr/>
          </p:nvSpPr>
          <p:spPr bwMode="auto">
            <a:xfrm>
              <a:off x="672" y="1632"/>
              <a:ext cx="2016" cy="2016"/>
            </a:xfrm>
            <a:prstGeom prst="rect">
              <a:avLst/>
            </a:prstGeom>
            <a:solidFill>
              <a:srgbClr val="99FF33"/>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17414" name="Oval 6"/>
            <p:cNvSpPr>
              <a:spLocks noChangeArrowheads="1"/>
            </p:cNvSpPr>
            <p:nvPr/>
          </p:nvSpPr>
          <p:spPr bwMode="auto">
            <a:xfrm>
              <a:off x="3744" y="2832"/>
              <a:ext cx="912" cy="864"/>
            </a:xfrm>
            <a:prstGeom prst="ellipse">
              <a:avLst/>
            </a:prstGeom>
            <a:solidFill>
              <a:schemeClr val="accent1"/>
            </a:solidFill>
            <a:ln w="12700">
              <a:solidFill>
                <a:schemeClr val="bg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17415" name="Text Box 7"/>
            <p:cNvSpPr txBox="1">
              <a:spLocks noChangeArrowheads="1"/>
            </p:cNvSpPr>
            <p:nvPr/>
          </p:nvSpPr>
          <p:spPr bwMode="auto">
            <a:xfrm>
              <a:off x="3936" y="3120"/>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bg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99"/>
                  </a:solidFill>
                  <a:cs typeface="宋体" charset="0"/>
                </a:rPr>
                <a:t>DISK</a:t>
              </a:r>
            </a:p>
          </p:txBody>
        </p:sp>
        <p:sp>
          <p:nvSpPr>
            <p:cNvPr id="17416" name="Line 8"/>
            <p:cNvSpPr>
              <a:spLocks noChangeShapeType="1"/>
            </p:cNvSpPr>
            <p:nvPr/>
          </p:nvSpPr>
          <p:spPr bwMode="auto">
            <a:xfrm>
              <a:off x="2688" y="3360"/>
              <a:ext cx="1056" cy="0"/>
            </a:xfrm>
            <a:prstGeom prst="line">
              <a:avLst/>
            </a:prstGeom>
            <a:noFill/>
            <a:ln w="57150">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sp>
          <p:nvSpPr>
            <p:cNvPr id="17417" name="Text Box 9"/>
            <p:cNvSpPr txBox="1">
              <a:spLocks noChangeArrowheads="1"/>
            </p:cNvSpPr>
            <p:nvPr/>
          </p:nvSpPr>
          <p:spPr bwMode="auto">
            <a:xfrm>
              <a:off x="1248" y="2544"/>
              <a:ext cx="100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99"/>
                  </a:solidFill>
                  <a:cs typeface="宋体" charset="0"/>
                </a:rPr>
                <a:t>MEMORY</a:t>
              </a:r>
            </a:p>
          </p:txBody>
        </p:sp>
        <p:sp>
          <p:nvSpPr>
            <p:cNvPr id="17418" name="Oval 10"/>
            <p:cNvSpPr>
              <a:spLocks noChangeArrowheads="1"/>
            </p:cNvSpPr>
            <p:nvPr/>
          </p:nvSpPr>
          <p:spPr bwMode="auto">
            <a:xfrm>
              <a:off x="3744" y="1584"/>
              <a:ext cx="912" cy="86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宋体" charset="0"/>
                <a:cs typeface="宋体" charset="0"/>
              </a:endParaRPr>
            </a:p>
          </p:txBody>
        </p:sp>
        <p:sp>
          <p:nvSpPr>
            <p:cNvPr id="17419" name="Text Box 11"/>
            <p:cNvSpPr txBox="1">
              <a:spLocks noChangeArrowheads="1"/>
            </p:cNvSpPr>
            <p:nvPr/>
          </p:nvSpPr>
          <p:spPr bwMode="auto">
            <a:xfrm>
              <a:off x="3936" y="1872"/>
              <a:ext cx="76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宋体" charset="0"/>
                </a:defRPr>
              </a:lvl1pPr>
              <a:lvl2pPr>
                <a:defRPr sz="2800">
                  <a:solidFill>
                    <a:schemeClr val="tx1"/>
                  </a:solidFill>
                  <a:latin typeface="Times New Roman" charset="0"/>
                  <a:ea typeface="宋体" charset="0"/>
                </a:defRPr>
              </a:lvl2pPr>
              <a:lvl3pPr>
                <a:defRPr sz="2400">
                  <a:solidFill>
                    <a:schemeClr val="tx1"/>
                  </a:solidFill>
                  <a:latin typeface="Times New Roman" charset="0"/>
                  <a:ea typeface="宋体" charset="0"/>
                </a:defRPr>
              </a:lvl3pPr>
              <a:lvl4pPr>
                <a:defRPr sz="2000">
                  <a:solidFill>
                    <a:schemeClr val="tx1"/>
                  </a:solidFill>
                  <a:latin typeface="Times New Roman" charset="0"/>
                  <a:ea typeface="宋体" charset="0"/>
                </a:defRPr>
              </a:lvl4pPr>
              <a:lvl5pPr>
                <a:defRPr sz="2000">
                  <a:solidFill>
                    <a:schemeClr val="tx1"/>
                  </a:solidFill>
                  <a:latin typeface="Times New Roman" charset="0"/>
                  <a:ea typeface="宋体" charset="0"/>
                </a:defRPr>
              </a:lvl5pPr>
              <a:lvl6pPr>
                <a:defRPr sz="2000">
                  <a:solidFill>
                    <a:schemeClr val="tx1"/>
                  </a:solidFill>
                  <a:latin typeface="Times New Roman" charset="0"/>
                  <a:ea typeface="宋体" charset="0"/>
                </a:defRPr>
              </a:lvl6pPr>
              <a:lvl7pPr>
                <a:defRPr sz="2000">
                  <a:solidFill>
                    <a:schemeClr val="tx1"/>
                  </a:solidFill>
                  <a:latin typeface="Times New Roman" charset="0"/>
                  <a:ea typeface="宋体" charset="0"/>
                </a:defRPr>
              </a:lvl7pPr>
              <a:lvl8pPr>
                <a:defRPr sz="2000">
                  <a:solidFill>
                    <a:schemeClr val="tx1"/>
                  </a:solidFill>
                  <a:latin typeface="Times New Roman" charset="0"/>
                  <a:ea typeface="宋体" charset="0"/>
                </a:defRPr>
              </a:lvl8pPr>
              <a:lvl9pPr>
                <a:defRPr sz="2000">
                  <a:solidFill>
                    <a:schemeClr val="tx1"/>
                  </a:solidFill>
                  <a:latin typeface="Times New Roman" charset="0"/>
                  <a:ea typeface="宋体" charset="0"/>
                </a:defRPr>
              </a:lvl9pPr>
            </a:lstStyle>
            <a:p>
              <a:pPr>
                <a:spcBef>
                  <a:spcPct val="50000"/>
                </a:spcBef>
                <a:defRPr/>
              </a:pPr>
              <a:r>
                <a:rPr lang="en-US" sz="2400" smtClean="0">
                  <a:solidFill>
                    <a:srgbClr val="000099"/>
                  </a:solidFill>
                  <a:cs typeface="宋体" charset="0"/>
                </a:rPr>
                <a:t>DISK</a:t>
              </a:r>
            </a:p>
          </p:txBody>
        </p:sp>
        <p:sp>
          <p:nvSpPr>
            <p:cNvPr id="17420" name="Line 12"/>
            <p:cNvSpPr>
              <a:spLocks noChangeShapeType="1"/>
            </p:cNvSpPr>
            <p:nvPr/>
          </p:nvSpPr>
          <p:spPr bwMode="auto">
            <a:xfrm>
              <a:off x="2688" y="2112"/>
              <a:ext cx="1056" cy="0"/>
            </a:xfrm>
            <a:prstGeom prst="line">
              <a:avLst/>
            </a:prstGeom>
            <a:noFill/>
            <a:ln w="57150">
              <a:solidFill>
                <a:schemeClr val="hlink"/>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宋体" charset="0"/>
                <a:cs typeface="宋体"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2500"/>
                                        </p:tgtEl>
                                        <p:attrNameLst>
                                          <p:attrName>style.visibility</p:attrName>
                                        </p:attrNameLst>
                                      </p:cBhvr>
                                      <p:to>
                                        <p:strVal val="visible"/>
                                      </p:to>
                                    </p:set>
                                    <p:anim calcmode="lin" valueType="num">
                                      <p:cBhvr additive="base">
                                        <p:cTn id="13" dur="500" fill="hold"/>
                                        <p:tgtEl>
                                          <p:spTgt spid="362500"/>
                                        </p:tgtEl>
                                        <p:attrNameLst>
                                          <p:attrName>ppt_x</p:attrName>
                                        </p:attrNameLst>
                                      </p:cBhvr>
                                      <p:tavLst>
                                        <p:tav tm="0">
                                          <p:val>
                                            <p:strVal val="0-#ppt_w/2"/>
                                          </p:val>
                                        </p:tav>
                                        <p:tav tm="100000">
                                          <p:val>
                                            <p:strVal val="#ppt_x"/>
                                          </p:val>
                                        </p:tav>
                                      </p:tavLst>
                                    </p:anim>
                                    <p:anim calcmode="lin" valueType="num">
                                      <p:cBhvr additive="base">
                                        <p:cTn id="14" dur="500" fill="hold"/>
                                        <p:tgtEl>
                                          <p:spTgt spid="362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kumimoji="0" lang="en-US">
                <a:cs typeface="+mj-cs"/>
              </a:rPr>
              <a:t>Improve Run Generation</a:t>
            </a:r>
          </a:p>
        </p:txBody>
      </p:sp>
      <p:sp>
        <p:nvSpPr>
          <p:cNvPr id="363523" name="Rectangle 3"/>
          <p:cNvSpPr>
            <a:spLocks noGrp="1" noChangeArrowheads="1"/>
          </p:cNvSpPr>
          <p:nvPr>
            <p:ph type="body" idx="1"/>
          </p:nvPr>
        </p:nvSpPr>
        <p:spPr/>
        <p:txBody>
          <a:bodyPr/>
          <a:lstStyle/>
          <a:p>
            <a:pPr>
              <a:defRPr/>
            </a:pPr>
            <a:r>
              <a:rPr kumimoji="0" lang="en-US">
                <a:cs typeface="+mn-cs"/>
              </a:rPr>
              <a:t>Generate runs whose length (on average) exceeds memory size.</a:t>
            </a:r>
          </a:p>
          <a:p>
            <a:pPr>
              <a:defRPr/>
            </a:pPr>
            <a:r>
              <a:rPr kumimoji="0" lang="en-US">
                <a:cs typeface="+mn-cs"/>
              </a:rPr>
              <a:t>Equivalent to reducing number of runs generated.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3">
                                            <p:txEl>
                                              <p:pRg st="1" end="1"/>
                                            </p:txEl>
                                          </p:spTgt>
                                        </p:tgtEl>
                                        <p:attrNameLst>
                                          <p:attrName>style.visibility</p:attrName>
                                        </p:attrNameLst>
                                      </p:cBhvr>
                                      <p:to>
                                        <p:strVal val="visible"/>
                                      </p:to>
                                    </p:set>
                                    <p:anim calcmode="lin" valueType="num">
                                      <p:cBhvr additive="base">
                                        <p:cTn id="13" dur="500" fill="hold"/>
                                        <p:tgtEl>
                                          <p:spTgt spid="3635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35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kumimoji="0" lang="en-US" altLang="zh-CN">
                <a:latin typeface="Times New Roman" charset="0"/>
              </a:rPr>
              <a:t>Improve Run Generation</a:t>
            </a:r>
          </a:p>
        </p:txBody>
      </p:sp>
      <p:sp>
        <p:nvSpPr>
          <p:cNvPr id="345091" name="Rectangle 3"/>
          <p:cNvSpPr>
            <a:spLocks noGrp="1" noChangeArrowheads="1"/>
          </p:cNvSpPr>
          <p:nvPr>
            <p:ph type="body" idx="1"/>
          </p:nvPr>
        </p:nvSpPr>
        <p:spPr>
          <a:xfrm>
            <a:off x="609600" y="1295400"/>
            <a:ext cx="8001000" cy="1066800"/>
          </a:xfrm>
        </p:spPr>
        <p:txBody>
          <a:bodyPr/>
          <a:lstStyle/>
          <a:p>
            <a:pPr lvl="1">
              <a:lnSpc>
                <a:spcPct val="90000"/>
              </a:lnSpc>
              <a:buClr>
                <a:schemeClr val="tx2"/>
              </a:buClr>
              <a:buFontTx/>
              <a:buChar char="•"/>
            </a:pPr>
            <a:r>
              <a:rPr kumimoji="0" lang="en-US" altLang="zh-CN" sz="2400">
                <a:latin typeface="Times New Roman" charset="0"/>
              </a:rPr>
              <a:t>Overlap input,output, and internal CPU work.</a:t>
            </a:r>
          </a:p>
          <a:p>
            <a:pPr lvl="1">
              <a:lnSpc>
                <a:spcPct val="90000"/>
              </a:lnSpc>
              <a:buClr>
                <a:schemeClr val="tx2"/>
              </a:buClr>
              <a:buFontTx/>
              <a:buChar char="•"/>
            </a:pPr>
            <a:r>
              <a:rPr kumimoji="0" lang="en-US" altLang="zh-CN" sz="2400">
                <a:latin typeface="Times New Roman" charset="0"/>
              </a:rPr>
              <a:t>Reduce the number of runs (equivalently, increase average run length).</a:t>
            </a:r>
          </a:p>
        </p:txBody>
      </p:sp>
      <p:grpSp>
        <p:nvGrpSpPr>
          <p:cNvPr id="2" name="Group 4"/>
          <p:cNvGrpSpPr>
            <a:grpSpLocks/>
          </p:cNvGrpSpPr>
          <p:nvPr/>
        </p:nvGrpSpPr>
        <p:grpSpPr bwMode="auto">
          <a:xfrm>
            <a:off x="838200" y="3276600"/>
            <a:ext cx="6400800" cy="3352800"/>
            <a:chOff x="528" y="2064"/>
            <a:chExt cx="4032" cy="2112"/>
          </a:xfrm>
        </p:grpSpPr>
        <p:sp>
          <p:nvSpPr>
            <p:cNvPr id="15364" name="Rectangle 5"/>
            <p:cNvSpPr>
              <a:spLocks noChangeArrowheads="1"/>
            </p:cNvSpPr>
            <p:nvPr/>
          </p:nvSpPr>
          <p:spPr bwMode="auto">
            <a:xfrm>
              <a:off x="528" y="211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15365" name="Oval 6"/>
            <p:cNvSpPr>
              <a:spLocks noChangeArrowheads="1"/>
            </p:cNvSpPr>
            <p:nvPr/>
          </p:nvSpPr>
          <p:spPr bwMode="auto">
            <a:xfrm>
              <a:off x="3600" y="331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15366" name="Text Box 7"/>
            <p:cNvSpPr txBox="1">
              <a:spLocks noChangeArrowheads="1"/>
            </p:cNvSpPr>
            <p:nvPr/>
          </p:nvSpPr>
          <p:spPr bwMode="auto">
            <a:xfrm>
              <a:off x="3792" y="360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5367" name="Line 8"/>
            <p:cNvSpPr>
              <a:spLocks noChangeShapeType="1"/>
            </p:cNvSpPr>
            <p:nvPr/>
          </p:nvSpPr>
          <p:spPr bwMode="auto">
            <a:xfrm>
              <a:off x="2544" y="3840"/>
              <a:ext cx="1056" cy="0"/>
            </a:xfrm>
            <a:prstGeom prst="line">
              <a:avLst/>
            </a:prstGeom>
            <a:noFill/>
            <a:ln w="57150">
              <a:solidFill>
                <a:schemeClr val="bg1"/>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5368" name="Text Box 9"/>
            <p:cNvSpPr txBox="1">
              <a:spLocks noChangeArrowheads="1"/>
            </p:cNvSpPr>
            <p:nvPr/>
          </p:nvSpPr>
          <p:spPr bwMode="auto">
            <a:xfrm>
              <a:off x="1104" y="302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15369" name="Oval 10"/>
            <p:cNvSpPr>
              <a:spLocks noChangeArrowheads="1"/>
            </p:cNvSpPr>
            <p:nvPr/>
          </p:nvSpPr>
          <p:spPr bwMode="auto">
            <a:xfrm>
              <a:off x="3600" y="206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370" name="Text Box 11"/>
            <p:cNvSpPr txBox="1">
              <a:spLocks noChangeArrowheads="1"/>
            </p:cNvSpPr>
            <p:nvPr/>
          </p:nvSpPr>
          <p:spPr bwMode="auto">
            <a:xfrm>
              <a:off x="3792" y="235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5371" name="Line 12"/>
            <p:cNvSpPr>
              <a:spLocks noChangeShapeType="1"/>
            </p:cNvSpPr>
            <p:nvPr/>
          </p:nvSpPr>
          <p:spPr bwMode="auto">
            <a:xfrm>
              <a:off x="2544" y="2592"/>
              <a:ext cx="1056" cy="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134681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5091">
                                            <p:txEl>
                                              <p:pRg st="1" end="1"/>
                                            </p:txEl>
                                          </p:spTgt>
                                        </p:tgtEl>
                                        <p:attrNameLst>
                                          <p:attrName>style.visibility</p:attrName>
                                        </p:attrNameLst>
                                      </p:cBhvr>
                                      <p:to>
                                        <p:strVal val="visible"/>
                                      </p:to>
                                    </p:set>
                                    <p:anim calcmode="lin" valueType="num">
                                      <p:cBhvr additive="base">
                                        <p:cTn id="13" dur="500" fill="hold"/>
                                        <p:tgtEl>
                                          <p:spTgt spid="345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5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1143000"/>
            <a:ext cx="6400800" cy="3352800"/>
            <a:chOff x="528" y="2064"/>
            <a:chExt cx="4032" cy="2112"/>
          </a:xfrm>
        </p:grpSpPr>
        <p:sp>
          <p:nvSpPr>
            <p:cNvPr id="23572" name="Rectangle 3"/>
            <p:cNvSpPr>
              <a:spLocks noChangeArrowheads="1"/>
            </p:cNvSpPr>
            <p:nvPr/>
          </p:nvSpPr>
          <p:spPr bwMode="auto">
            <a:xfrm>
              <a:off x="528" y="211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23573" name="Oval 4"/>
            <p:cNvSpPr>
              <a:spLocks noChangeArrowheads="1"/>
            </p:cNvSpPr>
            <p:nvPr/>
          </p:nvSpPr>
          <p:spPr bwMode="auto">
            <a:xfrm>
              <a:off x="3600" y="331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23574" name="Text Box 5"/>
            <p:cNvSpPr txBox="1">
              <a:spLocks noChangeArrowheads="1"/>
            </p:cNvSpPr>
            <p:nvPr/>
          </p:nvSpPr>
          <p:spPr bwMode="auto">
            <a:xfrm>
              <a:off x="3792" y="360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23575" name="Line 6"/>
            <p:cNvSpPr>
              <a:spLocks noChangeShapeType="1"/>
            </p:cNvSpPr>
            <p:nvPr/>
          </p:nvSpPr>
          <p:spPr bwMode="auto">
            <a:xfrm>
              <a:off x="2544" y="3840"/>
              <a:ext cx="1056" cy="0"/>
            </a:xfrm>
            <a:prstGeom prst="line">
              <a:avLst/>
            </a:prstGeom>
            <a:noFill/>
            <a:ln w="57150">
              <a:solidFill>
                <a:schemeClr val="bg1"/>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3576" name="Text Box 7"/>
            <p:cNvSpPr txBox="1">
              <a:spLocks noChangeArrowheads="1"/>
            </p:cNvSpPr>
            <p:nvPr/>
          </p:nvSpPr>
          <p:spPr bwMode="auto">
            <a:xfrm>
              <a:off x="1104" y="302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23577" name="Oval 8"/>
            <p:cNvSpPr>
              <a:spLocks noChangeArrowheads="1"/>
            </p:cNvSpPr>
            <p:nvPr/>
          </p:nvSpPr>
          <p:spPr bwMode="auto">
            <a:xfrm>
              <a:off x="3600" y="206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3578" name="Text Box 9"/>
            <p:cNvSpPr txBox="1">
              <a:spLocks noChangeArrowheads="1"/>
            </p:cNvSpPr>
            <p:nvPr/>
          </p:nvSpPr>
          <p:spPr bwMode="auto">
            <a:xfrm>
              <a:off x="3792" y="235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23579" name="Line 10"/>
            <p:cNvSpPr>
              <a:spLocks noChangeShapeType="1"/>
            </p:cNvSpPr>
            <p:nvPr/>
          </p:nvSpPr>
          <p:spPr bwMode="auto">
            <a:xfrm>
              <a:off x="2544" y="2592"/>
              <a:ext cx="1056" cy="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3554" name="Rectangle 11"/>
          <p:cNvSpPr>
            <a:spLocks noGrp="1" noChangeArrowheads="1"/>
          </p:cNvSpPr>
          <p:nvPr>
            <p:ph type="title"/>
          </p:nvPr>
        </p:nvSpPr>
        <p:spPr/>
        <p:txBody>
          <a:bodyPr/>
          <a:lstStyle/>
          <a:p>
            <a:r>
              <a:rPr kumimoji="0" lang="en-US" altLang="zh-CN">
                <a:latin typeface="Times New Roman" charset="0"/>
              </a:rPr>
              <a:t>New Strategy</a:t>
            </a:r>
          </a:p>
        </p:txBody>
      </p:sp>
      <p:sp>
        <p:nvSpPr>
          <p:cNvPr id="353292" name="Rectangle 12"/>
          <p:cNvSpPr>
            <a:spLocks noGrp="1" noChangeArrowheads="1"/>
          </p:cNvSpPr>
          <p:nvPr>
            <p:ph type="body" sz="half" idx="1"/>
          </p:nvPr>
        </p:nvSpPr>
        <p:spPr>
          <a:xfrm>
            <a:off x="381000" y="4800600"/>
            <a:ext cx="8382000" cy="1143000"/>
          </a:xfrm>
        </p:spPr>
        <p:txBody>
          <a:bodyPr/>
          <a:lstStyle/>
          <a:p>
            <a:pPr>
              <a:lnSpc>
                <a:spcPct val="90000"/>
              </a:lnSpc>
            </a:pPr>
            <a:r>
              <a:rPr kumimoji="0" lang="en-US" altLang="zh-CN" sz="3200" dirty="0">
                <a:latin typeface="Times New Roman" charset="0"/>
              </a:rPr>
              <a:t>Use </a:t>
            </a:r>
            <a:r>
              <a:rPr kumimoji="0" lang="en-US" altLang="zh-CN" sz="3200" dirty="0">
                <a:solidFill>
                  <a:schemeClr val="hlink"/>
                </a:solidFill>
                <a:latin typeface="Times New Roman" charset="0"/>
              </a:rPr>
              <a:t>2</a:t>
            </a:r>
            <a:r>
              <a:rPr kumimoji="0" lang="en-US" altLang="zh-CN" sz="3200" dirty="0">
                <a:latin typeface="Times New Roman" charset="0"/>
              </a:rPr>
              <a:t> input and </a:t>
            </a:r>
            <a:r>
              <a:rPr kumimoji="0" lang="en-US" altLang="zh-CN" sz="3200" dirty="0">
                <a:solidFill>
                  <a:schemeClr val="hlink"/>
                </a:solidFill>
                <a:latin typeface="Times New Roman" charset="0"/>
              </a:rPr>
              <a:t>2</a:t>
            </a:r>
            <a:r>
              <a:rPr kumimoji="0" lang="en-US" altLang="zh-CN" sz="3200" dirty="0">
                <a:latin typeface="Times New Roman" charset="0"/>
              </a:rPr>
              <a:t> output buffers.</a:t>
            </a:r>
          </a:p>
          <a:p>
            <a:pPr>
              <a:lnSpc>
                <a:spcPct val="90000"/>
              </a:lnSpc>
            </a:pPr>
            <a:r>
              <a:rPr kumimoji="0" lang="en-US" altLang="zh-CN" sz="3200" dirty="0">
                <a:latin typeface="Times New Roman" charset="0"/>
              </a:rPr>
              <a:t>Rest of memory is used for a min loser tree.</a:t>
            </a:r>
          </a:p>
          <a:p>
            <a:pPr>
              <a:lnSpc>
                <a:spcPct val="90000"/>
              </a:lnSpc>
              <a:buFontTx/>
              <a:buNone/>
            </a:pPr>
            <a:endParaRPr kumimoji="0" lang="en-US" altLang="zh-CN" sz="3200" dirty="0">
              <a:latin typeface="Times New Roman" charset="0"/>
            </a:endParaRPr>
          </a:p>
        </p:txBody>
      </p:sp>
      <p:grpSp>
        <p:nvGrpSpPr>
          <p:cNvPr id="3" name="Group 13"/>
          <p:cNvGrpSpPr>
            <a:grpSpLocks/>
          </p:cNvGrpSpPr>
          <p:nvPr/>
        </p:nvGrpSpPr>
        <p:grpSpPr bwMode="auto">
          <a:xfrm>
            <a:off x="3276600" y="3657600"/>
            <a:ext cx="1600200" cy="762000"/>
            <a:chOff x="1920" y="1536"/>
            <a:chExt cx="1008" cy="1248"/>
          </a:xfrm>
        </p:grpSpPr>
        <p:sp>
          <p:nvSpPr>
            <p:cNvPr id="23570" name="Rectangle 14"/>
            <p:cNvSpPr>
              <a:spLocks noChangeArrowheads="1"/>
            </p:cNvSpPr>
            <p:nvPr/>
          </p:nvSpPr>
          <p:spPr bwMode="auto">
            <a:xfrm>
              <a:off x="1920" y="1536"/>
              <a:ext cx="1008" cy="1248"/>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en-US"/>
            </a:p>
          </p:txBody>
        </p:sp>
        <p:sp>
          <p:nvSpPr>
            <p:cNvPr id="23571" name="Text Box 15"/>
            <p:cNvSpPr txBox="1">
              <a:spLocks noChangeArrowheads="1"/>
            </p:cNvSpPr>
            <p:nvPr/>
          </p:nvSpPr>
          <p:spPr bwMode="auto">
            <a:xfrm>
              <a:off x="2064" y="1926"/>
              <a:ext cx="864" cy="749"/>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Input 1</a:t>
              </a:r>
            </a:p>
          </p:txBody>
        </p:sp>
      </p:grpSp>
      <p:grpSp>
        <p:nvGrpSpPr>
          <p:cNvPr id="4" name="Group 16"/>
          <p:cNvGrpSpPr>
            <a:grpSpLocks/>
          </p:cNvGrpSpPr>
          <p:nvPr/>
        </p:nvGrpSpPr>
        <p:grpSpPr bwMode="auto">
          <a:xfrm>
            <a:off x="1676400" y="3657600"/>
            <a:ext cx="1600200" cy="762000"/>
            <a:chOff x="912" y="1536"/>
            <a:chExt cx="1008" cy="1248"/>
          </a:xfrm>
        </p:grpSpPr>
        <p:sp>
          <p:nvSpPr>
            <p:cNvPr id="23568" name="Rectangle 17"/>
            <p:cNvSpPr>
              <a:spLocks noChangeArrowheads="1"/>
            </p:cNvSpPr>
            <p:nvPr/>
          </p:nvSpPr>
          <p:spPr bwMode="auto">
            <a:xfrm>
              <a:off x="912" y="1536"/>
              <a:ext cx="1008" cy="1248"/>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23569" name="Text Box 18"/>
            <p:cNvSpPr txBox="1">
              <a:spLocks noChangeArrowheads="1"/>
            </p:cNvSpPr>
            <p:nvPr/>
          </p:nvSpPr>
          <p:spPr bwMode="auto">
            <a:xfrm>
              <a:off x="1056" y="1926"/>
              <a:ext cx="864" cy="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Input 0</a:t>
              </a:r>
            </a:p>
          </p:txBody>
        </p:sp>
      </p:grpSp>
      <p:grpSp>
        <p:nvGrpSpPr>
          <p:cNvPr id="5" name="Group 19"/>
          <p:cNvGrpSpPr>
            <a:grpSpLocks/>
          </p:cNvGrpSpPr>
          <p:nvPr/>
        </p:nvGrpSpPr>
        <p:grpSpPr bwMode="auto">
          <a:xfrm>
            <a:off x="1676400" y="1219200"/>
            <a:ext cx="1600200" cy="762000"/>
            <a:chOff x="912" y="1536"/>
            <a:chExt cx="1008" cy="1248"/>
          </a:xfrm>
        </p:grpSpPr>
        <p:sp>
          <p:nvSpPr>
            <p:cNvPr id="23566" name="Rectangle 20"/>
            <p:cNvSpPr>
              <a:spLocks noChangeArrowheads="1"/>
            </p:cNvSpPr>
            <p:nvPr/>
          </p:nvSpPr>
          <p:spPr bwMode="auto">
            <a:xfrm>
              <a:off x="912" y="1536"/>
              <a:ext cx="1008" cy="1248"/>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3567" name="Text Box 21"/>
            <p:cNvSpPr txBox="1">
              <a:spLocks noChangeArrowheads="1"/>
            </p:cNvSpPr>
            <p:nvPr/>
          </p:nvSpPr>
          <p:spPr bwMode="auto">
            <a:xfrm>
              <a:off x="1056" y="1926"/>
              <a:ext cx="864" cy="749"/>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bg1"/>
                  </a:solidFill>
                </a:rPr>
                <a:t>Output 0</a:t>
              </a:r>
            </a:p>
          </p:txBody>
        </p:sp>
      </p:grpSp>
      <p:grpSp>
        <p:nvGrpSpPr>
          <p:cNvPr id="6" name="Group 22"/>
          <p:cNvGrpSpPr>
            <a:grpSpLocks/>
          </p:cNvGrpSpPr>
          <p:nvPr/>
        </p:nvGrpSpPr>
        <p:grpSpPr bwMode="auto">
          <a:xfrm>
            <a:off x="3276600" y="1219200"/>
            <a:ext cx="1600200" cy="762000"/>
            <a:chOff x="912" y="1536"/>
            <a:chExt cx="1008" cy="1248"/>
          </a:xfrm>
        </p:grpSpPr>
        <p:sp>
          <p:nvSpPr>
            <p:cNvPr id="23564" name="Rectangle 23"/>
            <p:cNvSpPr>
              <a:spLocks noChangeArrowheads="1"/>
            </p:cNvSpPr>
            <p:nvPr/>
          </p:nvSpPr>
          <p:spPr bwMode="auto">
            <a:xfrm>
              <a:off x="912" y="1536"/>
              <a:ext cx="1008" cy="1248"/>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US"/>
            </a:p>
          </p:txBody>
        </p:sp>
        <p:sp>
          <p:nvSpPr>
            <p:cNvPr id="23565" name="Text Box 24"/>
            <p:cNvSpPr txBox="1">
              <a:spLocks noChangeArrowheads="1"/>
            </p:cNvSpPr>
            <p:nvPr/>
          </p:nvSpPr>
          <p:spPr bwMode="auto">
            <a:xfrm>
              <a:off x="1056" y="1926"/>
              <a:ext cx="864" cy="749"/>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Output 1</a:t>
              </a:r>
            </a:p>
          </p:txBody>
        </p:sp>
      </p:grpSp>
      <p:grpSp>
        <p:nvGrpSpPr>
          <p:cNvPr id="7" name="Group 25"/>
          <p:cNvGrpSpPr>
            <a:grpSpLocks/>
          </p:cNvGrpSpPr>
          <p:nvPr/>
        </p:nvGrpSpPr>
        <p:grpSpPr bwMode="auto">
          <a:xfrm>
            <a:off x="1676400" y="1981200"/>
            <a:ext cx="3200400" cy="1676400"/>
            <a:chOff x="1056" y="1248"/>
            <a:chExt cx="2016" cy="1056"/>
          </a:xfrm>
        </p:grpSpPr>
        <p:sp>
          <p:nvSpPr>
            <p:cNvPr id="23562" name="Rectangle 26"/>
            <p:cNvSpPr>
              <a:spLocks noChangeArrowheads="1"/>
            </p:cNvSpPr>
            <p:nvPr/>
          </p:nvSpPr>
          <p:spPr bwMode="auto">
            <a:xfrm>
              <a:off x="1056" y="1248"/>
              <a:ext cx="2016" cy="1056"/>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n-US"/>
            </a:p>
          </p:txBody>
        </p:sp>
        <p:sp>
          <p:nvSpPr>
            <p:cNvPr id="23563" name="Text Box 27"/>
            <p:cNvSpPr txBox="1">
              <a:spLocks noChangeArrowheads="1"/>
            </p:cNvSpPr>
            <p:nvPr/>
          </p:nvSpPr>
          <p:spPr bwMode="auto">
            <a:xfrm>
              <a:off x="1584" y="1632"/>
              <a:ext cx="105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rgbClr val="FFFFFF"/>
                  </a:solidFill>
                </a:rPr>
                <a:t>Loser Tree</a:t>
              </a:r>
            </a:p>
          </p:txBody>
        </p:sp>
      </p:grpSp>
      <p:sp>
        <p:nvSpPr>
          <p:cNvPr id="353309" name="Rectangle 29"/>
          <p:cNvSpPr>
            <a:spLocks noChangeArrowheads="1"/>
          </p:cNvSpPr>
          <p:nvPr/>
        </p:nvSpPr>
        <p:spPr bwMode="auto">
          <a:xfrm>
            <a:off x="457200" y="5824538"/>
            <a:ext cx="5194300"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nSpc>
                <a:spcPct val="90000"/>
              </a:lnSpc>
              <a:spcBef>
                <a:spcPct val="20000"/>
              </a:spcBef>
              <a:buClr>
                <a:schemeClr val="tx2"/>
              </a:buClr>
              <a:buFontTx/>
              <a:buChar char="•"/>
            </a:pPr>
            <a:r>
              <a:rPr lang="en-US" altLang="zh-CN" sz="2800">
                <a:solidFill>
                  <a:schemeClr val="tx1"/>
                </a:solidFill>
              </a:rPr>
              <a:t>  </a:t>
            </a:r>
            <a:r>
              <a:rPr lang="en-US" altLang="zh-CN">
                <a:solidFill>
                  <a:schemeClr val="tx1"/>
                </a:solidFill>
              </a:rPr>
              <a:t>Actually, 3 buffers adequate.</a:t>
            </a:r>
          </a:p>
        </p:txBody>
      </p:sp>
    </p:spTree>
    <p:extLst>
      <p:ext uri="{BB962C8B-B14F-4D97-AF65-F5344CB8AC3E}">
        <p14:creationId xmlns:p14="http://schemas.microsoft.com/office/powerpoint/2010/main" val="1019794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92">
                                            <p:txEl>
                                              <p:pRg st="0" end="0"/>
                                            </p:txEl>
                                          </p:spTgt>
                                        </p:tgtEl>
                                        <p:attrNameLst>
                                          <p:attrName>style.visibility</p:attrName>
                                        </p:attrNameLst>
                                      </p:cBhvr>
                                      <p:to>
                                        <p:strVal val="visible"/>
                                      </p:to>
                                    </p:set>
                                    <p:anim calcmode="lin" valueType="num">
                                      <p:cBhvr additive="base">
                                        <p:cTn id="13" dur="500" fill="hold"/>
                                        <p:tgtEl>
                                          <p:spTgt spid="35329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292">
                                            <p:txEl>
                                              <p:pRg st="1" end="1"/>
                                            </p:txEl>
                                          </p:spTgt>
                                        </p:tgtEl>
                                        <p:attrNameLst>
                                          <p:attrName>style.visibility</p:attrName>
                                        </p:attrNameLst>
                                      </p:cBhvr>
                                      <p:to>
                                        <p:strVal val="visible"/>
                                      </p:to>
                                    </p:set>
                                    <p:anim calcmode="lin" valueType="num">
                                      <p:cBhvr additive="base">
                                        <p:cTn id="19" dur="500" fill="hold"/>
                                        <p:tgtEl>
                                          <p:spTgt spid="35329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32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3309"/>
                                        </p:tgtEl>
                                        <p:attrNameLst>
                                          <p:attrName>style.visibility</p:attrName>
                                        </p:attrNameLst>
                                      </p:cBhvr>
                                      <p:to>
                                        <p:strVal val="visible"/>
                                      </p:to>
                                    </p:set>
                                    <p:anim calcmode="lin" valueType="num">
                                      <p:cBhvr additive="base">
                                        <p:cTn id="55" dur="500" fill="hold"/>
                                        <p:tgtEl>
                                          <p:spTgt spid="353309"/>
                                        </p:tgtEl>
                                        <p:attrNameLst>
                                          <p:attrName>ppt_x</p:attrName>
                                        </p:attrNameLst>
                                      </p:cBhvr>
                                      <p:tavLst>
                                        <p:tav tm="0">
                                          <p:val>
                                            <p:strVal val="0-#ppt_w/2"/>
                                          </p:val>
                                        </p:tav>
                                        <p:tav tm="100000">
                                          <p:val>
                                            <p:strVal val="#ppt_x"/>
                                          </p:val>
                                        </p:tav>
                                      </p:tavLst>
                                    </p:anim>
                                    <p:anim calcmode="lin" valueType="num">
                                      <p:cBhvr additive="base">
                                        <p:cTn id="56" dur="500" fill="hold"/>
                                        <p:tgtEl>
                                          <p:spTgt spid="353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2" grpId="0" build="p" bldLvl="2" autoUpdateAnimBg="0"/>
      <p:bldP spid="35330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kumimoji="0" lang="en-US" altLang="zh-CN">
                <a:latin typeface="Times New Roman" charset="0"/>
              </a:rPr>
              <a:t>Steady State Operation</a:t>
            </a:r>
          </a:p>
        </p:txBody>
      </p:sp>
      <p:grpSp>
        <p:nvGrpSpPr>
          <p:cNvPr id="2" name="Group 3"/>
          <p:cNvGrpSpPr>
            <a:grpSpLocks/>
          </p:cNvGrpSpPr>
          <p:nvPr/>
        </p:nvGrpSpPr>
        <p:grpSpPr bwMode="auto">
          <a:xfrm>
            <a:off x="533400" y="1828800"/>
            <a:ext cx="8001000" cy="3505200"/>
            <a:chOff x="336" y="1152"/>
            <a:chExt cx="5040" cy="2208"/>
          </a:xfrm>
        </p:grpSpPr>
        <p:sp>
          <p:nvSpPr>
            <p:cNvPr id="25604" name="Text Box 4"/>
            <p:cNvSpPr txBox="1">
              <a:spLocks noChangeArrowheads="1"/>
            </p:cNvSpPr>
            <p:nvPr/>
          </p:nvSpPr>
          <p:spPr bwMode="auto">
            <a:xfrm>
              <a:off x="336" y="1968"/>
              <a:ext cx="960" cy="442"/>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Read from disk</a:t>
              </a:r>
            </a:p>
          </p:txBody>
        </p:sp>
        <p:sp>
          <p:nvSpPr>
            <p:cNvPr id="25605" name="Text Box 5"/>
            <p:cNvSpPr txBox="1">
              <a:spLocks noChangeArrowheads="1"/>
            </p:cNvSpPr>
            <p:nvPr/>
          </p:nvSpPr>
          <p:spPr bwMode="auto">
            <a:xfrm>
              <a:off x="2160" y="1968"/>
              <a:ext cx="864" cy="442"/>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Write to disk</a:t>
              </a:r>
            </a:p>
          </p:txBody>
        </p:sp>
        <p:sp>
          <p:nvSpPr>
            <p:cNvPr id="25606" name="Text Box 6"/>
            <p:cNvSpPr txBox="1">
              <a:spLocks noChangeArrowheads="1"/>
            </p:cNvSpPr>
            <p:nvPr/>
          </p:nvSpPr>
          <p:spPr bwMode="auto">
            <a:xfrm>
              <a:off x="3600" y="1968"/>
              <a:ext cx="1008" cy="442"/>
            </a:xfrm>
            <a:prstGeom prst="rect">
              <a:avLst/>
            </a:prstGeom>
            <a:solidFill>
              <a:srgbClr val="FFBDCA"/>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Run generation</a:t>
              </a:r>
            </a:p>
          </p:txBody>
        </p:sp>
        <p:sp>
          <p:nvSpPr>
            <p:cNvPr id="25607" name="Oval 7"/>
            <p:cNvSpPr>
              <a:spLocks noChangeArrowheads="1"/>
            </p:cNvSpPr>
            <p:nvPr/>
          </p:nvSpPr>
          <p:spPr bwMode="auto">
            <a:xfrm>
              <a:off x="2496" y="1152"/>
              <a:ext cx="96" cy="96"/>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5608" name="Oval 8"/>
            <p:cNvSpPr>
              <a:spLocks noChangeArrowheads="1"/>
            </p:cNvSpPr>
            <p:nvPr/>
          </p:nvSpPr>
          <p:spPr bwMode="auto">
            <a:xfrm>
              <a:off x="2544" y="3264"/>
              <a:ext cx="96" cy="96"/>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5609" name="Line 9"/>
            <p:cNvSpPr>
              <a:spLocks noChangeShapeType="1"/>
            </p:cNvSpPr>
            <p:nvPr/>
          </p:nvSpPr>
          <p:spPr bwMode="auto">
            <a:xfrm>
              <a:off x="720" y="2400"/>
              <a:ext cx="1872" cy="86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0" name="Line 10"/>
            <p:cNvSpPr>
              <a:spLocks noChangeShapeType="1"/>
            </p:cNvSpPr>
            <p:nvPr/>
          </p:nvSpPr>
          <p:spPr bwMode="auto">
            <a:xfrm flipH="1">
              <a:off x="2592" y="2400"/>
              <a:ext cx="1296" cy="86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1" name="Line 11"/>
            <p:cNvSpPr>
              <a:spLocks noChangeShapeType="1"/>
            </p:cNvSpPr>
            <p:nvPr/>
          </p:nvSpPr>
          <p:spPr bwMode="auto">
            <a:xfrm>
              <a:off x="2592" y="2400"/>
              <a:ext cx="0" cy="86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2" name="Line 12"/>
            <p:cNvSpPr>
              <a:spLocks noChangeShapeType="1"/>
            </p:cNvSpPr>
            <p:nvPr/>
          </p:nvSpPr>
          <p:spPr bwMode="auto">
            <a:xfrm flipH="1">
              <a:off x="864" y="1200"/>
              <a:ext cx="1632" cy="76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3" name="Line 13"/>
            <p:cNvSpPr>
              <a:spLocks noChangeShapeType="1"/>
            </p:cNvSpPr>
            <p:nvPr/>
          </p:nvSpPr>
          <p:spPr bwMode="auto">
            <a:xfrm>
              <a:off x="2544" y="1248"/>
              <a:ext cx="0" cy="72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4" name="Line 14"/>
            <p:cNvSpPr>
              <a:spLocks noChangeShapeType="1"/>
            </p:cNvSpPr>
            <p:nvPr/>
          </p:nvSpPr>
          <p:spPr bwMode="auto">
            <a:xfrm>
              <a:off x="2592" y="1200"/>
              <a:ext cx="1200" cy="76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5" name="Line 15"/>
            <p:cNvSpPr>
              <a:spLocks noChangeShapeType="1"/>
            </p:cNvSpPr>
            <p:nvPr/>
          </p:nvSpPr>
          <p:spPr bwMode="auto">
            <a:xfrm>
              <a:off x="2640" y="3312"/>
              <a:ext cx="2736"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6" name="Line 16"/>
            <p:cNvSpPr>
              <a:spLocks noChangeShapeType="1"/>
            </p:cNvSpPr>
            <p:nvPr/>
          </p:nvSpPr>
          <p:spPr bwMode="auto">
            <a:xfrm flipV="1">
              <a:off x="5328" y="1152"/>
              <a:ext cx="0" cy="216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5617" name="Line 17"/>
            <p:cNvSpPr>
              <a:spLocks noChangeShapeType="1"/>
            </p:cNvSpPr>
            <p:nvPr/>
          </p:nvSpPr>
          <p:spPr bwMode="auto">
            <a:xfrm flipH="1">
              <a:off x="2544" y="1152"/>
              <a:ext cx="2784"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grpSp>
      <p:sp>
        <p:nvSpPr>
          <p:cNvPr id="355346" name="Rectangle 18"/>
          <p:cNvSpPr>
            <a:spLocks noGrp="1" noChangeArrowheads="1"/>
          </p:cNvSpPr>
          <p:nvPr>
            <p:ph type="body" idx="1"/>
          </p:nvPr>
        </p:nvSpPr>
        <p:spPr>
          <a:xfrm>
            <a:off x="152400" y="5486400"/>
            <a:ext cx="8763000" cy="1219200"/>
          </a:xfrm>
          <a:solidFill>
            <a:srgbClr val="FFFFFF"/>
          </a:solidFill>
        </p:spPr>
        <p:txBody>
          <a:bodyPr/>
          <a:lstStyle/>
          <a:p>
            <a:r>
              <a:rPr kumimoji="0" lang="en-US" altLang="zh-CN" sz="2800">
                <a:latin typeface="Times New Roman" charset="0"/>
              </a:rPr>
              <a:t>Synchronization is done when the active input buffer gets empty (the active output buffer will be full at this time).</a:t>
            </a:r>
          </a:p>
        </p:txBody>
      </p:sp>
    </p:spTree>
    <p:extLst>
      <p:ext uri="{BB962C8B-B14F-4D97-AF65-F5344CB8AC3E}">
        <p14:creationId xmlns:p14="http://schemas.microsoft.com/office/powerpoint/2010/main" val="92768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5346"/>
                                        </p:tgtEl>
                                        <p:attrNameLst>
                                          <p:attrName>style.visibility</p:attrName>
                                        </p:attrNameLst>
                                      </p:cBhvr>
                                      <p:to>
                                        <p:strVal val="visible"/>
                                      </p:to>
                                    </p:set>
                                    <p:anim calcmode="lin" valueType="num">
                                      <p:cBhvr additive="base">
                                        <p:cTn id="13" dur="500" fill="hold"/>
                                        <p:tgtEl>
                                          <p:spTgt spid="355346"/>
                                        </p:tgtEl>
                                        <p:attrNameLst>
                                          <p:attrName>ppt_x</p:attrName>
                                        </p:attrNameLst>
                                      </p:cBhvr>
                                      <p:tavLst>
                                        <p:tav tm="0">
                                          <p:val>
                                            <p:strVal val="0-#ppt_w/2"/>
                                          </p:val>
                                        </p:tav>
                                        <p:tav tm="100000">
                                          <p:val>
                                            <p:strVal val="#ppt_x"/>
                                          </p:val>
                                        </p:tav>
                                      </p:tavLst>
                                    </p:anim>
                                    <p:anim calcmode="lin" valueType="num">
                                      <p:cBhvr additive="base">
                                        <p:cTn id="14" dur="500" fill="hold"/>
                                        <p:tgtEl>
                                          <p:spTgt spid="355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6"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306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0" name="Rectangle 3"/>
          <p:cNvSpPr>
            <a:spLocks noChangeArrowheads="1"/>
          </p:cNvSpPr>
          <p:nvPr/>
        </p:nvSpPr>
        <p:spPr bwMode="auto">
          <a:xfrm>
            <a:off x="839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1" name="Rectangle 4"/>
          <p:cNvSpPr>
            <a:spLocks noChangeArrowheads="1"/>
          </p:cNvSpPr>
          <p:nvPr/>
        </p:nvSpPr>
        <p:spPr bwMode="auto">
          <a:xfrm>
            <a:off x="1373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2" name="Rectangle 5"/>
          <p:cNvSpPr>
            <a:spLocks noChangeArrowheads="1"/>
          </p:cNvSpPr>
          <p:nvPr/>
        </p:nvSpPr>
        <p:spPr bwMode="auto">
          <a:xfrm>
            <a:off x="1906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3" name="Rectangle 6"/>
          <p:cNvSpPr>
            <a:spLocks noChangeArrowheads="1"/>
          </p:cNvSpPr>
          <p:nvPr/>
        </p:nvSpPr>
        <p:spPr bwMode="auto">
          <a:xfrm>
            <a:off x="2439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4" name="Rectangle 7"/>
          <p:cNvSpPr>
            <a:spLocks noChangeArrowheads="1"/>
          </p:cNvSpPr>
          <p:nvPr/>
        </p:nvSpPr>
        <p:spPr bwMode="auto">
          <a:xfrm>
            <a:off x="2973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5" name="Rectangle 8"/>
          <p:cNvSpPr>
            <a:spLocks noChangeArrowheads="1"/>
          </p:cNvSpPr>
          <p:nvPr/>
        </p:nvSpPr>
        <p:spPr bwMode="auto">
          <a:xfrm>
            <a:off x="3506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6" name="Rectangle 9"/>
          <p:cNvSpPr>
            <a:spLocks noChangeArrowheads="1"/>
          </p:cNvSpPr>
          <p:nvPr/>
        </p:nvSpPr>
        <p:spPr bwMode="auto">
          <a:xfrm>
            <a:off x="4040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7" name="Rectangle 10"/>
          <p:cNvSpPr>
            <a:spLocks noChangeArrowheads="1"/>
          </p:cNvSpPr>
          <p:nvPr/>
        </p:nvSpPr>
        <p:spPr bwMode="auto">
          <a:xfrm>
            <a:off x="4573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8" name="Rectangle 11"/>
          <p:cNvSpPr>
            <a:spLocks noChangeArrowheads="1"/>
          </p:cNvSpPr>
          <p:nvPr/>
        </p:nvSpPr>
        <p:spPr bwMode="auto">
          <a:xfrm>
            <a:off x="5106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59" name="Rectangle 12"/>
          <p:cNvSpPr>
            <a:spLocks noChangeArrowheads="1"/>
          </p:cNvSpPr>
          <p:nvPr/>
        </p:nvSpPr>
        <p:spPr bwMode="auto">
          <a:xfrm>
            <a:off x="5640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0" name="Rectangle 13"/>
          <p:cNvSpPr>
            <a:spLocks noChangeArrowheads="1"/>
          </p:cNvSpPr>
          <p:nvPr/>
        </p:nvSpPr>
        <p:spPr bwMode="auto">
          <a:xfrm>
            <a:off x="6173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1" name="Rectangle 14"/>
          <p:cNvSpPr>
            <a:spLocks noChangeArrowheads="1"/>
          </p:cNvSpPr>
          <p:nvPr/>
        </p:nvSpPr>
        <p:spPr bwMode="auto">
          <a:xfrm>
            <a:off x="6707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2" name="Rectangle 15"/>
          <p:cNvSpPr>
            <a:spLocks noChangeArrowheads="1"/>
          </p:cNvSpPr>
          <p:nvPr/>
        </p:nvSpPr>
        <p:spPr bwMode="auto">
          <a:xfrm>
            <a:off x="7240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3" name="Rectangle 16"/>
          <p:cNvSpPr>
            <a:spLocks noChangeArrowheads="1"/>
          </p:cNvSpPr>
          <p:nvPr/>
        </p:nvSpPr>
        <p:spPr bwMode="auto">
          <a:xfrm>
            <a:off x="7773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4" name="Rectangle 17"/>
          <p:cNvSpPr>
            <a:spLocks noChangeArrowheads="1"/>
          </p:cNvSpPr>
          <p:nvPr/>
        </p:nvSpPr>
        <p:spPr bwMode="auto">
          <a:xfrm>
            <a:off x="8307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7665" name="Oval 18"/>
          <p:cNvSpPr>
            <a:spLocks noChangeArrowheads="1"/>
          </p:cNvSpPr>
          <p:nvPr/>
        </p:nvSpPr>
        <p:spPr bwMode="auto">
          <a:xfrm>
            <a:off x="457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6" name="Oval 19"/>
          <p:cNvSpPr>
            <a:spLocks noChangeArrowheads="1"/>
          </p:cNvSpPr>
          <p:nvPr/>
        </p:nvSpPr>
        <p:spPr bwMode="auto">
          <a:xfrm>
            <a:off x="2590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7" name="Oval 20"/>
          <p:cNvSpPr>
            <a:spLocks noChangeArrowheads="1"/>
          </p:cNvSpPr>
          <p:nvPr/>
        </p:nvSpPr>
        <p:spPr bwMode="auto">
          <a:xfrm>
            <a:off x="36576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8" name="Oval 21"/>
          <p:cNvSpPr>
            <a:spLocks noChangeArrowheads="1"/>
          </p:cNvSpPr>
          <p:nvPr/>
        </p:nvSpPr>
        <p:spPr bwMode="auto">
          <a:xfrm>
            <a:off x="47244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69" name="Oval 22"/>
          <p:cNvSpPr>
            <a:spLocks noChangeArrowheads="1"/>
          </p:cNvSpPr>
          <p:nvPr/>
        </p:nvSpPr>
        <p:spPr bwMode="auto">
          <a:xfrm>
            <a:off x="5791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0" name="Oval 23"/>
          <p:cNvSpPr>
            <a:spLocks noChangeArrowheads="1"/>
          </p:cNvSpPr>
          <p:nvPr/>
        </p:nvSpPr>
        <p:spPr bwMode="auto">
          <a:xfrm>
            <a:off x="6858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1" name="Oval 24"/>
          <p:cNvSpPr>
            <a:spLocks noChangeArrowheads="1"/>
          </p:cNvSpPr>
          <p:nvPr/>
        </p:nvSpPr>
        <p:spPr bwMode="auto">
          <a:xfrm>
            <a:off x="7924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2" name="Oval 25"/>
          <p:cNvSpPr>
            <a:spLocks noChangeArrowheads="1"/>
          </p:cNvSpPr>
          <p:nvPr/>
        </p:nvSpPr>
        <p:spPr bwMode="auto">
          <a:xfrm>
            <a:off x="9906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3" name="Oval 26"/>
          <p:cNvSpPr>
            <a:spLocks noChangeArrowheads="1"/>
          </p:cNvSpPr>
          <p:nvPr/>
        </p:nvSpPr>
        <p:spPr bwMode="auto">
          <a:xfrm>
            <a:off x="31242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4" name="Oval 27"/>
          <p:cNvSpPr>
            <a:spLocks noChangeArrowheads="1"/>
          </p:cNvSpPr>
          <p:nvPr/>
        </p:nvSpPr>
        <p:spPr bwMode="auto">
          <a:xfrm>
            <a:off x="52578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5" name="Oval 28"/>
          <p:cNvSpPr>
            <a:spLocks noChangeArrowheads="1"/>
          </p:cNvSpPr>
          <p:nvPr/>
        </p:nvSpPr>
        <p:spPr bwMode="auto">
          <a:xfrm>
            <a:off x="73914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6" name="Oval 29"/>
          <p:cNvSpPr>
            <a:spLocks noChangeArrowheads="1"/>
          </p:cNvSpPr>
          <p:nvPr/>
        </p:nvSpPr>
        <p:spPr bwMode="auto">
          <a:xfrm>
            <a:off x="2133600" y="2209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7" name="Oval 30"/>
          <p:cNvSpPr>
            <a:spLocks noChangeArrowheads="1"/>
          </p:cNvSpPr>
          <p:nvPr/>
        </p:nvSpPr>
        <p:spPr bwMode="auto">
          <a:xfrm>
            <a:off x="6324600" y="2362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8" name="Oval 31"/>
          <p:cNvSpPr>
            <a:spLocks noChangeArrowheads="1"/>
          </p:cNvSpPr>
          <p:nvPr/>
        </p:nvSpPr>
        <p:spPr bwMode="auto">
          <a:xfrm>
            <a:off x="4267200" y="1219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79" name="Line 32"/>
          <p:cNvSpPr>
            <a:spLocks noChangeShapeType="1"/>
          </p:cNvSpPr>
          <p:nvPr/>
        </p:nvSpPr>
        <p:spPr bwMode="auto">
          <a:xfrm flipH="1">
            <a:off x="2508250" y="15176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0" name="Line 33"/>
          <p:cNvSpPr>
            <a:spLocks noChangeShapeType="1"/>
          </p:cNvSpPr>
          <p:nvPr/>
        </p:nvSpPr>
        <p:spPr bwMode="auto">
          <a:xfrm>
            <a:off x="4718050" y="15176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1" name="Line 34"/>
          <p:cNvSpPr>
            <a:spLocks noChangeShapeType="1"/>
          </p:cNvSpPr>
          <p:nvPr/>
        </p:nvSpPr>
        <p:spPr bwMode="auto">
          <a:xfrm flipH="1">
            <a:off x="1212850" y="25844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2" name="Line 35"/>
          <p:cNvSpPr>
            <a:spLocks noChangeShapeType="1"/>
          </p:cNvSpPr>
          <p:nvPr/>
        </p:nvSpPr>
        <p:spPr bwMode="auto">
          <a:xfrm>
            <a:off x="2584450" y="25844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3" name="Line 36"/>
          <p:cNvSpPr>
            <a:spLocks noChangeShapeType="1"/>
          </p:cNvSpPr>
          <p:nvPr/>
        </p:nvSpPr>
        <p:spPr bwMode="auto">
          <a:xfrm flipH="1">
            <a:off x="5632450" y="27368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4" name="Line 37"/>
          <p:cNvSpPr>
            <a:spLocks noChangeShapeType="1"/>
          </p:cNvSpPr>
          <p:nvPr/>
        </p:nvSpPr>
        <p:spPr bwMode="auto">
          <a:xfrm>
            <a:off x="6775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5" name="Line 38"/>
          <p:cNvSpPr>
            <a:spLocks noChangeShapeType="1"/>
          </p:cNvSpPr>
          <p:nvPr/>
        </p:nvSpPr>
        <p:spPr bwMode="auto">
          <a:xfrm flipH="1">
            <a:off x="6794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6" name="Line 39"/>
          <p:cNvSpPr>
            <a:spLocks noChangeShapeType="1"/>
          </p:cNvSpPr>
          <p:nvPr/>
        </p:nvSpPr>
        <p:spPr bwMode="auto">
          <a:xfrm>
            <a:off x="13652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7" name="Line 40"/>
          <p:cNvSpPr>
            <a:spLocks noChangeShapeType="1"/>
          </p:cNvSpPr>
          <p:nvPr/>
        </p:nvSpPr>
        <p:spPr bwMode="auto">
          <a:xfrm flipH="1">
            <a:off x="2965450" y="38036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8" name="Line 41"/>
          <p:cNvSpPr>
            <a:spLocks noChangeShapeType="1"/>
          </p:cNvSpPr>
          <p:nvPr/>
        </p:nvSpPr>
        <p:spPr bwMode="auto">
          <a:xfrm>
            <a:off x="3575050" y="36512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89" name="Line 42"/>
          <p:cNvSpPr>
            <a:spLocks noChangeShapeType="1"/>
          </p:cNvSpPr>
          <p:nvPr/>
        </p:nvSpPr>
        <p:spPr bwMode="auto">
          <a:xfrm flipH="1">
            <a:off x="50228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0" name="Line 43"/>
          <p:cNvSpPr>
            <a:spLocks noChangeShapeType="1"/>
          </p:cNvSpPr>
          <p:nvPr/>
        </p:nvSpPr>
        <p:spPr bwMode="auto">
          <a:xfrm>
            <a:off x="56324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1" name="Line 44"/>
          <p:cNvSpPr>
            <a:spLocks noChangeShapeType="1"/>
          </p:cNvSpPr>
          <p:nvPr/>
        </p:nvSpPr>
        <p:spPr bwMode="auto">
          <a:xfrm flipH="1">
            <a:off x="7004050" y="37274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2" name="Line 45"/>
          <p:cNvSpPr>
            <a:spLocks noChangeShapeType="1"/>
          </p:cNvSpPr>
          <p:nvPr/>
        </p:nvSpPr>
        <p:spPr bwMode="auto">
          <a:xfrm>
            <a:off x="77660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3" name="Line 46"/>
          <p:cNvSpPr>
            <a:spLocks noChangeShapeType="1"/>
          </p:cNvSpPr>
          <p:nvPr/>
        </p:nvSpPr>
        <p:spPr bwMode="auto">
          <a:xfrm flipH="1">
            <a:off x="374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4" name="Line 47"/>
          <p:cNvSpPr>
            <a:spLocks noChangeShapeType="1"/>
          </p:cNvSpPr>
          <p:nvPr/>
        </p:nvSpPr>
        <p:spPr bwMode="auto">
          <a:xfrm flipH="1">
            <a:off x="1441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5" name="Line 48"/>
          <p:cNvSpPr>
            <a:spLocks noChangeShapeType="1"/>
          </p:cNvSpPr>
          <p:nvPr/>
        </p:nvSpPr>
        <p:spPr bwMode="auto">
          <a:xfrm flipH="1">
            <a:off x="2508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6" name="Line 49"/>
          <p:cNvSpPr>
            <a:spLocks noChangeShapeType="1"/>
          </p:cNvSpPr>
          <p:nvPr/>
        </p:nvSpPr>
        <p:spPr bwMode="auto">
          <a:xfrm flipH="1">
            <a:off x="3575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7" name="Line 50"/>
          <p:cNvSpPr>
            <a:spLocks noChangeShapeType="1"/>
          </p:cNvSpPr>
          <p:nvPr/>
        </p:nvSpPr>
        <p:spPr bwMode="auto">
          <a:xfrm flipH="1">
            <a:off x="4641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8" name="Line 51"/>
          <p:cNvSpPr>
            <a:spLocks noChangeShapeType="1"/>
          </p:cNvSpPr>
          <p:nvPr/>
        </p:nvSpPr>
        <p:spPr bwMode="auto">
          <a:xfrm flipH="1">
            <a:off x="5708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699" name="Line 52"/>
          <p:cNvSpPr>
            <a:spLocks noChangeShapeType="1"/>
          </p:cNvSpPr>
          <p:nvPr/>
        </p:nvSpPr>
        <p:spPr bwMode="auto">
          <a:xfrm flipH="1">
            <a:off x="6775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0" name="Line 53"/>
          <p:cNvSpPr>
            <a:spLocks noChangeShapeType="1"/>
          </p:cNvSpPr>
          <p:nvPr/>
        </p:nvSpPr>
        <p:spPr bwMode="auto">
          <a:xfrm>
            <a:off x="755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1" name="Line 54"/>
          <p:cNvSpPr>
            <a:spLocks noChangeShapeType="1"/>
          </p:cNvSpPr>
          <p:nvPr/>
        </p:nvSpPr>
        <p:spPr bwMode="auto">
          <a:xfrm>
            <a:off x="1822450" y="47180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2" name="Line 55"/>
          <p:cNvSpPr>
            <a:spLocks noChangeShapeType="1"/>
          </p:cNvSpPr>
          <p:nvPr/>
        </p:nvSpPr>
        <p:spPr bwMode="auto">
          <a:xfrm>
            <a:off x="2889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3" name="Line 56"/>
          <p:cNvSpPr>
            <a:spLocks noChangeShapeType="1"/>
          </p:cNvSpPr>
          <p:nvPr/>
        </p:nvSpPr>
        <p:spPr bwMode="auto">
          <a:xfrm>
            <a:off x="403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4" name="Line 57"/>
          <p:cNvSpPr>
            <a:spLocks noChangeShapeType="1"/>
          </p:cNvSpPr>
          <p:nvPr/>
        </p:nvSpPr>
        <p:spPr bwMode="auto">
          <a:xfrm>
            <a:off x="5099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5" name="Line 58"/>
          <p:cNvSpPr>
            <a:spLocks noChangeShapeType="1"/>
          </p:cNvSpPr>
          <p:nvPr/>
        </p:nvSpPr>
        <p:spPr bwMode="auto">
          <a:xfrm>
            <a:off x="6165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6" name="Line 59"/>
          <p:cNvSpPr>
            <a:spLocks noChangeShapeType="1"/>
          </p:cNvSpPr>
          <p:nvPr/>
        </p:nvSpPr>
        <p:spPr bwMode="auto">
          <a:xfrm>
            <a:off x="7232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7" name="Line 60"/>
          <p:cNvSpPr>
            <a:spLocks noChangeShapeType="1"/>
          </p:cNvSpPr>
          <p:nvPr/>
        </p:nvSpPr>
        <p:spPr bwMode="auto">
          <a:xfrm>
            <a:off x="8299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8" name="Line 61"/>
          <p:cNvSpPr>
            <a:spLocks noChangeShapeType="1"/>
          </p:cNvSpPr>
          <p:nvPr/>
        </p:nvSpPr>
        <p:spPr bwMode="auto">
          <a:xfrm flipH="1">
            <a:off x="784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7709" name="Oval 62"/>
          <p:cNvSpPr>
            <a:spLocks noChangeArrowheads="1"/>
          </p:cNvSpPr>
          <p:nvPr/>
        </p:nvSpPr>
        <p:spPr bwMode="auto">
          <a:xfrm>
            <a:off x="1524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710" name="Rectangle 63"/>
          <p:cNvSpPr>
            <a:spLocks noChangeArrowheads="1"/>
          </p:cNvSpPr>
          <p:nvPr/>
        </p:nvSpPr>
        <p:spPr bwMode="auto">
          <a:xfrm>
            <a:off x="282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7711" name="Rectangle 64"/>
          <p:cNvSpPr>
            <a:spLocks noChangeArrowheads="1"/>
          </p:cNvSpPr>
          <p:nvPr/>
        </p:nvSpPr>
        <p:spPr bwMode="auto">
          <a:xfrm>
            <a:off x="815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7712" name="Rectangle 65"/>
          <p:cNvSpPr>
            <a:spLocks noChangeArrowheads="1"/>
          </p:cNvSpPr>
          <p:nvPr/>
        </p:nvSpPr>
        <p:spPr bwMode="auto">
          <a:xfrm>
            <a:off x="1349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7713" name="Rectangle 66"/>
          <p:cNvSpPr>
            <a:spLocks noChangeArrowheads="1"/>
          </p:cNvSpPr>
          <p:nvPr/>
        </p:nvSpPr>
        <p:spPr bwMode="auto">
          <a:xfrm>
            <a:off x="1882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27714" name="Rectangle 67"/>
          <p:cNvSpPr>
            <a:spLocks noChangeArrowheads="1"/>
          </p:cNvSpPr>
          <p:nvPr/>
        </p:nvSpPr>
        <p:spPr bwMode="auto">
          <a:xfrm>
            <a:off x="2416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27715" name="Rectangle 68"/>
          <p:cNvSpPr>
            <a:spLocks noChangeArrowheads="1"/>
          </p:cNvSpPr>
          <p:nvPr/>
        </p:nvSpPr>
        <p:spPr bwMode="auto">
          <a:xfrm>
            <a:off x="2949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7716" name="Rectangle 69"/>
          <p:cNvSpPr>
            <a:spLocks noChangeArrowheads="1"/>
          </p:cNvSpPr>
          <p:nvPr/>
        </p:nvSpPr>
        <p:spPr bwMode="auto">
          <a:xfrm>
            <a:off x="3482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27717" name="Rectangle 70"/>
          <p:cNvSpPr>
            <a:spLocks noChangeArrowheads="1"/>
          </p:cNvSpPr>
          <p:nvPr/>
        </p:nvSpPr>
        <p:spPr bwMode="auto">
          <a:xfrm>
            <a:off x="4016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7718" name="Rectangle 71"/>
          <p:cNvSpPr>
            <a:spLocks noChangeArrowheads="1"/>
          </p:cNvSpPr>
          <p:nvPr/>
        </p:nvSpPr>
        <p:spPr bwMode="auto">
          <a:xfrm>
            <a:off x="4549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7719" name="Rectangle 72"/>
          <p:cNvSpPr>
            <a:spLocks noChangeArrowheads="1"/>
          </p:cNvSpPr>
          <p:nvPr/>
        </p:nvSpPr>
        <p:spPr bwMode="auto">
          <a:xfrm>
            <a:off x="5083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7720" name="Rectangle 73"/>
          <p:cNvSpPr>
            <a:spLocks noChangeArrowheads="1"/>
          </p:cNvSpPr>
          <p:nvPr/>
        </p:nvSpPr>
        <p:spPr bwMode="auto">
          <a:xfrm>
            <a:off x="5616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27721" name="Rectangle 74"/>
          <p:cNvSpPr>
            <a:spLocks noChangeArrowheads="1"/>
          </p:cNvSpPr>
          <p:nvPr/>
        </p:nvSpPr>
        <p:spPr bwMode="auto">
          <a:xfrm>
            <a:off x="6149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7722" name="Rectangle 75"/>
          <p:cNvSpPr>
            <a:spLocks noChangeArrowheads="1"/>
          </p:cNvSpPr>
          <p:nvPr/>
        </p:nvSpPr>
        <p:spPr bwMode="auto">
          <a:xfrm>
            <a:off x="6683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7723" name="Rectangle 76"/>
          <p:cNvSpPr>
            <a:spLocks noChangeArrowheads="1"/>
          </p:cNvSpPr>
          <p:nvPr/>
        </p:nvSpPr>
        <p:spPr bwMode="auto">
          <a:xfrm>
            <a:off x="7216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7724" name="Rectangle 77"/>
          <p:cNvSpPr>
            <a:spLocks noChangeArrowheads="1"/>
          </p:cNvSpPr>
          <p:nvPr/>
        </p:nvSpPr>
        <p:spPr bwMode="auto">
          <a:xfrm>
            <a:off x="7750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7725" name="Rectangle 78"/>
          <p:cNvSpPr>
            <a:spLocks noChangeArrowheads="1"/>
          </p:cNvSpPr>
          <p:nvPr/>
        </p:nvSpPr>
        <p:spPr bwMode="auto">
          <a:xfrm>
            <a:off x="8283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7455" name="Rectangle 79"/>
          <p:cNvSpPr>
            <a:spLocks noChangeArrowheads="1"/>
          </p:cNvSpPr>
          <p:nvPr/>
        </p:nvSpPr>
        <p:spPr bwMode="auto">
          <a:xfrm>
            <a:off x="5111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7456" name="Rectangle 80"/>
          <p:cNvSpPr>
            <a:spLocks noChangeArrowheads="1"/>
          </p:cNvSpPr>
          <p:nvPr/>
        </p:nvSpPr>
        <p:spPr bwMode="auto">
          <a:xfrm>
            <a:off x="10445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57457" name="Rectangle 81"/>
          <p:cNvSpPr>
            <a:spLocks noChangeArrowheads="1"/>
          </p:cNvSpPr>
          <p:nvPr/>
        </p:nvSpPr>
        <p:spPr bwMode="auto">
          <a:xfrm>
            <a:off x="15779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grpSp>
        <p:nvGrpSpPr>
          <p:cNvPr id="27729" name="Group 82"/>
          <p:cNvGrpSpPr>
            <a:grpSpLocks/>
          </p:cNvGrpSpPr>
          <p:nvPr/>
        </p:nvGrpSpPr>
        <p:grpSpPr bwMode="auto">
          <a:xfrm>
            <a:off x="685800" y="762000"/>
            <a:ext cx="533400" cy="1616075"/>
            <a:chOff x="432" y="480"/>
            <a:chExt cx="336" cy="1018"/>
          </a:xfrm>
        </p:grpSpPr>
        <p:sp>
          <p:nvSpPr>
            <p:cNvPr id="27741" name="Rectangle 83"/>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7742" name="Text Box 84"/>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27730" name="Group 85"/>
          <p:cNvGrpSpPr>
            <a:grpSpLocks/>
          </p:cNvGrpSpPr>
          <p:nvPr/>
        </p:nvGrpSpPr>
        <p:grpSpPr bwMode="auto">
          <a:xfrm>
            <a:off x="7696200" y="762000"/>
            <a:ext cx="533400" cy="1616075"/>
            <a:chOff x="4848" y="480"/>
            <a:chExt cx="336" cy="1018"/>
          </a:xfrm>
        </p:grpSpPr>
        <p:sp>
          <p:nvSpPr>
            <p:cNvPr id="27739" name="Rectangle 86"/>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7740" name="Text Box 87"/>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27731" name="Group 88"/>
          <p:cNvGrpSpPr>
            <a:grpSpLocks/>
          </p:cNvGrpSpPr>
          <p:nvPr/>
        </p:nvGrpSpPr>
        <p:grpSpPr bwMode="auto">
          <a:xfrm>
            <a:off x="685800" y="5638800"/>
            <a:ext cx="1295400" cy="1066800"/>
            <a:chOff x="432" y="3552"/>
            <a:chExt cx="816" cy="672"/>
          </a:xfrm>
        </p:grpSpPr>
        <p:sp>
          <p:nvSpPr>
            <p:cNvPr id="27737" name="Rectangle 89"/>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27738" name="Text Box 90"/>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27732" name="Group 91"/>
          <p:cNvGrpSpPr>
            <a:grpSpLocks/>
          </p:cNvGrpSpPr>
          <p:nvPr/>
        </p:nvGrpSpPr>
        <p:grpSpPr bwMode="auto">
          <a:xfrm>
            <a:off x="6934200" y="5638800"/>
            <a:ext cx="1295400" cy="1066800"/>
            <a:chOff x="4368" y="3552"/>
            <a:chExt cx="816" cy="672"/>
          </a:xfrm>
        </p:grpSpPr>
        <p:sp>
          <p:nvSpPr>
            <p:cNvPr id="27735" name="Rectangle 92"/>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27736" name="Text Box 93"/>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27733"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sp>
        <p:nvSpPr>
          <p:cNvPr id="357471" name="WordArt 95"/>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61904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471"/>
                                        </p:tgtEl>
                                        <p:attrNameLst>
                                          <p:attrName>style.visibility</p:attrName>
                                        </p:attrNameLst>
                                      </p:cBhvr>
                                      <p:to>
                                        <p:strVal val="visible"/>
                                      </p:to>
                                    </p:set>
                                    <p:anim calcmode="lin" valueType="num">
                                      <p:cBhvr additive="base">
                                        <p:cTn id="7" dur="500" fill="hold"/>
                                        <p:tgtEl>
                                          <p:spTgt spid="357471"/>
                                        </p:tgtEl>
                                        <p:attrNameLst>
                                          <p:attrName>ppt_x</p:attrName>
                                        </p:attrNameLst>
                                      </p:cBhvr>
                                      <p:tavLst>
                                        <p:tav tm="0">
                                          <p:val>
                                            <p:strVal val="0-#ppt_w/2"/>
                                          </p:val>
                                        </p:tav>
                                        <p:tav tm="100000">
                                          <p:val>
                                            <p:strVal val="#ppt_x"/>
                                          </p:val>
                                        </p:tav>
                                      </p:tavLst>
                                    </p:anim>
                                    <p:anim calcmode="lin" valueType="num">
                                      <p:cBhvr additive="base">
                                        <p:cTn id="8" dur="500" fill="hold"/>
                                        <p:tgtEl>
                                          <p:spTgt spid="3574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745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7456">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574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55" grpId="0" build="p" autoUpdateAnimBg="0"/>
      <p:bldP spid="357456" grpId="0" build="p" autoUpdateAnimBg="0"/>
      <p:bldP spid="357457" grpId="0" build="p" autoUpdateAnimBg="0"/>
      <p:bldP spid="35747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382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698" name="Rectangle 3"/>
          <p:cNvSpPr>
            <a:spLocks noChangeArrowheads="1"/>
          </p:cNvSpPr>
          <p:nvPr/>
        </p:nvSpPr>
        <p:spPr bwMode="auto">
          <a:xfrm>
            <a:off x="9159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699" name="Rectangle 4"/>
          <p:cNvSpPr>
            <a:spLocks noChangeArrowheads="1"/>
          </p:cNvSpPr>
          <p:nvPr/>
        </p:nvSpPr>
        <p:spPr bwMode="auto">
          <a:xfrm>
            <a:off x="14493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0" name="Rectangle 5"/>
          <p:cNvSpPr>
            <a:spLocks noChangeArrowheads="1"/>
          </p:cNvSpPr>
          <p:nvPr/>
        </p:nvSpPr>
        <p:spPr bwMode="auto">
          <a:xfrm>
            <a:off x="19827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1" name="Rectangle 6"/>
          <p:cNvSpPr>
            <a:spLocks noChangeArrowheads="1"/>
          </p:cNvSpPr>
          <p:nvPr/>
        </p:nvSpPr>
        <p:spPr bwMode="auto">
          <a:xfrm>
            <a:off x="25161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2" name="Rectangle 7"/>
          <p:cNvSpPr>
            <a:spLocks noChangeArrowheads="1"/>
          </p:cNvSpPr>
          <p:nvPr/>
        </p:nvSpPr>
        <p:spPr bwMode="auto">
          <a:xfrm>
            <a:off x="3049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3" name="Rectangle 8"/>
          <p:cNvSpPr>
            <a:spLocks noChangeArrowheads="1"/>
          </p:cNvSpPr>
          <p:nvPr/>
        </p:nvSpPr>
        <p:spPr bwMode="auto">
          <a:xfrm>
            <a:off x="35829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4" name="Rectangle 9"/>
          <p:cNvSpPr>
            <a:spLocks noChangeArrowheads="1"/>
          </p:cNvSpPr>
          <p:nvPr/>
        </p:nvSpPr>
        <p:spPr bwMode="auto">
          <a:xfrm>
            <a:off x="41163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5" name="Rectangle 10"/>
          <p:cNvSpPr>
            <a:spLocks noChangeArrowheads="1"/>
          </p:cNvSpPr>
          <p:nvPr/>
        </p:nvSpPr>
        <p:spPr bwMode="auto">
          <a:xfrm>
            <a:off x="46497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6" name="Rectangle 11"/>
          <p:cNvSpPr>
            <a:spLocks noChangeArrowheads="1"/>
          </p:cNvSpPr>
          <p:nvPr/>
        </p:nvSpPr>
        <p:spPr bwMode="auto">
          <a:xfrm>
            <a:off x="51831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7" name="Rectangle 12"/>
          <p:cNvSpPr>
            <a:spLocks noChangeArrowheads="1"/>
          </p:cNvSpPr>
          <p:nvPr/>
        </p:nvSpPr>
        <p:spPr bwMode="auto">
          <a:xfrm>
            <a:off x="5716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8" name="Rectangle 13"/>
          <p:cNvSpPr>
            <a:spLocks noChangeArrowheads="1"/>
          </p:cNvSpPr>
          <p:nvPr/>
        </p:nvSpPr>
        <p:spPr bwMode="auto">
          <a:xfrm>
            <a:off x="62499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09" name="Rectangle 14"/>
          <p:cNvSpPr>
            <a:spLocks noChangeArrowheads="1"/>
          </p:cNvSpPr>
          <p:nvPr/>
        </p:nvSpPr>
        <p:spPr bwMode="auto">
          <a:xfrm>
            <a:off x="67833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0" name="Rectangle 15"/>
          <p:cNvSpPr>
            <a:spLocks noChangeArrowheads="1"/>
          </p:cNvSpPr>
          <p:nvPr/>
        </p:nvSpPr>
        <p:spPr bwMode="auto">
          <a:xfrm>
            <a:off x="73167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1" name="Rectangle 16"/>
          <p:cNvSpPr>
            <a:spLocks noChangeArrowheads="1"/>
          </p:cNvSpPr>
          <p:nvPr/>
        </p:nvSpPr>
        <p:spPr bwMode="auto">
          <a:xfrm>
            <a:off x="78501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2" name="Rectangle 17"/>
          <p:cNvSpPr>
            <a:spLocks noChangeArrowheads="1"/>
          </p:cNvSpPr>
          <p:nvPr/>
        </p:nvSpPr>
        <p:spPr bwMode="auto">
          <a:xfrm>
            <a:off x="8383588" y="50292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29713" name="Oval 18"/>
          <p:cNvSpPr>
            <a:spLocks noChangeArrowheads="1"/>
          </p:cNvSpPr>
          <p:nvPr/>
        </p:nvSpPr>
        <p:spPr bwMode="auto">
          <a:xfrm>
            <a:off x="5334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4" name="Oval 19"/>
          <p:cNvSpPr>
            <a:spLocks noChangeArrowheads="1"/>
          </p:cNvSpPr>
          <p:nvPr/>
        </p:nvSpPr>
        <p:spPr bwMode="auto">
          <a:xfrm>
            <a:off x="26670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5" name="Oval 20"/>
          <p:cNvSpPr>
            <a:spLocks noChangeArrowheads="1"/>
          </p:cNvSpPr>
          <p:nvPr/>
        </p:nvSpPr>
        <p:spPr bwMode="auto">
          <a:xfrm>
            <a:off x="37338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6" name="Oval 21"/>
          <p:cNvSpPr>
            <a:spLocks noChangeArrowheads="1"/>
          </p:cNvSpPr>
          <p:nvPr/>
        </p:nvSpPr>
        <p:spPr bwMode="auto">
          <a:xfrm>
            <a:off x="48006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7" name="Oval 22"/>
          <p:cNvSpPr>
            <a:spLocks noChangeArrowheads="1"/>
          </p:cNvSpPr>
          <p:nvPr/>
        </p:nvSpPr>
        <p:spPr bwMode="auto">
          <a:xfrm>
            <a:off x="58674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8" name="Oval 23"/>
          <p:cNvSpPr>
            <a:spLocks noChangeArrowheads="1"/>
          </p:cNvSpPr>
          <p:nvPr/>
        </p:nvSpPr>
        <p:spPr bwMode="auto">
          <a:xfrm>
            <a:off x="69342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19" name="Oval 24"/>
          <p:cNvSpPr>
            <a:spLocks noChangeArrowheads="1"/>
          </p:cNvSpPr>
          <p:nvPr/>
        </p:nvSpPr>
        <p:spPr bwMode="auto">
          <a:xfrm>
            <a:off x="80010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0" name="Oval 25"/>
          <p:cNvSpPr>
            <a:spLocks noChangeArrowheads="1"/>
          </p:cNvSpPr>
          <p:nvPr/>
        </p:nvSpPr>
        <p:spPr bwMode="auto">
          <a:xfrm>
            <a:off x="10668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1" name="Oval 26"/>
          <p:cNvSpPr>
            <a:spLocks noChangeArrowheads="1"/>
          </p:cNvSpPr>
          <p:nvPr/>
        </p:nvSpPr>
        <p:spPr bwMode="auto">
          <a:xfrm>
            <a:off x="32004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2" name="Oval 27"/>
          <p:cNvSpPr>
            <a:spLocks noChangeArrowheads="1"/>
          </p:cNvSpPr>
          <p:nvPr/>
        </p:nvSpPr>
        <p:spPr bwMode="auto">
          <a:xfrm>
            <a:off x="53340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3" name="Oval 28"/>
          <p:cNvSpPr>
            <a:spLocks noChangeArrowheads="1"/>
          </p:cNvSpPr>
          <p:nvPr/>
        </p:nvSpPr>
        <p:spPr bwMode="auto">
          <a:xfrm>
            <a:off x="7467600" y="3200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4" name="Oval 29"/>
          <p:cNvSpPr>
            <a:spLocks noChangeArrowheads="1"/>
          </p:cNvSpPr>
          <p:nvPr/>
        </p:nvSpPr>
        <p:spPr bwMode="auto">
          <a:xfrm>
            <a:off x="2209800" y="2057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5" name="Oval 30"/>
          <p:cNvSpPr>
            <a:spLocks noChangeArrowheads="1"/>
          </p:cNvSpPr>
          <p:nvPr/>
        </p:nvSpPr>
        <p:spPr bwMode="auto">
          <a:xfrm>
            <a:off x="6400800" y="2209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6" name="Oval 31"/>
          <p:cNvSpPr>
            <a:spLocks noChangeArrowheads="1"/>
          </p:cNvSpPr>
          <p:nvPr/>
        </p:nvSpPr>
        <p:spPr bwMode="auto">
          <a:xfrm>
            <a:off x="4343400" y="1066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27" name="Line 32"/>
          <p:cNvSpPr>
            <a:spLocks noChangeShapeType="1"/>
          </p:cNvSpPr>
          <p:nvPr/>
        </p:nvSpPr>
        <p:spPr bwMode="auto">
          <a:xfrm flipH="1">
            <a:off x="2584450" y="13652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28" name="Line 33"/>
          <p:cNvSpPr>
            <a:spLocks noChangeShapeType="1"/>
          </p:cNvSpPr>
          <p:nvPr/>
        </p:nvSpPr>
        <p:spPr bwMode="auto">
          <a:xfrm>
            <a:off x="4794250" y="13652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29" name="Line 34"/>
          <p:cNvSpPr>
            <a:spLocks noChangeShapeType="1"/>
          </p:cNvSpPr>
          <p:nvPr/>
        </p:nvSpPr>
        <p:spPr bwMode="auto">
          <a:xfrm flipH="1">
            <a:off x="1289050" y="24320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0" name="Line 35"/>
          <p:cNvSpPr>
            <a:spLocks noChangeShapeType="1"/>
          </p:cNvSpPr>
          <p:nvPr/>
        </p:nvSpPr>
        <p:spPr bwMode="auto">
          <a:xfrm>
            <a:off x="2660650" y="24320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1" name="Line 36"/>
          <p:cNvSpPr>
            <a:spLocks noChangeShapeType="1"/>
          </p:cNvSpPr>
          <p:nvPr/>
        </p:nvSpPr>
        <p:spPr bwMode="auto">
          <a:xfrm flipH="1">
            <a:off x="57086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2" name="Line 37"/>
          <p:cNvSpPr>
            <a:spLocks noChangeShapeType="1"/>
          </p:cNvSpPr>
          <p:nvPr/>
        </p:nvSpPr>
        <p:spPr bwMode="auto">
          <a:xfrm>
            <a:off x="6851650" y="25082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3" name="Line 38"/>
          <p:cNvSpPr>
            <a:spLocks noChangeShapeType="1"/>
          </p:cNvSpPr>
          <p:nvPr/>
        </p:nvSpPr>
        <p:spPr bwMode="auto">
          <a:xfrm flipH="1">
            <a:off x="755650" y="35750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4" name="Line 39"/>
          <p:cNvSpPr>
            <a:spLocks noChangeShapeType="1"/>
          </p:cNvSpPr>
          <p:nvPr/>
        </p:nvSpPr>
        <p:spPr bwMode="auto">
          <a:xfrm>
            <a:off x="1441450" y="35750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5" name="Line 40"/>
          <p:cNvSpPr>
            <a:spLocks noChangeShapeType="1"/>
          </p:cNvSpPr>
          <p:nvPr/>
        </p:nvSpPr>
        <p:spPr bwMode="auto">
          <a:xfrm flipH="1">
            <a:off x="30416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6" name="Line 41"/>
          <p:cNvSpPr>
            <a:spLocks noChangeShapeType="1"/>
          </p:cNvSpPr>
          <p:nvPr/>
        </p:nvSpPr>
        <p:spPr bwMode="auto">
          <a:xfrm>
            <a:off x="3651250" y="34988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7" name="Line 42"/>
          <p:cNvSpPr>
            <a:spLocks noChangeShapeType="1"/>
          </p:cNvSpPr>
          <p:nvPr/>
        </p:nvSpPr>
        <p:spPr bwMode="auto">
          <a:xfrm flipH="1">
            <a:off x="5099050" y="36512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8" name="Line 43"/>
          <p:cNvSpPr>
            <a:spLocks noChangeShapeType="1"/>
          </p:cNvSpPr>
          <p:nvPr/>
        </p:nvSpPr>
        <p:spPr bwMode="auto">
          <a:xfrm>
            <a:off x="5708650" y="36512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39" name="Line 44"/>
          <p:cNvSpPr>
            <a:spLocks noChangeShapeType="1"/>
          </p:cNvSpPr>
          <p:nvPr/>
        </p:nvSpPr>
        <p:spPr bwMode="auto">
          <a:xfrm flipH="1">
            <a:off x="7080250" y="35750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0" name="Line 45"/>
          <p:cNvSpPr>
            <a:spLocks noChangeShapeType="1"/>
          </p:cNvSpPr>
          <p:nvPr/>
        </p:nvSpPr>
        <p:spPr bwMode="auto">
          <a:xfrm>
            <a:off x="7842250" y="35750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1" name="Line 46"/>
          <p:cNvSpPr>
            <a:spLocks noChangeShapeType="1"/>
          </p:cNvSpPr>
          <p:nvPr/>
        </p:nvSpPr>
        <p:spPr bwMode="auto">
          <a:xfrm flipH="1">
            <a:off x="450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2" name="Line 47"/>
          <p:cNvSpPr>
            <a:spLocks noChangeShapeType="1"/>
          </p:cNvSpPr>
          <p:nvPr/>
        </p:nvSpPr>
        <p:spPr bwMode="auto">
          <a:xfrm flipH="1">
            <a:off x="15176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3" name="Line 48"/>
          <p:cNvSpPr>
            <a:spLocks noChangeShapeType="1"/>
          </p:cNvSpPr>
          <p:nvPr/>
        </p:nvSpPr>
        <p:spPr bwMode="auto">
          <a:xfrm flipH="1">
            <a:off x="2584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4" name="Line 49"/>
          <p:cNvSpPr>
            <a:spLocks noChangeShapeType="1"/>
          </p:cNvSpPr>
          <p:nvPr/>
        </p:nvSpPr>
        <p:spPr bwMode="auto">
          <a:xfrm flipH="1">
            <a:off x="36512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5" name="Line 50"/>
          <p:cNvSpPr>
            <a:spLocks noChangeShapeType="1"/>
          </p:cNvSpPr>
          <p:nvPr/>
        </p:nvSpPr>
        <p:spPr bwMode="auto">
          <a:xfrm flipH="1">
            <a:off x="47180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6" name="Line 51"/>
          <p:cNvSpPr>
            <a:spLocks noChangeShapeType="1"/>
          </p:cNvSpPr>
          <p:nvPr/>
        </p:nvSpPr>
        <p:spPr bwMode="auto">
          <a:xfrm flipH="1">
            <a:off x="5784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7" name="Line 52"/>
          <p:cNvSpPr>
            <a:spLocks noChangeShapeType="1"/>
          </p:cNvSpPr>
          <p:nvPr/>
        </p:nvSpPr>
        <p:spPr bwMode="auto">
          <a:xfrm flipH="1">
            <a:off x="68516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8" name="Line 53"/>
          <p:cNvSpPr>
            <a:spLocks noChangeShapeType="1"/>
          </p:cNvSpPr>
          <p:nvPr/>
        </p:nvSpPr>
        <p:spPr bwMode="auto">
          <a:xfrm>
            <a:off x="831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49" name="Line 54"/>
          <p:cNvSpPr>
            <a:spLocks noChangeShapeType="1"/>
          </p:cNvSpPr>
          <p:nvPr/>
        </p:nvSpPr>
        <p:spPr bwMode="auto">
          <a:xfrm>
            <a:off x="1898650" y="45656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0" name="Line 55"/>
          <p:cNvSpPr>
            <a:spLocks noChangeShapeType="1"/>
          </p:cNvSpPr>
          <p:nvPr/>
        </p:nvSpPr>
        <p:spPr bwMode="auto">
          <a:xfrm>
            <a:off x="2965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1" name="Line 56"/>
          <p:cNvSpPr>
            <a:spLocks noChangeShapeType="1"/>
          </p:cNvSpPr>
          <p:nvPr/>
        </p:nvSpPr>
        <p:spPr bwMode="auto">
          <a:xfrm>
            <a:off x="4108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2" name="Line 57"/>
          <p:cNvSpPr>
            <a:spLocks noChangeShapeType="1"/>
          </p:cNvSpPr>
          <p:nvPr/>
        </p:nvSpPr>
        <p:spPr bwMode="auto">
          <a:xfrm>
            <a:off x="51752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3" name="Line 58"/>
          <p:cNvSpPr>
            <a:spLocks noChangeShapeType="1"/>
          </p:cNvSpPr>
          <p:nvPr/>
        </p:nvSpPr>
        <p:spPr bwMode="auto">
          <a:xfrm>
            <a:off x="62420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4" name="Line 59"/>
          <p:cNvSpPr>
            <a:spLocks noChangeShapeType="1"/>
          </p:cNvSpPr>
          <p:nvPr/>
        </p:nvSpPr>
        <p:spPr bwMode="auto">
          <a:xfrm>
            <a:off x="73088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5" name="Line 60"/>
          <p:cNvSpPr>
            <a:spLocks noChangeShapeType="1"/>
          </p:cNvSpPr>
          <p:nvPr/>
        </p:nvSpPr>
        <p:spPr bwMode="auto">
          <a:xfrm>
            <a:off x="83756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6" name="Line 61"/>
          <p:cNvSpPr>
            <a:spLocks noChangeShapeType="1"/>
          </p:cNvSpPr>
          <p:nvPr/>
        </p:nvSpPr>
        <p:spPr bwMode="auto">
          <a:xfrm flipH="1">
            <a:off x="7918450" y="46418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29757" name="Oval 62"/>
          <p:cNvSpPr>
            <a:spLocks noChangeArrowheads="1"/>
          </p:cNvSpPr>
          <p:nvPr/>
        </p:nvSpPr>
        <p:spPr bwMode="auto">
          <a:xfrm>
            <a:off x="1600200" y="4191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58" name="Rectangle 63"/>
          <p:cNvSpPr>
            <a:spLocks noChangeArrowheads="1"/>
          </p:cNvSpPr>
          <p:nvPr/>
        </p:nvSpPr>
        <p:spPr bwMode="auto">
          <a:xfrm>
            <a:off x="358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9759" name="Rectangle 64"/>
          <p:cNvSpPr>
            <a:spLocks noChangeArrowheads="1"/>
          </p:cNvSpPr>
          <p:nvPr/>
        </p:nvSpPr>
        <p:spPr bwMode="auto">
          <a:xfrm>
            <a:off x="8921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9760" name="Rectangle 65"/>
          <p:cNvSpPr>
            <a:spLocks noChangeArrowheads="1"/>
          </p:cNvSpPr>
          <p:nvPr/>
        </p:nvSpPr>
        <p:spPr bwMode="auto">
          <a:xfrm>
            <a:off x="14255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9761" name="Rectangle 66"/>
          <p:cNvSpPr>
            <a:spLocks noChangeArrowheads="1"/>
          </p:cNvSpPr>
          <p:nvPr/>
        </p:nvSpPr>
        <p:spPr bwMode="auto">
          <a:xfrm>
            <a:off x="19589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29762" name="Rectangle 67"/>
          <p:cNvSpPr>
            <a:spLocks noChangeArrowheads="1"/>
          </p:cNvSpPr>
          <p:nvPr/>
        </p:nvSpPr>
        <p:spPr bwMode="auto">
          <a:xfrm>
            <a:off x="24923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29763" name="Rectangle 68"/>
          <p:cNvSpPr>
            <a:spLocks noChangeArrowheads="1"/>
          </p:cNvSpPr>
          <p:nvPr/>
        </p:nvSpPr>
        <p:spPr bwMode="auto">
          <a:xfrm>
            <a:off x="3025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9764" name="Rectangle 69"/>
          <p:cNvSpPr>
            <a:spLocks noChangeArrowheads="1"/>
          </p:cNvSpPr>
          <p:nvPr/>
        </p:nvSpPr>
        <p:spPr bwMode="auto">
          <a:xfrm>
            <a:off x="35591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29765" name="Rectangle 70"/>
          <p:cNvSpPr>
            <a:spLocks noChangeArrowheads="1"/>
          </p:cNvSpPr>
          <p:nvPr/>
        </p:nvSpPr>
        <p:spPr bwMode="auto">
          <a:xfrm>
            <a:off x="40925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29766" name="Rectangle 71"/>
          <p:cNvSpPr>
            <a:spLocks noChangeArrowheads="1"/>
          </p:cNvSpPr>
          <p:nvPr/>
        </p:nvSpPr>
        <p:spPr bwMode="auto">
          <a:xfrm>
            <a:off x="46259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9767" name="Rectangle 72"/>
          <p:cNvSpPr>
            <a:spLocks noChangeArrowheads="1"/>
          </p:cNvSpPr>
          <p:nvPr/>
        </p:nvSpPr>
        <p:spPr bwMode="auto">
          <a:xfrm>
            <a:off x="51593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29768" name="Rectangle 73"/>
          <p:cNvSpPr>
            <a:spLocks noChangeArrowheads="1"/>
          </p:cNvSpPr>
          <p:nvPr/>
        </p:nvSpPr>
        <p:spPr bwMode="auto">
          <a:xfrm>
            <a:off x="5692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29769" name="Rectangle 74"/>
          <p:cNvSpPr>
            <a:spLocks noChangeArrowheads="1"/>
          </p:cNvSpPr>
          <p:nvPr/>
        </p:nvSpPr>
        <p:spPr bwMode="auto">
          <a:xfrm>
            <a:off x="62261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9770" name="Rectangle 75"/>
          <p:cNvSpPr>
            <a:spLocks noChangeArrowheads="1"/>
          </p:cNvSpPr>
          <p:nvPr/>
        </p:nvSpPr>
        <p:spPr bwMode="auto">
          <a:xfrm>
            <a:off x="67595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9771" name="Rectangle 76"/>
          <p:cNvSpPr>
            <a:spLocks noChangeArrowheads="1"/>
          </p:cNvSpPr>
          <p:nvPr/>
        </p:nvSpPr>
        <p:spPr bwMode="auto">
          <a:xfrm>
            <a:off x="72929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29772" name="Rectangle 77"/>
          <p:cNvSpPr>
            <a:spLocks noChangeArrowheads="1"/>
          </p:cNvSpPr>
          <p:nvPr/>
        </p:nvSpPr>
        <p:spPr bwMode="auto">
          <a:xfrm>
            <a:off x="78263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29773" name="Rectangle 78"/>
          <p:cNvSpPr>
            <a:spLocks noChangeArrowheads="1"/>
          </p:cNvSpPr>
          <p:nvPr/>
        </p:nvSpPr>
        <p:spPr bwMode="auto">
          <a:xfrm>
            <a:off x="8359775" y="497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29774" name="Rectangle 79"/>
          <p:cNvSpPr>
            <a:spLocks noChangeArrowheads="1"/>
          </p:cNvSpPr>
          <p:nvPr/>
        </p:nvSpPr>
        <p:spPr bwMode="auto">
          <a:xfrm>
            <a:off x="5873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29775" name="Rectangle 80"/>
          <p:cNvSpPr>
            <a:spLocks noChangeArrowheads="1"/>
          </p:cNvSpPr>
          <p:nvPr/>
        </p:nvSpPr>
        <p:spPr bwMode="auto">
          <a:xfrm>
            <a:off x="1120775" y="31940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29776" name="Rectangle 81"/>
          <p:cNvSpPr>
            <a:spLocks noChangeArrowheads="1"/>
          </p:cNvSpPr>
          <p:nvPr/>
        </p:nvSpPr>
        <p:spPr bwMode="auto">
          <a:xfrm>
            <a:off x="16541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506" name="Rectangle 82"/>
          <p:cNvSpPr>
            <a:spLocks noChangeArrowheads="1"/>
          </p:cNvSpPr>
          <p:nvPr/>
        </p:nvSpPr>
        <p:spPr bwMode="auto">
          <a:xfrm>
            <a:off x="2263775" y="2081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507" name="Rectangle 83"/>
          <p:cNvSpPr>
            <a:spLocks noChangeArrowheads="1"/>
          </p:cNvSpPr>
          <p:nvPr/>
        </p:nvSpPr>
        <p:spPr bwMode="auto">
          <a:xfrm>
            <a:off x="27209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508" name="Rectangle 84"/>
          <p:cNvSpPr>
            <a:spLocks noChangeArrowheads="1"/>
          </p:cNvSpPr>
          <p:nvPr/>
        </p:nvSpPr>
        <p:spPr bwMode="auto">
          <a:xfrm>
            <a:off x="3254375" y="31940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1</a:t>
            </a:r>
          </a:p>
        </p:txBody>
      </p:sp>
      <p:sp>
        <p:nvSpPr>
          <p:cNvPr id="359509" name="Rectangle 85"/>
          <p:cNvSpPr>
            <a:spLocks noChangeArrowheads="1"/>
          </p:cNvSpPr>
          <p:nvPr/>
        </p:nvSpPr>
        <p:spPr bwMode="auto">
          <a:xfrm>
            <a:off x="3787775" y="4214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29781" name="Rectangle 86"/>
          <p:cNvSpPr>
            <a:spLocks noChangeArrowheads="1"/>
          </p:cNvSpPr>
          <p:nvPr/>
        </p:nvSpPr>
        <p:spPr bwMode="auto">
          <a:xfrm>
            <a:off x="4397375" y="1090613"/>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9782" name="Rectangle 87"/>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29783" name="Group 88"/>
          <p:cNvGrpSpPr>
            <a:grpSpLocks/>
          </p:cNvGrpSpPr>
          <p:nvPr/>
        </p:nvGrpSpPr>
        <p:grpSpPr bwMode="auto">
          <a:xfrm>
            <a:off x="685800" y="762000"/>
            <a:ext cx="533400" cy="1616075"/>
            <a:chOff x="432" y="480"/>
            <a:chExt cx="336" cy="1018"/>
          </a:xfrm>
        </p:grpSpPr>
        <p:sp>
          <p:nvSpPr>
            <p:cNvPr id="29794" name="Rectangle 89"/>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9795" name="Text Box 90"/>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29784" name="Group 91"/>
          <p:cNvGrpSpPr>
            <a:grpSpLocks/>
          </p:cNvGrpSpPr>
          <p:nvPr/>
        </p:nvGrpSpPr>
        <p:grpSpPr bwMode="auto">
          <a:xfrm>
            <a:off x="7696200" y="762000"/>
            <a:ext cx="533400" cy="1616075"/>
            <a:chOff x="4848" y="480"/>
            <a:chExt cx="336" cy="1018"/>
          </a:xfrm>
        </p:grpSpPr>
        <p:sp>
          <p:nvSpPr>
            <p:cNvPr id="29792" name="Rectangle 92"/>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29793" name="Text Box 93"/>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29785" name="Group 94"/>
          <p:cNvGrpSpPr>
            <a:grpSpLocks/>
          </p:cNvGrpSpPr>
          <p:nvPr/>
        </p:nvGrpSpPr>
        <p:grpSpPr bwMode="auto">
          <a:xfrm>
            <a:off x="685800" y="5638800"/>
            <a:ext cx="1295400" cy="1066800"/>
            <a:chOff x="432" y="3552"/>
            <a:chExt cx="816" cy="672"/>
          </a:xfrm>
        </p:grpSpPr>
        <p:sp>
          <p:nvSpPr>
            <p:cNvPr id="29790" name="Rectangle 95"/>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29791" name="Text Box 96"/>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29786" name="Group 97"/>
          <p:cNvGrpSpPr>
            <a:grpSpLocks/>
          </p:cNvGrpSpPr>
          <p:nvPr/>
        </p:nvGrpSpPr>
        <p:grpSpPr bwMode="auto">
          <a:xfrm>
            <a:off x="6934200" y="5638800"/>
            <a:ext cx="1295400" cy="1066800"/>
            <a:chOff x="4368" y="3552"/>
            <a:chExt cx="816" cy="672"/>
          </a:xfrm>
        </p:grpSpPr>
        <p:sp>
          <p:nvSpPr>
            <p:cNvPr id="29788" name="Rectangle 98"/>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29789" name="Text Box 99"/>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29787" name="WordArt 100"/>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21211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950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950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95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506" grpId="0" build="p" autoUpdateAnimBg="0"/>
      <p:bldP spid="359507" grpId="0" build="p" autoUpdateAnimBg="0"/>
      <p:bldP spid="359508" grpId="0" build="p" autoUpdateAnimBg="0"/>
      <p:bldP spid="35950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06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6" name="Rectangle 3"/>
          <p:cNvSpPr>
            <a:spLocks noChangeArrowheads="1"/>
          </p:cNvSpPr>
          <p:nvPr/>
        </p:nvSpPr>
        <p:spPr bwMode="auto">
          <a:xfrm>
            <a:off x="839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7" name="Rectangle 4"/>
          <p:cNvSpPr>
            <a:spLocks noChangeArrowheads="1"/>
          </p:cNvSpPr>
          <p:nvPr/>
        </p:nvSpPr>
        <p:spPr bwMode="auto">
          <a:xfrm>
            <a:off x="1373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8" name="Rectangle 5"/>
          <p:cNvSpPr>
            <a:spLocks noChangeArrowheads="1"/>
          </p:cNvSpPr>
          <p:nvPr/>
        </p:nvSpPr>
        <p:spPr bwMode="auto">
          <a:xfrm>
            <a:off x="1906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49" name="Rectangle 6"/>
          <p:cNvSpPr>
            <a:spLocks noChangeArrowheads="1"/>
          </p:cNvSpPr>
          <p:nvPr/>
        </p:nvSpPr>
        <p:spPr bwMode="auto">
          <a:xfrm>
            <a:off x="2439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0" name="Rectangle 7"/>
          <p:cNvSpPr>
            <a:spLocks noChangeArrowheads="1"/>
          </p:cNvSpPr>
          <p:nvPr/>
        </p:nvSpPr>
        <p:spPr bwMode="auto">
          <a:xfrm>
            <a:off x="2973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1" name="Rectangle 8"/>
          <p:cNvSpPr>
            <a:spLocks noChangeArrowheads="1"/>
          </p:cNvSpPr>
          <p:nvPr/>
        </p:nvSpPr>
        <p:spPr bwMode="auto">
          <a:xfrm>
            <a:off x="3506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2" name="Rectangle 9"/>
          <p:cNvSpPr>
            <a:spLocks noChangeArrowheads="1"/>
          </p:cNvSpPr>
          <p:nvPr/>
        </p:nvSpPr>
        <p:spPr bwMode="auto">
          <a:xfrm>
            <a:off x="4040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3" name="Rectangle 10"/>
          <p:cNvSpPr>
            <a:spLocks noChangeArrowheads="1"/>
          </p:cNvSpPr>
          <p:nvPr/>
        </p:nvSpPr>
        <p:spPr bwMode="auto">
          <a:xfrm>
            <a:off x="4573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4" name="Rectangle 11"/>
          <p:cNvSpPr>
            <a:spLocks noChangeArrowheads="1"/>
          </p:cNvSpPr>
          <p:nvPr/>
        </p:nvSpPr>
        <p:spPr bwMode="auto">
          <a:xfrm>
            <a:off x="5106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5" name="Rectangle 12"/>
          <p:cNvSpPr>
            <a:spLocks noChangeArrowheads="1"/>
          </p:cNvSpPr>
          <p:nvPr/>
        </p:nvSpPr>
        <p:spPr bwMode="auto">
          <a:xfrm>
            <a:off x="5640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6" name="Rectangle 13"/>
          <p:cNvSpPr>
            <a:spLocks noChangeArrowheads="1"/>
          </p:cNvSpPr>
          <p:nvPr/>
        </p:nvSpPr>
        <p:spPr bwMode="auto">
          <a:xfrm>
            <a:off x="61737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7" name="Rectangle 14"/>
          <p:cNvSpPr>
            <a:spLocks noChangeArrowheads="1"/>
          </p:cNvSpPr>
          <p:nvPr/>
        </p:nvSpPr>
        <p:spPr bwMode="auto">
          <a:xfrm>
            <a:off x="67071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8" name="Rectangle 15"/>
          <p:cNvSpPr>
            <a:spLocks noChangeArrowheads="1"/>
          </p:cNvSpPr>
          <p:nvPr/>
        </p:nvSpPr>
        <p:spPr bwMode="auto">
          <a:xfrm>
            <a:off x="72405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59" name="Rectangle 16"/>
          <p:cNvSpPr>
            <a:spLocks noChangeArrowheads="1"/>
          </p:cNvSpPr>
          <p:nvPr/>
        </p:nvSpPr>
        <p:spPr bwMode="auto">
          <a:xfrm>
            <a:off x="77739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60" name="Rectangle 17"/>
          <p:cNvSpPr>
            <a:spLocks noChangeArrowheads="1"/>
          </p:cNvSpPr>
          <p:nvPr/>
        </p:nvSpPr>
        <p:spPr bwMode="auto">
          <a:xfrm>
            <a:off x="8307388" y="51816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1761" name="Oval 18"/>
          <p:cNvSpPr>
            <a:spLocks noChangeArrowheads="1"/>
          </p:cNvSpPr>
          <p:nvPr/>
        </p:nvSpPr>
        <p:spPr bwMode="auto">
          <a:xfrm>
            <a:off x="457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2" name="Oval 19"/>
          <p:cNvSpPr>
            <a:spLocks noChangeArrowheads="1"/>
          </p:cNvSpPr>
          <p:nvPr/>
        </p:nvSpPr>
        <p:spPr bwMode="auto">
          <a:xfrm>
            <a:off x="2590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3" name="Oval 20"/>
          <p:cNvSpPr>
            <a:spLocks noChangeArrowheads="1"/>
          </p:cNvSpPr>
          <p:nvPr/>
        </p:nvSpPr>
        <p:spPr bwMode="auto">
          <a:xfrm>
            <a:off x="36576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4" name="Oval 21"/>
          <p:cNvSpPr>
            <a:spLocks noChangeArrowheads="1"/>
          </p:cNvSpPr>
          <p:nvPr/>
        </p:nvSpPr>
        <p:spPr bwMode="auto">
          <a:xfrm>
            <a:off x="47244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5" name="Oval 22"/>
          <p:cNvSpPr>
            <a:spLocks noChangeArrowheads="1"/>
          </p:cNvSpPr>
          <p:nvPr/>
        </p:nvSpPr>
        <p:spPr bwMode="auto">
          <a:xfrm>
            <a:off x="57912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6" name="Oval 23"/>
          <p:cNvSpPr>
            <a:spLocks noChangeArrowheads="1"/>
          </p:cNvSpPr>
          <p:nvPr/>
        </p:nvSpPr>
        <p:spPr bwMode="auto">
          <a:xfrm>
            <a:off x="6858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7" name="Oval 24"/>
          <p:cNvSpPr>
            <a:spLocks noChangeArrowheads="1"/>
          </p:cNvSpPr>
          <p:nvPr/>
        </p:nvSpPr>
        <p:spPr bwMode="auto">
          <a:xfrm>
            <a:off x="79248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8" name="Oval 25"/>
          <p:cNvSpPr>
            <a:spLocks noChangeArrowheads="1"/>
          </p:cNvSpPr>
          <p:nvPr/>
        </p:nvSpPr>
        <p:spPr bwMode="auto">
          <a:xfrm>
            <a:off x="9906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69" name="Oval 26"/>
          <p:cNvSpPr>
            <a:spLocks noChangeArrowheads="1"/>
          </p:cNvSpPr>
          <p:nvPr/>
        </p:nvSpPr>
        <p:spPr bwMode="auto">
          <a:xfrm>
            <a:off x="31242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0" name="Oval 27"/>
          <p:cNvSpPr>
            <a:spLocks noChangeArrowheads="1"/>
          </p:cNvSpPr>
          <p:nvPr/>
        </p:nvSpPr>
        <p:spPr bwMode="auto">
          <a:xfrm>
            <a:off x="52578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1" name="Oval 28"/>
          <p:cNvSpPr>
            <a:spLocks noChangeArrowheads="1"/>
          </p:cNvSpPr>
          <p:nvPr/>
        </p:nvSpPr>
        <p:spPr bwMode="auto">
          <a:xfrm>
            <a:off x="7391400" y="3352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2" name="Oval 29"/>
          <p:cNvSpPr>
            <a:spLocks noChangeArrowheads="1"/>
          </p:cNvSpPr>
          <p:nvPr/>
        </p:nvSpPr>
        <p:spPr bwMode="auto">
          <a:xfrm>
            <a:off x="2133600" y="22098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3" name="Oval 30"/>
          <p:cNvSpPr>
            <a:spLocks noChangeArrowheads="1"/>
          </p:cNvSpPr>
          <p:nvPr/>
        </p:nvSpPr>
        <p:spPr bwMode="auto">
          <a:xfrm>
            <a:off x="6324600" y="2362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4" name="Oval 31"/>
          <p:cNvSpPr>
            <a:spLocks noChangeArrowheads="1"/>
          </p:cNvSpPr>
          <p:nvPr/>
        </p:nvSpPr>
        <p:spPr bwMode="auto">
          <a:xfrm>
            <a:off x="4267200" y="1219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775" name="Line 32"/>
          <p:cNvSpPr>
            <a:spLocks noChangeShapeType="1"/>
          </p:cNvSpPr>
          <p:nvPr/>
        </p:nvSpPr>
        <p:spPr bwMode="auto">
          <a:xfrm flipH="1">
            <a:off x="2508250" y="15176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6" name="Line 33"/>
          <p:cNvSpPr>
            <a:spLocks noChangeShapeType="1"/>
          </p:cNvSpPr>
          <p:nvPr/>
        </p:nvSpPr>
        <p:spPr bwMode="auto">
          <a:xfrm>
            <a:off x="4718050" y="15176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7" name="Line 34"/>
          <p:cNvSpPr>
            <a:spLocks noChangeShapeType="1"/>
          </p:cNvSpPr>
          <p:nvPr/>
        </p:nvSpPr>
        <p:spPr bwMode="auto">
          <a:xfrm flipH="1">
            <a:off x="1212850" y="25844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8" name="Line 35"/>
          <p:cNvSpPr>
            <a:spLocks noChangeShapeType="1"/>
          </p:cNvSpPr>
          <p:nvPr/>
        </p:nvSpPr>
        <p:spPr bwMode="auto">
          <a:xfrm>
            <a:off x="2584450" y="25844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79" name="Line 36"/>
          <p:cNvSpPr>
            <a:spLocks noChangeShapeType="1"/>
          </p:cNvSpPr>
          <p:nvPr/>
        </p:nvSpPr>
        <p:spPr bwMode="auto">
          <a:xfrm flipH="1">
            <a:off x="5632450" y="27368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0" name="Line 37"/>
          <p:cNvSpPr>
            <a:spLocks noChangeShapeType="1"/>
          </p:cNvSpPr>
          <p:nvPr/>
        </p:nvSpPr>
        <p:spPr bwMode="auto">
          <a:xfrm>
            <a:off x="6775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1" name="Line 38"/>
          <p:cNvSpPr>
            <a:spLocks noChangeShapeType="1"/>
          </p:cNvSpPr>
          <p:nvPr/>
        </p:nvSpPr>
        <p:spPr bwMode="auto">
          <a:xfrm flipH="1">
            <a:off x="6794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2" name="Line 39"/>
          <p:cNvSpPr>
            <a:spLocks noChangeShapeType="1"/>
          </p:cNvSpPr>
          <p:nvPr/>
        </p:nvSpPr>
        <p:spPr bwMode="auto">
          <a:xfrm>
            <a:off x="13652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3" name="Line 40"/>
          <p:cNvSpPr>
            <a:spLocks noChangeShapeType="1"/>
          </p:cNvSpPr>
          <p:nvPr/>
        </p:nvSpPr>
        <p:spPr bwMode="auto">
          <a:xfrm flipH="1">
            <a:off x="2965450" y="38036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4" name="Line 41"/>
          <p:cNvSpPr>
            <a:spLocks noChangeShapeType="1"/>
          </p:cNvSpPr>
          <p:nvPr/>
        </p:nvSpPr>
        <p:spPr bwMode="auto">
          <a:xfrm>
            <a:off x="3575050" y="36512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5" name="Line 42"/>
          <p:cNvSpPr>
            <a:spLocks noChangeShapeType="1"/>
          </p:cNvSpPr>
          <p:nvPr/>
        </p:nvSpPr>
        <p:spPr bwMode="auto">
          <a:xfrm flipH="1">
            <a:off x="50228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6" name="Line 43"/>
          <p:cNvSpPr>
            <a:spLocks noChangeShapeType="1"/>
          </p:cNvSpPr>
          <p:nvPr/>
        </p:nvSpPr>
        <p:spPr bwMode="auto">
          <a:xfrm>
            <a:off x="5632450" y="38036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7" name="Line 44"/>
          <p:cNvSpPr>
            <a:spLocks noChangeShapeType="1"/>
          </p:cNvSpPr>
          <p:nvPr/>
        </p:nvSpPr>
        <p:spPr bwMode="auto">
          <a:xfrm flipH="1">
            <a:off x="7004050" y="37274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8" name="Line 45"/>
          <p:cNvSpPr>
            <a:spLocks noChangeShapeType="1"/>
          </p:cNvSpPr>
          <p:nvPr/>
        </p:nvSpPr>
        <p:spPr bwMode="auto">
          <a:xfrm>
            <a:off x="7766050" y="37274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89" name="Line 46"/>
          <p:cNvSpPr>
            <a:spLocks noChangeShapeType="1"/>
          </p:cNvSpPr>
          <p:nvPr/>
        </p:nvSpPr>
        <p:spPr bwMode="auto">
          <a:xfrm flipH="1">
            <a:off x="374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0" name="Line 47"/>
          <p:cNvSpPr>
            <a:spLocks noChangeShapeType="1"/>
          </p:cNvSpPr>
          <p:nvPr/>
        </p:nvSpPr>
        <p:spPr bwMode="auto">
          <a:xfrm flipH="1">
            <a:off x="1441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1" name="Line 48"/>
          <p:cNvSpPr>
            <a:spLocks noChangeShapeType="1"/>
          </p:cNvSpPr>
          <p:nvPr/>
        </p:nvSpPr>
        <p:spPr bwMode="auto">
          <a:xfrm flipH="1">
            <a:off x="2508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2" name="Line 49"/>
          <p:cNvSpPr>
            <a:spLocks noChangeShapeType="1"/>
          </p:cNvSpPr>
          <p:nvPr/>
        </p:nvSpPr>
        <p:spPr bwMode="auto">
          <a:xfrm flipH="1">
            <a:off x="3575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3" name="Line 50"/>
          <p:cNvSpPr>
            <a:spLocks noChangeShapeType="1"/>
          </p:cNvSpPr>
          <p:nvPr/>
        </p:nvSpPr>
        <p:spPr bwMode="auto">
          <a:xfrm flipH="1">
            <a:off x="4641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4" name="Line 51"/>
          <p:cNvSpPr>
            <a:spLocks noChangeShapeType="1"/>
          </p:cNvSpPr>
          <p:nvPr/>
        </p:nvSpPr>
        <p:spPr bwMode="auto">
          <a:xfrm flipH="1">
            <a:off x="5708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5" name="Line 52"/>
          <p:cNvSpPr>
            <a:spLocks noChangeShapeType="1"/>
          </p:cNvSpPr>
          <p:nvPr/>
        </p:nvSpPr>
        <p:spPr bwMode="auto">
          <a:xfrm flipH="1">
            <a:off x="6775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6" name="Line 53"/>
          <p:cNvSpPr>
            <a:spLocks noChangeShapeType="1"/>
          </p:cNvSpPr>
          <p:nvPr/>
        </p:nvSpPr>
        <p:spPr bwMode="auto">
          <a:xfrm>
            <a:off x="755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7" name="Line 54"/>
          <p:cNvSpPr>
            <a:spLocks noChangeShapeType="1"/>
          </p:cNvSpPr>
          <p:nvPr/>
        </p:nvSpPr>
        <p:spPr bwMode="auto">
          <a:xfrm>
            <a:off x="1822450" y="47180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8" name="Line 55"/>
          <p:cNvSpPr>
            <a:spLocks noChangeShapeType="1"/>
          </p:cNvSpPr>
          <p:nvPr/>
        </p:nvSpPr>
        <p:spPr bwMode="auto">
          <a:xfrm>
            <a:off x="2889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799" name="Line 56"/>
          <p:cNvSpPr>
            <a:spLocks noChangeShapeType="1"/>
          </p:cNvSpPr>
          <p:nvPr/>
        </p:nvSpPr>
        <p:spPr bwMode="auto">
          <a:xfrm>
            <a:off x="403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0" name="Line 57"/>
          <p:cNvSpPr>
            <a:spLocks noChangeShapeType="1"/>
          </p:cNvSpPr>
          <p:nvPr/>
        </p:nvSpPr>
        <p:spPr bwMode="auto">
          <a:xfrm>
            <a:off x="50990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1" name="Line 58"/>
          <p:cNvSpPr>
            <a:spLocks noChangeShapeType="1"/>
          </p:cNvSpPr>
          <p:nvPr/>
        </p:nvSpPr>
        <p:spPr bwMode="auto">
          <a:xfrm>
            <a:off x="61658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2" name="Line 59"/>
          <p:cNvSpPr>
            <a:spLocks noChangeShapeType="1"/>
          </p:cNvSpPr>
          <p:nvPr/>
        </p:nvSpPr>
        <p:spPr bwMode="auto">
          <a:xfrm>
            <a:off x="72326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3" name="Line 60"/>
          <p:cNvSpPr>
            <a:spLocks noChangeShapeType="1"/>
          </p:cNvSpPr>
          <p:nvPr/>
        </p:nvSpPr>
        <p:spPr bwMode="auto">
          <a:xfrm>
            <a:off x="82994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4" name="Line 61"/>
          <p:cNvSpPr>
            <a:spLocks noChangeShapeType="1"/>
          </p:cNvSpPr>
          <p:nvPr/>
        </p:nvSpPr>
        <p:spPr bwMode="auto">
          <a:xfrm flipH="1">
            <a:off x="7842250" y="47942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1805" name="Oval 62"/>
          <p:cNvSpPr>
            <a:spLocks noChangeArrowheads="1"/>
          </p:cNvSpPr>
          <p:nvPr/>
        </p:nvSpPr>
        <p:spPr bwMode="auto">
          <a:xfrm>
            <a:off x="1524000" y="43434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1806" name="Rectangle 63"/>
          <p:cNvSpPr>
            <a:spLocks noChangeArrowheads="1"/>
          </p:cNvSpPr>
          <p:nvPr/>
        </p:nvSpPr>
        <p:spPr bwMode="auto">
          <a:xfrm>
            <a:off x="282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1807" name="Rectangle 64"/>
          <p:cNvSpPr>
            <a:spLocks noChangeArrowheads="1"/>
          </p:cNvSpPr>
          <p:nvPr/>
        </p:nvSpPr>
        <p:spPr bwMode="auto">
          <a:xfrm>
            <a:off x="815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1808" name="Rectangle 65"/>
          <p:cNvSpPr>
            <a:spLocks noChangeArrowheads="1"/>
          </p:cNvSpPr>
          <p:nvPr/>
        </p:nvSpPr>
        <p:spPr bwMode="auto">
          <a:xfrm>
            <a:off x="1349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1809" name="Rectangle 66"/>
          <p:cNvSpPr>
            <a:spLocks noChangeArrowheads="1"/>
          </p:cNvSpPr>
          <p:nvPr/>
        </p:nvSpPr>
        <p:spPr bwMode="auto">
          <a:xfrm>
            <a:off x="1882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1810" name="Rectangle 67"/>
          <p:cNvSpPr>
            <a:spLocks noChangeArrowheads="1"/>
          </p:cNvSpPr>
          <p:nvPr/>
        </p:nvSpPr>
        <p:spPr bwMode="auto">
          <a:xfrm>
            <a:off x="2416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1811" name="Rectangle 68"/>
          <p:cNvSpPr>
            <a:spLocks noChangeArrowheads="1"/>
          </p:cNvSpPr>
          <p:nvPr/>
        </p:nvSpPr>
        <p:spPr bwMode="auto">
          <a:xfrm>
            <a:off x="2949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12" name="Rectangle 69"/>
          <p:cNvSpPr>
            <a:spLocks noChangeArrowheads="1"/>
          </p:cNvSpPr>
          <p:nvPr/>
        </p:nvSpPr>
        <p:spPr bwMode="auto">
          <a:xfrm>
            <a:off x="3482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1813" name="Rectangle 70"/>
          <p:cNvSpPr>
            <a:spLocks noChangeArrowheads="1"/>
          </p:cNvSpPr>
          <p:nvPr/>
        </p:nvSpPr>
        <p:spPr bwMode="auto">
          <a:xfrm>
            <a:off x="4016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1814" name="Rectangle 71"/>
          <p:cNvSpPr>
            <a:spLocks noChangeArrowheads="1"/>
          </p:cNvSpPr>
          <p:nvPr/>
        </p:nvSpPr>
        <p:spPr bwMode="auto">
          <a:xfrm>
            <a:off x="4549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1815" name="Rectangle 72"/>
          <p:cNvSpPr>
            <a:spLocks noChangeArrowheads="1"/>
          </p:cNvSpPr>
          <p:nvPr/>
        </p:nvSpPr>
        <p:spPr bwMode="auto">
          <a:xfrm>
            <a:off x="5083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1816" name="Rectangle 73"/>
          <p:cNvSpPr>
            <a:spLocks noChangeArrowheads="1"/>
          </p:cNvSpPr>
          <p:nvPr/>
        </p:nvSpPr>
        <p:spPr bwMode="auto">
          <a:xfrm>
            <a:off x="5616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1817" name="Rectangle 74"/>
          <p:cNvSpPr>
            <a:spLocks noChangeArrowheads="1"/>
          </p:cNvSpPr>
          <p:nvPr/>
        </p:nvSpPr>
        <p:spPr bwMode="auto">
          <a:xfrm>
            <a:off x="61499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1818" name="Rectangle 75"/>
          <p:cNvSpPr>
            <a:spLocks noChangeArrowheads="1"/>
          </p:cNvSpPr>
          <p:nvPr/>
        </p:nvSpPr>
        <p:spPr bwMode="auto">
          <a:xfrm>
            <a:off x="66833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19" name="Rectangle 76"/>
          <p:cNvSpPr>
            <a:spLocks noChangeArrowheads="1"/>
          </p:cNvSpPr>
          <p:nvPr/>
        </p:nvSpPr>
        <p:spPr bwMode="auto">
          <a:xfrm>
            <a:off x="72167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1820" name="Rectangle 77"/>
          <p:cNvSpPr>
            <a:spLocks noChangeArrowheads="1"/>
          </p:cNvSpPr>
          <p:nvPr/>
        </p:nvSpPr>
        <p:spPr bwMode="auto">
          <a:xfrm>
            <a:off x="77501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21" name="Rectangle 78"/>
          <p:cNvSpPr>
            <a:spLocks noChangeArrowheads="1"/>
          </p:cNvSpPr>
          <p:nvPr/>
        </p:nvSpPr>
        <p:spPr bwMode="auto">
          <a:xfrm>
            <a:off x="8283575" y="5129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1822" name="Rectangle 79"/>
          <p:cNvSpPr>
            <a:spLocks noChangeArrowheads="1"/>
          </p:cNvSpPr>
          <p:nvPr/>
        </p:nvSpPr>
        <p:spPr bwMode="auto">
          <a:xfrm>
            <a:off x="5111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1823" name="Rectangle 80"/>
          <p:cNvSpPr>
            <a:spLocks noChangeArrowheads="1"/>
          </p:cNvSpPr>
          <p:nvPr/>
        </p:nvSpPr>
        <p:spPr bwMode="auto">
          <a:xfrm>
            <a:off x="10445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1824" name="Rectangle 81"/>
          <p:cNvSpPr>
            <a:spLocks noChangeArrowheads="1"/>
          </p:cNvSpPr>
          <p:nvPr/>
        </p:nvSpPr>
        <p:spPr bwMode="auto">
          <a:xfrm>
            <a:off x="15779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1825" name="Rectangle 82"/>
          <p:cNvSpPr>
            <a:spLocks noChangeArrowheads="1"/>
          </p:cNvSpPr>
          <p:nvPr/>
        </p:nvSpPr>
        <p:spPr bwMode="auto">
          <a:xfrm>
            <a:off x="2187575" y="22336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1826" name="Rectangle 83"/>
          <p:cNvSpPr>
            <a:spLocks noChangeArrowheads="1"/>
          </p:cNvSpPr>
          <p:nvPr/>
        </p:nvSpPr>
        <p:spPr bwMode="auto">
          <a:xfrm>
            <a:off x="26447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1827" name="Rectangle 84"/>
          <p:cNvSpPr>
            <a:spLocks noChangeArrowheads="1"/>
          </p:cNvSpPr>
          <p:nvPr/>
        </p:nvSpPr>
        <p:spPr bwMode="auto">
          <a:xfrm>
            <a:off x="31781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1828" name="Rectangle 85"/>
          <p:cNvSpPr>
            <a:spLocks noChangeArrowheads="1"/>
          </p:cNvSpPr>
          <p:nvPr/>
        </p:nvSpPr>
        <p:spPr bwMode="auto">
          <a:xfrm>
            <a:off x="37115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1829" name="Rectangle 86"/>
          <p:cNvSpPr>
            <a:spLocks noChangeArrowheads="1"/>
          </p:cNvSpPr>
          <p:nvPr/>
        </p:nvSpPr>
        <p:spPr bwMode="auto">
          <a:xfrm>
            <a:off x="6378575" y="2386013"/>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361559" name="Rectangle 87"/>
          <p:cNvSpPr>
            <a:spLocks noChangeArrowheads="1"/>
          </p:cNvSpPr>
          <p:nvPr/>
        </p:nvSpPr>
        <p:spPr bwMode="auto">
          <a:xfrm>
            <a:off x="4321175" y="124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61560" name="Rectangle 88"/>
          <p:cNvSpPr>
            <a:spLocks noChangeArrowheads="1"/>
          </p:cNvSpPr>
          <p:nvPr/>
        </p:nvSpPr>
        <p:spPr bwMode="auto">
          <a:xfrm>
            <a:off x="47783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61561" name="Rectangle 89"/>
          <p:cNvSpPr>
            <a:spLocks noChangeArrowheads="1"/>
          </p:cNvSpPr>
          <p:nvPr/>
        </p:nvSpPr>
        <p:spPr bwMode="auto">
          <a:xfrm>
            <a:off x="5311775" y="33464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2</a:t>
            </a:r>
          </a:p>
        </p:txBody>
      </p:sp>
      <p:sp>
        <p:nvSpPr>
          <p:cNvPr id="361562" name="Rectangle 90"/>
          <p:cNvSpPr>
            <a:spLocks noChangeArrowheads="1"/>
          </p:cNvSpPr>
          <p:nvPr/>
        </p:nvSpPr>
        <p:spPr bwMode="auto">
          <a:xfrm>
            <a:off x="5845175" y="43672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1834" name="Rectangle 91"/>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1835" name="Group 92"/>
          <p:cNvGrpSpPr>
            <a:grpSpLocks/>
          </p:cNvGrpSpPr>
          <p:nvPr/>
        </p:nvGrpSpPr>
        <p:grpSpPr bwMode="auto">
          <a:xfrm>
            <a:off x="685800" y="762000"/>
            <a:ext cx="533400" cy="1616075"/>
            <a:chOff x="432" y="480"/>
            <a:chExt cx="336" cy="1018"/>
          </a:xfrm>
        </p:grpSpPr>
        <p:sp>
          <p:nvSpPr>
            <p:cNvPr id="31846" name="Rectangle 93"/>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1847" name="Text Box 94"/>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1836" name="Group 95"/>
          <p:cNvGrpSpPr>
            <a:grpSpLocks/>
          </p:cNvGrpSpPr>
          <p:nvPr/>
        </p:nvGrpSpPr>
        <p:grpSpPr bwMode="auto">
          <a:xfrm>
            <a:off x="7696200" y="762000"/>
            <a:ext cx="533400" cy="1616075"/>
            <a:chOff x="4848" y="480"/>
            <a:chExt cx="336" cy="1018"/>
          </a:xfrm>
        </p:grpSpPr>
        <p:sp>
          <p:nvSpPr>
            <p:cNvPr id="31844" name="Rectangle 96"/>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845" name="Text Box 97"/>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1837" name="Group 98"/>
          <p:cNvGrpSpPr>
            <a:grpSpLocks/>
          </p:cNvGrpSpPr>
          <p:nvPr/>
        </p:nvGrpSpPr>
        <p:grpSpPr bwMode="auto">
          <a:xfrm>
            <a:off x="685800" y="5638800"/>
            <a:ext cx="1295400" cy="1066800"/>
            <a:chOff x="432" y="3552"/>
            <a:chExt cx="816" cy="672"/>
          </a:xfrm>
        </p:grpSpPr>
        <p:sp>
          <p:nvSpPr>
            <p:cNvPr id="31842" name="Rectangle 99"/>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1843" name="Text Box 100"/>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1838" name="Group 101"/>
          <p:cNvGrpSpPr>
            <a:grpSpLocks/>
          </p:cNvGrpSpPr>
          <p:nvPr/>
        </p:nvGrpSpPr>
        <p:grpSpPr bwMode="auto">
          <a:xfrm>
            <a:off x="6934200" y="5638800"/>
            <a:ext cx="1295400" cy="1066800"/>
            <a:chOff x="4368" y="3552"/>
            <a:chExt cx="816" cy="672"/>
          </a:xfrm>
        </p:grpSpPr>
        <p:sp>
          <p:nvSpPr>
            <p:cNvPr id="31840" name="Rectangle 102"/>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1841" name="Text Box 103"/>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1839" name="WordArt 104"/>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435604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5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156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156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1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59" grpId="0" build="p" autoUpdateAnimBg="0"/>
      <p:bldP spid="361560" grpId="0" build="p" autoUpdateAnimBg="0"/>
      <p:bldP spid="361561" grpId="0" build="p" autoUpdateAnimBg="0"/>
      <p:bldP spid="36156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kumimoji="0" lang="en-US" altLang="zh-CN">
                <a:ea typeface="宋体" charset="-122"/>
              </a:rPr>
              <a:t>Disk Characteristics</a:t>
            </a:r>
          </a:p>
        </p:txBody>
      </p:sp>
      <p:sp>
        <p:nvSpPr>
          <p:cNvPr id="349187" name="Rectangle 3"/>
          <p:cNvSpPr>
            <a:spLocks noGrp="1" noChangeArrowheads="1"/>
          </p:cNvSpPr>
          <p:nvPr>
            <p:ph type="body" idx="1"/>
          </p:nvPr>
        </p:nvSpPr>
        <p:spPr>
          <a:xfrm>
            <a:off x="685800" y="4038600"/>
            <a:ext cx="7772400" cy="2362200"/>
          </a:xfrm>
        </p:spPr>
        <p:txBody>
          <a:bodyPr/>
          <a:lstStyle/>
          <a:p>
            <a:pPr>
              <a:lnSpc>
                <a:spcPct val="90000"/>
              </a:lnSpc>
            </a:pPr>
            <a:r>
              <a:rPr kumimoji="0" lang="en-US" altLang="zh-CN" sz="2800">
                <a:ea typeface="宋体" charset="-122"/>
              </a:rPr>
              <a:t>Seek time</a:t>
            </a:r>
          </a:p>
          <a:p>
            <a:pPr lvl="1">
              <a:lnSpc>
                <a:spcPct val="90000"/>
              </a:lnSpc>
            </a:pPr>
            <a:r>
              <a:rPr kumimoji="0" lang="en-US" altLang="zh-CN" sz="2400">
                <a:ea typeface="宋体" charset="-122"/>
              </a:rPr>
              <a:t>Approx. </a:t>
            </a:r>
            <a:r>
              <a:rPr kumimoji="0" lang="en-US" altLang="zh-CN" sz="2400">
                <a:solidFill>
                  <a:schemeClr val="hlink"/>
                </a:solidFill>
                <a:ea typeface="宋体" charset="-122"/>
              </a:rPr>
              <a:t>100,000</a:t>
            </a:r>
            <a:r>
              <a:rPr kumimoji="0" lang="en-US" altLang="zh-CN" sz="2400">
                <a:ea typeface="宋体" charset="-122"/>
              </a:rPr>
              <a:t> arithmetics</a:t>
            </a:r>
          </a:p>
          <a:p>
            <a:pPr>
              <a:lnSpc>
                <a:spcPct val="90000"/>
              </a:lnSpc>
            </a:pPr>
            <a:r>
              <a:rPr kumimoji="0" lang="en-US" altLang="zh-CN" sz="2800">
                <a:ea typeface="宋体" charset="-122"/>
              </a:rPr>
              <a:t>Latency time</a:t>
            </a:r>
          </a:p>
          <a:p>
            <a:pPr lvl="1">
              <a:lnSpc>
                <a:spcPct val="90000"/>
              </a:lnSpc>
            </a:pPr>
            <a:r>
              <a:rPr kumimoji="0" lang="en-US" altLang="zh-CN" sz="2400">
                <a:ea typeface="宋体" charset="-122"/>
              </a:rPr>
              <a:t>Approx. </a:t>
            </a:r>
            <a:r>
              <a:rPr kumimoji="0" lang="en-US" altLang="zh-CN" sz="2400">
                <a:solidFill>
                  <a:schemeClr val="hlink"/>
                </a:solidFill>
                <a:ea typeface="宋体" charset="-122"/>
              </a:rPr>
              <a:t>25,000</a:t>
            </a:r>
            <a:r>
              <a:rPr kumimoji="0" lang="en-US" altLang="zh-CN" sz="2400">
                <a:ea typeface="宋体" charset="-122"/>
              </a:rPr>
              <a:t> arithmetics</a:t>
            </a:r>
          </a:p>
          <a:p>
            <a:pPr>
              <a:lnSpc>
                <a:spcPct val="90000"/>
              </a:lnSpc>
            </a:pPr>
            <a:r>
              <a:rPr kumimoji="0" lang="en-US" altLang="zh-CN" sz="2800">
                <a:ea typeface="宋体" charset="-122"/>
              </a:rPr>
              <a:t>Transfer time</a:t>
            </a:r>
          </a:p>
          <a:p>
            <a:pPr>
              <a:lnSpc>
                <a:spcPct val="90000"/>
              </a:lnSpc>
            </a:pPr>
            <a:r>
              <a:rPr kumimoji="0" lang="en-US" altLang="zh-CN" sz="2800">
                <a:ea typeface="宋体" charset="-122"/>
              </a:rPr>
              <a:t>Data access by block</a:t>
            </a:r>
          </a:p>
        </p:txBody>
      </p:sp>
      <p:grpSp>
        <p:nvGrpSpPr>
          <p:cNvPr id="2" name="Group 4"/>
          <p:cNvGrpSpPr>
            <a:grpSpLocks/>
          </p:cNvGrpSpPr>
          <p:nvPr/>
        </p:nvGrpSpPr>
        <p:grpSpPr bwMode="auto">
          <a:xfrm>
            <a:off x="304800" y="1524000"/>
            <a:ext cx="8458200" cy="2438400"/>
            <a:chOff x="192" y="960"/>
            <a:chExt cx="5328" cy="1536"/>
          </a:xfrm>
        </p:grpSpPr>
        <p:sp>
          <p:nvSpPr>
            <p:cNvPr id="32772" name="Oval 5"/>
            <p:cNvSpPr>
              <a:spLocks noChangeArrowheads="1"/>
            </p:cNvSpPr>
            <p:nvPr/>
          </p:nvSpPr>
          <p:spPr bwMode="auto">
            <a:xfrm>
              <a:off x="2016" y="960"/>
              <a:ext cx="1632" cy="1536"/>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3" name="Oval 6"/>
            <p:cNvSpPr>
              <a:spLocks noChangeArrowheads="1"/>
            </p:cNvSpPr>
            <p:nvPr/>
          </p:nvSpPr>
          <p:spPr bwMode="auto">
            <a:xfrm>
              <a:off x="2304" y="1200"/>
              <a:ext cx="1056" cy="1008"/>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4" name="Oval 7"/>
            <p:cNvSpPr>
              <a:spLocks noChangeArrowheads="1"/>
            </p:cNvSpPr>
            <p:nvPr/>
          </p:nvSpPr>
          <p:spPr bwMode="auto">
            <a:xfrm>
              <a:off x="2544" y="1440"/>
              <a:ext cx="576" cy="576"/>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5" name="Rectangle 8"/>
            <p:cNvSpPr>
              <a:spLocks noChangeArrowheads="1"/>
            </p:cNvSpPr>
            <p:nvPr/>
          </p:nvSpPr>
          <p:spPr bwMode="auto">
            <a:xfrm>
              <a:off x="1584" y="1632"/>
              <a:ext cx="480" cy="24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6" name="Line 9"/>
            <p:cNvSpPr>
              <a:spLocks noChangeShapeType="1"/>
            </p:cNvSpPr>
            <p:nvPr/>
          </p:nvSpPr>
          <p:spPr bwMode="auto">
            <a:xfrm flipH="1">
              <a:off x="672" y="1776"/>
              <a:ext cx="1056"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77" name="Text Box 10"/>
            <p:cNvSpPr txBox="1">
              <a:spLocks noChangeArrowheads="1"/>
            </p:cNvSpPr>
            <p:nvPr/>
          </p:nvSpPr>
          <p:spPr bwMode="auto">
            <a:xfrm>
              <a:off x="4080" y="1104"/>
              <a:ext cx="14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hlink"/>
                  </a:solidFill>
                </a:rPr>
                <a:t>tracks</a:t>
              </a:r>
            </a:p>
          </p:txBody>
        </p:sp>
        <p:sp>
          <p:nvSpPr>
            <p:cNvPr id="32778" name="Text Box 11"/>
            <p:cNvSpPr txBox="1">
              <a:spLocks noChangeArrowheads="1"/>
            </p:cNvSpPr>
            <p:nvPr/>
          </p:nvSpPr>
          <p:spPr bwMode="auto">
            <a:xfrm>
              <a:off x="192" y="960"/>
              <a:ext cx="18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a:solidFill>
                    <a:schemeClr val="hlink"/>
                  </a:solidFill>
                </a:rPr>
                <a:t>read/write head</a:t>
              </a:r>
            </a:p>
          </p:txBody>
        </p:sp>
        <p:sp>
          <p:nvSpPr>
            <p:cNvPr id="32779" name="Line 12"/>
            <p:cNvSpPr>
              <a:spLocks noChangeShapeType="1"/>
            </p:cNvSpPr>
            <p:nvPr/>
          </p:nvSpPr>
          <p:spPr bwMode="auto">
            <a:xfrm>
              <a:off x="1584" y="1296"/>
              <a:ext cx="240" cy="336"/>
            </a:xfrm>
            <a:prstGeom prst="line">
              <a:avLst/>
            </a:prstGeom>
            <a:noFill/>
            <a:ln w="57150">
              <a:solidFill>
                <a:srgbClr val="FF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Line 13"/>
            <p:cNvSpPr>
              <a:spLocks noChangeShapeType="1"/>
            </p:cNvSpPr>
            <p:nvPr/>
          </p:nvSpPr>
          <p:spPr bwMode="auto">
            <a:xfrm flipH="1">
              <a:off x="3360" y="1344"/>
              <a:ext cx="768" cy="336"/>
            </a:xfrm>
            <a:prstGeom prst="line">
              <a:avLst/>
            </a:prstGeom>
            <a:noFill/>
            <a:ln w="57150">
              <a:solidFill>
                <a:srgbClr val="FF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81" name="Line 14"/>
            <p:cNvSpPr>
              <a:spLocks noChangeShapeType="1"/>
            </p:cNvSpPr>
            <p:nvPr/>
          </p:nvSpPr>
          <p:spPr bwMode="auto">
            <a:xfrm flipH="1">
              <a:off x="3552" y="1344"/>
              <a:ext cx="576" cy="0"/>
            </a:xfrm>
            <a:prstGeom prst="line">
              <a:avLst/>
            </a:prstGeom>
            <a:noFill/>
            <a:ln w="57150">
              <a:solidFill>
                <a:srgbClr val="FF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82" name="AutoShape 15"/>
            <p:cNvSpPr>
              <a:spLocks noChangeArrowheads="1"/>
            </p:cNvSpPr>
            <p:nvPr/>
          </p:nvSpPr>
          <p:spPr bwMode="auto">
            <a:xfrm>
              <a:off x="2688" y="1632"/>
              <a:ext cx="288" cy="2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solidFill>
            <a:ln w="12700">
              <a:solidFill>
                <a:schemeClr val="bg1"/>
              </a:solidFill>
              <a:miter lim="800000"/>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0" end="0"/>
                                            </p:txEl>
                                          </p:spTgt>
                                        </p:tgtEl>
                                        <p:attrNameLst>
                                          <p:attrName>style.visibility</p:attrName>
                                        </p:attrNameLst>
                                      </p:cBhvr>
                                      <p:to>
                                        <p:strVal val="visible"/>
                                      </p:to>
                                    </p:set>
                                    <p:anim calcmode="lin" valueType="num">
                                      <p:cBhvr additive="base">
                                        <p:cTn id="13"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1" end="1"/>
                                            </p:txEl>
                                          </p:spTgt>
                                        </p:tgtEl>
                                        <p:attrNameLst>
                                          <p:attrName>style.visibility</p:attrName>
                                        </p:attrNameLst>
                                      </p:cBhvr>
                                      <p:to>
                                        <p:strVal val="visible"/>
                                      </p:to>
                                    </p:set>
                                    <p:anim calcmode="lin" valueType="num">
                                      <p:cBhvr additive="base">
                                        <p:cTn id="19"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2" end="2"/>
                                            </p:txEl>
                                          </p:spTgt>
                                        </p:tgtEl>
                                        <p:attrNameLst>
                                          <p:attrName>style.visibility</p:attrName>
                                        </p:attrNameLst>
                                      </p:cBhvr>
                                      <p:to>
                                        <p:strVal val="visible"/>
                                      </p:to>
                                    </p:set>
                                    <p:anim calcmode="lin" valueType="num">
                                      <p:cBhvr additive="base">
                                        <p:cTn id="25"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3" end="3"/>
                                            </p:txEl>
                                          </p:spTgt>
                                        </p:tgtEl>
                                        <p:attrNameLst>
                                          <p:attrName>style.visibility</p:attrName>
                                        </p:attrNameLst>
                                      </p:cBhvr>
                                      <p:to>
                                        <p:strVal val="visible"/>
                                      </p:to>
                                    </p:set>
                                    <p:anim calcmode="lin" valueType="num">
                                      <p:cBhvr additive="base">
                                        <p:cTn id="31"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4" end="4"/>
                                            </p:txEl>
                                          </p:spTgt>
                                        </p:tgtEl>
                                        <p:attrNameLst>
                                          <p:attrName>style.visibility</p:attrName>
                                        </p:attrNameLst>
                                      </p:cBhvr>
                                      <p:to>
                                        <p:strVal val="visible"/>
                                      </p:to>
                                    </p:set>
                                    <p:anim calcmode="lin" valueType="num">
                                      <p:cBhvr additive="base">
                                        <p:cTn id="37"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5" end="5"/>
                                            </p:txEl>
                                          </p:spTgt>
                                        </p:tgtEl>
                                        <p:attrNameLst>
                                          <p:attrName>style.visibility</p:attrName>
                                        </p:attrNameLst>
                                      </p:cBhvr>
                                      <p:to>
                                        <p:strVal val="visible"/>
                                      </p:to>
                                    </p:set>
                                    <p:anim calcmode="lin" valueType="num">
                                      <p:cBhvr additive="base">
                                        <p:cTn id="43"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3"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4" name="Rectangle 3"/>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5" name="Rectangle 4"/>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6" name="Rectangle 5"/>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7"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8" name="Rectangle 7"/>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799" name="Rectangle 8"/>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0" name="Rectangle 9"/>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1" name="Rectangle 10"/>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2" name="Rectangle 11"/>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3" name="Rectangle 12"/>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4" name="Rectangle 13"/>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5" name="Rectangle 14"/>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6" name="Rectangle 15"/>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7" name="Rectangle 16"/>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8" name="Rectangle 17"/>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3809" name="Oval 18"/>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0" name="Oval 19"/>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1" name="Oval 20"/>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2" name="Oval 21"/>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3" name="Oval 22"/>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4" name="Oval 23"/>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5" name="Oval 24"/>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6" name="Oval 25"/>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7" name="Oval 26"/>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8" name="Oval 27"/>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19" name="Oval 28"/>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0" name="Oval 29"/>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1" name="Oval 30"/>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2" name="Oval 31"/>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23" name="Line 32"/>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4" name="Line 33"/>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5" name="Line 34"/>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6" name="Line 35"/>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7" name="Line 36"/>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8" name="Line 37"/>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29" name="Line 38"/>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0" name="Line 39"/>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1" name="Line 40"/>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2" name="Line 41"/>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3" name="Line 42"/>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4" name="Line 43"/>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5" name="Line 44"/>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6" name="Line 45"/>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7" name="Line 46"/>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8" name="Line 47"/>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39" name="Line 48"/>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0" name="Line 49"/>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1" name="Line 50"/>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2" name="Line 51"/>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3" name="Line 52"/>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4" name="Line 53"/>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5" name="Line 54"/>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6" name="Line 55"/>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7" name="Line 56"/>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8" name="Line 57"/>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49" name="Line 58"/>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0" name="Line 59"/>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1" name="Line 60"/>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2" name="Line 61"/>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3853" name="Oval 62"/>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3854" name="Rectangle 63"/>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3855" name="Rectangle 64"/>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3856" name="Rectangle 65"/>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3857" name="Rectangle 66"/>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58" name="Rectangle 67"/>
          <p:cNvSpPr>
            <a:spLocks noChangeArrowheads="1"/>
          </p:cNvSpPr>
          <p:nvPr/>
        </p:nvSpPr>
        <p:spPr bwMode="auto">
          <a:xfrm>
            <a:off x="2416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3859" name="Rectangle 6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60" name="Rectangle 6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3861" name="Rectangle 70"/>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3862" name="Rectangle 71"/>
          <p:cNvSpPr>
            <a:spLocks noChangeArrowheads="1"/>
          </p:cNvSpPr>
          <p:nvPr/>
        </p:nvSpPr>
        <p:spPr bwMode="auto">
          <a:xfrm>
            <a:off x="4549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3863" name="Rectangle 7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3864" name="Rectangle 7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3865" name="Rectangle 7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3866" name="Rectangle 7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67" name="Rectangle 76"/>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3868" name="Rectangle 7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69" name="Rectangle 7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70" name="Rectangle 7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3871" name="Rectangle 8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3872" name="Rectangle 8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73" name="Rectangle 8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3874" name="Rectangle 8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3875" name="Rectangle 8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3876" name="Rectangle 8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63606" name="Rectangle 8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63607" name="Rectangle 8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63608" name="Rectangle 8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2</a:t>
            </a:r>
          </a:p>
        </p:txBody>
      </p:sp>
      <p:sp>
        <p:nvSpPr>
          <p:cNvPr id="363609" name="Rectangle 8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3881" name="Rectangle 9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3882" name="Rectangle 9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3883" name="Rectangle 9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33884" name="Rectangle 9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3885"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3886" name="Group 95"/>
          <p:cNvGrpSpPr>
            <a:grpSpLocks/>
          </p:cNvGrpSpPr>
          <p:nvPr/>
        </p:nvGrpSpPr>
        <p:grpSpPr bwMode="auto">
          <a:xfrm>
            <a:off x="685800" y="762000"/>
            <a:ext cx="533400" cy="1616075"/>
            <a:chOff x="432" y="480"/>
            <a:chExt cx="336" cy="1018"/>
          </a:xfrm>
        </p:grpSpPr>
        <p:sp>
          <p:nvSpPr>
            <p:cNvPr id="33897" name="Rectangle 96"/>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3898" name="Text Box 97"/>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3887" name="Group 98"/>
          <p:cNvGrpSpPr>
            <a:grpSpLocks/>
          </p:cNvGrpSpPr>
          <p:nvPr/>
        </p:nvGrpSpPr>
        <p:grpSpPr bwMode="auto">
          <a:xfrm>
            <a:off x="7696200" y="762000"/>
            <a:ext cx="533400" cy="1616075"/>
            <a:chOff x="4848" y="480"/>
            <a:chExt cx="336" cy="1018"/>
          </a:xfrm>
        </p:grpSpPr>
        <p:sp>
          <p:nvSpPr>
            <p:cNvPr id="33895"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3896"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3888" name="Group 101"/>
          <p:cNvGrpSpPr>
            <a:grpSpLocks/>
          </p:cNvGrpSpPr>
          <p:nvPr/>
        </p:nvGrpSpPr>
        <p:grpSpPr bwMode="auto">
          <a:xfrm>
            <a:off x="685800" y="5638800"/>
            <a:ext cx="1295400" cy="1066800"/>
            <a:chOff x="432" y="3552"/>
            <a:chExt cx="816" cy="672"/>
          </a:xfrm>
        </p:grpSpPr>
        <p:sp>
          <p:nvSpPr>
            <p:cNvPr id="33893"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3894"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3889" name="Group 104"/>
          <p:cNvGrpSpPr>
            <a:grpSpLocks/>
          </p:cNvGrpSpPr>
          <p:nvPr/>
        </p:nvGrpSpPr>
        <p:grpSpPr bwMode="auto">
          <a:xfrm>
            <a:off x="6934200" y="5638800"/>
            <a:ext cx="1295400" cy="1066800"/>
            <a:chOff x="4368" y="3552"/>
            <a:chExt cx="816" cy="672"/>
          </a:xfrm>
        </p:grpSpPr>
        <p:sp>
          <p:nvSpPr>
            <p:cNvPr id="33891"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3892"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3890" name="WordArt 107"/>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864913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6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60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60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6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606" grpId="0" build="p" autoUpdateAnimBg="0"/>
      <p:bldP spid="363607" grpId="0" build="p" autoUpdateAnimBg="0"/>
      <p:bldP spid="363608" grpId="0" build="p" autoUpdateAnimBg="0"/>
      <p:bldP spid="36360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328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2" name="Rectangle 3"/>
          <p:cNvSpPr>
            <a:spLocks noChangeArrowheads="1"/>
          </p:cNvSpPr>
          <p:nvPr/>
        </p:nvSpPr>
        <p:spPr bwMode="auto">
          <a:xfrm>
            <a:off x="8620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3" name="Rectangle 4"/>
          <p:cNvSpPr>
            <a:spLocks noChangeArrowheads="1"/>
          </p:cNvSpPr>
          <p:nvPr/>
        </p:nvSpPr>
        <p:spPr bwMode="auto">
          <a:xfrm>
            <a:off x="13954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4" name="Rectangle 5"/>
          <p:cNvSpPr>
            <a:spLocks noChangeArrowheads="1"/>
          </p:cNvSpPr>
          <p:nvPr/>
        </p:nvSpPr>
        <p:spPr bwMode="auto">
          <a:xfrm>
            <a:off x="19288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5" name="Rectangle 6"/>
          <p:cNvSpPr>
            <a:spLocks noChangeArrowheads="1"/>
          </p:cNvSpPr>
          <p:nvPr/>
        </p:nvSpPr>
        <p:spPr bwMode="auto">
          <a:xfrm>
            <a:off x="24622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6" name="Rectangle 7"/>
          <p:cNvSpPr>
            <a:spLocks noChangeArrowheads="1"/>
          </p:cNvSpPr>
          <p:nvPr/>
        </p:nvSpPr>
        <p:spPr bwMode="auto">
          <a:xfrm>
            <a:off x="2995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7" name="Rectangle 8"/>
          <p:cNvSpPr>
            <a:spLocks noChangeArrowheads="1"/>
          </p:cNvSpPr>
          <p:nvPr/>
        </p:nvSpPr>
        <p:spPr bwMode="auto">
          <a:xfrm>
            <a:off x="35290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8" name="Rectangle 9"/>
          <p:cNvSpPr>
            <a:spLocks noChangeArrowheads="1"/>
          </p:cNvSpPr>
          <p:nvPr/>
        </p:nvSpPr>
        <p:spPr bwMode="auto">
          <a:xfrm>
            <a:off x="40624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49" name="Rectangle 10"/>
          <p:cNvSpPr>
            <a:spLocks noChangeArrowheads="1"/>
          </p:cNvSpPr>
          <p:nvPr/>
        </p:nvSpPr>
        <p:spPr bwMode="auto">
          <a:xfrm>
            <a:off x="45958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0" name="Rectangle 11"/>
          <p:cNvSpPr>
            <a:spLocks noChangeArrowheads="1"/>
          </p:cNvSpPr>
          <p:nvPr/>
        </p:nvSpPr>
        <p:spPr bwMode="auto">
          <a:xfrm>
            <a:off x="51292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1" name="Rectangle 12"/>
          <p:cNvSpPr>
            <a:spLocks noChangeArrowheads="1"/>
          </p:cNvSpPr>
          <p:nvPr/>
        </p:nvSpPr>
        <p:spPr bwMode="auto">
          <a:xfrm>
            <a:off x="5662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2" name="Rectangle 13"/>
          <p:cNvSpPr>
            <a:spLocks noChangeArrowheads="1"/>
          </p:cNvSpPr>
          <p:nvPr/>
        </p:nvSpPr>
        <p:spPr bwMode="auto">
          <a:xfrm>
            <a:off x="61960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3" name="Rectangle 14"/>
          <p:cNvSpPr>
            <a:spLocks noChangeArrowheads="1"/>
          </p:cNvSpPr>
          <p:nvPr/>
        </p:nvSpPr>
        <p:spPr bwMode="auto">
          <a:xfrm>
            <a:off x="67294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4" name="Rectangle 15"/>
          <p:cNvSpPr>
            <a:spLocks noChangeArrowheads="1"/>
          </p:cNvSpPr>
          <p:nvPr/>
        </p:nvSpPr>
        <p:spPr bwMode="auto">
          <a:xfrm>
            <a:off x="72628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5" name="Rectangle 16"/>
          <p:cNvSpPr>
            <a:spLocks noChangeArrowheads="1"/>
          </p:cNvSpPr>
          <p:nvPr/>
        </p:nvSpPr>
        <p:spPr bwMode="auto">
          <a:xfrm>
            <a:off x="77962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6" name="Rectangle 17"/>
          <p:cNvSpPr>
            <a:spLocks noChangeArrowheads="1"/>
          </p:cNvSpPr>
          <p:nvPr/>
        </p:nvSpPr>
        <p:spPr bwMode="auto">
          <a:xfrm>
            <a:off x="8329613" y="511175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5857" name="Oval 18"/>
          <p:cNvSpPr>
            <a:spLocks noChangeArrowheads="1"/>
          </p:cNvSpPr>
          <p:nvPr/>
        </p:nvSpPr>
        <p:spPr bwMode="auto">
          <a:xfrm>
            <a:off x="4794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58" name="Oval 19"/>
          <p:cNvSpPr>
            <a:spLocks noChangeArrowheads="1"/>
          </p:cNvSpPr>
          <p:nvPr/>
        </p:nvSpPr>
        <p:spPr bwMode="auto">
          <a:xfrm>
            <a:off x="26130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59" name="Oval 20"/>
          <p:cNvSpPr>
            <a:spLocks noChangeArrowheads="1"/>
          </p:cNvSpPr>
          <p:nvPr/>
        </p:nvSpPr>
        <p:spPr bwMode="auto">
          <a:xfrm>
            <a:off x="36798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0" name="Oval 21"/>
          <p:cNvSpPr>
            <a:spLocks noChangeArrowheads="1"/>
          </p:cNvSpPr>
          <p:nvPr/>
        </p:nvSpPr>
        <p:spPr bwMode="auto">
          <a:xfrm>
            <a:off x="47466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1" name="Oval 22"/>
          <p:cNvSpPr>
            <a:spLocks noChangeArrowheads="1"/>
          </p:cNvSpPr>
          <p:nvPr/>
        </p:nvSpPr>
        <p:spPr bwMode="auto">
          <a:xfrm>
            <a:off x="58134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2" name="Oval 23"/>
          <p:cNvSpPr>
            <a:spLocks noChangeArrowheads="1"/>
          </p:cNvSpPr>
          <p:nvPr/>
        </p:nvSpPr>
        <p:spPr bwMode="auto">
          <a:xfrm>
            <a:off x="68802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3" name="Oval 24"/>
          <p:cNvSpPr>
            <a:spLocks noChangeArrowheads="1"/>
          </p:cNvSpPr>
          <p:nvPr/>
        </p:nvSpPr>
        <p:spPr bwMode="auto">
          <a:xfrm>
            <a:off x="79470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4" name="Oval 25"/>
          <p:cNvSpPr>
            <a:spLocks noChangeArrowheads="1"/>
          </p:cNvSpPr>
          <p:nvPr/>
        </p:nvSpPr>
        <p:spPr bwMode="auto">
          <a:xfrm>
            <a:off x="10128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5" name="Oval 26"/>
          <p:cNvSpPr>
            <a:spLocks noChangeArrowheads="1"/>
          </p:cNvSpPr>
          <p:nvPr/>
        </p:nvSpPr>
        <p:spPr bwMode="auto">
          <a:xfrm>
            <a:off x="31464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6" name="Oval 27"/>
          <p:cNvSpPr>
            <a:spLocks noChangeArrowheads="1"/>
          </p:cNvSpPr>
          <p:nvPr/>
        </p:nvSpPr>
        <p:spPr bwMode="auto">
          <a:xfrm>
            <a:off x="52800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7" name="Oval 28"/>
          <p:cNvSpPr>
            <a:spLocks noChangeArrowheads="1"/>
          </p:cNvSpPr>
          <p:nvPr/>
        </p:nvSpPr>
        <p:spPr bwMode="auto">
          <a:xfrm>
            <a:off x="7413625" y="3282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8" name="Oval 29"/>
          <p:cNvSpPr>
            <a:spLocks noChangeArrowheads="1"/>
          </p:cNvSpPr>
          <p:nvPr/>
        </p:nvSpPr>
        <p:spPr bwMode="auto">
          <a:xfrm>
            <a:off x="2155825" y="21399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69" name="Oval 30"/>
          <p:cNvSpPr>
            <a:spLocks noChangeArrowheads="1"/>
          </p:cNvSpPr>
          <p:nvPr/>
        </p:nvSpPr>
        <p:spPr bwMode="auto">
          <a:xfrm>
            <a:off x="6346825" y="2292350"/>
            <a:ext cx="444500" cy="4445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35870" name="Oval 31"/>
          <p:cNvSpPr>
            <a:spLocks noChangeArrowheads="1"/>
          </p:cNvSpPr>
          <p:nvPr/>
        </p:nvSpPr>
        <p:spPr bwMode="auto">
          <a:xfrm>
            <a:off x="4289425" y="11493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871" name="Line 32"/>
          <p:cNvSpPr>
            <a:spLocks noChangeShapeType="1"/>
          </p:cNvSpPr>
          <p:nvPr/>
        </p:nvSpPr>
        <p:spPr bwMode="auto">
          <a:xfrm flipH="1">
            <a:off x="2530475" y="144780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2" name="Line 33"/>
          <p:cNvSpPr>
            <a:spLocks noChangeShapeType="1"/>
          </p:cNvSpPr>
          <p:nvPr/>
        </p:nvSpPr>
        <p:spPr bwMode="auto">
          <a:xfrm>
            <a:off x="4740275" y="144780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3" name="Line 34"/>
          <p:cNvSpPr>
            <a:spLocks noChangeShapeType="1"/>
          </p:cNvSpPr>
          <p:nvPr/>
        </p:nvSpPr>
        <p:spPr bwMode="auto">
          <a:xfrm flipH="1">
            <a:off x="1235075" y="251460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4" name="Line 35"/>
          <p:cNvSpPr>
            <a:spLocks noChangeShapeType="1"/>
          </p:cNvSpPr>
          <p:nvPr/>
        </p:nvSpPr>
        <p:spPr bwMode="auto">
          <a:xfrm>
            <a:off x="2606675" y="25146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5" name="Line 36"/>
          <p:cNvSpPr>
            <a:spLocks noChangeShapeType="1"/>
          </p:cNvSpPr>
          <p:nvPr/>
        </p:nvSpPr>
        <p:spPr bwMode="auto">
          <a:xfrm flipH="1">
            <a:off x="5654675" y="266700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6" name="Line 37"/>
          <p:cNvSpPr>
            <a:spLocks noChangeShapeType="1"/>
          </p:cNvSpPr>
          <p:nvPr/>
        </p:nvSpPr>
        <p:spPr bwMode="auto">
          <a:xfrm>
            <a:off x="6797675" y="259080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7" name="Line 38"/>
          <p:cNvSpPr>
            <a:spLocks noChangeShapeType="1"/>
          </p:cNvSpPr>
          <p:nvPr/>
        </p:nvSpPr>
        <p:spPr bwMode="auto">
          <a:xfrm flipH="1">
            <a:off x="701675" y="365760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8" name="Line 39"/>
          <p:cNvSpPr>
            <a:spLocks noChangeShapeType="1"/>
          </p:cNvSpPr>
          <p:nvPr/>
        </p:nvSpPr>
        <p:spPr bwMode="auto">
          <a:xfrm>
            <a:off x="1387475" y="365760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79" name="Line 40"/>
          <p:cNvSpPr>
            <a:spLocks noChangeShapeType="1"/>
          </p:cNvSpPr>
          <p:nvPr/>
        </p:nvSpPr>
        <p:spPr bwMode="auto">
          <a:xfrm flipH="1">
            <a:off x="2987675" y="373380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0" name="Line 41"/>
          <p:cNvSpPr>
            <a:spLocks noChangeShapeType="1"/>
          </p:cNvSpPr>
          <p:nvPr/>
        </p:nvSpPr>
        <p:spPr bwMode="auto">
          <a:xfrm>
            <a:off x="3597275" y="358140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1" name="Line 42"/>
          <p:cNvSpPr>
            <a:spLocks noChangeShapeType="1"/>
          </p:cNvSpPr>
          <p:nvPr/>
        </p:nvSpPr>
        <p:spPr bwMode="auto">
          <a:xfrm flipH="1">
            <a:off x="5045075" y="373380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2" name="Line 43"/>
          <p:cNvSpPr>
            <a:spLocks noChangeShapeType="1"/>
          </p:cNvSpPr>
          <p:nvPr/>
        </p:nvSpPr>
        <p:spPr bwMode="auto">
          <a:xfrm>
            <a:off x="5654675" y="373380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3" name="Line 44"/>
          <p:cNvSpPr>
            <a:spLocks noChangeShapeType="1"/>
          </p:cNvSpPr>
          <p:nvPr/>
        </p:nvSpPr>
        <p:spPr bwMode="auto">
          <a:xfrm flipH="1">
            <a:off x="7026275" y="365760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4" name="Line 45"/>
          <p:cNvSpPr>
            <a:spLocks noChangeShapeType="1"/>
          </p:cNvSpPr>
          <p:nvPr/>
        </p:nvSpPr>
        <p:spPr bwMode="auto">
          <a:xfrm>
            <a:off x="7788275" y="365760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5" name="Line 46"/>
          <p:cNvSpPr>
            <a:spLocks noChangeShapeType="1"/>
          </p:cNvSpPr>
          <p:nvPr/>
        </p:nvSpPr>
        <p:spPr bwMode="auto">
          <a:xfrm flipH="1">
            <a:off x="396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6" name="Line 47"/>
          <p:cNvSpPr>
            <a:spLocks noChangeShapeType="1"/>
          </p:cNvSpPr>
          <p:nvPr/>
        </p:nvSpPr>
        <p:spPr bwMode="auto">
          <a:xfrm flipH="1">
            <a:off x="14636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7" name="Line 48"/>
          <p:cNvSpPr>
            <a:spLocks noChangeShapeType="1"/>
          </p:cNvSpPr>
          <p:nvPr/>
        </p:nvSpPr>
        <p:spPr bwMode="auto">
          <a:xfrm flipH="1">
            <a:off x="2530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8" name="Line 49"/>
          <p:cNvSpPr>
            <a:spLocks noChangeShapeType="1"/>
          </p:cNvSpPr>
          <p:nvPr/>
        </p:nvSpPr>
        <p:spPr bwMode="auto">
          <a:xfrm flipH="1">
            <a:off x="35972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89" name="Line 50"/>
          <p:cNvSpPr>
            <a:spLocks noChangeShapeType="1"/>
          </p:cNvSpPr>
          <p:nvPr/>
        </p:nvSpPr>
        <p:spPr bwMode="auto">
          <a:xfrm flipH="1">
            <a:off x="46640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0" name="Line 51"/>
          <p:cNvSpPr>
            <a:spLocks noChangeShapeType="1"/>
          </p:cNvSpPr>
          <p:nvPr/>
        </p:nvSpPr>
        <p:spPr bwMode="auto">
          <a:xfrm flipH="1">
            <a:off x="5730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1" name="Line 52"/>
          <p:cNvSpPr>
            <a:spLocks noChangeShapeType="1"/>
          </p:cNvSpPr>
          <p:nvPr/>
        </p:nvSpPr>
        <p:spPr bwMode="auto">
          <a:xfrm flipH="1">
            <a:off x="67976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2" name="Line 53"/>
          <p:cNvSpPr>
            <a:spLocks noChangeShapeType="1"/>
          </p:cNvSpPr>
          <p:nvPr/>
        </p:nvSpPr>
        <p:spPr bwMode="auto">
          <a:xfrm>
            <a:off x="777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3" name="Line 54"/>
          <p:cNvSpPr>
            <a:spLocks noChangeShapeType="1"/>
          </p:cNvSpPr>
          <p:nvPr/>
        </p:nvSpPr>
        <p:spPr bwMode="auto">
          <a:xfrm>
            <a:off x="1844675" y="464820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4" name="Line 55"/>
          <p:cNvSpPr>
            <a:spLocks noChangeShapeType="1"/>
          </p:cNvSpPr>
          <p:nvPr/>
        </p:nvSpPr>
        <p:spPr bwMode="auto">
          <a:xfrm>
            <a:off x="2911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5" name="Line 56"/>
          <p:cNvSpPr>
            <a:spLocks noChangeShapeType="1"/>
          </p:cNvSpPr>
          <p:nvPr/>
        </p:nvSpPr>
        <p:spPr bwMode="auto">
          <a:xfrm>
            <a:off x="4054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6" name="Line 57"/>
          <p:cNvSpPr>
            <a:spLocks noChangeShapeType="1"/>
          </p:cNvSpPr>
          <p:nvPr/>
        </p:nvSpPr>
        <p:spPr bwMode="auto">
          <a:xfrm>
            <a:off x="51212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7" name="Line 58"/>
          <p:cNvSpPr>
            <a:spLocks noChangeShapeType="1"/>
          </p:cNvSpPr>
          <p:nvPr/>
        </p:nvSpPr>
        <p:spPr bwMode="auto">
          <a:xfrm>
            <a:off x="61880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8" name="Line 59"/>
          <p:cNvSpPr>
            <a:spLocks noChangeShapeType="1"/>
          </p:cNvSpPr>
          <p:nvPr/>
        </p:nvSpPr>
        <p:spPr bwMode="auto">
          <a:xfrm>
            <a:off x="72548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899" name="Line 60"/>
          <p:cNvSpPr>
            <a:spLocks noChangeShapeType="1"/>
          </p:cNvSpPr>
          <p:nvPr/>
        </p:nvSpPr>
        <p:spPr bwMode="auto">
          <a:xfrm>
            <a:off x="83216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900" name="Line 61"/>
          <p:cNvSpPr>
            <a:spLocks noChangeShapeType="1"/>
          </p:cNvSpPr>
          <p:nvPr/>
        </p:nvSpPr>
        <p:spPr bwMode="auto">
          <a:xfrm flipH="1">
            <a:off x="7864475" y="472440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5901" name="Oval 62"/>
          <p:cNvSpPr>
            <a:spLocks noChangeArrowheads="1"/>
          </p:cNvSpPr>
          <p:nvPr/>
        </p:nvSpPr>
        <p:spPr bwMode="auto">
          <a:xfrm>
            <a:off x="1546225" y="427355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5902" name="Rectangle 63"/>
          <p:cNvSpPr>
            <a:spLocks noChangeArrowheads="1"/>
          </p:cNvSpPr>
          <p:nvPr/>
        </p:nvSpPr>
        <p:spPr bwMode="auto">
          <a:xfrm>
            <a:off x="304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903" name="Rectangle 64"/>
          <p:cNvSpPr>
            <a:spLocks noChangeArrowheads="1"/>
          </p:cNvSpPr>
          <p:nvPr/>
        </p:nvSpPr>
        <p:spPr bwMode="auto">
          <a:xfrm>
            <a:off x="8382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04" name="Rectangle 65"/>
          <p:cNvSpPr>
            <a:spLocks noChangeArrowheads="1"/>
          </p:cNvSpPr>
          <p:nvPr/>
        </p:nvSpPr>
        <p:spPr bwMode="auto">
          <a:xfrm>
            <a:off x="13716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5905" name="Rectangle 66"/>
          <p:cNvSpPr>
            <a:spLocks noChangeArrowheads="1"/>
          </p:cNvSpPr>
          <p:nvPr/>
        </p:nvSpPr>
        <p:spPr bwMode="auto">
          <a:xfrm>
            <a:off x="19050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06" name="Rectangle 67"/>
          <p:cNvSpPr>
            <a:spLocks noChangeArrowheads="1"/>
          </p:cNvSpPr>
          <p:nvPr/>
        </p:nvSpPr>
        <p:spPr bwMode="auto">
          <a:xfrm>
            <a:off x="24384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5907" name="Rectangle 68"/>
          <p:cNvSpPr>
            <a:spLocks noChangeArrowheads="1"/>
          </p:cNvSpPr>
          <p:nvPr/>
        </p:nvSpPr>
        <p:spPr bwMode="auto">
          <a:xfrm>
            <a:off x="2971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08" name="Rectangle 69"/>
          <p:cNvSpPr>
            <a:spLocks noChangeArrowheads="1"/>
          </p:cNvSpPr>
          <p:nvPr/>
        </p:nvSpPr>
        <p:spPr bwMode="auto">
          <a:xfrm>
            <a:off x="35052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5909" name="Rectangle 70"/>
          <p:cNvSpPr>
            <a:spLocks noChangeArrowheads="1"/>
          </p:cNvSpPr>
          <p:nvPr/>
        </p:nvSpPr>
        <p:spPr bwMode="auto">
          <a:xfrm>
            <a:off x="40386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10" name="Rectangle 71"/>
          <p:cNvSpPr>
            <a:spLocks noChangeArrowheads="1"/>
          </p:cNvSpPr>
          <p:nvPr/>
        </p:nvSpPr>
        <p:spPr bwMode="auto">
          <a:xfrm>
            <a:off x="45720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5911" name="Rectangle 72"/>
          <p:cNvSpPr>
            <a:spLocks noChangeArrowheads="1"/>
          </p:cNvSpPr>
          <p:nvPr/>
        </p:nvSpPr>
        <p:spPr bwMode="auto">
          <a:xfrm>
            <a:off x="51054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5912" name="Rectangle 73"/>
          <p:cNvSpPr>
            <a:spLocks noChangeArrowheads="1"/>
          </p:cNvSpPr>
          <p:nvPr/>
        </p:nvSpPr>
        <p:spPr bwMode="auto">
          <a:xfrm>
            <a:off x="5638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5913" name="Rectangle 74"/>
          <p:cNvSpPr>
            <a:spLocks noChangeArrowheads="1"/>
          </p:cNvSpPr>
          <p:nvPr/>
        </p:nvSpPr>
        <p:spPr bwMode="auto">
          <a:xfrm>
            <a:off x="61722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914" name="Rectangle 75"/>
          <p:cNvSpPr>
            <a:spLocks noChangeArrowheads="1"/>
          </p:cNvSpPr>
          <p:nvPr/>
        </p:nvSpPr>
        <p:spPr bwMode="auto">
          <a:xfrm>
            <a:off x="67056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15" name="Rectangle 76"/>
          <p:cNvSpPr>
            <a:spLocks noChangeArrowheads="1"/>
          </p:cNvSpPr>
          <p:nvPr/>
        </p:nvSpPr>
        <p:spPr bwMode="auto">
          <a:xfrm>
            <a:off x="72390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5916" name="Rectangle 77"/>
          <p:cNvSpPr>
            <a:spLocks noChangeArrowheads="1"/>
          </p:cNvSpPr>
          <p:nvPr/>
        </p:nvSpPr>
        <p:spPr bwMode="auto">
          <a:xfrm>
            <a:off x="77724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17" name="Rectangle 78"/>
          <p:cNvSpPr>
            <a:spLocks noChangeArrowheads="1"/>
          </p:cNvSpPr>
          <p:nvPr/>
        </p:nvSpPr>
        <p:spPr bwMode="auto">
          <a:xfrm>
            <a:off x="8305800" y="5059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18" name="Rectangle 79"/>
          <p:cNvSpPr>
            <a:spLocks noChangeArrowheads="1"/>
          </p:cNvSpPr>
          <p:nvPr/>
        </p:nvSpPr>
        <p:spPr bwMode="auto">
          <a:xfrm>
            <a:off x="5334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5919" name="Rectangle 80"/>
          <p:cNvSpPr>
            <a:spLocks noChangeArrowheads="1"/>
          </p:cNvSpPr>
          <p:nvPr/>
        </p:nvSpPr>
        <p:spPr bwMode="auto">
          <a:xfrm>
            <a:off x="10668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5920" name="Rectangle 81"/>
          <p:cNvSpPr>
            <a:spLocks noChangeArrowheads="1"/>
          </p:cNvSpPr>
          <p:nvPr/>
        </p:nvSpPr>
        <p:spPr bwMode="auto">
          <a:xfrm>
            <a:off x="16002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21" name="Rectangle 82"/>
          <p:cNvSpPr>
            <a:spLocks noChangeArrowheads="1"/>
          </p:cNvSpPr>
          <p:nvPr/>
        </p:nvSpPr>
        <p:spPr bwMode="auto">
          <a:xfrm>
            <a:off x="2209800" y="21637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5922" name="Rectangle 83"/>
          <p:cNvSpPr>
            <a:spLocks noChangeArrowheads="1"/>
          </p:cNvSpPr>
          <p:nvPr/>
        </p:nvSpPr>
        <p:spPr bwMode="auto">
          <a:xfrm>
            <a:off x="26670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23" name="Rectangle 84"/>
          <p:cNvSpPr>
            <a:spLocks noChangeArrowheads="1"/>
          </p:cNvSpPr>
          <p:nvPr/>
        </p:nvSpPr>
        <p:spPr bwMode="auto">
          <a:xfrm>
            <a:off x="32004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5924" name="Rectangle 85"/>
          <p:cNvSpPr>
            <a:spLocks noChangeArrowheads="1"/>
          </p:cNvSpPr>
          <p:nvPr/>
        </p:nvSpPr>
        <p:spPr bwMode="auto">
          <a:xfrm>
            <a:off x="37338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5925" name="Rectangle 86"/>
          <p:cNvSpPr>
            <a:spLocks noChangeArrowheads="1"/>
          </p:cNvSpPr>
          <p:nvPr/>
        </p:nvSpPr>
        <p:spPr bwMode="auto">
          <a:xfrm>
            <a:off x="6400800" y="23161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5926" name="Rectangle 87"/>
          <p:cNvSpPr>
            <a:spLocks noChangeArrowheads="1"/>
          </p:cNvSpPr>
          <p:nvPr/>
        </p:nvSpPr>
        <p:spPr bwMode="auto">
          <a:xfrm>
            <a:off x="69342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5927" name="Rectangle 88"/>
          <p:cNvSpPr>
            <a:spLocks noChangeArrowheads="1"/>
          </p:cNvSpPr>
          <p:nvPr/>
        </p:nvSpPr>
        <p:spPr bwMode="auto">
          <a:xfrm>
            <a:off x="74676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35928" name="Rectangle 89"/>
          <p:cNvSpPr>
            <a:spLocks noChangeArrowheads="1"/>
          </p:cNvSpPr>
          <p:nvPr/>
        </p:nvSpPr>
        <p:spPr bwMode="auto">
          <a:xfrm>
            <a:off x="80010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5929" name="Rectangle 90"/>
          <p:cNvSpPr>
            <a:spLocks noChangeArrowheads="1"/>
          </p:cNvSpPr>
          <p:nvPr/>
        </p:nvSpPr>
        <p:spPr bwMode="auto">
          <a:xfrm>
            <a:off x="4343400" y="11731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5930" name="Rectangle 91"/>
          <p:cNvSpPr>
            <a:spLocks noChangeArrowheads="1"/>
          </p:cNvSpPr>
          <p:nvPr/>
        </p:nvSpPr>
        <p:spPr bwMode="auto">
          <a:xfrm>
            <a:off x="48006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5931" name="Rectangle 92"/>
          <p:cNvSpPr>
            <a:spLocks noChangeArrowheads="1"/>
          </p:cNvSpPr>
          <p:nvPr/>
        </p:nvSpPr>
        <p:spPr bwMode="auto">
          <a:xfrm>
            <a:off x="5334000" y="327660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35932" name="Rectangle 93"/>
          <p:cNvSpPr>
            <a:spLocks noChangeArrowheads="1"/>
          </p:cNvSpPr>
          <p:nvPr/>
        </p:nvSpPr>
        <p:spPr bwMode="auto">
          <a:xfrm>
            <a:off x="5867400" y="429736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5933"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5934" name="Group 95"/>
          <p:cNvGrpSpPr>
            <a:grpSpLocks/>
          </p:cNvGrpSpPr>
          <p:nvPr/>
        </p:nvGrpSpPr>
        <p:grpSpPr bwMode="auto">
          <a:xfrm>
            <a:off x="685800" y="762000"/>
            <a:ext cx="533400" cy="1616075"/>
            <a:chOff x="432" y="480"/>
            <a:chExt cx="336" cy="1018"/>
          </a:xfrm>
        </p:grpSpPr>
        <p:sp>
          <p:nvSpPr>
            <p:cNvPr id="35945" name="Rectangle 96"/>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5946" name="Text Box 97"/>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5935" name="Group 98"/>
          <p:cNvGrpSpPr>
            <a:grpSpLocks/>
          </p:cNvGrpSpPr>
          <p:nvPr/>
        </p:nvGrpSpPr>
        <p:grpSpPr bwMode="auto">
          <a:xfrm>
            <a:off x="7696200" y="762000"/>
            <a:ext cx="533400" cy="1616075"/>
            <a:chOff x="4848" y="480"/>
            <a:chExt cx="336" cy="1018"/>
          </a:xfrm>
        </p:grpSpPr>
        <p:sp>
          <p:nvSpPr>
            <p:cNvPr id="35943"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5944"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5936" name="Group 101"/>
          <p:cNvGrpSpPr>
            <a:grpSpLocks/>
          </p:cNvGrpSpPr>
          <p:nvPr/>
        </p:nvGrpSpPr>
        <p:grpSpPr bwMode="auto">
          <a:xfrm>
            <a:off x="685800" y="5638800"/>
            <a:ext cx="1295400" cy="1066800"/>
            <a:chOff x="432" y="3552"/>
            <a:chExt cx="816" cy="672"/>
          </a:xfrm>
        </p:grpSpPr>
        <p:sp>
          <p:nvSpPr>
            <p:cNvPr id="35941"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5942"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5937" name="Group 104"/>
          <p:cNvGrpSpPr>
            <a:grpSpLocks/>
          </p:cNvGrpSpPr>
          <p:nvPr/>
        </p:nvGrpSpPr>
        <p:grpSpPr bwMode="auto">
          <a:xfrm>
            <a:off x="6934200" y="5638800"/>
            <a:ext cx="1295400" cy="1066800"/>
            <a:chOff x="4368" y="3552"/>
            <a:chExt cx="816" cy="672"/>
          </a:xfrm>
        </p:grpSpPr>
        <p:sp>
          <p:nvSpPr>
            <p:cNvPr id="35939"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5940"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5938" name="WordArt 107"/>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3876674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0" name="Rectangle 3"/>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1" name="Rectangle 4"/>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2" name="Rectangle 5"/>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3"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4" name="Rectangle 7"/>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5" name="Rectangle 8"/>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6" name="Rectangle 9"/>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7" name="Rectangle 10"/>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8" name="Rectangle 11"/>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899" name="Rectangle 12"/>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0" name="Rectangle 13"/>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1" name="Rectangle 14"/>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2" name="Rectangle 15"/>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3" name="Rectangle 16"/>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4" name="Rectangle 17"/>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7905" name="Oval 18"/>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6" name="Oval 19"/>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7" name="Oval 20"/>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8" name="Oval 21"/>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09" name="Oval 22"/>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0" name="Oval 23"/>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1" name="Oval 24"/>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2" name="Oval 25"/>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3" name="Oval 26"/>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4" name="Oval 27"/>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5" name="Oval 28"/>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6" name="Oval 29"/>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7" name="Oval 30"/>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18" name="Oval 31"/>
          <p:cNvSpPr>
            <a:spLocks noChangeArrowheads="1"/>
          </p:cNvSpPr>
          <p:nvPr/>
        </p:nvSpPr>
        <p:spPr bwMode="auto">
          <a:xfrm>
            <a:off x="4267200" y="1143000"/>
            <a:ext cx="444500" cy="444500"/>
          </a:xfrm>
          <a:prstGeom prst="ellipse">
            <a:avLst/>
          </a:prstGeom>
          <a:solidFill>
            <a:srgbClr val="FFCC00"/>
          </a:solidFill>
          <a:ln w="12700">
            <a:solidFill>
              <a:schemeClr val="tx1"/>
            </a:solidFill>
            <a:round/>
            <a:headEnd/>
            <a:tailEnd/>
          </a:ln>
        </p:spPr>
        <p:txBody>
          <a:bodyPr wrap="none" anchor="ctr"/>
          <a:lstStyle/>
          <a:p>
            <a:endParaRPr lang="en-US"/>
          </a:p>
        </p:txBody>
      </p:sp>
      <p:sp>
        <p:nvSpPr>
          <p:cNvPr id="37919" name="Line 32"/>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0" name="Line 33"/>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1" name="Line 34"/>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2" name="Line 35"/>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3" name="Line 36"/>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4" name="Line 37"/>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5" name="Line 38"/>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6" name="Line 39"/>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7" name="Line 40"/>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8" name="Line 41"/>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29" name="Line 42"/>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0" name="Line 43"/>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1" name="Line 44"/>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2" name="Line 45"/>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3" name="Line 46"/>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4" name="Line 47"/>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5" name="Line 48"/>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6" name="Line 49"/>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7" name="Line 50"/>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8" name="Line 51"/>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39" name="Line 52"/>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0" name="Line 53"/>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1" name="Line 54"/>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2" name="Line 55"/>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3" name="Line 56"/>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4" name="Line 57"/>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5" name="Line 58"/>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6" name="Line 59"/>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7" name="Line 60"/>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8" name="Line 61"/>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949" name="Oval 62"/>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7950" name="Rectangle 63"/>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7951" name="Rectangle 64"/>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7952" name="Rectangle 65"/>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7953" name="Rectangle 66"/>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54" name="Rectangle 67"/>
          <p:cNvSpPr>
            <a:spLocks noChangeArrowheads="1"/>
          </p:cNvSpPr>
          <p:nvPr/>
        </p:nvSpPr>
        <p:spPr bwMode="auto">
          <a:xfrm>
            <a:off x="2416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7955" name="Rectangle 6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56" name="Rectangle 6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7957" name="Rectangle 70"/>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7958" name="Rectangle 71"/>
          <p:cNvSpPr>
            <a:spLocks noChangeArrowheads="1"/>
          </p:cNvSpPr>
          <p:nvPr/>
        </p:nvSpPr>
        <p:spPr bwMode="auto">
          <a:xfrm>
            <a:off x="4549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59" name="Rectangle 7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7960" name="Rectangle 7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7961" name="Rectangle 7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7962" name="Rectangle 7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63" name="Rectangle 76"/>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64" name="Rectangle 7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65" name="Rectangle 7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66" name="Rectangle 7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37967" name="Rectangle 8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37968" name="Rectangle 8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69" name="Rectangle 8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37970" name="Rectangle 8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71" name="Rectangle 8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37972" name="Rectangle 8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37973" name="Rectangle 8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74" name="Rectangle 8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37975" name="Rectangle 8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37976" name="Rectangle 8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37977" name="Rectangle 9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37978" name="Rectangle 9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37979" name="Rectangle 9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37980" name="Rectangle 9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37981" name="Rectangle 94"/>
          <p:cNvSpPr>
            <a:spLocks noGrp="1" noChangeArrowheads="1"/>
          </p:cNvSpPr>
          <p:nvPr>
            <p:ph type="ctrTitle"/>
          </p:nvPr>
        </p:nvSpPr>
        <p:spPr>
          <a:xfrm>
            <a:off x="0" y="0"/>
            <a:ext cx="8915400" cy="914400"/>
          </a:xfrm>
          <a:noFill/>
        </p:spPr>
        <p:txBody>
          <a:bodyPr/>
          <a:lstStyle/>
          <a:p>
            <a:r>
              <a:rPr kumimoji="0" lang="en-US" altLang="zh-CN">
                <a:latin typeface="Times New Roman" charset="0"/>
              </a:rPr>
              <a:t>Initialize</a:t>
            </a:r>
          </a:p>
        </p:txBody>
      </p:sp>
      <p:grpSp>
        <p:nvGrpSpPr>
          <p:cNvPr id="37982" name="Group 95"/>
          <p:cNvGrpSpPr>
            <a:grpSpLocks/>
          </p:cNvGrpSpPr>
          <p:nvPr/>
        </p:nvGrpSpPr>
        <p:grpSpPr bwMode="auto">
          <a:xfrm>
            <a:off x="685800" y="762000"/>
            <a:ext cx="533400" cy="1616075"/>
            <a:chOff x="432" y="480"/>
            <a:chExt cx="336" cy="1018"/>
          </a:xfrm>
        </p:grpSpPr>
        <p:sp>
          <p:nvSpPr>
            <p:cNvPr id="37993" name="Rectangle 96"/>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37994" name="Text Box 97"/>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37983" name="Group 98"/>
          <p:cNvGrpSpPr>
            <a:grpSpLocks/>
          </p:cNvGrpSpPr>
          <p:nvPr/>
        </p:nvGrpSpPr>
        <p:grpSpPr bwMode="auto">
          <a:xfrm>
            <a:off x="7696200" y="762000"/>
            <a:ext cx="533400" cy="1616075"/>
            <a:chOff x="4848" y="480"/>
            <a:chExt cx="336" cy="1018"/>
          </a:xfrm>
        </p:grpSpPr>
        <p:sp>
          <p:nvSpPr>
            <p:cNvPr id="37991"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7992"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37984" name="Group 101"/>
          <p:cNvGrpSpPr>
            <a:grpSpLocks/>
          </p:cNvGrpSpPr>
          <p:nvPr/>
        </p:nvGrpSpPr>
        <p:grpSpPr bwMode="auto">
          <a:xfrm>
            <a:off x="685800" y="5638800"/>
            <a:ext cx="1295400" cy="1066800"/>
            <a:chOff x="432" y="3552"/>
            <a:chExt cx="816" cy="672"/>
          </a:xfrm>
        </p:grpSpPr>
        <p:sp>
          <p:nvSpPr>
            <p:cNvPr id="37989"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37990"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37985" name="Group 104"/>
          <p:cNvGrpSpPr>
            <a:grpSpLocks/>
          </p:cNvGrpSpPr>
          <p:nvPr/>
        </p:nvGrpSpPr>
        <p:grpSpPr bwMode="auto">
          <a:xfrm>
            <a:off x="6934200" y="5638800"/>
            <a:ext cx="1295400" cy="1066800"/>
            <a:chOff x="4368" y="3552"/>
            <a:chExt cx="816" cy="672"/>
          </a:xfrm>
        </p:grpSpPr>
        <p:sp>
          <p:nvSpPr>
            <p:cNvPr id="37987"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37988"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7986" name="WordArt 107"/>
          <p:cNvSpPr>
            <a:spLocks noChangeArrowheads="1" noChangeShapeType="1" noTextEdit="1"/>
          </p:cNvSpPr>
          <p:nvPr/>
        </p:nvSpPr>
        <p:spPr bwMode="auto">
          <a:xfrm>
            <a:off x="6096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7825327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grpSp>
        <p:nvGrpSpPr>
          <p:cNvPr id="39938" name="Group 3"/>
          <p:cNvGrpSpPr>
            <a:grpSpLocks/>
          </p:cNvGrpSpPr>
          <p:nvPr/>
        </p:nvGrpSpPr>
        <p:grpSpPr bwMode="auto">
          <a:xfrm>
            <a:off x="282575" y="762000"/>
            <a:ext cx="8316913" cy="5943600"/>
            <a:chOff x="178" y="480"/>
            <a:chExt cx="5239" cy="3744"/>
          </a:xfrm>
        </p:grpSpPr>
        <p:sp>
          <p:nvSpPr>
            <p:cNvPr id="39942" name="Rectangle 4"/>
            <p:cNvSpPr>
              <a:spLocks noChangeArrowheads="1"/>
            </p:cNvSpPr>
            <p:nvPr/>
          </p:nvSpPr>
          <p:spPr bwMode="auto">
            <a:xfrm>
              <a:off x="1537" y="3216"/>
              <a:ext cx="184" cy="184"/>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39943" name="Rectangle 5"/>
            <p:cNvSpPr>
              <a:spLocks noChangeArrowheads="1"/>
            </p:cNvSpPr>
            <p:nvPr/>
          </p:nvSpPr>
          <p:spPr bwMode="auto">
            <a:xfrm>
              <a:off x="1522"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1</a:t>
              </a:r>
            </a:p>
          </p:txBody>
        </p:sp>
        <p:sp>
          <p:nvSpPr>
            <p:cNvPr id="39944" name="Rectangle 6"/>
            <p:cNvSpPr>
              <a:spLocks noChangeArrowheads="1"/>
            </p:cNvSpPr>
            <p:nvPr/>
          </p:nvSpPr>
          <p:spPr bwMode="auto">
            <a:xfrm>
              <a:off x="19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5" name="Rectangle 7"/>
            <p:cNvSpPr>
              <a:spLocks noChangeArrowheads="1"/>
            </p:cNvSpPr>
            <p:nvPr/>
          </p:nvSpPr>
          <p:spPr bwMode="auto">
            <a:xfrm>
              <a:off x="529"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6" name="Rectangle 8"/>
            <p:cNvSpPr>
              <a:spLocks noChangeArrowheads="1"/>
            </p:cNvSpPr>
            <p:nvPr/>
          </p:nvSpPr>
          <p:spPr bwMode="auto">
            <a:xfrm>
              <a:off x="865"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7" name="Rectangle 9"/>
            <p:cNvSpPr>
              <a:spLocks noChangeArrowheads="1"/>
            </p:cNvSpPr>
            <p:nvPr/>
          </p:nvSpPr>
          <p:spPr bwMode="auto">
            <a:xfrm>
              <a:off x="1201"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8" name="Rectangle 10"/>
            <p:cNvSpPr>
              <a:spLocks noChangeArrowheads="1"/>
            </p:cNvSpPr>
            <p:nvPr/>
          </p:nvSpPr>
          <p:spPr bwMode="auto">
            <a:xfrm>
              <a:off x="187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49" name="Rectangle 11"/>
            <p:cNvSpPr>
              <a:spLocks noChangeArrowheads="1"/>
            </p:cNvSpPr>
            <p:nvPr/>
          </p:nvSpPr>
          <p:spPr bwMode="auto">
            <a:xfrm>
              <a:off x="2209"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0" name="Rectangle 12"/>
            <p:cNvSpPr>
              <a:spLocks noChangeArrowheads="1"/>
            </p:cNvSpPr>
            <p:nvPr/>
          </p:nvSpPr>
          <p:spPr bwMode="auto">
            <a:xfrm>
              <a:off x="2545"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1" name="Rectangle 13"/>
            <p:cNvSpPr>
              <a:spLocks noChangeArrowheads="1"/>
            </p:cNvSpPr>
            <p:nvPr/>
          </p:nvSpPr>
          <p:spPr bwMode="auto">
            <a:xfrm>
              <a:off x="2881"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2" name="Rectangle 14"/>
            <p:cNvSpPr>
              <a:spLocks noChangeArrowheads="1"/>
            </p:cNvSpPr>
            <p:nvPr/>
          </p:nvSpPr>
          <p:spPr bwMode="auto">
            <a:xfrm>
              <a:off x="3217"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3" name="Rectangle 15"/>
            <p:cNvSpPr>
              <a:spLocks noChangeArrowheads="1"/>
            </p:cNvSpPr>
            <p:nvPr/>
          </p:nvSpPr>
          <p:spPr bwMode="auto">
            <a:xfrm>
              <a:off x="355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4" name="Rectangle 16"/>
            <p:cNvSpPr>
              <a:spLocks noChangeArrowheads="1"/>
            </p:cNvSpPr>
            <p:nvPr/>
          </p:nvSpPr>
          <p:spPr bwMode="auto">
            <a:xfrm>
              <a:off x="3889"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5" name="Rectangle 17"/>
            <p:cNvSpPr>
              <a:spLocks noChangeArrowheads="1"/>
            </p:cNvSpPr>
            <p:nvPr/>
          </p:nvSpPr>
          <p:spPr bwMode="auto">
            <a:xfrm>
              <a:off x="4225"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6" name="Rectangle 18"/>
            <p:cNvSpPr>
              <a:spLocks noChangeArrowheads="1"/>
            </p:cNvSpPr>
            <p:nvPr/>
          </p:nvSpPr>
          <p:spPr bwMode="auto">
            <a:xfrm>
              <a:off x="4561"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7" name="Rectangle 19"/>
            <p:cNvSpPr>
              <a:spLocks noChangeArrowheads="1"/>
            </p:cNvSpPr>
            <p:nvPr/>
          </p:nvSpPr>
          <p:spPr bwMode="auto">
            <a:xfrm>
              <a:off x="4897"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8" name="Rectangle 20"/>
            <p:cNvSpPr>
              <a:spLocks noChangeArrowheads="1"/>
            </p:cNvSpPr>
            <p:nvPr/>
          </p:nvSpPr>
          <p:spPr bwMode="auto">
            <a:xfrm>
              <a:off x="5233" y="321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39959" name="Oval 21"/>
            <p:cNvSpPr>
              <a:spLocks noChangeArrowheads="1"/>
            </p:cNvSpPr>
            <p:nvPr/>
          </p:nvSpPr>
          <p:spPr bwMode="auto">
            <a:xfrm>
              <a:off x="288"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0" name="Oval 22"/>
            <p:cNvSpPr>
              <a:spLocks noChangeArrowheads="1"/>
            </p:cNvSpPr>
            <p:nvPr/>
          </p:nvSpPr>
          <p:spPr bwMode="auto">
            <a:xfrm>
              <a:off x="1632"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1" name="Oval 23"/>
            <p:cNvSpPr>
              <a:spLocks noChangeArrowheads="1"/>
            </p:cNvSpPr>
            <p:nvPr/>
          </p:nvSpPr>
          <p:spPr bwMode="auto">
            <a:xfrm>
              <a:off x="2304"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2" name="Oval 24"/>
            <p:cNvSpPr>
              <a:spLocks noChangeArrowheads="1"/>
            </p:cNvSpPr>
            <p:nvPr/>
          </p:nvSpPr>
          <p:spPr bwMode="auto">
            <a:xfrm>
              <a:off x="2976"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3" name="Oval 25"/>
            <p:cNvSpPr>
              <a:spLocks noChangeArrowheads="1"/>
            </p:cNvSpPr>
            <p:nvPr/>
          </p:nvSpPr>
          <p:spPr bwMode="auto">
            <a:xfrm>
              <a:off x="3648"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4" name="Oval 26"/>
            <p:cNvSpPr>
              <a:spLocks noChangeArrowheads="1"/>
            </p:cNvSpPr>
            <p:nvPr/>
          </p:nvSpPr>
          <p:spPr bwMode="auto">
            <a:xfrm>
              <a:off x="4320"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5" name="Oval 27"/>
            <p:cNvSpPr>
              <a:spLocks noChangeArrowheads="1"/>
            </p:cNvSpPr>
            <p:nvPr/>
          </p:nvSpPr>
          <p:spPr bwMode="auto">
            <a:xfrm>
              <a:off x="4992"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6" name="Oval 28"/>
            <p:cNvSpPr>
              <a:spLocks noChangeArrowheads="1"/>
            </p:cNvSpPr>
            <p:nvPr/>
          </p:nvSpPr>
          <p:spPr bwMode="auto">
            <a:xfrm>
              <a:off x="624"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7" name="Oval 29"/>
            <p:cNvSpPr>
              <a:spLocks noChangeArrowheads="1"/>
            </p:cNvSpPr>
            <p:nvPr/>
          </p:nvSpPr>
          <p:spPr bwMode="auto">
            <a:xfrm>
              <a:off x="1968"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8" name="Oval 30"/>
            <p:cNvSpPr>
              <a:spLocks noChangeArrowheads="1"/>
            </p:cNvSpPr>
            <p:nvPr/>
          </p:nvSpPr>
          <p:spPr bwMode="auto">
            <a:xfrm>
              <a:off x="3312"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69" name="Oval 31"/>
            <p:cNvSpPr>
              <a:spLocks noChangeArrowheads="1"/>
            </p:cNvSpPr>
            <p:nvPr/>
          </p:nvSpPr>
          <p:spPr bwMode="auto">
            <a:xfrm>
              <a:off x="4656" y="206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70" name="Oval 32"/>
            <p:cNvSpPr>
              <a:spLocks noChangeArrowheads="1"/>
            </p:cNvSpPr>
            <p:nvPr/>
          </p:nvSpPr>
          <p:spPr bwMode="auto">
            <a:xfrm>
              <a:off x="1344" y="1344"/>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71" name="Oval 33"/>
            <p:cNvSpPr>
              <a:spLocks noChangeArrowheads="1"/>
            </p:cNvSpPr>
            <p:nvPr/>
          </p:nvSpPr>
          <p:spPr bwMode="auto">
            <a:xfrm>
              <a:off x="3984" y="14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972" name="Oval 34"/>
            <p:cNvSpPr>
              <a:spLocks noChangeArrowheads="1"/>
            </p:cNvSpPr>
            <p:nvPr/>
          </p:nvSpPr>
          <p:spPr bwMode="auto">
            <a:xfrm>
              <a:off x="2688" y="720"/>
              <a:ext cx="280" cy="280"/>
            </a:xfrm>
            <a:prstGeom prst="ellipse">
              <a:avLst/>
            </a:prstGeom>
            <a:solidFill>
              <a:srgbClr val="FFCC00"/>
            </a:solidFill>
            <a:ln w="12700">
              <a:solidFill>
                <a:schemeClr val="tx1"/>
              </a:solidFill>
              <a:round/>
              <a:headEnd/>
              <a:tailEnd/>
            </a:ln>
          </p:spPr>
          <p:txBody>
            <a:bodyPr wrap="none" anchor="ctr"/>
            <a:lstStyle/>
            <a:p>
              <a:endParaRPr lang="en-US"/>
            </a:p>
          </p:txBody>
        </p:sp>
        <p:sp>
          <p:nvSpPr>
            <p:cNvPr id="39973" name="Line 35"/>
            <p:cNvSpPr>
              <a:spLocks noChangeShapeType="1"/>
            </p:cNvSpPr>
            <p:nvPr/>
          </p:nvSpPr>
          <p:spPr bwMode="auto">
            <a:xfrm flipH="1">
              <a:off x="1580" y="908"/>
              <a:ext cx="1104"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4" name="Line 36"/>
            <p:cNvSpPr>
              <a:spLocks noChangeShapeType="1"/>
            </p:cNvSpPr>
            <p:nvPr/>
          </p:nvSpPr>
          <p:spPr bwMode="auto">
            <a:xfrm>
              <a:off x="2972" y="908"/>
              <a:ext cx="1104" cy="5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5" name="Line 37"/>
            <p:cNvSpPr>
              <a:spLocks noChangeShapeType="1"/>
            </p:cNvSpPr>
            <p:nvPr/>
          </p:nvSpPr>
          <p:spPr bwMode="auto">
            <a:xfrm flipH="1">
              <a:off x="764" y="1580"/>
              <a:ext cx="624"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6" name="Line 38"/>
            <p:cNvSpPr>
              <a:spLocks noChangeShapeType="1"/>
            </p:cNvSpPr>
            <p:nvPr/>
          </p:nvSpPr>
          <p:spPr bwMode="auto">
            <a:xfrm>
              <a:off x="1628" y="1580"/>
              <a:ext cx="432"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7" name="Line 39"/>
            <p:cNvSpPr>
              <a:spLocks noChangeShapeType="1"/>
            </p:cNvSpPr>
            <p:nvPr/>
          </p:nvSpPr>
          <p:spPr bwMode="auto">
            <a:xfrm flipH="1">
              <a:off x="3548" y="1676"/>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8" name="Line 40"/>
            <p:cNvSpPr>
              <a:spLocks noChangeShapeType="1"/>
            </p:cNvSpPr>
            <p:nvPr/>
          </p:nvSpPr>
          <p:spPr bwMode="auto">
            <a:xfrm>
              <a:off x="4268" y="1628"/>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79" name="Line 41"/>
            <p:cNvSpPr>
              <a:spLocks noChangeShapeType="1"/>
            </p:cNvSpPr>
            <p:nvPr/>
          </p:nvSpPr>
          <p:spPr bwMode="auto">
            <a:xfrm flipH="1">
              <a:off x="428" y="2300"/>
              <a:ext cx="240"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0" name="Line 42"/>
            <p:cNvSpPr>
              <a:spLocks noChangeShapeType="1"/>
            </p:cNvSpPr>
            <p:nvPr/>
          </p:nvSpPr>
          <p:spPr bwMode="auto">
            <a:xfrm>
              <a:off x="860" y="2300"/>
              <a:ext cx="192"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1" name="Line 43"/>
            <p:cNvSpPr>
              <a:spLocks noChangeShapeType="1"/>
            </p:cNvSpPr>
            <p:nvPr/>
          </p:nvSpPr>
          <p:spPr bwMode="auto">
            <a:xfrm flipH="1">
              <a:off x="1868" y="2348"/>
              <a:ext cx="192"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2" name="Line 44"/>
            <p:cNvSpPr>
              <a:spLocks noChangeShapeType="1"/>
            </p:cNvSpPr>
            <p:nvPr/>
          </p:nvSpPr>
          <p:spPr bwMode="auto">
            <a:xfrm>
              <a:off x="2252" y="2252"/>
              <a:ext cx="192" cy="48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3" name="Line 45"/>
            <p:cNvSpPr>
              <a:spLocks noChangeShapeType="1"/>
            </p:cNvSpPr>
            <p:nvPr/>
          </p:nvSpPr>
          <p:spPr bwMode="auto">
            <a:xfrm flipH="1">
              <a:off x="3164" y="2348"/>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4" name="Line 46"/>
            <p:cNvSpPr>
              <a:spLocks noChangeShapeType="1"/>
            </p:cNvSpPr>
            <p:nvPr/>
          </p:nvSpPr>
          <p:spPr bwMode="auto">
            <a:xfrm>
              <a:off x="3548" y="2348"/>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5" name="Line 47"/>
            <p:cNvSpPr>
              <a:spLocks noChangeShapeType="1"/>
            </p:cNvSpPr>
            <p:nvPr/>
          </p:nvSpPr>
          <p:spPr bwMode="auto">
            <a:xfrm flipH="1">
              <a:off x="4412" y="2300"/>
              <a:ext cx="288"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6" name="Line 48"/>
            <p:cNvSpPr>
              <a:spLocks noChangeShapeType="1"/>
            </p:cNvSpPr>
            <p:nvPr/>
          </p:nvSpPr>
          <p:spPr bwMode="auto">
            <a:xfrm>
              <a:off x="4892" y="2300"/>
              <a:ext cx="240"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7" name="Line 49"/>
            <p:cNvSpPr>
              <a:spLocks noChangeShapeType="1"/>
            </p:cNvSpPr>
            <p:nvPr/>
          </p:nvSpPr>
          <p:spPr bwMode="auto">
            <a:xfrm flipH="1">
              <a:off x="23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8" name="Line 50"/>
            <p:cNvSpPr>
              <a:spLocks noChangeShapeType="1"/>
            </p:cNvSpPr>
            <p:nvPr/>
          </p:nvSpPr>
          <p:spPr bwMode="auto">
            <a:xfrm flipH="1">
              <a:off x="908"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89" name="Line 51"/>
            <p:cNvSpPr>
              <a:spLocks noChangeShapeType="1"/>
            </p:cNvSpPr>
            <p:nvPr/>
          </p:nvSpPr>
          <p:spPr bwMode="auto">
            <a:xfrm flipH="1">
              <a:off x="158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0" name="Line 52"/>
            <p:cNvSpPr>
              <a:spLocks noChangeShapeType="1"/>
            </p:cNvSpPr>
            <p:nvPr/>
          </p:nvSpPr>
          <p:spPr bwMode="auto">
            <a:xfrm flipH="1">
              <a:off x="2252"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1" name="Line 53"/>
            <p:cNvSpPr>
              <a:spLocks noChangeShapeType="1"/>
            </p:cNvSpPr>
            <p:nvPr/>
          </p:nvSpPr>
          <p:spPr bwMode="auto">
            <a:xfrm flipH="1">
              <a:off x="2924"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2" name="Line 54"/>
            <p:cNvSpPr>
              <a:spLocks noChangeShapeType="1"/>
            </p:cNvSpPr>
            <p:nvPr/>
          </p:nvSpPr>
          <p:spPr bwMode="auto">
            <a:xfrm flipH="1">
              <a:off x="359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3" name="Line 55"/>
            <p:cNvSpPr>
              <a:spLocks noChangeShapeType="1"/>
            </p:cNvSpPr>
            <p:nvPr/>
          </p:nvSpPr>
          <p:spPr bwMode="auto">
            <a:xfrm flipH="1">
              <a:off x="4268"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4" name="Line 56"/>
            <p:cNvSpPr>
              <a:spLocks noChangeShapeType="1"/>
            </p:cNvSpPr>
            <p:nvPr/>
          </p:nvSpPr>
          <p:spPr bwMode="auto">
            <a:xfrm>
              <a:off x="47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5" name="Line 57"/>
            <p:cNvSpPr>
              <a:spLocks noChangeShapeType="1"/>
            </p:cNvSpPr>
            <p:nvPr/>
          </p:nvSpPr>
          <p:spPr bwMode="auto">
            <a:xfrm>
              <a:off x="1148" y="2924"/>
              <a:ext cx="192" cy="28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6" name="Line 58"/>
            <p:cNvSpPr>
              <a:spLocks noChangeShapeType="1"/>
            </p:cNvSpPr>
            <p:nvPr/>
          </p:nvSpPr>
          <p:spPr bwMode="auto">
            <a:xfrm>
              <a:off x="182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7" name="Line 59"/>
            <p:cNvSpPr>
              <a:spLocks noChangeShapeType="1"/>
            </p:cNvSpPr>
            <p:nvPr/>
          </p:nvSpPr>
          <p:spPr bwMode="auto">
            <a:xfrm>
              <a:off x="254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8" name="Line 60"/>
            <p:cNvSpPr>
              <a:spLocks noChangeShapeType="1"/>
            </p:cNvSpPr>
            <p:nvPr/>
          </p:nvSpPr>
          <p:spPr bwMode="auto">
            <a:xfrm>
              <a:off x="3212"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999" name="Line 61"/>
            <p:cNvSpPr>
              <a:spLocks noChangeShapeType="1"/>
            </p:cNvSpPr>
            <p:nvPr/>
          </p:nvSpPr>
          <p:spPr bwMode="auto">
            <a:xfrm>
              <a:off x="3884"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0" name="Line 62"/>
            <p:cNvSpPr>
              <a:spLocks noChangeShapeType="1"/>
            </p:cNvSpPr>
            <p:nvPr/>
          </p:nvSpPr>
          <p:spPr bwMode="auto">
            <a:xfrm>
              <a:off x="4556"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1" name="Line 63"/>
            <p:cNvSpPr>
              <a:spLocks noChangeShapeType="1"/>
            </p:cNvSpPr>
            <p:nvPr/>
          </p:nvSpPr>
          <p:spPr bwMode="auto">
            <a:xfrm>
              <a:off x="5228"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2" name="Line 64"/>
            <p:cNvSpPr>
              <a:spLocks noChangeShapeType="1"/>
            </p:cNvSpPr>
            <p:nvPr/>
          </p:nvSpPr>
          <p:spPr bwMode="auto">
            <a:xfrm flipH="1">
              <a:off x="4940" y="2972"/>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0003" name="Oval 65"/>
            <p:cNvSpPr>
              <a:spLocks noChangeArrowheads="1"/>
            </p:cNvSpPr>
            <p:nvPr/>
          </p:nvSpPr>
          <p:spPr bwMode="auto">
            <a:xfrm>
              <a:off x="960" y="268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0004" name="Rectangle 66"/>
            <p:cNvSpPr>
              <a:spLocks noChangeArrowheads="1"/>
            </p:cNvSpPr>
            <p:nvPr/>
          </p:nvSpPr>
          <p:spPr bwMode="auto">
            <a:xfrm>
              <a:off x="17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0005" name="Rectangle 67"/>
            <p:cNvSpPr>
              <a:spLocks noChangeArrowheads="1"/>
            </p:cNvSpPr>
            <p:nvPr/>
          </p:nvSpPr>
          <p:spPr bwMode="auto">
            <a:xfrm>
              <a:off x="514"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0006" name="Rectangle 68"/>
            <p:cNvSpPr>
              <a:spLocks noChangeArrowheads="1"/>
            </p:cNvSpPr>
            <p:nvPr/>
          </p:nvSpPr>
          <p:spPr bwMode="auto">
            <a:xfrm>
              <a:off x="850"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0007" name="Rectangle 69"/>
            <p:cNvSpPr>
              <a:spLocks noChangeArrowheads="1"/>
            </p:cNvSpPr>
            <p:nvPr/>
          </p:nvSpPr>
          <p:spPr bwMode="auto">
            <a:xfrm>
              <a:off x="1186"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08" name="Rectangle 70"/>
            <p:cNvSpPr>
              <a:spLocks noChangeArrowheads="1"/>
            </p:cNvSpPr>
            <p:nvPr/>
          </p:nvSpPr>
          <p:spPr bwMode="auto">
            <a:xfrm>
              <a:off x="185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09" name="Rectangle 71"/>
            <p:cNvSpPr>
              <a:spLocks noChangeArrowheads="1"/>
            </p:cNvSpPr>
            <p:nvPr/>
          </p:nvSpPr>
          <p:spPr bwMode="auto">
            <a:xfrm>
              <a:off x="2194"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0010" name="Rectangle 72"/>
            <p:cNvSpPr>
              <a:spLocks noChangeArrowheads="1"/>
            </p:cNvSpPr>
            <p:nvPr/>
          </p:nvSpPr>
          <p:spPr bwMode="auto">
            <a:xfrm>
              <a:off x="2530"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0011" name="Rectangle 73"/>
            <p:cNvSpPr>
              <a:spLocks noChangeArrowheads="1"/>
            </p:cNvSpPr>
            <p:nvPr/>
          </p:nvSpPr>
          <p:spPr bwMode="auto">
            <a:xfrm>
              <a:off x="2866"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12" name="Rectangle 74"/>
            <p:cNvSpPr>
              <a:spLocks noChangeArrowheads="1"/>
            </p:cNvSpPr>
            <p:nvPr/>
          </p:nvSpPr>
          <p:spPr bwMode="auto">
            <a:xfrm>
              <a:off x="3202"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0013" name="Rectangle 75"/>
            <p:cNvSpPr>
              <a:spLocks noChangeArrowheads="1"/>
            </p:cNvSpPr>
            <p:nvPr/>
          </p:nvSpPr>
          <p:spPr bwMode="auto">
            <a:xfrm>
              <a:off x="353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0014" name="Rectangle 76"/>
            <p:cNvSpPr>
              <a:spLocks noChangeArrowheads="1"/>
            </p:cNvSpPr>
            <p:nvPr/>
          </p:nvSpPr>
          <p:spPr bwMode="auto">
            <a:xfrm>
              <a:off x="3874"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0015" name="Rectangle 77"/>
            <p:cNvSpPr>
              <a:spLocks noChangeArrowheads="1"/>
            </p:cNvSpPr>
            <p:nvPr/>
          </p:nvSpPr>
          <p:spPr bwMode="auto">
            <a:xfrm>
              <a:off x="4210"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16" name="Rectangle 78"/>
            <p:cNvSpPr>
              <a:spLocks noChangeArrowheads="1"/>
            </p:cNvSpPr>
            <p:nvPr/>
          </p:nvSpPr>
          <p:spPr bwMode="auto">
            <a:xfrm>
              <a:off x="4546"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17" name="Rectangle 79"/>
            <p:cNvSpPr>
              <a:spLocks noChangeArrowheads="1"/>
            </p:cNvSpPr>
            <p:nvPr/>
          </p:nvSpPr>
          <p:spPr bwMode="auto">
            <a:xfrm>
              <a:off x="4882"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18" name="Rectangle 80"/>
            <p:cNvSpPr>
              <a:spLocks noChangeArrowheads="1"/>
            </p:cNvSpPr>
            <p:nvPr/>
          </p:nvSpPr>
          <p:spPr bwMode="auto">
            <a:xfrm>
              <a:off x="5218" y="31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19" name="Rectangle 81"/>
            <p:cNvSpPr>
              <a:spLocks noChangeArrowheads="1"/>
            </p:cNvSpPr>
            <p:nvPr/>
          </p:nvSpPr>
          <p:spPr bwMode="auto">
            <a:xfrm>
              <a:off x="322"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0020" name="Rectangle 82"/>
            <p:cNvSpPr>
              <a:spLocks noChangeArrowheads="1"/>
            </p:cNvSpPr>
            <p:nvPr/>
          </p:nvSpPr>
          <p:spPr bwMode="auto">
            <a:xfrm>
              <a:off x="658"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0021" name="Rectangle 83"/>
            <p:cNvSpPr>
              <a:spLocks noChangeArrowheads="1"/>
            </p:cNvSpPr>
            <p:nvPr/>
          </p:nvSpPr>
          <p:spPr bwMode="auto">
            <a:xfrm>
              <a:off x="994"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22" name="Rectangle 84"/>
            <p:cNvSpPr>
              <a:spLocks noChangeArrowheads="1"/>
            </p:cNvSpPr>
            <p:nvPr/>
          </p:nvSpPr>
          <p:spPr bwMode="auto">
            <a:xfrm>
              <a:off x="1378" y="1359"/>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0023" name="Rectangle 85"/>
            <p:cNvSpPr>
              <a:spLocks noChangeArrowheads="1"/>
            </p:cNvSpPr>
            <p:nvPr/>
          </p:nvSpPr>
          <p:spPr bwMode="auto">
            <a:xfrm>
              <a:off x="1666"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24" name="Rectangle 86"/>
            <p:cNvSpPr>
              <a:spLocks noChangeArrowheads="1"/>
            </p:cNvSpPr>
            <p:nvPr/>
          </p:nvSpPr>
          <p:spPr bwMode="auto">
            <a:xfrm>
              <a:off x="2002"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0025" name="Rectangle 87"/>
            <p:cNvSpPr>
              <a:spLocks noChangeArrowheads="1"/>
            </p:cNvSpPr>
            <p:nvPr/>
          </p:nvSpPr>
          <p:spPr bwMode="auto">
            <a:xfrm>
              <a:off x="2338"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0026" name="Rectangle 88"/>
            <p:cNvSpPr>
              <a:spLocks noChangeArrowheads="1"/>
            </p:cNvSpPr>
            <p:nvPr/>
          </p:nvSpPr>
          <p:spPr bwMode="auto">
            <a:xfrm>
              <a:off x="4018" y="14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27" name="Rectangle 89"/>
            <p:cNvSpPr>
              <a:spLocks noChangeArrowheads="1"/>
            </p:cNvSpPr>
            <p:nvPr/>
          </p:nvSpPr>
          <p:spPr bwMode="auto">
            <a:xfrm>
              <a:off x="4354"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0028" name="Rectangle 90"/>
            <p:cNvSpPr>
              <a:spLocks noChangeArrowheads="1"/>
            </p:cNvSpPr>
            <p:nvPr/>
          </p:nvSpPr>
          <p:spPr bwMode="auto">
            <a:xfrm>
              <a:off x="4690"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0029" name="Rectangle 91"/>
            <p:cNvSpPr>
              <a:spLocks noChangeArrowheads="1"/>
            </p:cNvSpPr>
            <p:nvPr/>
          </p:nvSpPr>
          <p:spPr bwMode="auto">
            <a:xfrm>
              <a:off x="5026"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0030" name="Rectangle 92"/>
            <p:cNvSpPr>
              <a:spLocks noChangeArrowheads="1"/>
            </p:cNvSpPr>
            <p:nvPr/>
          </p:nvSpPr>
          <p:spPr bwMode="auto">
            <a:xfrm>
              <a:off x="2722" y="73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0031" name="Rectangle 93"/>
            <p:cNvSpPr>
              <a:spLocks noChangeArrowheads="1"/>
            </p:cNvSpPr>
            <p:nvPr/>
          </p:nvSpPr>
          <p:spPr bwMode="auto">
            <a:xfrm>
              <a:off x="3010"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0032" name="Rectangle 94"/>
            <p:cNvSpPr>
              <a:spLocks noChangeArrowheads="1"/>
            </p:cNvSpPr>
            <p:nvPr/>
          </p:nvSpPr>
          <p:spPr bwMode="auto">
            <a:xfrm>
              <a:off x="3346" y="2060"/>
              <a:ext cx="1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0033" name="Rectangle 95"/>
            <p:cNvSpPr>
              <a:spLocks noChangeArrowheads="1"/>
            </p:cNvSpPr>
            <p:nvPr/>
          </p:nvSpPr>
          <p:spPr bwMode="auto">
            <a:xfrm>
              <a:off x="3682" y="27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0034" name="Group 96"/>
            <p:cNvGrpSpPr>
              <a:grpSpLocks/>
            </p:cNvGrpSpPr>
            <p:nvPr/>
          </p:nvGrpSpPr>
          <p:grpSpPr bwMode="auto">
            <a:xfrm>
              <a:off x="432" y="480"/>
              <a:ext cx="336" cy="1018"/>
              <a:chOff x="432" y="480"/>
              <a:chExt cx="336" cy="1018"/>
            </a:xfrm>
          </p:grpSpPr>
          <p:sp>
            <p:nvSpPr>
              <p:cNvPr id="40044" name="Rectangle 9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0045" name="Text Box 9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40035" name="Group 99"/>
            <p:cNvGrpSpPr>
              <a:grpSpLocks/>
            </p:cNvGrpSpPr>
            <p:nvPr/>
          </p:nvGrpSpPr>
          <p:grpSpPr bwMode="auto">
            <a:xfrm>
              <a:off x="4848" y="480"/>
              <a:ext cx="336" cy="1018"/>
              <a:chOff x="4848" y="480"/>
              <a:chExt cx="336" cy="1018"/>
            </a:xfrm>
          </p:grpSpPr>
          <p:sp>
            <p:nvSpPr>
              <p:cNvPr id="40042" name="Rectangle 100"/>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0043" name="Text Box 101"/>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0036" name="Group 102"/>
            <p:cNvGrpSpPr>
              <a:grpSpLocks/>
            </p:cNvGrpSpPr>
            <p:nvPr/>
          </p:nvGrpSpPr>
          <p:grpSpPr bwMode="auto">
            <a:xfrm>
              <a:off x="432" y="3552"/>
              <a:ext cx="816" cy="672"/>
              <a:chOff x="432" y="3552"/>
              <a:chExt cx="816" cy="672"/>
            </a:xfrm>
          </p:grpSpPr>
          <p:sp>
            <p:nvSpPr>
              <p:cNvPr id="40040"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0041"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0037" name="Group 105"/>
            <p:cNvGrpSpPr>
              <a:grpSpLocks/>
            </p:cNvGrpSpPr>
            <p:nvPr/>
          </p:nvGrpSpPr>
          <p:grpSpPr bwMode="auto">
            <a:xfrm>
              <a:off x="4368" y="3552"/>
              <a:ext cx="816" cy="672"/>
              <a:chOff x="4368" y="3552"/>
              <a:chExt cx="816" cy="672"/>
            </a:xfrm>
          </p:grpSpPr>
          <p:sp>
            <p:nvSpPr>
              <p:cNvPr id="40038"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0039"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grpSp>
      <p:sp>
        <p:nvSpPr>
          <p:cNvPr id="369772" name="Text Box 108"/>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369773" name="WordArt 109"/>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369774" name="WordArt 110"/>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493630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9773"/>
                                        </p:tgtEl>
                                        <p:attrNameLst>
                                          <p:attrName>style.visibility</p:attrName>
                                        </p:attrNameLst>
                                      </p:cBhvr>
                                      <p:to>
                                        <p:strVal val="visible"/>
                                      </p:to>
                                    </p:set>
                                    <p:anim calcmode="lin" valueType="num">
                                      <p:cBhvr additive="base">
                                        <p:cTn id="11" dur="500" fill="hold"/>
                                        <p:tgtEl>
                                          <p:spTgt spid="369773"/>
                                        </p:tgtEl>
                                        <p:attrNameLst>
                                          <p:attrName>ppt_x</p:attrName>
                                        </p:attrNameLst>
                                      </p:cBhvr>
                                      <p:tavLst>
                                        <p:tav tm="0">
                                          <p:val>
                                            <p:strVal val="0-#ppt_w/2"/>
                                          </p:val>
                                        </p:tav>
                                        <p:tav tm="100000">
                                          <p:val>
                                            <p:strVal val="#ppt_x"/>
                                          </p:val>
                                        </p:tav>
                                      </p:tavLst>
                                    </p:anim>
                                    <p:anim calcmode="lin" valueType="num">
                                      <p:cBhvr additive="base">
                                        <p:cTn id="12" dur="500" fill="hold"/>
                                        <p:tgtEl>
                                          <p:spTgt spid="36977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9774"/>
                                        </p:tgtEl>
                                        <p:attrNameLst>
                                          <p:attrName>style.visibility</p:attrName>
                                        </p:attrNameLst>
                                      </p:cBhvr>
                                      <p:to>
                                        <p:strVal val="visible"/>
                                      </p:to>
                                    </p:set>
                                    <p:anim calcmode="lin" valueType="num">
                                      <p:cBhvr additive="base">
                                        <p:cTn id="17" dur="500" fill="hold"/>
                                        <p:tgtEl>
                                          <p:spTgt spid="369774"/>
                                        </p:tgtEl>
                                        <p:attrNameLst>
                                          <p:attrName>ppt_x</p:attrName>
                                        </p:attrNameLst>
                                      </p:cBhvr>
                                      <p:tavLst>
                                        <p:tav tm="0">
                                          <p:val>
                                            <p:strVal val="0-#ppt_w/2"/>
                                          </p:val>
                                        </p:tav>
                                        <p:tav tm="100000">
                                          <p:val>
                                            <p:strVal val="#ppt_x"/>
                                          </p:val>
                                        </p:tav>
                                      </p:tavLst>
                                    </p:anim>
                                    <p:anim calcmode="lin" valueType="num">
                                      <p:cBhvr additive="base">
                                        <p:cTn id="18" dur="500" fill="hold"/>
                                        <p:tgtEl>
                                          <p:spTgt spid="369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72" grpId="0" autoUpdateAnimBg="0"/>
      <p:bldP spid="369773" grpId="0" animBg="1"/>
      <p:bldP spid="36977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sp>
        <p:nvSpPr>
          <p:cNvPr id="41986" name="Rectangle 3"/>
          <p:cNvSpPr>
            <a:spLocks noChangeArrowheads="1"/>
          </p:cNvSpPr>
          <p:nvPr/>
        </p:nvSpPr>
        <p:spPr bwMode="auto">
          <a:xfrm>
            <a:off x="24399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41987" name="Rectangle 4"/>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88" name="Rectangle 5"/>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89" name="Rectangle 6"/>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0" name="Rectangle 7"/>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1" name="Rectangle 8"/>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2" name="Rectangle 9"/>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3" name="Rectangle 10"/>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4" name="Rectangle 11"/>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5" name="Rectangle 12"/>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6" name="Rectangle 13"/>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7" name="Rectangle 14"/>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8" name="Rectangle 15"/>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1999" name="Rectangle 16"/>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2000" name="Rectangle 1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2001" name="Rectangle 1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2002" name="Oval 1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3" name="Oval 2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4" name="Oval 2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5" name="Oval 2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6" name="Oval 2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7" name="Oval 2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8" name="Oval 2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09" name="Oval 2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0" name="Oval 2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1" name="Oval 2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2" name="Oval 2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3" name="Oval 3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4" name="Oval 3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5" name="Oval 3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16" name="Line 3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17" name="Line 3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18" name="Line 3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19" name="Line 3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0" name="Line 3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1" name="Line 3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2" name="Line 3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3" name="Line 4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4" name="Line 4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5" name="Line 4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6" name="Line 4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7" name="Line 4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8" name="Line 4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29" name="Line 4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0" name="Line 4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1" name="Line 4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2" name="Line 4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3" name="Line 5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4" name="Line 5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5" name="Line 5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6" name="Line 5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7" name="Line 5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8" name="Line 5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39" name="Line 5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0" name="Line 5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1" name="Line 5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2" name="Line 5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3" name="Line 6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4" name="Line 6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5" name="Line 6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2046" name="Oval 6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47" name="Rectangle 6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2048" name="Rectangle 65"/>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2049" name="Rectangle 6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2050" name="Rectangle 6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51" name="Rectangle 6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52" name="Rectangle 6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2053" name="Rectangle 70"/>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2054" name="Rectangle 71"/>
          <p:cNvSpPr>
            <a:spLocks noChangeArrowheads="1"/>
          </p:cNvSpPr>
          <p:nvPr/>
        </p:nvSpPr>
        <p:spPr bwMode="auto">
          <a:xfrm>
            <a:off x="4549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55" name="Rectangle 7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2056" name="Rectangle 7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2057" name="Rectangle 7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2058" name="Rectangle 7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59" name="Rectangle 76"/>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60" name="Rectangle 7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61" name="Rectangle 7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62" name="Rectangle 7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2063" name="Rectangle 8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2064" name="Rectangle 8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65" name="Rectangle 8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2066" name="Rectangle 8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67" name="Rectangle 8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2068" name="Rectangle 8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2069" name="Rectangle 8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70" name="Rectangle 8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2071" name="Rectangle 8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2072" name="Rectangle 8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2073" name="Rectangle 9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2074" name="Rectangle 9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2075" name="Rectangle 9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2076" name="Rectangle 9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2077" name="Group 94"/>
          <p:cNvGrpSpPr>
            <a:grpSpLocks/>
          </p:cNvGrpSpPr>
          <p:nvPr/>
        </p:nvGrpSpPr>
        <p:grpSpPr bwMode="auto">
          <a:xfrm>
            <a:off x="685800" y="762000"/>
            <a:ext cx="533400" cy="1616075"/>
            <a:chOff x="432" y="480"/>
            <a:chExt cx="336" cy="1018"/>
          </a:xfrm>
        </p:grpSpPr>
        <p:sp>
          <p:nvSpPr>
            <p:cNvPr id="42096" name="Rectangle 9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2097" name="Text Box 9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grpSp>
        <p:nvGrpSpPr>
          <p:cNvPr id="42078" name="Group 97"/>
          <p:cNvGrpSpPr>
            <a:grpSpLocks/>
          </p:cNvGrpSpPr>
          <p:nvPr/>
        </p:nvGrpSpPr>
        <p:grpSpPr bwMode="auto">
          <a:xfrm>
            <a:off x="7696200" y="762000"/>
            <a:ext cx="533400" cy="1616075"/>
            <a:chOff x="4848" y="480"/>
            <a:chExt cx="336" cy="1018"/>
          </a:xfrm>
        </p:grpSpPr>
        <p:sp>
          <p:nvSpPr>
            <p:cNvPr id="42094" name="Rectangle 98"/>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2095" name="Text Box 99"/>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2079" name="Group 100"/>
          <p:cNvGrpSpPr>
            <a:grpSpLocks/>
          </p:cNvGrpSpPr>
          <p:nvPr/>
        </p:nvGrpSpPr>
        <p:grpSpPr bwMode="auto">
          <a:xfrm>
            <a:off x="685800" y="5638800"/>
            <a:ext cx="1295400" cy="1066800"/>
            <a:chOff x="432" y="3552"/>
            <a:chExt cx="816" cy="672"/>
          </a:xfrm>
        </p:grpSpPr>
        <p:sp>
          <p:nvSpPr>
            <p:cNvPr id="42092" name="Rectangle 101"/>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2093" name="Text Box 102"/>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2080" name="Group 103"/>
          <p:cNvGrpSpPr>
            <a:grpSpLocks/>
          </p:cNvGrpSpPr>
          <p:nvPr/>
        </p:nvGrpSpPr>
        <p:grpSpPr bwMode="auto">
          <a:xfrm>
            <a:off x="6934200" y="5638800"/>
            <a:ext cx="1295400" cy="1066800"/>
            <a:chOff x="4368" y="3552"/>
            <a:chExt cx="816" cy="672"/>
          </a:xfrm>
        </p:grpSpPr>
        <p:sp>
          <p:nvSpPr>
            <p:cNvPr id="42090" name="Rectangle 104"/>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2091" name="Text Box 105"/>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42081" name="Text Box 106"/>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42082" name="WordArt 107"/>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2083" name="WordArt 108"/>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2084" name="Text Box 109"/>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sp>
        <p:nvSpPr>
          <p:cNvPr id="371822" name="Line 110"/>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1823" name="Rectangle 111"/>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grpSp>
        <p:nvGrpSpPr>
          <p:cNvPr id="6" name="Group 112"/>
          <p:cNvGrpSpPr>
            <a:grpSpLocks/>
          </p:cNvGrpSpPr>
          <p:nvPr/>
        </p:nvGrpSpPr>
        <p:grpSpPr bwMode="auto">
          <a:xfrm>
            <a:off x="4267200" y="1143000"/>
            <a:ext cx="444500" cy="444500"/>
            <a:chOff x="2784" y="816"/>
            <a:chExt cx="280" cy="280"/>
          </a:xfrm>
        </p:grpSpPr>
        <p:sp>
          <p:nvSpPr>
            <p:cNvPr id="42088" name="Oval 11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89" name="Rectangle 114"/>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grpSp>
    </p:spTree>
    <p:extLst>
      <p:ext uri="{BB962C8B-B14F-4D97-AF65-F5344CB8AC3E}">
        <p14:creationId xmlns:p14="http://schemas.microsoft.com/office/powerpoint/2010/main" val="2141130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822" grpId="0" animBg="1"/>
      <p:bldP spid="37182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4573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373763" name="Rectangle 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44035" name="Group 4"/>
          <p:cNvGrpSpPr>
            <a:grpSpLocks/>
          </p:cNvGrpSpPr>
          <p:nvPr/>
        </p:nvGrpSpPr>
        <p:grpSpPr bwMode="auto">
          <a:xfrm>
            <a:off x="685800" y="762000"/>
            <a:ext cx="533400" cy="1616075"/>
            <a:chOff x="432" y="480"/>
            <a:chExt cx="336" cy="1018"/>
          </a:xfrm>
        </p:grpSpPr>
        <p:sp>
          <p:nvSpPr>
            <p:cNvPr id="44149" name="Rectangle 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4150" name="Text Box 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44036" name="Rectangle 7"/>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37" name="Rectangle 8"/>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4038" name="Rectangle 9"/>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039" name="Rectangle 10"/>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sp>
        <p:nvSpPr>
          <p:cNvPr id="44040" name="Rectangle 11"/>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1" name="Rectangle 12"/>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2" name="Rectangle 13"/>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3" name="Rectangle 14"/>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4" name="Rectangle 15"/>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5" name="Rectangle 16"/>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6" name="Rectangle 17"/>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7" name="Rectangle 18"/>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8" name="Rectangle 19"/>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49" name="Rectangle 20"/>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0" name="Rectangle 21"/>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1" name="Rectangle 22"/>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2" name="Rectangle 23"/>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3" name="Rectangle 24"/>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4054" name="Oval 25"/>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5" name="Oval 26"/>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6" name="Oval 27"/>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7" name="Oval 28"/>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8" name="Oval 29"/>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59" name="Oval 30"/>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0" name="Oval 31"/>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1" name="Oval 32"/>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2" name="Oval 33"/>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3" name="Oval 34"/>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4" name="Oval 35"/>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5" name="Oval 36"/>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6" name="Oval 37"/>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7" name="Oval 38"/>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68" name="Line 39"/>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69" name="Line 40"/>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0" name="Line 41"/>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1" name="Line 42"/>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2" name="Line 43"/>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3" name="Line 44"/>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4" name="Line 45"/>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5" name="Line 46"/>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6" name="Line 47"/>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7" name="Line 48"/>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8" name="Line 49"/>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79" name="Line 50"/>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0" name="Line 51"/>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1" name="Line 52"/>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2" name="Line 53"/>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3" name="Line 54"/>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4" name="Line 55"/>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5" name="Line 56"/>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6" name="Line 57"/>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7" name="Line 58"/>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8" name="Line 59"/>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89" name="Line 60"/>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0" name="Line 61"/>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1" name="Line 62"/>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2" name="Line 63"/>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3" name="Line 64"/>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4" name="Line 65"/>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5" name="Line 66"/>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6" name="Line 67"/>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7" name="Line 68"/>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4098" name="Oval 69"/>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099" name="Rectangle 70"/>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4100" name="Rectangle 71"/>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01" name="Rectangle 72"/>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4102" name="Rectangle 73"/>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03" name="Rectangle 74"/>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04" name="Rectangle 75"/>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4105" name="Rectangle 76"/>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06" name="Rectangle 77"/>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4107" name="Rectangle 78"/>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4108" name="Rectangle 79"/>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4109" name="Rectangle 80"/>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10" name="Rectangle 81"/>
          <p:cNvSpPr>
            <a:spLocks noChangeArrowheads="1"/>
          </p:cNvSpPr>
          <p:nvPr/>
        </p:nvSpPr>
        <p:spPr bwMode="auto">
          <a:xfrm>
            <a:off x="7216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4111" name="Rectangle 82"/>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12" name="Rectangle 83"/>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13" name="Rectangle 84"/>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4114" name="Rectangle 85"/>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4115" name="Rectangle 86"/>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16" name="Rectangle 87"/>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17" name="Rectangle 88"/>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18" name="Rectangle 89"/>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4119" name="Rectangle 90"/>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4120" name="Rectangle 91"/>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4121" name="Rectangle 92"/>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4122" name="Rectangle 93"/>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4123" name="Rectangle 94"/>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4124" name="Rectangle 95"/>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4125" name="Rectangle 96"/>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4126" name="Rectangle 97"/>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4127" name="Rectangle 98"/>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4128" name="Group 99"/>
          <p:cNvGrpSpPr>
            <a:grpSpLocks/>
          </p:cNvGrpSpPr>
          <p:nvPr/>
        </p:nvGrpSpPr>
        <p:grpSpPr bwMode="auto">
          <a:xfrm>
            <a:off x="7696200" y="762000"/>
            <a:ext cx="533400" cy="1616075"/>
            <a:chOff x="4848" y="480"/>
            <a:chExt cx="336" cy="1018"/>
          </a:xfrm>
        </p:grpSpPr>
        <p:sp>
          <p:nvSpPr>
            <p:cNvPr id="44147" name="Rectangle 100"/>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4148" name="Text Box 101"/>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4129" name="Group 102"/>
          <p:cNvGrpSpPr>
            <a:grpSpLocks/>
          </p:cNvGrpSpPr>
          <p:nvPr/>
        </p:nvGrpSpPr>
        <p:grpSpPr bwMode="auto">
          <a:xfrm>
            <a:off x="685800" y="5638800"/>
            <a:ext cx="1295400" cy="1066800"/>
            <a:chOff x="432" y="3552"/>
            <a:chExt cx="816" cy="672"/>
          </a:xfrm>
        </p:grpSpPr>
        <p:sp>
          <p:nvSpPr>
            <p:cNvPr id="44145"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4146"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4130" name="Group 105"/>
          <p:cNvGrpSpPr>
            <a:grpSpLocks/>
          </p:cNvGrpSpPr>
          <p:nvPr/>
        </p:nvGrpSpPr>
        <p:grpSpPr bwMode="auto">
          <a:xfrm>
            <a:off x="6934200" y="5638800"/>
            <a:ext cx="1295400" cy="1066800"/>
            <a:chOff x="4368" y="3552"/>
            <a:chExt cx="816" cy="672"/>
          </a:xfrm>
        </p:grpSpPr>
        <p:sp>
          <p:nvSpPr>
            <p:cNvPr id="44143"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4144"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44131" name="Text Box 108"/>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44132" name="WordArt 109"/>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4133" name="WordArt 110"/>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4134" name="Text Box 111"/>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sp>
        <p:nvSpPr>
          <p:cNvPr id="44135" name="Line 112"/>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3873" name="Line 113"/>
          <p:cNvSpPr>
            <a:spLocks noChangeShapeType="1"/>
          </p:cNvSpPr>
          <p:nvPr/>
        </p:nvSpPr>
        <p:spPr bwMode="auto">
          <a:xfrm>
            <a:off x="7620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6" name="Group 114"/>
          <p:cNvGrpSpPr>
            <a:grpSpLocks/>
          </p:cNvGrpSpPr>
          <p:nvPr/>
        </p:nvGrpSpPr>
        <p:grpSpPr bwMode="auto">
          <a:xfrm>
            <a:off x="5257800" y="3276600"/>
            <a:ext cx="444500" cy="444500"/>
            <a:chOff x="2784" y="816"/>
            <a:chExt cx="280" cy="280"/>
          </a:xfrm>
        </p:grpSpPr>
        <p:sp>
          <p:nvSpPr>
            <p:cNvPr id="44141" name="Oval 115"/>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142" name="Rectangle 116"/>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7" name="Group 117"/>
          <p:cNvGrpSpPr>
            <a:grpSpLocks/>
          </p:cNvGrpSpPr>
          <p:nvPr/>
        </p:nvGrpSpPr>
        <p:grpSpPr bwMode="auto">
          <a:xfrm>
            <a:off x="6324600" y="2286000"/>
            <a:ext cx="444500" cy="444500"/>
            <a:chOff x="2784" y="816"/>
            <a:chExt cx="280" cy="280"/>
          </a:xfrm>
        </p:grpSpPr>
        <p:sp>
          <p:nvSpPr>
            <p:cNvPr id="44139" name="Oval 118"/>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4140" name="Rectangle 119"/>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Tree>
    <p:extLst>
      <p:ext uri="{BB962C8B-B14F-4D97-AF65-F5344CB8AC3E}">
        <p14:creationId xmlns:p14="http://schemas.microsoft.com/office/powerpoint/2010/main" val="237992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8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37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autoUpdateAnimBg="0"/>
      <p:bldP spid="37387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7240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375811" name="Rectangle 3"/>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083" name="Rectangle 4"/>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84" name="Rectangle 5"/>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46085" name="Group 6"/>
          <p:cNvGrpSpPr>
            <a:grpSpLocks/>
          </p:cNvGrpSpPr>
          <p:nvPr/>
        </p:nvGrpSpPr>
        <p:grpSpPr bwMode="auto">
          <a:xfrm>
            <a:off x="685800" y="762000"/>
            <a:ext cx="533400" cy="1616075"/>
            <a:chOff x="432" y="480"/>
            <a:chExt cx="336" cy="1018"/>
          </a:xfrm>
        </p:grpSpPr>
        <p:sp>
          <p:nvSpPr>
            <p:cNvPr id="46200" name="Rectangle 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6201" name="Text Box 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46086" name="Rectangle 9"/>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87" name="Rectangle 10"/>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6088" name="Rectangle 11"/>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089" name="Rectangle 12"/>
          <p:cNvSpPr>
            <a:spLocks noGrp="1" noChangeArrowheads="1"/>
          </p:cNvSpPr>
          <p:nvPr>
            <p:ph type="ctrTitle"/>
          </p:nvPr>
        </p:nvSpPr>
        <p:spPr>
          <a:xfrm>
            <a:off x="0" y="0"/>
            <a:ext cx="8915400" cy="914400"/>
          </a:xfrm>
          <a:noFill/>
        </p:spPr>
        <p:txBody>
          <a:bodyPr/>
          <a:lstStyle/>
          <a:p>
            <a:r>
              <a:rPr kumimoji="0" lang="en-US" altLang="zh-CN">
                <a:latin typeface="Times New Roman" charset="0"/>
              </a:rPr>
              <a:t>Generate Run 1</a:t>
            </a:r>
          </a:p>
        </p:txBody>
      </p:sp>
      <p:sp>
        <p:nvSpPr>
          <p:cNvPr id="46090" name="Rectangle 13"/>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1" name="Rectangle 14"/>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2" name="Rectangle 15"/>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3" name="Rectangle 16"/>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4" name="Rectangle 17"/>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5" name="Rectangle 18"/>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6" name="Rectangle 19"/>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7" name="Rectangle 20"/>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8" name="Rectangle 21"/>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099" name="Rectangle 22"/>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0" name="Rectangle 23"/>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1" name="Rectangle 24"/>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2" name="Rectangle 25"/>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6103" name="Oval 26"/>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4" name="Oval 27"/>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5" name="Oval 28"/>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6" name="Oval 29"/>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7" name="Oval 30"/>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8" name="Oval 31"/>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09" name="Oval 32"/>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0" name="Oval 33"/>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1" name="Oval 34"/>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2" name="Oval 35"/>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3" name="Oval 36"/>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4" name="Oval 37"/>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5" name="Oval 38"/>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6" name="Oval 39"/>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17" name="Line 40"/>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18" name="Line 41"/>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19" name="Line 42"/>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0" name="Line 43"/>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1" name="Line 44"/>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2" name="Line 45"/>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3" name="Line 46"/>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4" name="Line 47"/>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5" name="Line 48"/>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6" name="Line 49"/>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7" name="Line 50"/>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8" name="Line 51"/>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29" name="Line 52"/>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0" name="Line 53"/>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1" name="Line 54"/>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2" name="Line 55"/>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3" name="Line 56"/>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4" name="Line 57"/>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5" name="Line 58"/>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6" name="Line 59"/>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7" name="Line 60"/>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8" name="Line 61"/>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39" name="Line 62"/>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0" name="Line 63"/>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1" name="Line 64"/>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2" name="Line 65"/>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3" name="Line 66"/>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4" name="Line 67"/>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5" name="Line 68"/>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6" name="Line 69"/>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47" name="Oval 70"/>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48" name="Rectangle 71"/>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149" name="Rectangle 72"/>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50" name="Rectangle 73"/>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6151" name="Rectangle 74"/>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52" name="Rectangle 75"/>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53" name="Rectangle 76"/>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6154" name="Rectangle 77"/>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55" name="Rectangle 78"/>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6156" name="Rectangle 79"/>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6157" name="Rectangle 80"/>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158" name="Rectangle 81"/>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59" name="Rectangle 82"/>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6160" name="Rectangle 83"/>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61" name="Rectangle 84"/>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62" name="Rectangle 85"/>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6163" name="Rectangle 86"/>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6164" name="Rectangle 87"/>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65" name="Rectangle 88"/>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66" name="Rectangle 89"/>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67" name="Rectangle 90"/>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6168" name="Rectangle 91"/>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6169" name="Rectangle 92"/>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6170" name="Rectangle 93"/>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6171" name="Rectangle 94"/>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6172" name="Rectangle 95"/>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6173" name="Rectangle 96"/>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6174" name="Rectangle 97"/>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6175" name="Rectangle 98"/>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6176" name="Rectangle 99"/>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6177" name="Group 100"/>
          <p:cNvGrpSpPr>
            <a:grpSpLocks/>
          </p:cNvGrpSpPr>
          <p:nvPr/>
        </p:nvGrpSpPr>
        <p:grpSpPr bwMode="auto">
          <a:xfrm>
            <a:off x="7696200" y="762000"/>
            <a:ext cx="533400" cy="1616075"/>
            <a:chOff x="4848" y="480"/>
            <a:chExt cx="336" cy="1018"/>
          </a:xfrm>
        </p:grpSpPr>
        <p:sp>
          <p:nvSpPr>
            <p:cNvPr id="46198" name="Rectangle 101"/>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6199" name="Text Box 102"/>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6178" name="Group 103"/>
          <p:cNvGrpSpPr>
            <a:grpSpLocks/>
          </p:cNvGrpSpPr>
          <p:nvPr/>
        </p:nvGrpSpPr>
        <p:grpSpPr bwMode="auto">
          <a:xfrm>
            <a:off x="685800" y="5638800"/>
            <a:ext cx="1295400" cy="1066800"/>
            <a:chOff x="432" y="3552"/>
            <a:chExt cx="816" cy="672"/>
          </a:xfrm>
        </p:grpSpPr>
        <p:sp>
          <p:nvSpPr>
            <p:cNvPr id="46196" name="Rectangle 104"/>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6197" name="Text Box 105"/>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6179" name="Group 106"/>
          <p:cNvGrpSpPr>
            <a:grpSpLocks/>
          </p:cNvGrpSpPr>
          <p:nvPr/>
        </p:nvGrpSpPr>
        <p:grpSpPr bwMode="auto">
          <a:xfrm>
            <a:off x="6934200" y="5638800"/>
            <a:ext cx="1295400" cy="1066800"/>
            <a:chOff x="4368" y="3552"/>
            <a:chExt cx="816" cy="672"/>
          </a:xfrm>
        </p:grpSpPr>
        <p:sp>
          <p:nvSpPr>
            <p:cNvPr id="46194" name="Rectangle 107"/>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6195" name="Text Box 108"/>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46180" name="Text Box 109"/>
          <p:cNvSpPr txBox="1">
            <a:spLocks noChangeArrowheads="1"/>
          </p:cNvSpPr>
          <p:nvPr/>
        </p:nvSpPr>
        <p:spPr bwMode="auto">
          <a:xfrm>
            <a:off x="838200" y="5589588"/>
            <a:ext cx="4572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3</a:t>
            </a:r>
          </a:p>
          <a:p>
            <a:pPr>
              <a:spcBef>
                <a:spcPct val="50000"/>
              </a:spcBef>
            </a:pPr>
            <a:r>
              <a:rPr kumimoji="0" lang="en-US" altLang="zh-CN" sz="1800">
                <a:solidFill>
                  <a:schemeClr val="tx1"/>
                </a:solidFill>
              </a:rPr>
              <a:t>5</a:t>
            </a:r>
          </a:p>
          <a:p>
            <a:pPr>
              <a:spcBef>
                <a:spcPct val="50000"/>
              </a:spcBef>
            </a:pPr>
            <a:r>
              <a:rPr kumimoji="0" lang="en-US" altLang="zh-CN" sz="1800">
                <a:solidFill>
                  <a:schemeClr val="tx1"/>
                </a:solidFill>
              </a:rPr>
              <a:t>4</a:t>
            </a:r>
          </a:p>
        </p:txBody>
      </p:sp>
      <p:sp>
        <p:nvSpPr>
          <p:cNvPr id="46181" name="WordArt 110"/>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6182" name="WordArt 111"/>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6183" name="Text Box 112"/>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sp>
        <p:nvSpPr>
          <p:cNvPr id="46184" name="Line 113"/>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6185" name="Line 114"/>
          <p:cNvSpPr>
            <a:spLocks noChangeShapeType="1"/>
          </p:cNvSpPr>
          <p:nvPr/>
        </p:nvSpPr>
        <p:spPr bwMode="auto">
          <a:xfrm>
            <a:off x="7620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46186" name="Group 115"/>
          <p:cNvGrpSpPr>
            <a:grpSpLocks/>
          </p:cNvGrpSpPr>
          <p:nvPr/>
        </p:nvGrpSpPr>
        <p:grpSpPr bwMode="auto">
          <a:xfrm>
            <a:off x="5257800" y="3276600"/>
            <a:ext cx="444500" cy="444500"/>
            <a:chOff x="2784" y="816"/>
            <a:chExt cx="280" cy="280"/>
          </a:xfrm>
        </p:grpSpPr>
        <p:sp>
          <p:nvSpPr>
            <p:cNvPr id="46192" name="Oval 116"/>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93" name="Rectangle 117"/>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46187" name="Group 118"/>
          <p:cNvGrpSpPr>
            <a:grpSpLocks/>
          </p:cNvGrpSpPr>
          <p:nvPr/>
        </p:nvGrpSpPr>
        <p:grpSpPr bwMode="auto">
          <a:xfrm>
            <a:off x="6324600" y="2286000"/>
            <a:ext cx="444500" cy="444500"/>
            <a:chOff x="2784" y="816"/>
            <a:chExt cx="280" cy="280"/>
          </a:xfrm>
        </p:grpSpPr>
        <p:sp>
          <p:nvSpPr>
            <p:cNvPr id="46190" name="Oval 119"/>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6191" name="Rectangle 120"/>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375929" name="Line 121"/>
          <p:cNvSpPr>
            <a:spLocks noChangeShapeType="1"/>
          </p:cNvSpPr>
          <p:nvPr/>
        </p:nvSpPr>
        <p:spPr bwMode="auto">
          <a:xfrm>
            <a:off x="762000" y="66294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75930" name="WordArt 122"/>
          <p:cNvSpPr>
            <a:spLocks noChangeArrowheads="1" noChangeShapeType="1" noTextEdit="1"/>
          </p:cNvSpPr>
          <p:nvPr/>
        </p:nvSpPr>
        <p:spPr bwMode="auto">
          <a:xfrm>
            <a:off x="3505200" y="57150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Tree>
    <p:extLst>
      <p:ext uri="{BB962C8B-B14F-4D97-AF65-F5344CB8AC3E}">
        <p14:creationId xmlns:p14="http://schemas.microsoft.com/office/powerpoint/2010/main" val="1604475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9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58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75930"/>
                                        </p:tgtEl>
                                        <p:attrNameLst>
                                          <p:attrName>style.visibility</p:attrName>
                                        </p:attrNameLst>
                                      </p:cBhvr>
                                      <p:to>
                                        <p:strVal val="visible"/>
                                      </p:to>
                                    </p:set>
                                    <p:anim calcmode="lin" valueType="num">
                                      <p:cBhvr additive="base">
                                        <p:cTn id="15" dur="500" fill="hold"/>
                                        <p:tgtEl>
                                          <p:spTgt spid="375930"/>
                                        </p:tgtEl>
                                        <p:attrNameLst>
                                          <p:attrName>ppt_x</p:attrName>
                                        </p:attrNameLst>
                                      </p:cBhvr>
                                      <p:tavLst>
                                        <p:tav tm="0">
                                          <p:val>
                                            <p:strVal val="0-#ppt_w/2"/>
                                          </p:val>
                                        </p:tav>
                                        <p:tav tm="100000">
                                          <p:val>
                                            <p:strVal val="#ppt_x"/>
                                          </p:val>
                                        </p:tav>
                                      </p:tavLst>
                                    </p:anim>
                                    <p:anim calcmode="lin" valueType="num">
                                      <p:cBhvr additive="base">
                                        <p:cTn id="16" dur="500" fill="hold"/>
                                        <p:tgtEl>
                                          <p:spTgt spid="3759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autoUpdateAnimBg="0"/>
      <p:bldP spid="375929" grpId="0" animBg="1"/>
      <p:bldP spid="3759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0" name="Rectangle 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48131" name="Group 4"/>
          <p:cNvGrpSpPr>
            <a:grpSpLocks/>
          </p:cNvGrpSpPr>
          <p:nvPr/>
        </p:nvGrpSpPr>
        <p:grpSpPr bwMode="auto">
          <a:xfrm>
            <a:off x="685800" y="762000"/>
            <a:ext cx="533400" cy="1616075"/>
            <a:chOff x="432" y="480"/>
            <a:chExt cx="336" cy="1018"/>
          </a:xfrm>
        </p:grpSpPr>
        <p:sp>
          <p:nvSpPr>
            <p:cNvPr id="48245" name="Rectangle 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48246" name="Text Box 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48132" name="Rectangle 7"/>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3" name="Rectangle 8"/>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8134" name="Rectangle 9"/>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135" name="Rectangle 10"/>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6" name="Rectangle 11"/>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7" name="Rectangle 12"/>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8" name="Rectangle 13"/>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39" name="Rectangle 14"/>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0" name="Rectangle 15"/>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1" name="Rectangle 16"/>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2" name="Rectangle 17"/>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3" name="Rectangle 18"/>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4" name="Rectangle 19"/>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5" name="Rectangle 20"/>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6" name="Rectangle 21"/>
          <p:cNvSpPr>
            <a:spLocks noChangeArrowheads="1"/>
          </p:cNvSpPr>
          <p:nvPr/>
        </p:nvSpPr>
        <p:spPr bwMode="auto">
          <a:xfrm>
            <a:off x="7240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48147" name="Rectangle 22"/>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8" name="Rectangle 23"/>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48149" name="Oval 24"/>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0" name="Oval 25"/>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1" name="Oval 26"/>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2" name="Oval 27"/>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3" name="Oval 28"/>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4" name="Oval 29"/>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5" name="Oval 30"/>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6" name="Oval 31"/>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7" name="Oval 32"/>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8" name="Oval 33"/>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59" name="Oval 34"/>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0" name="Oval 35"/>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1" name="Oval 36"/>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2" name="Oval 37"/>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63" name="Line 38"/>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4" name="Line 39"/>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5" name="Line 40"/>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6" name="Line 41"/>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7" name="Line 42"/>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8" name="Line 43"/>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69" name="Line 44"/>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0" name="Line 45"/>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1" name="Line 46"/>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2" name="Line 47"/>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3" name="Line 48"/>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4" name="Line 49"/>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5" name="Line 50"/>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6" name="Line 51"/>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7" name="Line 52"/>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8" name="Line 53"/>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79" name="Line 54"/>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0" name="Line 55"/>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1" name="Line 56"/>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2" name="Line 57"/>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3" name="Line 58"/>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4" name="Line 59"/>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5" name="Line 60"/>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6" name="Line 61"/>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7" name="Line 62"/>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8" name="Line 63"/>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89" name="Line 64"/>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0" name="Line 65"/>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1" name="Line 66"/>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2" name="Line 67"/>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48193" name="Oval 68"/>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194" name="Rectangle 69"/>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195" name="Rectangle 70"/>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196" name="Rectangle 71"/>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8197" name="Rectangle 72"/>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198" name="Rectangle 73"/>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199" name="Rectangle 74"/>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8200" name="Rectangle 75"/>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201" name="Rectangle 76"/>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8202" name="Rectangle 77"/>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48203" name="Rectangle 78"/>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204" name="Rectangle 79"/>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05" name="Rectangle 80"/>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8206" name="Rectangle 81"/>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07" name="Rectangle 82"/>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208" name="Rectangle 83"/>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209" name="Rectangle 84"/>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48210" name="Rectangle 85"/>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211" name="Rectangle 86"/>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212" name="Rectangle 87"/>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13" name="Rectangle 88"/>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48214" name="Rectangle 89"/>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48215" name="Rectangle 90"/>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48216" name="Rectangle 91"/>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48217" name="Rectangle 92"/>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48218" name="Rectangle 93"/>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48219" name="Rectangle 94"/>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48220" name="Rectangle 95"/>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48221" name="Rectangle 96"/>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48222" name="Rectangle 97"/>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48223" name="Group 98"/>
          <p:cNvGrpSpPr>
            <a:grpSpLocks/>
          </p:cNvGrpSpPr>
          <p:nvPr/>
        </p:nvGrpSpPr>
        <p:grpSpPr bwMode="auto">
          <a:xfrm>
            <a:off x="7696200" y="762000"/>
            <a:ext cx="533400" cy="1616075"/>
            <a:chOff x="4848" y="480"/>
            <a:chExt cx="336" cy="1018"/>
          </a:xfrm>
        </p:grpSpPr>
        <p:sp>
          <p:nvSpPr>
            <p:cNvPr id="48243"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48244"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48224" name="Group 101"/>
          <p:cNvGrpSpPr>
            <a:grpSpLocks/>
          </p:cNvGrpSpPr>
          <p:nvPr/>
        </p:nvGrpSpPr>
        <p:grpSpPr bwMode="auto">
          <a:xfrm>
            <a:off x="685800" y="5638800"/>
            <a:ext cx="1295400" cy="1066800"/>
            <a:chOff x="432" y="3552"/>
            <a:chExt cx="816" cy="672"/>
          </a:xfrm>
        </p:grpSpPr>
        <p:sp>
          <p:nvSpPr>
            <p:cNvPr id="48241"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48242"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48225" name="Group 104"/>
          <p:cNvGrpSpPr>
            <a:grpSpLocks/>
          </p:cNvGrpSpPr>
          <p:nvPr/>
        </p:nvGrpSpPr>
        <p:grpSpPr bwMode="auto">
          <a:xfrm>
            <a:off x="6934200" y="5638800"/>
            <a:ext cx="1295400" cy="1066800"/>
            <a:chOff x="4368" y="3552"/>
            <a:chExt cx="816" cy="672"/>
          </a:xfrm>
        </p:grpSpPr>
        <p:sp>
          <p:nvSpPr>
            <p:cNvPr id="48239"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48240"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77963" name="WordArt 107"/>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377964" name="WordArt 108"/>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48228" name="Text Box 109"/>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48229" name="Group 110"/>
          <p:cNvGrpSpPr>
            <a:grpSpLocks/>
          </p:cNvGrpSpPr>
          <p:nvPr/>
        </p:nvGrpSpPr>
        <p:grpSpPr bwMode="auto">
          <a:xfrm>
            <a:off x="5257800" y="3276600"/>
            <a:ext cx="444500" cy="444500"/>
            <a:chOff x="2784" y="816"/>
            <a:chExt cx="280" cy="280"/>
          </a:xfrm>
        </p:grpSpPr>
        <p:sp>
          <p:nvSpPr>
            <p:cNvPr id="48237"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238"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48230" name="Group 113"/>
          <p:cNvGrpSpPr>
            <a:grpSpLocks/>
          </p:cNvGrpSpPr>
          <p:nvPr/>
        </p:nvGrpSpPr>
        <p:grpSpPr bwMode="auto">
          <a:xfrm>
            <a:off x="6324600" y="2286000"/>
            <a:ext cx="444500" cy="444500"/>
            <a:chOff x="2784" y="816"/>
            <a:chExt cx="280" cy="280"/>
          </a:xfrm>
        </p:grpSpPr>
        <p:sp>
          <p:nvSpPr>
            <p:cNvPr id="48235"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8236" name="Rectangle 115"/>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48231" name="Rectangle 116"/>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48232" name="WordArt 117"/>
          <p:cNvSpPr>
            <a:spLocks noChangeArrowheads="1" noChangeShapeType="1" noTextEdit="1"/>
          </p:cNvSpPr>
          <p:nvPr/>
        </p:nvSpPr>
        <p:spPr bwMode="auto">
          <a:xfrm>
            <a:off x="3657600" y="2286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
        <p:nvSpPr>
          <p:cNvPr id="48233" name="Text Box 118"/>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377975" name="WordArt 119"/>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Tree>
    <p:extLst>
      <p:ext uri="{BB962C8B-B14F-4D97-AF65-F5344CB8AC3E}">
        <p14:creationId xmlns:p14="http://schemas.microsoft.com/office/powerpoint/2010/main" val="1563871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0" fill="hold" grpId="0" nodeType="clickEffect">
                                  <p:stCondLst>
                                    <p:cond delay="0"/>
                                  </p:stCondLst>
                                  <p:childTnLst>
                                    <p:set>
                                      <p:cBhvr>
                                        <p:cTn id="6" dur="1" fill="hold">
                                          <p:stCondLst>
                                            <p:cond delay="499"/>
                                          </p:stCondLst>
                                        </p:cTn>
                                        <p:tgtEl>
                                          <p:spTgt spid="377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grpId="0" nodeType="clickEffect">
                                  <p:stCondLst>
                                    <p:cond delay="0"/>
                                  </p:stCondLst>
                                  <p:childTnLst>
                                    <p:set>
                                      <p:cBhvr>
                                        <p:cTn id="10" dur="1" fill="hold">
                                          <p:stCondLst>
                                            <p:cond delay="499"/>
                                          </p:stCondLst>
                                        </p:cTn>
                                        <p:tgtEl>
                                          <p:spTgt spid="3779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0" fill="hold" grpId="0" nodeType="clickEffect">
                                  <p:stCondLst>
                                    <p:cond delay="0"/>
                                  </p:stCondLst>
                                  <p:childTnLst>
                                    <p:set>
                                      <p:cBhvr>
                                        <p:cTn id="14" dur="1" fill="hold">
                                          <p:stCondLst>
                                            <p:cond delay="499"/>
                                          </p:stCondLst>
                                        </p:cTn>
                                        <p:tgtEl>
                                          <p:spTgt spid="377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63" grpId="0" animBg="1"/>
      <p:bldP spid="377964" grpId="0" animBg="1"/>
      <p:bldP spid="37797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78" name="Rectangle 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0179" name="Group 4"/>
          <p:cNvGrpSpPr>
            <a:grpSpLocks/>
          </p:cNvGrpSpPr>
          <p:nvPr/>
        </p:nvGrpSpPr>
        <p:grpSpPr bwMode="auto">
          <a:xfrm>
            <a:off x="685800" y="762000"/>
            <a:ext cx="533400" cy="1616075"/>
            <a:chOff x="432" y="480"/>
            <a:chExt cx="336" cy="1018"/>
          </a:xfrm>
        </p:grpSpPr>
        <p:sp>
          <p:nvSpPr>
            <p:cNvPr id="50293" name="Rectangle 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0294" name="Text Box 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0180" name="Rectangle 7"/>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1" name="Rectangle 8"/>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0182" name="Rectangle 9"/>
          <p:cNvSpPr>
            <a:spLocks noChangeArrowheads="1"/>
          </p:cNvSpPr>
          <p:nvPr/>
        </p:nvSpPr>
        <p:spPr bwMode="auto">
          <a:xfrm>
            <a:off x="24384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183" name="Rectangle 10"/>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4" name="Rectangle 11"/>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5" name="Rectangle 12"/>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6" name="Rectangle 13"/>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7" name="Rectangle 14"/>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8" name="Rectangle 15"/>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89" name="Rectangle 16"/>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0" name="Rectangle 17"/>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1" name="Rectangle 18"/>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2" name="Rectangle 19"/>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3" name="Rectangle 20"/>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4" name="Rectangle 21"/>
          <p:cNvSpPr>
            <a:spLocks noChangeArrowheads="1"/>
          </p:cNvSpPr>
          <p:nvPr/>
        </p:nvSpPr>
        <p:spPr bwMode="auto">
          <a:xfrm>
            <a:off x="72405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0195" name="Rectangle 22"/>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6" name="Rectangle 23"/>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0197" name="Oval 24"/>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198" name="Oval 25"/>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199" name="Oval 26"/>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0" name="Oval 27"/>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1" name="Oval 28"/>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2" name="Oval 29"/>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3" name="Oval 30"/>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4" name="Oval 31"/>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5" name="Oval 32"/>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6" name="Oval 33"/>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7" name="Oval 34"/>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8" name="Oval 35"/>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09" name="Oval 36"/>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10" name="Oval 37"/>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11" name="Line 38"/>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2" name="Line 39"/>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3" name="Line 40"/>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4" name="Line 41"/>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5" name="Line 42"/>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6" name="Line 43"/>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7" name="Line 44"/>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8" name="Line 45"/>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19" name="Line 46"/>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0" name="Line 47"/>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1" name="Line 48"/>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2" name="Line 49"/>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3" name="Line 50"/>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4" name="Line 51"/>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5" name="Line 52"/>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6" name="Line 53"/>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7" name="Line 54"/>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8" name="Line 55"/>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29" name="Line 56"/>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0" name="Line 57"/>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1" name="Line 58"/>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2" name="Line 59"/>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3" name="Line 60"/>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4" name="Line 61"/>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5" name="Line 62"/>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6" name="Line 63"/>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7" name="Line 64"/>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8" name="Line 65"/>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39" name="Line 66"/>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40" name="Line 67"/>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0241" name="Oval 68"/>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42" name="Rectangle 69"/>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43" name="Rectangle 70"/>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44" name="Rectangle 71"/>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0245" name="Rectangle 72"/>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46" name="Rectangle 73"/>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47" name="Rectangle 74"/>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0248" name="Rectangle 75"/>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49" name="Rectangle 76"/>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0250" name="Rectangle 77"/>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0251" name="Rectangle 78"/>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52" name="Rectangle 79"/>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53" name="Rectangle 80"/>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0254" name="Rectangle 81"/>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55" name="Rectangle 82"/>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56" name="Rectangle 83"/>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57" name="Rectangle 84"/>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0258" name="Rectangle 85"/>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59" name="Rectangle 86"/>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60" name="Rectangle 87"/>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61" name="Rectangle 88"/>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0262" name="Rectangle 89"/>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0263" name="Rectangle 90"/>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64" name="Rectangle 91"/>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0265" name="Rectangle 92"/>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0266" name="Rectangle 93"/>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0267" name="Rectangle 94"/>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0268" name="Rectangle 95"/>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0269" name="Rectangle 96"/>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0270" name="Rectangle 97"/>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0271" name="Group 98"/>
          <p:cNvGrpSpPr>
            <a:grpSpLocks/>
          </p:cNvGrpSpPr>
          <p:nvPr/>
        </p:nvGrpSpPr>
        <p:grpSpPr bwMode="auto">
          <a:xfrm>
            <a:off x="7696200" y="762000"/>
            <a:ext cx="533400" cy="1616075"/>
            <a:chOff x="4848" y="480"/>
            <a:chExt cx="336" cy="1018"/>
          </a:xfrm>
        </p:grpSpPr>
        <p:sp>
          <p:nvSpPr>
            <p:cNvPr id="50291" name="Rectangle 9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0292" name="Text Box 10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grpSp>
        <p:nvGrpSpPr>
          <p:cNvPr id="50272" name="Group 101"/>
          <p:cNvGrpSpPr>
            <a:grpSpLocks/>
          </p:cNvGrpSpPr>
          <p:nvPr/>
        </p:nvGrpSpPr>
        <p:grpSpPr bwMode="auto">
          <a:xfrm>
            <a:off x="685800" y="5638800"/>
            <a:ext cx="1295400" cy="1066800"/>
            <a:chOff x="432" y="3552"/>
            <a:chExt cx="816" cy="672"/>
          </a:xfrm>
        </p:grpSpPr>
        <p:sp>
          <p:nvSpPr>
            <p:cNvPr id="50289" name="Rectangle 102"/>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0290" name="Text Box 103"/>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0273" name="Group 104"/>
          <p:cNvGrpSpPr>
            <a:grpSpLocks/>
          </p:cNvGrpSpPr>
          <p:nvPr/>
        </p:nvGrpSpPr>
        <p:grpSpPr bwMode="auto">
          <a:xfrm>
            <a:off x="6934200" y="5638800"/>
            <a:ext cx="1295400" cy="1066800"/>
            <a:chOff x="4368" y="3552"/>
            <a:chExt cx="816" cy="672"/>
          </a:xfrm>
        </p:grpSpPr>
        <p:sp>
          <p:nvSpPr>
            <p:cNvPr id="50287" name="Rectangle 105"/>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0288" name="Text Box 106"/>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0274" name="WordArt 107"/>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0275" name="WordArt 108"/>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0276" name="Text Box 109"/>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0277" name="Group 110"/>
          <p:cNvGrpSpPr>
            <a:grpSpLocks/>
          </p:cNvGrpSpPr>
          <p:nvPr/>
        </p:nvGrpSpPr>
        <p:grpSpPr bwMode="auto">
          <a:xfrm>
            <a:off x="5257800" y="3276600"/>
            <a:ext cx="444500" cy="444500"/>
            <a:chOff x="2784" y="816"/>
            <a:chExt cx="280" cy="280"/>
          </a:xfrm>
        </p:grpSpPr>
        <p:sp>
          <p:nvSpPr>
            <p:cNvPr id="50285"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86"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7" name="Group 113"/>
          <p:cNvGrpSpPr>
            <a:grpSpLocks/>
          </p:cNvGrpSpPr>
          <p:nvPr/>
        </p:nvGrpSpPr>
        <p:grpSpPr bwMode="auto">
          <a:xfrm>
            <a:off x="4267200" y="1143000"/>
            <a:ext cx="444500" cy="444500"/>
            <a:chOff x="2784" y="816"/>
            <a:chExt cx="280" cy="280"/>
          </a:xfrm>
        </p:grpSpPr>
        <p:sp>
          <p:nvSpPr>
            <p:cNvPr id="50283"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0284" name="Rectangle 115"/>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50279" name="Rectangle 116"/>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0280" name="Text Box 117"/>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0281" name="WordArt 118"/>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0282" name="Rectangle 119"/>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Tree>
    <p:extLst>
      <p:ext uri="{BB962C8B-B14F-4D97-AF65-F5344CB8AC3E}">
        <p14:creationId xmlns:p14="http://schemas.microsoft.com/office/powerpoint/2010/main" val="92697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5" name="Group 2"/>
          <p:cNvGrpSpPr>
            <a:grpSpLocks/>
          </p:cNvGrpSpPr>
          <p:nvPr/>
        </p:nvGrpSpPr>
        <p:grpSpPr bwMode="auto">
          <a:xfrm>
            <a:off x="7696200" y="762000"/>
            <a:ext cx="533400" cy="1616075"/>
            <a:chOff x="4848" y="480"/>
            <a:chExt cx="336" cy="1018"/>
          </a:xfrm>
        </p:grpSpPr>
        <p:sp>
          <p:nvSpPr>
            <p:cNvPr id="52346" name="Rectangle 3"/>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2347" name="Text Box 4"/>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2226" name="Rectangle 5"/>
          <p:cNvSpPr>
            <a:spLocks noChangeArrowheads="1"/>
          </p:cNvSpPr>
          <p:nvPr/>
        </p:nvSpPr>
        <p:spPr bwMode="auto">
          <a:xfrm>
            <a:off x="24399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2227" name="Rectangle 6"/>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228" name="Rectangle 7"/>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2229" name="Rectangle 8"/>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230" name="Rectangle 9"/>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1" name="Rectangle 10"/>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2232" name="Group 11"/>
          <p:cNvGrpSpPr>
            <a:grpSpLocks/>
          </p:cNvGrpSpPr>
          <p:nvPr/>
        </p:nvGrpSpPr>
        <p:grpSpPr bwMode="auto">
          <a:xfrm>
            <a:off x="685800" y="762000"/>
            <a:ext cx="533400" cy="1616075"/>
            <a:chOff x="432" y="480"/>
            <a:chExt cx="336" cy="1018"/>
          </a:xfrm>
        </p:grpSpPr>
        <p:sp>
          <p:nvSpPr>
            <p:cNvPr id="52344" name="Rectangle 12"/>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2345" name="Text Box 13"/>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2233" name="Rectangle 14"/>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2234" name="Rectangle 15"/>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5" name="Rectangle 16"/>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6" name="Rectangle 17"/>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7" name="Rectangle 18"/>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8" name="Rectangle 19"/>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39" name="Rectangle 20"/>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0" name="Rectangle 21"/>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1" name="Rectangle 22"/>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2" name="Rectangle 23"/>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3" name="Rectangle 24"/>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4" name="Rectangle 25"/>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5" name="Rectangle 26"/>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6" name="Rectangle 27"/>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2247" name="Oval 28"/>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8" name="Oval 29"/>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49" name="Oval 30"/>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0" name="Oval 31"/>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1" name="Oval 32"/>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2" name="Oval 33"/>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3" name="Oval 34"/>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4" name="Oval 35"/>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5" name="Oval 36"/>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6" name="Oval 37"/>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7" name="Oval 38"/>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8" name="Oval 39"/>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59" name="Oval 40"/>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60" name="Oval 41"/>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61" name="Line 42"/>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2" name="Line 43"/>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3" name="Line 44"/>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4" name="Line 45"/>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5" name="Line 46"/>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6" name="Line 47"/>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7" name="Line 48"/>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8" name="Line 49"/>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69" name="Line 50"/>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0" name="Line 51"/>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1" name="Line 52"/>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2" name="Line 53"/>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3" name="Line 54"/>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4" name="Line 55"/>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5" name="Line 56"/>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6" name="Line 57"/>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7" name="Line 58"/>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8" name="Line 59"/>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79" name="Line 60"/>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0" name="Line 61"/>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1" name="Line 62"/>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2" name="Line 63"/>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3" name="Line 64"/>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4" name="Line 65"/>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5" name="Line 66"/>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6" name="Line 67"/>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7" name="Line 68"/>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8" name="Line 69"/>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89" name="Line 70"/>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90" name="Line 71"/>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2291" name="Oval 72"/>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292" name="Rectangle 73"/>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293" name="Rectangle 74"/>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294" name="Rectangle 75"/>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2295" name="Rectangle 76"/>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296" name="Rectangle 77"/>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297" name="Rectangle 78"/>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2298" name="Rectangle 79"/>
          <p:cNvSpPr>
            <a:spLocks noChangeArrowheads="1"/>
          </p:cNvSpPr>
          <p:nvPr/>
        </p:nvSpPr>
        <p:spPr bwMode="auto">
          <a:xfrm>
            <a:off x="4016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299" name="Rectangle 80"/>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2300" name="Rectangle 81"/>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2301" name="Rectangle 82"/>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02" name="Rectangle 83"/>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03" name="Rectangle 84"/>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2304"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05"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306"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07"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2308"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309"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2310"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11"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2312"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2313" name="Rectangle 94"/>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14" name="Rectangle 95"/>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2315" name="Rectangle 96"/>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2316" name="Rectangle 97"/>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2317" name="Rectangle 98"/>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2318" name="Rectangle 99"/>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2319" name="Rectangle 100"/>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2320" name="Rectangle 101"/>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2321" name="Group 102"/>
          <p:cNvGrpSpPr>
            <a:grpSpLocks/>
          </p:cNvGrpSpPr>
          <p:nvPr/>
        </p:nvGrpSpPr>
        <p:grpSpPr bwMode="auto">
          <a:xfrm>
            <a:off x="685800" y="5638800"/>
            <a:ext cx="1295400" cy="1066800"/>
            <a:chOff x="432" y="3552"/>
            <a:chExt cx="816" cy="672"/>
          </a:xfrm>
        </p:grpSpPr>
        <p:sp>
          <p:nvSpPr>
            <p:cNvPr id="52342"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2343"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2322" name="Group 105"/>
          <p:cNvGrpSpPr>
            <a:grpSpLocks/>
          </p:cNvGrpSpPr>
          <p:nvPr/>
        </p:nvGrpSpPr>
        <p:grpSpPr bwMode="auto">
          <a:xfrm>
            <a:off x="6934200" y="5638800"/>
            <a:ext cx="1295400" cy="1066800"/>
            <a:chOff x="4368" y="3552"/>
            <a:chExt cx="816" cy="672"/>
          </a:xfrm>
        </p:grpSpPr>
        <p:sp>
          <p:nvSpPr>
            <p:cNvPr id="52340"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2341"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2323" name="WordArt 108"/>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2324" name="WordArt 109"/>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2325" name="Text Box 110"/>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2326" name="Group 111"/>
          <p:cNvGrpSpPr>
            <a:grpSpLocks/>
          </p:cNvGrpSpPr>
          <p:nvPr/>
        </p:nvGrpSpPr>
        <p:grpSpPr bwMode="auto">
          <a:xfrm>
            <a:off x="5257800" y="3276600"/>
            <a:ext cx="444500" cy="444500"/>
            <a:chOff x="2784" y="816"/>
            <a:chExt cx="280" cy="280"/>
          </a:xfrm>
        </p:grpSpPr>
        <p:sp>
          <p:nvSpPr>
            <p:cNvPr id="52338" name="Oval 112"/>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339" name="Rectangle 113"/>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7" name="Group 114"/>
          <p:cNvGrpSpPr>
            <a:grpSpLocks/>
          </p:cNvGrpSpPr>
          <p:nvPr/>
        </p:nvGrpSpPr>
        <p:grpSpPr bwMode="auto">
          <a:xfrm>
            <a:off x="2590800" y="4267200"/>
            <a:ext cx="444500" cy="444500"/>
            <a:chOff x="2784" y="816"/>
            <a:chExt cx="280" cy="280"/>
          </a:xfrm>
        </p:grpSpPr>
        <p:sp>
          <p:nvSpPr>
            <p:cNvPr id="52336" name="Oval 115"/>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337" name="Rectangle 116"/>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2328" name="Text Box 117"/>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2329" name="WordArt 118"/>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2330" name="Rectangle 119"/>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
        <p:nvSpPr>
          <p:cNvPr id="382072" name="Line 120"/>
          <p:cNvSpPr>
            <a:spLocks noChangeShapeType="1"/>
          </p:cNvSpPr>
          <p:nvPr/>
        </p:nvSpPr>
        <p:spPr bwMode="auto">
          <a:xfrm>
            <a:off x="77724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82073" name="Rectangle 121"/>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8" name="Group 122"/>
          <p:cNvGrpSpPr>
            <a:grpSpLocks/>
          </p:cNvGrpSpPr>
          <p:nvPr/>
        </p:nvGrpSpPr>
        <p:grpSpPr bwMode="auto">
          <a:xfrm>
            <a:off x="3124200" y="3276600"/>
            <a:ext cx="444500" cy="444500"/>
            <a:chOff x="3792" y="672"/>
            <a:chExt cx="280" cy="280"/>
          </a:xfrm>
        </p:grpSpPr>
        <p:sp>
          <p:nvSpPr>
            <p:cNvPr id="52334" name="Oval 123"/>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2335" name="Rectangle 124"/>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Tree>
    <p:extLst>
      <p:ext uri="{BB962C8B-B14F-4D97-AF65-F5344CB8AC3E}">
        <p14:creationId xmlns:p14="http://schemas.microsoft.com/office/powerpoint/2010/main" val="1994747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20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20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072" grpId="0" animBg="1"/>
      <p:bldP spid="38207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81000" y="152400"/>
            <a:ext cx="8534400" cy="1143000"/>
          </a:xfrm>
        </p:spPr>
        <p:txBody>
          <a:bodyPr/>
          <a:lstStyle/>
          <a:p>
            <a:r>
              <a:rPr kumimoji="0" lang="en-US" altLang="zh-CN" dirty="0">
                <a:ea typeface="宋体" charset="-122"/>
              </a:rPr>
              <a:t>Traditional Internal Memory Model</a:t>
            </a:r>
          </a:p>
        </p:txBody>
      </p:sp>
      <p:grpSp>
        <p:nvGrpSpPr>
          <p:cNvPr id="2" name="Group 3"/>
          <p:cNvGrpSpPr>
            <a:grpSpLocks/>
          </p:cNvGrpSpPr>
          <p:nvPr/>
        </p:nvGrpSpPr>
        <p:grpSpPr bwMode="auto">
          <a:xfrm>
            <a:off x="2438400" y="2514600"/>
            <a:ext cx="3279775" cy="2873375"/>
            <a:chOff x="950" y="1540"/>
            <a:chExt cx="2066" cy="1810"/>
          </a:xfrm>
        </p:grpSpPr>
        <p:sp>
          <p:nvSpPr>
            <p:cNvPr id="33795" name="Rectangle 4"/>
            <p:cNvSpPr>
              <a:spLocks noChangeArrowheads="1"/>
            </p:cNvSpPr>
            <p:nvPr/>
          </p:nvSpPr>
          <p:spPr bwMode="auto">
            <a:xfrm>
              <a:off x="964" y="2836"/>
              <a:ext cx="472" cy="472"/>
            </a:xfrm>
            <a:prstGeom prst="rect">
              <a:avLst/>
            </a:prstGeom>
            <a:solidFill>
              <a:srgbClr val="FF66FF"/>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3796" name="Rectangle 5"/>
            <p:cNvSpPr>
              <a:spLocks noChangeArrowheads="1"/>
            </p:cNvSpPr>
            <p:nvPr/>
          </p:nvSpPr>
          <p:spPr bwMode="auto">
            <a:xfrm>
              <a:off x="2592" y="1540"/>
              <a:ext cx="424" cy="1768"/>
            </a:xfrm>
            <a:prstGeom prst="rect">
              <a:avLst/>
            </a:prstGeom>
            <a:solidFill>
              <a:srgbClr val="99FF33"/>
            </a:solidFill>
            <a:ln w="12700">
              <a:solidFill>
                <a:schemeClr val="tx1"/>
              </a:solidFill>
              <a:miter lim="800000"/>
              <a:headEnd/>
              <a:tailEnd/>
            </a:ln>
          </p:spPr>
          <p:txBody>
            <a:bodyPr wrap="none" lIns="92075" tIns="46038" rIns="92075" bIns="46038"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gn="ctr"/>
              <a:r>
                <a:rPr kumimoji="0" lang="en-US" altLang="zh-CN" sz="2400">
                  <a:solidFill>
                    <a:schemeClr val="tx2"/>
                  </a:solidFill>
                  <a:latin typeface="Arial" charset="0"/>
                </a:rPr>
                <a:t>MAIN</a:t>
              </a:r>
            </a:p>
          </p:txBody>
        </p:sp>
        <p:sp>
          <p:nvSpPr>
            <p:cNvPr id="33797" name="Rectangle 6"/>
            <p:cNvSpPr>
              <a:spLocks noChangeArrowheads="1"/>
            </p:cNvSpPr>
            <p:nvPr/>
          </p:nvSpPr>
          <p:spPr bwMode="auto">
            <a:xfrm>
              <a:off x="950" y="3062"/>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2"/>
                  </a:solidFill>
                  <a:latin typeface="Arial" charset="0"/>
                </a:rPr>
                <a:t>ALU</a:t>
              </a:r>
            </a:p>
          </p:txBody>
        </p:sp>
        <p:sp>
          <p:nvSpPr>
            <p:cNvPr id="33798" name="Line 7"/>
            <p:cNvSpPr>
              <a:spLocks noChangeShapeType="1"/>
            </p:cNvSpPr>
            <p:nvPr/>
          </p:nvSpPr>
          <p:spPr bwMode="auto">
            <a:xfrm>
              <a:off x="1440" y="3216"/>
              <a:ext cx="1152" cy="0"/>
            </a:xfrm>
            <a:prstGeom prst="line">
              <a:avLst/>
            </a:prstGeom>
            <a:noFill/>
            <a:ln w="5715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74" name="Rectangle 3"/>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54275" name="Group 4"/>
          <p:cNvGrpSpPr>
            <a:grpSpLocks/>
          </p:cNvGrpSpPr>
          <p:nvPr/>
        </p:nvGrpSpPr>
        <p:grpSpPr bwMode="auto">
          <a:xfrm>
            <a:off x="7696200" y="762000"/>
            <a:ext cx="533400" cy="1616075"/>
            <a:chOff x="4848" y="480"/>
            <a:chExt cx="336" cy="1018"/>
          </a:xfrm>
        </p:grpSpPr>
        <p:sp>
          <p:nvSpPr>
            <p:cNvPr id="54405" name="Rectangle 5"/>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4406" name="Text Box 6"/>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4276" name="Rectangle 7"/>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277" name="Rectangle 8"/>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4278" name="Rectangle 9"/>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279" name="Rectangle 10"/>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0" name="Rectangle 11"/>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4281" name="Group 12"/>
          <p:cNvGrpSpPr>
            <a:grpSpLocks/>
          </p:cNvGrpSpPr>
          <p:nvPr/>
        </p:nvGrpSpPr>
        <p:grpSpPr bwMode="auto">
          <a:xfrm>
            <a:off x="685800" y="762000"/>
            <a:ext cx="533400" cy="1616075"/>
            <a:chOff x="432" y="480"/>
            <a:chExt cx="336" cy="1018"/>
          </a:xfrm>
        </p:grpSpPr>
        <p:sp>
          <p:nvSpPr>
            <p:cNvPr id="54403" name="Rectangle 13"/>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4404" name="Text Box 14"/>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4282" name="Rectangle 15"/>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4283" name="Rectangle 16"/>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4" name="Rectangle 17"/>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5" name="Rectangle 18"/>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6" name="Rectangle 19"/>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7" name="Rectangle 20"/>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8" name="Rectangle 21"/>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89" name="Rectangle 22"/>
          <p:cNvSpPr>
            <a:spLocks noChangeArrowheads="1"/>
          </p:cNvSpPr>
          <p:nvPr/>
        </p:nvSpPr>
        <p:spPr bwMode="auto">
          <a:xfrm>
            <a:off x="40401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4290" name="Rectangle 23"/>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1" name="Rectangle 24"/>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2" name="Rectangle 25"/>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3" name="Rectangle 26"/>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4" name="Rectangle 2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5" name="Rectangle 2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4296" name="Oval 2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297" name="Oval 3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298" name="Oval 3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299" name="Oval 3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0" name="Oval 3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1" name="Oval 3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2" name="Oval 3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3" name="Oval 3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4" name="Oval 3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5" name="Oval 3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6" name="Oval 3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7" name="Oval 4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8" name="Oval 4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09"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10"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1"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2"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3"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4"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5"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6"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7"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8"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19"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0"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1"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2"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3"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4"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5"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6"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7"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8"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29"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0"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1"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2"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3"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4"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5"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6"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7"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8"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39"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4340"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41" name="Rectangle 7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42" name="Rectangle 75"/>
          <p:cNvSpPr>
            <a:spLocks noChangeArrowheads="1"/>
          </p:cNvSpPr>
          <p:nvPr/>
        </p:nvSpPr>
        <p:spPr bwMode="auto">
          <a:xfrm>
            <a:off x="815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343"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4344"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45"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46"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4347"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348"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4349"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4350" name="Rectangle 83"/>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51"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52" name="Rectangle 85"/>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4353" name="Rectangle 86"/>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54" name="Rectangle 87"/>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55" name="Rectangle 88"/>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56" name="Rectangle 89"/>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4357" name="Rectangle 90"/>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58" name="Rectangle 91"/>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4359" name="Rectangle 92"/>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60" name="Rectangle 93"/>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4361" name="Rectangle 94"/>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4362" name="Rectangle 95"/>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63" name="Rectangle 96"/>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4364" name="Rectangle 97"/>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4365" name="Rectangle 98"/>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4366" name="Rectangle 99"/>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4367" name="Rectangle 100"/>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4368" name="Rectangle 101"/>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4369" name="Rectangle 102"/>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4370" name="Group 103"/>
          <p:cNvGrpSpPr>
            <a:grpSpLocks/>
          </p:cNvGrpSpPr>
          <p:nvPr/>
        </p:nvGrpSpPr>
        <p:grpSpPr bwMode="auto">
          <a:xfrm>
            <a:off x="685800" y="5638800"/>
            <a:ext cx="1295400" cy="1066800"/>
            <a:chOff x="432" y="3552"/>
            <a:chExt cx="816" cy="672"/>
          </a:xfrm>
        </p:grpSpPr>
        <p:sp>
          <p:nvSpPr>
            <p:cNvPr id="54401" name="Rectangle 104"/>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4402" name="Text Box 105"/>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4371" name="Group 106"/>
          <p:cNvGrpSpPr>
            <a:grpSpLocks/>
          </p:cNvGrpSpPr>
          <p:nvPr/>
        </p:nvGrpSpPr>
        <p:grpSpPr bwMode="auto">
          <a:xfrm>
            <a:off x="6934200" y="5638800"/>
            <a:ext cx="1295400" cy="1066800"/>
            <a:chOff x="4368" y="3552"/>
            <a:chExt cx="816" cy="672"/>
          </a:xfrm>
        </p:grpSpPr>
        <p:sp>
          <p:nvSpPr>
            <p:cNvPr id="54399" name="Rectangle 107"/>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4400" name="Text Box 108"/>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4372" name="WordArt 109"/>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4373" name="WordArt 110"/>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4374" name="Text Box 111"/>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4375" name="Group 112"/>
          <p:cNvGrpSpPr>
            <a:grpSpLocks/>
          </p:cNvGrpSpPr>
          <p:nvPr/>
        </p:nvGrpSpPr>
        <p:grpSpPr bwMode="auto">
          <a:xfrm>
            <a:off x="5257800" y="3276600"/>
            <a:ext cx="444500" cy="444500"/>
            <a:chOff x="2784" y="816"/>
            <a:chExt cx="280" cy="280"/>
          </a:xfrm>
        </p:grpSpPr>
        <p:sp>
          <p:nvSpPr>
            <p:cNvPr id="54397" name="Oval 11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8" name="Rectangle 114"/>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4376" name="Group 115"/>
          <p:cNvGrpSpPr>
            <a:grpSpLocks/>
          </p:cNvGrpSpPr>
          <p:nvPr/>
        </p:nvGrpSpPr>
        <p:grpSpPr bwMode="auto">
          <a:xfrm>
            <a:off x="2590800" y="4267200"/>
            <a:ext cx="444500" cy="444500"/>
            <a:chOff x="2784" y="816"/>
            <a:chExt cx="280" cy="280"/>
          </a:xfrm>
        </p:grpSpPr>
        <p:sp>
          <p:nvSpPr>
            <p:cNvPr id="54395" name="Oval 116"/>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6" name="Rectangle 117"/>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4377" name="Text Box 118"/>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4378" name="WordArt 119"/>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4379" name="Rectangle 120"/>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
        <p:nvSpPr>
          <p:cNvPr id="54380" name="Line 121"/>
          <p:cNvSpPr>
            <a:spLocks noChangeShapeType="1"/>
          </p:cNvSpPr>
          <p:nvPr/>
        </p:nvSpPr>
        <p:spPr bwMode="auto">
          <a:xfrm>
            <a:off x="77724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54381" name="Group 122"/>
          <p:cNvGrpSpPr>
            <a:grpSpLocks/>
          </p:cNvGrpSpPr>
          <p:nvPr/>
        </p:nvGrpSpPr>
        <p:grpSpPr bwMode="auto">
          <a:xfrm>
            <a:off x="3124200" y="3276600"/>
            <a:ext cx="444500" cy="444500"/>
            <a:chOff x="3792" y="672"/>
            <a:chExt cx="280" cy="280"/>
          </a:xfrm>
        </p:grpSpPr>
        <p:sp>
          <p:nvSpPr>
            <p:cNvPr id="54393" name="Oval 123"/>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4" name="Rectangle 124"/>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
        <p:nvSpPr>
          <p:cNvPr id="384125" name="Line 125"/>
          <p:cNvSpPr>
            <a:spLocks noChangeShapeType="1"/>
          </p:cNvSpPr>
          <p:nvPr/>
        </p:nvSpPr>
        <p:spPr bwMode="auto">
          <a:xfrm>
            <a:off x="77724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84126" name="Rectangle 126"/>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9" name="Group 127"/>
          <p:cNvGrpSpPr>
            <a:grpSpLocks/>
          </p:cNvGrpSpPr>
          <p:nvPr/>
        </p:nvGrpSpPr>
        <p:grpSpPr bwMode="auto">
          <a:xfrm>
            <a:off x="3657600" y="4267200"/>
            <a:ext cx="444500" cy="444500"/>
            <a:chOff x="2592" y="1968"/>
            <a:chExt cx="280" cy="280"/>
          </a:xfrm>
        </p:grpSpPr>
        <p:sp>
          <p:nvSpPr>
            <p:cNvPr id="54391"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2"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10" name="Group 130"/>
          <p:cNvGrpSpPr>
            <a:grpSpLocks/>
          </p:cNvGrpSpPr>
          <p:nvPr/>
        </p:nvGrpSpPr>
        <p:grpSpPr bwMode="auto">
          <a:xfrm>
            <a:off x="2133600" y="2133600"/>
            <a:ext cx="444500" cy="444500"/>
            <a:chOff x="2592" y="1968"/>
            <a:chExt cx="280" cy="280"/>
          </a:xfrm>
        </p:grpSpPr>
        <p:sp>
          <p:nvSpPr>
            <p:cNvPr id="54389" name="Oval 131"/>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90" name="Rectangle 132"/>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11" name="Group 133"/>
          <p:cNvGrpSpPr>
            <a:grpSpLocks/>
          </p:cNvGrpSpPr>
          <p:nvPr/>
        </p:nvGrpSpPr>
        <p:grpSpPr bwMode="auto">
          <a:xfrm>
            <a:off x="3124200" y="3276600"/>
            <a:ext cx="444500" cy="444500"/>
            <a:chOff x="2592" y="1968"/>
            <a:chExt cx="280" cy="280"/>
          </a:xfrm>
        </p:grpSpPr>
        <p:sp>
          <p:nvSpPr>
            <p:cNvPr id="54387" name="Oval 134"/>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388" name="Rectangle 135"/>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Tree>
    <p:extLst>
      <p:ext uri="{BB962C8B-B14F-4D97-AF65-F5344CB8AC3E}">
        <p14:creationId xmlns:p14="http://schemas.microsoft.com/office/powerpoint/2010/main" val="1756846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4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4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125" grpId="0" animBg="1"/>
      <p:bldP spid="3841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22" name="Rectangle 3"/>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6323" name="Rectangle 4"/>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24" name="Rectangle 5"/>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56325" name="Group 6"/>
          <p:cNvGrpSpPr>
            <a:grpSpLocks/>
          </p:cNvGrpSpPr>
          <p:nvPr/>
        </p:nvGrpSpPr>
        <p:grpSpPr bwMode="auto">
          <a:xfrm>
            <a:off x="7696200" y="762000"/>
            <a:ext cx="533400" cy="1616075"/>
            <a:chOff x="4848" y="480"/>
            <a:chExt cx="336" cy="1018"/>
          </a:xfrm>
        </p:grpSpPr>
        <p:sp>
          <p:nvSpPr>
            <p:cNvPr id="56456" name="Rectangle 7"/>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6457" name="Text Box 8"/>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6326" name="Rectangle 9"/>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327" name="Rectangle 10"/>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6328" name="Rectangle 11"/>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329" name="Rectangle 1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0" name="Rectangle 1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6331" name="Group 14"/>
          <p:cNvGrpSpPr>
            <a:grpSpLocks/>
          </p:cNvGrpSpPr>
          <p:nvPr/>
        </p:nvGrpSpPr>
        <p:grpSpPr bwMode="auto">
          <a:xfrm>
            <a:off x="685800" y="762000"/>
            <a:ext cx="533400" cy="1616075"/>
            <a:chOff x="432" y="480"/>
            <a:chExt cx="336" cy="1018"/>
          </a:xfrm>
        </p:grpSpPr>
        <p:sp>
          <p:nvSpPr>
            <p:cNvPr id="56454" name="Rectangle 1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6455" name="Text Box 1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6332" name="Rectangle 17"/>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6333" name="Rectangle 18"/>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4" name="Rectangle 19"/>
          <p:cNvSpPr>
            <a:spLocks noChangeArrowheads="1"/>
          </p:cNvSpPr>
          <p:nvPr/>
        </p:nvSpPr>
        <p:spPr bwMode="auto">
          <a:xfrm>
            <a:off x="839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6335" name="Rectangle 20"/>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6" name="Rectangle 21"/>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7" name="Rectangle 22"/>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8" name="Rectangle 23"/>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39" name="Rectangle 24"/>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0" name="Rectangle 25"/>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1" name="Rectangle 26"/>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2" name="Rectangle 27"/>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3" name="Rectangle 28"/>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4" name="Rectangle 29"/>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6345" name="Oval 30"/>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6" name="Oval 31"/>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7" name="Oval 32"/>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8" name="Oval 33"/>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49" name="Oval 34"/>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0" name="Oval 35"/>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1" name="Oval 36"/>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2" name="Oval 37"/>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3" name="Oval 38"/>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4" name="Oval 39"/>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5" name="Oval 40"/>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6" name="Oval 41"/>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7" name="Oval 42"/>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8" name="Oval 43"/>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59" name="Line 44"/>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0" name="Line 45"/>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1" name="Line 46"/>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2" name="Line 47"/>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3" name="Line 48"/>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4" name="Line 49"/>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5" name="Line 50"/>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6" name="Line 51"/>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7" name="Line 52"/>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8" name="Line 53"/>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69" name="Line 54"/>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0" name="Line 55"/>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1" name="Line 56"/>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2" name="Line 57"/>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3" name="Line 58"/>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4" name="Line 59"/>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5" name="Line 60"/>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6" name="Line 61"/>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7" name="Line 62"/>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8" name="Line 63"/>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79" name="Line 64"/>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0" name="Line 65"/>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1" name="Line 66"/>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2" name="Line 67"/>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3" name="Line 68"/>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4" name="Line 69"/>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5" name="Line 70"/>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6" name="Line 71"/>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7" name="Line 72"/>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8" name="Line 73"/>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6389" name="Oval 74"/>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390" name="Rectangle 75"/>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391" name="Rectangle 76"/>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392" name="Rectangle 77"/>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6393" name="Rectangle 78"/>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394" name="Rectangle 79"/>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395" name="Rectangle 80"/>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6396" name="Rectangle 81"/>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397" name="Rectangle 8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6398" name="Rectangle 8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6399" name="Rectangle 8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00" name="Rectangle 8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01" name="Rectangle 86"/>
          <p:cNvSpPr>
            <a:spLocks noChangeArrowheads="1"/>
          </p:cNvSpPr>
          <p:nvPr/>
        </p:nvSpPr>
        <p:spPr bwMode="auto">
          <a:xfrm>
            <a:off x="7620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2</a:t>
            </a:r>
          </a:p>
        </p:txBody>
      </p:sp>
      <p:sp>
        <p:nvSpPr>
          <p:cNvPr id="56402" name="Rectangle 87"/>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03" name="Rectangle 88"/>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404" name="Rectangle 89"/>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05" name="Rectangle 90"/>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6406" name="Rectangle 91"/>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407" name="Rectangle 92"/>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6408" name="Rectangle 93"/>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09" name="Rectangle 94"/>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6410" name="Rectangle 95"/>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6411" name="Rectangle 96"/>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12" name="Rectangle 9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6413" name="Rectangle 9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6414" name="Rectangle 9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6415" name="Rectangle 10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6416" name="Rectangle 10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6417" name="Rectangle 10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6418" name="Rectangle 10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6419" name="Group 104"/>
          <p:cNvGrpSpPr>
            <a:grpSpLocks/>
          </p:cNvGrpSpPr>
          <p:nvPr/>
        </p:nvGrpSpPr>
        <p:grpSpPr bwMode="auto">
          <a:xfrm>
            <a:off x="685800" y="5638800"/>
            <a:ext cx="1295400" cy="1066800"/>
            <a:chOff x="432" y="3552"/>
            <a:chExt cx="816" cy="672"/>
          </a:xfrm>
        </p:grpSpPr>
        <p:sp>
          <p:nvSpPr>
            <p:cNvPr id="56452" name="Rectangle 105"/>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6453" name="Text Box 106"/>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6420" name="Group 107"/>
          <p:cNvGrpSpPr>
            <a:grpSpLocks/>
          </p:cNvGrpSpPr>
          <p:nvPr/>
        </p:nvGrpSpPr>
        <p:grpSpPr bwMode="auto">
          <a:xfrm>
            <a:off x="6934200" y="5638800"/>
            <a:ext cx="1295400" cy="1066800"/>
            <a:chOff x="4368" y="3552"/>
            <a:chExt cx="816" cy="672"/>
          </a:xfrm>
        </p:grpSpPr>
        <p:sp>
          <p:nvSpPr>
            <p:cNvPr id="56450" name="Rectangle 108"/>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6451" name="Text Box 109"/>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56421" name="WordArt 110"/>
          <p:cNvSpPr>
            <a:spLocks noChangeArrowheads="1" noChangeShapeType="1" noTextEdit="1"/>
          </p:cNvSpPr>
          <p:nvPr/>
        </p:nvSpPr>
        <p:spPr bwMode="auto">
          <a:xfrm>
            <a:off x="5334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6422" name="WordArt 111"/>
          <p:cNvSpPr>
            <a:spLocks noChangeArrowheads="1" noChangeShapeType="1" noTextEdit="1"/>
          </p:cNvSpPr>
          <p:nvPr/>
        </p:nvSpPr>
        <p:spPr bwMode="auto">
          <a:xfrm>
            <a:off x="5334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6423" name="Text Box 112"/>
          <p:cNvSpPr txBox="1">
            <a:spLocks noChangeArrowheads="1"/>
          </p:cNvSpPr>
          <p:nvPr/>
        </p:nvSpPr>
        <p:spPr bwMode="auto">
          <a:xfrm>
            <a:off x="762000" y="762000"/>
            <a:ext cx="457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p:txBody>
      </p:sp>
      <p:grpSp>
        <p:nvGrpSpPr>
          <p:cNvPr id="56424" name="Group 113"/>
          <p:cNvGrpSpPr>
            <a:grpSpLocks/>
          </p:cNvGrpSpPr>
          <p:nvPr/>
        </p:nvGrpSpPr>
        <p:grpSpPr bwMode="auto">
          <a:xfrm>
            <a:off x="5257800" y="3276600"/>
            <a:ext cx="444500" cy="444500"/>
            <a:chOff x="2784" y="816"/>
            <a:chExt cx="280" cy="280"/>
          </a:xfrm>
        </p:grpSpPr>
        <p:sp>
          <p:nvSpPr>
            <p:cNvPr id="56448"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9" name="Rectangle 115"/>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6425" name="Group 116"/>
          <p:cNvGrpSpPr>
            <a:grpSpLocks/>
          </p:cNvGrpSpPr>
          <p:nvPr/>
        </p:nvGrpSpPr>
        <p:grpSpPr bwMode="auto">
          <a:xfrm>
            <a:off x="2590800" y="4267200"/>
            <a:ext cx="444500" cy="444500"/>
            <a:chOff x="2784" y="816"/>
            <a:chExt cx="280" cy="280"/>
          </a:xfrm>
        </p:grpSpPr>
        <p:sp>
          <p:nvSpPr>
            <p:cNvPr id="56446" name="Oval 117"/>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7" name="Rectangle 118"/>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6426" name="Text Box 119"/>
          <p:cNvSpPr txBox="1">
            <a:spLocks noChangeArrowheads="1"/>
          </p:cNvSpPr>
          <p:nvPr/>
        </p:nvSpPr>
        <p:spPr bwMode="auto">
          <a:xfrm>
            <a:off x="78486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9</a:t>
            </a:r>
          </a:p>
          <a:p>
            <a:pPr>
              <a:spcBef>
                <a:spcPct val="50000"/>
              </a:spcBef>
            </a:pPr>
            <a:r>
              <a:rPr kumimoji="0" lang="en-US" altLang="zh-CN" sz="1800">
                <a:solidFill>
                  <a:schemeClr val="tx1"/>
                </a:solidFill>
              </a:rPr>
              <a:t>2</a:t>
            </a:r>
          </a:p>
        </p:txBody>
      </p:sp>
      <p:sp>
        <p:nvSpPr>
          <p:cNvPr id="56427" name="WordArt 120"/>
          <p:cNvSpPr>
            <a:spLocks noChangeArrowheads="1" noChangeShapeType="1" noTextEdit="1"/>
          </p:cNvSpPr>
          <p:nvPr/>
        </p:nvSpPr>
        <p:spPr bwMode="auto">
          <a:xfrm>
            <a:off x="7543800" y="3048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56428" name="Rectangle 121"/>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sp>
        <p:nvSpPr>
          <p:cNvPr id="56429" name="Line 122"/>
          <p:cNvSpPr>
            <a:spLocks noChangeShapeType="1"/>
          </p:cNvSpPr>
          <p:nvPr/>
        </p:nvSpPr>
        <p:spPr bwMode="auto">
          <a:xfrm>
            <a:off x="77724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56430" name="Group 123"/>
          <p:cNvGrpSpPr>
            <a:grpSpLocks/>
          </p:cNvGrpSpPr>
          <p:nvPr/>
        </p:nvGrpSpPr>
        <p:grpSpPr bwMode="auto">
          <a:xfrm>
            <a:off x="3124200" y="3276600"/>
            <a:ext cx="444500" cy="444500"/>
            <a:chOff x="3792" y="672"/>
            <a:chExt cx="280" cy="280"/>
          </a:xfrm>
        </p:grpSpPr>
        <p:sp>
          <p:nvSpPr>
            <p:cNvPr id="56444" name="Oval 124"/>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5" name="Rectangle 125"/>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
        <p:nvSpPr>
          <p:cNvPr id="56431" name="Line 126"/>
          <p:cNvSpPr>
            <a:spLocks noChangeShapeType="1"/>
          </p:cNvSpPr>
          <p:nvPr/>
        </p:nvSpPr>
        <p:spPr bwMode="auto">
          <a:xfrm>
            <a:off x="77724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grpSp>
        <p:nvGrpSpPr>
          <p:cNvPr id="56432" name="Group 127"/>
          <p:cNvGrpSpPr>
            <a:grpSpLocks/>
          </p:cNvGrpSpPr>
          <p:nvPr/>
        </p:nvGrpSpPr>
        <p:grpSpPr bwMode="auto">
          <a:xfrm>
            <a:off x="3657600" y="4267200"/>
            <a:ext cx="444500" cy="444500"/>
            <a:chOff x="2592" y="1968"/>
            <a:chExt cx="280" cy="280"/>
          </a:xfrm>
        </p:grpSpPr>
        <p:sp>
          <p:nvSpPr>
            <p:cNvPr id="56442"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3"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56433" name="Group 130"/>
          <p:cNvGrpSpPr>
            <a:grpSpLocks/>
          </p:cNvGrpSpPr>
          <p:nvPr/>
        </p:nvGrpSpPr>
        <p:grpSpPr bwMode="auto">
          <a:xfrm>
            <a:off x="2133600" y="2133600"/>
            <a:ext cx="444500" cy="444500"/>
            <a:chOff x="2592" y="1968"/>
            <a:chExt cx="280" cy="280"/>
          </a:xfrm>
        </p:grpSpPr>
        <p:sp>
          <p:nvSpPr>
            <p:cNvPr id="56440" name="Oval 131"/>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41" name="Rectangle 132"/>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6434" name="Group 133"/>
          <p:cNvGrpSpPr>
            <a:grpSpLocks/>
          </p:cNvGrpSpPr>
          <p:nvPr/>
        </p:nvGrpSpPr>
        <p:grpSpPr bwMode="auto">
          <a:xfrm>
            <a:off x="3124200" y="3276600"/>
            <a:ext cx="444500" cy="444500"/>
            <a:chOff x="2592" y="1968"/>
            <a:chExt cx="280" cy="280"/>
          </a:xfrm>
        </p:grpSpPr>
        <p:sp>
          <p:nvSpPr>
            <p:cNvPr id="56438" name="Oval 134"/>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6439" name="Rectangle 135"/>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386184" name="Line 136"/>
          <p:cNvSpPr>
            <a:spLocks noChangeShapeType="1"/>
          </p:cNvSpPr>
          <p:nvPr/>
        </p:nvSpPr>
        <p:spPr bwMode="auto">
          <a:xfrm>
            <a:off x="7772400" y="6553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86185" name="Rectangle 137"/>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386186" name="WordArt 138"/>
          <p:cNvSpPr>
            <a:spLocks noChangeArrowheads="1" noChangeShapeType="1" noTextEdit="1"/>
          </p:cNvSpPr>
          <p:nvPr/>
        </p:nvSpPr>
        <p:spPr bwMode="auto">
          <a:xfrm>
            <a:off x="3505200" y="57150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Tree>
    <p:extLst>
      <p:ext uri="{BB962C8B-B14F-4D97-AF65-F5344CB8AC3E}">
        <p14:creationId xmlns:p14="http://schemas.microsoft.com/office/powerpoint/2010/main" val="792576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61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61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86186"/>
                                        </p:tgtEl>
                                        <p:attrNameLst>
                                          <p:attrName>style.visibility</p:attrName>
                                        </p:attrNameLst>
                                      </p:cBhvr>
                                      <p:to>
                                        <p:strVal val="visible"/>
                                      </p:to>
                                    </p:set>
                                    <p:anim calcmode="lin" valueType="num">
                                      <p:cBhvr additive="base">
                                        <p:cTn id="15" dur="500" fill="hold"/>
                                        <p:tgtEl>
                                          <p:spTgt spid="386186"/>
                                        </p:tgtEl>
                                        <p:attrNameLst>
                                          <p:attrName>ppt_x</p:attrName>
                                        </p:attrNameLst>
                                      </p:cBhvr>
                                      <p:tavLst>
                                        <p:tav tm="0">
                                          <p:val>
                                            <p:strVal val="0-#ppt_w/2"/>
                                          </p:val>
                                        </p:tav>
                                        <p:tav tm="100000">
                                          <p:val>
                                            <p:strVal val="#ppt_x"/>
                                          </p:val>
                                        </p:tav>
                                      </p:tavLst>
                                    </p:anim>
                                    <p:anim calcmode="lin" valueType="num">
                                      <p:cBhvr additive="base">
                                        <p:cTn id="16" dur="500" fill="hold"/>
                                        <p:tgtEl>
                                          <p:spTgt spid="386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84" grpId="0" animBg="1"/>
      <p:bldP spid="386185" grpId="0" autoUpdateAnimBg="0"/>
      <p:bldP spid="38618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70" name="Rectangle 3"/>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8371" name="Rectangle 4"/>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72" name="Rectangle 5"/>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58373" name="Group 6"/>
          <p:cNvGrpSpPr>
            <a:grpSpLocks/>
          </p:cNvGrpSpPr>
          <p:nvPr/>
        </p:nvGrpSpPr>
        <p:grpSpPr bwMode="auto">
          <a:xfrm>
            <a:off x="7696200" y="762000"/>
            <a:ext cx="533400" cy="1616075"/>
            <a:chOff x="4848" y="480"/>
            <a:chExt cx="336" cy="1018"/>
          </a:xfrm>
        </p:grpSpPr>
        <p:sp>
          <p:nvSpPr>
            <p:cNvPr id="58497" name="Rectangle 7"/>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58498" name="Text Box 8"/>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58374" name="Rectangle 9"/>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375" name="Rectangle 10"/>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58376" name="Rectangle 11"/>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377" name="Rectangle 1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78" name="Rectangle 1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58379" name="Group 14"/>
          <p:cNvGrpSpPr>
            <a:grpSpLocks/>
          </p:cNvGrpSpPr>
          <p:nvPr/>
        </p:nvGrpSpPr>
        <p:grpSpPr bwMode="auto">
          <a:xfrm>
            <a:off x="685800" y="762000"/>
            <a:ext cx="533400" cy="1616075"/>
            <a:chOff x="432" y="480"/>
            <a:chExt cx="336" cy="1018"/>
          </a:xfrm>
        </p:grpSpPr>
        <p:sp>
          <p:nvSpPr>
            <p:cNvPr id="58495" name="Rectangle 1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58496" name="Text Box 1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58380" name="Rectangle 17"/>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1" name="Rectangle 18"/>
          <p:cNvSpPr>
            <a:spLocks noChangeArrowheads="1"/>
          </p:cNvSpPr>
          <p:nvPr/>
        </p:nvSpPr>
        <p:spPr bwMode="auto">
          <a:xfrm>
            <a:off x="839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58382" name="Rectangle 19"/>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3" name="Rectangle 20"/>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4" name="Rectangle 21"/>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5" name="Rectangle 22"/>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6" name="Rectangle 23"/>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7" name="Rectangle 24"/>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8" name="Rectangle 25"/>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89" name="Rectangle 26"/>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90" name="Rectangle 2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91" name="Rectangle 2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58392" name="Oval 2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3" name="Oval 3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4" name="Oval 3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5" name="Oval 3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6" name="Oval 3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7" name="Oval 3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8" name="Oval 3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399" name="Oval 3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0" name="Oval 3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1" name="Oval 3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2" name="Oval 3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3" name="Oval 4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4" name="Oval 4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5"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06"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07"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08"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09"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0"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1"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2"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3"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4"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5"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6"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7"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8"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19"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0"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1"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2"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3"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4"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5"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6"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7"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8"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29"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0"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1"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2"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3"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4"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5"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58436"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37" name="Rectangle 7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38" name="Rectangle 75"/>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439"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8440"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41"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42"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8443"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444"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8445"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58446" name="Rectangle 83"/>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47"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48"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49"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50"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51"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58452"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53"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58454"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55"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58456"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58457" name="Rectangle 94"/>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58" name="Rectangle 95"/>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58459" name="Rectangle 96"/>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58460" name="Rectangle 97"/>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58461" name="Rectangle 98"/>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58462" name="Rectangle 99"/>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58463" name="Rectangle 100"/>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58464" name="Rectangle 101"/>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58465" name="Group 102"/>
          <p:cNvGrpSpPr>
            <a:grpSpLocks/>
          </p:cNvGrpSpPr>
          <p:nvPr/>
        </p:nvGrpSpPr>
        <p:grpSpPr bwMode="auto">
          <a:xfrm>
            <a:off x="685800" y="5638800"/>
            <a:ext cx="1295400" cy="1066800"/>
            <a:chOff x="432" y="3552"/>
            <a:chExt cx="816" cy="672"/>
          </a:xfrm>
        </p:grpSpPr>
        <p:sp>
          <p:nvSpPr>
            <p:cNvPr id="58493"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58494"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58466" name="Group 105"/>
          <p:cNvGrpSpPr>
            <a:grpSpLocks/>
          </p:cNvGrpSpPr>
          <p:nvPr/>
        </p:nvGrpSpPr>
        <p:grpSpPr bwMode="auto">
          <a:xfrm>
            <a:off x="6934200" y="5638800"/>
            <a:ext cx="1295400" cy="1066800"/>
            <a:chOff x="4368" y="3552"/>
            <a:chExt cx="816" cy="672"/>
          </a:xfrm>
        </p:grpSpPr>
        <p:sp>
          <p:nvSpPr>
            <p:cNvPr id="58491"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58492"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388204" name="WordArt 108"/>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388205" name="WordArt 109"/>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58469" name="Group 110"/>
          <p:cNvGrpSpPr>
            <a:grpSpLocks/>
          </p:cNvGrpSpPr>
          <p:nvPr/>
        </p:nvGrpSpPr>
        <p:grpSpPr bwMode="auto">
          <a:xfrm>
            <a:off x="5257800" y="3276600"/>
            <a:ext cx="444500" cy="444500"/>
            <a:chOff x="2784" y="816"/>
            <a:chExt cx="280" cy="280"/>
          </a:xfrm>
        </p:grpSpPr>
        <p:sp>
          <p:nvSpPr>
            <p:cNvPr id="58489"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90"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8470" name="Group 113"/>
          <p:cNvGrpSpPr>
            <a:grpSpLocks/>
          </p:cNvGrpSpPr>
          <p:nvPr/>
        </p:nvGrpSpPr>
        <p:grpSpPr bwMode="auto">
          <a:xfrm>
            <a:off x="2590800" y="4267200"/>
            <a:ext cx="444500" cy="444500"/>
            <a:chOff x="2784" y="816"/>
            <a:chExt cx="280" cy="280"/>
          </a:xfrm>
        </p:grpSpPr>
        <p:sp>
          <p:nvSpPr>
            <p:cNvPr id="58487"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8" name="Rectangle 115"/>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58471" name="Text Box 116"/>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388213" name="WordArt 117"/>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58473" name="Group 118"/>
          <p:cNvGrpSpPr>
            <a:grpSpLocks/>
          </p:cNvGrpSpPr>
          <p:nvPr/>
        </p:nvGrpSpPr>
        <p:grpSpPr bwMode="auto">
          <a:xfrm>
            <a:off x="3124200" y="3276600"/>
            <a:ext cx="444500" cy="444500"/>
            <a:chOff x="3792" y="672"/>
            <a:chExt cx="280" cy="280"/>
          </a:xfrm>
        </p:grpSpPr>
        <p:sp>
          <p:nvSpPr>
            <p:cNvPr id="58485" name="Oval 119"/>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6" name="Rectangle 120"/>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8474" name="Group 121"/>
          <p:cNvGrpSpPr>
            <a:grpSpLocks/>
          </p:cNvGrpSpPr>
          <p:nvPr/>
        </p:nvGrpSpPr>
        <p:grpSpPr bwMode="auto">
          <a:xfrm>
            <a:off x="3657600" y="4267200"/>
            <a:ext cx="444500" cy="444500"/>
            <a:chOff x="2592" y="1968"/>
            <a:chExt cx="280" cy="280"/>
          </a:xfrm>
        </p:grpSpPr>
        <p:sp>
          <p:nvSpPr>
            <p:cNvPr id="58483" name="Oval 122"/>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4" name="Rectangle 123"/>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58475" name="Group 124"/>
          <p:cNvGrpSpPr>
            <a:grpSpLocks/>
          </p:cNvGrpSpPr>
          <p:nvPr/>
        </p:nvGrpSpPr>
        <p:grpSpPr bwMode="auto">
          <a:xfrm>
            <a:off x="2133600" y="2133600"/>
            <a:ext cx="444500" cy="444500"/>
            <a:chOff x="2592" y="1968"/>
            <a:chExt cx="280" cy="280"/>
          </a:xfrm>
        </p:grpSpPr>
        <p:sp>
          <p:nvSpPr>
            <p:cNvPr id="58481" name="Oval 125"/>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2" name="Rectangle 126"/>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58476" name="Group 127"/>
          <p:cNvGrpSpPr>
            <a:grpSpLocks/>
          </p:cNvGrpSpPr>
          <p:nvPr/>
        </p:nvGrpSpPr>
        <p:grpSpPr bwMode="auto">
          <a:xfrm>
            <a:off x="3124200" y="3276600"/>
            <a:ext cx="444500" cy="444500"/>
            <a:chOff x="2592" y="1968"/>
            <a:chExt cx="280" cy="280"/>
          </a:xfrm>
        </p:grpSpPr>
        <p:sp>
          <p:nvSpPr>
            <p:cNvPr id="58479"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8480"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58477" name="Rectangle 130"/>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58478" name="WordArt 131"/>
          <p:cNvSpPr>
            <a:spLocks noChangeArrowheads="1" noChangeShapeType="1" noTextEdit="1"/>
          </p:cNvSpPr>
          <p:nvPr/>
        </p:nvSpPr>
        <p:spPr bwMode="auto">
          <a:xfrm>
            <a:off x="3657600" y="228600"/>
            <a:ext cx="1724025" cy="857250"/>
          </a:xfrm>
          <a:prstGeom prst="rect">
            <a:avLst/>
          </a:prstGeom>
        </p:spPr>
        <p:txBody>
          <a:bodyPr wrap="none" fromWordArt="1">
            <a:prstTxWarp prst="textSlantUp">
              <a:avLst>
                <a:gd name="adj" fmla="val 32056"/>
              </a:avLst>
            </a:prstTxWarp>
          </a:bodyPr>
          <a:lstStyle/>
          <a:p>
            <a:pPr algn="ctr"/>
            <a:r>
              <a:rPr lang="en-US" altLang="zh-CN"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rPr>
              <a:t>Interchange Role Of Buffers</a:t>
            </a:r>
            <a:endParaRPr lang="zh-CN" altLang="en-US" sz="1200" kern="10">
              <a:ln w="9525">
                <a:solidFill>
                  <a:srgbClr val="CC99FF"/>
                </a:solidFill>
                <a:round/>
                <a:headEnd type="none" w="sm" len="sm"/>
                <a:tailEnd type="none" w="sm" len="sm"/>
              </a:ln>
              <a:solidFill>
                <a:srgbClr val="FF0000"/>
              </a:solidFill>
              <a:effectLst>
                <a:outerShdw blurRad="63500" dist="53882" dir="2700000" algn="ctr" rotWithShape="0">
                  <a:srgbClr val="9999FF">
                    <a:alpha val="74997"/>
                  </a:srgbClr>
                </a:outerShdw>
              </a:effectLst>
              <a:latin typeface="Impact"/>
              <a:ea typeface="Impact"/>
              <a:cs typeface="Impact"/>
            </a:endParaRPr>
          </a:p>
        </p:txBody>
      </p:sp>
    </p:spTree>
    <p:extLst>
      <p:ext uri="{BB962C8B-B14F-4D97-AF65-F5344CB8AC3E}">
        <p14:creationId xmlns:p14="http://schemas.microsoft.com/office/powerpoint/2010/main" val="193263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8204"/>
                                        </p:tgtEl>
                                        <p:attrNameLst>
                                          <p:attrName>style.visibility</p:attrName>
                                        </p:attrNameLst>
                                      </p:cBhvr>
                                      <p:to>
                                        <p:strVal val="visible"/>
                                      </p:to>
                                    </p:set>
                                    <p:anim calcmode="lin" valueType="num">
                                      <p:cBhvr additive="base">
                                        <p:cTn id="7" dur="500" fill="hold"/>
                                        <p:tgtEl>
                                          <p:spTgt spid="388204"/>
                                        </p:tgtEl>
                                        <p:attrNameLst>
                                          <p:attrName>ppt_x</p:attrName>
                                        </p:attrNameLst>
                                      </p:cBhvr>
                                      <p:tavLst>
                                        <p:tav tm="0">
                                          <p:val>
                                            <p:strVal val="1+#ppt_w/2"/>
                                          </p:val>
                                        </p:tav>
                                        <p:tav tm="100000">
                                          <p:val>
                                            <p:strVal val="#ppt_x"/>
                                          </p:val>
                                        </p:tav>
                                      </p:tavLst>
                                    </p:anim>
                                    <p:anim calcmode="lin" valueType="num">
                                      <p:cBhvr additive="base">
                                        <p:cTn id="8" dur="500" fill="hold"/>
                                        <p:tgtEl>
                                          <p:spTgt spid="388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213"/>
                                        </p:tgtEl>
                                        <p:attrNameLst>
                                          <p:attrName>style.visibility</p:attrName>
                                        </p:attrNameLst>
                                      </p:cBhvr>
                                      <p:to>
                                        <p:strVal val="visible"/>
                                      </p:to>
                                    </p:set>
                                    <p:anim calcmode="lin" valueType="num">
                                      <p:cBhvr additive="base">
                                        <p:cTn id="13" dur="500" fill="hold"/>
                                        <p:tgtEl>
                                          <p:spTgt spid="388213"/>
                                        </p:tgtEl>
                                        <p:attrNameLst>
                                          <p:attrName>ppt_x</p:attrName>
                                        </p:attrNameLst>
                                      </p:cBhvr>
                                      <p:tavLst>
                                        <p:tav tm="0">
                                          <p:val>
                                            <p:strVal val="0-#ppt_w/2"/>
                                          </p:val>
                                        </p:tav>
                                        <p:tav tm="100000">
                                          <p:val>
                                            <p:strVal val="#ppt_x"/>
                                          </p:val>
                                        </p:tav>
                                      </p:tavLst>
                                    </p:anim>
                                    <p:anim calcmode="lin" valueType="num">
                                      <p:cBhvr additive="base">
                                        <p:cTn id="14" dur="500" fill="hold"/>
                                        <p:tgtEl>
                                          <p:spTgt spid="3882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8205"/>
                                        </p:tgtEl>
                                        <p:attrNameLst>
                                          <p:attrName>style.visibility</p:attrName>
                                        </p:attrNameLst>
                                      </p:cBhvr>
                                      <p:to>
                                        <p:strVal val="visible"/>
                                      </p:to>
                                    </p:set>
                                    <p:anim calcmode="lin" valueType="num">
                                      <p:cBhvr additive="base">
                                        <p:cTn id="19" dur="500" fill="hold"/>
                                        <p:tgtEl>
                                          <p:spTgt spid="388205"/>
                                        </p:tgtEl>
                                        <p:attrNameLst>
                                          <p:attrName>ppt_x</p:attrName>
                                        </p:attrNameLst>
                                      </p:cBhvr>
                                      <p:tavLst>
                                        <p:tav tm="0">
                                          <p:val>
                                            <p:strVal val="1+#ppt_w/2"/>
                                          </p:val>
                                        </p:tav>
                                        <p:tav tm="100000">
                                          <p:val>
                                            <p:strVal val="#ppt_x"/>
                                          </p:val>
                                        </p:tav>
                                      </p:tavLst>
                                    </p:anim>
                                    <p:anim calcmode="lin" valueType="num">
                                      <p:cBhvr additive="base">
                                        <p:cTn id="20" dur="500" fill="hold"/>
                                        <p:tgtEl>
                                          <p:spTgt spid="388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204" grpId="0" animBg="1"/>
      <p:bldP spid="388205" grpId="0" animBg="1"/>
      <p:bldP spid="3882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18" name="Rectangle 3"/>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0419" name="Rectangle 4"/>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20" name="Rectangle 5"/>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60421" name="Group 6"/>
          <p:cNvGrpSpPr>
            <a:grpSpLocks/>
          </p:cNvGrpSpPr>
          <p:nvPr/>
        </p:nvGrpSpPr>
        <p:grpSpPr bwMode="auto">
          <a:xfrm>
            <a:off x="7696200" y="762000"/>
            <a:ext cx="533400" cy="1616075"/>
            <a:chOff x="4848" y="480"/>
            <a:chExt cx="336" cy="1018"/>
          </a:xfrm>
        </p:grpSpPr>
        <p:sp>
          <p:nvSpPr>
            <p:cNvPr id="60548" name="Rectangle 7"/>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60549" name="Text Box 8"/>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60422" name="Rectangle 9"/>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423" name="Rectangle 10"/>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60424" name="Rectangle 11"/>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25" name="Rectangle 12"/>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26" name="Rectangle 13"/>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60427" name="Group 14"/>
          <p:cNvGrpSpPr>
            <a:grpSpLocks/>
          </p:cNvGrpSpPr>
          <p:nvPr/>
        </p:nvGrpSpPr>
        <p:grpSpPr bwMode="auto">
          <a:xfrm>
            <a:off x="685800" y="762000"/>
            <a:ext cx="533400" cy="1616075"/>
            <a:chOff x="432" y="480"/>
            <a:chExt cx="336" cy="1018"/>
          </a:xfrm>
        </p:grpSpPr>
        <p:sp>
          <p:nvSpPr>
            <p:cNvPr id="60546" name="Rectangle 15"/>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60547" name="Text Box 16"/>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60428" name="Rectangle 17"/>
          <p:cNvSpPr>
            <a:spLocks noChangeArrowheads="1"/>
          </p:cNvSpPr>
          <p:nvPr/>
        </p:nvSpPr>
        <p:spPr bwMode="auto">
          <a:xfrm>
            <a:off x="306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29" name="Rectangle 18"/>
          <p:cNvSpPr>
            <a:spLocks noChangeArrowheads="1"/>
          </p:cNvSpPr>
          <p:nvPr/>
        </p:nvSpPr>
        <p:spPr bwMode="auto">
          <a:xfrm>
            <a:off x="839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0430" name="Rectangle 19"/>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1" name="Rectangle 20"/>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2" name="Rectangle 21"/>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3" name="Rectangle 22"/>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4" name="Rectangle 23"/>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5" name="Rectangle 24"/>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6" name="Rectangle 25"/>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7" name="Rectangle 26"/>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8" name="Rectangle 27"/>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39" name="Rectangle 28"/>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0440" name="Oval 29"/>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1" name="Oval 30"/>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2" name="Oval 31"/>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3" name="Oval 32"/>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4" name="Oval 33"/>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5" name="Oval 34"/>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6" name="Oval 35"/>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7" name="Oval 36"/>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8" name="Oval 37"/>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49" name="Oval 38"/>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0" name="Oval 39"/>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1" name="Oval 40"/>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2" name="Oval 41"/>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3"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54"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5"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6"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7"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8"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59"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0"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1"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2"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3"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4"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5"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6"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7"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8"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69"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0"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1"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2"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3"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4"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5"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6"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7"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8"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79"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0"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1"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2"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3"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0484"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485" name="Rectangle 74"/>
          <p:cNvSpPr>
            <a:spLocks noChangeArrowheads="1"/>
          </p:cNvSpPr>
          <p:nvPr/>
        </p:nvSpPr>
        <p:spPr bwMode="auto">
          <a:xfrm>
            <a:off x="282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86" name="Rectangle 75"/>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487"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0488"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489"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490"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0491"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492"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0493"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0494" name="Rectangle 83"/>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95"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496"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497"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498"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499"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60500"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501"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0502"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503"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60504"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0505" name="Rectangle 94"/>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506" name="Rectangle 95"/>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0507" name="Rectangle 96"/>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60508" name="Rectangle 97"/>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0509" name="Rectangle 98"/>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0510" name="Rectangle 99"/>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0511" name="Rectangle 100"/>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60512" name="Rectangle 101"/>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60513" name="Group 102"/>
          <p:cNvGrpSpPr>
            <a:grpSpLocks/>
          </p:cNvGrpSpPr>
          <p:nvPr/>
        </p:nvGrpSpPr>
        <p:grpSpPr bwMode="auto">
          <a:xfrm>
            <a:off x="685800" y="5638800"/>
            <a:ext cx="1295400" cy="1066800"/>
            <a:chOff x="432" y="3552"/>
            <a:chExt cx="816" cy="672"/>
          </a:xfrm>
        </p:grpSpPr>
        <p:sp>
          <p:nvSpPr>
            <p:cNvPr id="60544" name="Rectangle 103"/>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60545" name="Text Box 104"/>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60514" name="Group 105"/>
          <p:cNvGrpSpPr>
            <a:grpSpLocks/>
          </p:cNvGrpSpPr>
          <p:nvPr/>
        </p:nvGrpSpPr>
        <p:grpSpPr bwMode="auto">
          <a:xfrm>
            <a:off x="6934200" y="5638800"/>
            <a:ext cx="1295400" cy="1066800"/>
            <a:chOff x="4368" y="3552"/>
            <a:chExt cx="816" cy="672"/>
          </a:xfrm>
        </p:grpSpPr>
        <p:sp>
          <p:nvSpPr>
            <p:cNvPr id="60542" name="Rectangle 106"/>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60543" name="Text Box 107"/>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60515" name="WordArt 108"/>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60516" name="WordArt 109"/>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0517" name="Group 110"/>
          <p:cNvGrpSpPr>
            <a:grpSpLocks/>
          </p:cNvGrpSpPr>
          <p:nvPr/>
        </p:nvGrpSpPr>
        <p:grpSpPr bwMode="auto">
          <a:xfrm>
            <a:off x="5257800" y="3276600"/>
            <a:ext cx="444500" cy="444500"/>
            <a:chOff x="2784" y="816"/>
            <a:chExt cx="280" cy="280"/>
          </a:xfrm>
        </p:grpSpPr>
        <p:sp>
          <p:nvSpPr>
            <p:cNvPr id="60540" name="Oval 111"/>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41" name="Rectangle 112"/>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0518" name="Group 113"/>
          <p:cNvGrpSpPr>
            <a:grpSpLocks/>
          </p:cNvGrpSpPr>
          <p:nvPr/>
        </p:nvGrpSpPr>
        <p:grpSpPr bwMode="auto">
          <a:xfrm>
            <a:off x="2590800" y="4267200"/>
            <a:ext cx="444500" cy="444500"/>
            <a:chOff x="2784" y="816"/>
            <a:chExt cx="280" cy="280"/>
          </a:xfrm>
        </p:grpSpPr>
        <p:sp>
          <p:nvSpPr>
            <p:cNvPr id="60538" name="Oval 11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9" name="Rectangle 115"/>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60519" name="Text Box 116"/>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60520" name="WordArt 117"/>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0521" name="Group 118"/>
          <p:cNvGrpSpPr>
            <a:grpSpLocks/>
          </p:cNvGrpSpPr>
          <p:nvPr/>
        </p:nvGrpSpPr>
        <p:grpSpPr bwMode="auto">
          <a:xfrm>
            <a:off x="3124200" y="3276600"/>
            <a:ext cx="444500" cy="444500"/>
            <a:chOff x="3792" y="672"/>
            <a:chExt cx="280" cy="280"/>
          </a:xfrm>
        </p:grpSpPr>
        <p:sp>
          <p:nvSpPr>
            <p:cNvPr id="60536" name="Oval 119"/>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7" name="Rectangle 120"/>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0522" name="Group 121"/>
          <p:cNvGrpSpPr>
            <a:grpSpLocks/>
          </p:cNvGrpSpPr>
          <p:nvPr/>
        </p:nvGrpSpPr>
        <p:grpSpPr bwMode="auto">
          <a:xfrm>
            <a:off x="3657600" y="4267200"/>
            <a:ext cx="444500" cy="444500"/>
            <a:chOff x="2592" y="1968"/>
            <a:chExt cx="280" cy="280"/>
          </a:xfrm>
        </p:grpSpPr>
        <p:sp>
          <p:nvSpPr>
            <p:cNvPr id="60534" name="Oval 122"/>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5" name="Rectangle 123"/>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60523" name="Group 124"/>
          <p:cNvGrpSpPr>
            <a:grpSpLocks/>
          </p:cNvGrpSpPr>
          <p:nvPr/>
        </p:nvGrpSpPr>
        <p:grpSpPr bwMode="auto">
          <a:xfrm>
            <a:off x="2133600" y="2133600"/>
            <a:ext cx="444500" cy="444500"/>
            <a:chOff x="2592" y="1968"/>
            <a:chExt cx="280" cy="280"/>
          </a:xfrm>
        </p:grpSpPr>
        <p:sp>
          <p:nvSpPr>
            <p:cNvPr id="60532" name="Oval 125"/>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3" name="Rectangle 126"/>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0524" name="Group 127"/>
          <p:cNvGrpSpPr>
            <a:grpSpLocks/>
          </p:cNvGrpSpPr>
          <p:nvPr/>
        </p:nvGrpSpPr>
        <p:grpSpPr bwMode="auto">
          <a:xfrm>
            <a:off x="3124200" y="3276600"/>
            <a:ext cx="444500" cy="444500"/>
            <a:chOff x="2592" y="1968"/>
            <a:chExt cx="280" cy="280"/>
          </a:xfrm>
        </p:grpSpPr>
        <p:sp>
          <p:nvSpPr>
            <p:cNvPr id="60530" name="Oval 12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31" name="Rectangle 12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60525" name="Rectangle 130"/>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60526" name="Rectangle 131"/>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grpSp>
        <p:nvGrpSpPr>
          <p:cNvPr id="12" name="Group 132"/>
          <p:cNvGrpSpPr>
            <a:grpSpLocks/>
          </p:cNvGrpSpPr>
          <p:nvPr/>
        </p:nvGrpSpPr>
        <p:grpSpPr bwMode="auto">
          <a:xfrm>
            <a:off x="457200" y="4267200"/>
            <a:ext cx="444500" cy="444500"/>
            <a:chOff x="2784" y="816"/>
            <a:chExt cx="280" cy="280"/>
          </a:xfrm>
        </p:grpSpPr>
        <p:sp>
          <p:nvSpPr>
            <p:cNvPr id="60528" name="Oval 13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0529" name="Rectangle 134"/>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grpSp>
    </p:spTree>
    <p:extLst>
      <p:ext uri="{BB962C8B-B14F-4D97-AF65-F5344CB8AC3E}">
        <p14:creationId xmlns:p14="http://schemas.microsoft.com/office/powerpoint/2010/main" val="1806893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66" name="Rectangle 3"/>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62467" name="Rectangle 4"/>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68" name="Rectangle 5"/>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2469"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70" name="Rectangle 7"/>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62471" name="Group 8"/>
          <p:cNvGrpSpPr>
            <a:grpSpLocks/>
          </p:cNvGrpSpPr>
          <p:nvPr/>
        </p:nvGrpSpPr>
        <p:grpSpPr bwMode="auto">
          <a:xfrm>
            <a:off x="7696200" y="762000"/>
            <a:ext cx="533400" cy="1616075"/>
            <a:chOff x="4848" y="480"/>
            <a:chExt cx="336" cy="1018"/>
          </a:xfrm>
        </p:grpSpPr>
        <p:sp>
          <p:nvSpPr>
            <p:cNvPr id="62604" name="Rectangle 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62605" name="Text Box 1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62472" name="Rectangle 11"/>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473" name="Rectangle 12"/>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62474" name="Rectangle 13"/>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475" name="Rectangle 14"/>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76" name="Rectangle 15"/>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62477" name="Group 16"/>
          <p:cNvGrpSpPr>
            <a:grpSpLocks/>
          </p:cNvGrpSpPr>
          <p:nvPr/>
        </p:nvGrpSpPr>
        <p:grpSpPr bwMode="auto">
          <a:xfrm>
            <a:off x="685800" y="762000"/>
            <a:ext cx="533400" cy="1616075"/>
            <a:chOff x="432" y="480"/>
            <a:chExt cx="336" cy="1018"/>
          </a:xfrm>
        </p:grpSpPr>
        <p:sp>
          <p:nvSpPr>
            <p:cNvPr id="62602" name="Rectangle 1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62603" name="Text Box 1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62478" name="Rectangle 19"/>
          <p:cNvSpPr>
            <a:spLocks noChangeArrowheads="1"/>
          </p:cNvSpPr>
          <p:nvPr/>
        </p:nvSpPr>
        <p:spPr bwMode="auto">
          <a:xfrm>
            <a:off x="3063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2479" name="Rectangle 20"/>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0" name="Rectangle 21"/>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1" name="Rectangle 22"/>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2" name="Rectangle 23"/>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3" name="Rectangle 24"/>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4" name="Rectangle 25"/>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5" name="Rectangle 26"/>
          <p:cNvSpPr>
            <a:spLocks noChangeArrowheads="1"/>
          </p:cNvSpPr>
          <p:nvPr/>
        </p:nvSpPr>
        <p:spPr bwMode="auto">
          <a:xfrm>
            <a:off x="6173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6" name="Rectangle 27"/>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7" name="Rectangle 28"/>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8" name="Rectangle 29"/>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2489" name="Oval 30"/>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0" name="Oval 31"/>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1" name="Oval 32"/>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2" name="Oval 33"/>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3" name="Oval 34"/>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4" name="Oval 35"/>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5" name="Oval 36"/>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6" name="Oval 37"/>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7" name="Oval 38"/>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8" name="Oval 39"/>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499" name="Oval 40"/>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0" name="Oval 41"/>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1" name="Oval 42"/>
          <p:cNvSpPr>
            <a:spLocks noChangeArrowheads="1"/>
          </p:cNvSpPr>
          <p:nvPr/>
        </p:nvSpPr>
        <p:spPr bwMode="auto">
          <a:xfrm>
            <a:off x="6324600" y="2286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2" name="Oval 43"/>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03" name="Line 44"/>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4" name="Line 45"/>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5" name="Line 46"/>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6" name="Line 47"/>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7" name="Line 48"/>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8" name="Line 49"/>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09" name="Line 50"/>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0" name="Line 51"/>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1" name="Line 52"/>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2" name="Line 53"/>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3" name="Line 54"/>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4" name="Line 55"/>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5" name="Line 56"/>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6" name="Line 57"/>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7" name="Line 58"/>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8" name="Line 59"/>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19" name="Line 60"/>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0" name="Line 61"/>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1" name="Line 62"/>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2" name="Line 63"/>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3" name="Line 64"/>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4" name="Line 65"/>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5" name="Line 66"/>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6" name="Line 67"/>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7" name="Line 68"/>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8" name="Line 69"/>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29" name="Line 70"/>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0" name="Line 71"/>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1" name="Line 72"/>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2" name="Line 73"/>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2533" name="Oval 74"/>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34" name="Rectangle 75"/>
          <p:cNvSpPr>
            <a:spLocks noChangeArrowheads="1"/>
          </p:cNvSpPr>
          <p:nvPr/>
        </p:nvSpPr>
        <p:spPr bwMode="auto">
          <a:xfrm>
            <a:off x="7620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35" name="Rectangle 76"/>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536" name="Rectangle 77"/>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2537" name="Rectangle 78"/>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38" name="Rectangle 79"/>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39" name="Rectangle 80"/>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2540" name="Rectangle 81"/>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541" name="Rectangle 82"/>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2542" name="Rectangle 83"/>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2543" name="Rectangle 84"/>
          <p:cNvSpPr>
            <a:spLocks noChangeArrowheads="1"/>
          </p:cNvSpPr>
          <p:nvPr/>
        </p:nvSpPr>
        <p:spPr bwMode="auto">
          <a:xfrm>
            <a:off x="6149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44" name="Rectangle 85"/>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45" name="Rectangle 86"/>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46" name="Rectangle 87"/>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47" name="Rectangle 88"/>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48" name="Rectangle 89"/>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62549" name="Rectangle 90"/>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50" name="Rectangle 91"/>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2551" name="Rectangle 92"/>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52" name="Rectangle 93"/>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62553" name="Rectangle 94"/>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2554" name="Rectangle 95"/>
          <p:cNvSpPr>
            <a:spLocks noChangeArrowheads="1"/>
          </p:cNvSpPr>
          <p:nvPr/>
        </p:nvSpPr>
        <p:spPr bwMode="auto">
          <a:xfrm>
            <a:off x="6378575" y="2309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55" name="Rectangle 96"/>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2556" name="Rectangle 97"/>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62557" name="Rectangle 98"/>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2558" name="Rectangle 99"/>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2559" name="Rectangle 100"/>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2560" name="Rectangle 101"/>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62561" name="Rectangle 102"/>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62562" name="Group 103"/>
          <p:cNvGrpSpPr>
            <a:grpSpLocks/>
          </p:cNvGrpSpPr>
          <p:nvPr/>
        </p:nvGrpSpPr>
        <p:grpSpPr bwMode="auto">
          <a:xfrm>
            <a:off x="685800" y="5638800"/>
            <a:ext cx="1295400" cy="1066800"/>
            <a:chOff x="432" y="3552"/>
            <a:chExt cx="816" cy="672"/>
          </a:xfrm>
        </p:grpSpPr>
        <p:sp>
          <p:nvSpPr>
            <p:cNvPr id="62600" name="Rectangle 104"/>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62601" name="Text Box 105"/>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62563" name="Group 106"/>
          <p:cNvGrpSpPr>
            <a:grpSpLocks/>
          </p:cNvGrpSpPr>
          <p:nvPr/>
        </p:nvGrpSpPr>
        <p:grpSpPr bwMode="auto">
          <a:xfrm>
            <a:off x="6934200" y="5638800"/>
            <a:ext cx="1295400" cy="1066800"/>
            <a:chOff x="4368" y="3552"/>
            <a:chExt cx="816" cy="672"/>
          </a:xfrm>
        </p:grpSpPr>
        <p:sp>
          <p:nvSpPr>
            <p:cNvPr id="62598" name="Rectangle 107"/>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62599" name="Text Box 108"/>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62564" name="WordArt 109"/>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62565" name="WordArt 110"/>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2566" name="Group 111"/>
          <p:cNvGrpSpPr>
            <a:grpSpLocks/>
          </p:cNvGrpSpPr>
          <p:nvPr/>
        </p:nvGrpSpPr>
        <p:grpSpPr bwMode="auto">
          <a:xfrm>
            <a:off x="5257800" y="3276600"/>
            <a:ext cx="444500" cy="444500"/>
            <a:chOff x="2784" y="816"/>
            <a:chExt cx="280" cy="280"/>
          </a:xfrm>
        </p:grpSpPr>
        <p:sp>
          <p:nvSpPr>
            <p:cNvPr id="62596" name="Oval 112"/>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7" name="Rectangle 113"/>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2567" name="Group 114"/>
          <p:cNvGrpSpPr>
            <a:grpSpLocks/>
          </p:cNvGrpSpPr>
          <p:nvPr/>
        </p:nvGrpSpPr>
        <p:grpSpPr bwMode="auto">
          <a:xfrm>
            <a:off x="2590800" y="4267200"/>
            <a:ext cx="444500" cy="444500"/>
            <a:chOff x="2784" y="816"/>
            <a:chExt cx="280" cy="280"/>
          </a:xfrm>
        </p:grpSpPr>
        <p:sp>
          <p:nvSpPr>
            <p:cNvPr id="62594" name="Oval 115"/>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5" name="Rectangle 116"/>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62568" name="Text Box 117"/>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62569" name="WordArt 118"/>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2570" name="Group 119"/>
          <p:cNvGrpSpPr>
            <a:grpSpLocks/>
          </p:cNvGrpSpPr>
          <p:nvPr/>
        </p:nvGrpSpPr>
        <p:grpSpPr bwMode="auto">
          <a:xfrm>
            <a:off x="3124200" y="3276600"/>
            <a:ext cx="444500" cy="444500"/>
            <a:chOff x="3792" y="672"/>
            <a:chExt cx="280" cy="280"/>
          </a:xfrm>
        </p:grpSpPr>
        <p:sp>
          <p:nvSpPr>
            <p:cNvPr id="62592" name="Oval 120"/>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3" name="Rectangle 121"/>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2571" name="Group 122"/>
          <p:cNvGrpSpPr>
            <a:grpSpLocks/>
          </p:cNvGrpSpPr>
          <p:nvPr/>
        </p:nvGrpSpPr>
        <p:grpSpPr bwMode="auto">
          <a:xfrm>
            <a:off x="3657600" y="4267200"/>
            <a:ext cx="444500" cy="444500"/>
            <a:chOff x="2592" y="1968"/>
            <a:chExt cx="280" cy="280"/>
          </a:xfrm>
        </p:grpSpPr>
        <p:sp>
          <p:nvSpPr>
            <p:cNvPr id="62590" name="Oval 123"/>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91" name="Rectangle 124"/>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62572" name="Group 125"/>
          <p:cNvGrpSpPr>
            <a:grpSpLocks/>
          </p:cNvGrpSpPr>
          <p:nvPr/>
        </p:nvGrpSpPr>
        <p:grpSpPr bwMode="auto">
          <a:xfrm>
            <a:off x="2133600" y="2133600"/>
            <a:ext cx="444500" cy="444500"/>
            <a:chOff x="2592" y="1968"/>
            <a:chExt cx="280" cy="280"/>
          </a:xfrm>
        </p:grpSpPr>
        <p:sp>
          <p:nvSpPr>
            <p:cNvPr id="62588" name="Oval 126"/>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9" name="Rectangle 127"/>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2573" name="Group 128"/>
          <p:cNvGrpSpPr>
            <a:grpSpLocks/>
          </p:cNvGrpSpPr>
          <p:nvPr/>
        </p:nvGrpSpPr>
        <p:grpSpPr bwMode="auto">
          <a:xfrm>
            <a:off x="3124200" y="3276600"/>
            <a:ext cx="444500" cy="444500"/>
            <a:chOff x="2592" y="1968"/>
            <a:chExt cx="280" cy="280"/>
          </a:xfrm>
        </p:grpSpPr>
        <p:sp>
          <p:nvSpPr>
            <p:cNvPr id="62586" name="Oval 129"/>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7" name="Rectangle 130"/>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62574" name="Rectangle 131"/>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grpSp>
        <p:nvGrpSpPr>
          <p:cNvPr id="62575" name="Group 132"/>
          <p:cNvGrpSpPr>
            <a:grpSpLocks/>
          </p:cNvGrpSpPr>
          <p:nvPr/>
        </p:nvGrpSpPr>
        <p:grpSpPr bwMode="auto">
          <a:xfrm>
            <a:off x="457200" y="4267200"/>
            <a:ext cx="444500" cy="444500"/>
            <a:chOff x="2784" y="816"/>
            <a:chExt cx="280" cy="280"/>
          </a:xfrm>
        </p:grpSpPr>
        <p:sp>
          <p:nvSpPr>
            <p:cNvPr id="62584" name="Oval 13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5" name="Rectangle 134"/>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grpSp>
      <p:sp>
        <p:nvSpPr>
          <p:cNvPr id="392327" name="Line 135"/>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2328" name="Rectangle 136"/>
          <p:cNvSpPr>
            <a:spLocks noChangeArrowheads="1"/>
          </p:cNvSpPr>
          <p:nvPr/>
        </p:nvSpPr>
        <p:spPr bwMode="auto">
          <a:xfrm>
            <a:off x="3048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nvGrpSpPr>
          <p:cNvPr id="13" name="Group 137"/>
          <p:cNvGrpSpPr>
            <a:grpSpLocks/>
          </p:cNvGrpSpPr>
          <p:nvPr/>
        </p:nvGrpSpPr>
        <p:grpSpPr bwMode="auto">
          <a:xfrm>
            <a:off x="2133600" y="2133600"/>
            <a:ext cx="444500" cy="444500"/>
            <a:chOff x="2592" y="1968"/>
            <a:chExt cx="280" cy="280"/>
          </a:xfrm>
        </p:grpSpPr>
        <p:sp>
          <p:nvSpPr>
            <p:cNvPr id="62582" name="Oval 138"/>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3" name="Rectangle 139"/>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grpSp>
        <p:nvGrpSpPr>
          <p:cNvPr id="14" name="Group 140"/>
          <p:cNvGrpSpPr>
            <a:grpSpLocks/>
          </p:cNvGrpSpPr>
          <p:nvPr/>
        </p:nvGrpSpPr>
        <p:grpSpPr bwMode="auto">
          <a:xfrm>
            <a:off x="4267200" y="1143000"/>
            <a:ext cx="444500" cy="444500"/>
            <a:chOff x="2592" y="1968"/>
            <a:chExt cx="280" cy="280"/>
          </a:xfrm>
        </p:grpSpPr>
        <p:sp>
          <p:nvSpPr>
            <p:cNvPr id="62580" name="Oval 141"/>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2581" name="Rectangle 142"/>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Tree>
    <p:extLst>
      <p:ext uri="{BB962C8B-B14F-4D97-AF65-F5344CB8AC3E}">
        <p14:creationId xmlns:p14="http://schemas.microsoft.com/office/powerpoint/2010/main" val="31790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3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23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327" grpId="0" animBg="1"/>
      <p:bldP spid="392328"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839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14" name="Rectangle 3"/>
          <p:cNvSpPr>
            <a:spLocks noChangeArrowheads="1"/>
          </p:cNvSpPr>
          <p:nvPr/>
        </p:nvSpPr>
        <p:spPr bwMode="auto">
          <a:xfrm>
            <a:off x="838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sp>
        <p:nvSpPr>
          <p:cNvPr id="64515" name="Rectangle 4"/>
          <p:cNvSpPr>
            <a:spLocks noChangeArrowheads="1"/>
          </p:cNvSpPr>
          <p:nvPr/>
        </p:nvSpPr>
        <p:spPr bwMode="auto">
          <a:xfrm>
            <a:off x="4040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16" name="Rectangle 5"/>
          <p:cNvSpPr>
            <a:spLocks noChangeArrowheads="1"/>
          </p:cNvSpPr>
          <p:nvPr/>
        </p:nvSpPr>
        <p:spPr bwMode="auto">
          <a:xfrm>
            <a:off x="40386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4517" name="Rectangle 6"/>
          <p:cNvSpPr>
            <a:spLocks noChangeArrowheads="1"/>
          </p:cNvSpPr>
          <p:nvPr/>
        </p:nvSpPr>
        <p:spPr bwMode="auto">
          <a:xfrm>
            <a:off x="2439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18" name="Rectangle 7"/>
          <p:cNvSpPr>
            <a:spLocks noChangeArrowheads="1"/>
          </p:cNvSpPr>
          <p:nvPr/>
        </p:nvSpPr>
        <p:spPr bwMode="auto">
          <a:xfrm>
            <a:off x="2384425" y="5089525"/>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64519" name="Group 8"/>
          <p:cNvGrpSpPr>
            <a:grpSpLocks/>
          </p:cNvGrpSpPr>
          <p:nvPr/>
        </p:nvGrpSpPr>
        <p:grpSpPr bwMode="auto">
          <a:xfrm>
            <a:off x="7696200" y="762000"/>
            <a:ext cx="533400" cy="1616075"/>
            <a:chOff x="4848" y="480"/>
            <a:chExt cx="336" cy="1018"/>
          </a:xfrm>
        </p:grpSpPr>
        <p:sp>
          <p:nvSpPr>
            <p:cNvPr id="64664" name="Rectangle 9"/>
            <p:cNvSpPr>
              <a:spLocks noChangeArrowheads="1"/>
            </p:cNvSpPr>
            <p:nvPr/>
          </p:nvSpPr>
          <p:spPr bwMode="auto">
            <a:xfrm>
              <a:off x="4848" y="480"/>
              <a:ext cx="336" cy="672"/>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64665" name="Text Box 10"/>
            <p:cNvSpPr txBox="1">
              <a:spLocks noChangeArrowheads="1"/>
            </p:cNvSpPr>
            <p:nvPr/>
          </p:nvSpPr>
          <p:spPr bwMode="auto">
            <a:xfrm>
              <a:off x="4848"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O1</a:t>
              </a:r>
            </a:p>
          </p:txBody>
        </p:sp>
      </p:grpSp>
      <p:sp>
        <p:nvSpPr>
          <p:cNvPr id="64520" name="Rectangle 11"/>
          <p:cNvSpPr>
            <a:spLocks noChangeArrowheads="1"/>
          </p:cNvSpPr>
          <p:nvPr/>
        </p:nvSpPr>
        <p:spPr bwMode="auto">
          <a:xfrm>
            <a:off x="77724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21" name="Rectangle 12"/>
          <p:cNvSpPr>
            <a:spLocks noChangeArrowheads="1"/>
          </p:cNvSpPr>
          <p:nvPr/>
        </p:nvSpPr>
        <p:spPr bwMode="auto">
          <a:xfrm>
            <a:off x="7240588" y="5105400"/>
            <a:ext cx="292100" cy="292100"/>
          </a:xfrm>
          <a:prstGeom prst="rect">
            <a:avLst/>
          </a:prstGeom>
          <a:solidFill>
            <a:srgbClr val="FFBDCA"/>
          </a:solidFill>
          <a:ln w="12700">
            <a:solidFill>
              <a:schemeClr val="tx1"/>
            </a:solidFill>
            <a:miter lim="800000"/>
            <a:headEnd/>
            <a:tailEnd/>
          </a:ln>
        </p:spPr>
        <p:txBody>
          <a:bodyPr wrap="none" anchor="ctr"/>
          <a:lstStyle/>
          <a:p>
            <a:pPr algn="ctr"/>
            <a:endParaRPr lang="en-US" sz="2000">
              <a:solidFill>
                <a:schemeClr val="accent2"/>
              </a:solidFill>
            </a:endParaRPr>
          </a:p>
        </p:txBody>
      </p:sp>
      <p:sp>
        <p:nvSpPr>
          <p:cNvPr id="64522" name="Rectangle 13"/>
          <p:cNvSpPr>
            <a:spLocks noChangeArrowheads="1"/>
          </p:cNvSpPr>
          <p:nvPr/>
        </p:nvSpPr>
        <p:spPr bwMode="auto">
          <a:xfrm>
            <a:off x="7239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23" name="Rectangle 14"/>
          <p:cNvSpPr>
            <a:spLocks noChangeArrowheads="1"/>
          </p:cNvSpPr>
          <p:nvPr/>
        </p:nvSpPr>
        <p:spPr bwMode="auto">
          <a:xfrm>
            <a:off x="4573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24" name="Rectangle 15"/>
          <p:cNvSpPr>
            <a:spLocks noChangeArrowheads="1"/>
          </p:cNvSpPr>
          <p:nvPr/>
        </p:nvSpPr>
        <p:spPr bwMode="auto">
          <a:xfrm>
            <a:off x="45720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nvGrpSpPr>
          <p:cNvPr id="64525" name="Group 16"/>
          <p:cNvGrpSpPr>
            <a:grpSpLocks/>
          </p:cNvGrpSpPr>
          <p:nvPr/>
        </p:nvGrpSpPr>
        <p:grpSpPr bwMode="auto">
          <a:xfrm>
            <a:off x="685800" y="762000"/>
            <a:ext cx="533400" cy="1616075"/>
            <a:chOff x="432" y="480"/>
            <a:chExt cx="336" cy="1018"/>
          </a:xfrm>
        </p:grpSpPr>
        <p:sp>
          <p:nvSpPr>
            <p:cNvPr id="64662" name="Rectangle 17"/>
            <p:cNvSpPr>
              <a:spLocks noChangeArrowheads="1"/>
            </p:cNvSpPr>
            <p:nvPr/>
          </p:nvSpPr>
          <p:spPr bwMode="auto">
            <a:xfrm>
              <a:off x="432" y="480"/>
              <a:ext cx="336" cy="672"/>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64663" name="Text Box 18"/>
            <p:cNvSpPr txBox="1">
              <a:spLocks noChangeArrowheads="1"/>
            </p:cNvSpPr>
            <p:nvPr/>
          </p:nvSpPr>
          <p:spPr bwMode="auto">
            <a:xfrm>
              <a:off x="432" y="1248"/>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O0</a:t>
              </a:r>
            </a:p>
          </p:txBody>
        </p:sp>
      </p:grpSp>
      <p:sp>
        <p:nvSpPr>
          <p:cNvPr id="64526" name="Rectangle 19"/>
          <p:cNvSpPr>
            <a:spLocks noChangeArrowheads="1"/>
          </p:cNvSpPr>
          <p:nvPr/>
        </p:nvSpPr>
        <p:spPr bwMode="auto">
          <a:xfrm>
            <a:off x="3063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4527" name="Rectangle 20"/>
          <p:cNvSpPr>
            <a:spLocks noChangeArrowheads="1"/>
          </p:cNvSpPr>
          <p:nvPr/>
        </p:nvSpPr>
        <p:spPr bwMode="auto">
          <a:xfrm>
            <a:off x="1373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28" name="Rectangle 21"/>
          <p:cNvSpPr>
            <a:spLocks noChangeArrowheads="1"/>
          </p:cNvSpPr>
          <p:nvPr/>
        </p:nvSpPr>
        <p:spPr bwMode="auto">
          <a:xfrm>
            <a:off x="19065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29" name="Rectangle 22"/>
          <p:cNvSpPr>
            <a:spLocks noChangeArrowheads="1"/>
          </p:cNvSpPr>
          <p:nvPr/>
        </p:nvSpPr>
        <p:spPr bwMode="auto">
          <a:xfrm>
            <a:off x="2973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0" name="Rectangle 23"/>
          <p:cNvSpPr>
            <a:spLocks noChangeArrowheads="1"/>
          </p:cNvSpPr>
          <p:nvPr/>
        </p:nvSpPr>
        <p:spPr bwMode="auto">
          <a:xfrm>
            <a:off x="35067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1" name="Rectangle 24"/>
          <p:cNvSpPr>
            <a:spLocks noChangeArrowheads="1"/>
          </p:cNvSpPr>
          <p:nvPr/>
        </p:nvSpPr>
        <p:spPr bwMode="auto">
          <a:xfrm>
            <a:off x="5106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2" name="Rectangle 25"/>
          <p:cNvSpPr>
            <a:spLocks noChangeArrowheads="1"/>
          </p:cNvSpPr>
          <p:nvPr/>
        </p:nvSpPr>
        <p:spPr bwMode="auto">
          <a:xfrm>
            <a:off x="5640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3" name="Rectangle 26"/>
          <p:cNvSpPr>
            <a:spLocks noChangeArrowheads="1"/>
          </p:cNvSpPr>
          <p:nvPr/>
        </p:nvSpPr>
        <p:spPr bwMode="auto">
          <a:xfrm>
            <a:off x="6173788" y="5105400"/>
            <a:ext cx="292100" cy="2921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64534" name="Rectangle 27"/>
          <p:cNvSpPr>
            <a:spLocks noChangeArrowheads="1"/>
          </p:cNvSpPr>
          <p:nvPr/>
        </p:nvSpPr>
        <p:spPr bwMode="auto">
          <a:xfrm>
            <a:off x="67071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5" name="Rectangle 28"/>
          <p:cNvSpPr>
            <a:spLocks noChangeArrowheads="1"/>
          </p:cNvSpPr>
          <p:nvPr/>
        </p:nvSpPr>
        <p:spPr bwMode="auto">
          <a:xfrm>
            <a:off x="77739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6" name="Rectangle 29"/>
          <p:cNvSpPr>
            <a:spLocks noChangeArrowheads="1"/>
          </p:cNvSpPr>
          <p:nvPr/>
        </p:nvSpPr>
        <p:spPr bwMode="auto">
          <a:xfrm>
            <a:off x="8307388" y="5105400"/>
            <a:ext cx="292100" cy="292100"/>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64537" name="Oval 30"/>
          <p:cNvSpPr>
            <a:spLocks noChangeArrowheads="1"/>
          </p:cNvSpPr>
          <p:nvPr/>
        </p:nvSpPr>
        <p:spPr bwMode="auto">
          <a:xfrm>
            <a:off x="457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38" name="Oval 31"/>
          <p:cNvSpPr>
            <a:spLocks noChangeArrowheads="1"/>
          </p:cNvSpPr>
          <p:nvPr/>
        </p:nvSpPr>
        <p:spPr bwMode="auto">
          <a:xfrm>
            <a:off x="2590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39" name="Oval 32"/>
          <p:cNvSpPr>
            <a:spLocks noChangeArrowheads="1"/>
          </p:cNvSpPr>
          <p:nvPr/>
        </p:nvSpPr>
        <p:spPr bwMode="auto">
          <a:xfrm>
            <a:off x="36576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0" name="Oval 33"/>
          <p:cNvSpPr>
            <a:spLocks noChangeArrowheads="1"/>
          </p:cNvSpPr>
          <p:nvPr/>
        </p:nvSpPr>
        <p:spPr bwMode="auto">
          <a:xfrm>
            <a:off x="47244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1" name="Oval 34"/>
          <p:cNvSpPr>
            <a:spLocks noChangeArrowheads="1"/>
          </p:cNvSpPr>
          <p:nvPr/>
        </p:nvSpPr>
        <p:spPr bwMode="auto">
          <a:xfrm>
            <a:off x="57912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2" name="Oval 35"/>
          <p:cNvSpPr>
            <a:spLocks noChangeArrowheads="1"/>
          </p:cNvSpPr>
          <p:nvPr/>
        </p:nvSpPr>
        <p:spPr bwMode="auto">
          <a:xfrm>
            <a:off x="6858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3" name="Oval 36"/>
          <p:cNvSpPr>
            <a:spLocks noChangeArrowheads="1"/>
          </p:cNvSpPr>
          <p:nvPr/>
        </p:nvSpPr>
        <p:spPr bwMode="auto">
          <a:xfrm>
            <a:off x="79248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4" name="Oval 37"/>
          <p:cNvSpPr>
            <a:spLocks noChangeArrowheads="1"/>
          </p:cNvSpPr>
          <p:nvPr/>
        </p:nvSpPr>
        <p:spPr bwMode="auto">
          <a:xfrm>
            <a:off x="9906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5" name="Oval 38"/>
          <p:cNvSpPr>
            <a:spLocks noChangeArrowheads="1"/>
          </p:cNvSpPr>
          <p:nvPr/>
        </p:nvSpPr>
        <p:spPr bwMode="auto">
          <a:xfrm>
            <a:off x="31242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6" name="Oval 39"/>
          <p:cNvSpPr>
            <a:spLocks noChangeArrowheads="1"/>
          </p:cNvSpPr>
          <p:nvPr/>
        </p:nvSpPr>
        <p:spPr bwMode="auto">
          <a:xfrm>
            <a:off x="52578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7" name="Oval 40"/>
          <p:cNvSpPr>
            <a:spLocks noChangeArrowheads="1"/>
          </p:cNvSpPr>
          <p:nvPr/>
        </p:nvSpPr>
        <p:spPr bwMode="auto">
          <a:xfrm>
            <a:off x="7391400" y="3276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8" name="Oval 41"/>
          <p:cNvSpPr>
            <a:spLocks noChangeArrowheads="1"/>
          </p:cNvSpPr>
          <p:nvPr/>
        </p:nvSpPr>
        <p:spPr bwMode="auto">
          <a:xfrm>
            <a:off x="2133600" y="21336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49" name="Oval 42"/>
          <p:cNvSpPr>
            <a:spLocks noChangeArrowheads="1"/>
          </p:cNvSpPr>
          <p:nvPr/>
        </p:nvSpPr>
        <p:spPr bwMode="auto">
          <a:xfrm>
            <a:off x="4267200" y="11430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50" name="Line 43"/>
          <p:cNvSpPr>
            <a:spLocks noChangeShapeType="1"/>
          </p:cNvSpPr>
          <p:nvPr/>
        </p:nvSpPr>
        <p:spPr bwMode="auto">
          <a:xfrm flipH="1">
            <a:off x="2508250" y="1441450"/>
            <a:ext cx="1752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1" name="Line 44"/>
          <p:cNvSpPr>
            <a:spLocks noChangeShapeType="1"/>
          </p:cNvSpPr>
          <p:nvPr/>
        </p:nvSpPr>
        <p:spPr bwMode="auto">
          <a:xfrm>
            <a:off x="4718050" y="1441450"/>
            <a:ext cx="1752600" cy="838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2" name="Line 45"/>
          <p:cNvSpPr>
            <a:spLocks noChangeShapeType="1"/>
          </p:cNvSpPr>
          <p:nvPr/>
        </p:nvSpPr>
        <p:spPr bwMode="auto">
          <a:xfrm flipH="1">
            <a:off x="1212850" y="2508250"/>
            <a:ext cx="9906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3" name="Line 46"/>
          <p:cNvSpPr>
            <a:spLocks noChangeShapeType="1"/>
          </p:cNvSpPr>
          <p:nvPr/>
        </p:nvSpPr>
        <p:spPr bwMode="auto">
          <a:xfrm>
            <a:off x="2584450" y="250825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4" name="Line 47"/>
          <p:cNvSpPr>
            <a:spLocks noChangeShapeType="1"/>
          </p:cNvSpPr>
          <p:nvPr/>
        </p:nvSpPr>
        <p:spPr bwMode="auto">
          <a:xfrm flipH="1">
            <a:off x="5632450" y="26606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5" name="Line 48"/>
          <p:cNvSpPr>
            <a:spLocks noChangeShapeType="1"/>
          </p:cNvSpPr>
          <p:nvPr/>
        </p:nvSpPr>
        <p:spPr bwMode="auto">
          <a:xfrm>
            <a:off x="6775450" y="258445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6" name="Line 49"/>
          <p:cNvSpPr>
            <a:spLocks noChangeShapeType="1"/>
          </p:cNvSpPr>
          <p:nvPr/>
        </p:nvSpPr>
        <p:spPr bwMode="auto">
          <a:xfrm flipH="1">
            <a:off x="6794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7" name="Line 50"/>
          <p:cNvSpPr>
            <a:spLocks noChangeShapeType="1"/>
          </p:cNvSpPr>
          <p:nvPr/>
        </p:nvSpPr>
        <p:spPr bwMode="auto">
          <a:xfrm>
            <a:off x="1365250" y="36512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8" name="Line 51"/>
          <p:cNvSpPr>
            <a:spLocks noChangeShapeType="1"/>
          </p:cNvSpPr>
          <p:nvPr/>
        </p:nvSpPr>
        <p:spPr bwMode="auto">
          <a:xfrm flipH="1">
            <a:off x="2965450" y="3727450"/>
            <a:ext cx="304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59" name="Line 52"/>
          <p:cNvSpPr>
            <a:spLocks noChangeShapeType="1"/>
          </p:cNvSpPr>
          <p:nvPr/>
        </p:nvSpPr>
        <p:spPr bwMode="auto">
          <a:xfrm>
            <a:off x="3575050" y="3575050"/>
            <a:ext cx="304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0" name="Line 53"/>
          <p:cNvSpPr>
            <a:spLocks noChangeShapeType="1"/>
          </p:cNvSpPr>
          <p:nvPr/>
        </p:nvSpPr>
        <p:spPr bwMode="auto">
          <a:xfrm flipH="1">
            <a:off x="50228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1" name="Line 54"/>
          <p:cNvSpPr>
            <a:spLocks noChangeShapeType="1"/>
          </p:cNvSpPr>
          <p:nvPr/>
        </p:nvSpPr>
        <p:spPr bwMode="auto">
          <a:xfrm>
            <a:off x="5632450" y="3727450"/>
            <a:ext cx="304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2" name="Line 55"/>
          <p:cNvSpPr>
            <a:spLocks noChangeShapeType="1"/>
          </p:cNvSpPr>
          <p:nvPr/>
        </p:nvSpPr>
        <p:spPr bwMode="auto">
          <a:xfrm flipH="1">
            <a:off x="7004050" y="3651250"/>
            <a:ext cx="4572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3" name="Line 56"/>
          <p:cNvSpPr>
            <a:spLocks noChangeShapeType="1"/>
          </p:cNvSpPr>
          <p:nvPr/>
        </p:nvSpPr>
        <p:spPr bwMode="auto">
          <a:xfrm>
            <a:off x="7766050" y="3651250"/>
            <a:ext cx="381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4" name="Line 57"/>
          <p:cNvSpPr>
            <a:spLocks noChangeShapeType="1"/>
          </p:cNvSpPr>
          <p:nvPr/>
        </p:nvSpPr>
        <p:spPr bwMode="auto">
          <a:xfrm flipH="1">
            <a:off x="374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5" name="Line 58"/>
          <p:cNvSpPr>
            <a:spLocks noChangeShapeType="1"/>
          </p:cNvSpPr>
          <p:nvPr/>
        </p:nvSpPr>
        <p:spPr bwMode="auto">
          <a:xfrm flipH="1">
            <a:off x="1441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6" name="Line 59"/>
          <p:cNvSpPr>
            <a:spLocks noChangeShapeType="1"/>
          </p:cNvSpPr>
          <p:nvPr/>
        </p:nvSpPr>
        <p:spPr bwMode="auto">
          <a:xfrm flipH="1">
            <a:off x="2508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7" name="Line 60"/>
          <p:cNvSpPr>
            <a:spLocks noChangeShapeType="1"/>
          </p:cNvSpPr>
          <p:nvPr/>
        </p:nvSpPr>
        <p:spPr bwMode="auto">
          <a:xfrm flipH="1">
            <a:off x="3575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8" name="Line 61"/>
          <p:cNvSpPr>
            <a:spLocks noChangeShapeType="1"/>
          </p:cNvSpPr>
          <p:nvPr/>
        </p:nvSpPr>
        <p:spPr bwMode="auto">
          <a:xfrm flipH="1">
            <a:off x="4641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69" name="Line 62"/>
          <p:cNvSpPr>
            <a:spLocks noChangeShapeType="1"/>
          </p:cNvSpPr>
          <p:nvPr/>
        </p:nvSpPr>
        <p:spPr bwMode="auto">
          <a:xfrm flipH="1">
            <a:off x="5708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0" name="Line 63"/>
          <p:cNvSpPr>
            <a:spLocks noChangeShapeType="1"/>
          </p:cNvSpPr>
          <p:nvPr/>
        </p:nvSpPr>
        <p:spPr bwMode="auto">
          <a:xfrm flipH="1">
            <a:off x="6775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1" name="Line 64"/>
          <p:cNvSpPr>
            <a:spLocks noChangeShapeType="1"/>
          </p:cNvSpPr>
          <p:nvPr/>
        </p:nvSpPr>
        <p:spPr bwMode="auto">
          <a:xfrm>
            <a:off x="755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2" name="Line 65"/>
          <p:cNvSpPr>
            <a:spLocks noChangeShapeType="1"/>
          </p:cNvSpPr>
          <p:nvPr/>
        </p:nvSpPr>
        <p:spPr bwMode="auto">
          <a:xfrm>
            <a:off x="1822450" y="4641850"/>
            <a:ext cx="304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3" name="Line 66"/>
          <p:cNvSpPr>
            <a:spLocks noChangeShapeType="1"/>
          </p:cNvSpPr>
          <p:nvPr/>
        </p:nvSpPr>
        <p:spPr bwMode="auto">
          <a:xfrm>
            <a:off x="2889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4" name="Line 67"/>
          <p:cNvSpPr>
            <a:spLocks noChangeShapeType="1"/>
          </p:cNvSpPr>
          <p:nvPr/>
        </p:nvSpPr>
        <p:spPr bwMode="auto">
          <a:xfrm>
            <a:off x="403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5" name="Line 68"/>
          <p:cNvSpPr>
            <a:spLocks noChangeShapeType="1"/>
          </p:cNvSpPr>
          <p:nvPr/>
        </p:nvSpPr>
        <p:spPr bwMode="auto">
          <a:xfrm>
            <a:off x="50990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6" name="Line 69"/>
          <p:cNvSpPr>
            <a:spLocks noChangeShapeType="1"/>
          </p:cNvSpPr>
          <p:nvPr/>
        </p:nvSpPr>
        <p:spPr bwMode="auto">
          <a:xfrm>
            <a:off x="61658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7" name="Line 70"/>
          <p:cNvSpPr>
            <a:spLocks noChangeShapeType="1"/>
          </p:cNvSpPr>
          <p:nvPr/>
        </p:nvSpPr>
        <p:spPr bwMode="auto">
          <a:xfrm>
            <a:off x="72326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8" name="Line 71"/>
          <p:cNvSpPr>
            <a:spLocks noChangeShapeType="1"/>
          </p:cNvSpPr>
          <p:nvPr/>
        </p:nvSpPr>
        <p:spPr bwMode="auto">
          <a:xfrm>
            <a:off x="82994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79" name="Line 72"/>
          <p:cNvSpPr>
            <a:spLocks noChangeShapeType="1"/>
          </p:cNvSpPr>
          <p:nvPr/>
        </p:nvSpPr>
        <p:spPr bwMode="auto">
          <a:xfrm flipH="1">
            <a:off x="7842250" y="4718050"/>
            <a:ext cx="2286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580" name="Oval 73"/>
          <p:cNvSpPr>
            <a:spLocks noChangeArrowheads="1"/>
          </p:cNvSpPr>
          <p:nvPr/>
        </p:nvSpPr>
        <p:spPr bwMode="auto">
          <a:xfrm>
            <a:off x="1524000" y="4267200"/>
            <a:ext cx="444500" cy="444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581" name="Rectangle 74"/>
          <p:cNvSpPr>
            <a:spLocks noChangeArrowheads="1"/>
          </p:cNvSpPr>
          <p:nvPr/>
        </p:nvSpPr>
        <p:spPr bwMode="auto">
          <a:xfrm>
            <a:off x="762000" y="7620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82" name="Rectangle 75"/>
          <p:cNvSpPr>
            <a:spLocks noChangeArrowheads="1"/>
          </p:cNvSpPr>
          <p:nvPr/>
        </p:nvSpPr>
        <p:spPr bwMode="auto">
          <a:xfrm>
            <a:off x="7772400" y="1447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83" name="Rectangle 76"/>
          <p:cNvSpPr>
            <a:spLocks noChangeArrowheads="1"/>
          </p:cNvSpPr>
          <p:nvPr/>
        </p:nvSpPr>
        <p:spPr bwMode="auto">
          <a:xfrm>
            <a:off x="1349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4584" name="Rectangle 77"/>
          <p:cNvSpPr>
            <a:spLocks noChangeArrowheads="1"/>
          </p:cNvSpPr>
          <p:nvPr/>
        </p:nvSpPr>
        <p:spPr bwMode="auto">
          <a:xfrm>
            <a:off x="18827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585" name="Rectangle 78"/>
          <p:cNvSpPr>
            <a:spLocks noChangeArrowheads="1"/>
          </p:cNvSpPr>
          <p:nvPr/>
        </p:nvSpPr>
        <p:spPr bwMode="auto">
          <a:xfrm>
            <a:off x="2949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86" name="Rectangle 79"/>
          <p:cNvSpPr>
            <a:spLocks noChangeArrowheads="1"/>
          </p:cNvSpPr>
          <p:nvPr/>
        </p:nvSpPr>
        <p:spPr bwMode="auto">
          <a:xfrm>
            <a:off x="34829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sp>
        <p:nvSpPr>
          <p:cNvPr id="64587" name="Rectangle 80"/>
          <p:cNvSpPr>
            <a:spLocks noChangeArrowheads="1"/>
          </p:cNvSpPr>
          <p:nvPr/>
        </p:nvSpPr>
        <p:spPr bwMode="auto">
          <a:xfrm>
            <a:off x="77724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88" name="Rectangle 81"/>
          <p:cNvSpPr>
            <a:spLocks noChangeArrowheads="1"/>
          </p:cNvSpPr>
          <p:nvPr/>
        </p:nvSpPr>
        <p:spPr bwMode="auto">
          <a:xfrm>
            <a:off x="5083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4589" name="Rectangle 82"/>
          <p:cNvSpPr>
            <a:spLocks noChangeArrowheads="1"/>
          </p:cNvSpPr>
          <p:nvPr/>
        </p:nvSpPr>
        <p:spPr bwMode="auto">
          <a:xfrm>
            <a:off x="5616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sp>
        <p:nvSpPr>
          <p:cNvPr id="64590" name="Rectangle 83"/>
          <p:cNvSpPr>
            <a:spLocks noChangeArrowheads="1"/>
          </p:cNvSpPr>
          <p:nvPr/>
        </p:nvSpPr>
        <p:spPr bwMode="auto">
          <a:xfrm>
            <a:off x="762000" y="10668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91" name="Rectangle 84"/>
          <p:cNvSpPr>
            <a:spLocks noChangeArrowheads="1"/>
          </p:cNvSpPr>
          <p:nvPr/>
        </p:nvSpPr>
        <p:spPr bwMode="auto">
          <a:xfrm>
            <a:off x="66833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92" name="Rectangle 85"/>
          <p:cNvSpPr>
            <a:spLocks noChangeArrowheads="1"/>
          </p:cNvSpPr>
          <p:nvPr/>
        </p:nvSpPr>
        <p:spPr bwMode="auto">
          <a:xfrm>
            <a:off x="77501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93" name="Rectangle 86"/>
          <p:cNvSpPr>
            <a:spLocks noChangeArrowheads="1"/>
          </p:cNvSpPr>
          <p:nvPr/>
        </p:nvSpPr>
        <p:spPr bwMode="auto">
          <a:xfrm>
            <a:off x="8283575" y="5053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594" name="Rectangle 87"/>
          <p:cNvSpPr>
            <a:spLocks noChangeArrowheads="1"/>
          </p:cNvSpPr>
          <p:nvPr/>
        </p:nvSpPr>
        <p:spPr bwMode="auto">
          <a:xfrm>
            <a:off x="511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595" name="Rectangle 88"/>
          <p:cNvSpPr>
            <a:spLocks noChangeArrowheads="1"/>
          </p:cNvSpPr>
          <p:nvPr/>
        </p:nvSpPr>
        <p:spPr bwMode="auto">
          <a:xfrm>
            <a:off x="10445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6</a:t>
            </a:r>
          </a:p>
        </p:txBody>
      </p:sp>
      <p:sp>
        <p:nvSpPr>
          <p:cNvPr id="64596" name="Rectangle 89"/>
          <p:cNvSpPr>
            <a:spLocks noChangeArrowheads="1"/>
          </p:cNvSpPr>
          <p:nvPr/>
        </p:nvSpPr>
        <p:spPr bwMode="auto">
          <a:xfrm>
            <a:off x="1577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597" name="Rectangle 90"/>
          <p:cNvSpPr>
            <a:spLocks noChangeArrowheads="1"/>
          </p:cNvSpPr>
          <p:nvPr/>
        </p:nvSpPr>
        <p:spPr bwMode="auto">
          <a:xfrm>
            <a:off x="2187575" y="21574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64598" name="Rectangle 91"/>
          <p:cNvSpPr>
            <a:spLocks noChangeArrowheads="1"/>
          </p:cNvSpPr>
          <p:nvPr/>
        </p:nvSpPr>
        <p:spPr bwMode="auto">
          <a:xfrm>
            <a:off x="2644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599" name="Rectangle 92"/>
          <p:cNvSpPr>
            <a:spLocks noChangeArrowheads="1"/>
          </p:cNvSpPr>
          <p:nvPr/>
        </p:nvSpPr>
        <p:spPr bwMode="auto">
          <a:xfrm>
            <a:off x="31781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3</a:t>
            </a:r>
          </a:p>
        </p:txBody>
      </p:sp>
      <p:sp>
        <p:nvSpPr>
          <p:cNvPr id="64600" name="Rectangle 93"/>
          <p:cNvSpPr>
            <a:spLocks noChangeArrowheads="1"/>
          </p:cNvSpPr>
          <p:nvPr/>
        </p:nvSpPr>
        <p:spPr bwMode="auto">
          <a:xfrm>
            <a:off x="37115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nvGrpSpPr>
          <p:cNvPr id="64601" name="Group 94"/>
          <p:cNvGrpSpPr>
            <a:grpSpLocks/>
          </p:cNvGrpSpPr>
          <p:nvPr/>
        </p:nvGrpSpPr>
        <p:grpSpPr bwMode="auto">
          <a:xfrm>
            <a:off x="6324600" y="2286000"/>
            <a:ext cx="444500" cy="444500"/>
            <a:chOff x="3984" y="1440"/>
            <a:chExt cx="280" cy="280"/>
          </a:xfrm>
        </p:grpSpPr>
        <p:sp>
          <p:nvSpPr>
            <p:cNvPr id="64660" name="Oval 95"/>
            <p:cNvSpPr>
              <a:spLocks noChangeArrowheads="1"/>
            </p:cNvSpPr>
            <p:nvPr/>
          </p:nvSpPr>
          <p:spPr bwMode="auto">
            <a:xfrm>
              <a:off x="3984" y="14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61" name="Rectangle 96"/>
            <p:cNvSpPr>
              <a:spLocks noChangeArrowheads="1"/>
            </p:cNvSpPr>
            <p:nvPr/>
          </p:nvSpPr>
          <p:spPr bwMode="auto">
            <a:xfrm>
              <a:off x="4018" y="14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grpSp>
      <p:sp>
        <p:nvSpPr>
          <p:cNvPr id="64602" name="Rectangle 97"/>
          <p:cNvSpPr>
            <a:spLocks noChangeArrowheads="1"/>
          </p:cNvSpPr>
          <p:nvPr/>
        </p:nvSpPr>
        <p:spPr bwMode="auto">
          <a:xfrm>
            <a:off x="69119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sp>
        <p:nvSpPr>
          <p:cNvPr id="64603" name="Rectangle 98"/>
          <p:cNvSpPr>
            <a:spLocks noChangeArrowheads="1"/>
          </p:cNvSpPr>
          <p:nvPr/>
        </p:nvSpPr>
        <p:spPr bwMode="auto">
          <a:xfrm>
            <a:off x="74453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5</a:t>
            </a:r>
          </a:p>
        </p:txBody>
      </p:sp>
      <p:sp>
        <p:nvSpPr>
          <p:cNvPr id="64604" name="Rectangle 99"/>
          <p:cNvSpPr>
            <a:spLocks noChangeArrowheads="1"/>
          </p:cNvSpPr>
          <p:nvPr/>
        </p:nvSpPr>
        <p:spPr bwMode="auto">
          <a:xfrm>
            <a:off x="79787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8</a:t>
            </a:r>
          </a:p>
        </p:txBody>
      </p:sp>
      <p:sp>
        <p:nvSpPr>
          <p:cNvPr id="64605" name="Rectangle 100"/>
          <p:cNvSpPr>
            <a:spLocks noChangeArrowheads="1"/>
          </p:cNvSpPr>
          <p:nvPr/>
        </p:nvSpPr>
        <p:spPr bwMode="auto">
          <a:xfrm>
            <a:off x="4321175" y="11668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64606" name="Rectangle 101"/>
          <p:cNvSpPr>
            <a:spLocks noChangeArrowheads="1"/>
          </p:cNvSpPr>
          <p:nvPr/>
        </p:nvSpPr>
        <p:spPr bwMode="auto">
          <a:xfrm>
            <a:off x="47783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64607" name="Rectangle 102"/>
          <p:cNvSpPr>
            <a:spLocks noChangeArrowheads="1"/>
          </p:cNvSpPr>
          <p:nvPr/>
        </p:nvSpPr>
        <p:spPr bwMode="auto">
          <a:xfrm>
            <a:off x="5311775" y="3270250"/>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altLang="zh-CN" sz="2000">
                <a:solidFill>
                  <a:schemeClr val="bg2"/>
                </a:solidFill>
              </a:rPr>
              <a:t>4</a:t>
            </a:r>
          </a:p>
        </p:txBody>
      </p:sp>
      <p:sp>
        <p:nvSpPr>
          <p:cNvPr id="64608" name="Rectangle 103"/>
          <p:cNvSpPr>
            <a:spLocks noChangeArrowheads="1"/>
          </p:cNvSpPr>
          <p:nvPr/>
        </p:nvSpPr>
        <p:spPr bwMode="auto">
          <a:xfrm>
            <a:off x="5845175" y="4291013"/>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nvGrpSpPr>
          <p:cNvPr id="64609" name="Group 104"/>
          <p:cNvGrpSpPr>
            <a:grpSpLocks/>
          </p:cNvGrpSpPr>
          <p:nvPr/>
        </p:nvGrpSpPr>
        <p:grpSpPr bwMode="auto">
          <a:xfrm>
            <a:off x="685800" y="5638800"/>
            <a:ext cx="1295400" cy="1066800"/>
            <a:chOff x="432" y="3552"/>
            <a:chExt cx="816" cy="672"/>
          </a:xfrm>
        </p:grpSpPr>
        <p:sp>
          <p:nvSpPr>
            <p:cNvPr id="64658" name="Rectangle 105"/>
            <p:cNvSpPr>
              <a:spLocks noChangeArrowheads="1"/>
            </p:cNvSpPr>
            <p:nvPr/>
          </p:nvSpPr>
          <p:spPr bwMode="auto">
            <a:xfrm>
              <a:off x="432" y="3552"/>
              <a:ext cx="336" cy="672"/>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64659" name="Text Box 106"/>
            <p:cNvSpPr txBox="1">
              <a:spLocks noChangeArrowheads="1"/>
            </p:cNvSpPr>
            <p:nvPr/>
          </p:nvSpPr>
          <p:spPr bwMode="auto">
            <a:xfrm>
              <a:off x="912" y="3840"/>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I0</a:t>
              </a:r>
            </a:p>
          </p:txBody>
        </p:sp>
      </p:grpSp>
      <p:grpSp>
        <p:nvGrpSpPr>
          <p:cNvPr id="64610" name="Group 107"/>
          <p:cNvGrpSpPr>
            <a:grpSpLocks/>
          </p:cNvGrpSpPr>
          <p:nvPr/>
        </p:nvGrpSpPr>
        <p:grpSpPr bwMode="auto">
          <a:xfrm>
            <a:off x="6934200" y="5638800"/>
            <a:ext cx="1295400" cy="1066800"/>
            <a:chOff x="4368" y="3552"/>
            <a:chExt cx="816" cy="672"/>
          </a:xfrm>
        </p:grpSpPr>
        <p:sp>
          <p:nvSpPr>
            <p:cNvPr id="64656" name="Rectangle 108"/>
            <p:cNvSpPr>
              <a:spLocks noChangeArrowheads="1"/>
            </p:cNvSpPr>
            <p:nvPr/>
          </p:nvSpPr>
          <p:spPr bwMode="auto">
            <a:xfrm>
              <a:off x="4848" y="3552"/>
              <a:ext cx="336" cy="672"/>
            </a:xfrm>
            <a:prstGeom prst="rect">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64657" name="Text Box 109"/>
            <p:cNvSpPr txBox="1">
              <a:spLocks noChangeArrowheads="1"/>
            </p:cNvSpPr>
            <p:nvPr/>
          </p:nvSpPr>
          <p:spPr bwMode="auto">
            <a:xfrm>
              <a:off x="4368" y="3792"/>
              <a:ext cx="3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I1</a:t>
              </a:r>
            </a:p>
          </p:txBody>
        </p:sp>
      </p:grpSp>
      <p:sp>
        <p:nvSpPr>
          <p:cNvPr id="64611" name="WordArt 110"/>
          <p:cNvSpPr>
            <a:spLocks noChangeArrowheads="1" noChangeShapeType="1" noTextEdit="1"/>
          </p:cNvSpPr>
          <p:nvPr/>
        </p:nvSpPr>
        <p:spPr bwMode="auto">
          <a:xfrm>
            <a:off x="7543800" y="62484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sp>
        <p:nvSpPr>
          <p:cNvPr id="64612" name="WordArt 111"/>
          <p:cNvSpPr>
            <a:spLocks noChangeArrowheads="1" noChangeShapeType="1" noTextEdit="1"/>
          </p:cNvSpPr>
          <p:nvPr/>
        </p:nvSpPr>
        <p:spPr bwMode="auto">
          <a:xfrm>
            <a:off x="7467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Write To Disk</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4613" name="Group 112"/>
          <p:cNvGrpSpPr>
            <a:grpSpLocks/>
          </p:cNvGrpSpPr>
          <p:nvPr/>
        </p:nvGrpSpPr>
        <p:grpSpPr bwMode="auto">
          <a:xfrm>
            <a:off x="5257800" y="3276600"/>
            <a:ext cx="444500" cy="444500"/>
            <a:chOff x="2784" y="816"/>
            <a:chExt cx="280" cy="280"/>
          </a:xfrm>
        </p:grpSpPr>
        <p:sp>
          <p:nvSpPr>
            <p:cNvPr id="64654" name="Oval 113"/>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55" name="Rectangle 114"/>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4614" name="Group 115"/>
          <p:cNvGrpSpPr>
            <a:grpSpLocks/>
          </p:cNvGrpSpPr>
          <p:nvPr/>
        </p:nvGrpSpPr>
        <p:grpSpPr bwMode="auto">
          <a:xfrm>
            <a:off x="2590800" y="4267200"/>
            <a:ext cx="444500" cy="444500"/>
            <a:chOff x="2784" y="816"/>
            <a:chExt cx="280" cy="280"/>
          </a:xfrm>
        </p:grpSpPr>
        <p:sp>
          <p:nvSpPr>
            <p:cNvPr id="64652" name="Oval 116"/>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53" name="Rectangle 117"/>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sp>
        <p:nvSpPr>
          <p:cNvPr id="64615" name="Text Box 118"/>
          <p:cNvSpPr txBox="1">
            <a:spLocks noChangeArrowheads="1"/>
          </p:cNvSpPr>
          <p:nvPr/>
        </p:nvSpPr>
        <p:spPr bwMode="auto">
          <a:xfrm>
            <a:off x="762000" y="5562600"/>
            <a:ext cx="45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1800">
                <a:solidFill>
                  <a:schemeClr val="tx1"/>
                </a:solidFill>
              </a:rPr>
              <a:t>6</a:t>
            </a:r>
          </a:p>
          <a:p>
            <a:pPr>
              <a:spcBef>
                <a:spcPct val="50000"/>
              </a:spcBef>
            </a:pPr>
            <a:r>
              <a:rPr kumimoji="0" lang="en-US" altLang="zh-CN" sz="1800">
                <a:solidFill>
                  <a:schemeClr val="tx1"/>
                </a:solidFill>
              </a:rPr>
              <a:t>1</a:t>
            </a:r>
          </a:p>
          <a:p>
            <a:pPr>
              <a:spcBef>
                <a:spcPct val="50000"/>
              </a:spcBef>
            </a:pPr>
            <a:r>
              <a:rPr kumimoji="0" lang="en-US" altLang="zh-CN" sz="1800">
                <a:solidFill>
                  <a:schemeClr val="tx1"/>
                </a:solidFill>
              </a:rPr>
              <a:t>3</a:t>
            </a:r>
          </a:p>
        </p:txBody>
      </p:sp>
      <p:sp>
        <p:nvSpPr>
          <p:cNvPr id="64616" name="WordArt 119"/>
          <p:cNvSpPr>
            <a:spLocks noChangeArrowheads="1" noChangeShapeType="1" noTextEdit="1"/>
          </p:cNvSpPr>
          <p:nvPr/>
        </p:nvSpPr>
        <p:spPr bwMode="auto">
          <a:xfrm>
            <a:off x="609600" y="228600"/>
            <a:ext cx="809625" cy="3810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1200" kern="10">
                <a:solidFill>
                  <a:schemeClr val="bg1"/>
                </a:solidFill>
                <a:effectLst>
                  <a:outerShdw blurRad="63500" dist="38099" dir="2700000" algn="ctr" rotWithShape="0">
                    <a:srgbClr val="C0C0C0">
                      <a:alpha val="74997"/>
                    </a:srgbClr>
                  </a:outerShdw>
                </a:effectLst>
                <a:latin typeface="Impact"/>
                <a:ea typeface="Impact"/>
                <a:cs typeface="Impact"/>
              </a:rPr>
              <a:t>Fill From Tree</a:t>
            </a:r>
            <a:endParaRPr lang="zh-CN" altLang="en-US" sz="1200" kern="10">
              <a:solidFill>
                <a:schemeClr val="bg1"/>
              </a:solidFill>
              <a:effectLst>
                <a:outerShdw blurRad="63500" dist="38099" dir="2700000" algn="ctr" rotWithShape="0">
                  <a:srgbClr val="C0C0C0">
                    <a:alpha val="74997"/>
                  </a:srgbClr>
                </a:outerShdw>
              </a:effectLst>
              <a:latin typeface="Impact"/>
              <a:ea typeface="Impact"/>
              <a:cs typeface="Impact"/>
            </a:endParaRPr>
          </a:p>
        </p:txBody>
      </p:sp>
      <p:grpSp>
        <p:nvGrpSpPr>
          <p:cNvPr id="64617" name="Group 120"/>
          <p:cNvGrpSpPr>
            <a:grpSpLocks/>
          </p:cNvGrpSpPr>
          <p:nvPr/>
        </p:nvGrpSpPr>
        <p:grpSpPr bwMode="auto">
          <a:xfrm>
            <a:off x="3124200" y="3276600"/>
            <a:ext cx="444500" cy="444500"/>
            <a:chOff x="3792" y="672"/>
            <a:chExt cx="280" cy="280"/>
          </a:xfrm>
        </p:grpSpPr>
        <p:sp>
          <p:nvSpPr>
            <p:cNvPr id="64650" name="Oval 121"/>
            <p:cNvSpPr>
              <a:spLocks noChangeArrowheads="1"/>
            </p:cNvSpPr>
            <p:nvPr/>
          </p:nvSpPr>
          <p:spPr bwMode="auto">
            <a:xfrm>
              <a:off x="3792" y="67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51" name="Rectangle 122"/>
            <p:cNvSpPr>
              <a:spLocks noChangeArrowheads="1"/>
            </p:cNvSpPr>
            <p:nvPr/>
          </p:nvSpPr>
          <p:spPr bwMode="auto">
            <a:xfrm>
              <a:off x="3826" y="687"/>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4618" name="Group 123"/>
          <p:cNvGrpSpPr>
            <a:grpSpLocks/>
          </p:cNvGrpSpPr>
          <p:nvPr/>
        </p:nvGrpSpPr>
        <p:grpSpPr bwMode="auto">
          <a:xfrm>
            <a:off x="3657600" y="4267200"/>
            <a:ext cx="444500" cy="444500"/>
            <a:chOff x="2592" y="1968"/>
            <a:chExt cx="280" cy="280"/>
          </a:xfrm>
        </p:grpSpPr>
        <p:sp>
          <p:nvSpPr>
            <p:cNvPr id="64648" name="Oval 124"/>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9" name="Rectangle 125"/>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64619" name="Group 126"/>
          <p:cNvGrpSpPr>
            <a:grpSpLocks/>
          </p:cNvGrpSpPr>
          <p:nvPr/>
        </p:nvGrpSpPr>
        <p:grpSpPr bwMode="auto">
          <a:xfrm>
            <a:off x="2133600" y="2133600"/>
            <a:ext cx="444500" cy="444500"/>
            <a:chOff x="2592" y="1968"/>
            <a:chExt cx="280" cy="280"/>
          </a:xfrm>
        </p:grpSpPr>
        <p:sp>
          <p:nvSpPr>
            <p:cNvPr id="64646" name="Oval 127"/>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7" name="Rectangle 128"/>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grpSp>
        <p:nvGrpSpPr>
          <p:cNvPr id="64620" name="Group 129"/>
          <p:cNvGrpSpPr>
            <a:grpSpLocks/>
          </p:cNvGrpSpPr>
          <p:nvPr/>
        </p:nvGrpSpPr>
        <p:grpSpPr bwMode="auto">
          <a:xfrm>
            <a:off x="3124200" y="3276600"/>
            <a:ext cx="444500" cy="444500"/>
            <a:chOff x="2592" y="1968"/>
            <a:chExt cx="280" cy="280"/>
          </a:xfrm>
        </p:grpSpPr>
        <p:sp>
          <p:nvSpPr>
            <p:cNvPr id="64644" name="Oval 130"/>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5" name="Rectangle 131"/>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7</a:t>
              </a:r>
            </a:p>
          </p:txBody>
        </p:sp>
      </p:grpSp>
      <p:sp>
        <p:nvSpPr>
          <p:cNvPr id="64621" name="Rectangle 132"/>
          <p:cNvSpPr>
            <a:spLocks noGrp="1" noChangeArrowheads="1"/>
          </p:cNvSpPr>
          <p:nvPr>
            <p:ph type="ctrTitle"/>
          </p:nvPr>
        </p:nvSpPr>
        <p:spPr>
          <a:xfrm>
            <a:off x="0" y="0"/>
            <a:ext cx="8915400" cy="914400"/>
          </a:xfrm>
          <a:noFill/>
        </p:spPr>
        <p:txBody>
          <a:bodyPr/>
          <a:lstStyle/>
          <a:p>
            <a:r>
              <a:rPr kumimoji="0" lang="en-US" altLang="zh-CN">
                <a:latin typeface="Times New Roman" charset="0"/>
              </a:rPr>
              <a:t>Continue With Run 1</a:t>
            </a:r>
          </a:p>
        </p:txBody>
      </p:sp>
      <p:grpSp>
        <p:nvGrpSpPr>
          <p:cNvPr id="64622" name="Group 133"/>
          <p:cNvGrpSpPr>
            <a:grpSpLocks/>
          </p:cNvGrpSpPr>
          <p:nvPr/>
        </p:nvGrpSpPr>
        <p:grpSpPr bwMode="auto">
          <a:xfrm>
            <a:off x="457200" y="4267200"/>
            <a:ext cx="444500" cy="444500"/>
            <a:chOff x="2784" y="816"/>
            <a:chExt cx="280" cy="280"/>
          </a:xfrm>
        </p:grpSpPr>
        <p:sp>
          <p:nvSpPr>
            <p:cNvPr id="64642" name="Oval 134"/>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3" name="Rectangle 135"/>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2</a:t>
              </a:r>
            </a:p>
          </p:txBody>
        </p:sp>
      </p:grpSp>
      <p:sp>
        <p:nvSpPr>
          <p:cNvPr id="64623" name="Line 136"/>
          <p:cNvSpPr>
            <a:spLocks noChangeShapeType="1"/>
          </p:cNvSpPr>
          <p:nvPr/>
        </p:nvSpPr>
        <p:spPr bwMode="auto">
          <a:xfrm>
            <a:off x="762000" y="5791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64624" name="Rectangle 137"/>
          <p:cNvSpPr>
            <a:spLocks noChangeArrowheads="1"/>
          </p:cNvSpPr>
          <p:nvPr/>
        </p:nvSpPr>
        <p:spPr bwMode="auto">
          <a:xfrm>
            <a:off x="304800" y="5029200"/>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nvGrpSpPr>
          <p:cNvPr id="64625" name="Group 138"/>
          <p:cNvGrpSpPr>
            <a:grpSpLocks/>
          </p:cNvGrpSpPr>
          <p:nvPr/>
        </p:nvGrpSpPr>
        <p:grpSpPr bwMode="auto">
          <a:xfrm>
            <a:off x="2133600" y="2133600"/>
            <a:ext cx="444500" cy="444500"/>
            <a:chOff x="2592" y="1968"/>
            <a:chExt cx="280" cy="280"/>
          </a:xfrm>
        </p:grpSpPr>
        <p:sp>
          <p:nvSpPr>
            <p:cNvPr id="64640" name="Oval 139"/>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41" name="Rectangle 140"/>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grpSp>
      <p:grpSp>
        <p:nvGrpSpPr>
          <p:cNvPr id="64626" name="Group 141"/>
          <p:cNvGrpSpPr>
            <a:grpSpLocks/>
          </p:cNvGrpSpPr>
          <p:nvPr/>
        </p:nvGrpSpPr>
        <p:grpSpPr bwMode="auto">
          <a:xfrm>
            <a:off x="4267200" y="1143000"/>
            <a:ext cx="444500" cy="444500"/>
            <a:chOff x="2592" y="1968"/>
            <a:chExt cx="280" cy="280"/>
          </a:xfrm>
        </p:grpSpPr>
        <p:sp>
          <p:nvSpPr>
            <p:cNvPr id="64638" name="Oval 142"/>
            <p:cNvSpPr>
              <a:spLocks noChangeArrowheads="1"/>
            </p:cNvSpPr>
            <p:nvPr/>
          </p:nvSpPr>
          <p:spPr bwMode="auto">
            <a:xfrm>
              <a:off x="2592" y="1968"/>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9" name="Rectangle 143"/>
            <p:cNvSpPr>
              <a:spLocks noChangeArrowheads="1"/>
            </p:cNvSpPr>
            <p:nvPr/>
          </p:nvSpPr>
          <p:spPr bwMode="auto">
            <a:xfrm>
              <a:off x="2626" y="198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
        <p:nvSpPr>
          <p:cNvPr id="394384" name="Line 144"/>
          <p:cNvSpPr>
            <a:spLocks noChangeShapeType="1"/>
          </p:cNvSpPr>
          <p:nvPr/>
        </p:nvSpPr>
        <p:spPr bwMode="auto">
          <a:xfrm>
            <a:off x="762000" y="6172200"/>
            <a:ext cx="381000" cy="0"/>
          </a:xfrm>
          <a:prstGeom prst="line">
            <a:avLst/>
          </a:prstGeom>
          <a:noFill/>
          <a:ln w="28575">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394385" name="Rectangle 145"/>
          <p:cNvSpPr>
            <a:spLocks noChangeArrowheads="1"/>
          </p:cNvSpPr>
          <p:nvPr/>
        </p:nvSpPr>
        <p:spPr bwMode="auto">
          <a:xfrm>
            <a:off x="6172200" y="5029200"/>
            <a:ext cx="358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nvGrpSpPr>
          <p:cNvPr id="16" name="Group 146"/>
          <p:cNvGrpSpPr>
            <a:grpSpLocks/>
          </p:cNvGrpSpPr>
          <p:nvPr/>
        </p:nvGrpSpPr>
        <p:grpSpPr bwMode="auto">
          <a:xfrm>
            <a:off x="5791200" y="4267200"/>
            <a:ext cx="444500" cy="444500"/>
            <a:chOff x="2784" y="816"/>
            <a:chExt cx="280" cy="280"/>
          </a:xfrm>
        </p:grpSpPr>
        <p:sp>
          <p:nvSpPr>
            <p:cNvPr id="64636" name="Oval 147"/>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7" name="Rectangle 148"/>
            <p:cNvSpPr>
              <a:spLocks noChangeArrowheads="1"/>
            </p:cNvSpPr>
            <p:nvPr/>
          </p:nvSpPr>
          <p:spPr bwMode="auto">
            <a:xfrm>
              <a:off x="2818" y="831"/>
              <a:ext cx="22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1"/>
                  </a:solidFill>
                  <a:latin typeface="Rockwell Extra Bold" charset="0"/>
                </a:rPr>
                <a:t>1</a:t>
              </a:r>
            </a:p>
          </p:txBody>
        </p:sp>
      </p:grpSp>
      <p:grpSp>
        <p:nvGrpSpPr>
          <p:cNvPr id="17" name="Group 149"/>
          <p:cNvGrpSpPr>
            <a:grpSpLocks/>
          </p:cNvGrpSpPr>
          <p:nvPr/>
        </p:nvGrpSpPr>
        <p:grpSpPr bwMode="auto">
          <a:xfrm>
            <a:off x="5257800" y="3276600"/>
            <a:ext cx="444500" cy="444500"/>
            <a:chOff x="2784" y="816"/>
            <a:chExt cx="280" cy="280"/>
          </a:xfrm>
        </p:grpSpPr>
        <p:sp>
          <p:nvSpPr>
            <p:cNvPr id="64634" name="Oval 150"/>
            <p:cNvSpPr>
              <a:spLocks noChangeArrowheads="1"/>
            </p:cNvSpPr>
            <p:nvPr/>
          </p:nvSpPr>
          <p:spPr bwMode="auto">
            <a:xfrm>
              <a:off x="2784" y="81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5" name="Rectangle 151"/>
            <p:cNvSpPr>
              <a:spLocks noChangeArrowheads="1"/>
            </p:cNvSpPr>
            <p:nvPr/>
          </p:nvSpPr>
          <p:spPr bwMode="auto">
            <a:xfrm>
              <a:off x="2818" y="83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grpSp>
        <p:nvGrpSpPr>
          <p:cNvPr id="18" name="Group 152"/>
          <p:cNvGrpSpPr>
            <a:grpSpLocks/>
          </p:cNvGrpSpPr>
          <p:nvPr/>
        </p:nvGrpSpPr>
        <p:grpSpPr bwMode="auto">
          <a:xfrm>
            <a:off x="6324600" y="2286000"/>
            <a:ext cx="444500" cy="444500"/>
            <a:chOff x="3984" y="1440"/>
            <a:chExt cx="280" cy="280"/>
          </a:xfrm>
        </p:grpSpPr>
        <p:sp>
          <p:nvSpPr>
            <p:cNvPr id="64632" name="Oval 153"/>
            <p:cNvSpPr>
              <a:spLocks noChangeArrowheads="1"/>
            </p:cNvSpPr>
            <p:nvPr/>
          </p:nvSpPr>
          <p:spPr bwMode="auto">
            <a:xfrm>
              <a:off x="3984" y="144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64633" name="Rectangle 154"/>
            <p:cNvSpPr>
              <a:spLocks noChangeArrowheads="1"/>
            </p:cNvSpPr>
            <p:nvPr/>
          </p:nvSpPr>
          <p:spPr bwMode="auto">
            <a:xfrm>
              <a:off x="4018" y="14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5</a:t>
              </a:r>
            </a:p>
          </p:txBody>
        </p:sp>
      </p:grpSp>
    </p:spTree>
    <p:extLst>
      <p:ext uri="{BB962C8B-B14F-4D97-AF65-F5344CB8AC3E}">
        <p14:creationId xmlns:p14="http://schemas.microsoft.com/office/powerpoint/2010/main" val="1516945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3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3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84" grpId="0" animBg="1"/>
      <p:bldP spid="39438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body" idx="1"/>
          </p:nvPr>
        </p:nvSpPr>
        <p:spPr/>
        <p:txBody>
          <a:bodyPr/>
          <a:lstStyle/>
          <a:p>
            <a:r>
              <a:rPr kumimoji="0" lang="en-US" altLang="zh-CN">
                <a:latin typeface="Times New Roman" charset="0"/>
              </a:rPr>
              <a:t>Let </a:t>
            </a:r>
            <a:r>
              <a:rPr kumimoji="0" lang="en-US" altLang="zh-CN">
                <a:solidFill>
                  <a:schemeClr val="hlink"/>
                </a:solidFill>
                <a:latin typeface="Times New Roman" charset="0"/>
              </a:rPr>
              <a:t>k</a:t>
            </a:r>
            <a:r>
              <a:rPr kumimoji="0" lang="en-US" altLang="zh-CN">
                <a:latin typeface="Times New Roman" charset="0"/>
              </a:rPr>
              <a:t> be number of external nodes in loser tree.</a:t>
            </a:r>
          </a:p>
          <a:p>
            <a:r>
              <a:rPr kumimoji="0" lang="en-US" altLang="zh-CN">
                <a:latin typeface="Times New Roman" charset="0"/>
              </a:rPr>
              <a:t>Run size </a:t>
            </a:r>
            <a:r>
              <a:rPr kumimoji="0" lang="en-US" altLang="zh-CN">
                <a:solidFill>
                  <a:schemeClr val="hlink"/>
                </a:solidFill>
                <a:latin typeface="Times New Roman" charset="0"/>
              </a:rPr>
              <a:t>&gt;= k</a:t>
            </a:r>
            <a:r>
              <a:rPr kumimoji="0" lang="en-US" altLang="zh-CN">
                <a:latin typeface="Times New Roman" charset="0"/>
              </a:rPr>
              <a:t>.</a:t>
            </a:r>
          </a:p>
          <a:p>
            <a:r>
              <a:rPr kumimoji="0" lang="en-US" altLang="zh-CN">
                <a:latin typeface="Times New Roman" charset="0"/>
              </a:rPr>
              <a:t>Sorted input </a:t>
            </a:r>
            <a:r>
              <a:rPr kumimoji="0" lang="en-US" altLang="zh-CN">
                <a:solidFill>
                  <a:schemeClr val="hlink"/>
                </a:solidFill>
                <a:latin typeface="Times New Roman" charset="0"/>
              </a:rPr>
              <a:t>=&gt; 1</a:t>
            </a:r>
            <a:r>
              <a:rPr kumimoji="0" lang="en-US" altLang="zh-CN">
                <a:latin typeface="Times New Roman" charset="0"/>
              </a:rPr>
              <a:t> run.</a:t>
            </a:r>
          </a:p>
          <a:p>
            <a:r>
              <a:rPr kumimoji="0" lang="en-US" altLang="zh-CN">
                <a:latin typeface="Times New Roman" charset="0"/>
              </a:rPr>
              <a:t>Reverse of sorted input </a:t>
            </a:r>
            <a:r>
              <a:rPr kumimoji="0" lang="en-US" altLang="zh-CN">
                <a:solidFill>
                  <a:schemeClr val="hlink"/>
                </a:solidFill>
                <a:latin typeface="Times New Roman" charset="0"/>
              </a:rPr>
              <a:t>=&gt; n/k</a:t>
            </a:r>
            <a:r>
              <a:rPr kumimoji="0" lang="en-US" altLang="zh-CN">
                <a:latin typeface="Times New Roman" charset="0"/>
              </a:rPr>
              <a:t> runs.</a:t>
            </a:r>
          </a:p>
          <a:p>
            <a:r>
              <a:rPr kumimoji="0" lang="en-US" altLang="zh-CN">
                <a:latin typeface="Times New Roman" charset="0"/>
              </a:rPr>
              <a:t>Average run size is </a:t>
            </a:r>
            <a:r>
              <a:rPr kumimoji="0" lang="en-US" altLang="zh-CN">
                <a:solidFill>
                  <a:schemeClr val="hlink"/>
                </a:solidFill>
                <a:latin typeface="Times New Roman" charset="0"/>
              </a:rPr>
              <a:t>~2k</a:t>
            </a:r>
            <a:r>
              <a:rPr kumimoji="0" lang="en-US" altLang="zh-CN">
                <a:latin typeface="Times New Roman" charset="0"/>
              </a:rPr>
              <a:t>.</a:t>
            </a:r>
          </a:p>
        </p:txBody>
      </p:sp>
      <p:sp>
        <p:nvSpPr>
          <p:cNvPr id="66562" name="WordArt 3"/>
          <p:cNvSpPr>
            <a:spLocks noChangeArrowheads="1" noChangeShapeType="1" noTextEdit="1"/>
          </p:cNvSpPr>
          <p:nvPr/>
        </p:nvSpPr>
        <p:spPr bwMode="auto">
          <a:xfrm>
            <a:off x="2743200" y="533400"/>
            <a:ext cx="3009900" cy="790575"/>
          </a:xfrm>
          <a:prstGeom prst="rect">
            <a:avLst/>
          </a:prstGeom>
        </p:spPr>
        <p:txBody>
          <a:bodyPr spcFirstLastPara="1" wrap="none" fromWordArt="1">
            <a:prstTxWarp prst="textArchUp">
              <a:avLst>
                <a:gd name="adj" fmla="val 10800004"/>
              </a:avLst>
            </a:prstTxWarp>
          </a:bodyPr>
          <a:lstStyle/>
          <a:p>
            <a:pPr algn="ctr"/>
            <a:r>
              <a:rPr lang="en-US" altLang="zh-CN" sz="4400" kern="10">
                <a:ln w="9525">
                  <a:solidFill>
                    <a:schemeClr val="tx2"/>
                  </a:solidFill>
                  <a:round/>
                  <a:headEnd type="none" w="sm" len="sm"/>
                  <a:tailEnd type="none" w="sm" len="sm"/>
                </a:ln>
                <a:solidFill>
                  <a:schemeClr val="tx2"/>
                </a:solidFill>
                <a:latin typeface="Arial Black"/>
                <a:ea typeface="Arial Black"/>
                <a:cs typeface="Arial Black"/>
              </a:rPr>
              <a:t>RUN SIZE</a:t>
            </a:r>
            <a:endParaRPr lang="zh-CN" altLang="en-US" sz="4400" kern="10">
              <a:ln w="9525">
                <a:solidFill>
                  <a:schemeClr val="tx2"/>
                </a:solidFill>
                <a:round/>
                <a:headEnd type="none" w="sm" len="sm"/>
                <a:tailEnd type="none" w="sm" len="sm"/>
              </a:ln>
              <a:solidFill>
                <a:schemeClr val="tx2"/>
              </a:solidFill>
              <a:latin typeface="Arial Black"/>
              <a:ea typeface="Arial Black"/>
              <a:cs typeface="Arial Black"/>
            </a:endParaRPr>
          </a:p>
        </p:txBody>
      </p:sp>
    </p:spTree>
    <p:extLst>
      <p:ext uri="{BB962C8B-B14F-4D97-AF65-F5344CB8AC3E}">
        <p14:creationId xmlns:p14="http://schemas.microsoft.com/office/powerpoint/2010/main" val="1719627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0">
                                            <p:txEl>
                                              <p:pRg st="0" end="0"/>
                                            </p:txEl>
                                          </p:spTgt>
                                        </p:tgtEl>
                                        <p:attrNameLst>
                                          <p:attrName>style.visibility</p:attrName>
                                        </p:attrNameLst>
                                      </p:cBhvr>
                                      <p:to>
                                        <p:strVal val="visible"/>
                                      </p:to>
                                    </p:set>
                                    <p:anim calcmode="lin" valueType="num">
                                      <p:cBhvr additive="base">
                                        <p:cTn id="7" dur="500" fill="hold"/>
                                        <p:tgtEl>
                                          <p:spTgt spid="396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6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6290">
                                            <p:txEl>
                                              <p:pRg st="1" end="1"/>
                                            </p:txEl>
                                          </p:spTgt>
                                        </p:tgtEl>
                                        <p:attrNameLst>
                                          <p:attrName>style.visibility</p:attrName>
                                        </p:attrNameLst>
                                      </p:cBhvr>
                                      <p:to>
                                        <p:strVal val="visible"/>
                                      </p:to>
                                    </p:set>
                                    <p:anim calcmode="lin" valueType="num">
                                      <p:cBhvr additive="base">
                                        <p:cTn id="13" dur="500" fill="hold"/>
                                        <p:tgtEl>
                                          <p:spTgt spid="396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6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6290">
                                            <p:txEl>
                                              <p:pRg st="2" end="2"/>
                                            </p:txEl>
                                          </p:spTgt>
                                        </p:tgtEl>
                                        <p:attrNameLst>
                                          <p:attrName>style.visibility</p:attrName>
                                        </p:attrNameLst>
                                      </p:cBhvr>
                                      <p:to>
                                        <p:strVal val="visible"/>
                                      </p:to>
                                    </p:set>
                                    <p:anim calcmode="lin" valueType="num">
                                      <p:cBhvr additive="base">
                                        <p:cTn id="19" dur="500" fill="hold"/>
                                        <p:tgtEl>
                                          <p:spTgt spid="396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6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6290">
                                            <p:txEl>
                                              <p:pRg st="3" end="3"/>
                                            </p:txEl>
                                          </p:spTgt>
                                        </p:tgtEl>
                                        <p:attrNameLst>
                                          <p:attrName>style.visibility</p:attrName>
                                        </p:attrNameLst>
                                      </p:cBhvr>
                                      <p:to>
                                        <p:strVal val="visible"/>
                                      </p:to>
                                    </p:set>
                                    <p:anim calcmode="lin" valueType="num">
                                      <p:cBhvr additive="base">
                                        <p:cTn id="25" dur="500" fill="hold"/>
                                        <p:tgtEl>
                                          <p:spTgt spid="396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6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6290">
                                            <p:txEl>
                                              <p:pRg st="4" end="4"/>
                                            </p:txEl>
                                          </p:spTgt>
                                        </p:tgtEl>
                                        <p:attrNameLst>
                                          <p:attrName>style.visibility</p:attrName>
                                        </p:attrNameLst>
                                      </p:cBhvr>
                                      <p:to>
                                        <p:strVal val="visible"/>
                                      </p:to>
                                    </p:set>
                                    <p:anim calcmode="lin" valueType="num">
                                      <p:cBhvr additive="base">
                                        <p:cTn id="31" dur="500" fill="hold"/>
                                        <p:tgtEl>
                                          <p:spTgt spid="396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629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build="p" bldLvl="2"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2325" y="1987550"/>
            <a:ext cx="1916113" cy="2173288"/>
            <a:chOff x="518" y="1252"/>
            <a:chExt cx="1207" cy="1369"/>
          </a:xfrm>
        </p:grpSpPr>
        <p:sp>
          <p:nvSpPr>
            <p:cNvPr id="72734" name="Rectangle 3"/>
            <p:cNvSpPr>
              <a:spLocks noChangeArrowheads="1"/>
            </p:cNvSpPr>
            <p:nvPr/>
          </p:nvSpPr>
          <p:spPr bwMode="auto">
            <a:xfrm>
              <a:off x="533"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5" name="Rectangle 4"/>
            <p:cNvSpPr>
              <a:spLocks noChangeArrowheads="1"/>
            </p:cNvSpPr>
            <p:nvPr/>
          </p:nvSpPr>
          <p:spPr bwMode="auto">
            <a:xfrm>
              <a:off x="869"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6" name="Rectangle 5"/>
            <p:cNvSpPr>
              <a:spLocks noChangeArrowheads="1"/>
            </p:cNvSpPr>
            <p:nvPr/>
          </p:nvSpPr>
          <p:spPr bwMode="auto">
            <a:xfrm>
              <a:off x="1205"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7" name="Rectangle 6"/>
            <p:cNvSpPr>
              <a:spLocks noChangeArrowheads="1"/>
            </p:cNvSpPr>
            <p:nvPr/>
          </p:nvSpPr>
          <p:spPr bwMode="auto">
            <a:xfrm>
              <a:off x="1541" y="2404"/>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8" name="Oval 7"/>
            <p:cNvSpPr>
              <a:spLocks noChangeArrowheads="1"/>
            </p:cNvSpPr>
            <p:nvPr/>
          </p:nvSpPr>
          <p:spPr bwMode="auto">
            <a:xfrm>
              <a:off x="628" y="187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39" name="Oval 8"/>
            <p:cNvSpPr>
              <a:spLocks noChangeArrowheads="1"/>
            </p:cNvSpPr>
            <p:nvPr/>
          </p:nvSpPr>
          <p:spPr bwMode="auto">
            <a:xfrm>
              <a:off x="964" y="125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40" name="Line 9"/>
            <p:cNvSpPr>
              <a:spLocks noChangeShapeType="1"/>
            </p:cNvSpPr>
            <p:nvPr/>
          </p:nvSpPr>
          <p:spPr bwMode="auto">
            <a:xfrm flipH="1">
              <a:off x="768" y="1488"/>
              <a:ext cx="240"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1" name="Line 10"/>
            <p:cNvSpPr>
              <a:spLocks noChangeShapeType="1"/>
            </p:cNvSpPr>
            <p:nvPr/>
          </p:nvSpPr>
          <p:spPr bwMode="auto">
            <a:xfrm>
              <a:off x="1200" y="1488"/>
              <a:ext cx="192" cy="38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2" name="Line 11"/>
            <p:cNvSpPr>
              <a:spLocks noChangeShapeType="1"/>
            </p:cNvSpPr>
            <p:nvPr/>
          </p:nvSpPr>
          <p:spPr bwMode="auto">
            <a:xfrm flipH="1">
              <a:off x="576" y="2160"/>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3" name="Line 12"/>
            <p:cNvSpPr>
              <a:spLocks noChangeShapeType="1"/>
            </p:cNvSpPr>
            <p:nvPr/>
          </p:nvSpPr>
          <p:spPr bwMode="auto">
            <a:xfrm flipH="1">
              <a:off x="1248" y="2160"/>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4" name="Line 13"/>
            <p:cNvSpPr>
              <a:spLocks noChangeShapeType="1"/>
            </p:cNvSpPr>
            <p:nvPr/>
          </p:nvSpPr>
          <p:spPr bwMode="auto">
            <a:xfrm>
              <a:off x="816" y="2160"/>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5" name="Line 14"/>
            <p:cNvSpPr>
              <a:spLocks noChangeShapeType="1"/>
            </p:cNvSpPr>
            <p:nvPr/>
          </p:nvSpPr>
          <p:spPr bwMode="auto">
            <a:xfrm>
              <a:off x="1488" y="2112"/>
              <a:ext cx="192" cy="28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46" name="Oval 15"/>
            <p:cNvSpPr>
              <a:spLocks noChangeArrowheads="1"/>
            </p:cNvSpPr>
            <p:nvPr/>
          </p:nvSpPr>
          <p:spPr bwMode="auto">
            <a:xfrm>
              <a:off x="1300" y="187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47" name="Rectangle 16"/>
            <p:cNvSpPr>
              <a:spLocks noChangeArrowheads="1"/>
            </p:cNvSpPr>
            <p:nvPr/>
          </p:nvSpPr>
          <p:spPr bwMode="auto">
            <a:xfrm>
              <a:off x="518"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72748" name="Rectangle 17"/>
            <p:cNvSpPr>
              <a:spLocks noChangeArrowheads="1"/>
            </p:cNvSpPr>
            <p:nvPr/>
          </p:nvSpPr>
          <p:spPr bwMode="auto">
            <a:xfrm>
              <a:off x="854"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72749" name="Rectangle 18"/>
            <p:cNvSpPr>
              <a:spLocks noChangeArrowheads="1"/>
            </p:cNvSpPr>
            <p:nvPr/>
          </p:nvSpPr>
          <p:spPr bwMode="auto">
            <a:xfrm>
              <a:off x="1190"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72750" name="Rectangle 19"/>
            <p:cNvSpPr>
              <a:spLocks noChangeArrowheads="1"/>
            </p:cNvSpPr>
            <p:nvPr/>
          </p:nvSpPr>
          <p:spPr bwMode="auto">
            <a:xfrm>
              <a:off x="1526" y="2371"/>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sp>
        <p:nvSpPr>
          <p:cNvPr id="72706" name="Rectangle 20"/>
          <p:cNvSpPr>
            <a:spLocks noGrp="1" noChangeArrowheads="1"/>
          </p:cNvSpPr>
          <p:nvPr>
            <p:ph type="ctrTitle"/>
          </p:nvPr>
        </p:nvSpPr>
        <p:spPr>
          <a:xfrm>
            <a:off x="0" y="0"/>
            <a:ext cx="8915400" cy="914400"/>
          </a:xfrm>
          <a:noFill/>
        </p:spPr>
        <p:txBody>
          <a:bodyPr/>
          <a:lstStyle/>
          <a:p>
            <a:r>
              <a:rPr kumimoji="0" lang="en-US" altLang="zh-CN">
                <a:latin typeface="Times New Roman" charset="0"/>
              </a:rPr>
              <a:t>Merging Runs Of Different Length</a:t>
            </a:r>
          </a:p>
        </p:txBody>
      </p:sp>
      <p:grpSp>
        <p:nvGrpSpPr>
          <p:cNvPr id="3" name="Group 21"/>
          <p:cNvGrpSpPr>
            <a:grpSpLocks/>
          </p:cNvGrpSpPr>
          <p:nvPr/>
        </p:nvGrpSpPr>
        <p:grpSpPr bwMode="auto">
          <a:xfrm>
            <a:off x="4937125" y="1606550"/>
            <a:ext cx="3057525" cy="3163888"/>
            <a:chOff x="3110" y="1012"/>
            <a:chExt cx="1926" cy="1993"/>
          </a:xfrm>
        </p:grpSpPr>
        <p:sp>
          <p:nvSpPr>
            <p:cNvPr id="72717" name="Rectangle 22"/>
            <p:cNvSpPr>
              <a:spLocks noChangeArrowheads="1"/>
            </p:cNvSpPr>
            <p:nvPr/>
          </p:nvSpPr>
          <p:spPr bwMode="auto">
            <a:xfrm>
              <a:off x="3125" y="2788"/>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18" name="Rectangle 23"/>
            <p:cNvSpPr>
              <a:spLocks noChangeArrowheads="1"/>
            </p:cNvSpPr>
            <p:nvPr/>
          </p:nvSpPr>
          <p:spPr bwMode="auto">
            <a:xfrm>
              <a:off x="3461" y="2788"/>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19" name="Rectangle 24"/>
            <p:cNvSpPr>
              <a:spLocks noChangeArrowheads="1"/>
            </p:cNvSpPr>
            <p:nvPr/>
          </p:nvSpPr>
          <p:spPr bwMode="auto">
            <a:xfrm>
              <a:off x="3907" y="2245"/>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20" name="Oval 25"/>
            <p:cNvSpPr>
              <a:spLocks noChangeArrowheads="1"/>
            </p:cNvSpPr>
            <p:nvPr/>
          </p:nvSpPr>
          <p:spPr bwMode="auto">
            <a:xfrm>
              <a:off x="3220" y="2260"/>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21" name="Oval 26"/>
            <p:cNvSpPr>
              <a:spLocks noChangeArrowheads="1"/>
            </p:cNvSpPr>
            <p:nvPr/>
          </p:nvSpPr>
          <p:spPr bwMode="auto">
            <a:xfrm>
              <a:off x="3556" y="1636"/>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22" name="Oval 27"/>
            <p:cNvSpPr>
              <a:spLocks noChangeArrowheads="1"/>
            </p:cNvSpPr>
            <p:nvPr/>
          </p:nvSpPr>
          <p:spPr bwMode="auto">
            <a:xfrm>
              <a:off x="4228" y="1012"/>
              <a:ext cx="280" cy="28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2723" name="Line 28"/>
            <p:cNvSpPr>
              <a:spLocks noChangeShapeType="1"/>
            </p:cNvSpPr>
            <p:nvPr/>
          </p:nvSpPr>
          <p:spPr bwMode="auto">
            <a:xfrm flipH="1">
              <a:off x="3792" y="1248"/>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4" name="Line 29"/>
            <p:cNvSpPr>
              <a:spLocks noChangeShapeType="1"/>
            </p:cNvSpPr>
            <p:nvPr/>
          </p:nvSpPr>
          <p:spPr bwMode="auto">
            <a:xfrm>
              <a:off x="4512" y="1200"/>
              <a:ext cx="432" cy="4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5" name="Line 30"/>
            <p:cNvSpPr>
              <a:spLocks noChangeShapeType="1"/>
            </p:cNvSpPr>
            <p:nvPr/>
          </p:nvSpPr>
          <p:spPr bwMode="auto">
            <a:xfrm flipH="1">
              <a:off x="3408" y="1920"/>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6" name="Line 31"/>
            <p:cNvSpPr>
              <a:spLocks noChangeShapeType="1"/>
            </p:cNvSpPr>
            <p:nvPr/>
          </p:nvSpPr>
          <p:spPr bwMode="auto">
            <a:xfrm>
              <a:off x="3792" y="1920"/>
              <a:ext cx="192" cy="33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7" name="Line 32"/>
            <p:cNvSpPr>
              <a:spLocks noChangeShapeType="1"/>
            </p:cNvSpPr>
            <p:nvPr/>
          </p:nvSpPr>
          <p:spPr bwMode="auto">
            <a:xfrm flipH="1">
              <a:off x="3168" y="2544"/>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8" name="Line 33"/>
            <p:cNvSpPr>
              <a:spLocks noChangeShapeType="1"/>
            </p:cNvSpPr>
            <p:nvPr/>
          </p:nvSpPr>
          <p:spPr bwMode="auto">
            <a:xfrm>
              <a:off x="3456" y="2544"/>
              <a:ext cx="144" cy="24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zh-CN" altLang="en-US"/>
            </a:p>
          </p:txBody>
        </p:sp>
        <p:sp>
          <p:nvSpPr>
            <p:cNvPr id="72729" name="Rectangle 34"/>
            <p:cNvSpPr>
              <a:spLocks noChangeArrowheads="1"/>
            </p:cNvSpPr>
            <p:nvPr/>
          </p:nvSpPr>
          <p:spPr bwMode="auto">
            <a:xfrm>
              <a:off x="3110" y="27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4</a:t>
              </a:r>
            </a:p>
          </p:txBody>
        </p:sp>
        <p:sp>
          <p:nvSpPr>
            <p:cNvPr id="72730" name="Rectangle 35"/>
            <p:cNvSpPr>
              <a:spLocks noChangeArrowheads="1"/>
            </p:cNvSpPr>
            <p:nvPr/>
          </p:nvSpPr>
          <p:spPr bwMode="auto">
            <a:xfrm>
              <a:off x="3446" y="2755"/>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3</a:t>
              </a:r>
            </a:p>
          </p:txBody>
        </p:sp>
        <p:sp>
          <p:nvSpPr>
            <p:cNvPr id="72731" name="Rectangle 36"/>
            <p:cNvSpPr>
              <a:spLocks noChangeArrowheads="1"/>
            </p:cNvSpPr>
            <p:nvPr/>
          </p:nvSpPr>
          <p:spPr bwMode="auto">
            <a:xfrm>
              <a:off x="3892" y="2212"/>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6</a:t>
              </a:r>
            </a:p>
          </p:txBody>
        </p:sp>
        <p:sp>
          <p:nvSpPr>
            <p:cNvPr id="72732" name="Rectangle 37"/>
            <p:cNvSpPr>
              <a:spLocks noChangeArrowheads="1"/>
            </p:cNvSpPr>
            <p:nvPr/>
          </p:nvSpPr>
          <p:spPr bwMode="auto">
            <a:xfrm>
              <a:off x="4852" y="1636"/>
              <a:ext cx="184" cy="184"/>
            </a:xfrm>
            <a:prstGeom prst="rect">
              <a:avLst/>
            </a:prstGeom>
            <a:solidFill>
              <a:srgbClr val="FFBDCA"/>
            </a:solidFill>
            <a:ln w="12700">
              <a:solidFill>
                <a:schemeClr val="tx1"/>
              </a:solidFill>
              <a:miter lim="800000"/>
              <a:headEnd/>
              <a:tailEnd/>
            </a:ln>
          </p:spPr>
          <p:txBody>
            <a:bodyPr wrap="none" anchor="ctr"/>
            <a:lstStyle/>
            <a:p>
              <a:endParaRPr lang="en-US"/>
            </a:p>
          </p:txBody>
        </p:sp>
        <p:sp>
          <p:nvSpPr>
            <p:cNvPr id="72733" name="Rectangle 38"/>
            <p:cNvSpPr>
              <a:spLocks noChangeArrowheads="1"/>
            </p:cNvSpPr>
            <p:nvPr/>
          </p:nvSpPr>
          <p:spPr bwMode="auto">
            <a:xfrm>
              <a:off x="4837" y="1603"/>
              <a:ext cx="1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zh-CN" sz="2000">
                  <a:solidFill>
                    <a:schemeClr val="bg2"/>
                  </a:solidFill>
                </a:rPr>
                <a:t>9</a:t>
              </a:r>
            </a:p>
          </p:txBody>
        </p:sp>
      </p:grpSp>
      <p:sp>
        <p:nvSpPr>
          <p:cNvPr id="401447" name="WordArt 39"/>
          <p:cNvSpPr>
            <a:spLocks noChangeArrowheads="1" noChangeShapeType="1" noTextEdit="1"/>
          </p:cNvSpPr>
          <p:nvPr/>
        </p:nvSpPr>
        <p:spPr bwMode="auto">
          <a:xfrm>
            <a:off x="838200" y="4800600"/>
            <a:ext cx="1714500" cy="5715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mr-IN" altLang="zh-CN" sz="3600" kern="10">
                <a:solidFill>
                  <a:srgbClr val="0000FF"/>
                </a:solidFill>
                <a:effectLst>
                  <a:outerShdw blurRad="63500" dist="38099" dir="2700000" algn="ctr" rotWithShape="0">
                    <a:srgbClr val="C0C0C0">
                      <a:alpha val="74997"/>
                    </a:srgbClr>
                  </a:outerShdw>
                </a:effectLst>
                <a:latin typeface="Goudy Old Style"/>
                <a:ea typeface="Goudy Old Style"/>
                <a:cs typeface="Goudy Old Style"/>
              </a:rPr>
              <a:t>Cost = 44</a:t>
            </a:r>
            <a:endParaRPr lang="zh-CN" altLang="en-US" sz="3600" kern="10">
              <a:solidFill>
                <a:srgbClr val="0000FF"/>
              </a:solidFill>
              <a:effectLst>
                <a:outerShdw blurRad="63500" dist="38099" dir="2700000" algn="ctr" rotWithShape="0">
                  <a:srgbClr val="C0C0C0">
                    <a:alpha val="74997"/>
                  </a:srgbClr>
                </a:outerShdw>
              </a:effectLst>
              <a:latin typeface="Goudy Old Style"/>
              <a:ea typeface="Goudy Old Style"/>
              <a:cs typeface="Goudy Old Style"/>
            </a:endParaRPr>
          </a:p>
        </p:txBody>
      </p:sp>
      <p:sp>
        <p:nvSpPr>
          <p:cNvPr id="401448" name="WordArt 40"/>
          <p:cNvSpPr>
            <a:spLocks noChangeArrowheads="1" noChangeShapeType="1" noTextEdit="1"/>
          </p:cNvSpPr>
          <p:nvPr/>
        </p:nvSpPr>
        <p:spPr bwMode="auto">
          <a:xfrm>
            <a:off x="6324600" y="4572000"/>
            <a:ext cx="1714500" cy="5715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mr-IN" altLang="zh-CN" sz="3600" kern="10">
                <a:solidFill>
                  <a:schemeClr val="bg1"/>
                </a:solidFill>
                <a:effectLst>
                  <a:outerShdw blurRad="63500" dist="38099" dir="2700000" algn="ctr" rotWithShape="0">
                    <a:srgbClr val="C0C0C0">
                      <a:alpha val="74997"/>
                    </a:srgbClr>
                  </a:outerShdw>
                </a:effectLst>
                <a:latin typeface="Goudy Old Style"/>
                <a:ea typeface="Goudy Old Style"/>
                <a:cs typeface="Goudy Old Style"/>
              </a:rPr>
              <a:t>Cost = 42</a:t>
            </a:r>
            <a:endParaRPr lang="zh-CN" altLang="en-US" sz="3600" kern="10">
              <a:solidFill>
                <a:schemeClr val="bg1"/>
              </a:solidFill>
              <a:effectLst>
                <a:outerShdw blurRad="63500" dist="38099" dir="2700000" algn="ctr" rotWithShape="0">
                  <a:srgbClr val="C0C0C0">
                    <a:alpha val="74997"/>
                  </a:srgbClr>
                </a:outerShdw>
              </a:effectLst>
              <a:latin typeface="Goudy Old Style"/>
              <a:ea typeface="Goudy Old Style"/>
              <a:cs typeface="Goudy Old Style"/>
            </a:endParaRPr>
          </a:p>
        </p:txBody>
      </p:sp>
      <p:sp>
        <p:nvSpPr>
          <p:cNvPr id="401449" name="Text Box 41"/>
          <p:cNvSpPr txBox="1">
            <a:spLocks noChangeArrowheads="1"/>
          </p:cNvSpPr>
          <p:nvPr/>
        </p:nvSpPr>
        <p:spPr bwMode="auto">
          <a:xfrm>
            <a:off x="1066800" y="2971800"/>
            <a:ext cx="304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7</a:t>
            </a:r>
          </a:p>
        </p:txBody>
      </p:sp>
      <p:sp>
        <p:nvSpPr>
          <p:cNvPr id="401450" name="Text Box 42"/>
          <p:cNvSpPr txBox="1">
            <a:spLocks noChangeArrowheads="1"/>
          </p:cNvSpPr>
          <p:nvPr/>
        </p:nvSpPr>
        <p:spPr bwMode="auto">
          <a:xfrm>
            <a:off x="2057400" y="29718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15</a:t>
            </a:r>
          </a:p>
        </p:txBody>
      </p:sp>
      <p:sp>
        <p:nvSpPr>
          <p:cNvPr id="401451" name="Text Box 43"/>
          <p:cNvSpPr txBox="1">
            <a:spLocks noChangeArrowheads="1"/>
          </p:cNvSpPr>
          <p:nvPr/>
        </p:nvSpPr>
        <p:spPr bwMode="auto">
          <a:xfrm>
            <a:off x="1524000" y="19812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22</a:t>
            </a:r>
          </a:p>
        </p:txBody>
      </p:sp>
      <p:sp>
        <p:nvSpPr>
          <p:cNvPr id="401452" name="Text Box 44"/>
          <p:cNvSpPr txBox="1">
            <a:spLocks noChangeArrowheads="1"/>
          </p:cNvSpPr>
          <p:nvPr/>
        </p:nvSpPr>
        <p:spPr bwMode="auto">
          <a:xfrm>
            <a:off x="5181600" y="3581400"/>
            <a:ext cx="304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7</a:t>
            </a:r>
          </a:p>
        </p:txBody>
      </p:sp>
      <p:sp>
        <p:nvSpPr>
          <p:cNvPr id="401453" name="Text Box 45"/>
          <p:cNvSpPr txBox="1">
            <a:spLocks noChangeArrowheads="1"/>
          </p:cNvSpPr>
          <p:nvPr/>
        </p:nvSpPr>
        <p:spPr bwMode="auto">
          <a:xfrm>
            <a:off x="5638800" y="25908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13</a:t>
            </a:r>
          </a:p>
        </p:txBody>
      </p:sp>
      <p:sp>
        <p:nvSpPr>
          <p:cNvPr id="401454" name="Text Box 46"/>
          <p:cNvSpPr txBox="1">
            <a:spLocks noChangeArrowheads="1"/>
          </p:cNvSpPr>
          <p:nvPr/>
        </p:nvSpPr>
        <p:spPr bwMode="auto">
          <a:xfrm>
            <a:off x="6705600" y="1600200"/>
            <a:ext cx="533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tx1"/>
                </a:solidFill>
              </a:rPr>
              <a:t>22</a:t>
            </a:r>
          </a:p>
        </p:txBody>
      </p:sp>
      <p:sp>
        <p:nvSpPr>
          <p:cNvPr id="401455" name="WordArt 47"/>
          <p:cNvSpPr>
            <a:spLocks noChangeArrowheads="1" noChangeShapeType="1" noTextEdit="1"/>
          </p:cNvSpPr>
          <p:nvPr/>
        </p:nvSpPr>
        <p:spPr bwMode="auto">
          <a:xfrm>
            <a:off x="1905000" y="5334000"/>
            <a:ext cx="5105400" cy="1296988"/>
          </a:xfrm>
          <a:prstGeom prst="rect">
            <a:avLst/>
          </a:prstGeom>
        </p:spPr>
        <p:txBody>
          <a:bodyPr wrap="none" fromWordArt="1">
            <a:prstTxWarp prst="textSlantUp">
              <a:avLst>
                <a:gd name="adj" fmla="val 55556"/>
              </a:avLst>
            </a:prstTxWarp>
          </a:bodyPr>
          <a:lstStyle/>
          <a:p>
            <a:pPr algn="ctr"/>
            <a:r>
              <a:rPr lang="en-US" altLang="zh-CN" sz="3600" kern="10">
                <a:ln w="9525">
                  <a:solidFill>
                    <a:srgbClr val="000000"/>
                  </a:solidFill>
                  <a:round/>
                  <a:headEnd type="none" w="sm" len="sm"/>
                  <a:tailEnd type="none" w="sm" len="sm"/>
                </a:ln>
                <a:solidFill>
                  <a:srgbClr val="000000"/>
                </a:solidFill>
                <a:latin typeface="Arial Black"/>
                <a:ea typeface="Arial Black"/>
                <a:cs typeface="Arial Black"/>
              </a:rPr>
              <a:t>Best merge sequence?</a:t>
            </a:r>
            <a:endParaRPr lang="zh-CN" altLang="en-US" sz="3600" kern="10">
              <a:ln w="9525">
                <a:solidFill>
                  <a:srgbClr val="000000"/>
                </a:solidFill>
                <a:round/>
                <a:headEnd type="none" w="sm" len="sm"/>
                <a:tailEnd type="none" w="sm" len="sm"/>
              </a:ln>
              <a:solidFill>
                <a:srgbClr val="000000"/>
              </a:solidFill>
              <a:latin typeface="Arial Black"/>
              <a:ea typeface="Arial Black"/>
              <a:cs typeface="Arial Black"/>
            </a:endParaRPr>
          </a:p>
        </p:txBody>
      </p:sp>
    </p:spTree>
    <p:extLst>
      <p:ext uri="{BB962C8B-B14F-4D97-AF65-F5344CB8AC3E}">
        <p14:creationId xmlns:p14="http://schemas.microsoft.com/office/powerpoint/2010/main" val="478613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1449"/>
                                        </p:tgtEl>
                                        <p:attrNameLst>
                                          <p:attrName>style.visibility</p:attrName>
                                        </p:attrNameLst>
                                      </p:cBhvr>
                                      <p:to>
                                        <p:strVal val="visible"/>
                                      </p:to>
                                    </p:set>
                                    <p:anim calcmode="lin" valueType="num">
                                      <p:cBhvr additive="base">
                                        <p:cTn id="13" dur="500" fill="hold"/>
                                        <p:tgtEl>
                                          <p:spTgt spid="401449"/>
                                        </p:tgtEl>
                                        <p:attrNameLst>
                                          <p:attrName>ppt_x</p:attrName>
                                        </p:attrNameLst>
                                      </p:cBhvr>
                                      <p:tavLst>
                                        <p:tav tm="0">
                                          <p:val>
                                            <p:strVal val="0-#ppt_w/2"/>
                                          </p:val>
                                        </p:tav>
                                        <p:tav tm="100000">
                                          <p:val>
                                            <p:strVal val="#ppt_x"/>
                                          </p:val>
                                        </p:tav>
                                      </p:tavLst>
                                    </p:anim>
                                    <p:anim calcmode="lin" valueType="num">
                                      <p:cBhvr additive="base">
                                        <p:cTn id="14" dur="500" fill="hold"/>
                                        <p:tgtEl>
                                          <p:spTgt spid="4014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1450"/>
                                        </p:tgtEl>
                                        <p:attrNameLst>
                                          <p:attrName>style.visibility</p:attrName>
                                        </p:attrNameLst>
                                      </p:cBhvr>
                                      <p:to>
                                        <p:strVal val="visible"/>
                                      </p:to>
                                    </p:set>
                                    <p:anim calcmode="lin" valueType="num">
                                      <p:cBhvr additive="base">
                                        <p:cTn id="19" dur="500" fill="hold"/>
                                        <p:tgtEl>
                                          <p:spTgt spid="401450"/>
                                        </p:tgtEl>
                                        <p:attrNameLst>
                                          <p:attrName>ppt_x</p:attrName>
                                        </p:attrNameLst>
                                      </p:cBhvr>
                                      <p:tavLst>
                                        <p:tav tm="0">
                                          <p:val>
                                            <p:strVal val="0-#ppt_w/2"/>
                                          </p:val>
                                        </p:tav>
                                        <p:tav tm="100000">
                                          <p:val>
                                            <p:strVal val="#ppt_x"/>
                                          </p:val>
                                        </p:tav>
                                      </p:tavLst>
                                    </p:anim>
                                    <p:anim calcmode="lin" valueType="num">
                                      <p:cBhvr additive="base">
                                        <p:cTn id="20" dur="500" fill="hold"/>
                                        <p:tgtEl>
                                          <p:spTgt spid="4014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1451"/>
                                        </p:tgtEl>
                                        <p:attrNameLst>
                                          <p:attrName>style.visibility</p:attrName>
                                        </p:attrNameLst>
                                      </p:cBhvr>
                                      <p:to>
                                        <p:strVal val="visible"/>
                                      </p:to>
                                    </p:set>
                                    <p:anim calcmode="lin" valueType="num">
                                      <p:cBhvr additive="base">
                                        <p:cTn id="25" dur="500" fill="hold"/>
                                        <p:tgtEl>
                                          <p:spTgt spid="401451"/>
                                        </p:tgtEl>
                                        <p:attrNameLst>
                                          <p:attrName>ppt_x</p:attrName>
                                        </p:attrNameLst>
                                      </p:cBhvr>
                                      <p:tavLst>
                                        <p:tav tm="0">
                                          <p:val>
                                            <p:strVal val="0-#ppt_w/2"/>
                                          </p:val>
                                        </p:tav>
                                        <p:tav tm="100000">
                                          <p:val>
                                            <p:strVal val="#ppt_x"/>
                                          </p:val>
                                        </p:tav>
                                      </p:tavLst>
                                    </p:anim>
                                    <p:anim calcmode="lin" valueType="num">
                                      <p:cBhvr additive="base">
                                        <p:cTn id="26" dur="500" fill="hold"/>
                                        <p:tgtEl>
                                          <p:spTgt spid="4014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1447"/>
                                        </p:tgtEl>
                                        <p:attrNameLst>
                                          <p:attrName>style.visibility</p:attrName>
                                        </p:attrNameLst>
                                      </p:cBhvr>
                                      <p:to>
                                        <p:strVal val="visible"/>
                                      </p:to>
                                    </p:set>
                                    <p:anim calcmode="lin" valueType="num">
                                      <p:cBhvr additive="base">
                                        <p:cTn id="31" dur="500" fill="hold"/>
                                        <p:tgtEl>
                                          <p:spTgt spid="401447"/>
                                        </p:tgtEl>
                                        <p:attrNameLst>
                                          <p:attrName>ppt_x</p:attrName>
                                        </p:attrNameLst>
                                      </p:cBhvr>
                                      <p:tavLst>
                                        <p:tav tm="0">
                                          <p:val>
                                            <p:strVal val="0-#ppt_w/2"/>
                                          </p:val>
                                        </p:tav>
                                        <p:tav tm="100000">
                                          <p:val>
                                            <p:strVal val="#ppt_x"/>
                                          </p:val>
                                        </p:tav>
                                      </p:tavLst>
                                    </p:anim>
                                    <p:anim calcmode="lin" valueType="num">
                                      <p:cBhvr additive="base">
                                        <p:cTn id="32" dur="500" fill="hold"/>
                                        <p:tgtEl>
                                          <p:spTgt spid="4014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145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014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145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01448"/>
                                        </p:tgtEl>
                                        <p:attrNameLst>
                                          <p:attrName>style.visibility</p:attrName>
                                        </p:attrNameLst>
                                      </p:cBhvr>
                                      <p:to>
                                        <p:strVal val="visible"/>
                                      </p:to>
                                    </p:set>
                                    <p:anim calcmode="lin" valueType="num">
                                      <p:cBhvr additive="base">
                                        <p:cTn id="55" dur="500" fill="hold"/>
                                        <p:tgtEl>
                                          <p:spTgt spid="401448"/>
                                        </p:tgtEl>
                                        <p:attrNameLst>
                                          <p:attrName>ppt_x</p:attrName>
                                        </p:attrNameLst>
                                      </p:cBhvr>
                                      <p:tavLst>
                                        <p:tav tm="0">
                                          <p:val>
                                            <p:strVal val="1+#ppt_w/2"/>
                                          </p:val>
                                        </p:tav>
                                        <p:tav tm="100000">
                                          <p:val>
                                            <p:strVal val="#ppt_x"/>
                                          </p:val>
                                        </p:tav>
                                      </p:tavLst>
                                    </p:anim>
                                    <p:anim calcmode="lin" valueType="num">
                                      <p:cBhvr additive="base">
                                        <p:cTn id="56" dur="500" fill="hold"/>
                                        <p:tgtEl>
                                          <p:spTgt spid="40144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0" fill="hold" grpId="0" nodeType="clickEffect">
                                  <p:stCondLst>
                                    <p:cond delay="0"/>
                                  </p:stCondLst>
                                  <p:childTnLst>
                                    <p:set>
                                      <p:cBhvr>
                                        <p:cTn id="60" dur="1" fill="hold">
                                          <p:stCondLst>
                                            <p:cond delay="499"/>
                                          </p:stCondLst>
                                        </p:cTn>
                                        <p:tgtEl>
                                          <p:spTgt spid="401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47" grpId="0" animBg="1"/>
      <p:bldP spid="401448" grpId="0" animBg="1"/>
      <p:bldP spid="401449" grpId="0" autoUpdateAnimBg="0"/>
      <p:bldP spid="401450" grpId="0" autoUpdateAnimBg="0"/>
      <p:bldP spid="401451" grpId="0" autoUpdateAnimBg="0"/>
      <p:bldP spid="401452" grpId="0" autoUpdateAnimBg="0"/>
      <p:bldP spid="401453" grpId="0" autoUpdateAnimBg="0"/>
      <p:bldP spid="401454" grpId="0" autoUpdateAnimBg="0"/>
      <p:bldP spid="40145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a:t>
            </a:r>
            <a:endParaRPr kumimoji="1" lang="zh-CN" altLang="en-US" dirty="0"/>
          </a:p>
        </p:txBody>
      </p:sp>
      <p:sp>
        <p:nvSpPr>
          <p:cNvPr id="3" name="内容占位符 2"/>
          <p:cNvSpPr>
            <a:spLocks noGrp="1"/>
          </p:cNvSpPr>
          <p:nvPr>
            <p:ph idx="1"/>
          </p:nvPr>
        </p:nvSpPr>
        <p:spPr/>
        <p:txBody>
          <a:bodyPr/>
          <a:lstStyle/>
          <a:p>
            <a:r>
              <a:rPr kumimoji="1" lang="en-US" altLang="zh-CN" dirty="0" smtClean="0"/>
              <a:t>3</a:t>
            </a:r>
            <a:r>
              <a:rPr kumimoji="1" lang="zh-CN" altLang="en-US" dirty="0" smtClean="0"/>
              <a:t> </a:t>
            </a:r>
            <a:r>
              <a:rPr kumimoji="1" lang="en-US" altLang="zh-CN" dirty="0" smtClean="0"/>
              <a:t>buffers</a:t>
            </a:r>
            <a:r>
              <a:rPr kumimoji="1" lang="zh-CN" altLang="en-US" dirty="0" smtClean="0"/>
              <a:t> </a:t>
            </a:r>
            <a:r>
              <a:rPr kumimoji="1" lang="en-US" altLang="zh-CN" dirty="0" smtClean="0"/>
              <a:t>for</a:t>
            </a:r>
            <a:r>
              <a:rPr kumimoji="1" lang="zh-CN" altLang="en-US" dirty="0" smtClean="0"/>
              <a:t> </a:t>
            </a:r>
            <a:r>
              <a:rPr kumimoji="1" lang="en-US" altLang="zh-CN" dirty="0" smtClean="0"/>
              <a:t>improving</a:t>
            </a:r>
            <a:r>
              <a:rPr kumimoji="1" lang="zh-CN" altLang="en-US" dirty="0" smtClean="0"/>
              <a:t> </a:t>
            </a:r>
            <a:r>
              <a:rPr kumimoji="1" lang="en-US" altLang="zh-CN" dirty="0" smtClean="0"/>
              <a:t>run</a:t>
            </a:r>
            <a:r>
              <a:rPr kumimoji="1" lang="zh-CN" altLang="en-US" dirty="0" smtClean="0"/>
              <a:t> </a:t>
            </a:r>
            <a:r>
              <a:rPr kumimoji="1" lang="en-US" altLang="zh-CN" dirty="0" smtClean="0"/>
              <a:t>generation</a:t>
            </a:r>
          </a:p>
          <a:p>
            <a:r>
              <a:rPr lang="en-US" altLang="zh-CN" dirty="0" smtClean="0"/>
              <a:t>Run</a:t>
            </a:r>
            <a:r>
              <a:rPr lang="zh-CN" altLang="en-US" dirty="0" smtClean="0"/>
              <a:t> </a:t>
            </a:r>
            <a:r>
              <a:rPr lang="en-US" altLang="zh-CN" dirty="0" smtClean="0"/>
              <a:t>lengths</a:t>
            </a:r>
            <a:r>
              <a:rPr lang="zh-CN" altLang="en-US" dirty="0" smtClean="0"/>
              <a:t> </a:t>
            </a:r>
            <a:r>
              <a:rPr lang="en-US" altLang="zh-CN" dirty="0" smtClean="0"/>
              <a:t>and</a:t>
            </a:r>
            <a:r>
              <a:rPr lang="zh-CN" altLang="en-US" dirty="0" smtClean="0"/>
              <a:t> </a:t>
            </a:r>
            <a:r>
              <a:rPr lang="en-US" altLang="zh-CN" dirty="0" smtClean="0"/>
              <a:t>best</a:t>
            </a:r>
            <a:r>
              <a:rPr lang="zh-CN" altLang="en-US" dirty="0" smtClean="0"/>
              <a:t> </a:t>
            </a:r>
            <a:r>
              <a:rPr lang="en-US" altLang="zh-CN" dirty="0" smtClean="0"/>
              <a:t>merge</a:t>
            </a:r>
            <a:r>
              <a:rPr lang="zh-CN" altLang="en-US" dirty="0" smtClean="0"/>
              <a:t> </a:t>
            </a:r>
            <a:r>
              <a:rPr lang="en-US" altLang="zh-CN" dirty="0" smtClean="0"/>
              <a:t>sequence</a:t>
            </a:r>
            <a:r>
              <a:rPr lang="zh-CN" altLang="en-US" dirty="0" smtClean="0"/>
              <a:t> </a:t>
            </a:r>
            <a:r>
              <a:rPr lang="en-US" altLang="zh-CN" dirty="0" smtClean="0"/>
              <a:t>should</a:t>
            </a:r>
            <a:r>
              <a:rPr lang="zh-CN" altLang="en-US" dirty="0" smtClean="0"/>
              <a:t> </a:t>
            </a:r>
            <a:r>
              <a:rPr lang="en-US" altLang="zh-CN" dirty="0" smtClean="0"/>
              <a:t>be</a:t>
            </a:r>
            <a:r>
              <a:rPr lang="zh-CN" altLang="en-US" dirty="0" smtClean="0"/>
              <a:t> </a:t>
            </a:r>
            <a:r>
              <a:rPr lang="en-US" altLang="zh-CN" dirty="0" smtClean="0"/>
              <a:t>output</a:t>
            </a:r>
          </a:p>
          <a:p>
            <a:r>
              <a:rPr lang="en-US" altLang="zh-CN" dirty="0" smtClean="0"/>
              <a:t>Performance</a:t>
            </a:r>
            <a:r>
              <a:rPr lang="zh-CN" altLang="en-US" dirty="0" smtClean="0"/>
              <a:t> </a:t>
            </a:r>
            <a:r>
              <a:rPr lang="en-US" altLang="zh-CN" dirty="0" smtClean="0"/>
              <a:t>comparison</a:t>
            </a:r>
          </a:p>
          <a:p>
            <a:endParaRPr kumimoji="1" lang="en-US" altLang="zh-CN" dirty="0"/>
          </a:p>
          <a:p>
            <a:r>
              <a:rPr lang="en-US" altLang="zh-CN" dirty="0"/>
              <a:t>#include &lt;thread&gt;</a:t>
            </a:r>
            <a:endParaRPr kumimoji="0" lang="en-US" altLang="zh-CN" dirty="0">
              <a:ea typeface="宋体" charset="-122"/>
            </a:endParaRPr>
          </a:p>
          <a:p>
            <a:endParaRPr kumimoji="1" lang="zh-CN" altLang="en-US" dirty="0"/>
          </a:p>
        </p:txBody>
      </p:sp>
    </p:spTree>
    <p:extLst>
      <p:ext uri="{BB962C8B-B14F-4D97-AF65-F5344CB8AC3E}">
        <p14:creationId xmlns:p14="http://schemas.microsoft.com/office/powerpoint/2010/main" val="19998020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Phase</a:t>
            </a:r>
            <a:r>
              <a:rPr kumimoji="1" lang="zh-CN" altLang="en-US" dirty="0" smtClean="0"/>
              <a:t> </a:t>
            </a:r>
            <a:r>
              <a:rPr kumimoji="1" lang="en-US" altLang="zh-CN" dirty="0" smtClean="0"/>
              <a:t>5</a:t>
            </a:r>
            <a:endParaRPr kumimoji="1" lang="zh-CN" altLang="en-US" dirty="0"/>
          </a:p>
        </p:txBody>
      </p:sp>
      <p:sp>
        <p:nvSpPr>
          <p:cNvPr id="3" name="副标题 2"/>
          <p:cNvSpPr>
            <a:spLocks noGrp="1"/>
          </p:cNvSpPr>
          <p:nvPr>
            <p:ph type="subTitle" idx="1"/>
          </p:nvPr>
        </p:nvSpPr>
        <p:spPr/>
        <p:txBody>
          <a:bodyPr/>
          <a:lstStyle/>
          <a:p>
            <a:r>
              <a:rPr kumimoji="0" lang="en-US" altLang="zh-CN" dirty="0" smtClean="0">
                <a:ea typeface="宋体" charset="-122"/>
              </a:rPr>
              <a:t>Merge</a:t>
            </a:r>
            <a:r>
              <a:rPr kumimoji="0" lang="zh-CN" altLang="en-US" dirty="0" smtClean="0">
                <a:ea typeface="宋体" charset="-122"/>
              </a:rPr>
              <a:t> </a:t>
            </a:r>
            <a:r>
              <a:rPr kumimoji="0" lang="en-US" altLang="zh-CN" dirty="0" smtClean="0">
                <a:ea typeface="宋体" charset="-122"/>
              </a:rPr>
              <a:t>Sort:</a:t>
            </a:r>
            <a:r>
              <a:rPr kumimoji="0" lang="zh-CN" altLang="en-US" dirty="0" smtClean="0">
                <a:ea typeface="宋体" charset="-122"/>
              </a:rPr>
              <a:t> </a:t>
            </a:r>
            <a:r>
              <a:rPr kumimoji="0" lang="en-US" altLang="zh-CN" dirty="0" smtClean="0">
                <a:ea typeface="宋体" charset="-122"/>
              </a:rPr>
              <a:t>Improve</a:t>
            </a:r>
            <a:r>
              <a:rPr kumimoji="0" lang="zh-CN" altLang="en-US" dirty="0" smtClean="0">
                <a:ea typeface="宋体" charset="-122"/>
              </a:rPr>
              <a:t> </a:t>
            </a:r>
            <a:r>
              <a:rPr kumimoji="0" lang="en-US" altLang="zh-CN" dirty="0" smtClean="0">
                <a:ea typeface="宋体" charset="-122"/>
              </a:rPr>
              <a:t>Run</a:t>
            </a:r>
            <a:r>
              <a:rPr kumimoji="0" lang="zh-CN" altLang="en-US" dirty="0" smtClean="0">
                <a:ea typeface="宋体" charset="-122"/>
              </a:rPr>
              <a:t> </a:t>
            </a:r>
            <a:r>
              <a:rPr kumimoji="0" lang="en-US" altLang="zh-CN" dirty="0" smtClean="0">
                <a:ea typeface="宋体" charset="-122"/>
              </a:rPr>
              <a:t>Merging</a:t>
            </a:r>
            <a:endParaRPr kumimoji="1" lang="zh-CN" altLang="en-US" dirty="0"/>
          </a:p>
        </p:txBody>
      </p:sp>
    </p:spTree>
    <p:extLst>
      <p:ext uri="{BB962C8B-B14F-4D97-AF65-F5344CB8AC3E}">
        <p14:creationId xmlns:p14="http://schemas.microsoft.com/office/powerpoint/2010/main" val="93037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noFill/>
        </p:spPr>
        <p:txBody>
          <a:bodyPr/>
          <a:lstStyle/>
          <a:p>
            <a:r>
              <a:rPr kumimoji="0" lang="en-US" altLang="zh-CN">
                <a:ea typeface="宋体" charset="-122"/>
              </a:rPr>
              <a:t>More Accurate Memory Model</a:t>
            </a:r>
          </a:p>
        </p:txBody>
      </p:sp>
      <p:grpSp>
        <p:nvGrpSpPr>
          <p:cNvPr id="2" name="Group 26"/>
          <p:cNvGrpSpPr>
            <a:grpSpLocks/>
          </p:cNvGrpSpPr>
          <p:nvPr/>
        </p:nvGrpSpPr>
        <p:grpSpPr bwMode="auto">
          <a:xfrm>
            <a:off x="1508125" y="2444750"/>
            <a:ext cx="6567488" cy="4092575"/>
            <a:chOff x="950" y="1540"/>
            <a:chExt cx="4137" cy="2578"/>
          </a:xfrm>
        </p:grpSpPr>
        <p:sp>
          <p:nvSpPr>
            <p:cNvPr id="37891" name="Rectangle 4"/>
            <p:cNvSpPr>
              <a:spLocks noChangeArrowheads="1"/>
            </p:cNvSpPr>
            <p:nvPr/>
          </p:nvSpPr>
          <p:spPr bwMode="auto">
            <a:xfrm>
              <a:off x="964" y="2836"/>
              <a:ext cx="472" cy="472"/>
            </a:xfrm>
            <a:prstGeom prst="rect">
              <a:avLst/>
            </a:prstGeom>
            <a:solidFill>
              <a:srgbClr val="FF00FF"/>
            </a:solidFill>
            <a:ln w="12700">
              <a:solidFill>
                <a:schemeClr val="tx1"/>
              </a:solidFill>
              <a:miter lim="800000"/>
              <a:headEnd/>
              <a:tailEnd/>
            </a:ln>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7892" name="Rectangle 5"/>
            <p:cNvSpPr>
              <a:spLocks noChangeArrowheads="1"/>
            </p:cNvSpPr>
            <p:nvPr/>
          </p:nvSpPr>
          <p:spPr bwMode="auto">
            <a:xfrm>
              <a:off x="1732" y="3076"/>
              <a:ext cx="232" cy="232"/>
            </a:xfrm>
            <a:prstGeom prst="rect">
              <a:avLst/>
            </a:prstGeom>
            <a:solidFill>
              <a:srgbClr val="FFFF00"/>
            </a:solidFill>
            <a:ln w="12700">
              <a:solidFill>
                <a:schemeClr val="tx1"/>
              </a:solidFill>
              <a:miter lim="800000"/>
              <a:headEnd/>
              <a:tailEnd/>
            </a:ln>
          </p:spPr>
          <p:txBody>
            <a:bodyPr wrap="none" lIns="92075" tIns="46038" rIns="92075" bIns="46038"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gn="ctr"/>
              <a:r>
                <a:rPr kumimoji="0" lang="en-US" altLang="zh-CN" sz="2400">
                  <a:solidFill>
                    <a:schemeClr val="tx2"/>
                  </a:solidFill>
                  <a:latin typeface="Arial" charset="0"/>
                </a:rPr>
                <a:t>R</a:t>
              </a:r>
            </a:p>
          </p:txBody>
        </p:sp>
        <p:sp>
          <p:nvSpPr>
            <p:cNvPr id="37893" name="Rectangle 6"/>
            <p:cNvSpPr>
              <a:spLocks noChangeArrowheads="1"/>
            </p:cNvSpPr>
            <p:nvPr/>
          </p:nvSpPr>
          <p:spPr bwMode="auto">
            <a:xfrm>
              <a:off x="2452" y="2836"/>
              <a:ext cx="472" cy="472"/>
            </a:xfrm>
            <a:prstGeom prst="rect">
              <a:avLst/>
            </a:prstGeom>
            <a:solidFill>
              <a:schemeClr val="accent1"/>
            </a:solidFill>
            <a:ln w="12700">
              <a:solidFill>
                <a:schemeClr val="tx1"/>
              </a:solidFill>
              <a:miter lim="800000"/>
              <a:headEnd/>
              <a:tailEnd/>
            </a:ln>
          </p:spPr>
          <p:txBody>
            <a:bodyPr wrap="none" lIns="92075" tIns="46038" rIns="92075" bIns="46038"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gn="ctr"/>
              <a:r>
                <a:rPr kumimoji="0" lang="en-US" altLang="zh-CN" sz="2400">
                  <a:solidFill>
                    <a:schemeClr val="tx2"/>
                  </a:solidFill>
                  <a:latin typeface="Arial" charset="0"/>
                </a:rPr>
                <a:t>L1</a:t>
              </a:r>
            </a:p>
          </p:txBody>
        </p:sp>
        <p:sp>
          <p:nvSpPr>
            <p:cNvPr id="37894" name="Rectangle 7"/>
            <p:cNvSpPr>
              <a:spLocks noChangeArrowheads="1"/>
            </p:cNvSpPr>
            <p:nvPr/>
          </p:nvSpPr>
          <p:spPr bwMode="auto">
            <a:xfrm>
              <a:off x="3364" y="2212"/>
              <a:ext cx="376" cy="1096"/>
            </a:xfrm>
            <a:prstGeom prst="rect">
              <a:avLst/>
            </a:prstGeom>
            <a:solidFill>
              <a:schemeClr val="accent1"/>
            </a:solidFill>
            <a:ln w="12700">
              <a:solidFill>
                <a:schemeClr val="tx1"/>
              </a:solidFill>
              <a:miter lim="800000"/>
              <a:headEnd/>
              <a:tailEnd/>
            </a:ln>
          </p:spPr>
          <p:txBody>
            <a:bodyPr wrap="none" lIns="92075" tIns="46038" rIns="92075" bIns="46038"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gn="ctr"/>
              <a:r>
                <a:rPr kumimoji="0" lang="en-US" altLang="zh-CN" sz="2400">
                  <a:solidFill>
                    <a:schemeClr val="tx2"/>
                  </a:solidFill>
                  <a:latin typeface="Arial" charset="0"/>
                </a:rPr>
                <a:t>L2</a:t>
              </a:r>
            </a:p>
          </p:txBody>
        </p:sp>
        <p:sp>
          <p:nvSpPr>
            <p:cNvPr id="37895" name="Rectangle 8"/>
            <p:cNvSpPr>
              <a:spLocks noChangeArrowheads="1"/>
            </p:cNvSpPr>
            <p:nvPr/>
          </p:nvSpPr>
          <p:spPr bwMode="auto">
            <a:xfrm>
              <a:off x="4516" y="1540"/>
              <a:ext cx="424" cy="1768"/>
            </a:xfrm>
            <a:prstGeom prst="rect">
              <a:avLst/>
            </a:prstGeom>
            <a:solidFill>
              <a:srgbClr val="99FF33"/>
            </a:solidFill>
            <a:ln w="12700">
              <a:solidFill>
                <a:schemeClr val="tx1"/>
              </a:solidFill>
              <a:miter lim="800000"/>
              <a:headEnd/>
              <a:tailEnd/>
            </a:ln>
          </p:spPr>
          <p:txBody>
            <a:bodyPr wrap="none" lIns="92075" tIns="46038" rIns="92075" bIns="46038"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gn="ctr"/>
              <a:r>
                <a:rPr kumimoji="0" lang="en-US" altLang="zh-CN" sz="2400">
                  <a:solidFill>
                    <a:schemeClr val="tx2"/>
                  </a:solidFill>
                  <a:latin typeface="Arial" charset="0"/>
                </a:rPr>
                <a:t>MAIN</a:t>
              </a:r>
            </a:p>
          </p:txBody>
        </p:sp>
        <p:sp>
          <p:nvSpPr>
            <p:cNvPr id="37896" name="Rectangle 9"/>
            <p:cNvSpPr>
              <a:spLocks noChangeArrowheads="1"/>
            </p:cNvSpPr>
            <p:nvPr/>
          </p:nvSpPr>
          <p:spPr bwMode="auto">
            <a:xfrm>
              <a:off x="950" y="3062"/>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2"/>
                  </a:solidFill>
                  <a:latin typeface="Arial" charset="0"/>
                </a:rPr>
                <a:t>ALU</a:t>
              </a:r>
            </a:p>
          </p:txBody>
        </p:sp>
        <p:sp>
          <p:nvSpPr>
            <p:cNvPr id="37897" name="Line 10"/>
            <p:cNvSpPr>
              <a:spLocks noChangeShapeType="1"/>
            </p:cNvSpPr>
            <p:nvPr/>
          </p:nvSpPr>
          <p:spPr bwMode="auto">
            <a:xfrm>
              <a:off x="1440" y="3216"/>
              <a:ext cx="288"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898" name="Line 11"/>
            <p:cNvSpPr>
              <a:spLocks noChangeShapeType="1"/>
            </p:cNvSpPr>
            <p:nvPr/>
          </p:nvSpPr>
          <p:spPr bwMode="auto">
            <a:xfrm>
              <a:off x="1968" y="3216"/>
              <a:ext cx="48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899" name="Line 12"/>
            <p:cNvSpPr>
              <a:spLocks noChangeShapeType="1"/>
            </p:cNvSpPr>
            <p:nvPr/>
          </p:nvSpPr>
          <p:spPr bwMode="auto">
            <a:xfrm>
              <a:off x="2928" y="3216"/>
              <a:ext cx="432"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7900" name="Line 13"/>
            <p:cNvSpPr>
              <a:spLocks noChangeShapeType="1"/>
            </p:cNvSpPr>
            <p:nvPr/>
          </p:nvSpPr>
          <p:spPr bwMode="auto">
            <a:xfrm>
              <a:off x="3744" y="3216"/>
              <a:ext cx="768"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37901" name="Group 25"/>
            <p:cNvGrpSpPr>
              <a:grpSpLocks/>
            </p:cNvGrpSpPr>
            <p:nvPr/>
          </p:nvGrpSpPr>
          <p:grpSpPr bwMode="auto">
            <a:xfrm>
              <a:off x="1622" y="3350"/>
              <a:ext cx="3418" cy="288"/>
              <a:chOff x="1622" y="3350"/>
              <a:chExt cx="3418" cy="288"/>
            </a:xfrm>
          </p:grpSpPr>
          <p:sp>
            <p:nvSpPr>
              <p:cNvPr id="37908" name="Rectangle 15"/>
              <p:cNvSpPr>
                <a:spLocks noChangeArrowheads="1"/>
              </p:cNvSpPr>
              <p:nvPr/>
            </p:nvSpPr>
            <p:spPr bwMode="auto">
              <a:xfrm>
                <a:off x="1622" y="335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8-32</a:t>
                </a:r>
              </a:p>
            </p:txBody>
          </p:sp>
          <p:sp>
            <p:nvSpPr>
              <p:cNvPr id="37909" name="Rectangle 16"/>
              <p:cNvSpPr>
                <a:spLocks noChangeArrowheads="1"/>
              </p:cNvSpPr>
              <p:nvPr/>
            </p:nvSpPr>
            <p:spPr bwMode="auto">
              <a:xfrm>
                <a:off x="2390" y="3350"/>
                <a:ext cx="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32KB</a:t>
                </a:r>
              </a:p>
            </p:txBody>
          </p:sp>
          <p:sp>
            <p:nvSpPr>
              <p:cNvPr id="37910" name="Rectangle 17"/>
              <p:cNvSpPr>
                <a:spLocks noChangeArrowheads="1"/>
              </p:cNvSpPr>
              <p:nvPr/>
            </p:nvSpPr>
            <p:spPr bwMode="auto">
              <a:xfrm>
                <a:off x="3254" y="335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256KB</a:t>
                </a:r>
              </a:p>
            </p:txBody>
          </p:sp>
          <p:sp>
            <p:nvSpPr>
              <p:cNvPr id="37911" name="Rectangle 18"/>
              <p:cNvSpPr>
                <a:spLocks noChangeArrowheads="1"/>
              </p:cNvSpPr>
              <p:nvPr/>
            </p:nvSpPr>
            <p:spPr bwMode="auto">
              <a:xfrm>
                <a:off x="4540" y="335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1GB</a:t>
                </a:r>
              </a:p>
            </p:txBody>
          </p:sp>
        </p:grpSp>
        <p:grpSp>
          <p:nvGrpSpPr>
            <p:cNvPr id="37902" name="Group 19"/>
            <p:cNvGrpSpPr>
              <a:grpSpLocks/>
            </p:cNvGrpSpPr>
            <p:nvPr/>
          </p:nvGrpSpPr>
          <p:grpSpPr bwMode="auto">
            <a:xfrm>
              <a:off x="1632" y="3600"/>
              <a:ext cx="3455" cy="518"/>
              <a:chOff x="1622" y="3350"/>
              <a:chExt cx="3455" cy="518"/>
            </a:xfrm>
          </p:grpSpPr>
          <p:sp>
            <p:nvSpPr>
              <p:cNvPr id="37903" name="Rectangle 20"/>
              <p:cNvSpPr>
                <a:spLocks noChangeArrowheads="1"/>
              </p:cNvSpPr>
              <p:nvPr/>
            </p:nvSpPr>
            <p:spPr bwMode="auto">
              <a:xfrm>
                <a:off x="1622" y="3350"/>
                <a:ext cx="11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zh-CN" sz="2400">
                  <a:solidFill>
                    <a:schemeClr val="tx1"/>
                  </a:solidFill>
                  <a:latin typeface="Arial" charset="0"/>
                </a:endParaRPr>
              </a:p>
              <a:p>
                <a:endParaRPr kumimoji="0" lang="en-US" altLang="en-US" sz="2400">
                  <a:solidFill>
                    <a:schemeClr val="tx1"/>
                  </a:solidFill>
                  <a:latin typeface="Arial" charset="0"/>
                </a:endParaRPr>
              </a:p>
            </p:txBody>
          </p:sp>
          <p:sp>
            <p:nvSpPr>
              <p:cNvPr id="37904" name="Rectangle 21"/>
              <p:cNvSpPr>
                <a:spLocks noChangeArrowheads="1"/>
              </p:cNvSpPr>
              <p:nvPr/>
            </p:nvSpPr>
            <p:spPr bwMode="auto">
              <a:xfrm>
                <a:off x="1670" y="335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1C</a:t>
                </a:r>
              </a:p>
            </p:txBody>
          </p:sp>
          <p:sp>
            <p:nvSpPr>
              <p:cNvPr id="37905" name="Rectangle 22"/>
              <p:cNvSpPr>
                <a:spLocks noChangeArrowheads="1"/>
              </p:cNvSpPr>
              <p:nvPr/>
            </p:nvSpPr>
            <p:spPr bwMode="auto">
              <a:xfrm>
                <a:off x="2534" y="335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2C</a:t>
                </a:r>
              </a:p>
            </p:txBody>
          </p:sp>
          <p:sp>
            <p:nvSpPr>
              <p:cNvPr id="37906" name="Rectangle 23"/>
              <p:cNvSpPr>
                <a:spLocks noChangeArrowheads="1"/>
              </p:cNvSpPr>
              <p:nvPr/>
            </p:nvSpPr>
            <p:spPr bwMode="auto">
              <a:xfrm>
                <a:off x="3350" y="3350"/>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10C</a:t>
                </a:r>
              </a:p>
            </p:txBody>
          </p:sp>
          <p:sp>
            <p:nvSpPr>
              <p:cNvPr id="37907" name="Rectangle 24"/>
              <p:cNvSpPr>
                <a:spLocks noChangeArrowheads="1"/>
              </p:cNvSpPr>
              <p:nvPr/>
            </p:nvSpPr>
            <p:spPr bwMode="auto">
              <a:xfrm>
                <a:off x="4502" y="3350"/>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r>
                  <a:rPr kumimoji="0" lang="en-US" altLang="zh-CN" sz="2400">
                    <a:solidFill>
                      <a:schemeClr val="tx1"/>
                    </a:solidFill>
                    <a:latin typeface="Arial" charset="0"/>
                  </a:rPr>
                  <a:t>100C</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kumimoji="0" lang="en-US" altLang="zh-CN">
                <a:latin typeface="Times New Roman" charset="0"/>
              </a:rPr>
              <a:t>Improve Run Merging</a:t>
            </a:r>
          </a:p>
        </p:txBody>
      </p:sp>
      <p:sp>
        <p:nvSpPr>
          <p:cNvPr id="344067" name="Rectangle 3"/>
          <p:cNvSpPr>
            <a:spLocks noGrp="1" noChangeArrowheads="1"/>
          </p:cNvSpPr>
          <p:nvPr>
            <p:ph type="body" idx="1"/>
          </p:nvPr>
        </p:nvSpPr>
        <p:spPr/>
        <p:txBody>
          <a:bodyPr/>
          <a:lstStyle/>
          <a:p>
            <a:r>
              <a:rPr kumimoji="0" lang="en-US" altLang="zh-CN">
                <a:latin typeface="Times New Roman" charset="0"/>
              </a:rPr>
              <a:t>Reduce number of merge passes.</a:t>
            </a:r>
          </a:p>
          <a:p>
            <a:pPr lvl="1"/>
            <a:r>
              <a:rPr kumimoji="0" lang="en-US" altLang="zh-CN">
                <a:latin typeface="Times New Roman" charset="0"/>
              </a:rPr>
              <a:t>Use higher order merge.</a:t>
            </a:r>
          </a:p>
          <a:p>
            <a:pPr lvl="1"/>
            <a:r>
              <a:rPr kumimoji="0" lang="en-US" altLang="zh-CN">
                <a:latin typeface="Times New Roman" charset="0"/>
              </a:rPr>
              <a:t>Number of passes                                               </a:t>
            </a:r>
            <a:r>
              <a:rPr kumimoji="0" lang="en-US" altLang="zh-CN">
                <a:solidFill>
                  <a:schemeClr val="hlink"/>
                </a:solidFill>
                <a:latin typeface="Times New Roman" charset="0"/>
              </a:rPr>
              <a:t>=</a:t>
            </a:r>
            <a:r>
              <a:rPr kumimoji="0" lang="en-US" altLang="zh-CN">
                <a:latin typeface="Times New Roman" charset="0"/>
              </a:rPr>
              <a:t> </a:t>
            </a:r>
            <a:r>
              <a:rPr kumimoji="0" lang="en-US" altLang="zh-CN">
                <a:solidFill>
                  <a:schemeClr val="hlink"/>
                </a:solidFill>
                <a:latin typeface="Times New Roman" charset="0"/>
              </a:rPr>
              <a:t>ceil(log</a:t>
            </a:r>
            <a:r>
              <a:rPr kumimoji="0" lang="en-US" altLang="zh-CN" baseline="-25000">
                <a:solidFill>
                  <a:schemeClr val="hlink"/>
                </a:solidFill>
                <a:latin typeface="Times New Roman" charset="0"/>
              </a:rPr>
              <a:t>k</a:t>
            </a:r>
            <a:r>
              <a:rPr kumimoji="0" lang="en-US" altLang="zh-CN">
                <a:solidFill>
                  <a:schemeClr val="hlink"/>
                </a:solidFill>
                <a:latin typeface="Times New Roman" charset="0"/>
              </a:rPr>
              <a:t>(number of initial runs))             </a:t>
            </a:r>
            <a:r>
              <a:rPr kumimoji="0" lang="en-US" altLang="zh-CN">
                <a:solidFill>
                  <a:schemeClr val="bg2"/>
                </a:solidFill>
                <a:latin typeface="Times New Roman" charset="0"/>
              </a:rPr>
              <a:t>where </a:t>
            </a:r>
            <a:r>
              <a:rPr kumimoji="0" lang="en-US" altLang="zh-CN">
                <a:solidFill>
                  <a:schemeClr val="hlink"/>
                </a:solidFill>
                <a:latin typeface="Times New Roman" charset="0"/>
              </a:rPr>
              <a:t>k</a:t>
            </a:r>
            <a:r>
              <a:rPr kumimoji="0" lang="en-US" altLang="zh-CN">
                <a:solidFill>
                  <a:schemeClr val="bg2"/>
                </a:solidFill>
                <a:latin typeface="Times New Roman" charset="0"/>
              </a:rPr>
              <a:t> is the merge order.</a:t>
            </a:r>
          </a:p>
          <a:p>
            <a:r>
              <a:rPr kumimoji="0" lang="en-US" altLang="zh-CN">
                <a:solidFill>
                  <a:schemeClr val="bg2"/>
                </a:solidFill>
                <a:latin typeface="Times New Roman" charset="0"/>
              </a:rPr>
              <a:t>More generally, a higher-order merge reduces the cost of the optimal merge tree.</a:t>
            </a:r>
          </a:p>
          <a:p>
            <a:pPr lvl="1"/>
            <a:endParaRPr kumimoji="0" lang="en-US" altLang="zh-CN">
              <a:latin typeface="Times New Roman" charset="0"/>
            </a:endParaRPr>
          </a:p>
        </p:txBody>
      </p:sp>
    </p:spTree>
    <p:extLst>
      <p:ext uri="{BB962C8B-B14F-4D97-AF65-F5344CB8AC3E}">
        <p14:creationId xmlns:p14="http://schemas.microsoft.com/office/powerpoint/2010/main" val="1754289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2" end="2"/>
                                            </p:txEl>
                                          </p:spTgt>
                                        </p:tgtEl>
                                        <p:attrNameLst>
                                          <p:attrName>style.visibility</p:attrName>
                                        </p:attrNameLst>
                                      </p:cBhvr>
                                      <p:to>
                                        <p:strVal val="visible"/>
                                      </p:to>
                                    </p:set>
                                    <p:anim calcmode="lin" valueType="num">
                                      <p:cBhvr additive="base">
                                        <p:cTn id="19" dur="500" fill="hold"/>
                                        <p:tgtEl>
                                          <p:spTgt spid="34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7">
                                            <p:txEl>
                                              <p:pRg st="3" end="3"/>
                                            </p:txEl>
                                          </p:spTgt>
                                        </p:tgtEl>
                                        <p:attrNameLst>
                                          <p:attrName>style.visibility</p:attrName>
                                        </p:attrNameLst>
                                      </p:cBhvr>
                                      <p:to>
                                        <p:strVal val="visible"/>
                                      </p:to>
                                    </p:set>
                                    <p:anim calcmode="lin" valueType="num">
                                      <p:cBhvr additive="base">
                                        <p:cTn id="25" dur="500" fill="hold"/>
                                        <p:tgtEl>
                                          <p:spTgt spid="34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3"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kumimoji="0" lang="en-US" altLang="zh-CN">
                <a:latin typeface="Times New Roman" charset="0"/>
              </a:rPr>
              <a:t>Improve Run Merging</a:t>
            </a:r>
          </a:p>
        </p:txBody>
      </p:sp>
      <p:sp>
        <p:nvSpPr>
          <p:cNvPr id="345091" name="Rectangle 3"/>
          <p:cNvSpPr>
            <a:spLocks noGrp="1" noChangeArrowheads="1"/>
          </p:cNvSpPr>
          <p:nvPr>
            <p:ph type="body" idx="1"/>
          </p:nvPr>
        </p:nvSpPr>
        <p:spPr>
          <a:xfrm>
            <a:off x="609600" y="1295400"/>
            <a:ext cx="7772400" cy="609600"/>
          </a:xfrm>
        </p:spPr>
        <p:txBody>
          <a:bodyPr/>
          <a:lstStyle/>
          <a:p>
            <a:pPr lvl="1">
              <a:buClr>
                <a:schemeClr val="tx2"/>
              </a:buClr>
              <a:buFontTx/>
              <a:buChar char="•"/>
            </a:pPr>
            <a:r>
              <a:rPr kumimoji="0" lang="en-US" altLang="zh-CN">
                <a:latin typeface="Times New Roman" charset="0"/>
              </a:rPr>
              <a:t>Overlap input, output, and internal merging.</a:t>
            </a:r>
          </a:p>
        </p:txBody>
      </p:sp>
      <p:grpSp>
        <p:nvGrpSpPr>
          <p:cNvPr id="2" name="Group 4"/>
          <p:cNvGrpSpPr>
            <a:grpSpLocks/>
          </p:cNvGrpSpPr>
          <p:nvPr/>
        </p:nvGrpSpPr>
        <p:grpSpPr bwMode="auto">
          <a:xfrm>
            <a:off x="990600" y="2514600"/>
            <a:ext cx="6400800" cy="3352800"/>
            <a:chOff x="672" y="1584"/>
            <a:chExt cx="4032" cy="2112"/>
          </a:xfrm>
        </p:grpSpPr>
        <p:sp>
          <p:nvSpPr>
            <p:cNvPr id="16388" name="Rectangle 5"/>
            <p:cNvSpPr>
              <a:spLocks noChangeArrowheads="1"/>
            </p:cNvSpPr>
            <p:nvPr/>
          </p:nvSpPr>
          <p:spPr bwMode="auto">
            <a:xfrm>
              <a:off x="672" y="163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16389" name="Oval 6"/>
            <p:cNvSpPr>
              <a:spLocks noChangeArrowheads="1"/>
            </p:cNvSpPr>
            <p:nvPr/>
          </p:nvSpPr>
          <p:spPr bwMode="auto">
            <a:xfrm>
              <a:off x="3744" y="283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16390" name="Text Box 7"/>
            <p:cNvSpPr txBox="1">
              <a:spLocks noChangeArrowheads="1"/>
            </p:cNvSpPr>
            <p:nvPr/>
          </p:nvSpPr>
          <p:spPr bwMode="auto">
            <a:xfrm>
              <a:off x="3936" y="312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6391" name="Line 8"/>
            <p:cNvSpPr>
              <a:spLocks noChangeShapeType="1"/>
            </p:cNvSpPr>
            <p:nvPr/>
          </p:nvSpPr>
          <p:spPr bwMode="auto">
            <a:xfrm>
              <a:off x="2688" y="3360"/>
              <a:ext cx="1056" cy="0"/>
            </a:xfrm>
            <a:prstGeom prst="line">
              <a:avLst/>
            </a:prstGeom>
            <a:noFill/>
            <a:ln w="57150">
              <a:solidFill>
                <a:schemeClr val="bg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6392" name="Text Box 9"/>
            <p:cNvSpPr txBox="1">
              <a:spLocks noChangeArrowheads="1"/>
            </p:cNvSpPr>
            <p:nvPr/>
          </p:nvSpPr>
          <p:spPr bwMode="auto">
            <a:xfrm>
              <a:off x="1248" y="254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16393" name="Oval 10"/>
            <p:cNvSpPr>
              <a:spLocks noChangeArrowheads="1"/>
            </p:cNvSpPr>
            <p:nvPr/>
          </p:nvSpPr>
          <p:spPr bwMode="auto">
            <a:xfrm>
              <a:off x="3744" y="158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394" name="Text Box 11"/>
            <p:cNvSpPr txBox="1">
              <a:spLocks noChangeArrowheads="1"/>
            </p:cNvSpPr>
            <p:nvPr/>
          </p:nvSpPr>
          <p:spPr bwMode="auto">
            <a:xfrm>
              <a:off x="3936" y="187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6395" name="Line 12"/>
            <p:cNvSpPr>
              <a:spLocks noChangeShapeType="1"/>
            </p:cNvSpPr>
            <p:nvPr/>
          </p:nvSpPr>
          <p:spPr bwMode="auto">
            <a:xfrm>
              <a:off x="2688" y="2112"/>
              <a:ext cx="1056" cy="0"/>
            </a:xfrm>
            <a:prstGeom prst="line">
              <a:avLst/>
            </a:prstGeom>
            <a:noFill/>
            <a:ln w="57150">
              <a:solidFill>
                <a:schemeClr val="hlink"/>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26636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kumimoji="0" lang="en-US" altLang="zh-CN">
                <a:latin typeface="Times New Roman" charset="0"/>
              </a:rPr>
              <a:t>Steady State Operation</a:t>
            </a:r>
          </a:p>
        </p:txBody>
      </p:sp>
      <p:sp>
        <p:nvSpPr>
          <p:cNvPr id="17410" name="Text Box 3"/>
          <p:cNvSpPr txBox="1">
            <a:spLocks noChangeArrowheads="1"/>
          </p:cNvSpPr>
          <p:nvPr/>
        </p:nvSpPr>
        <p:spPr bwMode="auto">
          <a:xfrm>
            <a:off x="533400" y="3124200"/>
            <a:ext cx="1524000" cy="701675"/>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Read from disk</a:t>
            </a:r>
          </a:p>
        </p:txBody>
      </p:sp>
      <p:sp>
        <p:nvSpPr>
          <p:cNvPr id="17411" name="Text Box 4"/>
          <p:cNvSpPr txBox="1">
            <a:spLocks noChangeArrowheads="1"/>
          </p:cNvSpPr>
          <p:nvPr/>
        </p:nvSpPr>
        <p:spPr bwMode="auto">
          <a:xfrm>
            <a:off x="3429000" y="3124200"/>
            <a:ext cx="1371600" cy="701675"/>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Write to disk</a:t>
            </a:r>
          </a:p>
        </p:txBody>
      </p:sp>
      <p:sp>
        <p:nvSpPr>
          <p:cNvPr id="17412" name="Text Box 5"/>
          <p:cNvSpPr txBox="1">
            <a:spLocks noChangeArrowheads="1"/>
          </p:cNvSpPr>
          <p:nvPr/>
        </p:nvSpPr>
        <p:spPr bwMode="auto">
          <a:xfrm>
            <a:off x="5715000" y="3124200"/>
            <a:ext cx="1371600" cy="396875"/>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Merge</a:t>
            </a:r>
          </a:p>
        </p:txBody>
      </p:sp>
      <p:sp>
        <p:nvSpPr>
          <p:cNvPr id="17413" name="Oval 6"/>
          <p:cNvSpPr>
            <a:spLocks noChangeArrowheads="1"/>
          </p:cNvSpPr>
          <p:nvPr/>
        </p:nvSpPr>
        <p:spPr bwMode="auto">
          <a:xfrm>
            <a:off x="3962400" y="18288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14" name="Oval 7"/>
          <p:cNvSpPr>
            <a:spLocks noChangeArrowheads="1"/>
          </p:cNvSpPr>
          <p:nvPr/>
        </p:nvSpPr>
        <p:spPr bwMode="auto">
          <a:xfrm>
            <a:off x="4038600" y="5181600"/>
            <a:ext cx="152400" cy="15240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15" name="Line 8"/>
          <p:cNvSpPr>
            <a:spLocks noChangeShapeType="1"/>
          </p:cNvSpPr>
          <p:nvPr/>
        </p:nvSpPr>
        <p:spPr bwMode="auto">
          <a:xfrm>
            <a:off x="1143000" y="3810000"/>
            <a:ext cx="2971800" cy="13716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6" name="Line 9"/>
          <p:cNvSpPr>
            <a:spLocks noChangeShapeType="1"/>
          </p:cNvSpPr>
          <p:nvPr/>
        </p:nvSpPr>
        <p:spPr bwMode="auto">
          <a:xfrm flipH="1">
            <a:off x="4114800" y="3505200"/>
            <a:ext cx="2057400" cy="17526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7" name="Line 10"/>
          <p:cNvSpPr>
            <a:spLocks noChangeShapeType="1"/>
          </p:cNvSpPr>
          <p:nvPr/>
        </p:nvSpPr>
        <p:spPr bwMode="auto">
          <a:xfrm>
            <a:off x="4114800" y="3810000"/>
            <a:ext cx="0" cy="13716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8" name="Line 11"/>
          <p:cNvSpPr>
            <a:spLocks noChangeShapeType="1"/>
          </p:cNvSpPr>
          <p:nvPr/>
        </p:nvSpPr>
        <p:spPr bwMode="auto">
          <a:xfrm flipH="1">
            <a:off x="1371600" y="1905000"/>
            <a:ext cx="2590800" cy="12192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19" name="Line 12"/>
          <p:cNvSpPr>
            <a:spLocks noChangeShapeType="1"/>
          </p:cNvSpPr>
          <p:nvPr/>
        </p:nvSpPr>
        <p:spPr bwMode="auto">
          <a:xfrm>
            <a:off x="4038600" y="1981200"/>
            <a:ext cx="0" cy="11430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0" name="Line 13"/>
          <p:cNvSpPr>
            <a:spLocks noChangeShapeType="1"/>
          </p:cNvSpPr>
          <p:nvPr/>
        </p:nvSpPr>
        <p:spPr bwMode="auto">
          <a:xfrm>
            <a:off x="4114800" y="1905000"/>
            <a:ext cx="1905000" cy="121920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1" name="Line 14"/>
          <p:cNvSpPr>
            <a:spLocks noChangeShapeType="1"/>
          </p:cNvSpPr>
          <p:nvPr/>
        </p:nvSpPr>
        <p:spPr bwMode="auto">
          <a:xfrm>
            <a:off x="4191000" y="5257800"/>
            <a:ext cx="4343400"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2" name="Line 15"/>
          <p:cNvSpPr>
            <a:spLocks noChangeShapeType="1"/>
          </p:cNvSpPr>
          <p:nvPr/>
        </p:nvSpPr>
        <p:spPr bwMode="auto">
          <a:xfrm flipV="1">
            <a:off x="8458200" y="1828800"/>
            <a:ext cx="0" cy="342900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17423" name="Line 16"/>
          <p:cNvSpPr>
            <a:spLocks noChangeShapeType="1"/>
          </p:cNvSpPr>
          <p:nvPr/>
        </p:nvSpPr>
        <p:spPr bwMode="auto">
          <a:xfrm flipH="1">
            <a:off x="4038600" y="1828800"/>
            <a:ext cx="4419600" cy="0"/>
          </a:xfrm>
          <a:prstGeom prst="line">
            <a:avLst/>
          </a:prstGeom>
          <a:noFill/>
          <a:ln w="57150">
            <a:solidFill>
              <a:schemeClr val="bg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582796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1143000"/>
            <a:ext cx="6400800" cy="3352800"/>
            <a:chOff x="528" y="2064"/>
            <a:chExt cx="4032" cy="2112"/>
          </a:xfrm>
        </p:grpSpPr>
        <p:sp>
          <p:nvSpPr>
            <p:cNvPr id="18459" name="Rectangle 3"/>
            <p:cNvSpPr>
              <a:spLocks noChangeArrowheads="1"/>
            </p:cNvSpPr>
            <p:nvPr/>
          </p:nvSpPr>
          <p:spPr bwMode="auto">
            <a:xfrm>
              <a:off x="528" y="2112"/>
              <a:ext cx="2016" cy="201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18460" name="Oval 4"/>
            <p:cNvSpPr>
              <a:spLocks noChangeArrowheads="1"/>
            </p:cNvSpPr>
            <p:nvPr/>
          </p:nvSpPr>
          <p:spPr bwMode="auto">
            <a:xfrm>
              <a:off x="3600" y="3312"/>
              <a:ext cx="912" cy="864"/>
            </a:xfrm>
            <a:prstGeom prst="ellipse">
              <a:avLst/>
            </a:prstGeom>
            <a:solidFill>
              <a:schemeClr val="accent1"/>
            </a:solidFill>
            <a:ln w="12700">
              <a:solidFill>
                <a:schemeClr val="bg1"/>
              </a:solidFill>
              <a:round/>
              <a:headEnd type="none" w="sm" len="sm"/>
              <a:tailEnd type="none" w="sm" len="sm"/>
            </a:ln>
          </p:spPr>
          <p:txBody>
            <a:bodyPr wrap="none" anchor="ctr"/>
            <a:lstStyle/>
            <a:p>
              <a:endParaRPr lang="en-US"/>
            </a:p>
          </p:txBody>
        </p:sp>
        <p:sp>
          <p:nvSpPr>
            <p:cNvPr id="18461" name="Text Box 5"/>
            <p:cNvSpPr txBox="1">
              <a:spLocks noChangeArrowheads="1"/>
            </p:cNvSpPr>
            <p:nvPr/>
          </p:nvSpPr>
          <p:spPr bwMode="auto">
            <a:xfrm>
              <a:off x="3792" y="3600"/>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8462" name="Line 6"/>
            <p:cNvSpPr>
              <a:spLocks noChangeShapeType="1"/>
            </p:cNvSpPr>
            <p:nvPr/>
          </p:nvSpPr>
          <p:spPr bwMode="auto">
            <a:xfrm>
              <a:off x="2544" y="3840"/>
              <a:ext cx="1056" cy="0"/>
            </a:xfrm>
            <a:prstGeom prst="line">
              <a:avLst/>
            </a:prstGeom>
            <a:noFill/>
            <a:ln w="57150">
              <a:solidFill>
                <a:schemeClr val="bg1"/>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8463" name="Text Box 7"/>
            <p:cNvSpPr txBox="1">
              <a:spLocks noChangeArrowheads="1"/>
            </p:cNvSpPr>
            <p:nvPr/>
          </p:nvSpPr>
          <p:spPr bwMode="auto">
            <a:xfrm>
              <a:off x="1104" y="3024"/>
              <a:ext cx="10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MEMORY</a:t>
              </a:r>
            </a:p>
          </p:txBody>
        </p:sp>
        <p:sp>
          <p:nvSpPr>
            <p:cNvPr id="18464" name="Oval 8"/>
            <p:cNvSpPr>
              <a:spLocks noChangeArrowheads="1"/>
            </p:cNvSpPr>
            <p:nvPr/>
          </p:nvSpPr>
          <p:spPr bwMode="auto">
            <a:xfrm>
              <a:off x="3600" y="2064"/>
              <a:ext cx="912" cy="86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8465" name="Text Box 9"/>
            <p:cNvSpPr txBox="1">
              <a:spLocks noChangeArrowheads="1"/>
            </p:cNvSpPr>
            <p:nvPr/>
          </p:nvSpPr>
          <p:spPr bwMode="auto">
            <a:xfrm>
              <a:off x="3792" y="2352"/>
              <a:ext cx="76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tx2"/>
                  </a:solidFill>
                </a:rPr>
                <a:t>DISK</a:t>
              </a:r>
            </a:p>
          </p:txBody>
        </p:sp>
        <p:sp>
          <p:nvSpPr>
            <p:cNvPr id="18466" name="Line 10"/>
            <p:cNvSpPr>
              <a:spLocks noChangeShapeType="1"/>
            </p:cNvSpPr>
            <p:nvPr/>
          </p:nvSpPr>
          <p:spPr bwMode="auto">
            <a:xfrm>
              <a:off x="2544" y="2592"/>
              <a:ext cx="1056" cy="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18434" name="Rectangle 11"/>
          <p:cNvSpPr>
            <a:spLocks noGrp="1" noChangeArrowheads="1"/>
          </p:cNvSpPr>
          <p:nvPr>
            <p:ph type="title"/>
          </p:nvPr>
        </p:nvSpPr>
        <p:spPr/>
        <p:txBody>
          <a:bodyPr/>
          <a:lstStyle/>
          <a:p>
            <a:r>
              <a:rPr kumimoji="0" lang="en-US" altLang="zh-CN">
                <a:latin typeface="Times New Roman" charset="0"/>
              </a:rPr>
              <a:t>Partitioning Of Memory</a:t>
            </a:r>
          </a:p>
        </p:txBody>
      </p:sp>
      <p:sp>
        <p:nvSpPr>
          <p:cNvPr id="347148" name="Rectangle 12"/>
          <p:cNvSpPr>
            <a:spLocks noGrp="1" noChangeArrowheads="1"/>
          </p:cNvSpPr>
          <p:nvPr>
            <p:ph type="body" sz="half" idx="1"/>
          </p:nvPr>
        </p:nvSpPr>
        <p:spPr>
          <a:xfrm>
            <a:off x="228600" y="4724400"/>
            <a:ext cx="8686800" cy="609600"/>
          </a:xfrm>
        </p:spPr>
        <p:txBody>
          <a:bodyPr/>
          <a:lstStyle/>
          <a:p>
            <a:r>
              <a:rPr kumimoji="0" lang="en-US" altLang="zh-CN" sz="3200">
                <a:latin typeface="Times New Roman" charset="0"/>
              </a:rPr>
              <a:t>Need exactly </a:t>
            </a:r>
            <a:r>
              <a:rPr kumimoji="0" lang="en-US" altLang="zh-CN" sz="3200">
                <a:solidFill>
                  <a:schemeClr val="hlink"/>
                </a:solidFill>
                <a:latin typeface="Times New Roman" charset="0"/>
              </a:rPr>
              <a:t>2</a:t>
            </a:r>
            <a:r>
              <a:rPr kumimoji="0" lang="en-US" altLang="zh-CN" sz="3200">
                <a:latin typeface="Times New Roman" charset="0"/>
              </a:rPr>
              <a:t> output buffers.</a:t>
            </a:r>
          </a:p>
        </p:txBody>
      </p:sp>
      <p:grpSp>
        <p:nvGrpSpPr>
          <p:cNvPr id="3" name="Group 13"/>
          <p:cNvGrpSpPr>
            <a:grpSpLocks/>
          </p:cNvGrpSpPr>
          <p:nvPr/>
        </p:nvGrpSpPr>
        <p:grpSpPr bwMode="auto">
          <a:xfrm>
            <a:off x="2362200" y="3657600"/>
            <a:ext cx="685800" cy="762000"/>
            <a:chOff x="1488" y="2304"/>
            <a:chExt cx="432" cy="480"/>
          </a:xfrm>
        </p:grpSpPr>
        <p:sp>
          <p:nvSpPr>
            <p:cNvPr id="18457" name="Rectangle 14"/>
            <p:cNvSpPr>
              <a:spLocks noChangeArrowheads="1"/>
            </p:cNvSpPr>
            <p:nvPr/>
          </p:nvSpPr>
          <p:spPr bwMode="auto">
            <a:xfrm>
              <a:off x="1488" y="2304"/>
              <a:ext cx="432" cy="480"/>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18458" name="Text Box 15"/>
            <p:cNvSpPr txBox="1">
              <a:spLocks noChangeArrowheads="1"/>
            </p:cNvSpPr>
            <p:nvPr/>
          </p:nvSpPr>
          <p:spPr bwMode="auto">
            <a:xfrm>
              <a:off x="1550" y="2454"/>
              <a:ext cx="37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bg1"/>
                  </a:solidFill>
                </a:rPr>
                <a:t>I1</a:t>
              </a:r>
            </a:p>
          </p:txBody>
        </p:sp>
      </p:grpSp>
      <p:grpSp>
        <p:nvGrpSpPr>
          <p:cNvPr id="4" name="Group 16"/>
          <p:cNvGrpSpPr>
            <a:grpSpLocks/>
          </p:cNvGrpSpPr>
          <p:nvPr/>
        </p:nvGrpSpPr>
        <p:grpSpPr bwMode="auto">
          <a:xfrm>
            <a:off x="1676400" y="3657600"/>
            <a:ext cx="685800" cy="762000"/>
            <a:chOff x="912" y="1536"/>
            <a:chExt cx="1008" cy="1248"/>
          </a:xfrm>
        </p:grpSpPr>
        <p:sp>
          <p:nvSpPr>
            <p:cNvPr id="18455" name="Rectangle 17"/>
            <p:cNvSpPr>
              <a:spLocks noChangeArrowheads="1"/>
            </p:cNvSpPr>
            <p:nvPr/>
          </p:nvSpPr>
          <p:spPr bwMode="auto">
            <a:xfrm>
              <a:off x="912" y="1536"/>
              <a:ext cx="1008" cy="1248"/>
            </a:xfrm>
            <a:prstGeom prst="rect">
              <a:avLst/>
            </a:prstGeom>
            <a:solidFill>
              <a:srgbClr val="FF66FF"/>
            </a:solidFill>
            <a:ln w="12700">
              <a:solidFill>
                <a:schemeClr val="tx1"/>
              </a:solidFill>
              <a:miter lim="800000"/>
              <a:headEnd type="none" w="sm" len="sm"/>
              <a:tailEnd type="none" w="sm" len="sm"/>
            </a:ln>
          </p:spPr>
          <p:txBody>
            <a:bodyPr wrap="none" anchor="ctr"/>
            <a:lstStyle/>
            <a:p>
              <a:endParaRPr lang="en-US"/>
            </a:p>
          </p:txBody>
        </p:sp>
        <p:sp>
          <p:nvSpPr>
            <p:cNvPr id="18456" name="Text Box 18"/>
            <p:cNvSpPr txBox="1">
              <a:spLocks noChangeArrowheads="1"/>
            </p:cNvSpPr>
            <p:nvPr/>
          </p:nvSpPr>
          <p:spPr bwMode="auto">
            <a:xfrm>
              <a:off x="1056" y="1926"/>
              <a:ext cx="864" cy="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I0</a:t>
              </a:r>
            </a:p>
          </p:txBody>
        </p:sp>
      </p:grpSp>
      <p:grpSp>
        <p:nvGrpSpPr>
          <p:cNvPr id="5" name="Group 19"/>
          <p:cNvGrpSpPr>
            <a:grpSpLocks/>
          </p:cNvGrpSpPr>
          <p:nvPr/>
        </p:nvGrpSpPr>
        <p:grpSpPr bwMode="auto">
          <a:xfrm>
            <a:off x="1676400" y="1219200"/>
            <a:ext cx="838200" cy="762000"/>
            <a:chOff x="912" y="1536"/>
            <a:chExt cx="1008" cy="1248"/>
          </a:xfrm>
        </p:grpSpPr>
        <p:sp>
          <p:nvSpPr>
            <p:cNvPr id="18453" name="Rectangle 20"/>
            <p:cNvSpPr>
              <a:spLocks noChangeArrowheads="1"/>
            </p:cNvSpPr>
            <p:nvPr/>
          </p:nvSpPr>
          <p:spPr bwMode="auto">
            <a:xfrm>
              <a:off x="912" y="1536"/>
              <a:ext cx="1008" cy="1248"/>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18454" name="Text Box 21"/>
            <p:cNvSpPr txBox="1">
              <a:spLocks noChangeArrowheads="1"/>
            </p:cNvSpPr>
            <p:nvPr/>
          </p:nvSpPr>
          <p:spPr bwMode="auto">
            <a:xfrm>
              <a:off x="1055" y="1926"/>
              <a:ext cx="865" cy="749"/>
            </a:xfrm>
            <a:prstGeom prst="rect">
              <a:avLst/>
            </a:prstGeom>
            <a:solidFill>
              <a:srgbClr val="FFFF66"/>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chemeClr val="bg1"/>
                  </a:solidFill>
                </a:rPr>
                <a:t>O0</a:t>
              </a:r>
            </a:p>
          </p:txBody>
        </p:sp>
      </p:grpSp>
      <p:grpSp>
        <p:nvGrpSpPr>
          <p:cNvPr id="6" name="Group 22"/>
          <p:cNvGrpSpPr>
            <a:grpSpLocks/>
          </p:cNvGrpSpPr>
          <p:nvPr/>
        </p:nvGrpSpPr>
        <p:grpSpPr bwMode="auto">
          <a:xfrm>
            <a:off x="2514600" y="1219200"/>
            <a:ext cx="838200" cy="762000"/>
            <a:chOff x="912" y="1536"/>
            <a:chExt cx="1008" cy="1248"/>
          </a:xfrm>
        </p:grpSpPr>
        <p:sp>
          <p:nvSpPr>
            <p:cNvPr id="18451" name="Rectangle 23"/>
            <p:cNvSpPr>
              <a:spLocks noChangeArrowheads="1"/>
            </p:cNvSpPr>
            <p:nvPr/>
          </p:nvSpPr>
          <p:spPr bwMode="auto">
            <a:xfrm>
              <a:off x="912" y="1536"/>
              <a:ext cx="1008" cy="1248"/>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US"/>
            </a:p>
          </p:txBody>
        </p:sp>
        <p:sp>
          <p:nvSpPr>
            <p:cNvPr id="18452" name="Text Box 24"/>
            <p:cNvSpPr txBox="1">
              <a:spLocks noChangeArrowheads="1"/>
            </p:cNvSpPr>
            <p:nvPr/>
          </p:nvSpPr>
          <p:spPr bwMode="auto">
            <a:xfrm>
              <a:off x="1056" y="1926"/>
              <a:ext cx="864" cy="749"/>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O1</a:t>
              </a:r>
            </a:p>
          </p:txBody>
        </p:sp>
      </p:grpSp>
      <p:grpSp>
        <p:nvGrpSpPr>
          <p:cNvPr id="7" name="Group 25"/>
          <p:cNvGrpSpPr>
            <a:grpSpLocks/>
          </p:cNvGrpSpPr>
          <p:nvPr/>
        </p:nvGrpSpPr>
        <p:grpSpPr bwMode="auto">
          <a:xfrm>
            <a:off x="1676400" y="1981200"/>
            <a:ext cx="3200400" cy="1676400"/>
            <a:chOff x="1056" y="1248"/>
            <a:chExt cx="2016" cy="1056"/>
          </a:xfrm>
        </p:grpSpPr>
        <p:sp>
          <p:nvSpPr>
            <p:cNvPr id="18449" name="Rectangle 26"/>
            <p:cNvSpPr>
              <a:spLocks noChangeArrowheads="1"/>
            </p:cNvSpPr>
            <p:nvPr/>
          </p:nvSpPr>
          <p:spPr bwMode="auto">
            <a:xfrm>
              <a:off x="1056" y="1248"/>
              <a:ext cx="2016" cy="1056"/>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n-US"/>
            </a:p>
          </p:txBody>
        </p:sp>
        <p:sp>
          <p:nvSpPr>
            <p:cNvPr id="18450" name="Text Box 27"/>
            <p:cNvSpPr txBox="1">
              <a:spLocks noChangeArrowheads="1"/>
            </p:cNvSpPr>
            <p:nvPr/>
          </p:nvSpPr>
          <p:spPr bwMode="auto">
            <a:xfrm>
              <a:off x="1584" y="1632"/>
              <a:ext cx="105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rgbClr val="FFFFFF"/>
                  </a:solidFill>
                </a:rPr>
                <a:t>Loser Tree</a:t>
              </a:r>
            </a:p>
          </p:txBody>
        </p:sp>
      </p:grpSp>
      <p:grpSp>
        <p:nvGrpSpPr>
          <p:cNvPr id="8" name="Group 28"/>
          <p:cNvGrpSpPr>
            <a:grpSpLocks/>
          </p:cNvGrpSpPr>
          <p:nvPr/>
        </p:nvGrpSpPr>
        <p:grpSpPr bwMode="auto">
          <a:xfrm>
            <a:off x="3048000" y="3657600"/>
            <a:ext cx="1143000" cy="762000"/>
            <a:chOff x="1920" y="1536"/>
            <a:chExt cx="1008" cy="1248"/>
          </a:xfrm>
        </p:grpSpPr>
        <p:sp>
          <p:nvSpPr>
            <p:cNvPr id="18447" name="Rectangle 29"/>
            <p:cNvSpPr>
              <a:spLocks noChangeArrowheads="1"/>
            </p:cNvSpPr>
            <p:nvPr/>
          </p:nvSpPr>
          <p:spPr bwMode="auto">
            <a:xfrm>
              <a:off x="1920" y="1536"/>
              <a:ext cx="1008" cy="1248"/>
            </a:xfrm>
            <a:prstGeom prst="rect">
              <a:avLst/>
            </a:prstGeom>
            <a:solidFill>
              <a:srgbClr val="FFCC00"/>
            </a:solidFill>
            <a:ln w="12700">
              <a:solidFill>
                <a:schemeClr val="tx1"/>
              </a:solidFill>
              <a:miter lim="800000"/>
              <a:headEnd type="none" w="sm" len="sm"/>
              <a:tailEnd type="none" w="sm" len="sm"/>
            </a:ln>
          </p:spPr>
          <p:txBody>
            <a:bodyPr wrap="none" anchor="ctr"/>
            <a:lstStyle/>
            <a:p>
              <a:endParaRPr lang="en-US"/>
            </a:p>
          </p:txBody>
        </p:sp>
        <p:sp>
          <p:nvSpPr>
            <p:cNvPr id="18448" name="Text Box 30"/>
            <p:cNvSpPr txBox="1">
              <a:spLocks noChangeArrowheads="1"/>
            </p:cNvSpPr>
            <p:nvPr/>
          </p:nvSpPr>
          <p:spPr bwMode="auto">
            <a:xfrm>
              <a:off x="2064" y="1926"/>
              <a:ext cx="864" cy="749"/>
            </a:xfrm>
            <a:prstGeom prst="rect">
              <a:avLst/>
            </a:prstGeom>
            <a:solidFill>
              <a:srgbClr val="FFCC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a:t>
              </a:r>
            </a:p>
          </p:txBody>
        </p:sp>
      </p:grpSp>
      <p:grpSp>
        <p:nvGrpSpPr>
          <p:cNvPr id="9" name="Group 31"/>
          <p:cNvGrpSpPr>
            <a:grpSpLocks/>
          </p:cNvGrpSpPr>
          <p:nvPr/>
        </p:nvGrpSpPr>
        <p:grpSpPr bwMode="auto">
          <a:xfrm>
            <a:off x="4191000" y="3657600"/>
            <a:ext cx="685800" cy="762000"/>
            <a:chOff x="2640" y="2304"/>
            <a:chExt cx="432" cy="480"/>
          </a:xfrm>
        </p:grpSpPr>
        <p:sp>
          <p:nvSpPr>
            <p:cNvPr id="18445" name="Rectangle 32"/>
            <p:cNvSpPr>
              <a:spLocks noChangeArrowheads="1"/>
            </p:cNvSpPr>
            <p:nvPr/>
          </p:nvSpPr>
          <p:spPr bwMode="auto">
            <a:xfrm>
              <a:off x="2640" y="2304"/>
              <a:ext cx="432" cy="480"/>
            </a:xfrm>
            <a:prstGeom prst="rect">
              <a:avLst/>
            </a:prstGeom>
            <a:solidFill>
              <a:srgbClr val="336600"/>
            </a:solidFill>
            <a:ln w="12700">
              <a:solidFill>
                <a:schemeClr val="tx1"/>
              </a:solidFill>
              <a:miter lim="800000"/>
              <a:headEnd type="none" w="sm" len="sm"/>
              <a:tailEnd type="none" w="sm" len="sm"/>
            </a:ln>
          </p:spPr>
          <p:txBody>
            <a:bodyPr wrap="none" anchor="ctr"/>
            <a:lstStyle/>
            <a:p>
              <a:endParaRPr lang="en-US"/>
            </a:p>
          </p:txBody>
        </p:sp>
        <p:sp>
          <p:nvSpPr>
            <p:cNvPr id="18446" name="Text Box 33"/>
            <p:cNvSpPr txBox="1">
              <a:spLocks noChangeArrowheads="1"/>
            </p:cNvSpPr>
            <p:nvPr/>
          </p:nvSpPr>
          <p:spPr bwMode="auto">
            <a:xfrm>
              <a:off x="2702" y="2454"/>
              <a:ext cx="37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400">
                  <a:solidFill>
                    <a:srgbClr val="FFFFFF"/>
                  </a:solidFill>
                </a:rPr>
                <a:t>Ib</a:t>
              </a:r>
            </a:p>
          </p:txBody>
        </p:sp>
      </p:grpSp>
      <p:sp>
        <p:nvSpPr>
          <p:cNvPr id="347170" name="Rectangle 34"/>
          <p:cNvSpPr>
            <a:spLocks noChangeArrowheads="1"/>
          </p:cNvSpPr>
          <p:nvPr/>
        </p:nvSpPr>
        <p:spPr bwMode="auto">
          <a:xfrm>
            <a:off x="228600" y="5486400"/>
            <a:ext cx="8686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chemeClr val="tx2"/>
              </a:buClr>
              <a:buFontTx/>
              <a:buChar char="•"/>
            </a:pPr>
            <a:r>
              <a:rPr lang="en-US" altLang="zh-CN">
                <a:solidFill>
                  <a:schemeClr val="tx1"/>
                </a:solidFill>
              </a:rPr>
              <a:t>Need at least </a:t>
            </a:r>
            <a:r>
              <a:rPr lang="en-US" altLang="zh-CN">
                <a:solidFill>
                  <a:schemeClr val="hlink"/>
                </a:solidFill>
              </a:rPr>
              <a:t>k+1</a:t>
            </a:r>
            <a:r>
              <a:rPr lang="en-US" altLang="zh-CN">
                <a:solidFill>
                  <a:schemeClr val="tx1"/>
                </a:solidFill>
              </a:rPr>
              <a:t> (</a:t>
            </a:r>
            <a:r>
              <a:rPr lang="en-US" altLang="zh-CN">
                <a:solidFill>
                  <a:schemeClr val="hlink"/>
                </a:solidFill>
              </a:rPr>
              <a:t>k</a:t>
            </a:r>
            <a:r>
              <a:rPr lang="en-US" altLang="zh-CN">
                <a:solidFill>
                  <a:schemeClr val="tx1"/>
                </a:solidFill>
              </a:rPr>
              <a:t> is merge order) input buffers.</a:t>
            </a:r>
          </a:p>
        </p:txBody>
      </p:sp>
      <p:sp>
        <p:nvSpPr>
          <p:cNvPr id="347171" name="Rectangle 35"/>
          <p:cNvSpPr>
            <a:spLocks noChangeArrowheads="1"/>
          </p:cNvSpPr>
          <p:nvPr/>
        </p:nvSpPr>
        <p:spPr bwMode="auto">
          <a:xfrm>
            <a:off x="228600" y="6019800"/>
            <a:ext cx="8686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FontTx/>
              <a:buChar char="•"/>
            </a:pPr>
            <a:r>
              <a:rPr lang="en-US" altLang="zh-CN" dirty="0">
                <a:solidFill>
                  <a:schemeClr val="hlink"/>
                </a:solidFill>
              </a:rPr>
              <a:t>2k</a:t>
            </a:r>
            <a:r>
              <a:rPr lang="en-US" altLang="zh-CN" dirty="0">
                <a:solidFill>
                  <a:schemeClr val="tx1"/>
                </a:solidFill>
              </a:rPr>
              <a:t> input buffers suffice.</a:t>
            </a:r>
          </a:p>
        </p:txBody>
      </p:sp>
    </p:spTree>
    <p:extLst>
      <p:ext uri="{BB962C8B-B14F-4D97-AF65-F5344CB8AC3E}">
        <p14:creationId xmlns:p14="http://schemas.microsoft.com/office/powerpoint/2010/main" val="516920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7148">
                                            <p:txEl>
                                              <p:pRg st="0" end="0"/>
                                            </p:txEl>
                                          </p:spTgt>
                                        </p:tgtEl>
                                        <p:attrNameLst>
                                          <p:attrName>style.visibility</p:attrName>
                                        </p:attrNameLst>
                                      </p:cBhvr>
                                      <p:to>
                                        <p:strVal val="visible"/>
                                      </p:to>
                                    </p:set>
                                    <p:anim calcmode="lin" valueType="num">
                                      <p:cBhvr additive="base">
                                        <p:cTn id="13" dur="500" fill="hold"/>
                                        <p:tgtEl>
                                          <p:spTgt spid="34714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71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7170">
                                            <p:txEl>
                                              <p:pRg st="0" end="0"/>
                                            </p:txEl>
                                          </p:spTgt>
                                        </p:tgtEl>
                                        <p:attrNameLst>
                                          <p:attrName>style.visibility</p:attrName>
                                        </p:attrNameLst>
                                      </p:cBhvr>
                                      <p:to>
                                        <p:strVal val="visible"/>
                                      </p:to>
                                    </p:set>
                                    <p:anim calcmode="lin" valueType="num">
                                      <p:cBhvr additive="base">
                                        <p:cTn id="27" dur="500" fill="hold"/>
                                        <p:tgtEl>
                                          <p:spTgt spid="34717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7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7171">
                                            <p:txEl>
                                              <p:pRg st="0" end="0"/>
                                            </p:txEl>
                                          </p:spTgt>
                                        </p:tgtEl>
                                        <p:attrNameLst>
                                          <p:attrName>style.visibility</p:attrName>
                                        </p:attrNameLst>
                                      </p:cBhvr>
                                      <p:to>
                                        <p:strVal val="visible"/>
                                      </p:to>
                                    </p:set>
                                    <p:anim calcmode="lin" valueType="num">
                                      <p:cBhvr additive="base">
                                        <p:cTn id="49" dur="500" fill="hold"/>
                                        <p:tgtEl>
                                          <p:spTgt spid="347171">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8" grpId="0" build="p" bldLvl="2" autoUpdateAnimBg="0"/>
      <p:bldP spid="347170" grpId="0" build="p" bldLvl="2" autoUpdateAnimBg="0"/>
      <p:bldP spid="347171" grpId="0" build="p" bldLvl="2"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kumimoji="0" lang="en-US" altLang="zh-CN">
                <a:latin typeface="Times New Roman" charset="0"/>
              </a:rPr>
              <a:t>Number Of Input Buffers</a:t>
            </a:r>
          </a:p>
        </p:txBody>
      </p:sp>
      <p:sp>
        <p:nvSpPr>
          <p:cNvPr id="349187" name="Rectangle 3"/>
          <p:cNvSpPr>
            <a:spLocks noGrp="1" noChangeArrowheads="1"/>
          </p:cNvSpPr>
          <p:nvPr>
            <p:ph type="body" idx="1"/>
          </p:nvPr>
        </p:nvSpPr>
        <p:spPr/>
        <p:txBody>
          <a:bodyPr/>
          <a:lstStyle/>
          <a:p>
            <a:pPr>
              <a:lnSpc>
                <a:spcPct val="90000"/>
              </a:lnSpc>
            </a:pPr>
            <a:r>
              <a:rPr kumimoji="0" lang="en-US" altLang="zh-CN" dirty="0">
                <a:latin typeface="Times New Roman" charset="0"/>
              </a:rPr>
              <a:t>When </a:t>
            </a:r>
            <a:r>
              <a:rPr kumimoji="0" lang="en-US" altLang="zh-CN" dirty="0">
                <a:solidFill>
                  <a:schemeClr val="hlink"/>
                </a:solidFill>
                <a:latin typeface="Times New Roman" charset="0"/>
              </a:rPr>
              <a:t>2</a:t>
            </a:r>
            <a:r>
              <a:rPr kumimoji="0" lang="en-US" altLang="zh-CN" dirty="0">
                <a:latin typeface="Times New Roman" charset="0"/>
              </a:rPr>
              <a:t> input buffers are dedicated to each of the </a:t>
            </a:r>
            <a:r>
              <a:rPr kumimoji="0" lang="en-US" altLang="zh-CN" dirty="0">
                <a:solidFill>
                  <a:schemeClr val="hlink"/>
                </a:solidFill>
                <a:latin typeface="Times New Roman" charset="0"/>
              </a:rPr>
              <a:t>k</a:t>
            </a:r>
            <a:r>
              <a:rPr kumimoji="0" lang="en-US" altLang="zh-CN" dirty="0">
                <a:latin typeface="Times New Roman" charset="0"/>
              </a:rPr>
              <a:t> runs being merged, </a:t>
            </a:r>
            <a:r>
              <a:rPr kumimoji="0" lang="en-US" altLang="zh-CN" dirty="0">
                <a:solidFill>
                  <a:schemeClr val="hlink"/>
                </a:solidFill>
                <a:latin typeface="Times New Roman" charset="0"/>
              </a:rPr>
              <a:t>2k</a:t>
            </a:r>
            <a:r>
              <a:rPr kumimoji="0" lang="en-US" altLang="zh-CN" dirty="0">
                <a:latin typeface="Times New Roman" charset="0"/>
              </a:rPr>
              <a:t> buffers are not enough!</a:t>
            </a:r>
          </a:p>
          <a:p>
            <a:pPr>
              <a:lnSpc>
                <a:spcPct val="90000"/>
              </a:lnSpc>
            </a:pPr>
            <a:r>
              <a:rPr kumimoji="0" lang="en-US" altLang="zh-CN" dirty="0">
                <a:latin typeface="Times New Roman" charset="0"/>
              </a:rPr>
              <a:t>Input buffers must be allocated to runs on an </a:t>
            </a:r>
            <a:r>
              <a:rPr kumimoji="0" lang="en-US" altLang="zh-CN" dirty="0">
                <a:solidFill>
                  <a:srgbClr val="FF0000"/>
                </a:solidFill>
                <a:latin typeface="Times New Roman" charset="0"/>
              </a:rPr>
              <a:t>as needed </a:t>
            </a:r>
            <a:r>
              <a:rPr kumimoji="0" lang="en-US" altLang="zh-CN" dirty="0">
                <a:latin typeface="Times New Roman" charset="0"/>
              </a:rPr>
              <a:t>basis.</a:t>
            </a:r>
          </a:p>
        </p:txBody>
      </p:sp>
    </p:spTree>
    <p:extLst>
      <p:ext uri="{BB962C8B-B14F-4D97-AF65-F5344CB8AC3E}">
        <p14:creationId xmlns:p14="http://schemas.microsoft.com/office/powerpoint/2010/main" val="9191559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kumimoji="0" lang="en-US" altLang="zh-CN" dirty="0">
                <a:latin typeface="Times New Roman" charset="0"/>
              </a:rPr>
              <a:t>Buffer </a:t>
            </a:r>
            <a:r>
              <a:rPr kumimoji="0" lang="en-US" altLang="zh-CN" dirty="0" smtClean="0">
                <a:latin typeface="Times New Roman" charset="0"/>
              </a:rPr>
              <a:t>Allocation       </a:t>
            </a:r>
            <a:endParaRPr kumimoji="0" lang="en-US" altLang="zh-CN" dirty="0">
              <a:latin typeface="Times New Roman" charset="0"/>
            </a:endParaRPr>
          </a:p>
        </p:txBody>
      </p:sp>
      <p:sp>
        <p:nvSpPr>
          <p:cNvPr id="350211" name="Rectangle 3"/>
          <p:cNvSpPr>
            <a:spLocks noGrp="1" noChangeArrowheads="1"/>
          </p:cNvSpPr>
          <p:nvPr>
            <p:ph type="body" idx="1"/>
          </p:nvPr>
        </p:nvSpPr>
        <p:spPr>
          <a:xfrm>
            <a:off x="457200" y="1447800"/>
            <a:ext cx="8305800" cy="4953000"/>
          </a:xfrm>
        </p:spPr>
        <p:txBody>
          <a:bodyPr/>
          <a:lstStyle/>
          <a:p>
            <a:pPr>
              <a:defRPr/>
            </a:pPr>
            <a:r>
              <a:rPr kumimoji="0" lang="en-US" dirty="0">
                <a:latin typeface="Times New Roman" charset="0"/>
                <a:cs typeface="+mn-cs"/>
              </a:rPr>
              <a:t>When ready to read a buffer load, determine which run will exhaust first.</a:t>
            </a:r>
          </a:p>
          <a:p>
            <a:pPr lvl="1">
              <a:defRPr/>
            </a:pPr>
            <a:r>
              <a:rPr kumimoji="0" lang="en-US" dirty="0">
                <a:latin typeface="Times New Roman" charset="0"/>
              </a:rPr>
              <a:t>Examine key of the last record read from each of the </a:t>
            </a:r>
            <a:r>
              <a:rPr kumimoji="0" lang="en-US" dirty="0">
                <a:solidFill>
                  <a:schemeClr val="hlink"/>
                </a:solidFill>
                <a:latin typeface="Times New Roman" charset="0"/>
              </a:rPr>
              <a:t>k </a:t>
            </a:r>
            <a:r>
              <a:rPr kumimoji="0" lang="en-US" dirty="0">
                <a:latin typeface="Times New Roman" charset="0"/>
              </a:rPr>
              <a:t>runs.</a:t>
            </a:r>
          </a:p>
          <a:p>
            <a:pPr lvl="1">
              <a:defRPr/>
            </a:pPr>
            <a:r>
              <a:rPr kumimoji="0" lang="en-US" dirty="0">
                <a:latin typeface="Times New Roman" charset="0"/>
              </a:rPr>
              <a:t>Run with smallest last key read will exhaust first.</a:t>
            </a:r>
          </a:p>
          <a:p>
            <a:pPr marL="457200" lvl="1" indent="0">
              <a:buFont typeface="Wingdings" charset="0"/>
              <a:buNone/>
              <a:defRPr/>
            </a:pPr>
            <a:endParaRPr kumimoji="0" lang="en-US" dirty="0">
              <a:latin typeface="Times New Roman" charset="0"/>
            </a:endParaRPr>
          </a:p>
          <a:p>
            <a:pPr>
              <a:defRPr/>
            </a:pPr>
            <a:r>
              <a:rPr kumimoji="0" lang="en-US" dirty="0">
                <a:latin typeface="Times New Roman" charset="0"/>
                <a:cs typeface="+mn-cs"/>
              </a:rPr>
              <a:t>Next buffer load of input is to come from run that will exhaust first, allocate an input buffer to this run.</a:t>
            </a:r>
          </a:p>
        </p:txBody>
      </p:sp>
    </p:spTree>
    <p:extLst>
      <p:ext uri="{BB962C8B-B14F-4D97-AF65-F5344CB8AC3E}">
        <p14:creationId xmlns:p14="http://schemas.microsoft.com/office/powerpoint/2010/main" val="1144702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4" end="4"/>
                                            </p:txEl>
                                          </p:spTgt>
                                        </p:tgtEl>
                                        <p:attrNameLst>
                                          <p:attrName>style.visibility</p:attrName>
                                        </p:attrNameLst>
                                      </p:cBhvr>
                                      <p:to>
                                        <p:strVal val="visible"/>
                                      </p:to>
                                    </p:set>
                                    <p:anim calcmode="lin" valueType="num">
                                      <p:cBhvr additive="base">
                                        <p:cTn id="25"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3"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85800" y="0"/>
            <a:ext cx="7772400" cy="838200"/>
          </a:xfrm>
        </p:spPr>
        <p:txBody>
          <a:bodyPr/>
          <a:lstStyle/>
          <a:p>
            <a:r>
              <a:rPr kumimoji="0" lang="en-US" altLang="zh-CN">
                <a:latin typeface="Times New Roman" charset="0"/>
              </a:rPr>
              <a:t>Buffer Layout</a:t>
            </a:r>
          </a:p>
        </p:txBody>
      </p:sp>
      <p:grpSp>
        <p:nvGrpSpPr>
          <p:cNvPr id="2" name="Group 3"/>
          <p:cNvGrpSpPr>
            <a:grpSpLocks/>
          </p:cNvGrpSpPr>
          <p:nvPr/>
        </p:nvGrpSpPr>
        <p:grpSpPr bwMode="auto">
          <a:xfrm>
            <a:off x="1981200" y="990600"/>
            <a:ext cx="6400800" cy="762000"/>
            <a:chOff x="1248" y="864"/>
            <a:chExt cx="4032" cy="480"/>
          </a:xfrm>
        </p:grpSpPr>
        <p:sp>
          <p:nvSpPr>
            <p:cNvPr id="22593" name="Rectangle 4"/>
            <p:cNvSpPr>
              <a:spLocks noChangeArrowheads="1"/>
            </p:cNvSpPr>
            <p:nvPr/>
          </p:nvSpPr>
          <p:spPr bwMode="auto">
            <a:xfrm>
              <a:off x="1248" y="864"/>
              <a:ext cx="2832" cy="480"/>
            </a:xfrm>
            <a:prstGeom prst="rect">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2594" name="Rectangle 5"/>
            <p:cNvSpPr>
              <a:spLocks noChangeArrowheads="1"/>
            </p:cNvSpPr>
            <p:nvPr/>
          </p:nvSpPr>
          <p:spPr bwMode="auto">
            <a:xfrm>
              <a:off x="1536" y="960"/>
              <a:ext cx="240" cy="336"/>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2595" name="Text Box 6"/>
            <p:cNvSpPr txBox="1">
              <a:spLocks noChangeArrowheads="1"/>
            </p:cNvSpPr>
            <p:nvPr/>
          </p:nvSpPr>
          <p:spPr bwMode="auto">
            <a:xfrm>
              <a:off x="4320" y="864"/>
              <a:ext cx="960" cy="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Output buffers</a:t>
              </a:r>
            </a:p>
          </p:txBody>
        </p:sp>
        <p:sp>
          <p:nvSpPr>
            <p:cNvPr id="22596" name="Rectangle 7"/>
            <p:cNvSpPr>
              <a:spLocks noChangeArrowheads="1"/>
            </p:cNvSpPr>
            <p:nvPr/>
          </p:nvSpPr>
          <p:spPr bwMode="auto">
            <a:xfrm>
              <a:off x="3408" y="960"/>
              <a:ext cx="240" cy="336"/>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grpSp>
      <p:grpSp>
        <p:nvGrpSpPr>
          <p:cNvPr id="3" name="Group 8"/>
          <p:cNvGrpSpPr>
            <a:grpSpLocks/>
          </p:cNvGrpSpPr>
          <p:nvPr/>
        </p:nvGrpSpPr>
        <p:grpSpPr bwMode="auto">
          <a:xfrm>
            <a:off x="381000" y="2133600"/>
            <a:ext cx="8610600" cy="3216275"/>
            <a:chOff x="240" y="1344"/>
            <a:chExt cx="5424" cy="2026"/>
          </a:xfrm>
        </p:grpSpPr>
        <p:sp>
          <p:nvSpPr>
            <p:cNvPr id="22535" name="Text Box 9"/>
            <p:cNvSpPr txBox="1">
              <a:spLocks noChangeArrowheads="1"/>
            </p:cNvSpPr>
            <p:nvPr/>
          </p:nvSpPr>
          <p:spPr bwMode="auto">
            <a:xfrm>
              <a:off x="4704" y="2304"/>
              <a:ext cx="960" cy="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Input buffer queues k=9</a:t>
              </a:r>
            </a:p>
          </p:txBody>
        </p:sp>
        <p:grpSp>
          <p:nvGrpSpPr>
            <p:cNvPr id="22536" name="Group 10"/>
            <p:cNvGrpSpPr>
              <a:grpSpLocks/>
            </p:cNvGrpSpPr>
            <p:nvPr/>
          </p:nvGrpSpPr>
          <p:grpSpPr bwMode="auto">
            <a:xfrm>
              <a:off x="240" y="1344"/>
              <a:ext cx="4368" cy="2026"/>
              <a:chOff x="240" y="1680"/>
              <a:chExt cx="4368" cy="2026"/>
            </a:xfrm>
          </p:grpSpPr>
          <p:sp>
            <p:nvSpPr>
              <p:cNvPr id="22537" name="Rectangle 11"/>
              <p:cNvSpPr>
                <a:spLocks noChangeArrowheads="1"/>
              </p:cNvSpPr>
              <p:nvPr/>
            </p:nvSpPr>
            <p:spPr bwMode="auto">
              <a:xfrm>
                <a:off x="240" y="1920"/>
                <a:ext cx="4368" cy="13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22538" name="Text Box 12"/>
              <p:cNvSpPr txBox="1">
                <a:spLocks noChangeArrowheads="1"/>
              </p:cNvSpPr>
              <p:nvPr/>
            </p:nvSpPr>
            <p:spPr bwMode="auto">
              <a:xfrm>
                <a:off x="480"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F0</a:t>
                </a:r>
              </a:p>
            </p:txBody>
          </p:sp>
          <p:sp>
            <p:nvSpPr>
              <p:cNvPr id="22539" name="Text Box 13"/>
              <p:cNvSpPr txBox="1">
                <a:spLocks noChangeArrowheads="1"/>
              </p:cNvSpPr>
              <p:nvPr/>
            </p:nvSpPr>
            <p:spPr bwMode="auto">
              <a:xfrm>
                <a:off x="960"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F1</a:t>
                </a:r>
              </a:p>
            </p:txBody>
          </p:sp>
          <p:sp>
            <p:nvSpPr>
              <p:cNvPr id="22540" name="Text Box 14"/>
              <p:cNvSpPr txBox="1">
                <a:spLocks noChangeArrowheads="1"/>
              </p:cNvSpPr>
              <p:nvPr/>
            </p:nvSpPr>
            <p:spPr bwMode="auto">
              <a:xfrm>
                <a:off x="1392"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F2</a:t>
                </a:r>
              </a:p>
            </p:txBody>
          </p:sp>
          <p:sp>
            <p:nvSpPr>
              <p:cNvPr id="22541" name="Text Box 15"/>
              <p:cNvSpPr txBox="1">
                <a:spLocks noChangeArrowheads="1"/>
              </p:cNvSpPr>
              <p:nvPr/>
            </p:nvSpPr>
            <p:spPr bwMode="auto">
              <a:xfrm>
                <a:off x="1824"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F3</a:t>
                </a:r>
              </a:p>
            </p:txBody>
          </p:sp>
          <p:sp>
            <p:nvSpPr>
              <p:cNvPr id="22542" name="Text Box 16"/>
              <p:cNvSpPr txBox="1">
                <a:spLocks noChangeArrowheads="1"/>
              </p:cNvSpPr>
              <p:nvPr/>
            </p:nvSpPr>
            <p:spPr bwMode="auto">
              <a:xfrm>
                <a:off x="2256"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F4</a:t>
                </a:r>
              </a:p>
            </p:txBody>
          </p:sp>
          <p:sp>
            <p:nvSpPr>
              <p:cNvPr id="22543" name="Text Box 17"/>
              <p:cNvSpPr txBox="1">
                <a:spLocks noChangeArrowheads="1"/>
              </p:cNvSpPr>
              <p:nvPr/>
            </p:nvSpPr>
            <p:spPr bwMode="auto">
              <a:xfrm>
                <a:off x="2688"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F5</a:t>
                </a:r>
              </a:p>
            </p:txBody>
          </p:sp>
          <p:sp>
            <p:nvSpPr>
              <p:cNvPr id="22544" name="Text Box 18"/>
              <p:cNvSpPr txBox="1">
                <a:spLocks noChangeArrowheads="1"/>
              </p:cNvSpPr>
              <p:nvPr/>
            </p:nvSpPr>
            <p:spPr bwMode="auto">
              <a:xfrm>
                <a:off x="3120"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F6</a:t>
                </a:r>
              </a:p>
            </p:txBody>
          </p:sp>
          <p:sp>
            <p:nvSpPr>
              <p:cNvPr id="22545" name="Text Box 19"/>
              <p:cNvSpPr txBox="1">
                <a:spLocks noChangeArrowheads="1"/>
              </p:cNvSpPr>
              <p:nvPr/>
            </p:nvSpPr>
            <p:spPr bwMode="auto">
              <a:xfrm>
                <a:off x="3552"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F7</a:t>
                </a:r>
              </a:p>
            </p:txBody>
          </p:sp>
          <p:sp>
            <p:nvSpPr>
              <p:cNvPr id="22546" name="Text Box 20"/>
              <p:cNvSpPr txBox="1">
                <a:spLocks noChangeArrowheads="1"/>
              </p:cNvSpPr>
              <p:nvPr/>
            </p:nvSpPr>
            <p:spPr bwMode="auto">
              <a:xfrm>
                <a:off x="3984" y="1680"/>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F8</a:t>
                </a:r>
              </a:p>
            </p:txBody>
          </p:sp>
          <p:sp>
            <p:nvSpPr>
              <p:cNvPr id="22547" name="Text Box 21"/>
              <p:cNvSpPr txBox="1">
                <a:spLocks noChangeArrowheads="1"/>
              </p:cNvSpPr>
              <p:nvPr/>
            </p:nvSpPr>
            <p:spPr bwMode="auto">
              <a:xfrm>
                <a:off x="480"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R0</a:t>
                </a:r>
              </a:p>
            </p:txBody>
          </p:sp>
          <p:sp>
            <p:nvSpPr>
              <p:cNvPr id="22548" name="Text Box 22"/>
              <p:cNvSpPr txBox="1">
                <a:spLocks noChangeArrowheads="1"/>
              </p:cNvSpPr>
              <p:nvPr/>
            </p:nvSpPr>
            <p:spPr bwMode="auto">
              <a:xfrm>
                <a:off x="960"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R1</a:t>
                </a:r>
              </a:p>
            </p:txBody>
          </p:sp>
          <p:sp>
            <p:nvSpPr>
              <p:cNvPr id="22549" name="Text Box 23"/>
              <p:cNvSpPr txBox="1">
                <a:spLocks noChangeArrowheads="1"/>
              </p:cNvSpPr>
              <p:nvPr/>
            </p:nvSpPr>
            <p:spPr bwMode="auto">
              <a:xfrm>
                <a:off x="1392"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R2</a:t>
                </a:r>
              </a:p>
            </p:txBody>
          </p:sp>
          <p:sp>
            <p:nvSpPr>
              <p:cNvPr id="22550" name="Text Box 24"/>
              <p:cNvSpPr txBox="1">
                <a:spLocks noChangeArrowheads="1"/>
              </p:cNvSpPr>
              <p:nvPr/>
            </p:nvSpPr>
            <p:spPr bwMode="auto">
              <a:xfrm>
                <a:off x="1824"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R3</a:t>
                </a:r>
              </a:p>
            </p:txBody>
          </p:sp>
          <p:sp>
            <p:nvSpPr>
              <p:cNvPr id="22551" name="Text Box 25"/>
              <p:cNvSpPr txBox="1">
                <a:spLocks noChangeArrowheads="1"/>
              </p:cNvSpPr>
              <p:nvPr/>
            </p:nvSpPr>
            <p:spPr bwMode="auto">
              <a:xfrm>
                <a:off x="2256"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R4</a:t>
                </a:r>
              </a:p>
            </p:txBody>
          </p:sp>
          <p:sp>
            <p:nvSpPr>
              <p:cNvPr id="22552" name="Text Box 26"/>
              <p:cNvSpPr txBox="1">
                <a:spLocks noChangeArrowheads="1"/>
              </p:cNvSpPr>
              <p:nvPr/>
            </p:nvSpPr>
            <p:spPr bwMode="auto">
              <a:xfrm>
                <a:off x="2688"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R5</a:t>
                </a:r>
              </a:p>
            </p:txBody>
          </p:sp>
          <p:sp>
            <p:nvSpPr>
              <p:cNvPr id="22553" name="Text Box 27"/>
              <p:cNvSpPr txBox="1">
                <a:spLocks noChangeArrowheads="1"/>
              </p:cNvSpPr>
              <p:nvPr/>
            </p:nvSpPr>
            <p:spPr bwMode="auto">
              <a:xfrm>
                <a:off x="3120"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R6</a:t>
                </a:r>
              </a:p>
            </p:txBody>
          </p:sp>
          <p:sp>
            <p:nvSpPr>
              <p:cNvPr id="22554" name="Text Box 28"/>
              <p:cNvSpPr txBox="1">
                <a:spLocks noChangeArrowheads="1"/>
              </p:cNvSpPr>
              <p:nvPr/>
            </p:nvSpPr>
            <p:spPr bwMode="auto">
              <a:xfrm>
                <a:off x="3552"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R7</a:t>
                </a:r>
              </a:p>
            </p:txBody>
          </p:sp>
          <p:sp>
            <p:nvSpPr>
              <p:cNvPr id="22555" name="Text Box 29"/>
              <p:cNvSpPr txBox="1">
                <a:spLocks noChangeArrowheads="1"/>
              </p:cNvSpPr>
              <p:nvPr/>
            </p:nvSpPr>
            <p:spPr bwMode="auto">
              <a:xfrm>
                <a:off x="3984" y="3456"/>
                <a:ext cx="4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R8</a:t>
                </a:r>
              </a:p>
            </p:txBody>
          </p:sp>
          <p:sp>
            <p:nvSpPr>
              <p:cNvPr id="22556" name="Rectangle 30"/>
              <p:cNvSpPr>
                <a:spLocks noChangeArrowheads="1"/>
              </p:cNvSpPr>
              <p:nvPr/>
            </p:nvSpPr>
            <p:spPr bwMode="auto">
              <a:xfrm>
                <a:off x="528"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57" name="Rectangle 31"/>
              <p:cNvSpPr>
                <a:spLocks noChangeArrowheads="1"/>
              </p:cNvSpPr>
              <p:nvPr/>
            </p:nvSpPr>
            <p:spPr bwMode="auto">
              <a:xfrm>
                <a:off x="1008"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58" name="Rectangle 32"/>
              <p:cNvSpPr>
                <a:spLocks noChangeArrowheads="1"/>
              </p:cNvSpPr>
              <p:nvPr/>
            </p:nvSpPr>
            <p:spPr bwMode="auto">
              <a:xfrm>
                <a:off x="1440"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59" name="Rectangle 33"/>
              <p:cNvSpPr>
                <a:spLocks noChangeArrowheads="1"/>
              </p:cNvSpPr>
              <p:nvPr/>
            </p:nvSpPr>
            <p:spPr bwMode="auto">
              <a:xfrm>
                <a:off x="1872"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0" name="Rectangle 34"/>
              <p:cNvSpPr>
                <a:spLocks noChangeArrowheads="1"/>
              </p:cNvSpPr>
              <p:nvPr/>
            </p:nvSpPr>
            <p:spPr bwMode="auto">
              <a:xfrm>
                <a:off x="2304"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1" name="Rectangle 35"/>
              <p:cNvSpPr>
                <a:spLocks noChangeArrowheads="1"/>
              </p:cNvSpPr>
              <p:nvPr/>
            </p:nvSpPr>
            <p:spPr bwMode="auto">
              <a:xfrm>
                <a:off x="2736"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2" name="Rectangle 36"/>
              <p:cNvSpPr>
                <a:spLocks noChangeArrowheads="1"/>
              </p:cNvSpPr>
              <p:nvPr/>
            </p:nvSpPr>
            <p:spPr bwMode="auto">
              <a:xfrm>
                <a:off x="3168"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3" name="Rectangle 37"/>
              <p:cNvSpPr>
                <a:spLocks noChangeArrowheads="1"/>
              </p:cNvSpPr>
              <p:nvPr/>
            </p:nvSpPr>
            <p:spPr bwMode="auto">
              <a:xfrm>
                <a:off x="3600"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4" name="Rectangle 38"/>
              <p:cNvSpPr>
                <a:spLocks noChangeArrowheads="1"/>
              </p:cNvSpPr>
              <p:nvPr/>
            </p:nvSpPr>
            <p:spPr bwMode="auto">
              <a:xfrm>
                <a:off x="4032" y="201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65" name="Line 39"/>
              <p:cNvSpPr>
                <a:spLocks noChangeShapeType="1"/>
              </p:cNvSpPr>
              <p:nvPr/>
            </p:nvSpPr>
            <p:spPr bwMode="auto">
              <a:xfrm>
                <a:off x="62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6" name="Line 40"/>
              <p:cNvSpPr>
                <a:spLocks noChangeShapeType="1"/>
              </p:cNvSpPr>
              <p:nvPr/>
            </p:nvSpPr>
            <p:spPr bwMode="auto">
              <a:xfrm>
                <a:off x="110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7" name="Line 41"/>
              <p:cNvSpPr>
                <a:spLocks noChangeShapeType="1"/>
              </p:cNvSpPr>
              <p:nvPr/>
            </p:nvSpPr>
            <p:spPr bwMode="auto">
              <a:xfrm>
                <a:off x="158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8" name="Line 42"/>
              <p:cNvSpPr>
                <a:spLocks noChangeShapeType="1"/>
              </p:cNvSpPr>
              <p:nvPr/>
            </p:nvSpPr>
            <p:spPr bwMode="auto">
              <a:xfrm>
                <a:off x="1968"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69" name="Line 43"/>
              <p:cNvSpPr>
                <a:spLocks noChangeShapeType="1"/>
              </p:cNvSpPr>
              <p:nvPr/>
            </p:nvSpPr>
            <p:spPr bwMode="auto">
              <a:xfrm>
                <a:off x="2400"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0" name="Line 44"/>
              <p:cNvSpPr>
                <a:spLocks noChangeShapeType="1"/>
              </p:cNvSpPr>
              <p:nvPr/>
            </p:nvSpPr>
            <p:spPr bwMode="auto">
              <a:xfrm>
                <a:off x="2832"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1" name="Line 45"/>
              <p:cNvSpPr>
                <a:spLocks noChangeShapeType="1"/>
              </p:cNvSpPr>
              <p:nvPr/>
            </p:nvSpPr>
            <p:spPr bwMode="auto">
              <a:xfrm>
                <a:off x="3264"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2" name="Line 46"/>
              <p:cNvSpPr>
                <a:spLocks noChangeShapeType="1"/>
              </p:cNvSpPr>
              <p:nvPr/>
            </p:nvSpPr>
            <p:spPr bwMode="auto">
              <a:xfrm>
                <a:off x="3696"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3" name="Line 47"/>
              <p:cNvSpPr>
                <a:spLocks noChangeShapeType="1"/>
              </p:cNvSpPr>
              <p:nvPr/>
            </p:nvSpPr>
            <p:spPr bwMode="auto">
              <a:xfrm>
                <a:off x="4128" y="1872"/>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74" name="Rectangle 48"/>
              <p:cNvSpPr>
                <a:spLocks noChangeArrowheads="1"/>
              </p:cNvSpPr>
              <p:nvPr/>
            </p:nvSpPr>
            <p:spPr bwMode="auto">
              <a:xfrm>
                <a:off x="528" y="2448"/>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5" name="Rectangle 49"/>
              <p:cNvSpPr>
                <a:spLocks noChangeArrowheads="1"/>
              </p:cNvSpPr>
              <p:nvPr/>
            </p:nvSpPr>
            <p:spPr bwMode="auto">
              <a:xfrm>
                <a:off x="528" y="2880"/>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6" name="Rectangle 50"/>
              <p:cNvSpPr>
                <a:spLocks noChangeArrowheads="1"/>
              </p:cNvSpPr>
              <p:nvPr/>
            </p:nvSpPr>
            <p:spPr bwMode="auto">
              <a:xfrm>
                <a:off x="2304" y="2448"/>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7" name="Rectangle 51"/>
              <p:cNvSpPr>
                <a:spLocks noChangeArrowheads="1"/>
              </p:cNvSpPr>
              <p:nvPr/>
            </p:nvSpPr>
            <p:spPr bwMode="auto">
              <a:xfrm>
                <a:off x="3168" y="2448"/>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8" name="Rectangle 52"/>
              <p:cNvSpPr>
                <a:spLocks noChangeArrowheads="1"/>
              </p:cNvSpPr>
              <p:nvPr/>
            </p:nvSpPr>
            <p:spPr bwMode="auto">
              <a:xfrm>
                <a:off x="3168" y="2880"/>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a:p>
            </p:txBody>
          </p:sp>
          <p:sp>
            <p:nvSpPr>
              <p:cNvPr id="22579" name="Line 53"/>
              <p:cNvSpPr>
                <a:spLocks noChangeShapeType="1"/>
              </p:cNvSpPr>
              <p:nvPr/>
            </p:nvSpPr>
            <p:spPr bwMode="auto">
              <a:xfrm>
                <a:off x="624" y="2304"/>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0" name="Line 54"/>
              <p:cNvSpPr>
                <a:spLocks noChangeShapeType="1"/>
              </p:cNvSpPr>
              <p:nvPr/>
            </p:nvSpPr>
            <p:spPr bwMode="auto">
              <a:xfrm>
                <a:off x="624" y="2736"/>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1" name="Line 55"/>
              <p:cNvSpPr>
                <a:spLocks noChangeShapeType="1"/>
              </p:cNvSpPr>
              <p:nvPr/>
            </p:nvSpPr>
            <p:spPr bwMode="auto">
              <a:xfrm>
                <a:off x="2400" y="2304"/>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2" name="Line 56"/>
              <p:cNvSpPr>
                <a:spLocks noChangeShapeType="1"/>
              </p:cNvSpPr>
              <p:nvPr/>
            </p:nvSpPr>
            <p:spPr bwMode="auto">
              <a:xfrm>
                <a:off x="3264" y="2304"/>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3" name="Line 57"/>
              <p:cNvSpPr>
                <a:spLocks noChangeShapeType="1"/>
              </p:cNvSpPr>
              <p:nvPr/>
            </p:nvSpPr>
            <p:spPr bwMode="auto">
              <a:xfrm>
                <a:off x="3264" y="2736"/>
                <a:ext cx="0" cy="144"/>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4" name="Line 58"/>
              <p:cNvSpPr>
                <a:spLocks noChangeShapeType="1"/>
              </p:cNvSpPr>
              <p:nvPr/>
            </p:nvSpPr>
            <p:spPr bwMode="auto">
              <a:xfrm flipV="1">
                <a:off x="672" y="3216"/>
                <a:ext cx="0" cy="28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5" name="Line 59"/>
              <p:cNvSpPr>
                <a:spLocks noChangeShapeType="1"/>
              </p:cNvSpPr>
              <p:nvPr/>
            </p:nvSpPr>
            <p:spPr bwMode="auto">
              <a:xfrm flipV="1">
                <a:off x="1152"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6" name="Line 60"/>
              <p:cNvSpPr>
                <a:spLocks noChangeShapeType="1"/>
              </p:cNvSpPr>
              <p:nvPr/>
            </p:nvSpPr>
            <p:spPr bwMode="auto">
              <a:xfrm flipV="1">
                <a:off x="1584"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7" name="Line 61"/>
              <p:cNvSpPr>
                <a:spLocks noChangeShapeType="1"/>
              </p:cNvSpPr>
              <p:nvPr/>
            </p:nvSpPr>
            <p:spPr bwMode="auto">
              <a:xfrm flipV="1">
                <a:off x="2016"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8" name="Line 62"/>
              <p:cNvSpPr>
                <a:spLocks noChangeShapeType="1"/>
              </p:cNvSpPr>
              <p:nvPr/>
            </p:nvSpPr>
            <p:spPr bwMode="auto">
              <a:xfrm flipV="1">
                <a:off x="2448" y="2784"/>
                <a:ext cx="0" cy="720"/>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89" name="Line 63"/>
              <p:cNvSpPr>
                <a:spLocks noChangeShapeType="1"/>
              </p:cNvSpPr>
              <p:nvPr/>
            </p:nvSpPr>
            <p:spPr bwMode="auto">
              <a:xfrm flipV="1">
                <a:off x="2832"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90" name="Line 64"/>
              <p:cNvSpPr>
                <a:spLocks noChangeShapeType="1"/>
              </p:cNvSpPr>
              <p:nvPr/>
            </p:nvSpPr>
            <p:spPr bwMode="auto">
              <a:xfrm flipV="1">
                <a:off x="3312" y="3216"/>
                <a:ext cx="0" cy="288"/>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91" name="Line 65"/>
              <p:cNvSpPr>
                <a:spLocks noChangeShapeType="1"/>
              </p:cNvSpPr>
              <p:nvPr/>
            </p:nvSpPr>
            <p:spPr bwMode="auto">
              <a:xfrm flipV="1">
                <a:off x="3744"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sp>
            <p:nvSpPr>
              <p:cNvPr id="22592" name="Line 66"/>
              <p:cNvSpPr>
                <a:spLocks noChangeShapeType="1"/>
              </p:cNvSpPr>
              <p:nvPr/>
            </p:nvSpPr>
            <p:spPr bwMode="auto">
              <a:xfrm flipV="1">
                <a:off x="4176" y="2352"/>
                <a:ext cx="0" cy="1152"/>
              </a:xfrm>
              <a:prstGeom prst="line">
                <a:avLst/>
              </a:prstGeom>
              <a:noFill/>
              <a:ln w="38100">
                <a:solidFill>
                  <a:schemeClr val="tx1"/>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5" name="Group 67"/>
          <p:cNvGrpSpPr>
            <a:grpSpLocks/>
          </p:cNvGrpSpPr>
          <p:nvPr/>
        </p:nvGrpSpPr>
        <p:grpSpPr bwMode="auto">
          <a:xfrm>
            <a:off x="1273175" y="5535613"/>
            <a:ext cx="6583363" cy="1216025"/>
            <a:chOff x="802" y="3487"/>
            <a:chExt cx="4147" cy="766"/>
          </a:xfrm>
        </p:grpSpPr>
        <p:sp>
          <p:nvSpPr>
            <p:cNvPr id="22533" name="Freeform 68"/>
            <p:cNvSpPr>
              <a:spLocks/>
            </p:cNvSpPr>
            <p:nvPr/>
          </p:nvSpPr>
          <p:spPr bwMode="auto">
            <a:xfrm>
              <a:off x="802" y="3487"/>
              <a:ext cx="4147" cy="766"/>
            </a:xfrm>
            <a:custGeom>
              <a:avLst/>
              <a:gdLst>
                <a:gd name="T0" fmla="*/ 2475 w 4147"/>
                <a:gd name="T1" fmla="*/ 70 h 766"/>
                <a:gd name="T2" fmla="*/ 1385 w 4147"/>
                <a:gd name="T3" fmla="*/ 117 h 766"/>
                <a:gd name="T4" fmla="*/ 241 w 4147"/>
                <a:gd name="T5" fmla="*/ 125 h 766"/>
                <a:gd name="T6" fmla="*/ 155 w 4147"/>
                <a:gd name="T7" fmla="*/ 148 h 766"/>
                <a:gd name="T8" fmla="*/ 132 w 4147"/>
                <a:gd name="T9" fmla="*/ 164 h 766"/>
                <a:gd name="T10" fmla="*/ 109 w 4147"/>
                <a:gd name="T11" fmla="*/ 171 h 766"/>
                <a:gd name="T12" fmla="*/ 54 w 4147"/>
                <a:gd name="T13" fmla="*/ 226 h 766"/>
                <a:gd name="T14" fmla="*/ 31 w 4147"/>
                <a:gd name="T15" fmla="*/ 249 h 766"/>
                <a:gd name="T16" fmla="*/ 0 w 4147"/>
                <a:gd name="T17" fmla="*/ 358 h 766"/>
                <a:gd name="T18" fmla="*/ 8 w 4147"/>
                <a:gd name="T19" fmla="*/ 498 h 766"/>
                <a:gd name="T20" fmla="*/ 31 w 4147"/>
                <a:gd name="T21" fmla="*/ 561 h 766"/>
                <a:gd name="T22" fmla="*/ 85 w 4147"/>
                <a:gd name="T23" fmla="*/ 576 h 766"/>
                <a:gd name="T24" fmla="*/ 451 w 4147"/>
                <a:gd name="T25" fmla="*/ 670 h 766"/>
                <a:gd name="T26" fmla="*/ 1564 w 4147"/>
                <a:gd name="T27" fmla="*/ 747 h 766"/>
                <a:gd name="T28" fmla="*/ 2561 w 4147"/>
                <a:gd name="T29" fmla="*/ 740 h 766"/>
                <a:gd name="T30" fmla="*/ 3199 w 4147"/>
                <a:gd name="T31" fmla="*/ 670 h 766"/>
                <a:gd name="T32" fmla="*/ 3323 w 4147"/>
                <a:gd name="T33" fmla="*/ 631 h 766"/>
                <a:gd name="T34" fmla="*/ 3518 w 4147"/>
                <a:gd name="T35" fmla="*/ 615 h 766"/>
                <a:gd name="T36" fmla="*/ 4001 w 4147"/>
                <a:gd name="T37" fmla="*/ 491 h 766"/>
                <a:gd name="T38" fmla="*/ 4141 w 4147"/>
                <a:gd name="T39" fmla="*/ 288 h 766"/>
                <a:gd name="T40" fmla="*/ 4133 w 4147"/>
                <a:gd name="T41" fmla="*/ 226 h 766"/>
                <a:gd name="T42" fmla="*/ 4078 w 4147"/>
                <a:gd name="T43" fmla="*/ 218 h 766"/>
                <a:gd name="T44" fmla="*/ 3954 w 4147"/>
                <a:gd name="T45" fmla="*/ 187 h 766"/>
                <a:gd name="T46" fmla="*/ 3572 w 4147"/>
                <a:gd name="T47" fmla="*/ 249 h 766"/>
                <a:gd name="T48" fmla="*/ 3246 w 4147"/>
                <a:gd name="T49" fmla="*/ 218 h 766"/>
                <a:gd name="T50" fmla="*/ 3183 w 4147"/>
                <a:gd name="T51" fmla="*/ 117 h 766"/>
                <a:gd name="T52" fmla="*/ 3129 w 4147"/>
                <a:gd name="T53" fmla="*/ 94 h 766"/>
                <a:gd name="T54" fmla="*/ 2895 w 4147"/>
                <a:gd name="T55" fmla="*/ 0 h 766"/>
                <a:gd name="T56" fmla="*/ 2537 w 4147"/>
                <a:gd name="T57" fmla="*/ 23 h 766"/>
                <a:gd name="T58" fmla="*/ 2475 w 4147"/>
                <a:gd name="T59" fmla="*/ 70 h 7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47"/>
                <a:gd name="T91" fmla="*/ 0 h 766"/>
                <a:gd name="T92" fmla="*/ 4147 w 4147"/>
                <a:gd name="T93" fmla="*/ 766 h 7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47" h="766">
                  <a:moveTo>
                    <a:pt x="2475" y="70"/>
                  </a:moveTo>
                  <a:cubicBezTo>
                    <a:pt x="2110" y="84"/>
                    <a:pt x="1752" y="108"/>
                    <a:pt x="1385" y="117"/>
                  </a:cubicBezTo>
                  <a:cubicBezTo>
                    <a:pt x="1003" y="109"/>
                    <a:pt x="623" y="105"/>
                    <a:pt x="241" y="125"/>
                  </a:cubicBezTo>
                  <a:cubicBezTo>
                    <a:pt x="215" y="131"/>
                    <a:pt x="178" y="139"/>
                    <a:pt x="155" y="148"/>
                  </a:cubicBezTo>
                  <a:cubicBezTo>
                    <a:pt x="146" y="152"/>
                    <a:pt x="140" y="160"/>
                    <a:pt x="132" y="164"/>
                  </a:cubicBezTo>
                  <a:cubicBezTo>
                    <a:pt x="125" y="168"/>
                    <a:pt x="117" y="169"/>
                    <a:pt x="109" y="171"/>
                  </a:cubicBezTo>
                  <a:cubicBezTo>
                    <a:pt x="91" y="189"/>
                    <a:pt x="72" y="208"/>
                    <a:pt x="54" y="226"/>
                  </a:cubicBezTo>
                  <a:cubicBezTo>
                    <a:pt x="46" y="234"/>
                    <a:pt x="31" y="249"/>
                    <a:pt x="31" y="249"/>
                  </a:cubicBezTo>
                  <a:cubicBezTo>
                    <a:pt x="22" y="285"/>
                    <a:pt x="12" y="323"/>
                    <a:pt x="0" y="358"/>
                  </a:cubicBezTo>
                  <a:cubicBezTo>
                    <a:pt x="3" y="405"/>
                    <a:pt x="4" y="451"/>
                    <a:pt x="8" y="498"/>
                  </a:cubicBezTo>
                  <a:cubicBezTo>
                    <a:pt x="9" y="515"/>
                    <a:pt x="13" y="549"/>
                    <a:pt x="31" y="561"/>
                  </a:cubicBezTo>
                  <a:cubicBezTo>
                    <a:pt x="47" y="571"/>
                    <a:pt x="67" y="570"/>
                    <a:pt x="85" y="576"/>
                  </a:cubicBezTo>
                  <a:cubicBezTo>
                    <a:pt x="177" y="649"/>
                    <a:pt x="341" y="640"/>
                    <a:pt x="451" y="670"/>
                  </a:cubicBezTo>
                  <a:cubicBezTo>
                    <a:pt x="802" y="766"/>
                    <a:pt x="1221" y="740"/>
                    <a:pt x="1564" y="747"/>
                  </a:cubicBezTo>
                  <a:cubicBezTo>
                    <a:pt x="1896" y="745"/>
                    <a:pt x="2229" y="747"/>
                    <a:pt x="2561" y="740"/>
                  </a:cubicBezTo>
                  <a:cubicBezTo>
                    <a:pt x="2767" y="736"/>
                    <a:pt x="2992" y="687"/>
                    <a:pt x="3199" y="670"/>
                  </a:cubicBezTo>
                  <a:cubicBezTo>
                    <a:pt x="3239" y="662"/>
                    <a:pt x="3285" y="637"/>
                    <a:pt x="3323" y="631"/>
                  </a:cubicBezTo>
                  <a:cubicBezTo>
                    <a:pt x="3387" y="621"/>
                    <a:pt x="3453" y="620"/>
                    <a:pt x="3518" y="615"/>
                  </a:cubicBezTo>
                  <a:cubicBezTo>
                    <a:pt x="3674" y="553"/>
                    <a:pt x="3842" y="537"/>
                    <a:pt x="4001" y="491"/>
                  </a:cubicBezTo>
                  <a:cubicBezTo>
                    <a:pt x="4079" y="435"/>
                    <a:pt x="4104" y="379"/>
                    <a:pt x="4141" y="288"/>
                  </a:cubicBezTo>
                  <a:cubicBezTo>
                    <a:pt x="4138" y="267"/>
                    <a:pt x="4147" y="241"/>
                    <a:pt x="4133" y="226"/>
                  </a:cubicBezTo>
                  <a:cubicBezTo>
                    <a:pt x="4121" y="212"/>
                    <a:pt x="4096" y="222"/>
                    <a:pt x="4078" y="218"/>
                  </a:cubicBezTo>
                  <a:cubicBezTo>
                    <a:pt x="4036" y="209"/>
                    <a:pt x="3996" y="196"/>
                    <a:pt x="3954" y="187"/>
                  </a:cubicBezTo>
                  <a:cubicBezTo>
                    <a:pt x="3823" y="197"/>
                    <a:pt x="3700" y="214"/>
                    <a:pt x="3572" y="249"/>
                  </a:cubicBezTo>
                  <a:cubicBezTo>
                    <a:pt x="3459" y="244"/>
                    <a:pt x="3356" y="241"/>
                    <a:pt x="3246" y="218"/>
                  </a:cubicBezTo>
                  <a:cubicBezTo>
                    <a:pt x="3199" y="161"/>
                    <a:pt x="3222" y="194"/>
                    <a:pt x="3183" y="117"/>
                  </a:cubicBezTo>
                  <a:cubicBezTo>
                    <a:pt x="3174" y="100"/>
                    <a:pt x="3146" y="104"/>
                    <a:pt x="3129" y="94"/>
                  </a:cubicBezTo>
                  <a:cubicBezTo>
                    <a:pt x="3052" y="46"/>
                    <a:pt x="2981" y="25"/>
                    <a:pt x="2895" y="0"/>
                  </a:cubicBezTo>
                  <a:cubicBezTo>
                    <a:pt x="2775" y="7"/>
                    <a:pt x="2657" y="17"/>
                    <a:pt x="2537" y="23"/>
                  </a:cubicBezTo>
                  <a:cubicBezTo>
                    <a:pt x="2492" y="35"/>
                    <a:pt x="2507" y="38"/>
                    <a:pt x="2475" y="70"/>
                  </a:cubicBezTo>
                  <a:close/>
                </a:path>
              </a:pathLst>
            </a:custGeom>
            <a:solidFill>
              <a:srgbClr val="99FF66"/>
            </a:solidFill>
            <a:ln w="12700" cap="flat" cmpd="sng">
              <a:solidFill>
                <a:schemeClr val="tx1"/>
              </a:solidFill>
              <a:prstDash val="solid"/>
              <a:round/>
              <a:headEnd type="none" w="sm" len="sm"/>
              <a:tailEnd type="none" w="sm" len="sm"/>
            </a:ln>
          </p:spPr>
          <p:txBody>
            <a:bodyPr/>
            <a:lstStyle/>
            <a:p>
              <a:endParaRPr lang="zh-CN" altLang="en-US"/>
            </a:p>
          </p:txBody>
        </p:sp>
        <p:sp>
          <p:nvSpPr>
            <p:cNvPr id="22534" name="Text Box 69"/>
            <p:cNvSpPr txBox="1">
              <a:spLocks noChangeArrowheads="1"/>
            </p:cNvSpPr>
            <p:nvPr/>
          </p:nvSpPr>
          <p:spPr bwMode="auto">
            <a:xfrm>
              <a:off x="1488" y="3792"/>
              <a:ext cx="235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0"/>
                  <a:cs typeface="宋体" charset="0"/>
                </a:defRPr>
              </a:lvl1pPr>
              <a:lvl2pPr marL="742950" indent="-285750">
                <a:defRPr kumimoji="1" sz="3200">
                  <a:solidFill>
                    <a:srgbClr val="FFFF00"/>
                  </a:solidFill>
                  <a:latin typeface="Times New Roman" charset="0"/>
                  <a:ea typeface="宋体" charset="0"/>
                </a:defRPr>
              </a:lvl2pPr>
              <a:lvl3pPr marL="1143000" indent="-228600">
                <a:defRPr kumimoji="1" sz="3200">
                  <a:solidFill>
                    <a:srgbClr val="FFFF00"/>
                  </a:solidFill>
                  <a:latin typeface="Times New Roman" charset="0"/>
                  <a:ea typeface="宋体" charset="0"/>
                </a:defRPr>
              </a:lvl3pPr>
              <a:lvl4pPr marL="1600200" indent="-228600">
                <a:defRPr kumimoji="1" sz="3200">
                  <a:solidFill>
                    <a:srgbClr val="FFFF00"/>
                  </a:solidFill>
                  <a:latin typeface="Times New Roman" charset="0"/>
                  <a:ea typeface="宋体" charset="0"/>
                </a:defRPr>
              </a:lvl4pPr>
              <a:lvl5pPr marL="2057400" indent="-228600">
                <a:defRPr kumimoji="1" sz="3200">
                  <a:solidFill>
                    <a:srgbClr val="FFFF00"/>
                  </a:solidFill>
                  <a:latin typeface="Times New Roman" charset="0"/>
                  <a:ea typeface="宋体" charset="0"/>
                </a:defRPr>
              </a:lvl5pPr>
              <a:lvl6pPr marL="2514600" indent="-228600" eaLnBrk="0" fontAlgn="base" hangingPunct="0">
                <a:spcBef>
                  <a:spcPct val="0"/>
                </a:spcBef>
                <a:spcAft>
                  <a:spcPct val="0"/>
                </a:spcAft>
                <a:defRPr kumimoji="1" sz="3200">
                  <a:solidFill>
                    <a:srgbClr val="FFFF00"/>
                  </a:solidFill>
                  <a:latin typeface="Times New Roman" charset="0"/>
                  <a:ea typeface="宋体" charset="0"/>
                </a:defRPr>
              </a:lvl6pPr>
              <a:lvl7pPr marL="2971800" indent="-228600" eaLnBrk="0" fontAlgn="base" hangingPunct="0">
                <a:spcBef>
                  <a:spcPct val="0"/>
                </a:spcBef>
                <a:spcAft>
                  <a:spcPct val="0"/>
                </a:spcAft>
                <a:defRPr kumimoji="1" sz="3200">
                  <a:solidFill>
                    <a:srgbClr val="FFFF00"/>
                  </a:solidFill>
                  <a:latin typeface="Times New Roman" charset="0"/>
                  <a:ea typeface="宋体" charset="0"/>
                </a:defRPr>
              </a:lvl7pPr>
              <a:lvl8pPr marL="3429000" indent="-228600" eaLnBrk="0" fontAlgn="base" hangingPunct="0">
                <a:spcBef>
                  <a:spcPct val="0"/>
                </a:spcBef>
                <a:spcAft>
                  <a:spcPct val="0"/>
                </a:spcAft>
                <a:defRPr kumimoji="1" sz="3200">
                  <a:solidFill>
                    <a:srgbClr val="FFFF00"/>
                  </a:solidFill>
                  <a:latin typeface="Times New Roman" charset="0"/>
                  <a:ea typeface="宋体" charset="0"/>
                </a:defRPr>
              </a:lvl8pPr>
              <a:lvl9pPr marL="3886200" indent="-228600" eaLnBrk="0" fontAlgn="base" hangingPunct="0">
                <a:spcBef>
                  <a:spcPct val="0"/>
                </a:spcBef>
                <a:spcAft>
                  <a:spcPct val="0"/>
                </a:spcAft>
                <a:defRPr kumimoji="1" sz="3200">
                  <a:solidFill>
                    <a:srgbClr val="FFFF00"/>
                  </a:solidFill>
                  <a:latin typeface="Times New Roman" charset="0"/>
                  <a:ea typeface="宋体" charset="0"/>
                </a:defRPr>
              </a:lvl9pPr>
            </a:lstStyle>
            <a:p>
              <a:pPr>
                <a:spcBef>
                  <a:spcPct val="50000"/>
                </a:spcBef>
              </a:pPr>
              <a:r>
                <a:rPr kumimoji="0" lang="en-US" altLang="zh-CN" sz="2000">
                  <a:solidFill>
                    <a:schemeClr val="bg1"/>
                  </a:solidFill>
                  <a:latin typeface="FrnkGothITC Hv BT" charset="0"/>
                </a:rPr>
                <a:t>Pool of free input buffers</a:t>
              </a:r>
            </a:p>
          </p:txBody>
        </p:sp>
      </p:grpSp>
    </p:spTree>
    <p:extLst>
      <p:ext uri="{BB962C8B-B14F-4D97-AF65-F5344CB8AC3E}">
        <p14:creationId xmlns:p14="http://schemas.microsoft.com/office/powerpoint/2010/main" val="564546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kumimoji="0" lang="en-US" altLang="zh-CN">
                <a:latin typeface="Times New Roman" charset="0"/>
              </a:rPr>
              <a:t>Initialize To Merge k Runs</a:t>
            </a:r>
          </a:p>
        </p:txBody>
      </p:sp>
      <p:sp>
        <p:nvSpPr>
          <p:cNvPr id="352259" name="Rectangle 3"/>
          <p:cNvSpPr>
            <a:spLocks noGrp="1" noChangeArrowheads="1"/>
          </p:cNvSpPr>
          <p:nvPr>
            <p:ph type="body" idx="1"/>
          </p:nvPr>
        </p:nvSpPr>
        <p:spPr>
          <a:xfrm>
            <a:off x="304800" y="1295400"/>
            <a:ext cx="8686800" cy="4800600"/>
          </a:xfrm>
        </p:spPr>
        <p:txBody>
          <a:bodyPr/>
          <a:lstStyle/>
          <a:p>
            <a:pPr>
              <a:lnSpc>
                <a:spcPct val="90000"/>
              </a:lnSpc>
            </a:pPr>
            <a:r>
              <a:rPr kumimoji="0" lang="en-US" altLang="zh-CN">
                <a:latin typeface="Times New Roman" charset="0"/>
              </a:rPr>
              <a:t>Initialize </a:t>
            </a:r>
            <a:r>
              <a:rPr kumimoji="0" lang="en-US" altLang="zh-CN">
                <a:solidFill>
                  <a:schemeClr val="hlink"/>
                </a:solidFill>
                <a:latin typeface="Times New Roman" charset="0"/>
              </a:rPr>
              <a:t>k</a:t>
            </a:r>
            <a:r>
              <a:rPr kumimoji="0" lang="en-US" altLang="zh-CN">
                <a:latin typeface="Times New Roman" charset="0"/>
              </a:rPr>
              <a:t> queues of input buffers, </a:t>
            </a:r>
            <a:r>
              <a:rPr kumimoji="0" lang="en-US" altLang="zh-CN">
                <a:solidFill>
                  <a:schemeClr val="hlink"/>
                </a:solidFill>
                <a:latin typeface="Times New Roman" charset="0"/>
              </a:rPr>
              <a:t>1</a:t>
            </a:r>
            <a:r>
              <a:rPr kumimoji="0" lang="en-US" altLang="zh-CN">
                <a:latin typeface="Times New Roman" charset="0"/>
              </a:rPr>
              <a:t> queue per run, </a:t>
            </a:r>
            <a:r>
              <a:rPr kumimoji="0" lang="en-US" altLang="zh-CN">
                <a:solidFill>
                  <a:schemeClr val="hlink"/>
                </a:solidFill>
                <a:latin typeface="Times New Roman" charset="0"/>
              </a:rPr>
              <a:t>1</a:t>
            </a:r>
            <a:r>
              <a:rPr kumimoji="0" lang="en-US" altLang="zh-CN">
                <a:latin typeface="Times New Roman" charset="0"/>
              </a:rPr>
              <a:t> buffer per run.</a:t>
            </a:r>
          </a:p>
          <a:p>
            <a:pPr>
              <a:lnSpc>
                <a:spcPct val="90000"/>
              </a:lnSpc>
            </a:pPr>
            <a:r>
              <a:rPr kumimoji="0" lang="en-US" altLang="zh-CN">
                <a:latin typeface="Times New Roman" charset="0"/>
              </a:rPr>
              <a:t>Input one buffer load from each of the </a:t>
            </a:r>
            <a:r>
              <a:rPr kumimoji="0" lang="en-US" altLang="zh-CN">
                <a:solidFill>
                  <a:schemeClr val="hlink"/>
                </a:solidFill>
                <a:latin typeface="Times New Roman" charset="0"/>
              </a:rPr>
              <a:t>k</a:t>
            </a:r>
            <a:r>
              <a:rPr kumimoji="0" lang="en-US" altLang="zh-CN">
                <a:latin typeface="Times New Roman" charset="0"/>
              </a:rPr>
              <a:t> runs.</a:t>
            </a:r>
          </a:p>
          <a:p>
            <a:pPr>
              <a:lnSpc>
                <a:spcPct val="90000"/>
              </a:lnSpc>
            </a:pPr>
            <a:r>
              <a:rPr kumimoji="0" lang="en-US" altLang="zh-CN">
                <a:latin typeface="Times New Roman" charset="0"/>
              </a:rPr>
              <a:t>Put </a:t>
            </a:r>
            <a:r>
              <a:rPr kumimoji="0" lang="en-US" altLang="zh-CN">
                <a:solidFill>
                  <a:schemeClr val="hlink"/>
                </a:solidFill>
                <a:latin typeface="Times New Roman" charset="0"/>
              </a:rPr>
              <a:t>k – 1</a:t>
            </a:r>
            <a:r>
              <a:rPr kumimoji="0" lang="en-US" altLang="zh-CN">
                <a:latin typeface="Times New Roman" charset="0"/>
              </a:rPr>
              <a:t> unused input buffers into pool of free buffers.</a:t>
            </a:r>
          </a:p>
          <a:p>
            <a:pPr>
              <a:lnSpc>
                <a:spcPct val="90000"/>
              </a:lnSpc>
            </a:pPr>
            <a:r>
              <a:rPr kumimoji="0" lang="en-US" altLang="zh-CN">
                <a:latin typeface="Times New Roman" charset="0"/>
              </a:rPr>
              <a:t>Set </a:t>
            </a:r>
            <a:r>
              <a:rPr kumimoji="0" lang="en-US" altLang="zh-CN">
                <a:solidFill>
                  <a:schemeClr val="hlink"/>
                </a:solidFill>
                <a:latin typeface="Times New Roman" charset="0"/>
              </a:rPr>
              <a:t>activeOutputBuffer = 0</a:t>
            </a:r>
            <a:r>
              <a:rPr kumimoji="0" lang="en-US" altLang="zh-CN">
                <a:latin typeface="Times New Roman" charset="0"/>
              </a:rPr>
              <a:t>.</a:t>
            </a:r>
          </a:p>
          <a:p>
            <a:pPr>
              <a:lnSpc>
                <a:spcPct val="90000"/>
              </a:lnSpc>
            </a:pPr>
            <a:r>
              <a:rPr kumimoji="0" lang="en-US" altLang="zh-CN">
                <a:latin typeface="Times New Roman" charset="0"/>
              </a:rPr>
              <a:t>Initiate input of next buffer load from first run to exhaust. Use remaining unused input buffer for this input.</a:t>
            </a:r>
          </a:p>
        </p:txBody>
      </p:sp>
    </p:spTree>
    <p:extLst>
      <p:ext uri="{BB962C8B-B14F-4D97-AF65-F5344CB8AC3E}">
        <p14:creationId xmlns:p14="http://schemas.microsoft.com/office/powerpoint/2010/main" val="673775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kumimoji="0" lang="en-US" altLang="zh-CN">
                <a:latin typeface="Times New Roman" charset="0"/>
              </a:rPr>
              <a:t>The Method kWayMerge</a:t>
            </a:r>
          </a:p>
        </p:txBody>
      </p:sp>
      <p:sp>
        <p:nvSpPr>
          <p:cNvPr id="353283" name="Rectangle 3"/>
          <p:cNvSpPr>
            <a:spLocks noGrp="1" noChangeArrowheads="1"/>
          </p:cNvSpPr>
          <p:nvPr>
            <p:ph type="body" idx="1"/>
          </p:nvPr>
        </p:nvSpPr>
        <p:spPr>
          <a:xfrm>
            <a:off x="228600" y="2133600"/>
            <a:ext cx="8382000" cy="3733800"/>
          </a:xfrm>
        </p:spPr>
        <p:txBody>
          <a:bodyPr/>
          <a:lstStyle/>
          <a:p>
            <a:r>
              <a:rPr kumimoji="0" lang="en-US" altLang="zh-CN" sz="2800">
                <a:latin typeface="Times New Roman" charset="0"/>
              </a:rPr>
              <a:t>k-way merge from input queues to the active output buffer.</a:t>
            </a:r>
          </a:p>
          <a:p>
            <a:r>
              <a:rPr kumimoji="0" lang="en-US" altLang="zh-CN" sz="2800">
                <a:latin typeface="Times New Roman" charset="0"/>
              </a:rPr>
              <a:t>Merge stops when either the output buffer gets full or when an end-of-run key is merged into the output buffer.</a:t>
            </a:r>
          </a:p>
          <a:p>
            <a:r>
              <a:rPr kumimoji="0" lang="en-US" altLang="zh-CN" sz="2800">
                <a:latin typeface="Times New Roman" charset="0"/>
              </a:rPr>
              <a:t>If merge hasn</a:t>
            </a:r>
            <a:r>
              <a:rPr kumimoji="0" lang="en-US" sz="2800">
                <a:latin typeface="Times New Roman" charset="0"/>
              </a:rPr>
              <a:t>’</a:t>
            </a:r>
            <a:r>
              <a:rPr kumimoji="0" lang="en-US" altLang="zh-CN" sz="2800">
                <a:latin typeface="Times New Roman" charset="0"/>
              </a:rPr>
              <a:t>t stopped and an input buffer gets empty, advance to next buffer in queue and free empty buffer.</a:t>
            </a:r>
          </a:p>
        </p:txBody>
      </p:sp>
    </p:spTree>
    <p:extLst>
      <p:ext uri="{BB962C8B-B14F-4D97-AF65-F5344CB8AC3E}">
        <p14:creationId xmlns:p14="http://schemas.microsoft.com/office/powerpoint/2010/main" val="175150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83">
                                            <p:txEl>
                                              <p:pRg st="1" end="1"/>
                                            </p:txEl>
                                          </p:spTgt>
                                        </p:tgtEl>
                                        <p:attrNameLst>
                                          <p:attrName>style.visibility</p:attrName>
                                        </p:attrNameLst>
                                      </p:cBhvr>
                                      <p:to>
                                        <p:strVal val="visible"/>
                                      </p:to>
                                    </p:set>
                                    <p:anim calcmode="lin" valueType="num">
                                      <p:cBhvr additive="base">
                                        <p:cTn id="13" dur="500" fill="hold"/>
                                        <p:tgtEl>
                                          <p:spTgt spid="353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283">
                                            <p:txEl>
                                              <p:pRg st="2" end="2"/>
                                            </p:txEl>
                                          </p:spTgt>
                                        </p:tgtEl>
                                        <p:attrNameLst>
                                          <p:attrName>style.visibility</p:attrName>
                                        </p:attrNameLst>
                                      </p:cBhvr>
                                      <p:to>
                                        <p:strVal val="visible"/>
                                      </p:to>
                                    </p:set>
                                    <p:anim calcmode="lin" valueType="num">
                                      <p:cBhvr additive="base">
                                        <p:cTn id="19" dur="500" fill="hold"/>
                                        <p:tgtEl>
                                          <p:spTgt spid="3532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32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kumimoji="0" lang="en-US" altLang="zh-CN">
                <a:latin typeface="Times New Roman" charset="0"/>
              </a:rPr>
              <a:t>Merge k Runs</a:t>
            </a:r>
          </a:p>
        </p:txBody>
      </p:sp>
      <p:sp>
        <p:nvSpPr>
          <p:cNvPr id="354307" name="Rectangle 3"/>
          <p:cNvSpPr>
            <a:spLocks noGrp="1" noChangeArrowheads="1"/>
          </p:cNvSpPr>
          <p:nvPr>
            <p:ph type="body" idx="1"/>
          </p:nvPr>
        </p:nvSpPr>
        <p:spPr>
          <a:xfrm>
            <a:off x="304800" y="1219200"/>
            <a:ext cx="8382000" cy="5257800"/>
          </a:xfrm>
        </p:spPr>
        <p:txBody>
          <a:bodyPr/>
          <a:lstStyle/>
          <a:p>
            <a:pPr>
              <a:lnSpc>
                <a:spcPct val="90000"/>
              </a:lnSpc>
              <a:buClr>
                <a:schemeClr val="tx1"/>
              </a:buClr>
              <a:buFontTx/>
              <a:buNone/>
            </a:pPr>
            <a:r>
              <a:rPr kumimoji="0" lang="en-US" altLang="zh-CN">
                <a:solidFill>
                  <a:schemeClr val="bg1"/>
                </a:solidFill>
                <a:latin typeface="Times New Roman" charset="0"/>
              </a:rPr>
              <a:t>repeat</a:t>
            </a:r>
          </a:p>
          <a:p>
            <a:pPr>
              <a:lnSpc>
                <a:spcPct val="90000"/>
              </a:lnSpc>
              <a:buClr>
                <a:schemeClr val="tx1"/>
              </a:buClr>
              <a:buFontTx/>
              <a:buNone/>
            </a:pPr>
            <a:r>
              <a:rPr kumimoji="0" lang="en-US" altLang="zh-CN">
                <a:latin typeface="Times New Roman" charset="0"/>
              </a:rPr>
              <a:t>    </a:t>
            </a:r>
            <a:r>
              <a:rPr kumimoji="0" lang="en-US" altLang="zh-CN" sz="2800">
                <a:latin typeface="Times New Roman" charset="0"/>
              </a:rPr>
              <a:t>kWayMerge;</a:t>
            </a:r>
          </a:p>
          <a:p>
            <a:pPr>
              <a:lnSpc>
                <a:spcPct val="90000"/>
              </a:lnSpc>
              <a:buClr>
                <a:schemeClr val="tx1"/>
              </a:buClr>
              <a:buFontTx/>
              <a:buNone/>
            </a:pPr>
            <a:r>
              <a:rPr kumimoji="0" lang="en-US" altLang="zh-CN" sz="2800">
                <a:latin typeface="Times New Roman" charset="0"/>
              </a:rPr>
              <a:t>    wait for input/output to complete;</a:t>
            </a:r>
          </a:p>
          <a:p>
            <a:pPr>
              <a:lnSpc>
                <a:spcPct val="90000"/>
              </a:lnSpc>
              <a:buClr>
                <a:schemeClr val="tx1"/>
              </a:buClr>
              <a:buFontTx/>
              <a:buNone/>
            </a:pPr>
            <a:r>
              <a:rPr kumimoji="0" lang="en-US" altLang="zh-CN" sz="2800">
                <a:latin typeface="Times New Roman" charset="0"/>
              </a:rPr>
              <a:t>    add new input buffer (if any) to queue for its run;</a:t>
            </a:r>
          </a:p>
          <a:p>
            <a:pPr>
              <a:lnSpc>
                <a:spcPct val="90000"/>
              </a:lnSpc>
              <a:buClr>
                <a:schemeClr val="tx1"/>
              </a:buClr>
              <a:buFontTx/>
              <a:buNone/>
            </a:pPr>
            <a:r>
              <a:rPr kumimoji="0" lang="en-US" altLang="zh-CN" sz="2800">
                <a:latin typeface="Times New Roman" charset="0"/>
              </a:rPr>
              <a:t>    determine run that will exhaust first;</a:t>
            </a:r>
          </a:p>
          <a:p>
            <a:pPr>
              <a:lnSpc>
                <a:spcPct val="90000"/>
              </a:lnSpc>
              <a:buClr>
                <a:schemeClr val="tx1"/>
              </a:buClr>
              <a:buFontTx/>
              <a:buNone/>
            </a:pPr>
            <a:r>
              <a:rPr kumimoji="0" lang="en-US" altLang="zh-CN" sz="2800">
                <a:latin typeface="Times New Roman" charset="0"/>
              </a:rPr>
              <a:t>    </a:t>
            </a:r>
            <a:r>
              <a:rPr kumimoji="0" lang="en-US" altLang="zh-CN" sz="2800">
                <a:solidFill>
                  <a:schemeClr val="bg1"/>
                </a:solidFill>
                <a:latin typeface="Times New Roman" charset="0"/>
              </a:rPr>
              <a:t>if</a:t>
            </a:r>
            <a:r>
              <a:rPr kumimoji="0" lang="en-US" altLang="zh-CN" sz="2800">
                <a:latin typeface="Times New Roman" charset="0"/>
              </a:rPr>
              <a:t> (there is more input from this run)</a:t>
            </a:r>
          </a:p>
          <a:p>
            <a:pPr>
              <a:lnSpc>
                <a:spcPct val="90000"/>
              </a:lnSpc>
              <a:buClr>
                <a:schemeClr val="tx1"/>
              </a:buClr>
              <a:buFontTx/>
              <a:buNone/>
            </a:pPr>
            <a:r>
              <a:rPr kumimoji="0" lang="en-US" altLang="zh-CN" sz="2800">
                <a:latin typeface="Times New Roman" charset="0"/>
              </a:rPr>
              <a:t>        initiate read of next block for this run;</a:t>
            </a:r>
          </a:p>
          <a:p>
            <a:pPr>
              <a:lnSpc>
                <a:spcPct val="90000"/>
              </a:lnSpc>
              <a:buClr>
                <a:schemeClr val="tx1"/>
              </a:buClr>
              <a:buFontTx/>
              <a:buNone/>
            </a:pPr>
            <a:r>
              <a:rPr kumimoji="0" lang="en-US" altLang="zh-CN" sz="2800">
                <a:latin typeface="Times New Roman" charset="0"/>
              </a:rPr>
              <a:t>    initiate write of active output buffer;</a:t>
            </a:r>
          </a:p>
          <a:p>
            <a:pPr>
              <a:lnSpc>
                <a:spcPct val="90000"/>
              </a:lnSpc>
              <a:buClr>
                <a:schemeClr val="tx1"/>
              </a:buClr>
              <a:buFontTx/>
              <a:buNone/>
            </a:pPr>
            <a:r>
              <a:rPr kumimoji="0" lang="en-US" altLang="zh-CN" sz="2800">
                <a:latin typeface="Times New Roman" charset="0"/>
              </a:rPr>
              <a:t>    </a:t>
            </a:r>
            <a:r>
              <a:rPr kumimoji="0" lang="en-US" altLang="zh-CN" sz="2800">
                <a:solidFill>
                  <a:schemeClr val="hlink"/>
                </a:solidFill>
                <a:latin typeface="Times New Roman" charset="0"/>
              </a:rPr>
              <a:t>activeOutputBuffer = 1 – activeOutputBuffer;</a:t>
            </a:r>
          </a:p>
          <a:p>
            <a:pPr>
              <a:lnSpc>
                <a:spcPct val="90000"/>
              </a:lnSpc>
              <a:buClr>
                <a:schemeClr val="tx1"/>
              </a:buClr>
              <a:buFontTx/>
              <a:buNone/>
            </a:pPr>
            <a:r>
              <a:rPr kumimoji="0" lang="en-US" altLang="zh-CN">
                <a:solidFill>
                  <a:schemeClr val="bg1"/>
                </a:solidFill>
                <a:latin typeface="Times New Roman" charset="0"/>
              </a:rPr>
              <a:t>until</a:t>
            </a:r>
            <a:r>
              <a:rPr kumimoji="0" lang="en-US" altLang="zh-CN">
                <a:latin typeface="Times New Roman" charset="0"/>
              </a:rPr>
              <a:t> end-of-run key merged;</a:t>
            </a:r>
          </a:p>
          <a:p>
            <a:pPr>
              <a:lnSpc>
                <a:spcPct val="90000"/>
              </a:lnSpc>
              <a:buClr>
                <a:schemeClr val="tx1"/>
              </a:buClr>
              <a:buFontTx/>
              <a:buNone/>
            </a:pPr>
            <a:endParaRPr kumimoji="0" lang="en-US" altLang="zh-CN" sz="2800">
              <a:latin typeface="Times New Roman" charset="0"/>
            </a:endParaRPr>
          </a:p>
          <a:p>
            <a:pPr>
              <a:lnSpc>
                <a:spcPct val="90000"/>
              </a:lnSpc>
              <a:buClr>
                <a:schemeClr val="tx1"/>
              </a:buClr>
              <a:buFontTx/>
              <a:buNone/>
            </a:pPr>
            <a:endParaRPr kumimoji="0" lang="en-US" altLang="zh-CN" sz="2800">
              <a:latin typeface="Times New Roman" charset="0"/>
            </a:endParaRPr>
          </a:p>
        </p:txBody>
      </p:sp>
    </p:spTree>
    <p:extLst>
      <p:ext uri="{BB962C8B-B14F-4D97-AF65-F5344CB8AC3E}">
        <p14:creationId xmlns:p14="http://schemas.microsoft.com/office/powerpoint/2010/main" val="49526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5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4307">
                                            <p:txEl>
                                              <p:pRg st="2" end="2"/>
                                            </p:txEl>
                                          </p:spTgt>
                                        </p:tgtEl>
                                        <p:attrNameLst>
                                          <p:attrName>style.visibility</p:attrName>
                                        </p:attrNameLst>
                                      </p:cBhvr>
                                      <p:to>
                                        <p:strVal val="visible"/>
                                      </p:to>
                                    </p:set>
                                    <p:anim calcmode="lin" valueType="num">
                                      <p:cBhvr additive="base">
                                        <p:cTn id="19" dur="500" fill="hold"/>
                                        <p:tgtEl>
                                          <p:spTgt spid="354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4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4307">
                                            <p:txEl>
                                              <p:pRg st="3" end="3"/>
                                            </p:txEl>
                                          </p:spTgt>
                                        </p:tgtEl>
                                        <p:attrNameLst>
                                          <p:attrName>style.visibility</p:attrName>
                                        </p:attrNameLst>
                                      </p:cBhvr>
                                      <p:to>
                                        <p:strVal val="visible"/>
                                      </p:to>
                                    </p:set>
                                    <p:anim calcmode="lin" valueType="num">
                                      <p:cBhvr additive="base">
                                        <p:cTn id="25" dur="500" fill="hold"/>
                                        <p:tgtEl>
                                          <p:spTgt spid="3543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4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4307">
                                            <p:txEl>
                                              <p:pRg st="4" end="4"/>
                                            </p:txEl>
                                          </p:spTgt>
                                        </p:tgtEl>
                                        <p:attrNameLst>
                                          <p:attrName>style.visibility</p:attrName>
                                        </p:attrNameLst>
                                      </p:cBhvr>
                                      <p:to>
                                        <p:strVal val="visible"/>
                                      </p:to>
                                    </p:set>
                                    <p:anim calcmode="lin" valueType="num">
                                      <p:cBhvr additive="base">
                                        <p:cTn id="31" dur="500" fill="hold"/>
                                        <p:tgtEl>
                                          <p:spTgt spid="3543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4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4307">
                                            <p:txEl>
                                              <p:pRg st="5" end="5"/>
                                            </p:txEl>
                                          </p:spTgt>
                                        </p:tgtEl>
                                        <p:attrNameLst>
                                          <p:attrName>style.visibility</p:attrName>
                                        </p:attrNameLst>
                                      </p:cBhvr>
                                      <p:to>
                                        <p:strVal val="visible"/>
                                      </p:to>
                                    </p:set>
                                    <p:anim calcmode="lin" valueType="num">
                                      <p:cBhvr additive="base">
                                        <p:cTn id="37" dur="500" fill="hold"/>
                                        <p:tgtEl>
                                          <p:spTgt spid="3543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4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4307">
                                            <p:txEl>
                                              <p:pRg st="6" end="6"/>
                                            </p:txEl>
                                          </p:spTgt>
                                        </p:tgtEl>
                                        <p:attrNameLst>
                                          <p:attrName>style.visibility</p:attrName>
                                        </p:attrNameLst>
                                      </p:cBhvr>
                                      <p:to>
                                        <p:strVal val="visible"/>
                                      </p:to>
                                    </p:set>
                                    <p:anim calcmode="lin" valueType="num">
                                      <p:cBhvr additive="base">
                                        <p:cTn id="43" dur="500" fill="hold"/>
                                        <p:tgtEl>
                                          <p:spTgt spid="3543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4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4307">
                                            <p:txEl>
                                              <p:pRg st="7" end="7"/>
                                            </p:txEl>
                                          </p:spTgt>
                                        </p:tgtEl>
                                        <p:attrNameLst>
                                          <p:attrName>style.visibility</p:attrName>
                                        </p:attrNameLst>
                                      </p:cBhvr>
                                      <p:to>
                                        <p:strVal val="visible"/>
                                      </p:to>
                                    </p:set>
                                    <p:anim calcmode="lin" valueType="num">
                                      <p:cBhvr additive="base">
                                        <p:cTn id="49" dur="500" fill="hold"/>
                                        <p:tgtEl>
                                          <p:spTgt spid="3543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43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4307">
                                            <p:txEl>
                                              <p:pRg st="8" end="8"/>
                                            </p:txEl>
                                          </p:spTgt>
                                        </p:tgtEl>
                                        <p:attrNameLst>
                                          <p:attrName>style.visibility</p:attrName>
                                        </p:attrNameLst>
                                      </p:cBhvr>
                                      <p:to>
                                        <p:strVal val="visible"/>
                                      </p:to>
                                    </p:set>
                                    <p:anim calcmode="lin" valueType="num">
                                      <p:cBhvr additive="base">
                                        <p:cTn id="55" dur="500" fill="hold"/>
                                        <p:tgtEl>
                                          <p:spTgt spid="3543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430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4307">
                                            <p:txEl>
                                              <p:pRg st="9" end="9"/>
                                            </p:txEl>
                                          </p:spTgt>
                                        </p:tgtEl>
                                        <p:attrNameLst>
                                          <p:attrName>style.visibility</p:attrName>
                                        </p:attrNameLst>
                                      </p:cBhvr>
                                      <p:to>
                                        <p:strVal val="visible"/>
                                      </p:to>
                                    </p:set>
                                    <p:anim calcmode="lin" valueType="num">
                                      <p:cBhvr additive="base">
                                        <p:cTn id="61" dur="500" fill="hold"/>
                                        <p:tgtEl>
                                          <p:spTgt spid="35430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430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Phase</a:t>
            </a:r>
            <a:r>
              <a:rPr kumimoji="1" lang="zh-CN" altLang="en-US" dirty="0" smtClean="0"/>
              <a:t> </a:t>
            </a:r>
            <a:r>
              <a:rPr kumimoji="1" lang="en-US" altLang="zh-CN" dirty="0" smtClean="0"/>
              <a:t>1</a:t>
            </a:r>
            <a:endParaRPr kumimoji="1" lang="zh-CN" altLang="en-US" dirty="0"/>
          </a:p>
        </p:txBody>
      </p:sp>
      <p:sp>
        <p:nvSpPr>
          <p:cNvPr id="3" name="副标题 2"/>
          <p:cNvSpPr>
            <a:spLocks noGrp="1"/>
          </p:cNvSpPr>
          <p:nvPr>
            <p:ph type="subTitle" idx="1"/>
          </p:nvPr>
        </p:nvSpPr>
        <p:spPr/>
        <p:txBody>
          <a:bodyPr/>
          <a:lstStyle/>
          <a:p>
            <a:r>
              <a:rPr kumimoji="0" lang="en-US" altLang="zh-CN" dirty="0" smtClean="0">
                <a:ea typeface="宋体" charset="-122"/>
              </a:rPr>
              <a:t>Warm</a:t>
            </a:r>
            <a:r>
              <a:rPr kumimoji="0" lang="zh-CN" altLang="en-US" dirty="0" smtClean="0">
                <a:ea typeface="宋体" charset="-122"/>
              </a:rPr>
              <a:t> </a:t>
            </a:r>
            <a:r>
              <a:rPr kumimoji="0" lang="en-US" altLang="zh-CN" dirty="0" smtClean="0">
                <a:ea typeface="宋体" charset="-122"/>
              </a:rPr>
              <a:t>up</a:t>
            </a:r>
            <a:endParaRPr kumimoji="1" lang="zh-CN" altLang="en-US" dirty="0"/>
          </a:p>
        </p:txBody>
      </p:sp>
    </p:spTree>
    <p:extLst>
      <p:ext uri="{BB962C8B-B14F-4D97-AF65-F5344CB8AC3E}">
        <p14:creationId xmlns:p14="http://schemas.microsoft.com/office/powerpoint/2010/main" val="917235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kumimoji="0" lang="en-US" altLang="zh-CN">
                <a:ea typeface="宋体" charset="-122"/>
              </a:rPr>
              <a:t>What Can Go Wrong?</a:t>
            </a:r>
          </a:p>
        </p:txBody>
      </p:sp>
      <p:sp>
        <p:nvSpPr>
          <p:cNvPr id="355331" name="Rectangle 3"/>
          <p:cNvSpPr>
            <a:spLocks noGrp="1" noChangeArrowheads="1"/>
          </p:cNvSpPr>
          <p:nvPr>
            <p:ph type="body" idx="1"/>
          </p:nvPr>
        </p:nvSpPr>
        <p:spPr>
          <a:xfrm>
            <a:off x="228600" y="2133600"/>
            <a:ext cx="8382000" cy="3733800"/>
          </a:xfrm>
        </p:spPr>
        <p:txBody>
          <a:bodyPr/>
          <a:lstStyle/>
          <a:p>
            <a:r>
              <a:rPr kumimoji="0" lang="en-US" altLang="zh-CN" sz="2800">
                <a:ea typeface="宋体" charset="-122"/>
              </a:rPr>
              <a:t>k-way merge from input queues to the active output buffer.</a:t>
            </a:r>
          </a:p>
          <a:p>
            <a:r>
              <a:rPr kumimoji="0" lang="en-US" altLang="zh-CN" sz="2800">
                <a:ea typeface="宋体" charset="-122"/>
              </a:rPr>
              <a:t>Merge stops when either the output buffer gets full or when an end-of-run key is merged into the output buffer.</a:t>
            </a:r>
          </a:p>
          <a:p>
            <a:r>
              <a:rPr kumimoji="0" lang="en-US" altLang="zh-CN" sz="2800">
                <a:ea typeface="宋体" charset="-122"/>
              </a:rPr>
              <a:t>If merge hasn</a:t>
            </a:r>
            <a:r>
              <a:rPr kumimoji="0" lang="en-US" altLang="en-US" sz="2800">
                <a:ea typeface="宋体" charset="-122"/>
              </a:rPr>
              <a:t>’</a:t>
            </a:r>
            <a:r>
              <a:rPr kumimoji="0" lang="en-US" altLang="zh-CN" sz="2800">
                <a:ea typeface="宋体" charset="-122"/>
              </a:rPr>
              <a:t>t stopped and an input buffer gets empty, advance to next buffer in queue and free empty buffer.</a:t>
            </a:r>
          </a:p>
        </p:txBody>
      </p:sp>
      <p:sp>
        <p:nvSpPr>
          <p:cNvPr id="355332" name="WordArt 4"/>
          <p:cNvSpPr>
            <a:spLocks noChangeArrowheads="1" noChangeShapeType="1" noTextEdit="1"/>
          </p:cNvSpPr>
          <p:nvPr/>
        </p:nvSpPr>
        <p:spPr bwMode="auto">
          <a:xfrm>
            <a:off x="381000" y="9906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kWayMerge</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grpSp>
        <p:nvGrpSpPr>
          <p:cNvPr id="2" name="Group 5"/>
          <p:cNvGrpSpPr>
            <a:grpSpLocks/>
          </p:cNvGrpSpPr>
          <p:nvPr/>
        </p:nvGrpSpPr>
        <p:grpSpPr bwMode="auto">
          <a:xfrm>
            <a:off x="228600" y="4419600"/>
            <a:ext cx="8382000" cy="1447800"/>
            <a:chOff x="144" y="2784"/>
            <a:chExt cx="5280" cy="912"/>
          </a:xfrm>
        </p:grpSpPr>
        <p:sp>
          <p:nvSpPr>
            <p:cNvPr id="26629" name="Rectangle 6"/>
            <p:cNvSpPr>
              <a:spLocks noChangeArrowheads="1"/>
            </p:cNvSpPr>
            <p:nvPr/>
          </p:nvSpPr>
          <p:spPr bwMode="auto">
            <a:xfrm>
              <a:off x="144" y="2784"/>
              <a:ext cx="5280" cy="912"/>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26630" name="Text Box 7"/>
            <p:cNvSpPr txBox="1">
              <a:spLocks noChangeArrowheads="1"/>
            </p:cNvSpPr>
            <p:nvPr/>
          </p:nvSpPr>
          <p:spPr bwMode="auto">
            <a:xfrm>
              <a:off x="1705" y="3391"/>
              <a:ext cx="36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400">
                  <a:solidFill>
                    <a:schemeClr val="bg1"/>
                  </a:solidFill>
                  <a:latin typeface="FrnkGothITC Hv BT" charset="0"/>
                </a:rPr>
                <a:t>There may be no next buffer in the queue.</a:t>
              </a:r>
            </a:p>
          </p:txBody>
        </p:sp>
      </p:grpSp>
    </p:spTree>
    <p:extLst>
      <p:ext uri="{BB962C8B-B14F-4D97-AF65-F5344CB8AC3E}">
        <p14:creationId xmlns:p14="http://schemas.microsoft.com/office/powerpoint/2010/main" val="13661053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5331"/>
                                        </p:tgtEl>
                                        <p:attrNameLst>
                                          <p:attrName>style.visibility</p:attrName>
                                        </p:attrNameLst>
                                      </p:cBhvr>
                                      <p:to>
                                        <p:strVal val="visible"/>
                                      </p:to>
                                    </p:set>
                                    <p:anim calcmode="lin" valueType="num">
                                      <p:cBhvr additive="base">
                                        <p:cTn id="13" dur="500" fill="hold"/>
                                        <p:tgtEl>
                                          <p:spTgt spid="355331"/>
                                        </p:tgtEl>
                                        <p:attrNameLst>
                                          <p:attrName>ppt_x</p:attrName>
                                        </p:attrNameLst>
                                      </p:cBhvr>
                                      <p:tavLst>
                                        <p:tav tm="0">
                                          <p:val>
                                            <p:strVal val="0-#ppt_w/2"/>
                                          </p:val>
                                        </p:tav>
                                        <p:tav tm="100000">
                                          <p:val>
                                            <p:strVal val="#ppt_x"/>
                                          </p:val>
                                        </p:tav>
                                      </p:tavLst>
                                    </p:anim>
                                    <p:anim calcmode="lin" valueType="num">
                                      <p:cBhvr additive="base">
                                        <p:cTn id="14" dur="500" fill="hold"/>
                                        <p:tgtEl>
                                          <p:spTgt spid="3553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autoUpdateAnimBg="0"/>
      <p:bldP spid="355332"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kumimoji="0" lang="en-US" altLang="zh-CN">
                <a:ea typeface="宋体" charset="-122"/>
              </a:rPr>
              <a:t>What Can Go Wrong?</a:t>
            </a:r>
          </a:p>
        </p:txBody>
      </p:sp>
      <p:sp>
        <p:nvSpPr>
          <p:cNvPr id="356355" name="Rectangle 3"/>
          <p:cNvSpPr>
            <a:spLocks noGrp="1" noChangeArrowheads="1"/>
          </p:cNvSpPr>
          <p:nvPr>
            <p:ph type="body" idx="1"/>
          </p:nvPr>
        </p:nvSpPr>
        <p:spPr>
          <a:xfrm>
            <a:off x="304800" y="1219200"/>
            <a:ext cx="8382000" cy="5257800"/>
          </a:xfrm>
        </p:spPr>
        <p:txBody>
          <a:bodyPr/>
          <a:lstStyle/>
          <a:p>
            <a:pPr>
              <a:lnSpc>
                <a:spcPct val="90000"/>
              </a:lnSpc>
              <a:buClr>
                <a:schemeClr val="tx1"/>
              </a:buClr>
              <a:buFontTx/>
              <a:buNone/>
            </a:pPr>
            <a:r>
              <a:rPr kumimoji="0" lang="en-US" altLang="zh-CN">
                <a:solidFill>
                  <a:schemeClr val="bg1"/>
                </a:solidFill>
                <a:ea typeface="宋体" charset="-122"/>
              </a:rPr>
              <a:t>repeat</a:t>
            </a:r>
          </a:p>
          <a:p>
            <a:pPr>
              <a:lnSpc>
                <a:spcPct val="90000"/>
              </a:lnSpc>
              <a:buClr>
                <a:schemeClr val="tx1"/>
              </a:buClr>
              <a:buFontTx/>
              <a:buNone/>
            </a:pPr>
            <a:r>
              <a:rPr kumimoji="0" lang="en-US" altLang="zh-CN">
                <a:ea typeface="宋体" charset="-122"/>
              </a:rPr>
              <a:t>   </a:t>
            </a:r>
            <a:r>
              <a:rPr kumimoji="0" lang="en-US" altLang="zh-CN" sz="2800">
                <a:ea typeface="宋体" charset="-122"/>
              </a:rPr>
              <a:t>kWayMerge;</a:t>
            </a:r>
          </a:p>
          <a:p>
            <a:pPr>
              <a:lnSpc>
                <a:spcPct val="90000"/>
              </a:lnSpc>
              <a:buClr>
                <a:schemeClr val="tx1"/>
              </a:buClr>
              <a:buFontTx/>
              <a:buNone/>
            </a:pPr>
            <a:r>
              <a:rPr kumimoji="0" lang="en-US" altLang="zh-CN" sz="2800">
                <a:ea typeface="宋体" charset="-122"/>
              </a:rPr>
              <a:t>    wait for input/output to complete;</a:t>
            </a:r>
          </a:p>
          <a:p>
            <a:pPr>
              <a:lnSpc>
                <a:spcPct val="90000"/>
              </a:lnSpc>
              <a:buClr>
                <a:schemeClr val="tx1"/>
              </a:buClr>
              <a:buFontTx/>
              <a:buNone/>
            </a:pPr>
            <a:r>
              <a:rPr kumimoji="0" lang="en-US" altLang="zh-CN" sz="2800">
                <a:ea typeface="宋体" charset="-122"/>
              </a:rPr>
              <a:t>    add new input buffer (if any) to queue for its run;</a:t>
            </a:r>
          </a:p>
          <a:p>
            <a:pPr>
              <a:lnSpc>
                <a:spcPct val="90000"/>
              </a:lnSpc>
              <a:buClr>
                <a:schemeClr val="tx1"/>
              </a:buClr>
              <a:buFontTx/>
              <a:buNone/>
            </a:pPr>
            <a:r>
              <a:rPr kumimoji="0" lang="en-US" altLang="zh-CN" sz="2800">
                <a:ea typeface="宋体" charset="-122"/>
              </a:rPr>
              <a:t>    determine run that will exhaust first;</a:t>
            </a:r>
          </a:p>
          <a:p>
            <a:pPr>
              <a:lnSpc>
                <a:spcPct val="90000"/>
              </a:lnSpc>
              <a:buClr>
                <a:schemeClr val="tx1"/>
              </a:buClr>
              <a:buFontTx/>
              <a:buNone/>
            </a:pPr>
            <a:r>
              <a:rPr kumimoji="0" lang="en-US" altLang="zh-CN" sz="2800">
                <a:ea typeface="宋体" charset="-122"/>
              </a:rPr>
              <a:t>    </a:t>
            </a:r>
            <a:r>
              <a:rPr kumimoji="0" lang="en-US" altLang="zh-CN" sz="2800">
                <a:solidFill>
                  <a:schemeClr val="bg1"/>
                </a:solidFill>
                <a:ea typeface="宋体" charset="-122"/>
              </a:rPr>
              <a:t>if</a:t>
            </a:r>
            <a:r>
              <a:rPr kumimoji="0" lang="en-US" altLang="zh-CN" sz="2800">
                <a:ea typeface="宋体" charset="-122"/>
              </a:rPr>
              <a:t> (there is more input from this run)</a:t>
            </a:r>
          </a:p>
          <a:p>
            <a:pPr>
              <a:lnSpc>
                <a:spcPct val="90000"/>
              </a:lnSpc>
              <a:buClr>
                <a:schemeClr val="tx1"/>
              </a:buClr>
              <a:buFontTx/>
              <a:buNone/>
            </a:pPr>
            <a:r>
              <a:rPr kumimoji="0" lang="en-US" altLang="zh-CN" sz="2800">
                <a:ea typeface="宋体" charset="-122"/>
              </a:rPr>
              <a:t>        initiate read of next block for this run;</a:t>
            </a:r>
          </a:p>
          <a:p>
            <a:pPr>
              <a:lnSpc>
                <a:spcPct val="90000"/>
              </a:lnSpc>
              <a:buClr>
                <a:schemeClr val="tx1"/>
              </a:buClr>
              <a:buFontTx/>
              <a:buNone/>
            </a:pPr>
            <a:r>
              <a:rPr kumimoji="0" lang="en-US" altLang="zh-CN" sz="2800">
                <a:ea typeface="宋体" charset="-122"/>
              </a:rPr>
              <a:t>    initiate write of active output buffer;</a:t>
            </a:r>
          </a:p>
          <a:p>
            <a:pPr>
              <a:lnSpc>
                <a:spcPct val="90000"/>
              </a:lnSpc>
              <a:buClr>
                <a:schemeClr val="tx1"/>
              </a:buClr>
              <a:buFontTx/>
              <a:buNone/>
            </a:pPr>
            <a:r>
              <a:rPr kumimoji="0" lang="en-US" altLang="zh-CN" sz="2800">
                <a:ea typeface="宋体" charset="-122"/>
              </a:rPr>
              <a:t>    </a:t>
            </a:r>
            <a:r>
              <a:rPr kumimoji="0" lang="en-US" altLang="zh-CN" sz="2800">
                <a:solidFill>
                  <a:schemeClr val="hlink"/>
                </a:solidFill>
                <a:ea typeface="宋体" charset="-122"/>
              </a:rPr>
              <a:t>activeOutputBuffer = 1 – activeOutputBuffer;</a:t>
            </a:r>
          </a:p>
          <a:p>
            <a:pPr>
              <a:lnSpc>
                <a:spcPct val="90000"/>
              </a:lnSpc>
              <a:buClr>
                <a:schemeClr val="tx1"/>
              </a:buClr>
              <a:buFontTx/>
              <a:buNone/>
            </a:pPr>
            <a:r>
              <a:rPr kumimoji="0" lang="en-US" altLang="zh-CN">
                <a:solidFill>
                  <a:schemeClr val="bg1"/>
                </a:solidFill>
                <a:ea typeface="宋体" charset="-122"/>
              </a:rPr>
              <a:t>until</a:t>
            </a:r>
            <a:r>
              <a:rPr kumimoji="0" lang="en-US" altLang="zh-CN">
                <a:ea typeface="宋体" charset="-122"/>
              </a:rPr>
              <a:t> end of run key merged;</a:t>
            </a:r>
          </a:p>
          <a:p>
            <a:pPr>
              <a:lnSpc>
                <a:spcPct val="90000"/>
              </a:lnSpc>
              <a:buClr>
                <a:schemeClr val="tx1"/>
              </a:buClr>
              <a:buFontTx/>
              <a:buNone/>
            </a:pPr>
            <a:endParaRPr kumimoji="0" lang="en-US" altLang="zh-CN" sz="2800">
              <a:ea typeface="宋体" charset="-122"/>
            </a:endParaRPr>
          </a:p>
          <a:p>
            <a:pPr>
              <a:lnSpc>
                <a:spcPct val="90000"/>
              </a:lnSpc>
              <a:buClr>
                <a:schemeClr val="tx1"/>
              </a:buClr>
              <a:buFontTx/>
              <a:buNone/>
            </a:pPr>
            <a:endParaRPr kumimoji="0" lang="en-US" altLang="zh-CN" sz="2800">
              <a:ea typeface="宋体" charset="-122"/>
            </a:endParaRPr>
          </a:p>
        </p:txBody>
      </p:sp>
      <p:sp>
        <p:nvSpPr>
          <p:cNvPr id="27651" name="WordArt 4"/>
          <p:cNvSpPr>
            <a:spLocks noChangeArrowheads="1" noChangeShapeType="1" noTextEdit="1"/>
          </p:cNvSpPr>
          <p:nvPr/>
        </p:nvSpPr>
        <p:spPr bwMode="auto">
          <a:xfrm>
            <a:off x="5105400" y="10668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Merge k Runs</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grpSp>
        <p:nvGrpSpPr>
          <p:cNvPr id="2" name="Group 5"/>
          <p:cNvGrpSpPr>
            <a:grpSpLocks/>
          </p:cNvGrpSpPr>
          <p:nvPr/>
        </p:nvGrpSpPr>
        <p:grpSpPr bwMode="auto">
          <a:xfrm>
            <a:off x="990600" y="3733800"/>
            <a:ext cx="7848600" cy="1311275"/>
            <a:chOff x="624" y="2352"/>
            <a:chExt cx="4944" cy="826"/>
          </a:xfrm>
        </p:grpSpPr>
        <p:sp>
          <p:nvSpPr>
            <p:cNvPr id="27653" name="Rectangle 6"/>
            <p:cNvSpPr>
              <a:spLocks noChangeArrowheads="1"/>
            </p:cNvSpPr>
            <p:nvPr/>
          </p:nvSpPr>
          <p:spPr bwMode="auto">
            <a:xfrm>
              <a:off x="624" y="2640"/>
              <a:ext cx="3600" cy="288"/>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27654" name="Text Box 7"/>
            <p:cNvSpPr txBox="1">
              <a:spLocks noChangeArrowheads="1"/>
            </p:cNvSpPr>
            <p:nvPr/>
          </p:nvSpPr>
          <p:spPr bwMode="auto">
            <a:xfrm>
              <a:off x="4320" y="2352"/>
              <a:ext cx="1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free input buffer to read into.</a:t>
              </a:r>
            </a:p>
          </p:txBody>
        </p:sp>
      </p:grpSp>
    </p:spTree>
    <p:extLst>
      <p:ext uri="{BB962C8B-B14F-4D97-AF65-F5344CB8AC3E}">
        <p14:creationId xmlns:p14="http://schemas.microsoft.com/office/powerpoint/2010/main" val="20534503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additive="base">
                                        <p:cTn id="7" dur="500" fill="hold"/>
                                        <p:tgtEl>
                                          <p:spTgt spid="356355"/>
                                        </p:tgtEl>
                                        <p:attrNameLst>
                                          <p:attrName>ppt_x</p:attrName>
                                        </p:attrNameLst>
                                      </p:cBhvr>
                                      <p:tavLst>
                                        <p:tav tm="0">
                                          <p:val>
                                            <p:strVal val="0-#ppt_w/2"/>
                                          </p:val>
                                        </p:tav>
                                        <p:tav tm="100000">
                                          <p:val>
                                            <p:strVal val="#ppt_x"/>
                                          </p:val>
                                        </p:tav>
                                      </p:tavLst>
                                    </p:anim>
                                    <p:anim calcmode="lin" valueType="num">
                                      <p:cBhvr additive="base">
                                        <p:cTn id="8" dur="500" fill="hold"/>
                                        <p:tgtEl>
                                          <p:spTgt spid="3563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a:xfrm>
            <a:off x="381000" y="1524000"/>
            <a:ext cx="8382000" cy="1295400"/>
          </a:xfrm>
        </p:spPr>
        <p:txBody>
          <a:bodyPr/>
          <a:lstStyle/>
          <a:p>
            <a:pPr>
              <a:lnSpc>
                <a:spcPct val="90000"/>
              </a:lnSpc>
            </a:pPr>
            <a:r>
              <a:rPr kumimoji="0" lang="en-US" altLang="zh-CN" sz="2800">
                <a:ea typeface="宋体" charset="-122"/>
              </a:rPr>
              <a:t>If merge hasn</a:t>
            </a:r>
            <a:r>
              <a:rPr kumimoji="0" lang="en-US" altLang="en-US" sz="2800">
                <a:ea typeface="宋体" charset="-122"/>
              </a:rPr>
              <a:t>’</a:t>
            </a:r>
            <a:r>
              <a:rPr kumimoji="0" lang="en-US" altLang="zh-CN" sz="2800">
                <a:ea typeface="宋体" charset="-122"/>
              </a:rPr>
              <a:t>t stopped and an input buffer gets empty, advance to next buffer in queue and free empty buffer.</a:t>
            </a:r>
          </a:p>
        </p:txBody>
      </p:sp>
      <p:grpSp>
        <p:nvGrpSpPr>
          <p:cNvPr id="28674" name="Group 3"/>
          <p:cNvGrpSpPr>
            <a:grpSpLocks/>
          </p:cNvGrpSpPr>
          <p:nvPr/>
        </p:nvGrpSpPr>
        <p:grpSpPr bwMode="auto">
          <a:xfrm>
            <a:off x="457200" y="1371600"/>
            <a:ext cx="8382000" cy="1447800"/>
            <a:chOff x="144" y="2784"/>
            <a:chExt cx="5280" cy="912"/>
          </a:xfrm>
        </p:grpSpPr>
        <p:sp>
          <p:nvSpPr>
            <p:cNvPr id="28677" name="Rectangle 4"/>
            <p:cNvSpPr>
              <a:spLocks noChangeArrowheads="1"/>
            </p:cNvSpPr>
            <p:nvPr/>
          </p:nvSpPr>
          <p:spPr bwMode="auto">
            <a:xfrm>
              <a:off x="144" y="2784"/>
              <a:ext cx="5280" cy="912"/>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28678" name="Text Box 5"/>
            <p:cNvSpPr txBox="1">
              <a:spLocks noChangeArrowheads="1"/>
            </p:cNvSpPr>
            <p:nvPr/>
          </p:nvSpPr>
          <p:spPr bwMode="auto">
            <a:xfrm>
              <a:off x="1776" y="3408"/>
              <a:ext cx="3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next buffer in the queue.</a:t>
              </a:r>
            </a:p>
          </p:txBody>
        </p:sp>
      </p:grpSp>
      <p:sp>
        <p:nvSpPr>
          <p:cNvPr id="357382" name="Rectangle 6"/>
          <p:cNvSpPr>
            <a:spLocks noChangeArrowheads="1"/>
          </p:cNvSpPr>
          <p:nvPr/>
        </p:nvSpPr>
        <p:spPr bwMode="auto">
          <a:xfrm>
            <a:off x="381000" y="3124200"/>
            <a:ext cx="838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a:solidFill>
                  <a:schemeClr val="tx1"/>
                </a:solidFill>
              </a:rPr>
              <a:t>If this type of failure were to happen, using two different and valid analyses, we will end up with inconsistent counts of the amount of data available to </a:t>
            </a:r>
            <a:r>
              <a:rPr kumimoji="0" lang="en-US" altLang="zh-CN" sz="2800">
                <a:solidFill>
                  <a:schemeClr val="tx1"/>
                </a:solidFill>
              </a:rPr>
              <a:t>kWayMerge</a:t>
            </a:r>
            <a:r>
              <a:rPr kumimoji="0" lang="en-US" altLang="zh-CN">
                <a:solidFill>
                  <a:schemeClr val="tx1"/>
                </a:solidFill>
              </a:rPr>
              <a:t>.</a:t>
            </a:r>
          </a:p>
          <a:p>
            <a:pPr>
              <a:lnSpc>
                <a:spcPct val="90000"/>
              </a:lnSpc>
              <a:spcBef>
                <a:spcPct val="20000"/>
              </a:spcBef>
              <a:buClr>
                <a:schemeClr val="tx2"/>
              </a:buClr>
              <a:buFontTx/>
              <a:buChar char="•"/>
            </a:pPr>
            <a:r>
              <a:rPr kumimoji="0" lang="en-US" altLang="zh-CN">
                <a:solidFill>
                  <a:schemeClr val="bg2"/>
                </a:solidFill>
              </a:rPr>
              <a:t>Data available to </a:t>
            </a:r>
            <a:r>
              <a:rPr kumimoji="0" lang="en-US" altLang="zh-CN" sz="2800">
                <a:solidFill>
                  <a:schemeClr val="tx1"/>
                </a:solidFill>
              </a:rPr>
              <a:t>kWayMerge </a:t>
            </a:r>
            <a:r>
              <a:rPr kumimoji="0" lang="en-US" altLang="zh-CN">
                <a:solidFill>
                  <a:schemeClr val="bg2"/>
                </a:solidFill>
              </a:rPr>
              <a:t>is data in</a:t>
            </a:r>
          </a:p>
          <a:p>
            <a:pPr lvl="1">
              <a:lnSpc>
                <a:spcPct val="90000"/>
              </a:lnSpc>
              <a:spcBef>
                <a:spcPct val="20000"/>
              </a:spcBef>
              <a:buClr>
                <a:schemeClr val="hlink"/>
              </a:buClr>
              <a:buFont typeface="Wingdings" charset="2"/>
              <a:buChar char="§"/>
            </a:pPr>
            <a:r>
              <a:rPr kumimoji="0" lang="en-US" altLang="zh-CN" sz="2800">
                <a:solidFill>
                  <a:schemeClr val="bg2"/>
                </a:solidFill>
              </a:rPr>
              <a:t>Input buffer queues.</a:t>
            </a:r>
          </a:p>
          <a:p>
            <a:pPr lvl="1">
              <a:lnSpc>
                <a:spcPct val="90000"/>
              </a:lnSpc>
              <a:spcBef>
                <a:spcPct val="20000"/>
              </a:spcBef>
              <a:buClr>
                <a:schemeClr val="hlink"/>
              </a:buClr>
              <a:buFont typeface="Wingdings" charset="2"/>
              <a:buChar char="§"/>
            </a:pPr>
            <a:r>
              <a:rPr kumimoji="0" lang="en-US" altLang="zh-CN" sz="2800">
                <a:solidFill>
                  <a:schemeClr val="bg2"/>
                </a:solidFill>
              </a:rPr>
              <a:t>Active output buffer.</a:t>
            </a:r>
          </a:p>
          <a:p>
            <a:pPr lvl="1">
              <a:lnSpc>
                <a:spcPct val="90000"/>
              </a:lnSpc>
              <a:spcBef>
                <a:spcPct val="20000"/>
              </a:spcBef>
              <a:buClr>
                <a:schemeClr val="hlink"/>
              </a:buClr>
              <a:buFont typeface="Wingdings" charset="2"/>
              <a:buChar char="§"/>
            </a:pPr>
            <a:r>
              <a:rPr kumimoji="0" lang="en-US" altLang="zh-CN" sz="2800">
                <a:solidFill>
                  <a:schemeClr val="bg2"/>
                </a:solidFill>
              </a:rPr>
              <a:t>Excludes data in buffer being read or written.</a:t>
            </a:r>
          </a:p>
        </p:txBody>
      </p:sp>
      <p:sp>
        <p:nvSpPr>
          <p:cNvPr id="28676" name="WordArt 7"/>
          <p:cNvSpPr>
            <a:spLocks noChangeArrowheads="1" noChangeShapeType="1" noTextEdit="1"/>
          </p:cNvSpPr>
          <p:nvPr/>
        </p:nvSpPr>
        <p:spPr bwMode="auto">
          <a:xfrm>
            <a:off x="29718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kWayMerge</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Tree>
    <p:extLst>
      <p:ext uri="{BB962C8B-B14F-4D97-AF65-F5344CB8AC3E}">
        <p14:creationId xmlns:p14="http://schemas.microsoft.com/office/powerpoint/2010/main" val="19558327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82">
                                            <p:txEl>
                                              <p:pRg st="0" end="0"/>
                                            </p:txEl>
                                          </p:spTgt>
                                        </p:tgtEl>
                                        <p:attrNameLst>
                                          <p:attrName>style.visibility</p:attrName>
                                        </p:attrNameLst>
                                      </p:cBhvr>
                                      <p:to>
                                        <p:strVal val="visible"/>
                                      </p:to>
                                    </p:set>
                                    <p:anim calcmode="lin" valueType="num">
                                      <p:cBhvr additive="base">
                                        <p:cTn id="7" dur="500" fill="hold"/>
                                        <p:tgtEl>
                                          <p:spTgt spid="3573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73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7382">
                                            <p:txEl>
                                              <p:pRg st="1" end="1"/>
                                            </p:txEl>
                                          </p:spTgt>
                                        </p:tgtEl>
                                        <p:attrNameLst>
                                          <p:attrName>style.visibility</p:attrName>
                                        </p:attrNameLst>
                                      </p:cBhvr>
                                      <p:to>
                                        <p:strVal val="visible"/>
                                      </p:to>
                                    </p:set>
                                    <p:anim calcmode="lin" valueType="num">
                                      <p:cBhvr additive="base">
                                        <p:cTn id="13" dur="500" fill="hold"/>
                                        <p:tgtEl>
                                          <p:spTgt spid="3573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73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7382">
                                            <p:txEl>
                                              <p:pRg st="2" end="2"/>
                                            </p:txEl>
                                          </p:spTgt>
                                        </p:tgtEl>
                                        <p:attrNameLst>
                                          <p:attrName>style.visibility</p:attrName>
                                        </p:attrNameLst>
                                      </p:cBhvr>
                                      <p:to>
                                        <p:strVal val="visible"/>
                                      </p:to>
                                    </p:set>
                                    <p:anim calcmode="lin" valueType="num">
                                      <p:cBhvr additive="base">
                                        <p:cTn id="19" dur="500" fill="hold"/>
                                        <p:tgtEl>
                                          <p:spTgt spid="35738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73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7382">
                                            <p:txEl>
                                              <p:pRg st="3" end="3"/>
                                            </p:txEl>
                                          </p:spTgt>
                                        </p:tgtEl>
                                        <p:attrNameLst>
                                          <p:attrName>style.visibility</p:attrName>
                                        </p:attrNameLst>
                                      </p:cBhvr>
                                      <p:to>
                                        <p:strVal val="visible"/>
                                      </p:to>
                                    </p:set>
                                    <p:anim calcmode="lin" valueType="num">
                                      <p:cBhvr additive="base">
                                        <p:cTn id="25" dur="500" fill="hold"/>
                                        <p:tgtEl>
                                          <p:spTgt spid="35738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73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7382">
                                            <p:txEl>
                                              <p:pRg st="4" end="4"/>
                                            </p:txEl>
                                          </p:spTgt>
                                        </p:tgtEl>
                                        <p:attrNameLst>
                                          <p:attrName>style.visibility</p:attrName>
                                        </p:attrNameLst>
                                      </p:cBhvr>
                                      <p:to>
                                        <p:strVal val="visible"/>
                                      </p:to>
                                    </p:set>
                                    <p:anim calcmode="lin" valueType="num">
                                      <p:cBhvr additive="base">
                                        <p:cTn id="31" dur="500" fill="hold"/>
                                        <p:tgtEl>
                                          <p:spTgt spid="35738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738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2" grpId="0" build="p" bldLvl="2"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kumimoji="0" lang="en-US" altLang="zh-CN">
                <a:ea typeface="宋体" charset="-122"/>
              </a:rPr>
              <a:t>No Next Buffer In Queue</a:t>
            </a:r>
          </a:p>
        </p:txBody>
      </p:sp>
      <p:sp>
        <p:nvSpPr>
          <p:cNvPr id="359427" name="Rectangle 3"/>
          <p:cNvSpPr>
            <a:spLocks noGrp="1" noChangeArrowheads="1"/>
          </p:cNvSpPr>
          <p:nvPr>
            <p:ph type="body" idx="1"/>
          </p:nvPr>
        </p:nvSpPr>
        <p:spPr>
          <a:xfrm>
            <a:off x="304800" y="990600"/>
            <a:ext cx="8382000" cy="4953000"/>
          </a:xfrm>
        </p:spPr>
        <p:txBody>
          <a:bodyPr/>
          <a:lstStyle/>
          <a:p>
            <a:pPr>
              <a:lnSpc>
                <a:spcPct val="90000"/>
              </a:lnSpc>
              <a:buClr>
                <a:schemeClr val="tx1"/>
              </a:buClr>
              <a:buFontTx/>
              <a:buNone/>
            </a:pPr>
            <a:r>
              <a:rPr kumimoji="0" lang="en-US" altLang="zh-CN">
                <a:solidFill>
                  <a:schemeClr val="bg1"/>
                </a:solidFill>
                <a:ea typeface="宋体" charset="-122"/>
              </a:rPr>
              <a:t>repeat</a:t>
            </a:r>
          </a:p>
          <a:p>
            <a:pPr>
              <a:lnSpc>
                <a:spcPct val="90000"/>
              </a:lnSpc>
              <a:buClr>
                <a:schemeClr val="tx1"/>
              </a:buClr>
              <a:buFontTx/>
              <a:buNone/>
            </a:pPr>
            <a:r>
              <a:rPr kumimoji="0" lang="en-US" altLang="zh-CN">
                <a:ea typeface="宋体" charset="-122"/>
              </a:rPr>
              <a:t>   </a:t>
            </a:r>
            <a:r>
              <a:rPr kumimoji="0" lang="en-US" altLang="zh-CN" sz="2800">
                <a:ea typeface="宋体" charset="-122"/>
              </a:rPr>
              <a:t>kWayMerge;</a:t>
            </a:r>
          </a:p>
          <a:p>
            <a:pPr>
              <a:lnSpc>
                <a:spcPct val="90000"/>
              </a:lnSpc>
              <a:buClr>
                <a:schemeClr val="tx1"/>
              </a:buClr>
              <a:buFontTx/>
              <a:buNone/>
            </a:pPr>
            <a:r>
              <a:rPr kumimoji="0" lang="en-US" altLang="zh-CN" sz="2800">
                <a:ea typeface="宋体" charset="-122"/>
              </a:rPr>
              <a:t>    wait for input/output to complete;</a:t>
            </a:r>
          </a:p>
          <a:p>
            <a:pPr>
              <a:lnSpc>
                <a:spcPct val="90000"/>
              </a:lnSpc>
              <a:buClr>
                <a:schemeClr val="tx1"/>
              </a:buClr>
              <a:buFontTx/>
              <a:buNone/>
            </a:pPr>
            <a:r>
              <a:rPr kumimoji="0" lang="en-US" altLang="zh-CN" sz="2800">
                <a:ea typeface="宋体" charset="-122"/>
              </a:rPr>
              <a:t>    add new input buffer (if any) to queue for its run;</a:t>
            </a:r>
          </a:p>
          <a:p>
            <a:pPr>
              <a:lnSpc>
                <a:spcPct val="90000"/>
              </a:lnSpc>
              <a:buClr>
                <a:schemeClr val="tx1"/>
              </a:buClr>
              <a:buFontTx/>
              <a:buNone/>
            </a:pPr>
            <a:r>
              <a:rPr kumimoji="0" lang="en-US" altLang="zh-CN" sz="2800">
                <a:ea typeface="宋体" charset="-122"/>
              </a:rPr>
              <a:t>    determine run that will exhaust first;</a:t>
            </a:r>
          </a:p>
          <a:p>
            <a:pPr>
              <a:lnSpc>
                <a:spcPct val="90000"/>
              </a:lnSpc>
              <a:buClr>
                <a:schemeClr val="tx1"/>
              </a:buClr>
              <a:buFontTx/>
              <a:buNone/>
            </a:pPr>
            <a:r>
              <a:rPr kumimoji="0" lang="en-US" altLang="zh-CN" sz="2800">
                <a:ea typeface="宋体" charset="-122"/>
              </a:rPr>
              <a:t>    </a:t>
            </a:r>
            <a:r>
              <a:rPr kumimoji="0" lang="en-US" altLang="zh-CN" sz="2800">
                <a:solidFill>
                  <a:schemeClr val="bg1"/>
                </a:solidFill>
                <a:ea typeface="宋体" charset="-122"/>
              </a:rPr>
              <a:t>if</a:t>
            </a:r>
            <a:r>
              <a:rPr kumimoji="0" lang="en-US" altLang="zh-CN" sz="2800">
                <a:ea typeface="宋体" charset="-122"/>
              </a:rPr>
              <a:t> (there is more input from this run)</a:t>
            </a:r>
          </a:p>
          <a:p>
            <a:pPr>
              <a:lnSpc>
                <a:spcPct val="90000"/>
              </a:lnSpc>
              <a:buClr>
                <a:schemeClr val="tx1"/>
              </a:buClr>
              <a:buFontTx/>
              <a:buNone/>
            </a:pPr>
            <a:r>
              <a:rPr kumimoji="0" lang="en-US" altLang="zh-CN" sz="2800">
                <a:ea typeface="宋体" charset="-122"/>
              </a:rPr>
              <a:t>        initiate read of next block for this run;</a:t>
            </a:r>
          </a:p>
          <a:p>
            <a:pPr>
              <a:lnSpc>
                <a:spcPct val="90000"/>
              </a:lnSpc>
              <a:buClr>
                <a:schemeClr val="tx1"/>
              </a:buClr>
              <a:buFontTx/>
              <a:buNone/>
            </a:pPr>
            <a:r>
              <a:rPr kumimoji="0" lang="en-US" altLang="zh-CN" sz="2800">
                <a:ea typeface="宋体" charset="-122"/>
              </a:rPr>
              <a:t>    initiate write of active output buffer;</a:t>
            </a:r>
          </a:p>
          <a:p>
            <a:pPr>
              <a:lnSpc>
                <a:spcPct val="90000"/>
              </a:lnSpc>
              <a:buClr>
                <a:schemeClr val="tx1"/>
              </a:buClr>
              <a:buFontTx/>
              <a:buNone/>
            </a:pPr>
            <a:r>
              <a:rPr kumimoji="0" lang="en-US" altLang="zh-CN" sz="2800">
                <a:ea typeface="宋体" charset="-122"/>
              </a:rPr>
              <a:t>    </a:t>
            </a:r>
            <a:r>
              <a:rPr kumimoji="0" lang="en-US" altLang="zh-CN" sz="2800">
                <a:solidFill>
                  <a:schemeClr val="hlink"/>
                </a:solidFill>
                <a:ea typeface="宋体" charset="-122"/>
              </a:rPr>
              <a:t>activeOutputBuffer = 1 – activeOutputBuffer;</a:t>
            </a:r>
          </a:p>
          <a:p>
            <a:pPr>
              <a:lnSpc>
                <a:spcPct val="90000"/>
              </a:lnSpc>
              <a:buClr>
                <a:schemeClr val="tx1"/>
              </a:buClr>
              <a:buFontTx/>
              <a:buNone/>
            </a:pPr>
            <a:r>
              <a:rPr kumimoji="0" lang="en-US" altLang="zh-CN">
                <a:solidFill>
                  <a:schemeClr val="bg1"/>
                </a:solidFill>
                <a:ea typeface="宋体" charset="-122"/>
              </a:rPr>
              <a:t>until</a:t>
            </a:r>
            <a:r>
              <a:rPr kumimoji="0" lang="en-US" altLang="zh-CN">
                <a:ea typeface="宋体" charset="-122"/>
              </a:rPr>
              <a:t> end-of-run key merged;</a:t>
            </a:r>
          </a:p>
          <a:p>
            <a:pPr>
              <a:lnSpc>
                <a:spcPct val="90000"/>
              </a:lnSpc>
              <a:buClr>
                <a:schemeClr val="tx1"/>
              </a:buClr>
              <a:buFontTx/>
              <a:buNone/>
            </a:pPr>
            <a:endParaRPr kumimoji="0" lang="en-US" altLang="zh-CN" sz="2800">
              <a:ea typeface="宋体" charset="-122"/>
            </a:endParaRPr>
          </a:p>
          <a:p>
            <a:pPr>
              <a:lnSpc>
                <a:spcPct val="90000"/>
              </a:lnSpc>
              <a:buClr>
                <a:schemeClr val="tx1"/>
              </a:buClr>
              <a:buFontTx/>
              <a:buNone/>
            </a:pPr>
            <a:endParaRPr kumimoji="0" lang="en-US" altLang="zh-CN" sz="2800">
              <a:ea typeface="宋体" charset="-122"/>
            </a:endParaRPr>
          </a:p>
        </p:txBody>
      </p:sp>
      <p:sp>
        <p:nvSpPr>
          <p:cNvPr id="359428" name="Rectangle 4"/>
          <p:cNvSpPr>
            <a:spLocks noChangeArrowheads="1"/>
          </p:cNvSpPr>
          <p:nvPr/>
        </p:nvSpPr>
        <p:spPr bwMode="auto">
          <a:xfrm>
            <a:off x="685800" y="6096000"/>
            <a:ext cx="7231063" cy="4762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sz="2800">
                <a:solidFill>
                  <a:schemeClr val="tx1"/>
                </a:solidFill>
              </a:rPr>
              <a:t> Exactly </a:t>
            </a:r>
            <a:r>
              <a:rPr kumimoji="0" lang="en-US" altLang="zh-CN" sz="2800">
                <a:solidFill>
                  <a:schemeClr val="hlink"/>
                </a:solidFill>
              </a:rPr>
              <a:t>k</a:t>
            </a:r>
            <a:r>
              <a:rPr kumimoji="0" lang="en-US" altLang="zh-CN" sz="2800">
                <a:solidFill>
                  <a:schemeClr val="tx1"/>
                </a:solidFill>
              </a:rPr>
              <a:t> buffer loads available to kWayMerge.</a:t>
            </a:r>
          </a:p>
        </p:txBody>
      </p:sp>
      <p:sp>
        <p:nvSpPr>
          <p:cNvPr id="359429" name="Line 5"/>
          <p:cNvSpPr>
            <a:spLocks noChangeShapeType="1"/>
          </p:cNvSpPr>
          <p:nvPr/>
        </p:nvSpPr>
        <p:spPr bwMode="auto">
          <a:xfrm>
            <a:off x="3276600" y="1828800"/>
            <a:ext cx="1905000" cy="0"/>
          </a:xfrm>
          <a:prstGeom prst="line">
            <a:avLst/>
          </a:prstGeom>
          <a:noFill/>
          <a:ln w="76200">
            <a:solidFill>
              <a:schemeClr val="hlink"/>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645922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 calcmode="lin" valueType="num">
                                      <p:cBhvr additive="base">
                                        <p:cTn id="7" dur="500" fill="hold"/>
                                        <p:tgtEl>
                                          <p:spTgt spid="359427"/>
                                        </p:tgtEl>
                                        <p:attrNameLst>
                                          <p:attrName>ppt_x</p:attrName>
                                        </p:attrNameLst>
                                      </p:cBhvr>
                                      <p:tavLst>
                                        <p:tav tm="0">
                                          <p:val>
                                            <p:strVal val="0-#ppt_w/2"/>
                                          </p:val>
                                        </p:tav>
                                        <p:tav tm="100000">
                                          <p:val>
                                            <p:strVal val="#ppt_x"/>
                                          </p:val>
                                        </p:tav>
                                      </p:tavLst>
                                    </p:anim>
                                    <p:anim calcmode="lin" valueType="num">
                                      <p:cBhvr additive="base">
                                        <p:cTn id="8" dur="500" fill="hold"/>
                                        <p:tgtEl>
                                          <p:spTgt spid="3594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942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9428"/>
                                        </p:tgtEl>
                                        <p:attrNameLst>
                                          <p:attrName>style.visibility</p:attrName>
                                        </p:attrNameLst>
                                      </p:cBhvr>
                                      <p:to>
                                        <p:strVal val="visible"/>
                                      </p:to>
                                    </p:set>
                                    <p:anim calcmode="lin" valueType="num">
                                      <p:cBhvr additive="base">
                                        <p:cTn id="17" dur="500" fill="hold"/>
                                        <p:tgtEl>
                                          <p:spTgt spid="359428"/>
                                        </p:tgtEl>
                                        <p:attrNameLst>
                                          <p:attrName>ppt_x</p:attrName>
                                        </p:attrNameLst>
                                      </p:cBhvr>
                                      <p:tavLst>
                                        <p:tav tm="0">
                                          <p:val>
                                            <p:strVal val="0-#ppt_w/2"/>
                                          </p:val>
                                        </p:tav>
                                        <p:tav tm="100000">
                                          <p:val>
                                            <p:strVal val="#ppt_x"/>
                                          </p:val>
                                        </p:tav>
                                      </p:tavLst>
                                    </p:anim>
                                    <p:anim calcmode="lin" valueType="num">
                                      <p:cBhvr additive="base">
                                        <p:cTn id="1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nimBg="1" autoUpdateAnimBg="0"/>
      <p:bldP spid="359429"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a:xfrm>
            <a:off x="381000" y="1524000"/>
            <a:ext cx="8382000" cy="1295400"/>
          </a:xfrm>
        </p:spPr>
        <p:txBody>
          <a:bodyPr/>
          <a:lstStyle/>
          <a:p>
            <a:pPr>
              <a:lnSpc>
                <a:spcPct val="90000"/>
              </a:lnSpc>
            </a:pPr>
            <a:r>
              <a:rPr kumimoji="0" lang="en-US" altLang="zh-CN" sz="2800">
                <a:ea typeface="宋体" charset="-122"/>
              </a:rPr>
              <a:t>If merge hasn</a:t>
            </a:r>
            <a:r>
              <a:rPr kumimoji="0" lang="en-US" altLang="en-US" sz="2800">
                <a:ea typeface="宋体" charset="-122"/>
              </a:rPr>
              <a:t>’</a:t>
            </a:r>
            <a:r>
              <a:rPr kumimoji="0" lang="en-US" altLang="zh-CN" sz="2800">
                <a:ea typeface="宋体" charset="-122"/>
              </a:rPr>
              <a:t>t stopped and an input buffer gets empty, advance to next buffer in queue and free empty buffer.</a:t>
            </a:r>
          </a:p>
        </p:txBody>
      </p:sp>
      <p:grpSp>
        <p:nvGrpSpPr>
          <p:cNvPr id="32770" name="Group 3"/>
          <p:cNvGrpSpPr>
            <a:grpSpLocks/>
          </p:cNvGrpSpPr>
          <p:nvPr/>
        </p:nvGrpSpPr>
        <p:grpSpPr bwMode="auto">
          <a:xfrm>
            <a:off x="457200" y="1371600"/>
            <a:ext cx="8382000" cy="1447800"/>
            <a:chOff x="144" y="2784"/>
            <a:chExt cx="5280" cy="912"/>
          </a:xfrm>
        </p:grpSpPr>
        <p:sp>
          <p:nvSpPr>
            <p:cNvPr id="32773" name="Rectangle 4"/>
            <p:cNvSpPr>
              <a:spLocks noChangeArrowheads="1"/>
            </p:cNvSpPr>
            <p:nvPr/>
          </p:nvSpPr>
          <p:spPr bwMode="auto">
            <a:xfrm>
              <a:off x="144" y="2784"/>
              <a:ext cx="5280" cy="912"/>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2774" name="Text Box 5"/>
            <p:cNvSpPr txBox="1">
              <a:spLocks noChangeArrowheads="1"/>
            </p:cNvSpPr>
            <p:nvPr/>
          </p:nvSpPr>
          <p:spPr bwMode="auto">
            <a:xfrm>
              <a:off x="1728" y="3408"/>
              <a:ext cx="3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next buffer in the queue.</a:t>
              </a:r>
            </a:p>
          </p:txBody>
        </p:sp>
      </p:grpSp>
      <p:sp>
        <p:nvSpPr>
          <p:cNvPr id="361478" name="Rectangle 6"/>
          <p:cNvSpPr>
            <a:spLocks noChangeArrowheads="1"/>
          </p:cNvSpPr>
          <p:nvPr/>
        </p:nvSpPr>
        <p:spPr bwMode="auto">
          <a:xfrm>
            <a:off x="381000" y="3429000"/>
            <a:ext cx="838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sz="2800">
                <a:solidFill>
                  <a:schemeClr val="tx1"/>
                </a:solidFill>
              </a:rPr>
              <a:t>Alternative analysis of data available to </a:t>
            </a:r>
            <a:r>
              <a:rPr kumimoji="0" lang="en-US" altLang="zh-CN">
                <a:solidFill>
                  <a:schemeClr val="tx1"/>
                </a:solidFill>
              </a:rPr>
              <a:t> </a:t>
            </a:r>
            <a:r>
              <a:rPr kumimoji="0" lang="en-US" altLang="zh-CN" sz="2800">
                <a:solidFill>
                  <a:schemeClr val="tx1"/>
                </a:solidFill>
              </a:rPr>
              <a:t>kWayMerge at time of failure.</a:t>
            </a:r>
          </a:p>
          <a:p>
            <a:pPr lvl="1">
              <a:lnSpc>
                <a:spcPct val="90000"/>
              </a:lnSpc>
              <a:spcBef>
                <a:spcPct val="20000"/>
              </a:spcBef>
              <a:buClr>
                <a:schemeClr val="hlink"/>
              </a:buClr>
              <a:buFont typeface="Wingdings" charset="2"/>
              <a:buChar char="§"/>
            </a:pPr>
            <a:r>
              <a:rPr kumimoji="0" lang="en-US" altLang="zh-CN" sz="2800">
                <a:solidFill>
                  <a:schemeClr val="hlink"/>
                </a:solidFill>
              </a:rPr>
              <a:t>&lt; 1</a:t>
            </a:r>
            <a:r>
              <a:rPr kumimoji="0" lang="en-US" altLang="zh-CN" sz="2800">
                <a:solidFill>
                  <a:schemeClr val="tx1"/>
                </a:solidFill>
              </a:rPr>
              <a:t> buffer load in active output buffer</a:t>
            </a:r>
          </a:p>
          <a:p>
            <a:pPr lvl="1">
              <a:lnSpc>
                <a:spcPct val="90000"/>
              </a:lnSpc>
              <a:spcBef>
                <a:spcPct val="20000"/>
              </a:spcBef>
              <a:buClr>
                <a:schemeClr val="hlink"/>
              </a:buClr>
              <a:buFont typeface="Wingdings" charset="2"/>
              <a:buChar char="§"/>
            </a:pPr>
            <a:r>
              <a:rPr kumimoji="0" lang="en-US" altLang="zh-CN" sz="2800">
                <a:solidFill>
                  <a:schemeClr val="hlink"/>
                </a:solidFill>
              </a:rPr>
              <a:t>&lt;= k – 1</a:t>
            </a:r>
            <a:r>
              <a:rPr kumimoji="0" lang="en-US" altLang="zh-CN" sz="2800">
                <a:solidFill>
                  <a:schemeClr val="tx1"/>
                </a:solidFill>
              </a:rPr>
              <a:t> buffer loads in remaining </a:t>
            </a:r>
            <a:r>
              <a:rPr kumimoji="0" lang="en-US" altLang="zh-CN" sz="2800">
                <a:solidFill>
                  <a:schemeClr val="hlink"/>
                </a:solidFill>
              </a:rPr>
              <a:t>k – 1</a:t>
            </a:r>
            <a:r>
              <a:rPr kumimoji="0" lang="en-US" altLang="zh-CN" sz="2800">
                <a:solidFill>
                  <a:schemeClr val="tx1"/>
                </a:solidFill>
              </a:rPr>
              <a:t> queues</a:t>
            </a:r>
          </a:p>
          <a:p>
            <a:pPr lvl="1">
              <a:lnSpc>
                <a:spcPct val="90000"/>
              </a:lnSpc>
              <a:spcBef>
                <a:spcPct val="20000"/>
              </a:spcBef>
              <a:buClr>
                <a:schemeClr val="hlink"/>
              </a:buClr>
              <a:buFont typeface="Wingdings" charset="2"/>
              <a:buChar char="§"/>
            </a:pPr>
            <a:r>
              <a:rPr kumimoji="0" lang="en-US" altLang="zh-CN" sz="2800">
                <a:solidFill>
                  <a:schemeClr val="tx1"/>
                </a:solidFill>
              </a:rPr>
              <a:t>Total data available to k-way merge is </a:t>
            </a:r>
            <a:r>
              <a:rPr kumimoji="0" lang="en-US" altLang="zh-CN" sz="2800">
                <a:solidFill>
                  <a:schemeClr val="hlink"/>
                </a:solidFill>
              </a:rPr>
              <a:t>&lt; k</a:t>
            </a:r>
            <a:r>
              <a:rPr kumimoji="0" lang="en-US" altLang="zh-CN" sz="2800">
                <a:solidFill>
                  <a:schemeClr val="tx1"/>
                </a:solidFill>
              </a:rPr>
              <a:t> buffer loads.</a:t>
            </a:r>
          </a:p>
          <a:p>
            <a:pPr>
              <a:lnSpc>
                <a:spcPct val="90000"/>
              </a:lnSpc>
              <a:spcBef>
                <a:spcPct val="20000"/>
              </a:spcBef>
              <a:buClr>
                <a:schemeClr val="tx2"/>
              </a:buClr>
              <a:buFontTx/>
              <a:buChar char="•"/>
            </a:pPr>
            <a:endParaRPr kumimoji="0" lang="en-US" altLang="zh-CN" sz="2800">
              <a:solidFill>
                <a:schemeClr val="tx1"/>
              </a:solidFill>
            </a:endParaRPr>
          </a:p>
        </p:txBody>
      </p:sp>
      <p:sp>
        <p:nvSpPr>
          <p:cNvPr id="32772" name="WordArt 7"/>
          <p:cNvSpPr>
            <a:spLocks noChangeArrowheads="1" noChangeShapeType="1" noTextEdit="1"/>
          </p:cNvSpPr>
          <p:nvPr/>
        </p:nvSpPr>
        <p:spPr bwMode="auto">
          <a:xfrm>
            <a:off x="29718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kWayMerge</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Tree>
    <p:extLst>
      <p:ext uri="{BB962C8B-B14F-4D97-AF65-F5344CB8AC3E}">
        <p14:creationId xmlns:p14="http://schemas.microsoft.com/office/powerpoint/2010/main" val="18134804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8">
                                            <p:txEl>
                                              <p:pRg st="0" end="0"/>
                                            </p:txEl>
                                          </p:spTgt>
                                        </p:tgtEl>
                                        <p:attrNameLst>
                                          <p:attrName>style.visibility</p:attrName>
                                        </p:attrNameLst>
                                      </p:cBhvr>
                                      <p:to>
                                        <p:strVal val="visible"/>
                                      </p:to>
                                    </p:set>
                                    <p:anim calcmode="lin" valueType="num">
                                      <p:cBhvr additive="base">
                                        <p:cTn id="7" dur="500" fill="hold"/>
                                        <p:tgtEl>
                                          <p:spTgt spid="3614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8">
                                            <p:txEl>
                                              <p:pRg st="1" end="1"/>
                                            </p:txEl>
                                          </p:spTgt>
                                        </p:tgtEl>
                                        <p:attrNameLst>
                                          <p:attrName>style.visibility</p:attrName>
                                        </p:attrNameLst>
                                      </p:cBhvr>
                                      <p:to>
                                        <p:strVal val="visible"/>
                                      </p:to>
                                    </p:set>
                                    <p:anim calcmode="lin" valueType="num">
                                      <p:cBhvr additive="base">
                                        <p:cTn id="13" dur="500" fill="hold"/>
                                        <p:tgtEl>
                                          <p:spTgt spid="3614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8">
                                            <p:txEl>
                                              <p:pRg st="2" end="2"/>
                                            </p:txEl>
                                          </p:spTgt>
                                        </p:tgtEl>
                                        <p:attrNameLst>
                                          <p:attrName>style.visibility</p:attrName>
                                        </p:attrNameLst>
                                      </p:cBhvr>
                                      <p:to>
                                        <p:strVal val="visible"/>
                                      </p:to>
                                    </p:set>
                                    <p:anim calcmode="lin" valueType="num">
                                      <p:cBhvr additive="base">
                                        <p:cTn id="19" dur="500" fill="hold"/>
                                        <p:tgtEl>
                                          <p:spTgt spid="3614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8">
                                            <p:txEl>
                                              <p:pRg st="3" end="3"/>
                                            </p:txEl>
                                          </p:spTgt>
                                        </p:tgtEl>
                                        <p:attrNameLst>
                                          <p:attrName>style.visibility</p:attrName>
                                        </p:attrNameLst>
                                      </p:cBhvr>
                                      <p:to>
                                        <p:strVal val="visible"/>
                                      </p:to>
                                    </p:set>
                                    <p:anim calcmode="lin" valueType="num">
                                      <p:cBhvr additive="base">
                                        <p:cTn id="25" dur="500" fill="hold"/>
                                        <p:tgtEl>
                                          <p:spTgt spid="3614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8" grpId="0" build="p" bldLvl="2"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304800" y="2590800"/>
            <a:ext cx="8686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a:solidFill>
                  <a:schemeClr val="tx1"/>
                </a:solidFill>
              </a:rPr>
              <a:t>Suppose there is no free input buffer.</a:t>
            </a:r>
          </a:p>
          <a:p>
            <a:pPr>
              <a:lnSpc>
                <a:spcPct val="90000"/>
              </a:lnSpc>
              <a:spcBef>
                <a:spcPct val="20000"/>
              </a:spcBef>
              <a:buClr>
                <a:schemeClr val="tx2"/>
              </a:buClr>
              <a:buFontTx/>
              <a:buChar char="•"/>
            </a:pPr>
            <a:r>
              <a:rPr kumimoji="0" lang="en-US" altLang="zh-CN">
                <a:solidFill>
                  <a:schemeClr val="tx1"/>
                </a:solidFill>
              </a:rPr>
              <a:t>One analysis will show there are exactly </a:t>
            </a:r>
            <a:r>
              <a:rPr kumimoji="0" lang="en-US" altLang="zh-CN">
                <a:solidFill>
                  <a:schemeClr val="hlink"/>
                </a:solidFill>
              </a:rPr>
              <a:t>k + 1</a:t>
            </a:r>
            <a:r>
              <a:rPr kumimoji="0" lang="en-US" altLang="zh-CN">
                <a:solidFill>
                  <a:schemeClr val="tx1"/>
                </a:solidFill>
              </a:rPr>
              <a:t> buffer loads in memory (including newly read input buffer) at time of failure.</a:t>
            </a:r>
          </a:p>
          <a:p>
            <a:pPr>
              <a:lnSpc>
                <a:spcPct val="90000"/>
              </a:lnSpc>
              <a:spcBef>
                <a:spcPct val="20000"/>
              </a:spcBef>
              <a:buClr>
                <a:schemeClr val="tx2"/>
              </a:buClr>
              <a:buFontTx/>
              <a:buChar char="•"/>
            </a:pPr>
            <a:r>
              <a:rPr kumimoji="0" lang="en-US" altLang="zh-CN">
                <a:solidFill>
                  <a:schemeClr val="tx1"/>
                </a:solidFill>
              </a:rPr>
              <a:t>Another analysis will show there are </a:t>
            </a:r>
            <a:r>
              <a:rPr kumimoji="0" lang="en-US" altLang="zh-CN">
                <a:solidFill>
                  <a:schemeClr val="hlink"/>
                </a:solidFill>
              </a:rPr>
              <a:t>&gt; k + 1</a:t>
            </a:r>
            <a:r>
              <a:rPr kumimoji="0" lang="en-US" altLang="zh-CN">
                <a:solidFill>
                  <a:schemeClr val="tx1"/>
                </a:solidFill>
              </a:rPr>
              <a:t> buffer loads in memory at time of failure.</a:t>
            </a:r>
          </a:p>
          <a:p>
            <a:pPr>
              <a:lnSpc>
                <a:spcPct val="90000"/>
              </a:lnSpc>
              <a:spcBef>
                <a:spcPct val="20000"/>
              </a:spcBef>
              <a:buClr>
                <a:schemeClr val="tx2"/>
              </a:buClr>
              <a:buFontTx/>
              <a:buChar char="•"/>
            </a:pPr>
            <a:r>
              <a:rPr kumimoji="0" lang="en-US" altLang="zh-CN">
                <a:solidFill>
                  <a:schemeClr val="tx1"/>
                </a:solidFill>
              </a:rPr>
              <a:t>Note that at time of failure there is no buffer being read or written.</a:t>
            </a:r>
          </a:p>
          <a:p>
            <a:pPr>
              <a:lnSpc>
                <a:spcPct val="90000"/>
              </a:lnSpc>
              <a:spcBef>
                <a:spcPct val="20000"/>
              </a:spcBef>
              <a:buClr>
                <a:schemeClr val="tx2"/>
              </a:buClr>
            </a:pPr>
            <a:r>
              <a:rPr kumimoji="0" lang="en-US" altLang="zh-CN">
                <a:solidFill>
                  <a:schemeClr val="tx1"/>
                </a:solidFill>
              </a:rPr>
              <a:t> </a:t>
            </a:r>
          </a:p>
          <a:p>
            <a:pPr>
              <a:lnSpc>
                <a:spcPct val="90000"/>
              </a:lnSpc>
              <a:spcBef>
                <a:spcPct val="20000"/>
              </a:spcBef>
              <a:buClr>
                <a:schemeClr val="tx2"/>
              </a:buClr>
            </a:pPr>
            <a:endParaRPr kumimoji="0" lang="en-US" altLang="zh-CN">
              <a:solidFill>
                <a:schemeClr val="tx1"/>
              </a:solidFill>
            </a:endParaRPr>
          </a:p>
        </p:txBody>
      </p:sp>
      <p:grpSp>
        <p:nvGrpSpPr>
          <p:cNvPr id="33794" name="Group 3"/>
          <p:cNvGrpSpPr>
            <a:grpSpLocks/>
          </p:cNvGrpSpPr>
          <p:nvPr/>
        </p:nvGrpSpPr>
        <p:grpSpPr bwMode="auto">
          <a:xfrm>
            <a:off x="838200" y="990600"/>
            <a:ext cx="7848600" cy="1311275"/>
            <a:chOff x="624" y="2352"/>
            <a:chExt cx="4944" cy="826"/>
          </a:xfrm>
        </p:grpSpPr>
        <p:sp>
          <p:nvSpPr>
            <p:cNvPr id="33797" name="Rectangle 4"/>
            <p:cNvSpPr>
              <a:spLocks noChangeArrowheads="1"/>
            </p:cNvSpPr>
            <p:nvPr/>
          </p:nvSpPr>
          <p:spPr bwMode="auto">
            <a:xfrm>
              <a:off x="624" y="2640"/>
              <a:ext cx="3600" cy="288"/>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3798" name="Text Box 5"/>
            <p:cNvSpPr txBox="1">
              <a:spLocks noChangeArrowheads="1"/>
            </p:cNvSpPr>
            <p:nvPr/>
          </p:nvSpPr>
          <p:spPr bwMode="auto">
            <a:xfrm>
              <a:off x="4320" y="2352"/>
              <a:ext cx="1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free input buffer to read into.</a:t>
              </a:r>
            </a:p>
          </p:txBody>
        </p:sp>
      </p:grpSp>
      <p:sp>
        <p:nvSpPr>
          <p:cNvPr id="33795" name="WordArt 6"/>
          <p:cNvSpPr>
            <a:spLocks noChangeArrowheads="1" noChangeShapeType="1" noTextEdit="1"/>
          </p:cNvSpPr>
          <p:nvPr/>
        </p:nvSpPr>
        <p:spPr bwMode="auto">
          <a:xfrm>
            <a:off x="32004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Merge k Runs</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
        <p:nvSpPr>
          <p:cNvPr id="33796" name="Rectangle 7"/>
          <p:cNvSpPr>
            <a:spLocks noChangeArrowheads="1"/>
          </p:cNvSpPr>
          <p:nvPr/>
        </p:nvSpPr>
        <p:spPr bwMode="auto">
          <a:xfrm>
            <a:off x="914400" y="1447800"/>
            <a:ext cx="5600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pPr>
            <a:r>
              <a:rPr kumimoji="0" lang="en-US" altLang="zh-CN" sz="2800">
                <a:solidFill>
                  <a:schemeClr val="tx1"/>
                </a:solidFill>
              </a:rPr>
              <a:t>initiate read of next block for this run;</a:t>
            </a:r>
          </a:p>
        </p:txBody>
      </p:sp>
    </p:spTree>
    <p:extLst>
      <p:ext uri="{BB962C8B-B14F-4D97-AF65-F5344CB8AC3E}">
        <p14:creationId xmlns:p14="http://schemas.microsoft.com/office/powerpoint/2010/main" val="66789311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8">
                                            <p:txEl>
                                              <p:pRg st="0" end="0"/>
                                            </p:txEl>
                                          </p:spTgt>
                                        </p:tgtEl>
                                        <p:attrNameLst>
                                          <p:attrName>style.visibility</p:attrName>
                                        </p:attrNameLst>
                                      </p:cBhvr>
                                      <p:to>
                                        <p:strVal val="visible"/>
                                      </p:to>
                                    </p:set>
                                    <p:anim calcmode="lin" valueType="num">
                                      <p:cBhvr additive="base">
                                        <p:cTn id="7" dur="500" fill="hold"/>
                                        <p:tgtEl>
                                          <p:spTgt spid="3624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2498">
                                            <p:txEl>
                                              <p:pRg st="1" end="1"/>
                                            </p:txEl>
                                          </p:spTgt>
                                        </p:tgtEl>
                                        <p:attrNameLst>
                                          <p:attrName>style.visibility</p:attrName>
                                        </p:attrNameLst>
                                      </p:cBhvr>
                                      <p:to>
                                        <p:strVal val="visible"/>
                                      </p:to>
                                    </p:set>
                                    <p:anim calcmode="lin" valueType="num">
                                      <p:cBhvr additive="base">
                                        <p:cTn id="13" dur="500" fill="hold"/>
                                        <p:tgtEl>
                                          <p:spTgt spid="3624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24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2498">
                                            <p:txEl>
                                              <p:pRg st="2" end="2"/>
                                            </p:txEl>
                                          </p:spTgt>
                                        </p:tgtEl>
                                        <p:attrNameLst>
                                          <p:attrName>style.visibility</p:attrName>
                                        </p:attrNameLst>
                                      </p:cBhvr>
                                      <p:to>
                                        <p:strVal val="visible"/>
                                      </p:to>
                                    </p:set>
                                    <p:anim calcmode="lin" valueType="num">
                                      <p:cBhvr additive="base">
                                        <p:cTn id="19" dur="500" fill="hold"/>
                                        <p:tgtEl>
                                          <p:spTgt spid="3624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24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2498">
                                            <p:txEl>
                                              <p:pRg st="3" end="3"/>
                                            </p:txEl>
                                          </p:spTgt>
                                        </p:tgtEl>
                                        <p:attrNameLst>
                                          <p:attrName>style.visibility</p:attrName>
                                        </p:attrNameLst>
                                      </p:cBhvr>
                                      <p:to>
                                        <p:strVal val="visible"/>
                                      </p:to>
                                    </p:set>
                                    <p:anim calcmode="lin" valueType="num">
                                      <p:cBhvr additive="base">
                                        <p:cTn id="25" dur="500" fill="hold"/>
                                        <p:tgtEl>
                                          <p:spTgt spid="3624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24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2498">
                                            <p:txEl>
                                              <p:pRg st="4" end="4"/>
                                            </p:txEl>
                                          </p:spTgt>
                                        </p:tgtEl>
                                        <p:attrNameLst>
                                          <p:attrName>style.visibility</p:attrName>
                                        </p:attrNameLst>
                                      </p:cBhvr>
                                      <p:to>
                                        <p:strVal val="visible"/>
                                      </p:to>
                                    </p:set>
                                    <p:anim calcmode="lin" valueType="num">
                                      <p:cBhvr additive="base">
                                        <p:cTn id="31" dur="500" fill="hold"/>
                                        <p:tgtEl>
                                          <p:spTgt spid="3624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24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kumimoji="0" lang="en-US" altLang="zh-CN">
                <a:ea typeface="宋体" charset="-122"/>
              </a:rPr>
              <a:t>No Free Input Buffer</a:t>
            </a:r>
          </a:p>
        </p:txBody>
      </p:sp>
      <p:sp>
        <p:nvSpPr>
          <p:cNvPr id="363523" name="Rectangle 3"/>
          <p:cNvSpPr>
            <a:spLocks noGrp="1" noChangeArrowheads="1"/>
          </p:cNvSpPr>
          <p:nvPr>
            <p:ph type="body" idx="1"/>
          </p:nvPr>
        </p:nvSpPr>
        <p:spPr>
          <a:xfrm>
            <a:off x="304800" y="990600"/>
            <a:ext cx="8382000" cy="4953000"/>
          </a:xfrm>
        </p:spPr>
        <p:txBody>
          <a:bodyPr/>
          <a:lstStyle/>
          <a:p>
            <a:pPr>
              <a:lnSpc>
                <a:spcPct val="90000"/>
              </a:lnSpc>
              <a:buClr>
                <a:schemeClr val="tx1"/>
              </a:buClr>
              <a:buFontTx/>
              <a:buNone/>
            </a:pPr>
            <a:r>
              <a:rPr kumimoji="0" lang="en-US" altLang="zh-CN">
                <a:solidFill>
                  <a:schemeClr val="bg1"/>
                </a:solidFill>
                <a:ea typeface="宋体" charset="-122"/>
              </a:rPr>
              <a:t>repeat</a:t>
            </a:r>
          </a:p>
          <a:p>
            <a:pPr>
              <a:lnSpc>
                <a:spcPct val="90000"/>
              </a:lnSpc>
              <a:buClr>
                <a:schemeClr val="tx1"/>
              </a:buClr>
              <a:buFontTx/>
              <a:buNone/>
            </a:pPr>
            <a:r>
              <a:rPr kumimoji="0" lang="en-US" altLang="zh-CN">
                <a:ea typeface="宋体" charset="-122"/>
              </a:rPr>
              <a:t>   </a:t>
            </a:r>
            <a:r>
              <a:rPr kumimoji="0" lang="en-US" altLang="zh-CN" sz="2800">
                <a:ea typeface="宋体" charset="-122"/>
              </a:rPr>
              <a:t>kWayMerge;</a:t>
            </a:r>
          </a:p>
          <a:p>
            <a:pPr>
              <a:lnSpc>
                <a:spcPct val="90000"/>
              </a:lnSpc>
              <a:buClr>
                <a:schemeClr val="tx1"/>
              </a:buClr>
              <a:buFontTx/>
              <a:buNone/>
            </a:pPr>
            <a:r>
              <a:rPr kumimoji="0" lang="en-US" altLang="zh-CN" sz="2800">
                <a:ea typeface="宋体" charset="-122"/>
              </a:rPr>
              <a:t>    wait for input/output to complete;</a:t>
            </a:r>
          </a:p>
          <a:p>
            <a:pPr>
              <a:lnSpc>
                <a:spcPct val="90000"/>
              </a:lnSpc>
              <a:buClr>
                <a:schemeClr val="tx1"/>
              </a:buClr>
              <a:buFontTx/>
              <a:buNone/>
            </a:pPr>
            <a:r>
              <a:rPr kumimoji="0" lang="en-US" altLang="zh-CN" sz="2800">
                <a:ea typeface="宋体" charset="-122"/>
              </a:rPr>
              <a:t>    add new input buffer (if any) to queue for its run;</a:t>
            </a:r>
          </a:p>
          <a:p>
            <a:pPr>
              <a:lnSpc>
                <a:spcPct val="90000"/>
              </a:lnSpc>
              <a:buClr>
                <a:schemeClr val="tx1"/>
              </a:buClr>
              <a:buFontTx/>
              <a:buNone/>
            </a:pPr>
            <a:r>
              <a:rPr kumimoji="0" lang="en-US" altLang="zh-CN" sz="2800">
                <a:ea typeface="宋体" charset="-122"/>
              </a:rPr>
              <a:t>    determine run that will exhaust first;</a:t>
            </a:r>
          </a:p>
          <a:p>
            <a:pPr>
              <a:lnSpc>
                <a:spcPct val="90000"/>
              </a:lnSpc>
              <a:buClr>
                <a:schemeClr val="tx1"/>
              </a:buClr>
              <a:buFontTx/>
              <a:buNone/>
            </a:pPr>
            <a:r>
              <a:rPr kumimoji="0" lang="en-US" altLang="zh-CN" sz="2800">
                <a:ea typeface="宋体" charset="-122"/>
              </a:rPr>
              <a:t>    </a:t>
            </a:r>
            <a:r>
              <a:rPr kumimoji="0" lang="en-US" altLang="zh-CN" sz="2800">
                <a:solidFill>
                  <a:schemeClr val="bg1"/>
                </a:solidFill>
                <a:ea typeface="宋体" charset="-122"/>
              </a:rPr>
              <a:t>if</a:t>
            </a:r>
            <a:r>
              <a:rPr kumimoji="0" lang="en-US" altLang="zh-CN" sz="2800">
                <a:ea typeface="宋体" charset="-122"/>
              </a:rPr>
              <a:t> (there is more input from this run)</a:t>
            </a:r>
          </a:p>
          <a:p>
            <a:pPr>
              <a:lnSpc>
                <a:spcPct val="90000"/>
              </a:lnSpc>
              <a:buClr>
                <a:schemeClr val="tx1"/>
              </a:buClr>
              <a:buFontTx/>
              <a:buNone/>
            </a:pPr>
            <a:r>
              <a:rPr kumimoji="0" lang="en-US" altLang="zh-CN" sz="2800">
                <a:ea typeface="宋体" charset="-122"/>
              </a:rPr>
              <a:t>        initiate read of next block for this run;</a:t>
            </a:r>
          </a:p>
          <a:p>
            <a:pPr>
              <a:lnSpc>
                <a:spcPct val="90000"/>
              </a:lnSpc>
              <a:buClr>
                <a:schemeClr val="tx1"/>
              </a:buClr>
              <a:buFontTx/>
              <a:buNone/>
            </a:pPr>
            <a:r>
              <a:rPr kumimoji="0" lang="en-US" altLang="zh-CN" sz="2800">
                <a:ea typeface="宋体" charset="-122"/>
              </a:rPr>
              <a:t>    initiate write of active output buffer;</a:t>
            </a:r>
          </a:p>
          <a:p>
            <a:pPr>
              <a:lnSpc>
                <a:spcPct val="90000"/>
              </a:lnSpc>
              <a:buClr>
                <a:schemeClr val="tx1"/>
              </a:buClr>
              <a:buFontTx/>
              <a:buNone/>
            </a:pPr>
            <a:r>
              <a:rPr kumimoji="0" lang="en-US" altLang="zh-CN" sz="2800">
                <a:ea typeface="宋体" charset="-122"/>
              </a:rPr>
              <a:t>    </a:t>
            </a:r>
            <a:r>
              <a:rPr kumimoji="0" lang="en-US" altLang="zh-CN" sz="2800">
                <a:solidFill>
                  <a:schemeClr val="hlink"/>
                </a:solidFill>
                <a:ea typeface="宋体" charset="-122"/>
              </a:rPr>
              <a:t>activeOutputBuffer = 1 – activeOutputBuffer;</a:t>
            </a:r>
          </a:p>
          <a:p>
            <a:pPr>
              <a:lnSpc>
                <a:spcPct val="90000"/>
              </a:lnSpc>
              <a:buClr>
                <a:schemeClr val="tx1"/>
              </a:buClr>
              <a:buFontTx/>
              <a:buNone/>
            </a:pPr>
            <a:r>
              <a:rPr kumimoji="0" lang="en-US" altLang="zh-CN">
                <a:solidFill>
                  <a:schemeClr val="bg1"/>
                </a:solidFill>
                <a:ea typeface="宋体" charset="-122"/>
              </a:rPr>
              <a:t>until</a:t>
            </a:r>
            <a:r>
              <a:rPr kumimoji="0" lang="en-US" altLang="zh-CN">
                <a:ea typeface="宋体" charset="-122"/>
              </a:rPr>
              <a:t> end-of-run key merged;</a:t>
            </a:r>
          </a:p>
          <a:p>
            <a:pPr>
              <a:lnSpc>
                <a:spcPct val="90000"/>
              </a:lnSpc>
              <a:buClr>
                <a:schemeClr val="tx1"/>
              </a:buClr>
              <a:buFontTx/>
              <a:buNone/>
            </a:pPr>
            <a:endParaRPr kumimoji="0" lang="en-US" altLang="zh-CN" sz="2800">
              <a:ea typeface="宋体" charset="-122"/>
            </a:endParaRPr>
          </a:p>
          <a:p>
            <a:pPr>
              <a:lnSpc>
                <a:spcPct val="90000"/>
              </a:lnSpc>
              <a:buClr>
                <a:schemeClr val="tx1"/>
              </a:buClr>
              <a:buFontTx/>
              <a:buNone/>
            </a:pPr>
            <a:endParaRPr kumimoji="0" lang="en-US" altLang="zh-CN" sz="2800">
              <a:ea typeface="宋体" charset="-122"/>
            </a:endParaRPr>
          </a:p>
        </p:txBody>
      </p:sp>
      <p:sp>
        <p:nvSpPr>
          <p:cNvPr id="363524" name="Rectangle 4"/>
          <p:cNvSpPr>
            <a:spLocks noChangeArrowheads="1"/>
          </p:cNvSpPr>
          <p:nvPr/>
        </p:nvSpPr>
        <p:spPr bwMode="auto">
          <a:xfrm>
            <a:off x="1219200" y="6096000"/>
            <a:ext cx="5827713" cy="4762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sz="2800">
                <a:solidFill>
                  <a:schemeClr val="tx1"/>
                </a:solidFill>
              </a:rPr>
              <a:t> Exactly </a:t>
            </a:r>
            <a:r>
              <a:rPr kumimoji="0" lang="en-US" altLang="zh-CN" sz="2800">
                <a:solidFill>
                  <a:schemeClr val="hlink"/>
                </a:solidFill>
              </a:rPr>
              <a:t>k + 1</a:t>
            </a:r>
            <a:r>
              <a:rPr kumimoji="0" lang="en-US" altLang="zh-CN" sz="2800">
                <a:solidFill>
                  <a:schemeClr val="tx1"/>
                </a:solidFill>
              </a:rPr>
              <a:t> buffer loads in memory.</a:t>
            </a:r>
          </a:p>
        </p:txBody>
      </p:sp>
      <p:sp>
        <p:nvSpPr>
          <p:cNvPr id="363525" name="Line 5"/>
          <p:cNvSpPr>
            <a:spLocks noChangeShapeType="1"/>
          </p:cNvSpPr>
          <p:nvPr/>
        </p:nvSpPr>
        <p:spPr bwMode="auto">
          <a:xfrm>
            <a:off x="6705600" y="4191000"/>
            <a:ext cx="1905000" cy="0"/>
          </a:xfrm>
          <a:prstGeom prst="line">
            <a:avLst/>
          </a:prstGeom>
          <a:noFill/>
          <a:ln w="76200">
            <a:solidFill>
              <a:schemeClr val="hlink"/>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0957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gtEl>
                                        <p:attrNameLst>
                                          <p:attrName>style.visibility</p:attrName>
                                        </p:attrNameLst>
                                      </p:cBhvr>
                                      <p:to>
                                        <p:strVal val="visible"/>
                                      </p:to>
                                    </p:set>
                                    <p:anim calcmode="lin" valueType="num">
                                      <p:cBhvr additive="base">
                                        <p:cTn id="7" dur="500" fill="hold"/>
                                        <p:tgtEl>
                                          <p:spTgt spid="363523"/>
                                        </p:tgtEl>
                                        <p:attrNameLst>
                                          <p:attrName>ppt_x</p:attrName>
                                        </p:attrNameLst>
                                      </p:cBhvr>
                                      <p:tavLst>
                                        <p:tav tm="0">
                                          <p:val>
                                            <p:strVal val="0-#ppt_w/2"/>
                                          </p:val>
                                        </p:tav>
                                        <p:tav tm="100000">
                                          <p:val>
                                            <p:strVal val="#ppt_x"/>
                                          </p:val>
                                        </p:tav>
                                      </p:tavLst>
                                    </p:anim>
                                    <p:anim calcmode="lin" valueType="num">
                                      <p:cBhvr additive="base">
                                        <p:cTn id="8" dur="500" fill="hold"/>
                                        <p:tgtEl>
                                          <p:spTgt spid="3635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352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3524"/>
                                        </p:tgtEl>
                                        <p:attrNameLst>
                                          <p:attrName>style.visibility</p:attrName>
                                        </p:attrNameLst>
                                      </p:cBhvr>
                                      <p:to>
                                        <p:strVal val="visible"/>
                                      </p:to>
                                    </p:set>
                                    <p:anim calcmode="lin" valueType="num">
                                      <p:cBhvr additive="base">
                                        <p:cTn id="17" dur="500" fill="hold"/>
                                        <p:tgtEl>
                                          <p:spTgt spid="363524"/>
                                        </p:tgtEl>
                                        <p:attrNameLst>
                                          <p:attrName>ppt_x</p:attrName>
                                        </p:attrNameLst>
                                      </p:cBhvr>
                                      <p:tavLst>
                                        <p:tav tm="0">
                                          <p:val>
                                            <p:strVal val="0-#ppt_w/2"/>
                                          </p:val>
                                        </p:tav>
                                        <p:tav tm="100000">
                                          <p:val>
                                            <p:strVal val="#ppt_x"/>
                                          </p:val>
                                        </p:tav>
                                      </p:tavLst>
                                    </p:anim>
                                    <p:anim calcmode="lin" valueType="num">
                                      <p:cBhvr additive="base">
                                        <p:cTn id="1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autoUpdateAnimBg="0"/>
      <p:bldP spid="363524" grpId="0" animBg="1" autoUpdateAnimBg="0"/>
      <p:bldP spid="36352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a:off x="228600" y="2362200"/>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buClr>
                <a:schemeClr val="tx2"/>
              </a:buClr>
              <a:buFontTx/>
              <a:buChar char="•"/>
            </a:pPr>
            <a:r>
              <a:rPr kumimoji="0" lang="en-US" altLang="zh-CN">
                <a:solidFill>
                  <a:schemeClr val="tx1"/>
                </a:solidFill>
              </a:rPr>
              <a:t>Alternative analysis of data in memory.</a:t>
            </a:r>
          </a:p>
          <a:p>
            <a:pPr lvl="1">
              <a:lnSpc>
                <a:spcPct val="90000"/>
              </a:lnSpc>
              <a:spcBef>
                <a:spcPct val="20000"/>
              </a:spcBef>
              <a:buClr>
                <a:schemeClr val="hlink"/>
              </a:buClr>
              <a:buFont typeface="Wingdings" charset="2"/>
              <a:buChar char="§"/>
            </a:pPr>
            <a:r>
              <a:rPr kumimoji="0" lang="en-US" altLang="zh-CN" sz="2800">
                <a:solidFill>
                  <a:schemeClr val="hlink"/>
                </a:solidFill>
              </a:rPr>
              <a:t>1</a:t>
            </a:r>
            <a:r>
              <a:rPr kumimoji="0" lang="en-US" altLang="zh-CN" sz="2800">
                <a:solidFill>
                  <a:schemeClr val="tx1"/>
                </a:solidFill>
              </a:rPr>
              <a:t> buffer load in the active output buffer.</a:t>
            </a:r>
          </a:p>
          <a:p>
            <a:pPr lvl="1">
              <a:lnSpc>
                <a:spcPct val="90000"/>
              </a:lnSpc>
              <a:spcBef>
                <a:spcPct val="20000"/>
              </a:spcBef>
              <a:buClr>
                <a:schemeClr val="hlink"/>
              </a:buClr>
              <a:buFont typeface="Wingdings" charset="2"/>
              <a:buChar char="§"/>
            </a:pPr>
            <a:r>
              <a:rPr kumimoji="0" lang="en-US" altLang="zh-CN" sz="2800">
                <a:solidFill>
                  <a:schemeClr val="hlink"/>
                </a:solidFill>
              </a:rPr>
              <a:t>1</a:t>
            </a:r>
            <a:r>
              <a:rPr kumimoji="0" lang="en-US" altLang="zh-CN" sz="2800">
                <a:solidFill>
                  <a:schemeClr val="tx1"/>
                </a:solidFill>
              </a:rPr>
              <a:t> input queue may have an empty first buffer. </a:t>
            </a:r>
          </a:p>
          <a:p>
            <a:pPr lvl="1">
              <a:lnSpc>
                <a:spcPct val="90000"/>
              </a:lnSpc>
              <a:spcBef>
                <a:spcPct val="20000"/>
              </a:spcBef>
              <a:buClr>
                <a:schemeClr val="hlink"/>
              </a:buClr>
              <a:buFont typeface="Wingdings" charset="2"/>
              <a:buChar char="§"/>
            </a:pPr>
            <a:r>
              <a:rPr kumimoji="0" lang="en-US" altLang="zh-CN" sz="2800">
                <a:solidFill>
                  <a:schemeClr val="tx1"/>
                </a:solidFill>
              </a:rPr>
              <a:t>Remaining</a:t>
            </a:r>
            <a:r>
              <a:rPr kumimoji="0" lang="en-US" altLang="zh-CN" sz="2800">
                <a:solidFill>
                  <a:schemeClr val="hlink"/>
                </a:solidFill>
              </a:rPr>
              <a:t> k – 1</a:t>
            </a:r>
            <a:r>
              <a:rPr kumimoji="0" lang="en-US" altLang="zh-CN" sz="2800">
                <a:solidFill>
                  <a:schemeClr val="tx1"/>
                </a:solidFill>
              </a:rPr>
              <a:t> input queues have a nonempty first buffer.</a:t>
            </a:r>
          </a:p>
          <a:p>
            <a:pPr lvl="1">
              <a:lnSpc>
                <a:spcPct val="90000"/>
              </a:lnSpc>
              <a:spcBef>
                <a:spcPct val="20000"/>
              </a:spcBef>
              <a:buClr>
                <a:schemeClr val="hlink"/>
              </a:buClr>
              <a:buFont typeface="Wingdings" charset="2"/>
              <a:buChar char="§"/>
            </a:pPr>
            <a:r>
              <a:rPr kumimoji="0" lang="en-US" altLang="zh-CN" sz="2800">
                <a:solidFill>
                  <a:schemeClr val="tx1"/>
                </a:solidFill>
              </a:rPr>
              <a:t>Remaining </a:t>
            </a:r>
            <a:r>
              <a:rPr kumimoji="0" lang="en-US" altLang="zh-CN" sz="2800">
                <a:solidFill>
                  <a:schemeClr val="hlink"/>
                </a:solidFill>
              </a:rPr>
              <a:t>k</a:t>
            </a:r>
            <a:r>
              <a:rPr kumimoji="0" lang="en-US" altLang="zh-CN" sz="2800">
                <a:solidFill>
                  <a:schemeClr val="tx1"/>
                </a:solidFill>
              </a:rPr>
              <a:t> input buffers must be in queues and full.</a:t>
            </a:r>
          </a:p>
          <a:p>
            <a:pPr lvl="1">
              <a:lnSpc>
                <a:spcPct val="90000"/>
              </a:lnSpc>
              <a:spcBef>
                <a:spcPct val="20000"/>
              </a:spcBef>
              <a:buClr>
                <a:schemeClr val="hlink"/>
              </a:buClr>
              <a:buFont typeface="Wingdings" charset="2"/>
              <a:buChar char="§"/>
            </a:pPr>
            <a:r>
              <a:rPr kumimoji="0" lang="en-US" altLang="zh-CN" sz="2800">
                <a:solidFill>
                  <a:schemeClr val="tx1"/>
                </a:solidFill>
              </a:rPr>
              <a:t>Since </a:t>
            </a:r>
            <a:r>
              <a:rPr kumimoji="0" lang="en-US" altLang="zh-CN" sz="2800">
                <a:solidFill>
                  <a:schemeClr val="hlink"/>
                </a:solidFill>
              </a:rPr>
              <a:t>k &gt; 1</a:t>
            </a:r>
            <a:r>
              <a:rPr kumimoji="0" lang="en-US" altLang="zh-CN" sz="2800">
                <a:solidFill>
                  <a:schemeClr val="tx1"/>
                </a:solidFill>
              </a:rPr>
              <a:t>, total data in memory is </a:t>
            </a:r>
            <a:r>
              <a:rPr kumimoji="0" lang="en-US" altLang="zh-CN" sz="2800">
                <a:solidFill>
                  <a:schemeClr val="hlink"/>
                </a:solidFill>
              </a:rPr>
              <a:t>&gt; k + 1</a:t>
            </a:r>
            <a:r>
              <a:rPr kumimoji="0" lang="en-US" altLang="zh-CN" sz="2800">
                <a:solidFill>
                  <a:schemeClr val="tx1"/>
                </a:solidFill>
              </a:rPr>
              <a:t> buffer loads.</a:t>
            </a:r>
          </a:p>
        </p:txBody>
      </p:sp>
      <p:grpSp>
        <p:nvGrpSpPr>
          <p:cNvPr id="36866" name="Group 3"/>
          <p:cNvGrpSpPr>
            <a:grpSpLocks/>
          </p:cNvGrpSpPr>
          <p:nvPr/>
        </p:nvGrpSpPr>
        <p:grpSpPr bwMode="auto">
          <a:xfrm>
            <a:off x="838200" y="990600"/>
            <a:ext cx="7848600" cy="1311275"/>
            <a:chOff x="624" y="2352"/>
            <a:chExt cx="4944" cy="826"/>
          </a:xfrm>
        </p:grpSpPr>
        <p:sp>
          <p:nvSpPr>
            <p:cNvPr id="36869" name="Rectangle 4"/>
            <p:cNvSpPr>
              <a:spLocks noChangeArrowheads="1"/>
            </p:cNvSpPr>
            <p:nvPr/>
          </p:nvSpPr>
          <p:spPr bwMode="auto">
            <a:xfrm>
              <a:off x="624" y="2640"/>
              <a:ext cx="3600" cy="288"/>
            </a:xfrm>
            <a:prstGeom prst="rect">
              <a:avLst/>
            </a:prstGeom>
            <a:noFill/>
            <a:ln w="762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endParaRPr kumimoji="0" lang="en-US" altLang="en-US"/>
            </a:p>
          </p:txBody>
        </p:sp>
        <p:sp>
          <p:nvSpPr>
            <p:cNvPr id="36870" name="Text Box 5"/>
            <p:cNvSpPr txBox="1">
              <a:spLocks noChangeArrowheads="1"/>
            </p:cNvSpPr>
            <p:nvPr/>
          </p:nvSpPr>
          <p:spPr bwMode="auto">
            <a:xfrm>
              <a:off x="4320" y="2352"/>
              <a:ext cx="1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spcBef>
                  <a:spcPct val="50000"/>
                </a:spcBef>
              </a:pPr>
              <a:r>
                <a:rPr kumimoji="0" lang="en-US" altLang="zh-CN" sz="2000">
                  <a:solidFill>
                    <a:schemeClr val="bg1"/>
                  </a:solidFill>
                  <a:latin typeface="FrnkGothITC Hv BT" charset="0"/>
                </a:rPr>
                <a:t>There may be no free input buffer to read into.</a:t>
              </a:r>
            </a:p>
          </p:txBody>
        </p:sp>
      </p:grpSp>
      <p:sp>
        <p:nvSpPr>
          <p:cNvPr id="36867" name="Rectangle 6"/>
          <p:cNvSpPr>
            <a:spLocks noChangeArrowheads="1"/>
          </p:cNvSpPr>
          <p:nvPr/>
        </p:nvSpPr>
        <p:spPr bwMode="auto">
          <a:xfrm>
            <a:off x="914400" y="1447800"/>
            <a:ext cx="5600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3200">
                <a:solidFill>
                  <a:srgbClr val="FFFF00"/>
                </a:solidFill>
                <a:latin typeface="Times New Roman" charset="0"/>
                <a:ea typeface="宋体" charset="-122"/>
              </a:defRPr>
            </a:lvl1pPr>
            <a:lvl2pPr marL="742950" indent="-285750">
              <a:defRPr kumimoji="1" sz="3200">
                <a:solidFill>
                  <a:srgbClr val="FFFF00"/>
                </a:solidFill>
                <a:latin typeface="Times New Roman" charset="0"/>
                <a:ea typeface="宋体" charset="-122"/>
              </a:defRPr>
            </a:lvl2pPr>
            <a:lvl3pPr marL="1143000" indent="-228600">
              <a:defRPr kumimoji="1" sz="3200">
                <a:solidFill>
                  <a:srgbClr val="FFFF00"/>
                </a:solidFill>
                <a:latin typeface="Times New Roman" charset="0"/>
                <a:ea typeface="宋体" charset="-122"/>
              </a:defRPr>
            </a:lvl3pPr>
            <a:lvl4pPr marL="1600200" indent="-228600">
              <a:defRPr kumimoji="1" sz="3200">
                <a:solidFill>
                  <a:srgbClr val="FFFF00"/>
                </a:solidFill>
                <a:latin typeface="Times New Roman" charset="0"/>
                <a:ea typeface="宋体" charset="-122"/>
              </a:defRPr>
            </a:lvl4pPr>
            <a:lvl5pPr marL="2057400" indent="-228600">
              <a:defRPr kumimoji="1" sz="3200">
                <a:solidFill>
                  <a:srgbClr val="FFFF00"/>
                </a:solidFill>
                <a:latin typeface="Times New Roman" charset="0"/>
                <a:ea typeface="宋体" charset="-122"/>
              </a:defRPr>
            </a:lvl5pPr>
            <a:lvl6pPr marL="2514600" indent="-228600" eaLnBrk="0" fontAlgn="base" hangingPunct="0">
              <a:spcBef>
                <a:spcPct val="0"/>
              </a:spcBef>
              <a:spcAft>
                <a:spcPct val="0"/>
              </a:spcAft>
              <a:defRPr kumimoji="1" sz="3200">
                <a:solidFill>
                  <a:srgbClr val="FFFF00"/>
                </a:solidFill>
                <a:latin typeface="Times New Roman" charset="0"/>
                <a:ea typeface="宋体" charset="-122"/>
              </a:defRPr>
            </a:lvl6pPr>
            <a:lvl7pPr marL="2971800" indent="-228600" eaLnBrk="0" fontAlgn="base" hangingPunct="0">
              <a:spcBef>
                <a:spcPct val="0"/>
              </a:spcBef>
              <a:spcAft>
                <a:spcPct val="0"/>
              </a:spcAft>
              <a:defRPr kumimoji="1" sz="3200">
                <a:solidFill>
                  <a:srgbClr val="FFFF00"/>
                </a:solidFill>
                <a:latin typeface="Times New Roman" charset="0"/>
                <a:ea typeface="宋体" charset="-122"/>
              </a:defRPr>
            </a:lvl7pPr>
            <a:lvl8pPr marL="3429000" indent="-228600" eaLnBrk="0" fontAlgn="base" hangingPunct="0">
              <a:spcBef>
                <a:spcPct val="0"/>
              </a:spcBef>
              <a:spcAft>
                <a:spcPct val="0"/>
              </a:spcAft>
              <a:defRPr kumimoji="1" sz="3200">
                <a:solidFill>
                  <a:srgbClr val="FFFF00"/>
                </a:solidFill>
                <a:latin typeface="Times New Roman" charset="0"/>
                <a:ea typeface="宋体" charset="-122"/>
              </a:defRPr>
            </a:lvl8pPr>
            <a:lvl9pPr marL="3886200" indent="-228600" eaLnBrk="0" fontAlgn="base" hangingPunct="0">
              <a:spcBef>
                <a:spcPct val="0"/>
              </a:spcBef>
              <a:spcAft>
                <a:spcPct val="0"/>
              </a:spcAft>
              <a:defRPr kumimoji="1" sz="3200">
                <a:solidFill>
                  <a:srgbClr val="FFFF00"/>
                </a:solidFill>
                <a:latin typeface="Times New Roman" charset="0"/>
                <a:ea typeface="宋体" charset="-122"/>
              </a:defRPr>
            </a:lvl9pPr>
          </a:lstStyle>
          <a:p>
            <a:pPr>
              <a:lnSpc>
                <a:spcPct val="90000"/>
              </a:lnSpc>
              <a:spcBef>
                <a:spcPct val="20000"/>
              </a:spcBef>
            </a:pPr>
            <a:r>
              <a:rPr kumimoji="0" lang="en-US" altLang="zh-CN" sz="2800">
                <a:solidFill>
                  <a:schemeClr val="tx1"/>
                </a:solidFill>
              </a:rPr>
              <a:t>initiate read of next block for this run;</a:t>
            </a:r>
          </a:p>
        </p:txBody>
      </p:sp>
      <p:sp>
        <p:nvSpPr>
          <p:cNvPr id="36868" name="WordArt 7"/>
          <p:cNvSpPr>
            <a:spLocks noChangeArrowheads="1" noChangeShapeType="1" noTextEdit="1"/>
          </p:cNvSpPr>
          <p:nvPr/>
        </p:nvSpPr>
        <p:spPr bwMode="auto">
          <a:xfrm>
            <a:off x="3200400" y="152400"/>
            <a:ext cx="2392363" cy="1143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rPr>
              <a:t>Merge k Runs</a:t>
            </a:r>
            <a:endParaRPr lang="zh-CN" altLang="en-US"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Impact" charset="0"/>
              <a:ea typeface="Impact" charset="0"/>
              <a:cs typeface="Impact" charset="0"/>
            </a:endParaRPr>
          </a:p>
        </p:txBody>
      </p:sp>
    </p:spTree>
    <p:extLst>
      <p:ext uri="{BB962C8B-B14F-4D97-AF65-F5344CB8AC3E}">
        <p14:creationId xmlns:p14="http://schemas.microsoft.com/office/powerpoint/2010/main" val="15058110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0">
                                            <p:txEl>
                                              <p:pRg st="0" end="0"/>
                                            </p:txEl>
                                          </p:spTgt>
                                        </p:tgtEl>
                                        <p:attrNameLst>
                                          <p:attrName>style.visibility</p:attrName>
                                        </p:attrNameLst>
                                      </p:cBhvr>
                                      <p:to>
                                        <p:strVal val="visible"/>
                                      </p:to>
                                    </p:set>
                                    <p:anim calcmode="lin" valueType="num">
                                      <p:cBhvr additive="base">
                                        <p:cTn id="7" dur="500" fill="hold"/>
                                        <p:tgtEl>
                                          <p:spTgt spid="3655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55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0">
                                            <p:txEl>
                                              <p:pRg st="1" end="1"/>
                                            </p:txEl>
                                          </p:spTgt>
                                        </p:tgtEl>
                                        <p:attrNameLst>
                                          <p:attrName>style.visibility</p:attrName>
                                        </p:attrNameLst>
                                      </p:cBhvr>
                                      <p:to>
                                        <p:strVal val="visible"/>
                                      </p:to>
                                    </p:set>
                                    <p:anim calcmode="lin" valueType="num">
                                      <p:cBhvr additive="base">
                                        <p:cTn id="13" dur="500" fill="hold"/>
                                        <p:tgtEl>
                                          <p:spTgt spid="3655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55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5570">
                                            <p:txEl>
                                              <p:pRg st="2" end="2"/>
                                            </p:txEl>
                                          </p:spTgt>
                                        </p:tgtEl>
                                        <p:attrNameLst>
                                          <p:attrName>style.visibility</p:attrName>
                                        </p:attrNameLst>
                                      </p:cBhvr>
                                      <p:to>
                                        <p:strVal val="visible"/>
                                      </p:to>
                                    </p:set>
                                    <p:anim calcmode="lin" valueType="num">
                                      <p:cBhvr additive="base">
                                        <p:cTn id="19" dur="500" fill="hold"/>
                                        <p:tgtEl>
                                          <p:spTgt spid="3655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55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5570">
                                            <p:txEl>
                                              <p:pRg st="3" end="3"/>
                                            </p:txEl>
                                          </p:spTgt>
                                        </p:tgtEl>
                                        <p:attrNameLst>
                                          <p:attrName>style.visibility</p:attrName>
                                        </p:attrNameLst>
                                      </p:cBhvr>
                                      <p:to>
                                        <p:strVal val="visible"/>
                                      </p:to>
                                    </p:set>
                                    <p:anim calcmode="lin" valueType="num">
                                      <p:cBhvr additive="base">
                                        <p:cTn id="25" dur="500" fill="hold"/>
                                        <p:tgtEl>
                                          <p:spTgt spid="36557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55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5570">
                                            <p:txEl>
                                              <p:pRg st="4" end="4"/>
                                            </p:txEl>
                                          </p:spTgt>
                                        </p:tgtEl>
                                        <p:attrNameLst>
                                          <p:attrName>style.visibility</p:attrName>
                                        </p:attrNameLst>
                                      </p:cBhvr>
                                      <p:to>
                                        <p:strVal val="visible"/>
                                      </p:to>
                                    </p:set>
                                    <p:anim calcmode="lin" valueType="num">
                                      <p:cBhvr additive="base">
                                        <p:cTn id="31" dur="500" fill="hold"/>
                                        <p:tgtEl>
                                          <p:spTgt spid="36557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55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5570">
                                            <p:txEl>
                                              <p:pRg st="5" end="5"/>
                                            </p:txEl>
                                          </p:spTgt>
                                        </p:tgtEl>
                                        <p:attrNameLst>
                                          <p:attrName>style.visibility</p:attrName>
                                        </p:attrNameLst>
                                      </p:cBhvr>
                                      <p:to>
                                        <p:strVal val="visible"/>
                                      </p:to>
                                    </p:set>
                                    <p:anim calcmode="lin" valueType="num">
                                      <p:cBhvr additive="base">
                                        <p:cTn id="37" dur="500" fill="hold"/>
                                        <p:tgtEl>
                                          <p:spTgt spid="36557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55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28600" y="152400"/>
            <a:ext cx="8686800" cy="1143000"/>
          </a:xfrm>
        </p:spPr>
        <p:txBody>
          <a:bodyPr/>
          <a:lstStyle/>
          <a:p>
            <a:r>
              <a:rPr kumimoji="0" lang="en-US" altLang="zh-CN">
                <a:ea typeface="宋体" charset="-122"/>
              </a:rPr>
              <a:t>Minimize Wait Time For I/O To Complete</a:t>
            </a:r>
          </a:p>
        </p:txBody>
      </p:sp>
      <p:sp>
        <p:nvSpPr>
          <p:cNvPr id="366595" name="Rectangle 3"/>
          <p:cNvSpPr>
            <a:spLocks noGrp="1" noChangeArrowheads="1"/>
          </p:cNvSpPr>
          <p:nvPr>
            <p:ph type="body" idx="1"/>
          </p:nvPr>
        </p:nvSpPr>
        <p:spPr/>
        <p:txBody>
          <a:bodyPr/>
          <a:lstStyle/>
          <a:p>
            <a:pPr>
              <a:buClr>
                <a:schemeClr val="tx1"/>
              </a:buClr>
              <a:buFontTx/>
              <a:buNone/>
            </a:pPr>
            <a:r>
              <a:rPr kumimoji="0" lang="en-US" altLang="zh-CN">
                <a:ea typeface="宋体" charset="-122"/>
              </a:rPr>
              <a:t>Time to fill an output buffer</a:t>
            </a:r>
          </a:p>
          <a:p>
            <a:pPr>
              <a:buClr>
                <a:schemeClr val="tx1"/>
              </a:buClr>
              <a:buFontTx/>
              <a:buNone/>
            </a:pPr>
            <a:r>
              <a:rPr kumimoji="0" lang="en-US" altLang="zh-CN">
                <a:ea typeface="宋体" charset="-122"/>
              </a:rPr>
              <a:t>~ time to read a buffer load</a:t>
            </a:r>
          </a:p>
          <a:p>
            <a:pPr>
              <a:buClr>
                <a:schemeClr val="tx1"/>
              </a:buClr>
              <a:buFontTx/>
              <a:buNone/>
            </a:pPr>
            <a:r>
              <a:rPr kumimoji="0" lang="en-US" altLang="zh-CN">
                <a:ea typeface="宋体" charset="-122"/>
              </a:rPr>
              <a:t>~ time to write a buffer load</a:t>
            </a:r>
          </a:p>
          <a:p>
            <a:pPr>
              <a:buClr>
                <a:schemeClr val="tx1"/>
              </a:buClr>
              <a:buFontTx/>
              <a:buNone/>
            </a:pPr>
            <a:endParaRPr kumimoji="0" lang="en-US" altLang="en-US">
              <a:ea typeface="宋体" charset="-122"/>
            </a:endParaRPr>
          </a:p>
        </p:txBody>
      </p:sp>
    </p:spTree>
    <p:extLst>
      <p:ext uri="{BB962C8B-B14F-4D97-AF65-F5344CB8AC3E}">
        <p14:creationId xmlns:p14="http://schemas.microsoft.com/office/powerpoint/2010/main" val="6147018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6595">
                                            <p:txEl>
                                              <p:pRg st="1" end="1"/>
                                            </p:txEl>
                                          </p:spTgt>
                                        </p:tgtEl>
                                        <p:attrNameLst>
                                          <p:attrName>style.visibility</p:attrName>
                                        </p:attrNameLst>
                                      </p:cBhvr>
                                      <p:to>
                                        <p:strVal val="visible"/>
                                      </p:to>
                                    </p:set>
                                    <p:anim calcmode="lin" valueType="num">
                                      <p:cBhvr additive="base">
                                        <p:cTn id="13" dur="500" fill="hold"/>
                                        <p:tgtEl>
                                          <p:spTgt spid="366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6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6595">
                                            <p:txEl>
                                              <p:pRg st="2" end="2"/>
                                            </p:txEl>
                                          </p:spTgt>
                                        </p:tgtEl>
                                        <p:attrNameLst>
                                          <p:attrName>style.visibility</p:attrName>
                                        </p:attrNameLst>
                                      </p:cBhvr>
                                      <p:to>
                                        <p:strVal val="visible"/>
                                      </p:to>
                                    </p:set>
                                    <p:anim calcmode="lin" valueType="num">
                                      <p:cBhvr additive="base">
                                        <p:cTn id="19" dur="500" fill="hold"/>
                                        <p:tgtEl>
                                          <p:spTgt spid="366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65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81000" y="152400"/>
            <a:ext cx="8077200" cy="1143000"/>
          </a:xfrm>
        </p:spPr>
        <p:txBody>
          <a:bodyPr/>
          <a:lstStyle/>
          <a:p>
            <a:r>
              <a:rPr kumimoji="0" lang="en-US" altLang="zh-CN">
                <a:ea typeface="宋体" charset="-122"/>
              </a:rPr>
              <a:t>Initializing For Next k-way Merge</a:t>
            </a:r>
          </a:p>
        </p:txBody>
      </p:sp>
      <p:sp>
        <p:nvSpPr>
          <p:cNvPr id="367619" name="Rectangle 3"/>
          <p:cNvSpPr>
            <a:spLocks noGrp="1" noChangeArrowheads="1"/>
          </p:cNvSpPr>
          <p:nvPr>
            <p:ph type="body" idx="1"/>
          </p:nvPr>
        </p:nvSpPr>
        <p:spPr>
          <a:xfrm>
            <a:off x="685800" y="1981200"/>
            <a:ext cx="8153400" cy="4114800"/>
          </a:xfrm>
        </p:spPr>
        <p:txBody>
          <a:bodyPr/>
          <a:lstStyle/>
          <a:p>
            <a:pPr>
              <a:buClr>
                <a:schemeClr val="tx1"/>
              </a:buClr>
              <a:buFontTx/>
              <a:buNone/>
            </a:pPr>
            <a:r>
              <a:rPr kumimoji="0" lang="en-US" altLang="zh-CN" sz="2800">
                <a:ea typeface="宋体" charset="-122"/>
              </a:rPr>
              <a:t>Change</a:t>
            </a:r>
          </a:p>
          <a:p>
            <a:pPr>
              <a:buClr>
                <a:schemeClr val="tx1"/>
              </a:buClr>
              <a:buFontTx/>
              <a:buNone/>
            </a:pPr>
            <a:r>
              <a:rPr kumimoji="0" lang="en-US" altLang="zh-CN" sz="2800">
                <a:solidFill>
                  <a:schemeClr val="bg1"/>
                </a:solidFill>
                <a:ea typeface="宋体" charset="-122"/>
              </a:rPr>
              <a:t>if</a:t>
            </a:r>
            <a:r>
              <a:rPr kumimoji="0" lang="en-US" altLang="zh-CN" sz="2800">
                <a:ea typeface="宋体" charset="-122"/>
              </a:rPr>
              <a:t> (there is more input from this run)</a:t>
            </a:r>
          </a:p>
          <a:p>
            <a:pPr>
              <a:buClr>
                <a:schemeClr val="tx1"/>
              </a:buClr>
              <a:buFontTx/>
              <a:buNone/>
            </a:pPr>
            <a:r>
              <a:rPr kumimoji="0" lang="en-US" altLang="zh-CN" sz="2800">
                <a:ea typeface="宋体" charset="-122"/>
              </a:rPr>
              <a:t>        initiate read of next block for this run;</a:t>
            </a:r>
          </a:p>
          <a:p>
            <a:pPr>
              <a:buClr>
                <a:schemeClr val="tx1"/>
              </a:buClr>
              <a:buFontTx/>
              <a:buNone/>
            </a:pPr>
            <a:r>
              <a:rPr kumimoji="0" lang="en-US" altLang="zh-CN" sz="2800">
                <a:ea typeface="宋体" charset="-122"/>
              </a:rPr>
              <a:t>to</a:t>
            </a:r>
          </a:p>
          <a:p>
            <a:pPr>
              <a:buClr>
                <a:schemeClr val="tx1"/>
              </a:buClr>
              <a:buFontTx/>
              <a:buNone/>
            </a:pPr>
            <a:r>
              <a:rPr kumimoji="0" lang="en-US" altLang="zh-CN" sz="2800">
                <a:solidFill>
                  <a:schemeClr val="bg1"/>
                </a:solidFill>
                <a:ea typeface="宋体" charset="-122"/>
              </a:rPr>
              <a:t>if</a:t>
            </a:r>
            <a:r>
              <a:rPr kumimoji="0" lang="en-US" altLang="zh-CN" sz="2800">
                <a:ea typeface="宋体" charset="-122"/>
              </a:rPr>
              <a:t> (there is more input from this run)</a:t>
            </a:r>
          </a:p>
          <a:p>
            <a:pPr>
              <a:buClr>
                <a:schemeClr val="tx1"/>
              </a:buClr>
              <a:buFontTx/>
              <a:buNone/>
            </a:pPr>
            <a:r>
              <a:rPr kumimoji="0" lang="en-US" altLang="zh-CN" sz="2800">
                <a:ea typeface="宋体" charset="-122"/>
              </a:rPr>
              <a:t>        initiate read of next block for this run;</a:t>
            </a:r>
          </a:p>
          <a:p>
            <a:pPr>
              <a:buClr>
                <a:schemeClr val="tx1"/>
              </a:buClr>
              <a:buFontTx/>
              <a:buNone/>
            </a:pPr>
            <a:r>
              <a:rPr kumimoji="0" lang="en-US" altLang="zh-CN" sz="2800">
                <a:solidFill>
                  <a:schemeClr val="bg1"/>
                </a:solidFill>
                <a:ea typeface="宋体" charset="-122"/>
              </a:rPr>
              <a:t>else</a:t>
            </a:r>
          </a:p>
          <a:p>
            <a:pPr>
              <a:buClr>
                <a:schemeClr val="tx1"/>
              </a:buClr>
              <a:buFontTx/>
              <a:buNone/>
            </a:pPr>
            <a:r>
              <a:rPr kumimoji="0" lang="en-US" altLang="zh-CN" sz="2800">
                <a:ea typeface="宋体" charset="-122"/>
              </a:rPr>
              <a:t>        initiate read of a block for the next k-way merge;</a:t>
            </a:r>
          </a:p>
          <a:p>
            <a:pPr>
              <a:buClr>
                <a:schemeClr val="tx1"/>
              </a:buClr>
              <a:buFontTx/>
              <a:buNone/>
            </a:pPr>
            <a:endParaRPr kumimoji="0" lang="en-US" altLang="zh-CN" sz="2800">
              <a:ea typeface="宋体" charset="-122"/>
            </a:endParaRPr>
          </a:p>
          <a:p>
            <a:pPr>
              <a:buClr>
                <a:schemeClr val="tx1"/>
              </a:buClr>
              <a:buFontTx/>
              <a:buNone/>
            </a:pPr>
            <a:endParaRPr kumimoji="0" lang="en-US" altLang="zh-CN">
              <a:ea typeface="宋体" charset="-122"/>
            </a:endParaRPr>
          </a:p>
        </p:txBody>
      </p:sp>
    </p:spTree>
    <p:extLst>
      <p:ext uri="{BB962C8B-B14F-4D97-AF65-F5344CB8AC3E}">
        <p14:creationId xmlns:p14="http://schemas.microsoft.com/office/powerpoint/2010/main" val="15879986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 calcmode="lin" valueType="num">
                                      <p:cBhvr additive="base">
                                        <p:cTn id="7" dur="500" fill="hold"/>
                                        <p:tgtEl>
                                          <p:spTgt spid="367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7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7619">
                                            <p:txEl>
                                              <p:pRg st="1" end="1"/>
                                            </p:txEl>
                                          </p:spTgt>
                                        </p:tgtEl>
                                        <p:attrNameLst>
                                          <p:attrName>style.visibility</p:attrName>
                                        </p:attrNameLst>
                                      </p:cBhvr>
                                      <p:to>
                                        <p:strVal val="visible"/>
                                      </p:to>
                                    </p:set>
                                    <p:anim calcmode="lin" valueType="num">
                                      <p:cBhvr additive="base">
                                        <p:cTn id="13" dur="500" fill="hold"/>
                                        <p:tgtEl>
                                          <p:spTgt spid="367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7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7619">
                                            <p:txEl>
                                              <p:pRg st="2" end="2"/>
                                            </p:txEl>
                                          </p:spTgt>
                                        </p:tgtEl>
                                        <p:attrNameLst>
                                          <p:attrName>style.visibility</p:attrName>
                                        </p:attrNameLst>
                                      </p:cBhvr>
                                      <p:to>
                                        <p:strVal val="visible"/>
                                      </p:to>
                                    </p:set>
                                    <p:anim calcmode="lin" valueType="num">
                                      <p:cBhvr additive="base">
                                        <p:cTn id="19" dur="500" fill="hold"/>
                                        <p:tgtEl>
                                          <p:spTgt spid="367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7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7619">
                                            <p:txEl>
                                              <p:pRg st="3" end="3"/>
                                            </p:txEl>
                                          </p:spTgt>
                                        </p:tgtEl>
                                        <p:attrNameLst>
                                          <p:attrName>style.visibility</p:attrName>
                                        </p:attrNameLst>
                                      </p:cBhvr>
                                      <p:to>
                                        <p:strVal val="visible"/>
                                      </p:to>
                                    </p:set>
                                    <p:anim calcmode="lin" valueType="num">
                                      <p:cBhvr additive="base">
                                        <p:cTn id="25" dur="500" fill="hold"/>
                                        <p:tgtEl>
                                          <p:spTgt spid="3676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7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7619">
                                            <p:txEl>
                                              <p:pRg st="4" end="4"/>
                                            </p:txEl>
                                          </p:spTgt>
                                        </p:tgtEl>
                                        <p:attrNameLst>
                                          <p:attrName>style.visibility</p:attrName>
                                        </p:attrNameLst>
                                      </p:cBhvr>
                                      <p:to>
                                        <p:strVal val="visible"/>
                                      </p:to>
                                    </p:set>
                                    <p:anim calcmode="lin" valueType="num">
                                      <p:cBhvr additive="base">
                                        <p:cTn id="31" dur="500" fill="hold"/>
                                        <p:tgtEl>
                                          <p:spTgt spid="3676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7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7619">
                                            <p:txEl>
                                              <p:pRg st="5" end="5"/>
                                            </p:txEl>
                                          </p:spTgt>
                                        </p:tgtEl>
                                        <p:attrNameLst>
                                          <p:attrName>style.visibility</p:attrName>
                                        </p:attrNameLst>
                                      </p:cBhvr>
                                      <p:to>
                                        <p:strVal val="visible"/>
                                      </p:to>
                                    </p:set>
                                    <p:anim calcmode="lin" valueType="num">
                                      <p:cBhvr additive="base">
                                        <p:cTn id="37" dur="500" fill="hold"/>
                                        <p:tgtEl>
                                          <p:spTgt spid="3676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7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7619">
                                            <p:txEl>
                                              <p:pRg st="6" end="6"/>
                                            </p:txEl>
                                          </p:spTgt>
                                        </p:tgtEl>
                                        <p:attrNameLst>
                                          <p:attrName>style.visibility</p:attrName>
                                        </p:attrNameLst>
                                      </p:cBhvr>
                                      <p:to>
                                        <p:strVal val="visible"/>
                                      </p:to>
                                    </p:set>
                                    <p:anim calcmode="lin" valueType="num">
                                      <p:cBhvr additive="base">
                                        <p:cTn id="43" dur="500" fill="hold"/>
                                        <p:tgtEl>
                                          <p:spTgt spid="3676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7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7619">
                                            <p:txEl>
                                              <p:pRg st="7" end="7"/>
                                            </p:txEl>
                                          </p:spTgt>
                                        </p:tgtEl>
                                        <p:attrNameLst>
                                          <p:attrName>style.visibility</p:attrName>
                                        </p:attrNameLst>
                                      </p:cBhvr>
                                      <p:to>
                                        <p:strVal val="visible"/>
                                      </p:to>
                                    </p:set>
                                    <p:anim calcmode="lin" valueType="num">
                                      <p:cBhvr additive="base">
                                        <p:cTn id="49" dur="500" fill="hold"/>
                                        <p:tgtEl>
                                          <p:spTgt spid="3676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76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p:bldLst>
  </p:timing>
</p:sld>
</file>

<file path=ppt/theme/theme1.xml><?xml version="1.0" encoding="utf-8"?>
<a:theme xmlns:a="http://schemas.openxmlformats.org/drawingml/2006/main"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FFFF00"/>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rgbClr val="FFFF00"/>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12748</TotalTime>
  <Words>5640</Words>
  <Application>Microsoft Macintosh PowerPoint</Application>
  <PresentationFormat>全屏显示(4:3)</PresentationFormat>
  <Paragraphs>1869</Paragraphs>
  <Slides>100</Slides>
  <Notes>48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100</vt:i4>
      </vt:variant>
    </vt:vector>
  </HeadingPairs>
  <TitlesOfParts>
    <vt:vector size="111" baseType="lpstr">
      <vt:lpstr>Arial Black</vt:lpstr>
      <vt:lpstr>FrnkGothITC Hv BT</vt:lpstr>
      <vt:lpstr>Goudy Old Style</vt:lpstr>
      <vt:lpstr>Impact</vt:lpstr>
      <vt:lpstr>Rockwell Extra Bold</vt:lpstr>
      <vt:lpstr>Times New Roman</vt:lpstr>
      <vt:lpstr>Wingdings</vt:lpstr>
      <vt:lpstr>宋体</vt:lpstr>
      <vt:lpstr>Arial</vt:lpstr>
      <vt:lpstr>Blank Presentation</vt:lpstr>
      <vt:lpstr>1_Blank Presentation</vt:lpstr>
      <vt:lpstr>Project 1</vt:lpstr>
      <vt:lpstr>External Sorting</vt:lpstr>
      <vt:lpstr>Small n But Large File</vt:lpstr>
      <vt:lpstr>Data Structures/Concepts</vt:lpstr>
      <vt:lpstr>External Sort Computer Model</vt:lpstr>
      <vt:lpstr>Disk Characteristics</vt:lpstr>
      <vt:lpstr>Traditional Internal Memory Model</vt:lpstr>
      <vt:lpstr>More Accurate Memory Model</vt:lpstr>
      <vt:lpstr>Phase 1</vt:lpstr>
      <vt:lpstr>Matrix Multiplication</vt:lpstr>
      <vt:lpstr>2D Array Representation In Java, C, and C++</vt:lpstr>
      <vt:lpstr>ijk Order</vt:lpstr>
      <vt:lpstr>ijk Analysis</vt:lpstr>
      <vt:lpstr>ikj Order</vt:lpstr>
      <vt:lpstr>ikj Analysis</vt:lpstr>
      <vt:lpstr>Warm up project</vt:lpstr>
      <vt:lpstr>Phase 2</vt:lpstr>
      <vt:lpstr>External Sort Methods</vt:lpstr>
      <vt:lpstr>Internal Quick Sort</vt:lpstr>
      <vt:lpstr>Internal Quick Sort</vt:lpstr>
      <vt:lpstr>Quick Sort – External Adaptation</vt:lpstr>
      <vt:lpstr>Quick Sort – External Adaptation</vt:lpstr>
      <vt:lpstr>Quick Sort – External Adaptation</vt:lpstr>
      <vt:lpstr>Double-ended Priority Queue: Interval Heaps</vt:lpstr>
      <vt:lpstr>Interval</vt:lpstr>
      <vt:lpstr>Example Interval Heap</vt:lpstr>
      <vt:lpstr>Example Interval Heap</vt:lpstr>
      <vt:lpstr>Insert An Element</vt:lpstr>
      <vt:lpstr>Another Insert</vt:lpstr>
      <vt:lpstr>Another Insert</vt:lpstr>
      <vt:lpstr>Another Insert</vt:lpstr>
      <vt:lpstr>Yet Another Insert</vt:lpstr>
      <vt:lpstr>After 82 Inserted</vt:lpstr>
      <vt:lpstr>One More Insert Example</vt:lpstr>
      <vt:lpstr>After 8 Is Inserted</vt:lpstr>
      <vt:lpstr>Remove Min Element</vt:lpstr>
      <vt:lpstr>Remove Min Element Example</vt:lpstr>
      <vt:lpstr>Remove Min Element Example</vt:lpstr>
      <vt:lpstr>Remove Min Element Example</vt:lpstr>
      <vt:lpstr>Remove Min Element Example</vt:lpstr>
      <vt:lpstr>Remove Min Element Example</vt:lpstr>
      <vt:lpstr>Initialize</vt:lpstr>
      <vt:lpstr>Hints</vt:lpstr>
      <vt:lpstr>Phase 3</vt:lpstr>
      <vt:lpstr>Internal Merge Sort Review</vt:lpstr>
      <vt:lpstr>External Merge Sort</vt:lpstr>
      <vt:lpstr>Run Generation</vt:lpstr>
      <vt:lpstr>Run Merging</vt:lpstr>
      <vt:lpstr>Merge 20 Runs</vt:lpstr>
      <vt:lpstr>Merge R1 and R2</vt:lpstr>
      <vt:lpstr>Phase 4</vt:lpstr>
      <vt:lpstr>Improve Run Generation</vt:lpstr>
      <vt:lpstr>Improve Run Generation</vt:lpstr>
      <vt:lpstr>Improve Run Generation</vt:lpstr>
      <vt:lpstr>New Strategy</vt:lpstr>
      <vt:lpstr>Steady State Operation</vt:lpstr>
      <vt:lpstr>Initialize</vt:lpstr>
      <vt:lpstr>Initialize</vt:lpstr>
      <vt:lpstr>Initialize</vt:lpstr>
      <vt:lpstr>Initialize</vt:lpstr>
      <vt:lpstr>Initialize</vt:lpstr>
      <vt:lpstr>Initialize</vt:lpstr>
      <vt:lpstr>Generate Run 1</vt:lpstr>
      <vt:lpstr>Generate Run 1</vt:lpstr>
      <vt:lpstr>Generate Run 1</vt:lpstr>
      <vt:lpstr>Generate Run 1</vt:lpstr>
      <vt:lpstr>PowerPoint 演示文稿</vt:lpstr>
      <vt:lpstr>Continue With Run 1</vt:lpstr>
      <vt:lpstr>Continue With Run 1</vt:lpstr>
      <vt:lpstr>Continue With Run 1</vt:lpstr>
      <vt:lpstr>Continue With Run 1</vt:lpstr>
      <vt:lpstr>PowerPoint 演示文稿</vt:lpstr>
      <vt:lpstr>Continue With Run 1</vt:lpstr>
      <vt:lpstr>Continue With Run 1</vt:lpstr>
      <vt:lpstr>Continue With Run 1</vt:lpstr>
      <vt:lpstr>PowerPoint 演示文稿</vt:lpstr>
      <vt:lpstr>Merging Runs Of Different Length</vt:lpstr>
      <vt:lpstr>Requirements</vt:lpstr>
      <vt:lpstr>Phase 5</vt:lpstr>
      <vt:lpstr>Improve Run Merging</vt:lpstr>
      <vt:lpstr>Improve Run Merging</vt:lpstr>
      <vt:lpstr>Steady State Operation</vt:lpstr>
      <vt:lpstr>Partitioning Of Memory</vt:lpstr>
      <vt:lpstr>Number Of Input Buffers</vt:lpstr>
      <vt:lpstr>Buffer Allocation       </vt:lpstr>
      <vt:lpstr>Buffer Layout</vt:lpstr>
      <vt:lpstr>Initialize To Merge k Runs</vt:lpstr>
      <vt:lpstr>The Method kWayMerge</vt:lpstr>
      <vt:lpstr>Merge k Runs</vt:lpstr>
      <vt:lpstr>What Can Go Wrong?</vt:lpstr>
      <vt:lpstr>What Can Go Wrong?</vt:lpstr>
      <vt:lpstr>PowerPoint 演示文稿</vt:lpstr>
      <vt:lpstr>No Next Buffer In Queue</vt:lpstr>
      <vt:lpstr>PowerPoint 演示文稿</vt:lpstr>
      <vt:lpstr>PowerPoint 演示文稿</vt:lpstr>
      <vt:lpstr>No Free Input Buffer</vt:lpstr>
      <vt:lpstr>PowerPoint 演示文稿</vt:lpstr>
      <vt:lpstr>Minimize Wait Time For I/O To Complete</vt:lpstr>
      <vt:lpstr>Initializing For Next k-way Merge</vt:lpstr>
      <vt:lpstr>Requirements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 Methods</dc:title>
  <dc:creator>Preferred Customer</dc:creator>
  <cp:lastModifiedBy>Microsoft Office 用户</cp:lastModifiedBy>
  <cp:revision>348</cp:revision>
  <cp:lastPrinted>2000-03-30T20:56:41Z</cp:lastPrinted>
  <dcterms:created xsi:type="dcterms:W3CDTF">1995-06-17T23:31:02Z</dcterms:created>
  <dcterms:modified xsi:type="dcterms:W3CDTF">2021-11-03T09:25:24Z</dcterms:modified>
</cp:coreProperties>
</file>