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EB3EED-F4FA-4005-B83A-4B7C8C3DE4F4}">
  <a:tblStyle styleId="{36EB3EED-F4FA-4005-B83A-4B7C8C3DE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36042e705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36042e70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36042e70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36042e70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e90f67098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e90f67098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36042e70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36042e70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36042e70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36042e70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36042e70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36042e70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36042e70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36042e70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36042e70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36042e70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992c7d4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992c7d4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8992c7d43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8992c7d43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e90f67098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e90f67098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992c7d43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992c7d43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992c7d43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8992c7d43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8992c7d43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8992c7d43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8992c7d43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8992c7d43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08083aca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08083aca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36042e70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36042e70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36042e7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36042e7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36042e70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36042e70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36042e70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36042e70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e97496e18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e97496e18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08083aca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08083aca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90f670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e90f670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huggingface.co/docs/peft/package_reference/lora#peft.LoraConfi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uggingface.co/datasets/SemEvalWorkshop/sem_eval_2014_task_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3550"/>
            <a:ext cx="8670600" cy="13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zh-TW" sz="3600"/>
              <a:t>Assignment 4: PEFT and Multi-output Learning</a:t>
            </a:r>
            <a:endParaRPr sz="3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387699"/>
            <a:ext cx="82221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2025 CGU Natural Language Processing and Applications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Ying-Jia Lin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90525" y="4324650"/>
            <a:ext cx="377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Date: 2025/05/05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超參數</a:t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900" y="2064700"/>
            <a:ext cx="6418200" cy="25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Load the dataset from Hugging Face</a:t>
            </a:r>
            <a:endParaRPr/>
          </a:p>
        </p:txBody>
      </p:sp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5558000" y="1876600"/>
            <a:ext cx="34389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You need </a:t>
            </a:r>
            <a:r>
              <a:rPr lang="zh-TW" sz="16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datasets==2.21.0</a:t>
            </a:r>
            <a:r>
              <a:rPr lang="zh-TW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to download </a:t>
            </a:r>
            <a:r>
              <a:rPr b="1" lang="zh-TW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sem_eval_2014_task_1</a:t>
            </a:r>
            <a:r>
              <a:rPr lang="zh-TW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from Hugging Face!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25" y="1115125"/>
            <a:ext cx="5204775" cy="31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3"/>
          <p:cNvSpPr/>
          <p:nvPr/>
        </p:nvSpPr>
        <p:spPr>
          <a:xfrm>
            <a:off x="938300" y="1719050"/>
            <a:ext cx="3780600" cy="479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5808300" y="3992900"/>
            <a:ext cx="29931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Observe the data instances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23"/>
          <p:cNvCxnSpPr/>
          <p:nvPr/>
        </p:nvCxnSpPr>
        <p:spPr>
          <a:xfrm rot="10800000">
            <a:off x="5558000" y="4170950"/>
            <a:ext cx="288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TODO1: </a:t>
            </a:r>
            <a:r>
              <a:rPr lang="zh-TW"/>
              <a:t>完成 collate_fn</a:t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027" y="2064700"/>
            <a:ext cx="7387951" cy="24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 DataLoader 把資料分成 batches</a:t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25" y="1905950"/>
            <a:ext cx="5242150" cy="30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訓練前準備</a:t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824" y="1953875"/>
            <a:ext cx="7314351" cy="29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TODO2: Construct your model</a:t>
            </a:r>
            <a:endParaRPr/>
          </a:p>
        </p:txBody>
      </p:sp>
      <p:sp>
        <p:nvSpPr>
          <p:cNvPr id="196" name="Google Shape;196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150" y="794875"/>
            <a:ext cx="5846797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LoRA</a:t>
            </a:r>
            <a:endParaRPr/>
          </a:p>
        </p:txBody>
      </p:sp>
      <p:sp>
        <p:nvSpPr>
          <p:cNvPr id="203" name="Google Shape;203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25" y="794850"/>
            <a:ext cx="7530452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TODO3: Finish the training loop</a:t>
            </a:r>
            <a:endParaRPr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1" name="Google Shape;21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375" y="810475"/>
            <a:ext cx="5417258" cy="4219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TODOs</a:t>
            </a:r>
            <a:endParaRPr/>
          </a:p>
        </p:txBody>
      </p:sp>
      <p:sp>
        <p:nvSpPr>
          <p:cNvPr id="217" name="Google Shape;217;p3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18" name="Google Shape;218;p30"/>
          <p:cNvGraphicFramePr/>
          <p:nvPr/>
        </p:nvGraphicFramePr>
        <p:xfrm>
          <a:off x="952500" y="213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{36EB3EED-F4FA-4005-B83A-4B7C8C3DE4F4}</a:tableStyleId>
              </a:tblPr>
              <a:tblGrid>
                <a:gridCol w="1171300"/>
                <a:gridCol w="6067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#TODO1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完成 collate_fn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#TODO2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2"/>
                          </a:solidFill>
                        </a:rPr>
                        <a:t>Construct your model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#TODO3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Finish the training loop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Scoring</a:t>
            </a:r>
            <a:endParaRPr/>
          </a:p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5" name="Google Shape;225;p31"/>
          <p:cNvSpPr txBox="1"/>
          <p:nvPr>
            <p:ph idx="4294967295" type="body"/>
          </p:nvPr>
        </p:nvSpPr>
        <p:spPr>
          <a:xfrm>
            <a:off x="460950" y="861150"/>
            <a:ext cx="8222100" cy="41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Coding work : </a:t>
            </a:r>
            <a:r>
              <a:rPr lang="zh-TW">
                <a:solidFill>
                  <a:srgbClr val="FF0000"/>
                </a:solidFill>
              </a:rPr>
              <a:t>45</a:t>
            </a:r>
            <a:r>
              <a:rPr lang="zh-TW">
                <a:solidFill>
                  <a:srgbClr val="FF0000"/>
                </a:solidFill>
              </a:rPr>
              <a:t>%</a:t>
            </a:r>
            <a:r>
              <a:rPr lang="zh-TW"/>
              <a:t> (15% for each of the three TODOs)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Baseline model performance (Accuracy) 0.70 on the validation set: </a:t>
            </a:r>
            <a:r>
              <a:rPr lang="zh-TW">
                <a:solidFill>
                  <a:srgbClr val="FF0000"/>
                </a:solidFill>
              </a:rPr>
              <a:t>10</a:t>
            </a:r>
            <a:r>
              <a:rPr lang="zh-TW">
                <a:solidFill>
                  <a:srgbClr val="FF0000"/>
                </a:solidFill>
              </a:rPr>
              <a:t>%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Report: </a:t>
            </a:r>
            <a:r>
              <a:rPr lang="zh-TW">
                <a:solidFill>
                  <a:srgbClr val="FF0000"/>
                </a:solidFill>
              </a:rPr>
              <a:t>55%</a:t>
            </a:r>
            <a:endParaRPr>
              <a:solidFill>
                <a:srgbClr val="FF0000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</a:t>
            </a:r>
            <a:r>
              <a:rPr b="1" lang="zh-TW"/>
              <a:t>簡要說明</a:t>
            </a:r>
            <a:r>
              <a:rPr lang="zh-TW"/>
              <a:t>你使用了哪些模型與超參數設定 (10%)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不一定要用 DeBERTa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請至少跑一次 LoRA 和一次沒用 LoRA 的訓練，並說明你的結果 (10%)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</a:t>
            </a:r>
            <a:r>
              <a:rPr b="1" lang="zh-TW"/>
              <a:t>詳細說明</a:t>
            </a:r>
            <a:r>
              <a:rPr lang="zh-TW"/>
              <a:t>你的 LoRA 設定 </a:t>
            </a:r>
            <a:r>
              <a:rPr lang="zh-TW"/>
              <a:t>(10%)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目前sample code的做法是模型一次學兩種任務，請讓你的模型一次只在一種任務上訓練，並說明你的結果 (10%)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請試著嘗試加入更多</a:t>
            </a:r>
            <a:r>
              <a:rPr b="1" lang="zh-TW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LoraConfig的參數</a:t>
            </a:r>
            <a:r>
              <a:rPr lang="zh-TW"/>
              <a:t>，並比較實驗結果差異 (10%)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… </a:t>
            </a:r>
            <a:r>
              <a:rPr b="1" lang="zh-TW">
                <a:solidFill>
                  <a:srgbClr val="FF0000"/>
                </a:solidFill>
              </a:rPr>
              <a:t>Anything that can strengthen your report. </a:t>
            </a:r>
            <a:r>
              <a:rPr lang="zh-TW">
                <a:solidFill>
                  <a:srgbClr val="FF0000"/>
                </a:solidFill>
              </a:rPr>
              <a:t>(5%)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作業4 </a:t>
            </a:r>
            <a:r>
              <a:rPr lang="zh-TW"/>
              <a:t>實作</a:t>
            </a:r>
            <a:r>
              <a:rPr lang="zh-TW"/>
              <a:t>目標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希望同學：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學會基於 Hugging Face 物件建立</a:t>
            </a:r>
            <a:r>
              <a:rPr lang="zh-TW">
                <a:solidFill>
                  <a:srgbClr val="FF0000"/>
                </a:solidFill>
              </a:rPr>
              <a:t>新的模型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學會</a:t>
            </a:r>
            <a:r>
              <a:rPr lang="zh-TW"/>
              <a:t>使用 </a:t>
            </a:r>
            <a:r>
              <a:rPr b="1" lang="zh-TW"/>
              <a:t>Hugging Face PEFT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複習 PyTorch Dataset 與訓練流程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禁止項目：使用 Trainer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Delivery policies: File formats</a:t>
            </a:r>
            <a:endParaRPr/>
          </a:p>
        </p:txBody>
      </p:sp>
      <p:sp>
        <p:nvSpPr>
          <p:cNvPr id="231" name="Google Shape;231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32" name="Google Shape;232;p32"/>
          <p:cNvSpPr txBox="1"/>
          <p:nvPr>
            <p:ph idx="4294967295" type="body"/>
          </p:nvPr>
        </p:nvSpPr>
        <p:spPr>
          <a:xfrm>
            <a:off x="460950" y="1257775"/>
            <a:ext cx="3911400" cy="32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Coding work: Python file (.py)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Download your script via Colab.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Package list: requirements.txt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E.g., torch==</a:t>
            </a:r>
            <a:r>
              <a:rPr lang="zh-TW"/>
              <a:t>2.4.0+cu124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Report: </a:t>
            </a:r>
            <a:r>
              <a:rPr lang="zh-TW"/>
              <a:t>Microsoft Word (.docx)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zh-TW">
                <a:solidFill>
                  <a:srgbClr val="FF0000"/>
                </a:solidFill>
              </a:rPr>
              <a:t>No other formats are allowed.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Zip the files above before uploading you assignment.</a:t>
            </a:r>
            <a:endParaRPr/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311" y="1205400"/>
            <a:ext cx="4257913" cy="316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Delivery policies: </a:t>
            </a:r>
            <a:r>
              <a:rPr lang="zh-TW"/>
              <a:t>Filenames</a:t>
            </a:r>
            <a:endParaRPr/>
          </a:p>
        </p:txBody>
      </p:sp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40" name="Google Shape;240;p33"/>
          <p:cNvGraphicFramePr/>
          <p:nvPr/>
        </p:nvGraphicFramePr>
        <p:xfrm>
          <a:off x="668000" y="2370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{36EB3EED-F4FA-4005-B83A-4B7C8C3DE4F4}</a:tableStyleId>
              </a:tblPr>
              <a:tblGrid>
                <a:gridCol w="1322800"/>
                <a:gridCol w="3212650"/>
                <a:gridCol w="3212650"/>
              </a:tblGrid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Filename rule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Filename 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Coding work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NLP_HW4_</a:t>
                      </a:r>
                      <a:r>
                        <a:rPr lang="zh-TW">
                          <a:solidFill>
                            <a:schemeClr val="accent2"/>
                          </a:solidFill>
                        </a:rPr>
                        <a:t>student_ID</a:t>
                      </a:r>
                      <a:r>
                        <a:rPr lang="zh-TW"/>
                        <a:t>.py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NLP_HW4_</a:t>
                      </a:r>
                      <a:r>
                        <a:rPr lang="zh-TW">
                          <a:solidFill>
                            <a:schemeClr val="accent2"/>
                          </a:solidFill>
                        </a:rPr>
                        <a:t>12345678</a:t>
                      </a:r>
                      <a:r>
                        <a:rPr lang="zh-TW"/>
                        <a:t>.py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Report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NLP_HW4_</a:t>
                      </a:r>
                      <a:r>
                        <a:rPr lang="zh-TW">
                          <a:solidFill>
                            <a:schemeClr val="accent2"/>
                          </a:solidFill>
                        </a:rPr>
                        <a:t>student_ID</a:t>
                      </a:r>
                      <a:r>
                        <a:rPr lang="zh-TW"/>
                        <a:t>.docx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NLP_HW4_</a:t>
                      </a:r>
                      <a:r>
                        <a:rPr lang="zh-TW">
                          <a:solidFill>
                            <a:schemeClr val="accent2"/>
                          </a:solidFill>
                        </a:rPr>
                        <a:t>12345678</a:t>
                      </a:r>
                      <a:r>
                        <a:rPr lang="zh-TW"/>
                        <a:t>.docx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Package list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requirements.txt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48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Zipped file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NLP_HW4_</a:t>
                      </a:r>
                      <a:r>
                        <a:rPr lang="zh-TW">
                          <a:solidFill>
                            <a:schemeClr val="accent2"/>
                          </a:solidFill>
                        </a:rPr>
                        <a:t>student_ID</a:t>
                      </a:r>
                      <a:r>
                        <a:rPr lang="zh-TW"/>
                        <a:t>.zip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NLP_HW4_</a:t>
                      </a:r>
                      <a:r>
                        <a:rPr lang="zh-TW">
                          <a:solidFill>
                            <a:schemeClr val="accent2"/>
                          </a:solidFill>
                        </a:rPr>
                        <a:t>12345678</a:t>
                      </a:r>
                      <a:r>
                        <a:rPr lang="zh-TW"/>
                        <a:t>.zip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33"/>
          <p:cNvSpPr/>
          <p:nvPr/>
        </p:nvSpPr>
        <p:spPr>
          <a:xfrm>
            <a:off x="550975" y="2972300"/>
            <a:ext cx="117000" cy="1032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2" name="Google Shape;242;p33"/>
          <p:cNvCxnSpPr>
            <a:stCxn id="241" idx="1"/>
          </p:cNvCxnSpPr>
          <p:nvPr/>
        </p:nvCxnSpPr>
        <p:spPr>
          <a:xfrm>
            <a:off x="550975" y="3488450"/>
            <a:ext cx="114600" cy="895500"/>
          </a:xfrm>
          <a:prstGeom prst="bentConnector4">
            <a:avLst>
              <a:gd fmla="val -207788" name="adj1"/>
              <a:gd fmla="val 9900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Delivery policies: Things You should include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471900" y="1919075"/>
            <a:ext cx="82221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your report:</a:t>
            </a:r>
            <a:endParaRPr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250" name="Google Shape;250;p34"/>
          <p:cNvGraphicFramePr/>
          <p:nvPr/>
        </p:nvGraphicFramePr>
        <p:xfrm>
          <a:off x="6305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{36EB3EED-F4FA-4005-B83A-4B7C8C3DE4F4}</a:tableStyleId>
              </a:tblPr>
              <a:tblGrid>
                <a:gridCol w="2099200"/>
                <a:gridCol w="2891875"/>
                <a:gridCol w="2891875"/>
              </a:tblGrid>
              <a:tr h="4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Example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4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Environment types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If Colab or Kubeflow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/>
                        <a:t>If local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Running environment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Colab or Kubeflow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System: Ubuntu 22.04,</a:t>
                      </a:r>
                      <a:br>
                        <a:rPr lang="zh-TW"/>
                      </a:br>
                      <a:r>
                        <a:rPr lang="zh-TW"/>
                        <a:t>CPU: </a:t>
                      </a:r>
                      <a:r>
                        <a:rPr lang="zh-TW"/>
                        <a:t>Ryzen 7-7800X3D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4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Python version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Colab or Kubeflow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Python 3.10.1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Delivery policies: Rules of coding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471900" y="1919075"/>
            <a:ext cx="8222100" cy="28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If you use ChatGPT or Generative AI, please </a:t>
            </a:r>
            <a:r>
              <a:rPr lang="zh-TW"/>
              <a:t>specify</a:t>
            </a:r>
            <a:r>
              <a:rPr lang="zh-TW"/>
              <a:t> your usage </a:t>
            </a:r>
            <a:r>
              <a:rPr b="1" lang="zh-TW"/>
              <a:t>both</a:t>
            </a:r>
            <a:r>
              <a:rPr lang="zh-TW"/>
              <a:t> in:</a:t>
            </a:r>
            <a:endParaRPr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zh-TW" sz="1800"/>
              <a:t>Code comments</a:t>
            </a:r>
            <a:endParaRPr b="1" sz="1800"/>
          </a:p>
          <a:p>
            <a:pPr indent="-33432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zh-TW" sz="1800"/>
              <a:t>Reports</a:t>
            </a:r>
            <a:endParaRPr b="1" sz="1800"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TW"/>
              <a:t>No plagiarism</a:t>
            </a:r>
            <a:r>
              <a:rPr lang="zh-TW"/>
              <a:t>. You should not copy and paste from your classmates.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Please provide links if you take the code from the Internet as reference.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/>
              <a:t>The following behaviors </a:t>
            </a:r>
            <a:r>
              <a:rPr lang="zh-TW">
                <a:solidFill>
                  <a:srgbClr val="FF0000"/>
                </a:solidFill>
              </a:rPr>
              <a:t>will cause loss in the score of the assignment</a:t>
            </a:r>
            <a:r>
              <a:rPr lang="zh-TW"/>
              <a:t>: </a:t>
            </a:r>
            <a:r>
              <a:rPr b="1" lang="zh-TW"/>
              <a:t>(1) U</a:t>
            </a:r>
            <a:r>
              <a:rPr b="1" lang="zh-TW"/>
              <a:t>sage with</a:t>
            </a:r>
            <a:r>
              <a:rPr b="1" lang="zh-TW"/>
              <a:t> </a:t>
            </a:r>
            <a:r>
              <a:rPr b="1" lang="zh-TW"/>
              <a:t>Generative AI without specifications (2) Internet sources without specifications (3) Plagiarism.</a:t>
            </a:r>
            <a:endParaRPr b="1"/>
          </a:p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Uploading the zipped file</a:t>
            </a:r>
            <a:endParaRPr/>
          </a:p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Please upload your file to </a:t>
            </a:r>
            <a:r>
              <a:rPr lang="zh-TW">
                <a:solidFill>
                  <a:srgbClr val="FF0000"/>
                </a:solidFill>
              </a:rPr>
              <a:t>Teams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will have three weeks to finish this assignment.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Deadline: </a:t>
            </a:r>
            <a:r>
              <a:rPr lang="zh-TW">
                <a:solidFill>
                  <a:srgbClr val="FF0000"/>
                </a:solidFill>
              </a:rPr>
              <a:t>2025/05/26 23:59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Feel free to ask questions</a:t>
            </a:r>
            <a:endParaRPr/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作業4 任務敘述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525700" y="1919075"/>
            <a:ext cx="7764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zh-TW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You are going to use the</a:t>
            </a:r>
            <a:r>
              <a:rPr b="1" lang="zh-TW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SemEval 2014 Task 1</a:t>
            </a:r>
            <a:r>
              <a:rPr lang="zh-TW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dataset, where each data point is associated with 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multiple labels</a:t>
            </a:r>
            <a:r>
              <a:rPr lang="zh-TW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Calibri"/>
              <a:buChar char="●"/>
            </a:pPr>
            <a:r>
              <a:rPr lang="zh-TW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Therefore</a:t>
            </a:r>
            <a:r>
              <a:rPr lang="zh-TW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, you will need to build a model for </a:t>
            </a:r>
            <a:r>
              <a:rPr lang="zh-TW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multi-output learning</a:t>
            </a:r>
            <a:r>
              <a:rPr lang="zh-TW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Multi-output Learning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1712550" y="4556825"/>
            <a:ext cx="57189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[1] Xu, Donna, et al. "Survey on multi-output learning." IEEE transactions on neural networks and learning systems 31.7 (2019): 2409-2429.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1410875" y="2797966"/>
            <a:ext cx="2321700" cy="57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Multi-output Learning</a:t>
            </a:r>
            <a:r>
              <a:rPr baseline="30000" lang="zh-TW">
                <a:latin typeface="Roboto"/>
                <a:ea typeface="Roboto"/>
                <a:cs typeface="Roboto"/>
                <a:sym typeface="Roboto"/>
              </a:rPr>
              <a:t>[1]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5044350" y="2797966"/>
            <a:ext cx="2321700" cy="57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Multi-task Learning</a:t>
            </a:r>
            <a:r>
              <a:rPr baseline="30000" lang="zh-TW">
                <a:latin typeface="Roboto"/>
                <a:ea typeface="Roboto"/>
                <a:cs typeface="Roboto"/>
                <a:sym typeface="Roboto"/>
              </a:rPr>
              <a:t>[1]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1596650" y="4180375"/>
            <a:ext cx="1950000" cy="2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data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rot="10800000">
            <a:off x="1985325" y="2409838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/>
          <p:nvPr/>
        </p:nvSpPr>
        <p:spPr>
          <a:xfrm>
            <a:off x="1380375" y="1935925"/>
            <a:ext cx="1127700" cy="36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Objective1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6"/>
          <p:cNvCxnSpPr/>
          <p:nvPr/>
        </p:nvCxnSpPr>
        <p:spPr>
          <a:xfrm rot="10800000">
            <a:off x="3135575" y="2409838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6"/>
          <p:cNvSpPr/>
          <p:nvPr/>
        </p:nvSpPr>
        <p:spPr>
          <a:xfrm>
            <a:off x="2571725" y="1935925"/>
            <a:ext cx="1127700" cy="36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Objective2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6"/>
          <p:cNvCxnSpPr/>
          <p:nvPr/>
        </p:nvCxnSpPr>
        <p:spPr>
          <a:xfrm rot="10800000">
            <a:off x="2571725" y="3474088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/>
          <p:nvPr/>
        </p:nvSpPr>
        <p:spPr>
          <a:xfrm>
            <a:off x="1596650" y="3803925"/>
            <a:ext cx="854400" cy="2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labels1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692400" y="3803925"/>
            <a:ext cx="854400" cy="2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labels2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 rot="10800000">
            <a:off x="5657325" y="3444938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6"/>
          <p:cNvSpPr/>
          <p:nvPr/>
        </p:nvSpPr>
        <p:spPr>
          <a:xfrm>
            <a:off x="5230125" y="3803925"/>
            <a:ext cx="854400" cy="2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labels1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325875" y="3803925"/>
            <a:ext cx="854400" cy="2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labels2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230125" y="4180375"/>
            <a:ext cx="854400" cy="2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data1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325875" y="4180375"/>
            <a:ext cx="854400" cy="28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data2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 rot="10800000">
            <a:off x="5657325" y="2409838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6"/>
          <p:cNvSpPr/>
          <p:nvPr/>
        </p:nvSpPr>
        <p:spPr>
          <a:xfrm>
            <a:off x="5045675" y="1935925"/>
            <a:ext cx="1127700" cy="36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Objective1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6800875" y="2409838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/>
          <p:nvPr/>
        </p:nvSpPr>
        <p:spPr>
          <a:xfrm>
            <a:off x="6237025" y="1935925"/>
            <a:ext cx="1127700" cy="36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Objective2</a:t>
            </a:r>
            <a:endParaRPr baseline="30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rot="10800000">
            <a:off x="6800875" y="3444938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examples (SemEval 2014)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639850" y="268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{36EB3EED-F4FA-4005-B83A-4B7C8C3DE4F4}</a:tableStyleId>
              </a:tblPr>
              <a:tblGrid>
                <a:gridCol w="2087775"/>
                <a:gridCol w="2113625"/>
                <a:gridCol w="1715350"/>
                <a:gridCol w="2088125"/>
              </a:tblGrid>
              <a:tr h="645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premise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hypothesis</a:t>
                      </a:r>
                      <a:endParaRPr sz="13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relatedness_score</a:t>
                      </a:r>
                      <a:endParaRPr sz="13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TW" sz="1300">
                          <a:solidFill>
                            <a:srgbClr val="43434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entailment_judgement</a:t>
                      </a:r>
                      <a:endParaRPr sz="1300">
                        <a:solidFill>
                          <a:srgbClr val="43434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/>
                </a:tc>
              </a:tr>
              <a:tr h="7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group of kids is playing in a yard and an old man is standing in the background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group of boys in a yard is playing and a man is standing in the background</a:t>
                      </a:r>
                      <a:endParaRPr sz="1000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4.5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8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5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man, a woman and two girls are walking on the beach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50">
                          <a:solidFill>
                            <a:srgbClr val="434343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group of people is on a beach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5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4.300000190734863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" name="Google Shape;118;p17"/>
          <p:cNvSpPr txBox="1"/>
          <p:nvPr/>
        </p:nvSpPr>
        <p:spPr>
          <a:xfrm>
            <a:off x="639850" y="1696175"/>
            <a:ext cx="1470600" cy="28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*Answer in red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841250" y="2193525"/>
            <a:ext cx="380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sub-task1                       sub-task2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regression                      3-class classification</a:t>
            </a: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57550" y="4781425"/>
            <a:ext cx="802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zh-TW" sz="800">
                <a:latin typeface="Roboto"/>
                <a:ea typeface="Roboto"/>
                <a:cs typeface="Roboto"/>
                <a:sym typeface="Roboto"/>
              </a:rPr>
              <a:t>[1] SemEval-2014 Task 1: Evaluation of Compositional Distributional Semantic Models on Full Sentences through Semantic Relatedness and Textual Entailment, SemEval 2014</a:t>
            </a:r>
            <a:endParaRPr sz="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841250" y="1818425"/>
            <a:ext cx="14118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Value: 1-5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460200" y="1573925"/>
            <a:ext cx="22338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'0': NEUTRAL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'1': ENTAILMENT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'2': CONTRADICTION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Dataset Introduction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471900" y="1919075"/>
            <a:ext cx="8344800" cy="27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*</a:t>
            </a:r>
            <a:r>
              <a:rPr lang="zh-TW" sz="1600" u="sng">
                <a:solidFill>
                  <a:schemeClr val="hlink"/>
                </a:solidFill>
                <a:hlinkClick r:id="rId3"/>
              </a:rPr>
              <a:t>SemEval 2014 Task1 dataset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Train split:  4500 </a:t>
            </a:r>
            <a:r>
              <a:rPr lang="zh-TW" sz="1600"/>
              <a:t>筆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Validation split: 500 筆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Test split: 4927 pieces</a:t>
            </a:r>
            <a:endParaRPr sz="1600"/>
          </a:p>
          <a:p>
            <a:pPr indent="-3302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Each data piece: A premise, a hypothesis, a relatedness_score, an entailment_judgement </a:t>
            </a:r>
            <a:endParaRPr sz="1600"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30" name="Google Shape;130;p18"/>
          <p:cNvSpPr txBox="1"/>
          <p:nvPr/>
        </p:nvSpPr>
        <p:spPr>
          <a:xfrm>
            <a:off x="557550" y="4781425"/>
            <a:ext cx="802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zh-TW" sz="800">
                <a:latin typeface="Roboto"/>
                <a:ea typeface="Roboto"/>
                <a:cs typeface="Roboto"/>
                <a:sym typeface="Roboto"/>
              </a:rPr>
              <a:t>[1] SemEval-2014 Task 1: Evaluation of Compositional Distributional Semantic Models on Full Sentences through Semantic Relatedness and Textual Entailment, SemEval 2014</a:t>
            </a:r>
            <a:endParaRPr sz="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(hints only)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4 code hints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1631850" y="4780975"/>
            <a:ext cx="57594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https://github.com/mcps5601/CGUNLP_2025_Spring/tree/main/Homework/HW4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300" y="771450"/>
            <a:ext cx="5821401" cy="385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Install required packages</a:t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713" y="1032675"/>
            <a:ext cx="6793665" cy="385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