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43"/>
  </p:notesMasterIdLst>
  <p:sldIdLst>
    <p:sldId id="256" r:id="rId2"/>
    <p:sldId id="261" r:id="rId3"/>
    <p:sldId id="297" r:id="rId4"/>
    <p:sldId id="298" r:id="rId5"/>
    <p:sldId id="299" r:id="rId6"/>
    <p:sldId id="296" r:id="rId7"/>
    <p:sldId id="267" r:id="rId8"/>
    <p:sldId id="270" r:id="rId9"/>
    <p:sldId id="268" r:id="rId10"/>
    <p:sldId id="271" r:id="rId11"/>
    <p:sldId id="269" r:id="rId12"/>
    <p:sldId id="283" r:id="rId13"/>
    <p:sldId id="291" r:id="rId14"/>
    <p:sldId id="265" r:id="rId15"/>
    <p:sldId id="264" r:id="rId16"/>
    <p:sldId id="272" r:id="rId17"/>
    <p:sldId id="273" r:id="rId18"/>
    <p:sldId id="275" r:id="rId19"/>
    <p:sldId id="285" r:id="rId20"/>
    <p:sldId id="287" r:id="rId21"/>
    <p:sldId id="286" r:id="rId22"/>
    <p:sldId id="289" r:id="rId23"/>
    <p:sldId id="277" r:id="rId24"/>
    <p:sldId id="293" r:id="rId25"/>
    <p:sldId id="292" r:id="rId26"/>
    <p:sldId id="294" r:id="rId27"/>
    <p:sldId id="295" r:id="rId28"/>
    <p:sldId id="301" r:id="rId29"/>
    <p:sldId id="300" r:id="rId30"/>
    <p:sldId id="278" r:id="rId31"/>
    <p:sldId id="280" r:id="rId32"/>
    <p:sldId id="302" r:id="rId33"/>
    <p:sldId id="309" r:id="rId34"/>
    <p:sldId id="308" r:id="rId35"/>
    <p:sldId id="281" r:id="rId36"/>
    <p:sldId id="263" r:id="rId37"/>
    <p:sldId id="305" r:id="rId38"/>
    <p:sldId id="306" r:id="rId39"/>
    <p:sldId id="307" r:id="rId40"/>
    <p:sldId id="310" r:id="rId41"/>
    <p:sldId id="27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153"/>
    <a:srgbClr val="D59330"/>
    <a:srgbClr val="987BD4"/>
    <a:srgbClr val="0084D4"/>
    <a:srgbClr val="D6324C"/>
    <a:srgbClr val="FF8AD8"/>
    <a:srgbClr val="841000"/>
    <a:srgbClr val="0063B0"/>
    <a:srgbClr val="D99A00"/>
    <a:srgbClr val="707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/>
    <p:restoredTop sz="94906"/>
  </p:normalViewPr>
  <p:slideViewPr>
    <p:cSldViewPr snapToGrid="0" snapToObjects="1">
      <p:cViewPr>
        <p:scale>
          <a:sx n="100" d="100"/>
          <a:sy n="100" d="100"/>
        </p:scale>
        <p:origin x="75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E4754-BACF-4B43-B1BA-54AC131BB0FD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A154C-DDDE-AE45-9D6E-15250EC3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4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SMPL (pronounced</a:t>
            </a:r>
            <a:r>
              <a:rPr lang="en-US" baseline="0" dirty="0" smtClean="0"/>
              <a:t> simple)</a:t>
            </a:r>
            <a:endParaRPr lang="en-US" dirty="0" smtClean="0"/>
          </a:p>
          <a:p>
            <a:r>
              <a:rPr lang="en-US" dirty="0" smtClean="0"/>
              <a:t>Black</a:t>
            </a:r>
            <a:r>
              <a:rPr lang="en-US" baseline="0" dirty="0" smtClean="0"/>
              <a:t> = encryption</a:t>
            </a:r>
          </a:p>
          <a:p>
            <a:r>
              <a:rPr lang="en-US" baseline="0" dirty="0" smtClean="0"/>
              <a:t>Colors = slice of parameters</a:t>
            </a:r>
          </a:p>
          <a:p>
            <a:r>
              <a:rPr lang="en-US" baseline="0" dirty="0" smtClean="0"/>
              <a:t>Triangle = connected neurons</a:t>
            </a:r>
          </a:p>
          <a:p>
            <a:r>
              <a:rPr lang="en-US" baseline="0" dirty="0" smtClean="0"/>
              <a:t>White = parameter space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Circle = gradient</a:t>
            </a:r>
          </a:p>
          <a:p>
            <a:r>
              <a:rPr lang="en-US" baseline="0" dirty="0" smtClean="0"/>
              <a:t>Size of circles = stochasticity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154C-DDDE-AE45-9D6E-15250EC393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1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154C-DDDE-AE45-9D6E-15250EC393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3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sharing only</a:t>
            </a:r>
            <a:r>
              <a:rPr lang="en-US" baseline="0" dirty="0" smtClean="0"/>
              <a:t> .1% of data generally increases accuracy according to experiments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154C-DDDE-AE45-9D6E-15250EC393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23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baseline="0" dirty="0" smtClean="0"/>
              <a:t> = mini-batch size</a:t>
            </a:r>
          </a:p>
          <a:p>
            <a:r>
              <a:rPr lang="en-US" baseline="0" dirty="0" smtClean="0"/>
              <a:t>SGD = sharing everything as with normal SGD instead of being selective</a:t>
            </a:r>
          </a:p>
          <a:p>
            <a:r>
              <a:rPr lang="en-US" baseline="0" dirty="0" smtClean="0"/>
              <a:t>In every case, SGD converges the fastest and attains the greatest accuracy</a:t>
            </a:r>
          </a:p>
          <a:p>
            <a:r>
              <a:rPr lang="en-US" baseline="0" dirty="0" smtClean="0"/>
              <a:t>As you share less, accuracy gets worse, as expected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154C-DDDE-AE45-9D6E-15250EC393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39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Motivational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154C-DDDE-AE45-9D6E-15250EC393E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9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Motivational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154C-DDDE-AE45-9D6E-15250EC393E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34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member gets the gradient and sends it to complete the protocol to ensure everyone received the gradient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154C-DDDE-AE45-9D6E-15250EC393E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18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member gets the gradient and sends it to complete the protocol to ensure everyone received the gradient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154C-DDDE-AE45-9D6E-15250EC393E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0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4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4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4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4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openai.com/adversarial-example-research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38" y="4684264"/>
            <a:ext cx="5079917" cy="904929"/>
          </a:xfrm>
        </p:spPr>
        <p:txBody>
          <a:bodyPr/>
          <a:lstStyle/>
          <a:p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Justin Chen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7</a:t>
            </a:r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.29.17</a:t>
            </a: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1457" name="Group 1456"/>
          <p:cNvGrpSpPr/>
          <p:nvPr/>
        </p:nvGrpSpPr>
        <p:grpSpPr>
          <a:xfrm>
            <a:off x="5410199" y="274445"/>
            <a:ext cx="1371600" cy="1332294"/>
            <a:chOff x="5410199" y="617069"/>
            <a:chExt cx="1371600" cy="1332294"/>
          </a:xfrm>
        </p:grpSpPr>
        <p:sp>
          <p:nvSpPr>
            <p:cNvPr id="8" name="Donut 7"/>
            <p:cNvSpPr>
              <a:spLocks noChangeAspect="1"/>
            </p:cNvSpPr>
            <p:nvPr/>
          </p:nvSpPr>
          <p:spPr>
            <a:xfrm>
              <a:off x="5410199" y="617069"/>
              <a:ext cx="1371600" cy="1332294"/>
            </a:xfrm>
            <a:prstGeom prst="donu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465663" y="669655"/>
              <a:ext cx="1138253" cy="1105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/>
          <p:cNvCxnSpPr>
            <a:endCxn id="8" idx="3"/>
          </p:cNvCxnSpPr>
          <p:nvPr/>
        </p:nvCxnSpPr>
        <p:spPr>
          <a:xfrm flipV="1">
            <a:off x="2998694" y="1411629"/>
            <a:ext cx="2612371" cy="21514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8" y="183138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Secure</a:t>
            </a:r>
            <a:r>
              <a:rPr lang="en-US" b="1" dirty="0" smtClean="0">
                <a:solidFill>
                  <a:srgbClr val="7074B5"/>
                </a:solidFill>
                <a:latin typeface="Avenir Light" charset="0"/>
                <a:ea typeface="Avenir Light" charset="0"/>
                <a:cs typeface="Avenir Light" charset="0"/>
              </a:rPr>
              <a:t/>
            </a:r>
            <a:br>
              <a:rPr lang="en-US" b="1" dirty="0" smtClean="0">
                <a:solidFill>
                  <a:srgbClr val="7074B5"/>
                </a:solidFill>
                <a:latin typeface="Avenir Light" charset="0"/>
                <a:ea typeface="Avenir Light" charset="0"/>
                <a:cs typeface="Avenir Light" charset="0"/>
              </a:rPr>
            </a:br>
            <a:r>
              <a:rPr lang="en-US" b="1" dirty="0" smtClean="0">
                <a:solidFill>
                  <a:srgbClr val="7074B5"/>
                </a:solidFill>
                <a:latin typeface="Avenir Light" charset="0"/>
                <a:ea typeface="Avenir Light" charset="0"/>
                <a:cs typeface="Avenir Light" charset="0"/>
              </a:rPr>
              <a:t>Multi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-</a:t>
            </a:r>
            <a:r>
              <a:rPr lang="en-US" b="1" dirty="0" smtClean="0">
                <a:solidFill>
                  <a:srgbClr val="828282"/>
                </a:solidFill>
                <a:latin typeface="Avenir Light" charset="0"/>
                <a:ea typeface="Avenir Light" charset="0"/>
                <a:cs typeface="Avenir Light" charset="0"/>
              </a:rPr>
              <a:t>Party</a:t>
            </a:r>
            <a:r>
              <a:rPr lang="en-US" b="1" dirty="0" smtClean="0">
                <a:solidFill>
                  <a:srgbClr val="841000"/>
                </a:solidFill>
                <a:latin typeface="Avenir Light" charset="0"/>
                <a:ea typeface="Avenir Light" charset="0"/>
                <a:cs typeface="Avenir Light" charset="0"/>
              </a:rPr>
              <a:t> </a:t>
            </a:r>
            <a:br>
              <a:rPr lang="en-US" b="1" dirty="0" smtClean="0">
                <a:solidFill>
                  <a:srgbClr val="841000"/>
                </a:solidFill>
                <a:latin typeface="Avenir Light" charset="0"/>
                <a:ea typeface="Avenir Light" charset="0"/>
                <a:cs typeface="Avenir Light" charset="0"/>
              </a:rPr>
            </a:br>
            <a:r>
              <a:rPr lang="en-US" b="1" dirty="0" smtClean="0">
                <a:solidFill>
                  <a:srgbClr val="71C2BB"/>
                </a:solidFill>
                <a:latin typeface="Avenir Light" charset="0"/>
                <a:ea typeface="Avenir Light" charset="0"/>
                <a:cs typeface="Avenir Light" charset="0"/>
              </a:rPr>
              <a:t>Learning</a:t>
            </a:r>
            <a:endParaRPr lang="en-US" b="1" dirty="0">
              <a:solidFill>
                <a:srgbClr val="71C2BB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cxnSp>
        <p:nvCxnSpPr>
          <p:cNvPr id="19" name="Straight Arrow Connector 18"/>
          <p:cNvCxnSpPr>
            <a:stCxn id="9" idx="5"/>
            <a:endCxn id="10" idx="1"/>
          </p:cNvCxnSpPr>
          <p:nvPr/>
        </p:nvCxnSpPr>
        <p:spPr>
          <a:xfrm>
            <a:off x="6437223" y="1270749"/>
            <a:ext cx="2525597" cy="22923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Donut 4"/>
          <p:cNvSpPr>
            <a:spLocks noChangeAspect="1"/>
          </p:cNvSpPr>
          <p:nvPr/>
        </p:nvSpPr>
        <p:spPr>
          <a:xfrm>
            <a:off x="1273753" y="3064184"/>
            <a:ext cx="2295994" cy="2292763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1521230" y="3292520"/>
            <a:ext cx="1951595" cy="19488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7" name="Group 1466"/>
          <p:cNvGrpSpPr/>
          <p:nvPr/>
        </p:nvGrpSpPr>
        <p:grpSpPr>
          <a:xfrm>
            <a:off x="1832576" y="3870345"/>
            <a:ext cx="1371600" cy="1371600"/>
            <a:chOff x="532908" y="3757829"/>
            <a:chExt cx="1371600" cy="1371600"/>
          </a:xfrm>
        </p:grpSpPr>
        <p:sp>
          <p:nvSpPr>
            <p:cNvPr id="1459" name="Oval 1458"/>
            <p:cNvSpPr/>
            <p:nvPr/>
          </p:nvSpPr>
          <p:spPr>
            <a:xfrm>
              <a:off x="532908" y="3757829"/>
              <a:ext cx="1371600" cy="1371600"/>
            </a:xfrm>
            <a:prstGeom prst="ellipse">
              <a:avLst/>
            </a:prstGeom>
            <a:solidFill>
              <a:srgbClr val="707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0" name="Oval 1459"/>
            <p:cNvSpPr/>
            <p:nvPr/>
          </p:nvSpPr>
          <p:spPr>
            <a:xfrm>
              <a:off x="581369" y="3838635"/>
              <a:ext cx="1280160" cy="1280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 flipV="1">
            <a:off x="3569747" y="4304695"/>
            <a:ext cx="5641488" cy="84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828909" y="3429213"/>
            <a:ext cx="914400" cy="914400"/>
            <a:chOff x="10352246" y="3537071"/>
            <a:chExt cx="1188720" cy="1188720"/>
          </a:xfrm>
        </p:grpSpPr>
        <p:sp>
          <p:nvSpPr>
            <p:cNvPr id="10" name="Donut 9"/>
            <p:cNvSpPr>
              <a:spLocks noChangeAspect="1"/>
            </p:cNvSpPr>
            <p:nvPr/>
          </p:nvSpPr>
          <p:spPr>
            <a:xfrm>
              <a:off x="10352246" y="3537071"/>
              <a:ext cx="1188720" cy="1188720"/>
            </a:xfrm>
            <a:prstGeom prst="donu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1468" name="Group 1467"/>
            <p:cNvGrpSpPr/>
            <p:nvPr/>
          </p:nvGrpSpPr>
          <p:grpSpPr>
            <a:xfrm>
              <a:off x="10489541" y="3586895"/>
              <a:ext cx="1005840" cy="1005840"/>
              <a:chOff x="10510511" y="3586895"/>
              <a:chExt cx="1005840" cy="1005840"/>
            </a:xfrm>
          </p:grpSpPr>
          <p:sp>
            <p:nvSpPr>
              <p:cNvPr id="1464" name="Oval 1463"/>
              <p:cNvSpPr/>
              <p:nvPr/>
            </p:nvSpPr>
            <p:spPr>
              <a:xfrm rot="18480093">
                <a:off x="10510511" y="3586895"/>
                <a:ext cx="1005840" cy="1005840"/>
              </a:xfrm>
              <a:prstGeom prst="ellipse">
                <a:avLst/>
              </a:prstGeom>
              <a:solidFill>
                <a:srgbClr val="71C2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5" name="Oval 1464"/>
              <p:cNvSpPr/>
              <p:nvPr/>
            </p:nvSpPr>
            <p:spPr>
              <a:xfrm rot="18480093">
                <a:off x="10524636" y="3624621"/>
                <a:ext cx="960120" cy="96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71" name="Group 1470"/>
          <p:cNvGrpSpPr/>
          <p:nvPr/>
        </p:nvGrpSpPr>
        <p:grpSpPr>
          <a:xfrm>
            <a:off x="5531869" y="426825"/>
            <a:ext cx="1005840" cy="1005840"/>
            <a:chOff x="5473880" y="342035"/>
            <a:chExt cx="1098604" cy="1097280"/>
          </a:xfrm>
        </p:grpSpPr>
        <p:sp>
          <p:nvSpPr>
            <p:cNvPr id="1469" name="Oval 1468"/>
            <p:cNvSpPr/>
            <p:nvPr/>
          </p:nvSpPr>
          <p:spPr>
            <a:xfrm rot="6274449">
              <a:off x="5474542" y="341373"/>
              <a:ext cx="1097280" cy="1098604"/>
            </a:xfrm>
            <a:prstGeom prst="ellipse">
              <a:avLst/>
            </a:prstGeom>
            <a:solidFill>
              <a:srgbClr val="82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0" name="Oval 1469"/>
            <p:cNvSpPr/>
            <p:nvPr/>
          </p:nvSpPr>
          <p:spPr>
            <a:xfrm rot="9566221">
              <a:off x="5509008" y="354068"/>
              <a:ext cx="1051560" cy="10515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797686" y="5617900"/>
            <a:ext cx="4600753" cy="873146"/>
            <a:chOff x="3767706" y="5630956"/>
            <a:chExt cx="4600753" cy="87314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l="33068" r="56048"/>
            <a:stretch/>
          </p:blipFill>
          <p:spPr>
            <a:xfrm>
              <a:off x="7569309" y="5630956"/>
              <a:ext cx="799150" cy="87314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7" t="6608" r="3518" b="9909"/>
            <a:stretch/>
          </p:blipFill>
          <p:spPr>
            <a:xfrm>
              <a:off x="5035431" y="5644012"/>
              <a:ext cx="2456972" cy="84703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706" y="5644011"/>
              <a:ext cx="1170520" cy="847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142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3" y="1690688"/>
            <a:ext cx="9781556" cy="5092531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0883" y="6611779"/>
            <a:ext cx="5836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https://s3-ap-south-1.amazonaws.com/</a:t>
            </a:r>
            <a:r>
              <a:rPr lang="en-US" sz="1000" dirty="0" err="1"/>
              <a:t>av</a:t>
            </a:r>
            <a:r>
              <a:rPr lang="en-US" sz="1000" dirty="0"/>
              <a:t>-blog-media/</a:t>
            </a:r>
            <a:r>
              <a:rPr lang="en-US" sz="1000" dirty="0" err="1"/>
              <a:t>wp</a:t>
            </a:r>
            <a:r>
              <a:rPr lang="en-US" sz="1000" dirty="0"/>
              <a:t>-content/uploads/2017/03/06100746/</a:t>
            </a:r>
            <a:r>
              <a:rPr lang="en-US" sz="1000" dirty="0" err="1"/>
              <a:t>grad.png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42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derivative of cost function </a:t>
            </a:r>
            <a:r>
              <a:rPr lang="en-US" dirty="0" err="1" smtClean="0"/>
              <a:t>w.r.t</a:t>
            </a:r>
            <a:r>
              <a:rPr lang="en-US" dirty="0" smtClean="0"/>
              <a:t>. parameters using Backpropagation</a:t>
            </a:r>
          </a:p>
          <a:p>
            <a:pPr lvl="1"/>
            <a:r>
              <a:rPr lang="en-US" dirty="0" smtClean="0"/>
              <a:t>Gradient (multi-dimensional vector of partial derivatives)</a:t>
            </a:r>
          </a:p>
          <a:p>
            <a:r>
              <a:rPr lang="en-US" dirty="0" smtClean="0"/>
              <a:t>Adjust weights in the network according to error signal</a:t>
            </a:r>
          </a:p>
          <a:p>
            <a:r>
              <a:rPr lang="en-US" dirty="0" smtClean="0"/>
              <a:t>Variations of GD: Batch GD, Stochastic GD, </a:t>
            </a:r>
            <a:r>
              <a:rPr lang="en-US" dirty="0" err="1" smtClean="0"/>
              <a:t>Adagrad</a:t>
            </a:r>
            <a:r>
              <a:rPr lang="en-US" dirty="0" smtClean="0"/>
              <a:t>, </a:t>
            </a:r>
            <a:r>
              <a:rPr lang="en-US" dirty="0" err="1" smtClean="0"/>
              <a:t>Adadelta</a:t>
            </a:r>
            <a:r>
              <a:rPr lang="en-US" dirty="0" smtClean="0"/>
              <a:t>, ADAM, </a:t>
            </a:r>
            <a:r>
              <a:rPr lang="en-US" dirty="0" err="1" smtClean="0"/>
              <a:t>Hogwild</a:t>
            </a:r>
            <a:r>
              <a:rPr lang="en-US" dirty="0" smtClean="0"/>
              <a:t>!, Downpour, Selective SGD, Decoupled Neural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Privacy-Preserving Deep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Shokri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Shmatikov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2015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can we share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to train deep models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revealing information?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6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Concealing information while leveraging ensemble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over data and inference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Access to trained model</a:t>
            </a:r>
          </a:p>
        </p:txBody>
      </p:sp>
    </p:spTree>
    <p:extLst>
      <p:ext uri="{BB962C8B-B14F-4D97-AF65-F5344CB8AC3E}">
        <p14:creationId xmlns:p14="http://schemas.microsoft.com/office/powerpoint/2010/main" val="11612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Selective SGD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Selective Stochastic Gradient Descent</a:t>
            </a:r>
          </a:p>
          <a:p>
            <a:r>
              <a:rPr lang="en-US" dirty="0" smtClean="0"/>
              <a:t>3 main observations: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Gradients update independently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Different points contribute to different parameters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feature contributes different amounts to different parameters</a:t>
            </a:r>
            <a:endParaRPr lang="en-US" dirty="0"/>
          </a:p>
          <a:p>
            <a:r>
              <a:rPr lang="en-US" dirty="0" smtClean="0"/>
              <a:t>1 to 2 orders of magnitude fewer parameters to update each iteration</a:t>
            </a:r>
          </a:p>
          <a:p>
            <a:r>
              <a:rPr lang="en-US" dirty="0" smtClean="0"/>
              <a:t>User can choose the gradients they share and take from other members</a:t>
            </a:r>
          </a:p>
          <a:p>
            <a:r>
              <a:rPr lang="en-US" dirty="0" smtClean="0"/>
              <a:t>Assumes at least 3 members</a:t>
            </a:r>
          </a:p>
        </p:txBody>
      </p:sp>
    </p:spTree>
    <p:extLst>
      <p:ext uri="{BB962C8B-B14F-4D97-AF65-F5344CB8AC3E}">
        <p14:creationId xmlns:p14="http://schemas.microsoft.com/office/powerpoint/2010/main" val="4796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Updates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40" r="52793"/>
          <a:stretch/>
        </p:blipFill>
        <p:spPr>
          <a:xfrm>
            <a:off x="7390483" y="1296538"/>
            <a:ext cx="3963317" cy="556146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54761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Pull </a:t>
            </a:r>
            <a:r>
              <a:rPr lang="en-US" dirty="0"/>
              <a:t>parameters:</a:t>
            </a:r>
          </a:p>
          <a:p>
            <a:pPr lvl="1"/>
            <a:r>
              <a:rPr lang="en-US" dirty="0"/>
              <a:t>Frequency, recency, or moving average,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Subset of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vector of changes </a:t>
            </a:r>
            <a:r>
              <a:rPr lang="en-US" sz="2600" dirty="0" smtClean="0"/>
              <a:t>△</a:t>
            </a:r>
            <a:r>
              <a:rPr lang="en-US" dirty="0" smtClean="0"/>
              <a:t>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parameters to share:</a:t>
            </a:r>
          </a:p>
          <a:p>
            <a:pPr lvl="1"/>
            <a:r>
              <a:rPr lang="en-US" dirty="0" smtClean="0"/>
              <a:t>Random or largest gradients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Push to global parameter server</a:t>
            </a:r>
          </a:p>
          <a:p>
            <a:pPr lvl="1"/>
            <a:r>
              <a:rPr lang="en-US" dirty="0"/>
              <a:t>Truncate </a:t>
            </a:r>
            <a:r>
              <a:rPr lang="en-US" sz="2200" dirty="0"/>
              <a:t>△</a:t>
            </a:r>
            <a:r>
              <a:rPr lang="en-US" dirty="0" smtClean="0"/>
              <a:t>w to </a:t>
            </a:r>
            <a:r>
              <a:rPr lang="en-US" dirty="0"/>
              <a:t>range [-𝛾, </a:t>
            </a:r>
            <a:r>
              <a:rPr lang="en-US" dirty="0" smtClean="0"/>
              <a:t>𝛾] to prevent information leakage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08497" y="4217538"/>
            <a:ext cx="53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08497" y="2440042"/>
            <a:ext cx="53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602116" y="704740"/>
            <a:ext cx="53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57870" y="704739"/>
            <a:ext cx="53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0837" y="4217538"/>
            <a:ext cx="53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11764483" y="6488668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15"/>
          <a:stretch/>
        </p:blipFill>
        <p:spPr>
          <a:xfrm>
            <a:off x="1270771" y="2086473"/>
            <a:ext cx="9650458" cy="316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Training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853" y="1438779"/>
            <a:ext cx="5428812" cy="5419221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54761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Asynchronous</a:t>
            </a:r>
          </a:p>
          <a:p>
            <a:r>
              <a:rPr lang="en-US" dirty="0"/>
              <a:t>P</a:t>
            </a:r>
            <a:r>
              <a:rPr lang="en-US" dirty="0" smtClean="0"/>
              <a:t>arameter server maintains a global copy of the model</a:t>
            </a:r>
          </a:p>
          <a:p>
            <a:r>
              <a:rPr lang="en-US" dirty="0" smtClean="0"/>
              <a:t>Sum gradients for a given parameter</a:t>
            </a:r>
          </a:p>
          <a:p>
            <a:r>
              <a:rPr lang="en-US" dirty="0" smtClean="0"/>
              <a:t>Implicitly assumes all networks are at similar points in parameter space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038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35137"/>
          </a:xfrm>
        </p:spPr>
        <p:txBody>
          <a:bodyPr>
            <a:normAutofit/>
          </a:bodyPr>
          <a:lstStyle/>
          <a:p>
            <a:r>
              <a:rPr lang="en-US" dirty="0" smtClean="0"/>
              <a:t>MNIST and SVHN datasets</a:t>
            </a:r>
          </a:p>
          <a:p>
            <a:r>
              <a:rPr lang="en-US" dirty="0" smtClean="0"/>
              <a:t>Baselines:</a:t>
            </a:r>
          </a:p>
          <a:p>
            <a:pPr lvl="1"/>
            <a:r>
              <a:rPr lang="en-US" dirty="0" smtClean="0"/>
              <a:t>Centralized SGD on entire dataset (combine all datasets)</a:t>
            </a:r>
          </a:p>
          <a:p>
            <a:pPr lvl="1"/>
            <a:r>
              <a:rPr lang="en-US" dirty="0" smtClean="0"/>
              <a:t>Standalone SGD (no collaboration)</a:t>
            </a:r>
          </a:p>
          <a:p>
            <a:r>
              <a:rPr lang="en-US" dirty="0" smtClean="0"/>
              <a:t>Parameter exchange protocols:</a:t>
            </a:r>
          </a:p>
          <a:p>
            <a:pPr lvl="1"/>
            <a:r>
              <a:rPr lang="en-US" dirty="0" smtClean="0"/>
              <a:t>Round robin, random order, asynchronous</a:t>
            </a:r>
          </a:p>
          <a:p>
            <a:r>
              <a:rPr lang="en-US" dirty="0" smtClean="0"/>
              <a:t>Parameter sharing policies:</a:t>
            </a:r>
          </a:p>
          <a:p>
            <a:pPr lvl="1"/>
            <a:r>
              <a:rPr lang="en-US" dirty="0" smtClean="0"/>
              <a:t>Largest values, random with threshold, most recent</a:t>
            </a:r>
          </a:p>
          <a:p>
            <a:r>
              <a:rPr lang="en-US" dirty="0" smtClean="0"/>
              <a:t>Varying </a:t>
            </a:r>
            <a:r>
              <a:rPr lang="en-US" dirty="0"/>
              <a:t>n</a:t>
            </a:r>
            <a:r>
              <a:rPr lang="en-US" dirty="0" smtClean="0"/>
              <a:t>umber of party members</a:t>
            </a:r>
          </a:p>
          <a:p>
            <a:r>
              <a:rPr lang="en-US" dirty="0"/>
              <a:t>F</a:t>
            </a:r>
            <a:r>
              <a:rPr lang="en-US" dirty="0" smtClean="0"/>
              <a:t>raction of shared parameters</a:t>
            </a:r>
          </a:p>
        </p:txBody>
      </p:sp>
    </p:spTree>
    <p:extLst>
      <p:ext uri="{BB962C8B-B14F-4D97-AF65-F5344CB8AC3E}">
        <p14:creationId xmlns:p14="http://schemas.microsoft.com/office/powerpoint/2010/main" val="2311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7631"/>
            <a:ext cx="4997424" cy="20750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7600"/>
            <a:ext cx="5010090" cy="2788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128" y="1387631"/>
            <a:ext cx="5071672" cy="505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Democratizing 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77380"/>
            <a:ext cx="10671176" cy="157844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Security, Privacy, and Machine Learning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2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1" y="1349947"/>
            <a:ext cx="10058400" cy="45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56" y="0"/>
            <a:ext cx="8251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0"/>
            <a:ext cx="7752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Vector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Differential Privacy technique for mitigating information leakage of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Gradient selection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Gradient values</a:t>
            </a:r>
          </a:p>
          <a:p>
            <a:r>
              <a:rPr lang="en-US" dirty="0" smtClean="0"/>
              <a:t>Random subset of gradients above threshold</a:t>
            </a:r>
          </a:p>
          <a:p>
            <a:r>
              <a:rPr lang="en-US" dirty="0" smtClean="0"/>
              <a:t>Mask selected gradients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differential privacy technique for encrypting data is adding random noise</a:t>
            </a:r>
          </a:p>
          <a:p>
            <a:r>
              <a:rPr lang="en-US" dirty="0" smtClean="0"/>
              <a:t>To determine original value by sampling multiple times and averaging</a:t>
            </a:r>
          </a:p>
          <a:p>
            <a:r>
              <a:rPr lang="en-US" dirty="0" smtClean="0"/>
              <a:t>Privacy budget limits number of queries allowed to prevent too much information from leaking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Random Subset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𝜖 total privacy budget for each epoch for each participant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/>
                  <a:t>Divide </a:t>
                </a:r>
                <a:r>
                  <a:rPr lang="en-US" dirty="0" smtClean="0"/>
                  <a:t>𝜖 into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parts, </a:t>
                </a:r>
                <a:r>
                  <a:rPr lang="en-US" i="1" dirty="0"/>
                  <a:t>c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sz="1600" dirty="0"/>
                  <a:t>△</a:t>
                </a:r>
                <a:r>
                  <a:rPr lang="en-US" i="1" dirty="0"/>
                  <a:t>w</a:t>
                </a:r>
                <a:r>
                  <a:rPr lang="en-US" dirty="0" smtClean="0"/>
                  <a:t>|</a:t>
                </a:r>
              </a:p>
              <a:p>
                <a:pPr lvl="1"/>
                <a:r>
                  <a:rPr lang="en-US" dirty="0" smtClean="0"/>
                  <a:t>Total number of gradients allowed to upload each epoch</a:t>
                </a:r>
              </a:p>
              <a:p>
                <a:r>
                  <a:rPr lang="en-US" dirty="0" smtClean="0"/>
                  <a:t>Each budget,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c</m:t>
                        </m:r>
                      </m:den>
                    </m:f>
                  </m:oMath>
                </a14:m>
                <a:r>
                  <a:rPr lang="en-US" dirty="0" smtClean="0"/>
                  <a:t> divided into 2 phases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Check if △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/>
                  <a:t> &gt;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𝜏</m:t>
                    </m:r>
                  </m:oMath>
                </a14:m>
                <a:r>
                  <a:rPr lang="en-US" dirty="0" smtClean="0"/>
                  <a:t>, noise not regenerated if false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Perturb values and upload gradient if true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𝜖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8</m:t>
                        </m:r>
                      </m:num>
                      <m:den>
                        <m:r>
                          <a:rPr lang="en-US">
                            <a:latin typeface="Cambria Math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/>
                  <a:t> 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𝜖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c</m:t>
                        </m:r>
                      </m:den>
                    </m:f>
                  </m:oMath>
                </a14:m>
                <a:r>
                  <a:rPr lang="en-US" dirty="0"/>
                  <a:t> spent on selection,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𝜖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/>
                  <a:t> on </a:t>
                </a:r>
                <a:r>
                  <a:rPr lang="en-US" dirty="0" smtClean="0"/>
                  <a:t>uploading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1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Perturb Values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Sensitivity parameter determines amount of noise to add, D = dataset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△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𝐷</m:t>
                          </m:r>
                          <m:r>
                            <a:rPr lang="en-US" b="0" i="1" dirty="0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charset="0"/>
                            </a:rPr>
                            <m:t>𝐷</m:t>
                          </m:r>
                          <m:r>
                            <a:rPr lang="en-US" b="0" i="1" dirty="0" smtClean="0">
                              <a:latin typeface="Cambria Math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Add Laplacian noise to gradient before upload</a:t>
                </a:r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sub>
                    </m:sSub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</m:oMath>
                </a14:m>
                <a:r>
                  <a:rPr lang="en-US" sz="3000" i="1" dirty="0" smtClean="0">
                    <a:latin typeface="Cambria Math" charset="0"/>
                    <a:ea typeface="Cambria Math" charset="0"/>
                    <a:cs typeface="Cambria Math" charset="0"/>
                  </a:rPr>
                  <a:t>Lap</a:t>
                </a:r>
                <a:r>
                  <a:rPr lang="en-US" sz="3000" dirty="0" smtClean="0">
                    <a:latin typeface="Cambria Math" charset="0"/>
                    <a:ea typeface="Cambria Math" charset="0"/>
                    <a:cs typeface="Cambria Math" charset="0"/>
                  </a:rPr>
                  <a:t>(2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3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sz="3000" b="0" i="1" smtClean="0">
                            <a:latin typeface="Cambria Math" charset="0"/>
                          </a:rPr>
                          <m:t>𝑐</m:t>
                        </m:r>
                        <m:r>
                          <m:rPr>
                            <m:nor/>
                          </m:rPr>
                          <a:rPr lang="en-US" sz="3000" dirty="0"/>
                          <m:t>△</m:t>
                        </m:r>
                        <m:r>
                          <a:rPr lang="en-US" sz="3000" b="0" i="1" smtClean="0">
                            <a:latin typeface="Cambria Math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3000" dirty="0"/>
                              <m:t>𝜖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000" dirty="0" smtClean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  <a:r>
                  <a:rPr lang="en-US" sz="3000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sz="3000" dirty="0" smtClean="0"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sz="3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sub>
                    </m:sSub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</m:oMath>
                </a14:m>
                <a:r>
                  <a:rPr lang="en-US" sz="3000" i="1" dirty="0" smtClean="0">
                    <a:latin typeface="Cambria Math" charset="0"/>
                    <a:ea typeface="Cambria Math" charset="0"/>
                    <a:cs typeface="Cambria Math" charset="0"/>
                  </a:rPr>
                  <a:t>Lap </a:t>
                </a:r>
                <a:r>
                  <a:rPr lang="en-US" sz="3000" dirty="0" smtClean="0"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3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charset="0"/>
                          </a:rPr>
                          <m:t>2</m:t>
                        </m:r>
                        <m:r>
                          <a:rPr lang="en-US" sz="3000" i="1">
                            <a:latin typeface="Cambria Math" charset="0"/>
                          </a:rPr>
                          <m:t>𝑐</m:t>
                        </m:r>
                        <m:r>
                          <m:rPr>
                            <m:nor/>
                          </m:rPr>
                          <a:rPr lang="en-US" sz="3000" dirty="0"/>
                          <m:t>△</m:t>
                        </m:r>
                        <m:r>
                          <a:rPr lang="en-US" sz="3000" i="1">
                            <a:latin typeface="Cambria Math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sz="3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3000" dirty="0"/>
                              <m:t>𝜖</m:t>
                            </m:r>
                          </m:e>
                          <m:sub>
                            <m:r>
                              <a:rPr lang="en-US" sz="30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</a:p>
              <a:p>
                <a:pPr marL="0" indent="0" algn="ctr">
                  <a:buNone/>
                </a:pPr>
                <a:endParaRPr lang="en-US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Perturb Values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Check condition for uploading: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𝑎𝑏𝑠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𝑏𝑜𝑢𝑛𝑑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△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en-US" i="1">
                          <a:latin typeface="Cambria Math" charset="0"/>
                        </a:rPr>
                        <m:t>𝜏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en-US" dirty="0"/>
                  <a:t>G</a:t>
                </a:r>
                <a:r>
                  <a:rPr lang="en-US" dirty="0" smtClean="0"/>
                  <a:t>enerate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</m:oMath>
                </a14:m>
                <a: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  <a:t>Lap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  <m:r>
                          <m:rPr>
                            <m:nor/>
                          </m:rPr>
                          <a:rPr lang="en-US" dirty="0"/>
                          <m:t>△</m:t>
                        </m:r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  <a:endParaRPr lang="en-US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en-US" dirty="0" smtClean="0">
                    <a:ea typeface="Cambria Math" charset="0"/>
                    <a:cs typeface="Cambria Math" charset="0"/>
                  </a:rPr>
                  <a:t>Upload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𝑏𝑜𝑢𝑛𝑑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△ </m:t>
                        </m:r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en-US" i="1" dirty="0">
                            <a:latin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dirty="0" smtClean="0">
                    <a:ea typeface="Cambria Math" charset="0"/>
                    <a:cs typeface="Cambria Math" charset="0"/>
                  </a:rPr>
                  <a:t> to server</a:t>
                </a:r>
              </a:p>
              <a:p>
                <a:pPr lvl="1"/>
                <a:r>
                  <a:rPr lang="en-US" dirty="0" smtClean="0">
                    <a:ea typeface="Cambria Math" charset="0"/>
                    <a:cs typeface="Cambria Math" charset="0"/>
                  </a:rPr>
                  <a:t>Subtract</a:t>
                </a:r>
                <a:r>
                  <a:rPr lang="bg-BG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𝜖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c</m:t>
                        </m:r>
                      </m:den>
                    </m:f>
                  </m:oMath>
                </a14:m>
                <a:r>
                  <a:rPr lang="en-US" dirty="0" smtClean="0">
                    <a:ea typeface="Cambria Math" charset="0"/>
                    <a:cs typeface="Cambria Math" charset="0"/>
                  </a:rPr>
                  <a:t> from budget</a:t>
                </a:r>
              </a:p>
              <a:p>
                <a:pPr lvl="1"/>
                <a:r>
                  <a:rPr lang="en-US" dirty="0" smtClean="0">
                    <a:ea typeface="Cambria Math" charset="0"/>
                    <a:cs typeface="Cambria Math" charset="0"/>
                  </a:rPr>
                  <a:t>If number of gradients uploaded this epoch equals </a:t>
                </a:r>
                <a:r>
                  <a:rPr lang="en-US" i="1" dirty="0" smtClean="0">
                    <a:ea typeface="Cambria Math" charset="0"/>
                    <a:cs typeface="Cambria Math" charset="0"/>
                  </a:rPr>
                  <a:t>c, </a:t>
                </a:r>
                <a:r>
                  <a:rPr lang="en-US" dirty="0" smtClean="0">
                    <a:ea typeface="Cambria Math" charset="0"/>
                    <a:cs typeface="Cambria Math" charset="0"/>
                  </a:rPr>
                  <a:t>stop</a:t>
                </a: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If condition fails, select a new gradient</a:t>
                </a:r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3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Differences between MPC &amp; 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Similarities:</a:t>
            </a:r>
          </a:p>
          <a:p>
            <a:pPr lvl="1"/>
            <a:r>
              <a:rPr lang="en-US" dirty="0" smtClean="0"/>
              <a:t>Both require multiple party members</a:t>
            </a:r>
          </a:p>
          <a:p>
            <a:pPr lvl="1"/>
            <a:r>
              <a:rPr lang="en-US" dirty="0" smtClean="0"/>
              <a:t>Both mask input with randomly generate numbers</a:t>
            </a:r>
          </a:p>
          <a:p>
            <a:r>
              <a:rPr lang="en-US" dirty="0" smtClean="0"/>
              <a:t>Differences:</a:t>
            </a:r>
          </a:p>
          <a:p>
            <a:pPr lvl="1"/>
            <a:r>
              <a:rPr lang="en-US" dirty="0" smtClean="0"/>
              <a:t>MPC does not leak any information</a:t>
            </a:r>
          </a:p>
          <a:p>
            <a:pPr lvl="1"/>
            <a:r>
              <a:rPr lang="en-US" dirty="0" smtClean="0"/>
              <a:t>DP trades off privacy for usability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Example Construction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Adversarial Training,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Blackbox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Attacks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 equal access to AI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Protect user data when using AI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Ensure integrity of trained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Generative </a:t>
            </a:r>
            <a:r>
              <a:rPr lang="en-US" dirty="0"/>
              <a:t>adversarial </a:t>
            </a:r>
            <a:r>
              <a:rPr lang="en-US" dirty="0" smtClean="0"/>
              <a:t>nets </a:t>
            </a:r>
          </a:p>
          <a:p>
            <a:r>
              <a:rPr lang="en-US" dirty="0" smtClean="0"/>
              <a:t>Generate counterfeit examples</a:t>
            </a:r>
          </a:p>
          <a:p>
            <a:r>
              <a:rPr lang="en-US" dirty="0" smtClean="0"/>
              <a:t>Fool discriminator learning algorithm to misclassifying</a:t>
            </a:r>
          </a:p>
          <a:p>
            <a:r>
              <a:rPr lang="en-US" dirty="0" smtClean="0"/>
              <a:t>Can use this to attack trained systems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9043" y="1916668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Example Construction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17" y="2224586"/>
            <a:ext cx="8720766" cy="3302758"/>
          </a:xfrm>
        </p:spPr>
      </p:pic>
      <p:sp>
        <p:nvSpPr>
          <p:cNvPr id="5" name="TextBox 4"/>
          <p:cNvSpPr txBox="1"/>
          <p:nvPr/>
        </p:nvSpPr>
        <p:spPr>
          <a:xfrm>
            <a:off x="11764483" y="6488668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/>
          <p:nvPr/>
        </p:nvCxnSpPr>
        <p:spPr>
          <a:xfrm flipH="1" flipV="1">
            <a:off x="2876904" y="4428753"/>
            <a:ext cx="5008772" cy="13503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55607" y="1899868"/>
            <a:ext cx="2024722" cy="3021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337216" y="2370036"/>
            <a:ext cx="2774573" cy="14155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Distributed Deep Learning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578332" y="4921095"/>
            <a:ext cx="914400" cy="914400"/>
            <a:chOff x="10352246" y="3537071"/>
            <a:chExt cx="1188720" cy="1188720"/>
          </a:xfrm>
        </p:grpSpPr>
        <p:sp>
          <p:nvSpPr>
            <p:cNvPr id="4" name="Donut 3"/>
            <p:cNvSpPr>
              <a:spLocks noChangeAspect="1"/>
            </p:cNvSpPr>
            <p:nvPr/>
          </p:nvSpPr>
          <p:spPr>
            <a:xfrm>
              <a:off x="10352246" y="3537071"/>
              <a:ext cx="1188720" cy="1188720"/>
            </a:xfrm>
            <a:prstGeom prst="donu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0489541" y="3586895"/>
              <a:ext cx="1005840" cy="1005840"/>
              <a:chOff x="10510511" y="3586895"/>
              <a:chExt cx="1005840" cy="1005840"/>
            </a:xfrm>
          </p:grpSpPr>
          <p:sp>
            <p:nvSpPr>
              <p:cNvPr id="6" name="Oval 5"/>
              <p:cNvSpPr/>
              <p:nvPr/>
            </p:nvSpPr>
            <p:spPr>
              <a:xfrm rot="18480093">
                <a:off x="10510511" y="3586895"/>
                <a:ext cx="1005840" cy="1005840"/>
              </a:xfrm>
              <a:prstGeom prst="ellipse">
                <a:avLst/>
              </a:prstGeom>
              <a:solidFill>
                <a:srgbClr val="7074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 rot="18480093">
                <a:off x="10524636" y="3624621"/>
                <a:ext cx="960120" cy="96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Donut 8"/>
          <p:cNvSpPr>
            <a:spLocks noChangeAspect="1"/>
          </p:cNvSpPr>
          <p:nvPr/>
        </p:nvSpPr>
        <p:spPr>
          <a:xfrm>
            <a:off x="2096414" y="3698183"/>
            <a:ext cx="914400" cy="9144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02026" y="3736509"/>
            <a:ext cx="773723" cy="773723"/>
            <a:chOff x="10510511" y="3586895"/>
            <a:chExt cx="1005840" cy="1005840"/>
          </a:xfrm>
        </p:grpSpPr>
        <p:sp>
          <p:nvSpPr>
            <p:cNvPr id="11" name="Oval 10"/>
            <p:cNvSpPr/>
            <p:nvPr/>
          </p:nvSpPr>
          <p:spPr>
            <a:xfrm rot="18480093">
              <a:off x="10510511" y="3586895"/>
              <a:ext cx="1005840" cy="1005840"/>
            </a:xfrm>
            <a:prstGeom prst="ellipse">
              <a:avLst/>
            </a:prstGeom>
            <a:solidFill>
              <a:srgbClr val="82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18480093">
              <a:off x="10524636" y="3624621"/>
              <a:ext cx="960120" cy="960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54768" y="1690688"/>
            <a:ext cx="914400" cy="914400"/>
            <a:chOff x="10352246" y="3537071"/>
            <a:chExt cx="1188720" cy="1188720"/>
          </a:xfrm>
        </p:grpSpPr>
        <p:sp>
          <p:nvSpPr>
            <p:cNvPr id="14" name="Donut 13"/>
            <p:cNvSpPr>
              <a:spLocks noChangeAspect="1"/>
            </p:cNvSpPr>
            <p:nvPr/>
          </p:nvSpPr>
          <p:spPr>
            <a:xfrm>
              <a:off x="10352246" y="3537071"/>
              <a:ext cx="1188720" cy="1188720"/>
            </a:xfrm>
            <a:prstGeom prst="donu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489541" y="3586895"/>
              <a:ext cx="1005840" cy="1005840"/>
              <a:chOff x="10510511" y="3586895"/>
              <a:chExt cx="1005840" cy="1005840"/>
            </a:xfrm>
          </p:grpSpPr>
          <p:sp>
            <p:nvSpPr>
              <p:cNvPr id="16" name="Oval 15"/>
              <p:cNvSpPr/>
              <p:nvPr/>
            </p:nvSpPr>
            <p:spPr>
              <a:xfrm rot="18480093">
                <a:off x="10510511" y="3586895"/>
                <a:ext cx="1005840" cy="1005840"/>
              </a:xfrm>
              <a:prstGeom prst="ellipse">
                <a:avLst/>
              </a:prstGeom>
              <a:solidFill>
                <a:srgbClr val="71C2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rot="18480093">
                <a:off x="10524636" y="3624621"/>
                <a:ext cx="960120" cy="96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 rot="19973387">
                <a:off x="2352436" y="2427536"/>
                <a:ext cx="2311164" cy="677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𝛛</m:t>
                        </m:r>
                        <m:r>
                          <a:rPr lang="en-US" sz="2400" b="1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𝐉</m:t>
                        </m:r>
                        <m:r>
                          <a:rPr lang="en-US" sz="2400" b="1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A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400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A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= a</a:t>
                </a:r>
                <a:endParaRPr lang="en-US" sz="2800" dirty="0">
                  <a:solidFill>
                    <a:srgbClr val="00206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73387">
                <a:off x="2352436" y="2427536"/>
                <a:ext cx="2311164" cy="6777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3386091">
                <a:off x="5819031" y="2987888"/>
                <a:ext cx="2876047" cy="676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𝛛</m:t>
                        </m:r>
                        <m:r>
                          <a:rPr lang="en-US" sz="2400" b="1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𝐉</m:t>
                        </m:r>
                        <m:r>
                          <a:rPr lang="en-US" sz="2400" b="1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B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400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B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+ a = b</a:t>
                </a:r>
                <a:endParaRPr lang="en-US" sz="2800" dirty="0">
                  <a:solidFill>
                    <a:srgbClr val="00206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86091">
                <a:off x="5819031" y="2987888"/>
                <a:ext cx="2876047" cy="6768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911573">
                <a:off x="3558320" y="5068462"/>
                <a:ext cx="2988812" cy="777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2800" i="1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𝛛</m:t>
                        </m:r>
                        <m:r>
                          <a:rPr lang="en-US" sz="2800" b="1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𝐉</m:t>
                        </m:r>
                        <m:r>
                          <a:rPr lang="en-US" sz="2400" b="1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C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C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+ b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solidFill>
                          <a:srgbClr val="00206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z</m:t>
                    </m:r>
                  </m:oMath>
                </a14:m>
                <a:endParaRPr lang="en-US" sz="2800" dirty="0">
                  <a:solidFill>
                    <a:srgbClr val="00206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11573">
                <a:off x="3558320" y="5068462"/>
                <a:ext cx="2988812" cy="7779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566453" y="1849375"/>
                <a:ext cx="2848408" cy="854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rgbClr val="002060"/>
                    </a:solidFill>
                    <a:ea typeface="Cambria Math" charset="0"/>
                    <a:cs typeface="Cambria Math" charset="0"/>
                  </a:rPr>
                  <a:t>A’s </a:t>
                </a:r>
                <a:r>
                  <a:rPr lang="en-US" sz="2800" b="1" dirty="0" smtClean="0">
                    <a:solidFill>
                      <a:srgbClr val="002060"/>
                    </a:solidFill>
                    <a:ea typeface="Cambria Math" charset="0"/>
                    <a:cs typeface="Cambria Math" charset="0"/>
                  </a:rPr>
                  <a:t>▽</a:t>
                </a:r>
                <a:r>
                  <a:rPr lang="en-US" sz="2800" dirty="0" smtClean="0">
                    <a:solidFill>
                      <a:srgbClr val="002060"/>
                    </a:solidFill>
                    <a:ea typeface="Cambria Math" charset="0"/>
                    <a:cs typeface="Cambria Math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800" i="1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𝛛</m:t>
                        </m:r>
                        <m:r>
                          <a:rPr lang="en-US" sz="2800" b="1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𝐉</m:t>
                        </m:r>
                        <m:r>
                          <a:rPr lang="en-US" sz="2800" b="1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800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,</a:t>
                </a:r>
                <a:r>
                  <a:rPr lang="is-IS" sz="2800" dirty="0" smtClean="0">
                    <a:solidFill>
                      <a:srgbClr val="00206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…</a:t>
                </a:r>
                <a:endParaRPr lang="en-US" sz="2800" dirty="0">
                  <a:solidFill>
                    <a:srgbClr val="00206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453" y="1849375"/>
                <a:ext cx="2848408" cy="854465"/>
              </a:xfrm>
              <a:prstGeom prst="rect">
                <a:avLst/>
              </a:prstGeom>
              <a:blipFill rotWithShape="0">
                <a:blip r:embed="rId6"/>
                <a:stretch>
                  <a:fillRect l="-4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3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US" dirty="0"/>
              <a:t>dversarial </a:t>
            </a:r>
            <a:r>
              <a:rPr lang="en-US" b="1" dirty="0"/>
              <a:t>I</a:t>
            </a:r>
            <a:r>
              <a:rPr lang="en-US" dirty="0"/>
              <a:t>nput </a:t>
            </a:r>
            <a:r>
              <a:rPr lang="en-US" b="1" dirty="0"/>
              <a:t>R</a:t>
            </a:r>
            <a:r>
              <a:rPr lang="en-US" dirty="0"/>
              <a:t>econstruction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63767" y="1737182"/>
                <a:ext cx="2848408" cy="854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rgbClr val="002060"/>
                    </a:solidFill>
                    <a:ea typeface="Cambria Math" charset="0"/>
                    <a:cs typeface="Cambria Math" charset="0"/>
                  </a:rPr>
                  <a:t>A’s </a:t>
                </a:r>
                <a:r>
                  <a:rPr lang="en-US" sz="2800" b="1" dirty="0" smtClean="0">
                    <a:solidFill>
                      <a:srgbClr val="002060"/>
                    </a:solidFill>
                    <a:ea typeface="Cambria Math" charset="0"/>
                    <a:cs typeface="Cambria Math" charset="0"/>
                  </a:rPr>
                  <a:t>▽</a:t>
                </a:r>
                <a:r>
                  <a:rPr lang="en-US" sz="2800" dirty="0" smtClean="0">
                    <a:solidFill>
                      <a:srgbClr val="002060"/>
                    </a:solidFill>
                    <a:ea typeface="Cambria Math" charset="0"/>
                    <a:cs typeface="Cambria Math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800" i="1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𝛛</m:t>
                        </m:r>
                        <m:r>
                          <a:rPr lang="en-US" sz="2800" b="1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𝐉</m:t>
                        </m:r>
                        <m:r>
                          <a:rPr lang="en-US" sz="2800" b="1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800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,</a:t>
                </a:r>
                <a:r>
                  <a:rPr lang="is-IS" sz="2800" dirty="0" smtClean="0">
                    <a:solidFill>
                      <a:srgbClr val="00206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…</a:t>
                </a:r>
                <a:endParaRPr lang="en-US" sz="2800" dirty="0">
                  <a:solidFill>
                    <a:srgbClr val="00206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767" y="1737182"/>
                <a:ext cx="2848408" cy="854465"/>
              </a:xfrm>
              <a:prstGeom prst="rect">
                <a:avLst/>
              </a:prstGeom>
              <a:blipFill rotWithShape="0">
                <a:blip r:embed="rId3"/>
                <a:stretch>
                  <a:fillRect l="-4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014061" y="2743199"/>
            <a:ext cx="278970" cy="278970"/>
          </a:xfrm>
          <a:prstGeom prst="ellipse">
            <a:avLst/>
          </a:prstGeom>
          <a:solidFill>
            <a:srgbClr val="7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14061" y="3314053"/>
            <a:ext cx="278970" cy="278970"/>
          </a:xfrm>
          <a:prstGeom prst="ellipse">
            <a:avLst/>
          </a:prstGeom>
          <a:solidFill>
            <a:srgbClr val="7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014061" y="3884907"/>
            <a:ext cx="278970" cy="278970"/>
          </a:xfrm>
          <a:prstGeom prst="ellipse">
            <a:avLst/>
          </a:prstGeom>
          <a:solidFill>
            <a:srgbClr val="7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44332" y="3022169"/>
            <a:ext cx="278970" cy="278970"/>
          </a:xfrm>
          <a:prstGeom prst="ellipse">
            <a:avLst/>
          </a:prstGeom>
          <a:solidFill>
            <a:srgbClr val="7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44332" y="3593023"/>
            <a:ext cx="278970" cy="278970"/>
          </a:xfrm>
          <a:prstGeom prst="ellipse">
            <a:avLst/>
          </a:prstGeom>
          <a:solidFill>
            <a:srgbClr val="7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8" idx="6"/>
            <a:endCxn id="32" idx="2"/>
          </p:cNvCxnSpPr>
          <p:nvPr/>
        </p:nvCxnSpPr>
        <p:spPr>
          <a:xfrm>
            <a:off x="4293031" y="2882684"/>
            <a:ext cx="1051301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6"/>
            <a:endCxn id="33" idx="1"/>
          </p:cNvCxnSpPr>
          <p:nvPr/>
        </p:nvCxnSpPr>
        <p:spPr>
          <a:xfrm>
            <a:off x="4293031" y="2882684"/>
            <a:ext cx="1092155" cy="751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6"/>
            <a:endCxn id="32" idx="2"/>
          </p:cNvCxnSpPr>
          <p:nvPr/>
        </p:nvCxnSpPr>
        <p:spPr>
          <a:xfrm flipV="1">
            <a:off x="4293031" y="3161654"/>
            <a:ext cx="1051301" cy="29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6"/>
            <a:endCxn id="33" idx="2"/>
          </p:cNvCxnSpPr>
          <p:nvPr/>
        </p:nvCxnSpPr>
        <p:spPr>
          <a:xfrm>
            <a:off x="4293031" y="3453538"/>
            <a:ext cx="1051301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8" idx="6"/>
            <a:endCxn id="33" idx="2"/>
          </p:cNvCxnSpPr>
          <p:nvPr/>
        </p:nvCxnSpPr>
        <p:spPr>
          <a:xfrm flipV="1">
            <a:off x="4293031" y="3732508"/>
            <a:ext cx="1051301" cy="29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8" idx="6"/>
            <a:endCxn id="32" idx="2"/>
          </p:cNvCxnSpPr>
          <p:nvPr/>
        </p:nvCxnSpPr>
        <p:spPr>
          <a:xfrm flipV="1">
            <a:off x="4293031" y="3161654"/>
            <a:ext cx="1051301" cy="862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n 47"/>
          <p:cNvSpPr/>
          <p:nvPr/>
        </p:nvSpPr>
        <p:spPr>
          <a:xfrm>
            <a:off x="1131374" y="5238428"/>
            <a:ext cx="1363851" cy="8524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B’s Dataset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38200" y="1704042"/>
            <a:ext cx="5059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Assume N-way classification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1492765" y="2560772"/>
            <a:ext cx="6819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</a:p>
          <a:p>
            <a:pPr algn="ctr"/>
            <a:r>
              <a:rPr lang="en-US" sz="2800" dirty="0" smtClean="0"/>
              <a:t>2</a:t>
            </a:r>
          </a:p>
          <a:p>
            <a:pPr algn="ctr"/>
            <a:r>
              <a:rPr lang="en-US" sz="2800" dirty="0" smtClean="0"/>
              <a:t>.</a:t>
            </a:r>
          </a:p>
          <a:p>
            <a:pPr algn="ctr"/>
            <a:r>
              <a:rPr lang="en-US" sz="2800" dirty="0" smtClean="0"/>
              <a:t>.</a:t>
            </a:r>
          </a:p>
          <a:p>
            <a:pPr algn="ctr"/>
            <a:r>
              <a:rPr lang="en-US" sz="2800" dirty="0" smtClean="0"/>
              <a:t>.</a:t>
            </a:r>
          </a:p>
          <a:p>
            <a:pPr algn="ctr"/>
            <a:r>
              <a:rPr lang="en-US" sz="2800" dirty="0"/>
              <a:t>N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022884" y="2837829"/>
            <a:ext cx="1456189" cy="24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063738" y="3314053"/>
            <a:ext cx="1415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022884" y="4024392"/>
            <a:ext cx="1456189" cy="95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2063738" y="3633877"/>
            <a:ext cx="1415335" cy="5450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6436487" y="2867440"/>
                <a:ext cx="2805371" cy="995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2800" i="1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𝛛</m:t>
                        </m:r>
                        <m:r>
                          <a:rPr lang="en-US" sz="2800" b="1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𝐉</m:t>
                        </m:r>
                        <m:r>
                          <a:rPr lang="en-US" sz="2800" b="1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  <m:r>
                          <a:rPr lang="en-US" sz="280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bg-BG" sz="2800" dirty="0">
                    <a:solidFill>
                      <a:srgbClr val="002060"/>
                    </a:solidFill>
                    <a:ea typeface="Cambria Math" charset="0"/>
                    <a:cs typeface="Cambria Math" charset="0"/>
                  </a:rPr>
                  <a:t> </a:t>
                </a:r>
                <a:r>
                  <a:rPr lang="en-US" sz="2800" dirty="0" smtClean="0">
                    <a:solidFill>
                      <a:srgbClr val="002060"/>
                    </a:solidFill>
                    <a:ea typeface="Cambria Math" charset="0"/>
                    <a:cs typeface="Cambria Math" charset="0"/>
                  </a:rPr>
                  <a:t>≅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800" i="1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𝛛</m:t>
                        </m:r>
                        <m:r>
                          <a:rPr lang="en-US" sz="2800" b="1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𝐉</m:t>
                        </m:r>
                        <m:r>
                          <a:rPr lang="en-US" sz="2800" b="1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j</m:t>
                                </m:r>
                              </m:sub>
                            </m:sSub>
                          </m:sub>
                        </m:sSub>
                        <m:r>
                          <a:rPr lang="en-US" sz="280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j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sz="2800" dirty="0">
                  <a:solidFill>
                    <a:srgbClr val="00206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487" y="2867440"/>
                <a:ext cx="2805371" cy="9955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/>
          <p:nvPr/>
        </p:nvCxnSpPr>
        <p:spPr>
          <a:xfrm flipV="1">
            <a:off x="5822227" y="3400861"/>
            <a:ext cx="589145" cy="14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839108" y="4687682"/>
                <a:ext cx="5308259" cy="1150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280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800" b="1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𝛛</m:t>
                              </m:r>
                              <m:r>
                                <a:rPr lang="en-US" sz="2800" b="1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𝐉</m:t>
                              </m:r>
                              <m:r>
                                <a:rPr lang="en-US" sz="2800" b="1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B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B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bg-BG" sz="2800" dirty="0">
                              <a:solidFill>
                                <a:srgbClr val="002060"/>
                              </a:solidFill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0" i="0" dirty="0" smtClean="0">
                              <a:solidFill>
                                <a:srgbClr val="002060"/>
                              </a:solidFill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rgbClr val="002060"/>
                              </a:solidFill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bg-BG" sz="2800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800" b="1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𝛛</m:t>
                              </m:r>
                              <m:r>
                                <a:rPr lang="en-US" sz="2800" b="1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𝐉</m:t>
                              </m:r>
                              <m:r>
                                <a:rPr lang="en-US" sz="2800" b="1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rgbClr val="00206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108" y="4687682"/>
                <a:ext cx="5308259" cy="11503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3558139" y="3254368"/>
            <a:ext cx="51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charset="0"/>
                <a:ea typeface="Cambria Math" charset="0"/>
                <a:cs typeface="Cambria Math" charset="0"/>
              </a:rPr>
              <a:t>x</a:t>
            </a:r>
            <a:endParaRPr lang="en-US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4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US" dirty="0"/>
              <a:t>dversarial </a:t>
            </a:r>
            <a:r>
              <a:rPr lang="en-US" b="1" dirty="0"/>
              <a:t>I</a:t>
            </a:r>
            <a:r>
              <a:rPr lang="en-US" dirty="0"/>
              <a:t>nput </a:t>
            </a:r>
            <a:r>
              <a:rPr lang="en-US" b="1" dirty="0"/>
              <a:t>R</a:t>
            </a:r>
            <a:r>
              <a:rPr lang="en-US" dirty="0"/>
              <a:t>econstruction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17" y="2224586"/>
            <a:ext cx="8720766" cy="3302758"/>
          </a:xfrm>
        </p:spPr>
      </p:pic>
      <p:sp>
        <p:nvSpPr>
          <p:cNvPr id="7" name="TextBox 6"/>
          <p:cNvSpPr txBox="1"/>
          <p:nvPr/>
        </p:nvSpPr>
        <p:spPr>
          <a:xfrm>
            <a:off x="8242322" y="6199323"/>
            <a:ext cx="2712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Original image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812655" y="6199323"/>
            <a:ext cx="2145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Similar input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910380" y="6199323"/>
            <a:ext cx="2712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Adjusted values</a:t>
            </a:r>
            <a:endParaRPr lang="en-US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095999" y="5687878"/>
            <a:ext cx="1" cy="511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9327201" y="5687878"/>
            <a:ext cx="1" cy="511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885267" y="5642788"/>
            <a:ext cx="1" cy="511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</a:t>
            </a:r>
            <a:r>
              <a:rPr lang="en-US" dirty="0" err="1" smtClean="0"/>
              <a:t>Autoencoder</a:t>
            </a:r>
            <a:r>
              <a:rPr lang="en-US" dirty="0" smtClean="0"/>
              <a:t>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76251" cy="4351338"/>
          </a:xfrm>
        </p:spPr>
        <p:txBody>
          <a:bodyPr/>
          <a:lstStyle/>
          <a:p>
            <a:r>
              <a:rPr lang="en-US" dirty="0" smtClean="0"/>
              <a:t>Unsupervised learning technique for learning features by reconstructing original image</a:t>
            </a:r>
          </a:p>
          <a:p>
            <a:r>
              <a:rPr lang="en-US" dirty="0" smtClean="0"/>
              <a:t>Could use to reconstruct image from gradient</a:t>
            </a:r>
          </a:p>
          <a:p>
            <a:pPr lvl="1"/>
            <a:r>
              <a:rPr lang="en-US" dirty="0" smtClean="0"/>
              <a:t>Input – target gradient</a:t>
            </a:r>
          </a:p>
          <a:p>
            <a:pPr lvl="1"/>
            <a:r>
              <a:rPr lang="en-US" dirty="0" smtClean="0"/>
              <a:t>Hidden representation – parameters of input vector that mostly closely resemble the input gradient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451" y="1298385"/>
            <a:ext cx="4854636" cy="5405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64483" y="6488668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Multi-Party Learning </a:t>
            </a:r>
            <a:r>
              <a:rPr lang="en-US" dirty="0"/>
              <a:t>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(SMPL) [</a:t>
            </a:r>
            <a:r>
              <a:rPr lang="en-US" b="1" dirty="0"/>
              <a:t>sim</a:t>
            </a:r>
            <a:r>
              <a:rPr lang="en-US" dirty="0"/>
              <a:t>-</a:t>
            </a:r>
            <a:r>
              <a:rPr lang="en-US" dirty="0" err="1"/>
              <a:t>p</a:t>
            </a:r>
            <a:r>
              <a:rPr lang="en-US" i="1" dirty="0" err="1"/>
              <a:t>uh</a:t>
            </a:r>
            <a:r>
              <a:rPr lang="en-US" dirty="0"/>
              <a:t> l]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MPC + Distributed Training with Deep Learning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8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endCxn id="9" idx="5"/>
          </p:cNvCxnSpPr>
          <p:nvPr/>
        </p:nvCxnSpPr>
        <p:spPr>
          <a:xfrm flipH="1" flipV="1">
            <a:off x="2876903" y="4478672"/>
            <a:ext cx="5008773" cy="1300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55607" y="1899868"/>
            <a:ext cx="2024722" cy="3021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337216" y="2370036"/>
            <a:ext cx="2774573" cy="14155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MPC for Deep Learning: Round 1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578332" y="4921095"/>
            <a:ext cx="914400" cy="914400"/>
            <a:chOff x="10352246" y="3537071"/>
            <a:chExt cx="1188720" cy="1188720"/>
          </a:xfrm>
        </p:grpSpPr>
        <p:sp>
          <p:nvSpPr>
            <p:cNvPr id="4" name="Donut 3"/>
            <p:cNvSpPr>
              <a:spLocks noChangeAspect="1"/>
            </p:cNvSpPr>
            <p:nvPr/>
          </p:nvSpPr>
          <p:spPr>
            <a:xfrm>
              <a:off x="10352246" y="3537071"/>
              <a:ext cx="1188720" cy="1188720"/>
            </a:xfrm>
            <a:prstGeom prst="donu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0489541" y="3586895"/>
              <a:ext cx="1005840" cy="1005840"/>
              <a:chOff x="10510511" y="3586895"/>
              <a:chExt cx="1005840" cy="1005840"/>
            </a:xfrm>
          </p:grpSpPr>
          <p:sp>
            <p:nvSpPr>
              <p:cNvPr id="6" name="Oval 5"/>
              <p:cNvSpPr/>
              <p:nvPr/>
            </p:nvSpPr>
            <p:spPr>
              <a:xfrm rot="18480093">
                <a:off x="10510511" y="3586895"/>
                <a:ext cx="1005840" cy="1005840"/>
              </a:xfrm>
              <a:prstGeom prst="ellipse">
                <a:avLst/>
              </a:prstGeom>
              <a:solidFill>
                <a:srgbClr val="7074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 rot="18480093">
                <a:off x="10524636" y="3624621"/>
                <a:ext cx="960120" cy="96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Donut 8"/>
          <p:cNvSpPr>
            <a:spLocks noChangeAspect="1"/>
          </p:cNvSpPr>
          <p:nvPr/>
        </p:nvSpPr>
        <p:spPr>
          <a:xfrm>
            <a:off x="2096414" y="3698183"/>
            <a:ext cx="914400" cy="9144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02026" y="3736509"/>
            <a:ext cx="773723" cy="773723"/>
            <a:chOff x="10510511" y="3586895"/>
            <a:chExt cx="1005840" cy="1005840"/>
          </a:xfrm>
        </p:grpSpPr>
        <p:sp>
          <p:nvSpPr>
            <p:cNvPr id="11" name="Oval 10"/>
            <p:cNvSpPr/>
            <p:nvPr/>
          </p:nvSpPr>
          <p:spPr>
            <a:xfrm rot="18480093">
              <a:off x="10510511" y="3586895"/>
              <a:ext cx="1005840" cy="1005840"/>
            </a:xfrm>
            <a:prstGeom prst="ellipse">
              <a:avLst/>
            </a:prstGeom>
            <a:solidFill>
              <a:srgbClr val="82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18480093">
              <a:off x="10524636" y="3624621"/>
              <a:ext cx="960120" cy="960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54768" y="1690688"/>
            <a:ext cx="914400" cy="914400"/>
            <a:chOff x="10352246" y="3537071"/>
            <a:chExt cx="1188720" cy="1188720"/>
          </a:xfrm>
        </p:grpSpPr>
        <p:sp>
          <p:nvSpPr>
            <p:cNvPr id="14" name="Donut 13"/>
            <p:cNvSpPr>
              <a:spLocks noChangeAspect="1"/>
            </p:cNvSpPr>
            <p:nvPr/>
          </p:nvSpPr>
          <p:spPr>
            <a:xfrm>
              <a:off x="10352246" y="3537071"/>
              <a:ext cx="1188720" cy="1188720"/>
            </a:xfrm>
            <a:prstGeom prst="donu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489541" y="3586895"/>
              <a:ext cx="1005840" cy="1005840"/>
              <a:chOff x="10510511" y="3586895"/>
              <a:chExt cx="1005840" cy="1005840"/>
            </a:xfrm>
          </p:grpSpPr>
          <p:sp>
            <p:nvSpPr>
              <p:cNvPr id="16" name="Oval 15"/>
              <p:cNvSpPr/>
              <p:nvPr/>
            </p:nvSpPr>
            <p:spPr>
              <a:xfrm rot="18480093">
                <a:off x="10510511" y="3586895"/>
                <a:ext cx="1005840" cy="1005840"/>
              </a:xfrm>
              <a:prstGeom prst="ellipse">
                <a:avLst/>
              </a:prstGeom>
              <a:solidFill>
                <a:srgbClr val="71C2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rot="18480093">
                <a:off x="10524636" y="3624621"/>
                <a:ext cx="960120" cy="96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 rot="19973387">
                <a:off x="2352436" y="2427536"/>
                <a:ext cx="2311164" cy="677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𝛛</m:t>
                        </m:r>
                        <m:r>
                          <a:rPr lang="en-US" sz="2400" b="1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𝐉</m:t>
                        </m:r>
                        <m:r>
                          <a:rPr lang="en-US" sz="2400" b="1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A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400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A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= a</a:t>
                </a:r>
                <a:endParaRPr lang="en-US" sz="2800" dirty="0">
                  <a:solidFill>
                    <a:srgbClr val="00206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73387">
                <a:off x="2352436" y="2427536"/>
                <a:ext cx="2311164" cy="6777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3386091">
                <a:off x="5819031" y="2987888"/>
                <a:ext cx="2876047" cy="676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𝛛</m:t>
                        </m:r>
                        <m:r>
                          <a:rPr lang="en-US" sz="2400" b="1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𝐉</m:t>
                        </m:r>
                        <m:r>
                          <a:rPr lang="en-US" sz="2400" b="1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B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400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B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+ a = b</a:t>
                </a:r>
                <a:endParaRPr lang="en-US" sz="2800" dirty="0">
                  <a:solidFill>
                    <a:srgbClr val="00206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86091">
                <a:off x="5819031" y="2987888"/>
                <a:ext cx="2876047" cy="676852"/>
              </a:xfrm>
              <a:prstGeom prst="rect">
                <a:avLst/>
              </a:prstGeom>
              <a:blipFill rotWithShape="0">
                <a:blip r:embed="rId3"/>
                <a:stretch>
                  <a:fillRect r="-3099" b="-3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911573">
                <a:off x="3558320" y="5068462"/>
                <a:ext cx="2988812" cy="777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2800" i="1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𝛛</m:t>
                        </m:r>
                        <m:r>
                          <a:rPr lang="en-US" sz="2800" b="1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𝐉</m:t>
                        </m:r>
                        <m:r>
                          <a:rPr lang="en-US" sz="2400" b="1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C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C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+ b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solidFill>
                          <a:srgbClr val="00206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z</m:t>
                    </m:r>
                  </m:oMath>
                </a14:m>
                <a:endParaRPr lang="en-US" sz="2800" dirty="0">
                  <a:solidFill>
                    <a:srgbClr val="00206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11573">
                <a:off x="3558320" y="5068462"/>
                <a:ext cx="2988812" cy="7779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31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endCxn id="9" idx="5"/>
          </p:cNvCxnSpPr>
          <p:nvPr/>
        </p:nvCxnSpPr>
        <p:spPr>
          <a:xfrm flipH="1" flipV="1">
            <a:off x="2876903" y="4478672"/>
            <a:ext cx="5008773" cy="1300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55607" y="1899868"/>
            <a:ext cx="2024722" cy="3021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337216" y="2370036"/>
            <a:ext cx="2774573" cy="14155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MPC for Deep Learning: Round 2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578332" y="4921095"/>
            <a:ext cx="914400" cy="914400"/>
            <a:chOff x="10352246" y="3537071"/>
            <a:chExt cx="1188720" cy="1188720"/>
          </a:xfrm>
        </p:grpSpPr>
        <p:sp>
          <p:nvSpPr>
            <p:cNvPr id="4" name="Donut 3"/>
            <p:cNvSpPr>
              <a:spLocks noChangeAspect="1"/>
            </p:cNvSpPr>
            <p:nvPr/>
          </p:nvSpPr>
          <p:spPr>
            <a:xfrm>
              <a:off x="10352246" y="3537071"/>
              <a:ext cx="1188720" cy="1188720"/>
            </a:xfrm>
            <a:prstGeom prst="donu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0489541" y="3586895"/>
              <a:ext cx="1005840" cy="1005840"/>
              <a:chOff x="10510511" y="3586895"/>
              <a:chExt cx="1005840" cy="1005840"/>
            </a:xfrm>
          </p:grpSpPr>
          <p:sp>
            <p:nvSpPr>
              <p:cNvPr id="6" name="Oval 5"/>
              <p:cNvSpPr/>
              <p:nvPr/>
            </p:nvSpPr>
            <p:spPr>
              <a:xfrm rot="18480093">
                <a:off x="10510511" y="3586895"/>
                <a:ext cx="1005840" cy="1005840"/>
              </a:xfrm>
              <a:prstGeom prst="ellipse">
                <a:avLst/>
              </a:prstGeom>
              <a:solidFill>
                <a:srgbClr val="7074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 rot="18480093">
                <a:off x="10524636" y="3624621"/>
                <a:ext cx="960120" cy="96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Donut 8"/>
          <p:cNvSpPr>
            <a:spLocks noChangeAspect="1"/>
          </p:cNvSpPr>
          <p:nvPr/>
        </p:nvSpPr>
        <p:spPr>
          <a:xfrm>
            <a:off x="2096414" y="3698183"/>
            <a:ext cx="914400" cy="9144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02026" y="3736509"/>
            <a:ext cx="773723" cy="773723"/>
            <a:chOff x="10510511" y="3586895"/>
            <a:chExt cx="1005840" cy="1005840"/>
          </a:xfrm>
        </p:grpSpPr>
        <p:sp>
          <p:nvSpPr>
            <p:cNvPr id="11" name="Oval 10"/>
            <p:cNvSpPr/>
            <p:nvPr/>
          </p:nvSpPr>
          <p:spPr>
            <a:xfrm rot="18480093">
              <a:off x="10510511" y="3586895"/>
              <a:ext cx="1005840" cy="1005840"/>
            </a:xfrm>
            <a:prstGeom prst="ellipse">
              <a:avLst/>
            </a:prstGeom>
            <a:solidFill>
              <a:srgbClr val="82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18480093">
              <a:off x="10524636" y="3624621"/>
              <a:ext cx="960120" cy="960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54768" y="1690688"/>
            <a:ext cx="914400" cy="914400"/>
            <a:chOff x="10352246" y="3537071"/>
            <a:chExt cx="1188720" cy="1188720"/>
          </a:xfrm>
        </p:grpSpPr>
        <p:sp>
          <p:nvSpPr>
            <p:cNvPr id="14" name="Donut 13"/>
            <p:cNvSpPr>
              <a:spLocks noChangeAspect="1"/>
            </p:cNvSpPr>
            <p:nvPr/>
          </p:nvSpPr>
          <p:spPr>
            <a:xfrm>
              <a:off x="10352246" y="3537071"/>
              <a:ext cx="1188720" cy="1188720"/>
            </a:xfrm>
            <a:prstGeom prst="donu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489541" y="3586895"/>
              <a:ext cx="1005840" cy="1005840"/>
              <a:chOff x="10510511" y="3586895"/>
              <a:chExt cx="1005840" cy="1005840"/>
            </a:xfrm>
          </p:grpSpPr>
          <p:sp>
            <p:nvSpPr>
              <p:cNvPr id="16" name="Oval 15"/>
              <p:cNvSpPr/>
              <p:nvPr/>
            </p:nvSpPr>
            <p:spPr>
              <a:xfrm rot="18480093">
                <a:off x="10510511" y="3586895"/>
                <a:ext cx="1005840" cy="1005840"/>
              </a:xfrm>
              <a:prstGeom prst="ellipse">
                <a:avLst/>
              </a:prstGeom>
              <a:solidFill>
                <a:srgbClr val="71C2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rot="18480093">
                <a:off x="10524636" y="3624621"/>
                <a:ext cx="960120" cy="96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 rot="19989902">
                <a:off x="2693915" y="2456588"/>
                <a:ext cx="1996356" cy="542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charset="0"/>
                      </a:rPr>
                      <m:t>𝑧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89902">
                <a:off x="2693915" y="2456588"/>
                <a:ext cx="1996356" cy="542136"/>
              </a:xfrm>
              <a:prstGeom prst="rect">
                <a:avLst/>
              </a:prstGeom>
              <a:blipFill rotWithShape="0">
                <a:blip r:embed="rId2"/>
                <a:stretch>
                  <a:fillRect b="-5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3386091">
                <a:off x="6166892" y="3056078"/>
                <a:ext cx="2019867" cy="542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𝐶</m:t>
                        </m:r>
                      </m:sub>
                    </m:sSub>
                    <m:r>
                      <a:rPr lang="en-US" sz="2800" i="1">
                        <a:solidFill>
                          <a:srgbClr val="00206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86091">
                <a:off x="6166892" y="3056078"/>
                <a:ext cx="2019867" cy="5421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882824">
                <a:off x="4174047" y="5049973"/>
                <a:ext cx="16155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𝐶</m:t>
                        </m:r>
                      </m:sub>
                    </m:sSub>
                    <m:r>
                      <a:rPr lang="en-US" sz="2800" i="1">
                        <a:solidFill>
                          <a:srgbClr val="00206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charset="0"/>
                      </a:rPr>
                      <m:t>𝑠</m:t>
                    </m:r>
                  </m:oMath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82824">
                <a:off x="4174047" y="5049973"/>
                <a:ext cx="1615547" cy="523220"/>
              </a:xfrm>
              <a:prstGeom prst="rect">
                <a:avLst/>
              </a:prstGeom>
              <a:blipFill rotWithShape="0">
                <a:blip r:embed="rId4"/>
                <a:stretch>
                  <a:fillRect b="-15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7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endCxn id="9" idx="5"/>
          </p:cNvCxnSpPr>
          <p:nvPr/>
        </p:nvCxnSpPr>
        <p:spPr>
          <a:xfrm flipH="1" flipV="1">
            <a:off x="2876903" y="4478672"/>
            <a:ext cx="5008773" cy="1300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55607" y="1899868"/>
            <a:ext cx="2024722" cy="3021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337216" y="2370036"/>
            <a:ext cx="2774573" cy="14155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MPC for Deep Learning: Round 3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578332" y="4921095"/>
            <a:ext cx="914400" cy="914400"/>
            <a:chOff x="10352246" y="3537071"/>
            <a:chExt cx="1188720" cy="1188720"/>
          </a:xfrm>
        </p:grpSpPr>
        <p:sp>
          <p:nvSpPr>
            <p:cNvPr id="4" name="Donut 3"/>
            <p:cNvSpPr>
              <a:spLocks noChangeAspect="1"/>
            </p:cNvSpPr>
            <p:nvPr/>
          </p:nvSpPr>
          <p:spPr>
            <a:xfrm>
              <a:off x="10352246" y="3537071"/>
              <a:ext cx="1188720" cy="1188720"/>
            </a:xfrm>
            <a:prstGeom prst="donu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0489541" y="3586895"/>
              <a:ext cx="1005840" cy="1005840"/>
              <a:chOff x="10510511" y="3586895"/>
              <a:chExt cx="1005840" cy="1005840"/>
            </a:xfrm>
          </p:grpSpPr>
          <p:sp>
            <p:nvSpPr>
              <p:cNvPr id="6" name="Oval 5"/>
              <p:cNvSpPr/>
              <p:nvPr/>
            </p:nvSpPr>
            <p:spPr>
              <a:xfrm rot="18480093">
                <a:off x="10510511" y="3586895"/>
                <a:ext cx="1005840" cy="1005840"/>
              </a:xfrm>
              <a:prstGeom prst="ellipse">
                <a:avLst/>
              </a:prstGeom>
              <a:solidFill>
                <a:srgbClr val="7074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 rot="18480093">
                <a:off x="10524636" y="3624621"/>
                <a:ext cx="960120" cy="96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Donut 8"/>
          <p:cNvSpPr>
            <a:spLocks noChangeAspect="1"/>
          </p:cNvSpPr>
          <p:nvPr/>
        </p:nvSpPr>
        <p:spPr>
          <a:xfrm>
            <a:off x="2096414" y="3698183"/>
            <a:ext cx="914400" cy="9144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02026" y="3736509"/>
            <a:ext cx="773723" cy="773723"/>
            <a:chOff x="10510511" y="3586895"/>
            <a:chExt cx="1005840" cy="1005840"/>
          </a:xfrm>
        </p:grpSpPr>
        <p:sp>
          <p:nvSpPr>
            <p:cNvPr id="11" name="Oval 10"/>
            <p:cNvSpPr/>
            <p:nvPr/>
          </p:nvSpPr>
          <p:spPr>
            <a:xfrm rot="18480093">
              <a:off x="10510511" y="3586895"/>
              <a:ext cx="1005840" cy="1005840"/>
            </a:xfrm>
            <a:prstGeom prst="ellipse">
              <a:avLst/>
            </a:prstGeom>
            <a:solidFill>
              <a:srgbClr val="82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18480093">
              <a:off x="10524636" y="3624621"/>
              <a:ext cx="960120" cy="960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54768" y="1690688"/>
            <a:ext cx="914400" cy="914400"/>
            <a:chOff x="10352246" y="3537071"/>
            <a:chExt cx="1188720" cy="1188720"/>
          </a:xfrm>
        </p:grpSpPr>
        <p:sp>
          <p:nvSpPr>
            <p:cNvPr id="14" name="Donut 13"/>
            <p:cNvSpPr>
              <a:spLocks noChangeAspect="1"/>
            </p:cNvSpPr>
            <p:nvPr/>
          </p:nvSpPr>
          <p:spPr>
            <a:xfrm>
              <a:off x="10352246" y="3537071"/>
              <a:ext cx="1188720" cy="1188720"/>
            </a:xfrm>
            <a:prstGeom prst="donu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489541" y="3586895"/>
              <a:ext cx="1005840" cy="1005840"/>
              <a:chOff x="10510511" y="3586895"/>
              <a:chExt cx="1005840" cy="1005840"/>
            </a:xfrm>
          </p:grpSpPr>
          <p:sp>
            <p:nvSpPr>
              <p:cNvPr id="16" name="Oval 15"/>
              <p:cNvSpPr/>
              <p:nvPr/>
            </p:nvSpPr>
            <p:spPr>
              <a:xfrm rot="18480093">
                <a:off x="10510511" y="3586895"/>
                <a:ext cx="1005840" cy="1005840"/>
              </a:xfrm>
              <a:prstGeom prst="ellipse">
                <a:avLst/>
              </a:prstGeom>
              <a:solidFill>
                <a:srgbClr val="71C2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rot="18480093">
                <a:off x="10524636" y="3624621"/>
                <a:ext cx="960120" cy="96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 rot="19989902">
                <a:off x="2693915" y="2466046"/>
                <a:ext cx="199635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89902">
                <a:off x="2693915" y="2466046"/>
                <a:ext cx="199635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3386091">
                <a:off x="6166892" y="3065536"/>
                <a:ext cx="20198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86091">
                <a:off x="6166892" y="3065536"/>
                <a:ext cx="201986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6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Types of Machine Learning Vulnerabilities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Leaking information to unintended users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Reconstructing input from gradients</a:t>
            </a:r>
          </a:p>
          <a:p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Producing unintended outputs</a:t>
            </a:r>
          </a:p>
          <a:p>
            <a:pPr lvl="2"/>
            <a:r>
              <a:rPr lang="en-US" dirty="0" smtClean="0"/>
              <a:t>e.g. Predicting the wrong object in the scene</a:t>
            </a:r>
          </a:p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Denial of service</a:t>
            </a:r>
          </a:p>
          <a:p>
            <a:pPr lvl="2"/>
            <a:r>
              <a:rPr lang="en-US" dirty="0" err="1"/>
              <a:t>e</a:t>
            </a:r>
            <a:r>
              <a:rPr lang="en-US" dirty="0" err="1" smtClean="0"/>
              <a:t>.g</a:t>
            </a:r>
            <a:r>
              <a:rPr lang="en-US" dirty="0" smtClean="0"/>
              <a:t> Unable to recognize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V="1">
            <a:off x="2683311" y="2645657"/>
            <a:ext cx="2672074" cy="3281547"/>
          </a:xfrm>
          <a:prstGeom prst="straightConnector1">
            <a:avLst/>
          </a:prstGeom>
          <a:ln w="571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6" idx="6"/>
            <a:endCxn id="27" idx="2"/>
          </p:cNvCxnSpPr>
          <p:nvPr/>
        </p:nvCxnSpPr>
        <p:spPr>
          <a:xfrm>
            <a:off x="5785426" y="1811031"/>
            <a:ext cx="4182478" cy="1771871"/>
          </a:xfrm>
          <a:prstGeom prst="straightConnector1">
            <a:avLst/>
          </a:prstGeom>
          <a:ln w="571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334104" y="5791521"/>
            <a:ext cx="4809472" cy="518703"/>
          </a:xfrm>
          <a:prstGeom prst="straightConnector1">
            <a:avLst/>
          </a:prstGeom>
          <a:ln w="571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" idx="6"/>
          </p:cNvCxnSpPr>
          <p:nvPr/>
        </p:nvCxnSpPr>
        <p:spPr>
          <a:xfrm flipH="1">
            <a:off x="8492732" y="3944382"/>
            <a:ext cx="2159852" cy="1433913"/>
          </a:xfrm>
          <a:prstGeom prst="straightConnector1">
            <a:avLst/>
          </a:prstGeom>
          <a:ln w="571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3" idx="7"/>
          </p:cNvCxnSpPr>
          <p:nvPr/>
        </p:nvCxnSpPr>
        <p:spPr>
          <a:xfrm flipH="1">
            <a:off x="3200193" y="2370036"/>
            <a:ext cx="2672236" cy="362119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489616" y="2522436"/>
            <a:ext cx="2774573" cy="141559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9" idx="4"/>
          </p:cNvCxnSpPr>
          <p:nvPr/>
        </p:nvCxnSpPr>
        <p:spPr>
          <a:xfrm flipV="1">
            <a:off x="2446828" y="4612583"/>
            <a:ext cx="106786" cy="170193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876903" y="4474379"/>
            <a:ext cx="5008773" cy="1300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55607" y="1899868"/>
            <a:ext cx="2024722" cy="3021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337216" y="2370036"/>
            <a:ext cx="2774573" cy="14155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471" y="459871"/>
            <a:ext cx="10515600" cy="1325563"/>
          </a:xfrm>
        </p:spPr>
        <p:txBody>
          <a:bodyPr/>
          <a:lstStyle/>
          <a:p>
            <a:r>
              <a:rPr lang="en-US" dirty="0" smtClean="0"/>
              <a:t>SMPL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578332" y="4921095"/>
            <a:ext cx="914400" cy="914400"/>
            <a:chOff x="10352246" y="3537071"/>
            <a:chExt cx="1188720" cy="1188720"/>
          </a:xfrm>
        </p:grpSpPr>
        <p:sp>
          <p:nvSpPr>
            <p:cNvPr id="4" name="Donut 3"/>
            <p:cNvSpPr>
              <a:spLocks noChangeAspect="1"/>
            </p:cNvSpPr>
            <p:nvPr/>
          </p:nvSpPr>
          <p:spPr>
            <a:xfrm>
              <a:off x="10352246" y="3537071"/>
              <a:ext cx="1188720" cy="1188720"/>
            </a:xfrm>
            <a:prstGeom prst="donu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0489541" y="3586895"/>
              <a:ext cx="1005840" cy="1005840"/>
              <a:chOff x="10510511" y="3586895"/>
              <a:chExt cx="1005840" cy="1005840"/>
            </a:xfrm>
          </p:grpSpPr>
          <p:sp>
            <p:nvSpPr>
              <p:cNvPr id="6" name="Oval 5"/>
              <p:cNvSpPr/>
              <p:nvPr/>
            </p:nvSpPr>
            <p:spPr>
              <a:xfrm rot="18480093">
                <a:off x="10510511" y="3586895"/>
                <a:ext cx="1005840" cy="1005840"/>
              </a:xfrm>
              <a:prstGeom prst="ellipse">
                <a:avLst/>
              </a:prstGeom>
              <a:solidFill>
                <a:srgbClr val="7074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 rot="18480093">
                <a:off x="10524636" y="3624621"/>
                <a:ext cx="960120" cy="96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Donut 8"/>
          <p:cNvSpPr>
            <a:spLocks noChangeAspect="1"/>
          </p:cNvSpPr>
          <p:nvPr/>
        </p:nvSpPr>
        <p:spPr>
          <a:xfrm>
            <a:off x="2096414" y="3698183"/>
            <a:ext cx="914400" cy="9144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02026" y="3736509"/>
            <a:ext cx="773723" cy="773723"/>
            <a:chOff x="10510511" y="3586895"/>
            <a:chExt cx="1005840" cy="1005840"/>
          </a:xfrm>
        </p:grpSpPr>
        <p:sp>
          <p:nvSpPr>
            <p:cNvPr id="11" name="Oval 10"/>
            <p:cNvSpPr/>
            <p:nvPr/>
          </p:nvSpPr>
          <p:spPr>
            <a:xfrm rot="18480093">
              <a:off x="10510511" y="3586895"/>
              <a:ext cx="1005840" cy="1005840"/>
            </a:xfrm>
            <a:prstGeom prst="ellipse">
              <a:avLst/>
            </a:prstGeom>
            <a:solidFill>
              <a:srgbClr val="82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18480093">
              <a:off x="10524636" y="3624621"/>
              <a:ext cx="960120" cy="960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54768" y="1690688"/>
            <a:ext cx="914400" cy="914400"/>
            <a:chOff x="10352246" y="3537071"/>
            <a:chExt cx="1188720" cy="1188720"/>
          </a:xfrm>
        </p:grpSpPr>
        <p:sp>
          <p:nvSpPr>
            <p:cNvPr id="14" name="Donut 13"/>
            <p:cNvSpPr>
              <a:spLocks noChangeAspect="1"/>
            </p:cNvSpPr>
            <p:nvPr/>
          </p:nvSpPr>
          <p:spPr>
            <a:xfrm>
              <a:off x="10352246" y="3537071"/>
              <a:ext cx="1188720" cy="1188720"/>
            </a:xfrm>
            <a:prstGeom prst="donu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489541" y="3586895"/>
              <a:ext cx="1005840" cy="1005840"/>
              <a:chOff x="10510511" y="3586895"/>
              <a:chExt cx="1005840" cy="1005840"/>
            </a:xfrm>
          </p:grpSpPr>
          <p:sp>
            <p:nvSpPr>
              <p:cNvPr id="16" name="Oval 15"/>
              <p:cNvSpPr/>
              <p:nvPr/>
            </p:nvSpPr>
            <p:spPr>
              <a:xfrm rot="18480093">
                <a:off x="10510511" y="3586895"/>
                <a:ext cx="1005840" cy="1005840"/>
              </a:xfrm>
              <a:prstGeom prst="ellipse">
                <a:avLst/>
              </a:prstGeom>
              <a:solidFill>
                <a:srgbClr val="71C2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rot="18480093">
                <a:off x="10524636" y="3624621"/>
                <a:ext cx="960120" cy="96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9967904" y="3125702"/>
            <a:ext cx="914400" cy="914400"/>
            <a:chOff x="10352246" y="3537071"/>
            <a:chExt cx="1188720" cy="1188720"/>
          </a:xfrm>
        </p:grpSpPr>
        <p:sp>
          <p:nvSpPr>
            <p:cNvPr id="27" name="Donut 26"/>
            <p:cNvSpPr>
              <a:spLocks noChangeAspect="1"/>
            </p:cNvSpPr>
            <p:nvPr/>
          </p:nvSpPr>
          <p:spPr>
            <a:xfrm>
              <a:off x="10352246" y="3537071"/>
              <a:ext cx="1188720" cy="1188720"/>
            </a:xfrm>
            <a:prstGeom prst="donu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0489541" y="3586895"/>
              <a:ext cx="1005840" cy="1005840"/>
              <a:chOff x="10510511" y="3586895"/>
              <a:chExt cx="1005840" cy="1005840"/>
            </a:xfrm>
          </p:grpSpPr>
          <p:sp>
            <p:nvSpPr>
              <p:cNvPr id="30" name="Oval 29"/>
              <p:cNvSpPr/>
              <p:nvPr/>
            </p:nvSpPr>
            <p:spPr>
              <a:xfrm rot="18480093">
                <a:off x="10510511" y="3586895"/>
                <a:ext cx="1005840" cy="1005840"/>
              </a:xfrm>
              <a:prstGeom prst="ellipse">
                <a:avLst/>
              </a:prstGeom>
              <a:solidFill>
                <a:srgbClr val="841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 rot="18480093">
                <a:off x="10524636" y="3624621"/>
                <a:ext cx="960120" cy="96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419704" y="5857317"/>
            <a:ext cx="914400" cy="914400"/>
            <a:chOff x="10352246" y="3537071"/>
            <a:chExt cx="1188720" cy="1188720"/>
          </a:xfrm>
        </p:grpSpPr>
        <p:sp>
          <p:nvSpPr>
            <p:cNvPr id="33" name="Donut 32"/>
            <p:cNvSpPr>
              <a:spLocks noChangeAspect="1"/>
            </p:cNvSpPr>
            <p:nvPr/>
          </p:nvSpPr>
          <p:spPr>
            <a:xfrm>
              <a:off x="10352246" y="3537071"/>
              <a:ext cx="1188720" cy="1188720"/>
            </a:xfrm>
            <a:prstGeom prst="donu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489541" y="3586895"/>
              <a:ext cx="1005840" cy="1005840"/>
              <a:chOff x="10510511" y="3586895"/>
              <a:chExt cx="1005840" cy="1005840"/>
            </a:xfrm>
          </p:grpSpPr>
          <p:sp>
            <p:nvSpPr>
              <p:cNvPr id="35" name="Oval 34"/>
              <p:cNvSpPr/>
              <p:nvPr/>
            </p:nvSpPr>
            <p:spPr>
              <a:xfrm rot="18480093">
                <a:off x="10510511" y="3586895"/>
                <a:ext cx="1005840" cy="1005840"/>
              </a:xfrm>
              <a:prstGeom prst="ellipse">
                <a:avLst/>
              </a:prstGeom>
              <a:solidFill>
                <a:srgbClr val="D99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 rot="18480093">
                <a:off x="10524636" y="3624621"/>
                <a:ext cx="960120" cy="960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 rot="19973387">
                <a:off x="2369476" y="2596399"/>
                <a:ext cx="2311164" cy="482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1600" i="1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600" b="1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𝛛</m:t>
                        </m:r>
                        <m:r>
                          <a:rPr lang="en-US" sz="1600" b="1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𝐉</m:t>
                        </m:r>
                        <m:r>
                          <a:rPr lang="en-US" sz="1600" b="1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A</m:t>
                            </m:r>
                          </m:sub>
                        </m:sSub>
                        <m:r>
                          <a:rPr lang="en-US" sz="1600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1600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A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= a</a:t>
                </a:r>
                <a:endParaRPr lang="en-US" sz="1600" dirty="0">
                  <a:solidFill>
                    <a:srgbClr val="00206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73387">
                <a:off x="2369476" y="2596399"/>
                <a:ext cx="2311164" cy="4825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 rot="3386091">
                <a:off x="6123807" y="2946803"/>
                <a:ext cx="1823482" cy="482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1600" i="1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600" b="1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𝛛</m:t>
                        </m:r>
                        <m:r>
                          <a:rPr lang="en-US" sz="1600" b="1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𝐉</m:t>
                        </m:r>
                        <m:r>
                          <a:rPr lang="en-US" sz="1600" b="1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B</m:t>
                            </m:r>
                          </m:sub>
                        </m:sSub>
                        <m:r>
                          <a:rPr lang="en-US" sz="1600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1600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B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+ a = b</a:t>
                </a:r>
                <a:endParaRPr lang="en-US" sz="1600" dirty="0">
                  <a:solidFill>
                    <a:srgbClr val="00206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86091">
                <a:off x="6123807" y="2946803"/>
                <a:ext cx="1823482" cy="4825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 rot="911573">
                <a:off x="5186156" y="5350329"/>
                <a:ext cx="1845111" cy="48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1600" i="1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600" b="1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𝛛</m:t>
                        </m:r>
                        <m:r>
                          <a:rPr lang="en-US" sz="1600" b="1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𝐉</m:t>
                        </m:r>
                        <m:r>
                          <a:rPr lang="en-US" sz="1600" b="1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C</m:t>
                            </m:r>
                          </m:sub>
                        </m:sSub>
                        <m:r>
                          <a:rPr lang="en-US" sz="1600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1600" i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C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206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+ b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>
                        <a:solidFill>
                          <a:srgbClr val="00206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z</m:t>
                    </m:r>
                  </m:oMath>
                </a14:m>
                <a:endParaRPr lang="en-US" sz="1600" dirty="0">
                  <a:solidFill>
                    <a:srgbClr val="00206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11573">
                <a:off x="5186156" y="5350329"/>
                <a:ext cx="1845111" cy="4841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 rot="19989902">
                <a:off x="3510370" y="3068446"/>
                <a:ext cx="1286644" cy="349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2060"/>
                        </a:solidFill>
                        <a:latin typeface="Cambria Math" charset="0"/>
                      </a:rPr>
                      <m:t>𝑧</m:t>
                    </m:r>
                    <m:r>
                      <a:rPr lang="en-US" sz="1600" i="1">
                        <a:solidFill>
                          <a:srgbClr val="00206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89902">
                <a:off x="3510370" y="3068446"/>
                <a:ext cx="1286644" cy="349326"/>
              </a:xfrm>
              <a:prstGeom prst="rect">
                <a:avLst/>
              </a:prstGeom>
              <a:blipFill rotWithShape="0">
                <a:blip r:embed="rId6"/>
                <a:stretch>
                  <a:fillRect l="-3721" b="-3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 rot="18391948">
                <a:off x="4660141" y="3119044"/>
                <a:ext cx="1442296" cy="349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𝐶</m:t>
                        </m:r>
                      </m:sub>
                    </m:sSub>
                    <m:r>
                      <a:rPr lang="en-US" sz="1600" i="1">
                        <a:solidFill>
                          <a:srgbClr val="00206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91948">
                <a:off x="4660141" y="3119044"/>
                <a:ext cx="1442296" cy="349326"/>
              </a:xfrm>
              <a:prstGeom prst="rect">
                <a:avLst/>
              </a:prstGeom>
              <a:blipFill rotWithShape="0">
                <a:blip r:embed="rId7"/>
                <a:stretch>
                  <a:fillRect l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 rot="16386791">
                <a:off x="1812692" y="5155017"/>
                <a:ext cx="10111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𝐶</m:t>
                        </m:r>
                      </m:sub>
                    </m:sSub>
                    <m:r>
                      <a:rPr lang="en-US" sz="1600" i="1">
                        <a:solidFill>
                          <a:srgbClr val="00206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2060"/>
                        </a:solidFill>
                        <a:latin typeface="Cambria Math" charset="0"/>
                      </a:rPr>
                      <m:t>𝑠</m:t>
                    </m:r>
                  </m:oMath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386791">
                <a:off x="1812692" y="5155017"/>
                <a:ext cx="1011122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73846" r="-8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 rot="1275693">
                <a:off x="7008009" y="2197010"/>
                <a:ext cx="199635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75693">
                <a:off x="7008009" y="2197010"/>
                <a:ext cx="199635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 rot="19506106">
                <a:off x="8788617" y="4564549"/>
                <a:ext cx="199635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06106">
                <a:off x="8788617" y="4564549"/>
                <a:ext cx="1996356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 rot="21012079">
                <a:off x="4423738" y="5997122"/>
                <a:ext cx="199635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12079">
                <a:off x="4423738" y="5997122"/>
                <a:ext cx="1996356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/>
              <p:cNvSpPr/>
              <p:nvPr/>
            </p:nvSpPr>
            <p:spPr>
              <a:xfrm rot="18241812">
                <a:off x="2931471" y="3750774"/>
                <a:ext cx="199635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41812">
                <a:off x="2931471" y="3750774"/>
                <a:ext cx="199635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7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[1] </a:t>
            </a:r>
            <a:r>
              <a:rPr lang="en-US" sz="1800" dirty="0"/>
              <a:t>http://</a:t>
            </a:r>
            <a:r>
              <a:rPr lang="en-US" sz="1800" dirty="0" err="1" smtClean="0"/>
              <a:t>scott.fortmann-roe.com</a:t>
            </a:r>
            <a:r>
              <a:rPr lang="en-US" sz="1800" dirty="0" smtClean="0"/>
              <a:t>/docs/</a:t>
            </a:r>
            <a:r>
              <a:rPr lang="en-US" sz="1800" dirty="0" err="1" smtClean="0"/>
              <a:t>BiasVariance.html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[2] </a:t>
            </a:r>
            <a:r>
              <a:rPr lang="en-US" sz="1800" dirty="0" err="1" smtClean="0"/>
              <a:t>Shokri</a:t>
            </a:r>
            <a:r>
              <a:rPr lang="en-US" sz="1800" dirty="0"/>
              <a:t>, Reza, and </a:t>
            </a:r>
            <a:r>
              <a:rPr lang="en-US" sz="1800" dirty="0" err="1"/>
              <a:t>Vitaly</a:t>
            </a:r>
            <a:r>
              <a:rPr lang="en-US" sz="1800" dirty="0"/>
              <a:t> </a:t>
            </a:r>
            <a:r>
              <a:rPr lang="en-US" sz="1800" dirty="0" err="1"/>
              <a:t>Shmatikov</a:t>
            </a:r>
            <a:r>
              <a:rPr lang="en-US" sz="1800" dirty="0"/>
              <a:t>. "Privacy-preserving deep learning." Proceedings of the 22nd ACM </a:t>
            </a:r>
            <a:r>
              <a:rPr lang="en-US" sz="1800" dirty="0" smtClean="0"/>
              <a:t>SIGSAC </a:t>
            </a:r>
            <a:r>
              <a:rPr lang="en-US" sz="1800" dirty="0"/>
              <a:t>conference on computer and communications security. ACM, 2015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[2] </a:t>
            </a:r>
            <a:r>
              <a:rPr lang="en-US" sz="1800" dirty="0" err="1"/>
              <a:t>Goodfellow</a:t>
            </a:r>
            <a:r>
              <a:rPr lang="en-US" sz="1800" dirty="0"/>
              <a:t>, Ian, et al. "Generative adversarial nets." Advances in neural information processing systems. 2014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[3] </a:t>
            </a:r>
            <a:r>
              <a:rPr lang="en-US" sz="1800" dirty="0" smtClean="0">
                <a:hlinkClick r:id="rId2"/>
              </a:rPr>
              <a:t>https://blog.openai.com/adversarial-example-research/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[4] Ng, Andrew. "Sparse </a:t>
            </a:r>
            <a:r>
              <a:rPr lang="en-US" sz="1800" dirty="0" err="1" smtClean="0"/>
              <a:t>autoencoder</a:t>
            </a:r>
            <a:r>
              <a:rPr lang="en-US" sz="1800" dirty="0" smtClean="0"/>
              <a:t>." CS294A Lecture notes 72.2011 (2011): 1-19.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363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Examples of </a:t>
            </a:r>
            <a:r>
              <a:rPr lang="en-US" dirty="0"/>
              <a:t>V</a:t>
            </a:r>
            <a:r>
              <a:rPr lang="en-US" dirty="0" smtClean="0"/>
              <a:t>ulnerabilities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Poisoning</a:t>
            </a:r>
          </a:p>
          <a:p>
            <a:pPr lvl="1"/>
            <a:r>
              <a:rPr lang="en-US" dirty="0" smtClean="0"/>
              <a:t>Inject bad training examples during training</a:t>
            </a:r>
          </a:p>
          <a:p>
            <a:r>
              <a:rPr lang="en-US" dirty="0" smtClean="0"/>
              <a:t>Adversarial Example Construction</a:t>
            </a:r>
          </a:p>
          <a:p>
            <a:pPr lvl="1"/>
            <a:r>
              <a:rPr lang="en-US" dirty="0" smtClean="0"/>
              <a:t>Forge inputs that model will </a:t>
            </a:r>
            <a:r>
              <a:rPr lang="en-US" dirty="0" smtClean="0"/>
              <a:t>interpret </a:t>
            </a:r>
            <a:r>
              <a:rPr lang="en-US" dirty="0" smtClean="0"/>
              <a:t>by observing outputs</a:t>
            </a:r>
          </a:p>
          <a:p>
            <a:r>
              <a:rPr lang="en-US" dirty="0" smtClean="0"/>
              <a:t>Membership Inference</a:t>
            </a:r>
          </a:p>
          <a:p>
            <a:pPr lvl="1"/>
            <a:r>
              <a:rPr lang="en-US" dirty="0" smtClean="0"/>
              <a:t>Determine which training points were used for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77380"/>
            <a:ext cx="10671176" cy="157844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Deep Learning, Data, Gradients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9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965873" cy="4486275"/>
          </a:xfrm>
        </p:spPr>
        <p:txBody>
          <a:bodyPr/>
          <a:lstStyle/>
          <a:p>
            <a:r>
              <a:rPr lang="en-US" b="1" dirty="0"/>
              <a:t>Artificial neuron </a:t>
            </a:r>
            <a:r>
              <a:rPr lang="en-US" dirty="0"/>
              <a:t>- single unit of computation</a:t>
            </a:r>
          </a:p>
          <a:p>
            <a:r>
              <a:rPr lang="en-US" b="1" dirty="0"/>
              <a:t>Artificial neural network </a:t>
            </a:r>
            <a:r>
              <a:rPr lang="en-US" dirty="0"/>
              <a:t>– graph of connected artificial neurons</a:t>
            </a:r>
          </a:p>
          <a:p>
            <a:r>
              <a:rPr lang="en-US" b="1" dirty="0"/>
              <a:t>Deep neural network </a:t>
            </a:r>
            <a:r>
              <a:rPr lang="en-US" dirty="0"/>
              <a:t>– artificial neural network with more than 2 hidden </a:t>
            </a:r>
            <a:r>
              <a:rPr lang="en-US" dirty="0" smtClean="0"/>
              <a:t>layers</a:t>
            </a:r>
          </a:p>
          <a:p>
            <a:r>
              <a:rPr lang="en-US" dirty="0" smtClean="0"/>
              <a:t>Deeply nested composite functions for approximating functions from data</a:t>
            </a:r>
            <a:endParaRPr lang="en-US" dirty="0"/>
          </a:p>
          <a:p>
            <a:r>
              <a:rPr lang="en-US" dirty="0" smtClean="0"/>
              <a:t>Applications: Object recognition, speech synthesis, videogame agents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550" y="5358642"/>
            <a:ext cx="38989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Hungry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97582" cy="4351338"/>
          </a:xfrm>
        </p:spPr>
        <p:txBody>
          <a:bodyPr/>
          <a:lstStyle/>
          <a:p>
            <a:r>
              <a:rPr lang="en-US" dirty="0" smtClean="0"/>
              <a:t>Deep learning algorithms typically need vast amounts of data to perform well in practice</a:t>
            </a:r>
          </a:p>
          <a:p>
            <a:r>
              <a:rPr lang="en-US" dirty="0"/>
              <a:t>O</a:t>
            </a:r>
            <a:r>
              <a:rPr lang="en-US" dirty="0" smtClean="0"/>
              <a:t>rder of millions of data points depending on nonlinearity of data</a:t>
            </a:r>
          </a:p>
          <a:p>
            <a:r>
              <a:rPr lang="en-US" dirty="0" smtClean="0"/>
              <a:t>More data = better accuracy</a:t>
            </a:r>
          </a:p>
          <a:p>
            <a:r>
              <a:rPr lang="en-US" dirty="0" smtClean="0"/>
              <a:t>Balance bias-variance tradeoff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81" y="1825624"/>
            <a:ext cx="6342487" cy="39833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64483" y="6488668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15288" y="4929188"/>
            <a:ext cx="3097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+mj-lt"/>
              </a:rPr>
              <a:t>Cost function</a:t>
            </a:r>
            <a:endParaRPr lang="en-US" sz="5400" dirty="0">
              <a:latin typeface="+mj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15277" y="3664670"/>
            <a:ext cx="48617" cy="1736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72448" y="4929188"/>
            <a:ext cx="3097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>
                <a:latin typeface="+mj-lt"/>
              </a:rPr>
              <a:t>Learning Rate</a:t>
            </a:r>
            <a:endParaRPr lang="en-US" sz="5400" dirty="0"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521054" y="3400425"/>
            <a:ext cx="97234" cy="16954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3172" y="4929188"/>
            <a:ext cx="3558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>
                <a:latin typeface="+mj-lt"/>
              </a:rPr>
              <a:t>Model Parameters</a:t>
            </a:r>
            <a:endParaRPr lang="en-US" sz="5400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929608" y="3400425"/>
            <a:ext cx="1" cy="16954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29608" y="3275463"/>
            <a:ext cx="2085975" cy="18204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04" y="1400326"/>
            <a:ext cx="9222930" cy="25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2247</TotalTime>
  <Words>1642</Words>
  <Application>Microsoft Macintosh PowerPoint</Application>
  <PresentationFormat>Widescreen</PresentationFormat>
  <Paragraphs>235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Avenir Book</vt:lpstr>
      <vt:lpstr>Avenir Light</vt:lpstr>
      <vt:lpstr>Calibri</vt:lpstr>
      <vt:lpstr>Calibri Light</vt:lpstr>
      <vt:lpstr>Cambria Math</vt:lpstr>
      <vt:lpstr>Arial</vt:lpstr>
      <vt:lpstr>Office Theme</vt:lpstr>
      <vt:lpstr>Secure Multi-Party  Learning</vt:lpstr>
      <vt:lpstr>Democratizing AI</vt:lpstr>
      <vt:lpstr>Motivation</vt:lpstr>
      <vt:lpstr>Types of Machine Learning Vulnerabilities</vt:lpstr>
      <vt:lpstr>Examples of Vulnerabilities</vt:lpstr>
      <vt:lpstr>Background</vt:lpstr>
      <vt:lpstr>What is Deep Learning?</vt:lpstr>
      <vt:lpstr>Data Hungry</vt:lpstr>
      <vt:lpstr>Gradient Descent</vt:lpstr>
      <vt:lpstr>Gradient Descent</vt:lpstr>
      <vt:lpstr>Gradient Descent</vt:lpstr>
      <vt:lpstr>Privacy-Preserving Deep Learning</vt:lpstr>
      <vt:lpstr>Objectives</vt:lpstr>
      <vt:lpstr>Distributed Selective SGD</vt:lpstr>
      <vt:lpstr>Parameter Updates</vt:lpstr>
      <vt:lpstr>Parameter Server</vt:lpstr>
      <vt:lpstr>Distributed Training</vt:lpstr>
      <vt:lpstr>Experiments</vt:lpstr>
      <vt:lpstr>Network architectures</vt:lpstr>
      <vt:lpstr>PowerPoint Presentation</vt:lpstr>
      <vt:lpstr>PowerPoint Presentation</vt:lpstr>
      <vt:lpstr>PowerPoint Presentation</vt:lpstr>
      <vt:lpstr>Sparse Vector Technique</vt:lpstr>
      <vt:lpstr>Privacy Budget</vt:lpstr>
      <vt:lpstr>Select Random Subset</vt:lpstr>
      <vt:lpstr>Perturb Values</vt:lpstr>
      <vt:lpstr>Perturb Values</vt:lpstr>
      <vt:lpstr>Basic Differences between MPC &amp; DP</vt:lpstr>
      <vt:lpstr>Adversarial Example Construction</vt:lpstr>
      <vt:lpstr>Adversarial Training</vt:lpstr>
      <vt:lpstr>Adversarial Example Construction</vt:lpstr>
      <vt:lpstr>Naïve Distributed Deep Learning</vt:lpstr>
      <vt:lpstr>Adversarial Input Reconstruction</vt:lpstr>
      <vt:lpstr>Adversarial Input Reconstruction</vt:lpstr>
      <vt:lpstr>Hypothetical Autoencoder Attack</vt:lpstr>
      <vt:lpstr>Secure Multi-Party Learning  </vt:lpstr>
      <vt:lpstr>Naïve MPC for Deep Learning: Round 1</vt:lpstr>
      <vt:lpstr>Naïve MPC for Deep Learning: Round 2</vt:lpstr>
      <vt:lpstr>Naïve MPC for Deep Learning: Round 3</vt:lpstr>
      <vt:lpstr>SMPL</vt:lpstr>
      <vt:lpstr>References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Multi-Party Learning</dc:title>
  <dc:creator>Microsoft Office User</dc:creator>
  <cp:lastModifiedBy>Microsoft Office User</cp:lastModifiedBy>
  <cp:revision>124</cp:revision>
  <dcterms:created xsi:type="dcterms:W3CDTF">2017-06-15T19:46:29Z</dcterms:created>
  <dcterms:modified xsi:type="dcterms:W3CDTF">2017-06-29T15:28:00Z</dcterms:modified>
</cp:coreProperties>
</file>