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8b835f4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88b835f4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8b835f4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88b835f4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8b835f4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88b835f4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8b835f4d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88b835f4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88b835f4d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88b835f4d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88b835f4d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88b835f4d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8b835f4d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88b835f4d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8b835f4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8b835f4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88b835f4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88b835f4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88b835f4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88b835f4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8b835f4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88b835f4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88b835f4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88b835f4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88b835f4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88b835f4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88b835f4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88b835f4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88b835f4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88b835f4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88b835f4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88b835f4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85f872c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85f872c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85f872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85f872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8b835f4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8b835f4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8b835f4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8b835f4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8b835f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8b835f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8b835f4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8b835f4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8b835f4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8b835f4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8b835f4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8b835f4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6.jpg"/><Relationship Id="rId6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14.png"/><Relationship Id="rId6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8.png"/><Relationship Id="rId8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5" Type="http://schemas.openxmlformats.org/officeDocument/2006/relationships/image" Target="../media/image3.png"/><Relationship Id="rId6" Type="http://schemas.openxmlformats.org/officeDocument/2006/relationships/image" Target="../media/image6.jpg"/><Relationship Id="rId7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9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1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jpg"/><Relationship Id="rId7" Type="http://schemas.openxmlformats.org/officeDocument/2006/relationships/hyperlink" Target="https://www.desmos.com/calculator/kdtllrvb5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17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25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2552" l="26859" r="56174" t="31883"/>
          <a:stretch/>
        </p:blipFill>
        <p:spPr>
          <a:xfrm>
            <a:off x="0" y="0"/>
            <a:ext cx="245377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32552" l="43979" r="4540" t="53818"/>
          <a:stretch/>
        </p:blipFill>
        <p:spPr>
          <a:xfrm>
            <a:off x="1922100" y="4201625"/>
            <a:ext cx="3235600" cy="856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273375" y="744575"/>
            <a:ext cx="6558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Deep Gradient Compression: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Reducing the Communication Bandwidth for Distributed Training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453775" y="2797175"/>
            <a:ext cx="63786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Yujun Lin, Song Han, Huizi Mao,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Yu Wang, William J. Dally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737200" y="4523575"/>
            <a:ext cx="309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Justin Chen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Nov. 21, 2017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Insight from SSGD</a:t>
            </a:r>
            <a:endParaRPr/>
          </a:p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25" y="1374338"/>
            <a:ext cx="7794949" cy="14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2114450" y="3154900"/>
            <a:ext cx="1176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 worker nodes</a:t>
            </a:r>
            <a:endParaRPr sz="1800"/>
          </a:p>
        </p:txBody>
      </p:sp>
      <p:cxnSp>
        <p:nvCxnSpPr>
          <p:cNvPr id="210" name="Google Shape;210;p22"/>
          <p:cNvCxnSpPr/>
          <p:nvPr/>
        </p:nvCxnSpPr>
        <p:spPr>
          <a:xfrm flipH="1" rot="10800000">
            <a:off x="2993450" y="2669875"/>
            <a:ext cx="629700" cy="5820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1" name="Google Shape;211;p22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212" name="Google Shape;212;p22"/>
            <p:cNvPicPr preferRelativeResize="0"/>
            <p:nvPr/>
          </p:nvPicPr>
          <p:blipFill rotWithShape="1">
            <a:blip r:embed="rId4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213" name="Google Shape;213;p22"/>
            <p:cNvPicPr preferRelativeResize="0"/>
            <p:nvPr/>
          </p:nvPicPr>
          <p:blipFill rotWithShape="1">
            <a:blip r:embed="rId5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22"/>
          <p:cNvSpPr txBox="1"/>
          <p:nvPr/>
        </p:nvSpPr>
        <p:spPr>
          <a:xfrm>
            <a:off x="5073680" y="3515425"/>
            <a:ext cx="3395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Sequence of N minibatches sampled from training set each of size b at iteration t</a:t>
            </a:r>
            <a:endParaRPr sz="1800"/>
          </a:p>
        </p:txBody>
      </p:sp>
      <p:cxnSp>
        <p:nvCxnSpPr>
          <p:cNvPr id="215" name="Google Shape;215;p22"/>
          <p:cNvCxnSpPr/>
          <p:nvPr/>
        </p:nvCxnSpPr>
        <p:spPr>
          <a:xfrm rot="10800000">
            <a:off x="5907725" y="3002225"/>
            <a:ext cx="0" cy="5130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6" name="Google Shape;21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6475" y="2937946"/>
            <a:ext cx="1888800" cy="34886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/>
        </p:nvSpPr>
        <p:spPr>
          <a:xfrm>
            <a:off x="3432925" y="3633400"/>
            <a:ext cx="1176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Minibatch size</a:t>
            </a:r>
            <a:endParaRPr sz="1800"/>
          </a:p>
        </p:txBody>
      </p:sp>
      <p:cxnSp>
        <p:nvCxnSpPr>
          <p:cNvPr id="218" name="Google Shape;218;p22"/>
          <p:cNvCxnSpPr/>
          <p:nvPr/>
        </p:nvCxnSpPr>
        <p:spPr>
          <a:xfrm rot="10800000">
            <a:off x="4171400" y="2773875"/>
            <a:ext cx="0" cy="7512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Insight from SSGD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5" name="Google Shape;225;p23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226" name="Google Shape;226;p23"/>
            <p:cNvPicPr preferRelativeResize="0"/>
            <p:nvPr/>
          </p:nvPicPr>
          <p:blipFill rotWithShape="1">
            <a:blip r:embed="rId3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227" name="Google Shape;227;p23"/>
            <p:cNvPicPr preferRelativeResize="0"/>
            <p:nvPr/>
          </p:nvPicPr>
          <p:blipFill rotWithShape="1">
            <a:blip r:embed="rId4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8" name="Google Shape;2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07213"/>
            <a:ext cx="8839204" cy="110921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 txBox="1"/>
          <p:nvPr/>
        </p:nvSpPr>
        <p:spPr>
          <a:xfrm>
            <a:off x="3966900" y="1085863"/>
            <a:ext cx="50247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Local gradient accumulation considered as increasing batch size from Nb to NbT</a:t>
            </a:r>
            <a:endParaRPr sz="1800"/>
          </a:p>
        </p:txBody>
      </p:sp>
      <p:sp>
        <p:nvSpPr>
          <p:cNvPr id="230" name="Google Shape;230;p23"/>
          <p:cNvSpPr txBox="1"/>
          <p:nvPr/>
        </p:nvSpPr>
        <p:spPr>
          <a:xfrm>
            <a:off x="1700124" y="4013750"/>
            <a:ext cx="132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Scaled learning rate</a:t>
            </a:r>
            <a:endParaRPr sz="1800"/>
          </a:p>
        </p:txBody>
      </p:sp>
      <p:sp>
        <p:nvSpPr>
          <p:cNvPr id="231" name="Google Shape;231;p23"/>
          <p:cNvSpPr/>
          <p:nvPr/>
        </p:nvSpPr>
        <p:spPr>
          <a:xfrm rot="5400000">
            <a:off x="6986025" y="1818875"/>
            <a:ext cx="190200" cy="3489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 txBox="1"/>
          <p:nvPr/>
        </p:nvSpPr>
        <p:spPr>
          <a:xfrm>
            <a:off x="5916975" y="3967400"/>
            <a:ext cx="2328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Sum of gradients over minibatch on iteration </a:t>
            </a:r>
            <a:endParaRPr sz="1800"/>
          </a:p>
        </p:txBody>
      </p:sp>
      <p:pic>
        <p:nvPicPr>
          <p:cNvPr id="233" name="Google Shape;23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3564" y="4662539"/>
            <a:ext cx="545223" cy="1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/>
          <p:nvPr/>
        </p:nvSpPr>
        <p:spPr>
          <a:xfrm rot="5400000">
            <a:off x="4904796" y="3298446"/>
            <a:ext cx="190200" cy="544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4304500" y="4013750"/>
            <a:ext cx="13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Sum over T iterations</a:t>
            </a:r>
            <a:endParaRPr sz="1800"/>
          </a:p>
        </p:txBody>
      </p:sp>
      <p:sp>
        <p:nvSpPr>
          <p:cNvPr id="236" name="Google Shape;236;p23"/>
          <p:cNvSpPr/>
          <p:nvPr/>
        </p:nvSpPr>
        <p:spPr>
          <a:xfrm rot="5400000">
            <a:off x="2541003" y="3196725"/>
            <a:ext cx="190200" cy="429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 rot="5400000">
            <a:off x="3198452" y="3046425"/>
            <a:ext cx="190200" cy="730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 txBox="1"/>
          <p:nvPr/>
        </p:nvSpPr>
        <p:spPr>
          <a:xfrm>
            <a:off x="3029125" y="4013750"/>
            <a:ext cx="1164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Minibatch size</a:t>
            </a:r>
            <a:endParaRPr sz="1800"/>
          </a:p>
        </p:txBody>
      </p:sp>
      <p:cxnSp>
        <p:nvCxnSpPr>
          <p:cNvPr id="239" name="Google Shape;239;p23"/>
          <p:cNvCxnSpPr>
            <a:stCxn id="230" idx="0"/>
          </p:cNvCxnSpPr>
          <p:nvPr/>
        </p:nvCxnSpPr>
        <p:spPr>
          <a:xfrm flipH="1" rot="10800000">
            <a:off x="2364624" y="3684650"/>
            <a:ext cx="189900" cy="3291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3"/>
          <p:cNvCxnSpPr>
            <a:stCxn id="238" idx="0"/>
          </p:cNvCxnSpPr>
          <p:nvPr/>
        </p:nvCxnSpPr>
        <p:spPr>
          <a:xfrm rot="10800000">
            <a:off x="3385525" y="3694250"/>
            <a:ext cx="225600" cy="3195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3"/>
          <p:cNvCxnSpPr/>
          <p:nvPr/>
        </p:nvCxnSpPr>
        <p:spPr>
          <a:xfrm rot="10800000">
            <a:off x="4999900" y="3713265"/>
            <a:ext cx="0" cy="3480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3"/>
          <p:cNvCxnSpPr/>
          <p:nvPr/>
        </p:nvCxnSpPr>
        <p:spPr>
          <a:xfrm rot="10800000">
            <a:off x="7081125" y="3713265"/>
            <a:ext cx="0" cy="3480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3"/>
          <p:cNvSpPr txBox="1"/>
          <p:nvPr/>
        </p:nvSpPr>
        <p:spPr>
          <a:xfrm>
            <a:off x="914275" y="1428300"/>
            <a:ext cx="25425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Sparse Update Interval</a:t>
            </a:r>
            <a:endParaRPr sz="1800"/>
          </a:p>
        </p:txBody>
      </p:sp>
      <p:cxnSp>
        <p:nvCxnSpPr>
          <p:cNvPr id="244" name="Google Shape;244;p23"/>
          <p:cNvCxnSpPr>
            <a:stCxn id="243" idx="2"/>
          </p:cNvCxnSpPr>
          <p:nvPr/>
        </p:nvCxnSpPr>
        <p:spPr>
          <a:xfrm>
            <a:off x="2185525" y="1939200"/>
            <a:ext cx="487200" cy="5553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SGD using Momentum</a:t>
            </a:r>
            <a:endParaRPr/>
          </a:p>
        </p:txBody>
      </p:sp>
      <p:sp>
        <p:nvSpPr>
          <p:cNvPr id="250" name="Google Shape;2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1" name="Google Shape;251;p24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252" name="Google Shape;252;p24"/>
            <p:cNvPicPr preferRelativeResize="0"/>
            <p:nvPr/>
          </p:nvPicPr>
          <p:blipFill rotWithShape="1">
            <a:blip r:embed="rId3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253" name="Google Shape;253;p24"/>
            <p:cNvPicPr preferRelativeResize="0"/>
            <p:nvPr/>
          </p:nvPicPr>
          <p:blipFill rotWithShape="1">
            <a:blip r:embed="rId4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4" name="Google Shape;2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0500" y="1272275"/>
            <a:ext cx="2968528" cy="3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5067" y="1920425"/>
            <a:ext cx="3424375" cy="2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1117" y="2212965"/>
            <a:ext cx="2379788" cy="13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75142" y="3537550"/>
            <a:ext cx="4516251" cy="12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337" y="2334220"/>
            <a:ext cx="3081675" cy="523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322" y="1546206"/>
            <a:ext cx="3081674" cy="49579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DGC </a:t>
            </a:r>
            <a:r>
              <a:rPr lang="en"/>
              <a:t>SGD using Momentum Correction</a:t>
            </a:r>
            <a:endParaRPr/>
          </a:p>
        </p:txBody>
      </p:sp>
      <p:sp>
        <p:nvSpPr>
          <p:cNvPr id="265" name="Google Shape;2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6" name="Google Shape;266;p25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267" name="Google Shape;267;p25"/>
            <p:cNvPicPr preferRelativeResize="0"/>
            <p:nvPr/>
          </p:nvPicPr>
          <p:blipFill rotWithShape="1">
            <a:blip r:embed="rId5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268" name="Google Shape;268;p25"/>
            <p:cNvPicPr preferRelativeResize="0"/>
            <p:nvPr/>
          </p:nvPicPr>
          <p:blipFill rotWithShape="1">
            <a:blip r:embed="rId6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9" name="Google Shape;26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16175" y="3025075"/>
            <a:ext cx="5602225" cy="12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Gradient Clipping</a:t>
            </a:r>
            <a:endParaRPr/>
          </a:p>
        </p:txBody>
      </p:sp>
      <p:sp>
        <p:nvSpPr>
          <p:cNvPr id="275" name="Google Shape;27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6" name="Google Shape;2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8550"/>
            <a:ext cx="8839201" cy="17064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p26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278" name="Google Shape;278;p26"/>
            <p:cNvPicPr preferRelativeResize="0"/>
            <p:nvPr/>
          </p:nvPicPr>
          <p:blipFill rotWithShape="1">
            <a:blip r:embed="rId4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279" name="Google Shape;279;p26"/>
            <p:cNvPicPr preferRelativeResize="0"/>
            <p:nvPr/>
          </p:nvPicPr>
          <p:blipFill rotWithShape="1">
            <a:blip r:embed="rId5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Momentum Factor Masking</a:t>
            </a:r>
            <a:endParaRPr/>
          </a:p>
        </p:txBody>
      </p:sp>
      <p:sp>
        <p:nvSpPr>
          <p:cNvPr id="285" name="Google Shape;285;p27"/>
          <p:cNvSpPr txBox="1"/>
          <p:nvPr>
            <p:ph idx="1" type="body"/>
          </p:nvPr>
        </p:nvSpPr>
        <p:spPr>
          <a:xfrm>
            <a:off x="311700" y="1152475"/>
            <a:ext cx="8520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Alleviates staleness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Apply mask to </a:t>
            </a:r>
            <a:r>
              <a:rPr b="1" lang="en">
                <a:solidFill>
                  <a:srgbClr val="000000"/>
                </a:solidFill>
              </a:rPr>
              <a:t>both</a:t>
            </a:r>
            <a:r>
              <a:rPr lang="en">
                <a:solidFill>
                  <a:srgbClr val="000000"/>
                </a:solidFill>
              </a:rPr>
              <a:t> gradients and momentum factor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Prevents </a:t>
            </a:r>
            <a:r>
              <a:rPr b="1" lang="en">
                <a:solidFill>
                  <a:srgbClr val="000000"/>
                </a:solidFill>
              </a:rPr>
              <a:t>stale momentum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86" name="Google Shape;28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7" name="Google Shape;287;p27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288" name="Google Shape;288;p27"/>
            <p:cNvPicPr preferRelativeResize="0"/>
            <p:nvPr/>
          </p:nvPicPr>
          <p:blipFill rotWithShape="1">
            <a:blip r:embed="rId3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289" name="Google Shape;289;p27"/>
            <p:cNvPicPr preferRelativeResize="0"/>
            <p:nvPr/>
          </p:nvPicPr>
          <p:blipFill rotWithShape="1">
            <a:blip r:embed="rId4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0" name="Google Shape;29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63" y="2765850"/>
            <a:ext cx="79914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 Training</a:t>
            </a:r>
            <a:endParaRPr/>
          </a:p>
        </p:txBody>
      </p:sp>
      <p:sp>
        <p:nvSpPr>
          <p:cNvPr id="296" name="Google Shape;296;p28"/>
          <p:cNvSpPr txBox="1"/>
          <p:nvPr>
            <p:ph idx="1" type="body"/>
          </p:nvPr>
        </p:nvSpPr>
        <p:spPr>
          <a:xfrm>
            <a:off x="311700" y="1152475"/>
            <a:ext cx="432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Early training is </a:t>
            </a:r>
            <a:r>
              <a:rPr b="1" lang="en">
                <a:solidFill>
                  <a:srgbClr val="000000"/>
                </a:solidFill>
              </a:rPr>
              <a:t>unstable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Warm-up period: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Smaller learning rate</a:t>
            </a:r>
            <a:r>
              <a:rPr lang="en">
                <a:solidFill>
                  <a:srgbClr val="000000"/>
                </a:solidFill>
              </a:rPr>
              <a:t> - slows down rate of parameter change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Denser gradients</a:t>
            </a:r>
            <a:r>
              <a:rPr lang="en">
                <a:solidFill>
                  <a:srgbClr val="000000"/>
                </a:solidFill>
              </a:rPr>
              <a:t> - reduce extreme updates from delayer gradients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Exponentially</a:t>
            </a:r>
            <a:r>
              <a:rPr lang="en">
                <a:solidFill>
                  <a:srgbClr val="000000"/>
                </a:solidFill>
              </a:rPr>
              <a:t> increase gradient sparsity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7" name="Google Shape;29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28"/>
          <p:cNvPicPr preferRelativeResize="0"/>
          <p:nvPr/>
        </p:nvPicPr>
        <p:blipFill rotWithShape="1">
          <a:blip r:embed="rId3">
            <a:alphaModFix/>
          </a:blip>
          <a:srcRect b="0" l="0" r="0" t="35337"/>
          <a:stretch/>
        </p:blipFill>
        <p:spPr>
          <a:xfrm>
            <a:off x="4937050" y="1152475"/>
            <a:ext cx="4084100" cy="25301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8"/>
          <p:cNvSpPr/>
          <p:nvPr/>
        </p:nvSpPr>
        <p:spPr>
          <a:xfrm rot="5400000">
            <a:off x="5643650" y="3526800"/>
            <a:ext cx="140100" cy="641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 txBox="1"/>
          <p:nvPr/>
        </p:nvSpPr>
        <p:spPr>
          <a:xfrm>
            <a:off x="5149400" y="4157425"/>
            <a:ext cx="11286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Warm-up</a:t>
            </a:r>
            <a:endParaRPr sz="1800"/>
          </a:p>
        </p:txBody>
      </p:sp>
      <p:grpSp>
        <p:nvGrpSpPr>
          <p:cNvPr id="301" name="Google Shape;301;p28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302" name="Google Shape;302;p28"/>
            <p:cNvPicPr preferRelativeResize="0"/>
            <p:nvPr/>
          </p:nvPicPr>
          <p:blipFill rotWithShape="1">
            <a:blip r:embed="rId4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303" name="Google Shape;303;p28"/>
            <p:cNvPicPr preferRelativeResize="0"/>
            <p:nvPr/>
          </p:nvPicPr>
          <p:blipFill rotWithShape="1">
            <a:blip r:embed="rId5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 with 99.9% Gradient Sparsity</a:t>
            </a:r>
            <a:endParaRPr/>
          </a:p>
        </p:txBody>
      </p:sp>
      <p:sp>
        <p:nvSpPr>
          <p:cNvPr id="309" name="Google Shape;30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0" name="Google Shape;3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25" y="1322525"/>
            <a:ext cx="8588359" cy="33406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29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312" name="Google Shape;312;p29"/>
            <p:cNvPicPr preferRelativeResize="0"/>
            <p:nvPr/>
          </p:nvPicPr>
          <p:blipFill rotWithShape="1">
            <a:blip r:embed="rId4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313" name="Google Shape;313;p29"/>
            <p:cNvPicPr preferRelativeResize="0"/>
            <p:nvPr/>
          </p:nvPicPr>
          <p:blipFill rotWithShape="1">
            <a:blip r:embed="rId5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 </a:t>
            </a:r>
            <a:r>
              <a:rPr lang="en"/>
              <a:t>with 99.9% Gradient Sparsity</a:t>
            </a:r>
            <a:endParaRPr/>
          </a:p>
        </p:txBody>
      </p:sp>
      <p:sp>
        <p:nvSpPr>
          <p:cNvPr id="319" name="Google Shape;3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0" name="Google Shape;3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63" y="1322525"/>
            <a:ext cx="8757085" cy="33406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30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322" name="Google Shape;322;p30"/>
            <p:cNvPicPr preferRelativeResize="0"/>
            <p:nvPr/>
          </p:nvPicPr>
          <p:blipFill rotWithShape="1">
            <a:blip r:embed="rId4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323" name="Google Shape;323;p30"/>
            <p:cNvPicPr preferRelativeResize="0"/>
            <p:nvPr/>
          </p:nvPicPr>
          <p:blipFill rotWithShape="1">
            <a:blip r:embed="rId5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9" name="Google Shape;3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86" y="656575"/>
            <a:ext cx="7714038" cy="3830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" name="Google Shape;330;p31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331" name="Google Shape;331;p31"/>
            <p:cNvPicPr preferRelativeResize="0"/>
            <p:nvPr/>
          </p:nvPicPr>
          <p:blipFill rotWithShape="1">
            <a:blip r:embed="rId4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332" name="Google Shape;332;p31"/>
            <p:cNvPicPr preferRelativeResize="0"/>
            <p:nvPr/>
          </p:nvPicPr>
          <p:blipFill rotWithShape="1">
            <a:blip r:embed="rId5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Distributed Training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66" name="Google Shape;66;p14"/>
            <p:cNvPicPr preferRelativeResize="0"/>
            <p:nvPr/>
          </p:nvPicPr>
          <p:blipFill rotWithShape="1">
            <a:blip r:embed="rId3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67" name="Google Shape;67;p14"/>
            <p:cNvPicPr preferRelativeResize="0"/>
            <p:nvPr/>
          </p:nvPicPr>
          <p:blipFill rotWithShape="1">
            <a:blip r:embed="rId4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1600" y="1967775"/>
            <a:ext cx="620077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564138" y="3273475"/>
            <a:ext cx="64740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Commutative and Associative Laws of Addition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Distributed gradient computation across worker nodes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8" name="Google Shape;3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2125"/>
            <a:ext cx="8839200" cy="31592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2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340" name="Google Shape;340;p32"/>
            <p:cNvPicPr preferRelativeResize="0"/>
            <p:nvPr/>
          </p:nvPicPr>
          <p:blipFill rotWithShape="1">
            <a:blip r:embed="rId4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341" name="Google Shape;341;p32"/>
            <p:cNvPicPr preferRelativeResize="0"/>
            <p:nvPr/>
          </p:nvPicPr>
          <p:blipFill rotWithShape="1">
            <a:blip r:embed="rId5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Word Prediction</a:t>
            </a:r>
            <a:r>
              <a:rPr lang="en"/>
              <a:t> with 99.9% Gradient Sparsity </a:t>
            </a:r>
            <a:endParaRPr/>
          </a:p>
        </p:txBody>
      </p:sp>
      <p:sp>
        <p:nvSpPr>
          <p:cNvPr id="347" name="Google Shape;34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8" name="Google Shape;3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137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33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350" name="Google Shape;350;p33"/>
            <p:cNvPicPr preferRelativeResize="0"/>
            <p:nvPr/>
          </p:nvPicPr>
          <p:blipFill rotWithShape="1">
            <a:blip r:embed="rId4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351" name="Google Shape;351;p33"/>
            <p:cNvPicPr preferRelativeResize="0"/>
            <p:nvPr/>
          </p:nvPicPr>
          <p:blipFill rotWithShape="1">
            <a:blip r:embed="rId5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Recognition</a:t>
            </a:r>
            <a:r>
              <a:rPr lang="en"/>
              <a:t> with 99.9% Gradient Sparsity</a:t>
            </a:r>
            <a:endParaRPr/>
          </a:p>
        </p:txBody>
      </p:sp>
      <p:sp>
        <p:nvSpPr>
          <p:cNvPr id="357" name="Google Shape;35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8" name="Google Shape;3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091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9" name="Google Shape;359;p34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360" name="Google Shape;360;p34"/>
            <p:cNvPicPr preferRelativeResize="0"/>
            <p:nvPr/>
          </p:nvPicPr>
          <p:blipFill rotWithShape="1">
            <a:blip r:embed="rId4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361" name="Google Shape;361;p34"/>
            <p:cNvPicPr preferRelativeResize="0"/>
            <p:nvPr/>
          </p:nvPicPr>
          <p:blipFill rotWithShape="1">
            <a:blip r:embed="rId5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Models with</a:t>
            </a:r>
            <a:r>
              <a:rPr lang="en"/>
              <a:t> 99.9% Gradient Sparsity</a:t>
            </a:r>
            <a:endParaRPr/>
          </a:p>
        </p:txBody>
      </p:sp>
      <p:sp>
        <p:nvSpPr>
          <p:cNvPr id="367" name="Google Shape;36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8" name="Google Shape;3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7825"/>
            <a:ext cx="8839202" cy="2187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Google Shape;369;p35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370" name="Google Shape;370;p35"/>
            <p:cNvPicPr preferRelativeResize="0"/>
            <p:nvPr/>
          </p:nvPicPr>
          <p:blipFill rotWithShape="1">
            <a:blip r:embed="rId4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371" name="Google Shape;371;p35"/>
            <p:cNvPicPr preferRelativeResize="0"/>
            <p:nvPr/>
          </p:nvPicPr>
          <p:blipFill rotWithShape="1">
            <a:blip r:embed="rId5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Speedup and Scalability of Distributed Training</a:t>
            </a:r>
            <a:endParaRPr/>
          </a:p>
        </p:txBody>
      </p:sp>
      <p:sp>
        <p:nvSpPr>
          <p:cNvPr id="377" name="Google Shape;37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8" name="Google Shape;3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63" y="1322525"/>
            <a:ext cx="8018882" cy="33406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36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380" name="Google Shape;380;p36"/>
            <p:cNvPicPr preferRelativeResize="0"/>
            <p:nvPr/>
          </p:nvPicPr>
          <p:blipFill rotWithShape="1">
            <a:blip r:embed="rId4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381" name="Google Shape;381;p36"/>
            <p:cNvPicPr preferRelativeResize="0"/>
            <p:nvPr/>
          </p:nvPicPr>
          <p:blipFill rotWithShape="1">
            <a:blip r:embed="rId5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References and Further Reading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7" name="Google Shape;38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en" sz="1400">
                <a:solidFill>
                  <a:srgbClr val="000000"/>
                </a:solidFill>
              </a:rPr>
              <a:t>Deep Gradient Compression: Reducing the Communication Bandwidth for Distributed Training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Sun, Xu, et al. "</a:t>
            </a:r>
            <a:r>
              <a:rPr b="1" lang="en" sz="1400">
                <a:solidFill>
                  <a:srgbClr val="000000"/>
                </a:solidFill>
              </a:rPr>
              <a:t>meprop: Sparsified back propagation for accelerated deep learning with reduced overfitting</a:t>
            </a:r>
            <a:r>
              <a:rPr lang="en" sz="1400">
                <a:solidFill>
                  <a:srgbClr val="000000"/>
                </a:solidFill>
              </a:rPr>
              <a:t>." arXiv preprint arXiv:1706.06197 (2017).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Wen, Wei, et al. "T</a:t>
            </a:r>
            <a:r>
              <a:rPr b="1" lang="en" sz="1400">
                <a:solidFill>
                  <a:srgbClr val="000000"/>
                </a:solidFill>
              </a:rPr>
              <a:t>ernGrad: Ternary Gradients to Reduce Communication in Distributed Deep Learning</a:t>
            </a:r>
            <a:r>
              <a:rPr lang="en" sz="1400">
                <a:solidFill>
                  <a:srgbClr val="000000"/>
                </a:solidFill>
              </a:rPr>
              <a:t>." arXiv preprint arXiv:1705.07878 (2017).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You, Yang, et al. "</a:t>
            </a:r>
            <a:r>
              <a:rPr b="1" lang="en" sz="1400">
                <a:solidFill>
                  <a:srgbClr val="000000"/>
                </a:solidFill>
              </a:rPr>
              <a:t>ImageNet Training in Minutes</a:t>
            </a:r>
            <a:r>
              <a:rPr lang="en" sz="1400">
                <a:solidFill>
                  <a:srgbClr val="000000"/>
                </a:solidFill>
              </a:rPr>
              <a:t>." arXiv preprint arXiv:1709.05011 (2017).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Li, Hao, et al. "</a:t>
            </a:r>
            <a:r>
              <a:rPr b="1" lang="en" sz="1400">
                <a:solidFill>
                  <a:srgbClr val="000000"/>
                </a:solidFill>
              </a:rPr>
              <a:t>Training Quantized Nets: A Deeper Understanding</a:t>
            </a:r>
            <a:r>
              <a:rPr lang="en" sz="1400">
                <a:solidFill>
                  <a:srgbClr val="000000"/>
                </a:solidFill>
              </a:rPr>
              <a:t>." arXiv preprint arXiv:1706.02379 (2017).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88" name="Google Shape;38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9" name="Google Shape;389;p37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390" name="Google Shape;390;p37"/>
            <p:cNvPicPr preferRelativeResize="0"/>
            <p:nvPr/>
          </p:nvPicPr>
          <p:blipFill rotWithShape="1">
            <a:blip r:embed="rId3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391" name="Google Shape;391;p37"/>
            <p:cNvPicPr preferRelativeResize="0"/>
            <p:nvPr/>
          </p:nvPicPr>
          <p:blipFill rotWithShape="1">
            <a:blip r:embed="rId4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Gradient Quantization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610421" y="1152475"/>
            <a:ext cx="54363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Quantization function (</a:t>
            </a:r>
            <a:r>
              <a:rPr b="1"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quantizer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) converts                         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 a </a:t>
            </a:r>
            <a:r>
              <a:rPr b="1"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lower-precision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representation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77" name="Google Shape;77;p15"/>
            <p:cNvPicPr preferRelativeResize="0"/>
            <p:nvPr/>
          </p:nvPicPr>
          <p:blipFill rotWithShape="1">
            <a:blip r:embed="rId3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78" name="Google Shape;78;p15"/>
            <p:cNvPicPr preferRelativeResize="0"/>
            <p:nvPr/>
          </p:nvPicPr>
          <p:blipFill rotWithShape="1">
            <a:blip r:embed="rId4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8848" y="1295024"/>
            <a:ext cx="668647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9630" y="1188111"/>
            <a:ext cx="1010825" cy="286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1799" y="1490102"/>
            <a:ext cx="1678727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0177" y="2356075"/>
            <a:ext cx="6783633" cy="199454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2463900" y="4653325"/>
            <a:ext cx="421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.g. 2-bit resolution quantization over</a:t>
            </a:r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4975228" y="2972241"/>
            <a:ext cx="4377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>
            <a:off x="5412928" y="3216697"/>
            <a:ext cx="4377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/>
          <p:nvPr/>
        </p:nvCxnSpPr>
        <p:spPr>
          <a:xfrm>
            <a:off x="4537528" y="3216691"/>
            <a:ext cx="4377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5850628" y="3508609"/>
            <a:ext cx="4377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288328" y="3736266"/>
            <a:ext cx="4377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4099828" y="3508591"/>
            <a:ext cx="4377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3662128" y="3753116"/>
            <a:ext cx="4377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/>
          <p:nvPr/>
        </p:nvCxnSpPr>
        <p:spPr>
          <a:xfrm>
            <a:off x="2431003" y="2972241"/>
            <a:ext cx="4377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/>
          <p:nvPr/>
        </p:nvCxnSpPr>
        <p:spPr>
          <a:xfrm>
            <a:off x="2868703" y="3216697"/>
            <a:ext cx="4377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/>
          <p:nvPr/>
        </p:nvCxnSpPr>
        <p:spPr>
          <a:xfrm>
            <a:off x="1993303" y="3216691"/>
            <a:ext cx="4377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/>
          <p:nvPr/>
        </p:nvCxnSpPr>
        <p:spPr>
          <a:xfrm>
            <a:off x="3306403" y="3508609"/>
            <a:ext cx="4377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/>
          <p:nvPr/>
        </p:nvCxnSpPr>
        <p:spPr>
          <a:xfrm>
            <a:off x="1555603" y="3508591"/>
            <a:ext cx="4377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/>
          <p:nvPr/>
        </p:nvCxnSpPr>
        <p:spPr>
          <a:xfrm>
            <a:off x="1117903" y="3753116"/>
            <a:ext cx="4377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>
            <a:off x="7601428" y="2971328"/>
            <a:ext cx="3543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/>
          <p:nvPr/>
        </p:nvCxnSpPr>
        <p:spPr>
          <a:xfrm>
            <a:off x="7163728" y="3215778"/>
            <a:ext cx="4377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6726028" y="3507678"/>
            <a:ext cx="4377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5"/>
          <p:cNvSpPr txBox="1"/>
          <p:nvPr/>
        </p:nvSpPr>
        <p:spPr>
          <a:xfrm>
            <a:off x="8101300" y="2850900"/>
            <a:ext cx="4377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45249" y="4760388"/>
            <a:ext cx="548700" cy="209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Varying Resolutions 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04925"/>
            <a:ext cx="76200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016" y="476263"/>
            <a:ext cx="1334032" cy="51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6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112" name="Google Shape;112;p16"/>
            <p:cNvPicPr preferRelativeResize="0"/>
            <p:nvPr/>
          </p:nvPicPr>
          <p:blipFill rotWithShape="1">
            <a:blip r:embed="rId5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113" name="Google Shape;113;p16"/>
            <p:cNvPicPr preferRelativeResize="0"/>
            <p:nvPr/>
          </p:nvPicPr>
          <p:blipFill rotWithShape="1">
            <a:blip r:embed="rId6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16"/>
          <p:cNvSpPr txBox="1"/>
          <p:nvPr/>
        </p:nvSpPr>
        <p:spPr>
          <a:xfrm>
            <a:off x="3148788" y="4663250"/>
            <a:ext cx="28464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https://www.desmos.com/calculator/kdtllrvb50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Deterministic Rounding (R)</a:t>
            </a:r>
            <a:endParaRPr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122" name="Google Shape;122;p17"/>
            <p:cNvPicPr preferRelativeResize="0"/>
            <p:nvPr/>
          </p:nvPicPr>
          <p:blipFill rotWithShape="1">
            <a:blip r:embed="rId3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123" name="Google Shape;123;p17"/>
            <p:cNvPicPr preferRelativeResize="0"/>
            <p:nvPr/>
          </p:nvPicPr>
          <p:blipFill rotWithShape="1">
            <a:blip r:embed="rId4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6837" y="2039721"/>
            <a:ext cx="5390326" cy="913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7"/>
          <p:cNvCxnSpPr>
            <a:stCxn id="126" idx="0"/>
          </p:cNvCxnSpPr>
          <p:nvPr/>
        </p:nvCxnSpPr>
        <p:spPr>
          <a:xfrm flipH="1" rot="10800000">
            <a:off x="5057425" y="2743975"/>
            <a:ext cx="142500" cy="10431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7"/>
          <p:cNvCxnSpPr>
            <a:stCxn id="126" idx="0"/>
          </p:cNvCxnSpPr>
          <p:nvPr/>
        </p:nvCxnSpPr>
        <p:spPr>
          <a:xfrm flipH="1" rot="10800000">
            <a:off x="5057425" y="2957875"/>
            <a:ext cx="1033500" cy="8292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7"/>
          <p:cNvSpPr txBox="1"/>
          <p:nvPr/>
        </p:nvSpPr>
        <p:spPr>
          <a:xfrm>
            <a:off x="4240675" y="1233550"/>
            <a:ext cx="2097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Vector</a:t>
            </a:r>
            <a:endParaRPr sz="1800"/>
          </a:p>
        </p:txBody>
      </p:sp>
      <p:cxnSp>
        <p:nvCxnSpPr>
          <p:cNvPr id="129" name="Google Shape;129;p17"/>
          <p:cNvCxnSpPr>
            <a:stCxn id="128" idx="2"/>
          </p:cNvCxnSpPr>
          <p:nvPr/>
        </p:nvCxnSpPr>
        <p:spPr>
          <a:xfrm>
            <a:off x="5289625" y="1620550"/>
            <a:ext cx="760200" cy="3870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7"/>
          <p:cNvCxnSpPr>
            <a:stCxn id="128" idx="2"/>
          </p:cNvCxnSpPr>
          <p:nvPr/>
        </p:nvCxnSpPr>
        <p:spPr>
          <a:xfrm flipH="1">
            <a:off x="4505425" y="1620550"/>
            <a:ext cx="784200" cy="6363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7"/>
          <p:cNvSpPr txBox="1"/>
          <p:nvPr/>
        </p:nvSpPr>
        <p:spPr>
          <a:xfrm>
            <a:off x="1686750" y="3573275"/>
            <a:ext cx="12948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Quantized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vector</a:t>
            </a:r>
            <a:endParaRPr sz="1800"/>
          </a:p>
        </p:txBody>
      </p:sp>
      <p:sp>
        <p:nvSpPr>
          <p:cNvPr id="132" name="Google Shape;132;p17"/>
          <p:cNvSpPr/>
          <p:nvPr/>
        </p:nvSpPr>
        <p:spPr>
          <a:xfrm rot="5400000">
            <a:off x="2262900" y="2435275"/>
            <a:ext cx="142500" cy="902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7"/>
          <p:cNvCxnSpPr>
            <a:stCxn id="131" idx="0"/>
          </p:cNvCxnSpPr>
          <p:nvPr/>
        </p:nvCxnSpPr>
        <p:spPr>
          <a:xfrm rot="10800000">
            <a:off x="2334150" y="3159875"/>
            <a:ext cx="0" cy="4134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7"/>
          <p:cNvSpPr/>
          <p:nvPr/>
        </p:nvSpPr>
        <p:spPr>
          <a:xfrm rot="5400000">
            <a:off x="3986810" y="2285275"/>
            <a:ext cx="142500" cy="1202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3783700" y="3016063"/>
            <a:ext cx="5487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+/-</a:t>
            </a:r>
            <a:endParaRPr sz="2400"/>
          </a:p>
        </p:txBody>
      </p:sp>
      <p:sp>
        <p:nvSpPr>
          <p:cNvPr id="136" name="Google Shape;136;p17"/>
          <p:cNvSpPr txBox="1"/>
          <p:nvPr/>
        </p:nvSpPr>
        <p:spPr>
          <a:xfrm>
            <a:off x="4133775" y="3867325"/>
            <a:ext cx="34926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Resolution/Quantization step</a:t>
            </a:r>
            <a:r>
              <a:rPr lang="en" sz="1800"/>
              <a:t>: constant factor which is the smallest positive number that is representable</a:t>
            </a:r>
            <a:endParaRPr sz="1800"/>
          </a:p>
        </p:txBody>
      </p:sp>
      <p:cxnSp>
        <p:nvCxnSpPr>
          <p:cNvPr id="137" name="Google Shape;137;p17"/>
          <p:cNvCxnSpPr>
            <a:stCxn id="128" idx="2"/>
          </p:cNvCxnSpPr>
          <p:nvPr/>
        </p:nvCxnSpPr>
        <p:spPr>
          <a:xfrm flipH="1">
            <a:off x="2735725" y="1620550"/>
            <a:ext cx="2553900" cy="6126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Rounding (SR)</a:t>
            </a:r>
            <a:endParaRPr/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4" name="Google Shape;144;p18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145" name="Google Shape;145;p18"/>
            <p:cNvPicPr preferRelativeResize="0"/>
            <p:nvPr/>
          </p:nvPicPr>
          <p:blipFill rotWithShape="1">
            <a:blip r:embed="rId3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146" name="Google Shape;146;p18"/>
            <p:cNvPicPr preferRelativeResize="0"/>
            <p:nvPr/>
          </p:nvPicPr>
          <p:blipFill rotWithShape="1">
            <a:blip r:embed="rId4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7" name="Google Shape;14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750" y="1890238"/>
            <a:ext cx="8314498" cy="13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6546" y="1230164"/>
            <a:ext cx="1010825" cy="27690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5737475" y="1136475"/>
            <a:ext cx="205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Uniformly random</a:t>
            </a:r>
            <a:endParaRPr sz="1800"/>
          </a:p>
        </p:txBody>
      </p:sp>
      <p:cxnSp>
        <p:nvCxnSpPr>
          <p:cNvPr id="150" name="Google Shape;150;p18"/>
          <p:cNvCxnSpPr>
            <a:stCxn id="149" idx="2"/>
          </p:cNvCxnSpPr>
          <p:nvPr/>
        </p:nvCxnSpPr>
        <p:spPr>
          <a:xfrm flipH="1">
            <a:off x="6379025" y="1530075"/>
            <a:ext cx="385200" cy="5718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1" name="Google Shape;15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79898" y="3998273"/>
            <a:ext cx="3784200" cy="6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BinaryConnect (BC)</a:t>
            </a:r>
            <a:endParaRPr/>
          </a:p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Google Shape;158;p19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159" name="Google Shape;159;p19"/>
            <p:cNvPicPr preferRelativeResize="0"/>
            <p:nvPr/>
          </p:nvPicPr>
          <p:blipFill rotWithShape="1">
            <a:blip r:embed="rId3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160" name="Google Shape;160;p19"/>
            <p:cNvPicPr preferRelativeResize="0"/>
            <p:nvPr/>
          </p:nvPicPr>
          <p:blipFill rotWithShape="1">
            <a:blip r:embed="rId4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1" name="Google Shape;16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575" y="1930086"/>
            <a:ext cx="7756825" cy="8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8300" y="3479451"/>
            <a:ext cx="3707400" cy="7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Gradient Compression (DGC)</a:t>
            </a:r>
            <a:endParaRPr/>
          </a:p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20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170" name="Google Shape;170;p20"/>
            <p:cNvPicPr preferRelativeResize="0"/>
            <p:nvPr/>
          </p:nvPicPr>
          <p:blipFill rotWithShape="1">
            <a:blip r:embed="rId3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171" name="Google Shape;171;p20"/>
            <p:cNvPicPr preferRelativeResize="0"/>
            <p:nvPr/>
          </p:nvPicPr>
          <p:blipFill rotWithShape="1">
            <a:blip r:embed="rId4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Google Shape;172;p20"/>
          <p:cNvSpPr txBox="1"/>
          <p:nvPr/>
        </p:nvSpPr>
        <p:spPr>
          <a:xfrm>
            <a:off x="1133088" y="3456725"/>
            <a:ext cx="14493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Momentum Correction</a:t>
            </a:r>
            <a:endParaRPr b="1" sz="1800"/>
          </a:p>
        </p:txBody>
      </p:sp>
      <p:sp>
        <p:nvSpPr>
          <p:cNvPr id="173" name="Google Shape;173;p20"/>
          <p:cNvSpPr txBox="1"/>
          <p:nvPr/>
        </p:nvSpPr>
        <p:spPr>
          <a:xfrm>
            <a:off x="2841401" y="3486425"/>
            <a:ext cx="19146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Local Gradient Clipping</a:t>
            </a:r>
            <a:endParaRPr b="1" sz="1800"/>
          </a:p>
        </p:txBody>
      </p:sp>
      <p:sp>
        <p:nvSpPr>
          <p:cNvPr id="174" name="Google Shape;174;p20"/>
          <p:cNvSpPr txBox="1"/>
          <p:nvPr/>
        </p:nvSpPr>
        <p:spPr>
          <a:xfrm>
            <a:off x="4813326" y="3456725"/>
            <a:ext cx="19146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Momentum Factor Masking</a:t>
            </a:r>
            <a:endParaRPr b="1" sz="1800"/>
          </a:p>
        </p:txBody>
      </p:sp>
      <p:sp>
        <p:nvSpPr>
          <p:cNvPr id="175" name="Google Shape;175;p20"/>
          <p:cNvSpPr txBox="1"/>
          <p:nvPr/>
        </p:nvSpPr>
        <p:spPr>
          <a:xfrm>
            <a:off x="6834926" y="3456725"/>
            <a:ext cx="13437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Warm-up 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Training</a:t>
            </a:r>
            <a:endParaRPr b="1" sz="1800"/>
          </a:p>
        </p:txBody>
      </p:sp>
      <p:cxnSp>
        <p:nvCxnSpPr>
          <p:cNvPr id="176" name="Google Shape;176;p20"/>
          <p:cNvCxnSpPr>
            <a:stCxn id="177" idx="2"/>
            <a:endCxn id="173" idx="0"/>
          </p:cNvCxnSpPr>
          <p:nvPr/>
        </p:nvCxnSpPr>
        <p:spPr>
          <a:xfrm flipH="1">
            <a:off x="3798847" y="2898425"/>
            <a:ext cx="706500" cy="5880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0"/>
          <p:cNvCxnSpPr>
            <a:stCxn id="177" idx="2"/>
            <a:endCxn id="174" idx="0"/>
          </p:cNvCxnSpPr>
          <p:nvPr/>
        </p:nvCxnSpPr>
        <p:spPr>
          <a:xfrm>
            <a:off x="4505347" y="2898425"/>
            <a:ext cx="1265400" cy="5583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0"/>
          <p:cNvCxnSpPr>
            <a:stCxn id="177" idx="2"/>
            <a:endCxn id="175" idx="0"/>
          </p:cNvCxnSpPr>
          <p:nvPr/>
        </p:nvCxnSpPr>
        <p:spPr>
          <a:xfrm>
            <a:off x="4505347" y="2898425"/>
            <a:ext cx="3001500" cy="5583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0"/>
          <p:cNvCxnSpPr>
            <a:stCxn id="177" idx="2"/>
            <a:endCxn id="172" idx="0"/>
          </p:cNvCxnSpPr>
          <p:nvPr/>
        </p:nvCxnSpPr>
        <p:spPr>
          <a:xfrm flipH="1">
            <a:off x="1857847" y="2898425"/>
            <a:ext cx="2647500" cy="5583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1" name="Google Shape;18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988" y="1412325"/>
            <a:ext cx="548700" cy="4414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0"/>
          <p:cNvCxnSpPr>
            <a:stCxn id="181" idx="2"/>
            <a:endCxn id="183" idx="0"/>
          </p:cNvCxnSpPr>
          <p:nvPr/>
        </p:nvCxnSpPr>
        <p:spPr>
          <a:xfrm>
            <a:off x="4505338" y="1853808"/>
            <a:ext cx="0" cy="5880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0375" y="2441800"/>
            <a:ext cx="3509944" cy="4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from SSGD</a:t>
            </a:r>
            <a:endParaRPr/>
          </a:p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51" y="1865426"/>
            <a:ext cx="5295899" cy="1412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21"/>
          <p:cNvGrpSpPr/>
          <p:nvPr/>
        </p:nvGrpSpPr>
        <p:grpSpPr>
          <a:xfrm>
            <a:off x="71453" y="4632798"/>
            <a:ext cx="1010831" cy="393611"/>
            <a:chOff x="71450" y="4463498"/>
            <a:chExt cx="1162677" cy="486600"/>
          </a:xfrm>
        </p:grpSpPr>
        <p:pic>
          <p:nvPicPr>
            <p:cNvPr descr="logo3.png" id="192" name="Google Shape;192;p21"/>
            <p:cNvPicPr preferRelativeResize="0"/>
            <p:nvPr/>
          </p:nvPicPr>
          <p:blipFill rotWithShape="1">
            <a:blip r:embed="rId4">
              <a:alphaModFix/>
            </a:blip>
            <a:srcRect b="36425" l="24200" r="24034" t="27725"/>
            <a:stretch/>
          </p:blipFill>
          <p:spPr>
            <a:xfrm>
              <a:off x="71450" y="4463498"/>
              <a:ext cx="678600" cy="48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1730968_352235008541828_4204888935583052407_n.jpg" id="193" name="Google Shape;193;p21"/>
            <p:cNvPicPr preferRelativeResize="0"/>
            <p:nvPr/>
          </p:nvPicPr>
          <p:blipFill rotWithShape="1">
            <a:blip r:embed="rId5">
              <a:alphaModFix/>
            </a:blip>
            <a:srcRect b="8127" l="29203" r="31852" t="82412"/>
            <a:stretch/>
          </p:blipFill>
          <p:spPr>
            <a:xfrm>
              <a:off x="685427" y="4660791"/>
              <a:ext cx="548700" cy="133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Google Shape;194;p21"/>
          <p:cNvSpPr txBox="1"/>
          <p:nvPr/>
        </p:nvSpPr>
        <p:spPr>
          <a:xfrm>
            <a:off x="3729925" y="3789325"/>
            <a:ext cx="10107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Training </a:t>
            </a:r>
            <a:r>
              <a:rPr lang="en" sz="1800"/>
              <a:t>set</a:t>
            </a:r>
            <a:endParaRPr sz="1800"/>
          </a:p>
        </p:txBody>
      </p:sp>
      <p:cxnSp>
        <p:nvCxnSpPr>
          <p:cNvPr id="195" name="Google Shape;195;p21"/>
          <p:cNvCxnSpPr/>
          <p:nvPr/>
        </p:nvCxnSpPr>
        <p:spPr>
          <a:xfrm rot="10800000">
            <a:off x="4235263" y="3145525"/>
            <a:ext cx="0" cy="6438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1"/>
          <p:cNvSpPr txBox="1"/>
          <p:nvPr/>
        </p:nvSpPr>
        <p:spPr>
          <a:xfrm>
            <a:off x="6200700" y="3848725"/>
            <a:ext cx="1342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Parameter vector</a:t>
            </a:r>
            <a:endParaRPr sz="1800"/>
          </a:p>
        </p:txBody>
      </p:sp>
      <p:cxnSp>
        <p:nvCxnSpPr>
          <p:cNvPr id="197" name="Google Shape;197;p21"/>
          <p:cNvCxnSpPr/>
          <p:nvPr/>
        </p:nvCxnSpPr>
        <p:spPr>
          <a:xfrm rot="10800000">
            <a:off x="6871788" y="2924133"/>
            <a:ext cx="0" cy="9246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1"/>
          <p:cNvSpPr txBox="1"/>
          <p:nvPr/>
        </p:nvSpPr>
        <p:spPr>
          <a:xfrm>
            <a:off x="5041527" y="1017725"/>
            <a:ext cx="15303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 function</a:t>
            </a:r>
            <a:endParaRPr sz="1800"/>
          </a:p>
        </p:txBody>
      </p:sp>
      <p:cxnSp>
        <p:nvCxnSpPr>
          <p:cNvPr id="199" name="Google Shape;199;p21"/>
          <p:cNvCxnSpPr>
            <a:stCxn id="198" idx="2"/>
          </p:cNvCxnSpPr>
          <p:nvPr/>
        </p:nvCxnSpPr>
        <p:spPr>
          <a:xfrm>
            <a:off x="5806677" y="1480925"/>
            <a:ext cx="0" cy="5742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1"/>
          <p:cNvSpPr txBox="1"/>
          <p:nvPr/>
        </p:nvSpPr>
        <p:spPr>
          <a:xfrm>
            <a:off x="1366050" y="3789325"/>
            <a:ext cx="15303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training loss</a:t>
            </a:r>
            <a:endParaRPr sz="1800"/>
          </a:p>
        </p:txBody>
      </p:sp>
      <p:cxnSp>
        <p:nvCxnSpPr>
          <p:cNvPr id="201" name="Google Shape;201;p21"/>
          <p:cNvCxnSpPr/>
          <p:nvPr/>
        </p:nvCxnSpPr>
        <p:spPr>
          <a:xfrm rot="10800000">
            <a:off x="2131188" y="2953825"/>
            <a:ext cx="0" cy="86520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