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5" r:id="rId1"/>
  </p:sldMasterIdLst>
  <p:sldIdLst>
    <p:sldId id="256" r:id="rId2"/>
    <p:sldId id="257" r:id="rId3"/>
    <p:sldId id="258" r:id="rId4"/>
    <p:sldId id="259" r:id="rId5"/>
    <p:sldId id="260" r:id="rId6"/>
    <p:sldId id="261" r:id="rId7"/>
    <p:sldId id="275" r:id="rId8"/>
    <p:sldId id="276" r:id="rId9"/>
    <p:sldId id="277" r:id="rId10"/>
    <p:sldId id="278" r:id="rId11"/>
    <p:sldId id="279" r:id="rId12"/>
    <p:sldId id="280" r:id="rId13"/>
    <p:sldId id="262" r:id="rId14"/>
    <p:sldId id="265" r:id="rId15"/>
    <p:sldId id="266" r:id="rId16"/>
    <p:sldId id="267" r:id="rId17"/>
    <p:sldId id="268" r:id="rId18"/>
    <p:sldId id="269" r:id="rId19"/>
    <p:sldId id="281" r:id="rId20"/>
    <p:sldId id="270" r:id="rId21"/>
    <p:sldId id="271" r:id="rId22"/>
    <p:sldId id="272" r:id="rId23"/>
    <p:sldId id="273"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50822690"/>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6178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53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8060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93354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3987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12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399976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2A54C80-263E-416B-A8E0-580EDEADCBDC}" type="datetimeFigureOut">
              <a:rPr lang="en-US" smtClean="0"/>
              <a:t>9/24/2020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30650162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9/24/2020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51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521553"/>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20752" y="1948361"/>
            <a:ext cx="6800684" cy="3349641"/>
          </a:xfrm>
        </p:spPr>
        <p:txBody>
          <a:bodyPr>
            <a:normAutofit/>
          </a:bodyPr>
          <a:lstStyle/>
          <a:p>
            <a:r>
              <a:rPr lang="en-US" sz="4000" dirty="0">
                <a:solidFill>
                  <a:schemeClr val="bg1"/>
                </a:solidFill>
              </a:rPr>
              <a:t>Online Video </a:t>
            </a:r>
            <a:br>
              <a:rPr lang="en-US" sz="4000" dirty="0">
                <a:solidFill>
                  <a:schemeClr val="bg1"/>
                </a:solidFill>
              </a:rPr>
            </a:br>
            <a:r>
              <a:rPr lang="en-US" sz="4000" dirty="0">
                <a:solidFill>
                  <a:schemeClr val="bg1"/>
                </a:solidFill>
              </a:rPr>
              <a:t>Converter</a:t>
            </a:r>
            <a:endParaRPr lang="en-IN" sz="4000" dirty="0">
              <a:solidFill>
                <a:schemeClr val="bg1"/>
              </a:solidFill>
            </a:endParaRPr>
          </a:p>
        </p:txBody>
      </p:sp>
      <p:sp>
        <p:nvSpPr>
          <p:cNvPr id="3" name="Subtitle 2"/>
          <p:cNvSpPr>
            <a:spLocks noGrp="1"/>
          </p:cNvSpPr>
          <p:nvPr>
            <p:ph type="subTitle" idx="1"/>
          </p:nvPr>
        </p:nvSpPr>
        <p:spPr/>
        <p:txBody>
          <a:bodyPr>
            <a:normAutofit fontScale="62500" lnSpcReduction="20000"/>
          </a:bodyPr>
          <a:lstStyle/>
          <a:p>
            <a:r>
              <a:rPr lang="en-US" sz="2600" dirty="0" smtClean="0">
                <a:latin typeface="Cambria" panose="02040503050406030204" pitchFamily="18" charset="0"/>
                <a:ea typeface="Cambria" panose="02040503050406030204" pitchFamily="18" charset="0"/>
              </a:rPr>
              <a:t>Bharat Singh Rajput</a:t>
            </a:r>
            <a:endParaRPr lang="en-IN" sz="2600"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B.C.A VI Semester</a:t>
            </a:r>
          </a:p>
          <a:p>
            <a:r>
              <a:rPr lang="en-US" dirty="0">
                <a:latin typeface="Cambria" panose="02040503050406030204" pitchFamily="18" charset="0"/>
                <a:ea typeface="Cambria" panose="02040503050406030204" pitchFamily="18" charset="0"/>
              </a:rPr>
              <a:t>National Post Graduate College</a:t>
            </a:r>
          </a:p>
        </p:txBody>
      </p:sp>
      <p:sp>
        <p:nvSpPr>
          <p:cNvPr id="4" name="TextBox 3"/>
          <p:cNvSpPr txBox="1"/>
          <p:nvPr/>
        </p:nvSpPr>
        <p:spPr>
          <a:xfrm>
            <a:off x="5901358" y="1440484"/>
            <a:ext cx="3484606" cy="369332"/>
          </a:xfrm>
          <a:prstGeom prst="rect">
            <a:avLst/>
          </a:prstGeom>
          <a:noFill/>
        </p:spPr>
        <p:txBody>
          <a:bodyPr wrap="square" rtlCol="0">
            <a:spAutoFit/>
          </a:bodyPr>
          <a:lstStyle/>
          <a:p>
            <a:pPr algn="r"/>
            <a:r>
              <a:rPr lang="en-US" i="1" dirty="0" smtClean="0">
                <a:solidFill>
                  <a:schemeClr val="bg1"/>
                </a:solidFill>
                <a:latin typeface="Monotype Corsiva" panose="03010101010201010101" pitchFamily="66" charset="0"/>
              </a:rPr>
              <a:t>project report on</a:t>
            </a:r>
            <a:endParaRPr lang="en-IN" i="1"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1425437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6364" y="61128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fontScale="92500" lnSpcReduction="10000"/>
          </a:bodyPr>
          <a:lstStyle/>
          <a:p>
            <a:pPr>
              <a:buFont typeface="Wingdings" panose="05000000000000000000" pitchFamily="2" charset="2"/>
              <a:buChar char="§"/>
            </a:pPr>
            <a:r>
              <a:rPr lang="en-IN" sz="2200" dirty="0">
                <a:latin typeface="Bahnschrift Light" panose="020B0502040204020203" pitchFamily="34" charset="0"/>
              </a:rPr>
              <a:t>Videos.vue</a:t>
            </a:r>
            <a:r>
              <a:rPr lang="en-US" sz="2200" dirty="0">
                <a:latin typeface="Bahnschrift Light" panose="020B0502040204020203" pitchFamily="34" charset="0"/>
              </a:rPr>
              <a:t>	</a:t>
            </a:r>
            <a:r>
              <a:rPr lang="en-US" dirty="0" smtClean="0"/>
              <a:t>	</a:t>
            </a:r>
            <a:r>
              <a:rPr lang="en-US" dirty="0"/>
              <a:t>	</a:t>
            </a:r>
          </a:p>
          <a:p>
            <a:pPr marL="0" indent="0">
              <a:buNone/>
            </a:pPr>
            <a:r>
              <a:rPr lang="en-US" sz="1600" dirty="0" smtClean="0"/>
              <a:t>Videos.vue </a:t>
            </a:r>
            <a:r>
              <a:rPr lang="en-US" sz="1600" dirty="0"/>
              <a:t>is the main module. It is a frontend module that manages user’s videos and it’s conversion. It provides a user interface for the user to perform operations such as: </a:t>
            </a:r>
            <a:endParaRPr lang="en-US" sz="1600" dirty="0" smtClean="0"/>
          </a:p>
          <a:p>
            <a:pPr lvl="1">
              <a:buFont typeface="Wingdings" panose="05000000000000000000" pitchFamily="2" charset="2"/>
              <a:buChar char="v"/>
            </a:pPr>
            <a:r>
              <a:rPr lang="en-US" sz="1600" dirty="0" smtClean="0"/>
              <a:t>Upload </a:t>
            </a:r>
            <a:r>
              <a:rPr lang="en-US" sz="1600" dirty="0"/>
              <a:t>a new video. </a:t>
            </a:r>
            <a:endParaRPr lang="en-US" sz="1600" dirty="0" smtClean="0"/>
          </a:p>
          <a:p>
            <a:pPr lvl="1">
              <a:buFont typeface="Wingdings" panose="05000000000000000000" pitchFamily="2" charset="2"/>
              <a:buChar char="v"/>
            </a:pPr>
            <a:r>
              <a:rPr lang="en-US" sz="1600" dirty="0" smtClean="0"/>
              <a:t>Stream </a:t>
            </a:r>
            <a:r>
              <a:rPr lang="en-US" sz="1600" dirty="0"/>
              <a:t>a uploaded video and directly play it on the browser. </a:t>
            </a:r>
            <a:endParaRPr lang="en-US" sz="1600" dirty="0" smtClean="0"/>
          </a:p>
          <a:p>
            <a:pPr lvl="1">
              <a:buFont typeface="Wingdings" panose="05000000000000000000" pitchFamily="2" charset="2"/>
              <a:buChar char="v"/>
            </a:pPr>
            <a:r>
              <a:rPr lang="en-US" sz="1600" dirty="0" smtClean="0"/>
              <a:t>View </a:t>
            </a:r>
            <a:r>
              <a:rPr lang="en-US" sz="1600" dirty="0"/>
              <a:t>information about the uploaded video such as it’s resolution, frame rate, bitrate, size and so on</a:t>
            </a:r>
            <a:r>
              <a:rPr lang="en-US" sz="1600" dirty="0" smtClean="0"/>
              <a:t>.</a:t>
            </a:r>
          </a:p>
          <a:p>
            <a:pPr lvl="1">
              <a:buFont typeface="Wingdings" panose="05000000000000000000" pitchFamily="2" charset="2"/>
              <a:buChar char="v"/>
            </a:pPr>
            <a:r>
              <a:rPr lang="en-US" sz="1600" dirty="0" smtClean="0"/>
              <a:t> Open </a:t>
            </a:r>
            <a:r>
              <a:rPr lang="en-US" sz="1600" dirty="0"/>
              <a:t>the conversion dialog in order to perform conversion. </a:t>
            </a:r>
            <a:endParaRPr lang="en-US" sz="1600" dirty="0" smtClean="0"/>
          </a:p>
          <a:p>
            <a:pPr lvl="1">
              <a:buFont typeface="Wingdings" panose="05000000000000000000" pitchFamily="2" charset="2"/>
              <a:buChar char="v"/>
            </a:pPr>
            <a:r>
              <a:rPr lang="en-US" sz="1600" dirty="0" smtClean="0"/>
              <a:t>Delete </a:t>
            </a:r>
            <a:r>
              <a:rPr lang="en-US" sz="1600" dirty="0"/>
              <a:t>a uploaded video. </a:t>
            </a:r>
            <a:endParaRPr lang="en-US" sz="1600" dirty="0"/>
          </a:p>
          <a:p>
            <a:pPr lvl="1">
              <a:buFont typeface="Wingdings" panose="05000000000000000000" pitchFamily="2" charset="2"/>
              <a:buChar char="v"/>
            </a:pPr>
            <a:r>
              <a:rPr lang="en-US" sz="1600" dirty="0" smtClean="0"/>
              <a:t>Search </a:t>
            </a:r>
            <a:r>
              <a:rPr lang="en-US" sz="1600" dirty="0"/>
              <a:t>a uploaded video by date or a search string or both. </a:t>
            </a:r>
            <a:endParaRPr lang="en-US" sz="1600" dirty="0" smtClean="0"/>
          </a:p>
          <a:p>
            <a:pPr lvl="1">
              <a:buFont typeface="Wingdings" panose="05000000000000000000" pitchFamily="2" charset="2"/>
              <a:buChar char="v"/>
            </a:pPr>
            <a:r>
              <a:rPr lang="en-US" sz="1600" dirty="0" smtClean="0"/>
              <a:t>Change </a:t>
            </a:r>
            <a:r>
              <a:rPr lang="en-US" sz="1600" dirty="0"/>
              <a:t>the view to either List View or Card View</a:t>
            </a:r>
            <a:r>
              <a:rPr lang="en-US" sz="1600" dirty="0" smtClean="0"/>
              <a:t>.</a:t>
            </a:r>
          </a:p>
          <a:p>
            <a:pPr lvl="1">
              <a:buFont typeface="Wingdings" panose="05000000000000000000" pitchFamily="2" charset="2"/>
              <a:buChar char="v"/>
            </a:pPr>
            <a:r>
              <a:rPr lang="en-US" sz="1600" b="1" i="1" dirty="0"/>
              <a:t>Video Conversion Dialog </a:t>
            </a:r>
          </a:p>
          <a:p>
            <a:pPr lvl="3">
              <a:buFont typeface="Arial" panose="020B0604020202020204" pitchFamily="34" charset="0"/>
              <a:buChar char="•"/>
            </a:pPr>
            <a:r>
              <a:rPr lang="en-US" sz="1600" dirty="0"/>
              <a:t>This dialog provides various parameters to tweak when a user is performing the conversion. These parameters include file format, video quality, trim duration, and so on. Users can initiate conversion using this dialog. </a:t>
            </a:r>
          </a:p>
        </p:txBody>
      </p:sp>
      <p:sp>
        <p:nvSpPr>
          <p:cNvPr id="8" name="Title 1"/>
          <p:cNvSpPr txBox="1">
            <a:spLocks/>
          </p:cNvSpPr>
          <p:nvPr/>
        </p:nvSpPr>
        <p:spPr>
          <a:xfrm>
            <a:off x="2894062" y="1366324"/>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a:solidFill>
                  <a:schemeClr val="tx2">
                    <a:lumMod val="60000"/>
                    <a:lumOff val="40000"/>
                  </a:schemeClr>
                </a:solidFill>
              </a:rPr>
              <a:t>Client’s </a:t>
            </a:r>
            <a:r>
              <a:rPr lang="en-US" sz="3200" i="1" dirty="0" smtClean="0">
                <a:solidFill>
                  <a:schemeClr val="tx2">
                    <a:lumMod val="60000"/>
                    <a:lumOff val="40000"/>
                  </a:schemeClr>
                </a:solidFill>
              </a:rPr>
              <a:t>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2425211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890" y="59167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a:bodyPr>
          <a:lstStyle/>
          <a:p>
            <a:pPr>
              <a:buFont typeface="Wingdings" panose="05000000000000000000" pitchFamily="2" charset="2"/>
              <a:buChar char="§"/>
            </a:pPr>
            <a:r>
              <a:rPr lang="en-US" dirty="0">
                <a:latin typeface="Bahnschrift Light" panose="020B0502040204020203" pitchFamily="34" charset="0"/>
              </a:rPr>
              <a:t>ConversionHistory.vue </a:t>
            </a:r>
            <a:r>
              <a:rPr lang="en-US" dirty="0"/>
              <a:t>		</a:t>
            </a:r>
          </a:p>
          <a:p>
            <a:pPr marL="0" indent="0">
              <a:buNone/>
            </a:pPr>
            <a:r>
              <a:rPr lang="en-US" sz="1500" dirty="0"/>
              <a:t>ConversionHistory.vue is also one of the main module. It is a frontend module that manages user’s already converted videos. It provides a user interface for the user to perform operations such as:</a:t>
            </a:r>
          </a:p>
          <a:p>
            <a:pPr lvl="2">
              <a:buFont typeface="Wingdings" panose="05000000000000000000" pitchFamily="2" charset="2"/>
              <a:buChar char="v"/>
            </a:pPr>
            <a:r>
              <a:rPr lang="en-US" sz="1500" i="0" dirty="0"/>
              <a:t> List all converted videos.</a:t>
            </a:r>
          </a:p>
          <a:p>
            <a:pPr lvl="2">
              <a:buFont typeface="Wingdings" panose="05000000000000000000" pitchFamily="2" charset="2"/>
              <a:buChar char="v"/>
            </a:pPr>
            <a:r>
              <a:rPr lang="en-US" sz="1500" i="0" dirty="0"/>
              <a:t>Download a converted video.</a:t>
            </a:r>
          </a:p>
          <a:p>
            <a:pPr lvl="2">
              <a:buFont typeface="Wingdings" panose="05000000000000000000" pitchFamily="2" charset="2"/>
              <a:buChar char="v"/>
            </a:pPr>
            <a:r>
              <a:rPr lang="en-US" sz="1500" i="0" dirty="0"/>
              <a:t>View information about the uploaded video such as it’s resolution, frame rate, bitrate, size and so on.</a:t>
            </a:r>
          </a:p>
          <a:p>
            <a:pPr lvl="2">
              <a:buFont typeface="Wingdings" panose="05000000000000000000" pitchFamily="2" charset="2"/>
              <a:buChar char="v"/>
            </a:pPr>
            <a:r>
              <a:rPr lang="en-US" sz="1500" i="0" dirty="0"/>
              <a:t>Delete a converted video.</a:t>
            </a:r>
          </a:p>
          <a:p>
            <a:pPr lvl="2">
              <a:buFont typeface="Wingdings" panose="05000000000000000000" pitchFamily="2" charset="2"/>
              <a:buChar char="v"/>
            </a:pPr>
            <a:r>
              <a:rPr lang="en-US" sz="1500" i="0" dirty="0"/>
              <a:t>Search a uploaded video by date or a search string or both.</a:t>
            </a:r>
          </a:p>
          <a:p>
            <a:pPr lvl="2">
              <a:buFont typeface="Wingdings" panose="05000000000000000000" pitchFamily="2" charset="2"/>
              <a:buChar char="v"/>
            </a:pPr>
            <a:r>
              <a:rPr lang="en-US" sz="1500" i="0" dirty="0"/>
              <a:t>Change </a:t>
            </a:r>
            <a:r>
              <a:rPr lang="en-US" sz="1500" i="0" dirty="0" smtClean="0"/>
              <a:t>the view </a:t>
            </a:r>
            <a:r>
              <a:rPr lang="en-US" sz="1500" i="0" dirty="0"/>
              <a:t>to </a:t>
            </a:r>
            <a:r>
              <a:rPr lang="en-US" sz="1500" i="0" dirty="0" smtClean="0"/>
              <a:t>either </a:t>
            </a:r>
            <a:r>
              <a:rPr lang="en-US" sz="1500" i="0" dirty="0"/>
              <a:t>List View or Card View. </a:t>
            </a:r>
            <a:endParaRPr lang="en-US" sz="1500" i="0" dirty="0" smtClean="0"/>
          </a:p>
          <a:p>
            <a:pPr>
              <a:buFont typeface="Wingdings" panose="05000000000000000000" pitchFamily="2" charset="2"/>
              <a:buChar char="§"/>
            </a:pPr>
            <a:r>
              <a:rPr lang="en-US" dirty="0">
                <a:latin typeface="Bahnschrift Light" panose="020B0502040204020203" pitchFamily="34" charset="0"/>
              </a:rPr>
              <a:t>Reset.vue</a:t>
            </a:r>
            <a:r>
              <a:rPr lang="en-US" dirty="0"/>
              <a:t>			</a:t>
            </a:r>
          </a:p>
          <a:p>
            <a:pPr marL="0" indent="0">
              <a:buNone/>
            </a:pPr>
            <a:r>
              <a:rPr lang="en-US" sz="1500" dirty="0"/>
              <a:t>Reset.vue is a frontend module that provides a user interface for the user to change their password. It validates the password before changing it. </a:t>
            </a:r>
          </a:p>
        </p:txBody>
      </p:sp>
      <p:sp>
        <p:nvSpPr>
          <p:cNvPr id="8" name="Title 1"/>
          <p:cNvSpPr txBox="1">
            <a:spLocks/>
          </p:cNvSpPr>
          <p:nvPr/>
        </p:nvSpPr>
        <p:spPr>
          <a:xfrm>
            <a:off x="2809048" y="135651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a:solidFill>
                  <a:schemeClr val="tx2">
                    <a:lumMod val="60000"/>
                    <a:lumOff val="40000"/>
                  </a:schemeClr>
                </a:solidFill>
              </a:rPr>
              <a:t>Client’s 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3124779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945" y="61128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a:bodyPr>
          <a:lstStyle/>
          <a:p>
            <a:pPr>
              <a:buFont typeface="Wingdings" panose="05000000000000000000" pitchFamily="2" charset="2"/>
              <a:buChar char="§"/>
            </a:pPr>
            <a:r>
              <a:rPr lang="en-US" sz="2800" dirty="0" smtClean="0">
                <a:latin typeface="Bahnschrift Light" panose="020B0502040204020203" pitchFamily="34" charset="0"/>
              </a:rPr>
              <a:t>Verify.vue</a:t>
            </a:r>
            <a:r>
              <a:rPr lang="en-US" dirty="0"/>
              <a:t>			</a:t>
            </a:r>
          </a:p>
          <a:p>
            <a:pPr marL="0" indent="0">
              <a:buNone/>
            </a:pPr>
            <a:r>
              <a:rPr lang="en-US" dirty="0" smtClean="0"/>
              <a:t>Verify.vue is </a:t>
            </a:r>
            <a:r>
              <a:rPr lang="en-US" dirty="0"/>
              <a:t>a frontend module that verifies user’s e-mail after their signup. It is only useful for unverified users.</a:t>
            </a:r>
            <a:endParaRPr lang="en-US" dirty="0">
              <a:solidFill>
                <a:schemeClr val="tx1"/>
              </a:solidFill>
            </a:endParaRPr>
          </a:p>
        </p:txBody>
      </p:sp>
      <p:sp>
        <p:nvSpPr>
          <p:cNvPr id="8" name="Title 1"/>
          <p:cNvSpPr txBox="1">
            <a:spLocks/>
          </p:cNvSpPr>
          <p:nvPr/>
        </p:nvSpPr>
        <p:spPr>
          <a:xfrm>
            <a:off x="2809048" y="1457128"/>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a:solidFill>
                  <a:schemeClr val="tx2">
                    <a:lumMod val="60000"/>
                    <a:lumOff val="40000"/>
                  </a:schemeClr>
                </a:solidFill>
              </a:rPr>
              <a:t>Client’s 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3345718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941021590"/>
              </p:ext>
            </p:extLst>
          </p:nvPr>
        </p:nvGraphicFramePr>
        <p:xfrm>
          <a:off x="3576271" y="2608472"/>
          <a:ext cx="8128000" cy="1584960"/>
        </p:xfrm>
        <a:graphic>
          <a:graphicData uri="http://schemas.openxmlformats.org/drawingml/2006/table">
            <a:tbl>
              <a:tblPr firstRow="1" bandRow="1">
                <a:tableStyleId>{8799B23B-EC83-4686-B30A-512413B5E67A}</a:tableStyleId>
              </a:tblPr>
              <a:tblGrid>
                <a:gridCol w="4064000"/>
                <a:gridCol w="4064000"/>
              </a:tblGrid>
              <a:tr h="396240">
                <a:tc>
                  <a:txBody>
                    <a:bodyPr/>
                    <a:lstStyle/>
                    <a:p>
                      <a:r>
                        <a:rPr lang="en-US" sz="2000" b="1" kern="1200" baseline="0" dirty="0" smtClean="0">
                          <a:solidFill>
                            <a:schemeClr val="tx1"/>
                          </a:solidFill>
                          <a:latin typeface="Corbel Light" panose="020B0303020204020204" pitchFamily="34" charset="0"/>
                          <a:ea typeface="+mn-ea"/>
                          <a:cs typeface="+mn-cs"/>
                        </a:rPr>
                        <a:t>Software Type</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96240">
                <a:tc>
                  <a:txBody>
                    <a:bodyPr/>
                    <a:lstStyle/>
                    <a:p>
                      <a:r>
                        <a:rPr lang="en-US" sz="1200" dirty="0" smtClean="0">
                          <a:latin typeface="Microsoft YaHei Light" panose="020B0502040204020203" pitchFamily="34" charset="-122"/>
                          <a:ea typeface="Microsoft YaHei Light" panose="020B0502040204020203" pitchFamily="34" charset="-122"/>
                        </a:rPr>
                        <a:t>Operating System</a:t>
                      </a:r>
                      <a:endParaRPr lang="en-IN" sz="1200" dirty="0">
                        <a:latin typeface="Microsoft YaHei Light" panose="020B0502040204020203" pitchFamily="34" charset="-122"/>
                        <a:ea typeface="Microsoft YaHei Light" panose="020B0502040204020203" pitchFamily="34" charset="-122"/>
                      </a:endParaRPr>
                    </a:p>
                  </a:txBody>
                  <a:tcPr/>
                </a:tc>
                <a:tc>
                  <a:txBody>
                    <a:bodyPr/>
                    <a:lstStyle/>
                    <a:p>
                      <a:r>
                        <a:rPr lang="en-US" sz="1200" dirty="0" smtClean="0">
                          <a:latin typeface="Microsoft YaHei Light" panose="020B0502040204020203" pitchFamily="34" charset="-122"/>
                          <a:ea typeface="Microsoft YaHei Light" panose="020B0502040204020203" pitchFamily="34" charset="-122"/>
                        </a:rPr>
                        <a:t>Windows</a:t>
                      </a:r>
                      <a:r>
                        <a:rPr lang="en-US" sz="1200" baseline="0" dirty="0" smtClean="0">
                          <a:latin typeface="Microsoft YaHei Light" panose="020B0502040204020203" pitchFamily="34" charset="-122"/>
                          <a:ea typeface="Microsoft YaHei Light" panose="020B0502040204020203" pitchFamily="34" charset="-122"/>
                        </a:rPr>
                        <a:t> 7 Service Pack 1 Or Higher</a:t>
                      </a:r>
                      <a:endParaRPr lang="en-IN" sz="1200" dirty="0">
                        <a:latin typeface="Microsoft YaHei Light" panose="020B0502040204020203" pitchFamily="34" charset="-122"/>
                        <a:ea typeface="Microsoft YaHei Light" panose="020B0502040204020203" pitchFamily="34" charset="-122"/>
                      </a:endParaRPr>
                    </a:p>
                  </a:txBody>
                  <a:tcPr/>
                </a:tc>
              </a:tr>
              <a:tr h="396240">
                <a:tc>
                  <a:txBody>
                    <a:bodyPr/>
                    <a:lstStyle/>
                    <a:p>
                      <a:r>
                        <a:rPr lang="en-US" sz="1200" dirty="0" smtClean="0">
                          <a:latin typeface="Microsoft YaHei Light" panose="020B0502040204020203" pitchFamily="34" charset="-122"/>
                          <a:ea typeface="Microsoft YaHei Light" panose="020B0502040204020203" pitchFamily="34" charset="-122"/>
                        </a:rPr>
                        <a:t>Database</a:t>
                      </a:r>
                      <a:endParaRPr lang="en-IN" sz="1200" dirty="0">
                        <a:latin typeface="Microsoft YaHei Light" panose="020B0502040204020203" pitchFamily="34" charset="-122"/>
                        <a:ea typeface="Microsoft YaHei Light" panose="020B0502040204020203" pitchFamily="34" charset="-122"/>
                      </a:endParaRPr>
                    </a:p>
                  </a:txBody>
                  <a:tcPr/>
                </a:tc>
                <a:tc>
                  <a:txBody>
                    <a:bodyPr/>
                    <a:lstStyle/>
                    <a:p>
                      <a:r>
                        <a:rPr lang="en-US" sz="1200" dirty="0" smtClean="0">
                          <a:latin typeface="Microsoft YaHei Light" panose="020B0502040204020203" pitchFamily="34" charset="-122"/>
                          <a:ea typeface="Microsoft YaHei Light" panose="020B0502040204020203" pitchFamily="34" charset="-122"/>
                        </a:rPr>
                        <a:t>Mongo DB v4.0.4+</a:t>
                      </a:r>
                      <a:endParaRPr lang="en-IN" sz="1200" dirty="0">
                        <a:latin typeface="Microsoft YaHei Light" panose="020B0502040204020203" pitchFamily="34" charset="-122"/>
                        <a:ea typeface="Microsoft YaHei Light" panose="020B0502040204020203" pitchFamily="34" charset="-122"/>
                      </a:endParaRPr>
                    </a:p>
                  </a:txBody>
                  <a:tcPr/>
                </a:tc>
              </a:tr>
              <a:tr h="396240">
                <a:tc>
                  <a:txBody>
                    <a:bodyPr/>
                    <a:lstStyle/>
                    <a:p>
                      <a:r>
                        <a:rPr lang="en-US" sz="1200" dirty="0" smtClean="0">
                          <a:latin typeface="Microsoft YaHei Light" panose="020B0502040204020203" pitchFamily="34" charset="-122"/>
                          <a:ea typeface="Microsoft YaHei Light" panose="020B0502040204020203" pitchFamily="34" charset="-122"/>
                        </a:rPr>
                        <a:t>Server</a:t>
                      </a:r>
                      <a:endParaRPr lang="en-IN" sz="1200" dirty="0">
                        <a:latin typeface="Microsoft YaHei Light" panose="020B0502040204020203" pitchFamily="34" charset="-122"/>
                        <a:ea typeface="Microsoft YaHei Light" panose="020B0502040204020203" pitchFamily="34" charset="-122"/>
                      </a:endParaRPr>
                    </a:p>
                  </a:txBody>
                  <a:tcPr/>
                </a:tc>
                <a:tc>
                  <a:txBody>
                    <a:bodyPr/>
                    <a:lstStyle/>
                    <a:p>
                      <a:r>
                        <a:rPr lang="en-US" sz="1200" dirty="0" smtClean="0">
                          <a:latin typeface="Microsoft YaHei Light" panose="020B0502040204020203" pitchFamily="34" charset="-122"/>
                          <a:ea typeface="Microsoft YaHei Light" panose="020B0502040204020203" pitchFamily="34" charset="-122"/>
                        </a:rPr>
                        <a:t>Node.js</a:t>
                      </a:r>
                      <a:r>
                        <a:rPr lang="en-US" sz="1200" baseline="0" dirty="0" smtClean="0">
                          <a:latin typeface="Microsoft YaHei Light" panose="020B0502040204020203" pitchFamily="34" charset="-122"/>
                          <a:ea typeface="Microsoft YaHei Light" panose="020B0502040204020203" pitchFamily="34" charset="-122"/>
                        </a:rPr>
                        <a:t> (feathers.js + Express.js) along with ffmpeg</a:t>
                      </a:r>
                      <a:endParaRPr lang="en-IN" sz="1200" dirty="0">
                        <a:latin typeface="Microsoft YaHei Light" panose="020B0502040204020203" pitchFamily="34" charset="-122"/>
                        <a:ea typeface="Microsoft YaHei Light" panose="020B0502040204020203" pitchFamily="34" charset="-122"/>
                      </a:endParaRPr>
                    </a:p>
                  </a:txBody>
                  <a:tcPr/>
                </a:tc>
              </a:tr>
            </a:tbl>
          </a:graphicData>
        </a:graphic>
      </p:graphicFrame>
      <p:sp>
        <p:nvSpPr>
          <p:cNvPr id="10" name="Title 1"/>
          <p:cNvSpPr txBox="1">
            <a:spLocks/>
          </p:cNvSpPr>
          <p:nvPr/>
        </p:nvSpPr>
        <p:spPr>
          <a:xfrm>
            <a:off x="1388534" y="2566335"/>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1"/>
                </a:solidFill>
              </a:rPr>
              <a:t>Server</a:t>
            </a:r>
            <a:endParaRPr lang="en-IN" sz="2800" i="1" dirty="0">
              <a:solidFill>
                <a:schemeClr val="tx1"/>
              </a:solidFill>
            </a:endParaRPr>
          </a:p>
        </p:txBody>
      </p:sp>
      <p:sp>
        <p:nvSpPr>
          <p:cNvPr id="12" name="Rectangle 11"/>
          <p:cNvSpPr/>
          <p:nvPr/>
        </p:nvSpPr>
        <p:spPr>
          <a:xfrm>
            <a:off x="1388534" y="4515388"/>
            <a:ext cx="5400193" cy="523220"/>
          </a:xfrm>
          <a:prstGeom prst="rect">
            <a:avLst/>
          </a:prstGeom>
        </p:spPr>
        <p:txBody>
          <a:bodyPr wrap="square">
            <a:spAutoFit/>
          </a:bodyPr>
          <a:lstStyle/>
          <a:p>
            <a:r>
              <a:rPr lang="en-US" sz="2800" i="1" dirty="0">
                <a:latin typeface="+mj-lt"/>
                <a:ea typeface="+mj-ea"/>
                <a:cs typeface="+mj-cs"/>
              </a:rPr>
              <a:t>Client</a:t>
            </a:r>
            <a:endParaRPr lang="en-IN" sz="2800" i="1" dirty="0">
              <a:latin typeface="+mj-lt"/>
              <a:ea typeface="+mj-ea"/>
              <a:cs typeface="+mj-cs"/>
            </a:endParaRPr>
          </a:p>
        </p:txBody>
      </p:sp>
      <p:graphicFrame>
        <p:nvGraphicFramePr>
          <p:cNvPr id="13" name="Table 12"/>
          <p:cNvGraphicFramePr>
            <a:graphicFrameLocks noGrp="1"/>
          </p:cNvGraphicFramePr>
          <p:nvPr>
            <p:extLst>
              <p:ext uri="{D42A27DB-BD31-4B8C-83A1-F6EECF244321}">
                <p14:modId xmlns:p14="http://schemas.microsoft.com/office/powerpoint/2010/main" val="3354630602"/>
              </p:ext>
            </p:extLst>
          </p:nvPr>
        </p:nvGraphicFramePr>
        <p:xfrm>
          <a:off x="3576271" y="4545912"/>
          <a:ext cx="8128000" cy="1778000"/>
        </p:xfrm>
        <a:graphic>
          <a:graphicData uri="http://schemas.openxmlformats.org/drawingml/2006/table">
            <a:tbl>
              <a:tblPr firstRow="1" bandRow="1">
                <a:tableStyleId>{8799B23B-EC83-4686-B30A-512413B5E67A}</a:tableStyleId>
              </a:tblPr>
              <a:tblGrid>
                <a:gridCol w="4064000"/>
                <a:gridCol w="4064000"/>
              </a:tblGrid>
              <a:tr h="0">
                <a:tc>
                  <a:txBody>
                    <a:bodyPr/>
                    <a:lstStyle/>
                    <a:p>
                      <a:r>
                        <a:rPr lang="en-US" sz="2000" b="1" kern="1200" baseline="0" dirty="0" smtClean="0">
                          <a:solidFill>
                            <a:schemeClr val="tx1"/>
                          </a:solidFill>
                          <a:latin typeface="Corbel Light" panose="020B0303020204020204" pitchFamily="34" charset="0"/>
                          <a:ea typeface="+mn-ea"/>
                          <a:cs typeface="+mn-cs"/>
                        </a:rPr>
                        <a:t>Software Type</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Operating System</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Windows 7+, Android, Any GUI Linux Distro etc.</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Web Browser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Google Chrome 60+, Edge, Mozilla Firefox, Safari or any modern web browser supporting HTML 5 and JavaScript ES5</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Display</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800x600 or higher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bl>
          </a:graphicData>
        </a:graphic>
      </p:graphicFrame>
    </p:spTree>
    <p:extLst>
      <p:ext uri="{BB962C8B-B14F-4D97-AF65-F5344CB8AC3E}">
        <p14:creationId xmlns:p14="http://schemas.microsoft.com/office/powerpoint/2010/main" val="1001266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520284934"/>
              </p:ext>
            </p:extLst>
          </p:nvPr>
        </p:nvGraphicFramePr>
        <p:xfrm>
          <a:off x="3576271" y="2514641"/>
          <a:ext cx="8128000" cy="3256280"/>
        </p:xfrm>
        <a:graphic>
          <a:graphicData uri="http://schemas.openxmlformats.org/drawingml/2006/table">
            <a:tbl>
              <a:tblPr firstRow="1" bandRow="1">
                <a:tableStyleId>{C083E6E3-FA7D-4D7B-A595-EF9225AFEA82}</a:tableStyleId>
              </a:tblPr>
              <a:tblGrid>
                <a:gridCol w="4064000"/>
                <a:gridCol w="4064000"/>
              </a:tblGrid>
              <a:tr h="0">
                <a:tc>
                  <a:txBody>
                    <a:bodyPr/>
                    <a:lstStyle/>
                    <a:p>
                      <a:pPr marL="0" algn="l" defTabSz="914400" rtl="0" eaLnBrk="1" latinLnBrk="0" hangingPunct="1"/>
                      <a:r>
                        <a:rPr lang="en-US" sz="2000" b="1" kern="1200" baseline="0" dirty="0" smtClean="0">
                          <a:solidFill>
                            <a:schemeClr val="tx1"/>
                          </a:solidFill>
                          <a:latin typeface="Corbel Light" panose="020B0303020204020204" pitchFamily="34" charset="0"/>
                          <a:ea typeface="+mn-ea"/>
                          <a:cs typeface="+mn-cs"/>
                        </a:rPr>
                        <a:t>Software Type</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pPr marL="0" algn="l" defTabSz="914400" rtl="0" eaLnBrk="1" latinLnBrk="0" hangingPunct="1"/>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Operating System</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Windows 7 Service Pack 1 Or Higher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Database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Mongo DB v4.0.4+</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Server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IN" sz="1200" b="1" kern="1200" dirty="0" smtClean="0">
                          <a:solidFill>
                            <a:schemeClr val="tx1"/>
                          </a:solidFill>
                          <a:latin typeface="Microsoft YaHei Light" panose="020B0502040204020203" pitchFamily="34" charset="-122"/>
                          <a:ea typeface="Microsoft YaHei Light" panose="020B0502040204020203" pitchFamily="34" charset="-122"/>
                          <a:cs typeface="+mn-cs"/>
                        </a:rPr>
                        <a:t>Backend</a:t>
                      </a:r>
                      <a:r>
                        <a:rPr lang="en-IN" sz="1200" kern="1200" dirty="0" smtClean="0">
                          <a:solidFill>
                            <a:schemeClr val="tx1"/>
                          </a:solidFill>
                          <a:latin typeface="Microsoft YaHei Light" panose="020B0502040204020203" pitchFamily="34" charset="-122"/>
                          <a:ea typeface="Microsoft YaHei Light" panose="020B0502040204020203" pitchFamily="34" charset="-122"/>
                          <a:cs typeface="+mn-cs"/>
                        </a:rPr>
                        <a:t>: Node.js (feathers.js + Express.js) along with ffmpeg </a:t>
                      </a:r>
                    </a:p>
                    <a:p>
                      <a:pPr marL="0" algn="l" defTabSz="914400" rtl="0" eaLnBrk="1" latinLnBrk="0" hangingPunct="1"/>
                      <a:endParaRPr lang="en-IN" sz="1200" kern="1200" dirty="0" smtClean="0">
                        <a:solidFill>
                          <a:schemeClr val="tx1"/>
                        </a:solidFill>
                        <a:latin typeface="Microsoft YaHei Light" panose="020B0502040204020203" pitchFamily="34" charset="-122"/>
                        <a:ea typeface="Microsoft YaHei Light" panose="020B0502040204020203" pitchFamily="34" charset="-122"/>
                        <a:cs typeface="+mn-cs"/>
                      </a:endParaRPr>
                    </a:p>
                    <a:p>
                      <a:pPr marL="0" algn="l" defTabSz="914400" rtl="0" eaLnBrk="1" latinLnBrk="0" hangingPunct="1"/>
                      <a:r>
                        <a:rPr lang="en-IN" sz="1200" b="1" kern="1200" dirty="0" smtClean="0">
                          <a:solidFill>
                            <a:schemeClr val="tx1"/>
                          </a:solidFill>
                          <a:latin typeface="Microsoft YaHei Light" panose="020B0502040204020203" pitchFamily="34" charset="-122"/>
                          <a:ea typeface="Microsoft YaHei Light" panose="020B0502040204020203" pitchFamily="34" charset="-122"/>
                          <a:cs typeface="+mn-cs"/>
                        </a:rPr>
                        <a:t>Frontend</a:t>
                      </a:r>
                      <a:r>
                        <a:rPr lang="en-IN" sz="1200" kern="1200" dirty="0" smtClean="0">
                          <a:solidFill>
                            <a:schemeClr val="tx1"/>
                          </a:solidFill>
                          <a:latin typeface="Microsoft YaHei Light" panose="020B0502040204020203" pitchFamily="34" charset="-122"/>
                          <a:ea typeface="Microsoft YaHei Light" panose="020B0502040204020203" pitchFamily="34" charset="-122"/>
                          <a:cs typeface="+mn-cs"/>
                        </a:rPr>
                        <a:t>: Vue.js, Node.js, Vuetify, feathers-vuex, electron.js</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Display</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1024 x 768 32-Bit Color Depth or higher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IDE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Microsoft Visual Studio Code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Version Control</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err="1" smtClean="0">
                          <a:solidFill>
                            <a:schemeClr val="tx1"/>
                          </a:solidFill>
                          <a:latin typeface="Microsoft YaHei Light" panose="020B0502040204020203" pitchFamily="34" charset="-122"/>
                          <a:ea typeface="Microsoft YaHei Light" panose="020B0502040204020203" pitchFamily="34" charset="-122"/>
                          <a:cs typeface="+mn-cs"/>
                        </a:rPr>
                        <a:t>Git</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bl>
          </a:graphicData>
        </a:graphic>
      </p:graphicFrame>
      <p:sp>
        <p:nvSpPr>
          <p:cNvPr id="10" name="Title 1"/>
          <p:cNvSpPr txBox="1">
            <a:spLocks/>
          </p:cNvSpPr>
          <p:nvPr/>
        </p:nvSpPr>
        <p:spPr>
          <a:xfrm>
            <a:off x="815879" y="2470727"/>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1"/>
                </a:solidFill>
              </a:rPr>
              <a:t>Developer</a:t>
            </a:r>
            <a:endParaRPr lang="en-IN" sz="2800" i="1" dirty="0">
              <a:solidFill>
                <a:schemeClr val="tx1"/>
              </a:solidFill>
            </a:endParaRPr>
          </a:p>
        </p:txBody>
      </p:sp>
      <p:sp>
        <p:nvSpPr>
          <p:cNvPr id="5" name="Title 1"/>
          <p:cNvSpPr txBox="1">
            <a:spLocks/>
          </p:cNvSpPr>
          <p:nvPr/>
        </p:nvSpPr>
        <p:spPr>
          <a:xfrm>
            <a:off x="2933698" y="138090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smtClean="0">
                <a:solidFill>
                  <a:schemeClr val="tx2">
                    <a:lumMod val="60000"/>
                    <a:lumOff val="40000"/>
                  </a:schemeClr>
                </a:solidFill>
              </a:rPr>
              <a:t>(Continued)</a:t>
            </a:r>
          </a:p>
        </p:txBody>
      </p:sp>
    </p:spTree>
    <p:extLst>
      <p:ext uri="{BB962C8B-B14F-4D97-AF65-F5344CB8AC3E}">
        <p14:creationId xmlns:p14="http://schemas.microsoft.com/office/powerpoint/2010/main" val="3799651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716674161"/>
              </p:ext>
            </p:extLst>
          </p:nvPr>
        </p:nvGraphicFramePr>
        <p:xfrm>
          <a:off x="3576271" y="2417658"/>
          <a:ext cx="8128000" cy="1595120"/>
        </p:xfrm>
        <a:graphic>
          <a:graphicData uri="http://schemas.openxmlformats.org/drawingml/2006/table">
            <a:tbl>
              <a:tblPr firstRow="1" bandRow="1">
                <a:tableStyleId>{C083E6E3-FA7D-4D7B-A595-EF9225AFEA82}</a:tableStyleId>
              </a:tblPr>
              <a:tblGrid>
                <a:gridCol w="4064000"/>
                <a:gridCol w="4064000"/>
              </a:tblGrid>
              <a:tr h="370840">
                <a:tc>
                  <a:txBody>
                    <a:bodyPr/>
                    <a:lstStyle/>
                    <a:p>
                      <a:r>
                        <a:rPr lang="en-US" sz="2000" b="1" kern="1200" baseline="0" dirty="0" smtClean="0">
                          <a:solidFill>
                            <a:schemeClr val="tx1"/>
                          </a:solidFill>
                          <a:latin typeface="Corbel Light" panose="020B0303020204020204" pitchFamily="34" charset="0"/>
                          <a:ea typeface="+mn-ea"/>
                          <a:cs typeface="+mn-cs"/>
                        </a:rPr>
                        <a:t>Component</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Processor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Quad Core Multi-threaded CPU or better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RAM</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4 GB+</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Hard Disk Space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At least 80GB for OS and server application and additional storage for cloud</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bl>
          </a:graphicData>
        </a:graphic>
      </p:graphicFrame>
      <p:sp>
        <p:nvSpPr>
          <p:cNvPr id="10" name="Title 1"/>
          <p:cNvSpPr txBox="1">
            <a:spLocks/>
          </p:cNvSpPr>
          <p:nvPr/>
        </p:nvSpPr>
        <p:spPr>
          <a:xfrm>
            <a:off x="677334" y="2443018"/>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1"/>
                </a:solidFill>
              </a:rPr>
              <a:t>Server</a:t>
            </a:r>
            <a:endParaRPr lang="en-IN" sz="2800" i="1" dirty="0">
              <a:solidFill>
                <a:schemeClr val="tx1"/>
              </a:solidFill>
            </a:endParaRPr>
          </a:p>
        </p:txBody>
      </p:sp>
      <p:sp>
        <p:nvSpPr>
          <p:cNvPr id="12" name="Rectangle 11"/>
          <p:cNvSpPr/>
          <p:nvPr/>
        </p:nvSpPr>
        <p:spPr>
          <a:xfrm>
            <a:off x="677334" y="4295033"/>
            <a:ext cx="6794884" cy="523220"/>
          </a:xfrm>
          <a:prstGeom prst="rect">
            <a:avLst/>
          </a:prstGeom>
        </p:spPr>
        <p:txBody>
          <a:bodyPr wrap="square">
            <a:spAutoFit/>
          </a:bodyPr>
          <a:lstStyle/>
          <a:p>
            <a:r>
              <a:rPr lang="en-US" sz="2800" i="1" dirty="0">
                <a:latin typeface="+mj-lt"/>
                <a:ea typeface="+mj-ea"/>
                <a:cs typeface="+mj-cs"/>
              </a:rPr>
              <a:t>Client</a:t>
            </a:r>
            <a:endParaRPr lang="en-IN" sz="2800" i="1" dirty="0">
              <a:latin typeface="+mj-lt"/>
              <a:ea typeface="+mj-ea"/>
              <a:cs typeface="+mj-cs"/>
            </a:endParaRPr>
          </a:p>
        </p:txBody>
      </p:sp>
      <p:graphicFrame>
        <p:nvGraphicFramePr>
          <p:cNvPr id="13" name="Table 12"/>
          <p:cNvGraphicFramePr>
            <a:graphicFrameLocks noGrp="1"/>
          </p:cNvGraphicFramePr>
          <p:nvPr>
            <p:extLst>
              <p:ext uri="{D42A27DB-BD31-4B8C-83A1-F6EECF244321}">
                <p14:modId xmlns:p14="http://schemas.microsoft.com/office/powerpoint/2010/main" val="2206837443"/>
              </p:ext>
            </p:extLst>
          </p:nvPr>
        </p:nvGraphicFramePr>
        <p:xfrm>
          <a:off x="3576271" y="4325596"/>
          <a:ext cx="8128000" cy="2235200"/>
        </p:xfrm>
        <a:graphic>
          <a:graphicData uri="http://schemas.openxmlformats.org/drawingml/2006/table">
            <a:tbl>
              <a:tblPr firstRow="1" bandRow="1">
                <a:tableStyleId>{C083E6E3-FA7D-4D7B-A595-EF9225AFEA82}</a:tableStyleId>
              </a:tblPr>
              <a:tblGrid>
                <a:gridCol w="4064000"/>
                <a:gridCol w="4064000"/>
              </a:tblGrid>
              <a:tr h="0">
                <a:tc>
                  <a:txBody>
                    <a:bodyPr/>
                    <a:lstStyle/>
                    <a:p>
                      <a:r>
                        <a:rPr lang="en-US" sz="2000" b="1" kern="1200" baseline="0" dirty="0" smtClean="0">
                          <a:solidFill>
                            <a:schemeClr val="tx1"/>
                          </a:solidFill>
                          <a:latin typeface="Corbel Light" panose="020B0303020204020204" pitchFamily="34" charset="0"/>
                          <a:ea typeface="+mn-ea"/>
                          <a:cs typeface="+mn-cs"/>
                        </a:rPr>
                        <a:t>Component</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Processor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Any Processor Capable Of Handling Modern Website. (Performance &gt;= Intel Pentium 4)</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RAM</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1 GB+</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Display</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800x600 or higher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Hard Disk Space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Storage for OS And Videos</a:t>
                      </a:r>
                    </a:p>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For X86 Based OS &gt;= 40 GB (Windows And Linux)</a:t>
                      </a:r>
                    </a:p>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For ARM Based OS &gt;= 8 GB  (Android)</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bl>
          </a:graphicData>
        </a:graphic>
      </p:graphicFrame>
    </p:spTree>
    <p:extLst>
      <p:ext uri="{BB962C8B-B14F-4D97-AF65-F5344CB8AC3E}">
        <p14:creationId xmlns:p14="http://schemas.microsoft.com/office/powerpoint/2010/main" val="3036652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IN" dirty="0"/>
          </a:p>
        </p:txBody>
      </p:sp>
      <p:sp>
        <p:nvSpPr>
          <p:cNvPr id="10" name="Title 1"/>
          <p:cNvSpPr txBox="1">
            <a:spLocks/>
          </p:cNvSpPr>
          <p:nvPr/>
        </p:nvSpPr>
        <p:spPr>
          <a:xfrm>
            <a:off x="714280" y="2498436"/>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1"/>
                </a:solidFill>
              </a:rPr>
              <a:t>Developer</a:t>
            </a:r>
            <a:endParaRPr lang="en-IN" sz="2800" i="1"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52994727"/>
              </p:ext>
            </p:extLst>
          </p:nvPr>
        </p:nvGraphicFramePr>
        <p:xfrm>
          <a:off x="3576271" y="2491549"/>
          <a:ext cx="8128000" cy="2026920"/>
        </p:xfrm>
        <a:graphic>
          <a:graphicData uri="http://schemas.openxmlformats.org/drawingml/2006/table">
            <a:tbl>
              <a:tblPr firstRow="1" bandRow="1">
                <a:tableStyleId>{C083E6E3-FA7D-4D7B-A595-EF9225AFEA82}</a:tableStyleId>
              </a:tblPr>
              <a:tblGrid>
                <a:gridCol w="4064000"/>
                <a:gridCol w="4064000"/>
              </a:tblGrid>
              <a:tr h="370840">
                <a:tc>
                  <a:txBody>
                    <a:bodyPr/>
                    <a:lstStyle/>
                    <a:p>
                      <a:r>
                        <a:rPr lang="en-US" sz="2000" b="1" kern="1200" baseline="0" dirty="0" smtClean="0">
                          <a:solidFill>
                            <a:schemeClr val="tx1"/>
                          </a:solidFill>
                          <a:latin typeface="Corbel Light" panose="020B0303020204020204" pitchFamily="34" charset="0"/>
                          <a:ea typeface="+mn-ea"/>
                          <a:cs typeface="+mn-cs"/>
                        </a:rPr>
                        <a:t>Component</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r>
                        <a:rPr lang="en-US" sz="1400" dirty="0" smtClean="0"/>
                        <a:t>Processor</a:t>
                      </a:r>
                      <a:endParaRPr lang="en-IN" sz="1400" dirty="0"/>
                    </a:p>
                  </a:txBody>
                  <a:tcPr/>
                </a:tc>
                <a:tc>
                  <a:txBody>
                    <a:bodyPr/>
                    <a:lstStyle/>
                    <a:p>
                      <a:r>
                        <a:rPr lang="en-US" sz="1400" baseline="0" dirty="0" smtClean="0"/>
                        <a:t>Quad Core Multi-threaded CPU or better</a:t>
                      </a:r>
                      <a:endParaRPr lang="en-IN" sz="1400" dirty="0"/>
                    </a:p>
                  </a:txBody>
                  <a:tcPr/>
                </a:tc>
              </a:tr>
              <a:tr h="370840">
                <a:tc>
                  <a:txBody>
                    <a:bodyPr/>
                    <a:lstStyle/>
                    <a:p>
                      <a:r>
                        <a:rPr lang="en-US" sz="1400" dirty="0" smtClean="0"/>
                        <a:t>RAM</a:t>
                      </a:r>
                      <a:endParaRPr lang="en-IN" sz="1400" dirty="0"/>
                    </a:p>
                  </a:txBody>
                  <a:tcPr/>
                </a:tc>
                <a:tc>
                  <a:txBody>
                    <a:bodyPr/>
                    <a:lstStyle/>
                    <a:p>
                      <a:r>
                        <a:rPr lang="en-US" sz="1400" dirty="0" smtClean="0"/>
                        <a:t>8 GB+</a:t>
                      </a:r>
                      <a:endParaRPr lang="en-IN" sz="1400" dirty="0"/>
                    </a:p>
                  </a:txBody>
                  <a:tcPr/>
                </a:tc>
              </a:tr>
              <a:tr h="370840">
                <a:tc>
                  <a:txBody>
                    <a:bodyPr/>
                    <a:lstStyle/>
                    <a:p>
                      <a:r>
                        <a:rPr lang="en-US" sz="1400" dirty="0" smtClean="0"/>
                        <a:t>Hard Disk</a:t>
                      </a:r>
                      <a:r>
                        <a:rPr lang="en-US" sz="1400" baseline="0" dirty="0" smtClean="0"/>
                        <a:t> Space</a:t>
                      </a:r>
                      <a:endParaRPr lang="en-IN" sz="1400" dirty="0"/>
                    </a:p>
                  </a:txBody>
                  <a:tcPr/>
                </a:tc>
                <a:tc>
                  <a:txBody>
                    <a:bodyPr/>
                    <a:lstStyle/>
                    <a:p>
                      <a:r>
                        <a:rPr lang="en-US" sz="1400" dirty="0" smtClean="0"/>
                        <a:t>At least</a:t>
                      </a:r>
                      <a:r>
                        <a:rPr lang="en-US" sz="1400" baseline="0" dirty="0" smtClean="0"/>
                        <a:t> 500GB for OS and server application, IDEs  and additional storage for testing cloud storage </a:t>
                      </a:r>
                      <a:endParaRPr lang="en-IN" sz="1400" dirty="0"/>
                    </a:p>
                  </a:txBody>
                  <a:tcPr/>
                </a:tc>
              </a:tr>
              <a:tr h="370840">
                <a:tc>
                  <a:txBody>
                    <a:bodyPr/>
                    <a:lstStyle/>
                    <a:p>
                      <a:r>
                        <a:rPr lang="en-US" sz="1400" dirty="0" smtClean="0"/>
                        <a:t>Display</a:t>
                      </a:r>
                      <a:endParaRPr lang="en-IN" sz="1400" dirty="0"/>
                    </a:p>
                  </a:txBody>
                  <a:tcPr/>
                </a:tc>
                <a:tc>
                  <a:txBody>
                    <a:bodyPr/>
                    <a:lstStyle/>
                    <a:p>
                      <a:r>
                        <a:rPr lang="en-US" sz="1400" dirty="0" smtClean="0"/>
                        <a:t>1080p</a:t>
                      </a:r>
                      <a:r>
                        <a:rPr lang="en-US" sz="1400" baseline="0" dirty="0" smtClean="0"/>
                        <a:t> Display. More than one display preferred</a:t>
                      </a:r>
                      <a:endParaRPr lang="en-IN" sz="1400" dirty="0"/>
                    </a:p>
                  </a:txBody>
                  <a:tcPr/>
                </a:tc>
              </a:tr>
            </a:tbl>
          </a:graphicData>
        </a:graphic>
      </p:graphicFrame>
    </p:spTree>
    <p:extLst>
      <p:ext uri="{BB962C8B-B14F-4D97-AF65-F5344CB8AC3E}">
        <p14:creationId xmlns:p14="http://schemas.microsoft.com/office/powerpoint/2010/main" val="3770553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IN" dirty="0"/>
          </a:p>
        </p:txBody>
      </p:sp>
      <p:sp>
        <p:nvSpPr>
          <p:cNvPr id="7" name="Content Placeholder 6"/>
          <p:cNvSpPr>
            <a:spLocks noGrp="1"/>
          </p:cNvSpPr>
          <p:nvPr>
            <p:ph idx="1"/>
          </p:nvPr>
        </p:nvSpPr>
        <p:spPr>
          <a:xfrm>
            <a:off x="3020652" y="2941145"/>
            <a:ext cx="4006634" cy="3471377"/>
          </a:xfrm>
        </p:spPr>
        <p:txBody>
          <a:bodyPr>
            <a:normAutofit/>
          </a:bodyPr>
          <a:lstStyle/>
          <a:p>
            <a:pPr>
              <a:lnSpc>
                <a:spcPct val="101000"/>
              </a:lnSpc>
              <a:buFont typeface="Wingdings" panose="05000000000000000000" pitchFamily="2" charset="2"/>
              <a:buChar char="§"/>
            </a:pPr>
            <a:r>
              <a:rPr lang="en-US" sz="1500" dirty="0"/>
              <a:t>HTML, CSS,  JavaScript</a:t>
            </a:r>
          </a:p>
          <a:p>
            <a:pPr>
              <a:lnSpc>
                <a:spcPct val="101000"/>
              </a:lnSpc>
              <a:buFont typeface="Wingdings" panose="05000000000000000000" pitchFamily="2" charset="2"/>
              <a:buChar char="§"/>
            </a:pPr>
            <a:r>
              <a:rPr lang="en-US" sz="1500" dirty="0"/>
              <a:t>Vue.js</a:t>
            </a:r>
          </a:p>
          <a:p>
            <a:pPr>
              <a:lnSpc>
                <a:spcPct val="101000"/>
              </a:lnSpc>
              <a:buFont typeface="Wingdings" panose="05000000000000000000" pitchFamily="2" charset="2"/>
              <a:buChar char="§"/>
            </a:pPr>
            <a:r>
              <a:rPr lang="en-US" sz="1500" dirty="0"/>
              <a:t>Vuetify</a:t>
            </a:r>
          </a:p>
          <a:p>
            <a:pPr>
              <a:lnSpc>
                <a:spcPct val="101000"/>
              </a:lnSpc>
              <a:buFont typeface="Wingdings" panose="05000000000000000000" pitchFamily="2" charset="2"/>
              <a:buChar char="§"/>
            </a:pPr>
            <a:r>
              <a:rPr lang="en-US" sz="1500" dirty="0"/>
              <a:t>Feathers-Vuex</a:t>
            </a:r>
          </a:p>
          <a:p>
            <a:pPr>
              <a:lnSpc>
                <a:spcPct val="101000"/>
              </a:lnSpc>
              <a:buFont typeface="Wingdings" panose="05000000000000000000" pitchFamily="2" charset="2"/>
              <a:buChar char="§"/>
            </a:pPr>
            <a:r>
              <a:rPr lang="en-US" sz="1500" smtClean="0"/>
              <a:t>Electron.js</a:t>
            </a:r>
            <a:endParaRPr lang="en-US" sz="1500" dirty="0"/>
          </a:p>
          <a:p>
            <a:pPr>
              <a:lnSpc>
                <a:spcPct val="101000"/>
              </a:lnSpc>
              <a:buFont typeface="Wingdings" panose="05000000000000000000" pitchFamily="2" charset="2"/>
              <a:buChar char="§"/>
            </a:pPr>
            <a:r>
              <a:rPr lang="en-US" sz="1500" dirty="0" err="1"/>
              <a:t>Git</a:t>
            </a:r>
            <a:r>
              <a:rPr lang="en-US" sz="1500" dirty="0"/>
              <a:t> Version </a:t>
            </a:r>
            <a:r>
              <a:rPr lang="en-US" sz="1500" dirty="0" smtClean="0"/>
              <a:t>Control</a:t>
            </a:r>
            <a:endParaRPr lang="en-US" sz="1500" dirty="0"/>
          </a:p>
          <a:p>
            <a:endParaRPr lang="en-IN" dirty="0"/>
          </a:p>
        </p:txBody>
      </p:sp>
      <p:sp>
        <p:nvSpPr>
          <p:cNvPr id="8" name="Title 1"/>
          <p:cNvSpPr txBox="1">
            <a:spLocks/>
          </p:cNvSpPr>
          <p:nvPr/>
        </p:nvSpPr>
        <p:spPr>
          <a:xfrm>
            <a:off x="2933700" y="233679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2">
                    <a:lumMod val="60000"/>
                    <a:lumOff val="40000"/>
                  </a:schemeClr>
                </a:solidFill>
              </a:rPr>
              <a:t>Front End</a:t>
            </a:r>
            <a:endParaRPr lang="en-IN" sz="2800" i="1" dirty="0">
              <a:solidFill>
                <a:schemeClr val="tx2">
                  <a:lumMod val="60000"/>
                  <a:lumOff val="40000"/>
                </a:schemeClr>
              </a:solidFill>
            </a:endParaRPr>
          </a:p>
        </p:txBody>
      </p:sp>
      <p:sp>
        <p:nvSpPr>
          <p:cNvPr id="9" name="Title 1"/>
          <p:cNvSpPr txBox="1">
            <a:spLocks/>
          </p:cNvSpPr>
          <p:nvPr/>
        </p:nvSpPr>
        <p:spPr>
          <a:xfrm>
            <a:off x="7318985" y="237571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2">
                    <a:lumMod val="60000"/>
                    <a:lumOff val="40000"/>
                  </a:schemeClr>
                </a:solidFill>
              </a:rPr>
              <a:t>Back End</a:t>
            </a:r>
            <a:endParaRPr lang="en-IN" sz="2800" i="1" dirty="0">
              <a:solidFill>
                <a:schemeClr val="tx2">
                  <a:lumMod val="60000"/>
                  <a:lumOff val="40000"/>
                </a:schemeClr>
              </a:solidFill>
            </a:endParaRPr>
          </a:p>
        </p:txBody>
      </p:sp>
      <p:sp>
        <p:nvSpPr>
          <p:cNvPr id="10" name="Content Placeholder 6"/>
          <p:cNvSpPr txBox="1">
            <a:spLocks/>
          </p:cNvSpPr>
          <p:nvPr/>
        </p:nvSpPr>
        <p:spPr>
          <a:xfrm>
            <a:off x="7405937" y="2941145"/>
            <a:ext cx="8596668" cy="3496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Node.js</a:t>
            </a:r>
          </a:p>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Express.js</a:t>
            </a:r>
          </a:p>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Feathers.js</a:t>
            </a:r>
          </a:p>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ffmpeg</a:t>
            </a:r>
          </a:p>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Mongo </a:t>
            </a:r>
            <a:r>
              <a:rPr lang="en-US" sz="1500" dirty="0" smtClean="0">
                <a:solidFill>
                  <a:schemeClr val="tx2">
                    <a:lumMod val="75000"/>
                    <a:lumOff val="25000"/>
                  </a:schemeClr>
                </a:solidFill>
              </a:rPr>
              <a:t>DB</a:t>
            </a:r>
          </a:p>
          <a:p>
            <a:pPr defTabSz="914400">
              <a:lnSpc>
                <a:spcPct val="101000"/>
              </a:lnSpc>
              <a:spcBef>
                <a:spcPts val="930"/>
              </a:spcBef>
              <a:buFont typeface="Wingdings" panose="05000000000000000000" pitchFamily="2" charset="2"/>
              <a:buChar char="§"/>
            </a:pPr>
            <a:r>
              <a:rPr lang="en-US" sz="1500" dirty="0" err="1" smtClean="0">
                <a:solidFill>
                  <a:schemeClr val="tx2">
                    <a:lumMod val="75000"/>
                    <a:lumOff val="25000"/>
                  </a:schemeClr>
                </a:solidFill>
              </a:rPr>
              <a:t>Git</a:t>
            </a:r>
            <a:r>
              <a:rPr lang="en-US" sz="1500" dirty="0" smtClean="0">
                <a:solidFill>
                  <a:schemeClr val="tx2">
                    <a:lumMod val="75000"/>
                    <a:lumOff val="25000"/>
                  </a:schemeClr>
                </a:solidFill>
              </a:rPr>
              <a:t> Version Control</a:t>
            </a:r>
            <a:endParaRPr lang="en-IN" sz="1500" dirty="0">
              <a:solidFill>
                <a:schemeClr val="tx2">
                  <a:lumMod val="75000"/>
                  <a:lumOff val="25000"/>
                </a:schemeClr>
              </a:solidFill>
            </a:endParaRPr>
          </a:p>
        </p:txBody>
      </p:sp>
    </p:spTree>
    <p:extLst>
      <p:ext uri="{BB962C8B-B14F-4D97-AF65-F5344CB8AC3E}">
        <p14:creationId xmlns:p14="http://schemas.microsoft.com/office/powerpoint/2010/main" val="1748578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 Of The Project</a:t>
            </a:r>
            <a:endParaRPr lang="en-IN" dirty="0"/>
          </a:p>
        </p:txBody>
      </p:sp>
      <p:sp>
        <p:nvSpPr>
          <p:cNvPr id="3" name="Content Placeholder 2"/>
          <p:cNvSpPr>
            <a:spLocks noGrp="1"/>
          </p:cNvSpPr>
          <p:nvPr>
            <p:ph idx="1"/>
          </p:nvPr>
        </p:nvSpPr>
        <p:spPr>
          <a:xfrm>
            <a:off x="3317927" y="2492369"/>
            <a:ext cx="8002116" cy="1461555"/>
          </a:xfrm>
        </p:spPr>
        <p:txBody>
          <a:bodyPr>
            <a:normAutofit/>
          </a:bodyPr>
          <a:lstStyle/>
          <a:p>
            <a:r>
              <a:rPr lang="en-IN" sz="1500" dirty="0"/>
              <a:t>Since, this is an organic project, we’ll take the respective values for the coefficients.</a:t>
            </a:r>
            <a:br>
              <a:rPr lang="en-IN" sz="1500" dirty="0"/>
            </a:br>
            <a:r>
              <a:rPr lang="en-IN" sz="1500" dirty="0"/>
              <a:t>Lines of code(LOC) = 2700</a:t>
            </a:r>
            <a:br>
              <a:rPr lang="en-IN" sz="1500" dirty="0"/>
            </a:br>
            <a:r>
              <a:rPr lang="en-IN" sz="1500" dirty="0"/>
              <a:t>Thus, KLOC = 2700/1000 = 2.7</a:t>
            </a:r>
          </a:p>
          <a:p>
            <a:r>
              <a:rPr lang="en-IN" sz="1500" dirty="0"/>
              <a:t>Taking the values of the coefficients as</a:t>
            </a:r>
          </a:p>
          <a:p>
            <a:endParaRPr lang="en-IN" sz="1500" dirty="0"/>
          </a:p>
          <a:p>
            <a:endParaRPr lang="en-IN" sz="1500" dirty="0"/>
          </a:p>
        </p:txBody>
      </p:sp>
      <p:graphicFrame>
        <p:nvGraphicFramePr>
          <p:cNvPr id="8" name="Table 7"/>
          <p:cNvGraphicFramePr>
            <a:graphicFrameLocks noGrp="1"/>
          </p:cNvGraphicFramePr>
          <p:nvPr>
            <p:extLst>
              <p:ext uri="{D42A27DB-BD31-4B8C-83A1-F6EECF244321}">
                <p14:modId xmlns:p14="http://schemas.microsoft.com/office/powerpoint/2010/main" val="3752152811"/>
              </p:ext>
            </p:extLst>
          </p:nvPr>
        </p:nvGraphicFramePr>
        <p:xfrm>
          <a:off x="3576271" y="4221330"/>
          <a:ext cx="8128000" cy="741680"/>
        </p:xfrm>
        <a:graphic>
          <a:graphicData uri="http://schemas.openxmlformats.org/drawingml/2006/table">
            <a:tbl>
              <a:tblPr firstRow="1" bandRow="1">
                <a:tableStyleId>{8799B23B-EC83-4686-B30A-512413B5E67A}</a:tableStyleId>
              </a:tblPr>
              <a:tblGrid>
                <a:gridCol w="2032000"/>
                <a:gridCol w="1891957"/>
                <a:gridCol w="2172043"/>
                <a:gridCol w="2032000"/>
              </a:tblGrid>
              <a:tr h="370840">
                <a:tc>
                  <a:txBody>
                    <a:bodyPr/>
                    <a:lstStyle/>
                    <a:p>
                      <a:pPr algn="ctr"/>
                      <a:r>
                        <a:rPr lang="en-US" dirty="0" smtClean="0"/>
                        <a:t>a</a:t>
                      </a:r>
                      <a:r>
                        <a:rPr lang="en-US" baseline="-25000" dirty="0" smtClean="0"/>
                        <a:t>b</a:t>
                      </a:r>
                      <a:endParaRPr lang="en-IN" baseline="-25000" dirty="0"/>
                    </a:p>
                  </a:txBody>
                  <a:tcPr/>
                </a:tc>
                <a:tc>
                  <a:txBody>
                    <a:bodyPr/>
                    <a:lstStyle/>
                    <a:p>
                      <a:pPr algn="ctr"/>
                      <a:r>
                        <a:rPr lang="en-US" dirty="0" smtClean="0"/>
                        <a:t>b</a:t>
                      </a:r>
                      <a:r>
                        <a:rPr lang="en-US" baseline="-25000" dirty="0" smtClean="0"/>
                        <a:t>b</a:t>
                      </a:r>
                      <a:endParaRPr lang="en-IN" baseline="-25000" dirty="0"/>
                    </a:p>
                  </a:txBody>
                  <a:tcPr/>
                </a:tc>
                <a:tc>
                  <a:txBody>
                    <a:bodyPr/>
                    <a:lstStyle/>
                    <a:p>
                      <a:pPr algn="ctr"/>
                      <a:r>
                        <a:rPr lang="en-US" dirty="0" smtClean="0"/>
                        <a:t>c</a:t>
                      </a:r>
                      <a:r>
                        <a:rPr lang="en-US" baseline="-25000" dirty="0" smtClean="0"/>
                        <a:t>b</a:t>
                      </a:r>
                      <a:endParaRPr lang="en-IN" baseline="-25000" dirty="0"/>
                    </a:p>
                  </a:txBody>
                  <a:tcPr/>
                </a:tc>
                <a:tc>
                  <a:txBody>
                    <a:bodyPr/>
                    <a:lstStyle/>
                    <a:p>
                      <a:pPr algn="ctr"/>
                      <a:r>
                        <a:rPr lang="en-US" dirty="0" smtClean="0"/>
                        <a:t>d</a:t>
                      </a:r>
                      <a:r>
                        <a:rPr lang="en-US" baseline="-25000" dirty="0" smtClean="0">
                          <a:effectLst/>
                        </a:rPr>
                        <a:t>b</a:t>
                      </a:r>
                      <a:endParaRPr lang="en-IN" baseline="-25000" dirty="0">
                        <a:effectLst/>
                      </a:endParaRPr>
                    </a:p>
                  </a:txBody>
                  <a:tcPr/>
                </a:tc>
              </a:tr>
              <a:tr h="370840">
                <a:tc>
                  <a:txBody>
                    <a:bodyPr/>
                    <a:lstStyle/>
                    <a:p>
                      <a:pPr algn="ctr"/>
                      <a:r>
                        <a:rPr lang="en-US" dirty="0" smtClean="0"/>
                        <a:t>2.4</a:t>
                      </a:r>
                      <a:endParaRPr lang="en-IN" dirty="0"/>
                    </a:p>
                  </a:txBody>
                  <a:tcPr/>
                </a:tc>
                <a:tc>
                  <a:txBody>
                    <a:bodyPr/>
                    <a:lstStyle/>
                    <a:p>
                      <a:pPr algn="ctr"/>
                      <a:r>
                        <a:rPr lang="en-US" dirty="0" smtClean="0"/>
                        <a:t>1.05</a:t>
                      </a:r>
                      <a:endParaRPr lang="en-IN" dirty="0"/>
                    </a:p>
                  </a:txBody>
                  <a:tcPr/>
                </a:tc>
                <a:tc>
                  <a:txBody>
                    <a:bodyPr/>
                    <a:lstStyle/>
                    <a:p>
                      <a:pPr algn="ctr"/>
                      <a:r>
                        <a:rPr lang="en-US" dirty="0" smtClean="0"/>
                        <a:t>2.5</a:t>
                      </a:r>
                      <a:endParaRPr lang="en-IN" dirty="0"/>
                    </a:p>
                  </a:txBody>
                  <a:tcPr/>
                </a:tc>
                <a:tc>
                  <a:txBody>
                    <a:bodyPr/>
                    <a:lstStyle/>
                    <a:p>
                      <a:pPr algn="ctr"/>
                      <a:r>
                        <a:rPr lang="en-US" dirty="0" smtClean="0"/>
                        <a:t>0.38</a:t>
                      </a:r>
                      <a:endParaRPr lang="en-IN" dirty="0"/>
                    </a:p>
                  </a:txBody>
                  <a:tcPr/>
                </a:tc>
              </a:tr>
            </a:tbl>
          </a:graphicData>
        </a:graphic>
      </p:graphicFrame>
    </p:spTree>
    <p:extLst>
      <p:ext uri="{BB962C8B-B14F-4D97-AF65-F5344CB8AC3E}">
        <p14:creationId xmlns:p14="http://schemas.microsoft.com/office/powerpoint/2010/main" val="1326529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 Of The Project</a:t>
            </a:r>
            <a:endParaRPr lang="en-IN" dirty="0"/>
          </a:p>
        </p:txBody>
      </p:sp>
      <p:sp>
        <p:nvSpPr>
          <p:cNvPr id="5" name="TextBox 8">
            <a:extLst>
              <a:ext uri="{FF2B5EF4-FFF2-40B4-BE49-F238E27FC236}">
                <a16:creationId xmlns:lc="http://schemas.openxmlformats.org/drawingml/2006/lockedCanvas" xmlns:a16="http://schemas.microsoft.com/office/drawing/2014/main" xmlns="" id="{ED0027D0-158B-4F96-AC8F-C93C3487F62B}"/>
              </a:ext>
            </a:extLst>
          </p:cNvPr>
          <p:cNvSpPr txBox="1"/>
          <p:nvPr/>
        </p:nvSpPr>
        <p:spPr>
          <a:xfrm>
            <a:off x="3689309" y="4360557"/>
            <a:ext cx="3959441"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500" b="1" dirty="0">
                <a:solidFill>
                  <a:schemeClr val="tx2">
                    <a:lumMod val="75000"/>
                    <a:lumOff val="25000"/>
                  </a:schemeClr>
                </a:solidFill>
              </a:rPr>
              <a:t>Effort Applied (E)</a:t>
            </a:r>
          </a:p>
          <a:p>
            <a:pPr>
              <a:lnSpc>
                <a:spcPct val="200000"/>
              </a:lnSpc>
            </a:pPr>
            <a:r>
              <a:rPr lang="en-IN" sz="1500" dirty="0">
                <a:solidFill>
                  <a:schemeClr val="tx2">
                    <a:lumMod val="75000"/>
                    <a:lumOff val="25000"/>
                  </a:schemeClr>
                </a:solidFill>
              </a:rPr>
              <a:t>   = </a:t>
            </a:r>
            <a:r>
              <a:rPr lang="en-IN" sz="1500" i="1" dirty="0">
                <a:solidFill>
                  <a:schemeClr val="tx2">
                    <a:lumMod val="75000"/>
                    <a:lumOff val="25000"/>
                  </a:schemeClr>
                </a:solidFill>
              </a:rPr>
              <a:t>a</a:t>
            </a:r>
            <a:r>
              <a:rPr lang="en-IN" sz="1500" i="1" baseline="-25000" dirty="0">
                <a:solidFill>
                  <a:schemeClr val="tx2">
                    <a:lumMod val="75000"/>
                    <a:lumOff val="25000"/>
                  </a:schemeClr>
                </a:solidFill>
              </a:rPr>
              <a:t>b</a:t>
            </a:r>
            <a:r>
              <a:rPr lang="en-IN" sz="1500" dirty="0">
                <a:solidFill>
                  <a:schemeClr val="tx2">
                    <a:lumMod val="75000"/>
                    <a:lumOff val="25000"/>
                  </a:schemeClr>
                </a:solidFill>
              </a:rPr>
              <a:t> </a:t>
            </a:r>
            <a:r>
              <a:rPr lang="en-IN" sz="1500" dirty="0" smtClean="0">
                <a:solidFill>
                  <a:schemeClr val="tx2">
                    <a:lumMod val="75000"/>
                    <a:lumOff val="25000"/>
                  </a:schemeClr>
                </a:solidFill>
              </a:rPr>
              <a:t>. (</a:t>
            </a:r>
            <a:r>
              <a:rPr lang="en-IN" sz="1500" dirty="0">
                <a:solidFill>
                  <a:schemeClr val="tx2">
                    <a:lumMod val="75000"/>
                    <a:lumOff val="25000"/>
                  </a:schemeClr>
                </a:solidFill>
              </a:rPr>
              <a:t>KLOC) </a:t>
            </a:r>
            <a:r>
              <a:rPr lang="en-IN" sz="1500" dirty="0" smtClean="0">
                <a:solidFill>
                  <a:schemeClr val="tx2">
                    <a:lumMod val="75000"/>
                    <a:lumOff val="25000"/>
                  </a:schemeClr>
                </a:solidFill>
              </a:rPr>
              <a:t>. </a:t>
            </a:r>
            <a:r>
              <a:rPr lang="en-IN" sz="1500" i="1" dirty="0" smtClean="0">
                <a:solidFill>
                  <a:schemeClr val="tx2">
                    <a:lumMod val="75000"/>
                    <a:lumOff val="25000"/>
                  </a:schemeClr>
                </a:solidFill>
              </a:rPr>
              <a:t>b</a:t>
            </a:r>
            <a:r>
              <a:rPr lang="en-IN" sz="1500" i="1" baseline="-25000" dirty="0" smtClean="0">
                <a:solidFill>
                  <a:schemeClr val="tx2">
                    <a:lumMod val="75000"/>
                    <a:lumOff val="25000"/>
                  </a:schemeClr>
                </a:solidFill>
              </a:rPr>
              <a:t>b</a:t>
            </a:r>
            <a:r>
              <a:rPr lang="en-IN" sz="1500" dirty="0" smtClean="0">
                <a:solidFill>
                  <a:schemeClr val="tx2">
                    <a:lumMod val="75000"/>
                    <a:lumOff val="25000"/>
                  </a:schemeClr>
                </a:solidFill>
              </a:rPr>
              <a:t>  </a:t>
            </a:r>
            <a:r>
              <a:rPr lang="en-IN" sz="1500" dirty="0">
                <a:solidFill>
                  <a:schemeClr val="tx2">
                    <a:lumMod val="75000"/>
                    <a:lumOff val="25000"/>
                  </a:schemeClr>
                </a:solidFill>
              </a:rPr>
              <a:t>[man-months]</a:t>
            </a:r>
          </a:p>
          <a:p>
            <a:pPr>
              <a:lnSpc>
                <a:spcPct val="200000"/>
              </a:lnSpc>
            </a:pPr>
            <a:r>
              <a:rPr lang="en-IN" sz="1500" dirty="0">
                <a:solidFill>
                  <a:schemeClr val="tx2">
                    <a:lumMod val="75000"/>
                    <a:lumOff val="25000"/>
                  </a:schemeClr>
                </a:solidFill>
              </a:rPr>
              <a:t>   = </a:t>
            </a:r>
            <a:r>
              <a:rPr lang="en-IN" sz="1500" dirty="0" smtClean="0">
                <a:solidFill>
                  <a:schemeClr val="tx2">
                    <a:lumMod val="75000"/>
                    <a:lumOff val="25000"/>
                  </a:schemeClr>
                </a:solidFill>
              </a:rPr>
              <a:t>2.4(5.042)</a:t>
            </a:r>
            <a:r>
              <a:rPr lang="en-IN" sz="1500" baseline="30000" dirty="0" smtClean="0">
                <a:solidFill>
                  <a:schemeClr val="tx2">
                    <a:lumMod val="75000"/>
                    <a:lumOff val="25000"/>
                  </a:schemeClr>
                </a:solidFill>
              </a:rPr>
              <a:t>1.05</a:t>
            </a:r>
            <a:endParaRPr lang="en-IN" sz="1500" baseline="30000" dirty="0">
              <a:solidFill>
                <a:schemeClr val="tx2">
                  <a:lumMod val="75000"/>
                  <a:lumOff val="25000"/>
                </a:schemeClr>
              </a:solidFill>
            </a:endParaRPr>
          </a:p>
          <a:p>
            <a:pPr>
              <a:lnSpc>
                <a:spcPct val="200000"/>
              </a:lnSpc>
            </a:pPr>
            <a:r>
              <a:rPr lang="en-IN" sz="1500" dirty="0">
                <a:solidFill>
                  <a:schemeClr val="tx2">
                    <a:lumMod val="75000"/>
                    <a:lumOff val="25000"/>
                  </a:schemeClr>
                </a:solidFill>
              </a:rPr>
              <a:t>    = 13.120313</a:t>
            </a:r>
            <a:r>
              <a:rPr lang="en-IN" sz="1500" dirty="0" smtClean="0">
                <a:solidFill>
                  <a:schemeClr val="tx2">
                    <a:lumMod val="75000"/>
                    <a:lumOff val="25000"/>
                  </a:schemeClr>
                </a:solidFill>
              </a:rPr>
              <a:t> </a:t>
            </a:r>
            <a:r>
              <a:rPr lang="en-IN" sz="1500" dirty="0">
                <a:solidFill>
                  <a:schemeClr val="tx2">
                    <a:lumMod val="75000"/>
                    <a:lumOff val="25000"/>
                  </a:schemeClr>
                </a:solidFill>
              </a:rPr>
              <a:t>[man-months]</a:t>
            </a:r>
          </a:p>
        </p:txBody>
      </p:sp>
      <p:sp>
        <p:nvSpPr>
          <p:cNvPr id="6" name="TextBox 7">
            <a:extLst>
              <a:ext uri="{FF2B5EF4-FFF2-40B4-BE49-F238E27FC236}">
                <a16:creationId xmlns:lc="http://schemas.openxmlformats.org/drawingml/2006/lockedCanvas" xmlns:a16="http://schemas.microsoft.com/office/drawing/2014/main" xmlns="" id="{B97A8318-1C9D-41D2-86BD-DD9569AD22A1}"/>
              </a:ext>
            </a:extLst>
          </p:cNvPr>
          <p:cNvSpPr txBox="1"/>
          <p:nvPr/>
        </p:nvSpPr>
        <p:spPr>
          <a:xfrm>
            <a:off x="3733698" y="2236899"/>
            <a:ext cx="3870664" cy="19697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500" b="1" dirty="0">
                <a:solidFill>
                  <a:schemeClr val="tx2">
                    <a:lumMod val="75000"/>
                    <a:lumOff val="25000"/>
                  </a:schemeClr>
                </a:solidFill>
              </a:rPr>
              <a:t>Development Time (D)</a:t>
            </a:r>
          </a:p>
          <a:p>
            <a:pPr>
              <a:lnSpc>
                <a:spcPct val="200000"/>
              </a:lnSpc>
            </a:pPr>
            <a:r>
              <a:rPr lang="en-IN" sz="1500" dirty="0">
                <a:solidFill>
                  <a:schemeClr val="tx2">
                    <a:lumMod val="75000"/>
                    <a:lumOff val="25000"/>
                  </a:schemeClr>
                </a:solidFill>
              </a:rPr>
              <a:t>  = </a:t>
            </a:r>
            <a:r>
              <a:rPr lang="en-IN" sz="1500" i="1" dirty="0" smtClean="0">
                <a:solidFill>
                  <a:schemeClr val="tx2">
                    <a:lumMod val="75000"/>
                    <a:lumOff val="25000"/>
                  </a:schemeClr>
                </a:solidFill>
              </a:rPr>
              <a:t>c</a:t>
            </a:r>
            <a:r>
              <a:rPr lang="en-IN" sz="1500" i="1" baseline="-25000" dirty="0" smtClean="0">
                <a:solidFill>
                  <a:schemeClr val="tx2">
                    <a:lumMod val="75000"/>
                    <a:lumOff val="25000"/>
                  </a:schemeClr>
                </a:solidFill>
              </a:rPr>
              <a:t>b </a:t>
            </a:r>
            <a:r>
              <a:rPr lang="en-IN" sz="1500" dirty="0" smtClean="0">
                <a:solidFill>
                  <a:schemeClr val="tx2">
                    <a:lumMod val="75000"/>
                    <a:lumOff val="25000"/>
                  </a:schemeClr>
                </a:solidFill>
              </a:rPr>
              <a:t>. (Effort Applied) . </a:t>
            </a:r>
            <a:r>
              <a:rPr lang="en-IN" sz="1500" i="1" dirty="0" smtClean="0">
                <a:solidFill>
                  <a:schemeClr val="tx2">
                    <a:lumMod val="75000"/>
                    <a:lumOff val="25000"/>
                  </a:schemeClr>
                </a:solidFill>
              </a:rPr>
              <a:t>d</a:t>
            </a:r>
            <a:r>
              <a:rPr lang="en-IN" sz="1500" i="1" baseline="-25000" dirty="0" smtClean="0">
                <a:solidFill>
                  <a:schemeClr val="tx2">
                    <a:lumMod val="75000"/>
                    <a:lumOff val="25000"/>
                  </a:schemeClr>
                </a:solidFill>
              </a:rPr>
              <a:t>b</a:t>
            </a:r>
            <a:r>
              <a:rPr lang="en-IN" sz="1500" dirty="0" smtClean="0">
                <a:solidFill>
                  <a:schemeClr val="tx2">
                    <a:lumMod val="75000"/>
                    <a:lumOff val="25000"/>
                  </a:schemeClr>
                </a:solidFill>
              </a:rPr>
              <a:t> </a:t>
            </a:r>
            <a:r>
              <a:rPr lang="en-IN" sz="1500" dirty="0">
                <a:solidFill>
                  <a:schemeClr val="tx2">
                    <a:lumMod val="75000"/>
                    <a:lumOff val="25000"/>
                  </a:schemeClr>
                </a:solidFill>
              </a:rPr>
              <a:t>[months]</a:t>
            </a:r>
          </a:p>
          <a:p>
            <a:pPr>
              <a:lnSpc>
                <a:spcPct val="200000"/>
              </a:lnSpc>
            </a:pPr>
            <a:r>
              <a:rPr lang="en-IN" sz="1500" dirty="0">
                <a:solidFill>
                  <a:schemeClr val="tx2">
                    <a:lumMod val="75000"/>
                    <a:lumOff val="25000"/>
                  </a:schemeClr>
                </a:solidFill>
              </a:rPr>
              <a:t>  = </a:t>
            </a:r>
            <a:r>
              <a:rPr lang="en-IN" sz="1500" dirty="0" smtClean="0">
                <a:solidFill>
                  <a:schemeClr val="tx2">
                    <a:lumMod val="75000"/>
                    <a:lumOff val="25000"/>
                  </a:schemeClr>
                </a:solidFill>
              </a:rPr>
              <a:t>2.5(</a:t>
            </a:r>
            <a:r>
              <a:rPr lang="en-IN" sz="1500" dirty="0">
                <a:solidFill>
                  <a:schemeClr val="tx2">
                    <a:lumMod val="75000"/>
                    <a:lumOff val="25000"/>
                  </a:schemeClr>
                </a:solidFill>
              </a:rPr>
              <a:t>13.120312</a:t>
            </a:r>
            <a:r>
              <a:rPr lang="en-IN" sz="1500" dirty="0" smtClean="0">
                <a:solidFill>
                  <a:schemeClr val="tx2">
                    <a:lumMod val="75000"/>
                    <a:lumOff val="25000"/>
                  </a:schemeClr>
                </a:solidFill>
              </a:rPr>
              <a:t>)</a:t>
            </a:r>
            <a:r>
              <a:rPr lang="en-IN" sz="1500" baseline="30000" dirty="0" smtClean="0">
                <a:solidFill>
                  <a:schemeClr val="tx2">
                    <a:lumMod val="75000"/>
                    <a:lumOff val="25000"/>
                  </a:schemeClr>
                </a:solidFill>
              </a:rPr>
              <a:t>0.38</a:t>
            </a:r>
            <a:endParaRPr lang="en-IN" sz="1500" baseline="30000" dirty="0">
              <a:solidFill>
                <a:schemeClr val="tx2">
                  <a:lumMod val="75000"/>
                  <a:lumOff val="25000"/>
                </a:schemeClr>
              </a:solidFill>
            </a:endParaRPr>
          </a:p>
          <a:p>
            <a:pPr>
              <a:lnSpc>
                <a:spcPct val="200000"/>
              </a:lnSpc>
            </a:pPr>
            <a:r>
              <a:rPr lang="en-IN" sz="1500" dirty="0">
                <a:solidFill>
                  <a:schemeClr val="tx2">
                    <a:lumMod val="75000"/>
                    <a:lumOff val="25000"/>
                  </a:schemeClr>
                </a:solidFill>
              </a:rPr>
              <a:t> = 6.65</a:t>
            </a:r>
            <a:r>
              <a:rPr lang="en-IN" sz="1500" dirty="0" smtClean="0">
                <a:solidFill>
                  <a:schemeClr val="tx2">
                    <a:lumMod val="75000"/>
                    <a:lumOff val="25000"/>
                  </a:schemeClr>
                </a:solidFill>
              </a:rPr>
              <a:t> </a:t>
            </a:r>
            <a:r>
              <a:rPr lang="en-IN" sz="1500" dirty="0">
                <a:solidFill>
                  <a:schemeClr val="tx2">
                    <a:lumMod val="75000"/>
                    <a:lumOff val="25000"/>
                  </a:schemeClr>
                </a:solidFill>
              </a:rPr>
              <a:t>[months]</a:t>
            </a:r>
          </a:p>
        </p:txBody>
      </p:sp>
      <p:sp>
        <p:nvSpPr>
          <p:cNvPr id="7" name="TextBox 9">
            <a:extLst>
              <a:ext uri="{FF2B5EF4-FFF2-40B4-BE49-F238E27FC236}">
                <a16:creationId xmlns:lc="http://schemas.openxmlformats.org/drawingml/2006/lockedCanvas" xmlns:a16="http://schemas.microsoft.com/office/drawing/2014/main" xmlns="" id="{C4696120-7504-4442-84EF-BF5F17867B86}"/>
              </a:ext>
            </a:extLst>
          </p:cNvPr>
          <p:cNvSpPr txBox="1"/>
          <p:nvPr/>
        </p:nvSpPr>
        <p:spPr>
          <a:xfrm>
            <a:off x="8436153" y="2236899"/>
            <a:ext cx="4449146"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500" b="1" dirty="0">
                <a:solidFill>
                  <a:schemeClr val="tx2">
                    <a:lumMod val="75000"/>
                    <a:lumOff val="25000"/>
                  </a:schemeClr>
                </a:solidFill>
              </a:rPr>
              <a:t>People Required (P)</a:t>
            </a:r>
          </a:p>
          <a:p>
            <a:pPr>
              <a:lnSpc>
                <a:spcPct val="200000"/>
              </a:lnSpc>
            </a:pPr>
            <a:r>
              <a:rPr lang="en-US" sz="1500" dirty="0" smtClean="0">
                <a:solidFill>
                  <a:schemeClr val="tx2">
                    <a:lumMod val="75000"/>
                    <a:lumOff val="25000"/>
                  </a:schemeClr>
                </a:solidFill>
              </a:rPr>
              <a:t>= Effort </a:t>
            </a:r>
            <a:r>
              <a:rPr lang="en-US" sz="1500" dirty="0">
                <a:solidFill>
                  <a:schemeClr val="tx2">
                    <a:lumMod val="75000"/>
                    <a:lumOff val="25000"/>
                  </a:schemeClr>
                </a:solidFill>
              </a:rPr>
              <a:t>Applied / Development Time </a:t>
            </a:r>
          </a:p>
          <a:p>
            <a:pPr>
              <a:lnSpc>
                <a:spcPct val="200000"/>
              </a:lnSpc>
            </a:pPr>
            <a:r>
              <a:rPr lang="en-US" sz="1500" dirty="0" smtClean="0">
                <a:solidFill>
                  <a:schemeClr val="tx2">
                    <a:lumMod val="75000"/>
                    <a:lumOff val="25000"/>
                  </a:schemeClr>
                </a:solidFill>
              </a:rPr>
              <a:t>= </a:t>
            </a:r>
            <a:r>
              <a:rPr lang="en-US" sz="1500" dirty="0">
                <a:solidFill>
                  <a:schemeClr val="tx2">
                    <a:lumMod val="75000"/>
                    <a:lumOff val="25000"/>
                  </a:schemeClr>
                </a:solidFill>
              </a:rPr>
              <a:t>13.120313/6.65</a:t>
            </a:r>
          </a:p>
          <a:p>
            <a:pPr>
              <a:lnSpc>
                <a:spcPct val="200000"/>
              </a:lnSpc>
            </a:pPr>
            <a:r>
              <a:rPr lang="en-US" sz="1500" dirty="0">
                <a:solidFill>
                  <a:schemeClr val="tx2">
                    <a:lumMod val="75000"/>
                    <a:lumOff val="25000"/>
                  </a:schemeClr>
                </a:solidFill>
              </a:rPr>
              <a:t> </a:t>
            </a:r>
            <a:r>
              <a:rPr lang="en-US" sz="1500" dirty="0" smtClean="0">
                <a:solidFill>
                  <a:schemeClr val="tx2">
                    <a:lumMod val="75000"/>
                    <a:lumOff val="25000"/>
                  </a:schemeClr>
                </a:solidFill>
              </a:rPr>
              <a:t>≈ </a:t>
            </a:r>
            <a:r>
              <a:rPr lang="en-US" sz="1500" dirty="0">
                <a:solidFill>
                  <a:schemeClr val="tx2">
                    <a:lumMod val="75000"/>
                    <a:lumOff val="25000"/>
                  </a:schemeClr>
                </a:solidFill>
              </a:rPr>
              <a:t>2</a:t>
            </a:r>
            <a:endParaRPr lang="en-IN" sz="1500" dirty="0">
              <a:solidFill>
                <a:schemeClr val="tx2">
                  <a:lumMod val="75000"/>
                  <a:lumOff val="25000"/>
                </a:schemeClr>
              </a:solidFill>
            </a:endParaRPr>
          </a:p>
        </p:txBody>
      </p:sp>
    </p:spTree>
    <p:extLst>
      <p:ext uri="{BB962C8B-B14F-4D97-AF65-F5344CB8AC3E}">
        <p14:creationId xmlns:p14="http://schemas.microsoft.com/office/powerpoint/2010/main" val="250651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0218" y="748146"/>
            <a:ext cx="8756073" cy="1405925"/>
          </a:xfrm>
        </p:spPr>
        <p:txBody>
          <a:bodyPr>
            <a:normAutofit/>
          </a:bodyPr>
          <a:lstStyle/>
          <a:p>
            <a:r>
              <a:rPr lang="en-US" dirty="0" smtClean="0"/>
              <a:t>Introduction</a:t>
            </a:r>
            <a:endParaRPr lang="en-IN" dirty="0"/>
          </a:p>
        </p:txBody>
      </p:sp>
      <p:sp>
        <p:nvSpPr>
          <p:cNvPr id="3" name="Content Placeholder 2"/>
          <p:cNvSpPr>
            <a:spLocks noGrp="1"/>
          </p:cNvSpPr>
          <p:nvPr>
            <p:ph idx="1"/>
          </p:nvPr>
        </p:nvSpPr>
        <p:spPr>
          <a:xfrm>
            <a:off x="3110658" y="2249679"/>
            <a:ext cx="8713829" cy="4451459"/>
          </a:xfrm>
        </p:spPr>
        <p:txBody>
          <a:bodyPr>
            <a:normAutofit/>
          </a:bodyPr>
          <a:lstStyle/>
          <a:p>
            <a:r>
              <a:rPr lang="en-US" sz="1600" dirty="0"/>
              <a:t>The name of my project is “Online Media Converter”</a:t>
            </a:r>
          </a:p>
          <a:p>
            <a:r>
              <a:rPr lang="en-US" sz="1600" dirty="0"/>
              <a:t>As It’s name says, it is a media converter application for Videos.</a:t>
            </a:r>
          </a:p>
          <a:p>
            <a:r>
              <a:rPr lang="en-US" sz="1600" dirty="0"/>
              <a:t>It is a Web Application/Cross Platform Native </a:t>
            </a:r>
            <a:r>
              <a:rPr lang="en-US" sz="1600" dirty="0" smtClean="0"/>
              <a:t>Application. </a:t>
            </a:r>
          </a:p>
          <a:p>
            <a:r>
              <a:rPr lang="en-US" sz="1600" dirty="0" smtClean="0"/>
              <a:t>The web application </a:t>
            </a:r>
            <a:r>
              <a:rPr lang="en-US" sz="1600" dirty="0" smtClean="0"/>
              <a:t>can </a:t>
            </a:r>
            <a:r>
              <a:rPr lang="en-US" sz="1600" dirty="0"/>
              <a:t>be accessed from any device having a modern operating system and capable of handling websites</a:t>
            </a:r>
            <a:r>
              <a:rPr lang="en-US" sz="1600" dirty="0" smtClean="0"/>
              <a:t>.</a:t>
            </a:r>
            <a:endParaRPr lang="en-US" sz="1600" dirty="0"/>
          </a:p>
          <a:p>
            <a:r>
              <a:rPr lang="en-US" sz="1600" dirty="0"/>
              <a:t>It offers a clean and easy to use user interface that facilitates users to convert their videos.</a:t>
            </a:r>
          </a:p>
          <a:p>
            <a:r>
              <a:rPr lang="en-US" sz="1600" dirty="0"/>
              <a:t>Users can login to their account, upload new videos which will be saved on the web application as long as they like and can convert and download them on the fly.</a:t>
            </a:r>
          </a:p>
          <a:p>
            <a:r>
              <a:rPr lang="en-US" sz="1600" dirty="0"/>
              <a:t>This web application, thus work as a cloud storage for the videos and a conversion tool at the same time.</a:t>
            </a:r>
          </a:p>
          <a:p>
            <a:r>
              <a:rPr lang="en-US" sz="1600" dirty="0"/>
              <a:t>This application is also capable of streaming videos and therefore, users can also watch their videos when and wherever they want. </a:t>
            </a:r>
          </a:p>
          <a:p>
            <a:endParaRPr lang="en-IN" dirty="0"/>
          </a:p>
        </p:txBody>
      </p:sp>
    </p:spTree>
    <p:extLst>
      <p:ext uri="{BB962C8B-B14F-4D97-AF65-F5344CB8AC3E}">
        <p14:creationId xmlns:p14="http://schemas.microsoft.com/office/powerpoint/2010/main" val="2425022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5695240" y="452726"/>
            <a:ext cx="4361702" cy="8122946"/>
          </a:xfrm>
        </p:spPr>
      </p:pic>
    </p:spTree>
    <p:extLst>
      <p:ext uri="{BB962C8B-B14F-4D97-AF65-F5344CB8AC3E}">
        <p14:creationId xmlns:p14="http://schemas.microsoft.com/office/powerpoint/2010/main" val="2855331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9200" y="2253673"/>
            <a:ext cx="7479260" cy="4673315"/>
          </a:xfrm>
        </p:spPr>
      </p:pic>
    </p:spTree>
    <p:extLst>
      <p:ext uri="{BB962C8B-B14F-4D97-AF65-F5344CB8AC3E}">
        <p14:creationId xmlns:p14="http://schemas.microsoft.com/office/powerpoint/2010/main" val="733269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77586" y="834019"/>
            <a:ext cx="8596668" cy="1320800"/>
          </a:xfrm>
        </p:spPr>
        <p:txBody>
          <a:bodyPr/>
          <a:lstStyle/>
          <a:p>
            <a:r>
              <a:rPr lang="en-US" dirty="0" smtClean="0"/>
              <a:t>Level 1 DFD</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586" y="1491673"/>
            <a:ext cx="8880305" cy="5366327"/>
          </a:xfrm>
          <a:noFill/>
        </p:spPr>
      </p:pic>
    </p:spTree>
    <p:extLst>
      <p:ext uri="{BB962C8B-B14F-4D97-AF65-F5344CB8AC3E}">
        <p14:creationId xmlns:p14="http://schemas.microsoft.com/office/powerpoint/2010/main" val="2277651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107" y="1681017"/>
            <a:ext cx="9033164" cy="5102545"/>
          </a:xfrm>
        </p:spPr>
      </p:pic>
    </p:spTree>
    <p:extLst>
      <p:ext uri="{BB962C8B-B14F-4D97-AF65-F5344CB8AC3E}">
        <p14:creationId xmlns:p14="http://schemas.microsoft.com/office/powerpoint/2010/main" val="2251752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 y="2850291"/>
            <a:ext cx="12191999" cy="876910"/>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r>
              <a:rPr lang="en-US" dirty="0" smtClean="0"/>
              <a:t>Thank You</a:t>
            </a:r>
            <a:endParaRPr lang="en-IN" dirty="0"/>
          </a:p>
        </p:txBody>
      </p:sp>
    </p:spTree>
    <p:extLst>
      <p:ext uri="{BB962C8B-B14F-4D97-AF65-F5344CB8AC3E}">
        <p14:creationId xmlns:p14="http://schemas.microsoft.com/office/powerpoint/2010/main" val="2354843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288258"/>
            <a:ext cx="8770571" cy="1560716"/>
          </a:xfrm>
        </p:spPr>
        <p:txBody>
          <a:bodyPr/>
          <a:lstStyle/>
          <a:p>
            <a:r>
              <a:rPr lang="en-US" dirty="0" smtClean="0"/>
              <a:t>Abstract	Of The Project</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There are many times when we have to change the attributes of a video such as its resolution, it’s format or compress it to decrease it’s size.</a:t>
            </a:r>
          </a:p>
          <a:p>
            <a:r>
              <a:rPr lang="en-US" dirty="0" smtClean="0"/>
              <a:t>There are specialized software built to perform this task but these software are platform dependent. Therefore, a conversion tool built for one operating system cannot work on the other operating system.</a:t>
            </a:r>
          </a:p>
          <a:p>
            <a:r>
              <a:rPr lang="en-US" dirty="0" smtClean="0"/>
              <a:t>Keeping this drawback in mind, I have developed a web based solution to this problem.</a:t>
            </a:r>
          </a:p>
          <a:p>
            <a:r>
              <a:rPr lang="en-US" dirty="0" smtClean="0"/>
              <a:t>As we all know, when an application is a “web application”, it becomes platform agnostic. Since web can be accessed from any platform, therefore, this conversion tool can work on any platform that supports a modern web browser.</a:t>
            </a:r>
          </a:p>
          <a:p>
            <a:r>
              <a:rPr lang="en-US" dirty="0" smtClean="0"/>
              <a:t>Apart from being a platform independent conversion tool, this web application also work as a cloud storage for videos.</a:t>
            </a:r>
          </a:p>
          <a:p>
            <a:r>
              <a:rPr lang="en-US" dirty="0" smtClean="0"/>
              <a:t>The native client for this application is built upon “electron.js” which provides cross platform support including Window, Linux, Mac, etc.</a:t>
            </a:r>
          </a:p>
        </p:txBody>
      </p:sp>
    </p:spTree>
    <p:extLst>
      <p:ext uri="{BB962C8B-B14F-4D97-AF65-F5344CB8AC3E}">
        <p14:creationId xmlns:p14="http://schemas.microsoft.com/office/powerpoint/2010/main" val="2437577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Project</a:t>
            </a:r>
            <a:endParaRPr lang="en-IN" dirty="0"/>
          </a:p>
        </p:txBody>
      </p:sp>
      <p:sp>
        <p:nvSpPr>
          <p:cNvPr id="3" name="Content Placeholder 2"/>
          <p:cNvSpPr>
            <a:spLocks noGrp="1"/>
          </p:cNvSpPr>
          <p:nvPr>
            <p:ph idx="1"/>
          </p:nvPr>
        </p:nvSpPr>
        <p:spPr/>
        <p:txBody>
          <a:bodyPr>
            <a:normAutofit/>
          </a:bodyPr>
          <a:lstStyle/>
          <a:p>
            <a:r>
              <a:rPr lang="en-US" dirty="0" smtClean="0"/>
              <a:t>This project aims to provide a platform agnostic application for the users to convert their videos, store them in a secure manner, and get additional information regarding their videos.</a:t>
            </a:r>
          </a:p>
          <a:p>
            <a:r>
              <a:rPr lang="en-US" dirty="0" smtClean="0"/>
              <a:t>Since there are numerous formats and resolution available for the videos, this application aims to support uploading and conversion of most commonly used video formats such as .mp4, .avi, .flv and so on.</a:t>
            </a:r>
          </a:p>
          <a:p>
            <a:r>
              <a:rPr lang="en-US" dirty="0" smtClean="0"/>
              <a:t>The applications aims to provide a user friendly UI that can be easily understood</a:t>
            </a:r>
            <a:r>
              <a:rPr lang="en-US" dirty="0" smtClean="0"/>
              <a:t>.</a:t>
            </a:r>
          </a:p>
          <a:p>
            <a:r>
              <a:rPr lang="en-US" dirty="0" smtClean="0"/>
              <a:t>The application provides streaming platform for the uploaded videos.</a:t>
            </a:r>
            <a:endParaRPr lang="en-US" dirty="0" smtClean="0"/>
          </a:p>
          <a:p>
            <a:endParaRPr lang="en-IN" dirty="0"/>
          </a:p>
        </p:txBody>
      </p:sp>
    </p:spTree>
    <p:extLst>
      <p:ext uri="{BB962C8B-B14F-4D97-AF65-F5344CB8AC3E}">
        <p14:creationId xmlns:p14="http://schemas.microsoft.com/office/powerpoint/2010/main" val="1294175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Media Converter v/s The World</a:t>
            </a:r>
            <a:endParaRPr lang="en-IN" dirty="0"/>
          </a:p>
        </p:txBody>
      </p:sp>
      <p:sp>
        <p:nvSpPr>
          <p:cNvPr id="4" name="Text Placeholder 3"/>
          <p:cNvSpPr>
            <a:spLocks noGrp="1"/>
          </p:cNvSpPr>
          <p:nvPr>
            <p:ph type="body" idx="1"/>
          </p:nvPr>
        </p:nvSpPr>
        <p:spPr>
          <a:xfrm>
            <a:off x="2933698" y="1899683"/>
            <a:ext cx="4160520" cy="823912"/>
          </a:xfrm>
        </p:spPr>
        <p:txBody>
          <a:bodyPr/>
          <a:lstStyle/>
          <a:p>
            <a:pPr algn="ctr"/>
            <a:r>
              <a:rPr lang="en-US" dirty="0" smtClean="0">
                <a:solidFill>
                  <a:schemeClr val="tx1"/>
                </a:solidFill>
                <a:latin typeface="Corbel Light" panose="020B0303020204020204" pitchFamily="34" charset="0"/>
              </a:rPr>
              <a:t>Other Applications</a:t>
            </a:r>
            <a:endParaRPr lang="en-IN" dirty="0">
              <a:solidFill>
                <a:schemeClr val="tx1"/>
              </a:solidFill>
              <a:latin typeface="Corbel Light" panose="020B0303020204020204" pitchFamily="34" charset="0"/>
            </a:endParaRPr>
          </a:p>
        </p:txBody>
      </p:sp>
      <p:sp>
        <p:nvSpPr>
          <p:cNvPr id="5" name="Content Placeholder 4"/>
          <p:cNvSpPr>
            <a:spLocks noGrp="1"/>
          </p:cNvSpPr>
          <p:nvPr>
            <p:ph sz="half" idx="2"/>
          </p:nvPr>
        </p:nvSpPr>
        <p:spPr>
          <a:xfrm>
            <a:off x="2933699" y="2881745"/>
            <a:ext cx="4160520" cy="3722255"/>
          </a:xfrm>
        </p:spPr>
        <p:txBody>
          <a:bodyPr>
            <a:normAutofit fontScale="85000" lnSpcReduction="10000"/>
          </a:bodyPr>
          <a:lstStyle/>
          <a:p>
            <a:r>
              <a:rPr lang="en-US" sz="1800" dirty="0"/>
              <a:t>Other video conversion tool are often in the form of binaries complied to their specific platforms.</a:t>
            </a:r>
          </a:p>
          <a:p>
            <a:r>
              <a:rPr lang="en-US" sz="1800" dirty="0"/>
              <a:t>Often they are complex and hard to understand.</a:t>
            </a:r>
          </a:p>
          <a:p>
            <a:r>
              <a:rPr lang="en-US" sz="1800" dirty="0"/>
              <a:t>Do not provide any cloud storage for videos.</a:t>
            </a:r>
          </a:p>
          <a:p>
            <a:r>
              <a:rPr lang="en-US" sz="1800" dirty="0"/>
              <a:t>Use client’s resources for video conversion.</a:t>
            </a:r>
          </a:p>
          <a:p>
            <a:r>
              <a:rPr lang="en-US" sz="1800" dirty="0"/>
              <a:t>No concept of video streaming.</a:t>
            </a:r>
          </a:p>
          <a:p>
            <a:r>
              <a:rPr lang="en-US" sz="1800" dirty="0"/>
              <a:t>Converted videos are stored on local computer and thus, can’t be accessed from anywhere.</a:t>
            </a:r>
          </a:p>
          <a:p>
            <a:r>
              <a:rPr lang="en-US" sz="1800" dirty="0"/>
              <a:t>The client and conversion service are platform dependent.</a:t>
            </a:r>
          </a:p>
          <a:p>
            <a:endParaRPr lang="en-IN" dirty="0"/>
          </a:p>
        </p:txBody>
      </p:sp>
      <p:sp>
        <p:nvSpPr>
          <p:cNvPr id="6" name="Text Placeholder 5"/>
          <p:cNvSpPr>
            <a:spLocks noGrp="1"/>
          </p:cNvSpPr>
          <p:nvPr>
            <p:ph type="body" sz="quarter" idx="3"/>
          </p:nvPr>
        </p:nvSpPr>
        <p:spPr>
          <a:xfrm>
            <a:off x="7543751" y="1899683"/>
            <a:ext cx="4160520" cy="823912"/>
          </a:xfrm>
        </p:spPr>
        <p:txBody>
          <a:bodyPr>
            <a:normAutofit/>
          </a:bodyPr>
          <a:lstStyle/>
          <a:p>
            <a:pPr algn="ctr"/>
            <a:r>
              <a:rPr lang="en-US" dirty="0">
                <a:solidFill>
                  <a:schemeClr val="tx1"/>
                </a:solidFill>
                <a:latin typeface="Corbel Light" panose="020B0303020204020204" pitchFamily="34" charset="0"/>
              </a:rPr>
              <a:t>Online Media Converter</a:t>
            </a:r>
            <a:endParaRPr lang="en-IN" dirty="0">
              <a:solidFill>
                <a:schemeClr val="tx1"/>
              </a:solidFill>
              <a:latin typeface="Corbel Light" panose="020B0303020204020204" pitchFamily="34" charset="0"/>
            </a:endParaRPr>
          </a:p>
        </p:txBody>
      </p:sp>
      <p:sp>
        <p:nvSpPr>
          <p:cNvPr id="7" name="Content Placeholder 6"/>
          <p:cNvSpPr>
            <a:spLocks noGrp="1"/>
          </p:cNvSpPr>
          <p:nvPr>
            <p:ph sz="quarter" idx="4"/>
          </p:nvPr>
        </p:nvSpPr>
        <p:spPr>
          <a:xfrm>
            <a:off x="7543751" y="2881745"/>
            <a:ext cx="4160520" cy="3722255"/>
          </a:xfrm>
        </p:spPr>
        <p:txBody>
          <a:bodyPr>
            <a:normAutofit fontScale="70000" lnSpcReduction="20000"/>
          </a:bodyPr>
          <a:lstStyle/>
          <a:p>
            <a:r>
              <a:rPr lang="en-US" dirty="0" smtClean="0"/>
              <a:t>Being a Web Application/Cross Platform Native Application, online media converter is platform agnostic.</a:t>
            </a:r>
          </a:p>
          <a:p>
            <a:r>
              <a:rPr lang="en-US" dirty="0" smtClean="0"/>
              <a:t>Easy to use and understand.</a:t>
            </a:r>
          </a:p>
          <a:p>
            <a:endParaRPr lang="en-US" dirty="0"/>
          </a:p>
          <a:p>
            <a:r>
              <a:rPr lang="en-US" dirty="0" smtClean="0"/>
              <a:t>Do provide a cloud storage for videos.</a:t>
            </a:r>
          </a:p>
          <a:p>
            <a:r>
              <a:rPr lang="en-US" dirty="0" smtClean="0"/>
              <a:t>Uses server’s resources for video conversion.</a:t>
            </a:r>
          </a:p>
          <a:p>
            <a:r>
              <a:rPr lang="en-US" dirty="0" smtClean="0"/>
              <a:t>Provides streaming support.</a:t>
            </a:r>
          </a:p>
          <a:p>
            <a:r>
              <a:rPr lang="en-US" dirty="0" smtClean="0"/>
              <a:t>Converted videos are stored on cloud storage and thus, can be accessed from anywhere</a:t>
            </a:r>
          </a:p>
          <a:p>
            <a:r>
              <a:rPr lang="en-US" dirty="0" smtClean="0"/>
              <a:t>The client is platform agnostic and separated from conversion service via REST interface.</a:t>
            </a:r>
            <a:endParaRPr lang="en-IN" dirty="0"/>
          </a:p>
        </p:txBody>
      </p:sp>
    </p:spTree>
    <p:extLst>
      <p:ext uri="{BB962C8B-B14F-4D97-AF65-F5344CB8AC3E}">
        <p14:creationId xmlns:p14="http://schemas.microsoft.com/office/powerpoint/2010/main" val="386935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418" y="655061"/>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fontScale="77500" lnSpcReduction="20000"/>
          </a:bodyPr>
          <a:lstStyle/>
          <a:p>
            <a:pPr>
              <a:buFont typeface="Wingdings" panose="05000000000000000000" pitchFamily="2" charset="2"/>
              <a:buChar char="§"/>
            </a:pPr>
            <a:r>
              <a:rPr lang="en-US" sz="2800" dirty="0">
                <a:latin typeface="Bahnschrift Light" panose="020B0502040204020203" pitchFamily="34" charset="0"/>
              </a:rPr>
              <a:t>Users</a:t>
            </a:r>
            <a:r>
              <a:rPr lang="en-US" dirty="0" smtClean="0"/>
              <a:t> 		</a:t>
            </a:r>
            <a:r>
              <a:rPr lang="en-US" dirty="0"/>
              <a:t>	</a:t>
            </a:r>
            <a:endParaRPr lang="en-US" dirty="0" smtClean="0"/>
          </a:p>
          <a:p>
            <a:pPr marL="0" indent="0">
              <a:buNone/>
            </a:pPr>
            <a:r>
              <a:rPr lang="en-US" dirty="0" smtClean="0">
                <a:solidFill>
                  <a:schemeClr val="tx1"/>
                </a:solidFill>
              </a:rPr>
              <a:t>The </a:t>
            </a:r>
            <a:r>
              <a:rPr lang="en-US" dirty="0">
                <a:solidFill>
                  <a:schemeClr val="tx1"/>
                </a:solidFill>
              </a:rPr>
              <a:t>user’s module on the server-side is </a:t>
            </a:r>
            <a:r>
              <a:rPr lang="en-US" dirty="0" smtClean="0">
                <a:solidFill>
                  <a:schemeClr val="tx1"/>
                </a:solidFill>
              </a:rPr>
              <a:t>REST API that provides </a:t>
            </a:r>
            <a:r>
              <a:rPr lang="en-US" dirty="0">
                <a:solidFill>
                  <a:schemeClr val="tx1"/>
                </a:solidFill>
              </a:rPr>
              <a:t>services for </a:t>
            </a:r>
            <a:r>
              <a:rPr lang="en-US" dirty="0" smtClean="0">
                <a:solidFill>
                  <a:schemeClr val="tx1"/>
                </a:solidFill>
              </a:rPr>
              <a:t>the frontend 	application </a:t>
            </a:r>
            <a:r>
              <a:rPr lang="en-US" dirty="0">
                <a:solidFill>
                  <a:schemeClr val="tx1"/>
                </a:solidFill>
              </a:rPr>
              <a:t>to </a:t>
            </a:r>
            <a:r>
              <a:rPr lang="en-US" dirty="0" smtClean="0">
                <a:solidFill>
                  <a:schemeClr val="tx1"/>
                </a:solidFill>
              </a:rPr>
              <a:t>perform CRUD </a:t>
            </a:r>
            <a:r>
              <a:rPr lang="en-US" dirty="0">
                <a:solidFill>
                  <a:schemeClr val="tx1"/>
                </a:solidFill>
              </a:rPr>
              <a:t>operations on the user’s </a:t>
            </a:r>
            <a:r>
              <a:rPr lang="en-US" dirty="0" smtClean="0">
                <a:solidFill>
                  <a:schemeClr val="tx1"/>
                </a:solidFill>
              </a:rPr>
              <a:t>collection </a:t>
            </a:r>
            <a:r>
              <a:rPr lang="en-US" dirty="0">
                <a:solidFill>
                  <a:schemeClr val="tx1"/>
                </a:solidFill>
              </a:rPr>
              <a:t>. The </a:t>
            </a:r>
            <a:r>
              <a:rPr lang="en-US" dirty="0" smtClean="0">
                <a:solidFill>
                  <a:schemeClr val="tx1"/>
                </a:solidFill>
              </a:rPr>
              <a:t>modules support </a:t>
            </a:r>
            <a:r>
              <a:rPr lang="en-US" dirty="0">
                <a:solidFill>
                  <a:schemeClr val="tx1"/>
                </a:solidFill>
              </a:rPr>
              <a:t>HTTP </a:t>
            </a:r>
            <a:r>
              <a:rPr lang="en-US" dirty="0" smtClean="0">
                <a:solidFill>
                  <a:schemeClr val="tx1"/>
                </a:solidFill>
              </a:rPr>
              <a:t>operations </a:t>
            </a:r>
            <a:r>
              <a:rPr lang="en-US" dirty="0">
                <a:solidFill>
                  <a:schemeClr val="tx1"/>
                </a:solidFill>
              </a:rPr>
              <a:t>to POST, </a:t>
            </a:r>
            <a:r>
              <a:rPr lang="en-US" dirty="0" smtClean="0">
                <a:solidFill>
                  <a:schemeClr val="tx1"/>
                </a:solidFill>
              </a:rPr>
              <a:t>PATCH, and </a:t>
            </a:r>
            <a:r>
              <a:rPr lang="en-US" dirty="0">
                <a:solidFill>
                  <a:schemeClr val="tx1"/>
                </a:solidFill>
              </a:rPr>
              <a:t>GET the data </a:t>
            </a:r>
            <a:r>
              <a:rPr lang="en-US" dirty="0" smtClean="0">
                <a:solidFill>
                  <a:schemeClr val="tx1"/>
                </a:solidFill>
              </a:rPr>
              <a:t>from </a:t>
            </a:r>
            <a:r>
              <a:rPr lang="en-US" dirty="0">
                <a:solidFill>
                  <a:schemeClr val="tx1"/>
                </a:solidFill>
              </a:rPr>
              <a:t>the user’s collection</a:t>
            </a:r>
            <a:r>
              <a:rPr lang="en-US" dirty="0" smtClean="0">
                <a:solidFill>
                  <a:schemeClr val="tx1"/>
                </a:solidFill>
              </a:rPr>
              <a:t>.</a:t>
            </a:r>
          </a:p>
          <a:p>
            <a:pPr marL="0" indent="0">
              <a:buNone/>
            </a:pPr>
            <a:endParaRPr lang="en-US" dirty="0" smtClean="0"/>
          </a:p>
          <a:p>
            <a:pPr>
              <a:buFont typeface="Wingdings" panose="05000000000000000000" pitchFamily="2" charset="2"/>
              <a:buChar char="§"/>
            </a:pPr>
            <a:r>
              <a:rPr lang="en-US" sz="2800" dirty="0">
                <a:latin typeface="Bahnschrift Light" panose="020B0502040204020203" pitchFamily="34" charset="0"/>
              </a:rPr>
              <a:t>Uploads</a:t>
            </a:r>
          </a:p>
          <a:p>
            <a:pPr marL="0" indent="0">
              <a:buNone/>
            </a:pPr>
            <a:r>
              <a:rPr lang="en-US" sz="2000" dirty="0" smtClean="0">
                <a:solidFill>
                  <a:schemeClr val="tx1"/>
                </a:solidFill>
              </a:rPr>
              <a:t>Uploads </a:t>
            </a:r>
            <a:r>
              <a:rPr lang="en-US" sz="2000" dirty="0">
                <a:solidFill>
                  <a:schemeClr val="tx1"/>
                </a:solidFill>
              </a:rPr>
              <a:t>are videos that users upload on the server. The uploads’ module on the server-side is a </a:t>
            </a:r>
            <a:r>
              <a:rPr lang="en-US" sz="2000" dirty="0" smtClean="0">
                <a:solidFill>
                  <a:schemeClr val="tx1"/>
                </a:solidFill>
              </a:rPr>
              <a:t>REST API </a:t>
            </a:r>
            <a:r>
              <a:rPr lang="en-US" sz="2000" dirty="0">
                <a:solidFill>
                  <a:schemeClr val="tx1"/>
                </a:solidFill>
              </a:rPr>
              <a:t>that  provides services for the frontend application to perform CRUD operations on the user’s </a:t>
            </a:r>
            <a:r>
              <a:rPr lang="en-US" sz="2000" dirty="0" smtClean="0">
                <a:solidFill>
                  <a:schemeClr val="tx1"/>
                </a:solidFill>
              </a:rPr>
              <a:t>upload collection</a:t>
            </a:r>
            <a:r>
              <a:rPr lang="en-US" sz="2000" dirty="0">
                <a:solidFill>
                  <a:schemeClr val="tx1"/>
                </a:solidFill>
              </a:rPr>
              <a:t>. </a:t>
            </a:r>
          </a:p>
          <a:p>
            <a:pPr marL="320040" lvl="1" indent="0">
              <a:buNone/>
            </a:pPr>
            <a:endParaRPr lang="en-US" sz="2000" dirty="0">
              <a:solidFill>
                <a:schemeClr val="tx1"/>
              </a:solidFill>
            </a:endParaRPr>
          </a:p>
          <a:p>
            <a:pPr>
              <a:buFont typeface="Wingdings" panose="05000000000000000000" pitchFamily="2" charset="2"/>
              <a:buChar char="§"/>
            </a:pPr>
            <a:r>
              <a:rPr lang="en-US" sz="2900" dirty="0">
                <a:latin typeface="Bahnschrift Light" panose="020B0502040204020203" pitchFamily="34" charset="0"/>
              </a:rPr>
              <a:t>Convert	</a:t>
            </a:r>
            <a:r>
              <a:rPr lang="en-US" dirty="0" smtClean="0"/>
              <a:t>		</a:t>
            </a:r>
          </a:p>
          <a:p>
            <a:pPr marL="0" indent="0">
              <a:buNone/>
            </a:pPr>
            <a:r>
              <a:rPr lang="en-US" dirty="0" smtClean="0">
                <a:solidFill>
                  <a:schemeClr val="tx1"/>
                </a:solidFill>
              </a:rPr>
              <a:t>Convert </a:t>
            </a:r>
            <a:r>
              <a:rPr lang="en-US" dirty="0">
                <a:solidFill>
                  <a:schemeClr val="tx1"/>
                </a:solidFill>
              </a:rPr>
              <a:t>are videos that users convert on the server using their original uploads. The converted videos </a:t>
            </a:r>
            <a:r>
              <a:rPr lang="en-US" dirty="0" smtClean="0">
                <a:solidFill>
                  <a:schemeClr val="tx1"/>
                </a:solidFill>
              </a:rPr>
              <a:t>are </a:t>
            </a:r>
            <a:r>
              <a:rPr lang="en-US" dirty="0">
                <a:solidFill>
                  <a:schemeClr val="tx1"/>
                </a:solidFill>
              </a:rPr>
              <a:t>also available on the server as long as the users want. The ’convert’ module on the server-side is a </a:t>
            </a:r>
            <a:r>
              <a:rPr lang="en-US" dirty="0" smtClean="0">
                <a:solidFill>
                  <a:schemeClr val="tx1"/>
                </a:solidFill>
              </a:rPr>
              <a:t>REST </a:t>
            </a:r>
            <a:r>
              <a:rPr lang="en-US" dirty="0">
                <a:solidFill>
                  <a:schemeClr val="tx1"/>
                </a:solidFill>
              </a:rPr>
              <a:t>API that provides services for the frontend application to perform CRUD operations on the </a:t>
            </a:r>
            <a:r>
              <a:rPr lang="en-US" dirty="0" smtClean="0">
                <a:solidFill>
                  <a:schemeClr val="tx1"/>
                </a:solidFill>
              </a:rPr>
              <a:t>covert collection </a:t>
            </a:r>
            <a:r>
              <a:rPr lang="en-US" dirty="0">
                <a:solidFill>
                  <a:schemeClr val="tx1"/>
                </a:solidFill>
              </a:rPr>
              <a:t>and also to request server to perform conversion.</a:t>
            </a:r>
          </a:p>
          <a:p>
            <a:pPr marL="0" indent="0">
              <a:buNone/>
            </a:pPr>
            <a:endParaRPr lang="en-US" dirty="0" smtClean="0"/>
          </a:p>
          <a:p>
            <a:pPr marL="0" indent="0">
              <a:buNone/>
            </a:pPr>
            <a:endParaRPr lang="en-US" dirty="0"/>
          </a:p>
          <a:p>
            <a:pPr marL="0" indent="0">
              <a:buNone/>
            </a:pPr>
            <a:endParaRPr lang="en-US" dirty="0" smtClean="0"/>
          </a:p>
        </p:txBody>
      </p:sp>
      <p:sp>
        <p:nvSpPr>
          <p:cNvPr id="8" name="Title 1"/>
          <p:cNvSpPr txBox="1">
            <a:spLocks/>
          </p:cNvSpPr>
          <p:nvPr/>
        </p:nvSpPr>
        <p:spPr>
          <a:xfrm>
            <a:off x="2809048" y="148057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smtClean="0">
                <a:solidFill>
                  <a:schemeClr val="tx2">
                    <a:lumMod val="60000"/>
                    <a:lumOff val="40000"/>
                  </a:schemeClr>
                </a:solidFill>
              </a:rPr>
              <a:t>Server’s Side</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287373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472" y="599887"/>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a:bodyPr>
          <a:lstStyle/>
          <a:p>
            <a:pPr>
              <a:buFont typeface="Wingdings" panose="05000000000000000000" pitchFamily="2" charset="2"/>
              <a:buChar char="§"/>
            </a:pPr>
            <a:r>
              <a:rPr lang="en-US" sz="2200" dirty="0" smtClean="0">
                <a:latin typeface="Bahnschrift Light" panose="020B0502040204020203" pitchFamily="34" charset="0"/>
              </a:rPr>
              <a:t>Streams</a:t>
            </a:r>
            <a:r>
              <a:rPr lang="en-US" dirty="0" smtClean="0"/>
              <a:t>		</a:t>
            </a:r>
            <a:r>
              <a:rPr lang="en-US" dirty="0"/>
              <a:t>	</a:t>
            </a:r>
            <a:endParaRPr lang="en-US" dirty="0" smtClean="0"/>
          </a:p>
          <a:p>
            <a:pPr marL="0" indent="0">
              <a:buNone/>
            </a:pPr>
            <a:r>
              <a:rPr lang="en-US" sz="1600" dirty="0">
                <a:solidFill>
                  <a:schemeClr val="tx1"/>
                </a:solidFill>
              </a:rPr>
              <a:t>Streams service allows users to stream their uploaded videos. It does not support any database operations. The ’stream’ module on the server-side is a REST API that provides services for the frontend application to perform GET operation on video files uploaded by the user.</a:t>
            </a:r>
          </a:p>
          <a:p>
            <a:pPr marL="0" indent="0">
              <a:buNone/>
            </a:pPr>
            <a:endParaRPr lang="en-US" dirty="0" smtClean="0"/>
          </a:p>
          <a:p>
            <a:pPr>
              <a:buFont typeface="Wingdings" panose="05000000000000000000" pitchFamily="2" charset="2"/>
              <a:buChar char="§"/>
            </a:pPr>
            <a:r>
              <a:rPr lang="en-US" sz="2200" dirty="0" smtClean="0">
                <a:latin typeface="Bahnschrift Light" panose="020B0502040204020203" pitchFamily="34" charset="0"/>
              </a:rPr>
              <a:t>Thumbs</a:t>
            </a:r>
            <a:endParaRPr lang="en-US" sz="2200" dirty="0">
              <a:latin typeface="Bahnschrift Light" panose="020B0502040204020203" pitchFamily="34" charset="0"/>
            </a:endParaRPr>
          </a:p>
          <a:p>
            <a:pPr marL="0" indent="0">
              <a:buNone/>
            </a:pPr>
            <a:r>
              <a:rPr lang="en-US" sz="1600" dirty="0" smtClean="0">
                <a:solidFill>
                  <a:schemeClr val="tx1"/>
                </a:solidFill>
              </a:rPr>
              <a:t>Thumbs </a:t>
            </a:r>
            <a:r>
              <a:rPr lang="en-US" sz="1600" dirty="0">
                <a:solidFill>
                  <a:schemeClr val="tx1"/>
                </a:solidFill>
              </a:rPr>
              <a:t>service allows users to request thumbnails of their uploaded videos. The thumbnails provide visual assistance when the user is trimming a video. It does not support any database operations. The ’thumbs’ module on the server-side </a:t>
            </a:r>
            <a:r>
              <a:rPr lang="en-US" sz="1600" dirty="0" smtClean="0">
                <a:solidFill>
                  <a:schemeClr val="tx1"/>
                </a:solidFill>
              </a:rPr>
              <a:t>is </a:t>
            </a:r>
            <a:r>
              <a:rPr lang="en-US" sz="1600" dirty="0">
                <a:solidFill>
                  <a:schemeClr val="tx1"/>
                </a:solidFill>
              </a:rPr>
              <a:t>a REST API that provides services for the frontend application to perform GET operation on thumbnail files generated by the server when users upload their videos</a:t>
            </a:r>
            <a:r>
              <a:rPr lang="en-US" sz="1600" dirty="0" smtClean="0">
                <a:solidFill>
                  <a:schemeClr val="tx1"/>
                </a:solidFill>
              </a:rPr>
              <a:t>.</a:t>
            </a:r>
            <a:endParaRPr lang="en-US" dirty="0"/>
          </a:p>
          <a:p>
            <a:pPr marL="0" indent="0">
              <a:buNone/>
            </a:pPr>
            <a:endParaRPr lang="en-US" dirty="0" smtClean="0"/>
          </a:p>
        </p:txBody>
      </p:sp>
      <p:sp>
        <p:nvSpPr>
          <p:cNvPr id="8" name="Title 1"/>
          <p:cNvSpPr txBox="1">
            <a:spLocks/>
          </p:cNvSpPr>
          <p:nvPr/>
        </p:nvSpPr>
        <p:spPr>
          <a:xfrm>
            <a:off x="2809048" y="1366324"/>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smtClean="0">
                <a:solidFill>
                  <a:schemeClr val="tx2">
                    <a:lumMod val="60000"/>
                    <a:lumOff val="40000"/>
                  </a:schemeClr>
                </a:solidFill>
              </a:rPr>
              <a:t>Server’s 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103654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048" y="61128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a:bodyPr>
          <a:lstStyle/>
          <a:p>
            <a:pPr>
              <a:buFont typeface="Wingdings" panose="05000000000000000000" pitchFamily="2" charset="2"/>
              <a:buChar char="§"/>
            </a:pPr>
            <a:r>
              <a:rPr lang="en-US" sz="2200" dirty="0" smtClean="0">
                <a:latin typeface="Bahnschrift Light" panose="020B0502040204020203" pitchFamily="34" charset="0"/>
              </a:rPr>
              <a:t>Authmanagement</a:t>
            </a:r>
            <a:r>
              <a:rPr lang="en-US" dirty="0" smtClean="0"/>
              <a:t>		</a:t>
            </a:r>
            <a:r>
              <a:rPr lang="en-US" dirty="0"/>
              <a:t>	</a:t>
            </a:r>
            <a:endParaRPr lang="en-US" dirty="0" smtClean="0"/>
          </a:p>
          <a:p>
            <a:pPr marL="0" indent="0">
              <a:buNone/>
            </a:pPr>
            <a:r>
              <a:rPr lang="en-US" sz="1600" dirty="0">
                <a:solidFill>
                  <a:schemeClr val="tx1"/>
                </a:solidFill>
              </a:rPr>
              <a:t>AuthManagement service manages the e-mails sent to the user. When ever the user registers on the web application, a confirmation email is sent to the user. And also if the user forgets his/her password or if he/she wants to change his/her password, a password reset e-mail is sent to the user to confirm his/her identity. All these operations are managed by the </a:t>
            </a:r>
            <a:r>
              <a:rPr lang="en-US" sz="1600" dirty="0" smtClean="0">
                <a:solidFill>
                  <a:schemeClr val="tx1"/>
                </a:solidFill>
              </a:rPr>
              <a:t>“authmanagement” service</a:t>
            </a:r>
            <a:r>
              <a:rPr lang="en-US" sz="1600" dirty="0">
                <a:solidFill>
                  <a:schemeClr val="tx1"/>
                </a:solidFill>
              </a:rPr>
              <a:t>. </a:t>
            </a:r>
            <a:endParaRPr lang="en-US" sz="1600" dirty="0" smtClean="0">
              <a:solidFill>
                <a:schemeClr val="tx1"/>
              </a:solidFill>
            </a:endParaRPr>
          </a:p>
          <a:p>
            <a:pPr marL="0" indent="0">
              <a:buNone/>
            </a:pPr>
            <a:endParaRPr lang="en-US" sz="1600" dirty="0">
              <a:solidFill>
                <a:schemeClr val="tx1"/>
              </a:solidFill>
            </a:endParaRPr>
          </a:p>
          <a:p>
            <a:pPr>
              <a:buFont typeface="Wingdings" panose="05000000000000000000" pitchFamily="2" charset="2"/>
              <a:buChar char="§"/>
            </a:pPr>
            <a:r>
              <a:rPr lang="en-US" sz="2200" dirty="0" smtClean="0">
                <a:latin typeface="Bahnschrift Light" panose="020B0502040204020203" pitchFamily="34" charset="0"/>
              </a:rPr>
              <a:t>Authentication</a:t>
            </a:r>
            <a:endParaRPr lang="en-US" sz="2200" dirty="0">
              <a:latin typeface="Bahnschrift Light" panose="020B0502040204020203" pitchFamily="34" charset="0"/>
            </a:endParaRPr>
          </a:p>
          <a:p>
            <a:pPr marL="0" indent="0">
              <a:buNone/>
            </a:pPr>
            <a:r>
              <a:rPr lang="en-US" sz="1600" dirty="0">
                <a:solidFill>
                  <a:schemeClr val="tx1"/>
                </a:solidFill>
              </a:rPr>
              <a:t>The Authentication module manages the authentication of the user. It uses token-based authentication i.e., JWT5(JSON Web Tokens) to authenticate users before they use any services. It also acts as a session management service. The ’authentication’ module on the server-side is a REST API provides services for the frontend application to perform HTTP operations such as POST and DELETE to create token when logging in, get token after successful login, and delete token when users are logging out. </a:t>
            </a:r>
          </a:p>
        </p:txBody>
      </p:sp>
      <p:sp>
        <p:nvSpPr>
          <p:cNvPr id="8" name="Title 1"/>
          <p:cNvSpPr txBox="1">
            <a:spLocks/>
          </p:cNvSpPr>
          <p:nvPr/>
        </p:nvSpPr>
        <p:spPr>
          <a:xfrm>
            <a:off x="2809048" y="1366324"/>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smtClean="0">
                <a:solidFill>
                  <a:schemeClr val="tx2">
                    <a:lumMod val="60000"/>
                    <a:lumOff val="40000"/>
                  </a:schemeClr>
                </a:solidFill>
              </a:rPr>
              <a:t>Server’s 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3652270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418" y="61128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fontScale="92500" lnSpcReduction="10000"/>
          </a:bodyPr>
          <a:lstStyle/>
          <a:p>
            <a:pPr>
              <a:buFont typeface="Wingdings" panose="05000000000000000000" pitchFamily="2" charset="2"/>
              <a:buChar char="§"/>
            </a:pPr>
            <a:r>
              <a:rPr lang="en-US" sz="2200" dirty="0" smtClean="0">
                <a:latin typeface="Bahnschrift Light" panose="020B0502040204020203" pitchFamily="34" charset="0"/>
              </a:rPr>
              <a:t>App.vue</a:t>
            </a:r>
            <a:r>
              <a:rPr lang="en-US" dirty="0" smtClean="0"/>
              <a:t>		</a:t>
            </a:r>
            <a:r>
              <a:rPr lang="en-US" dirty="0"/>
              <a:t>	</a:t>
            </a:r>
            <a:endParaRPr lang="en-US" dirty="0" smtClean="0"/>
          </a:p>
          <a:p>
            <a:pPr marL="0" indent="0">
              <a:buNone/>
            </a:pPr>
            <a:r>
              <a:rPr lang="en-US" sz="1700" dirty="0">
                <a:solidFill>
                  <a:schemeClr val="tx1"/>
                </a:solidFill>
              </a:rPr>
              <a:t>App.vue is a container module for all other modules. It contains a header, navigation bar, footer, side-panel to quickly jump from one page to another. </a:t>
            </a:r>
          </a:p>
          <a:p>
            <a:pPr>
              <a:buFont typeface="Wingdings" panose="05000000000000000000" pitchFamily="2" charset="2"/>
              <a:buChar char="§"/>
            </a:pPr>
            <a:r>
              <a:rPr lang="en-US" sz="2200" dirty="0">
                <a:latin typeface="Bahnschrift Light" panose="020B0502040204020203" pitchFamily="34" charset="0"/>
              </a:rPr>
              <a:t>Login.vue</a:t>
            </a:r>
          </a:p>
          <a:p>
            <a:pPr marL="0" indent="0">
              <a:buNone/>
            </a:pPr>
            <a:r>
              <a:rPr lang="en-US" sz="1700" dirty="0">
                <a:solidFill>
                  <a:schemeClr val="tx1"/>
                </a:solidFill>
              </a:rPr>
              <a:t>Login.vue is a frontend module that manages user login. It provides a user interface for the user to perform operations such as logging in and request password change e-mail in case he forgets his/her password. </a:t>
            </a:r>
          </a:p>
          <a:p>
            <a:pPr>
              <a:buFont typeface="Wingdings" panose="05000000000000000000" pitchFamily="2" charset="2"/>
              <a:buChar char="§"/>
            </a:pPr>
            <a:r>
              <a:rPr lang="en-IN" sz="2200" dirty="0">
                <a:latin typeface="Bahnschrift Light" panose="020B0502040204020203" pitchFamily="34" charset="0"/>
              </a:rPr>
              <a:t>SignUp.vue</a:t>
            </a:r>
            <a:r>
              <a:rPr lang="en-US" sz="2200" dirty="0">
                <a:latin typeface="Bahnschrift Light" panose="020B0502040204020203" pitchFamily="34" charset="0"/>
              </a:rPr>
              <a:t>	</a:t>
            </a:r>
            <a:r>
              <a:rPr lang="en-US" sz="1600" dirty="0"/>
              <a:t>		</a:t>
            </a:r>
          </a:p>
          <a:p>
            <a:pPr marL="0" indent="0">
              <a:buNone/>
            </a:pPr>
            <a:r>
              <a:rPr lang="en-US" sz="1700" dirty="0">
                <a:solidFill>
                  <a:schemeClr val="tx1"/>
                </a:solidFill>
              </a:rPr>
              <a:t>SignUp.vue is a frontend module that manages user sign up. It provides a user interface for the user to perform sign up operation. It validates all the data before sign up.</a:t>
            </a:r>
          </a:p>
          <a:p>
            <a:pPr>
              <a:buFont typeface="Wingdings" panose="05000000000000000000" pitchFamily="2" charset="2"/>
              <a:buChar char="§"/>
            </a:pPr>
            <a:r>
              <a:rPr lang="en-IN" sz="2200" dirty="0" smtClean="0">
                <a:latin typeface="Bahnschrift Light" panose="020B0502040204020203" pitchFamily="34" charset="0"/>
              </a:rPr>
              <a:t>Account.vue</a:t>
            </a:r>
            <a:endParaRPr lang="en-IN" sz="2200" dirty="0">
              <a:latin typeface="Bahnschrift Light" panose="020B0502040204020203" pitchFamily="34" charset="0"/>
            </a:endParaRPr>
          </a:p>
          <a:p>
            <a:pPr marL="0" indent="0">
              <a:buNone/>
            </a:pPr>
            <a:r>
              <a:rPr lang="en-US" sz="1700" dirty="0">
                <a:solidFill>
                  <a:schemeClr val="tx1"/>
                </a:solidFill>
              </a:rPr>
              <a:t>Account.vue is a frontend module that manages the user’s information. It provides a user interface for the user to perform changes in his information and requests a password e-mail. It validates all the data before changing it. Users can also view their profiles using this module.</a:t>
            </a:r>
          </a:p>
        </p:txBody>
      </p:sp>
      <p:sp>
        <p:nvSpPr>
          <p:cNvPr id="8" name="Title 1"/>
          <p:cNvSpPr txBox="1">
            <a:spLocks/>
          </p:cNvSpPr>
          <p:nvPr/>
        </p:nvSpPr>
        <p:spPr>
          <a:xfrm>
            <a:off x="2809048" y="1366324"/>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a:solidFill>
                  <a:schemeClr val="tx2">
                    <a:lumMod val="60000"/>
                    <a:lumOff val="40000"/>
                  </a:schemeClr>
                </a:solidFill>
              </a:rPr>
              <a:t>Client’s </a:t>
            </a:r>
            <a:r>
              <a:rPr lang="en-US" sz="3200" i="1" dirty="0" smtClean="0">
                <a:solidFill>
                  <a:schemeClr val="tx2">
                    <a:lumMod val="60000"/>
                    <a:lumOff val="40000"/>
                  </a:schemeClr>
                </a:solidFill>
              </a:rPr>
              <a:t>Side</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1275992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tf11309028_win32</Template>
  <TotalTime>1293</TotalTime>
  <Words>1047</Words>
  <Application>Microsoft Office PowerPoint</Application>
  <PresentationFormat>Widescreen</PresentationFormat>
  <Paragraphs>225</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Microsoft YaHei Light</vt:lpstr>
      <vt:lpstr>Arial</vt:lpstr>
      <vt:lpstr>Bahnschrift Light</vt:lpstr>
      <vt:lpstr>Calibri</vt:lpstr>
      <vt:lpstr>Cambria</vt:lpstr>
      <vt:lpstr>Century Schoolbook</vt:lpstr>
      <vt:lpstr>Corbel</vt:lpstr>
      <vt:lpstr>Corbel Light</vt:lpstr>
      <vt:lpstr>Monotype Corsiva</vt:lpstr>
      <vt:lpstr>Wingdings</vt:lpstr>
      <vt:lpstr>Feathered</vt:lpstr>
      <vt:lpstr>Online Video  Converter</vt:lpstr>
      <vt:lpstr>Introduction</vt:lpstr>
      <vt:lpstr>Abstract Of The Project</vt:lpstr>
      <vt:lpstr>Scope Of The Project</vt:lpstr>
      <vt:lpstr>Online Media Converter v/s The World</vt:lpstr>
      <vt:lpstr>Project Modules/Services</vt:lpstr>
      <vt:lpstr>Project Modules/Services</vt:lpstr>
      <vt:lpstr>Project Modules/Services</vt:lpstr>
      <vt:lpstr>Project Modules/Services</vt:lpstr>
      <vt:lpstr>Project Modules/Services</vt:lpstr>
      <vt:lpstr>Project Modules/Services</vt:lpstr>
      <vt:lpstr>Project Modules/Services</vt:lpstr>
      <vt:lpstr>Software Requirements</vt:lpstr>
      <vt:lpstr>Software Requirements</vt:lpstr>
      <vt:lpstr>Hardware Requirements</vt:lpstr>
      <vt:lpstr>Hardware Requirements</vt:lpstr>
      <vt:lpstr>Technologies Used</vt:lpstr>
      <vt:lpstr>Cost Estimation Of The Project</vt:lpstr>
      <vt:lpstr>Cost Estimation Of The Project</vt:lpstr>
      <vt:lpstr>Gantt Chart</vt:lpstr>
      <vt:lpstr>Context Diagram</vt:lpstr>
      <vt:lpstr>Level 1 DFD</vt:lpstr>
      <vt:lpstr>Entity Relationship Diagram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Video Converter</dc:title>
  <dc:creator>Chirag</dc:creator>
  <cp:lastModifiedBy>Chirag</cp:lastModifiedBy>
  <cp:revision>54</cp:revision>
  <dcterms:created xsi:type="dcterms:W3CDTF">2020-06-02T15:10:01Z</dcterms:created>
  <dcterms:modified xsi:type="dcterms:W3CDTF">2020-09-24T06:48:06Z</dcterms:modified>
</cp:coreProperties>
</file>