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1"/>
  </p:sldMasterIdLst>
  <p:notesMasterIdLst>
    <p:notesMasterId r:id="rId17"/>
  </p:notesMasterIdLst>
  <p:sldIdLst>
    <p:sldId id="333" r:id="rId2"/>
    <p:sldId id="331" r:id="rId3"/>
    <p:sldId id="317" r:id="rId4"/>
    <p:sldId id="287" r:id="rId5"/>
    <p:sldId id="335" r:id="rId6"/>
    <p:sldId id="340" r:id="rId7"/>
    <p:sldId id="318" r:id="rId8"/>
    <p:sldId id="337" r:id="rId9"/>
    <p:sldId id="300" r:id="rId10"/>
    <p:sldId id="334" r:id="rId11"/>
    <p:sldId id="321" r:id="rId12"/>
    <p:sldId id="329" r:id="rId13"/>
    <p:sldId id="324" r:id="rId14"/>
    <p:sldId id="342" r:id="rId15"/>
    <p:sldId id="32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D03B8B-80D8-41C6-874F-3ED35F170551}">
          <p14:sldIdLst>
            <p14:sldId id="333"/>
            <p14:sldId id="331"/>
            <p14:sldId id="317"/>
            <p14:sldId id="287"/>
            <p14:sldId id="335"/>
            <p14:sldId id="340"/>
            <p14:sldId id="318"/>
            <p14:sldId id="337"/>
            <p14:sldId id="300"/>
            <p14:sldId id="334"/>
            <p14:sldId id="321"/>
            <p14:sldId id="329"/>
          </p14:sldIdLst>
        </p14:section>
        <p14:section name="Deleted slides" id="{B108035E-9BF3-4B0F-8E7E-3386F0D8538A}">
          <p14:sldIdLst>
            <p14:sldId id="324"/>
            <p14:sldId id="342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ardner" initials="DG" lastIdx="11" clrIdx="0">
    <p:extLst>
      <p:ext uri="{19B8F6BF-5375-455C-9EA6-DF929625EA0E}">
        <p15:presenceInfo xmlns:p15="http://schemas.microsoft.com/office/powerpoint/2012/main" userId="S-1-5-21-815896057-1914737399-3317238096-5782" providerId="AD"/>
      </p:ext>
    </p:extLst>
  </p:cmAuthor>
  <p:cmAuthor id="2" name="KIERAN METEYARD" initials="KM" lastIdx="7" clrIdx="1">
    <p:extLst>
      <p:ext uri="{19B8F6BF-5375-455C-9EA6-DF929625EA0E}">
        <p15:presenceInfo xmlns:p15="http://schemas.microsoft.com/office/powerpoint/2012/main" userId="S-1-5-21-921118162-484896744-4089363165-3532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7EF"/>
    <a:srgbClr val="0C1938"/>
    <a:srgbClr val="FF4D00"/>
    <a:srgbClr val="F5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21" autoAdjust="0"/>
    <p:restoredTop sz="93985"/>
  </p:normalViewPr>
  <p:slideViewPr>
    <p:cSldViewPr snapToGrid="0" snapToObjects="1">
      <p:cViewPr varScale="1">
        <p:scale>
          <a:sx n="114" d="100"/>
          <a:sy n="114" d="100"/>
        </p:scale>
        <p:origin x="16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18E4B-D8FE-41D1-A048-87887B97F7C9}" type="datetimeFigureOut">
              <a:rPr lang="en-GB" smtClean="0"/>
              <a:t>02/07/2020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3B52D-01F2-4E93-AB80-ECEEC0EFA4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62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4E41-6ED6-4E69-88FD-2E71DDD54F6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03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4E41-6ED6-4E69-88FD-2E71DDD54F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3B52D-01F2-4E93-AB80-ECEEC0EFA47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371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4E41-6ED6-4E69-88FD-2E71DDD54F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30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pPr/>
              <a:t>7/2/20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1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/>
        </p:nvSpPr>
        <p:spPr>
          <a:xfrm>
            <a:off x="360000" y="340121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pPr/>
              <a:t>7/2/20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/>
        </p:nvSpPr>
        <p:spPr>
          <a:xfrm>
            <a:off x="360000" y="359999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3F095B4D-416D-5B4D-8EB5-E77E466D199D}"/>
              </a:ext>
            </a:extLst>
          </p:cNvPr>
          <p:cNvSpPr/>
          <p:nvPr/>
        </p:nvSpPr>
        <p:spPr>
          <a:xfrm rot="5400000">
            <a:off x="5695200" y="359999"/>
            <a:ext cx="6138000" cy="6138000"/>
          </a:xfrm>
          <a:prstGeom prst="round1Rect">
            <a:avLst>
              <a:gd name="adj" fmla="val 1033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pPr/>
              <a:t>7/2/20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5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/>
        </p:nvSpPr>
        <p:spPr>
          <a:xfrm>
            <a:off x="360000" y="359999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3F095B4D-416D-5B4D-8EB5-E77E466D199D}"/>
              </a:ext>
            </a:extLst>
          </p:cNvPr>
          <p:cNvSpPr/>
          <p:nvPr/>
        </p:nvSpPr>
        <p:spPr>
          <a:xfrm rot="5400000">
            <a:off x="5695200" y="359999"/>
            <a:ext cx="6138000" cy="6138000"/>
          </a:xfrm>
          <a:prstGeom prst="round1Rect">
            <a:avLst>
              <a:gd name="adj" fmla="val 9882"/>
            </a:avLst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pPr/>
              <a:t>7/2/20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2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pPr/>
              <a:t>7/2/20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4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pPr/>
              <a:t>7/2/20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pPr/>
              <a:t>7/2/20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7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pPr/>
              <a:t>7/2/20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3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7/2/20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pPr/>
              <a:t>7/2/20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9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pPr/>
              <a:t>7/2/20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1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pPr/>
              <a:t>7/2/20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pPr/>
              <a:t>7/2/20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0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pPr/>
              <a:t>7/2/20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3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/>
        </p:nvSpPr>
        <p:spPr>
          <a:xfrm>
            <a:off x="360000" y="359999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pPr/>
              <a:t>7/2/20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/>
        </p:nvSpPr>
        <p:spPr>
          <a:xfrm>
            <a:off x="360000" y="359999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07237F-D839-4A41-B22C-FA7A57995D4E}"/>
              </a:ext>
            </a:extLst>
          </p:cNvPr>
          <p:cNvSpPr/>
          <p:nvPr/>
        </p:nvSpPr>
        <p:spPr>
          <a:xfrm rot="6900000">
            <a:off x="2845701" y="-2502026"/>
            <a:ext cx="13320000" cy="6090422"/>
          </a:xfrm>
          <a:prstGeom prst="roundRect">
            <a:avLst>
              <a:gd name="adj" fmla="val 50000"/>
            </a:avLst>
          </a:prstGeom>
          <a:gradFill>
            <a:gsLst>
              <a:gs pos="40000">
                <a:schemeClr val="accent1"/>
              </a:gs>
              <a:gs pos="99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pPr/>
              <a:t>7/2/20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8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113" y="6049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CB4E153-D1A8-4742-B9E1-8C3677B09190}" type="datetimeFigureOut">
              <a:rPr lang="en-US" smtClean="0"/>
              <a:pPr/>
              <a:t>7/2/20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492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2687" y="6049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C31AD-A3A3-1A4C-8F51-BFE5CED0401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1C31AD-A3A3-1A4C-8F51-BFE5CED04010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5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A518BDB-C886-EF47-86A8-3B8ED0346BE4}"/>
              </a:ext>
            </a:extLst>
          </p:cNvPr>
          <p:cNvSpPr txBox="1">
            <a:spLocks/>
          </p:cNvSpPr>
          <p:nvPr/>
        </p:nvSpPr>
        <p:spPr>
          <a:xfrm>
            <a:off x="1498169" y="2565263"/>
            <a:ext cx="4749800" cy="306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>
                <a:solidFill>
                  <a:srgbClr val="FFC000"/>
                </a:solidFill>
              </a:rPr>
              <a:t>Newton Europe Food</a:t>
            </a:r>
          </a:p>
          <a:p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AB371B-843E-0C48-849D-337D038A948D}"/>
              </a:ext>
            </a:extLst>
          </p:cNvPr>
          <p:cNvSpPr/>
          <p:nvPr/>
        </p:nvSpPr>
        <p:spPr>
          <a:xfrm>
            <a:off x="1498169" y="2871651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Supply Chain Analytics 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Christopher Hughes</a:t>
            </a:r>
          </a:p>
          <a:p>
            <a:r>
              <a:rPr lang="en-GB" sz="2200" dirty="0">
                <a:solidFill>
                  <a:schemeClr val="bg1"/>
                </a:solidFill>
              </a:rPr>
              <a:t>Data Scientist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1C37AF-4011-B04D-81C7-24EFB46AA61F}"/>
              </a:ext>
            </a:extLst>
          </p:cNvPr>
          <p:cNvSpPr txBox="1"/>
          <p:nvPr/>
        </p:nvSpPr>
        <p:spPr>
          <a:xfrm>
            <a:off x="9748433" y="588937"/>
            <a:ext cx="1875295" cy="891446"/>
          </a:xfrm>
          <a:prstGeom prst="rect">
            <a:avLst/>
          </a:prstGeom>
          <a:solidFill>
            <a:srgbClr val="0C1938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7C7E93C-AA08-9C46-B1BC-47B37866E1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" t="1809" r="941"/>
          <a:stretch/>
        </p:blipFill>
        <p:spPr>
          <a:xfrm>
            <a:off x="6247969" y="465385"/>
            <a:ext cx="5498554" cy="14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5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C5C4B0E-ECAE-074E-98E4-BD2F9B6BAB67}"/>
              </a:ext>
            </a:extLst>
          </p:cNvPr>
          <p:cNvSpPr/>
          <p:nvPr/>
        </p:nvSpPr>
        <p:spPr>
          <a:xfrm>
            <a:off x="10053063" y="403551"/>
            <a:ext cx="1769806" cy="1357587"/>
          </a:xfrm>
          <a:prstGeom prst="rect">
            <a:avLst/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1359408" y="348684"/>
            <a:ext cx="10546080" cy="1325563"/>
          </a:xfrm>
          <a:prstGeom prst="rect">
            <a:avLst/>
          </a:prstGeom>
        </p:spPr>
        <p:txBody>
          <a:bodyPr rIns="21600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GB" sz="3600" dirty="0"/>
              <a:t>Improving the Forecasting models can reduce waste and stockouts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16" y="682894"/>
            <a:ext cx="564492" cy="564492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9939803-BCD2-3C46-B509-0E537E403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380892"/>
              </p:ext>
            </p:extLst>
          </p:nvPr>
        </p:nvGraphicFramePr>
        <p:xfrm>
          <a:off x="1421400" y="1761138"/>
          <a:ext cx="9008958" cy="3553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8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8423">
                  <a:extLst>
                    <a:ext uri="{9D8B030D-6E8A-4147-A177-3AD203B41FA5}">
                      <a16:colId xmlns:a16="http://schemas.microsoft.com/office/drawing/2014/main" val="1926789369"/>
                    </a:ext>
                  </a:extLst>
                </a:gridCol>
              </a:tblGrid>
              <a:tr h="901461">
                <a:tc>
                  <a:txBody>
                    <a:bodyPr/>
                    <a:lstStyle/>
                    <a:p>
                      <a:r>
                        <a:rPr lang="en-US" dirty="0"/>
                        <a:t>Key Influencer</a:t>
                      </a:r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Situation and Result</a:t>
                      </a:r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Suggested Use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61">
                <a:tc>
                  <a:txBody>
                    <a:bodyPr/>
                    <a:lstStyle/>
                    <a:p>
                      <a:r>
                        <a:rPr lang="en-GB" dirty="0"/>
                        <a:t>Waste Forecasting</a:t>
                      </a: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Waste forecasting is currently inaccurate leading to both high waste of product and product stockouts</a:t>
                      </a: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Modernise forecast modelling to reduce error</a:t>
                      </a: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461">
                <a:tc>
                  <a:txBody>
                    <a:bodyPr/>
                    <a:lstStyle/>
                    <a:p>
                      <a:r>
                        <a:rPr lang="en-US" dirty="0"/>
                        <a:t>Sales Forecasting</a:t>
                      </a:r>
                      <a:endParaRPr lang="en-GB" dirty="0"/>
                    </a:p>
                  </a:txBody>
                  <a:tcPr>
                    <a:solidFill>
                      <a:srgbClr val="B7C7E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Sales forecasting is underpredicting sales leading to stockouts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There are also a large amount of waste events.</a:t>
                      </a:r>
                    </a:p>
                  </a:txBody>
                  <a:tcPr>
                    <a:solidFill>
                      <a:srgbClr val="B7C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Modernise forecast modelling to reduce error</a:t>
                      </a:r>
                    </a:p>
                  </a:txBody>
                  <a:tcPr>
                    <a:solidFill>
                      <a:srgbClr val="B7C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61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7">
            <a:extLst>
              <a:ext uri="{FF2B5EF4-FFF2-40B4-BE49-F238E27FC236}">
                <a16:creationId xmlns:a16="http://schemas.microsoft.com/office/drawing/2014/main" id="{330FFADB-ACE6-4B4E-B7D1-0ABD35C0B1BD}"/>
              </a:ext>
            </a:extLst>
          </p:cNvPr>
          <p:cNvSpPr/>
          <p:nvPr/>
        </p:nvSpPr>
        <p:spPr>
          <a:xfrm>
            <a:off x="838200" y="1888098"/>
            <a:ext cx="3276600" cy="1116421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Review process to Production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528DF9-14F7-4E5A-A99B-25AEC7453272}"/>
              </a:ext>
            </a:extLst>
          </p:cNvPr>
          <p:cNvSpPr txBox="1"/>
          <p:nvPr/>
        </p:nvSpPr>
        <p:spPr>
          <a:xfrm>
            <a:off x="838200" y="3097700"/>
            <a:ext cx="32766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The clear next step is to work with the forecasting team to understand the current approach and enhance and test a new model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Establishing a stable model production infrastructure to enable this can be as challenging as the creation of model code.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1359408" y="348684"/>
            <a:ext cx="10546080" cy="1325563"/>
          </a:xfrm>
          <a:prstGeom prst="rect">
            <a:avLst/>
          </a:prstGeom>
        </p:spPr>
        <p:txBody>
          <a:bodyPr rIns="21600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3600" dirty="0"/>
              <a:t>Potential next steps</a:t>
            </a:r>
            <a:endParaRPr lang="en-GB" sz="3600" dirty="0"/>
          </a:p>
        </p:txBody>
      </p:sp>
      <p:sp>
        <p:nvSpPr>
          <p:cNvPr id="3" name="Round Diagonal Corner Rectangle 2"/>
          <p:cNvSpPr/>
          <p:nvPr/>
        </p:nvSpPr>
        <p:spPr>
          <a:xfrm>
            <a:off x="8107680" y="1900679"/>
            <a:ext cx="3276600" cy="1116421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 projects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4457700" y="1900679"/>
            <a:ext cx="3276600" cy="1116421"/>
          </a:xfrm>
          <a:prstGeom prst="round2Diag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and run Waste Forecasting strategy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7680" y="3110279"/>
            <a:ext cx="3276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Bespoke regional modelling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Pre-waste price modelling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D03CE2-F392-4671-BC34-7EEF0CFCDC64}"/>
              </a:ext>
            </a:extLst>
          </p:cNvPr>
          <p:cNvSpPr txBox="1"/>
          <p:nvPr/>
        </p:nvSpPr>
        <p:spPr>
          <a:xfrm>
            <a:off x="4454674" y="3102269"/>
            <a:ext cx="338774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Work with Forecasting to create a customer “save strategy” driven by model features and additional customer segmentation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Design live test for churn model and save strategy.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Implement strategy in live test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16" y="682894"/>
            <a:ext cx="564492" cy="5644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5C4B0E-ECAE-074E-98E4-BD2F9B6BAB67}"/>
              </a:ext>
            </a:extLst>
          </p:cNvPr>
          <p:cNvSpPr/>
          <p:nvPr/>
        </p:nvSpPr>
        <p:spPr>
          <a:xfrm>
            <a:off x="10053063" y="403551"/>
            <a:ext cx="1769806" cy="1357587"/>
          </a:xfrm>
          <a:prstGeom prst="rect">
            <a:avLst/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0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73680" y="3017370"/>
            <a:ext cx="9153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Questions?</a:t>
            </a:r>
            <a:endParaRPr lang="en-GB" sz="4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8408" y="1888236"/>
            <a:ext cx="573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48" y="2296085"/>
            <a:ext cx="1795272" cy="1795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32EB7F-729E-7143-BB11-0E8B7DDE59D7}"/>
              </a:ext>
            </a:extLst>
          </p:cNvPr>
          <p:cNvSpPr txBox="1"/>
          <p:nvPr/>
        </p:nvSpPr>
        <p:spPr>
          <a:xfrm>
            <a:off x="9748433" y="604435"/>
            <a:ext cx="1875295" cy="891446"/>
          </a:xfrm>
          <a:prstGeom prst="rect">
            <a:avLst/>
          </a:prstGeom>
          <a:solidFill>
            <a:srgbClr val="0C1938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4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9711" y="2882096"/>
            <a:ext cx="195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AF941-78F6-1B4A-8787-27C9D7620CC3}"/>
              </a:ext>
            </a:extLst>
          </p:cNvPr>
          <p:cNvSpPr txBox="1"/>
          <p:nvPr/>
        </p:nvSpPr>
        <p:spPr>
          <a:xfrm>
            <a:off x="9748433" y="588937"/>
            <a:ext cx="1875295" cy="891446"/>
          </a:xfrm>
          <a:prstGeom prst="rect">
            <a:avLst/>
          </a:prstGeom>
          <a:solidFill>
            <a:srgbClr val="0C1938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5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838200" y="605104"/>
            <a:ext cx="10546080" cy="1325563"/>
          </a:xfrm>
          <a:prstGeom prst="rect">
            <a:avLst/>
          </a:prstGeom>
        </p:spPr>
        <p:txBody>
          <a:bodyPr rIns="21600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GB" sz="3600" dirty="0"/>
              <a:t>Data dictionary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032D3D-3012-4940-ABEB-4B5F5B6C7D5F}"/>
              </a:ext>
            </a:extLst>
          </p:cNvPr>
          <p:cNvSpPr/>
          <p:nvPr/>
        </p:nvSpPr>
        <p:spPr>
          <a:xfrm>
            <a:off x="10662833" y="388053"/>
            <a:ext cx="1160035" cy="1357587"/>
          </a:xfrm>
          <a:prstGeom prst="rect">
            <a:avLst/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002A13-E5ED-8341-B281-4BFBFB01DEE8}"/>
              </a:ext>
            </a:extLst>
          </p:cNvPr>
          <p:cNvGraphicFramePr>
            <a:graphicFrameLocks noGrp="1"/>
          </p:cNvGraphicFramePr>
          <p:nvPr/>
        </p:nvGraphicFramePr>
        <p:xfrm>
          <a:off x="938561" y="1930667"/>
          <a:ext cx="7713155" cy="26193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96135">
                  <a:extLst>
                    <a:ext uri="{9D8B030D-6E8A-4147-A177-3AD203B41FA5}">
                      <a16:colId xmlns:a16="http://schemas.microsoft.com/office/drawing/2014/main" val="3237591990"/>
                    </a:ext>
                  </a:extLst>
                </a:gridCol>
                <a:gridCol w="5617020">
                  <a:extLst>
                    <a:ext uri="{9D8B030D-6E8A-4147-A177-3AD203B41FA5}">
                      <a16:colId xmlns:a16="http://schemas.microsoft.com/office/drawing/2014/main" val="396149501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Metric**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Definition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465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Waste Prediction Waste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We predicted we would waste more than we did 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7293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Forecast Stockout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We predicted we would sell less than we did 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3960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Forecast Waste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We predicted we would sell more than we did 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2171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Waste Prediction Stockout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We predicted we would waste less than we did 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9588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Depot Waste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Store receives more from the depot than the amount allocated to them 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8783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Stock Stockout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Store had less stock than reported 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4588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Stock Waste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tore had more stock than it reported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5888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 Waste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Product no longer ranged so stock wasted 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137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 Stockout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Product is no longer ranged so not available 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6431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Negative </a:t>
                      </a:r>
                      <a:r>
                        <a:rPr lang="en-GB" sz="15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Stockfile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Store had more stock than it reported 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51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22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838200" y="605104"/>
            <a:ext cx="10546080" cy="1325563"/>
          </a:xfrm>
          <a:prstGeom prst="rect">
            <a:avLst/>
          </a:prstGeom>
        </p:spPr>
        <p:txBody>
          <a:bodyPr rIns="21600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GB" sz="3600" dirty="0"/>
              <a:t>Questions, Notes and Next Steps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032D3D-3012-4940-ABEB-4B5F5B6C7D5F}"/>
              </a:ext>
            </a:extLst>
          </p:cNvPr>
          <p:cNvSpPr/>
          <p:nvPr/>
        </p:nvSpPr>
        <p:spPr>
          <a:xfrm>
            <a:off x="10662833" y="388053"/>
            <a:ext cx="1160035" cy="1357587"/>
          </a:xfrm>
          <a:prstGeom prst="rect">
            <a:avLst/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CD757-3494-E140-97D0-269B1139CF1A}"/>
              </a:ext>
            </a:extLst>
          </p:cNvPr>
          <p:cNvSpPr txBox="1"/>
          <p:nvPr/>
        </p:nvSpPr>
        <p:spPr>
          <a:xfrm>
            <a:off x="996462" y="2227385"/>
            <a:ext cx="103878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Sign off data dictionary – I’ve written a data dictionary and worked with data that is new to me. I’d speak to a member in each of the teams to see if there’s anything I’ve misunderstood about the data. E.g.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Depot stockout – missing variable “</a:t>
            </a:r>
            <a:r>
              <a:rPr lang="en-GB" dirty="0" err="1"/>
              <a:t>allocation_qty_over_lead_time</a:t>
            </a:r>
            <a:r>
              <a:rPr lang="en-GB" dirty="0"/>
              <a:t>”- variable was excluded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Sales Waste – sum of “lost sales” not available but calculation included. Is it in the data? If not, we could mode it using “sales on days without stockout”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Investigate missing data – I would do more analysis to try to figure out why so much data is missing. Lots is missing from the In Store data so I would speak to the team that manages that data and a user of the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Sales data – I don’t have a record of sales data. I know if there’s a waste or a stockout event but not how much this event is actually worth. I have no record of reduced price on the final day and the cost of a unit/tray (produce, ship, etc.). With this, I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Cost up which issues could see the greatest benefit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Ideally, some ‘survival analysis’ on the pricing and decay. This could help model ”lost sales”</a:t>
            </a:r>
          </a:p>
        </p:txBody>
      </p:sp>
    </p:spTree>
    <p:extLst>
      <p:ext uri="{BB962C8B-B14F-4D97-AF65-F5344CB8AC3E}">
        <p14:creationId xmlns:p14="http://schemas.microsoft.com/office/powerpoint/2010/main" val="261999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6316" y="757003"/>
            <a:ext cx="9153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  <a:endParaRPr lang="en-GB" sz="4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431" y="1699470"/>
            <a:ext cx="57332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Background</a:t>
            </a: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findings</a:t>
            </a: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Additional steps</a:t>
            </a: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Steps</a:t>
            </a: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Questions</a:t>
            </a: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49" y="5619806"/>
            <a:ext cx="680946" cy="6809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95" y="4062217"/>
            <a:ext cx="579551" cy="5795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36" y="2389626"/>
            <a:ext cx="609510" cy="609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78" y="1570202"/>
            <a:ext cx="575767" cy="5757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36" y="3209050"/>
            <a:ext cx="680946" cy="6809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03" y="4953077"/>
            <a:ext cx="564496" cy="5644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D1B965-C067-3C46-B5B4-9790F603ABC5}"/>
              </a:ext>
            </a:extLst>
          </p:cNvPr>
          <p:cNvSpPr txBox="1"/>
          <p:nvPr/>
        </p:nvSpPr>
        <p:spPr>
          <a:xfrm>
            <a:off x="9748433" y="588937"/>
            <a:ext cx="1875295" cy="891446"/>
          </a:xfrm>
          <a:prstGeom prst="rect">
            <a:avLst/>
          </a:prstGeom>
          <a:solidFill>
            <a:srgbClr val="0C1938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2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1350264" y="606704"/>
            <a:ext cx="10546080" cy="1325563"/>
          </a:xfrm>
          <a:prstGeom prst="rect">
            <a:avLst/>
          </a:prstGeom>
        </p:spPr>
        <p:txBody>
          <a:bodyPr rIns="21600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GB" sz="3600" dirty="0"/>
              <a:t>You wanted to identify the common causes </a:t>
            </a:r>
          </a:p>
          <a:p>
            <a:r>
              <a:rPr lang="en-GB" sz="3600" dirty="0"/>
              <a:t>of waste and availability in your supply chain </a:t>
            </a:r>
          </a:p>
          <a:p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79801" y="1932267"/>
            <a:ext cx="105460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dirty="0"/>
              <a:t>This project was to assess the important areas that management should consider in focussing their attention to improve waste and availability in the supply chain</a:t>
            </a:r>
          </a:p>
          <a:p>
            <a:pPr>
              <a:spcAft>
                <a:spcPts val="1200"/>
              </a:spcAft>
            </a:pPr>
            <a:r>
              <a:rPr lang="en-GB" dirty="0"/>
              <a:t>We focussed on two main questions: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Can we accurately attribute the causes of waste and availability?</a:t>
            </a:r>
            <a:endParaRPr lang="en-GB" dirty="0"/>
          </a:p>
          <a:p>
            <a:pPr marL="342900" indent="-342900">
              <a:buFont typeface="+mj-lt"/>
              <a:buAutoNum type="alphaLcParenR"/>
            </a:pPr>
            <a:r>
              <a:rPr lang="en-GB" dirty="0"/>
              <a:t>Which causes of waste and availability are most common?</a:t>
            </a:r>
          </a:p>
          <a:p>
            <a:pPr marL="342900" indent="-342900">
              <a:buFont typeface="+mj-lt"/>
              <a:buAutoNum type="alphaLcParenR"/>
            </a:pPr>
            <a:endParaRPr lang="en-US" dirty="0"/>
          </a:p>
          <a:p>
            <a:r>
              <a:rPr lang="en-US" dirty="0"/>
              <a:t>With sub questions of: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C1938"/>
                </a:solidFill>
              </a:rPr>
              <a:t>How feasible is it to make effective changes?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C1938"/>
                </a:solidFill>
              </a:rPr>
              <a:t>Are there regional or store-specific issues?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1" y="671952"/>
            <a:ext cx="525912" cy="5259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6FBFE8-57A6-0841-AB46-6464FC89FCF2}"/>
              </a:ext>
            </a:extLst>
          </p:cNvPr>
          <p:cNvSpPr/>
          <p:nvPr/>
        </p:nvSpPr>
        <p:spPr>
          <a:xfrm>
            <a:off x="10647335" y="388053"/>
            <a:ext cx="1175533" cy="1357587"/>
          </a:xfrm>
          <a:prstGeom prst="rect">
            <a:avLst/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C8ECBE-6E00-1942-83CB-4FD6E796DA21}"/>
              </a:ext>
            </a:extLst>
          </p:cNvPr>
          <p:cNvSpPr/>
          <p:nvPr/>
        </p:nvSpPr>
        <p:spPr>
          <a:xfrm>
            <a:off x="10796015" y="388053"/>
            <a:ext cx="1026853" cy="1357587"/>
          </a:xfrm>
          <a:prstGeom prst="rect">
            <a:avLst/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1395984" y="605104"/>
            <a:ext cx="10546080" cy="1325563"/>
          </a:xfrm>
          <a:prstGeom prst="rect">
            <a:avLst/>
          </a:prstGeom>
        </p:spPr>
        <p:txBody>
          <a:bodyPr rIns="21600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3600" dirty="0"/>
              <a:t>We found the 98% of waste and stockouts* result from sales and waste forecasting </a:t>
            </a:r>
            <a:endParaRPr lang="en-GB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826096"/>
            <a:ext cx="539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We believe this because…</a:t>
            </a:r>
          </a:p>
        </p:txBody>
      </p:sp>
      <p:sp>
        <p:nvSpPr>
          <p:cNvPr id="19" name="Round Diagonal Corner Rectangle 7">
            <a:extLst>
              <a:ext uri="{FF2B5EF4-FFF2-40B4-BE49-F238E27FC236}">
                <a16:creationId xmlns:a16="http://schemas.microsoft.com/office/drawing/2014/main" id="{330FFADB-ACE6-4B4E-B7D1-0ABD35C0B1BD}"/>
              </a:ext>
            </a:extLst>
          </p:cNvPr>
          <p:cNvSpPr/>
          <p:nvPr/>
        </p:nvSpPr>
        <p:spPr>
          <a:xfrm>
            <a:off x="838200" y="2357130"/>
            <a:ext cx="2946621" cy="38886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Key Findings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907692"/>
            <a:ext cx="252851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C1938"/>
                </a:solidFill>
              </a:rPr>
              <a:t>Waste Forecasting contributes over 60% of all waste and stockouts. Waste is often 0 in real cases but predicted higher (95%).</a:t>
            </a:r>
          </a:p>
          <a:p>
            <a:pPr>
              <a:spcAft>
                <a:spcPts val="600"/>
              </a:spcAft>
            </a:pPr>
            <a:endParaRPr lang="en-GB" sz="1200" dirty="0">
              <a:solidFill>
                <a:srgbClr val="0C1938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Under forecasting sales drives second largest area for improvement.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Forecast Waste is the third largest area and this is a lower bound. It does not factor in lost sales.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81384" y="5706296"/>
            <a:ext cx="4137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*Results from cleaned data set of 100 top products are stores with more than 2000 entries (</a:t>
            </a:r>
            <a:r>
              <a:rPr lang="en-US" sz="1200" dirty="0" err="1"/>
              <a:t>final_data</a:t>
            </a:r>
            <a:r>
              <a:rPr lang="en-US" sz="1200" dirty="0"/>
              <a:t> Set). </a:t>
            </a:r>
          </a:p>
          <a:p>
            <a:r>
              <a:rPr lang="en-US" sz="1200" dirty="0"/>
              <a:t>**Metric dictionary in appendix.</a:t>
            </a:r>
            <a:endParaRPr lang="en-GB" sz="12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4" y="605104"/>
            <a:ext cx="609510" cy="609510"/>
          </a:xfrm>
          <a:prstGeom prst="rect">
            <a:avLst/>
          </a:prstGeom>
        </p:spPr>
      </p:pic>
      <p:sp>
        <p:nvSpPr>
          <p:cNvPr id="24" name="Round Diagonal Corner Rectangle 7">
            <a:extLst>
              <a:ext uri="{FF2B5EF4-FFF2-40B4-BE49-F238E27FC236}">
                <a16:creationId xmlns:a16="http://schemas.microsoft.com/office/drawing/2014/main" id="{D5061F78-FCB5-4547-8F99-0F8B85D61B2D}"/>
              </a:ext>
            </a:extLst>
          </p:cNvPr>
          <p:cNvSpPr/>
          <p:nvPr/>
        </p:nvSpPr>
        <p:spPr>
          <a:xfrm>
            <a:off x="4182047" y="2333010"/>
            <a:ext cx="7171753" cy="38886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Proportion waste/stockout Occurrences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A4CA04-20AF-1E40-8617-40F3D7BB7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37102"/>
              </p:ext>
            </p:extLst>
          </p:nvPr>
        </p:nvGraphicFramePr>
        <p:xfrm>
          <a:off x="4182047" y="2859452"/>
          <a:ext cx="7136441" cy="26193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77036">
                  <a:extLst>
                    <a:ext uri="{9D8B030D-6E8A-4147-A177-3AD203B41FA5}">
                      <a16:colId xmlns:a16="http://schemas.microsoft.com/office/drawing/2014/main" val="2397926724"/>
                    </a:ext>
                  </a:extLst>
                </a:gridCol>
                <a:gridCol w="2074127">
                  <a:extLst>
                    <a:ext uri="{9D8B030D-6E8A-4147-A177-3AD203B41FA5}">
                      <a16:colId xmlns:a16="http://schemas.microsoft.com/office/drawing/2014/main" val="1649556396"/>
                    </a:ext>
                  </a:extLst>
                </a:gridCol>
                <a:gridCol w="2085278">
                  <a:extLst>
                    <a:ext uri="{9D8B030D-6E8A-4147-A177-3AD203B41FA5}">
                      <a16:colId xmlns:a16="http://schemas.microsoft.com/office/drawing/2014/main" val="88966447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b="1" u="none" strike="noStrike" dirty="0">
                          <a:effectLst/>
                        </a:rPr>
                        <a:t>Metric**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b="1" u="none" strike="noStrike">
                          <a:effectLst/>
                        </a:rPr>
                        <a:t>Occurrence</a:t>
                      </a:r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b="1" u="none" strike="noStrike" dirty="0">
                          <a:effectLst/>
                        </a:rPr>
                        <a:t>Percentage (%)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2864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</a:rPr>
                        <a:t>Waste Prediction Waste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</a:rPr>
                        <a:t>787,474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>
                          <a:effectLst/>
                        </a:rPr>
                        <a:t>47.8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341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</a:rPr>
                        <a:t>Forecast Stockout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</a:rPr>
                        <a:t>342,096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>
                          <a:effectLst/>
                        </a:rPr>
                        <a:t>20.8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9997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</a:rPr>
                        <a:t>Forecast Waste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</a:rPr>
                        <a:t>248,706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>
                          <a:effectLst/>
                        </a:rPr>
                        <a:t>15.1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6366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</a:rPr>
                        <a:t>Waste Prediction Stockout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</a:rPr>
                        <a:t>232,894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>
                          <a:effectLst/>
                        </a:rPr>
                        <a:t>14.1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3851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</a:rPr>
                        <a:t>Depot Waste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</a:rPr>
                        <a:t>36,109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>
                          <a:effectLst/>
                        </a:rPr>
                        <a:t>2.2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356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</a:rPr>
                        <a:t>Stock Stockout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</a:rPr>
                        <a:t>353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>
                          <a:effectLst/>
                        </a:rPr>
                        <a:t>0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8193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</a:rPr>
                        <a:t>Stock Waste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</a:rPr>
                        <a:t>196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</a:rPr>
                        <a:t>0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5862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</a:rPr>
                        <a:t>Product Waste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</a:rPr>
                        <a:t>137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>
                          <a:effectLst/>
                        </a:rPr>
                        <a:t>0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6267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</a:rPr>
                        <a:t>Product Stockout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</a:rPr>
                        <a:t>0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>
                          <a:effectLst/>
                        </a:rPr>
                        <a:t>0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409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</a:rPr>
                        <a:t>Negative </a:t>
                      </a:r>
                      <a:r>
                        <a:rPr lang="en-GB" sz="1500" u="none" strike="noStrike" dirty="0" err="1">
                          <a:effectLst/>
                        </a:rPr>
                        <a:t>Stockfile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>
                          <a:effectLst/>
                        </a:rPr>
                        <a:t>0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500" u="none" strike="noStrike" dirty="0">
                          <a:effectLst/>
                        </a:rPr>
                        <a:t>0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24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7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1294509" y="606704"/>
            <a:ext cx="10546080" cy="1325563"/>
          </a:xfrm>
          <a:prstGeom prst="rect">
            <a:avLst/>
          </a:prstGeom>
        </p:spPr>
        <p:txBody>
          <a:bodyPr rIns="21600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GB" sz="3600" dirty="0"/>
              <a:t>Stores see periodic error in their sales daily</a:t>
            </a:r>
          </a:p>
          <a:p>
            <a:r>
              <a:rPr lang="en-GB" sz="3600" dirty="0"/>
              <a:t>forecasts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1" y="671952"/>
            <a:ext cx="525912" cy="5259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6FBFE8-57A6-0841-AB46-6464FC89FCF2}"/>
              </a:ext>
            </a:extLst>
          </p:cNvPr>
          <p:cNvSpPr/>
          <p:nvPr/>
        </p:nvSpPr>
        <p:spPr>
          <a:xfrm>
            <a:off x="10647335" y="388053"/>
            <a:ext cx="1175533" cy="1357587"/>
          </a:xfrm>
          <a:prstGeom prst="rect">
            <a:avLst/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7">
            <a:extLst>
              <a:ext uri="{FF2B5EF4-FFF2-40B4-BE49-F238E27FC236}">
                <a16:creationId xmlns:a16="http://schemas.microsoft.com/office/drawing/2014/main" id="{FD0AFA35-2607-3C4C-B04B-35839A663BAA}"/>
              </a:ext>
            </a:extLst>
          </p:cNvPr>
          <p:cNvSpPr/>
          <p:nvPr/>
        </p:nvSpPr>
        <p:spPr>
          <a:xfrm>
            <a:off x="838200" y="2157443"/>
            <a:ext cx="2946621" cy="38886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Key Findings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27C09-92E4-1245-9354-1B9076127AD8}"/>
              </a:ext>
            </a:extLst>
          </p:cNvPr>
          <p:cNvSpPr txBox="1"/>
          <p:nvPr/>
        </p:nvSpPr>
        <p:spPr>
          <a:xfrm>
            <a:off x="838200" y="2907692"/>
            <a:ext cx="294662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C1938"/>
                </a:solidFill>
              </a:rPr>
              <a:t>Highest forecast wastes occur on Thursdays and Sundays. We are best at forecasting sales for Saturday. This may be as there are higher stockouts.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C1938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There is a periodic trend in over-forecasting. We should be able to improve the model with this fact to reduce sales forecast waste.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3D5036-080C-FC45-B7A1-425D191A21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0" r="3059"/>
          <a:stretch/>
        </p:blipFill>
        <p:spPr>
          <a:xfrm>
            <a:off x="8006575" y="2150918"/>
            <a:ext cx="3735659" cy="2907692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EEC389-E04C-FA40-ACB2-52D83281F7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889"/>
          <a:stretch/>
        </p:blipFill>
        <p:spPr>
          <a:xfrm>
            <a:off x="4101267" y="2150918"/>
            <a:ext cx="3905308" cy="290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1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1294509" y="606704"/>
            <a:ext cx="10546080" cy="1325563"/>
          </a:xfrm>
          <a:prstGeom prst="rect">
            <a:avLst/>
          </a:prstGeom>
        </p:spPr>
        <p:txBody>
          <a:bodyPr rIns="21600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GB" sz="3600" dirty="0"/>
              <a:t>Stores served by depot 3942 record the </a:t>
            </a:r>
          </a:p>
          <a:p>
            <a:r>
              <a:rPr lang="en-GB" sz="3600" dirty="0"/>
              <a:t>fewest  Waste Prediction Wastes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1" y="671952"/>
            <a:ext cx="525912" cy="5259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6FBFE8-57A6-0841-AB46-6464FC89FCF2}"/>
              </a:ext>
            </a:extLst>
          </p:cNvPr>
          <p:cNvSpPr/>
          <p:nvPr/>
        </p:nvSpPr>
        <p:spPr>
          <a:xfrm>
            <a:off x="10647335" y="388053"/>
            <a:ext cx="1175533" cy="1357587"/>
          </a:xfrm>
          <a:prstGeom prst="rect">
            <a:avLst/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7D154CC1-0C9B-6849-B782-DD18B6B9E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903" y="1932267"/>
            <a:ext cx="5000555" cy="38380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CAF948-FA9C-E246-8758-F4D25F41F2BB}"/>
              </a:ext>
            </a:extLst>
          </p:cNvPr>
          <p:cNvSpPr txBox="1"/>
          <p:nvPr/>
        </p:nvSpPr>
        <p:spPr>
          <a:xfrm>
            <a:off x="8734823" y="5770300"/>
            <a:ext cx="256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*two depots of eight shown for clarity</a:t>
            </a:r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611FD697-D61E-C248-AEC5-28F14EBCA7BC}"/>
              </a:ext>
            </a:extLst>
          </p:cNvPr>
          <p:cNvSpPr/>
          <p:nvPr/>
        </p:nvSpPr>
        <p:spPr>
          <a:xfrm>
            <a:off x="838200" y="2357130"/>
            <a:ext cx="2946621" cy="38886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Key Findings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A6C546-6A6B-FA49-8CEC-6A854E79CEFD}"/>
              </a:ext>
            </a:extLst>
          </p:cNvPr>
          <p:cNvSpPr txBox="1"/>
          <p:nvPr/>
        </p:nvSpPr>
        <p:spPr>
          <a:xfrm>
            <a:off x="838200" y="2907692"/>
            <a:ext cx="29466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C1938"/>
                </a:solidFill>
              </a:rPr>
              <a:t>There is variability in the average store waste when viewing the depot groups of stores.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C1938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Depot 3942 performs the best. This may be a result of 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better condition of produce on arrival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More accurate picking</a:t>
            </a:r>
          </a:p>
        </p:txBody>
      </p:sp>
    </p:spTree>
    <p:extLst>
      <p:ext uri="{BB962C8B-B14F-4D97-AF65-F5344CB8AC3E}">
        <p14:creationId xmlns:p14="http://schemas.microsoft.com/office/powerpoint/2010/main" val="227519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1440419" y="659111"/>
            <a:ext cx="9317854" cy="744302"/>
          </a:xfrm>
          <a:prstGeom prst="rect">
            <a:avLst/>
          </a:prstGeom>
        </p:spPr>
        <p:txBody>
          <a:bodyPr rIns="21600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3600" dirty="0"/>
              <a:t>Summary</a:t>
            </a:r>
            <a:endParaRPr lang="en-GB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46" y="1965838"/>
            <a:ext cx="701653" cy="7016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36760" y="1472956"/>
            <a:ext cx="117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asked: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553593" y="2205193"/>
            <a:ext cx="3642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attribute the causes of waste</a:t>
            </a:r>
          </a:p>
          <a:p>
            <a:r>
              <a:rPr lang="en-US" dirty="0"/>
              <a:t> and availability?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255581" y="147295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Answer: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46" y="2728658"/>
            <a:ext cx="701653" cy="7016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46" y="3430311"/>
            <a:ext cx="701653" cy="7016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46" y="4154226"/>
            <a:ext cx="701653" cy="70165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53593" y="2980989"/>
            <a:ext cx="3765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Which causes of waste and availability</a:t>
            </a:r>
          </a:p>
          <a:p>
            <a:r>
              <a:rPr lang="en-GB" dirty="0"/>
              <a:t> are most common?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3593" y="3715351"/>
            <a:ext cx="349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C1938"/>
                </a:solidFill>
              </a:rPr>
              <a:t>How feasible is it to make effective </a:t>
            </a:r>
          </a:p>
          <a:p>
            <a:r>
              <a:rPr lang="en-GB" dirty="0">
                <a:solidFill>
                  <a:srgbClr val="0C1938"/>
                </a:solidFill>
              </a:rPr>
              <a:t>changes?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53593" y="4464285"/>
            <a:ext cx="3391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C1938"/>
                </a:solidFill>
              </a:rPr>
              <a:t>Are there regional or time-specific</a:t>
            </a:r>
          </a:p>
          <a:p>
            <a:r>
              <a:rPr lang="en-GB" dirty="0">
                <a:solidFill>
                  <a:srgbClr val="0C1938"/>
                </a:solidFill>
              </a:rPr>
              <a:t> issues?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55581" y="2205193"/>
            <a:ext cx="626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 – We can attribute causes though there is a lot of missing data that we can look to address.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255577" y="2980989"/>
            <a:ext cx="644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Waste Forecasting is the highest cause of waste and availability (over 60%) 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255579" y="3715350"/>
            <a:ext cx="644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Feasible – </a:t>
            </a:r>
            <a:r>
              <a:rPr lang="en-GB" dirty="0"/>
              <a:t>We can design and test a new waste forecasting system using the existing data.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5578" y="4462932"/>
            <a:ext cx="644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see that we are consistently over-estimating for Sundays and Thursday in our forecast and that depot-cohort perform differently.</a:t>
            </a:r>
            <a:endParaRPr lang="en-GB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9" y="659111"/>
            <a:ext cx="579551" cy="57955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92E65E0-A927-B348-9603-ACA96FCF2C6D}"/>
              </a:ext>
            </a:extLst>
          </p:cNvPr>
          <p:cNvSpPr/>
          <p:nvPr/>
        </p:nvSpPr>
        <p:spPr>
          <a:xfrm>
            <a:off x="10053063" y="388053"/>
            <a:ext cx="1769806" cy="1357587"/>
          </a:xfrm>
          <a:prstGeom prst="rect">
            <a:avLst/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9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C5C4B0E-ECAE-074E-98E4-BD2F9B6BAB67}"/>
              </a:ext>
            </a:extLst>
          </p:cNvPr>
          <p:cNvSpPr/>
          <p:nvPr/>
        </p:nvSpPr>
        <p:spPr>
          <a:xfrm>
            <a:off x="10053063" y="403551"/>
            <a:ext cx="1769806" cy="1357587"/>
          </a:xfrm>
          <a:prstGeom prst="rect">
            <a:avLst/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1359408" y="348684"/>
            <a:ext cx="10546080" cy="1325563"/>
          </a:xfrm>
          <a:prstGeom prst="rect">
            <a:avLst/>
          </a:prstGeom>
        </p:spPr>
        <p:txBody>
          <a:bodyPr rIns="21600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GB" sz="3600" dirty="0"/>
              <a:t>We must first review cost impact of stockouts </a:t>
            </a:r>
          </a:p>
          <a:p>
            <a:r>
              <a:rPr lang="en-GB" sz="3600" dirty="0"/>
              <a:t>and waste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16" y="682894"/>
            <a:ext cx="564492" cy="564492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9939803-BCD2-3C46-B509-0E537E403137}"/>
              </a:ext>
            </a:extLst>
          </p:cNvPr>
          <p:cNvGraphicFramePr>
            <a:graphicFrameLocks noGrp="1"/>
          </p:cNvGraphicFramePr>
          <p:nvPr/>
        </p:nvGraphicFramePr>
        <p:xfrm>
          <a:off x="1421400" y="1761138"/>
          <a:ext cx="9008958" cy="1815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8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8423">
                  <a:extLst>
                    <a:ext uri="{9D8B030D-6E8A-4147-A177-3AD203B41FA5}">
                      <a16:colId xmlns:a16="http://schemas.microsoft.com/office/drawing/2014/main" val="1926789369"/>
                    </a:ext>
                  </a:extLst>
                </a:gridCol>
              </a:tblGrid>
              <a:tr h="901461">
                <a:tc>
                  <a:txBody>
                    <a:bodyPr/>
                    <a:lstStyle/>
                    <a:p>
                      <a:r>
                        <a:rPr lang="en-US" dirty="0"/>
                        <a:t>Key Influencer</a:t>
                      </a:r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Situation and Result</a:t>
                      </a:r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Suggested Use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61">
                <a:tc>
                  <a:txBody>
                    <a:bodyPr/>
                    <a:lstStyle/>
                    <a:p>
                      <a:r>
                        <a:rPr lang="en-GB" dirty="0"/>
                        <a:t>Sales data</a:t>
                      </a: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dirty="0"/>
                        <a:t>Without sales data, it is hard to see the true value of each metric</a:t>
                      </a: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dirty="0"/>
                        <a:t>Adding sales data to the analysis will give a value to each of the waste and stockout types.</a:t>
                      </a: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6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DCC593-93A8-8647-9AF3-724C010F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49" y="0"/>
            <a:ext cx="11751751" cy="68613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F730AB-2062-FF49-8E05-EEA4F27D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18" y="0"/>
            <a:ext cx="12199118" cy="6862004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30B5846-D686-524C-B028-D57F158008CC}"/>
              </a:ext>
            </a:extLst>
          </p:cNvPr>
          <p:cNvSpPr txBox="1">
            <a:spLocks/>
          </p:cNvSpPr>
          <p:nvPr/>
        </p:nvSpPr>
        <p:spPr>
          <a:xfrm>
            <a:off x="1372607" y="3130730"/>
            <a:ext cx="4547915" cy="599848"/>
          </a:xfrm>
          <a:prstGeom prst="rect">
            <a:avLst/>
          </a:prstGeom>
          <a:effectLst/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Next steps for</a:t>
            </a:r>
            <a:r>
              <a:rPr lang="en-US" sz="40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waste forecasting</a:t>
            </a:r>
            <a:endParaRPr lang="en-GB" sz="40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24" y="2862374"/>
            <a:ext cx="767620" cy="76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6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Custom 12">
      <a:dk1>
        <a:srgbClr val="0C1938"/>
      </a:dk1>
      <a:lt1>
        <a:srgbClr val="FFFFFF"/>
      </a:lt1>
      <a:dk2>
        <a:srgbClr val="4BBDAD"/>
      </a:dk2>
      <a:lt2>
        <a:srgbClr val="848483"/>
      </a:lt2>
      <a:accent1>
        <a:srgbClr val="FF0000"/>
      </a:accent1>
      <a:accent2>
        <a:srgbClr val="FF4D00"/>
      </a:accent2>
      <a:accent3>
        <a:srgbClr val="FF7400"/>
      </a:accent3>
      <a:accent4>
        <a:srgbClr val="FF9A00"/>
      </a:accent4>
      <a:accent5>
        <a:srgbClr val="FFC100"/>
      </a:accent5>
      <a:accent6>
        <a:srgbClr val="DDDAE1"/>
      </a:accent6>
      <a:hlink>
        <a:srgbClr val="0C1938"/>
      </a:hlink>
      <a:folHlink>
        <a:srgbClr val="FF00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FDB0E60-37A4-4669-84BD-00D655D12D5A}" vid="{EC7C4917-58AD-471B-B264-09B0C11734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12570</TotalTime>
  <Words>1094</Words>
  <Application>Microsoft Macintosh PowerPoint</Application>
  <PresentationFormat>Widescreen</PresentationFormat>
  <Paragraphs>179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Open Sans</vt:lpstr>
      <vt:lpstr>Open Sans Light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 Noyce</dc:creator>
  <cp:lastModifiedBy>Chris Hughes</cp:lastModifiedBy>
  <cp:revision>277</cp:revision>
  <dcterms:created xsi:type="dcterms:W3CDTF">2018-11-29T09:26:54Z</dcterms:created>
  <dcterms:modified xsi:type="dcterms:W3CDTF">2020-07-02T12:44:23Z</dcterms:modified>
</cp:coreProperties>
</file>