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35D603-03D1-4F21-AA16-D331F7E4BF0D}">
  <a:tblStyle styleId="{9035D603-03D1-4F21-AA16-D331F7E4BF0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Times New Roman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Times New Roman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Times New Roman"/>
              <a:defRPr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Times New Roman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Times New Roman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Times New Roman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Times New Roman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Times New Roman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Times New Roman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ols.ietf.org/html/rfc524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Forward_secrecy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TLS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jong.sh/tlsfcu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中間人攻擊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網路節點可以竊聽、竄改經過它的封包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敵人可能已經掌控部分的網路節點了：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假的、遭入侵的 Wi-Fi AP / Router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假的手機訊號基地台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對抗中間人最有效的手段：加密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然而正確的實作並不容易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“</a:t>
            </a:r>
            <a:r>
              <a:rPr lang="en"/>
              <a:t>Don't Roll Your Own Cryptography/Security.”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TLS 是個很通用的選擇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TLS 通常操作於 TCP 之上 (HTTP to HTTPS)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TLS 最常見的用途是單向的身份認證 (server)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TLS 的功能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通訊內容的秘密性 (confidentiality)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通訊內容的完整性 (integrity)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TLS 的功能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通訊內容的秘密性 (confidentiality)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通訊內容的完整性 (integrity)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TLS 並不提供匿名性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TLS 在任何一方遭入侵時就沒有功效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TLS 的各個版本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952500" y="171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{9035D603-03D1-4F21-AA16-D331F7E4BF0D}</a:tableStyleId>
              </a:tblPr>
              <a:tblGrid>
                <a:gridCol w="1515850"/>
                <a:gridCol w="2438875"/>
                <a:gridCol w="3284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</a:rPr>
                        <a:t>SSL 2.0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</a:rPr>
                        <a:t>IETF RFC 6176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</a:rPr>
                        <a:t>1995;  deprecated in 2011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</a:rPr>
                        <a:t>SSL 3.0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</a:rPr>
                        <a:t>IETF RFC 7568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</a:rPr>
                        <a:t>1996;  deprecated in 2015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/>
                        <a:t>TLS 1.0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/>
                        <a:t>IETF RFC 2246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/>
                        <a:t>1999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/>
                        <a:t>TLS 1.1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/>
                        <a:t>IETF RFC 4346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/>
                        <a:t>2006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/>
                        <a:t>TLS 1.2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IETF RFC 5246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/>
                        <a:t>2008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TLS 1.3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working draft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to be determined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到底是 SSL 還是 TLS？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SSL 2.0 與 3.0 版並不安全，已經被廢棄了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現在大家都使用 TLS 1.0 或 1.1 或 1.2 版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 這個名詞用久了，習慣改不掉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如今 SSL 和 TLS 往往指的是同一回事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TLS 加密提供通訊內容的秘密性、完整性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靠的是 Authenticated Encryption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E.g.,  AES-128 + CBC mode + SHA-256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問題一：要用什麼演算法？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問題二：秘密金鑰哪裡來？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1863475"/>
            <a:ext cx="8520600" cy="313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兩個問題都在「 TLS Handshake 」解決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5F5EE"/>
              </a:solidFill>
            </a:endParaRPr>
          </a:p>
          <a:p>
            <a:pPr indent="-393700" lvl="0" marL="2286000" rtl="0" algn="l">
              <a:spcBef>
                <a:spcPts val="0"/>
              </a:spcBef>
              <a:buClr>
                <a:srgbClr val="F5F5EE"/>
              </a:buClr>
              <a:buSzPct val="100000"/>
              <a:buAutoNum type="arabicPeriod"/>
            </a:pPr>
            <a:r>
              <a:rPr lang="en" sz="2600">
                <a:solidFill>
                  <a:srgbClr val="F5F5EE"/>
                </a:solidFill>
              </a:rPr>
              <a:t>Cipher suite negotiation</a:t>
            </a:r>
          </a:p>
          <a:p>
            <a:pPr indent="-393700" lvl="0" marL="2286000" rtl="0" algn="l">
              <a:spcBef>
                <a:spcPts val="0"/>
              </a:spcBef>
              <a:buClr>
                <a:srgbClr val="F5F5EE"/>
              </a:buClr>
              <a:buSzPct val="100000"/>
              <a:buAutoNum type="arabicPeriod"/>
            </a:pPr>
            <a:r>
              <a:rPr lang="en" sz="2600">
                <a:solidFill>
                  <a:srgbClr val="F5F5EE"/>
                </a:solidFill>
              </a:rPr>
              <a:t>Authenticated key exchange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863475"/>
            <a:ext cx="8520600" cy="313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兩個問題都在「 TLS Handshake 」解決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93700" lvl="0" marL="2286000" rtl="0" algn="l">
              <a:spcBef>
                <a:spcPts val="0"/>
              </a:spcBef>
              <a:buSzPct val="100000"/>
              <a:buAutoNum type="arabicPeriod"/>
            </a:pPr>
            <a:r>
              <a:rPr lang="en" sz="2600"/>
              <a:t>Cipher suite negotiation</a:t>
            </a:r>
          </a:p>
          <a:p>
            <a:pPr indent="-393700" lvl="0" marL="2286000" rtl="0" algn="l">
              <a:spcBef>
                <a:spcPts val="0"/>
              </a:spcBef>
              <a:buSzPct val="100000"/>
              <a:buAutoNum type="arabicPeriod"/>
            </a:pPr>
            <a:r>
              <a:rPr lang="en" sz="2600"/>
              <a:t>Authenticated key exchange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311700" y="593366"/>
            <a:ext cx="8520600" cy="7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TLS Handshake Protocol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2173500" y="23100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412400" y="1904800"/>
            <a:ext cx="16848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ClientHello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484450" y="1802700"/>
            <a:ext cx="4175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cipher suite list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jong.sh/tlsfcu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145950" y="621850"/>
            <a:ext cx="7364400" cy="5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Value		Cipher Suite Description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0000		TLS_NULL_WITH_NULL_NULL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0001		TLS_RSA_WITH_NULL_MD5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0002		TLS_RSA_WITH_NULL_SHA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0003		TLS_RSA_EXPORT_WITH_RC4_40_MD5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0004		TLS_RSA_WITH_RC4_128_MD5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0005		TLS_RSA_WITH_RC4_128_SHA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0006		TLS_RSA_EXPORT_WITH_RC2_CBC_40_MD5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0007		TLS_RSA_WITH_IDEA_CBC_SHA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0008		TLS_RSA_EXPORT_WITH_DES40_CBC_SHA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0009		TLS_RSA_WITH_DES_CBC_SHA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000A		TLS_RSA_WITH_3DES_EDE_CBC_SHA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000B		TLS_DH_DSS_EXPORT_WITH_DES40_CBC_SHA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000C		TLS_DH_DSS_WITH_DES_CBC_SHA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000D		TLS_DH_DSS_WITH_3DES_EDE_CBC_SHA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000E		TLS_DH_RSA_EXPORT_WITH_DES40_CBC_SHA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000F		TLS_DH_RSA_WITH_DES_CBC_SHA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311700" y="593366"/>
            <a:ext cx="8520600" cy="7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TLS Cipher Suite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每個 cipher suite 都是一個長 2 bytes 的值</a:t>
            </a: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取名格式「 TLS_</a:t>
            </a:r>
            <a:r>
              <a:rPr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PartA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_WITH_</a:t>
            </a:r>
            <a:r>
              <a:rPr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PartB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PartC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」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311700" y="593366"/>
            <a:ext cx="8520600" cy="7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TLS Cipher Suite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每個 cipher suite 都是一個長 2 bytes 的值</a:t>
            </a: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取名格式「 TLS_</a:t>
            </a:r>
            <a:r>
              <a:rPr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PartA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_WITH_</a:t>
            </a:r>
            <a:r>
              <a:rPr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PartB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en" sz="3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PartC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」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PartA 決定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如何交換密鑰、驗證伺服器身份</a:t>
            </a: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PartB 決定如何對資料加密、認證（對稱式）</a:t>
            </a: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PartC 決定這次的 MAC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或 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PRF 要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由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哪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一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個</a:t>
            </a:r>
            <a:b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雜湊函數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來構造而得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311700" y="593366"/>
            <a:ext cx="8520600" cy="7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TLS_</a:t>
            </a:r>
            <a:r>
              <a:rPr lang="en" sz="3000">
                <a:solidFill>
                  <a:srgbClr val="000000"/>
                </a:solidFill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DHE_RSA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_WITH_</a:t>
            </a:r>
            <a:r>
              <a:rPr lang="en" sz="3000">
                <a:solidFill>
                  <a:srgbClr val="000000"/>
                </a:solidFill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AES_128_GCM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en" sz="3000">
                <a:solidFill>
                  <a:srgbClr val="000000"/>
                </a:solidFill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SHA256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11700" y="1536624"/>
            <a:ext cx="8520600" cy="48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DHE_RSA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：使用動態 Diffie-Hellman 做密鑰交換，並且搭配 RSA 數位簽章做身份認證（公鑰從伺服器的憑證取得）</a:t>
            </a: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AES_128_GCM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：雙方協議出這個 session 專用的 master secret 金鑰以後，使用 AES-128 操作於 GCM 模式來對每一個 TLS record 加密</a:t>
            </a: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SHA256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：使用 SHA-256 函數構造這個 session 使用的 PRF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11700" y="593366"/>
            <a:ext cx="8520600" cy="7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TLS_</a:t>
            </a:r>
            <a:r>
              <a:rPr lang="en" sz="3000">
                <a:solidFill>
                  <a:srgbClr val="000000"/>
                </a:solidFill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RSA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_WITH_</a:t>
            </a:r>
            <a:r>
              <a:rPr lang="en" sz="3000">
                <a:solidFill>
                  <a:srgbClr val="000000"/>
                </a:solidFill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AES_128_</a:t>
            </a:r>
            <a:r>
              <a:rPr lang="en" sz="3000"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CBC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en" sz="3000">
                <a:solidFill>
                  <a:srgbClr val="000000"/>
                </a:solidFill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SHA256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11700" y="1536624"/>
            <a:ext cx="8520600" cy="48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RSA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：使用 RSA 加密做金鑰交換（公鑰從伺服器的憑證取得）</a:t>
            </a: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AES_128_CBC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：雙方協議出這個 session 專用的 master secret 金鑰以後，使用 AES-128 操作於 CBC 模式搭配 MAC 來對每一個 TLS record 加密</a:t>
            </a:r>
          </a:p>
          <a:p>
            <a:pPr indent="-4191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Times New Roman"/>
            </a:pPr>
            <a:r>
              <a:rPr lang="en" sz="30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SHA256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：使用 SHA-256 函數構造這個 session 使用的 PRF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2173500" y="10908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8" name="Shape 198"/>
          <p:cNvSpPr txBox="1"/>
          <p:nvPr/>
        </p:nvSpPr>
        <p:spPr>
          <a:xfrm>
            <a:off x="0" y="796300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ClientHello</a:t>
            </a:r>
          </a:p>
        </p:txBody>
      </p:sp>
      <p:sp>
        <p:nvSpPr>
          <p:cNvPr id="199" name="Shape 199"/>
          <p:cNvSpPr txBox="1"/>
          <p:nvPr/>
        </p:nvSpPr>
        <p:spPr>
          <a:xfrm rot="385158">
            <a:off x="2484497" y="812166"/>
            <a:ext cx="4175177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cipher suite list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hape 204"/>
          <p:cNvCxnSpPr/>
          <p:nvPr/>
        </p:nvCxnSpPr>
        <p:spPr>
          <a:xfrm>
            <a:off x="2173500" y="10908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" name="Shape 205"/>
          <p:cNvSpPr txBox="1"/>
          <p:nvPr/>
        </p:nvSpPr>
        <p:spPr>
          <a:xfrm>
            <a:off x="0" y="796300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ClientHello</a:t>
            </a:r>
          </a:p>
        </p:txBody>
      </p:sp>
      <p:sp>
        <p:nvSpPr>
          <p:cNvPr id="206" name="Shape 206"/>
          <p:cNvSpPr txBox="1"/>
          <p:nvPr/>
        </p:nvSpPr>
        <p:spPr>
          <a:xfrm rot="385158">
            <a:off x="2484497" y="812166"/>
            <a:ext cx="4175177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cipher suite list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7071225" y="1864725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ServerHello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2200050" y="2263125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 rot="-436938">
            <a:off x="2807933" y="1988971"/>
            <a:ext cx="4174876" cy="61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one cipher suite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hape 214"/>
          <p:cNvCxnSpPr/>
          <p:nvPr/>
        </p:nvCxnSpPr>
        <p:spPr>
          <a:xfrm>
            <a:off x="2173500" y="10908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0" y="796300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ClientHello</a:t>
            </a:r>
          </a:p>
        </p:txBody>
      </p:sp>
      <p:sp>
        <p:nvSpPr>
          <p:cNvPr id="216" name="Shape 216"/>
          <p:cNvSpPr txBox="1"/>
          <p:nvPr/>
        </p:nvSpPr>
        <p:spPr>
          <a:xfrm rot="385158">
            <a:off x="2484497" y="812166"/>
            <a:ext cx="4175177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cipher suite list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071225" y="1864725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ServerHello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2200050" y="2263125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 rot="-436938">
            <a:off x="2807933" y="1988971"/>
            <a:ext cx="4174876" cy="61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one cipher suite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071225" y="2517450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</a:p>
        </p:txBody>
      </p:sp>
      <p:cxnSp>
        <p:nvCxnSpPr>
          <p:cNvPr id="221" name="Shape 221"/>
          <p:cNvCxnSpPr/>
          <p:nvPr/>
        </p:nvCxnSpPr>
        <p:spPr>
          <a:xfrm flipH="1">
            <a:off x="2189850" y="28949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 rot="-450154">
            <a:off x="2703588" y="2680596"/>
            <a:ext cx="4009323" cy="612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public key certificate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hape 227"/>
          <p:cNvCxnSpPr/>
          <p:nvPr/>
        </p:nvCxnSpPr>
        <p:spPr>
          <a:xfrm>
            <a:off x="2173500" y="10908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0" y="796300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ClientHello</a:t>
            </a:r>
          </a:p>
        </p:txBody>
      </p:sp>
      <p:sp>
        <p:nvSpPr>
          <p:cNvPr id="229" name="Shape 229"/>
          <p:cNvSpPr txBox="1"/>
          <p:nvPr/>
        </p:nvSpPr>
        <p:spPr>
          <a:xfrm rot="385158">
            <a:off x="2484497" y="812166"/>
            <a:ext cx="4175177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cipher suite list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071225" y="1864725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ServerHello</a:t>
            </a:r>
          </a:p>
        </p:txBody>
      </p:sp>
      <p:cxnSp>
        <p:nvCxnSpPr>
          <p:cNvPr id="231" name="Shape 231"/>
          <p:cNvCxnSpPr/>
          <p:nvPr/>
        </p:nvCxnSpPr>
        <p:spPr>
          <a:xfrm flipH="1">
            <a:off x="2200050" y="2263125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2" name="Shape 232"/>
          <p:cNvSpPr txBox="1"/>
          <p:nvPr/>
        </p:nvSpPr>
        <p:spPr>
          <a:xfrm rot="-436938">
            <a:off x="2807933" y="1988971"/>
            <a:ext cx="4174876" cy="61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one cipher suite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071225" y="2517450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</a:p>
        </p:txBody>
      </p:sp>
      <p:cxnSp>
        <p:nvCxnSpPr>
          <p:cNvPr id="234" name="Shape 234"/>
          <p:cNvCxnSpPr/>
          <p:nvPr/>
        </p:nvCxnSpPr>
        <p:spPr>
          <a:xfrm flipH="1">
            <a:off x="2189850" y="28949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 rot="-450154">
            <a:off x="2703588" y="2680596"/>
            <a:ext cx="4009323" cy="612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public key certificate</a:t>
            </a:r>
          </a:p>
        </p:txBody>
      </p:sp>
      <p:cxnSp>
        <p:nvCxnSpPr>
          <p:cNvPr id="236" name="Shape 236"/>
          <p:cNvCxnSpPr/>
          <p:nvPr/>
        </p:nvCxnSpPr>
        <p:spPr>
          <a:xfrm flipH="1">
            <a:off x="2200050" y="35168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x="7071225" y="3170175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ServerHelloDone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0" y="4879475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ClientKeyExchange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2173575" y="52045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 rot="385174">
            <a:off x="2761203" y="4929210"/>
            <a:ext cx="3850342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rsa_public_key_encrypt(x)</a:t>
            </a:r>
          </a:p>
        </p:txBody>
      </p:sp>
      <p:cxnSp>
        <p:nvCxnSpPr>
          <p:cNvPr id="245" name="Shape 245"/>
          <p:cNvCxnSpPr/>
          <p:nvPr/>
        </p:nvCxnSpPr>
        <p:spPr>
          <a:xfrm>
            <a:off x="2173500" y="10908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0" y="796300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ClientHello</a:t>
            </a:r>
          </a:p>
        </p:txBody>
      </p:sp>
      <p:sp>
        <p:nvSpPr>
          <p:cNvPr id="247" name="Shape 247"/>
          <p:cNvSpPr txBox="1"/>
          <p:nvPr/>
        </p:nvSpPr>
        <p:spPr>
          <a:xfrm rot="385158">
            <a:off x="2484497" y="812166"/>
            <a:ext cx="4175177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cipher suite list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071225" y="1864725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ServerHello</a:t>
            </a:r>
          </a:p>
        </p:txBody>
      </p:sp>
      <p:cxnSp>
        <p:nvCxnSpPr>
          <p:cNvPr id="249" name="Shape 249"/>
          <p:cNvCxnSpPr/>
          <p:nvPr/>
        </p:nvCxnSpPr>
        <p:spPr>
          <a:xfrm flipH="1">
            <a:off x="2200050" y="2263125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0" name="Shape 250"/>
          <p:cNvSpPr txBox="1"/>
          <p:nvPr/>
        </p:nvSpPr>
        <p:spPr>
          <a:xfrm rot="-436938">
            <a:off x="2807933" y="1988971"/>
            <a:ext cx="4174876" cy="612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nonce r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+  one cipher suite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071225" y="2517450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</a:p>
        </p:txBody>
      </p:sp>
      <p:cxnSp>
        <p:nvCxnSpPr>
          <p:cNvPr id="252" name="Shape 252"/>
          <p:cNvCxnSpPr/>
          <p:nvPr/>
        </p:nvCxnSpPr>
        <p:spPr>
          <a:xfrm flipH="1">
            <a:off x="2189850" y="28949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3" name="Shape 253"/>
          <p:cNvSpPr txBox="1"/>
          <p:nvPr/>
        </p:nvSpPr>
        <p:spPr>
          <a:xfrm rot="-450154">
            <a:off x="2703588" y="2680596"/>
            <a:ext cx="4009323" cy="612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public key certificate</a:t>
            </a:r>
          </a:p>
        </p:txBody>
      </p:sp>
      <p:cxnSp>
        <p:nvCxnSpPr>
          <p:cNvPr id="254" name="Shape 254"/>
          <p:cNvCxnSpPr/>
          <p:nvPr/>
        </p:nvCxnSpPr>
        <p:spPr>
          <a:xfrm flipH="1">
            <a:off x="2200050" y="35168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7071225" y="3170175"/>
            <a:ext cx="20727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ServerHelloDone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我是誰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吳忠憲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台大快速密碼學實驗室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 &lt;at&gt; jong.sh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 rot="1415">
            <a:off x="329175" y="2645950"/>
            <a:ext cx="729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</a:p>
        </p:txBody>
      </p:sp>
      <p:cxnSp>
        <p:nvCxnSpPr>
          <p:cNvPr id="261" name="Shape 261"/>
          <p:cNvCxnSpPr/>
          <p:nvPr/>
        </p:nvCxnSpPr>
        <p:spPr>
          <a:xfrm>
            <a:off x="1295400" y="3024550"/>
            <a:ext cx="18747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2" name="Shape 262"/>
          <p:cNvSpPr txBox="1"/>
          <p:nvPr/>
        </p:nvSpPr>
        <p:spPr>
          <a:xfrm rot="1308">
            <a:off x="-83375" y="3302600"/>
            <a:ext cx="1577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premaster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secret</a:t>
            </a:r>
          </a:p>
        </p:txBody>
      </p:sp>
      <p:sp>
        <p:nvSpPr>
          <p:cNvPr id="263" name="Shape 263"/>
          <p:cNvSpPr txBox="1"/>
          <p:nvPr/>
        </p:nvSpPr>
        <p:spPr>
          <a:xfrm rot="1232">
            <a:off x="3244949" y="2607125"/>
            <a:ext cx="16749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48-byte</a:t>
            </a:r>
            <a:b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master secret</a:t>
            </a:r>
          </a:p>
        </p:txBody>
      </p:sp>
      <p:sp>
        <p:nvSpPr>
          <p:cNvPr id="264" name="Shape 264"/>
          <p:cNvSpPr txBox="1"/>
          <p:nvPr/>
        </p:nvSpPr>
        <p:spPr>
          <a:xfrm rot="1301">
            <a:off x="1761223" y="2563275"/>
            <a:ext cx="792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r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</p:txBody>
      </p:sp>
      <p:sp>
        <p:nvSpPr>
          <p:cNvPr id="265" name="Shape 265"/>
          <p:cNvSpPr txBox="1"/>
          <p:nvPr/>
        </p:nvSpPr>
        <p:spPr>
          <a:xfrm rot="1415">
            <a:off x="1779849" y="3024700"/>
            <a:ext cx="729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PRF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4855250" y="3024550"/>
            <a:ext cx="18747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7" name="Shape 267"/>
          <p:cNvSpPr txBox="1"/>
          <p:nvPr/>
        </p:nvSpPr>
        <p:spPr>
          <a:xfrm rot="1301">
            <a:off x="5321073" y="2563275"/>
            <a:ext cx="792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r</a:t>
            </a:r>
            <a:r>
              <a:rPr baseline="-25000" lang="en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</p:txBody>
      </p:sp>
      <p:sp>
        <p:nvSpPr>
          <p:cNvPr id="268" name="Shape 268"/>
          <p:cNvSpPr txBox="1"/>
          <p:nvPr/>
        </p:nvSpPr>
        <p:spPr>
          <a:xfrm rot="1415">
            <a:off x="5339699" y="3024700"/>
            <a:ext cx="729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PRF</a:t>
            </a:r>
          </a:p>
        </p:txBody>
      </p:sp>
      <p:sp>
        <p:nvSpPr>
          <p:cNvPr id="269" name="Shape 269"/>
          <p:cNvSpPr txBox="1"/>
          <p:nvPr/>
        </p:nvSpPr>
        <p:spPr>
          <a:xfrm rot="882">
            <a:off x="6715674" y="1787550"/>
            <a:ext cx="2337600" cy="24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client  write MAC 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server write MAC 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client  write 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server write key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client  write IV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server write IV</a:t>
            </a:r>
          </a:p>
        </p:txBody>
      </p:sp>
      <p:sp>
        <p:nvSpPr>
          <p:cNvPr id="270" name="Shape 270"/>
          <p:cNvSpPr txBox="1"/>
          <p:nvPr/>
        </p:nvSpPr>
        <p:spPr>
          <a:xfrm rot="415">
            <a:off x="6568974" y="4261800"/>
            <a:ext cx="2484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(lengths depending on the selected cipher suite)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0" y="-13150"/>
            <a:ext cx="2165400" cy="5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ChangeCipherSpec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2163300" y="2689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0" y="623775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</a:t>
            </a:r>
          </a:p>
        </p:txBody>
      </p:sp>
      <p:cxnSp>
        <p:nvCxnSpPr>
          <p:cNvPr id="278" name="Shape 278"/>
          <p:cNvCxnSpPr/>
          <p:nvPr/>
        </p:nvCxnSpPr>
        <p:spPr>
          <a:xfrm>
            <a:off x="2163300" y="8785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 txBox="1"/>
          <p:nvPr/>
        </p:nvSpPr>
        <p:spPr>
          <a:xfrm rot="385099">
            <a:off x="2101040" y="634460"/>
            <a:ext cx="4980919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MAC(all previous handshake messages)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0" y="-13150"/>
            <a:ext cx="2165400" cy="5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ChangeCipherSpec</a:t>
            </a:r>
          </a:p>
        </p:txBody>
      </p:sp>
      <p:cxnSp>
        <p:nvCxnSpPr>
          <p:cNvPr id="285" name="Shape 285"/>
          <p:cNvCxnSpPr/>
          <p:nvPr/>
        </p:nvCxnSpPr>
        <p:spPr>
          <a:xfrm>
            <a:off x="2163300" y="2689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6" name="Shape 286"/>
          <p:cNvSpPr txBox="1"/>
          <p:nvPr/>
        </p:nvSpPr>
        <p:spPr>
          <a:xfrm>
            <a:off x="0" y="623775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2163300" y="8785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8" name="Shape 288"/>
          <p:cNvSpPr txBox="1"/>
          <p:nvPr/>
        </p:nvSpPr>
        <p:spPr>
          <a:xfrm rot="385099">
            <a:off x="2101040" y="634460"/>
            <a:ext cx="4980919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MAC(all previous handshake messages)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978600" y="2091700"/>
            <a:ext cx="2165400" cy="5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ChangeCipherSpec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978600" y="2754500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</a:t>
            </a:r>
          </a:p>
        </p:txBody>
      </p:sp>
      <p:cxnSp>
        <p:nvCxnSpPr>
          <p:cNvPr id="291" name="Shape 291"/>
          <p:cNvCxnSpPr/>
          <p:nvPr/>
        </p:nvCxnSpPr>
        <p:spPr>
          <a:xfrm flipH="1">
            <a:off x="2200050" y="24321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/>
          <p:nvPr/>
        </p:nvCxnSpPr>
        <p:spPr>
          <a:xfrm flipH="1">
            <a:off x="2200050" y="31179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 rot="-463650">
            <a:off x="2258234" y="2898789"/>
            <a:ext cx="4787980" cy="612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MAC(all previous handshake messages)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0" y="-13150"/>
            <a:ext cx="2165400" cy="5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ChangeCipherSpec</a:t>
            </a:r>
          </a:p>
        </p:txBody>
      </p:sp>
      <p:cxnSp>
        <p:nvCxnSpPr>
          <p:cNvPr id="299" name="Shape 299"/>
          <p:cNvCxnSpPr/>
          <p:nvPr/>
        </p:nvCxnSpPr>
        <p:spPr>
          <a:xfrm>
            <a:off x="2163300" y="2689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0" name="Shape 300"/>
          <p:cNvSpPr txBox="1"/>
          <p:nvPr/>
        </p:nvSpPr>
        <p:spPr>
          <a:xfrm>
            <a:off x="0" y="623775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2163300" y="878525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2" name="Shape 302"/>
          <p:cNvSpPr txBox="1"/>
          <p:nvPr/>
        </p:nvSpPr>
        <p:spPr>
          <a:xfrm rot="385099">
            <a:off x="2101040" y="634460"/>
            <a:ext cx="4980919" cy="612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MAC(all previous handshake messages)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978600" y="2091700"/>
            <a:ext cx="2165400" cy="550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ChangeCipherSpec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978600" y="2754500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</a:t>
            </a:r>
          </a:p>
        </p:txBody>
      </p:sp>
      <p:cxnSp>
        <p:nvCxnSpPr>
          <p:cNvPr id="305" name="Shape 305"/>
          <p:cNvCxnSpPr/>
          <p:nvPr/>
        </p:nvCxnSpPr>
        <p:spPr>
          <a:xfrm flipH="1">
            <a:off x="2200050" y="24321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6" name="Shape 306"/>
          <p:cNvCxnSpPr/>
          <p:nvPr/>
        </p:nvCxnSpPr>
        <p:spPr>
          <a:xfrm flipH="1">
            <a:off x="2200050" y="3117950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7" name="Shape 307"/>
          <p:cNvSpPr txBox="1"/>
          <p:nvPr/>
        </p:nvSpPr>
        <p:spPr>
          <a:xfrm rot="-463650">
            <a:off x="2258234" y="2898789"/>
            <a:ext cx="4787980" cy="612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MAC(all previous handshake messages)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0" y="4442425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ApplicationData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2163300" y="4737400"/>
            <a:ext cx="4797000" cy="55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" name="Shape 310"/>
          <p:cNvSpPr txBox="1"/>
          <p:nvPr/>
        </p:nvSpPr>
        <p:spPr>
          <a:xfrm>
            <a:off x="6978600" y="5795325"/>
            <a:ext cx="2165400" cy="55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ApplicationData</a:t>
            </a:r>
          </a:p>
        </p:txBody>
      </p:sp>
      <p:cxnSp>
        <p:nvCxnSpPr>
          <p:cNvPr id="311" name="Shape 311"/>
          <p:cNvCxnSpPr/>
          <p:nvPr/>
        </p:nvCxnSpPr>
        <p:spPr>
          <a:xfrm flipH="1">
            <a:off x="2200050" y="6114275"/>
            <a:ext cx="4743900" cy="621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如果伺服器的 RSA 密鑰被偷了會怎樣？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Forward Secrecy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https://en.wikipedia.org/wiki/Forward_secrecy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破解沒有 Forward Secrecy 的 TLS 連線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可以用 Python 3 (latest release: 3.5.1)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也可以用任何其他你喜歡的程式語言</a:t>
            </a:r>
          </a:p>
          <a:p>
            <a:pPr indent="-228600" lvl="0" marL="45720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jong.sh/tlsfcu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大綱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密碼學工具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TLS 簡介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TLS handshake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TLS cipher suites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Forward secrecy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Homework preview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大綱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密碼學工具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TLS 簡介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TLS handshake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TLS cipher suites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Forward secrecy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Homework preview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Python programming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TLS records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Decoding TLS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More info on TLS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密碼學工具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Authenticated Encryption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Public Key Encryption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Public Key Digital Signature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Authenticated Key Exchange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Public Key Infrastructure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電腦網路通訊之威脅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阻斷服務攻擊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針對系統漏洞進行利用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釣魚攻擊、社交工程攻擊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電腦網路通訊之威脅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如果有個敵人「想知道」或者「想竄改」你的筆電與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www.google.com</a:t>
            </a:r>
            <a:r>
              <a:rPr lang="en"/>
              <a:t> 之間的通訊內容，他可以怎麼辦？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電腦網路通訊之威脅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如果有個敵人「想知道」或者「想竄改」你的筆電與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www.google.com</a:t>
            </a:r>
            <a:r>
              <a:rPr lang="en"/>
              <a:t> 之間的通訊內容，他可以怎麼辦？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試圖攻進你的筆電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試圖攻進 Google 的主機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試圖執行「中間人」 </a:t>
            </a:r>
            <a:r>
              <a:rPr lang="en">
                <a:solidFill>
                  <a:schemeClr val="dk1"/>
                </a:solidFill>
              </a:rPr>
              <a:t>(man-in-the-middle) </a:t>
            </a:r>
            <a:r>
              <a:rPr lang="en"/>
              <a:t>攻擊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