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6" r:id="rId4"/>
    <p:sldId id="277" r:id="rId5"/>
    <p:sldId id="278" r:id="rId6"/>
    <p:sldId id="279" r:id="rId7"/>
    <p:sldId id="283" r:id="rId8"/>
    <p:sldId id="280" r:id="rId9"/>
    <p:sldId id="281" r:id="rId10"/>
    <p:sldId id="284" r:id="rId11"/>
    <p:sldId id="270" r:id="rId12"/>
    <p:sldId id="286" r:id="rId13"/>
    <p:sldId id="287" r:id="rId14"/>
    <p:sldId id="289" r:id="rId15"/>
    <p:sldId id="288" r:id="rId16"/>
    <p:sldId id="290" r:id="rId17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>
        <p:scale>
          <a:sx n="120" d="100"/>
          <a:sy n="120" d="100"/>
        </p:scale>
        <p:origin x="120" y="-21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96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5D827C-F71B-4FAA-84BC-917529DF4329}" type="datetime1">
              <a:rPr lang="fr-FR" smtClean="0"/>
              <a:t>15/09/2020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84F1A2-98F1-4AAD-8956-BAF80D48A1C7}" type="datetime1">
              <a:rPr lang="fr-FR" noProof="0" smtClean="0"/>
              <a:t>15/09/2020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69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7383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61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3991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0894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2801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6956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085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995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54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9549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496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40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90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329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923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6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9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e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1D981B-D3A3-497E-BC67-191FCCDBE316}" type="datetime1">
              <a:rPr lang="fr-FR" noProof="0" smtClean="0"/>
              <a:t>15/09/2020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8589C-3B69-4935-B412-7B0893506FA8}" type="datetime1">
              <a:rPr lang="fr-FR" noProof="0" smtClean="0"/>
              <a:t>15/09/2020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D586A4-430F-4797-A59B-7C92688517EB}" type="datetime1">
              <a:rPr lang="fr-FR" noProof="0" smtClean="0"/>
              <a:t>15/09/2020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5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7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558B3-B282-4951-A9AE-B135DA109921}" type="datetime1">
              <a:rPr lang="fr-FR" noProof="0" smtClean="0"/>
              <a:t>15/09/2020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8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4C14F0-23A2-43FA-A599-72FEEB0EE877}" type="datetime1">
              <a:rPr lang="fr-FR" noProof="0" smtClean="0"/>
              <a:t>15/09/2020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0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e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1C083-4B34-4C24-91E0-F3160739F774}" type="datetime1">
              <a:rPr lang="fr-FR" noProof="0" smtClean="0"/>
              <a:t>15/09/2020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5" name="Espace réservé du conten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6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8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9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C6A80-430B-4DC5-BEA8-630C4F41A40E}" type="datetime1">
              <a:rPr lang="fr-FR" noProof="0" smtClean="0"/>
              <a:t>15/09/2020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0C5EC-C51F-4B37-BDAD-16058E18944C}" type="datetime1">
              <a:rPr lang="fr-FR" noProof="0" smtClean="0"/>
              <a:t>15/09/2020</a:t>
            </a:fld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grpSp>
        <p:nvGrpSpPr>
          <p:cNvPr id="615" name="cadre" descr="Graphique de boîte de dialogu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68249-7BF8-4D2A-A3F5-744482FD3EED}" type="datetime1">
              <a:rPr lang="fr-FR" noProof="0" smtClean="0"/>
              <a:t>15/09/2020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614" name="cadre" descr="Graphique de boîte de dialogu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e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e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e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e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D6296-26BA-4900-81FF-35012AFF5636}" type="datetime1">
              <a:rPr lang="fr-FR" noProof="0" smtClean="0"/>
              <a:t>15/09/2020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C5566FB-92D9-46E9-95A3-CDDB8CB94D13}" type="datetime1">
              <a:rPr lang="fr-FR" noProof="0" smtClean="0"/>
              <a:t>15/09/2020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674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id.net/specs/openid-connect-core-1_0.html" TargetMode="External"/><Relationship Id="rId4" Type="http://schemas.openxmlformats.org/officeDocument/2006/relationships/hyperlink" Target="https://tools.ietf.org/html/rfc7519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4mpy/openid-meetu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github.com/ch4mpy/spring-addons/tree/master/spring-security-oauth2-test-webmvc-addons/src/test/java/com/c4_soft/springaddons/samples/webmv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ch4mpy/openid-meetup" TargetMode="External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stackoverflow.com/a/62842393/619830" TargetMode="External"/><Relationship Id="rId4" Type="http://schemas.openxmlformats.org/officeDocument/2006/relationships/hyperlink" Target="https://github.com/damienbod/angular-auth-oidc-client" TargetMode="External"/><Relationship Id="rId9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63874376/619830" TargetMode="External"/><Relationship Id="rId7" Type="http://schemas.openxmlformats.org/officeDocument/2006/relationships/hyperlink" Target="http://www.freepik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4mpy/openid-meetup" TargetMode="External"/><Relationship Id="rId5" Type="http://schemas.openxmlformats.org/officeDocument/2006/relationships/hyperlink" Target="https://github.com/damienbod/angular-auth-oidc-client" TargetMode="External"/><Relationship Id="rId4" Type="http://schemas.openxmlformats.org/officeDocument/2006/relationships/hyperlink" Target="https://stackoverflow.com/a/62842393/61983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OpenID</a:t>
            </a:r>
            <a:r>
              <a:rPr lang="fr-FR" dirty="0"/>
              <a:t> Full-stack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Jérôme Wacongne pour Tahiti-</a:t>
            </a:r>
            <a:r>
              <a:rPr lang="fr-FR" dirty="0" err="1"/>
              <a:t>Devops</a:t>
            </a:r>
            <a:endParaRPr lang="fr-FR" dirty="0"/>
          </a:p>
        </p:txBody>
      </p:sp>
      <p:pic>
        <p:nvPicPr>
          <p:cNvPr id="5" name="Picture 2" descr="Keycloak">
            <a:extLst>
              <a:ext uri="{FF2B5EF4-FFF2-40B4-BE49-F238E27FC236}">
                <a16:creationId xmlns:a16="http://schemas.microsoft.com/office/drawing/2014/main" id="{A5FEEC16-C699-4E4E-8466-D8A32B6867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368"/>
          <a:stretch>
            <a:fillRect/>
          </a:stretch>
        </p:blipFill>
        <p:spPr>
          <a:xfrm>
            <a:off x="2205980" y="1334354"/>
            <a:ext cx="2289328" cy="550130"/>
          </a:xfrm>
          <a:prstGeom prst="rect">
            <a:avLst/>
          </a:prstGeom>
          <a:noFill/>
        </p:spPr>
      </p:pic>
      <p:pic>
        <p:nvPicPr>
          <p:cNvPr id="7" name="Graphique 11">
            <a:extLst>
              <a:ext uri="{FF2B5EF4-FFF2-40B4-BE49-F238E27FC236}">
                <a16:creationId xmlns:a16="http://schemas.microsoft.com/office/drawing/2014/main" id="{1A70D155-7739-4DA0-80E1-80071CBE1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0516" y="1334354"/>
            <a:ext cx="2164781" cy="555512"/>
          </a:xfrm>
          <a:prstGeom prst="rect">
            <a:avLst/>
          </a:prstGeom>
          <a:noFill/>
        </p:spPr>
      </p:pic>
      <p:pic>
        <p:nvPicPr>
          <p:cNvPr id="9" name="Graphique 13">
            <a:extLst>
              <a:ext uri="{FF2B5EF4-FFF2-40B4-BE49-F238E27FC236}">
                <a16:creationId xmlns:a16="http://schemas.microsoft.com/office/drawing/2014/main" id="{DDB86F6F-DBF9-4632-9917-6D97A9B885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0644" y="2492896"/>
            <a:ext cx="1838800" cy="619962"/>
          </a:xfrm>
          <a:prstGeom prst="rect">
            <a:avLst/>
          </a:prstGeom>
          <a:noFill/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9FCCCF76-E503-4C26-8E6E-29C0D70904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4452" y="2307342"/>
            <a:ext cx="805516" cy="80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Authorization</a:t>
            </a:r>
            <a:r>
              <a:rPr lang="fr-FR" dirty="0"/>
              <a:t>-server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fr-FR" dirty="0"/>
              <a:t>Création de compte admin sur http://[hostname]:8080/</a:t>
            </a:r>
          </a:p>
          <a:p>
            <a:pPr rtl="0"/>
            <a:r>
              <a:rPr lang="fr-FR" dirty="0"/>
              <a:t>Création d’un client « </a:t>
            </a:r>
            <a:r>
              <a:rPr lang="fr-FR" dirty="0" err="1"/>
              <a:t>tahiti-devops</a:t>
            </a:r>
            <a:r>
              <a:rPr lang="fr-FR" dirty="0"/>
              <a:t> »</a:t>
            </a:r>
          </a:p>
          <a:p>
            <a:pPr lvl="1"/>
            <a:r>
              <a:rPr lang="fr-FR" dirty="0" err="1"/>
              <a:t>Valid</a:t>
            </a:r>
            <a:r>
              <a:rPr lang="fr-FR" dirty="0"/>
              <a:t> </a:t>
            </a:r>
            <a:r>
              <a:rPr lang="fr-FR" dirty="0" err="1"/>
              <a:t>redirect</a:t>
            </a:r>
            <a:r>
              <a:rPr lang="fr-FR" dirty="0"/>
              <a:t> </a:t>
            </a:r>
            <a:r>
              <a:rPr lang="fr-FR" dirty="0" err="1"/>
              <a:t>URIs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com.c4-soft://</a:t>
            </a:r>
            <a:r>
              <a:rPr lang="fr-FR" dirty="0" err="1"/>
              <a:t>device</a:t>
            </a:r>
            <a:r>
              <a:rPr lang="fr-FR" dirty="0"/>
              <a:t>/</a:t>
            </a:r>
            <a:r>
              <a:rPr lang="fr-FR" dirty="0" err="1"/>
              <a:t>ionic</a:t>
            </a:r>
            <a:r>
              <a:rPr lang="fr-FR" dirty="0"/>
              <a:t>-bar</a:t>
            </a:r>
          </a:p>
          <a:p>
            <a:pPr lvl="2"/>
            <a:r>
              <a:rPr lang="fr-FR" dirty="0"/>
              <a:t>https://[hostname]:8100/ionic-bar</a:t>
            </a:r>
          </a:p>
          <a:p>
            <a:pPr lvl="2"/>
            <a:r>
              <a:rPr lang="fr-FR" dirty="0"/>
              <a:t>https://[hostname]:4200/ionic-bar</a:t>
            </a:r>
          </a:p>
          <a:p>
            <a:pPr lvl="1"/>
            <a:r>
              <a:rPr lang="fr-FR" dirty="0"/>
              <a:t>Web </a:t>
            </a:r>
            <a:r>
              <a:rPr lang="fr-FR" dirty="0" err="1"/>
              <a:t>origins</a:t>
            </a:r>
            <a:r>
              <a:rPr lang="fr-FR" dirty="0"/>
              <a:t> (CORS)</a:t>
            </a:r>
          </a:p>
          <a:p>
            <a:pPr lvl="2"/>
            <a:r>
              <a:rPr lang="fr-FR" dirty="0"/>
              <a:t>http://localhost</a:t>
            </a:r>
          </a:p>
          <a:p>
            <a:pPr lvl="2"/>
            <a:r>
              <a:rPr lang="fr-FR" dirty="0"/>
              <a:t>https://[hostname]:8100</a:t>
            </a:r>
          </a:p>
          <a:p>
            <a:pPr lvl="2"/>
            <a:r>
              <a:rPr lang="fr-FR" dirty="0"/>
              <a:t>https://[hostname]:4200</a:t>
            </a:r>
          </a:p>
          <a:p>
            <a:pPr lvl="1"/>
            <a:r>
              <a:rPr lang="fr-FR" dirty="0"/>
              <a:t>Création de rôles spécifiques au client</a:t>
            </a:r>
          </a:p>
          <a:p>
            <a:pPr lvl="1"/>
            <a:r>
              <a:rPr lang="fr-FR" dirty="0"/>
              <a:t>Mapper « User Client </a:t>
            </a:r>
            <a:r>
              <a:rPr lang="fr-FR" dirty="0" err="1"/>
              <a:t>Role</a:t>
            </a:r>
            <a:r>
              <a:rPr lang="fr-FR" dirty="0"/>
              <a:t> »</a:t>
            </a:r>
          </a:p>
          <a:p>
            <a:pPr rtl="0"/>
            <a:r>
              <a:rPr lang="fr-FR" dirty="0"/>
              <a:t>Création d’un utilisateur et de son mot de passe puis affectation des rôles pour le client</a:t>
            </a:r>
          </a:p>
        </p:txBody>
      </p:sp>
      <p:pic>
        <p:nvPicPr>
          <p:cNvPr id="2" name="Picture 2" descr="Keycloak">
            <a:extLst>
              <a:ext uri="{FF2B5EF4-FFF2-40B4-BE49-F238E27FC236}">
                <a16:creationId xmlns:a16="http://schemas.microsoft.com/office/drawing/2014/main" id="{20A58ABB-7E2F-45F0-98B0-CDA1AF0FC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28" y="495171"/>
            <a:ext cx="3568656" cy="8029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823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Authentification avec un client REST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21804" y="1904999"/>
            <a:ext cx="6480720" cy="426720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Paramètres de requête</a:t>
            </a:r>
          </a:p>
          <a:p>
            <a:pPr lvl="1"/>
            <a:r>
              <a:rPr lang="fr-FR" dirty="0"/>
              <a:t>Callback URL : https://[hostname]:8100/ionic-bar</a:t>
            </a:r>
          </a:p>
          <a:p>
            <a:pPr lvl="1"/>
            <a:r>
              <a:rPr lang="fr-FR" dirty="0" err="1"/>
              <a:t>Auth</a:t>
            </a:r>
            <a:r>
              <a:rPr lang="fr-FR" dirty="0"/>
              <a:t> URL : https://[hostname]:8443/auth/realms/master/protocol/openid-connect/auth</a:t>
            </a:r>
          </a:p>
          <a:p>
            <a:pPr lvl="1"/>
            <a:r>
              <a:rPr lang="fr-FR" dirty="0"/>
              <a:t>Access </a:t>
            </a:r>
            <a:r>
              <a:rPr lang="fr-FR" dirty="0" err="1"/>
              <a:t>Token</a:t>
            </a:r>
            <a:r>
              <a:rPr lang="fr-FR" dirty="0"/>
              <a:t> URL : https://[hostname]:8443/auth/realms/master/protocol/openid-connect/token</a:t>
            </a:r>
          </a:p>
          <a:p>
            <a:pPr lvl="1"/>
            <a:r>
              <a:rPr lang="fr-FR" dirty="0"/>
              <a:t>Client ID : </a:t>
            </a:r>
            <a:r>
              <a:rPr lang="fr-FR" dirty="0" err="1"/>
              <a:t>tahiti-devops</a:t>
            </a:r>
            <a:endParaRPr lang="fr-FR" dirty="0"/>
          </a:p>
          <a:p>
            <a:pPr lvl="1"/>
            <a:r>
              <a:rPr lang="fr-FR" dirty="0"/>
              <a:t>Scope : </a:t>
            </a:r>
            <a:r>
              <a:rPr lang="fr-FR" dirty="0" err="1"/>
              <a:t>openid</a:t>
            </a:r>
            <a:r>
              <a:rPr lang="fr-FR" dirty="0"/>
              <a:t> email </a:t>
            </a:r>
            <a:r>
              <a:rPr lang="fr-FR" dirty="0" err="1"/>
              <a:t>roles</a:t>
            </a:r>
            <a:endParaRPr lang="fr-FR" dirty="0"/>
          </a:p>
          <a:p>
            <a:r>
              <a:rPr lang="fr-FR" dirty="0"/>
              <a:t>Test</a:t>
            </a:r>
          </a:p>
          <a:p>
            <a:pPr lvl="1"/>
            <a:r>
              <a:rPr lang="fr-FR" dirty="0">
                <a:hlinkClick r:id="rId3"/>
              </a:rPr>
              <a:t>https://jwt.io</a:t>
            </a:r>
            <a:endParaRPr lang="fr-FR" dirty="0"/>
          </a:p>
          <a:p>
            <a:pPr rtl="0"/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EF60568-603F-429D-B395-A2EBBC2057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35" t="26286" r="33236" b="5765"/>
          <a:stretch/>
        </p:blipFill>
        <p:spPr>
          <a:xfrm>
            <a:off x="7462564" y="1939186"/>
            <a:ext cx="4206917" cy="41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7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Claims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OAuth2 / JWT</a:t>
            </a:r>
          </a:p>
          <a:p>
            <a:pPr lvl="1"/>
            <a:r>
              <a:rPr lang="en-US" dirty="0">
                <a:hlinkClick r:id="rId3"/>
              </a:rPr>
              <a:t>https://tools.ietf.org/html/rfc6749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https://tools.ietf.org/html/rfc7519</a:t>
            </a:r>
            <a:endParaRPr lang="en-US" dirty="0"/>
          </a:p>
          <a:p>
            <a:pPr rtl="0"/>
            <a:r>
              <a:rPr lang="en-US" dirty="0" err="1"/>
              <a:t>OpenId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hlinkClick r:id="rId5"/>
              </a:rPr>
              <a:t>https://openid.net/specs/openid-connect-core-1_0.html</a:t>
            </a:r>
            <a:endParaRPr lang="en-US" dirty="0"/>
          </a:p>
          <a:p>
            <a:pPr rtl="0"/>
            <a:r>
              <a:rPr lang="en-US" dirty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40625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Resource-server : API REST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2000" dirty="0"/>
              <a:t>Projet bar-api sur le </a:t>
            </a:r>
            <a:r>
              <a:rPr lang="fr-FR" sz="2000" dirty="0">
                <a:hlinkClick r:id="rId3"/>
              </a:rPr>
              <a:t>repo du </a:t>
            </a:r>
            <a:r>
              <a:rPr lang="fr-FR" sz="2000" dirty="0" err="1">
                <a:hlinkClick r:id="rId3"/>
              </a:rPr>
              <a:t>meetup</a:t>
            </a:r>
            <a:endParaRPr lang="fr-FR" sz="2000" dirty="0"/>
          </a:p>
          <a:p>
            <a:pPr>
              <a:lnSpc>
                <a:spcPct val="90000"/>
              </a:lnSpc>
            </a:pPr>
            <a:r>
              <a:rPr lang="fr-FR" sz="2000" dirty="0"/>
              <a:t>Choix d’une implémentation de l’interface « </a:t>
            </a:r>
            <a:r>
              <a:rPr lang="fr-FR" sz="2000" dirty="0" err="1"/>
              <a:t>Authentication</a:t>
            </a:r>
            <a:r>
              <a:rPr lang="fr-FR" sz="2000" dirty="0"/>
              <a:t> »</a:t>
            </a:r>
          </a:p>
          <a:p>
            <a:pPr lvl="1">
              <a:lnSpc>
                <a:spcPct val="90000"/>
              </a:lnSpc>
            </a:pPr>
            <a:r>
              <a:rPr lang="fr-FR" sz="1800" dirty="0" err="1"/>
              <a:t>JwtAuthenticationToken</a:t>
            </a:r>
            <a:endParaRPr lang="fr-FR" sz="1800" dirty="0"/>
          </a:p>
          <a:p>
            <a:pPr lvl="1">
              <a:lnSpc>
                <a:spcPct val="90000"/>
              </a:lnSpc>
            </a:pPr>
            <a:r>
              <a:rPr lang="fr-FR" sz="1800" dirty="0" err="1"/>
              <a:t>KeycloakAuthenticationToken</a:t>
            </a:r>
            <a:endParaRPr lang="fr-FR" sz="1800" dirty="0"/>
          </a:p>
          <a:p>
            <a:pPr lvl="1">
              <a:lnSpc>
                <a:spcPct val="90000"/>
              </a:lnSpc>
            </a:pPr>
            <a:r>
              <a:rPr lang="fr-FR" sz="1800" dirty="0" err="1"/>
              <a:t>OidcIdAuthenticationToken</a:t>
            </a:r>
            <a:endParaRPr lang="fr-FR" sz="1800" dirty="0"/>
          </a:p>
          <a:p>
            <a:pPr>
              <a:lnSpc>
                <a:spcPct val="90000"/>
              </a:lnSpc>
            </a:pPr>
            <a:r>
              <a:rPr lang="fr-FR" sz="2000" dirty="0" err="1"/>
              <a:t>WebSecurityConfig</a:t>
            </a:r>
            <a:r>
              <a:rPr lang="fr-FR" sz="2000" dirty="0"/>
              <a:t> (</a:t>
            </a:r>
            <a:r>
              <a:rPr lang="fr-FR" sz="2000" dirty="0">
                <a:hlinkClick r:id="rId4"/>
              </a:rPr>
              <a:t>exemples</a:t>
            </a:r>
            <a:r>
              <a:rPr lang="fr-FR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fr-FR" sz="1800" dirty="0"/>
              <a:t>Construction de l’</a:t>
            </a:r>
            <a:r>
              <a:rPr lang="fr-FR" sz="1800" dirty="0" err="1"/>
              <a:t>Authentication</a:t>
            </a:r>
            <a:r>
              <a:rPr lang="fr-FR" sz="1800" dirty="0"/>
              <a:t> à partir du JWT </a:t>
            </a:r>
            <a:r>
              <a:rPr lang="fr-FR" sz="1800" dirty="0" err="1"/>
              <a:t>openID</a:t>
            </a:r>
            <a:endParaRPr lang="fr-FR" sz="1800" dirty="0"/>
          </a:p>
          <a:p>
            <a:pPr lvl="1">
              <a:lnSpc>
                <a:spcPct val="90000"/>
              </a:lnSpc>
            </a:pPr>
            <a:r>
              <a:rPr lang="fr-FR" sz="1800" dirty="0"/>
              <a:t>Règles de sécurité au niveau « route »</a:t>
            </a:r>
          </a:p>
          <a:p>
            <a:pPr lvl="1">
              <a:lnSpc>
                <a:spcPct val="90000"/>
              </a:lnSpc>
            </a:pPr>
            <a:r>
              <a:rPr lang="fr-FR" sz="1800" dirty="0"/>
              <a:t>CORS, CSRF, etc.</a:t>
            </a:r>
          </a:p>
          <a:p>
            <a:pPr>
              <a:lnSpc>
                <a:spcPct val="90000"/>
              </a:lnSpc>
            </a:pPr>
            <a:r>
              <a:rPr lang="fr-FR" sz="2000" dirty="0"/>
              <a:t>Annotations de sécurité sur les @Component</a:t>
            </a:r>
          </a:p>
          <a:p>
            <a:pPr>
              <a:lnSpc>
                <a:spcPct val="90000"/>
              </a:lnSpc>
            </a:pPr>
            <a:r>
              <a:rPr lang="fr-FR" sz="2000" dirty="0"/>
              <a:t>Injection de l’</a:t>
            </a:r>
            <a:r>
              <a:rPr lang="fr-FR" sz="2000" dirty="0" err="1"/>
              <a:t>Authentication</a:t>
            </a:r>
            <a:r>
              <a:rPr lang="fr-FR" sz="2000" dirty="0"/>
              <a:t> dans les méthodes des @Controller</a:t>
            </a:r>
            <a:endParaRPr lang="en-US" sz="2000" dirty="0"/>
          </a:p>
        </p:txBody>
      </p:sp>
      <p:pic>
        <p:nvPicPr>
          <p:cNvPr id="2" name="Graphique 11">
            <a:extLst>
              <a:ext uri="{FF2B5EF4-FFF2-40B4-BE49-F238E27FC236}">
                <a16:creationId xmlns:a16="http://schemas.microsoft.com/office/drawing/2014/main" id="{4E41D228-AE64-4B18-965F-89ADEBB2B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0676" y="600784"/>
            <a:ext cx="2664296" cy="683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124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Requête sur l’API avec un client REST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0E32ED5B-F15A-4372-8464-28E3D563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88" y="1916832"/>
            <a:ext cx="8181532" cy="4438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39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Client: Appli mobile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err="1"/>
              <a:t>Projet</a:t>
            </a:r>
            <a:r>
              <a:rPr lang="en-US" dirty="0"/>
              <a:t> angular-clients/ionic-bar dans le </a:t>
            </a:r>
            <a:r>
              <a:rPr lang="en-US" dirty="0">
                <a:hlinkClick r:id="rId3"/>
              </a:rPr>
              <a:t>repo du meetup</a:t>
            </a:r>
            <a:endParaRPr lang="en-US" dirty="0"/>
          </a:p>
          <a:p>
            <a:pPr rtl="0"/>
            <a:r>
              <a:rPr lang="en-US" dirty="0">
                <a:hlinkClick r:id="rId4"/>
              </a:rPr>
              <a:t>Angular-auth-</a:t>
            </a:r>
            <a:r>
              <a:rPr lang="en-US" dirty="0" err="1">
                <a:hlinkClick r:id="rId4"/>
              </a:rPr>
              <a:t>oidc</a:t>
            </a:r>
            <a:r>
              <a:rPr lang="en-US" dirty="0">
                <a:hlinkClick r:id="rId4"/>
              </a:rPr>
              <a:t>-client</a:t>
            </a:r>
            <a:endParaRPr lang="en-US" dirty="0"/>
          </a:p>
          <a:p>
            <a:pPr rtl="0"/>
            <a:r>
              <a:rPr lang="en-US" dirty="0" err="1">
                <a:hlinkClick r:id="rId5"/>
              </a:rPr>
              <a:t>Tuto</a:t>
            </a:r>
            <a:r>
              <a:rPr lang="en-US" dirty="0">
                <a:hlinkClick r:id="rId5"/>
              </a:rPr>
              <a:t> angular-auth-</a:t>
            </a:r>
            <a:r>
              <a:rPr lang="en-US" dirty="0" err="1">
                <a:hlinkClick r:id="rId5"/>
              </a:rPr>
              <a:t>oidc</a:t>
            </a:r>
            <a:r>
              <a:rPr lang="en-US" dirty="0">
                <a:hlinkClick r:id="rId5"/>
              </a:rPr>
              <a:t>-client avec Ionic</a:t>
            </a:r>
            <a:endParaRPr lang="en-US" dirty="0"/>
          </a:p>
          <a:p>
            <a:pPr rtl="0"/>
            <a:r>
              <a:rPr lang="en-US" dirty="0" err="1"/>
              <a:t>UaaService</a:t>
            </a:r>
            <a:r>
              <a:rPr lang="en-US" dirty="0"/>
              <a:t> qui </a:t>
            </a:r>
            <a:r>
              <a:rPr lang="en-US" dirty="0" err="1"/>
              <a:t>transforme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OpenID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utilisateur</a:t>
            </a:r>
            <a:r>
              <a:rPr lang="en-US" dirty="0"/>
              <a:t> </a:t>
            </a:r>
            <a:r>
              <a:rPr lang="en-US" dirty="0" err="1"/>
              <a:t>structuré</a:t>
            </a:r>
            <a:endParaRPr lang="en-US" dirty="0"/>
          </a:p>
          <a:p>
            <a:pPr rtl="0"/>
            <a:r>
              <a:rPr lang="en-US" dirty="0" err="1"/>
              <a:t>HttpInterceptor</a:t>
            </a:r>
            <a:r>
              <a:rPr lang="en-US" dirty="0"/>
              <a:t> &amp; </a:t>
            </a:r>
            <a:r>
              <a:rPr lang="en-US" dirty="0" err="1"/>
              <a:t>guarde</a:t>
            </a:r>
            <a:r>
              <a:rPr lang="en-US" dirty="0"/>
              <a:t> </a:t>
            </a:r>
            <a:r>
              <a:rPr lang="en-US" dirty="0" err="1"/>
              <a:t>CanActivate</a:t>
            </a:r>
            <a:endParaRPr lang="en-US" dirty="0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8256D2EC-358F-47B4-A701-D9F0EF28B4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4532" y="4365104"/>
            <a:ext cx="537513" cy="537513"/>
          </a:xfrm>
          <a:prstGeom prst="rect">
            <a:avLst/>
          </a:prstGeom>
        </p:spPr>
      </p:pic>
      <p:pic>
        <p:nvPicPr>
          <p:cNvPr id="3" name="Graphique 4">
            <a:extLst>
              <a:ext uri="{FF2B5EF4-FFF2-40B4-BE49-F238E27FC236}">
                <a16:creationId xmlns:a16="http://schemas.microsoft.com/office/drawing/2014/main" id="{661AB70F-91D7-4018-BECD-295CA763E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8708" y="615043"/>
            <a:ext cx="2025981" cy="683075"/>
          </a:xfrm>
          <a:prstGeom prst="rect">
            <a:avLst/>
          </a:prstGeom>
          <a:noFill/>
          <a:ln cap="rnd">
            <a:noFill/>
          </a:ln>
        </p:spPr>
      </p:pic>
    </p:spTree>
    <p:extLst>
      <p:ext uri="{BB962C8B-B14F-4D97-AF65-F5344CB8AC3E}">
        <p14:creationId xmlns:p14="http://schemas.microsoft.com/office/powerpoint/2010/main" val="428831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Crédits &amp; liens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>
                <a:hlinkClick r:id="rId3"/>
              </a:rPr>
              <a:t>https://stackoverflow.com/a/63874376/619830</a:t>
            </a:r>
            <a:endParaRPr lang="fr-FR" dirty="0"/>
          </a:p>
          <a:p>
            <a:pPr rtl="0"/>
            <a:r>
              <a:rPr lang="fr-FR" dirty="0">
                <a:hlinkClick r:id="rId4"/>
              </a:rPr>
              <a:t>https://stackoverflow.com/a/62842393/619830</a:t>
            </a:r>
            <a:endParaRPr lang="fr-FR" dirty="0"/>
          </a:p>
          <a:p>
            <a:pPr rtl="0"/>
            <a:r>
              <a:rPr lang="fr-FR" dirty="0">
                <a:hlinkClick r:id="rId5"/>
              </a:rPr>
              <a:t>https://github.com/damienbod/angular-auth-oidc-client</a:t>
            </a:r>
            <a:endParaRPr lang="fr-FR" dirty="0"/>
          </a:p>
          <a:p>
            <a:r>
              <a:rPr lang="fr-FR" dirty="0">
                <a:hlinkClick r:id="rId6"/>
              </a:rPr>
              <a:t>https://github.com/ch4mpy/openid-meetup</a:t>
            </a:r>
            <a:endParaRPr lang="fr-FR" dirty="0"/>
          </a:p>
          <a:p>
            <a:r>
              <a:rPr lang="fr-FR" dirty="0">
                <a:hlinkClick r:id="rId7"/>
              </a:rPr>
              <a:t>http://www.freepik.com</a:t>
            </a:r>
            <a:r>
              <a:rPr lang="fr-FR" dirty="0"/>
              <a:t> pour l’icône de pirate</a:t>
            </a:r>
          </a:p>
        </p:txBody>
      </p:sp>
    </p:spTree>
    <p:extLst>
      <p:ext uri="{BB962C8B-B14F-4D97-AF65-F5344CB8AC3E}">
        <p14:creationId xmlns:p14="http://schemas.microsoft.com/office/powerpoint/2010/main" val="394496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Les acteurs OAuth2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2414" y="1905000"/>
            <a:ext cx="7668342" cy="433231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Resource </a:t>
            </a:r>
            <a:r>
              <a:rPr lang="fr-FR" dirty="0" err="1"/>
              <a:t>owner</a:t>
            </a:r>
            <a:r>
              <a:rPr lang="fr-FR" dirty="0"/>
              <a:t>: personne physique (toi, moi, eux, …)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Client: appli mobile  (User agent dans lequel tourne une SPA </a:t>
            </a:r>
            <a:r>
              <a:rPr lang="fr-FR" dirty="0" err="1"/>
              <a:t>Angular</a:t>
            </a:r>
            <a:r>
              <a:rPr lang="fr-FR" dirty="0"/>
              <a:t>, Client lourd WPF, …)</a:t>
            </a:r>
          </a:p>
          <a:p>
            <a:pPr rtl="0"/>
            <a:endParaRPr lang="fr-FR" dirty="0"/>
          </a:p>
          <a:p>
            <a:pPr rtl="0"/>
            <a:r>
              <a:rPr lang="fr-FR" dirty="0" err="1"/>
              <a:t>Authorization</a:t>
            </a:r>
            <a:r>
              <a:rPr lang="fr-FR" dirty="0"/>
              <a:t> server: </a:t>
            </a:r>
            <a:r>
              <a:rPr lang="fr-FR" dirty="0" err="1"/>
              <a:t>Keycloak</a:t>
            </a:r>
            <a:r>
              <a:rPr lang="fr-FR" dirty="0"/>
              <a:t> (Auth0, Spring </a:t>
            </a:r>
            <a:r>
              <a:rPr lang="fr-FR" dirty="0" err="1"/>
              <a:t>Authorization</a:t>
            </a:r>
            <a:r>
              <a:rPr lang="fr-FR" dirty="0"/>
              <a:t> Server, …)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Resource server: API Spring (</a:t>
            </a:r>
            <a:r>
              <a:rPr lang="fr-FR" dirty="0" err="1"/>
              <a:t>node</a:t>
            </a:r>
            <a:r>
              <a:rPr lang="fr-FR" dirty="0"/>
              <a:t>, .Net, …)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Les acteurs OAuth2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2414" y="1905000"/>
            <a:ext cx="7668342" cy="433231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Resource </a:t>
            </a:r>
            <a:r>
              <a:rPr lang="fr-FR" dirty="0" err="1"/>
              <a:t>owner</a:t>
            </a:r>
            <a:r>
              <a:rPr lang="fr-FR" dirty="0"/>
              <a:t>: personne physique (toi, moi, eux, …)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Client: appli mobile  (User agent dans lequel tourne une SPA </a:t>
            </a:r>
            <a:r>
              <a:rPr lang="fr-FR" dirty="0" err="1"/>
              <a:t>Angular</a:t>
            </a:r>
            <a:r>
              <a:rPr lang="fr-FR" dirty="0"/>
              <a:t>, Client lourd WPF, …)</a:t>
            </a:r>
          </a:p>
          <a:p>
            <a:pPr rtl="0"/>
            <a:endParaRPr lang="fr-FR" dirty="0"/>
          </a:p>
          <a:p>
            <a:pPr rtl="0"/>
            <a:r>
              <a:rPr lang="fr-FR" dirty="0" err="1"/>
              <a:t>Authorization</a:t>
            </a:r>
            <a:r>
              <a:rPr lang="fr-FR" dirty="0"/>
              <a:t> server: </a:t>
            </a:r>
            <a:r>
              <a:rPr lang="fr-FR" dirty="0" err="1"/>
              <a:t>Keycloak</a:t>
            </a:r>
            <a:r>
              <a:rPr lang="fr-FR" dirty="0"/>
              <a:t> (Auth0, Spring </a:t>
            </a:r>
            <a:r>
              <a:rPr lang="fr-FR" dirty="0" err="1"/>
              <a:t>Authorization</a:t>
            </a:r>
            <a:r>
              <a:rPr lang="fr-FR" dirty="0"/>
              <a:t> Server, …)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Resource server: API Spring (</a:t>
            </a:r>
            <a:r>
              <a:rPr lang="fr-FR" dirty="0" err="1"/>
              <a:t>node</a:t>
            </a:r>
            <a:r>
              <a:rPr lang="fr-FR" dirty="0"/>
              <a:t>, .Net, …)</a:t>
            </a:r>
          </a:p>
          <a:p>
            <a:pPr rtl="0"/>
            <a:endParaRPr lang="fr-FR" dirty="0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60EE1E0B-00FF-40C6-B8FD-201D84BD4A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5365" y="1704206"/>
            <a:ext cx="881490" cy="8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3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Les acteurs OAuth2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2414" y="1905000"/>
            <a:ext cx="7668342" cy="433231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Resource </a:t>
            </a:r>
            <a:r>
              <a:rPr lang="fr-FR" dirty="0" err="1"/>
              <a:t>owner</a:t>
            </a:r>
            <a:r>
              <a:rPr lang="fr-FR" dirty="0"/>
              <a:t>: personne physique (toi, moi, eux, …)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Client: appli mobile  (User agent dans lequel tourne une SPA </a:t>
            </a:r>
            <a:r>
              <a:rPr lang="fr-FR" dirty="0" err="1"/>
              <a:t>Angular</a:t>
            </a:r>
            <a:r>
              <a:rPr lang="fr-FR" dirty="0"/>
              <a:t>, Client lourd WPF, …)</a:t>
            </a:r>
          </a:p>
          <a:p>
            <a:pPr rtl="0"/>
            <a:endParaRPr lang="fr-FR" dirty="0"/>
          </a:p>
          <a:p>
            <a:pPr rtl="0"/>
            <a:r>
              <a:rPr lang="fr-FR" dirty="0" err="1"/>
              <a:t>Authorization</a:t>
            </a:r>
            <a:r>
              <a:rPr lang="fr-FR" dirty="0"/>
              <a:t> server: </a:t>
            </a:r>
            <a:r>
              <a:rPr lang="fr-FR" dirty="0" err="1"/>
              <a:t>Keycloak</a:t>
            </a:r>
            <a:r>
              <a:rPr lang="fr-FR" dirty="0"/>
              <a:t> (Auth0, Spring </a:t>
            </a:r>
            <a:r>
              <a:rPr lang="fr-FR" dirty="0" err="1"/>
              <a:t>Authorization</a:t>
            </a:r>
            <a:r>
              <a:rPr lang="fr-FR" dirty="0"/>
              <a:t> Server, …)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Resource server: API Spring (</a:t>
            </a:r>
            <a:r>
              <a:rPr lang="fr-FR" dirty="0" err="1"/>
              <a:t>node</a:t>
            </a:r>
            <a:r>
              <a:rPr lang="fr-FR" dirty="0"/>
              <a:t>, .Net, …)</a:t>
            </a:r>
          </a:p>
          <a:p>
            <a:pPr rtl="0"/>
            <a:endParaRPr lang="fr-FR" dirty="0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60EE1E0B-00FF-40C6-B8FD-201D84BD4A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5365" y="1704206"/>
            <a:ext cx="881490" cy="88149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AF0FC42-F5A0-407E-B93C-74347CF0A6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80" y="2852936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3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Les acteurs OAuth2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2414" y="1905000"/>
            <a:ext cx="7668342" cy="433231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Resource </a:t>
            </a:r>
            <a:r>
              <a:rPr lang="fr-FR" dirty="0" err="1"/>
              <a:t>owner</a:t>
            </a:r>
            <a:r>
              <a:rPr lang="fr-FR" dirty="0"/>
              <a:t>: personne physique (toi, moi, eux, …)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Client: appli mobile  (User agent dans lequel tourne une SPA </a:t>
            </a:r>
            <a:r>
              <a:rPr lang="fr-FR" dirty="0" err="1"/>
              <a:t>Angular</a:t>
            </a:r>
            <a:r>
              <a:rPr lang="fr-FR" dirty="0"/>
              <a:t>, Client lourd WPF, …)</a:t>
            </a:r>
          </a:p>
          <a:p>
            <a:pPr rtl="0"/>
            <a:endParaRPr lang="fr-FR" dirty="0"/>
          </a:p>
          <a:p>
            <a:pPr rtl="0"/>
            <a:r>
              <a:rPr lang="fr-FR" dirty="0" err="1"/>
              <a:t>Authorization</a:t>
            </a:r>
            <a:r>
              <a:rPr lang="fr-FR" dirty="0"/>
              <a:t> server: </a:t>
            </a:r>
            <a:r>
              <a:rPr lang="fr-FR" dirty="0" err="1"/>
              <a:t>Keycloak</a:t>
            </a:r>
            <a:r>
              <a:rPr lang="fr-FR" dirty="0"/>
              <a:t> (Auth0, Spring </a:t>
            </a:r>
            <a:r>
              <a:rPr lang="fr-FR" dirty="0" err="1"/>
              <a:t>Authorization</a:t>
            </a:r>
            <a:r>
              <a:rPr lang="fr-FR" dirty="0"/>
              <a:t> Server, …)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Resource server: API Spring (</a:t>
            </a:r>
            <a:r>
              <a:rPr lang="fr-FR" dirty="0" err="1"/>
              <a:t>node</a:t>
            </a:r>
            <a:r>
              <a:rPr lang="fr-FR" dirty="0"/>
              <a:t>, .Net, …)</a:t>
            </a:r>
          </a:p>
          <a:p>
            <a:pPr rtl="0"/>
            <a:endParaRPr lang="fr-FR" dirty="0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60EE1E0B-00FF-40C6-B8FD-201D84BD4A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5365" y="1704206"/>
            <a:ext cx="881490" cy="88149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AF0FC42-F5A0-407E-B93C-74347CF0A6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80" y="2852936"/>
            <a:ext cx="792088" cy="792088"/>
          </a:xfrm>
          <a:prstGeom prst="rect">
            <a:avLst/>
          </a:prstGeom>
        </p:spPr>
      </p:pic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C24C932-C54F-42F1-A11E-FE134E6D6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707" y="4071156"/>
            <a:ext cx="912805" cy="97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Les acteurs OAuth2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2414" y="1905000"/>
            <a:ext cx="7668342" cy="433231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Resource </a:t>
            </a:r>
            <a:r>
              <a:rPr lang="fr-FR" dirty="0" err="1"/>
              <a:t>owner</a:t>
            </a:r>
            <a:r>
              <a:rPr lang="fr-FR" dirty="0"/>
              <a:t>: personne physique (toi, moi, eux, …)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Client: appli mobile  (User agent dans lequel tourne une SPA </a:t>
            </a:r>
            <a:r>
              <a:rPr lang="fr-FR" dirty="0" err="1"/>
              <a:t>Angular</a:t>
            </a:r>
            <a:r>
              <a:rPr lang="fr-FR" dirty="0"/>
              <a:t>, Client lourd WPF, …)</a:t>
            </a:r>
          </a:p>
          <a:p>
            <a:pPr rtl="0"/>
            <a:endParaRPr lang="fr-FR" dirty="0"/>
          </a:p>
          <a:p>
            <a:pPr rtl="0"/>
            <a:r>
              <a:rPr lang="fr-FR" dirty="0" err="1"/>
              <a:t>Authorization</a:t>
            </a:r>
            <a:r>
              <a:rPr lang="fr-FR" dirty="0"/>
              <a:t> server: </a:t>
            </a:r>
            <a:r>
              <a:rPr lang="fr-FR" dirty="0" err="1"/>
              <a:t>Keycloak</a:t>
            </a:r>
            <a:r>
              <a:rPr lang="fr-FR" dirty="0"/>
              <a:t> (Auth0, Spring </a:t>
            </a:r>
            <a:r>
              <a:rPr lang="fr-FR" dirty="0" err="1"/>
              <a:t>Authorization</a:t>
            </a:r>
            <a:r>
              <a:rPr lang="fr-FR" dirty="0"/>
              <a:t> Server, …)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Resource server: API Spring (</a:t>
            </a:r>
            <a:r>
              <a:rPr lang="fr-FR" dirty="0" err="1"/>
              <a:t>node</a:t>
            </a:r>
            <a:r>
              <a:rPr lang="fr-FR" dirty="0"/>
              <a:t>, .Net, …)</a:t>
            </a:r>
          </a:p>
          <a:p>
            <a:pPr rtl="0"/>
            <a:endParaRPr lang="fr-FR" dirty="0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60EE1E0B-00FF-40C6-B8FD-201D84BD4A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5365" y="1704206"/>
            <a:ext cx="881490" cy="88149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AF0FC42-F5A0-407E-B93C-74347CF0A6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80" y="2852936"/>
            <a:ext cx="792088" cy="792088"/>
          </a:xfrm>
          <a:prstGeom prst="rect">
            <a:avLst/>
          </a:prstGeom>
        </p:spPr>
      </p:pic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C24C932-C54F-42F1-A11E-FE134E6D6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707" y="4071156"/>
            <a:ext cx="912805" cy="970893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5CF073E-434E-4DA3-94C2-57FD229ED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732" y="5020560"/>
            <a:ext cx="2198676" cy="151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1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372598" cy="1020762"/>
          </a:xfrm>
        </p:spPr>
        <p:txBody>
          <a:bodyPr rtlCol="0"/>
          <a:lstStyle/>
          <a:p>
            <a:pPr rtl="0"/>
            <a:r>
              <a:rPr lang="fr-FR" dirty="0"/>
              <a:t>UAA, </a:t>
            </a:r>
            <a:r>
              <a:rPr lang="fr-FR" dirty="0" err="1"/>
              <a:t>Authorities</a:t>
            </a:r>
            <a:r>
              <a:rPr lang="fr-FR" dirty="0"/>
              <a:t>, </a:t>
            </a:r>
            <a:r>
              <a:rPr lang="fr-FR" dirty="0" err="1"/>
              <a:t>roles</a:t>
            </a:r>
            <a:r>
              <a:rPr lang="fr-FR" dirty="0"/>
              <a:t> et scopes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half" idx="1"/>
          </p:nvPr>
        </p:nvSpPr>
        <p:spPr>
          <a:xfrm>
            <a:off x="477789" y="1905000"/>
            <a:ext cx="4896543" cy="4267200"/>
          </a:xfrm>
        </p:spPr>
        <p:txBody>
          <a:bodyPr rtlCol="0"/>
          <a:lstStyle/>
          <a:p>
            <a:pPr rtl="0"/>
            <a:r>
              <a:rPr lang="fr-FR" dirty="0" err="1"/>
              <a:t>Authentication</a:t>
            </a:r>
            <a:r>
              <a:rPr lang="fr-FR" dirty="0"/>
              <a:t> : identité</a:t>
            </a:r>
          </a:p>
          <a:p>
            <a:pPr rtl="0"/>
            <a:r>
              <a:rPr lang="fr-FR" dirty="0" err="1"/>
              <a:t>Authorization</a:t>
            </a:r>
            <a:r>
              <a:rPr lang="fr-FR" dirty="0"/>
              <a:t>  : droits</a:t>
            </a:r>
          </a:p>
          <a:p>
            <a:r>
              <a:rPr lang="fr-FR" sz="2400" dirty="0"/>
              <a:t>Scope : procuration accordée par le « </a:t>
            </a:r>
            <a:r>
              <a:rPr lang="fr-FR" sz="2400" dirty="0" err="1"/>
              <a:t>resource</a:t>
            </a:r>
            <a:r>
              <a:rPr lang="fr-FR" sz="2400" dirty="0"/>
              <a:t> </a:t>
            </a:r>
            <a:r>
              <a:rPr lang="fr-FR" sz="2400" dirty="0" err="1"/>
              <a:t>owner</a:t>
            </a:r>
            <a:r>
              <a:rPr lang="fr-FR" sz="2400" dirty="0"/>
              <a:t> » à un « client »</a:t>
            </a:r>
          </a:p>
          <a:p>
            <a:pPr rtl="0"/>
            <a:endParaRPr lang="fr-FR" dirty="0"/>
          </a:p>
        </p:txBody>
      </p:sp>
      <p:graphicFrame>
        <p:nvGraphicFramePr>
          <p:cNvPr id="4" name="Espace réservé du contenu 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6481931"/>
              </p:ext>
            </p:extLst>
          </p:nvPr>
        </p:nvGraphicFramePr>
        <p:xfrm>
          <a:off x="5950396" y="2996952"/>
          <a:ext cx="5544615" cy="1872207"/>
        </p:xfrm>
        <a:graphic>
          <a:graphicData uri="http://schemas.openxmlformats.org/drawingml/2006/table">
            <a:tbl>
              <a:tblPr firstRow="1">
                <a:tableStyleId>{AF606853-7671-496A-8E4F-DF71F8EC918B}</a:tableStyleId>
              </a:tblPr>
              <a:tblGrid>
                <a:gridCol w="125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4069"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OAuth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err="1"/>
                        <a:t>Keycloak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Spring-</a:t>
                      </a:r>
                      <a:r>
                        <a:rPr lang="fr-FR" noProof="0" dirty="0" err="1"/>
                        <a:t>security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err="1"/>
                        <a:t>subject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err="1"/>
                        <a:t>subject</a:t>
                      </a:r>
                      <a:r>
                        <a:rPr lang="fr-FR" noProof="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principal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err="1"/>
                        <a:t>roles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err="1"/>
                        <a:t>GrantedAuthority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Graphique 2">
            <a:extLst>
              <a:ext uri="{FF2B5EF4-FFF2-40B4-BE49-F238E27FC236}">
                <a16:creationId xmlns:a16="http://schemas.microsoft.com/office/drawing/2014/main" id="{E872DB3B-A600-4514-95F3-57D1993EBF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6140" y="3846956"/>
            <a:ext cx="881490" cy="8814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DB9A4A4-DD0E-40C8-BD08-2027697F8A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33" y="4397111"/>
            <a:ext cx="792088" cy="792088"/>
          </a:xfrm>
          <a:prstGeom prst="rect">
            <a:avLst/>
          </a:prstGeom>
        </p:spPr>
      </p:pic>
      <p:pic>
        <p:nvPicPr>
          <p:cNvPr id="10" name="Image 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90FCA3F-85BB-4D83-B1FD-67560733C4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124" y="5103793"/>
            <a:ext cx="912805" cy="970893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6F3C47B3-2DA0-40E0-B500-27B8334E3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39" y="5517232"/>
            <a:ext cx="2198676" cy="151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9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Pourquoi </a:t>
            </a:r>
            <a:r>
              <a:rPr lang="fr-FR" dirty="0" err="1"/>
              <a:t>Keycloak</a:t>
            </a:r>
            <a:r>
              <a:rPr lang="fr-FR" dirty="0"/>
              <a:t> ?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2414" y="1844824"/>
            <a:ext cx="7668342" cy="467836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OAuth2</a:t>
            </a:r>
          </a:p>
          <a:p>
            <a:pPr lvl="1"/>
            <a:r>
              <a:rPr lang="fr-FR" dirty="0"/>
              <a:t>Porte la responsabilité de l’identification des utilisateurs</a:t>
            </a:r>
          </a:p>
          <a:p>
            <a:pPr lvl="2"/>
            <a:r>
              <a:rPr lang="fr-FR" dirty="0"/>
              <a:t>Protection des mots de passe</a:t>
            </a:r>
          </a:p>
          <a:p>
            <a:pPr lvl="2"/>
            <a:r>
              <a:rPr lang="fr-FR" dirty="0"/>
              <a:t>Stratégie d’authentification</a:t>
            </a:r>
          </a:p>
          <a:p>
            <a:pPr lvl="1"/>
            <a:r>
              <a:rPr lang="fr-FR" dirty="0"/>
              <a:t>Centralisation du compte utilisateur</a:t>
            </a:r>
          </a:p>
          <a:p>
            <a:pPr lvl="1"/>
            <a:r>
              <a:rPr lang="fr-FR" dirty="0"/>
              <a:t>SSO</a:t>
            </a:r>
          </a:p>
          <a:p>
            <a:r>
              <a:rPr lang="fr-FR" dirty="0" err="1"/>
              <a:t>OpenID-connect</a:t>
            </a:r>
            <a:endParaRPr lang="fr-FR" dirty="0"/>
          </a:p>
          <a:p>
            <a:pPr lvl="1"/>
            <a:r>
              <a:rPr lang="fr-FR" dirty="0"/>
              <a:t>Standard très répandu</a:t>
            </a:r>
          </a:p>
          <a:p>
            <a:r>
              <a:rPr lang="fr-FR" dirty="0" err="1"/>
              <a:t>Keycloak</a:t>
            </a:r>
            <a:endParaRPr lang="fr-FR" dirty="0"/>
          </a:p>
          <a:p>
            <a:pPr lvl="1"/>
            <a:r>
              <a:rPr lang="fr-FR" dirty="0"/>
              <a:t>Largement adopté en Polynésie</a:t>
            </a:r>
          </a:p>
          <a:p>
            <a:pPr lvl="1"/>
            <a:r>
              <a:rPr lang="fr-FR" dirty="0"/>
              <a:t>Libre, portable et bien documenté</a:t>
            </a:r>
          </a:p>
          <a:p>
            <a:pPr lvl="1"/>
            <a:r>
              <a:rPr lang="fr-FR" dirty="0"/>
              <a:t>Propose une gestion avancée des autorisations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32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Méthodes d’authentification OAuth2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2414" y="1905000"/>
            <a:ext cx="7668342" cy="4332312"/>
          </a:xfrm>
        </p:spPr>
        <p:txBody>
          <a:bodyPr rtlCol="0">
            <a:normAutofit/>
          </a:bodyPr>
          <a:lstStyle/>
          <a:p>
            <a:r>
              <a:rPr lang="fr-FR" dirty="0"/>
              <a:t>Utilisables</a:t>
            </a:r>
          </a:p>
          <a:p>
            <a:pPr lvl="1"/>
            <a:r>
              <a:rPr lang="fr-FR" dirty="0" err="1"/>
              <a:t>Authorization</a:t>
            </a:r>
            <a:r>
              <a:rPr lang="fr-FR" dirty="0"/>
              <a:t> Code (PKCE)</a:t>
            </a:r>
          </a:p>
          <a:p>
            <a:pPr lvl="1"/>
            <a:r>
              <a:rPr lang="fr-FR" dirty="0" err="1"/>
              <a:t>Refresh</a:t>
            </a:r>
            <a:r>
              <a:rPr lang="fr-FR" dirty="0"/>
              <a:t> </a:t>
            </a:r>
            <a:r>
              <a:rPr lang="fr-FR" dirty="0" err="1"/>
              <a:t>Token</a:t>
            </a:r>
            <a:endParaRPr lang="fr-FR" dirty="0"/>
          </a:p>
          <a:p>
            <a:pPr lvl="1"/>
            <a:r>
              <a:rPr lang="fr-FR" dirty="0"/>
              <a:t>Client </a:t>
            </a:r>
            <a:r>
              <a:rPr lang="fr-FR" dirty="0" err="1"/>
              <a:t>Credentials</a:t>
            </a:r>
            <a:endParaRPr lang="fr-FR" dirty="0"/>
          </a:p>
          <a:p>
            <a:pPr lvl="1"/>
            <a:r>
              <a:rPr lang="fr-FR" dirty="0" err="1"/>
              <a:t>Device</a:t>
            </a:r>
            <a:r>
              <a:rPr lang="fr-FR" dirty="0"/>
              <a:t> Code</a:t>
            </a:r>
          </a:p>
          <a:p>
            <a:pPr lvl="1"/>
            <a:endParaRPr lang="fr-FR" dirty="0"/>
          </a:p>
          <a:p>
            <a:r>
              <a:rPr lang="fr-FR" dirty="0"/>
              <a:t>Dépréciés</a:t>
            </a:r>
          </a:p>
          <a:p>
            <a:pPr lvl="1"/>
            <a:r>
              <a:rPr lang="fr-FR" dirty="0" err="1"/>
              <a:t>Implicit</a:t>
            </a:r>
            <a:r>
              <a:rPr lang="fr-FR" dirty="0"/>
              <a:t> Flow</a:t>
            </a:r>
          </a:p>
          <a:p>
            <a:pPr lvl="1"/>
            <a:r>
              <a:rPr lang="fr-FR" dirty="0" err="1"/>
              <a:t>Password</a:t>
            </a:r>
            <a:r>
              <a:rPr lang="fr-FR" dirty="0"/>
              <a:t> Grant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077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eau noir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7_TF02804846_TF02804846" id="{61DB2ABB-C8FF-4A02-ACE4-B484BA3269F9}" vid="{7147F5C6-1CAD-4BFC-99B0-1ABC9DBA7C9E}"/>
    </a:ext>
  </a:extLst>
</a:theme>
</file>

<file path=ppt/theme/theme2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91</TotalTime>
  <Words>774</Words>
  <Application>Microsoft Office PowerPoint</Application>
  <PresentationFormat>Personnalisé</PresentationFormat>
  <Paragraphs>149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Corbel</vt:lpstr>
      <vt:lpstr>Tableau noir 16x9</vt:lpstr>
      <vt:lpstr>OpenID Full-stack</vt:lpstr>
      <vt:lpstr>Les acteurs OAuth2</vt:lpstr>
      <vt:lpstr>Les acteurs OAuth2</vt:lpstr>
      <vt:lpstr>Les acteurs OAuth2</vt:lpstr>
      <vt:lpstr>Les acteurs OAuth2</vt:lpstr>
      <vt:lpstr>Les acteurs OAuth2</vt:lpstr>
      <vt:lpstr>UAA, Authorities, roles et scopes</vt:lpstr>
      <vt:lpstr>Pourquoi Keycloak ?</vt:lpstr>
      <vt:lpstr>Méthodes d’authentification OAuth2</vt:lpstr>
      <vt:lpstr>Authorization-server</vt:lpstr>
      <vt:lpstr>Authentification avec un client REST</vt:lpstr>
      <vt:lpstr>Claims</vt:lpstr>
      <vt:lpstr>Resource-server : API REST</vt:lpstr>
      <vt:lpstr>Requête sur l’API avec un client REST</vt:lpstr>
      <vt:lpstr>Client: Appli mobile</vt:lpstr>
      <vt:lpstr>Crédits &amp; liens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Jérôme Wacongne</dc:creator>
  <cp:lastModifiedBy>Jérôme Wacongne</cp:lastModifiedBy>
  <cp:revision>10</cp:revision>
  <dcterms:created xsi:type="dcterms:W3CDTF">2020-09-16T03:20:51Z</dcterms:created>
  <dcterms:modified xsi:type="dcterms:W3CDTF">2020-09-16T04:51:54Z</dcterms:modified>
</cp:coreProperties>
</file>