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2" r:id="rId3"/>
    <p:sldId id="283" r:id="rId4"/>
    <p:sldId id="279" r:id="rId5"/>
    <p:sldId id="281" r:id="rId6"/>
    <p:sldId id="280" r:id="rId7"/>
    <p:sldId id="284" r:id="rId8"/>
    <p:sldId id="270" r:id="rId9"/>
    <p:sldId id="286" r:id="rId10"/>
    <p:sldId id="287" r:id="rId11"/>
    <p:sldId id="289" r:id="rId12"/>
    <p:sldId id="288" r:id="rId13"/>
    <p:sldId id="290" r:id="rId14"/>
    <p:sldId id="291" r:id="rId15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9" autoAdjust="0"/>
  </p:normalViewPr>
  <p:slideViewPr>
    <p:cSldViewPr>
      <p:cViewPr varScale="1">
        <p:scale>
          <a:sx n="90" d="100"/>
          <a:sy n="90" d="100"/>
        </p:scale>
        <p:origin x="798" y="66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964" y="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5D827C-F71B-4FAA-84BC-917529DF4329}" type="datetime1">
              <a:rPr lang="fr-FR" smtClean="0"/>
              <a:t>02/11/2020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84F1A2-98F1-4AAD-8956-BAF80D48A1C7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698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894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801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95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850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296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73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2905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40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923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329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383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61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399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6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9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e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1D981B-D3A3-497E-BC67-191FCCDBE316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7" name="Ligne" descr="Ligne graphiqu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3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4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5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6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7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8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08589C-3B69-4935-B412-7B0893506FA8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7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5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6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7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8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9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0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41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D586A4-430F-4797-A59B-7C92688517EB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255" name="Ligne" descr="Ligne graphiqu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e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7" name="Forme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8" name="Forme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59" name="Forme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0" name="Forme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1" name="Forme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2" name="Forme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3" name="Forme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4" name="Forme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5" name="Forme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6" name="Forme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7" name="Forme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8" name="Forme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69" name="Forme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0" name="Forme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1" name="Forme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2" name="Forme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3" name="Forme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4" name="Forme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5" name="Forme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6" name="Forme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7" name="Forme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8" name="Forme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79" name="Forme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0" name="Forme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1" name="Forme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2" name="Forme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3" name="Forme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4" name="Forme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5" name="Forme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6" name="Forme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7" name="Forme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8" name="Forme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89" name="Forme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0" name="Forme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1" name="Forme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2" name="Forme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3" name="Forme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4" name="Forme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5" name="Forme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6" name="Forme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7" name="Forme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8" name="Forme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99" name="Forme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0" name="Forme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1" name="Forme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2" name="Forme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3" name="Forme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4" name="Forme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5" name="Forme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6" name="Forme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7" name="Forme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8" name="Forme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09" name="Forme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0" name="Forme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1" name="Forme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2" name="Forme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3" name="Forme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4" name="Forme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5" name="Forme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6" name="Forme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7" name="Forme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8" name="Forme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19" name="Forme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0" name="Forme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1" name="Forme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2" name="Forme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3" name="Forme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4" name="Forme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5" name="Forme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6" name="Forme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7" name="Forme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8" name="Forme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29" name="Forme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0" name="Forme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1" name="Forme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2" name="Forme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3" name="Forme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4" name="Forme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5" name="Forme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6" name="Forme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7" name="Forme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8" name="Forme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39" name="Forme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0" name="Forme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1" name="Forme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2" name="Forme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3" name="Forme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4" name="Forme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5" name="Forme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6" name="Forme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7" name="Forme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8" name="Forme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49" name="Forme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0" name="Forme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1" name="Forme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2" name="Forme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3" name="Forme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4" name="Forme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5" name="Forme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6" name="Forme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7" name="Forme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8" name="Forme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59" name="Forme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0" name="Forme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1" name="Forme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2" name="Forme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3" name="Forme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4" name="Forme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5" name="Forme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6" name="Forme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7" name="Forme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8" name="Forme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69" name="Forme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0" name="Forme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1" name="Forme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2" name="Forme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3" name="Forme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4" name="Forme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5" name="Forme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6" name="Forme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7" name="Forme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378" name="Forme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558B3-B282-4951-A9AE-B135DA109921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8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4C14F0-23A2-43FA-A599-72FEEB0EE877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60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e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1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2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3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4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D1C083-4B34-4C24-91E0-F3160739F774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85" name="Espace réservé du conten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grpSp>
        <p:nvGrpSpPr>
          <p:cNvPr id="156" name="Ligne" descr="Ligne graphiqu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e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8" name="Forme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59" name="Forme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0" name="Forme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1" name="Forme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2" name="Forme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3" name="Forme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4" name="Forme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5" name="Forme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6" name="Forme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7" name="Forme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8" name="Forme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69" name="Forme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0" name="Forme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1" name="Forme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2" name="Forme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3" name="Forme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4" name="Forme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5" name="Forme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6" name="Forme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7" name="Forme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8" name="Forme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79" name="Forme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0" name="Forme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1" name="Forme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2" name="Forme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3" name="Forme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4" name="Forme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5" name="Forme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6" name="Forme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7" name="Forme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8" name="Forme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89" name="Forme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0" name="Forme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1" name="Forme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2" name="Forme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3" name="Forme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4" name="Forme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5" name="Forme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6" name="Forme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7" name="Forme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8" name="Forme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199" name="Forme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0" name="Forme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1" name="Forme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2" name="Forme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3" name="Forme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4" name="Forme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5" name="Forme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6" name="Forme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7" name="Forme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8" name="Forme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09" name="Forme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0" name="Forme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1" name="Forme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2" name="Forme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3" name="Forme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4" name="Forme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5" name="Forme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6" name="Forme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7" name="Forme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8" name="Forme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19" name="Forme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0" name="Forme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1" name="Forme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2" name="Forme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3" name="Forme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4" name="Forme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5" name="Forme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6" name="Forme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7" name="Forme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8" name="Forme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29" name="Forme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  <p:sp>
          <p:nvSpPr>
            <p:cNvPr id="230" name="Forme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>
                <a:ln>
                  <a:noFill/>
                </a:ln>
              </a:endParaRPr>
            </a:p>
          </p:txBody>
        </p:sp>
      </p:grp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C6A80-430B-4DC5-BEA8-630C4F41A40E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0C5EC-C51F-4B37-BDAD-16058E18944C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grpSp>
        <p:nvGrpSpPr>
          <p:cNvPr id="615" name="cadre" descr="Graphique de boîte de dialogu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68249-7BF8-4D2A-A3F5-744482FD3EED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grpSp>
        <p:nvGrpSpPr>
          <p:cNvPr id="614" name="cadre" descr="Graphique de boîte de dialogu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e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e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e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e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e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e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e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e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e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e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e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e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e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e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e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e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e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e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e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e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e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e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e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e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e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e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e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e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e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e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e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e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e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e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e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e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e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e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e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e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e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e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e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e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e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e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e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e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e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e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e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e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e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e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e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e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e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e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e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e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e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e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e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e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e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e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e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e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e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e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e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e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e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e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e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e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e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e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e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e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e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e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e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e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e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e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e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e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e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e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e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e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e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e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e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e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e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e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e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e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e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e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e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e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e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e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e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e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e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e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e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e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e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e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e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e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e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e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e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e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e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e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e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e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e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e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e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e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e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e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e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e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e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e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e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e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e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e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e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e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e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e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e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e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e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e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e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e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e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e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e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e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e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e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fr-FR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D6296-26BA-4900-81FF-35012AFF5636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C5566FB-92D9-46E9-95A3-CDDB8CB94D13}" type="datetime1">
              <a:rPr lang="fr-FR" noProof="0" smtClean="0"/>
              <a:t>02/11/2020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mailto:ch4mp@c4-soft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4mpy/openid-meetu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github.com/ch4mpy/spring-addons/tree/master/spring-security-oauth2-test-webmvc-addons/src/test/java/com/c4_soft/springaddons/samples/webmv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ch4mpy/openid-meetup" TargetMode="External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stackoverflow.com/a/62842393/619830" TargetMode="External"/><Relationship Id="rId4" Type="http://schemas.openxmlformats.org/officeDocument/2006/relationships/hyperlink" Target="https://github.com/damienbod/angular-auth-oidc-client" TargetMode="External"/><Relationship Id="rId9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reepik.com/" TargetMode="External"/><Relationship Id="rId3" Type="http://schemas.openxmlformats.org/officeDocument/2006/relationships/hyperlink" Target="https://stackoverflow.com/a/63874376/619830" TargetMode="External"/><Relationship Id="rId7" Type="http://schemas.openxmlformats.org/officeDocument/2006/relationships/hyperlink" Target="https://github.com/ch4mpy/spring-addon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h4mpy/openid-meetup" TargetMode="External"/><Relationship Id="rId5" Type="http://schemas.openxmlformats.org/officeDocument/2006/relationships/hyperlink" Target="https://github.com/damienbod/angular-auth-oidc-client" TargetMode="External"/><Relationship Id="rId4" Type="http://schemas.openxmlformats.org/officeDocument/2006/relationships/hyperlink" Target="https://stackoverflow.com/a/62842393/619830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9.sv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8.svg"/><Relationship Id="rId4" Type="http://schemas.openxmlformats.org/officeDocument/2006/relationships/image" Target="../media/image12.sv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7.png"/><Relationship Id="rId5" Type="http://schemas.openxmlformats.org/officeDocument/2006/relationships/image" Target="../media/image25.png"/><Relationship Id="rId10" Type="http://schemas.openxmlformats.org/officeDocument/2006/relationships/image" Target="../media/image17.png"/><Relationship Id="rId4" Type="http://schemas.openxmlformats.org/officeDocument/2006/relationships/image" Target="../media/image12.svg"/><Relationship Id="rId9" Type="http://schemas.openxmlformats.org/officeDocument/2006/relationships/image" Target="../media/image28.png"/><Relationship Id="rId1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wt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74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id.net/specs/openid-connect-core-1_0.html" TargetMode="External"/><Relationship Id="rId4" Type="http://schemas.openxmlformats.org/officeDocument/2006/relationships/hyperlink" Target="https://tools.ietf.org/html/rfc75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 err="1"/>
              <a:t>OpenID</a:t>
            </a:r>
            <a:r>
              <a:rPr lang="fr-FR" dirty="0"/>
              <a:t> Full-stack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>
                <a:hlinkClick r:id="rId3"/>
              </a:rPr>
              <a:t>Jérôme Wacongne</a:t>
            </a:r>
            <a:r>
              <a:rPr lang="fr-FR" dirty="0"/>
              <a:t> pour Tahiti-</a:t>
            </a:r>
            <a:r>
              <a:rPr lang="fr-FR" dirty="0" err="1"/>
              <a:t>Devops</a:t>
            </a:r>
            <a:endParaRPr lang="fr-FR" dirty="0"/>
          </a:p>
        </p:txBody>
      </p:sp>
      <p:pic>
        <p:nvPicPr>
          <p:cNvPr id="5" name="Picture 2" descr="Keycloak">
            <a:extLst>
              <a:ext uri="{FF2B5EF4-FFF2-40B4-BE49-F238E27FC236}">
                <a16:creationId xmlns:a16="http://schemas.microsoft.com/office/drawing/2014/main" id="{A5FEEC16-C699-4E4E-8466-D8A32B68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368"/>
          <a:stretch>
            <a:fillRect/>
          </a:stretch>
        </p:blipFill>
        <p:spPr>
          <a:xfrm>
            <a:off x="1701924" y="975104"/>
            <a:ext cx="3664584" cy="880607"/>
          </a:xfrm>
          <a:prstGeom prst="rect">
            <a:avLst/>
          </a:prstGeom>
          <a:noFill/>
        </p:spPr>
      </p:pic>
      <p:pic>
        <p:nvPicPr>
          <p:cNvPr id="7" name="Graphique 11">
            <a:extLst>
              <a:ext uri="{FF2B5EF4-FFF2-40B4-BE49-F238E27FC236}">
                <a16:creationId xmlns:a16="http://schemas.microsoft.com/office/drawing/2014/main" id="{1A70D155-7739-4DA0-80E1-80071CBE1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82444" y="973735"/>
            <a:ext cx="3100885" cy="795729"/>
          </a:xfrm>
          <a:prstGeom prst="rect">
            <a:avLst/>
          </a:prstGeom>
          <a:noFill/>
        </p:spPr>
      </p:pic>
      <p:pic>
        <p:nvPicPr>
          <p:cNvPr id="9" name="Graphique 13">
            <a:extLst>
              <a:ext uri="{FF2B5EF4-FFF2-40B4-BE49-F238E27FC236}">
                <a16:creationId xmlns:a16="http://schemas.microsoft.com/office/drawing/2014/main" id="{DDB86F6F-DBF9-4632-9917-6D97A9B88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0644" y="2492896"/>
            <a:ext cx="1838800" cy="619962"/>
          </a:xfrm>
          <a:prstGeom prst="rect">
            <a:avLst/>
          </a:prstGeom>
          <a:noFill/>
        </p:spPr>
      </p:pic>
      <p:pic>
        <p:nvPicPr>
          <p:cNvPr id="11" name="Graphique 10">
            <a:extLst>
              <a:ext uri="{FF2B5EF4-FFF2-40B4-BE49-F238E27FC236}">
                <a16:creationId xmlns:a16="http://schemas.microsoft.com/office/drawing/2014/main" id="{9FCCCF76-E503-4C26-8E6E-29C0D70904F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2444" y="2379350"/>
            <a:ext cx="733508" cy="7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Resource-server : API REST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fr-FR" sz="2000" dirty="0"/>
              <a:t>Projet bar-api sur le </a:t>
            </a:r>
            <a:r>
              <a:rPr lang="fr-FR" sz="2000" dirty="0">
                <a:hlinkClick r:id="rId3"/>
              </a:rPr>
              <a:t>repo du </a:t>
            </a:r>
            <a:r>
              <a:rPr lang="fr-FR" sz="2000" dirty="0" err="1">
                <a:hlinkClick r:id="rId3"/>
              </a:rPr>
              <a:t>meetup</a:t>
            </a:r>
            <a:endParaRPr lang="fr-FR" sz="2000" dirty="0"/>
          </a:p>
          <a:p>
            <a:pPr>
              <a:lnSpc>
                <a:spcPct val="90000"/>
              </a:lnSpc>
            </a:pPr>
            <a:r>
              <a:rPr lang="fr-FR" sz="2000" dirty="0"/>
              <a:t>Choix d’une implémentation de l’interface « </a:t>
            </a:r>
            <a:r>
              <a:rPr lang="fr-FR" sz="2000" dirty="0" err="1"/>
              <a:t>Authentication</a:t>
            </a:r>
            <a:r>
              <a:rPr lang="fr-FR" sz="2000" dirty="0"/>
              <a:t> »</a:t>
            </a:r>
          </a:p>
          <a:p>
            <a:pPr lvl="1">
              <a:lnSpc>
                <a:spcPct val="90000"/>
              </a:lnSpc>
            </a:pPr>
            <a:r>
              <a:rPr lang="fr-FR" sz="1800" dirty="0" err="1"/>
              <a:t>JwtAuthenticationToken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fr-FR" sz="1800" dirty="0" err="1"/>
              <a:t>KeycloakAuthenticationToken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fr-FR" sz="1800" dirty="0" err="1"/>
              <a:t>OidcIdAuthenticationToken</a:t>
            </a:r>
            <a:endParaRPr lang="fr-FR" sz="1800" dirty="0"/>
          </a:p>
          <a:p>
            <a:pPr>
              <a:lnSpc>
                <a:spcPct val="90000"/>
              </a:lnSpc>
            </a:pPr>
            <a:r>
              <a:rPr lang="fr-FR" sz="2000" dirty="0" err="1"/>
              <a:t>WebSecurityConfig</a:t>
            </a:r>
            <a:r>
              <a:rPr lang="fr-FR" sz="2000" dirty="0"/>
              <a:t> (</a:t>
            </a:r>
            <a:r>
              <a:rPr lang="fr-FR" sz="2000" dirty="0">
                <a:hlinkClick r:id="rId4"/>
              </a:rPr>
              <a:t>exemples</a:t>
            </a:r>
            <a:r>
              <a:rPr lang="fr-FR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fr-FR" sz="1800" dirty="0"/>
              <a:t>Construction de l’</a:t>
            </a:r>
            <a:r>
              <a:rPr lang="fr-FR" sz="1800" dirty="0" err="1"/>
              <a:t>Authentication</a:t>
            </a:r>
            <a:r>
              <a:rPr lang="fr-FR" sz="1800" dirty="0"/>
              <a:t> à partir du JWT </a:t>
            </a:r>
            <a:r>
              <a:rPr lang="fr-FR" sz="1800" dirty="0" err="1"/>
              <a:t>OpenID</a:t>
            </a:r>
            <a:endParaRPr lang="fr-FR" sz="1800" dirty="0"/>
          </a:p>
          <a:p>
            <a:pPr lvl="1">
              <a:lnSpc>
                <a:spcPct val="90000"/>
              </a:lnSpc>
            </a:pPr>
            <a:r>
              <a:rPr lang="fr-FR" sz="1800" dirty="0"/>
              <a:t>Règles de sécurité au niveau « route »</a:t>
            </a:r>
          </a:p>
          <a:p>
            <a:pPr lvl="1">
              <a:lnSpc>
                <a:spcPct val="90000"/>
              </a:lnSpc>
            </a:pPr>
            <a:r>
              <a:rPr lang="fr-FR" sz="1800" dirty="0"/>
              <a:t>CORS, CSRF, etc.</a:t>
            </a:r>
          </a:p>
          <a:p>
            <a:pPr>
              <a:lnSpc>
                <a:spcPct val="90000"/>
              </a:lnSpc>
            </a:pPr>
            <a:r>
              <a:rPr lang="fr-FR" sz="2000" dirty="0"/>
              <a:t>Annotations de sécurité sur les @Component</a:t>
            </a:r>
          </a:p>
          <a:p>
            <a:pPr>
              <a:lnSpc>
                <a:spcPct val="90000"/>
              </a:lnSpc>
            </a:pPr>
            <a:r>
              <a:rPr lang="fr-FR" sz="2000" dirty="0"/>
              <a:t>Injection de l’</a:t>
            </a:r>
            <a:r>
              <a:rPr lang="fr-FR" sz="2000" dirty="0" err="1"/>
              <a:t>Authentication</a:t>
            </a:r>
            <a:r>
              <a:rPr lang="fr-FR" sz="2000" dirty="0"/>
              <a:t> dans les méthodes des @Controller</a:t>
            </a:r>
            <a:endParaRPr lang="en-US" sz="2000" dirty="0"/>
          </a:p>
        </p:txBody>
      </p:sp>
      <p:pic>
        <p:nvPicPr>
          <p:cNvPr id="2" name="Graphique 11">
            <a:extLst>
              <a:ext uri="{FF2B5EF4-FFF2-40B4-BE49-F238E27FC236}">
                <a16:creationId xmlns:a16="http://schemas.microsoft.com/office/drawing/2014/main" id="{4E41D228-AE64-4B18-965F-89ADEBB2B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0676" y="600784"/>
            <a:ext cx="2664296" cy="6836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124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Requête sur l’API avec un client REST</a:t>
            </a:r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0E32ED5B-F15A-4372-8464-28E3D563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88" y="1916832"/>
            <a:ext cx="8181532" cy="4438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39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Client: Appli mobile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 err="1"/>
              <a:t>Projet</a:t>
            </a:r>
            <a:r>
              <a:rPr lang="en-US" dirty="0"/>
              <a:t> angular-clients/cafe-</a:t>
            </a:r>
            <a:r>
              <a:rPr lang="en-US" dirty="0" err="1"/>
              <a:t>skifo</a:t>
            </a:r>
            <a:r>
              <a:rPr lang="en-US" dirty="0"/>
              <a:t> dans le </a:t>
            </a:r>
            <a:r>
              <a:rPr lang="en-US" dirty="0">
                <a:hlinkClick r:id="rId3"/>
              </a:rPr>
              <a:t>repo du meetup</a:t>
            </a:r>
            <a:endParaRPr lang="en-US" dirty="0"/>
          </a:p>
          <a:p>
            <a:pPr rtl="0"/>
            <a:r>
              <a:rPr lang="en-US" dirty="0">
                <a:hlinkClick r:id="rId4"/>
              </a:rPr>
              <a:t>Angular-auth-</a:t>
            </a:r>
            <a:r>
              <a:rPr lang="en-US" dirty="0" err="1">
                <a:hlinkClick r:id="rId4"/>
              </a:rPr>
              <a:t>oidc</a:t>
            </a:r>
            <a:r>
              <a:rPr lang="en-US" dirty="0">
                <a:hlinkClick r:id="rId4"/>
              </a:rPr>
              <a:t>-client</a:t>
            </a:r>
            <a:endParaRPr lang="en-US" dirty="0"/>
          </a:p>
          <a:p>
            <a:pPr rtl="0"/>
            <a:r>
              <a:rPr lang="en-US" dirty="0" err="1">
                <a:hlinkClick r:id="rId5"/>
              </a:rPr>
              <a:t>Tuto</a:t>
            </a:r>
            <a:r>
              <a:rPr lang="en-US" dirty="0">
                <a:hlinkClick r:id="rId5"/>
              </a:rPr>
              <a:t> angular-auth-</a:t>
            </a:r>
            <a:r>
              <a:rPr lang="en-US" dirty="0" err="1">
                <a:hlinkClick r:id="rId5"/>
              </a:rPr>
              <a:t>oidc</a:t>
            </a:r>
            <a:r>
              <a:rPr lang="en-US" dirty="0">
                <a:hlinkClick r:id="rId5"/>
              </a:rPr>
              <a:t>-client avec Ionic</a:t>
            </a:r>
            <a:endParaRPr lang="en-US" dirty="0"/>
          </a:p>
          <a:p>
            <a:pPr rtl="0"/>
            <a:r>
              <a:rPr lang="en-US" dirty="0" err="1"/>
              <a:t>UaaService</a:t>
            </a:r>
            <a:r>
              <a:rPr lang="en-US" dirty="0"/>
              <a:t> qui </a:t>
            </a:r>
            <a:r>
              <a:rPr lang="en-US" dirty="0" err="1"/>
              <a:t>transforme</a:t>
            </a:r>
            <a:r>
              <a:rPr lang="en-US" dirty="0"/>
              <a:t> les </a:t>
            </a:r>
            <a:r>
              <a:rPr lang="en-US" dirty="0" err="1"/>
              <a:t>données</a:t>
            </a:r>
            <a:r>
              <a:rPr lang="en-US" dirty="0"/>
              <a:t> OpenID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utilisateur</a:t>
            </a:r>
            <a:r>
              <a:rPr lang="en-US" dirty="0"/>
              <a:t> </a:t>
            </a:r>
            <a:r>
              <a:rPr lang="en-US" dirty="0" err="1"/>
              <a:t>structuré</a:t>
            </a:r>
            <a:endParaRPr lang="en-US" dirty="0"/>
          </a:p>
          <a:p>
            <a:pPr rtl="0"/>
            <a:r>
              <a:rPr lang="en-US" dirty="0" err="1"/>
              <a:t>HttpInterceptor</a:t>
            </a:r>
            <a:r>
              <a:rPr lang="en-US" dirty="0"/>
              <a:t> &amp; </a:t>
            </a:r>
            <a:r>
              <a:rPr lang="en-US" dirty="0" err="1"/>
              <a:t>CanActivate</a:t>
            </a:r>
            <a:r>
              <a:rPr lang="en-US" dirty="0"/>
              <a:t> guard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256D2EC-358F-47B4-A701-D9F0EF28B4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0476" y="4365104"/>
            <a:ext cx="537513" cy="537513"/>
          </a:xfrm>
          <a:prstGeom prst="rect">
            <a:avLst/>
          </a:prstGeom>
        </p:spPr>
      </p:pic>
      <p:pic>
        <p:nvPicPr>
          <p:cNvPr id="3" name="Graphique 4">
            <a:extLst>
              <a:ext uri="{FF2B5EF4-FFF2-40B4-BE49-F238E27FC236}">
                <a16:creationId xmlns:a16="http://schemas.microsoft.com/office/drawing/2014/main" id="{661AB70F-91D7-4018-BECD-295CA763E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58708" y="615043"/>
            <a:ext cx="2025981" cy="683075"/>
          </a:xfrm>
          <a:prstGeom prst="rect">
            <a:avLst/>
          </a:prstGeom>
          <a:noFill/>
          <a:ln cap="rnd">
            <a:noFill/>
          </a:ln>
        </p:spPr>
      </p:pic>
    </p:spTree>
    <p:extLst>
      <p:ext uri="{BB962C8B-B14F-4D97-AF65-F5344CB8AC3E}">
        <p14:creationId xmlns:p14="http://schemas.microsoft.com/office/powerpoint/2010/main" val="428831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Crédits &amp; liens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>
                <a:hlinkClick r:id="rId3"/>
              </a:rPr>
              <a:t>https://stackoverflow.com/a/63874376/619830</a:t>
            </a:r>
            <a:endParaRPr lang="fr-FR" dirty="0"/>
          </a:p>
          <a:p>
            <a:pPr rtl="0"/>
            <a:r>
              <a:rPr lang="fr-FR" dirty="0">
                <a:hlinkClick r:id="rId4"/>
              </a:rPr>
              <a:t>https://stackoverflow.com/a/62842393/619830</a:t>
            </a:r>
            <a:endParaRPr lang="fr-FR" dirty="0"/>
          </a:p>
          <a:p>
            <a:pPr rtl="0"/>
            <a:r>
              <a:rPr lang="fr-FR" dirty="0">
                <a:hlinkClick r:id="rId5"/>
              </a:rPr>
              <a:t>https://github.com/damienbod/angular-auth-oidc-client</a:t>
            </a:r>
            <a:endParaRPr lang="fr-FR" dirty="0"/>
          </a:p>
          <a:p>
            <a:r>
              <a:rPr lang="fr-FR" dirty="0">
                <a:hlinkClick r:id="rId6"/>
              </a:rPr>
              <a:t>https://github.com/ch4mpy/openid-meetup</a:t>
            </a:r>
            <a:endParaRPr lang="fr-FR" dirty="0"/>
          </a:p>
          <a:p>
            <a:r>
              <a:rPr lang="fr-FR" dirty="0">
                <a:hlinkClick r:id="rId7"/>
              </a:rPr>
              <a:t>https://github.com/ch4mpy/spring-addons</a:t>
            </a:r>
            <a:endParaRPr lang="fr-FR" dirty="0"/>
          </a:p>
          <a:p>
            <a:r>
              <a:rPr lang="fr-FR" dirty="0">
                <a:hlinkClick r:id="rId8"/>
              </a:rPr>
              <a:t>http://www.freepik.com</a:t>
            </a:r>
            <a:r>
              <a:rPr lang="fr-FR" dirty="0"/>
              <a:t> pour l’icône de Tonton-Pirate</a:t>
            </a:r>
          </a:p>
        </p:txBody>
      </p:sp>
    </p:spTree>
    <p:extLst>
      <p:ext uri="{BB962C8B-B14F-4D97-AF65-F5344CB8AC3E}">
        <p14:creationId xmlns:p14="http://schemas.microsoft.com/office/powerpoint/2010/main" val="394496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Méthodes d’authentification OAuth2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05000"/>
            <a:ext cx="7668342" cy="4332312"/>
          </a:xfrm>
        </p:spPr>
        <p:txBody>
          <a:bodyPr rtlCol="0">
            <a:normAutofit/>
          </a:bodyPr>
          <a:lstStyle/>
          <a:p>
            <a:r>
              <a:rPr lang="fr-FR" dirty="0"/>
              <a:t>Utilisables</a:t>
            </a:r>
          </a:p>
          <a:p>
            <a:pPr lvl="1"/>
            <a:r>
              <a:rPr lang="fr-FR" dirty="0" err="1"/>
              <a:t>Authorization</a:t>
            </a:r>
            <a:r>
              <a:rPr lang="fr-FR" dirty="0"/>
              <a:t> Code (PKCE)</a:t>
            </a:r>
          </a:p>
          <a:p>
            <a:pPr lvl="1"/>
            <a:r>
              <a:rPr lang="fr-FR" dirty="0" err="1"/>
              <a:t>Refresh</a:t>
            </a:r>
            <a:r>
              <a:rPr lang="fr-FR" dirty="0"/>
              <a:t>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Client </a:t>
            </a:r>
            <a:r>
              <a:rPr lang="fr-FR" dirty="0" err="1"/>
              <a:t>Credentials</a:t>
            </a:r>
            <a:endParaRPr lang="fr-FR" dirty="0"/>
          </a:p>
          <a:p>
            <a:pPr lvl="1"/>
            <a:r>
              <a:rPr lang="fr-FR" dirty="0" err="1"/>
              <a:t>Device</a:t>
            </a:r>
            <a:r>
              <a:rPr lang="fr-FR" dirty="0"/>
              <a:t> Code</a:t>
            </a:r>
          </a:p>
          <a:p>
            <a:pPr lvl="1"/>
            <a:endParaRPr lang="fr-FR" dirty="0"/>
          </a:p>
          <a:p>
            <a:r>
              <a:rPr lang="fr-FR" dirty="0"/>
              <a:t>Dépréciés</a:t>
            </a:r>
          </a:p>
          <a:p>
            <a:pPr lvl="1"/>
            <a:r>
              <a:rPr lang="fr-FR" dirty="0" err="1"/>
              <a:t>Implicit</a:t>
            </a:r>
            <a:r>
              <a:rPr lang="fr-FR" dirty="0"/>
              <a:t> Flow</a:t>
            </a:r>
          </a:p>
          <a:p>
            <a:pPr lvl="1"/>
            <a:r>
              <a:rPr lang="fr-FR" dirty="0" err="1"/>
              <a:t>Password</a:t>
            </a:r>
            <a:r>
              <a:rPr lang="fr-FR" dirty="0"/>
              <a:t> Grant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56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Mise en œuvre : Café </a:t>
            </a:r>
            <a:r>
              <a:rPr lang="fr-FR" dirty="0" err="1"/>
              <a:t>Skifo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916832"/>
            <a:ext cx="7668342" cy="4332312"/>
          </a:xfrm>
        </p:spPr>
        <p:txBody>
          <a:bodyPr rtlCol="0">
            <a:normAutofit/>
          </a:bodyPr>
          <a:lstStyle/>
          <a:p>
            <a:r>
              <a:rPr lang="fr-FR" dirty="0"/>
              <a:t>Exigences métier :</a:t>
            </a:r>
          </a:p>
          <a:p>
            <a:pPr lvl="1"/>
            <a:r>
              <a:rPr lang="fr-FR" dirty="0"/>
              <a:t>Création, listing et suppression de commandes</a:t>
            </a:r>
          </a:p>
          <a:p>
            <a:pPr lvl="1"/>
            <a:r>
              <a:rPr lang="fr-FR" dirty="0"/>
              <a:t>Barmans et serveurs doivent avoir accès à toutes les commandes</a:t>
            </a:r>
          </a:p>
          <a:p>
            <a:pPr lvl="1"/>
            <a:r>
              <a:rPr lang="fr-FR" dirty="0"/>
              <a:t>Les consommateurs ne peuvent voir et modifier que leurs commandes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0581E4-30C1-40C7-8A00-36714CA941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04" y="3789039"/>
            <a:ext cx="1604126" cy="285293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00D4FA5-4266-4362-9769-C09BC9BE8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14" y="3789039"/>
            <a:ext cx="5071888" cy="2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372598" cy="1020762"/>
          </a:xfrm>
        </p:spPr>
        <p:txBody>
          <a:bodyPr rtlCol="0"/>
          <a:lstStyle/>
          <a:p>
            <a:pPr rtl="0"/>
            <a:r>
              <a:rPr lang="fr-FR" dirty="0"/>
              <a:t>UAA et </a:t>
            </a:r>
            <a:r>
              <a:rPr lang="fr-FR" dirty="0" err="1"/>
              <a:t>Token</a:t>
            </a:r>
            <a:endParaRPr lang="fr-FR" dirty="0"/>
          </a:p>
        </p:txBody>
      </p:sp>
      <p:sp>
        <p:nvSpPr>
          <p:cNvPr id="5" name="Espace réservé du contenu 4"/>
          <p:cNvSpPr>
            <a:spLocks noGrp="1"/>
          </p:cNvSpPr>
          <p:nvPr>
            <p:ph sz="half" idx="1"/>
          </p:nvPr>
        </p:nvSpPr>
        <p:spPr>
          <a:xfrm>
            <a:off x="1197868" y="1844824"/>
            <a:ext cx="5328592" cy="42672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« </a:t>
            </a:r>
            <a:r>
              <a:rPr lang="fr-FR" dirty="0" err="1"/>
              <a:t>Authentication</a:t>
            </a:r>
            <a:r>
              <a:rPr lang="fr-FR" dirty="0"/>
              <a:t> » : identité</a:t>
            </a:r>
          </a:p>
          <a:p>
            <a:pPr rtl="0"/>
            <a:r>
              <a:rPr lang="fr-FR" dirty="0"/>
              <a:t>« </a:t>
            </a:r>
            <a:r>
              <a:rPr lang="fr-FR" dirty="0" err="1"/>
              <a:t>Authorization</a:t>
            </a:r>
            <a:r>
              <a:rPr lang="fr-FR" dirty="0"/>
              <a:t> »  : droits</a:t>
            </a:r>
          </a:p>
          <a:p>
            <a:r>
              <a:rPr lang="fr-FR" sz="2400" dirty="0" err="1"/>
              <a:t>Token</a:t>
            </a:r>
            <a:r>
              <a:rPr lang="fr-FR" sz="2400" dirty="0"/>
              <a:t> : procuration accordée par le « </a:t>
            </a:r>
            <a:r>
              <a:rPr lang="fr-FR" sz="2400" dirty="0" err="1"/>
              <a:t>resource</a:t>
            </a:r>
            <a:r>
              <a:rPr lang="fr-FR" sz="2400" dirty="0"/>
              <a:t> </a:t>
            </a:r>
            <a:r>
              <a:rPr lang="fr-FR" sz="2400" dirty="0" err="1"/>
              <a:t>owner</a:t>
            </a:r>
            <a:r>
              <a:rPr lang="fr-FR" sz="2400" dirty="0"/>
              <a:t> » à un « client »</a:t>
            </a:r>
          </a:p>
          <a:p>
            <a:pPr lvl="1"/>
            <a:r>
              <a:rPr lang="fr-FR" dirty="0"/>
              <a:t>Identité du « </a:t>
            </a:r>
            <a:r>
              <a:rPr lang="fr-FR" dirty="0" err="1"/>
              <a:t>resource-owner</a:t>
            </a:r>
            <a:r>
              <a:rPr lang="fr-FR" dirty="0"/>
              <a:t> » (</a:t>
            </a:r>
            <a:r>
              <a:rPr lang="fr-FR" dirty="0" err="1"/>
              <a:t>subject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ID du client</a:t>
            </a:r>
          </a:p>
          <a:p>
            <a:pPr lvl="1"/>
            <a:r>
              <a:rPr lang="fr-FR" dirty="0"/>
              <a:t>Scope: portée (masque sur les droits de l’utilisateur)</a:t>
            </a:r>
          </a:p>
          <a:p>
            <a:pPr lvl="1"/>
            <a:r>
              <a:rPr lang="fr-FR" dirty="0"/>
              <a:t>Durée limitée</a:t>
            </a:r>
          </a:p>
          <a:p>
            <a:pPr lvl="1"/>
            <a:r>
              <a:rPr lang="fr-FR" dirty="0"/>
              <a:t>ID de « l’</a:t>
            </a:r>
            <a:r>
              <a:rPr lang="fr-FR" dirty="0" err="1"/>
              <a:t>authorization</a:t>
            </a:r>
            <a:r>
              <a:rPr lang="fr-FR" dirty="0"/>
              <a:t>-server »  (</a:t>
            </a:r>
            <a:r>
              <a:rPr lang="fr-FR" dirty="0" err="1"/>
              <a:t>issuer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…</a:t>
            </a:r>
          </a:p>
          <a:p>
            <a:pPr rtl="0"/>
            <a:endParaRPr lang="fr-FR" dirty="0"/>
          </a:p>
        </p:txBody>
      </p:sp>
      <p:graphicFrame>
        <p:nvGraphicFramePr>
          <p:cNvPr id="4" name="Espace réservé du contenu 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2668028"/>
              </p:ext>
            </p:extLst>
          </p:nvPr>
        </p:nvGraphicFramePr>
        <p:xfrm>
          <a:off x="6332808" y="4509120"/>
          <a:ext cx="5544615" cy="1904229"/>
        </p:xfrm>
        <a:graphic>
          <a:graphicData uri="http://schemas.openxmlformats.org/drawingml/2006/table">
            <a:tbl>
              <a:tblPr firstRow="1">
                <a:tableStyleId>{AF606853-7671-496A-8E4F-DF71F8EC918B}</a:tableStyleId>
              </a:tblPr>
              <a:tblGrid>
                <a:gridCol w="125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7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>
                          <a:latin typeface="+mj-lt"/>
                        </a:rPr>
                        <a:t>OAuth2</a:t>
                      </a:r>
                    </a:p>
                    <a:p>
                      <a:pPr algn="ctr" rtl="0"/>
                      <a:r>
                        <a:rPr lang="fr-FR" noProof="0" dirty="0" err="1">
                          <a:latin typeface="+mj-lt"/>
                        </a:rPr>
                        <a:t>OpenID</a:t>
                      </a:r>
                      <a:endParaRPr lang="fr-FR" noProof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>
                          <a:latin typeface="+mj-lt"/>
                        </a:rPr>
                        <a:t>Keycloak</a:t>
                      </a:r>
                      <a:endParaRPr lang="fr-FR" noProof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>
                          <a:latin typeface="+mj-lt"/>
                        </a:rPr>
                        <a:t>Spring-</a:t>
                      </a:r>
                      <a:r>
                        <a:rPr lang="fr-FR" noProof="0" dirty="0" err="1">
                          <a:latin typeface="+mj-lt"/>
                        </a:rPr>
                        <a:t>security</a:t>
                      </a:r>
                      <a:endParaRPr lang="fr-FR" noProof="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subject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subject</a:t>
                      </a:r>
                      <a:r>
                        <a:rPr lang="fr-FR" noProof="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principal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Private</a:t>
                      </a:r>
                      <a:r>
                        <a:rPr lang="fr-FR" noProof="0" dirty="0"/>
                        <a:t> claims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roles</a:t>
                      </a:r>
                      <a:endParaRPr lang="fr-F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 err="1"/>
                        <a:t>GrantedAuthority</a:t>
                      </a:r>
                      <a:endParaRPr lang="fr-F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Les acteurs OAuth2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704207"/>
            <a:ext cx="7668342" cy="4833408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/>
              <a:t>« Resource </a:t>
            </a:r>
            <a:r>
              <a:rPr lang="fr-FR" dirty="0" err="1"/>
              <a:t>owner</a:t>
            </a:r>
            <a:r>
              <a:rPr lang="fr-FR" dirty="0"/>
              <a:t> »: personne physique</a:t>
            </a:r>
          </a:p>
          <a:p>
            <a:pPr lvl="1"/>
            <a:r>
              <a:rPr lang="fr-FR" dirty="0"/>
              <a:t>Barmen</a:t>
            </a:r>
          </a:p>
          <a:p>
            <a:pPr lvl="1"/>
            <a:r>
              <a:rPr lang="fr-FR" dirty="0"/>
              <a:t>Consommateurs</a:t>
            </a:r>
          </a:p>
          <a:p>
            <a:pPr lvl="1"/>
            <a:endParaRPr lang="fr-FR" dirty="0"/>
          </a:p>
          <a:p>
            <a:r>
              <a:rPr lang="fr-FR" dirty="0"/>
              <a:t>« Clients »: Fournisseur de </a:t>
            </a:r>
            <a:r>
              <a:rPr lang="fr-FR" b="1" u="sng" dirty="0"/>
              <a:t>service</a:t>
            </a:r>
          </a:p>
          <a:p>
            <a:pPr lvl="1"/>
            <a:r>
              <a:rPr lang="fr-FR" dirty="0"/>
              <a:t>appli mobile</a:t>
            </a:r>
          </a:p>
          <a:p>
            <a:pPr lvl="1"/>
            <a:r>
              <a:rPr lang="fr-FR" dirty="0"/>
              <a:t>navigateur web</a:t>
            </a:r>
          </a:p>
          <a:p>
            <a:pPr lvl="1"/>
            <a:endParaRPr lang="fr-FR" dirty="0"/>
          </a:p>
          <a:p>
            <a:pPr rtl="0"/>
            <a:r>
              <a:rPr lang="fr-FR" dirty="0"/>
              <a:t>« </a:t>
            </a:r>
            <a:r>
              <a:rPr lang="fr-FR" dirty="0" err="1"/>
              <a:t>Authorization</a:t>
            </a:r>
            <a:r>
              <a:rPr lang="fr-FR" dirty="0"/>
              <a:t> server »: Fournisseur d’</a:t>
            </a:r>
            <a:r>
              <a:rPr lang="fr-FR" b="1" u="sng" dirty="0"/>
              <a:t>identité</a:t>
            </a:r>
          </a:p>
          <a:p>
            <a:pPr lvl="1"/>
            <a:r>
              <a:rPr lang="fr-FR" dirty="0" err="1"/>
              <a:t>Keycloak</a:t>
            </a:r>
            <a:r>
              <a:rPr lang="fr-FR" dirty="0"/>
              <a:t> (</a:t>
            </a:r>
            <a:r>
              <a:rPr lang="fr-FR" dirty="0" err="1"/>
              <a:t>FranceConnect</a:t>
            </a:r>
            <a:r>
              <a:rPr lang="fr-FR" dirty="0"/>
              <a:t>, …)</a:t>
            </a:r>
          </a:p>
          <a:p>
            <a:pPr lvl="1"/>
            <a:endParaRPr lang="fr-FR" dirty="0"/>
          </a:p>
          <a:p>
            <a:pPr rtl="0"/>
            <a:r>
              <a:rPr lang="fr-FR" dirty="0"/>
              <a:t>« Resource server »: fournisseur de </a:t>
            </a:r>
            <a:r>
              <a:rPr lang="fr-FR" b="1" u="sng" dirty="0"/>
              <a:t>données</a:t>
            </a:r>
            <a:r>
              <a:rPr lang="fr-FR" dirty="0"/>
              <a:t>. </a:t>
            </a:r>
          </a:p>
          <a:p>
            <a:pPr lvl="1"/>
            <a:r>
              <a:rPr lang="fr-FR" dirty="0"/>
              <a:t>API Spring (</a:t>
            </a:r>
            <a:r>
              <a:rPr lang="fr-FR" dirty="0" err="1"/>
              <a:t>node</a:t>
            </a:r>
            <a:r>
              <a:rPr lang="fr-FR" dirty="0"/>
              <a:t>, .Net, …)</a:t>
            </a:r>
          </a:p>
          <a:p>
            <a:pPr rtl="0"/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60EE1E0B-00FF-40C6-B8FD-201D84BD4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1022" y="1892000"/>
            <a:ext cx="881490" cy="881490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16D7A0E-43D7-4067-BD9B-C919C22B87DF}"/>
              </a:ext>
            </a:extLst>
          </p:cNvPr>
          <p:cNvGrpSpPr/>
          <p:nvPr/>
        </p:nvGrpSpPr>
        <p:grpSpPr>
          <a:xfrm>
            <a:off x="8182644" y="2852936"/>
            <a:ext cx="3168352" cy="1584176"/>
            <a:chOff x="8182644" y="2852936"/>
            <a:chExt cx="3168352" cy="1584176"/>
          </a:xfrm>
        </p:grpSpPr>
        <p:pic>
          <p:nvPicPr>
            <p:cNvPr id="9" name="Graphique 8">
              <a:extLst>
                <a:ext uri="{FF2B5EF4-FFF2-40B4-BE49-F238E27FC236}">
                  <a16:creationId xmlns:a16="http://schemas.microsoft.com/office/drawing/2014/main" id="{0D41C451-FFAF-412B-9821-C8124E29FB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3187" t="17010" r="14283" b="31187"/>
            <a:stretch/>
          </p:blipFill>
          <p:spPr>
            <a:xfrm>
              <a:off x="8182644" y="2852936"/>
              <a:ext cx="3168352" cy="1584176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B7E111B-A034-4A88-9801-470EC1AFA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8170" y="3815185"/>
              <a:ext cx="252997" cy="252997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A7657D3A-967A-408C-871A-AAED15FF5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135" y="3905993"/>
              <a:ext cx="171080" cy="171080"/>
            </a:xfrm>
            <a:prstGeom prst="rect">
              <a:avLst/>
            </a:prstGeom>
          </p:spPr>
        </p:pic>
        <p:pic>
          <p:nvPicPr>
            <p:cNvPr id="10" name="Graphique 9">
              <a:extLst>
                <a:ext uri="{FF2B5EF4-FFF2-40B4-BE49-F238E27FC236}">
                  <a16:creationId xmlns:a16="http://schemas.microsoft.com/office/drawing/2014/main" id="{4A2EE352-1E74-4573-80EE-C9C58BEB5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668371" y="3184650"/>
              <a:ext cx="537513" cy="537513"/>
            </a:xfrm>
            <a:prstGeom prst="rect">
              <a:avLst/>
            </a:prstGeom>
          </p:spPr>
        </p:pic>
        <p:pic>
          <p:nvPicPr>
            <p:cNvPr id="11" name="Picture 6" descr="Logo Formation WPF">
              <a:extLst>
                <a:ext uri="{FF2B5EF4-FFF2-40B4-BE49-F238E27FC236}">
                  <a16:creationId xmlns:a16="http://schemas.microsoft.com/office/drawing/2014/main" id="{80DB359A-31D7-4385-8947-C15CDEF867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600" y="3611616"/>
              <a:ext cx="521790" cy="456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EFCC455-D2C8-4737-B601-ED9D789D449C}"/>
              </a:ext>
            </a:extLst>
          </p:cNvPr>
          <p:cNvGrpSpPr/>
          <p:nvPr/>
        </p:nvGrpSpPr>
        <p:grpSpPr>
          <a:xfrm>
            <a:off x="9519567" y="5616507"/>
            <a:ext cx="835120" cy="1090704"/>
            <a:chOff x="9525649" y="5604773"/>
            <a:chExt cx="835120" cy="1090704"/>
          </a:xfrm>
        </p:grpSpPr>
        <p:pic>
          <p:nvPicPr>
            <p:cNvPr id="23" name="Graphique 22">
              <a:extLst>
                <a:ext uri="{FF2B5EF4-FFF2-40B4-BE49-F238E27FC236}">
                  <a16:creationId xmlns:a16="http://schemas.microsoft.com/office/drawing/2014/main" id="{3E8DFB4A-7B4A-4C8E-901E-5779D9924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25649" y="5604773"/>
              <a:ext cx="835120" cy="1090704"/>
            </a:xfrm>
            <a:prstGeom prst="rect">
              <a:avLst/>
            </a:prstGeom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7F1C5EF5-0558-4DC4-A1D4-A6D39D2316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35" t="23053" r="31064" b="24511"/>
            <a:stretch/>
          </p:blipFill>
          <p:spPr bwMode="auto">
            <a:xfrm>
              <a:off x="9739680" y="5900409"/>
              <a:ext cx="482148" cy="44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0AA7DD4-CCB1-48AC-95CC-545F98F96D3C}"/>
              </a:ext>
            </a:extLst>
          </p:cNvPr>
          <p:cNvGrpSpPr/>
          <p:nvPr/>
        </p:nvGrpSpPr>
        <p:grpSpPr>
          <a:xfrm>
            <a:off x="9519567" y="4396659"/>
            <a:ext cx="835120" cy="1090704"/>
            <a:chOff x="9519567" y="4396659"/>
            <a:chExt cx="835120" cy="1090704"/>
          </a:xfrm>
        </p:grpSpPr>
        <p:pic>
          <p:nvPicPr>
            <p:cNvPr id="22" name="Graphique 21">
              <a:extLst>
                <a:ext uri="{FF2B5EF4-FFF2-40B4-BE49-F238E27FC236}">
                  <a16:creationId xmlns:a16="http://schemas.microsoft.com/office/drawing/2014/main" id="{C814B47A-00CF-4F46-A1DC-40F48C71C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19567" y="4396659"/>
              <a:ext cx="835120" cy="1090704"/>
            </a:xfrm>
            <a:prstGeom prst="rect">
              <a:avLst/>
            </a:prstGeom>
          </p:spPr>
        </p:pic>
        <p:pic>
          <p:nvPicPr>
            <p:cNvPr id="28" name="Image 27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D6DE856B-D597-4D04-94A7-BC0D0229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371" y="4603035"/>
              <a:ext cx="539261" cy="573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1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197868" y="274638"/>
            <a:ext cx="9937104" cy="1020762"/>
          </a:xfrm>
        </p:spPr>
        <p:txBody>
          <a:bodyPr rtlCol="0"/>
          <a:lstStyle/>
          <a:p>
            <a:pPr rtl="0"/>
            <a:r>
              <a:rPr lang="fr-FR" dirty="0"/>
              <a:t>Le flux « </a:t>
            </a:r>
            <a:r>
              <a:rPr lang="fr-FR" dirty="0" err="1"/>
              <a:t>Authorization</a:t>
            </a:r>
            <a:r>
              <a:rPr lang="fr-FR" dirty="0"/>
              <a:t> code » dans </a:t>
            </a:r>
            <a:r>
              <a:rPr lang="fr-FR" dirty="0" err="1"/>
              <a:t>OpenID</a:t>
            </a:r>
            <a:endParaRPr lang="fr-FR" dirty="0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1A93D7BF-C505-483D-82FE-A762956346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4892" y="1678406"/>
            <a:ext cx="1277470" cy="1277470"/>
          </a:xfrm>
          <a:prstGeom prst="rect">
            <a:avLst/>
          </a:prstGeom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2F59538-5173-477D-82D9-53EF6E91E465}"/>
              </a:ext>
            </a:extLst>
          </p:cNvPr>
          <p:cNvCxnSpPr>
            <a:cxnSpLocks/>
          </p:cNvCxnSpPr>
          <p:nvPr/>
        </p:nvCxnSpPr>
        <p:spPr>
          <a:xfrm>
            <a:off x="7309318" y="3162654"/>
            <a:ext cx="356756" cy="1356183"/>
          </a:xfrm>
          <a:prstGeom prst="straightConnector1">
            <a:avLst/>
          </a:prstGeom>
          <a:ln w="25400">
            <a:solidFill>
              <a:schemeClr val="accent2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3675B80F-3A44-4F58-A1F0-EC8E8C829E0E}"/>
              </a:ext>
            </a:extLst>
          </p:cNvPr>
          <p:cNvSpPr txBox="1"/>
          <p:nvPr/>
        </p:nvSpPr>
        <p:spPr>
          <a:xfrm>
            <a:off x="5211748" y="3120076"/>
            <a:ext cx="232365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b="0" i="0" dirty="0" err="1">
                <a:solidFill>
                  <a:schemeClr val="accent4"/>
                </a:solidFill>
                <a:effectLst/>
                <a:latin typeface="OpenSans"/>
              </a:rPr>
              <a:t>ionic-bar?code</a:t>
            </a:r>
            <a:r>
              <a:rPr lang="fr-FR" b="0" i="0" dirty="0">
                <a:solidFill>
                  <a:schemeClr val="accent4"/>
                </a:solidFill>
                <a:effectLst/>
                <a:latin typeface="OpenSans"/>
              </a:rPr>
              <a:t>=xxx</a:t>
            </a:r>
            <a:endParaRPr lang="fr-FR" dirty="0">
              <a:solidFill>
                <a:schemeClr val="accent4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069DCFD-48E5-4438-A294-37BC20FD363F}"/>
              </a:ext>
            </a:extLst>
          </p:cNvPr>
          <p:cNvCxnSpPr>
            <a:cxnSpLocks/>
          </p:cNvCxnSpPr>
          <p:nvPr/>
        </p:nvCxnSpPr>
        <p:spPr>
          <a:xfrm flipH="1" flipV="1">
            <a:off x="5211748" y="3074639"/>
            <a:ext cx="1629482" cy="105866"/>
          </a:xfrm>
          <a:prstGeom prst="straightConnector1">
            <a:avLst/>
          </a:prstGeom>
          <a:ln w="25400">
            <a:solidFill>
              <a:schemeClr val="accent4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34EDC36A-94CC-405F-A13F-3DBAFEA02E24}"/>
              </a:ext>
            </a:extLst>
          </p:cNvPr>
          <p:cNvSpPr txBox="1"/>
          <p:nvPr/>
        </p:nvSpPr>
        <p:spPr>
          <a:xfrm>
            <a:off x="6862393" y="4490516"/>
            <a:ext cx="385714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fr-FR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openid-connect</a:t>
            </a:r>
            <a:r>
              <a:rPr lang="fr-FR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token</a:t>
            </a:r>
            <a:endParaRPr lang="fr-FR" b="0" dirty="0">
              <a:solidFill>
                <a:schemeClr val="accent5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4B2ACD2-3F4F-41B8-A6EA-56B3F7DE787A}"/>
              </a:ext>
            </a:extLst>
          </p:cNvPr>
          <p:cNvCxnSpPr>
            <a:cxnSpLocks/>
          </p:cNvCxnSpPr>
          <p:nvPr/>
        </p:nvCxnSpPr>
        <p:spPr>
          <a:xfrm flipH="1" flipV="1">
            <a:off x="4868965" y="3554623"/>
            <a:ext cx="2060870" cy="1522243"/>
          </a:xfrm>
          <a:prstGeom prst="straightConnector1">
            <a:avLst/>
          </a:prstGeom>
          <a:ln w="25400">
            <a:solidFill>
              <a:schemeClr val="accent5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ECB8D74A-7319-4A5F-8605-E52640E0B883}"/>
              </a:ext>
            </a:extLst>
          </p:cNvPr>
          <p:cNvCxnSpPr>
            <a:cxnSpLocks/>
          </p:cNvCxnSpPr>
          <p:nvPr/>
        </p:nvCxnSpPr>
        <p:spPr>
          <a:xfrm flipH="1">
            <a:off x="2364953" y="3482395"/>
            <a:ext cx="1457501" cy="1483247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FFBD2BB-0DB9-4CBE-A095-A2289578A8C6}"/>
              </a:ext>
            </a:extLst>
          </p:cNvPr>
          <p:cNvCxnSpPr>
            <a:cxnSpLocks/>
          </p:cNvCxnSpPr>
          <p:nvPr/>
        </p:nvCxnSpPr>
        <p:spPr>
          <a:xfrm flipV="1">
            <a:off x="2432088" y="3554623"/>
            <a:ext cx="1472632" cy="1522243"/>
          </a:xfrm>
          <a:prstGeom prst="straightConnector1">
            <a:avLst/>
          </a:prstGeom>
          <a:ln w="2540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20236BCC-86B6-46BB-86BB-FBDA21551B33}"/>
              </a:ext>
            </a:extLst>
          </p:cNvPr>
          <p:cNvSpPr txBox="1"/>
          <p:nvPr/>
        </p:nvSpPr>
        <p:spPr>
          <a:xfrm>
            <a:off x="6558758" y="6326626"/>
            <a:ext cx="575670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latin typeface="+mj-lt"/>
              </a:rPr>
              <a:t>https://[hostname]:8443/auth/realms/[realm]/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DC15BA-947D-40B0-8EFE-0C08449DE3D2}"/>
              </a:ext>
            </a:extLst>
          </p:cNvPr>
          <p:cNvSpPr txBox="1"/>
          <p:nvPr/>
        </p:nvSpPr>
        <p:spPr>
          <a:xfrm>
            <a:off x="-24437" y="6326626"/>
            <a:ext cx="32239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latin typeface="+mj-lt"/>
              </a:rPr>
              <a:t>https://[hostname]:9080/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731368B-9B49-4112-9751-81A004DFDC4B}"/>
              </a:ext>
            </a:extLst>
          </p:cNvPr>
          <p:cNvCxnSpPr/>
          <p:nvPr/>
        </p:nvCxnSpPr>
        <p:spPr>
          <a:xfrm flipH="1">
            <a:off x="2546781" y="5805264"/>
            <a:ext cx="4325331" cy="0"/>
          </a:xfrm>
          <a:prstGeom prst="straightConnector1">
            <a:avLst/>
          </a:prstGeom>
          <a:ln w="25400">
            <a:solidFill>
              <a:schemeClr val="accent6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0823737-33DC-4F77-BF3C-3A1E694091FA}"/>
              </a:ext>
            </a:extLst>
          </p:cNvPr>
          <p:cNvGrpSpPr/>
          <p:nvPr/>
        </p:nvGrpSpPr>
        <p:grpSpPr>
          <a:xfrm>
            <a:off x="2556501" y="3554623"/>
            <a:ext cx="4373334" cy="2007889"/>
            <a:chOff x="2556501" y="3554623"/>
            <a:chExt cx="4373334" cy="2007889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747ACB0F-523E-4454-A273-85F54889CB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73132" y="3554623"/>
              <a:ext cx="2256703" cy="1726504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95782541-2BF9-43AC-A546-2789BB23B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6501" y="5562512"/>
              <a:ext cx="4305892" cy="0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B23CD57C-5924-4D73-B72F-B62139767765}"/>
              </a:ext>
            </a:extLst>
          </p:cNvPr>
          <p:cNvGrpSpPr/>
          <p:nvPr/>
        </p:nvGrpSpPr>
        <p:grpSpPr>
          <a:xfrm>
            <a:off x="2595808" y="3554623"/>
            <a:ext cx="4334027" cy="1928074"/>
            <a:chOff x="2595808" y="3554623"/>
            <a:chExt cx="4334027" cy="1928074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69A31916-7712-4F50-922D-425529916AB5}"/>
                </a:ext>
              </a:extLst>
            </p:cNvPr>
            <p:cNvGrpSpPr/>
            <p:nvPr/>
          </p:nvGrpSpPr>
          <p:grpSpPr>
            <a:xfrm>
              <a:off x="2595808" y="3554623"/>
              <a:ext cx="4334027" cy="1928074"/>
              <a:chOff x="2595808" y="3554623"/>
              <a:chExt cx="4334027" cy="192807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2BFCA26-C46D-4273-BB65-B7C60976985C}"/>
                  </a:ext>
                </a:extLst>
              </p:cNvPr>
              <p:cNvGrpSpPr/>
              <p:nvPr/>
            </p:nvGrpSpPr>
            <p:grpSpPr>
              <a:xfrm>
                <a:off x="3306158" y="3554623"/>
                <a:ext cx="3623677" cy="1902082"/>
                <a:chOff x="3348277" y="3229494"/>
                <a:chExt cx="3623677" cy="1902082"/>
              </a:xfrm>
            </p:grpSpPr>
            <p:cxnSp>
              <p:nvCxnSpPr>
                <p:cNvPr id="11" name="Connecteur droit avec flèche 10">
                  <a:extLst>
                    <a:ext uri="{FF2B5EF4-FFF2-40B4-BE49-F238E27FC236}">
                      <a16:creationId xmlns:a16="http://schemas.microsoft.com/office/drawing/2014/main" id="{56D13D76-08E6-4495-B5E6-9248C93E5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48361" y="3229494"/>
                  <a:ext cx="2423593" cy="1859334"/>
                </a:xfrm>
                <a:prstGeom prst="straightConnector1">
                  <a:avLst/>
                </a:prstGeom>
                <a:ln w="25400">
                  <a:miter lim="800000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407B9105-03FE-4EA6-A6FE-AEE03B4C6BEE}"/>
                    </a:ext>
                  </a:extLst>
                </p:cNvPr>
                <p:cNvSpPr txBox="1"/>
                <p:nvPr/>
              </p:nvSpPr>
              <p:spPr>
                <a:xfrm>
                  <a:off x="3348277" y="4789944"/>
                  <a:ext cx="3385157" cy="3416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fr-FR" b="0" i="0" dirty="0">
                      <a:solidFill>
                        <a:schemeClr val="accent1"/>
                      </a:solidFill>
                      <a:effectLst/>
                      <a:latin typeface="OpenSans"/>
                    </a:rPr>
                    <a:t>.</a:t>
                  </a:r>
                  <a:r>
                    <a:rPr lang="fr-FR" b="0" i="0" dirty="0" err="1">
                      <a:solidFill>
                        <a:schemeClr val="accent1"/>
                      </a:solidFill>
                      <a:effectLst/>
                      <a:latin typeface="OpenSans"/>
                    </a:rPr>
                    <a:t>well-known</a:t>
                  </a:r>
                  <a:r>
                    <a:rPr lang="fr-FR" b="0" i="0" dirty="0">
                      <a:solidFill>
                        <a:schemeClr val="accent1"/>
                      </a:solidFill>
                      <a:effectLst/>
                      <a:latin typeface="OpenSans"/>
                    </a:rPr>
                    <a:t>/openid-configuration</a:t>
                  </a:r>
                  <a:endParaRPr lang="fr-FR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110AB4E5-DE39-43D3-AF67-E9AED51CFF7F}"/>
                  </a:ext>
                </a:extLst>
              </p:cNvPr>
              <p:cNvCxnSpPr/>
              <p:nvPr/>
            </p:nvCxnSpPr>
            <p:spPr>
              <a:xfrm>
                <a:off x="2595808" y="5482697"/>
                <a:ext cx="4291806" cy="0"/>
              </a:xfrm>
              <a:prstGeom prst="straightConnector1">
                <a:avLst/>
              </a:prstGeom>
              <a:ln w="25400"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5AB7B6-5BAA-4982-8A8C-97B1CD186F3F}"/>
                </a:ext>
              </a:extLst>
            </p:cNvPr>
            <p:cNvSpPr/>
            <p:nvPr/>
          </p:nvSpPr>
          <p:spPr>
            <a:xfrm>
              <a:off x="5525586" y="4653764"/>
              <a:ext cx="41069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0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79B9F045-EBF1-4B81-BE6F-CCFAEFD36A61}"/>
              </a:ext>
            </a:extLst>
          </p:cNvPr>
          <p:cNvGrpSpPr/>
          <p:nvPr/>
        </p:nvGrpSpPr>
        <p:grpSpPr>
          <a:xfrm>
            <a:off x="4990810" y="3554623"/>
            <a:ext cx="1939025" cy="1401563"/>
            <a:chOff x="4990810" y="3554623"/>
            <a:chExt cx="1939025" cy="1401563"/>
          </a:xfrm>
        </p:grpSpPr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2AC9A4F4-1221-4BB1-A982-B64D04F5512F}"/>
                </a:ext>
              </a:extLst>
            </p:cNvPr>
            <p:cNvCxnSpPr>
              <a:cxnSpLocks/>
            </p:cNvCxnSpPr>
            <p:nvPr/>
          </p:nvCxnSpPr>
          <p:spPr>
            <a:xfrm>
              <a:off x="4990810" y="3554623"/>
              <a:ext cx="1939025" cy="1401563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A095F4-2B47-4D68-BB85-C1CD21DD189F}"/>
                </a:ext>
              </a:extLst>
            </p:cNvPr>
            <p:cNvSpPr/>
            <p:nvPr/>
          </p:nvSpPr>
          <p:spPr>
            <a:xfrm>
              <a:off x="6013819" y="3781477"/>
              <a:ext cx="41069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dirty="0">
                  <a:ln w="0">
                    <a:solidFill>
                      <a:schemeClr val="accent5"/>
                    </a:solidFill>
                  </a:ln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3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3F26AA0-E65C-4316-9696-B472C427686C}"/>
              </a:ext>
            </a:extLst>
          </p:cNvPr>
          <p:cNvGrpSpPr/>
          <p:nvPr/>
        </p:nvGrpSpPr>
        <p:grpSpPr>
          <a:xfrm>
            <a:off x="5233933" y="2391286"/>
            <a:ext cx="6703422" cy="771368"/>
            <a:chOff x="5233933" y="2391286"/>
            <a:chExt cx="6703422" cy="771368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88BC53F2-86F2-4571-BFC0-D9C6DFF9C5DC}"/>
                </a:ext>
              </a:extLst>
            </p:cNvPr>
            <p:cNvSpPr txBox="1"/>
            <p:nvPr/>
          </p:nvSpPr>
          <p:spPr>
            <a:xfrm>
              <a:off x="6994976" y="2821022"/>
              <a:ext cx="4942379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b="0" dirty="0" err="1">
                  <a:solidFill>
                    <a:schemeClr val="accent2"/>
                  </a:solidFill>
                  <a:effectLst/>
                  <a:latin typeface="Consolas" panose="020B0609020204030204" pitchFamily="49" charset="0"/>
                </a:rPr>
                <a:t>protocol</a:t>
              </a:r>
              <a:r>
                <a:rPr lang="fr-FR" b="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fr-FR" b="0" dirty="0" err="1">
                  <a:solidFill>
                    <a:schemeClr val="accent2"/>
                  </a:solidFill>
                  <a:effectLst/>
                  <a:latin typeface="Consolas" panose="020B0609020204030204" pitchFamily="49" charset="0"/>
                </a:rPr>
                <a:t>openid-connect</a:t>
              </a:r>
              <a:r>
                <a:rPr lang="fr-FR" b="0" dirty="0">
                  <a:solidFill>
                    <a:schemeClr val="accent2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fr-FR" b="0" dirty="0" err="1">
                  <a:solidFill>
                    <a:schemeClr val="accent2"/>
                  </a:solidFill>
                  <a:effectLst/>
                  <a:latin typeface="Consolas" panose="020B0609020204030204" pitchFamily="49" charset="0"/>
                </a:rPr>
                <a:t>auth</a:t>
              </a:r>
              <a:endParaRPr lang="fr-FR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7325B8A7-2384-4598-8A4E-CE45CFD5ACC1}"/>
                </a:ext>
              </a:extLst>
            </p:cNvPr>
            <p:cNvGrpSpPr/>
            <p:nvPr/>
          </p:nvGrpSpPr>
          <p:grpSpPr>
            <a:xfrm>
              <a:off x="5233933" y="2391286"/>
              <a:ext cx="1647899" cy="584775"/>
              <a:chOff x="5233933" y="2391286"/>
              <a:chExt cx="1647899" cy="584775"/>
            </a:xfrm>
          </p:grpSpPr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085E87E3-3E71-4651-897E-841ED309F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3933" y="2856709"/>
                <a:ext cx="1647899" cy="106615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D8B2EB0-5853-4482-9F9A-D15A511DEA72}"/>
                  </a:ext>
                </a:extLst>
              </p:cNvPr>
              <p:cNvSpPr/>
              <p:nvPr/>
            </p:nvSpPr>
            <p:spPr>
              <a:xfrm>
                <a:off x="6166420" y="2391286"/>
                <a:ext cx="410690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200" dirty="0">
                    <a:ln w="0">
                      <a:solidFill>
                        <a:schemeClr val="accent2"/>
                      </a:solidFill>
                    </a:ln>
                    <a:solidFill>
                      <a:schemeClr val="accent2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1</a:t>
                </a:r>
              </a:p>
            </p:txBody>
          </p:sp>
        </p:grp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8053F8B-148B-4A62-B1E2-0C7CF4F04C89}"/>
              </a:ext>
            </a:extLst>
          </p:cNvPr>
          <p:cNvGrpSpPr/>
          <p:nvPr/>
        </p:nvGrpSpPr>
        <p:grpSpPr>
          <a:xfrm>
            <a:off x="6605263" y="3316749"/>
            <a:ext cx="741187" cy="1173767"/>
            <a:chOff x="6605263" y="3316749"/>
            <a:chExt cx="741187" cy="1173767"/>
          </a:xfrm>
        </p:grpSpPr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9AC29362-AE0E-4328-8732-BD43ADD222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5897" y="3384358"/>
              <a:ext cx="300553" cy="1106158"/>
            </a:xfrm>
            <a:prstGeom prst="straightConnector1">
              <a:avLst/>
            </a:prstGeom>
            <a:ln w="25400">
              <a:solidFill>
                <a:schemeClr val="accent4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B716DD-A988-413A-A944-CDEB8C10C1D1}"/>
                </a:ext>
              </a:extLst>
            </p:cNvPr>
            <p:cNvSpPr/>
            <p:nvPr/>
          </p:nvSpPr>
          <p:spPr>
            <a:xfrm>
              <a:off x="6605263" y="3316749"/>
              <a:ext cx="41069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dirty="0">
                  <a:ln w="0">
                    <a:solidFill>
                      <a:schemeClr val="accent4"/>
                    </a:solidFill>
                  </a:ln>
                  <a:solidFill>
                    <a:schemeClr val="accent4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2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77C525F-BD9F-44EC-AAAC-D4500894CE67}"/>
              </a:ext>
            </a:extLst>
          </p:cNvPr>
          <p:cNvGrpSpPr/>
          <p:nvPr/>
        </p:nvGrpSpPr>
        <p:grpSpPr>
          <a:xfrm>
            <a:off x="2556501" y="5808885"/>
            <a:ext cx="4325331" cy="584775"/>
            <a:chOff x="2556501" y="5808885"/>
            <a:chExt cx="4325331" cy="584775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B973EE1F-DAE4-46A6-A168-444E171FA5C2}"/>
                </a:ext>
              </a:extLst>
            </p:cNvPr>
            <p:cNvCxnSpPr/>
            <p:nvPr/>
          </p:nvCxnSpPr>
          <p:spPr>
            <a:xfrm>
              <a:off x="2556501" y="5877272"/>
              <a:ext cx="432533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6CED0D5-2A46-42E8-AEEE-B358001236FA}"/>
                </a:ext>
              </a:extLst>
            </p:cNvPr>
            <p:cNvSpPr txBox="1"/>
            <p:nvPr/>
          </p:nvSpPr>
          <p:spPr>
            <a:xfrm>
              <a:off x="3264751" y="5859614"/>
              <a:ext cx="3080972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fr-FR" b="0" i="0" dirty="0" err="1">
                  <a:solidFill>
                    <a:schemeClr val="accent6"/>
                  </a:solidFill>
                  <a:effectLst/>
                  <a:latin typeface="OpenSans"/>
                </a:rPr>
                <a:t>protocol</a:t>
              </a:r>
              <a:r>
                <a:rPr lang="fr-FR" b="0" i="0" dirty="0">
                  <a:solidFill>
                    <a:schemeClr val="accent6"/>
                  </a:solidFill>
                  <a:effectLst/>
                  <a:latin typeface="OpenSans"/>
                </a:rPr>
                <a:t>/openid-connect/certs</a:t>
              </a:r>
              <a:endParaRPr lang="fr-FR" dirty="0">
                <a:solidFill>
                  <a:schemeClr val="accent6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45999C-BEA6-4D5E-9541-26455A6CFE9E}"/>
                </a:ext>
              </a:extLst>
            </p:cNvPr>
            <p:cNvSpPr/>
            <p:nvPr/>
          </p:nvSpPr>
          <p:spPr>
            <a:xfrm>
              <a:off x="6309152" y="5808885"/>
              <a:ext cx="410690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200" dirty="0">
                  <a:ln w="0">
                    <a:solidFill>
                      <a:schemeClr val="accent6"/>
                    </a:solidFill>
                  </a:ln>
                  <a:solidFill>
                    <a:schemeClr val="accent6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j-lt"/>
                </a:rPr>
                <a:t>4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DAC31984-A112-4ACE-A43D-48189F3610D7}"/>
              </a:ext>
            </a:extLst>
          </p:cNvPr>
          <p:cNvGrpSpPr/>
          <p:nvPr/>
        </p:nvGrpSpPr>
        <p:grpSpPr>
          <a:xfrm>
            <a:off x="3273429" y="2451210"/>
            <a:ext cx="1930560" cy="996393"/>
            <a:chOff x="8182644" y="2852936"/>
            <a:chExt cx="3168352" cy="1584176"/>
          </a:xfrm>
        </p:grpSpPr>
        <p:pic>
          <p:nvPicPr>
            <p:cNvPr id="45" name="Graphique 44">
              <a:extLst>
                <a:ext uri="{FF2B5EF4-FFF2-40B4-BE49-F238E27FC236}">
                  <a16:creationId xmlns:a16="http://schemas.microsoft.com/office/drawing/2014/main" id="{BDC5D600-91B1-4154-B852-06667518A6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3187" t="17010" r="14283" b="31187"/>
            <a:stretch/>
          </p:blipFill>
          <p:spPr>
            <a:xfrm>
              <a:off x="8182644" y="2852936"/>
              <a:ext cx="3168352" cy="1584176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C2EE45C-5058-44E7-8009-F56184C28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8170" y="3815185"/>
              <a:ext cx="252997" cy="252997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D573A304-1CA7-4F44-8F4D-0E9793F5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135" y="3905993"/>
              <a:ext cx="171080" cy="171080"/>
            </a:xfrm>
            <a:prstGeom prst="rect">
              <a:avLst/>
            </a:prstGeom>
          </p:spPr>
        </p:pic>
        <p:pic>
          <p:nvPicPr>
            <p:cNvPr id="50" name="Graphique 49">
              <a:extLst>
                <a:ext uri="{FF2B5EF4-FFF2-40B4-BE49-F238E27FC236}">
                  <a16:creationId xmlns:a16="http://schemas.microsoft.com/office/drawing/2014/main" id="{9880AFE7-D366-4F17-9416-488ADF2F2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668371" y="3184650"/>
              <a:ext cx="537513" cy="537513"/>
            </a:xfrm>
            <a:prstGeom prst="rect">
              <a:avLst/>
            </a:prstGeom>
          </p:spPr>
        </p:pic>
        <p:pic>
          <p:nvPicPr>
            <p:cNvPr id="51" name="Picture 6" descr="Logo Formation WPF">
              <a:extLst>
                <a:ext uri="{FF2B5EF4-FFF2-40B4-BE49-F238E27FC236}">
                  <a16:creationId xmlns:a16="http://schemas.microsoft.com/office/drawing/2014/main" id="{42B6FD3C-9780-4DA1-B4EB-71D76787C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5600" y="3611616"/>
              <a:ext cx="521790" cy="456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D95DC159-393D-4A16-B392-509A7AE8464C}"/>
              </a:ext>
            </a:extLst>
          </p:cNvPr>
          <p:cNvSpPr txBox="1"/>
          <p:nvPr/>
        </p:nvSpPr>
        <p:spPr>
          <a:xfrm>
            <a:off x="447333" y="2460885"/>
            <a:ext cx="322395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latin typeface="+mj-lt"/>
              </a:rPr>
              <a:t>https://[hostname]:8100/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D4AE1A5-D8AA-4681-81B8-7F78E380B1D4}"/>
              </a:ext>
            </a:extLst>
          </p:cNvPr>
          <p:cNvGrpSpPr/>
          <p:nvPr/>
        </p:nvGrpSpPr>
        <p:grpSpPr>
          <a:xfrm>
            <a:off x="1494761" y="5118321"/>
            <a:ext cx="835120" cy="1090704"/>
            <a:chOff x="9525649" y="5604773"/>
            <a:chExt cx="835120" cy="1090704"/>
          </a:xfrm>
        </p:grpSpPr>
        <p:pic>
          <p:nvPicPr>
            <p:cNvPr id="57" name="Graphique 56">
              <a:extLst>
                <a:ext uri="{FF2B5EF4-FFF2-40B4-BE49-F238E27FC236}">
                  <a16:creationId xmlns:a16="http://schemas.microsoft.com/office/drawing/2014/main" id="{56C7201B-5C13-4B37-9F69-B521C9434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25649" y="5604773"/>
              <a:ext cx="835120" cy="1090704"/>
            </a:xfrm>
            <a:prstGeom prst="rect">
              <a:avLst/>
            </a:prstGeom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06D036A2-A5C2-4045-BAC4-AF7C17F8C8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35" t="23053" r="31064" b="24511"/>
            <a:stretch/>
          </p:blipFill>
          <p:spPr bwMode="auto">
            <a:xfrm>
              <a:off x="9739680" y="5900409"/>
              <a:ext cx="482148" cy="443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F7FF04-F344-48F7-8437-3DD034F5EC23}"/>
              </a:ext>
            </a:extLst>
          </p:cNvPr>
          <p:cNvGrpSpPr/>
          <p:nvPr/>
        </p:nvGrpSpPr>
        <p:grpSpPr>
          <a:xfrm>
            <a:off x="7218164" y="4956186"/>
            <a:ext cx="835120" cy="1090704"/>
            <a:chOff x="9519567" y="4396659"/>
            <a:chExt cx="835120" cy="1090704"/>
          </a:xfrm>
        </p:grpSpPr>
        <p:pic>
          <p:nvPicPr>
            <p:cNvPr id="61" name="Graphique 60">
              <a:extLst>
                <a:ext uri="{FF2B5EF4-FFF2-40B4-BE49-F238E27FC236}">
                  <a16:creationId xmlns:a16="http://schemas.microsoft.com/office/drawing/2014/main" id="{CE5CCB6A-8956-44B5-84F9-81AE07091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519567" y="4396659"/>
              <a:ext cx="835120" cy="1090704"/>
            </a:xfrm>
            <a:prstGeom prst="rect">
              <a:avLst/>
            </a:prstGeom>
          </p:spPr>
        </p:pic>
        <p:pic>
          <p:nvPicPr>
            <p:cNvPr id="62" name="Image 61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9AA46272-C815-47E7-9850-E07A04F9F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8371" y="4603035"/>
              <a:ext cx="539261" cy="573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77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Pourquoi adopter </a:t>
            </a:r>
            <a:r>
              <a:rPr lang="fr-FR" dirty="0" err="1"/>
              <a:t>OpenID</a:t>
            </a:r>
            <a:r>
              <a:rPr lang="fr-FR" dirty="0"/>
              <a:t> ?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522414" y="1844824"/>
            <a:ext cx="7668342" cy="467836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Par simplicité</a:t>
            </a:r>
          </a:p>
          <a:p>
            <a:pPr lvl="1"/>
            <a:r>
              <a:rPr lang="fr-FR" dirty="0"/>
              <a:t>L’IHM de gestion des comptes utilisateurs est centralisée</a:t>
            </a:r>
          </a:p>
          <a:p>
            <a:pPr lvl="1"/>
            <a:r>
              <a:rPr lang="fr-FR" dirty="0"/>
              <a:t>Les mécanismes d’authentifications sont centralisés</a:t>
            </a:r>
          </a:p>
          <a:p>
            <a:pPr lvl="1"/>
            <a:r>
              <a:rPr lang="fr-FR" dirty="0"/>
              <a:t>La session peut n’être que dans le navigateur</a:t>
            </a:r>
          </a:p>
          <a:p>
            <a:pPr rtl="0"/>
            <a:r>
              <a:rPr lang="fr-FR" dirty="0"/>
              <a:t>Sécurité</a:t>
            </a:r>
          </a:p>
          <a:p>
            <a:pPr lvl="1"/>
            <a:r>
              <a:rPr lang="fr-FR" dirty="0"/>
              <a:t>Les identifiants ne sont connus que d’un acteur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tokens</a:t>
            </a:r>
            <a:r>
              <a:rPr lang="fr-FR" dirty="0"/>
              <a:t> ont une durée de vie courte</a:t>
            </a:r>
          </a:p>
          <a:p>
            <a:r>
              <a:rPr lang="fr-FR" dirty="0"/>
              <a:t>UX</a:t>
            </a:r>
          </a:p>
          <a:p>
            <a:pPr lvl="1"/>
            <a:r>
              <a:rPr lang="fr-FR" dirty="0"/>
              <a:t>Un seul compte utilisateur</a:t>
            </a:r>
          </a:p>
          <a:p>
            <a:pPr lvl="1"/>
            <a:r>
              <a:rPr lang="fr-FR" dirty="0"/>
              <a:t>SSO</a:t>
            </a:r>
          </a:p>
          <a:p>
            <a:r>
              <a:rPr lang="fr-FR" dirty="0" err="1"/>
              <a:t>Keycloak</a:t>
            </a:r>
            <a:endParaRPr lang="fr-FR" dirty="0"/>
          </a:p>
          <a:p>
            <a:pPr lvl="1"/>
            <a:r>
              <a:rPr lang="fr-FR" dirty="0"/>
              <a:t>Déjà présent en Polynésie</a:t>
            </a:r>
          </a:p>
          <a:p>
            <a:pPr lvl="1"/>
            <a:r>
              <a:rPr lang="fr-FR" dirty="0"/>
              <a:t>Libre, portable et bien documenté</a:t>
            </a:r>
          </a:p>
          <a:p>
            <a:pPr lvl="1"/>
            <a:r>
              <a:rPr lang="fr-FR" dirty="0"/>
              <a:t>Propose une gestion avancée des autorisations</a:t>
            </a:r>
          </a:p>
          <a:p>
            <a:pPr rtl="0"/>
            <a:endParaRPr lang="fr-FR" dirty="0"/>
          </a:p>
        </p:txBody>
      </p:sp>
      <p:pic>
        <p:nvPicPr>
          <p:cNvPr id="50" name="Graphique 49">
            <a:extLst>
              <a:ext uri="{FF2B5EF4-FFF2-40B4-BE49-F238E27FC236}">
                <a16:creationId xmlns:a16="http://schemas.microsoft.com/office/drawing/2014/main" id="{37F290FE-D600-47D3-BC77-9AAEC68623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1471" y="1798680"/>
            <a:ext cx="758948" cy="75894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09909482-C840-49AF-9BFB-4A8BE93448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299" y="2367849"/>
            <a:ext cx="567733" cy="567733"/>
          </a:xfrm>
          <a:prstGeom prst="rect">
            <a:avLst/>
          </a:prstGeom>
          <a:ln>
            <a:noFill/>
          </a:ln>
        </p:spPr>
      </p:pic>
      <p:pic>
        <p:nvPicPr>
          <p:cNvPr id="54" name="Picture 8">
            <a:extLst>
              <a:ext uri="{FF2B5EF4-FFF2-40B4-BE49-F238E27FC236}">
                <a16:creationId xmlns:a16="http://schemas.microsoft.com/office/drawing/2014/main" id="{9C47D1F3-C26C-4495-83D6-191B6809B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976" y="2753977"/>
            <a:ext cx="1524517" cy="105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5E793130-76F8-48D1-8028-62AF055061CC}"/>
              </a:ext>
            </a:extLst>
          </p:cNvPr>
          <p:cNvSpPr txBox="1"/>
          <p:nvPr/>
        </p:nvSpPr>
        <p:spPr>
          <a:xfrm>
            <a:off x="10358181" y="2521952"/>
            <a:ext cx="126669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solidFill>
                  <a:schemeClr val="accent1"/>
                </a:solidFill>
              </a:rPr>
              <a:t>identifiants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A8405AF-9303-4D72-BF25-9A9924A113B3}"/>
              </a:ext>
            </a:extLst>
          </p:cNvPr>
          <p:cNvSpPr txBox="1"/>
          <p:nvPr/>
        </p:nvSpPr>
        <p:spPr>
          <a:xfrm>
            <a:off x="9541152" y="3016026"/>
            <a:ext cx="126669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solidFill>
                  <a:schemeClr val="accent1"/>
                </a:solidFill>
              </a:rPr>
              <a:t>identifiants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A49AE9DC-6F90-4333-ABF4-5D308F8752BF}"/>
              </a:ext>
            </a:extLst>
          </p:cNvPr>
          <p:cNvGrpSpPr/>
          <p:nvPr/>
        </p:nvGrpSpPr>
        <p:grpSpPr>
          <a:xfrm>
            <a:off x="8633549" y="4096393"/>
            <a:ext cx="3338599" cy="2543635"/>
            <a:chOff x="8633549" y="4096393"/>
            <a:chExt cx="3338599" cy="2543635"/>
          </a:xfrm>
        </p:grpSpPr>
        <p:pic>
          <p:nvPicPr>
            <p:cNvPr id="4" name="Graphique 3">
              <a:extLst>
                <a:ext uri="{FF2B5EF4-FFF2-40B4-BE49-F238E27FC236}">
                  <a16:creationId xmlns:a16="http://schemas.microsoft.com/office/drawing/2014/main" id="{3130D249-A664-4BB1-B3FF-D779CAFD3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48335" y="4096393"/>
              <a:ext cx="758948" cy="758948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B2F5DB56-5A05-4E0C-9C97-7F64CE7E6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1195" y="4285029"/>
              <a:ext cx="636838" cy="6368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 5" descr="Une image contenant dessin&#10;&#10;Description générée automatiquement">
              <a:extLst>
                <a:ext uri="{FF2B5EF4-FFF2-40B4-BE49-F238E27FC236}">
                  <a16:creationId xmlns:a16="http://schemas.microsoft.com/office/drawing/2014/main" id="{1D26327B-30F9-476B-A2AC-872B7EFD4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58608" y="5635636"/>
              <a:ext cx="713540" cy="758947"/>
            </a:xfrm>
            <a:prstGeom prst="rect">
              <a:avLst/>
            </a:prstGeom>
          </p:spPr>
        </p:pic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FC1B2711-8125-4EE7-8A50-0BC0A80ED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3549" y="5588133"/>
              <a:ext cx="1524517" cy="1051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559C79F-3CB7-400F-BB93-3A48A9D2E2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4853" y="5072038"/>
              <a:ext cx="936675" cy="790552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1779AB91-48EF-4B3D-ADCD-AC7CE6856D6A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499" y="5072037"/>
              <a:ext cx="918682" cy="790553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C1DAC70-CBCF-4761-858D-07E02B69B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90406" y="4543094"/>
              <a:ext cx="401122" cy="1"/>
            </a:xfrm>
            <a:prstGeom prst="straightConnector1">
              <a:avLst/>
            </a:prstGeom>
            <a:ln w="25400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CFB78264-4C91-4818-8D78-F4EED7771E7F}"/>
                </a:ext>
              </a:extLst>
            </p:cNvPr>
            <p:cNvCxnSpPr>
              <a:cxnSpLocks/>
            </p:cNvCxnSpPr>
            <p:nvPr/>
          </p:nvCxnSpPr>
          <p:spPr>
            <a:xfrm>
              <a:off x="11681231" y="4855341"/>
              <a:ext cx="0" cy="620786"/>
            </a:xfrm>
            <a:prstGeom prst="straightConnector1">
              <a:avLst/>
            </a:prstGeom>
            <a:ln w="25400">
              <a:solidFill>
                <a:schemeClr val="accent2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404D8E6A-284F-4D0F-BC95-21E43E202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576" y="4921867"/>
              <a:ext cx="0" cy="609664"/>
            </a:xfrm>
            <a:prstGeom prst="straightConnector1">
              <a:avLst/>
            </a:prstGeom>
            <a:ln w="25400">
              <a:solidFill>
                <a:schemeClr val="accent4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EA1339ED-A70A-48FD-B9AE-2B52EFE4CB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90406" y="4740428"/>
              <a:ext cx="401122" cy="12508"/>
            </a:xfrm>
            <a:prstGeom prst="straightConnector1">
              <a:avLst/>
            </a:prstGeom>
            <a:ln w="25400">
              <a:solidFill>
                <a:schemeClr val="accent4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3CD53F73-F028-4CD4-B9E4-6560D4FBECE9}"/>
                </a:ext>
              </a:extLst>
            </p:cNvPr>
            <p:cNvCxnSpPr>
              <a:cxnSpLocks/>
            </p:cNvCxnSpPr>
            <p:nvPr/>
          </p:nvCxnSpPr>
          <p:spPr>
            <a:xfrm>
              <a:off x="10420048" y="4940401"/>
              <a:ext cx="757390" cy="672967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0175FD6B-039F-4FBD-A020-82E8BE13C0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28032" y="4973339"/>
              <a:ext cx="796036" cy="679700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3D1705D7-751A-4E9E-BD0F-46D7DBDB48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3935" y="4991471"/>
              <a:ext cx="292858" cy="727901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9C028EA9-62BD-41FB-B5A9-471381902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6966" y="5006975"/>
              <a:ext cx="280480" cy="712397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69AD03A-2E4F-4531-AB17-1261AEAD17C9}"/>
                </a:ext>
              </a:extLst>
            </p:cNvPr>
            <p:cNvCxnSpPr>
              <a:cxnSpLocks/>
            </p:cNvCxnSpPr>
            <p:nvPr/>
          </p:nvCxnSpPr>
          <p:spPr>
            <a:xfrm>
              <a:off x="9778377" y="5999980"/>
              <a:ext cx="1321549" cy="10377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75A0353-72F8-4B5E-B48C-C6AB75808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274" y="6093296"/>
              <a:ext cx="1321548" cy="0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3512F48F-B272-4B8C-B0FE-42E2FFEB18E5}"/>
                </a:ext>
              </a:extLst>
            </p:cNvPr>
            <p:cNvCxnSpPr/>
            <p:nvPr/>
          </p:nvCxnSpPr>
          <p:spPr>
            <a:xfrm>
              <a:off x="9778377" y="6237312"/>
              <a:ext cx="134569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32DD57D6-1A44-4667-9C27-89E723E1C6E2}"/>
                </a:ext>
              </a:extLst>
            </p:cNvPr>
            <p:cNvCxnSpPr/>
            <p:nvPr/>
          </p:nvCxnSpPr>
          <p:spPr>
            <a:xfrm flipH="1">
              <a:off x="9778377" y="6331739"/>
              <a:ext cx="132154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8225225D-79A0-49C7-9F63-6CE0E7979B4B}"/>
              </a:ext>
            </a:extLst>
          </p:cNvPr>
          <p:cNvGrpSpPr/>
          <p:nvPr/>
        </p:nvGrpSpPr>
        <p:grpSpPr>
          <a:xfrm>
            <a:off x="8438300" y="2155770"/>
            <a:ext cx="3178839" cy="4797278"/>
            <a:chOff x="8438300" y="2155770"/>
            <a:chExt cx="3178839" cy="4797278"/>
          </a:xfrm>
        </p:grpSpPr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A4BC8C96-F188-4A3C-A590-A046E34E8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2990" y="2854198"/>
              <a:ext cx="398642" cy="214762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DE86BA9B-22D6-43B2-9BEB-00E1F4C54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5830" y="2935584"/>
              <a:ext cx="413284" cy="216151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B0FF9D3-2D61-43B2-A9CB-47670633AEDD}"/>
                </a:ext>
              </a:extLst>
            </p:cNvPr>
            <p:cNvGrpSpPr/>
            <p:nvPr/>
          </p:nvGrpSpPr>
          <p:grpSpPr>
            <a:xfrm>
              <a:off x="8438300" y="2155770"/>
              <a:ext cx="3178839" cy="4797278"/>
              <a:chOff x="8438300" y="2155770"/>
              <a:chExt cx="3178839" cy="479727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F268AE29-29F2-4D15-AF45-2094939E1B3A}"/>
                  </a:ext>
                </a:extLst>
              </p:cNvPr>
              <p:cNvGrpSpPr/>
              <p:nvPr/>
            </p:nvGrpSpPr>
            <p:grpSpPr>
              <a:xfrm>
                <a:off x="8438300" y="2869863"/>
                <a:ext cx="1664488" cy="1205160"/>
                <a:chOff x="7129537" y="2989733"/>
                <a:chExt cx="1664488" cy="1205160"/>
              </a:xfrm>
            </p:grpSpPr>
            <p:pic>
              <p:nvPicPr>
                <p:cNvPr id="2" name="Picture 8">
                  <a:extLst>
                    <a:ext uri="{FF2B5EF4-FFF2-40B4-BE49-F238E27FC236}">
                      <a16:creationId xmlns:a16="http://schemas.microsoft.com/office/drawing/2014/main" id="{3741935F-6B3F-4867-9767-EE805ADBED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29537" y="2989733"/>
                  <a:ext cx="1524517" cy="10518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8">
                  <a:extLst>
                    <a:ext uri="{FF2B5EF4-FFF2-40B4-BE49-F238E27FC236}">
                      <a16:creationId xmlns:a16="http://schemas.microsoft.com/office/drawing/2014/main" id="{EA59F5BB-7BD4-4DE9-89B9-D2B537A48B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9508" y="3142998"/>
                  <a:ext cx="1524517" cy="10518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57211931-DBA4-4CE1-B7D7-BD31362968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47645" y="3578042"/>
                  <a:ext cx="554490" cy="5544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8" name="Groupe 37">
                <a:extLst>
                  <a:ext uri="{FF2B5EF4-FFF2-40B4-BE49-F238E27FC236}">
                    <a16:creationId xmlns:a16="http://schemas.microsoft.com/office/drawing/2014/main" id="{47DB2F0A-4A67-4050-9A5D-15AD25430B3D}"/>
                  </a:ext>
                </a:extLst>
              </p:cNvPr>
              <p:cNvGrpSpPr/>
              <p:nvPr/>
            </p:nvGrpSpPr>
            <p:grpSpPr>
              <a:xfrm>
                <a:off x="8781853" y="5747888"/>
                <a:ext cx="1664488" cy="1205160"/>
                <a:chOff x="7129537" y="2989733"/>
                <a:chExt cx="1664488" cy="1205160"/>
              </a:xfrm>
            </p:grpSpPr>
            <p:pic>
              <p:nvPicPr>
                <p:cNvPr id="39" name="Picture 8">
                  <a:extLst>
                    <a:ext uri="{FF2B5EF4-FFF2-40B4-BE49-F238E27FC236}">
                      <a16:creationId xmlns:a16="http://schemas.microsoft.com/office/drawing/2014/main" id="{0232DC03-03B8-4BC1-B3EA-ED12677A52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29537" y="2989733"/>
                  <a:ext cx="1524517" cy="10518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0" name="Picture 8">
                  <a:extLst>
                    <a:ext uri="{FF2B5EF4-FFF2-40B4-BE49-F238E27FC236}">
                      <a16:creationId xmlns:a16="http://schemas.microsoft.com/office/drawing/2014/main" id="{3146AEC3-D7CB-41FA-810B-503623E74A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9508" y="3142998"/>
                  <a:ext cx="1524517" cy="10518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4">
                  <a:extLst>
                    <a:ext uri="{FF2B5EF4-FFF2-40B4-BE49-F238E27FC236}">
                      <a16:creationId xmlns:a16="http://schemas.microsoft.com/office/drawing/2014/main" id="{3E6F1099-4C59-450C-87E9-8F1EB07434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47645" y="3578042"/>
                  <a:ext cx="554490" cy="5544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6C3CE15E-3401-4C64-808F-154A494BEB1C}"/>
                  </a:ext>
                </a:extLst>
              </p:cNvPr>
              <p:cNvGrpSpPr/>
              <p:nvPr/>
            </p:nvGrpSpPr>
            <p:grpSpPr>
              <a:xfrm>
                <a:off x="9209382" y="2155770"/>
                <a:ext cx="754407" cy="698677"/>
                <a:chOff x="10291893" y="2922413"/>
                <a:chExt cx="754407" cy="698677"/>
              </a:xfrm>
            </p:grpSpPr>
            <p:pic>
              <p:nvPicPr>
                <p:cNvPr id="1030" name="Picture 6" descr="Logo Formation WPF">
                  <a:extLst>
                    <a:ext uri="{FF2B5EF4-FFF2-40B4-BE49-F238E27FC236}">
                      <a16:creationId xmlns:a16="http://schemas.microsoft.com/office/drawing/2014/main" id="{3C2AB76D-2A75-4886-9AA7-301FC6100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1893" y="2922413"/>
                  <a:ext cx="521790" cy="4565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Graphique 23">
                  <a:extLst>
                    <a:ext uri="{FF2B5EF4-FFF2-40B4-BE49-F238E27FC236}">
                      <a16:creationId xmlns:a16="http://schemas.microsoft.com/office/drawing/2014/main" id="{5FD975F0-2A71-4840-BBD7-5FA28E9E2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787" y="3083577"/>
                  <a:ext cx="537513" cy="537513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3473EE0C-AC6C-4C6C-9AF6-4AF70AA9B708}"/>
                  </a:ext>
                </a:extLst>
              </p:cNvPr>
              <p:cNvGrpSpPr/>
              <p:nvPr/>
            </p:nvGrpSpPr>
            <p:grpSpPr>
              <a:xfrm>
                <a:off x="9122799" y="4107873"/>
                <a:ext cx="754407" cy="698677"/>
                <a:chOff x="10291893" y="2922413"/>
                <a:chExt cx="754407" cy="698677"/>
              </a:xfrm>
            </p:grpSpPr>
            <p:pic>
              <p:nvPicPr>
                <p:cNvPr id="47" name="Picture 6" descr="Logo Formation WPF">
                  <a:extLst>
                    <a:ext uri="{FF2B5EF4-FFF2-40B4-BE49-F238E27FC236}">
                      <a16:creationId xmlns:a16="http://schemas.microsoft.com/office/drawing/2014/main" id="{8BD5DF5C-9AA7-4DD6-8DE5-D98E7A82F8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91893" y="2922413"/>
                  <a:ext cx="521790" cy="4565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8" name="Graphique 47">
                  <a:extLst>
                    <a:ext uri="{FF2B5EF4-FFF2-40B4-BE49-F238E27FC236}">
                      <a16:creationId xmlns:a16="http://schemas.microsoft.com/office/drawing/2014/main" id="{1F3AF75F-5A36-448B-9486-776E762437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08787" y="3083577"/>
                  <a:ext cx="537513" cy="537513"/>
                </a:xfrm>
                <a:prstGeom prst="rect">
                  <a:avLst/>
                </a:prstGeom>
              </p:spPr>
            </p:pic>
          </p:grpSp>
          <p:pic>
            <p:nvPicPr>
              <p:cNvPr id="29" name="Graphique 28">
                <a:extLst>
                  <a:ext uri="{FF2B5EF4-FFF2-40B4-BE49-F238E27FC236}">
                    <a16:creationId xmlns:a16="http://schemas.microsoft.com/office/drawing/2014/main" id="{B7B5C732-853A-43ED-9B65-ECBEB5DF9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1053133" y="3293945"/>
                <a:ext cx="564006" cy="564006"/>
              </a:xfrm>
              <a:prstGeom prst="rect">
                <a:avLst/>
              </a:prstGeom>
            </p:spPr>
          </p:pic>
        </p:grp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28AD6D1C-90F7-4E1D-8EAE-E506BFB47721}"/>
                </a:ext>
              </a:extLst>
            </p:cNvPr>
            <p:cNvCxnSpPr/>
            <p:nvPr/>
          </p:nvCxnSpPr>
          <p:spPr>
            <a:xfrm flipV="1">
              <a:off x="9463935" y="2935582"/>
              <a:ext cx="292858" cy="216153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C1BABFDB-5C8E-4F70-84BA-03C46C342A61}"/>
                </a:ext>
              </a:extLst>
            </p:cNvPr>
            <p:cNvCxnSpPr/>
            <p:nvPr/>
          </p:nvCxnSpPr>
          <p:spPr>
            <a:xfrm flipH="1">
              <a:off x="9401113" y="2908815"/>
              <a:ext cx="305342" cy="216153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1F7790D5-D02F-48E3-841B-58C8A99EA37E}"/>
                </a:ext>
              </a:extLst>
            </p:cNvPr>
            <p:cNvCxnSpPr/>
            <p:nvPr/>
          </p:nvCxnSpPr>
          <p:spPr>
            <a:xfrm flipH="1">
              <a:off x="9568993" y="2960542"/>
              <a:ext cx="252639" cy="344342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9DC3C3C8-45E3-4EDA-B173-8173E8CEA839}"/>
                </a:ext>
              </a:extLst>
            </p:cNvPr>
            <p:cNvCxnSpPr/>
            <p:nvPr/>
          </p:nvCxnSpPr>
          <p:spPr>
            <a:xfrm flipV="1">
              <a:off x="9688241" y="2988969"/>
              <a:ext cx="162072" cy="334445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0932145-001F-48F8-B46A-33F234CE01F1}"/>
                </a:ext>
              </a:extLst>
            </p:cNvPr>
            <p:cNvCxnSpPr/>
            <p:nvPr/>
          </p:nvCxnSpPr>
          <p:spPr>
            <a:xfrm flipH="1">
              <a:off x="9794898" y="3034409"/>
              <a:ext cx="165179" cy="416700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593CA06D-53EB-4317-94C8-B7D767AEA5F2}"/>
                </a:ext>
              </a:extLst>
            </p:cNvPr>
            <p:cNvCxnSpPr/>
            <p:nvPr/>
          </p:nvCxnSpPr>
          <p:spPr>
            <a:xfrm flipV="1">
              <a:off x="9860599" y="3068877"/>
              <a:ext cx="159493" cy="442526"/>
            </a:xfrm>
            <a:prstGeom prst="straightConnector1">
              <a:avLst/>
            </a:prstGeom>
            <a:ln w="2540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08ACB4AA-E4D2-40DA-BE7F-7C9404224E3D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9340530" y="2786924"/>
              <a:ext cx="213254" cy="236204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FC869A01-D66C-477C-9F6E-5A1A781A6B84}"/>
                </a:ext>
              </a:extLst>
            </p:cNvPr>
            <p:cNvCxnSpPr/>
            <p:nvPr/>
          </p:nvCxnSpPr>
          <p:spPr>
            <a:xfrm flipH="1">
              <a:off x="9275434" y="2753684"/>
              <a:ext cx="217698" cy="242404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E4661A37-BCFF-4764-917A-9DA317DBB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3786" y="2863663"/>
              <a:ext cx="178594" cy="271873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C502F2F6-0B8F-4F9D-86F3-90778AF594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1088" y="2858155"/>
              <a:ext cx="151634" cy="306614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D35DB690-94FF-475C-A800-5BC5E97D9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81465" y="2906084"/>
              <a:ext cx="64067" cy="387114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6D2B0A7D-35A2-4BE3-B96C-FA3A18060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5646" y="2919550"/>
              <a:ext cx="41664" cy="393922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D0763DD0-4DEA-4658-A775-77DFCD04F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5155" y="2905026"/>
              <a:ext cx="31452" cy="556712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B73C9983-268C-4B19-9D2B-F3DB8F8E0C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71126" y="2886700"/>
              <a:ext cx="13508" cy="624703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0657D32C-F831-4502-95C5-91DC0B6E71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4677" y="2675849"/>
              <a:ext cx="115454" cy="319444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E7799684-ADA1-48B5-B3E5-DBDACBBD8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8159" y="2719080"/>
              <a:ext cx="137349" cy="295122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D4FB94EE-6277-482A-AC73-8A0839E3A0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559" y="2753977"/>
              <a:ext cx="59364" cy="412625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>
              <a:extLst>
                <a:ext uri="{FF2B5EF4-FFF2-40B4-BE49-F238E27FC236}">
                  <a16:creationId xmlns:a16="http://schemas.microsoft.com/office/drawing/2014/main" id="{E8138062-595C-4A60-A3C8-0616F3CFE1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5924" y="2754546"/>
              <a:ext cx="47116" cy="539640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536206F5-E52C-4208-ABD5-4F6330938B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9248" y="2724564"/>
              <a:ext cx="177318" cy="700758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avec flèche 94">
              <a:extLst>
                <a:ext uri="{FF2B5EF4-FFF2-40B4-BE49-F238E27FC236}">
                  <a16:creationId xmlns:a16="http://schemas.microsoft.com/office/drawing/2014/main" id="{C1AC80D5-B0FB-4B0B-8ED7-685E0C0A46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7077" y="2743001"/>
              <a:ext cx="49909" cy="404692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391FC383-7F10-4C1C-A69B-180FBB8BBB60}"/>
                </a:ext>
              </a:extLst>
            </p:cNvPr>
            <p:cNvCxnSpPr>
              <a:cxnSpLocks/>
            </p:cNvCxnSpPr>
            <p:nvPr/>
          </p:nvCxnSpPr>
          <p:spPr>
            <a:xfrm>
              <a:off x="9458083" y="2778959"/>
              <a:ext cx="10697" cy="469207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314E6D81-A04B-4D0D-8479-071937338160}"/>
                </a:ext>
              </a:extLst>
            </p:cNvPr>
            <p:cNvCxnSpPr>
              <a:cxnSpLocks/>
            </p:cNvCxnSpPr>
            <p:nvPr/>
          </p:nvCxnSpPr>
          <p:spPr>
            <a:xfrm>
              <a:off x="9479413" y="2778959"/>
              <a:ext cx="132449" cy="670287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B95278C1-9C90-4F12-9CBF-5CE8AA76BF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77880" y="2208389"/>
              <a:ext cx="914939" cy="12114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avec flèche 105">
              <a:extLst>
                <a:ext uri="{FF2B5EF4-FFF2-40B4-BE49-F238E27FC236}">
                  <a16:creationId xmlns:a16="http://schemas.microsoft.com/office/drawing/2014/main" id="{C62AAE1A-3FD5-41ED-9565-A3483E3EB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4896" y="2261027"/>
              <a:ext cx="817923" cy="107560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avec flèche 108">
              <a:extLst>
                <a:ext uri="{FF2B5EF4-FFF2-40B4-BE49-F238E27FC236}">
                  <a16:creationId xmlns:a16="http://schemas.microsoft.com/office/drawing/2014/main" id="{FE882910-7C09-4158-8E82-2B6527B2E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5779" y="3549478"/>
              <a:ext cx="1112788" cy="6789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avec flèche 112">
              <a:extLst>
                <a:ext uri="{FF2B5EF4-FFF2-40B4-BE49-F238E27FC236}">
                  <a16:creationId xmlns:a16="http://schemas.microsoft.com/office/drawing/2014/main" id="{1309D97F-CB34-4032-9733-DA9228E3EA74}"/>
                </a:ext>
              </a:extLst>
            </p:cNvPr>
            <p:cNvCxnSpPr>
              <a:cxnSpLocks/>
            </p:cNvCxnSpPr>
            <p:nvPr/>
          </p:nvCxnSpPr>
          <p:spPr>
            <a:xfrm>
              <a:off x="9973103" y="3481522"/>
              <a:ext cx="1061502" cy="2150"/>
            </a:xfrm>
            <a:prstGeom prst="straightConnector1">
              <a:avLst/>
            </a:prstGeom>
            <a:ln w="25400">
              <a:solidFill>
                <a:schemeClr val="accent3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CD309436-DFCE-4A0D-BF12-E01FDC114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8483" y="3728542"/>
              <a:ext cx="1112788" cy="6789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>
              <a:extLst>
                <a:ext uri="{FF2B5EF4-FFF2-40B4-BE49-F238E27FC236}">
                  <a16:creationId xmlns:a16="http://schemas.microsoft.com/office/drawing/2014/main" id="{32A141BA-BF93-42DA-A48E-73DF627C270F}"/>
                </a:ext>
              </a:extLst>
            </p:cNvPr>
            <p:cNvCxnSpPr>
              <a:cxnSpLocks/>
            </p:cNvCxnSpPr>
            <p:nvPr/>
          </p:nvCxnSpPr>
          <p:spPr>
            <a:xfrm>
              <a:off x="9999769" y="3643027"/>
              <a:ext cx="1061502" cy="2150"/>
            </a:xfrm>
            <a:prstGeom prst="straightConnector1">
              <a:avLst/>
            </a:prstGeom>
            <a:ln w="25400">
              <a:solidFill>
                <a:schemeClr val="accent5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avec flèche 118">
              <a:extLst>
                <a:ext uri="{FF2B5EF4-FFF2-40B4-BE49-F238E27FC236}">
                  <a16:creationId xmlns:a16="http://schemas.microsoft.com/office/drawing/2014/main" id="{24E66FA1-0D70-4844-805A-0653DA28E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0345" y="3903849"/>
              <a:ext cx="1112788" cy="6789"/>
            </a:xfrm>
            <a:prstGeom prst="straightConnector1">
              <a:avLst/>
            </a:prstGeom>
            <a:ln w="25400">
              <a:solidFill>
                <a:schemeClr val="accent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avec flèche 119">
              <a:extLst>
                <a:ext uri="{FF2B5EF4-FFF2-40B4-BE49-F238E27FC236}">
                  <a16:creationId xmlns:a16="http://schemas.microsoft.com/office/drawing/2014/main" id="{360B20C9-90E2-4379-9D7D-AA9AB13B284E}"/>
                </a:ext>
              </a:extLst>
            </p:cNvPr>
            <p:cNvCxnSpPr>
              <a:cxnSpLocks/>
            </p:cNvCxnSpPr>
            <p:nvPr/>
          </p:nvCxnSpPr>
          <p:spPr>
            <a:xfrm>
              <a:off x="9981345" y="3827167"/>
              <a:ext cx="1061502" cy="2150"/>
            </a:xfrm>
            <a:prstGeom prst="straightConnector1">
              <a:avLst/>
            </a:prstGeom>
            <a:ln w="25400">
              <a:solidFill>
                <a:schemeClr val="accent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4B4BABD7-43E3-4772-8108-903FD758C070}"/>
              </a:ext>
            </a:extLst>
          </p:cNvPr>
          <p:cNvCxnSpPr/>
          <p:nvPr/>
        </p:nvCxnSpPr>
        <p:spPr>
          <a:xfrm flipH="1">
            <a:off x="10328032" y="2384053"/>
            <a:ext cx="462935" cy="13789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9B0E0279-802F-4A70-AFD2-18403B230594}"/>
              </a:ext>
            </a:extLst>
          </p:cNvPr>
          <p:cNvCxnSpPr>
            <a:cxnSpLocks/>
          </p:cNvCxnSpPr>
          <p:nvPr/>
        </p:nvCxnSpPr>
        <p:spPr>
          <a:xfrm flipH="1">
            <a:off x="9388074" y="2942514"/>
            <a:ext cx="349550" cy="189517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C364EE66-1165-4857-8D10-E7A9BCB74C01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9340530" y="2854447"/>
            <a:ext cx="354503" cy="16868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27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Authorization</a:t>
            </a:r>
            <a:r>
              <a:rPr lang="fr-FR" dirty="0"/>
              <a:t>-server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Création d’un « </a:t>
            </a:r>
            <a:r>
              <a:rPr lang="fr-FR" dirty="0" err="1"/>
              <a:t>realm</a:t>
            </a:r>
            <a:r>
              <a:rPr lang="fr-FR" dirty="0"/>
              <a:t> »</a:t>
            </a:r>
          </a:p>
          <a:p>
            <a:pPr rtl="0"/>
            <a:r>
              <a:rPr lang="fr-FR" dirty="0"/>
              <a:t>Création d’un client « </a:t>
            </a:r>
            <a:r>
              <a:rPr lang="fr-FR" dirty="0" err="1"/>
              <a:t>tahiti-devops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Valid</a:t>
            </a:r>
            <a:r>
              <a:rPr lang="fr-FR" dirty="0"/>
              <a:t> </a:t>
            </a:r>
            <a:r>
              <a:rPr lang="fr-FR" dirty="0" err="1"/>
              <a:t>redirect</a:t>
            </a:r>
            <a:r>
              <a:rPr lang="fr-FR" dirty="0"/>
              <a:t> </a:t>
            </a:r>
            <a:r>
              <a:rPr lang="fr-FR" dirty="0" err="1"/>
              <a:t>URIs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com.c4-soft://</a:t>
            </a:r>
            <a:r>
              <a:rPr lang="fr-FR" dirty="0" err="1"/>
              <a:t>device</a:t>
            </a:r>
            <a:r>
              <a:rPr lang="fr-FR" dirty="0"/>
              <a:t>/</a:t>
            </a:r>
            <a:r>
              <a:rPr lang="fr-FR" dirty="0" err="1"/>
              <a:t>cafe-skifo</a:t>
            </a:r>
            <a:endParaRPr lang="fr-FR" dirty="0"/>
          </a:p>
          <a:p>
            <a:pPr lvl="2"/>
            <a:r>
              <a:rPr lang="fr-FR" dirty="0"/>
              <a:t>https://[hostname]:8100/cafe-skifo</a:t>
            </a:r>
          </a:p>
          <a:p>
            <a:pPr lvl="2"/>
            <a:r>
              <a:rPr lang="fr-FR" dirty="0"/>
              <a:t>https://[hostname]:4200/cafe-skifo</a:t>
            </a:r>
          </a:p>
          <a:p>
            <a:pPr lvl="1"/>
            <a:r>
              <a:rPr lang="fr-FR" dirty="0"/>
              <a:t>Web </a:t>
            </a:r>
            <a:r>
              <a:rPr lang="fr-FR" dirty="0" err="1"/>
              <a:t>origins</a:t>
            </a:r>
            <a:r>
              <a:rPr lang="fr-FR" dirty="0"/>
              <a:t> (CORS)</a:t>
            </a:r>
          </a:p>
          <a:p>
            <a:pPr lvl="2"/>
            <a:r>
              <a:rPr lang="fr-FR" dirty="0"/>
              <a:t>http://localhost</a:t>
            </a:r>
          </a:p>
          <a:p>
            <a:pPr lvl="2"/>
            <a:r>
              <a:rPr lang="fr-FR" dirty="0"/>
              <a:t>https://[hostname]:8100</a:t>
            </a:r>
          </a:p>
          <a:p>
            <a:pPr lvl="2"/>
            <a:r>
              <a:rPr lang="fr-FR" dirty="0"/>
              <a:t>https://[hostname]:4200</a:t>
            </a:r>
          </a:p>
          <a:p>
            <a:pPr lvl="1"/>
            <a:r>
              <a:rPr lang="fr-FR" dirty="0"/>
              <a:t>Création de rôles spécifiques au client</a:t>
            </a:r>
          </a:p>
          <a:p>
            <a:pPr lvl="1"/>
            <a:r>
              <a:rPr lang="fr-FR" dirty="0"/>
              <a:t>Mapper « User Client </a:t>
            </a:r>
            <a:r>
              <a:rPr lang="fr-FR" dirty="0" err="1"/>
              <a:t>Role</a:t>
            </a:r>
            <a:r>
              <a:rPr lang="fr-FR" dirty="0"/>
              <a:t> »</a:t>
            </a:r>
          </a:p>
          <a:p>
            <a:pPr rtl="0"/>
            <a:r>
              <a:rPr lang="fr-FR" dirty="0"/>
              <a:t>Création d’utilisateurs puis affectation des rôles pour le client</a:t>
            </a:r>
          </a:p>
        </p:txBody>
      </p:sp>
      <p:pic>
        <p:nvPicPr>
          <p:cNvPr id="2" name="Picture 2" descr="Keycloak">
            <a:extLst>
              <a:ext uri="{FF2B5EF4-FFF2-40B4-BE49-F238E27FC236}">
                <a16:creationId xmlns:a16="http://schemas.microsoft.com/office/drawing/2014/main" id="{20A58ABB-7E2F-45F0-98B0-CDA1AF0F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28" y="495171"/>
            <a:ext cx="3568656" cy="8029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82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Authentification avec un client REST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21804" y="1904999"/>
            <a:ext cx="6480720" cy="426720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Paramètres de requête</a:t>
            </a:r>
          </a:p>
          <a:p>
            <a:pPr lvl="1"/>
            <a:r>
              <a:rPr lang="fr-FR" dirty="0"/>
              <a:t>Callback URL : https://[hostname]:8100/cafe-skifo</a:t>
            </a:r>
          </a:p>
          <a:p>
            <a:pPr lvl="1"/>
            <a:r>
              <a:rPr lang="fr-FR" dirty="0" err="1"/>
              <a:t>Auth</a:t>
            </a:r>
            <a:r>
              <a:rPr lang="fr-FR" dirty="0"/>
              <a:t> URL : https://[hostname]:8443/auth/realms/[realm]/protocol/openid-connect/auth</a:t>
            </a:r>
          </a:p>
          <a:p>
            <a:pPr lvl="1"/>
            <a:r>
              <a:rPr lang="fr-FR" dirty="0"/>
              <a:t>Access </a:t>
            </a:r>
            <a:r>
              <a:rPr lang="fr-FR" dirty="0" err="1"/>
              <a:t>Token</a:t>
            </a:r>
            <a:r>
              <a:rPr lang="fr-FR" dirty="0"/>
              <a:t> URL : https://[hostname]:8443/auth/realms/[realm]/protocol/openid-connect/token</a:t>
            </a:r>
          </a:p>
          <a:p>
            <a:pPr lvl="1"/>
            <a:r>
              <a:rPr lang="fr-FR" dirty="0"/>
              <a:t>Client ID : </a:t>
            </a:r>
            <a:r>
              <a:rPr lang="fr-FR" dirty="0" err="1"/>
              <a:t>tahiti-devops</a:t>
            </a:r>
            <a:endParaRPr lang="fr-FR" dirty="0"/>
          </a:p>
          <a:p>
            <a:pPr lvl="1"/>
            <a:r>
              <a:rPr lang="fr-FR" dirty="0"/>
              <a:t>Scope : </a:t>
            </a:r>
            <a:r>
              <a:rPr lang="fr-FR" dirty="0" err="1"/>
              <a:t>openid</a:t>
            </a:r>
            <a:r>
              <a:rPr lang="fr-FR" dirty="0"/>
              <a:t> email </a:t>
            </a:r>
            <a:r>
              <a:rPr lang="fr-FR" dirty="0" err="1"/>
              <a:t>roles</a:t>
            </a:r>
            <a:endParaRPr lang="fr-FR" dirty="0"/>
          </a:p>
          <a:p>
            <a:r>
              <a:rPr lang="fr-FR" dirty="0"/>
              <a:t>Test</a:t>
            </a:r>
          </a:p>
          <a:p>
            <a:pPr lvl="1"/>
            <a:r>
              <a:rPr lang="fr-FR" dirty="0">
                <a:hlinkClick r:id="rId3"/>
              </a:rPr>
              <a:t>https://jwt.io</a:t>
            </a:r>
            <a:endParaRPr lang="fr-FR" dirty="0"/>
          </a:p>
          <a:p>
            <a:pPr rtl="0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EF60568-603F-429D-B395-A2EBBC2057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235" t="26286" r="33236" b="5765"/>
          <a:stretch/>
        </p:blipFill>
        <p:spPr>
          <a:xfrm>
            <a:off x="7462564" y="1939186"/>
            <a:ext cx="4206917" cy="41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Claims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OAuth2 / JWT</a:t>
            </a:r>
          </a:p>
          <a:p>
            <a:pPr lvl="1"/>
            <a:r>
              <a:rPr lang="en-US" dirty="0">
                <a:hlinkClick r:id="rId3"/>
              </a:rPr>
              <a:t>https://tools.ietf.org/html/rfc6749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https://tools.ietf.org/html/rfc7519</a:t>
            </a:r>
            <a:endParaRPr lang="en-US" dirty="0"/>
          </a:p>
          <a:p>
            <a:pPr rtl="0"/>
            <a:r>
              <a:rPr lang="en-US" dirty="0" err="1"/>
              <a:t>OpenId</a:t>
            </a:r>
            <a:r>
              <a:rPr lang="en-US" dirty="0"/>
              <a:t>: </a:t>
            </a:r>
          </a:p>
          <a:p>
            <a:pPr lvl="1"/>
            <a:r>
              <a:rPr lang="en-US" dirty="0">
                <a:hlinkClick r:id="rId5"/>
              </a:rPr>
              <a:t>https://openid.net/specs/openid-connect-core-1_0.html</a:t>
            </a:r>
            <a:endParaRPr lang="en-US" dirty="0"/>
          </a:p>
          <a:p>
            <a:pPr rtl="0"/>
            <a:r>
              <a:rPr lang="en-US" dirty="0"/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406254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bleau noir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7_TF02804846_TF02804846" id="{61DB2ABB-C8FF-4A02-ACE4-B484BA3269F9}" vid="{7147F5C6-1CAD-4BFC-99B0-1ABC9DBA7C9E}"/>
    </a:ext>
  </a:extLst>
</a:theme>
</file>

<file path=ppt/theme/theme2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1928</TotalTime>
  <Words>679</Words>
  <Application>Microsoft Office PowerPoint</Application>
  <PresentationFormat>Personnalisé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Consolas</vt:lpstr>
      <vt:lpstr>Corbel</vt:lpstr>
      <vt:lpstr>OpenSans</vt:lpstr>
      <vt:lpstr>Tableau noir 16x9</vt:lpstr>
      <vt:lpstr>OpenID Full-stack</vt:lpstr>
      <vt:lpstr>Mise en œuvre : Café Skifo</vt:lpstr>
      <vt:lpstr>UAA et Token</vt:lpstr>
      <vt:lpstr>Les acteurs OAuth2</vt:lpstr>
      <vt:lpstr>Le flux « Authorization code » dans OpenID</vt:lpstr>
      <vt:lpstr>Pourquoi adopter OpenID ?</vt:lpstr>
      <vt:lpstr>Authorization-server</vt:lpstr>
      <vt:lpstr>Authentification avec un client REST</vt:lpstr>
      <vt:lpstr>Claims</vt:lpstr>
      <vt:lpstr>Resource-server : API REST</vt:lpstr>
      <vt:lpstr>Requête sur l’API avec un client REST</vt:lpstr>
      <vt:lpstr>Client: Appli mobile</vt:lpstr>
      <vt:lpstr>Crédits &amp; liens</vt:lpstr>
      <vt:lpstr>Méthodes d’authentification OAuth2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Jérôme Wacongne</dc:creator>
  <cp:lastModifiedBy>Jérôme Wacongne</cp:lastModifiedBy>
  <cp:revision>67</cp:revision>
  <dcterms:created xsi:type="dcterms:W3CDTF">2020-09-16T03:20:51Z</dcterms:created>
  <dcterms:modified xsi:type="dcterms:W3CDTF">2020-11-03T01:33:50Z</dcterms:modified>
</cp:coreProperties>
</file>