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13"/>
  </p:notesMasterIdLst>
  <p:handoutMasterIdLst>
    <p:handoutMasterId r:id="rId14"/>
  </p:handoutMasterIdLst>
  <p:sldIdLst>
    <p:sldId id="256" r:id="rId3"/>
    <p:sldId id="262" r:id="rId4"/>
    <p:sldId id="271" r:id="rId5"/>
    <p:sldId id="272" r:id="rId6"/>
    <p:sldId id="275" r:id="rId7"/>
    <p:sldId id="273" r:id="rId8"/>
    <p:sldId id="276" r:id="rId9"/>
    <p:sldId id="265" r:id="rId10"/>
    <p:sldId id="266" r:id="rId11"/>
    <p:sldId id="277"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guide id="16" pos="766">
          <p15:clr>
            <a:srgbClr val="A4A3A4"/>
          </p15:clr>
        </p15:guide>
        <p15:guide id="17" pos="69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 pos="766"/>
        <p:guide pos="6912"/>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ru-RU"/>
              <a:pPr/>
              <a:t>01.11.2021</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ru-RU"/>
              <a:pPr/>
              <a:t>01.11.2021</a:t>
            </a:fld>
            <a:endParaRPr/>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lgn="r" defTabSz="914400">
              <a:buNone/>
            </a:pPr>
            <a:fld id="{3A2CC701-D80A-463B-8415-A85485312088}" type="slidenum">
              <a:rPr lang="en-US" sz="1200" b="0" i="0">
                <a:latin typeface="Century Gothic"/>
                <a:ea typeface="+mn-ea"/>
                <a:cs typeface="+mn-cs"/>
              </a:rPr>
              <a:pPr algn="r" defTabSz="914400">
                <a:buNone/>
              </a:pPr>
              <a:t>2</a:t>
            </a:fld>
            <a:endParaRPr lang="en-US" sz="1200" b="0" i="0">
              <a:latin typeface="Century Gothic"/>
              <a:ea typeface="+mn-ea"/>
              <a:cs typeface="+mn-cs"/>
            </a:endParaRPr>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lgn="r" defTabSz="914400">
              <a:buNone/>
            </a:pPr>
            <a:fld id="{3A2CC701-D80A-463B-8415-A85485312088}" type="slidenum">
              <a:rPr lang="en-US" sz="1200" b="0" i="0">
                <a:latin typeface="Century Gothic"/>
                <a:ea typeface="+mn-ea"/>
                <a:cs typeface="+mn-cs"/>
              </a:rPr>
              <a:pPr algn="r" defTabSz="914400">
                <a:buNone/>
              </a:pPr>
              <a:t>4</a:t>
            </a:fld>
            <a:endParaRPr lang="en-US" sz="1200" b="0" i="0">
              <a:latin typeface="Century Gothic"/>
              <a:ea typeface="+mn-ea"/>
              <a:cs typeface="+mn-cs"/>
            </a:endParaRPr>
          </a:p>
        </p:txBody>
      </p:sp>
    </p:spTree>
    <p:extLst>
      <p:ext uri="{BB962C8B-B14F-4D97-AF65-F5344CB8AC3E}">
        <p14:creationId xmlns:p14="http://schemas.microsoft.com/office/powerpoint/2010/main" val="100318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Номер слайда 3"/>
          <p:cNvSpPr>
            <a:spLocks noGrp="1"/>
          </p:cNvSpPr>
          <p:nvPr>
            <p:ph type="sldNum" sz="quarter" idx="10"/>
          </p:nvPr>
        </p:nvSpPr>
        <p:spPr/>
        <p:txBody>
          <a:bodyPr/>
          <a:lstStyle/>
          <a:p>
            <a:pPr algn="r" defTabSz="914400">
              <a:buNone/>
            </a:pPr>
            <a:fld id="{3A2CC701-D80A-463B-8415-A85485312088}" type="slidenum">
              <a:rPr lang="en-US" sz="1200" b="0" i="0">
                <a:latin typeface="Century Gothic"/>
                <a:ea typeface="+mn-ea"/>
                <a:cs typeface="+mn-cs"/>
              </a:rPr>
              <a:pPr algn="r" defTabSz="914400">
                <a:buNone/>
              </a:pPr>
              <a:t>8</a:t>
            </a:fld>
            <a:endParaRPr lang="en-US" sz="1200" b="0" i="0">
              <a:latin typeface="Century Gothic"/>
              <a:ea typeface="+mn-ea"/>
              <a:cs typeface="+mn-cs"/>
            </a:endParaRPr>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Номер слайда 3"/>
          <p:cNvSpPr>
            <a:spLocks noGrp="1"/>
          </p:cNvSpPr>
          <p:nvPr>
            <p:ph type="sldNum" sz="quarter" idx="10"/>
          </p:nvPr>
        </p:nvSpPr>
        <p:spPr/>
        <p:txBody>
          <a:bodyPr/>
          <a:lstStyle/>
          <a:p>
            <a:pPr algn="r" defTabSz="914400">
              <a:buNone/>
            </a:pPr>
            <a:fld id="{3A2CC701-D80A-463B-8415-A85485312088}" type="slidenum">
              <a:rPr lang="en-US" sz="1200" b="0" i="0">
                <a:latin typeface="Century Gothic"/>
                <a:ea typeface="+mn-ea"/>
                <a:cs typeface="+mn-cs"/>
              </a:rPr>
              <a:pPr algn="r" defTabSz="914400">
                <a:buNone/>
              </a:pPr>
              <a:t>9</a:t>
            </a:fld>
            <a:endParaRPr lang="en-US" sz="1200" b="0" i="0">
              <a:latin typeface="Century Gothic"/>
              <a:ea typeface="+mn-ea"/>
              <a:cs typeface="+mn-cs"/>
            </a:endParaRPr>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909583" y="359898"/>
            <a:ext cx="9872948"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909583" y="1850064"/>
            <a:ext cx="9872948"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0E1B79FC-20F7-4AEC-9B32-187CC6FCAC11}" type="datetimeFigureOut">
              <a:rPr lang="ru-RU" smtClean="0"/>
              <a:pPr/>
              <a:t>01.11.2021</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114D0E03-0439-473E-9A51-AED95CA6B1EB}" type="slidenum">
              <a:rPr lang="ru-RU" smtClean="0"/>
              <a:pPr/>
              <a:t>‹#›</a:t>
            </a:fld>
            <a:endParaRPr lang="ru-RU"/>
          </a:p>
        </p:txBody>
      </p:sp>
      <p:sp>
        <p:nvSpPr>
          <p:cNvPr id="8" name="Овал 7"/>
          <p:cNvSpPr/>
          <p:nvPr/>
        </p:nvSpPr>
        <p:spPr>
          <a:xfrm>
            <a:off x="1228257" y="1413802"/>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542499" y="1345016"/>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5" name="Нижний колонтитул 4"/>
          <p:cNvSpPr>
            <a:spLocks noGrp="1"/>
          </p:cNvSpPr>
          <p:nvPr>
            <p:ph type="ftr" sz="quarter" idx="11"/>
          </p:nvPr>
        </p:nvSpPr>
        <p:spPr/>
        <p:txBody>
          <a:bodyPr/>
          <a:lstStyle>
            <a:extLst/>
          </a:lstStyle>
          <a:p>
            <a:endParaRPr lang="ru-RU" noProof="0" dirty="0"/>
          </a:p>
        </p:txBody>
      </p:sp>
      <p:sp>
        <p:nvSpPr>
          <p:cNvPr id="6" name="Номер слайда 5"/>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1619" y="274640"/>
            <a:ext cx="2437765"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523603" y="274641"/>
            <a:ext cx="7414869"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5" name="Нижний колонтитул 4"/>
          <p:cNvSpPr>
            <a:spLocks noGrp="1"/>
          </p:cNvSpPr>
          <p:nvPr>
            <p:ph type="ftr" sz="quarter" idx="11"/>
          </p:nvPr>
        </p:nvSpPr>
        <p:spPr/>
        <p:txBody>
          <a:bodyPr/>
          <a:lstStyle>
            <a:extLst/>
          </a:lstStyle>
          <a:p>
            <a:endParaRPr lang="ru-RU" noProof="0" dirty="0"/>
          </a:p>
        </p:txBody>
      </p:sp>
      <p:sp>
        <p:nvSpPr>
          <p:cNvPr id="6" name="Номер слайда 5"/>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5" name="Нижний колонтитул 4"/>
          <p:cNvSpPr>
            <a:spLocks noGrp="1"/>
          </p:cNvSpPr>
          <p:nvPr>
            <p:ph type="ftr" sz="quarter" idx="11"/>
          </p:nvPr>
        </p:nvSpPr>
        <p:spPr/>
        <p:txBody>
          <a:bodyPr/>
          <a:lstStyle>
            <a:extLst/>
          </a:lstStyle>
          <a:p>
            <a:endParaRPr lang="ru-RU" noProof="0" dirty="0"/>
          </a:p>
        </p:txBody>
      </p:sp>
      <p:sp>
        <p:nvSpPr>
          <p:cNvPr id="6" name="Номер слайда 5"/>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3043061" y="-54"/>
            <a:ext cx="914161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3436960" y="2600325"/>
            <a:ext cx="8532178"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436960" y="1066800"/>
            <a:ext cx="853217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5" name="Нижний колонтитул 4"/>
          <p:cNvSpPr>
            <a:spLocks noGrp="1"/>
          </p:cNvSpPr>
          <p:nvPr>
            <p:ph type="ftr" sz="quarter" idx="11"/>
          </p:nvPr>
        </p:nvSpPr>
        <p:spPr/>
        <p:txBody>
          <a:bodyPr/>
          <a:lstStyle>
            <a:extLst/>
          </a:lstStyle>
          <a:p>
            <a:endParaRPr lang="ru-RU" noProof="0" dirty="0"/>
          </a:p>
        </p:txBody>
      </p:sp>
      <p:sp>
        <p:nvSpPr>
          <p:cNvPr id="6" name="Номер слайда 5"/>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
        <p:nvSpPr>
          <p:cNvPr id="10" name="Прямоугольник 9"/>
          <p:cNvSpPr/>
          <p:nvPr/>
        </p:nvSpPr>
        <p:spPr bwMode="invGray">
          <a:xfrm>
            <a:off x="3047206" y="0"/>
            <a:ext cx="101574"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895674" y="2814656"/>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3209916" y="2745870"/>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3645" y="274320"/>
            <a:ext cx="9994837"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913646" y="1524000"/>
            <a:ext cx="487553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7032952" y="1524000"/>
            <a:ext cx="487553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6" name="Нижний колонтитул 5"/>
          <p:cNvSpPr>
            <a:spLocks noGrp="1"/>
          </p:cNvSpPr>
          <p:nvPr>
            <p:ph type="ftr" sz="quarter" idx="11"/>
          </p:nvPr>
        </p:nvSpPr>
        <p:spPr/>
        <p:txBody>
          <a:bodyPr/>
          <a:lstStyle>
            <a:extLst/>
          </a:lstStyle>
          <a:p>
            <a:endParaRPr lang="ru-RU" noProof="0" dirty="0"/>
          </a:p>
        </p:txBody>
      </p:sp>
      <p:sp>
        <p:nvSpPr>
          <p:cNvPr id="7" name="Номер слайда 6"/>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441" y="5160336"/>
            <a:ext cx="10969943"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9441" y="328278"/>
            <a:ext cx="536308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216301" y="328278"/>
            <a:ext cx="536308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9441" y="969336"/>
            <a:ext cx="536308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6216301" y="969336"/>
            <a:ext cx="536308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8" name="Нижний колонтитул 7"/>
          <p:cNvSpPr>
            <a:spLocks noGrp="1"/>
          </p:cNvSpPr>
          <p:nvPr>
            <p:ph type="ftr" sz="quarter" idx="11"/>
          </p:nvPr>
        </p:nvSpPr>
        <p:spPr/>
        <p:txBody>
          <a:bodyPr/>
          <a:lstStyle>
            <a:extLst/>
          </a:lstStyle>
          <a:p>
            <a:endParaRPr lang="ru-RU" noProof="0" dirty="0"/>
          </a:p>
        </p:txBody>
      </p:sp>
      <p:sp>
        <p:nvSpPr>
          <p:cNvPr id="9" name="Номер слайда 8"/>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3645" y="274320"/>
            <a:ext cx="9994837"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4" name="Нижний колонтитул 3"/>
          <p:cNvSpPr>
            <a:spLocks noGrp="1"/>
          </p:cNvSpPr>
          <p:nvPr>
            <p:ph type="ftr" sz="quarter" idx="11"/>
          </p:nvPr>
        </p:nvSpPr>
        <p:spPr/>
        <p:txBody>
          <a:bodyPr/>
          <a:lstStyle>
            <a:extLst/>
          </a:lstStyle>
          <a:p>
            <a:endParaRPr lang="ru-RU" noProof="0" dirty="0"/>
          </a:p>
        </p:txBody>
      </p:sp>
      <p:sp>
        <p:nvSpPr>
          <p:cNvPr id="5" name="Номер слайда 4"/>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352960" y="0"/>
            <a:ext cx="1083586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3" name="Нижний колонтитул 2"/>
          <p:cNvSpPr>
            <a:spLocks noGrp="1"/>
          </p:cNvSpPr>
          <p:nvPr>
            <p:ph type="ftr" sz="quarter" idx="11"/>
          </p:nvPr>
        </p:nvSpPr>
        <p:spPr/>
        <p:txBody>
          <a:bodyPr/>
          <a:lstStyle>
            <a:extLst/>
          </a:lstStyle>
          <a:p>
            <a:endParaRPr lang="ru-RU" noProof="0" dirty="0"/>
          </a:p>
        </p:txBody>
      </p:sp>
      <p:sp>
        <p:nvSpPr>
          <p:cNvPr id="4" name="Номер слайда 3"/>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
        <p:nvSpPr>
          <p:cNvPr id="6" name="Прямоугольник 5"/>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441" y="216778"/>
            <a:ext cx="5078677"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09441" y="1406964"/>
            <a:ext cx="5078677"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609441" y="2133601"/>
            <a:ext cx="10868369"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6" name="Нижний колонтитул 5"/>
          <p:cNvSpPr>
            <a:spLocks noGrp="1"/>
          </p:cNvSpPr>
          <p:nvPr>
            <p:ph type="ftr" sz="quarter" idx="11"/>
          </p:nvPr>
        </p:nvSpPr>
        <p:spPr/>
        <p:txBody>
          <a:bodyPr/>
          <a:lstStyle>
            <a:extLst/>
          </a:lstStyle>
          <a:p>
            <a:endParaRPr lang="ru-RU" noProof="0" dirty="0"/>
          </a:p>
        </p:txBody>
      </p:sp>
      <p:sp>
        <p:nvSpPr>
          <p:cNvPr id="7" name="Номер слайда 6"/>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47150" y="1066800"/>
            <a:ext cx="3656648"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EDF33987-6305-4E2A-BF18-EF013ECE927B}" type="datetimeFigureOut">
              <a:rPr lang="ru-RU" noProof="0" smtClean="0"/>
              <a:pPr/>
              <a:t>01.11.2021</a:t>
            </a:fld>
            <a:endParaRPr lang="ru-RU" noProof="0" dirty="0"/>
          </a:p>
        </p:txBody>
      </p:sp>
      <p:sp>
        <p:nvSpPr>
          <p:cNvPr id="6" name="Нижний колонтитул 5"/>
          <p:cNvSpPr>
            <a:spLocks noGrp="1"/>
          </p:cNvSpPr>
          <p:nvPr>
            <p:ph type="ftr" sz="quarter" idx="11"/>
          </p:nvPr>
        </p:nvSpPr>
        <p:spPr/>
        <p:txBody>
          <a:bodyPr/>
          <a:lstStyle>
            <a:extLst/>
          </a:lstStyle>
          <a:p>
            <a:endParaRPr lang="ru-RU" noProof="0" dirty="0"/>
          </a:p>
        </p:txBody>
      </p:sp>
      <p:sp>
        <p:nvSpPr>
          <p:cNvPr id="7" name="Номер слайда 6"/>
          <p:cNvSpPr>
            <a:spLocks noGrp="1"/>
          </p:cNvSpPr>
          <p:nvPr>
            <p:ph type="sldNum" sz="quarter" idx="12"/>
          </p:nvPr>
        </p:nvSpPr>
        <p:spPr/>
        <p:txBody>
          <a:bodyPr/>
          <a:lstStyle>
            <a:extLst/>
          </a:lstStyle>
          <a:p>
            <a:fld id="{F36C87F6-986D-49E6-AF40-1B3A1EE8064D}" type="slidenum">
              <a:rPr lang="ru-RU" noProof="0" smtClean="0"/>
              <a:pPr/>
              <a:t>‹#›</a:t>
            </a:fld>
            <a:endParaRPr lang="ru-RU" noProof="0" dirty="0"/>
          </a:p>
        </p:txBody>
      </p:sp>
      <p:sp>
        <p:nvSpPr>
          <p:cNvPr id="8" name="Прямоугольник 7"/>
          <p:cNvSpPr/>
          <p:nvPr/>
        </p:nvSpPr>
        <p:spPr>
          <a:xfrm>
            <a:off x="1015735" y="1066800"/>
            <a:ext cx="60944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1117309" y="1143004"/>
            <a:ext cx="5891265"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528829" y="954341"/>
            <a:ext cx="91416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6669818" y="936786"/>
            <a:ext cx="86540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1117309" y="4800600"/>
            <a:ext cx="5891265"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1087619" y="-815922"/>
            <a:ext cx="2184614"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25030" y="21103"/>
            <a:ext cx="226899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243779" y="1055077"/>
            <a:ext cx="150056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350146" y="-54"/>
            <a:ext cx="1083867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913645" y="274638"/>
            <a:ext cx="9994837"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913645" y="1447800"/>
            <a:ext cx="9994837"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4773957" y="6305550"/>
            <a:ext cx="2844059"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DF33987-6305-4E2A-BF18-EF013ECE927B}" type="datetimeFigureOut">
              <a:rPr lang="ru-RU" noProof="0" smtClean="0"/>
              <a:pPr/>
              <a:t>01.11.2021</a:t>
            </a:fld>
            <a:endParaRPr lang="ru-RU" noProof="0" dirty="0"/>
          </a:p>
        </p:txBody>
      </p:sp>
      <p:sp>
        <p:nvSpPr>
          <p:cNvPr id="10" name="Нижний колонтитул 9"/>
          <p:cNvSpPr>
            <a:spLocks noGrp="1"/>
          </p:cNvSpPr>
          <p:nvPr>
            <p:ph type="ftr" sz="quarter" idx="3"/>
          </p:nvPr>
        </p:nvSpPr>
        <p:spPr>
          <a:xfrm>
            <a:off x="7618015" y="6305550"/>
            <a:ext cx="3859795"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noProof="0" dirty="0"/>
          </a:p>
        </p:txBody>
      </p:sp>
      <p:sp>
        <p:nvSpPr>
          <p:cNvPr id="22" name="Номер слайда 21"/>
          <p:cNvSpPr>
            <a:spLocks noGrp="1"/>
          </p:cNvSpPr>
          <p:nvPr>
            <p:ph type="sldNum" sz="quarter" idx="4"/>
          </p:nvPr>
        </p:nvSpPr>
        <p:spPr>
          <a:xfrm>
            <a:off x="11481873" y="6305550"/>
            <a:ext cx="60944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36C87F6-986D-49E6-AF40-1B3A1EE8064D}" type="slidenum">
              <a:rPr lang="ru-RU" noProof="0" smtClean="0"/>
              <a:pPr/>
              <a:t>‹#›</a:t>
            </a:fld>
            <a:endParaRPr lang="ru-RU" noProof="0" dirty="0"/>
          </a:p>
        </p:txBody>
      </p:sp>
      <p:sp>
        <p:nvSpPr>
          <p:cNvPr id="15" name="Прямоугольник 14"/>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73933" y="2780928"/>
            <a:ext cx="8640960" cy="1015752"/>
          </a:xfrm>
        </p:spPr>
        <p:txBody>
          <a:bodyPr>
            <a:normAutofit/>
          </a:bodyPr>
          <a:lstStyle/>
          <a:p>
            <a:pPr>
              <a:spcBef>
                <a:spcPts val="0"/>
              </a:spcBef>
            </a:pPr>
            <a:r>
              <a:rPr lang="en-US" dirty="0" smtClean="0">
                <a:solidFill>
                  <a:srgbClr val="545454">
                    <a:lumMod val="50000"/>
                  </a:srgbClr>
                </a:solidFill>
              </a:rPr>
              <a:t>English-speaking countries</a:t>
            </a:r>
            <a:endParaRPr lang="ru-RU" sz="4400" b="0" i="0" baseline="0" dirty="0">
              <a:solidFill>
                <a:srgbClr val="545454">
                  <a:lumMod val="50000"/>
                </a:srgbClr>
              </a:solidFill>
              <a:latin typeface="Century Gothic"/>
              <a:ea typeface="+mj-ea"/>
              <a:cs typeface="+mj-cs"/>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518348" y="188640"/>
            <a:ext cx="1058303" cy="646331"/>
          </a:xfrm>
          <a:prstGeom prst="rect">
            <a:avLst/>
          </a:prstGeom>
        </p:spPr>
        <p:txBody>
          <a:bodyPr wrap="none">
            <a:spAutoFit/>
          </a:bodyPr>
          <a:lstStyle/>
          <a:p>
            <a:r>
              <a:rPr lang="en-US" sz="3600" dirty="0" smtClean="0">
                <a:latin typeface="Century Gothic" pitchFamily="34" charset="0"/>
              </a:rPr>
              <a:t>USA</a:t>
            </a:r>
            <a:endParaRPr lang="ru-RU" sz="3600" dirty="0">
              <a:latin typeface="Century Gothic" pitchFamily="34" charset="0"/>
            </a:endParaRPr>
          </a:p>
        </p:txBody>
      </p:sp>
      <p:sp>
        <p:nvSpPr>
          <p:cNvPr id="8" name="Прямоугольник 7"/>
          <p:cNvSpPr/>
          <p:nvPr/>
        </p:nvSpPr>
        <p:spPr>
          <a:xfrm>
            <a:off x="117748" y="764704"/>
            <a:ext cx="6092825" cy="2862322"/>
          </a:xfrm>
          <a:prstGeom prst="rect">
            <a:avLst/>
          </a:prstGeom>
        </p:spPr>
        <p:txBody>
          <a:bodyPr wrap="square">
            <a:spAutoFit/>
          </a:bodyPr>
          <a:lstStyle/>
          <a:p>
            <a:r>
              <a:rPr lang="en-US" dirty="0" smtClean="0"/>
              <a:t>  United States one of the most powerful and advanced countries world. It stretches from the Atlantic Ocean in the cast to the Pacific Ocean in the west and from Canada in the north to Mexico in the south. The capital of the USA is Washington, though some people think it's New York. This famous city is the financial and cultural center of the USA.</a:t>
            </a:r>
          </a:p>
          <a:p>
            <a:r>
              <a:rPr lang="en-US" dirty="0" smtClean="0"/>
              <a:t>   The USA has the third largest population in the world. It's a real melting pot. English is the official language in the USA. But the English language spoken in my country is known as American English.</a:t>
            </a:r>
          </a:p>
        </p:txBody>
      </p:sp>
      <p:pic>
        <p:nvPicPr>
          <p:cNvPr id="32770" name="Picture 2" descr="http://img0.liveinternet.ru/images/attach/c/3/77/631/77631456_ssIren_H.jpg"/>
          <p:cNvPicPr>
            <a:picLocks noChangeAspect="1" noChangeArrowheads="1"/>
          </p:cNvPicPr>
          <p:nvPr/>
        </p:nvPicPr>
        <p:blipFill>
          <a:blip r:embed="rId2" cstate="print"/>
          <a:srcRect/>
          <a:stretch>
            <a:fillRect/>
          </a:stretch>
        </p:blipFill>
        <p:spPr bwMode="auto">
          <a:xfrm>
            <a:off x="6238428" y="764704"/>
            <a:ext cx="5514402" cy="3384376"/>
          </a:xfrm>
          <a:prstGeom prst="rect">
            <a:avLst/>
          </a:prstGeom>
          <a:noFill/>
        </p:spPr>
      </p:pic>
      <p:sp>
        <p:nvSpPr>
          <p:cNvPr id="10" name="Прямоугольник 9"/>
          <p:cNvSpPr/>
          <p:nvPr/>
        </p:nvSpPr>
        <p:spPr>
          <a:xfrm>
            <a:off x="5806380" y="4293096"/>
            <a:ext cx="6092825" cy="2308324"/>
          </a:xfrm>
          <a:prstGeom prst="rect">
            <a:avLst/>
          </a:prstGeom>
        </p:spPr>
        <p:txBody>
          <a:bodyPr>
            <a:spAutoFit/>
          </a:bodyPr>
          <a:lstStyle/>
          <a:p>
            <a:endParaRPr lang="en-US" dirty="0" smtClean="0"/>
          </a:p>
          <a:p>
            <a:r>
              <a:rPr lang="en-US" dirty="0" smtClean="0"/>
              <a:t>  There are some differences between British and American English. For example a film in Britain is a movie in America, a postman is a mailman, the underground is the subway. But people speaking British English can be easily understood in the US. No problem. The second important language in the United States is Spanish. </a:t>
            </a:r>
          </a:p>
          <a:p>
            <a:r>
              <a:rPr lang="en-US" dirty="0" smtClean="0"/>
              <a:t>  The motto of the country is «In God We Trust»</a:t>
            </a:r>
            <a:endParaRPr lang="ru-RU" dirty="0"/>
          </a:p>
        </p:txBody>
      </p:sp>
      <p:pic>
        <p:nvPicPr>
          <p:cNvPr id="32772" name="Picture 4" descr="http://zauda.ru/images/stories/flagusa.jpg"/>
          <p:cNvPicPr>
            <a:picLocks noChangeAspect="1" noChangeArrowheads="1"/>
          </p:cNvPicPr>
          <p:nvPr/>
        </p:nvPicPr>
        <p:blipFill>
          <a:blip r:embed="rId3" cstate="print"/>
          <a:srcRect/>
          <a:stretch>
            <a:fillRect/>
          </a:stretch>
        </p:blipFill>
        <p:spPr bwMode="auto">
          <a:xfrm>
            <a:off x="261764" y="3645024"/>
            <a:ext cx="5452110" cy="2939034"/>
          </a:xfrm>
          <a:prstGeom prst="rect">
            <a:avLst/>
          </a:prstGeom>
          <a:noFill/>
        </p:spPr>
      </p:pic>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97870" y="476672"/>
            <a:ext cx="9753599" cy="763488"/>
          </a:xfrm>
        </p:spPr>
        <p:txBody>
          <a:bodyPr>
            <a:normAutofit fontScale="90000"/>
          </a:bodyPr>
          <a:lstStyle/>
          <a:p>
            <a:pPr>
              <a:spcBef>
                <a:spcPts val="0"/>
              </a:spcBef>
            </a:pPr>
            <a:r>
              <a:rPr lang="en-US" dirty="0" smtClean="0">
                <a:latin typeface="Century Gothic"/>
              </a:rPr>
              <a:t>English is the native language in</a:t>
            </a:r>
            <a:r>
              <a:rPr lang="ru-RU" dirty="0" smtClean="0">
                <a:latin typeface="Century Gothic"/>
              </a:rPr>
              <a:t>:</a:t>
            </a:r>
            <a:r>
              <a:rPr lang="en-US" dirty="0" smtClean="0">
                <a:latin typeface="Century Gothic"/>
              </a:rPr>
              <a:t> </a:t>
            </a:r>
            <a:endParaRPr lang="ru-RU" b="0" i="0" baseline="0" dirty="0">
              <a:latin typeface="Century Gothic"/>
              <a:ea typeface="+mj-ea"/>
              <a:cs typeface="+mj-cs"/>
            </a:endParaRPr>
          </a:p>
        </p:txBody>
      </p:sp>
      <p:pic>
        <p:nvPicPr>
          <p:cNvPr id="7" name="Содержимое 6" descr="World___Canada_Flag_Of_Canada_041962_29.jpg"/>
          <p:cNvPicPr>
            <a:picLocks noGrp="1" noChangeAspect="1"/>
          </p:cNvPicPr>
          <p:nvPr>
            <p:ph sz="quarter" idx="2"/>
          </p:nvPr>
        </p:nvPicPr>
        <p:blipFill>
          <a:blip r:embed="rId3" cstate="print"/>
          <a:stretch>
            <a:fillRect/>
          </a:stretch>
        </p:blipFill>
        <p:spPr>
          <a:xfrm>
            <a:off x="1293879" y="1533562"/>
            <a:ext cx="2640294" cy="1980220"/>
          </a:xfrm>
        </p:spPr>
      </p:pic>
      <p:pic>
        <p:nvPicPr>
          <p:cNvPr id="11" name="Содержимое 10" descr="big_3114_oboi_flag_ssha.jpg"/>
          <p:cNvPicPr>
            <a:picLocks noGrp="1" noChangeAspect="1"/>
          </p:cNvPicPr>
          <p:nvPr>
            <p:ph sz="quarter" idx="4"/>
          </p:nvPr>
        </p:nvPicPr>
        <p:blipFill>
          <a:blip r:embed="rId4" cstate="print"/>
          <a:stretch>
            <a:fillRect/>
          </a:stretch>
        </p:blipFill>
        <p:spPr>
          <a:xfrm>
            <a:off x="1341884" y="4077072"/>
            <a:ext cx="2592287" cy="1944216"/>
          </a:xfrm>
        </p:spPr>
      </p:pic>
      <p:pic>
        <p:nvPicPr>
          <p:cNvPr id="15362" name="Picture 2" descr="http://st.gdefon.ru/wallpapers_original/wallpapers/430565_new-zealand_satin_flag_novaya_1920x1080_(www.GdeFon.ru).jpg"/>
          <p:cNvPicPr>
            <a:picLocks noChangeAspect="1" noChangeArrowheads="1"/>
          </p:cNvPicPr>
          <p:nvPr/>
        </p:nvPicPr>
        <p:blipFill>
          <a:blip r:embed="rId5" cstate="print"/>
          <a:srcRect/>
          <a:stretch>
            <a:fillRect/>
          </a:stretch>
        </p:blipFill>
        <p:spPr bwMode="auto">
          <a:xfrm>
            <a:off x="7918618" y="1574794"/>
            <a:ext cx="2568284" cy="1926214"/>
          </a:xfrm>
          <a:prstGeom prst="rect">
            <a:avLst/>
          </a:prstGeom>
          <a:noFill/>
        </p:spPr>
      </p:pic>
      <p:sp>
        <p:nvSpPr>
          <p:cNvPr id="12" name="Прямоугольник 11"/>
          <p:cNvSpPr/>
          <p:nvPr/>
        </p:nvSpPr>
        <p:spPr>
          <a:xfrm>
            <a:off x="8470678" y="3573016"/>
            <a:ext cx="1702838" cy="369332"/>
          </a:xfrm>
          <a:prstGeom prst="rect">
            <a:avLst/>
          </a:prstGeom>
        </p:spPr>
        <p:txBody>
          <a:bodyPr wrap="none">
            <a:spAutoFit/>
          </a:bodyPr>
          <a:lstStyle/>
          <a:p>
            <a:r>
              <a:rPr lang="en-US" dirty="0" smtClean="0">
                <a:solidFill>
                  <a:schemeClr val="tx1">
                    <a:lumMod val="50000"/>
                  </a:schemeClr>
                </a:solidFill>
              </a:rPr>
              <a:t>NEW ZEALAND</a:t>
            </a:r>
            <a:endParaRPr lang="ru-RU" dirty="0">
              <a:solidFill>
                <a:schemeClr val="tx1">
                  <a:lumMod val="50000"/>
                </a:schemeClr>
              </a:solidFill>
            </a:endParaRPr>
          </a:p>
        </p:txBody>
      </p:sp>
      <p:pic>
        <p:nvPicPr>
          <p:cNvPr id="15364" name="Picture 4" descr="Британский флаг"/>
          <p:cNvPicPr>
            <a:picLocks noChangeAspect="1" noChangeArrowheads="1"/>
          </p:cNvPicPr>
          <p:nvPr/>
        </p:nvPicPr>
        <p:blipFill>
          <a:blip r:embed="rId6" cstate="print"/>
          <a:srcRect/>
          <a:stretch>
            <a:fillRect/>
          </a:stretch>
        </p:blipFill>
        <p:spPr bwMode="auto">
          <a:xfrm>
            <a:off x="4726261" y="2636912"/>
            <a:ext cx="2592287" cy="1944216"/>
          </a:xfrm>
          <a:prstGeom prst="rect">
            <a:avLst/>
          </a:prstGeom>
          <a:noFill/>
        </p:spPr>
      </p:pic>
      <p:pic>
        <p:nvPicPr>
          <p:cNvPr id="15368" name="Picture 8" descr="http://perseytravel.com.ua/uploads/posts/2010-12/1293406077_flgb_australia.jpg"/>
          <p:cNvPicPr>
            <a:picLocks noChangeAspect="1" noChangeArrowheads="1"/>
          </p:cNvPicPr>
          <p:nvPr/>
        </p:nvPicPr>
        <p:blipFill>
          <a:blip r:embed="rId7" cstate="print"/>
          <a:srcRect/>
          <a:stretch>
            <a:fillRect/>
          </a:stretch>
        </p:blipFill>
        <p:spPr bwMode="auto">
          <a:xfrm>
            <a:off x="7966621" y="4077072"/>
            <a:ext cx="2592287" cy="1944216"/>
          </a:xfrm>
          <a:prstGeom prst="rect">
            <a:avLst/>
          </a:prstGeom>
          <a:noFill/>
        </p:spPr>
      </p:pic>
      <p:sp>
        <p:nvSpPr>
          <p:cNvPr id="17" name="Прямоугольник 16"/>
          <p:cNvSpPr/>
          <p:nvPr/>
        </p:nvSpPr>
        <p:spPr>
          <a:xfrm>
            <a:off x="5158310" y="4653136"/>
            <a:ext cx="1762919" cy="369332"/>
          </a:xfrm>
          <a:prstGeom prst="rect">
            <a:avLst/>
          </a:prstGeom>
        </p:spPr>
        <p:txBody>
          <a:bodyPr wrap="none">
            <a:spAutoFit/>
          </a:bodyPr>
          <a:lstStyle/>
          <a:p>
            <a:r>
              <a:rPr lang="en-US" dirty="0" smtClean="0">
                <a:solidFill>
                  <a:schemeClr val="tx1">
                    <a:lumMod val="50000"/>
                  </a:schemeClr>
                </a:solidFill>
              </a:rPr>
              <a:t>GREAT BRITAIN </a:t>
            </a:r>
            <a:endParaRPr lang="ru-RU" dirty="0">
              <a:solidFill>
                <a:schemeClr val="tx1">
                  <a:lumMod val="50000"/>
                </a:schemeClr>
              </a:solidFill>
            </a:endParaRPr>
          </a:p>
        </p:txBody>
      </p:sp>
      <p:sp>
        <p:nvSpPr>
          <p:cNvPr id="18" name="Прямоугольник 17"/>
          <p:cNvSpPr/>
          <p:nvPr/>
        </p:nvSpPr>
        <p:spPr>
          <a:xfrm>
            <a:off x="8614692" y="5949280"/>
            <a:ext cx="1284326" cy="461665"/>
          </a:xfrm>
          <a:prstGeom prst="rect">
            <a:avLst/>
          </a:prstGeom>
        </p:spPr>
        <p:txBody>
          <a:bodyPr wrap="square">
            <a:spAutoFit/>
          </a:bodyPr>
          <a:lstStyle/>
          <a:p>
            <a:r>
              <a:rPr lang="en-US" sz="2400" dirty="0" smtClean="0">
                <a:solidFill>
                  <a:schemeClr val="tx1">
                    <a:lumMod val="50000"/>
                  </a:schemeClr>
                </a:solidFill>
              </a:rPr>
              <a:t>Australia</a:t>
            </a:r>
            <a:endParaRPr lang="ru-RU" sz="2400" dirty="0"/>
          </a:p>
        </p:txBody>
      </p:sp>
      <p:sp>
        <p:nvSpPr>
          <p:cNvPr id="14" name="Прямоугольник 13"/>
          <p:cNvSpPr/>
          <p:nvPr/>
        </p:nvSpPr>
        <p:spPr>
          <a:xfrm>
            <a:off x="2061964" y="3573016"/>
            <a:ext cx="1152128" cy="461665"/>
          </a:xfrm>
          <a:prstGeom prst="rect">
            <a:avLst/>
          </a:prstGeom>
        </p:spPr>
        <p:txBody>
          <a:bodyPr wrap="square">
            <a:spAutoFit/>
          </a:bodyPr>
          <a:lstStyle/>
          <a:p>
            <a:r>
              <a:rPr lang="en-US" sz="2400" dirty="0" smtClean="0"/>
              <a:t>Canada</a:t>
            </a:r>
            <a:endParaRPr lang="ru-RU" sz="2400" dirty="0"/>
          </a:p>
        </p:txBody>
      </p:sp>
      <p:sp>
        <p:nvSpPr>
          <p:cNvPr id="16" name="Прямоугольник 15"/>
          <p:cNvSpPr/>
          <p:nvPr/>
        </p:nvSpPr>
        <p:spPr>
          <a:xfrm>
            <a:off x="2277988" y="6021288"/>
            <a:ext cx="864096" cy="400110"/>
          </a:xfrm>
          <a:prstGeom prst="rect">
            <a:avLst/>
          </a:prstGeom>
        </p:spPr>
        <p:txBody>
          <a:bodyPr wrap="square">
            <a:spAutoFit/>
          </a:bodyPr>
          <a:lstStyle/>
          <a:p>
            <a:r>
              <a:rPr lang="en-US" sz="2000" dirty="0" smtClean="0"/>
              <a:t>USA</a:t>
            </a:r>
            <a:endParaRPr lang="ru-RU" sz="2000" dirty="0"/>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82244" y="404664"/>
            <a:ext cx="2592287" cy="691480"/>
          </a:xfrm>
        </p:spPr>
        <p:txBody>
          <a:bodyPr>
            <a:normAutofit fontScale="90000"/>
          </a:bodyPr>
          <a:lstStyle/>
          <a:p>
            <a:pPr>
              <a:spcBef>
                <a:spcPts val="0"/>
              </a:spcBef>
            </a:pPr>
            <a:r>
              <a:rPr lang="en-US" sz="4000" b="0" i="0" baseline="0" dirty="0" smtClean="0">
                <a:solidFill>
                  <a:srgbClr val="545454">
                    <a:lumMod val="50000"/>
                  </a:srgbClr>
                </a:solidFill>
                <a:latin typeface="Century Gothic"/>
                <a:ea typeface="+mj-ea"/>
                <a:cs typeface="+mj-cs"/>
              </a:rPr>
              <a:t>Canada</a:t>
            </a:r>
            <a:endParaRPr lang="ru-RU" sz="4000" b="0" i="0" baseline="0" dirty="0">
              <a:solidFill>
                <a:srgbClr val="545454">
                  <a:lumMod val="50000"/>
                </a:srgbClr>
              </a:solidFill>
              <a:latin typeface="Century Gothic"/>
              <a:ea typeface="+mj-ea"/>
              <a:cs typeface="+mj-cs"/>
            </a:endParaRPr>
          </a:p>
        </p:txBody>
      </p:sp>
      <p:sp>
        <p:nvSpPr>
          <p:cNvPr id="9" name="Прямоугольник 8"/>
          <p:cNvSpPr/>
          <p:nvPr/>
        </p:nvSpPr>
        <p:spPr>
          <a:xfrm>
            <a:off x="477788" y="1340768"/>
            <a:ext cx="4536503" cy="4247317"/>
          </a:xfrm>
          <a:prstGeom prst="rect">
            <a:avLst/>
          </a:prstGeom>
        </p:spPr>
        <p:txBody>
          <a:bodyPr wrap="square">
            <a:spAutoFit/>
          </a:bodyPr>
          <a:lstStyle/>
          <a:p>
            <a:r>
              <a:rPr lang="en-US" dirty="0" smtClean="0"/>
              <a:t> Canada is the second largest country in the world. It is nearly as big as small of Europe. She shares with the USA the world's largest seven lakes, as well as Canada's longest river three in the world.</a:t>
            </a:r>
          </a:p>
          <a:p>
            <a:r>
              <a:rPr lang="en-US" dirty="0" smtClean="0"/>
              <a:t>  The capital of Canada is Ottawa. In Canada there are people of many nationalities. There are two official languages in my country, English and French. English spoken in Canada is a bit different from British English: there are some pronunciation and grammatical differences. </a:t>
            </a:r>
          </a:p>
          <a:p>
            <a:r>
              <a:rPr lang="en-US" dirty="0" smtClean="0"/>
              <a:t>  The red and write Canadian flag shows a leaf of the maple tree , which grows in North America. The maple leaf is the official emblem of Canada. </a:t>
            </a:r>
            <a:endParaRPr lang="ru-RU" dirty="0"/>
          </a:p>
        </p:txBody>
      </p:sp>
      <p:pic>
        <p:nvPicPr>
          <p:cNvPr id="24582" name="Picture 6" descr="http://rusmontreal.com/wp-content/uploads/A03-31_5.jpg"/>
          <p:cNvPicPr>
            <a:picLocks noChangeAspect="1" noChangeArrowheads="1"/>
          </p:cNvPicPr>
          <p:nvPr/>
        </p:nvPicPr>
        <p:blipFill>
          <a:blip r:embed="rId2" cstate="print"/>
          <a:srcRect/>
          <a:stretch>
            <a:fillRect/>
          </a:stretch>
        </p:blipFill>
        <p:spPr bwMode="auto">
          <a:xfrm>
            <a:off x="5446340" y="1268760"/>
            <a:ext cx="6350108" cy="4968552"/>
          </a:xfrm>
          <a:prstGeom prst="rect">
            <a:avLst/>
          </a:prstGeom>
          <a:noFill/>
        </p:spPr>
      </p:pic>
    </p:spTree>
    <p:extLst>
      <p:ext uri="{BB962C8B-B14F-4D97-AF65-F5344CB8AC3E}">
        <p14:creationId xmlns:p14="http://schemas.microsoft.com/office/powerpoint/2010/main" val="2542620569"/>
      </p:ext>
    </p:extLst>
  </p:cSld>
  <p:clrMapOvr>
    <a:masterClrMapping/>
  </p:clrMapOvr>
  <p:transition spd="med">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0" y="188640"/>
            <a:ext cx="9994837" cy="850424"/>
          </a:xfrm>
        </p:spPr>
        <p:txBody>
          <a:bodyPr>
            <a:normAutofit/>
          </a:bodyPr>
          <a:lstStyle/>
          <a:p>
            <a:pPr>
              <a:lnSpc>
                <a:spcPct val="90000"/>
              </a:lnSpc>
              <a:spcBef>
                <a:spcPts val="0"/>
              </a:spcBef>
            </a:pPr>
            <a:r>
              <a:rPr lang="en-US" sz="4000" dirty="0" smtClean="0">
                <a:solidFill>
                  <a:srgbClr val="545454">
                    <a:lumMod val="50000"/>
                  </a:srgbClr>
                </a:solidFill>
                <a:latin typeface="Century Gothic"/>
              </a:rPr>
              <a:t>              Attractions Canada</a:t>
            </a:r>
            <a:endParaRPr lang="ru-RU" sz="4000" b="0" i="0" baseline="0" dirty="0">
              <a:solidFill>
                <a:srgbClr val="545454">
                  <a:lumMod val="50000"/>
                </a:srgbClr>
              </a:solidFill>
              <a:latin typeface="Century Gothic"/>
              <a:ea typeface="+mj-ea"/>
              <a:cs typeface="+mj-cs"/>
            </a:endParaRPr>
          </a:p>
        </p:txBody>
      </p:sp>
      <p:pic>
        <p:nvPicPr>
          <p:cNvPr id="12" name="Содержимое 11" descr="Wallpapers_-_Paisajes_by_Alms!!_(465).jpg"/>
          <p:cNvPicPr>
            <a:picLocks noGrp="1" noChangeAspect="1"/>
          </p:cNvPicPr>
          <p:nvPr>
            <p:ph sz="half" idx="1"/>
          </p:nvPr>
        </p:nvPicPr>
        <p:blipFill>
          <a:blip r:embed="rId3" cstate="print"/>
          <a:stretch>
            <a:fillRect/>
          </a:stretch>
        </p:blipFill>
        <p:spPr>
          <a:xfrm>
            <a:off x="1557908" y="1916832"/>
            <a:ext cx="5066418" cy="3888432"/>
          </a:xfrm>
        </p:spPr>
      </p:pic>
      <p:sp>
        <p:nvSpPr>
          <p:cNvPr id="13" name="Прямоугольник 12"/>
          <p:cNvSpPr/>
          <p:nvPr/>
        </p:nvSpPr>
        <p:spPr>
          <a:xfrm>
            <a:off x="3574132" y="1412776"/>
            <a:ext cx="1872208" cy="461665"/>
          </a:xfrm>
          <a:prstGeom prst="rect">
            <a:avLst/>
          </a:prstGeom>
        </p:spPr>
        <p:txBody>
          <a:bodyPr wrap="square">
            <a:spAutoFit/>
          </a:bodyPr>
          <a:lstStyle/>
          <a:p>
            <a:r>
              <a:rPr lang="en-US" sz="2400" dirty="0" smtClean="0"/>
              <a:t>CN Tower </a:t>
            </a:r>
            <a:endParaRPr lang="ru-RU" sz="2400" dirty="0"/>
          </a:p>
        </p:txBody>
      </p:sp>
      <p:sp>
        <p:nvSpPr>
          <p:cNvPr id="17" name="Прямоугольник 16"/>
          <p:cNvSpPr/>
          <p:nvPr/>
        </p:nvSpPr>
        <p:spPr>
          <a:xfrm>
            <a:off x="8686700" y="1340768"/>
            <a:ext cx="1891865" cy="461665"/>
          </a:xfrm>
          <a:prstGeom prst="rect">
            <a:avLst/>
          </a:prstGeom>
        </p:spPr>
        <p:txBody>
          <a:bodyPr wrap="none">
            <a:spAutoFit/>
          </a:bodyPr>
          <a:lstStyle/>
          <a:p>
            <a:r>
              <a:rPr lang="en-US" sz="2400" dirty="0" smtClean="0"/>
              <a:t>Nigarsky Falls</a:t>
            </a:r>
            <a:endParaRPr lang="ru-RU" sz="2400" dirty="0"/>
          </a:p>
        </p:txBody>
      </p:sp>
      <p:pic>
        <p:nvPicPr>
          <p:cNvPr id="23554" name="Picture 2" descr="Нигарский водопад фото"/>
          <p:cNvPicPr>
            <a:picLocks noChangeAspect="1" noChangeArrowheads="1"/>
          </p:cNvPicPr>
          <p:nvPr/>
        </p:nvPicPr>
        <p:blipFill>
          <a:blip r:embed="rId4" cstate="print"/>
          <a:srcRect/>
          <a:stretch>
            <a:fillRect/>
          </a:stretch>
        </p:blipFill>
        <p:spPr bwMode="auto">
          <a:xfrm>
            <a:off x="6886500" y="1916832"/>
            <a:ext cx="5112568" cy="3888432"/>
          </a:xfrm>
          <a:prstGeom prst="rect">
            <a:avLst/>
          </a:prstGeom>
          <a:noFill/>
        </p:spPr>
      </p:pic>
    </p:spTree>
    <p:extLst>
      <p:ext uri="{BB962C8B-B14F-4D97-AF65-F5344CB8AC3E}">
        <p14:creationId xmlns:p14="http://schemas.microsoft.com/office/powerpoint/2010/main" val="2310355582"/>
      </p:ext>
    </p:extLst>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Содержимое 7" descr="didziosios-britanijos-veliava-509c0378bfbd3.jpg"/>
          <p:cNvPicPr>
            <a:picLocks noGrp="1" noChangeAspect="1"/>
          </p:cNvPicPr>
          <p:nvPr>
            <p:ph sz="quarter" idx="2"/>
          </p:nvPr>
        </p:nvPicPr>
        <p:blipFill>
          <a:blip r:embed="rId2" cstate="print"/>
          <a:stretch>
            <a:fillRect/>
          </a:stretch>
        </p:blipFill>
        <p:spPr>
          <a:xfrm>
            <a:off x="405780" y="1412775"/>
            <a:ext cx="6768752" cy="4815473"/>
          </a:xfrm>
        </p:spPr>
      </p:pic>
      <p:sp>
        <p:nvSpPr>
          <p:cNvPr id="7" name="Заголовок 1"/>
          <p:cNvSpPr>
            <a:spLocks noGrp="1"/>
          </p:cNvSpPr>
          <p:nvPr>
            <p:ph type="title"/>
          </p:nvPr>
        </p:nvSpPr>
        <p:spPr>
          <a:xfrm>
            <a:off x="1125860" y="188640"/>
            <a:ext cx="9745807" cy="936104"/>
          </a:xfrm>
        </p:spPr>
        <p:txBody>
          <a:bodyPr>
            <a:normAutofit/>
          </a:bodyPr>
          <a:lstStyle/>
          <a:p>
            <a:pPr>
              <a:spcBef>
                <a:spcPts val="0"/>
              </a:spcBef>
            </a:pPr>
            <a:r>
              <a:rPr lang="en-US" sz="4000" b="0" i="0" baseline="0" dirty="0" smtClean="0">
                <a:solidFill>
                  <a:srgbClr val="545454">
                    <a:lumMod val="50000"/>
                  </a:srgbClr>
                </a:solidFill>
                <a:latin typeface="Century Gothic"/>
                <a:ea typeface="+mj-ea"/>
                <a:cs typeface="+mj-cs"/>
              </a:rPr>
              <a:t>Great</a:t>
            </a:r>
            <a:r>
              <a:rPr lang="en-US" sz="4000" b="0" i="0" dirty="0" smtClean="0">
                <a:solidFill>
                  <a:srgbClr val="545454">
                    <a:lumMod val="50000"/>
                  </a:srgbClr>
                </a:solidFill>
                <a:latin typeface="Century Gothic"/>
                <a:ea typeface="+mj-ea"/>
                <a:cs typeface="+mj-cs"/>
              </a:rPr>
              <a:t> Britain</a:t>
            </a:r>
            <a:endParaRPr lang="ru-RU" sz="4000" b="0" i="0" baseline="0" dirty="0">
              <a:solidFill>
                <a:srgbClr val="545454">
                  <a:lumMod val="50000"/>
                </a:srgbClr>
              </a:solidFill>
              <a:latin typeface="Century Gothic"/>
              <a:ea typeface="+mj-ea"/>
              <a:cs typeface="+mj-cs"/>
            </a:endParaRPr>
          </a:p>
        </p:txBody>
      </p:sp>
      <p:sp>
        <p:nvSpPr>
          <p:cNvPr id="4" name="Прямоугольник 3"/>
          <p:cNvSpPr/>
          <p:nvPr/>
        </p:nvSpPr>
        <p:spPr>
          <a:xfrm>
            <a:off x="7822604" y="1340768"/>
            <a:ext cx="3860577" cy="4801314"/>
          </a:xfrm>
          <a:prstGeom prst="rect">
            <a:avLst/>
          </a:prstGeom>
        </p:spPr>
        <p:txBody>
          <a:bodyPr wrap="square">
            <a:spAutoFit/>
          </a:bodyPr>
          <a:lstStyle/>
          <a:p>
            <a:r>
              <a:rPr lang="en-US" dirty="0" smtClean="0"/>
              <a:t> Great Britain is an island nation. Usually  it is shortened to the United Kingdom or UK or Great Britain.  It's one of the world's smallest countries - it's twice smaller than France or Spain. However, there are only nine other countries with more people, and London is the world's seventh biggest city. </a:t>
            </a:r>
          </a:p>
          <a:p>
            <a:r>
              <a:rPr lang="ru-RU" dirty="0" smtClean="0"/>
              <a:t>  </a:t>
            </a:r>
            <a:r>
              <a:rPr lang="en-US" dirty="0" smtClean="0"/>
              <a:t>In Britain you can meet people of many different nationalities. </a:t>
            </a:r>
          </a:p>
          <a:p>
            <a:r>
              <a:rPr lang="ru-RU" dirty="0" smtClean="0"/>
              <a:t>  </a:t>
            </a:r>
            <a:r>
              <a:rPr lang="en-US" dirty="0" smtClean="0"/>
              <a:t>The capital of the UK is London. The official language is English. Do you know that English is made up of Anglo-Saxon,  French and Latin? It also includes a lot of words from Greek and other languages, even Russian. </a:t>
            </a:r>
            <a:endParaRPr lang="ru-RU" dirty="0"/>
          </a:p>
        </p:txBody>
      </p:sp>
    </p:spTree>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Содержимое 6" descr="5679422446.jpg"/>
          <p:cNvPicPr>
            <a:picLocks noGrp="1" noChangeAspect="1"/>
          </p:cNvPicPr>
          <p:nvPr>
            <p:ph sz="half" idx="1"/>
          </p:nvPr>
        </p:nvPicPr>
        <p:blipFill>
          <a:blip r:embed="rId2" cstate="print"/>
          <a:stretch>
            <a:fillRect/>
          </a:stretch>
        </p:blipFill>
        <p:spPr>
          <a:xfrm>
            <a:off x="2566020" y="1052736"/>
            <a:ext cx="3635339" cy="5532965"/>
          </a:xfrm>
        </p:spPr>
      </p:pic>
      <p:sp>
        <p:nvSpPr>
          <p:cNvPr id="6" name="Содержимое 5"/>
          <p:cNvSpPr>
            <a:spLocks noGrp="1"/>
          </p:cNvSpPr>
          <p:nvPr>
            <p:ph sz="half" idx="2"/>
          </p:nvPr>
        </p:nvSpPr>
        <p:spPr/>
        <p:txBody>
          <a:bodyPr/>
          <a:lstStyle/>
          <a:p>
            <a:r>
              <a:rPr lang="en-US" dirty="0" smtClean="0">
                <a:latin typeface="Century Gothic" pitchFamily="34" charset="0"/>
              </a:rPr>
              <a:t>The rose is the national emblem of England</a:t>
            </a:r>
            <a:r>
              <a:rPr lang="ru-RU" dirty="0" smtClean="0">
                <a:latin typeface="Century Gothic" pitchFamily="34" charset="0"/>
              </a:rPr>
              <a:t>.</a:t>
            </a:r>
            <a:r>
              <a:rPr lang="en-US" dirty="0" smtClean="0">
                <a:latin typeface="Century Gothic" pitchFamily="34" charset="0"/>
              </a:rPr>
              <a:t> </a:t>
            </a:r>
            <a:endParaRPr lang="ru-RU" dirty="0">
              <a:latin typeface="Century Gothic" pitchFamily="34" charset="0"/>
            </a:endParaRPr>
          </a:p>
        </p:txBody>
      </p:sp>
      <p:sp>
        <p:nvSpPr>
          <p:cNvPr id="5" name="Прямоугольник 4"/>
          <p:cNvSpPr/>
          <p:nvPr/>
        </p:nvSpPr>
        <p:spPr>
          <a:xfrm>
            <a:off x="4150196" y="332656"/>
            <a:ext cx="4682692" cy="646331"/>
          </a:xfrm>
          <a:prstGeom prst="rect">
            <a:avLst/>
          </a:prstGeom>
        </p:spPr>
        <p:txBody>
          <a:bodyPr wrap="none">
            <a:spAutoFit/>
          </a:bodyPr>
          <a:lstStyle/>
          <a:p>
            <a:r>
              <a:rPr lang="en-US" sz="3600" dirty="0" smtClean="0">
                <a:latin typeface="Century Gothic" pitchFamily="34" charset="0"/>
              </a:rPr>
              <a:t>Emblem of England </a:t>
            </a:r>
            <a:endParaRPr lang="ru-RU" sz="3600" dirty="0">
              <a:latin typeface="Century Gothic" pitchFamily="34" charset="0"/>
            </a:endParaRPr>
          </a:p>
        </p:txBody>
      </p:sp>
    </p:spTree>
    <p:extLst>
      <p:ext uri="{BB962C8B-B14F-4D97-AF65-F5344CB8AC3E}">
        <p14:creationId xmlns:p14="http://schemas.microsoft.com/office/powerpoint/2010/main" val="1589674849"/>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Содержимое 8" descr="ogoom.com_1324206076_ogoom-74-50.jpg"/>
          <p:cNvPicPr>
            <a:picLocks noGrp="1" noChangeAspect="1"/>
          </p:cNvPicPr>
          <p:nvPr>
            <p:ph sz="quarter" idx="2"/>
          </p:nvPr>
        </p:nvPicPr>
        <p:blipFill>
          <a:blip r:embed="rId2" cstate="print"/>
          <a:stretch>
            <a:fillRect/>
          </a:stretch>
        </p:blipFill>
        <p:spPr>
          <a:xfrm>
            <a:off x="3358108" y="1916832"/>
            <a:ext cx="5362575" cy="3351609"/>
          </a:xfrm>
        </p:spPr>
      </p:pic>
      <p:sp>
        <p:nvSpPr>
          <p:cNvPr id="7" name="Прямоугольник 6"/>
          <p:cNvSpPr/>
          <p:nvPr/>
        </p:nvSpPr>
        <p:spPr>
          <a:xfrm>
            <a:off x="4726260" y="260648"/>
            <a:ext cx="3308919" cy="646331"/>
          </a:xfrm>
          <a:prstGeom prst="rect">
            <a:avLst/>
          </a:prstGeom>
        </p:spPr>
        <p:txBody>
          <a:bodyPr wrap="none">
            <a:spAutoFit/>
          </a:bodyPr>
          <a:lstStyle/>
          <a:p>
            <a:r>
              <a:rPr lang="en-US" sz="3600" dirty="0" smtClean="0">
                <a:latin typeface="Century Gothic" pitchFamily="34" charset="0"/>
              </a:rPr>
              <a:t>New Zealand </a:t>
            </a:r>
            <a:endParaRPr lang="ru-RU" sz="3600" dirty="0">
              <a:latin typeface="Century Gothic" pitchFamily="34" charset="0"/>
            </a:endParaRPr>
          </a:p>
        </p:txBody>
      </p:sp>
      <p:sp>
        <p:nvSpPr>
          <p:cNvPr id="8" name="Прямоугольник 7"/>
          <p:cNvSpPr/>
          <p:nvPr/>
        </p:nvSpPr>
        <p:spPr>
          <a:xfrm>
            <a:off x="549796" y="836712"/>
            <a:ext cx="11233248" cy="1477328"/>
          </a:xfrm>
          <a:prstGeom prst="rect">
            <a:avLst/>
          </a:prstGeom>
        </p:spPr>
        <p:txBody>
          <a:bodyPr wrap="square">
            <a:spAutoFit/>
          </a:bodyPr>
          <a:lstStyle/>
          <a:p>
            <a:r>
              <a:rPr lang="en-US" dirty="0" smtClean="0"/>
              <a:t>  New Zealand is a small country in the Pacific Ocean. It consists of two major islands. New Zealand is the same distance from Australia as London is from Moscow. When it's summer in Europe, it's winter in New Zealand. But the school year still starts in autumn — in February! When it's time to go to bed in Europe, It's time to go to work in New Zealand.</a:t>
            </a:r>
          </a:p>
          <a:p>
            <a:r>
              <a:rPr lang="en-US" dirty="0" smtClean="0"/>
              <a:t>  </a:t>
            </a:r>
            <a:endParaRPr lang="ru-RU" dirty="0"/>
          </a:p>
        </p:txBody>
      </p:sp>
      <p:sp>
        <p:nvSpPr>
          <p:cNvPr id="10" name="Прямоугольник 9"/>
          <p:cNvSpPr/>
          <p:nvPr/>
        </p:nvSpPr>
        <p:spPr>
          <a:xfrm>
            <a:off x="405780" y="5445224"/>
            <a:ext cx="11521280" cy="1200329"/>
          </a:xfrm>
          <a:prstGeom prst="rect">
            <a:avLst/>
          </a:prstGeom>
        </p:spPr>
        <p:txBody>
          <a:bodyPr wrap="square">
            <a:spAutoFit/>
          </a:bodyPr>
          <a:lstStyle/>
          <a:p>
            <a:r>
              <a:rPr lang="en-US" dirty="0" smtClean="0"/>
              <a:t>  The capital of New Zealand is Wellington. The population of country is mixed. Some people came from Britain years ago. Some Maori people lived here before the British came. Official languages are English and Maori. But English is spoken in very unusual way in New Zealand. It is often called Kiwi English.</a:t>
            </a:r>
          </a:p>
          <a:p>
            <a:r>
              <a:rPr lang="en-US" dirty="0" smtClean="0"/>
              <a:t>  New Zealand is sometimes called «The Worlds Biggest Farm». It is famous for its products: butter, cheese, meat.</a:t>
            </a:r>
            <a:endParaRPr lang="ru-RU" dirty="0"/>
          </a:p>
        </p:txBody>
      </p:sp>
    </p:spTree>
  </p:cSld>
  <p:clrMapOvr>
    <a:masterClrMapping/>
  </p:clrMapOvr>
  <p:transition spd="med">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942284" y="260648"/>
            <a:ext cx="2100255" cy="646331"/>
          </a:xfrm>
          <a:prstGeom prst="rect">
            <a:avLst/>
          </a:prstGeom>
        </p:spPr>
        <p:txBody>
          <a:bodyPr wrap="none">
            <a:spAutoFit/>
          </a:bodyPr>
          <a:lstStyle/>
          <a:p>
            <a:r>
              <a:rPr lang="en-US" sz="3600" dirty="0" smtClean="0">
                <a:solidFill>
                  <a:schemeClr val="tx1">
                    <a:lumMod val="50000"/>
                  </a:schemeClr>
                </a:solidFill>
                <a:latin typeface="Century Gothic" pitchFamily="34" charset="0"/>
              </a:rPr>
              <a:t>Australia</a:t>
            </a:r>
            <a:endParaRPr lang="ru-RU" sz="3600" dirty="0">
              <a:latin typeface="Century Gothic" pitchFamily="34" charset="0"/>
            </a:endParaRPr>
          </a:p>
        </p:txBody>
      </p:sp>
      <p:pic>
        <p:nvPicPr>
          <p:cNvPr id="8196" name="Picture 4" descr="http://ogoom.com/uploads/posts/2011-12/thumbs/ogoom.com_1324206005_ogoom-12-50.jpg"/>
          <p:cNvPicPr>
            <a:picLocks noChangeAspect="1" noChangeArrowheads="1"/>
          </p:cNvPicPr>
          <p:nvPr/>
        </p:nvPicPr>
        <p:blipFill>
          <a:blip r:embed="rId3" cstate="print"/>
          <a:srcRect/>
          <a:stretch>
            <a:fillRect/>
          </a:stretch>
        </p:blipFill>
        <p:spPr bwMode="auto">
          <a:xfrm>
            <a:off x="5662364" y="1484784"/>
            <a:ext cx="6204654" cy="3877909"/>
          </a:xfrm>
          <a:prstGeom prst="rect">
            <a:avLst/>
          </a:prstGeom>
          <a:noFill/>
        </p:spPr>
      </p:pic>
      <p:sp>
        <p:nvSpPr>
          <p:cNvPr id="10" name="Прямоугольник 9"/>
          <p:cNvSpPr/>
          <p:nvPr/>
        </p:nvSpPr>
        <p:spPr>
          <a:xfrm>
            <a:off x="405780" y="1196752"/>
            <a:ext cx="4896544" cy="4801314"/>
          </a:xfrm>
          <a:prstGeom prst="rect">
            <a:avLst/>
          </a:prstGeom>
        </p:spPr>
        <p:txBody>
          <a:bodyPr wrap="square">
            <a:spAutoFit/>
          </a:bodyPr>
          <a:lstStyle/>
          <a:p>
            <a:r>
              <a:rPr lang="en-US" dirty="0" smtClean="0"/>
              <a:t>  Australia is the biggest island and the smallest continent in the world.  It is the only country in the world, which occupies an entire continent and some of the islands around it. It lies between the Indian and : the Pacific Oceans. It's a large country, but its population is only 18,3 million people.          There are «original Australians» who lived here long ago but most of population came to Australia from Britain, Ireland and other countries years ago. At present in Australia there are a lot of people from Russia.</a:t>
            </a:r>
          </a:p>
          <a:p>
            <a:r>
              <a:rPr lang="en-US" dirty="0" smtClean="0"/>
              <a:t>  The capital of Australia is Canberra. </a:t>
            </a:r>
          </a:p>
          <a:p>
            <a:r>
              <a:rPr lang="en-US" dirty="0" smtClean="0"/>
              <a:t>  English is the official language in Australia. But English spoken in Australia is a bit different from British English and American English.                                                                                                                                                Sometimes Australia is called «Oz» or «the Lucky Country» </a:t>
            </a:r>
            <a:endParaRPr lang="en-US" dirty="0"/>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854052" y="404664"/>
            <a:ext cx="8089074" cy="646331"/>
          </a:xfrm>
          <a:prstGeom prst="rect">
            <a:avLst/>
          </a:prstGeom>
        </p:spPr>
        <p:txBody>
          <a:bodyPr wrap="none">
            <a:spAutoFit/>
          </a:bodyPr>
          <a:lstStyle/>
          <a:p>
            <a:r>
              <a:rPr lang="en-US" sz="3600" dirty="0" smtClean="0">
                <a:latin typeface="Century Gothic" pitchFamily="34" charset="0"/>
              </a:rPr>
              <a:t>Christchurch Cathedral in Australia </a:t>
            </a:r>
            <a:endParaRPr lang="ru-RU" sz="3600" dirty="0">
              <a:latin typeface="Century Gothic" pitchFamily="34" charset="0"/>
            </a:endParaRPr>
          </a:p>
        </p:txBody>
      </p:sp>
      <p:sp>
        <p:nvSpPr>
          <p:cNvPr id="4" name="Прямоугольник 3"/>
          <p:cNvSpPr/>
          <p:nvPr/>
        </p:nvSpPr>
        <p:spPr>
          <a:xfrm>
            <a:off x="3862164" y="1124744"/>
            <a:ext cx="6092825" cy="646331"/>
          </a:xfrm>
          <a:prstGeom prst="rect">
            <a:avLst/>
          </a:prstGeom>
        </p:spPr>
        <p:txBody>
          <a:bodyPr>
            <a:spAutoFit/>
          </a:bodyPr>
          <a:lstStyle/>
          <a:p>
            <a:r>
              <a:rPr lang="en-US" dirty="0" smtClean="0"/>
              <a:t>Christchurch Cathedral is one of the main attractions of Australia</a:t>
            </a:r>
            <a:endParaRPr lang="ru-RU" dirty="0"/>
          </a:p>
        </p:txBody>
      </p:sp>
      <p:pic>
        <p:nvPicPr>
          <p:cNvPr id="6146" name="Picture 2" descr="http://accommodationinnewzealand.co.nz/images/regions/christchurch.jpg"/>
          <p:cNvPicPr>
            <a:picLocks noChangeAspect="1" noChangeArrowheads="1"/>
          </p:cNvPicPr>
          <p:nvPr/>
        </p:nvPicPr>
        <p:blipFill>
          <a:blip r:embed="rId3" cstate="print"/>
          <a:srcRect/>
          <a:stretch>
            <a:fillRect/>
          </a:stretch>
        </p:blipFill>
        <p:spPr bwMode="auto">
          <a:xfrm>
            <a:off x="3214092" y="1772816"/>
            <a:ext cx="7128792" cy="4752528"/>
          </a:xfrm>
          <a:prstGeom prst="rect">
            <a:avLst/>
          </a:prstGeom>
          <a:noFill/>
        </p:spPr>
      </p:pic>
    </p:spTree>
    <p:extLst>
      <p:ext uri="{BB962C8B-B14F-4D97-AF65-F5344CB8AC3E}">
        <p14:creationId xmlns:p14="http://schemas.microsoft.com/office/powerpoint/2010/main" val="411701859"/>
      </p:ext>
    </p:extLst>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3641EF9-33C8-4D25-9D25-76223251AA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0</TotalTime>
  <Words>797</Words>
  <Application>Microsoft Office PowerPoint</Application>
  <PresentationFormat>Произвольный</PresentationFormat>
  <Paragraphs>41</Paragraphs>
  <Slides>10</Slides>
  <Notes>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Century Gothic</vt:lpstr>
      <vt:lpstr>Corbel</vt:lpstr>
      <vt:lpstr>Gill Sans MT</vt:lpstr>
      <vt:lpstr>Verdana</vt:lpstr>
      <vt:lpstr>Wingdings 2</vt:lpstr>
      <vt:lpstr>Солнцестояние</vt:lpstr>
      <vt:lpstr>English-speaking countries</vt:lpstr>
      <vt:lpstr>English is the native language in: </vt:lpstr>
      <vt:lpstr>Canada</vt:lpstr>
      <vt:lpstr>              Attractions Canada</vt:lpstr>
      <vt:lpstr>Great Britain</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2013-11-29T15:39:59Z</dcterms:created>
  <dcterms:modified xsi:type="dcterms:W3CDTF">2021-11-01T13:19:17Z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TC028048799991</vt:lpwstr>
  </property>
</Properties>
</file>