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y="51435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  <p:embeddedFont>
      <p:font typeface="Roboto"/>
      <p:bold r:id="rId50"/>
      <p:boldItalic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Lato Light"/>
      <p:regular r:id="rId56"/>
      <p:bold r:id="rId57"/>
      <p:italic r:id="rId58"/>
      <p:boldItalic r:id="rId59"/>
    </p:embeddedFont>
    <p:embeddedFont>
      <p:font typeface="Lato Black"/>
      <p:bold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59FC24-7A41-45CC-9F75-9824B283AE88}">
  <a:tblStyle styleId="{F759FC24-7A41-45CC-9F75-9824B283AE8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8"/>
          </a:solidFill>
        </a:fill>
      </a:tcStyle>
    </a:wholeTbl>
    <a:band1H>
      <a:tcTxStyle/>
      <a:tcStyle>
        <a:fill>
          <a:solidFill>
            <a:srgbClr val="CCCCCD"/>
          </a:solidFill>
        </a:fill>
      </a:tcStyle>
    </a:band1H>
    <a:band2H>
      <a:tcTxStyle/>
    </a:band2H>
    <a:band1V>
      <a:tcTxStyle/>
      <a:tcStyle>
        <a:fill>
          <a:solidFill>
            <a:srgbClr val="CCCC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1" Type="http://schemas.openxmlformats.org/officeDocument/2006/relationships/font" Target="fonts/LatoBlack-bold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LatoBlack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bold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3.xml"/><Relationship Id="rId55" Type="http://schemas.openxmlformats.org/officeDocument/2006/relationships/font" Target="fonts/Lato-boldItalic.fntdata"/><Relationship Id="rId10" Type="http://schemas.openxmlformats.org/officeDocument/2006/relationships/slide" Target="slides/slide2.xml"/><Relationship Id="rId54" Type="http://schemas.openxmlformats.org/officeDocument/2006/relationships/font" Target="fonts/Lato-italic.fntdata"/><Relationship Id="rId13" Type="http://schemas.openxmlformats.org/officeDocument/2006/relationships/slide" Target="slides/slide5.xml"/><Relationship Id="rId57" Type="http://schemas.openxmlformats.org/officeDocument/2006/relationships/font" Target="fonts/LatoLight-bold.fntdata"/><Relationship Id="rId12" Type="http://schemas.openxmlformats.org/officeDocument/2006/relationships/slide" Target="slides/slide4.xml"/><Relationship Id="rId56" Type="http://schemas.openxmlformats.org/officeDocument/2006/relationships/font" Target="fonts/LatoLight-regular.fntdata"/><Relationship Id="rId15" Type="http://schemas.openxmlformats.org/officeDocument/2006/relationships/slide" Target="slides/slide7.xml"/><Relationship Id="rId59" Type="http://schemas.openxmlformats.org/officeDocument/2006/relationships/font" Target="fonts/LatoLight-boldItalic.fntdata"/><Relationship Id="rId14" Type="http://schemas.openxmlformats.org/officeDocument/2006/relationships/slide" Target="slides/slide6.xml"/><Relationship Id="rId58" Type="http://schemas.openxmlformats.org/officeDocument/2006/relationships/font" Target="fonts/LatoLight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c8aea6430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c8aea64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7c4b2b356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c7c4b2b356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7c4b2b356_2_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c7c4b2b356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7c4b2b356_2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c7c4b2b356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c8aea643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c8aea64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c8aea643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c8aea643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7c4b2b356_6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c7c4b2b356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7c4b2b356_6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c7c4b2b356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7c4b2b356_6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c7c4b2b35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7c4b2b356_6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c7c4b2b356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7c4b2b356_6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c7c4b2b356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ccafbe60f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cccafbe6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ccafbe60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ccafbe6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ccafbe60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cccafbe6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ccafbe60f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cccafbe60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ccafbe60f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cccafbe60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ccafbe60f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cccafbe60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ccafbe60f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cccafbe60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c8aea6430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cc8aea64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ccafbe60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cccafbe6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c8aea6430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cc8aea643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c8aea6430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cc8aea64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c8aea6430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cc8aea64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c8aea6430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cc8aea643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c8aea6430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cc8aea643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ccafbe60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cccafbe60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cc99c7b860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cc99c7b86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c8aea64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c8aea64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8aea6430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8aea64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c8aea6430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c8aea643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c8aea6430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c8aea64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c8aea6430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c8aea64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00"/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/>
        </p:txBody>
      </p:sp>
      <p:sp>
        <p:nvSpPr>
          <p:cNvPr id="124" name="Google Shape;124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00"/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200"/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indent="-29845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b="1" sz="14000"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None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0" Type="http://schemas.openxmlformats.org/officeDocument/2006/relationships/image" Target="../media/image17.png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hyperlink" Target="https://github.com/ch4ser/21-S1-2-C-Cinema/tree/main/02_Statement_Of_Wor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h4ser/21-S1-2-C-Cinema/tree/main/05_Meeting_Minutes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h4ser/21-S1-2-C-Cinema/blob/main/06_Decision_Making/Decision_logs.md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Cinefly Audit 2 Presentation</a:t>
            </a:r>
            <a:endParaRPr sz="50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912950" y="31502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Jiawei Fan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Yuchen Wang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Yuliang Ma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Yimin Xu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Xiaoxiang Kong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37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37"/>
          <p:cNvSpPr txBox="1"/>
          <p:nvPr/>
        </p:nvSpPr>
        <p:spPr>
          <a:xfrm>
            <a:off x="6369175" y="4500125"/>
            <a:ext cx="24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Date: 31/3/2021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idx="4294967295" type="title"/>
          </p:nvPr>
        </p:nvSpPr>
        <p:spPr>
          <a:xfrm>
            <a:off x="2463050" y="383225"/>
            <a:ext cx="4084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1.4 Team Member</a:t>
            </a:r>
            <a:endParaRPr sz="3600"/>
          </a:p>
        </p:txBody>
      </p:sp>
      <p:sp>
        <p:nvSpPr>
          <p:cNvPr id="221" name="Google Shape;221;p46"/>
          <p:cNvSpPr txBox="1"/>
          <p:nvPr>
            <p:ph idx="4294967295" type="body"/>
          </p:nvPr>
        </p:nvSpPr>
        <p:spPr>
          <a:xfrm>
            <a:off x="311700" y="1630600"/>
            <a:ext cx="40845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2" name="Google Shape;222;p46"/>
          <p:cNvGraphicFramePr/>
          <p:nvPr/>
        </p:nvGraphicFramePr>
        <p:xfrm>
          <a:off x="557213" y="1441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{F759FC24-7A41-45CC-9F75-9824B283AE88}</a:tableStyleId>
              </a:tblPr>
              <a:tblGrid>
                <a:gridCol w="1980025"/>
                <a:gridCol w="6049525"/>
              </a:tblGrid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Name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Skill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Jiawei Fan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Python, Machine learning algorithm, Java script, Database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Yuliang Ma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Machine learning algorithm, Database, Java</a:t>
                      </a:r>
                      <a:endParaRPr sz="1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Script, python</a:t>
                      </a:r>
                      <a:endParaRPr sz="1900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Yuchen Wang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Database, Java script, Machine learning algorithm, Python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Xiaoxiang Kong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Java, Database, Python, PPT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Yimin Xu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Java, Database, Python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>
            <p:ph type="title"/>
          </p:nvPr>
        </p:nvSpPr>
        <p:spPr>
          <a:xfrm>
            <a:off x="612541" y="2070668"/>
            <a:ext cx="3829573" cy="2442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" sz="2000"/>
            </a:br>
            <a:br>
              <a:rPr b="1" lang="en" sz="2000"/>
            </a:br>
            <a:br>
              <a:rPr b="1" lang="en" sz="2000"/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2.1 Overview(based on timeline)</a:t>
            </a: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2.2</a:t>
            </a: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 Project Management Progress</a:t>
            </a: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2.3 Technical </a:t>
            </a: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Progress</a:t>
            </a:r>
            <a:br>
              <a:rPr b="1" lang="en" sz="2000"/>
            </a:br>
            <a:br>
              <a:rPr b="1" lang="en" sz="2000"/>
            </a:br>
            <a:br>
              <a:rPr b="1" lang="en" sz="2000"/>
            </a:br>
            <a:endParaRPr b="1" sz="2000"/>
          </a:p>
        </p:txBody>
      </p:sp>
      <p:sp>
        <p:nvSpPr>
          <p:cNvPr id="228" name="Google Shape;228;p47"/>
          <p:cNvSpPr txBox="1"/>
          <p:nvPr/>
        </p:nvSpPr>
        <p:spPr>
          <a:xfrm>
            <a:off x="612541" y="763732"/>
            <a:ext cx="886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</a:t>
            </a:r>
            <a:r>
              <a:rPr b="1" i="0" lang="en" sz="4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Progress and achievements</a:t>
            </a:r>
            <a:endParaRPr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950" y="1735163"/>
            <a:ext cx="4839275" cy="27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7"/>
          <p:cNvSpPr txBox="1"/>
          <p:nvPr/>
        </p:nvSpPr>
        <p:spPr>
          <a:xfrm>
            <a:off x="7315500" y="173517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are here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8"/>
          <p:cNvGrpSpPr/>
          <p:nvPr/>
        </p:nvGrpSpPr>
        <p:grpSpPr>
          <a:xfrm>
            <a:off x="230586" y="2347361"/>
            <a:ext cx="8682827" cy="491314"/>
            <a:chOff x="4621548" y="6887422"/>
            <a:chExt cx="15050760" cy="997189"/>
          </a:xfrm>
        </p:grpSpPr>
        <p:grpSp>
          <p:nvGrpSpPr>
            <p:cNvPr id="236" name="Google Shape;236;p48"/>
            <p:cNvGrpSpPr/>
            <p:nvPr/>
          </p:nvGrpSpPr>
          <p:grpSpPr>
            <a:xfrm>
              <a:off x="4621548" y="7220702"/>
              <a:ext cx="2472193" cy="663906"/>
              <a:chOff x="4621548" y="7220702"/>
              <a:chExt cx="2472193" cy="663906"/>
            </a:xfrm>
          </p:grpSpPr>
          <p:sp>
            <p:nvSpPr>
              <p:cNvPr id="237" name="Google Shape;237;p48"/>
              <p:cNvSpPr/>
              <p:nvPr/>
            </p:nvSpPr>
            <p:spPr>
              <a:xfrm flipH="1" rot="-5400000">
                <a:off x="5696730" y="6145520"/>
                <a:ext cx="321829" cy="2472193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109700" lIns="219425" spcFirstLastPara="1" rIns="219425" wrap="square" tIns="109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8" name="Google Shape;238;p48"/>
              <p:cNvSpPr/>
              <p:nvPr/>
            </p:nvSpPr>
            <p:spPr>
              <a:xfrm rot="5400000">
                <a:off x="5728763" y="7484563"/>
                <a:ext cx="342077" cy="458013"/>
              </a:xfrm>
              <a:custGeom>
                <a:rect b="b" l="l" r="r" t="t"/>
                <a:pathLst>
                  <a:path extrusionOk="0" h="354" w="263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48"/>
            <p:cNvGrpSpPr/>
            <p:nvPr/>
          </p:nvGrpSpPr>
          <p:grpSpPr>
            <a:xfrm>
              <a:off x="9652975" y="7220701"/>
              <a:ext cx="2472193" cy="663910"/>
              <a:chOff x="9652975" y="7220701"/>
              <a:chExt cx="2472193" cy="663910"/>
            </a:xfrm>
          </p:grpSpPr>
          <p:sp>
            <p:nvSpPr>
              <p:cNvPr id="240" name="Google Shape;240;p48"/>
              <p:cNvSpPr/>
              <p:nvPr/>
            </p:nvSpPr>
            <p:spPr>
              <a:xfrm>
                <a:off x="9652975" y="7220701"/>
                <a:ext cx="2472193" cy="321829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109700" lIns="219425" spcFirstLastPara="1" rIns="219425" wrap="square" tIns="109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1" name="Google Shape;241;p48"/>
              <p:cNvSpPr/>
              <p:nvPr/>
            </p:nvSpPr>
            <p:spPr>
              <a:xfrm rot="5400000">
                <a:off x="10755347" y="7484327"/>
                <a:ext cx="342397" cy="458171"/>
              </a:xfrm>
              <a:custGeom>
                <a:rect b="b" l="l" r="r" t="t"/>
                <a:pathLst>
                  <a:path extrusionOk="0" h="354" w="263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2" name="Google Shape;242;p48"/>
            <p:cNvGrpSpPr/>
            <p:nvPr/>
          </p:nvGrpSpPr>
          <p:grpSpPr>
            <a:xfrm>
              <a:off x="14684641" y="7220769"/>
              <a:ext cx="2471894" cy="663838"/>
              <a:chOff x="14684641" y="7220769"/>
              <a:chExt cx="2471894" cy="663838"/>
            </a:xfrm>
          </p:grpSpPr>
          <p:sp>
            <p:nvSpPr>
              <p:cNvPr id="243" name="Google Shape;243;p48"/>
              <p:cNvSpPr/>
              <p:nvPr/>
            </p:nvSpPr>
            <p:spPr>
              <a:xfrm>
                <a:off x="14684641" y="7220769"/>
                <a:ext cx="2471894" cy="321871"/>
              </a:xfrm>
              <a:prstGeom prst="rect">
                <a:avLst/>
              </a:prstGeom>
              <a:solidFill>
                <a:srgbClr val="5A5A5A"/>
              </a:solidFill>
              <a:ln>
                <a:noFill/>
              </a:ln>
            </p:spPr>
            <p:txBody>
              <a:bodyPr anchorCtr="0" anchor="ctr" bIns="109700" lIns="219425" spcFirstLastPara="1" rIns="219425" wrap="square" tIns="109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4" name="Google Shape;244;p48"/>
              <p:cNvSpPr/>
              <p:nvPr/>
            </p:nvSpPr>
            <p:spPr>
              <a:xfrm rot="5400000">
                <a:off x="15834924" y="7484563"/>
                <a:ext cx="342076" cy="458013"/>
              </a:xfrm>
              <a:custGeom>
                <a:rect b="b" l="l" r="r" t="t"/>
                <a:pathLst>
                  <a:path extrusionOk="0" h="354" w="263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5" name="Google Shape;245;p48"/>
            <p:cNvGrpSpPr/>
            <p:nvPr/>
          </p:nvGrpSpPr>
          <p:grpSpPr>
            <a:xfrm>
              <a:off x="17200414" y="6887422"/>
              <a:ext cx="2471894" cy="655210"/>
              <a:chOff x="17200414" y="6887422"/>
              <a:chExt cx="2471894" cy="655210"/>
            </a:xfrm>
          </p:grpSpPr>
          <p:sp>
            <p:nvSpPr>
              <p:cNvPr id="246" name="Google Shape;246;p48"/>
              <p:cNvSpPr/>
              <p:nvPr/>
            </p:nvSpPr>
            <p:spPr>
              <a:xfrm rot="5400000">
                <a:off x="18275426" y="6145750"/>
                <a:ext cx="321869" cy="2471894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525252"/>
              </a:solidFill>
              <a:ln>
                <a:noFill/>
              </a:ln>
            </p:spPr>
            <p:txBody>
              <a:bodyPr anchorCtr="0" anchor="ctr" bIns="109700" lIns="219425" spcFirstLastPara="1" rIns="219425" wrap="square" tIns="109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7" name="Google Shape;247;p48"/>
              <p:cNvSpPr/>
              <p:nvPr/>
            </p:nvSpPr>
            <p:spPr>
              <a:xfrm rot="-5400000">
                <a:off x="18293300" y="6829453"/>
                <a:ext cx="342076" cy="458013"/>
              </a:xfrm>
              <a:custGeom>
                <a:rect b="b" l="l" r="r" t="t"/>
                <a:pathLst>
                  <a:path extrusionOk="0" h="354" w="263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8" name="Google Shape;248;p48"/>
            <p:cNvGrpSpPr/>
            <p:nvPr/>
          </p:nvGrpSpPr>
          <p:grpSpPr>
            <a:xfrm>
              <a:off x="12168868" y="6887422"/>
              <a:ext cx="2471894" cy="655217"/>
              <a:chOff x="12168868" y="6887422"/>
              <a:chExt cx="2471894" cy="655217"/>
            </a:xfrm>
          </p:grpSpPr>
          <p:sp>
            <p:nvSpPr>
              <p:cNvPr id="249" name="Google Shape;249;p48"/>
              <p:cNvSpPr/>
              <p:nvPr/>
            </p:nvSpPr>
            <p:spPr>
              <a:xfrm>
                <a:off x="12168868" y="7220769"/>
                <a:ext cx="2471894" cy="321871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109700" lIns="219425" spcFirstLastPara="1" rIns="219425" wrap="square" tIns="109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0" name="Google Shape;250;p48"/>
              <p:cNvSpPr/>
              <p:nvPr/>
            </p:nvSpPr>
            <p:spPr>
              <a:xfrm rot="-5400000">
                <a:off x="13261993" y="6829454"/>
                <a:ext cx="342076" cy="458013"/>
              </a:xfrm>
              <a:custGeom>
                <a:rect b="b" l="l" r="r" t="t"/>
                <a:pathLst>
                  <a:path extrusionOk="0" h="354" w="263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51" name="Google Shape;251;p48"/>
            <p:cNvGrpSpPr/>
            <p:nvPr/>
          </p:nvGrpSpPr>
          <p:grpSpPr>
            <a:xfrm>
              <a:off x="7137261" y="6902259"/>
              <a:ext cx="2472193" cy="640270"/>
              <a:chOff x="7137261" y="6902259"/>
              <a:chExt cx="2472193" cy="640270"/>
            </a:xfrm>
          </p:grpSpPr>
          <p:sp>
            <p:nvSpPr>
              <p:cNvPr id="252" name="Google Shape;252;p48"/>
              <p:cNvSpPr/>
              <p:nvPr/>
            </p:nvSpPr>
            <p:spPr>
              <a:xfrm>
                <a:off x="7137261" y="7220701"/>
                <a:ext cx="2472193" cy="321829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109700" lIns="219425" spcFirstLastPara="1" rIns="219425" wrap="square" tIns="109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3" name="Google Shape;253;p48"/>
              <p:cNvSpPr/>
              <p:nvPr/>
            </p:nvSpPr>
            <p:spPr>
              <a:xfrm rot="-5400000">
                <a:off x="8182105" y="6844292"/>
                <a:ext cx="342078" cy="458013"/>
              </a:xfrm>
              <a:custGeom>
                <a:rect b="b" l="l" r="r" t="t"/>
                <a:pathLst>
                  <a:path extrusionOk="0" h="354" w="263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4" name="Google Shape;254;p48"/>
          <p:cNvSpPr txBox="1"/>
          <p:nvPr/>
        </p:nvSpPr>
        <p:spPr>
          <a:xfrm>
            <a:off x="2068662" y="163417"/>
            <a:ext cx="5742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02729"/>
                </a:solidFill>
                <a:latin typeface="Lato Black"/>
                <a:ea typeface="Lato Black"/>
                <a:cs typeface="Lato Black"/>
                <a:sym typeface="Lato Black"/>
              </a:rPr>
              <a:t>2.1 </a:t>
            </a:r>
            <a:r>
              <a:rPr b="1" lang="en" sz="3600">
                <a:solidFill>
                  <a:srgbClr val="202729"/>
                </a:solidFill>
                <a:latin typeface="Lato Black"/>
                <a:ea typeface="Lato Black"/>
                <a:cs typeface="Lato Black"/>
                <a:sym typeface="Lato Black"/>
              </a:rPr>
              <a:t>SCHEDULE TIMELINE</a:t>
            </a:r>
            <a:endParaRPr sz="36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48"/>
          <p:cNvCxnSpPr/>
          <p:nvPr/>
        </p:nvCxnSpPr>
        <p:spPr>
          <a:xfrm rot="10800000">
            <a:off x="982141" y="1921621"/>
            <a:ext cx="0" cy="601593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48"/>
          <p:cNvCxnSpPr/>
          <p:nvPr/>
        </p:nvCxnSpPr>
        <p:spPr>
          <a:xfrm rot="10800000">
            <a:off x="2378090" y="2647069"/>
            <a:ext cx="0" cy="601593"/>
          </a:xfrm>
          <a:prstGeom prst="straightConnector1">
            <a:avLst/>
          </a:prstGeom>
          <a:noFill/>
          <a:ln cap="flat" cmpd="sng" w="222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48"/>
          <p:cNvCxnSpPr/>
          <p:nvPr/>
        </p:nvCxnSpPr>
        <p:spPr>
          <a:xfrm rot="10800000">
            <a:off x="3877030" y="1910011"/>
            <a:ext cx="0" cy="601593"/>
          </a:xfrm>
          <a:prstGeom prst="straightConnector1">
            <a:avLst/>
          </a:prstGeom>
          <a:noFill/>
          <a:ln cap="flat" cmpd="sng" w="22225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48"/>
          <p:cNvCxnSpPr/>
          <p:nvPr/>
        </p:nvCxnSpPr>
        <p:spPr>
          <a:xfrm rot="10800000">
            <a:off x="5322259" y="2647069"/>
            <a:ext cx="0" cy="601593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48"/>
          <p:cNvCxnSpPr/>
          <p:nvPr/>
        </p:nvCxnSpPr>
        <p:spPr>
          <a:xfrm rot="10800000">
            <a:off x="6794302" y="1921621"/>
            <a:ext cx="0" cy="601593"/>
          </a:xfrm>
          <a:prstGeom prst="straightConnector1">
            <a:avLst/>
          </a:prstGeom>
          <a:noFill/>
          <a:ln cap="flat" cmpd="sng" w="22225">
            <a:solidFill>
              <a:srgbClr val="5A5A5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48"/>
          <p:cNvCxnSpPr/>
          <p:nvPr/>
        </p:nvCxnSpPr>
        <p:spPr>
          <a:xfrm rot="10800000">
            <a:off x="8261064" y="2669977"/>
            <a:ext cx="0" cy="601593"/>
          </a:xfrm>
          <a:prstGeom prst="straightConnector1">
            <a:avLst/>
          </a:prstGeom>
          <a:noFill/>
          <a:ln cap="flat" cmpd="sng" w="22225">
            <a:solidFill>
              <a:srgbClr val="52525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48"/>
          <p:cNvSpPr/>
          <p:nvPr/>
        </p:nvSpPr>
        <p:spPr>
          <a:xfrm>
            <a:off x="655141" y="1314203"/>
            <a:ext cx="638808" cy="60159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121900" lIns="243800" spcFirstLastPara="1" rIns="2438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8"/>
          <p:cNvSpPr/>
          <p:nvPr/>
        </p:nvSpPr>
        <p:spPr>
          <a:xfrm>
            <a:off x="2068653" y="3248661"/>
            <a:ext cx="638808" cy="60159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121900" lIns="243800" spcFirstLastPara="1" rIns="2438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8"/>
          <p:cNvSpPr/>
          <p:nvPr/>
        </p:nvSpPr>
        <p:spPr>
          <a:xfrm>
            <a:off x="3557626" y="1308417"/>
            <a:ext cx="638808" cy="60159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121900" lIns="243800" spcFirstLastPara="1" rIns="2438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8"/>
          <p:cNvSpPr/>
          <p:nvPr/>
        </p:nvSpPr>
        <p:spPr>
          <a:xfrm>
            <a:off x="5002854" y="3242420"/>
            <a:ext cx="638808" cy="60159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121900" lIns="243800" spcFirstLastPara="1" rIns="2438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6474898" y="1320026"/>
            <a:ext cx="638808" cy="601594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txBody>
          <a:bodyPr anchorCtr="0" anchor="ctr" bIns="121900" lIns="243800" spcFirstLastPara="1" rIns="2438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8"/>
          <p:cNvSpPr/>
          <p:nvPr/>
        </p:nvSpPr>
        <p:spPr>
          <a:xfrm>
            <a:off x="7937057" y="3271569"/>
            <a:ext cx="638808" cy="601594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txBody>
          <a:bodyPr anchorCtr="0" anchor="ctr" bIns="121900" lIns="243800" spcFirstLastPara="1" rIns="2438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8"/>
          <p:cNvSpPr/>
          <p:nvPr/>
        </p:nvSpPr>
        <p:spPr>
          <a:xfrm>
            <a:off x="760819" y="1426634"/>
            <a:ext cx="433336" cy="394202"/>
          </a:xfrm>
          <a:custGeom>
            <a:rect b="b" l="l" r="r" t="t"/>
            <a:pathLst>
              <a:path extrusionOk="0" h="21600" w="2160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63D297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2252018" y="3372516"/>
            <a:ext cx="344283" cy="420444"/>
          </a:xfrm>
          <a:custGeom>
            <a:rect b="b" l="l" r="r" t="t"/>
            <a:pathLst>
              <a:path extrusionOk="0" h="21600" w="2160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63D297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48"/>
          <p:cNvSpPr/>
          <p:nvPr/>
        </p:nvSpPr>
        <p:spPr>
          <a:xfrm>
            <a:off x="3684532" y="1422020"/>
            <a:ext cx="366851" cy="367659"/>
          </a:xfrm>
          <a:custGeom>
            <a:rect b="b" l="l" r="r" t="t"/>
            <a:pathLst>
              <a:path extrusionOk="0" h="21600" w="21086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63D297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5124814" y="3345773"/>
            <a:ext cx="394889" cy="394889"/>
          </a:xfrm>
          <a:custGeom>
            <a:rect b="b" l="l" r="r" t="t"/>
            <a:pathLst>
              <a:path extrusionOk="0" h="21600" w="2160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63D297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48"/>
          <p:cNvSpPr/>
          <p:nvPr/>
        </p:nvSpPr>
        <p:spPr>
          <a:xfrm>
            <a:off x="6578138" y="1388494"/>
            <a:ext cx="432328" cy="527261"/>
          </a:xfrm>
          <a:custGeom>
            <a:rect b="b" l="l" r="r" t="t"/>
            <a:pathLst>
              <a:path extrusionOk="0" h="21600" w="2160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63D297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挖掘工具 轮廓" id="272" name="Google Shape;2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7863" y="3343766"/>
            <a:ext cx="457197" cy="45719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8"/>
          <p:cNvSpPr txBox="1"/>
          <p:nvPr/>
        </p:nvSpPr>
        <p:spPr>
          <a:xfrm>
            <a:off x="601772" y="2774600"/>
            <a:ext cx="853840" cy="31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729"/>
                </a:solidFill>
                <a:latin typeface="Lato Black"/>
                <a:ea typeface="Lato Black"/>
                <a:cs typeface="Lato Black"/>
                <a:sym typeface="Lato Black"/>
              </a:rPr>
              <a:t>Week 1</a:t>
            </a:r>
            <a:endParaRPr sz="1100"/>
          </a:p>
        </p:txBody>
      </p:sp>
      <p:sp>
        <p:nvSpPr>
          <p:cNvPr id="274" name="Google Shape;274;p48"/>
          <p:cNvSpPr txBox="1"/>
          <p:nvPr/>
        </p:nvSpPr>
        <p:spPr>
          <a:xfrm>
            <a:off x="2004256" y="2059925"/>
            <a:ext cx="853840" cy="31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729"/>
                </a:solidFill>
                <a:latin typeface="Lato Black"/>
                <a:ea typeface="Lato Black"/>
                <a:cs typeface="Lato Black"/>
                <a:sym typeface="Lato Black"/>
              </a:rPr>
              <a:t>Week 2</a:t>
            </a:r>
            <a:endParaRPr sz="1100"/>
          </a:p>
        </p:txBody>
      </p:sp>
      <p:sp>
        <p:nvSpPr>
          <p:cNvPr id="275" name="Google Shape;275;p48"/>
          <p:cNvSpPr txBox="1"/>
          <p:nvPr/>
        </p:nvSpPr>
        <p:spPr>
          <a:xfrm>
            <a:off x="3460516" y="2781493"/>
            <a:ext cx="853840" cy="31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729"/>
                </a:solidFill>
                <a:latin typeface="Lato Black"/>
                <a:ea typeface="Lato Black"/>
                <a:cs typeface="Lato Black"/>
                <a:sym typeface="Lato Black"/>
              </a:rPr>
              <a:t>Week 3</a:t>
            </a:r>
            <a:endParaRPr sz="1100"/>
          </a:p>
        </p:txBody>
      </p:sp>
      <p:sp>
        <p:nvSpPr>
          <p:cNvPr id="276" name="Google Shape;276;p48"/>
          <p:cNvSpPr txBox="1"/>
          <p:nvPr/>
        </p:nvSpPr>
        <p:spPr>
          <a:xfrm>
            <a:off x="4932665" y="2035364"/>
            <a:ext cx="853840" cy="31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729"/>
                </a:solidFill>
                <a:latin typeface="Lato Black"/>
                <a:ea typeface="Lato Black"/>
                <a:cs typeface="Lato Black"/>
                <a:sym typeface="Lato Black"/>
              </a:rPr>
              <a:t>Week 4</a:t>
            </a:r>
            <a:endParaRPr sz="1100"/>
          </a:p>
        </p:txBody>
      </p:sp>
      <p:sp>
        <p:nvSpPr>
          <p:cNvPr id="277" name="Google Shape;277;p48"/>
          <p:cNvSpPr txBox="1"/>
          <p:nvPr/>
        </p:nvSpPr>
        <p:spPr>
          <a:xfrm>
            <a:off x="6404684" y="2742343"/>
            <a:ext cx="853840" cy="31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729"/>
                </a:solidFill>
                <a:latin typeface="Lato Black"/>
                <a:ea typeface="Lato Black"/>
                <a:cs typeface="Lato Black"/>
                <a:sym typeface="Lato Black"/>
              </a:rPr>
              <a:t>Week 5</a:t>
            </a:r>
            <a:endParaRPr sz="1100"/>
          </a:p>
        </p:txBody>
      </p:sp>
      <p:sp>
        <p:nvSpPr>
          <p:cNvPr id="278" name="Google Shape;278;p48"/>
          <p:cNvSpPr txBox="1"/>
          <p:nvPr/>
        </p:nvSpPr>
        <p:spPr>
          <a:xfrm>
            <a:off x="7849937" y="2079776"/>
            <a:ext cx="853840" cy="31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729"/>
                </a:solidFill>
                <a:latin typeface="Lato Black"/>
                <a:ea typeface="Lato Black"/>
                <a:cs typeface="Lato Black"/>
                <a:sym typeface="Lato Black"/>
              </a:rPr>
              <a:t>Week 6</a:t>
            </a:r>
            <a:endParaRPr sz="1100"/>
          </a:p>
        </p:txBody>
      </p:sp>
      <p:sp>
        <p:nvSpPr>
          <p:cNvPr id="279" name="Google Shape;279;p48"/>
          <p:cNvSpPr txBox="1"/>
          <p:nvPr/>
        </p:nvSpPr>
        <p:spPr>
          <a:xfrm>
            <a:off x="77805" y="3041178"/>
            <a:ext cx="1983806" cy="825982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202729"/>
                </a:solidFill>
                <a:latin typeface="Lato Light"/>
                <a:ea typeface="Lato Light"/>
                <a:cs typeface="Lato Light"/>
                <a:sym typeface="Lato Light"/>
              </a:rPr>
              <a:t>Team formalization and ice break</a:t>
            </a:r>
            <a:endParaRPr sz="1100"/>
          </a:p>
        </p:txBody>
      </p:sp>
      <p:sp>
        <p:nvSpPr>
          <p:cNvPr id="280" name="Google Shape;280;p48"/>
          <p:cNvSpPr txBox="1"/>
          <p:nvPr/>
        </p:nvSpPr>
        <p:spPr>
          <a:xfrm>
            <a:off x="1428768" y="1154107"/>
            <a:ext cx="1983806" cy="825982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202729"/>
                </a:solidFill>
                <a:latin typeface="Lato Light"/>
                <a:ea typeface="Lato Light"/>
                <a:cs typeface="Lato Light"/>
                <a:sym typeface="Lato Light"/>
              </a:rPr>
              <a:t>Team charter confirmation</a:t>
            </a:r>
            <a:endParaRPr sz="1100"/>
          </a:p>
        </p:txBody>
      </p:sp>
      <p:sp>
        <p:nvSpPr>
          <p:cNvPr id="281" name="Google Shape;281;p48"/>
          <p:cNvSpPr txBox="1"/>
          <p:nvPr/>
        </p:nvSpPr>
        <p:spPr>
          <a:xfrm>
            <a:off x="2691574" y="3069332"/>
            <a:ext cx="2416209" cy="1192332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202729"/>
                </a:solidFill>
                <a:latin typeface="Lato Light"/>
                <a:ea typeface="Lato Light"/>
                <a:cs typeface="Lato Light"/>
                <a:sym typeface="Lato Light"/>
              </a:rPr>
              <a:t>Establish communication with the client;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202729"/>
                </a:solidFill>
                <a:latin typeface="Lato Light"/>
                <a:ea typeface="Lato Light"/>
                <a:cs typeface="Lato Light"/>
                <a:sym typeface="Lato Light"/>
              </a:rPr>
              <a:t>Create project repository</a:t>
            </a:r>
            <a:endParaRPr sz="1100"/>
          </a:p>
        </p:txBody>
      </p:sp>
      <p:sp>
        <p:nvSpPr>
          <p:cNvPr id="282" name="Google Shape;282;p48"/>
          <p:cNvSpPr txBox="1"/>
          <p:nvPr/>
        </p:nvSpPr>
        <p:spPr>
          <a:xfrm>
            <a:off x="3999163" y="1049913"/>
            <a:ext cx="2591525" cy="1149243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202729"/>
                </a:solidFill>
                <a:latin typeface="Lato Light"/>
                <a:ea typeface="Lato Light"/>
                <a:cs typeface="Lato Light"/>
                <a:sym typeface="Lato Light"/>
              </a:rPr>
              <a:t>Fix and update our repository based on the feedback and client’s reply</a:t>
            </a:r>
            <a:endParaRPr sz="1100"/>
          </a:p>
        </p:txBody>
      </p:sp>
      <p:sp>
        <p:nvSpPr>
          <p:cNvPr id="283" name="Google Shape;283;p48"/>
          <p:cNvSpPr txBox="1"/>
          <p:nvPr/>
        </p:nvSpPr>
        <p:spPr>
          <a:xfrm>
            <a:off x="5623498" y="3069332"/>
            <a:ext cx="2416209" cy="825982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202729"/>
                </a:solidFill>
                <a:latin typeface="Lato Light"/>
                <a:ea typeface="Lato Light"/>
                <a:cs typeface="Lato Light"/>
                <a:sym typeface="Lato Light"/>
              </a:rPr>
              <a:t>Determine the core flow chart of the algorithm</a:t>
            </a:r>
            <a:endParaRPr sz="1100"/>
          </a:p>
        </p:txBody>
      </p:sp>
      <p:sp>
        <p:nvSpPr>
          <p:cNvPr id="284" name="Google Shape;284;p48"/>
          <p:cNvSpPr txBox="1"/>
          <p:nvPr/>
        </p:nvSpPr>
        <p:spPr>
          <a:xfrm>
            <a:off x="6953754" y="774106"/>
            <a:ext cx="2416209" cy="1472505"/>
          </a:xfrm>
          <a:prstGeom prst="rect">
            <a:avLst/>
          </a:prstGeom>
          <a:noFill/>
          <a:ln>
            <a:noFill/>
          </a:ln>
        </p:spPr>
        <p:txBody>
          <a:bodyPr anchorCtr="0" anchor="t" bIns="108725" lIns="217475" spcFirstLastPara="1" rIns="217475" wrap="square" tIns="108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202729"/>
                </a:solidFill>
                <a:latin typeface="Lato Light"/>
                <a:ea typeface="Lato Light"/>
                <a:cs typeface="Lato Light"/>
                <a:sym typeface="Lato Light"/>
              </a:rPr>
              <a:t>Do some research regarding the algorithms mentioned in flow chart; Start coding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557213" y="323250"/>
            <a:ext cx="606180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3600">
                <a:latin typeface="Microsoft Yahei"/>
                <a:ea typeface="Microsoft Yahei"/>
                <a:cs typeface="Microsoft Yahei"/>
                <a:sym typeface="Microsoft Yahei"/>
              </a:rPr>
              <a:t>Primary Achievements</a:t>
            </a:r>
            <a:endParaRPr b="1" sz="36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290" name="Google Shape;290;p49"/>
          <p:cNvGraphicFramePr/>
          <p:nvPr/>
        </p:nvGraphicFramePr>
        <p:xfrm>
          <a:off x="557213" y="10953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{F759FC24-7A41-45CC-9F75-9824B283AE88}</a:tableStyleId>
              </a:tblPr>
              <a:tblGrid>
                <a:gridCol w="1442800"/>
                <a:gridCol w="6586750"/>
              </a:tblGrid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/>
                        <a:t>Week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/>
                        <a:t>Achievements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/>
                        <a:t>1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/>
                        <a:t>2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/>
                        <a:t>3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/>
                        <a:t>4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/>
                        <a:t>5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  <a:tr h="40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u="none" cap="none" strike="noStrike"/>
                        <a:t>6</a:t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1" name="Google Shape;291;p49"/>
          <p:cNvSpPr txBox="1"/>
          <p:nvPr/>
        </p:nvSpPr>
        <p:spPr>
          <a:xfrm>
            <a:off x="557213" y="4323080"/>
            <a:ext cx="8277225" cy="2230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materials and screenshots are from our project repository: https://github.com/ch4ser/21-S1-2-C-Cinema/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9"/>
          <p:cNvSpPr/>
          <p:nvPr/>
        </p:nvSpPr>
        <p:spPr>
          <a:xfrm>
            <a:off x="6343651" y="1"/>
            <a:ext cx="2031451" cy="130459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38100">
            <a:solidFill>
              <a:srgbClr val="63D2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9"/>
          <p:cNvSpPr txBox="1"/>
          <p:nvPr/>
        </p:nvSpPr>
        <p:spPr>
          <a:xfrm>
            <a:off x="1982062" y="1548248"/>
            <a:ext cx="5330550" cy="284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 contacted and build daily communication group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9"/>
          <p:cNvSpPr txBox="1"/>
          <p:nvPr/>
        </p:nvSpPr>
        <p:spPr>
          <a:xfrm>
            <a:off x="1982062" y="1933637"/>
            <a:ext cx="6479189" cy="284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 in touch with our client; Completed related market research; Team charter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9"/>
          <p:cNvSpPr txBox="1"/>
          <p:nvPr/>
        </p:nvSpPr>
        <p:spPr>
          <a:xfrm>
            <a:off x="1982062" y="2354096"/>
            <a:ext cx="4494938" cy="284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summarization; Perfected our repository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1982062" y="2770813"/>
            <a:ext cx="6037988" cy="284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Obtained technical material; Determined scope and direction of the project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1982063" y="3201017"/>
            <a:ext cx="4636951" cy="284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Constructed flow chart and critical steps of the algorithm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9"/>
          <p:cNvSpPr txBox="1"/>
          <p:nvPr/>
        </p:nvSpPr>
        <p:spPr>
          <a:xfrm>
            <a:off x="1982063" y="3579611"/>
            <a:ext cx="4636951" cy="284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research; Design relative models; Coding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标&#10;&#10;描述已自动生成" id="299" name="Google Shape;29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796" y="369598"/>
            <a:ext cx="648934" cy="6033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徽标&#10;&#10;描述已自动生成" id="300" name="Google Shape;30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302" y="428147"/>
            <a:ext cx="1160226" cy="4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9"/>
          <p:cNvSpPr/>
          <p:nvPr/>
        </p:nvSpPr>
        <p:spPr>
          <a:xfrm>
            <a:off x="5101828" y="203936"/>
            <a:ext cx="3886200" cy="159517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38100">
            <a:solidFill>
              <a:srgbClr val="63D2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形用户界面, 文本&#10;&#10;描述已自动生成" id="302" name="Google Shape;302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0014" y="376452"/>
            <a:ext cx="3067432" cy="12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9"/>
          <p:cNvSpPr/>
          <p:nvPr/>
        </p:nvSpPr>
        <p:spPr>
          <a:xfrm>
            <a:off x="5857353" y="203936"/>
            <a:ext cx="2603898" cy="159517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38100">
            <a:solidFill>
              <a:srgbClr val="63D2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表格&#10;&#10;描述已自动生成" id="304" name="Google Shape;30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2359" y="272541"/>
            <a:ext cx="2193861" cy="128685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9"/>
          <p:cNvSpPr/>
          <p:nvPr/>
        </p:nvSpPr>
        <p:spPr>
          <a:xfrm>
            <a:off x="3434500" y="637097"/>
            <a:ext cx="2714118" cy="159517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8F8F8"/>
          </a:solidFill>
          <a:ln cap="flat" cmpd="sng" w="38100">
            <a:solidFill>
              <a:srgbClr val="63D2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表, 文本, 树状图&#10;&#10;描述已自动生成" id="306" name="Google Shape;306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7472" y="748721"/>
            <a:ext cx="2396004" cy="108909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/>
        </p:nvSpPr>
        <p:spPr>
          <a:xfrm>
            <a:off x="3885586" y="1829258"/>
            <a:ext cx="2396004" cy="3155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*concrete relevant content is in folder: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02_Statement_Of_Work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9"/>
          <p:cNvSpPr/>
          <p:nvPr/>
        </p:nvSpPr>
        <p:spPr>
          <a:xfrm flipH="1" rot="10800000">
            <a:off x="4941743" y="2848123"/>
            <a:ext cx="3078300" cy="1933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8F8F8"/>
          </a:solidFill>
          <a:ln cap="flat" cmpd="sng" w="38100">
            <a:solidFill>
              <a:srgbClr val="63D2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屏幕的截图&#10;&#10;描述已自动生成" id="309" name="Google Shape;309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54479" y="2940001"/>
            <a:ext cx="2652844" cy="174974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/>
          <p:nvPr/>
        </p:nvSpPr>
        <p:spPr>
          <a:xfrm>
            <a:off x="2320634" y="1018378"/>
            <a:ext cx="3751724" cy="2060813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8F8F8"/>
          </a:solidFill>
          <a:ln cap="flat" cmpd="sng" w="38100">
            <a:solidFill>
              <a:srgbClr val="63D2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9"/>
          <p:cNvPicPr preferRelativeResize="0"/>
          <p:nvPr/>
        </p:nvPicPr>
        <p:blipFill rotWithShape="1">
          <a:blip r:embed="rId10">
            <a:alphaModFix/>
          </a:blip>
          <a:srcRect b="2471" l="0" r="0" t="2471"/>
          <a:stretch/>
        </p:blipFill>
        <p:spPr>
          <a:xfrm>
            <a:off x="2530812" y="1258206"/>
            <a:ext cx="3373763" cy="135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icrosoft Yahei"/>
                <a:ea typeface="Microsoft Yahei"/>
                <a:cs typeface="Microsoft Yahei"/>
                <a:sym typeface="Microsoft Yahei"/>
              </a:rPr>
              <a:t>Meeting Minutes</a:t>
            </a:r>
            <a:endParaRPr sz="30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311700" y="1152475"/>
            <a:ext cx="86523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icrosoft Yahei"/>
                <a:ea typeface="Microsoft Yahei"/>
                <a:cs typeface="Microsoft Yahei"/>
                <a:sym typeface="Microsoft Yahei"/>
              </a:rPr>
              <a:t>Github Link: </a:t>
            </a:r>
            <a:r>
              <a:rPr lang="en" sz="150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https://github.com/ch4ser/21-S1-2-C-Cinema/tree/main/05_Meeting_Minutes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8" name="Google Shape;31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025" y="2000500"/>
            <a:ext cx="4040976" cy="25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00500"/>
            <a:ext cx="4607675" cy="2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311700" y="321400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icrosoft Yahei"/>
                <a:ea typeface="Microsoft Yahei"/>
                <a:cs typeface="Microsoft Yahei"/>
                <a:sym typeface="Microsoft Yahei"/>
              </a:rPr>
              <a:t>Decision Log</a:t>
            </a:r>
            <a:endParaRPr sz="30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311700" y="863550"/>
            <a:ext cx="86523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icrosoft Yahei"/>
                <a:ea typeface="Microsoft Yahei"/>
                <a:cs typeface="Microsoft Yahei"/>
                <a:sym typeface="Microsoft Yahei"/>
              </a:rPr>
              <a:t>Github Link: </a:t>
            </a:r>
            <a:r>
              <a:rPr lang="en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https://github.com/ch4ser/21-S1-2-C-Cinema/blob/main/06_Decision_Making/Decision_logs.md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25" y="1531425"/>
            <a:ext cx="6861174" cy="317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240200" y="19645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Project management progress</a:t>
            </a:r>
            <a:endParaRPr/>
          </a:p>
        </p:txBody>
      </p:sp>
      <p:sp>
        <p:nvSpPr>
          <p:cNvPr id="332" name="Google Shape;332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2.2.1 Team charter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2.2.2 Cli</a:t>
            </a:r>
            <a:r>
              <a:rPr lang="en"/>
              <a:t>ent engagement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782709" y="1824850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	Respect each other.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	Minority obedience to majority.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	Penalty on contribution if not participating in 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  <p:pic>
        <p:nvPicPr>
          <p:cNvPr id="338" name="Google Shape;33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3"/>
          <p:cNvSpPr txBox="1"/>
          <p:nvPr/>
        </p:nvSpPr>
        <p:spPr>
          <a:xfrm>
            <a:off x="-515450" y="982125"/>
            <a:ext cx="9144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Ground rules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3"/>
          <p:cNvSpPr txBox="1"/>
          <p:nvPr/>
        </p:nvSpPr>
        <p:spPr>
          <a:xfrm>
            <a:off x="1562450" y="123250"/>
            <a:ext cx="6736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2.2.1 Team Charter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782709" y="2059750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	Internal meetings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	Client meetings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	Tutorial consultation meetings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  <p:pic>
        <p:nvPicPr>
          <p:cNvPr id="346" name="Google Shape;34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4"/>
          <p:cNvSpPr txBox="1"/>
          <p:nvPr/>
        </p:nvSpPr>
        <p:spPr>
          <a:xfrm>
            <a:off x="0" y="1100950"/>
            <a:ext cx="9144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Communication norms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8" name="Google Shape;348;p54"/>
          <p:cNvSpPr txBox="1"/>
          <p:nvPr/>
        </p:nvSpPr>
        <p:spPr>
          <a:xfrm>
            <a:off x="1562450" y="123250"/>
            <a:ext cx="6736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2.2.1 Team Charter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/>
        </p:nvSpPr>
        <p:spPr>
          <a:xfrm>
            <a:off x="0" y="1003700"/>
            <a:ext cx="9144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Internal meetings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5"/>
          <p:cNvSpPr txBox="1"/>
          <p:nvPr>
            <p:ph type="title"/>
          </p:nvPr>
        </p:nvSpPr>
        <p:spPr>
          <a:xfrm>
            <a:off x="782709" y="1824850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Task progress synchronization and planning for future work.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Reflection meeting.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  <p:sp>
        <p:nvSpPr>
          <p:cNvPr id="355" name="Google Shape;355;p55"/>
          <p:cNvSpPr txBox="1"/>
          <p:nvPr/>
        </p:nvSpPr>
        <p:spPr>
          <a:xfrm>
            <a:off x="1562450" y="123250"/>
            <a:ext cx="6736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2.2.1 Team Charter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56" name="Google Shape;35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title"/>
          </p:nvPr>
        </p:nvSpPr>
        <p:spPr>
          <a:xfrm>
            <a:off x="311700" y="46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Table of content</a:t>
            </a:r>
            <a:endParaRPr sz="3600"/>
          </a:p>
        </p:txBody>
      </p:sp>
      <p:pic>
        <p:nvPicPr>
          <p:cNvPr id="163" name="Google Shape;1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275" y="1491425"/>
            <a:ext cx="4839275" cy="27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/>
        </p:nvSpPr>
        <p:spPr>
          <a:xfrm>
            <a:off x="0" y="1053375"/>
            <a:ext cx="9144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Client meetings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6"/>
          <p:cNvSpPr txBox="1"/>
          <p:nvPr>
            <p:ph type="title"/>
          </p:nvPr>
        </p:nvSpPr>
        <p:spPr>
          <a:xfrm>
            <a:off x="782709" y="2072150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This meeting should be held at least once per week.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format of conference can be face to face, online meeting via zoom.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Reporting the latest project progress.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  <p:sp>
        <p:nvSpPr>
          <p:cNvPr id="363" name="Google Shape;363;p56"/>
          <p:cNvSpPr txBox="1"/>
          <p:nvPr/>
        </p:nvSpPr>
        <p:spPr>
          <a:xfrm>
            <a:off x="1562450" y="123250"/>
            <a:ext cx="6736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2.2.1 Team Charter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64" name="Google Shape;36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/>
        </p:nvSpPr>
        <p:spPr>
          <a:xfrm>
            <a:off x="0" y="1092200"/>
            <a:ext cx="9144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Tutorial consultation m</a:t>
            </a:r>
            <a:r>
              <a:rPr b="1" lang="en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eeting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7"/>
          <p:cNvSpPr txBox="1"/>
          <p:nvPr/>
        </p:nvSpPr>
        <p:spPr>
          <a:xfrm>
            <a:off x="1562450" y="123250"/>
            <a:ext cx="6736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2.2.1 Team Charter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71" name="Google Shape;37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7"/>
          <p:cNvSpPr txBox="1"/>
          <p:nvPr>
            <p:ph type="title"/>
          </p:nvPr>
        </p:nvSpPr>
        <p:spPr>
          <a:xfrm>
            <a:off x="782709" y="2072150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Monitoring the progress and quality of the project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</a:t>
            </a:r>
            <a:r>
              <a:rPr lang="en" sz="1800"/>
              <a:t>eporting the progress of the project to the tutors and obtained tutors’ suggestions and help if we encounter obstacles.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782709" y="1824850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Client communication norms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Problems and solutions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  <p:pic>
        <p:nvPicPr>
          <p:cNvPr id="378" name="Google Shape;37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8"/>
          <p:cNvSpPr txBox="1"/>
          <p:nvPr/>
        </p:nvSpPr>
        <p:spPr>
          <a:xfrm>
            <a:off x="-357825" y="938950"/>
            <a:ext cx="9144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Communication norms</a:t>
            </a:r>
            <a:endParaRPr sz="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0" name="Google Shape;380;p58"/>
          <p:cNvSpPr txBox="1"/>
          <p:nvPr/>
        </p:nvSpPr>
        <p:spPr>
          <a:xfrm>
            <a:off x="1252450" y="123250"/>
            <a:ext cx="6736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2.2.2 client engagement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>
            <p:ph type="title"/>
          </p:nvPr>
        </p:nvSpPr>
        <p:spPr>
          <a:xfrm>
            <a:off x="240200" y="19645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Technical progress</a:t>
            </a:r>
            <a:endParaRPr/>
          </a:p>
        </p:txBody>
      </p:sp>
      <p:sp>
        <p:nvSpPr>
          <p:cNvPr id="386" name="Google Shape;386;p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2.3.</a:t>
            </a:r>
            <a:r>
              <a:rPr lang="en"/>
              <a:t>1  Project goal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2.3.2 Researches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2.3.3 Algorithm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2.3.4 Implemented outputs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822484" y="2013725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Object:  </a:t>
            </a:r>
            <a:r>
              <a:rPr lang="en" sz="1800"/>
              <a:t>Algorithm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Function: Classification, labelization.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Language: Python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Fields: Computer vision, machine learning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  <p:pic>
        <p:nvPicPr>
          <p:cNvPr id="392" name="Google Shape;39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0"/>
          <p:cNvSpPr txBox="1"/>
          <p:nvPr/>
        </p:nvSpPr>
        <p:spPr>
          <a:xfrm>
            <a:off x="1520800" y="292450"/>
            <a:ext cx="673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2.3.1 Project goal review</a:t>
            </a:r>
            <a:endParaRPr b="1" sz="3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>
            <p:ph type="title"/>
          </p:nvPr>
        </p:nvSpPr>
        <p:spPr>
          <a:xfrm>
            <a:off x="679009" y="1516750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Traditional video classification algorithms:  HOG、HOF、MBH, Bag of words, k-means and logistic regression  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Video classification algorithms based on deep learning: CNN,  NetVLAD, Inception-Resnet v2, MLP(classifier)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  <p:pic>
        <p:nvPicPr>
          <p:cNvPr id="399" name="Google Shape;39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1"/>
          <p:cNvSpPr txBox="1"/>
          <p:nvPr/>
        </p:nvSpPr>
        <p:spPr>
          <a:xfrm>
            <a:off x="679000" y="292450"/>
            <a:ext cx="836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2.3.2 Research &amp; literature Review</a:t>
            </a:r>
            <a:endParaRPr b="1" sz="3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1" name="Google Shape;401;p61"/>
          <p:cNvSpPr txBox="1"/>
          <p:nvPr/>
        </p:nvSpPr>
        <p:spPr>
          <a:xfrm>
            <a:off x="169075" y="3488950"/>
            <a:ext cx="66990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Szegedy C, Ioffe S, Vanhoucke V, et al. Inception-v4, inception-resnet and the impact of residual connections on learning[C]//Thirty-First AAAI Conference on Artificial Intelligence. 2017.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Arandjelovic R, Gronat P, Torii A, et al. NetVLAD: CNN architecture for weakly supervised place recognition[C]//Proceedings of the IEEE conference on computer vision and pattern recognition. 2016: 5297-5307.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600">
                <a:latin typeface="Proxima Nova"/>
                <a:ea typeface="Proxima Nova"/>
                <a:cs typeface="Proxima Nova"/>
                <a:sym typeface="Proxima Nova"/>
              </a:rPr>
              <a:t>Arandjelovic R, Gronat P, Torii A, et al. NetVLAD: CNN architecture for weakly supervised place recognition[C]//Proceedings of the IEEE conference on computer vision and pattern recognition. 2016: 5297-5307.</a:t>
            </a:r>
            <a:endParaRPr b="1" sz="40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2"/>
          <p:cNvSpPr txBox="1"/>
          <p:nvPr/>
        </p:nvSpPr>
        <p:spPr>
          <a:xfrm>
            <a:off x="1520800" y="292450"/>
            <a:ext cx="673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2.3.3 </a:t>
            </a:r>
            <a:r>
              <a:rPr b="1" lang="en" sz="3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Algorithm</a:t>
            </a:r>
            <a:r>
              <a:rPr b="1" lang="en" sz="3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Design</a:t>
            </a:r>
            <a:endParaRPr b="1" sz="3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08" name="Google Shape;40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75" y="1744650"/>
            <a:ext cx="6636751" cy="272755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2"/>
          <p:cNvSpPr txBox="1"/>
          <p:nvPr/>
        </p:nvSpPr>
        <p:spPr>
          <a:xfrm>
            <a:off x="1282275" y="1149350"/>
            <a:ext cx="611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arenBoth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Video classification algorithms based on deep learning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3"/>
          <p:cNvSpPr txBox="1"/>
          <p:nvPr/>
        </p:nvSpPr>
        <p:spPr>
          <a:xfrm>
            <a:off x="1520800" y="292450"/>
            <a:ext cx="673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2.3.3 Algorithm Design</a:t>
            </a:r>
            <a:endParaRPr b="1" sz="3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6" name="Google Shape;416;p63"/>
          <p:cNvSpPr txBox="1"/>
          <p:nvPr/>
        </p:nvSpPr>
        <p:spPr>
          <a:xfrm>
            <a:off x="1282275" y="1149350"/>
            <a:ext cx="611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Traditional video classification algorithms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7" name="Google Shape;41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350" y="1744650"/>
            <a:ext cx="6636748" cy="2797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4"/>
          <p:cNvSpPr txBox="1"/>
          <p:nvPr/>
        </p:nvSpPr>
        <p:spPr>
          <a:xfrm>
            <a:off x="874775" y="292450"/>
            <a:ext cx="7891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2.3.4</a:t>
            </a:r>
            <a:r>
              <a:rPr b="1" lang="en" sz="3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Some implemented outputs</a:t>
            </a:r>
            <a:endParaRPr b="1" sz="35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4" name="Google Shape;424;p64"/>
          <p:cNvSpPr txBox="1"/>
          <p:nvPr/>
        </p:nvSpPr>
        <p:spPr>
          <a:xfrm>
            <a:off x="1282275" y="1149350"/>
            <a:ext cx="611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Demo using traditional video classification algorithms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5" name="Google Shape;42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350" y="1744650"/>
            <a:ext cx="6636748" cy="2797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/>
          <p:nvPr>
            <p:ph type="title"/>
          </p:nvPr>
        </p:nvSpPr>
        <p:spPr>
          <a:xfrm>
            <a:off x="612541" y="2070668"/>
            <a:ext cx="38295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" sz="2000"/>
            </a:br>
            <a:br>
              <a:rPr b="1" lang="en" sz="2000"/>
            </a:br>
            <a:br>
              <a:rPr b="1" lang="en" sz="2000"/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.1 Output</a:t>
            </a: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3.2 Decision Making</a:t>
            </a: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3.3 Teamwork</a:t>
            </a:r>
            <a:endParaRPr sz="1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3.4 </a:t>
            </a: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Communication</a:t>
            </a:r>
            <a:endParaRPr sz="1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" sz="2000"/>
            </a:br>
            <a:br>
              <a:rPr b="1" lang="en" sz="2000"/>
            </a:br>
            <a:endParaRPr b="1" sz="2000"/>
          </a:p>
        </p:txBody>
      </p:sp>
      <p:sp>
        <p:nvSpPr>
          <p:cNvPr id="431" name="Google Shape;431;p65"/>
          <p:cNvSpPr txBox="1"/>
          <p:nvPr/>
        </p:nvSpPr>
        <p:spPr>
          <a:xfrm>
            <a:off x="612541" y="763732"/>
            <a:ext cx="886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 Reflection</a:t>
            </a:r>
            <a:endParaRPr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650" y="1678575"/>
            <a:ext cx="4839275" cy="27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5"/>
          <p:cNvSpPr txBox="1"/>
          <p:nvPr/>
        </p:nvSpPr>
        <p:spPr>
          <a:xfrm>
            <a:off x="6721225" y="399667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are here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612541" y="2070668"/>
            <a:ext cx="38295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" sz="2000"/>
            </a:br>
            <a:br>
              <a:rPr b="1" lang="en" sz="2000"/>
            </a:br>
            <a:br>
              <a:rPr b="1" lang="en" sz="2000"/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1.1 About the Client</a:t>
            </a: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1.2 About the project</a:t>
            </a: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1.3 Background Research</a:t>
            </a:r>
            <a:endParaRPr sz="1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1.4 Team member</a:t>
            </a:r>
            <a:br>
              <a:rPr b="1" lang="en" sz="2000"/>
            </a:br>
            <a:br>
              <a:rPr b="1" lang="en" sz="2000"/>
            </a:br>
            <a:br>
              <a:rPr b="1" lang="en" sz="2000"/>
            </a:br>
            <a:endParaRPr b="1" sz="2000"/>
          </a:p>
        </p:txBody>
      </p:sp>
      <p:sp>
        <p:nvSpPr>
          <p:cNvPr id="169" name="Google Shape;169;p39"/>
          <p:cNvSpPr txBox="1"/>
          <p:nvPr/>
        </p:nvSpPr>
        <p:spPr>
          <a:xfrm>
            <a:off x="612541" y="763732"/>
            <a:ext cx="886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1.Introduction</a:t>
            </a:r>
            <a:endParaRPr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9"/>
          <p:cNvSpPr txBox="1"/>
          <p:nvPr/>
        </p:nvSpPr>
        <p:spPr>
          <a:xfrm>
            <a:off x="5150575" y="207067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are here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Google Shape;1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650" y="1676525"/>
            <a:ext cx="4839275" cy="27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/>
          <p:nvPr/>
        </p:nvSpPr>
        <p:spPr>
          <a:xfrm>
            <a:off x="5086900" y="16765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are here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/>
          <p:nvPr>
            <p:ph type="title"/>
          </p:nvPr>
        </p:nvSpPr>
        <p:spPr>
          <a:xfrm>
            <a:off x="782709" y="1837200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solved: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Landing page is too wordy and lacking intuitive charts and graphs.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Inadequate consideration of risk management.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Lack of timeline, project deliverable and competitor analysis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  <p:pic>
        <p:nvPicPr>
          <p:cNvPr id="439" name="Google Shape;43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6"/>
          <p:cNvSpPr txBox="1"/>
          <p:nvPr/>
        </p:nvSpPr>
        <p:spPr>
          <a:xfrm>
            <a:off x="-357825" y="938950"/>
            <a:ext cx="914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Output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1" name="Google Shape;441;p66"/>
          <p:cNvSpPr txBox="1"/>
          <p:nvPr/>
        </p:nvSpPr>
        <p:spPr>
          <a:xfrm>
            <a:off x="2283825" y="123250"/>
            <a:ext cx="3860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.1 Reflection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7"/>
          <p:cNvSpPr txBox="1"/>
          <p:nvPr/>
        </p:nvSpPr>
        <p:spPr>
          <a:xfrm>
            <a:off x="0" y="1037875"/>
            <a:ext cx="914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Decision Making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8" name="Google Shape;448;p67"/>
          <p:cNvSpPr txBox="1"/>
          <p:nvPr/>
        </p:nvSpPr>
        <p:spPr>
          <a:xfrm>
            <a:off x="0" y="9855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3.2 Reflection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9" name="Google Shape;449;p67"/>
          <p:cNvSpPr txBox="1"/>
          <p:nvPr>
            <p:ph type="title"/>
          </p:nvPr>
        </p:nvSpPr>
        <p:spPr>
          <a:xfrm>
            <a:off x="782709" y="1837200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solved: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Lacking of record of decision making.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Fuzzy decision making process.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8"/>
          <p:cNvSpPr txBox="1"/>
          <p:nvPr/>
        </p:nvSpPr>
        <p:spPr>
          <a:xfrm>
            <a:off x="0" y="419650"/>
            <a:ext cx="914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Flow diagram of Decision Making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55" name="Google Shape;45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738" y="1056450"/>
            <a:ext cx="4350525" cy="40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9"/>
          <p:cNvSpPr txBox="1"/>
          <p:nvPr/>
        </p:nvSpPr>
        <p:spPr>
          <a:xfrm>
            <a:off x="0" y="1037875"/>
            <a:ext cx="914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Teamwork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3" name="Google Shape;463;p69"/>
          <p:cNvSpPr txBox="1"/>
          <p:nvPr/>
        </p:nvSpPr>
        <p:spPr>
          <a:xfrm>
            <a:off x="0" y="9855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3.2 </a:t>
            </a: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Reflection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4" name="Google Shape;464;p69"/>
          <p:cNvSpPr txBox="1"/>
          <p:nvPr>
            <p:ph type="title"/>
          </p:nvPr>
        </p:nvSpPr>
        <p:spPr>
          <a:xfrm>
            <a:off x="782709" y="1997925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solved: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Lacking of record of teamwork(</a:t>
            </a:r>
            <a:r>
              <a:rPr lang="en" sz="1800"/>
              <a:t>task assignment and communication between team members</a:t>
            </a:r>
            <a:r>
              <a:rPr lang="en" sz="1800"/>
              <a:t>).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Weekly meeting time and frequency are not clear.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0"/>
          <p:cNvSpPr txBox="1"/>
          <p:nvPr/>
        </p:nvSpPr>
        <p:spPr>
          <a:xfrm>
            <a:off x="0" y="1037875"/>
            <a:ext cx="914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Communication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1" name="Google Shape;471;p70"/>
          <p:cNvSpPr txBox="1"/>
          <p:nvPr/>
        </p:nvSpPr>
        <p:spPr>
          <a:xfrm>
            <a:off x="0" y="9855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3.2 </a:t>
            </a: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Reflection</a:t>
            </a:r>
            <a:endParaRPr b="1" sz="4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2" name="Google Shape;472;p70"/>
          <p:cNvSpPr txBox="1"/>
          <p:nvPr>
            <p:ph type="title"/>
          </p:nvPr>
        </p:nvSpPr>
        <p:spPr>
          <a:xfrm>
            <a:off x="782709" y="2171025"/>
            <a:ext cx="7578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solved: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Lacking of record of communication with the client.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meeting time with the client is not clear.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tools of </a:t>
            </a:r>
            <a:r>
              <a:rPr lang="en" sz="1800"/>
              <a:t>communicating with the client is not clear.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/>
            </a:br>
            <a:br>
              <a:rPr b="1" lang="en" sz="1800"/>
            </a:br>
            <a:br>
              <a:rPr b="1" lang="en" sz="1800"/>
            </a:br>
            <a:endParaRPr b="1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1"/>
          <p:cNvSpPr txBox="1"/>
          <p:nvPr>
            <p:ph type="title"/>
          </p:nvPr>
        </p:nvSpPr>
        <p:spPr>
          <a:xfrm>
            <a:off x="612541" y="2112343"/>
            <a:ext cx="38295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" sz="2000"/>
            </a:br>
            <a:br>
              <a:rPr b="1" lang="en" sz="2000"/>
            </a:br>
            <a:br>
              <a:rPr b="1" lang="en" sz="2000"/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4.1 </a:t>
            </a: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 Summary</a:t>
            </a: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  <a:t>4.2  Future Plan</a:t>
            </a: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lang="en" sz="1400">
                <a:latin typeface="Microsoft Yahei"/>
                <a:ea typeface="Microsoft Yahei"/>
                <a:cs typeface="Microsoft Yahei"/>
                <a:sym typeface="Microsoft Yahei"/>
              </a:rPr>
            </a:br>
            <a:br>
              <a:rPr b="1" lang="en" sz="2000"/>
            </a:br>
            <a:br>
              <a:rPr b="1" lang="en" sz="2000"/>
            </a:br>
            <a:endParaRPr b="1" sz="2000"/>
          </a:p>
        </p:txBody>
      </p:sp>
      <p:sp>
        <p:nvSpPr>
          <p:cNvPr id="478" name="Google Shape;478;p71"/>
          <p:cNvSpPr txBox="1"/>
          <p:nvPr/>
        </p:nvSpPr>
        <p:spPr>
          <a:xfrm>
            <a:off x="612541" y="763732"/>
            <a:ext cx="886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r>
              <a:rPr b="1" lang="en" sz="4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 Summary and future plan</a:t>
            </a:r>
            <a:endParaRPr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325" y="2000825"/>
            <a:ext cx="4839275" cy="27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71"/>
          <p:cNvSpPr txBox="1"/>
          <p:nvPr/>
        </p:nvSpPr>
        <p:spPr>
          <a:xfrm>
            <a:off x="4860500" y="42655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are here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2"/>
          <p:cNvSpPr txBox="1"/>
          <p:nvPr>
            <p:ph idx="4294967295" type="title"/>
          </p:nvPr>
        </p:nvSpPr>
        <p:spPr>
          <a:xfrm>
            <a:off x="311700" y="709050"/>
            <a:ext cx="3890100" cy="3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will we do next?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Start to code!! 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Hope we can up to the deep learning algorithm development stage!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486" name="Google Shape;486;p72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3"/>
          <p:cNvSpPr txBox="1"/>
          <p:nvPr/>
        </p:nvSpPr>
        <p:spPr>
          <a:xfrm>
            <a:off x="1917300" y="1797050"/>
            <a:ext cx="6353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Thank you all for listening! 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Feel free to ask any questions.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type="title"/>
          </p:nvPr>
        </p:nvSpPr>
        <p:spPr>
          <a:xfrm>
            <a:off x="265500" y="1205825"/>
            <a:ext cx="46740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1.1 </a:t>
            </a:r>
            <a:r>
              <a:rPr lang="en" sz="3500"/>
              <a:t>About our Client</a:t>
            </a:r>
            <a:endParaRPr sz="3500"/>
          </a:p>
        </p:txBody>
      </p:sp>
      <p:sp>
        <p:nvSpPr>
          <p:cNvPr id="178" name="Google Shape;178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Introduction of Cinefly</a:t>
            </a:r>
            <a:endParaRPr sz="19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Media-tech company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Expecting to be an advanced patented storytelling and file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Sharing these videos to influence society, tackling global issues.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or challenge</a:t>
            </a:r>
            <a:endParaRPr/>
          </a:p>
        </p:txBody>
      </p:sp>
      <p:sp>
        <p:nvSpPr>
          <p:cNvPr id="184" name="Google Shape;184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Please explain the question or problem that you investigated</a:t>
            </a:r>
            <a:endParaRPr sz="2400"/>
          </a:p>
        </p:txBody>
      </p:sp>
      <p:pic>
        <p:nvPicPr>
          <p:cNvPr id="185" name="Google Shape;1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 txBox="1"/>
          <p:nvPr>
            <p:ph type="title"/>
          </p:nvPr>
        </p:nvSpPr>
        <p:spPr>
          <a:xfrm>
            <a:off x="265500" y="1205825"/>
            <a:ext cx="43065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1.2 </a:t>
            </a:r>
            <a:r>
              <a:rPr lang="en" sz="3500"/>
              <a:t>About our Project</a:t>
            </a:r>
            <a:endParaRPr sz="3500"/>
          </a:p>
        </p:txBody>
      </p:sp>
      <p:sp>
        <p:nvSpPr>
          <p:cNvPr id="191" name="Google Shape;191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Developing a video classification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algorithm should be able to extract information from videos.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idx="4294967295" type="title"/>
          </p:nvPr>
        </p:nvSpPr>
        <p:spPr>
          <a:xfrm>
            <a:off x="1561200" y="383225"/>
            <a:ext cx="60216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1.3 Background Research</a:t>
            </a:r>
            <a:endParaRPr sz="3600"/>
          </a:p>
        </p:txBody>
      </p:sp>
      <p:sp>
        <p:nvSpPr>
          <p:cNvPr id="197" name="Google Shape;197;p43"/>
          <p:cNvSpPr txBox="1"/>
          <p:nvPr>
            <p:ph idx="4294967295" type="body"/>
          </p:nvPr>
        </p:nvSpPr>
        <p:spPr>
          <a:xfrm>
            <a:off x="741850" y="1927350"/>
            <a:ext cx="80388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project stakeholders consist of 4 groups: </a:t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Customers of Cinefly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Sponsors of Cinefly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Directors.</a:t>
            </a:r>
            <a:endParaRPr/>
          </a:p>
        </p:txBody>
      </p:sp>
      <p:sp>
        <p:nvSpPr>
          <p:cNvPr id="198" name="Google Shape;198;p43"/>
          <p:cNvSpPr txBox="1"/>
          <p:nvPr>
            <p:ph idx="4294967295" type="title"/>
          </p:nvPr>
        </p:nvSpPr>
        <p:spPr>
          <a:xfrm>
            <a:off x="1561200" y="1125125"/>
            <a:ext cx="60216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Stakeholder Analysis</a:t>
            </a:r>
            <a:endParaRPr sz="3000"/>
          </a:p>
        </p:txBody>
      </p:sp>
      <p:pic>
        <p:nvPicPr>
          <p:cNvPr id="199" name="Google Shape;19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 txBox="1"/>
          <p:nvPr>
            <p:ph idx="4294967295" type="title"/>
          </p:nvPr>
        </p:nvSpPr>
        <p:spPr>
          <a:xfrm>
            <a:off x="1561200" y="1171000"/>
            <a:ext cx="6021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Business Model of Cinefly</a:t>
            </a:r>
            <a:endParaRPr sz="3000"/>
          </a:p>
        </p:txBody>
      </p:sp>
      <p:sp>
        <p:nvSpPr>
          <p:cNvPr id="205" name="Google Shape;205;p44"/>
          <p:cNvSpPr txBox="1"/>
          <p:nvPr>
            <p:ph idx="4294967295" type="body"/>
          </p:nvPr>
        </p:nvSpPr>
        <p:spPr>
          <a:xfrm>
            <a:off x="363300" y="1987200"/>
            <a:ext cx="84174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Cinefly is an app/website which can help video creators to create new videos. The company hired some professional directors to design and develop storyboards which can be used by video creators.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method of making profit for the company is selling those storyboards to the video creators, so that they can improve the quality of their work.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4"/>
          <p:cNvSpPr txBox="1"/>
          <p:nvPr>
            <p:ph idx="4294967295" type="title"/>
          </p:nvPr>
        </p:nvSpPr>
        <p:spPr>
          <a:xfrm>
            <a:off x="1561200" y="330200"/>
            <a:ext cx="60216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1.3 Background Research</a:t>
            </a:r>
            <a:endParaRPr sz="3600"/>
          </a:p>
        </p:txBody>
      </p:sp>
      <p:pic>
        <p:nvPicPr>
          <p:cNvPr id="207" name="Google Shape;2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800" y="3877735"/>
            <a:ext cx="1561199" cy="1265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>
            <p:ph idx="4294967295" type="title"/>
          </p:nvPr>
        </p:nvSpPr>
        <p:spPr>
          <a:xfrm>
            <a:off x="1561200" y="1191325"/>
            <a:ext cx="6021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Competitor Analysis</a:t>
            </a:r>
            <a:endParaRPr sz="3000"/>
          </a:p>
        </p:txBody>
      </p:sp>
      <p:sp>
        <p:nvSpPr>
          <p:cNvPr id="213" name="Google Shape;213;p45"/>
          <p:cNvSpPr txBox="1"/>
          <p:nvPr>
            <p:ph idx="4294967295" type="body"/>
          </p:nvPr>
        </p:nvSpPr>
        <p:spPr>
          <a:xfrm>
            <a:off x="363300" y="1987200"/>
            <a:ext cx="84174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startup company with a unique and novel business model, it is difficult to find highly similar competitors in the market. Here, the team selected Tok-tok’s products to compare with Cinefly App: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profit model is different.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video content on the platform is different.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5"/>
          <p:cNvSpPr txBox="1"/>
          <p:nvPr>
            <p:ph idx="4294967295" type="title"/>
          </p:nvPr>
        </p:nvSpPr>
        <p:spPr>
          <a:xfrm>
            <a:off x="1561200" y="370850"/>
            <a:ext cx="60216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1.3 Background Research</a:t>
            </a:r>
            <a:endParaRPr sz="3600"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50" y="3357848"/>
            <a:ext cx="2202450" cy="17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