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8"/>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45" autoAdjust="0"/>
  </p:normalViewPr>
  <p:slideViewPr>
    <p:cSldViewPr snapToGrid="0">
      <p:cViewPr varScale="1">
        <p:scale>
          <a:sx n="71" d="100"/>
          <a:sy n="71" d="100"/>
        </p:scale>
        <p:origin x="113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07413-6CD0-4F40-8B29-BD789E5D9FF5}" type="datetimeFigureOut">
              <a:rPr lang="tr-TR" smtClean="0"/>
              <a:t>14.05.2025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B0935-1260-4D3D-A059-B6B19C582F3F}" type="slidenum">
              <a:rPr lang="tr-TR" smtClean="0"/>
              <a:t>‹#›</a:t>
            </a:fld>
            <a:endParaRPr lang="tr-TR"/>
          </a:p>
        </p:txBody>
      </p:sp>
    </p:spTree>
    <p:extLst>
      <p:ext uri="{BB962C8B-B14F-4D97-AF65-F5344CB8AC3E}">
        <p14:creationId xmlns:p14="http://schemas.microsoft.com/office/powerpoint/2010/main" val="53620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B0B0935-1260-4D3D-A059-B6B19C582F3F}" type="slidenum">
              <a:rPr lang="tr-TR" smtClean="0"/>
              <a:t>4</a:t>
            </a:fld>
            <a:endParaRPr lang="tr-TR"/>
          </a:p>
        </p:txBody>
      </p:sp>
    </p:spTree>
    <p:extLst>
      <p:ext uri="{BB962C8B-B14F-4D97-AF65-F5344CB8AC3E}">
        <p14:creationId xmlns:p14="http://schemas.microsoft.com/office/powerpoint/2010/main" val="326993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B0B0935-1260-4D3D-A059-B6B19C582F3F}" type="slidenum">
              <a:rPr lang="tr-TR" smtClean="0"/>
              <a:t>14</a:t>
            </a:fld>
            <a:endParaRPr lang="tr-TR"/>
          </a:p>
        </p:txBody>
      </p:sp>
    </p:spTree>
    <p:extLst>
      <p:ext uri="{BB962C8B-B14F-4D97-AF65-F5344CB8AC3E}">
        <p14:creationId xmlns:p14="http://schemas.microsoft.com/office/powerpoint/2010/main" val="1375802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2D5B444-FA6A-4A76-9957-C287AB224259}" type="datetimeFigureOut">
              <a:rPr lang="tr-TR" smtClean="0"/>
              <a:t>13.05.2025</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F9E64FC-2F8E-4D76-B403-8A6356398B79}"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8191902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D5B444-FA6A-4A76-9957-C287AB224259}" type="datetimeFigureOut">
              <a:rPr lang="tr-TR" smtClean="0"/>
              <a:t>13.05.2025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272743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D5B444-FA6A-4A76-9957-C287AB224259}" type="datetimeFigureOut">
              <a:rPr lang="tr-TR" smtClean="0"/>
              <a:t>13.05.2025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2126315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2D5B444-FA6A-4A76-9957-C287AB224259}" type="datetimeFigureOut">
              <a:rPr lang="tr-TR" smtClean="0"/>
              <a:t>13.05.2025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3750484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2D5B444-FA6A-4A76-9957-C287AB224259}" type="datetimeFigureOut">
              <a:rPr lang="tr-TR" smtClean="0"/>
              <a:t>13.05.2025</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F9E64FC-2F8E-4D76-B403-8A6356398B79}"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299765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2D5B444-FA6A-4A76-9957-C287AB224259}" type="datetimeFigureOut">
              <a:rPr lang="tr-TR" smtClean="0"/>
              <a:t>13.05.2025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322489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2D5B444-FA6A-4A76-9957-C287AB224259}" type="datetimeFigureOut">
              <a:rPr lang="tr-TR" smtClean="0"/>
              <a:t>13.05.2025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169814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2D5B444-FA6A-4A76-9957-C287AB224259}" type="datetimeFigureOut">
              <a:rPr lang="tr-TR" smtClean="0"/>
              <a:t>13.05.2025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37802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5B444-FA6A-4A76-9957-C287AB224259}" type="datetimeFigureOut">
              <a:rPr lang="tr-TR" smtClean="0"/>
              <a:t>13.05.2025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FF9E64FC-2F8E-4D76-B403-8A6356398B79}" type="slidenum">
              <a:rPr lang="tr-TR" smtClean="0"/>
              <a:t>‹#›</a:t>
            </a:fld>
            <a:endParaRPr lang="tr-TR"/>
          </a:p>
        </p:txBody>
      </p:sp>
    </p:spTree>
    <p:extLst>
      <p:ext uri="{BB962C8B-B14F-4D97-AF65-F5344CB8AC3E}">
        <p14:creationId xmlns:p14="http://schemas.microsoft.com/office/powerpoint/2010/main" val="2153737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D5B444-FA6A-4A76-9957-C287AB224259}" type="datetimeFigureOut">
              <a:rPr lang="tr-TR" smtClean="0"/>
              <a:t>13.05.2025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9E64FC-2F8E-4D76-B403-8A6356398B79}"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735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2D5B444-FA6A-4A76-9957-C287AB224259}" type="datetimeFigureOut">
              <a:rPr lang="tr-TR" smtClean="0"/>
              <a:t>13.05.2025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F9E64FC-2F8E-4D76-B403-8A6356398B79}"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50270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2D5B444-FA6A-4A76-9957-C287AB224259}" type="datetimeFigureOut">
              <a:rPr lang="tr-TR" smtClean="0"/>
              <a:t>13.05.2025</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F9E64FC-2F8E-4D76-B403-8A6356398B79}"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5825719"/>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cikit-learn.org/stable/modules/generated/sklearn.preprocessing.OneHotEncoder.html"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FD337D-C850-CA22-99B8-085046F5A4C0}"/>
              </a:ext>
            </a:extLst>
          </p:cNvPr>
          <p:cNvSpPr>
            <a:spLocks noGrp="1"/>
          </p:cNvSpPr>
          <p:nvPr>
            <p:ph type="ctrTitle"/>
          </p:nvPr>
        </p:nvSpPr>
        <p:spPr>
          <a:xfrm>
            <a:off x="1915128" y="1788453"/>
            <a:ext cx="8361229" cy="1831495"/>
          </a:xfrm>
        </p:spPr>
        <p:txBody>
          <a:bodyPr/>
          <a:lstStyle/>
          <a:p>
            <a:r>
              <a:rPr lang="tr-TR" dirty="0"/>
              <a:t>ACM 476</a:t>
            </a:r>
          </a:p>
        </p:txBody>
      </p:sp>
      <p:sp>
        <p:nvSpPr>
          <p:cNvPr id="3" name="Alt Başlık 2">
            <a:extLst>
              <a:ext uri="{FF2B5EF4-FFF2-40B4-BE49-F238E27FC236}">
                <a16:creationId xmlns:a16="http://schemas.microsoft.com/office/drawing/2014/main" id="{9783EFBF-D032-8B16-F1BA-FA1977276740}"/>
              </a:ext>
            </a:extLst>
          </p:cNvPr>
          <p:cNvSpPr>
            <a:spLocks noGrp="1"/>
          </p:cNvSpPr>
          <p:nvPr>
            <p:ph type="subTitle" idx="1"/>
          </p:nvPr>
        </p:nvSpPr>
        <p:spPr>
          <a:xfrm>
            <a:off x="2679906" y="3619949"/>
            <a:ext cx="6831673" cy="1422567"/>
          </a:xfrm>
        </p:spPr>
        <p:txBody>
          <a:bodyPr/>
          <a:lstStyle/>
          <a:p>
            <a:pPr algn="l"/>
            <a:r>
              <a:rPr lang="tr-TR"/>
              <a:t>Enes YILDIRIM - 20211603001</a:t>
            </a:r>
            <a:endParaRPr lang="tr-TR" dirty="0"/>
          </a:p>
          <a:p>
            <a:pPr algn="l"/>
            <a:r>
              <a:rPr lang="tr-TR" dirty="0"/>
              <a:t>Demir SARRAÇ - 20231603050</a:t>
            </a:r>
          </a:p>
          <a:p>
            <a:endParaRPr lang="tr-TR" dirty="0"/>
          </a:p>
          <a:p>
            <a:endParaRPr lang="tr-TR" dirty="0"/>
          </a:p>
          <a:p>
            <a:pPr algn="l"/>
            <a:endParaRPr lang="tr-TR" dirty="0"/>
          </a:p>
        </p:txBody>
      </p:sp>
    </p:spTree>
    <p:extLst>
      <p:ext uri="{BB962C8B-B14F-4D97-AF65-F5344CB8AC3E}">
        <p14:creationId xmlns:p14="http://schemas.microsoft.com/office/powerpoint/2010/main" val="230397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CD9FA1-73A0-2A9F-C591-6649BA4D9918}"/>
              </a:ext>
            </a:extLst>
          </p:cNvPr>
          <p:cNvSpPr>
            <a:spLocks noGrp="1"/>
          </p:cNvSpPr>
          <p:nvPr>
            <p:ph type="title"/>
          </p:nvPr>
        </p:nvSpPr>
        <p:spPr>
          <a:xfrm>
            <a:off x="722327" y="228600"/>
            <a:ext cx="11027713" cy="1485900"/>
          </a:xfrm>
        </p:spPr>
        <p:txBody>
          <a:bodyPr/>
          <a:lstStyle/>
          <a:p>
            <a:pPr algn="ctr"/>
            <a:r>
              <a:rPr lang="en-US" b="1" i="0" dirty="0">
                <a:solidFill>
                  <a:srgbClr val="1F1F1F"/>
                </a:solidFill>
                <a:effectLst/>
                <a:latin typeface="Google Sans"/>
              </a:rPr>
              <a:t>Correlation of categorical changes with Cramér's V and Y</a:t>
            </a:r>
            <a:endParaRPr lang="tr-TR" b="1" dirty="0"/>
          </a:p>
        </p:txBody>
      </p:sp>
      <p:pic>
        <p:nvPicPr>
          <p:cNvPr id="8" name="İçerik Yer Tutucusu 7" descr="metin, ekran görüntüsü, diyagram, çizgi içeren bir resim&#10;&#10;Yapay zeka tarafından oluşturulan içerik yanlış olabilir.">
            <a:extLst>
              <a:ext uri="{FF2B5EF4-FFF2-40B4-BE49-F238E27FC236}">
                <a16:creationId xmlns:a16="http://schemas.microsoft.com/office/drawing/2014/main" id="{B728949D-44AD-F3D8-D735-3A0C0AD16B0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2327" y="1833244"/>
            <a:ext cx="8503920" cy="4461603"/>
          </a:xfrm>
        </p:spPr>
      </p:pic>
      <p:pic>
        <p:nvPicPr>
          <p:cNvPr id="14" name="İçerik Yer Tutucusu 13" descr="metin, ekran görüntüsü, yazı tipi içeren bir resim&#10;&#10;Yapay zeka tarafından oluşturulan içerik yanlış olabilir.">
            <a:extLst>
              <a:ext uri="{FF2B5EF4-FFF2-40B4-BE49-F238E27FC236}">
                <a16:creationId xmlns:a16="http://schemas.microsoft.com/office/drawing/2014/main" id="{B8564177-AD19-F9AE-512F-5D34548573F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r="45839"/>
          <a:stretch/>
        </p:blipFill>
        <p:spPr>
          <a:xfrm>
            <a:off x="9226247" y="1833244"/>
            <a:ext cx="2965753" cy="3097530"/>
          </a:xfrm>
        </p:spPr>
      </p:pic>
    </p:spTree>
    <p:extLst>
      <p:ext uri="{BB962C8B-B14F-4D97-AF65-F5344CB8AC3E}">
        <p14:creationId xmlns:p14="http://schemas.microsoft.com/office/powerpoint/2010/main" val="3688930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87E84E-152A-0BF4-092E-9705780656BD}"/>
              </a:ext>
            </a:extLst>
          </p:cNvPr>
          <p:cNvSpPr>
            <a:spLocks noGrp="1"/>
          </p:cNvSpPr>
          <p:nvPr>
            <p:ph type="title"/>
          </p:nvPr>
        </p:nvSpPr>
        <p:spPr>
          <a:xfrm>
            <a:off x="1371600" y="645460"/>
            <a:ext cx="9601199" cy="1526240"/>
          </a:xfrm>
        </p:spPr>
        <p:txBody>
          <a:bodyPr>
            <a:noAutofit/>
          </a:bodyPr>
          <a:lstStyle/>
          <a:p>
            <a:pPr algn="ctr"/>
            <a:r>
              <a:rPr lang="en-US" sz="2400" b="1" i="0" dirty="0">
                <a:solidFill>
                  <a:srgbClr val="000000"/>
                </a:solidFill>
                <a:effectLst/>
                <a:latin typeface="Helvetica Neue"/>
              </a:rPr>
              <a:t>In real world, default rate is crucial. The default rate is the percentage of outstanding loans a lender writes off as unpaid after a prolonged period of missed payments. However, in this case, it doesn't have a significant role.</a:t>
            </a:r>
            <a:br>
              <a:rPr lang="en-US" sz="2400" b="1" i="0" dirty="0">
                <a:solidFill>
                  <a:srgbClr val="000000"/>
                </a:solidFill>
                <a:effectLst/>
                <a:latin typeface="Helvetica Neue"/>
              </a:rPr>
            </a:br>
            <a:endParaRPr lang="tr-TR" sz="2400" dirty="0"/>
          </a:p>
        </p:txBody>
      </p:sp>
      <p:sp>
        <p:nvSpPr>
          <p:cNvPr id="3" name="Metin Yer Tutucusu 2">
            <a:extLst>
              <a:ext uri="{FF2B5EF4-FFF2-40B4-BE49-F238E27FC236}">
                <a16:creationId xmlns:a16="http://schemas.microsoft.com/office/drawing/2014/main" id="{B831BECC-55A2-5598-648D-3CD65441E3F2}"/>
              </a:ext>
            </a:extLst>
          </p:cNvPr>
          <p:cNvSpPr>
            <a:spLocks noGrp="1"/>
          </p:cNvSpPr>
          <p:nvPr>
            <p:ph type="body" idx="1"/>
          </p:nvPr>
        </p:nvSpPr>
        <p:spPr>
          <a:xfrm>
            <a:off x="1591235" y="2330106"/>
            <a:ext cx="9009529" cy="3489782"/>
          </a:xfrm>
        </p:spPr>
        <p:txBody>
          <a:bodyPr/>
          <a:lstStyle/>
          <a:p>
            <a:pPr algn="ctr">
              <a:buNone/>
            </a:pPr>
            <a:r>
              <a:rPr lang="en-US" b="0" i="0" dirty="0">
                <a:solidFill>
                  <a:srgbClr val="000000"/>
                </a:solidFill>
                <a:effectLst/>
                <a:latin typeface="Helvetica Neue"/>
              </a:rPr>
              <a:t>Recall that almost every data point in the default column was "no", which indicates a highly imbalanced distribution. As a result, this feature lacks variability and does not contribute meaningful information for modeling or prediction.</a:t>
            </a:r>
            <a:endParaRPr lang="tr-TR" b="0" i="0" dirty="0">
              <a:solidFill>
                <a:srgbClr val="000000"/>
              </a:solidFill>
              <a:effectLst/>
              <a:latin typeface="Helvetica Neue"/>
            </a:endParaRPr>
          </a:p>
          <a:p>
            <a:pPr algn="ctr">
              <a:buNone/>
            </a:pPr>
            <a:endParaRPr lang="en-US" b="0" i="0" dirty="0">
              <a:solidFill>
                <a:srgbClr val="000000"/>
              </a:solidFill>
              <a:effectLst/>
              <a:latin typeface="Helvetica Neue"/>
            </a:endParaRPr>
          </a:p>
          <a:p>
            <a:pPr algn="ctr"/>
            <a:r>
              <a:rPr lang="en-US" b="0" i="0" dirty="0">
                <a:solidFill>
                  <a:srgbClr val="000000"/>
                </a:solidFill>
                <a:effectLst/>
                <a:latin typeface="Helvetica Neue"/>
              </a:rPr>
              <a:t>So, we'll drop that column.</a:t>
            </a:r>
          </a:p>
          <a:p>
            <a:endParaRPr lang="tr-TR" dirty="0"/>
          </a:p>
        </p:txBody>
      </p:sp>
    </p:spTree>
    <p:extLst>
      <p:ext uri="{BB962C8B-B14F-4D97-AF65-F5344CB8AC3E}">
        <p14:creationId xmlns:p14="http://schemas.microsoft.com/office/powerpoint/2010/main" val="116611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88A299-13C1-A7BD-A502-19D0E61C894E}"/>
              </a:ext>
            </a:extLst>
          </p:cNvPr>
          <p:cNvSpPr>
            <a:spLocks noGrp="1"/>
          </p:cNvSpPr>
          <p:nvPr>
            <p:ph type="title"/>
          </p:nvPr>
        </p:nvSpPr>
        <p:spPr>
          <a:xfrm>
            <a:off x="1371600" y="86061"/>
            <a:ext cx="9601200" cy="1075765"/>
          </a:xfrm>
        </p:spPr>
        <p:txBody>
          <a:bodyPr>
            <a:noAutofit/>
          </a:bodyPr>
          <a:lstStyle/>
          <a:p>
            <a:pPr algn="ctr"/>
            <a:r>
              <a:rPr lang="en-US" sz="4000" b="1" i="0" dirty="0">
                <a:solidFill>
                  <a:srgbClr val="000000"/>
                </a:solidFill>
                <a:effectLst/>
                <a:latin typeface="Helvetica Neue"/>
              </a:rPr>
              <a:t>Let's make our categorical columns numeric</a:t>
            </a:r>
            <a:br>
              <a:rPr lang="en-US" sz="4000" b="1" i="0" dirty="0">
                <a:solidFill>
                  <a:srgbClr val="000000"/>
                </a:solidFill>
                <a:effectLst/>
                <a:latin typeface="Helvetica Neue"/>
              </a:rPr>
            </a:br>
            <a:endParaRPr lang="tr-TR" sz="4000" dirty="0"/>
          </a:p>
        </p:txBody>
      </p:sp>
      <p:sp>
        <p:nvSpPr>
          <p:cNvPr id="3" name="Metin Yer Tutucusu 2">
            <a:extLst>
              <a:ext uri="{FF2B5EF4-FFF2-40B4-BE49-F238E27FC236}">
                <a16:creationId xmlns:a16="http://schemas.microsoft.com/office/drawing/2014/main" id="{DF9F4157-B73E-D8D1-D737-8671A5950B3C}"/>
              </a:ext>
            </a:extLst>
          </p:cNvPr>
          <p:cNvSpPr>
            <a:spLocks noGrp="1"/>
          </p:cNvSpPr>
          <p:nvPr>
            <p:ph type="body" idx="1"/>
          </p:nvPr>
        </p:nvSpPr>
        <p:spPr>
          <a:xfrm>
            <a:off x="6879515" y="1915400"/>
            <a:ext cx="4443984" cy="3866298"/>
          </a:xfrm>
        </p:spPr>
        <p:txBody>
          <a:bodyPr/>
          <a:lstStyle/>
          <a:p>
            <a:r>
              <a:rPr lang="en-US" sz="3600" b="0" i="0" dirty="0">
                <a:solidFill>
                  <a:srgbClr val="000000"/>
                </a:solidFill>
                <a:effectLst/>
                <a:latin typeface="Helvetica Neue"/>
              </a:rPr>
              <a:t>Since most of the </a:t>
            </a:r>
            <a:r>
              <a:rPr lang="en-US" sz="3600" b="0" i="0" dirty="0" err="1">
                <a:solidFill>
                  <a:srgbClr val="000000"/>
                </a:solidFill>
                <a:effectLst/>
                <a:latin typeface="Helvetica Neue"/>
              </a:rPr>
              <a:t>poutcome</a:t>
            </a:r>
            <a:r>
              <a:rPr lang="en-US" sz="3600" b="0" i="0" dirty="0">
                <a:solidFill>
                  <a:srgbClr val="000000"/>
                </a:solidFill>
                <a:effectLst/>
                <a:latin typeface="Helvetica Neue"/>
              </a:rPr>
              <a:t> column is "unknown" we may drop that column but as we saw earlier it has a role in output. We prefer to keep it, without changing it</a:t>
            </a:r>
            <a:endParaRPr lang="tr-TR" sz="3600" dirty="0"/>
          </a:p>
        </p:txBody>
      </p:sp>
      <p:pic>
        <p:nvPicPr>
          <p:cNvPr id="8" name="İçerik Yer Tutucusu 7" descr="metin, ekran görüntüsü, yazı tipi, sayı, numara içeren bir resim&#10;&#10;Yapay zeka tarafından oluşturulan içerik yanlış olabilir.">
            <a:extLst>
              <a:ext uri="{FF2B5EF4-FFF2-40B4-BE49-F238E27FC236}">
                <a16:creationId xmlns:a16="http://schemas.microsoft.com/office/drawing/2014/main" id="{9382E257-5BB9-DAA9-3890-4B0AAC901DA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2587" y="1317812"/>
            <a:ext cx="4637625" cy="2969111"/>
          </a:xfrm>
        </p:spPr>
      </p:pic>
      <p:pic>
        <p:nvPicPr>
          <p:cNvPr id="10" name="İçerik Yer Tutucusu 9" descr="metin, ekran görüntüsü, yazı tipi, sayı, numara içeren bir resim&#10;&#10;Yapay zeka tarafından oluşturulan içerik yanlış olabilir.">
            <a:extLst>
              <a:ext uri="{FF2B5EF4-FFF2-40B4-BE49-F238E27FC236}">
                <a16:creationId xmlns:a16="http://schemas.microsoft.com/office/drawing/2014/main" id="{9FF17522-A258-77C3-0ED3-3887158485C6}"/>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652586" y="4235285"/>
            <a:ext cx="4637625" cy="2253727"/>
          </a:xfrm>
        </p:spPr>
      </p:pic>
    </p:spTree>
    <p:extLst>
      <p:ext uri="{BB962C8B-B14F-4D97-AF65-F5344CB8AC3E}">
        <p14:creationId xmlns:p14="http://schemas.microsoft.com/office/powerpoint/2010/main" val="252220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2D2FB4-FB66-C5BF-C0B6-7D3AB6BA5C43}"/>
              </a:ext>
            </a:extLst>
          </p:cNvPr>
          <p:cNvSpPr>
            <a:spLocks noGrp="1"/>
          </p:cNvSpPr>
          <p:nvPr>
            <p:ph type="title"/>
          </p:nvPr>
        </p:nvSpPr>
        <p:spPr>
          <a:xfrm>
            <a:off x="6598025" y="894012"/>
            <a:ext cx="4711849" cy="5181601"/>
          </a:xfrm>
        </p:spPr>
        <p:txBody>
          <a:bodyPr>
            <a:normAutofit/>
          </a:bodyPr>
          <a:lstStyle/>
          <a:p>
            <a:pPr algn="ctr"/>
            <a:r>
              <a:rPr lang="en-US" sz="5400" b="1" i="0" dirty="0">
                <a:solidFill>
                  <a:srgbClr val="000000"/>
                </a:solidFill>
                <a:effectLst/>
                <a:latin typeface="Helvetica Neue"/>
              </a:rPr>
              <a:t>Great. There is no missing value. Sometimes, somehow, it happens</a:t>
            </a:r>
            <a:endParaRPr lang="tr-TR" sz="5400" b="1" dirty="0"/>
          </a:p>
        </p:txBody>
      </p:sp>
      <p:pic>
        <p:nvPicPr>
          <p:cNvPr id="8" name="İçerik Yer Tutucusu 7" descr="metin, ekran görüntüsü, yazı tipi, sayı, numara içeren bir resim&#10;&#10;Yapay zeka tarafından oluşturulan içerik yanlış olabilir.">
            <a:extLst>
              <a:ext uri="{FF2B5EF4-FFF2-40B4-BE49-F238E27FC236}">
                <a16:creationId xmlns:a16="http://schemas.microsoft.com/office/drawing/2014/main" id="{E78BE701-FD11-0862-972C-8BB3EC7DA5D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473798" y="782386"/>
            <a:ext cx="4120179" cy="5237414"/>
          </a:xfrm>
        </p:spPr>
      </p:pic>
    </p:spTree>
    <p:extLst>
      <p:ext uri="{BB962C8B-B14F-4D97-AF65-F5344CB8AC3E}">
        <p14:creationId xmlns:p14="http://schemas.microsoft.com/office/powerpoint/2010/main" val="2787312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D026CA-16A7-CB8A-DAFA-0C2E704F3113}"/>
              </a:ext>
            </a:extLst>
          </p:cNvPr>
          <p:cNvSpPr>
            <a:spLocks noGrp="1"/>
          </p:cNvSpPr>
          <p:nvPr>
            <p:ph type="title"/>
          </p:nvPr>
        </p:nvSpPr>
        <p:spPr>
          <a:xfrm>
            <a:off x="1295400" y="328032"/>
            <a:ext cx="9601200" cy="1485900"/>
          </a:xfrm>
        </p:spPr>
        <p:txBody>
          <a:bodyPr>
            <a:normAutofit/>
          </a:bodyPr>
          <a:lstStyle/>
          <a:p>
            <a:pPr algn="ctr"/>
            <a:r>
              <a:rPr lang="en-US" sz="2400" b="0" i="0" dirty="0">
                <a:solidFill>
                  <a:srgbClr val="000000"/>
                </a:solidFill>
                <a:effectLst/>
                <a:latin typeface="Helvetica Neue"/>
              </a:rPr>
              <a:t>Since our numeric columns have different ranges (for example, age and balance), we prefer to use </a:t>
            </a:r>
            <a:r>
              <a:rPr lang="en-US" sz="2400" b="0" i="0" dirty="0" err="1">
                <a:solidFill>
                  <a:srgbClr val="000000"/>
                </a:solidFill>
                <a:effectLst/>
                <a:latin typeface="Helvetica Neue"/>
              </a:rPr>
              <a:t>StandardScaler</a:t>
            </a:r>
            <a:r>
              <a:rPr lang="en-US" sz="2400" b="0" i="0" dirty="0">
                <a:solidFill>
                  <a:srgbClr val="000000"/>
                </a:solidFill>
                <a:effectLst/>
                <a:latin typeface="Helvetica Neue"/>
              </a:rPr>
              <a:t> to normalize the data and ensure that all features contribute equally to the model performance.</a:t>
            </a:r>
            <a:endParaRPr lang="tr-TR" sz="2400" dirty="0"/>
          </a:p>
        </p:txBody>
      </p:sp>
      <p:pic>
        <p:nvPicPr>
          <p:cNvPr id="10" name="İçerik Yer Tutucusu 9">
            <a:extLst>
              <a:ext uri="{FF2B5EF4-FFF2-40B4-BE49-F238E27FC236}">
                <a16:creationId xmlns:a16="http://schemas.microsoft.com/office/drawing/2014/main" id="{41018E78-8D67-C386-B7C5-9EE810DC0C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993755" y="5314277"/>
            <a:ext cx="3960145" cy="1403873"/>
          </a:xfrm>
        </p:spPr>
      </p:pic>
      <p:sp>
        <p:nvSpPr>
          <p:cNvPr id="5" name="Metin Yer Tutucusu 4">
            <a:extLst>
              <a:ext uri="{FF2B5EF4-FFF2-40B4-BE49-F238E27FC236}">
                <a16:creationId xmlns:a16="http://schemas.microsoft.com/office/drawing/2014/main" id="{799F92A4-D253-B916-A343-134E2A95D1DF}"/>
              </a:ext>
            </a:extLst>
          </p:cNvPr>
          <p:cNvSpPr>
            <a:spLocks noGrp="1"/>
          </p:cNvSpPr>
          <p:nvPr>
            <p:ph type="body" sz="quarter" idx="3"/>
          </p:nvPr>
        </p:nvSpPr>
        <p:spPr>
          <a:xfrm>
            <a:off x="5400338" y="3193754"/>
            <a:ext cx="2664095" cy="3324112"/>
          </a:xfrm>
        </p:spPr>
        <p:txBody>
          <a:bodyPr/>
          <a:lstStyle/>
          <a:p>
            <a:pPr algn="ctr">
              <a:lnSpc>
                <a:spcPct val="100000"/>
              </a:lnSpc>
            </a:pPr>
            <a:r>
              <a:rPr lang="en-US" sz="4000" b="0" i="0" dirty="0">
                <a:solidFill>
                  <a:srgbClr val="000000"/>
                </a:solidFill>
                <a:effectLst/>
                <a:latin typeface="Helvetica Neue"/>
              </a:rPr>
              <a:t>Also, we drop the y column since we already have </a:t>
            </a:r>
            <a:r>
              <a:rPr lang="en-US" sz="4000" b="0" i="0" dirty="0" err="1">
                <a:solidFill>
                  <a:srgbClr val="000000"/>
                </a:solidFill>
                <a:effectLst/>
                <a:latin typeface="Helvetica Neue"/>
              </a:rPr>
              <a:t>y_binary</a:t>
            </a:r>
            <a:endParaRPr lang="tr-TR" sz="4000" dirty="0"/>
          </a:p>
        </p:txBody>
      </p:sp>
      <p:pic>
        <p:nvPicPr>
          <p:cNvPr id="12" name="İçerik Yer Tutucusu 11" descr="metin, ekran görüntüsü, sayı, numara içeren bir resim&#10;&#10;Yapay zeka tarafından oluşturulan içerik yanlış olabilir.">
            <a:extLst>
              <a:ext uri="{FF2B5EF4-FFF2-40B4-BE49-F238E27FC236}">
                <a16:creationId xmlns:a16="http://schemas.microsoft.com/office/drawing/2014/main" id="{4B1A75C0-CCFB-077A-3A27-ADAECD23A661}"/>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1002454" y="1813932"/>
            <a:ext cx="3960145" cy="3587691"/>
          </a:xfrm>
        </p:spPr>
      </p:pic>
      <p:pic>
        <p:nvPicPr>
          <p:cNvPr id="14" name="Resim 13">
            <a:extLst>
              <a:ext uri="{FF2B5EF4-FFF2-40B4-BE49-F238E27FC236}">
                <a16:creationId xmlns:a16="http://schemas.microsoft.com/office/drawing/2014/main" id="{FF33E590-5C62-43B7-7F2C-E56ADEA85BA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8939911" y="2171700"/>
            <a:ext cx="2258334" cy="4844324"/>
          </a:xfrm>
          <a:prstGeom prst="rect">
            <a:avLst/>
          </a:prstGeom>
        </p:spPr>
      </p:pic>
      <p:pic>
        <p:nvPicPr>
          <p:cNvPr id="16" name="Resim 15">
            <a:extLst>
              <a:ext uri="{FF2B5EF4-FFF2-40B4-BE49-F238E27FC236}">
                <a16:creationId xmlns:a16="http://schemas.microsoft.com/office/drawing/2014/main" id="{BA0AFEC5-74FE-7940-1A7E-6CC9000C3960}"/>
              </a:ext>
            </a:extLst>
          </p:cNvPr>
          <p:cNvPicPr>
            <a:picLocks noChangeAspect="1"/>
          </p:cNvPicPr>
          <p:nvPr/>
        </p:nvPicPr>
        <p:blipFill>
          <a:blip r:embed="rId6"/>
          <a:stretch>
            <a:fillRect/>
          </a:stretch>
        </p:blipFill>
        <p:spPr>
          <a:xfrm>
            <a:off x="8939911" y="1898514"/>
            <a:ext cx="2258334" cy="273186"/>
          </a:xfrm>
          <a:prstGeom prst="rect">
            <a:avLst/>
          </a:prstGeom>
        </p:spPr>
      </p:pic>
    </p:spTree>
    <p:extLst>
      <p:ext uri="{BB962C8B-B14F-4D97-AF65-F5344CB8AC3E}">
        <p14:creationId xmlns:p14="http://schemas.microsoft.com/office/powerpoint/2010/main" val="2968195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descr="metin, ekran görüntüsü, menü, doküman, belge içeren bir resim&#10;&#10;Yapay zeka tarafından oluşturulan içerik yanlış olabilir.">
            <a:extLst>
              <a:ext uri="{FF2B5EF4-FFF2-40B4-BE49-F238E27FC236}">
                <a16:creationId xmlns:a16="http://schemas.microsoft.com/office/drawing/2014/main" id="{50782E6E-5AE9-8B41-941F-077457CD04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60279" y="1674251"/>
            <a:ext cx="2671442" cy="5097565"/>
          </a:xfrm>
        </p:spPr>
      </p:pic>
      <p:pic>
        <p:nvPicPr>
          <p:cNvPr id="10" name="İçerik Yer Tutucusu 9" descr="metin, ekran görüntüsü, yazı tipi, sayı, numara içeren bir resim&#10;&#10;Yapay zeka tarafından oluşturulan içerik yanlış olabilir.">
            <a:extLst>
              <a:ext uri="{FF2B5EF4-FFF2-40B4-BE49-F238E27FC236}">
                <a16:creationId xmlns:a16="http://schemas.microsoft.com/office/drawing/2014/main" id="{8E9D5A19-514B-85C0-B0AC-C3AFFA320C1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3873500" y="269555"/>
            <a:ext cx="4445000" cy="1404696"/>
          </a:xfrm>
        </p:spPr>
      </p:pic>
    </p:spTree>
    <p:extLst>
      <p:ext uri="{BB962C8B-B14F-4D97-AF65-F5344CB8AC3E}">
        <p14:creationId xmlns:p14="http://schemas.microsoft.com/office/powerpoint/2010/main" val="918649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0B10E15-CE39-1835-426E-2535C37538F7}"/>
              </a:ext>
            </a:extLst>
          </p:cNvPr>
          <p:cNvSpPr>
            <a:spLocks noGrp="1"/>
          </p:cNvSpPr>
          <p:nvPr>
            <p:ph type="title"/>
          </p:nvPr>
        </p:nvSpPr>
        <p:spPr>
          <a:xfrm>
            <a:off x="1371600" y="247426"/>
            <a:ext cx="9601200" cy="1333948"/>
          </a:xfrm>
        </p:spPr>
        <p:txBody>
          <a:bodyPr>
            <a:normAutofit/>
          </a:bodyPr>
          <a:lstStyle/>
          <a:p>
            <a:pPr algn="ctr"/>
            <a:r>
              <a:rPr lang="tr-TR" b="1" i="0" dirty="0">
                <a:solidFill>
                  <a:srgbClr val="000000"/>
                </a:solidFill>
                <a:effectLst/>
                <a:latin typeface="Helvetica Neue"/>
              </a:rPr>
              <a:t>Clustering</a:t>
            </a:r>
            <a:br>
              <a:rPr lang="tr-TR" b="1" i="0" dirty="0">
                <a:solidFill>
                  <a:srgbClr val="000000"/>
                </a:solidFill>
                <a:effectLst/>
                <a:latin typeface="Helvetica Neue"/>
              </a:rPr>
            </a:br>
            <a:endParaRPr lang="tr-TR" dirty="0"/>
          </a:p>
        </p:txBody>
      </p:sp>
      <p:sp>
        <p:nvSpPr>
          <p:cNvPr id="3" name="Metin Yer Tutucusu 2">
            <a:extLst>
              <a:ext uri="{FF2B5EF4-FFF2-40B4-BE49-F238E27FC236}">
                <a16:creationId xmlns:a16="http://schemas.microsoft.com/office/drawing/2014/main" id="{14F18866-FD36-E0F6-A35E-4BD153EF9C8F}"/>
              </a:ext>
            </a:extLst>
          </p:cNvPr>
          <p:cNvSpPr>
            <a:spLocks noGrp="1"/>
          </p:cNvSpPr>
          <p:nvPr>
            <p:ph type="body" idx="1"/>
          </p:nvPr>
        </p:nvSpPr>
        <p:spPr>
          <a:xfrm>
            <a:off x="1517641" y="914400"/>
            <a:ext cx="10343478" cy="1215614"/>
          </a:xfrm>
        </p:spPr>
        <p:txBody>
          <a:bodyPr/>
          <a:lstStyle/>
          <a:p>
            <a:r>
              <a:rPr lang="en-US" b="0" i="0" dirty="0">
                <a:solidFill>
                  <a:srgbClr val="000000"/>
                </a:solidFill>
                <a:effectLst/>
                <a:latin typeface="Helvetica Neue"/>
              </a:rPr>
              <a:t>We use the </a:t>
            </a:r>
            <a:r>
              <a:rPr lang="en-US" b="0" i="0" dirty="0" err="1">
                <a:solidFill>
                  <a:srgbClr val="000000"/>
                </a:solidFill>
                <a:effectLst/>
                <a:latin typeface="Helvetica Neue"/>
              </a:rPr>
              <a:t>KMeans</a:t>
            </a:r>
            <a:r>
              <a:rPr lang="en-US" b="0" i="0" dirty="0">
                <a:solidFill>
                  <a:srgbClr val="000000"/>
                </a:solidFill>
                <a:effectLst/>
                <a:latin typeface="Helvetica Neue"/>
              </a:rPr>
              <a:t> algorithm to cluster our data into distinct groups based on their features</a:t>
            </a:r>
            <a:endParaRPr lang="tr-TR" dirty="0"/>
          </a:p>
        </p:txBody>
      </p:sp>
      <p:pic>
        <p:nvPicPr>
          <p:cNvPr id="10" name="İçerik Yer Tutucusu 9" descr="metin, ekran görüntüsü, yazı tipi içeren bir resim&#10;&#10;Yapay zeka tarafından oluşturulan içerik yanlış olabilir.">
            <a:extLst>
              <a:ext uri="{FF2B5EF4-FFF2-40B4-BE49-F238E27FC236}">
                <a16:creationId xmlns:a16="http://schemas.microsoft.com/office/drawing/2014/main" id="{294028A4-F58E-F638-2A3E-1D3E119C1D7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51694" y="2987869"/>
            <a:ext cx="4434620" cy="2562225"/>
          </a:xfrm>
        </p:spPr>
      </p:pic>
      <p:pic>
        <p:nvPicPr>
          <p:cNvPr id="8" name="Resim 7">
            <a:extLst>
              <a:ext uri="{FF2B5EF4-FFF2-40B4-BE49-F238E27FC236}">
                <a16:creationId xmlns:a16="http://schemas.microsoft.com/office/drawing/2014/main" id="{43E20C23-2908-6BCC-CDD5-11FF4393A411}"/>
              </a:ext>
            </a:extLst>
          </p:cNvPr>
          <p:cNvPicPr>
            <a:picLocks noChangeAspect="1"/>
          </p:cNvPicPr>
          <p:nvPr/>
        </p:nvPicPr>
        <p:blipFill>
          <a:blip r:embed="rId3"/>
          <a:stretch>
            <a:fillRect/>
          </a:stretch>
        </p:blipFill>
        <p:spPr>
          <a:xfrm>
            <a:off x="6505687" y="2248348"/>
            <a:ext cx="5209391" cy="4041268"/>
          </a:xfrm>
          <a:prstGeom prst="rect">
            <a:avLst/>
          </a:prstGeom>
        </p:spPr>
      </p:pic>
    </p:spTree>
    <p:extLst>
      <p:ext uri="{BB962C8B-B14F-4D97-AF65-F5344CB8AC3E}">
        <p14:creationId xmlns:p14="http://schemas.microsoft.com/office/powerpoint/2010/main" val="173504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6"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7"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pic>
        <p:nvPicPr>
          <p:cNvPr id="4" name="Picture 3" descr="Büyüteç ve soru işareti">
            <a:extLst>
              <a:ext uri="{FF2B5EF4-FFF2-40B4-BE49-F238E27FC236}">
                <a16:creationId xmlns:a16="http://schemas.microsoft.com/office/drawing/2014/main" id="{9AB56657-06DD-0667-3257-C09C7AAF5CD2}"/>
              </a:ext>
            </a:extLst>
          </p:cNvPr>
          <p:cNvPicPr>
            <a:picLocks noChangeAspect="1"/>
          </p:cNvPicPr>
          <p:nvPr/>
        </p:nvPicPr>
        <p:blipFill>
          <a:blip r:embed="rId2">
            <a:grayscl/>
          </a:blip>
          <a:srcRect l="19" r="1" b="1"/>
          <a:stretch>
            <a:fillRect/>
          </a:stretch>
        </p:blipFill>
        <p:spPr>
          <a:xfrm>
            <a:off x="20" y="10"/>
            <a:ext cx="12191980" cy="6859300"/>
          </a:xfrm>
          <a:prstGeom prst="rect">
            <a:avLst/>
          </a:prstGeom>
        </p:spPr>
      </p:pic>
      <p:sp>
        <p:nvSpPr>
          <p:cNvPr id="28" name="Rectangle 11">
            <a:extLst>
              <a:ext uri="{FF2B5EF4-FFF2-40B4-BE49-F238E27FC236}">
                <a16:creationId xmlns:a16="http://schemas.microsoft.com/office/drawing/2014/main" id="{ED9C10B4-E6CF-4138-A430-ADE3DCF0F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6">
            <a:extLst>
              <a:ext uri="{FF2B5EF4-FFF2-40B4-BE49-F238E27FC236}">
                <a16:creationId xmlns:a16="http://schemas.microsoft.com/office/drawing/2014/main" id="{59A08B30-802F-44BB-8817-40AAE17DB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tr-TR"/>
          </a:p>
        </p:txBody>
      </p:sp>
      <p:sp>
        <p:nvSpPr>
          <p:cNvPr id="35" name="Freeform 6">
            <a:extLst>
              <a:ext uri="{FF2B5EF4-FFF2-40B4-BE49-F238E27FC236}">
                <a16:creationId xmlns:a16="http://schemas.microsoft.com/office/drawing/2014/main" id="{FB93F8E6-40C5-4DF8-B869-00349BD46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tr-TR"/>
          </a:p>
        </p:txBody>
      </p:sp>
      <p:sp>
        <p:nvSpPr>
          <p:cNvPr id="2" name="Başlık 1">
            <a:extLst>
              <a:ext uri="{FF2B5EF4-FFF2-40B4-BE49-F238E27FC236}">
                <a16:creationId xmlns:a16="http://schemas.microsoft.com/office/drawing/2014/main" id="{09993F93-923B-23B7-9D89-F482FF19D316}"/>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a:solidFill>
                  <a:schemeClr val="bg2"/>
                </a:solidFill>
              </a:rPr>
              <a:t>Where should we look?</a:t>
            </a:r>
          </a:p>
        </p:txBody>
      </p:sp>
    </p:spTree>
    <p:extLst>
      <p:ext uri="{BB962C8B-B14F-4D97-AF65-F5344CB8AC3E}">
        <p14:creationId xmlns:p14="http://schemas.microsoft.com/office/powerpoint/2010/main" val="146877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aşlık 9">
            <a:extLst>
              <a:ext uri="{FF2B5EF4-FFF2-40B4-BE49-F238E27FC236}">
                <a16:creationId xmlns:a16="http://schemas.microsoft.com/office/drawing/2014/main" id="{3AF2C99C-2B5D-9C45-B857-577B751C84E7}"/>
              </a:ext>
            </a:extLst>
          </p:cNvPr>
          <p:cNvSpPr>
            <a:spLocks noGrp="1"/>
          </p:cNvSpPr>
          <p:nvPr>
            <p:ph type="title"/>
          </p:nvPr>
        </p:nvSpPr>
        <p:spPr/>
        <p:txBody>
          <a:bodyPr/>
          <a:lstStyle/>
          <a:p>
            <a:pPr algn="ctr"/>
            <a:r>
              <a:rPr lang="tr-TR" dirty="0" err="1"/>
              <a:t>Basis</a:t>
            </a:r>
            <a:r>
              <a:rPr lang="tr-TR" dirty="0"/>
              <a:t> of </a:t>
            </a:r>
            <a:r>
              <a:rPr lang="tr-TR" dirty="0" err="1"/>
              <a:t>Inferences</a:t>
            </a:r>
            <a:endParaRPr lang="tr-TR" dirty="0"/>
          </a:p>
        </p:txBody>
      </p:sp>
      <p:pic>
        <p:nvPicPr>
          <p:cNvPr id="5" name="İçerik Yer Tutucusu 4" descr="metin, ekran görüntüsü, yazı tipi, çizgi içeren bir resim">
            <a:extLst>
              <a:ext uri="{FF2B5EF4-FFF2-40B4-BE49-F238E27FC236}">
                <a16:creationId xmlns:a16="http://schemas.microsoft.com/office/drawing/2014/main" id="{14AA83AA-B5E0-CBF9-2DE2-860C429308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97997" y="1756064"/>
            <a:ext cx="9601200" cy="2036618"/>
          </a:xfrm>
        </p:spPr>
      </p:pic>
      <p:pic>
        <p:nvPicPr>
          <p:cNvPr id="9" name="İçerik Yer Tutucusu 8">
            <a:extLst>
              <a:ext uri="{FF2B5EF4-FFF2-40B4-BE49-F238E27FC236}">
                <a16:creationId xmlns:a16="http://schemas.microsoft.com/office/drawing/2014/main" id="{07533037-F23A-D623-F748-57ED03C9349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p:blipFill>
        <p:spPr>
          <a:xfrm>
            <a:off x="1297997" y="3792682"/>
            <a:ext cx="9601200" cy="2810640"/>
          </a:xfrm>
        </p:spPr>
      </p:pic>
    </p:spTree>
    <p:extLst>
      <p:ext uri="{BB962C8B-B14F-4D97-AF65-F5344CB8AC3E}">
        <p14:creationId xmlns:p14="http://schemas.microsoft.com/office/powerpoint/2010/main" val="175997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FACAF4-99D1-4555-53E1-C7912DDFA51F}"/>
              </a:ext>
            </a:extLst>
          </p:cNvPr>
          <p:cNvSpPr>
            <a:spLocks noGrp="1"/>
          </p:cNvSpPr>
          <p:nvPr>
            <p:ph type="title"/>
          </p:nvPr>
        </p:nvSpPr>
        <p:spPr>
          <a:xfrm>
            <a:off x="1371600" y="199292"/>
            <a:ext cx="10023230" cy="844062"/>
          </a:xfrm>
        </p:spPr>
        <p:txBody>
          <a:bodyPr/>
          <a:lstStyle/>
          <a:p>
            <a:pPr algn="ctr"/>
            <a:r>
              <a:rPr lang="tr-TR" dirty="0"/>
              <a:t>COLUMNS</a:t>
            </a:r>
          </a:p>
        </p:txBody>
      </p:sp>
      <p:sp>
        <p:nvSpPr>
          <p:cNvPr id="11" name="Rectangle 1">
            <a:extLst>
              <a:ext uri="{FF2B5EF4-FFF2-40B4-BE49-F238E27FC236}">
                <a16:creationId xmlns:a16="http://schemas.microsoft.com/office/drawing/2014/main" id="{607FAF7A-4FF4-6475-02D3-5E9DE27991B6}"/>
              </a:ext>
            </a:extLst>
          </p:cNvPr>
          <p:cNvSpPr>
            <a:spLocks noGrp="1" noChangeArrowheads="1"/>
          </p:cNvSpPr>
          <p:nvPr>
            <p:ph sz="half" idx="2"/>
          </p:nvPr>
        </p:nvSpPr>
        <p:spPr bwMode="auto">
          <a:xfrm>
            <a:off x="1371600" y="1079807"/>
            <a:ext cx="10023231" cy="5786199"/>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a:ln>
                  <a:noFill/>
                </a:ln>
                <a:solidFill>
                  <a:srgbClr val="000000"/>
                </a:solidFill>
                <a:effectLst/>
                <a:latin typeface="Helvetica Neue"/>
              </a:rPr>
              <a:t>Age: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continious</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Job</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should</a:t>
            </a:r>
            <a:r>
              <a:rPr kumimoji="0" lang="tr-TR" altLang="tr-TR" sz="1000" b="0" i="0" u="none" strike="noStrike" cap="none" normalizeH="0" baseline="0" dirty="0">
                <a:ln>
                  <a:noFill/>
                </a:ln>
                <a:solidFill>
                  <a:srgbClr val="000000"/>
                </a:solidFill>
                <a:effectLst/>
                <a:latin typeface="Helvetica Neue"/>
              </a:rPr>
              <a:t> be </a:t>
            </a:r>
            <a:r>
              <a:rPr kumimoji="0" lang="tr-TR" altLang="tr-TR" sz="1000" b="0" i="0" u="none" strike="noStrike" cap="none" normalizeH="0" baseline="0" dirty="0" err="1">
                <a:ln>
                  <a:noFill/>
                </a:ln>
                <a:solidFill>
                  <a:srgbClr val="000000"/>
                </a:solidFill>
                <a:effectLst/>
                <a:latin typeface="Helvetica Neue"/>
              </a:rPr>
              <a:t>learnt</a:t>
            </a:r>
            <a:r>
              <a:rPr kumimoji="0" lang="tr-TR" altLang="tr-TR" sz="1000" b="0" i="0" u="none" strike="noStrike" cap="none" normalizeH="0" baseline="0" dirty="0">
                <a:ln>
                  <a:noFill/>
                </a:ln>
                <a:solidFill>
                  <a:srgbClr val="000000"/>
                </a:solidFill>
                <a:effectLst/>
                <a:latin typeface="Helvetica Neue"/>
              </a:rPr>
              <a:t> how </a:t>
            </a:r>
            <a:r>
              <a:rPr kumimoji="0" lang="tr-TR" altLang="tr-TR" sz="1000" b="0" i="0" u="none" strike="noStrike" cap="none" normalizeH="0" baseline="0" dirty="0" err="1">
                <a:ln>
                  <a:noFill/>
                </a:ln>
                <a:solidFill>
                  <a:srgbClr val="000000"/>
                </a:solidFill>
                <a:effectLst/>
                <a:latin typeface="Helvetica Neue"/>
              </a:rPr>
              <a:t>many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unique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job</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there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and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using</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skleran.OneHotEncoder</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should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make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column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sng" strike="noStrike" cap="none" normalizeH="0" baseline="0" dirty="0">
                <a:ln>
                  <a:noFill/>
                </a:ln>
                <a:solidFill>
                  <a:srgbClr val="337AB7"/>
                </a:solidFill>
                <a:effectLst/>
                <a:latin typeface="Helvetica Neue"/>
                <a:hlinkClick r:id="rId3"/>
              </a:rPr>
              <a:t>1</a:t>
            </a:r>
            <a:endParaRPr kumimoji="0" lang="tr-TR" altLang="tr-TR" sz="1000" b="0" i="0" u="sng" strike="noStrike" cap="none" normalizeH="0" baseline="0" dirty="0">
              <a:ln>
                <a:noFill/>
              </a:ln>
              <a:solidFill>
                <a:srgbClr val="337AB7"/>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Marital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Education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 but </a:t>
            </a:r>
            <a:r>
              <a:rPr kumimoji="0" lang="tr-TR" altLang="tr-TR" sz="1000" b="0" i="0" u="none" strike="noStrike" cap="none" normalizeH="0" baseline="0" dirty="0" err="1">
                <a:ln>
                  <a:noFill/>
                </a:ln>
                <a:solidFill>
                  <a:srgbClr val="000000"/>
                </a:solidFill>
                <a:effectLst/>
                <a:latin typeface="Helvetica Neue"/>
              </a:rPr>
              <a:t>also</a:t>
            </a:r>
            <a:r>
              <a:rPr kumimoji="0" lang="tr-TR" altLang="tr-TR" sz="1000" b="0" i="0" u="none" strike="noStrike" cap="none" normalizeH="0" baseline="0" dirty="0">
                <a:ln>
                  <a:noFill/>
                </a:ln>
                <a:solidFill>
                  <a:srgbClr val="000000"/>
                </a:solidFill>
                <a:effectLst/>
                <a:latin typeface="Helvetica Neue"/>
              </a:rPr>
              <a:t> ordinal. </a:t>
            </a:r>
            <a:r>
              <a:rPr kumimoji="0" lang="tr-TR" altLang="tr-TR" sz="1000" b="0" i="0" u="none" strike="noStrike" cap="none" normalizeH="0" baseline="0" dirty="0" err="1">
                <a:ln>
                  <a:noFill/>
                </a:ln>
                <a:solidFill>
                  <a:srgbClr val="000000"/>
                </a:solidFill>
                <a:effectLst/>
                <a:latin typeface="Helvetica Neue"/>
              </a:rPr>
              <a:t>Education</a:t>
            </a:r>
            <a:r>
              <a:rPr kumimoji="0" lang="tr-TR" altLang="tr-TR" sz="1000" b="0" i="0" u="none" strike="noStrike" cap="none" normalizeH="0" baseline="0" dirty="0">
                <a:ln>
                  <a:noFill/>
                </a:ln>
                <a:solidFill>
                  <a:srgbClr val="000000"/>
                </a:solidFill>
                <a:effectLst/>
                <a:latin typeface="Helvetica Neue"/>
              </a:rPr>
              <a:t> can be </a:t>
            </a:r>
            <a:r>
              <a:rPr kumimoji="0" lang="tr-TR" altLang="tr-TR" sz="1000" b="0" i="0" u="none" strike="noStrike" cap="none" normalizeH="0" baseline="0" dirty="0" err="1">
                <a:ln>
                  <a:noFill/>
                </a:ln>
                <a:solidFill>
                  <a:srgbClr val="000000"/>
                </a:solidFill>
                <a:effectLst/>
                <a:latin typeface="Helvetica Neue"/>
              </a:rPr>
              <a:t>unknown,secondary,primary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or</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tertiary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make</a:t>
            </a:r>
            <a:r>
              <a:rPr kumimoji="0" lang="tr-TR" altLang="tr-TR" sz="1000" b="0" i="0" u="none" strike="noStrike" cap="none" normalizeH="0" baseline="0" dirty="0">
                <a:ln>
                  <a:noFill/>
                </a:ln>
                <a:solidFill>
                  <a:srgbClr val="000000"/>
                </a:solidFill>
                <a:effectLst/>
                <a:latin typeface="Helvetica Neue"/>
              </a:rPr>
              <a:t> it </a:t>
            </a:r>
            <a:r>
              <a:rPr kumimoji="0" lang="tr-TR" altLang="tr-TR" sz="1000" b="0" i="0" u="none" strike="noStrike" cap="none" normalizeH="0" baseline="0" dirty="0" err="1">
                <a:ln>
                  <a:noFill/>
                </a:ln>
                <a:solidFill>
                  <a:srgbClr val="000000"/>
                </a:solidFill>
                <a:effectLst/>
                <a:latin typeface="Helvetica Neue"/>
              </a:rPr>
              <a:t>more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reasonable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we'll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replace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unknown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with</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NaN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and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then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fill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them</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with</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mode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And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then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using</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OrdinalEncoder</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make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column</a:t>
            </a:r>
            <a:r>
              <a:rPr kumimoji="0" lang="tr-TR" altLang="tr-TR" sz="1000" b="0" i="0" u="none" strike="noStrike" cap="none" normalizeH="0" baseline="0" dirty="0">
                <a:ln>
                  <a:noFill/>
                </a:ln>
                <a:solidFill>
                  <a:srgbClr val="000000"/>
                </a:solidFill>
                <a:effectLst/>
                <a:latin typeface="Helvetica Neue"/>
              </a:rPr>
              <a:t> ordinal. </a:t>
            </a:r>
            <a:endParaRPr kumimoji="0" lang="tr-TR" altLang="tr-TR" sz="1000" b="0" i="0" u="sng" strike="noStrike" cap="none" normalizeH="0" baseline="0" dirty="0">
              <a:ln>
                <a:noFill/>
              </a:ln>
              <a:solidFill>
                <a:srgbClr val="337AB7"/>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Default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Balance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continious</a:t>
            </a:r>
            <a:r>
              <a:rPr kumimoji="0" lang="tr-TR" altLang="tr-TR" sz="1000" b="0" i="0" u="none" strike="noStrike" cap="none" normalizeH="0" baseline="0" dirty="0">
                <a:ln>
                  <a:noFill/>
                </a:ln>
                <a:solidFill>
                  <a:srgbClr val="000000"/>
                </a:solidFill>
                <a:effectLst/>
                <a:latin typeface="Helvetica Neue"/>
              </a:rPr>
              <a:t>. Since </a:t>
            </a:r>
            <a:r>
              <a:rPr kumimoji="0" lang="tr-TR" altLang="tr-TR" sz="1000" b="0" i="0" u="none" strike="noStrike" cap="none" normalizeH="0" baseline="0" dirty="0" err="1">
                <a:ln>
                  <a:noFill/>
                </a:ln>
                <a:solidFill>
                  <a:srgbClr val="000000"/>
                </a:solidFill>
                <a:effectLst/>
                <a:latin typeface="Helvetica Neue"/>
              </a:rPr>
              <a:t>there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many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rich</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people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need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a:t>
            </a:r>
            <a:r>
              <a:rPr kumimoji="0" lang="tr-TR" altLang="tr-TR" sz="1000" b="0" i="0" u="none" strike="noStrike" cap="none" normalizeH="0" baseline="0" dirty="0">
                <a:ln>
                  <a:noFill/>
                </a:ln>
                <a:solidFill>
                  <a:srgbClr val="000000"/>
                </a:solidFill>
                <a:effectLst/>
                <a:latin typeface="Helvetica Neue"/>
              </a:rPr>
              <a:t> normalize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feature</a:t>
            </a:r>
            <a:r>
              <a:rPr kumimoji="0" lang="tr-TR" altLang="tr-TR" sz="1000" b="0" i="0" u="none" strike="noStrike" cap="none" normalizeH="0" baseline="0" dirty="0">
                <a:ln>
                  <a:noFill/>
                </a:ln>
                <a:solidFill>
                  <a:srgbClr val="000000"/>
                </a:solidFill>
                <a:effectLst/>
                <a:latin typeface="Helvetica Neue"/>
              </a:rPr>
              <a:t>.</a:t>
            </a: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Housing</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Loan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Contact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communication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type</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Day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day</a:t>
            </a:r>
            <a:r>
              <a:rPr kumimoji="0" lang="tr-TR" altLang="tr-TR" sz="1000" b="0" i="0" u="none" strike="noStrike" cap="none" normalizeH="0" baseline="0" dirty="0">
                <a:ln>
                  <a:noFill/>
                </a:ln>
                <a:solidFill>
                  <a:srgbClr val="000000"/>
                </a:solidFill>
                <a:effectLst/>
                <a:latin typeface="Helvetica Neue"/>
              </a:rPr>
              <a:t> of </a:t>
            </a:r>
            <a:r>
              <a:rPr kumimoji="0" lang="tr-TR" altLang="tr-TR" sz="1000" b="0" i="0" u="none" strike="noStrike" cap="none" normalizeH="0" baseline="0" dirty="0" err="1">
                <a:ln>
                  <a:noFill/>
                </a:ln>
                <a:solidFill>
                  <a:srgbClr val="000000"/>
                </a:solidFill>
                <a:effectLst/>
                <a:latin typeface="Helvetica Neue"/>
              </a:rPr>
              <a:t>the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month</a:t>
            </a:r>
            <a:r>
              <a:rPr kumimoji="0" lang="tr-TR" altLang="tr-TR" sz="1000" b="0" i="0" u="none" strike="noStrike" cap="none" normalizeH="0" baseline="0" dirty="0">
                <a:ln>
                  <a:noFill/>
                </a:ln>
                <a:solidFill>
                  <a:srgbClr val="000000"/>
                </a:solidFill>
                <a:effectLst/>
                <a:latin typeface="Helvetica Neue"/>
              </a:rPr>
              <a:t> of </a:t>
            </a:r>
            <a:r>
              <a:rPr kumimoji="0" lang="tr-TR" altLang="tr-TR" sz="1000" b="0" i="0" u="none" strike="noStrike" cap="none" normalizeH="0" baseline="0" dirty="0" err="1">
                <a:ln>
                  <a:noFill/>
                </a:ln>
                <a:solidFill>
                  <a:srgbClr val="000000"/>
                </a:solidFill>
                <a:effectLst/>
                <a:latin typeface="Helvetica Neue"/>
              </a:rPr>
              <a:t>last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contact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drop</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tihs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column</a:t>
            </a:r>
            <a:r>
              <a:rPr kumimoji="0" lang="tr-TR" altLang="tr-TR" sz="1000" b="0" i="0" u="none" strike="noStrike" cap="none" normalizeH="0" baseline="0" dirty="0">
                <a:ln>
                  <a:noFill/>
                </a:ln>
                <a:solidFill>
                  <a:srgbClr val="000000"/>
                </a:solidFill>
                <a:effectLst/>
                <a:latin typeface="Helvetica Neue"/>
              </a:rPr>
              <a:t>, but </a:t>
            </a:r>
            <a:r>
              <a:rPr kumimoji="0" lang="tr-TR" altLang="tr-TR" sz="1000" b="0" i="0" u="none" strike="noStrike" cap="none" normalizeH="0" baseline="0" dirty="0" err="1">
                <a:ln>
                  <a:noFill/>
                </a:ln>
                <a:solidFill>
                  <a:srgbClr val="000000"/>
                </a:solidFill>
                <a:effectLst/>
                <a:latin typeface="Helvetica Neue"/>
              </a:rPr>
              <a:t>first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should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see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whether</a:t>
            </a:r>
            <a:r>
              <a:rPr kumimoji="0" lang="tr-TR" altLang="tr-TR" sz="1000" b="0" i="0" u="none" strike="noStrike" cap="none" normalizeH="0" baseline="0" dirty="0">
                <a:ln>
                  <a:noFill/>
                </a:ln>
                <a:solidFill>
                  <a:srgbClr val="000000"/>
                </a:solidFill>
                <a:effectLst/>
                <a:latin typeface="Helvetica Neue"/>
              </a:rPr>
              <a:t> is </a:t>
            </a:r>
            <a:r>
              <a:rPr kumimoji="0" lang="tr-TR" altLang="tr-TR" sz="1000" b="0" i="0" u="none" strike="noStrike" cap="none" normalizeH="0" baseline="0" dirty="0" err="1">
                <a:ln>
                  <a:noFill/>
                </a:ln>
                <a:solidFill>
                  <a:srgbClr val="000000"/>
                </a:solidFill>
                <a:effectLst/>
                <a:latin typeface="Helvetica Neue"/>
              </a:rPr>
              <a:t>there</a:t>
            </a:r>
            <a:r>
              <a:rPr kumimoji="0" lang="tr-TR" altLang="tr-TR" sz="1000" b="0" i="0" u="none" strike="noStrike" cap="none" normalizeH="0" baseline="0" dirty="0">
                <a:ln>
                  <a:noFill/>
                </a:ln>
                <a:solidFill>
                  <a:srgbClr val="000000"/>
                </a:solidFill>
                <a:effectLst/>
                <a:latin typeface="Helvetica Neue"/>
              </a:rPr>
              <a:t> a </a:t>
            </a:r>
            <a:r>
              <a:rPr kumimoji="0" lang="tr-TR" altLang="tr-TR" sz="1000" b="0" i="0" u="none" strike="noStrike" cap="none" normalizeH="0" baseline="0" dirty="0" err="1">
                <a:ln>
                  <a:noFill/>
                </a:ln>
                <a:solidFill>
                  <a:srgbClr val="000000"/>
                </a:solidFill>
                <a:effectLst/>
                <a:latin typeface="Helvetica Neue"/>
              </a:rPr>
              <a:t>correlation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between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and</a:t>
            </a:r>
            <a:r>
              <a:rPr kumimoji="0" lang="tr-TR" altLang="tr-TR" sz="1000" b="0" i="0" u="none" strike="noStrike" cap="none" normalizeH="0" baseline="0" dirty="0">
                <a:ln>
                  <a:noFill/>
                </a:ln>
                <a:solidFill>
                  <a:srgbClr val="000000"/>
                </a:solidFill>
                <a:effectLst/>
                <a:latin typeface="Helvetica Neue"/>
              </a:rPr>
              <a:t> y </a:t>
            </a:r>
            <a:r>
              <a:rPr kumimoji="0" lang="tr-TR" altLang="tr-TR" sz="1000" b="0" i="0" u="none" strike="noStrike" cap="none" normalizeH="0" baseline="0" dirty="0" err="1">
                <a:ln>
                  <a:noFill/>
                </a:ln>
                <a:solidFill>
                  <a:srgbClr val="000000"/>
                </a:solidFill>
                <a:effectLst/>
                <a:latin typeface="Helvetica Neue"/>
              </a:rPr>
              <a:t>or</a:t>
            </a:r>
            <a:r>
              <a:rPr kumimoji="0" lang="tr-TR" altLang="tr-TR" sz="1000" b="0" i="0" u="none" strike="noStrike" cap="none" normalizeH="0" baseline="0" dirty="0">
                <a:ln>
                  <a:noFill/>
                </a:ln>
                <a:solidFill>
                  <a:srgbClr val="000000"/>
                </a:solidFill>
                <a:effectLst/>
                <a:latin typeface="Helvetica Neue"/>
              </a:rPr>
              <a:t>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Month</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drop</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column</a:t>
            </a:r>
            <a:r>
              <a:rPr kumimoji="0" lang="tr-TR" altLang="tr-TR" sz="10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Duratin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duration</a:t>
            </a:r>
            <a:r>
              <a:rPr kumimoji="0" lang="tr-TR" altLang="tr-TR" sz="1000" b="0" i="0" u="none" strike="noStrike" cap="none" normalizeH="0" baseline="0" dirty="0">
                <a:ln>
                  <a:noFill/>
                </a:ln>
                <a:solidFill>
                  <a:srgbClr val="000000"/>
                </a:solidFill>
                <a:effectLst/>
                <a:latin typeface="Helvetica Neue"/>
              </a:rPr>
              <a:t> of </a:t>
            </a:r>
            <a:r>
              <a:rPr kumimoji="0" lang="tr-TR" altLang="tr-TR" sz="1000" b="0" i="0" u="none" strike="noStrike" cap="none" normalizeH="0" baseline="0" dirty="0" err="1">
                <a:ln>
                  <a:noFill/>
                </a:ln>
                <a:solidFill>
                  <a:srgbClr val="000000"/>
                </a:solidFill>
                <a:effectLst/>
                <a:latin typeface="Helvetica Neue"/>
              </a:rPr>
              <a:t>the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last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contact</a:t>
            </a:r>
            <a:r>
              <a:rPr kumimoji="0" lang="tr-TR" altLang="tr-TR" sz="1000" b="0" i="0" u="none" strike="noStrike" cap="none" normalizeH="0" baseline="0" dirty="0">
                <a:ln>
                  <a:noFill/>
                </a:ln>
                <a:solidFill>
                  <a:srgbClr val="000000"/>
                </a:solidFill>
                <a:effectLst/>
                <a:latin typeface="Helvetica Neue"/>
              </a:rPr>
              <a:t> in </a:t>
            </a:r>
            <a:r>
              <a:rPr kumimoji="0" lang="tr-TR" altLang="tr-TR" sz="1000" b="0" i="0" u="none" strike="noStrike" cap="none" normalizeH="0" baseline="0" dirty="0" err="1">
                <a:ln>
                  <a:noFill/>
                </a:ln>
                <a:solidFill>
                  <a:srgbClr val="000000"/>
                </a:solidFill>
                <a:effectLst/>
                <a:latin typeface="Helvetica Neue"/>
              </a:rPr>
              <a:t>seconds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want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drop</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column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too</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there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might</a:t>
            </a:r>
            <a:r>
              <a:rPr kumimoji="0" lang="tr-TR" altLang="tr-TR" sz="1000" b="0" i="0" u="none" strike="noStrike" cap="none" normalizeH="0" baseline="0" dirty="0">
                <a:ln>
                  <a:noFill/>
                </a:ln>
                <a:solidFill>
                  <a:srgbClr val="000000"/>
                </a:solidFill>
                <a:effectLst/>
                <a:latin typeface="Helvetica Neue"/>
              </a:rPr>
              <a:t> be a data </a:t>
            </a:r>
            <a:r>
              <a:rPr kumimoji="0" lang="tr-TR" altLang="tr-TR" sz="1000" b="0" i="0" u="none" strike="noStrike" cap="none" normalizeH="0" baseline="0" dirty="0" err="1">
                <a:ln>
                  <a:noFill/>
                </a:ln>
                <a:solidFill>
                  <a:srgbClr val="000000"/>
                </a:solidFill>
                <a:effectLst/>
                <a:latin typeface="Helvetica Neue"/>
              </a:rPr>
              <a:t>leakage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which</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makes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our</a:t>
            </a:r>
            <a:r>
              <a:rPr kumimoji="0" lang="tr-TR" altLang="tr-TR" sz="1000" b="0" i="0" u="none" strike="noStrike" cap="none" normalizeH="0" baseline="0" dirty="0">
                <a:ln>
                  <a:noFill/>
                </a:ln>
                <a:solidFill>
                  <a:srgbClr val="000000"/>
                </a:solidFill>
                <a:effectLst/>
                <a:latin typeface="Helvetica Neue"/>
              </a:rPr>
              <a:t> model </a:t>
            </a:r>
            <a:r>
              <a:rPr kumimoji="0" lang="tr-TR" altLang="tr-TR" sz="1000" b="0" i="0" u="none" strike="noStrike" cap="none" normalizeH="0" baseline="0" dirty="0" err="1">
                <a:ln>
                  <a:noFill/>
                </a:ln>
                <a:solidFill>
                  <a:srgbClr val="000000"/>
                </a:solidFill>
                <a:effectLst/>
                <a:latin typeface="Helvetica Neue"/>
              </a:rPr>
              <a:t>working</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exceptionally</a:t>
            </a:r>
            <a:r>
              <a:rPr kumimoji="0" lang="tr-TR" altLang="tr-TR" sz="1000" b="0" i="0" u="none" strike="noStrike" cap="none" normalizeH="0" baseline="0" dirty="0">
                <a:ln>
                  <a:noFill/>
                </a:ln>
                <a:solidFill>
                  <a:srgbClr val="000000"/>
                </a:solidFill>
                <a:effectLst/>
                <a:latin typeface="Helvetica Neue"/>
              </a:rPr>
              <a:t>. </a:t>
            </a:r>
            <a:endParaRPr kumimoji="0" lang="tr-TR" altLang="tr-TR" sz="1000" b="0" i="0" u="sng" strike="noStrike" cap="none" normalizeH="0" baseline="0" dirty="0">
              <a:ln>
                <a:noFill/>
              </a:ln>
              <a:solidFill>
                <a:srgbClr val="337AB7"/>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Campaign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endParaRPr kumimoji="0" lang="tr-TR" altLang="tr-TR" sz="1000" b="0" i="0" u="none" strike="noStrike" cap="none" normalizeH="0" baseline="0" dirty="0">
              <a:ln>
                <a:noFill/>
              </a:ln>
              <a:solidFill>
                <a:srgbClr val="000000"/>
              </a:solidFill>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Pdays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days</a:t>
            </a:r>
            <a:r>
              <a:rPr kumimoji="0" lang="tr-TR" altLang="tr-TR" sz="1000" b="0" i="0" u="none" strike="noStrike" cap="none" normalizeH="0" baseline="0" dirty="0">
                <a:ln>
                  <a:noFill/>
                </a:ln>
                <a:solidFill>
                  <a:srgbClr val="000000"/>
                </a:solidFill>
                <a:effectLst/>
                <a:latin typeface="Helvetica Neue"/>
              </a:rPr>
              <a:t> since </a:t>
            </a:r>
            <a:r>
              <a:rPr kumimoji="0" lang="tr-TR" altLang="tr-TR" sz="1000" b="0" i="0" u="none" strike="noStrike" cap="none" normalizeH="0" baseline="0" dirty="0" err="1">
                <a:ln>
                  <a:noFill/>
                </a:ln>
                <a:solidFill>
                  <a:srgbClr val="000000"/>
                </a:solidFill>
                <a:effectLst/>
                <a:latin typeface="Helvetica Neue"/>
              </a:rPr>
              <a:t>the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client</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was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las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contacted</a:t>
            </a:r>
            <a:r>
              <a:rPr kumimoji="0" lang="tr-TR" altLang="tr-TR" sz="1000" b="0" i="0" u="none" strike="noStrike" cap="none" normalizeH="0" baseline="0" dirty="0">
                <a:ln>
                  <a:noFill/>
                </a:ln>
                <a:solidFill>
                  <a:srgbClr val="000000"/>
                </a:solidFill>
                <a:effectLst/>
                <a:latin typeface="Helvetica Neue"/>
              </a:rPr>
              <a:t> (1 </a:t>
            </a:r>
            <a:r>
              <a:rPr kumimoji="0" lang="tr-TR" altLang="tr-TR" sz="1000" b="0" i="0" u="none" strike="noStrike" cap="none" normalizeH="0" baseline="0" dirty="0" err="1">
                <a:ln>
                  <a:noFill/>
                </a:ln>
                <a:solidFill>
                  <a:srgbClr val="000000"/>
                </a:solidFill>
                <a:effectLst/>
                <a:latin typeface="Helvetica Neue"/>
              </a:rPr>
              <a:t>means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never</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contacted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before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need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create</a:t>
            </a:r>
            <a:r>
              <a:rPr kumimoji="0" lang="tr-TR" altLang="tr-TR" sz="1000" b="0" i="0" u="none" strike="noStrike" cap="none" normalizeH="0" baseline="0" dirty="0">
                <a:ln>
                  <a:noFill/>
                </a:ln>
                <a:solidFill>
                  <a:srgbClr val="000000"/>
                </a:solidFill>
                <a:effectLst/>
                <a:latin typeface="Helvetica Neue"/>
              </a:rPr>
              <a:t> a </a:t>
            </a:r>
            <a:r>
              <a:rPr kumimoji="0" lang="tr-TR" altLang="tr-TR" sz="1000" b="0" i="0" u="none" strike="noStrike" cap="none" normalizeH="0" baseline="0" dirty="0" err="1">
                <a:ln>
                  <a:noFill/>
                </a:ln>
                <a:solidFill>
                  <a:srgbClr val="000000"/>
                </a:solidFill>
                <a:effectLst/>
                <a:latin typeface="Helvetica Neue"/>
              </a:rPr>
              <a:t>feature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called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isContacted</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to</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make</a:t>
            </a:r>
            <a:r>
              <a:rPr kumimoji="0" lang="tr-TR" altLang="tr-TR" sz="1000" b="0" i="0" u="none" strike="noStrike" cap="none" normalizeH="0" baseline="0" dirty="0">
                <a:ln>
                  <a:noFill/>
                </a:ln>
                <a:solidFill>
                  <a:srgbClr val="000000"/>
                </a:solidFill>
                <a:effectLst/>
                <a:latin typeface="Helvetica Neue"/>
              </a:rPr>
              <a:t>#### 1 </a:t>
            </a:r>
            <a:r>
              <a:rPr kumimoji="0" lang="tr-TR" altLang="tr-TR" sz="1000" b="0" i="0" u="none" strike="noStrike" cap="none" normalizeH="0" baseline="0" dirty="0" err="1">
                <a:ln>
                  <a:noFill/>
                </a:ln>
                <a:solidFill>
                  <a:srgbClr val="000000"/>
                </a:solidFill>
                <a:effectLst/>
                <a:latin typeface="Helvetica Neue"/>
              </a:rPr>
              <a:t>values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more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meaningful</a:t>
            </a:r>
            <a:r>
              <a:rPr kumimoji="0" lang="tr-TR" altLang="tr-TR" sz="10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000" b="0" i="0" u="none" strike="noStrike" cap="none" normalizeH="0" baseline="0" dirty="0" err="1">
                <a:ln>
                  <a:noFill/>
                </a:ln>
                <a:solidFill>
                  <a:srgbClr val="000000"/>
                </a:solidFill>
                <a:effectLst/>
                <a:latin typeface="Helvetica Neue"/>
              </a:rPr>
              <a:t>Previous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Numeric</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number</a:t>
            </a:r>
            <a:r>
              <a:rPr kumimoji="0" lang="tr-TR" altLang="tr-TR" sz="1000" b="0" i="0" u="none" strike="noStrike" cap="none" normalizeH="0" baseline="0" dirty="0">
                <a:ln>
                  <a:noFill/>
                </a:ln>
                <a:solidFill>
                  <a:srgbClr val="000000"/>
                </a:solidFill>
                <a:effectLst/>
                <a:latin typeface="Helvetica Neue"/>
              </a:rPr>
              <a:t> of </a:t>
            </a:r>
            <a:r>
              <a:rPr kumimoji="0" lang="tr-TR" altLang="tr-TR" sz="1000" b="0" i="0" u="none" strike="noStrike" cap="none" normalizeH="0" baseline="0" dirty="0" err="1">
                <a:ln>
                  <a:noFill/>
                </a:ln>
                <a:solidFill>
                  <a:srgbClr val="000000"/>
                </a:solidFill>
                <a:effectLst/>
                <a:latin typeface="Helvetica Neue"/>
              </a:rPr>
              <a:t>previous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contacts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before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campaign</a:t>
            </a:r>
            <a:r>
              <a:rPr kumimoji="0" lang="tr-TR" altLang="tr-TR" sz="1000" b="0" i="0" u="none" strike="noStrike" cap="none" normalizeH="0" baseline="0" dirty="0">
                <a:ln>
                  <a:noFill/>
                </a:ln>
                <a:solidFill>
                  <a:srgbClr val="000000"/>
                </a:solidFill>
                <a:effectLst/>
                <a:latin typeface="Helvetica Neue"/>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000" b="0" i="0" u="none" strike="noStrike" cap="none" normalizeH="0" baseline="0" dirty="0">
              <a:ln>
                <a:noFill/>
              </a:ln>
              <a:solidFill>
                <a:schemeClr val="tx1"/>
              </a:solidFill>
              <a:effectLst/>
            </a:endParaRPr>
          </a:p>
          <a:p>
            <a:pPr marL="0" indent="0">
              <a:lnSpc>
                <a:spcPct val="100000"/>
              </a:lnSpc>
              <a:buNone/>
            </a:pPr>
            <a:r>
              <a:rPr kumimoji="0" lang="tr-TR" altLang="tr-TR" sz="1000" b="0" i="0" u="none" strike="noStrike" cap="none" normalizeH="0" baseline="0" dirty="0" err="1">
                <a:ln>
                  <a:noFill/>
                </a:ln>
                <a:solidFill>
                  <a:srgbClr val="000000"/>
                </a:solidFill>
                <a:effectLst/>
                <a:latin typeface="Helvetica Neue"/>
              </a:rPr>
              <a:t>Poutcome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Categorical</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outcome</a:t>
            </a:r>
            <a:r>
              <a:rPr kumimoji="0" lang="tr-TR" altLang="tr-TR" sz="1000" b="0" i="0" u="none" strike="noStrike" cap="none" normalizeH="0" baseline="0" dirty="0">
                <a:ln>
                  <a:noFill/>
                </a:ln>
                <a:solidFill>
                  <a:srgbClr val="000000"/>
                </a:solidFill>
                <a:effectLst/>
                <a:latin typeface="Helvetica Neue"/>
              </a:rPr>
              <a:t> of </a:t>
            </a:r>
            <a:r>
              <a:rPr kumimoji="0" lang="tr-TR" altLang="tr-TR" sz="1000" b="0" i="0" u="none" strike="noStrike" cap="none" normalizeH="0" baseline="0" dirty="0" err="1">
                <a:ln>
                  <a:noFill/>
                </a:ln>
                <a:solidFill>
                  <a:srgbClr val="000000"/>
                </a:solidFill>
                <a:effectLst/>
                <a:latin typeface="Helvetica Neue"/>
              </a:rPr>
              <a:t>the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previous</a:t>
            </a:r>
            <a:r>
              <a:rPr kumimoji="0" lang="tr-TR" altLang="tr-TR" sz="1000" b="0" i="0" u="none" strike="noStrike" cap="none" normalizeH="0" baseline="0" dirty="0">
                <a:ln>
                  <a:noFill/>
                </a:ln>
                <a:solidFill>
                  <a:srgbClr val="000000"/>
                </a:solidFill>
                <a:effectLst/>
                <a:latin typeface="Helvetica Neue"/>
              </a:rPr>
              <a:t> marketing </a:t>
            </a:r>
            <a:r>
              <a:rPr kumimoji="0" lang="tr-TR" altLang="tr-TR" sz="1000" b="0" i="0" u="none" strike="noStrike" cap="none" normalizeH="0" baseline="0" dirty="0" err="1">
                <a:ln>
                  <a:noFill/>
                </a:ln>
                <a:solidFill>
                  <a:srgbClr val="000000"/>
                </a:solidFill>
                <a:effectLst/>
                <a:latin typeface="Helvetica Neue"/>
              </a:rPr>
              <a:t>campaign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This</a:t>
            </a:r>
            <a:r>
              <a:rPr kumimoji="0" lang="tr-TR" altLang="tr-TR" sz="1000" b="0" i="0" u="none" strike="noStrike" cap="none" normalizeH="0" baseline="0" dirty="0">
                <a:ln>
                  <a:noFill/>
                </a:ln>
                <a:solidFill>
                  <a:srgbClr val="000000"/>
                </a:solidFill>
                <a:effectLst/>
                <a:latin typeface="Helvetica Neue"/>
              </a:rPr>
              <a:t> can be </a:t>
            </a:r>
            <a:r>
              <a:rPr kumimoji="0" lang="tr-TR" altLang="tr-TR" sz="1000" b="0" i="0" u="none" strike="noStrike" cap="none" normalizeH="0" baseline="0" dirty="0" err="1">
                <a:ln>
                  <a:noFill/>
                </a:ln>
                <a:solidFill>
                  <a:srgbClr val="000000"/>
                </a:solidFill>
                <a:effectLst/>
                <a:latin typeface="Helvetica Neue"/>
              </a:rPr>
              <a:t>unknown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failure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success</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may</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replace</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unknown</a:t>
            </a:r>
            <a:r>
              <a:rPr kumimoji="0" lang="tr-TR" altLang="tr-TR" sz="1000" b="0" i="0" u="none" strike="noStrike" cap="none" normalizeH="0" baseline="0" dirty="0">
                <a:ln>
                  <a:noFill/>
                </a:ln>
                <a:solidFill>
                  <a:srgbClr val="000000"/>
                </a:solidFill>
                <a:effectLst/>
                <a:latin typeface="Helvetica Neue"/>
              </a:rPr>
              <a:t> </a:t>
            </a:r>
            <a:r>
              <a:rPr kumimoji="0" lang="tr-TR" altLang="tr-TR" sz="1000" b="0" i="0" u="none" strike="noStrike" cap="none" normalizeH="0" baseline="0" dirty="0" err="1">
                <a:ln>
                  <a:noFill/>
                </a:ln>
                <a:solidFill>
                  <a:srgbClr val="000000"/>
                </a:solidFill>
                <a:effectLst/>
                <a:latin typeface="Helvetica Neue"/>
              </a:rPr>
              <a:t>with</a:t>
            </a:r>
            <a:r>
              <a:rPr kumimoji="0" lang="tr-TR" altLang="tr-TR" sz="10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NaN</a:t>
            </a:r>
            <a:r>
              <a:rPr kumimoji="0" lang="tr-TR" altLang="tr-TR" sz="1200" b="0" i="0" u="none" strike="noStrike" cap="none" normalizeH="0" baseline="0" dirty="0">
                <a:ln>
                  <a:noFill/>
                </a:ln>
                <a:solidFill>
                  <a:srgbClr val="000000"/>
                </a:solidFill>
                <a:effectLst/>
                <a:latin typeface="Helvetica Neue"/>
              </a:rPr>
              <a:t> an </a:t>
            </a:r>
            <a:r>
              <a:rPr kumimoji="0" lang="tr-TR" altLang="tr-TR" sz="1200" b="0" i="0" u="none" strike="noStrike" cap="none" normalizeH="0" baseline="0" dirty="0" err="1">
                <a:ln>
                  <a:noFill/>
                </a:ln>
                <a:solidFill>
                  <a:srgbClr val="000000"/>
                </a:solidFill>
                <a:effectLst/>
                <a:latin typeface="Helvetica Neue"/>
              </a:rPr>
              <a:t>then</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fill</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this</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blanks</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with</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the</a:t>
            </a:r>
            <a:r>
              <a:rPr kumimoji="0" lang="tr-TR" altLang="tr-TR" sz="1200" b="0" i="0" u="none" strike="noStrike" cap="none" normalizeH="0" baseline="0" dirty="0">
                <a:ln>
                  <a:noFill/>
                </a:ln>
                <a:solidFill>
                  <a:srgbClr val="000000"/>
                </a:solidFill>
                <a:effectLst/>
                <a:latin typeface="Helvetica Neue"/>
              </a:rPr>
              <a:t> </a:t>
            </a:r>
            <a:r>
              <a:rPr kumimoji="0" lang="tr-TR" altLang="tr-TR" sz="1200" b="0" i="0" u="none" strike="noStrike" cap="none" normalizeH="0" baseline="0" dirty="0" err="1">
                <a:ln>
                  <a:noFill/>
                </a:ln>
                <a:solidFill>
                  <a:srgbClr val="000000"/>
                </a:solidFill>
                <a:effectLst/>
                <a:latin typeface="Helvetica Neue"/>
              </a:rPr>
              <a:t>mode</a:t>
            </a:r>
            <a:r>
              <a:rPr kumimoji="0" lang="tr-TR" altLang="tr-TR" sz="1200" b="0" i="0" u="none" strike="noStrike" cap="none" normalizeH="0" baseline="0" dirty="0">
                <a:ln>
                  <a:noFill/>
                </a:ln>
                <a:solidFill>
                  <a:srgbClr val="000000"/>
                </a:solidFill>
                <a:effectLst/>
                <a:latin typeface="Helvetica Neue"/>
              </a:rPr>
              <a:t>.</a:t>
            </a:r>
          </a:p>
          <a:p>
            <a:pPr marL="0" indent="0">
              <a:lnSpc>
                <a:spcPct val="100000"/>
              </a:lnSpc>
              <a:buNone/>
            </a:pPr>
            <a:endParaRPr kumimoji="0" lang="tr-TR" altLang="tr-TR" sz="1200" b="0" i="0" u="none" strike="noStrike" cap="none" normalizeH="0" baseline="0" dirty="0">
              <a:ln>
                <a:noFill/>
              </a:ln>
              <a:solidFill>
                <a:srgbClr val="000000"/>
              </a:solidFill>
              <a:effectLst/>
              <a:latin typeface="Helvetica Neue"/>
            </a:endParaRPr>
          </a:p>
          <a:p>
            <a:pPr marL="0" indent="0">
              <a:lnSpc>
                <a:spcPct val="100000"/>
              </a:lnSpc>
              <a:buNone/>
            </a:pPr>
            <a:r>
              <a:rPr lang="tr-TR" altLang="tr-TR" sz="1050" dirty="0">
                <a:solidFill>
                  <a:srgbClr val="000000"/>
                </a:solidFill>
                <a:latin typeface="Helvetica Neue"/>
              </a:rPr>
              <a:t> y: </a:t>
            </a:r>
            <a:r>
              <a:rPr lang="tr-TR" altLang="tr-TR" sz="1050" dirty="0" err="1">
                <a:solidFill>
                  <a:srgbClr val="000000"/>
                </a:solidFill>
                <a:latin typeface="Helvetica Neue"/>
              </a:rPr>
              <a:t>Categorical</a:t>
            </a:r>
            <a:r>
              <a:rPr lang="tr-TR" altLang="tr-TR" sz="1050" dirty="0">
                <a:solidFill>
                  <a:srgbClr val="000000"/>
                </a:solidFill>
                <a:latin typeface="Helvetica Neue"/>
              </a:rPr>
              <a:t>, has </a:t>
            </a:r>
            <a:r>
              <a:rPr lang="tr-TR" altLang="tr-TR" sz="1050" dirty="0" err="1">
                <a:solidFill>
                  <a:srgbClr val="000000"/>
                </a:solidFill>
                <a:latin typeface="Helvetica Neue"/>
              </a:rPr>
              <a:t>the</a:t>
            </a:r>
            <a:r>
              <a:rPr lang="tr-TR" altLang="tr-TR" sz="1050" dirty="0">
                <a:solidFill>
                  <a:srgbClr val="000000"/>
                </a:solidFill>
                <a:latin typeface="Helvetica Neue"/>
              </a:rPr>
              <a:t> </a:t>
            </a:r>
            <a:r>
              <a:rPr lang="tr-TR" altLang="tr-TR" sz="1050" dirty="0" err="1">
                <a:solidFill>
                  <a:srgbClr val="000000"/>
                </a:solidFill>
                <a:latin typeface="Helvetica Neue"/>
              </a:rPr>
              <a:t>client</a:t>
            </a:r>
            <a:r>
              <a:rPr lang="tr-TR" altLang="tr-TR" sz="1050" dirty="0">
                <a:solidFill>
                  <a:srgbClr val="000000"/>
                </a:solidFill>
                <a:latin typeface="Helvetica Neue"/>
              </a:rPr>
              <a:t> </a:t>
            </a:r>
            <a:r>
              <a:rPr lang="tr-TR" altLang="tr-TR" sz="1050" dirty="0" err="1">
                <a:solidFill>
                  <a:srgbClr val="000000"/>
                </a:solidFill>
                <a:latin typeface="Helvetica Neue"/>
              </a:rPr>
              <a:t>subscribed</a:t>
            </a:r>
            <a:r>
              <a:rPr lang="tr-TR" altLang="tr-TR" sz="1050" dirty="0">
                <a:solidFill>
                  <a:srgbClr val="000000"/>
                </a:solidFill>
                <a:latin typeface="Helvetica Neue"/>
              </a:rPr>
              <a:t> </a:t>
            </a:r>
            <a:r>
              <a:rPr lang="tr-TR" altLang="tr-TR" sz="1050" dirty="0" err="1">
                <a:solidFill>
                  <a:srgbClr val="000000"/>
                </a:solidFill>
                <a:latin typeface="Helvetica Neue"/>
              </a:rPr>
              <a:t>to</a:t>
            </a:r>
            <a:r>
              <a:rPr lang="tr-TR" altLang="tr-TR" sz="1050" dirty="0">
                <a:solidFill>
                  <a:srgbClr val="000000"/>
                </a:solidFill>
                <a:latin typeface="Helvetica Neue"/>
              </a:rPr>
              <a:t> a </a:t>
            </a:r>
            <a:r>
              <a:rPr lang="tr-TR" altLang="tr-TR" sz="1050" dirty="0" err="1">
                <a:solidFill>
                  <a:srgbClr val="000000"/>
                </a:solidFill>
                <a:latin typeface="Helvetica Neue"/>
              </a:rPr>
              <a:t>term</a:t>
            </a:r>
            <a:r>
              <a:rPr lang="tr-TR" altLang="tr-TR" sz="1050" dirty="0">
                <a:solidFill>
                  <a:srgbClr val="000000"/>
                </a:solidFill>
                <a:latin typeface="Helvetica Neue"/>
              </a:rPr>
              <a:t> deposit? </a:t>
            </a:r>
            <a:r>
              <a:rPr lang="tr-TR" altLang="tr-TR" sz="1050" dirty="0" err="1">
                <a:solidFill>
                  <a:srgbClr val="000000"/>
                </a:solidFill>
                <a:latin typeface="Helvetica Neue"/>
              </a:rPr>
              <a:t>The</a:t>
            </a:r>
            <a:r>
              <a:rPr lang="tr-TR" altLang="tr-TR" sz="1050" dirty="0">
                <a:solidFill>
                  <a:srgbClr val="000000"/>
                </a:solidFill>
                <a:latin typeface="Helvetica Neue"/>
              </a:rPr>
              <a:t> </a:t>
            </a:r>
            <a:r>
              <a:rPr lang="tr-TR" altLang="tr-TR" sz="1050" dirty="0" err="1">
                <a:solidFill>
                  <a:srgbClr val="000000"/>
                </a:solidFill>
                <a:latin typeface="Helvetica Neue"/>
              </a:rPr>
              <a:t>feature</a:t>
            </a:r>
            <a:r>
              <a:rPr lang="tr-TR" altLang="tr-TR" sz="1050" dirty="0">
                <a:solidFill>
                  <a:srgbClr val="000000"/>
                </a:solidFill>
                <a:latin typeface="Helvetica Neue"/>
              </a:rPr>
              <a:t> </a:t>
            </a:r>
            <a:r>
              <a:rPr lang="tr-TR" altLang="tr-TR" sz="1050" dirty="0" err="1">
                <a:solidFill>
                  <a:srgbClr val="000000"/>
                </a:solidFill>
                <a:latin typeface="Helvetica Neue"/>
              </a:rPr>
              <a:t>we're</a:t>
            </a:r>
            <a:r>
              <a:rPr lang="tr-TR" altLang="tr-TR" sz="1050" dirty="0">
                <a:solidFill>
                  <a:srgbClr val="000000"/>
                </a:solidFill>
                <a:latin typeface="Helvetica Neue"/>
              </a:rPr>
              <a:t> </a:t>
            </a:r>
            <a:r>
              <a:rPr lang="tr-TR" altLang="tr-TR" sz="1050" dirty="0" err="1">
                <a:solidFill>
                  <a:srgbClr val="000000"/>
                </a:solidFill>
                <a:latin typeface="Helvetica Neue"/>
              </a:rPr>
              <a:t>trying</a:t>
            </a:r>
            <a:r>
              <a:rPr lang="tr-TR" altLang="tr-TR" sz="1050" dirty="0">
                <a:solidFill>
                  <a:srgbClr val="000000"/>
                </a:solidFill>
                <a:latin typeface="Helvetica Neue"/>
              </a:rPr>
              <a:t> </a:t>
            </a:r>
            <a:r>
              <a:rPr lang="tr-TR" altLang="tr-TR" sz="1050" dirty="0" err="1">
                <a:solidFill>
                  <a:srgbClr val="000000"/>
                </a:solidFill>
                <a:latin typeface="Helvetica Neue"/>
              </a:rPr>
              <a:t>to</a:t>
            </a:r>
            <a:r>
              <a:rPr lang="tr-TR" altLang="tr-TR" sz="1050" dirty="0">
                <a:solidFill>
                  <a:srgbClr val="000000"/>
                </a:solidFill>
                <a:latin typeface="Helvetica Neue"/>
              </a:rPr>
              <a:t> </a:t>
            </a:r>
            <a:r>
              <a:rPr lang="tr-TR" altLang="tr-TR" sz="1050" dirty="0" err="1">
                <a:solidFill>
                  <a:srgbClr val="000000"/>
                </a:solidFill>
                <a:latin typeface="Helvetica Neue"/>
              </a:rPr>
              <a:t>predict</a:t>
            </a:r>
            <a:r>
              <a:rPr lang="tr-TR" altLang="tr-TR" sz="1050" dirty="0">
                <a:solidFill>
                  <a:srgbClr val="000000"/>
                </a:solidFill>
                <a:latin typeface="Helvetica Neue"/>
              </a:rPr>
              <a:t>.</a:t>
            </a:r>
            <a:endParaRPr lang="tr-TR" altLang="tr-TR" sz="105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04116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88BEF4-60B9-EFB2-4C49-EEF9655A789D}"/>
              </a:ext>
            </a:extLst>
          </p:cNvPr>
          <p:cNvSpPr>
            <a:spLocks noGrp="1"/>
          </p:cNvSpPr>
          <p:nvPr>
            <p:ph type="title"/>
          </p:nvPr>
        </p:nvSpPr>
        <p:spPr>
          <a:xfrm>
            <a:off x="1371989" y="79663"/>
            <a:ext cx="9601200" cy="1485900"/>
          </a:xfrm>
        </p:spPr>
        <p:txBody>
          <a:bodyPr>
            <a:normAutofit fontScale="90000"/>
          </a:bodyPr>
          <a:lstStyle/>
          <a:p>
            <a:r>
              <a:rPr lang="en-US" b="1" i="0" dirty="0">
                <a:solidFill>
                  <a:srgbClr val="000000"/>
                </a:solidFill>
                <a:effectLst/>
                <a:latin typeface="Helvetica Neue"/>
              </a:rPr>
              <a:t>There are no missing values in our data. If there were missing values, we would use</a:t>
            </a:r>
            <a:br>
              <a:rPr lang="en-US" b="1" i="0" dirty="0">
                <a:solidFill>
                  <a:srgbClr val="000000"/>
                </a:solidFill>
                <a:effectLst/>
                <a:latin typeface="Helvetica Neue"/>
              </a:rPr>
            </a:br>
            <a:endParaRPr lang="tr-TR" dirty="0"/>
          </a:p>
        </p:txBody>
      </p:sp>
      <p:pic>
        <p:nvPicPr>
          <p:cNvPr id="6" name="İçerik Yer Tutucusu 5" descr="metin, diyagram, öykü gelişim çizgisi; kumpas; grafiğini çıkarma, çizgi içeren bir resim">
            <a:extLst>
              <a:ext uri="{FF2B5EF4-FFF2-40B4-BE49-F238E27FC236}">
                <a16:creationId xmlns:a16="http://schemas.microsoft.com/office/drawing/2014/main" id="{38A2EB5A-D9A5-39FE-F177-AE282087E1F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7104" y="1881650"/>
            <a:ext cx="10664286" cy="3874287"/>
          </a:xfrm>
        </p:spPr>
      </p:pic>
      <p:pic>
        <p:nvPicPr>
          <p:cNvPr id="8" name="İçerik Yer Tutucusu 7">
            <a:extLst>
              <a:ext uri="{FF2B5EF4-FFF2-40B4-BE49-F238E27FC236}">
                <a16:creationId xmlns:a16="http://schemas.microsoft.com/office/drawing/2014/main" id="{ED9A008F-17DA-1A0A-D488-E10F19ECB8D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47104" y="5755937"/>
            <a:ext cx="10664286" cy="770987"/>
          </a:xfrm>
        </p:spPr>
      </p:pic>
    </p:spTree>
    <p:extLst>
      <p:ext uri="{BB962C8B-B14F-4D97-AF65-F5344CB8AC3E}">
        <p14:creationId xmlns:p14="http://schemas.microsoft.com/office/powerpoint/2010/main" val="185295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etin Yer Tutucusu 9">
            <a:extLst>
              <a:ext uri="{FF2B5EF4-FFF2-40B4-BE49-F238E27FC236}">
                <a16:creationId xmlns:a16="http://schemas.microsoft.com/office/drawing/2014/main" id="{8437E8CB-36FC-4F39-1D7F-3AB4F719A4D8}"/>
              </a:ext>
            </a:extLst>
          </p:cNvPr>
          <p:cNvSpPr>
            <a:spLocks noGrp="1"/>
          </p:cNvSpPr>
          <p:nvPr>
            <p:ph type="body" idx="1"/>
          </p:nvPr>
        </p:nvSpPr>
        <p:spPr>
          <a:xfrm>
            <a:off x="898829" y="1141268"/>
            <a:ext cx="4003625" cy="3098222"/>
          </a:xfrm>
        </p:spPr>
        <p:txBody>
          <a:bodyPr/>
          <a:lstStyle/>
          <a:p>
            <a:pPr algn="ctr"/>
            <a:r>
              <a:rPr lang="en-US" b="1" i="0" dirty="0">
                <a:solidFill>
                  <a:srgbClr val="000000"/>
                </a:solidFill>
                <a:effectLst/>
                <a:latin typeface="Helvetica Neue"/>
              </a:rPr>
              <a:t>As we said earlier, there is</a:t>
            </a:r>
            <a:r>
              <a:rPr lang="tr-TR" b="1" i="0" dirty="0">
                <a:solidFill>
                  <a:srgbClr val="000000"/>
                </a:solidFill>
                <a:effectLst/>
                <a:latin typeface="Helvetica Neue"/>
              </a:rPr>
              <a:t> a </a:t>
            </a:r>
            <a:r>
              <a:rPr lang="en-US" b="1" i="0" dirty="0">
                <a:solidFill>
                  <a:srgbClr val="000000"/>
                </a:solidFill>
                <a:effectLst/>
                <a:latin typeface="Helvetica Neue"/>
              </a:rPr>
              <a:t> exceptionally high correlation between duration and y. Possibly it is a data leakage, which we should avoid.</a:t>
            </a:r>
          </a:p>
        </p:txBody>
      </p:sp>
      <p:pic>
        <p:nvPicPr>
          <p:cNvPr id="6" name="İçerik Yer Tutucusu 5" descr="metin, ekran görüntüsü, kare, dikdörtgen içeren bir resim&#10;&#10;Yapay zeka tarafından oluşturulan içerik yanlış olabilir.">
            <a:extLst>
              <a:ext uri="{FF2B5EF4-FFF2-40B4-BE49-F238E27FC236}">
                <a16:creationId xmlns:a16="http://schemas.microsoft.com/office/drawing/2014/main" id="{51FDEA87-6E27-EFC1-800D-0A65160182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902454" y="538595"/>
            <a:ext cx="7289546" cy="5986895"/>
          </a:xfrm>
        </p:spPr>
      </p:pic>
      <p:pic>
        <p:nvPicPr>
          <p:cNvPr id="8" name="İçerik Yer Tutucusu 7" descr="metin, yazı tipi, ekran görüntüsü içeren bir resim&#10;&#10;Yapay zeka tarafından oluşturulan içerik yanlış olabilir.">
            <a:extLst>
              <a:ext uri="{FF2B5EF4-FFF2-40B4-BE49-F238E27FC236}">
                <a16:creationId xmlns:a16="http://schemas.microsoft.com/office/drawing/2014/main" id="{06EAC4A6-0BF1-4A64-021F-4FB4021CA537}"/>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rcRect r="54813"/>
          <a:stretch/>
        </p:blipFill>
        <p:spPr>
          <a:xfrm>
            <a:off x="898829" y="4821382"/>
            <a:ext cx="4003625" cy="1704108"/>
          </a:xfrm>
        </p:spPr>
      </p:pic>
    </p:spTree>
    <p:extLst>
      <p:ext uri="{BB962C8B-B14F-4D97-AF65-F5344CB8AC3E}">
        <p14:creationId xmlns:p14="http://schemas.microsoft.com/office/powerpoint/2010/main" val="336971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5559B68B-05B2-48B7-16E5-4F19C37D601C}"/>
              </a:ext>
            </a:extLst>
          </p:cNvPr>
          <p:cNvSpPr>
            <a:spLocks noGrp="1"/>
          </p:cNvSpPr>
          <p:nvPr>
            <p:ph type="body" idx="1"/>
          </p:nvPr>
        </p:nvSpPr>
        <p:spPr>
          <a:xfrm>
            <a:off x="8570445" y="1235337"/>
            <a:ext cx="3472619" cy="2193663"/>
          </a:xfrm>
        </p:spPr>
        <p:txBody>
          <a:bodyPr/>
          <a:lstStyle/>
          <a:p>
            <a:pPr algn="ctr">
              <a:lnSpc>
                <a:spcPct val="100000"/>
              </a:lnSpc>
            </a:pPr>
            <a:r>
              <a:rPr lang="en-US" sz="1600" i="0" dirty="0">
                <a:solidFill>
                  <a:srgbClr val="000000"/>
                </a:solidFill>
                <a:effectLst/>
                <a:latin typeface="Helvetica Neue"/>
              </a:rPr>
              <a:t>In age and campaign columns, the medians are almost in the middle. There are outliers in these columns, but comparing to balance column, they are less than balance column.</a:t>
            </a:r>
          </a:p>
          <a:p>
            <a:pPr algn="ctr">
              <a:lnSpc>
                <a:spcPct val="200000"/>
              </a:lnSpc>
            </a:pPr>
            <a:endParaRPr lang="tr-TR" sz="1400" dirty="0"/>
          </a:p>
        </p:txBody>
      </p:sp>
      <p:pic>
        <p:nvPicPr>
          <p:cNvPr id="8" name="İçerik Yer Tutucusu 7" descr="dikdörtgen, diyagram, ekran görüntüsü, çizgi içeren bir resim&#10;&#10;Yapay zeka tarafından oluşturulan içerik yanlış olabilir.">
            <a:extLst>
              <a:ext uri="{FF2B5EF4-FFF2-40B4-BE49-F238E27FC236}">
                <a16:creationId xmlns:a16="http://schemas.microsoft.com/office/drawing/2014/main" id="{C7C08FD0-D874-CFB5-1113-820C69A0E90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41136" y="1235337"/>
            <a:ext cx="7529309" cy="2653933"/>
          </a:xfrm>
        </p:spPr>
      </p:pic>
      <p:sp>
        <p:nvSpPr>
          <p:cNvPr id="5" name="Metin Yer Tutucusu 4">
            <a:extLst>
              <a:ext uri="{FF2B5EF4-FFF2-40B4-BE49-F238E27FC236}">
                <a16:creationId xmlns:a16="http://schemas.microsoft.com/office/drawing/2014/main" id="{1B460CDE-2D4A-85A5-5966-097053C9F3F7}"/>
              </a:ext>
            </a:extLst>
          </p:cNvPr>
          <p:cNvSpPr>
            <a:spLocks noGrp="1"/>
          </p:cNvSpPr>
          <p:nvPr>
            <p:ph type="body" sz="quarter" idx="3"/>
          </p:nvPr>
        </p:nvSpPr>
        <p:spPr>
          <a:xfrm>
            <a:off x="1412937" y="3889270"/>
            <a:ext cx="4446442" cy="1904844"/>
          </a:xfrm>
        </p:spPr>
        <p:txBody>
          <a:bodyPr/>
          <a:lstStyle/>
          <a:p>
            <a:r>
              <a:rPr lang="en-US" sz="1800" i="0" dirty="0">
                <a:solidFill>
                  <a:srgbClr val="000000"/>
                </a:solidFill>
                <a:effectLst/>
                <a:latin typeface="Helvetica Neue"/>
              </a:rPr>
              <a:t>Balance and duration columns have short whiskers and numerous outliers. That means these columns are imbalanced. So, we'll use </a:t>
            </a:r>
            <a:r>
              <a:rPr lang="en-US" sz="1800" i="0" dirty="0" err="1">
                <a:solidFill>
                  <a:srgbClr val="000000"/>
                </a:solidFill>
                <a:effectLst/>
                <a:latin typeface="Helvetica Neue"/>
              </a:rPr>
              <a:t>StandardScaler</a:t>
            </a:r>
            <a:r>
              <a:rPr lang="en-US" sz="1800" i="0" dirty="0">
                <a:solidFill>
                  <a:srgbClr val="000000"/>
                </a:solidFill>
                <a:effectLst/>
                <a:latin typeface="Helvetica Neue"/>
              </a:rPr>
              <a:t> [1]</a:t>
            </a:r>
          </a:p>
          <a:p>
            <a:endParaRPr lang="tr-TR" sz="1600" dirty="0"/>
          </a:p>
        </p:txBody>
      </p:sp>
      <p:pic>
        <p:nvPicPr>
          <p:cNvPr id="10" name="İçerik Yer Tutucusu 9" descr="metin, ekran görüntüsü, yazı tipi, çizgi içeren bir resim&#10;&#10;Yapay zeka tarafından oluşturulan içerik yanlış olabilir.">
            <a:extLst>
              <a:ext uri="{FF2B5EF4-FFF2-40B4-BE49-F238E27FC236}">
                <a16:creationId xmlns:a16="http://schemas.microsoft.com/office/drawing/2014/main" id="{B5C34CA5-1CEB-EB52-CE0A-E3FD886B340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927947" y="4081501"/>
            <a:ext cx="5559270" cy="1712613"/>
          </a:xfrm>
        </p:spPr>
      </p:pic>
    </p:spTree>
    <p:extLst>
      <p:ext uri="{BB962C8B-B14F-4D97-AF65-F5344CB8AC3E}">
        <p14:creationId xmlns:p14="http://schemas.microsoft.com/office/powerpoint/2010/main" val="2003085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çerik Yer Tutucusu 7" descr="diyagram, ekran görüntüsü, metin, çizgi içeren bir resim&#10;&#10;Yapay zeka tarafından oluşturulan içerik yanlış olabilir.">
            <a:extLst>
              <a:ext uri="{FF2B5EF4-FFF2-40B4-BE49-F238E27FC236}">
                <a16:creationId xmlns:a16="http://schemas.microsoft.com/office/drawing/2014/main" id="{36FE4AFF-1202-6AA7-DDEC-58AF160130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34490" y="491490"/>
            <a:ext cx="9841230" cy="4343400"/>
          </a:xfrm>
        </p:spPr>
      </p:pic>
      <p:pic>
        <p:nvPicPr>
          <p:cNvPr id="14" name="İçerik Yer Tutucusu 13" descr="metin, ekran görüntüsü, yazı tipi, yazılım içeren bir resim&#10;&#10;Yapay zeka tarafından oluşturulan içerik yanlış olabilir.">
            <a:extLst>
              <a:ext uri="{FF2B5EF4-FFF2-40B4-BE49-F238E27FC236}">
                <a16:creationId xmlns:a16="http://schemas.microsoft.com/office/drawing/2014/main" id="{AAF0C13B-AB4E-17C9-0E7F-5C8A6C246603}"/>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1634490" y="4834890"/>
            <a:ext cx="9841230" cy="1842032"/>
          </a:xfrm>
        </p:spPr>
      </p:pic>
    </p:spTree>
    <p:extLst>
      <p:ext uri="{BB962C8B-B14F-4D97-AF65-F5344CB8AC3E}">
        <p14:creationId xmlns:p14="http://schemas.microsoft.com/office/powerpoint/2010/main" val="917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7A9DD4-4E23-AFCA-4880-3D7249BA1715}"/>
              </a:ext>
            </a:extLst>
          </p:cNvPr>
          <p:cNvSpPr>
            <a:spLocks noGrp="1"/>
          </p:cNvSpPr>
          <p:nvPr>
            <p:ph type="title"/>
          </p:nvPr>
        </p:nvSpPr>
        <p:spPr/>
        <p:txBody>
          <a:bodyPr/>
          <a:lstStyle/>
          <a:p>
            <a:pPr algn="ctr"/>
            <a:r>
              <a:rPr lang="tr-TR" b="1" i="0" dirty="0" err="1">
                <a:solidFill>
                  <a:srgbClr val="000000"/>
                </a:solidFill>
                <a:effectLst/>
                <a:latin typeface="Helvetica Neue"/>
              </a:rPr>
              <a:t>Inbalanced</a:t>
            </a:r>
            <a:r>
              <a:rPr lang="tr-TR" b="1" i="0" dirty="0">
                <a:solidFill>
                  <a:srgbClr val="000000"/>
                </a:solidFill>
                <a:effectLst/>
                <a:latin typeface="Helvetica Neue"/>
              </a:rPr>
              <a:t> </a:t>
            </a:r>
            <a:r>
              <a:rPr lang="tr-TR" b="1" i="0" dirty="0" err="1">
                <a:solidFill>
                  <a:srgbClr val="000000"/>
                </a:solidFill>
                <a:effectLst/>
                <a:latin typeface="Helvetica Neue"/>
              </a:rPr>
              <a:t>Features</a:t>
            </a:r>
            <a:r>
              <a:rPr lang="tr-TR" b="1" i="0" dirty="0">
                <a:solidFill>
                  <a:srgbClr val="000000"/>
                </a:solidFill>
                <a:effectLst/>
                <a:latin typeface="Helvetica Neue"/>
              </a:rPr>
              <a:t> </a:t>
            </a:r>
            <a:r>
              <a:rPr lang="tr-TR" b="1" i="0" dirty="0" err="1">
                <a:solidFill>
                  <a:srgbClr val="000000"/>
                </a:solidFill>
                <a:effectLst/>
                <a:latin typeface="Helvetica Neue"/>
              </a:rPr>
              <a:t>and</a:t>
            </a:r>
            <a:r>
              <a:rPr lang="tr-TR" b="1" i="0" dirty="0">
                <a:solidFill>
                  <a:srgbClr val="000000"/>
                </a:solidFill>
                <a:effectLst/>
                <a:latin typeface="Helvetica Neue"/>
              </a:rPr>
              <a:t> Y</a:t>
            </a:r>
            <a:br>
              <a:rPr lang="tr-TR" b="1" i="0" dirty="0">
                <a:solidFill>
                  <a:srgbClr val="000000"/>
                </a:solidFill>
                <a:effectLst/>
                <a:latin typeface="Helvetica Neue"/>
              </a:rPr>
            </a:br>
            <a:endParaRPr lang="tr-TR" dirty="0"/>
          </a:p>
        </p:txBody>
      </p:sp>
      <p:sp>
        <p:nvSpPr>
          <p:cNvPr id="3" name="Metin Yer Tutucusu 2">
            <a:extLst>
              <a:ext uri="{FF2B5EF4-FFF2-40B4-BE49-F238E27FC236}">
                <a16:creationId xmlns:a16="http://schemas.microsoft.com/office/drawing/2014/main" id="{532C589B-A11A-0C07-B1C5-7F9C496B73B4}"/>
              </a:ext>
            </a:extLst>
          </p:cNvPr>
          <p:cNvSpPr>
            <a:spLocks noGrp="1"/>
          </p:cNvSpPr>
          <p:nvPr>
            <p:ph type="body" idx="1"/>
          </p:nvPr>
        </p:nvSpPr>
        <p:spPr>
          <a:xfrm>
            <a:off x="1371600" y="2340864"/>
            <a:ext cx="4443984" cy="3831336"/>
          </a:xfrm>
        </p:spPr>
        <p:txBody>
          <a:bodyPr/>
          <a:lstStyle/>
          <a:p>
            <a:pPr algn="l">
              <a:buNone/>
            </a:pPr>
            <a:r>
              <a:rPr lang="en-US" sz="2400" b="0" i="0" dirty="0">
                <a:solidFill>
                  <a:srgbClr val="000000"/>
                </a:solidFill>
                <a:effectLst/>
                <a:latin typeface="Helvetica Neue"/>
              </a:rPr>
              <a:t>The target column (y) </a:t>
            </a:r>
            <a:r>
              <a:rPr lang="en-US" sz="2400" b="0" i="0" dirty="0" err="1">
                <a:solidFill>
                  <a:srgbClr val="000000"/>
                </a:solidFill>
                <a:effectLst/>
                <a:latin typeface="Helvetica Neue"/>
              </a:rPr>
              <a:t>ise</a:t>
            </a:r>
            <a:r>
              <a:rPr lang="en-US" sz="2400" b="0" i="0" dirty="0">
                <a:solidFill>
                  <a:srgbClr val="000000"/>
                </a:solidFill>
                <a:effectLst/>
                <a:latin typeface="Helvetica Neue"/>
              </a:rPr>
              <a:t> imbalanced. There are too few examples of the minority class (in this case "yes") </a:t>
            </a:r>
            <a:r>
              <a:rPr lang="en-US" sz="2400" b="0" i="0" dirty="0" err="1">
                <a:solidFill>
                  <a:srgbClr val="000000"/>
                </a:solidFill>
                <a:effectLst/>
                <a:latin typeface="Helvetica Neue"/>
              </a:rPr>
              <a:t>fo</a:t>
            </a:r>
            <a:r>
              <a:rPr lang="tr-TR" sz="2400" dirty="0">
                <a:solidFill>
                  <a:srgbClr val="000000"/>
                </a:solidFill>
                <a:latin typeface="Helvetica Neue"/>
              </a:rPr>
              <a:t>r</a:t>
            </a:r>
            <a:r>
              <a:rPr lang="en-US" sz="2400" b="0" i="0" dirty="0">
                <a:solidFill>
                  <a:srgbClr val="000000"/>
                </a:solidFill>
                <a:effectLst/>
                <a:latin typeface="Helvetica Neue"/>
              </a:rPr>
              <a:t> a model to effectively learn the decision boundary.</a:t>
            </a:r>
          </a:p>
          <a:p>
            <a:pPr algn="l">
              <a:buNone/>
            </a:pPr>
            <a:r>
              <a:rPr lang="en-US" sz="2400" b="0" i="0" dirty="0">
                <a:solidFill>
                  <a:srgbClr val="000000"/>
                </a:solidFill>
                <a:effectLst/>
                <a:latin typeface="Helvetica Neue"/>
              </a:rPr>
              <a:t>To fix it, we'll oversample the examples in the minority class. SMOTE (Synthetic Minority Oversampling T</a:t>
            </a:r>
            <a:r>
              <a:rPr lang="tr-TR" sz="2400" b="0" i="0" dirty="0">
                <a:solidFill>
                  <a:srgbClr val="000000"/>
                </a:solidFill>
                <a:effectLst/>
                <a:latin typeface="Helvetica Neue"/>
              </a:rPr>
              <a:t>e</a:t>
            </a:r>
            <a:r>
              <a:rPr lang="en-US" sz="2400" b="0" i="0" dirty="0" err="1">
                <a:solidFill>
                  <a:srgbClr val="000000"/>
                </a:solidFill>
                <a:effectLst/>
                <a:latin typeface="Helvetica Neue"/>
              </a:rPr>
              <a:t>chnique</a:t>
            </a:r>
            <a:r>
              <a:rPr lang="en-US" sz="2400" b="0" i="0" dirty="0">
                <a:solidFill>
                  <a:srgbClr val="000000"/>
                </a:solidFill>
                <a:effectLst/>
                <a:latin typeface="Helvetica Neue"/>
              </a:rPr>
              <a:t>) is the approach we use.</a:t>
            </a:r>
          </a:p>
          <a:p>
            <a:endParaRPr lang="tr-TR" dirty="0"/>
          </a:p>
        </p:txBody>
      </p:sp>
      <p:sp>
        <p:nvSpPr>
          <p:cNvPr id="5" name="Metin Yer Tutucusu 4">
            <a:extLst>
              <a:ext uri="{FF2B5EF4-FFF2-40B4-BE49-F238E27FC236}">
                <a16:creationId xmlns:a16="http://schemas.microsoft.com/office/drawing/2014/main" id="{F7D0742A-10D2-56CF-6AE0-6A46AA514ABD}"/>
              </a:ext>
            </a:extLst>
          </p:cNvPr>
          <p:cNvSpPr>
            <a:spLocks noGrp="1"/>
          </p:cNvSpPr>
          <p:nvPr>
            <p:ph type="body" sz="quarter" idx="3"/>
          </p:nvPr>
        </p:nvSpPr>
        <p:spPr>
          <a:xfrm>
            <a:off x="6528816" y="1851660"/>
            <a:ext cx="4443984" cy="3920490"/>
          </a:xfrm>
        </p:spPr>
        <p:txBody>
          <a:bodyPr/>
          <a:lstStyle/>
          <a:p>
            <a:pPr algn="l">
              <a:buNone/>
            </a:pPr>
            <a:r>
              <a:rPr lang="en-US" sz="2400" b="0" i="0" dirty="0">
                <a:solidFill>
                  <a:srgbClr val="000000"/>
                </a:solidFill>
                <a:effectLst/>
                <a:latin typeface="Helvetica Neue"/>
              </a:rPr>
              <a:t>Now let's see the correlation between categorical features and y using Cramér's V method</a:t>
            </a:r>
          </a:p>
          <a:p>
            <a:pPr algn="l"/>
            <a:r>
              <a:rPr lang="en-US" sz="2400" b="0" i="0" dirty="0">
                <a:solidFill>
                  <a:srgbClr val="000000"/>
                </a:solidFill>
                <a:effectLst/>
                <a:latin typeface="Helvetica Neue"/>
              </a:rPr>
              <a:t>Cramér’s V is an effect size measurement for the chi-square test of independence. It measures how strongly two categorical fields are associated.</a:t>
            </a:r>
          </a:p>
          <a:p>
            <a:endParaRPr lang="tr-TR" dirty="0"/>
          </a:p>
        </p:txBody>
      </p:sp>
    </p:spTree>
    <p:extLst>
      <p:ext uri="{BB962C8B-B14F-4D97-AF65-F5344CB8AC3E}">
        <p14:creationId xmlns:p14="http://schemas.microsoft.com/office/powerpoint/2010/main" val="3683267530"/>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TM10001105[[fn=Kırpma]]</Template>
  <TotalTime>1306</TotalTime>
  <Words>768</Words>
  <Application>Microsoft Office PowerPoint</Application>
  <PresentationFormat>Geniş ekran</PresentationFormat>
  <Paragraphs>62</Paragraphs>
  <Slides>16</Slides>
  <Notes>2</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16</vt:i4>
      </vt:variant>
    </vt:vector>
  </HeadingPairs>
  <TitlesOfParts>
    <vt:vector size="22" baseType="lpstr">
      <vt:lpstr>Aptos</vt:lpstr>
      <vt:lpstr>Arial</vt:lpstr>
      <vt:lpstr>Franklin Gothic Book</vt:lpstr>
      <vt:lpstr>Google Sans</vt:lpstr>
      <vt:lpstr>Helvetica Neue</vt:lpstr>
      <vt:lpstr>Kırpma</vt:lpstr>
      <vt:lpstr>ACM 476</vt:lpstr>
      <vt:lpstr>Where should we look?</vt:lpstr>
      <vt:lpstr>Basis of Inferences</vt:lpstr>
      <vt:lpstr>COLUMNS</vt:lpstr>
      <vt:lpstr>There are no missing values in our data. If there were missing values, we would use </vt:lpstr>
      <vt:lpstr>PowerPoint Sunusu</vt:lpstr>
      <vt:lpstr>PowerPoint Sunusu</vt:lpstr>
      <vt:lpstr>PowerPoint Sunusu</vt:lpstr>
      <vt:lpstr>Inbalanced Features and Y </vt:lpstr>
      <vt:lpstr>Correlation of categorical changes with Cramér's V and Y</vt:lpstr>
      <vt:lpstr>In real world, default rate is crucial. The default rate is the percentage of outstanding loans a lender writes off as unpaid after a prolonged period of missed payments. However, in this case, it doesn't have a significant role. </vt:lpstr>
      <vt:lpstr>Let's make our categorical columns numeric </vt:lpstr>
      <vt:lpstr>Great. There is no missing value. Sometimes, somehow, it happens</vt:lpstr>
      <vt:lpstr>Since our numeric columns have different ranges (for example, age and balance), we prefer to use StandardScaler to normalize the data and ensure that all features contribute equally to the model performance.</vt:lpstr>
      <vt:lpstr>PowerPoint Sunusu</vt:lpstr>
      <vt:lpstr>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demir sarrac</dc:creator>
  <cp:lastModifiedBy>demir sarrac</cp:lastModifiedBy>
  <cp:revision>2</cp:revision>
  <dcterms:created xsi:type="dcterms:W3CDTF">2025-05-13T14:12:07Z</dcterms:created>
  <dcterms:modified xsi:type="dcterms:W3CDTF">2025-05-14T11:58:26Z</dcterms:modified>
</cp:coreProperties>
</file>