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77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3BF30400-1CD3-4976-A1DB-0224292285D2}" name="HTML5">
          <p14:sldIdLst/>
        </p14:section>
        <p14:section id="{D2C78D48-A115-4072-A02C-4ED1383C6250}" name="CSS3">
          <p14:sldIdLst/>
        </p14:section>
        <p14:section id="{21A0D544-C98B-4767-8E9B-BFA545D479FA}" name="Javascript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654" autoAdjust="0"/>
    <p:restoredTop sz="77631" autoAdjust="0"/>
  </p:normalViewPr>
  <p:slideViewPr>
    <p:cSldViewPr snapToGrid="0">
      <p:cViewPr varScale="1">
        <p:scale>
          <a:sx n="100" d="100"/>
          <a:sy n="100" d="100"/>
        </p:scale>
        <p:origin x="54" y="960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3"/>
        <p:guide pos="2238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7" rIns="99075" bIns="49537" anchor="b" anchorCtr="0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/>
              </a:defRPr>
            </a:lvl1pPr>
          </a:lstStyle>
          <a:p>
            <a:pPr lvl="0">
              <a:defRPr/>
            </a:pPr>
            <a:fld id="{949F3908-8432-46C2-9A97-2AAB410800A8}" type="slidenum">
              <a:rPr lang="ko-KR" altLang="en-US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/>
        <a:ea typeface="굴림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49F3908-8432-46C2-9A97-2AAB410800A8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ko.wikipedia.org/wiki/1972%EB%85%84" TargetMode="External" /><Relationship Id="rId3" Type="http://schemas.openxmlformats.org/officeDocument/2006/relationships/hyperlink" Target="http://ko.wikipedia.org/wiki/1%EC%9B%94_1%EC%9D%BC" TargetMode="External" /><Relationship Id="rId4" Type="http://schemas.openxmlformats.org/officeDocument/2006/relationships/hyperlink" Target="http://ko.wikipedia.org/wiki/%EA%B7%B8%EB%A6%AC%EB%8B%88%EC%B9%98_%ED%8F%89%EA%B7%A0%EC%8B%9C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 txBox="1">
            <a:spLocks/>
          </p:cNvSpPr>
          <p:nvPr/>
        </p:nvSpPr>
        <p:spPr>
          <a:xfrm>
            <a:off x="890945" y="2768073"/>
            <a:ext cx="10097374" cy="31082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5717" b="1">
                <a:solidFill>
                  <a:schemeClr val="tx1"/>
                </a:solidFill>
                <a:latin typeface="나눔바른고딕"/>
                <a:ea typeface="나눔바른고딕"/>
                <a:cs typeface="+mj-c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5pPr>
            <a:lvl6pPr marL="594068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6pPr>
            <a:lvl7pPr marL="1188134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7pPr>
            <a:lvl8pPr marL="1782203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8pPr>
            <a:lvl9pPr marL="2376269" algn="ctr" rtl="0" fontAlgn="base" latinLnBrk="1">
              <a:spcBef>
                <a:spcPct val="0"/>
              </a:spcBef>
              <a:spcAft>
                <a:spcPct val="0"/>
              </a:spcAft>
              <a:defRPr kumimoji="1" sz="5197">
                <a:solidFill>
                  <a:schemeClr val="tx1"/>
                </a:solidFill>
                <a:latin typeface="Comic Sans MS"/>
                <a:ea typeface="굴림"/>
              </a:defRPr>
            </a:lvl9pPr>
          </a:lstStyle>
          <a:p>
            <a:pPr eaLnBrk="1" hangingPunct="1"/>
            <a:r>
              <a:rPr lang="en-US" altLang="ko-KR" dirty="0" smtClean="0">
                <a:latin typeface="+mj-lt"/>
              </a:rPr>
              <a:t>HTML – 09</a:t>
            </a:r>
          </a:p>
          <a:p>
            <a:pPr eaLnBrk="1" hangingPunct="1"/>
            <a:r>
              <a:rPr lang="en-US" altLang="ko-KR" dirty="0" smtClean="0">
                <a:latin typeface="+mj-lt"/>
              </a:rPr>
              <a:t> </a:t>
            </a:r>
          </a:p>
          <a:p>
            <a:pPr eaLnBrk="1" hangingPunct="1"/>
            <a:r>
              <a:rPr lang="ko-KR" altLang="en-US" dirty="0" smtClean="0">
                <a:latin typeface="+mj-lt"/>
              </a:rPr>
              <a:t>자바스크립트 객체</a:t>
            </a:r>
            <a:endParaRPr lang="ko-KR" altLang="en-US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052158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객체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94616"/>
            <a:ext cx="11262614" cy="6451962"/>
          </a:xfrm>
        </p:spPr>
        <p:txBody>
          <a:bodyPr/>
          <a:lstStyle/>
          <a:p>
            <a:r>
              <a:rPr lang="ko-KR" altLang="en-US" dirty="0" smtClean="0"/>
              <a:t>배열은 하나의 변수에 많은 값을 담을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인덱스 번호를 참조하여 값에 접근할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배열 요소의 타입이 고정되어 있지 않으므로 같은 배열에 서로 다른 타입의 요소가 존재할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현재 배열의 크기보다 큰 인덱스를 사용하여 크기를 자동으로 증가시킬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리터럴을</a:t>
            </a:r>
            <a:r>
              <a:rPr lang="ko-KR" altLang="en-US" dirty="0" smtClean="0"/>
              <a:t> 사용한 배열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 cars = ["Saab", "Volvo", "BMW"];</a:t>
            </a:r>
          </a:p>
          <a:p>
            <a:r>
              <a:rPr lang="en-US" altLang="ko-KR" dirty="0" smtClean="0"/>
              <a:t>new</a:t>
            </a:r>
            <a:r>
              <a:rPr lang="ko-KR" altLang="en-US" dirty="0" smtClean="0"/>
              <a:t>키워드를 사용한 배열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const</a:t>
            </a:r>
            <a:r>
              <a:rPr lang="en-US" altLang="ko-KR" dirty="0" smtClean="0"/>
              <a:t> cars = new Array(“Saab”, ”Volvo”, ”BMW”);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55458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</a:t>
            </a:r>
            <a:r>
              <a:rPr lang="ko-KR" altLang="en-US" dirty="0"/>
              <a:t> 객체의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5"/>
            <a:ext cx="10670077" cy="6262198"/>
          </a:xfrm>
        </p:spPr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length</a:t>
            </a:r>
          </a:p>
          <a:p>
            <a:r>
              <a:rPr lang="ko-KR" altLang="en-US" dirty="0" err="1"/>
              <a:t>메소드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51154"/>
              </p:ext>
            </p:extLst>
          </p:nvPr>
        </p:nvGraphicFramePr>
        <p:xfrm>
          <a:off x="353104" y="3552078"/>
          <a:ext cx="11219882" cy="4139953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98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</a:t>
                      </a:r>
                      <a:r>
                        <a:rPr lang="en-US" altLang="ko-KR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배열에서 요소를 찾아 위치를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(item, start)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역순으로 요소를 찾아 위치를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push(</a:t>
                      </a:r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끝에 요소를 추가한다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pop()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마지막 요소를 제거하고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shift()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처음의 원소를 제거하고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unshift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a,b,c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처음에 요소를 추가한다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20551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273784"/>
              </p:ext>
            </p:extLst>
          </p:nvPr>
        </p:nvGraphicFramePr>
        <p:xfrm>
          <a:off x="352089" y="1956742"/>
          <a:ext cx="11219882" cy="502242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98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3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1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7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reverse()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배열의 순서를 반대로 나타낸다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sort(</a:t>
                      </a:r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sortfunction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배열을 정렬한다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인수로 값을 비교하는 함수를 지정할 수 있으며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 시 사전 순으로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정렬된다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9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</a:t>
                      </a:r>
                      <a:r>
                        <a:rPr lang="en-US" altLang="ko-KR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end)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~ 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end(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포함하지 않음</a:t>
                      </a:r>
                      <a:r>
                        <a:rPr lang="en-US" altLang="ko-KR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범위의 요소를 따로 떼어내어 새로운 배열을 만든다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splice(index, n,</a:t>
                      </a:r>
                      <a:r>
                        <a:rPr lang="en-US" altLang="ko-KR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a, b, c, 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일부를 수정한다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일정</a:t>
                      </a:r>
                      <a:r>
                        <a:rPr lang="ko-KR" altLang="en-US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범위를 삭제하고 새로운 요소를 </a:t>
                      </a:r>
                      <a:r>
                        <a:rPr lang="ko-KR" altLang="en-US" sz="23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삽입한다</a:t>
                      </a:r>
                      <a:r>
                        <a:rPr lang="en-US" altLang="ko-KR" sz="23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a.concat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b,c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배열을 합친다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1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join(deli)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배열 요소를 하나의 문자열로 합친다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3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구분자를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지정할 수 있으며 </a:t>
                      </a:r>
                      <a:r>
                        <a:rPr lang="ko-KR" altLang="en-US" sz="23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 시 </a:t>
                      </a:r>
                      <a:r>
                        <a:rPr lang="ko-KR" altLang="en-US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콤마로 구분한다</a:t>
                      </a:r>
                      <a:r>
                        <a:rPr lang="en-US" altLang="ko-KR" sz="23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3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7376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Array </a:t>
            </a:r>
            <a:r>
              <a:rPr lang="ko-KR" altLang="en-US" dirty="0"/>
              <a:t>객체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89221"/>
            <a:ext cx="11262614" cy="6195365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en-US" altLang="ko-KR" dirty="0" smtClean="0"/>
              <a:t>prompt()</a:t>
            </a:r>
            <a:r>
              <a:rPr lang="ko-KR" altLang="en-US" dirty="0" smtClean="0"/>
              <a:t>를 이용하여 이름을 </a:t>
            </a:r>
            <a:r>
              <a:rPr lang="ko-KR" altLang="en-US" dirty="0"/>
              <a:t>계속 입력 받아 배열에 저장하고 </a:t>
            </a:r>
            <a:r>
              <a:rPr lang="ko-KR" altLang="en-US" dirty="0" smtClean="0"/>
              <a:t>출력하는 </a:t>
            </a:r>
            <a:r>
              <a:rPr lang="ko-KR" altLang="en-US" dirty="0"/>
              <a:t>프로그램을 작성하시오</a:t>
            </a:r>
            <a:r>
              <a:rPr lang="en-US" altLang="ko-KR" dirty="0" smtClean="0"/>
              <a:t>.</a:t>
            </a:r>
          </a:p>
          <a:p>
            <a:pPr marL="519809" lvl="1" indent="0"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입력의 마지막은 </a:t>
            </a:r>
            <a:r>
              <a:rPr lang="ko-KR" altLang="en-US" dirty="0" smtClean="0"/>
              <a:t>공백 문자를 </a:t>
            </a:r>
            <a:r>
              <a:rPr lang="ko-KR" altLang="en-US" dirty="0"/>
              <a:t>입력하거나 “취소” 버튼을 눌렀을 때</a:t>
            </a:r>
            <a:r>
              <a:rPr lang="en-US" altLang="ko-KR" dirty="0"/>
              <a:t>(null)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</a:p>
          <a:p>
            <a:pPr marL="594068" indent="-594068">
              <a:buFont typeface="+mj-lt"/>
              <a:buAutoNum type="arabicPeriod"/>
            </a:pPr>
            <a:endParaRPr lang="en-US" altLang="ko-KR" dirty="0" smtClean="0"/>
          </a:p>
          <a:p>
            <a:pPr marL="594068" indent="-594068">
              <a:buFont typeface="+mj-lt"/>
              <a:buAutoNum type="arabicPeriod"/>
            </a:pPr>
            <a:r>
              <a:rPr lang="ko-KR" altLang="en-US" dirty="0" smtClean="0"/>
              <a:t>서로 중복되지 </a:t>
            </a:r>
            <a:r>
              <a:rPr lang="ko-KR" altLang="en-US" dirty="0"/>
              <a:t>않은 정수 </a:t>
            </a:r>
            <a:r>
              <a:rPr lang="en-US" altLang="ko-KR" dirty="0"/>
              <a:t>5</a:t>
            </a:r>
            <a:r>
              <a:rPr lang="ko-KR" altLang="en-US" dirty="0"/>
              <a:t>개를 입력 받아 출력하는 프로그램을 </a:t>
            </a:r>
            <a:r>
              <a:rPr lang="ko-KR" altLang="en-US" dirty="0" smtClean="0"/>
              <a:t>작성하시오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88652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</a:t>
            </a:r>
            <a:r>
              <a:rPr lang="ko-KR" altLang="en-US" dirty="0"/>
              <a:t>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925052"/>
            <a:ext cx="11262614" cy="6259533"/>
          </a:xfrm>
        </p:spPr>
        <p:txBody>
          <a:bodyPr/>
          <a:lstStyle/>
          <a:p>
            <a:r>
              <a:rPr lang="en-US" altLang="ko-KR" sz="3000" dirty="0"/>
              <a:t>Date </a:t>
            </a:r>
            <a:r>
              <a:rPr lang="ko-KR" altLang="en-US" sz="3000" dirty="0"/>
              <a:t>객체는 </a:t>
            </a:r>
            <a:r>
              <a:rPr lang="ko-KR" altLang="en-US" sz="3000" dirty="0" smtClean="0"/>
              <a:t>현재 날짜와 시간으로 새 날짜 객체를 생성한다</a:t>
            </a:r>
            <a:r>
              <a:rPr lang="en-US" altLang="ko-KR" sz="3000" dirty="0" smtClean="0"/>
              <a:t>.</a:t>
            </a:r>
          </a:p>
          <a:p>
            <a:r>
              <a:rPr lang="ko-KR" altLang="en-US" sz="3000" dirty="0" smtClean="0"/>
              <a:t>새 날짜 객체를 만드는 </a:t>
            </a:r>
            <a:r>
              <a:rPr lang="en-US" altLang="ko-KR" sz="3000" dirty="0" smtClean="0"/>
              <a:t>4</a:t>
            </a:r>
            <a:r>
              <a:rPr lang="ko-KR" altLang="en-US" sz="3000" dirty="0" smtClean="0"/>
              <a:t>가지 방법</a:t>
            </a:r>
            <a:endParaRPr lang="en-US" altLang="ko-KR" sz="3000" dirty="0"/>
          </a:p>
          <a:p>
            <a:pPr lvl="1"/>
            <a:r>
              <a:rPr lang="en-US" altLang="ko-KR" sz="2400" dirty="0"/>
              <a:t>new Date() // </a:t>
            </a:r>
            <a:r>
              <a:rPr lang="ko-KR" altLang="en-US" sz="2400" dirty="0"/>
              <a:t>현재 날짜와 시간</a:t>
            </a:r>
          </a:p>
          <a:p>
            <a:pPr lvl="1"/>
            <a:r>
              <a:rPr lang="en-US" altLang="ko-KR" sz="2400" dirty="0"/>
              <a:t>new Date(milliseconds) //1970/01/01 </a:t>
            </a:r>
            <a:r>
              <a:rPr lang="ko-KR" altLang="en-US" sz="2400" dirty="0"/>
              <a:t>이후의 </a:t>
            </a:r>
            <a:r>
              <a:rPr lang="ko-KR" altLang="en-US" sz="2400" dirty="0" smtClean="0"/>
              <a:t>밀리 초</a:t>
            </a:r>
            <a:endParaRPr lang="ko-KR" altLang="en-US" sz="2400" dirty="0"/>
          </a:p>
          <a:p>
            <a:pPr lvl="1"/>
            <a:r>
              <a:rPr lang="en-US" altLang="ko-KR" sz="2400" dirty="0"/>
              <a:t>new Date(</a:t>
            </a:r>
            <a:r>
              <a:rPr lang="en-US" altLang="ko-KR" sz="2400" dirty="0" err="1"/>
              <a:t>dateString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new Date(year, month, date[, hours[, minutes[, seconds[,</a:t>
            </a:r>
            <a:r>
              <a:rPr lang="en-US" altLang="ko-KR" sz="2400" dirty="0" err="1"/>
              <a:t>ms</a:t>
            </a:r>
            <a:r>
              <a:rPr lang="en-US" altLang="ko-KR" sz="2400" dirty="0" smtClean="0"/>
              <a:t>]]]])</a:t>
            </a:r>
          </a:p>
          <a:p>
            <a:endParaRPr lang="en-US" altLang="ko-KR" sz="2920" dirty="0" smtClean="0"/>
          </a:p>
          <a:p>
            <a:r>
              <a:rPr lang="en-US" altLang="ko-KR" sz="3000" dirty="0" err="1" smtClean="0"/>
              <a:t>UTC</a:t>
            </a:r>
            <a:endParaRPr lang="en-US" altLang="ko-KR" sz="3000" dirty="0" smtClean="0"/>
          </a:p>
          <a:p>
            <a:pPr lvl="1"/>
            <a:r>
              <a:rPr lang="en-US" altLang="ko-KR" sz="2400" dirty="0" smtClean="0">
                <a:hlinkClick r:id="rId2" tooltip="1972년"/>
              </a:rPr>
              <a:t>1972</a:t>
            </a:r>
            <a:r>
              <a:rPr lang="ko-KR" altLang="en-US" sz="2400" dirty="0">
                <a:hlinkClick r:id="rId2" tooltip="1972년"/>
              </a:rPr>
              <a:t>년</a:t>
            </a:r>
            <a:r>
              <a:rPr lang="ko-KR" altLang="en-US" sz="2400" dirty="0"/>
              <a:t> </a:t>
            </a:r>
            <a:r>
              <a:rPr lang="en-US" altLang="ko-KR" sz="2400" dirty="0">
                <a:hlinkClick r:id="rId3" tooltip="1월 1일"/>
              </a:rPr>
              <a:t>1</a:t>
            </a:r>
            <a:r>
              <a:rPr lang="ko-KR" altLang="en-US" sz="2400" dirty="0">
                <a:hlinkClick r:id="rId3" tooltip="1월 1일"/>
              </a:rPr>
              <a:t>월 </a:t>
            </a:r>
            <a:r>
              <a:rPr lang="en-US" altLang="ko-KR" sz="2400" dirty="0">
                <a:hlinkClick r:id="rId3" tooltip="1월 1일"/>
              </a:rPr>
              <a:t>1</a:t>
            </a:r>
            <a:r>
              <a:rPr lang="ko-KR" altLang="en-US" sz="2400" dirty="0">
                <a:hlinkClick r:id="rId3" tooltip="1월 1일"/>
              </a:rPr>
              <a:t>일</a:t>
            </a:r>
            <a:r>
              <a:rPr lang="ko-KR" altLang="en-US" sz="2400" dirty="0"/>
              <a:t>부터 시행된 국제 </a:t>
            </a:r>
            <a:r>
              <a:rPr lang="ko-KR" altLang="en-US" sz="2400" dirty="0" smtClean="0"/>
              <a:t>표준시이다</a:t>
            </a:r>
            <a:r>
              <a:rPr lang="en-US" altLang="ko-KR" sz="2400" dirty="0" smtClean="0"/>
              <a:t>.</a:t>
            </a:r>
            <a:endParaRPr lang="en-US" altLang="ko-KR" sz="2400" dirty="0"/>
          </a:p>
          <a:p>
            <a:pPr lvl="1"/>
            <a:r>
              <a:rPr lang="en-US" altLang="ko-KR" sz="2400" dirty="0"/>
              <a:t>UTC</a:t>
            </a:r>
            <a:r>
              <a:rPr lang="ko-KR" altLang="en-US" sz="2400" dirty="0"/>
              <a:t>는 </a:t>
            </a:r>
            <a:r>
              <a:rPr lang="ko-KR" altLang="en-US" sz="2400" dirty="0" err="1">
                <a:hlinkClick r:id="rId4" tooltip="그리니치 평균시"/>
              </a:rPr>
              <a:t>그리니치</a:t>
            </a:r>
            <a:r>
              <a:rPr lang="ko-KR" altLang="en-US" sz="2400" dirty="0">
                <a:hlinkClick r:id="rId4" tooltip="그리니치 평균시"/>
              </a:rPr>
              <a:t> 평균시</a:t>
            </a:r>
            <a:r>
              <a:rPr lang="en-US" altLang="ko-KR" sz="2400" dirty="0"/>
              <a:t>(GMT)</a:t>
            </a:r>
            <a:r>
              <a:rPr lang="ko-KR" altLang="en-US" sz="2400" dirty="0"/>
              <a:t>로 불리기도 하는데</a:t>
            </a:r>
            <a:r>
              <a:rPr lang="en-US" altLang="ko-KR" sz="2400" dirty="0"/>
              <a:t>, UTC</a:t>
            </a:r>
            <a:r>
              <a:rPr lang="ko-KR" altLang="en-US" sz="2400" dirty="0"/>
              <a:t>와 </a:t>
            </a:r>
            <a:r>
              <a:rPr lang="en-US" altLang="ko-KR" sz="2400" dirty="0"/>
              <a:t>GMT</a:t>
            </a:r>
            <a:r>
              <a:rPr lang="ko-KR" altLang="en-US" sz="2400" dirty="0"/>
              <a:t>는 초의 </a:t>
            </a:r>
            <a:r>
              <a:rPr lang="ko-KR" altLang="en-US" sz="2400" dirty="0" smtClean="0"/>
              <a:t>소수점 </a:t>
            </a:r>
            <a:r>
              <a:rPr lang="ko-KR" altLang="en-US" sz="2400" dirty="0"/>
              <a:t>단위에서만 차이가 나기 때문에 일상에서는 혼용되어 사용된다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기술적인 </a:t>
            </a:r>
            <a:r>
              <a:rPr lang="ko-KR" altLang="en-US" sz="2400" dirty="0"/>
              <a:t>표기에서는 </a:t>
            </a:r>
            <a:r>
              <a:rPr lang="en-US" altLang="ko-KR" sz="2400" dirty="0"/>
              <a:t>UTC</a:t>
            </a:r>
            <a:r>
              <a:rPr lang="ko-KR" altLang="en-US" sz="2400" dirty="0"/>
              <a:t>가 사용된다</a:t>
            </a:r>
            <a:r>
              <a:rPr lang="en-US" altLang="ko-KR" sz="2400" dirty="0"/>
              <a:t>.</a:t>
            </a:r>
          </a:p>
          <a:p>
            <a:endParaRPr lang="en-US" altLang="ko-KR" sz="18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61388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Date </a:t>
            </a:r>
            <a:r>
              <a:rPr lang="ko-KR" altLang="en-US" dirty="0"/>
              <a:t>객체의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78578"/>
              </p:ext>
            </p:extLst>
          </p:nvPr>
        </p:nvGraphicFramePr>
        <p:xfrm>
          <a:off x="479496" y="1815127"/>
          <a:ext cx="10945548" cy="530413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4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0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6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 값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</a:t>
                      </a:r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getDay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0(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일요일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~ 6(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토요일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setDay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(day)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getDate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 ~ 31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setDate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(date)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getMonth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11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setMonth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(month-1)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getFullYear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개의 숫자로 된 연도</a:t>
                      </a: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setYear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(year)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getHours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23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setHours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(hours)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getMinutes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setMinutes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(minutes)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59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(seconds)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getMilliseconds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 ~ 999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setMilliseconds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0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getTime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경과시간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(milliseconds </a:t>
                      </a:r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단위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setTime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millisec</a:t>
                      </a:r>
                      <a:r>
                        <a:rPr lang="en-US" altLang="ko-KR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479496" y="7383270"/>
            <a:ext cx="109455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 smtClean="0">
                <a:latin typeface="+mj-lt"/>
              </a:rPr>
              <a:t>getTime</a:t>
            </a:r>
            <a:r>
              <a:rPr lang="en-US" altLang="ko-KR" sz="2400" dirty="0" smtClean="0">
                <a:latin typeface="+mj-lt"/>
              </a:rPr>
              <a:t>()</a:t>
            </a:r>
            <a:r>
              <a:rPr lang="ko-KR" altLang="en-US" sz="2400" dirty="0" smtClean="0">
                <a:latin typeface="+mj-lt"/>
              </a:rPr>
              <a:t>의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smtClean="0"/>
              <a:t>millisecond</a:t>
            </a:r>
            <a:r>
              <a:rPr lang="ko-KR" altLang="en-US" sz="2400" dirty="0" smtClean="0">
                <a:latin typeface="+mj-lt"/>
              </a:rPr>
              <a:t>값을 </a:t>
            </a:r>
            <a:r>
              <a:rPr lang="en-US" altLang="ko-KR" sz="2400" dirty="0" smtClean="0">
                <a:latin typeface="+mj-lt"/>
              </a:rPr>
              <a:t>1000</a:t>
            </a:r>
            <a:r>
              <a:rPr lang="ko-KR" altLang="en-US" sz="2400" dirty="0">
                <a:latin typeface="+mj-lt"/>
              </a:rPr>
              <a:t>으로 나누면 실제 초를 얻을 수 </a:t>
            </a:r>
            <a:r>
              <a:rPr lang="ko-KR" altLang="en-US" sz="2400" dirty="0" smtClean="0">
                <a:latin typeface="+mj-lt"/>
              </a:rPr>
              <a:t>있다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 </a:t>
            </a:r>
            <a:r>
              <a:rPr lang="ko-KR" altLang="en-US" sz="2400" dirty="0" smtClean="0">
                <a:latin typeface="+mj-lt"/>
              </a:rPr>
              <a:t>예</a:t>
            </a:r>
            <a:r>
              <a:rPr lang="en-US" altLang="ko-KR" sz="2400" dirty="0" smtClean="0">
                <a:latin typeface="+mj-lt"/>
              </a:rPr>
              <a:t>) </a:t>
            </a:r>
            <a:r>
              <a:rPr lang="en-US" altLang="ko-KR" sz="2400" dirty="0" smtClean="0">
                <a:latin typeface="+mj-lt"/>
              </a:rPr>
              <a:t>millisecond </a:t>
            </a:r>
            <a:r>
              <a:rPr lang="en-US" altLang="ko-KR" sz="2400" dirty="0" smtClean="0"/>
              <a:t>/ 1000 / 60 / 60 / 24 / 365 : </a:t>
            </a:r>
            <a:r>
              <a:rPr lang="ko-KR" altLang="en-US" sz="2400" dirty="0" smtClean="0"/>
              <a:t>초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분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시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일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년도 별 계산</a:t>
            </a:r>
            <a:endParaRPr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3956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en-US" altLang="ko-KR" dirty="0" smtClean="0"/>
              <a:t>Date </a:t>
            </a:r>
            <a:r>
              <a:rPr lang="ko-KR" altLang="en-US" dirty="0"/>
              <a:t>객체 문제</a:t>
            </a: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96983" y="1732624"/>
            <a:ext cx="11262614" cy="6513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5550" indent="-4455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311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965359" indent="-371292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599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1485168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2079236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208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267330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 marL="3267371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6pPr>
            <a:lvl7pPr marL="3861437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7pPr>
            <a:lvl8pPr marL="4455505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8pPr>
            <a:lvl9pPr marL="5049572" indent="-297034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82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94068" indent="-594068" eaLnBrk="1" hangingPunct="1">
              <a:buFont typeface="+mj-lt"/>
              <a:buAutoNum type="arabicPeriod"/>
            </a:pPr>
            <a:r>
              <a:rPr lang="ko-KR" altLang="en-US" sz="3000" kern="0" dirty="0" err="1" smtClean="0"/>
              <a:t>오늘</a:t>
            </a:r>
            <a:r>
              <a:rPr lang="ko-KR" altLang="en-US" sz="3000" kern="0" dirty="0" err="1"/>
              <a:t>로</a:t>
            </a:r>
            <a:r>
              <a:rPr lang="ko-KR" altLang="en-US" sz="3000" kern="0" dirty="0" err="1" smtClean="0"/>
              <a:t>부터</a:t>
            </a:r>
            <a:r>
              <a:rPr lang="ko-KR" altLang="en-US" sz="3000" kern="0" dirty="0" smtClean="0"/>
              <a:t> </a:t>
            </a:r>
            <a:r>
              <a:rPr lang="en-US" altLang="ko-KR" sz="3000" kern="0" dirty="0" smtClean="0"/>
              <a:t>500</a:t>
            </a:r>
            <a:r>
              <a:rPr lang="ko-KR" altLang="en-US" sz="3000" kern="0" dirty="0"/>
              <a:t>일 </a:t>
            </a:r>
            <a:r>
              <a:rPr lang="ko-KR" altLang="en-US" sz="3000" kern="0" dirty="0" smtClean="0"/>
              <a:t>후 날짜를 </a:t>
            </a:r>
            <a:r>
              <a:rPr lang="ko-KR" altLang="en-US" sz="3000" kern="0" dirty="0" err="1" smtClean="0"/>
              <a:t>계산하시오</a:t>
            </a:r>
            <a:r>
              <a:rPr lang="en-US" altLang="ko-KR" sz="3000" kern="0" dirty="0" smtClean="0"/>
              <a:t>.</a:t>
            </a:r>
          </a:p>
          <a:p>
            <a:pPr marL="519809" lvl="1" indent="0" eaLnBrk="1" hangingPunct="1">
              <a:buNone/>
            </a:pPr>
            <a:r>
              <a:rPr lang="en-US" altLang="ko-KR" sz="2600" kern="0" dirty="0" smtClean="0"/>
              <a:t>- </a:t>
            </a:r>
            <a:r>
              <a:rPr lang="ko-KR" altLang="en-US" sz="2600" kern="0" dirty="0" smtClean="0"/>
              <a:t>현재 </a:t>
            </a:r>
            <a:r>
              <a:rPr lang="ko-KR" altLang="en-US" sz="2600" kern="0" dirty="0"/>
              <a:t>날짜의 </a:t>
            </a:r>
            <a:r>
              <a:rPr lang="en-US" altLang="ko-KR" sz="2600" kern="0" dirty="0" smtClean="0"/>
              <a:t>millisecond </a:t>
            </a:r>
            <a:r>
              <a:rPr lang="ko-KR" altLang="en-US" sz="2600" kern="0" dirty="0"/>
              <a:t>구함</a:t>
            </a:r>
            <a:endParaRPr lang="en-US" altLang="ko-KR" sz="2600" kern="0" dirty="0"/>
          </a:p>
          <a:p>
            <a:pPr marL="519809" lvl="1" indent="0" eaLnBrk="1" hangingPunct="1">
              <a:buNone/>
            </a:pPr>
            <a:r>
              <a:rPr lang="en-US" altLang="ko-KR" sz="2600" kern="0" dirty="0" smtClean="0"/>
              <a:t>- 500</a:t>
            </a:r>
            <a:r>
              <a:rPr lang="ko-KR" altLang="en-US" sz="2600" kern="0" dirty="0"/>
              <a:t>일에 대한 </a:t>
            </a:r>
            <a:r>
              <a:rPr lang="en-US" altLang="ko-KR" sz="2600" kern="0" dirty="0" err="1"/>
              <a:t>ms</a:t>
            </a:r>
            <a:r>
              <a:rPr lang="ko-KR" altLang="en-US" sz="2600" kern="0" dirty="0"/>
              <a:t>값을 구함 </a:t>
            </a:r>
            <a:r>
              <a:rPr lang="en-US" altLang="ko-KR" sz="2600" kern="0" dirty="0"/>
              <a:t>( 500 </a:t>
            </a:r>
            <a:r>
              <a:rPr lang="ko-KR" altLang="en-US" sz="2600" kern="0" dirty="0"/>
              <a:t>* </a:t>
            </a:r>
            <a:r>
              <a:rPr lang="en-US" altLang="ko-KR" sz="2600" kern="0" dirty="0"/>
              <a:t>1000 </a:t>
            </a:r>
            <a:r>
              <a:rPr lang="ko-KR" altLang="en-US" sz="2600" kern="0" dirty="0"/>
              <a:t>* </a:t>
            </a:r>
            <a:r>
              <a:rPr lang="en-US" altLang="ko-KR" sz="2600" kern="0" dirty="0"/>
              <a:t>60 </a:t>
            </a:r>
            <a:r>
              <a:rPr lang="ko-KR" altLang="en-US" sz="2600" kern="0" dirty="0"/>
              <a:t>* </a:t>
            </a:r>
            <a:r>
              <a:rPr lang="en-US" altLang="ko-KR" sz="2600" kern="0" dirty="0"/>
              <a:t>60 </a:t>
            </a:r>
            <a:r>
              <a:rPr lang="ko-KR" altLang="en-US" sz="2600" kern="0" dirty="0"/>
              <a:t>* </a:t>
            </a:r>
            <a:r>
              <a:rPr lang="en-US" altLang="ko-KR" sz="2600" kern="0" dirty="0"/>
              <a:t>24</a:t>
            </a:r>
            <a:r>
              <a:rPr lang="en-US" altLang="ko-KR" sz="2600" kern="0" dirty="0" smtClean="0"/>
              <a:t>)</a:t>
            </a:r>
          </a:p>
          <a:p>
            <a:pPr marL="519809" lvl="1" indent="0" eaLnBrk="1" hangingPunct="1">
              <a:buNone/>
            </a:pPr>
            <a:r>
              <a:rPr lang="en-US" altLang="ko-KR" sz="2600" kern="0" dirty="0" smtClean="0"/>
              <a:t>- </a:t>
            </a:r>
            <a:r>
              <a:rPr lang="ko-KR" altLang="en-US" sz="2600" kern="0" dirty="0" smtClean="0"/>
              <a:t>일자로 변환 </a:t>
            </a:r>
            <a:r>
              <a:rPr lang="en-US" altLang="ko-KR" sz="2600" kern="0" dirty="0" smtClean="0"/>
              <a:t>(</a:t>
            </a:r>
            <a:r>
              <a:rPr lang="en-US" altLang="ko-KR" sz="2600" kern="0" dirty="0" err="1" smtClean="0"/>
              <a:t>ms</a:t>
            </a:r>
            <a:r>
              <a:rPr lang="en-US" altLang="ko-KR" sz="2600" kern="0" dirty="0" smtClean="0"/>
              <a:t> / 1000 / 60 / 60 / 24)</a:t>
            </a:r>
            <a:endParaRPr lang="en-US" altLang="ko-KR" sz="2600" kern="0" dirty="0" smtClean="0"/>
          </a:p>
          <a:p>
            <a:pPr marL="977009" lvl="1" indent="-457200" eaLnBrk="1" hangingPunct="1">
              <a:buFontTx/>
              <a:buChar char="-"/>
            </a:pPr>
            <a:endParaRPr lang="en-US" altLang="ko-KR" kern="0" dirty="0" smtClean="0"/>
          </a:p>
          <a:p>
            <a:pPr marL="594068" indent="-594068" eaLnBrk="1" hangingPunct="1">
              <a:buFont typeface="+mj-lt"/>
              <a:buAutoNum type="arabicPeriod"/>
            </a:pPr>
            <a:r>
              <a:rPr lang="en-US" altLang="ko-KR" kern="0" dirty="0" err="1" smtClean="0"/>
              <a:t>getTime</a:t>
            </a:r>
            <a:r>
              <a:rPr lang="en-US" altLang="ko-KR" kern="0" dirty="0" smtClean="0"/>
              <a:t>()</a:t>
            </a:r>
            <a:r>
              <a:rPr lang="ko-KR" altLang="en-US" kern="0" dirty="0" smtClean="0"/>
              <a:t>를 이용하여 교환 기간을 계산하는 프로그램을 작성하시오</a:t>
            </a:r>
            <a:r>
              <a:rPr lang="en-US" altLang="ko-KR" kern="0" dirty="0" smtClean="0"/>
              <a:t>.</a:t>
            </a:r>
          </a:p>
          <a:p>
            <a:pPr marL="519809" lvl="1" indent="0" eaLnBrk="1" hangingPunct="1">
              <a:buFont typeface="Symbol" pitchFamily="18" charset="2"/>
              <a:buNone/>
            </a:pPr>
            <a:r>
              <a:rPr lang="en-US" altLang="ko-KR" kern="0" dirty="0" smtClean="0"/>
              <a:t>- </a:t>
            </a:r>
            <a:r>
              <a:rPr lang="ko-KR" altLang="en-US" kern="0" dirty="0" smtClean="0"/>
              <a:t>구입 날짜와 현재 날짜의 </a:t>
            </a:r>
            <a:r>
              <a:rPr lang="en-US" altLang="ko-KR" kern="0" dirty="0" smtClean="0"/>
              <a:t>Date</a:t>
            </a:r>
            <a:r>
              <a:rPr lang="ko-KR" altLang="en-US" kern="0" dirty="0" smtClean="0"/>
              <a:t>객체를 생성하고 </a:t>
            </a:r>
            <a:r>
              <a:rPr lang="en-US" altLang="ko-KR" kern="0" dirty="0" err="1" smtClean="0"/>
              <a:t>getTime</a:t>
            </a:r>
            <a:r>
              <a:rPr lang="en-US" altLang="ko-KR" kern="0" dirty="0" smtClean="0"/>
              <a:t>()</a:t>
            </a:r>
            <a:r>
              <a:rPr lang="ko-KR" altLang="en-US" kern="0" dirty="0" smtClean="0"/>
              <a:t>으로 </a:t>
            </a:r>
            <a:r>
              <a:rPr lang="en-US" altLang="ko-KR" kern="0" dirty="0" smtClean="0"/>
              <a:t>milliseconds </a:t>
            </a:r>
            <a:r>
              <a:rPr lang="ko-KR" altLang="en-US" kern="0" dirty="0" smtClean="0"/>
              <a:t>값을 반환 받음</a:t>
            </a:r>
            <a:endParaRPr lang="en-US" altLang="ko-KR" kern="0" dirty="0" smtClean="0"/>
          </a:p>
          <a:p>
            <a:pPr marL="519809" lvl="1" indent="0" eaLnBrk="1" hangingPunct="1">
              <a:buFont typeface="Symbol" pitchFamily="18" charset="2"/>
              <a:buNone/>
            </a:pPr>
            <a:r>
              <a:rPr lang="en-US" altLang="ko-KR" kern="0" dirty="0" smtClean="0"/>
              <a:t>- </a:t>
            </a:r>
            <a:r>
              <a:rPr lang="ko-KR" altLang="en-US" kern="0" dirty="0" smtClean="0"/>
              <a:t>현재 날짜에서 구입 날짜를 뺀 </a:t>
            </a:r>
            <a:r>
              <a:rPr lang="en-US" altLang="ko-KR" kern="0" dirty="0" smtClean="0"/>
              <a:t>milliseconds </a:t>
            </a:r>
            <a:r>
              <a:rPr lang="ko-KR" altLang="en-US" kern="0" dirty="0" smtClean="0"/>
              <a:t>값을 일자로 변경</a:t>
            </a:r>
            <a:endParaRPr lang="en-US" altLang="ko-KR" kern="0" dirty="0" smtClean="0"/>
          </a:p>
          <a:p>
            <a:pPr marL="519809" lvl="1" indent="0" eaLnBrk="1" hangingPunct="1">
              <a:buFont typeface="Symbol" pitchFamily="18" charset="2"/>
              <a:buNone/>
            </a:pPr>
            <a:r>
              <a:rPr lang="en-US" altLang="ko-KR" kern="0" dirty="0" smtClean="0"/>
              <a:t>( milliseconds / 1000 /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60 /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60 /</a:t>
            </a:r>
            <a:r>
              <a:rPr lang="ko-KR" altLang="en-US" kern="0" dirty="0" smtClean="0"/>
              <a:t> </a:t>
            </a:r>
            <a:r>
              <a:rPr lang="en-US" altLang="ko-KR" kern="0" dirty="0" smtClean="0"/>
              <a:t>24)</a:t>
            </a:r>
          </a:p>
          <a:p>
            <a:pPr marL="519809" lvl="1" indent="0" eaLnBrk="1" hangingPunct="1">
              <a:buNone/>
            </a:pPr>
            <a:r>
              <a:rPr lang="en-US" altLang="ko-KR" kern="0" dirty="0" smtClean="0"/>
              <a:t>- </a:t>
            </a:r>
            <a:r>
              <a:rPr lang="ko-KR" altLang="en-US" kern="0" dirty="0" smtClean="0"/>
              <a:t>결과와 </a:t>
            </a:r>
            <a:r>
              <a:rPr lang="en-US" altLang="ko-KR" kern="0" dirty="0" smtClean="0"/>
              <a:t>7</a:t>
            </a:r>
            <a:r>
              <a:rPr lang="ko-KR" altLang="en-US" kern="0" dirty="0" smtClean="0"/>
              <a:t>을 비교하였을 때 보다 크면 </a:t>
            </a:r>
            <a:r>
              <a:rPr lang="en-US" altLang="ko-KR" kern="0" dirty="0" smtClean="0"/>
              <a:t>"</a:t>
            </a:r>
            <a:r>
              <a:rPr lang="ko-KR" altLang="en-US" kern="0" dirty="0" smtClean="0"/>
              <a:t>교환 불가</a:t>
            </a:r>
            <a:r>
              <a:rPr lang="en-US" altLang="ko-KR" kern="0" dirty="0" smtClean="0"/>
              <a:t>＂, </a:t>
            </a:r>
            <a:r>
              <a:rPr lang="ko-KR" altLang="en-US" kern="0" dirty="0" smtClean="0"/>
              <a:t>작으면 </a:t>
            </a:r>
            <a:r>
              <a:rPr lang="en-US" altLang="ko-KR" kern="0" dirty="0" smtClean="0"/>
              <a:t>"</a:t>
            </a:r>
            <a:r>
              <a:rPr lang="ko-KR" altLang="en-US" kern="0" dirty="0" smtClean="0"/>
              <a:t>교환 가능</a:t>
            </a:r>
            <a:r>
              <a:rPr lang="en-US" altLang="ko-KR" kern="0" dirty="0" smtClean="0"/>
              <a:t>" </a:t>
            </a:r>
            <a:r>
              <a:rPr lang="ko-KR" altLang="en-US" kern="0" dirty="0" smtClean="0"/>
              <a:t>출력</a:t>
            </a:r>
            <a:endParaRPr lang="en-US" altLang="ko-KR" kern="0" dirty="0" smtClean="0"/>
          </a:p>
        </p:txBody>
      </p:sp>
    </p:spTree>
    <p:extLst>
      <p:ext uri="{BB962C8B-B14F-4D97-AF65-F5344CB8AC3E}">
        <p14:creationId xmlns:p14="http://schemas.microsoft.com/office/powerpoint/2010/main" val="108589414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</a:t>
            </a:r>
            <a:r>
              <a:rPr lang="ko-KR" altLang="en-US" dirty="0"/>
              <a:t>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</a:t>
            </a:r>
            <a:r>
              <a:rPr lang="ko-KR" altLang="en-US" dirty="0" err="1" smtClean="0"/>
              <a:t>드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271" y="1732623"/>
            <a:ext cx="10670077" cy="6720106"/>
          </a:xfrm>
        </p:spPr>
        <p:txBody>
          <a:bodyPr>
            <a:normAutofit/>
          </a:bodyPr>
          <a:lstStyle/>
          <a:p>
            <a:r>
              <a:rPr lang="ko-KR" altLang="en-US" dirty="0"/>
              <a:t>속성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length : </a:t>
            </a:r>
            <a:r>
              <a:rPr lang="ko-KR" altLang="en-US" dirty="0"/>
              <a:t>문자열의 </a:t>
            </a:r>
            <a:r>
              <a:rPr lang="ko-KR" altLang="en-US" dirty="0" smtClean="0"/>
              <a:t>길이</a:t>
            </a:r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73348"/>
              </p:ext>
            </p:extLst>
          </p:nvPr>
        </p:nvGraphicFramePr>
        <p:xfrm>
          <a:off x="353104" y="2971801"/>
          <a:ext cx="11219882" cy="54617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190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9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2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charAt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문자를 구한다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문자열의 범위를 벗어나면 빈 문자열이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charCodeAt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(index)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위치의 문자에 대한 유니코드를 구한다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5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indexOf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start)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검색한다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생략 시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적용되어 처음부터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46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lastIndexOf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start)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문자열의 위치를 역방향에서 검색한다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검색 시작 위치이며 생략 시 문자열의 제일 끝이 적용된다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없을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-1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concat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(s1, s2,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…)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개의 문자열을 연결한다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+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연산자와 동일하다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trim()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앞 뒤의 공백을 제거한다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98871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081696"/>
              </p:ext>
            </p:extLst>
          </p:nvPr>
        </p:nvGraphicFramePr>
        <p:xfrm>
          <a:off x="296228" y="1732625"/>
          <a:ext cx="11264119" cy="653446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323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0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3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toLowerCase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소문자로 변환한다</a:t>
                      </a:r>
                      <a:endParaRPr lang="en-US" altLang="ko-KR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toUpperCase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대문자로 변환한다</a:t>
                      </a:r>
                      <a:endParaRPr lang="en-US" altLang="ko-KR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replace(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search,</a:t>
                      </a:r>
                      <a:r>
                        <a:rPr lang="en-US" altLang="ko-KR" sz="22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문자열을 대체한다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정규식도 사용 가능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searchvalue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부분 문자열 또는 정규식을 검색하여 그 위치를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match(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regexp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정규식으로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검색하여 일치하는 결과를 배열로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발견되지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않으면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null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substring(from, to)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위치 사이의 부분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생략하면 뒤쪽 모든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slice(start, end)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위치에서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end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위치까지 부분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음수로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끝에서부터 위치를 지정할 수 있다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substr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(start</a:t>
                      </a:r>
                      <a:r>
                        <a:rPr lang="en-US" altLang="ko-KR" sz="2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length)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start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시작하여 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length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길이만큼 부분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길이를 생략하면 뒤쪽 모든 문자열을 추출한다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16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split(separator, limit)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구분자로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구분된 문자열을 분리하여 배열로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endParaRPr lang="en-US" altLang="ko-KR" sz="22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Limit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최대 몇 개까지 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반환할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것인가를 지정한다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32172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6000" b="1"/>
              <a:t>유니코드란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err="1"/>
              <a:t>유니코드란</a:t>
            </a:r>
            <a:r>
              <a:rPr lang="ko-KR" altLang="en-US" sz="2000" dirty="0"/>
              <a:t> 전 세계적으로 사용하는 모든 문자 집합을 하나로 모은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유니코드 </a:t>
            </a:r>
            <a:r>
              <a:rPr lang="en-US" altLang="ko-KR" sz="2000" dirty="0"/>
              <a:t>1.0.0</a:t>
            </a:r>
            <a:r>
              <a:rPr lang="ko-KR" altLang="en-US" sz="2000" dirty="0"/>
              <a:t>은 </a:t>
            </a:r>
            <a:r>
              <a:rPr lang="en-US" altLang="ko-KR" sz="2000" dirty="0"/>
              <a:t>1991</a:t>
            </a:r>
            <a:r>
              <a:rPr lang="ko-KR" altLang="en-US" sz="2000" dirty="0"/>
              <a:t>년 </a:t>
            </a:r>
            <a:r>
              <a:rPr lang="en-US" altLang="ko-KR" sz="2000" dirty="0"/>
              <a:t>8</a:t>
            </a:r>
            <a:r>
              <a:rPr lang="ko-KR" altLang="en-US" sz="2000" dirty="0"/>
              <a:t>월 제정되었으며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그 후 약 </a:t>
            </a:r>
            <a:r>
              <a:rPr lang="en-US" altLang="ko-KR" sz="2000" dirty="0"/>
              <a:t>5</a:t>
            </a:r>
            <a:r>
              <a:rPr lang="ko-KR" altLang="en-US" sz="2000" dirty="0"/>
              <a:t>년이 지나서야 유니코드 </a:t>
            </a:r>
            <a:r>
              <a:rPr lang="en-US" altLang="ko-KR" sz="2000" dirty="0"/>
              <a:t>2.0.0</a:t>
            </a:r>
            <a:r>
              <a:rPr lang="ko-KR" altLang="en-US" sz="2000" dirty="0"/>
              <a:t>에 한글 </a:t>
            </a:r>
            <a:r>
              <a:rPr lang="en-US" altLang="ko-KR" sz="2000" dirty="0"/>
              <a:t>11,172</a:t>
            </a:r>
            <a:r>
              <a:rPr lang="ko-KR" altLang="en-US" sz="2000" dirty="0"/>
              <a:t>자가 모두 포함되었다</a:t>
            </a:r>
            <a:r>
              <a:rPr lang="en-US" altLang="ko-KR" sz="2000" dirty="0"/>
              <a:t>. </a:t>
            </a:r>
            <a:r>
              <a:rPr lang="ko-KR" altLang="en-US" sz="2000" dirty="0"/>
              <a:t>현재 버전은 </a:t>
            </a:r>
            <a:r>
              <a:rPr lang="en-US" altLang="ko-KR" sz="2000" dirty="0"/>
              <a:t>2010</a:t>
            </a:r>
            <a:r>
              <a:rPr lang="ko-KR" altLang="en-US" sz="2000" dirty="0"/>
              <a:t>년 </a:t>
            </a:r>
            <a:r>
              <a:rPr lang="en-US" altLang="ko-KR" sz="2000" dirty="0"/>
              <a:t>10</a:t>
            </a:r>
            <a:r>
              <a:rPr lang="ko-KR" altLang="en-US" sz="2000" dirty="0"/>
              <a:t>월 </a:t>
            </a:r>
            <a:r>
              <a:rPr lang="en-US" altLang="ko-KR" sz="2000" dirty="0"/>
              <a:t>11</a:t>
            </a:r>
            <a:r>
              <a:rPr lang="ko-KR" altLang="en-US" sz="2000" dirty="0"/>
              <a:t>일 제정된 </a:t>
            </a:r>
            <a:r>
              <a:rPr lang="en-US" altLang="ko-KR" sz="2000" dirty="0"/>
              <a:t>6.0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유니코드 값을 나타내기 위해서는 코드 포인트</a:t>
            </a:r>
            <a:r>
              <a:rPr lang="en-US" altLang="ko-KR" sz="2000" dirty="0"/>
              <a:t>(code point)</a:t>
            </a:r>
            <a:r>
              <a:rPr lang="ko-KR" altLang="en-US" sz="2000" dirty="0"/>
              <a:t>를 사용하는데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보통 </a:t>
            </a:r>
            <a:r>
              <a:rPr lang="en-US" altLang="ko-KR" sz="2000" dirty="0"/>
              <a:t>U+</a:t>
            </a:r>
            <a:r>
              <a:rPr lang="ko-KR" altLang="en-US" sz="2000" dirty="0"/>
              <a:t>를 붙여 표시한다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'A'</a:t>
            </a:r>
            <a:r>
              <a:rPr lang="ko-KR" altLang="en-US" sz="2000" dirty="0"/>
              <a:t>의 유니코드 값은 </a:t>
            </a:r>
            <a:r>
              <a:rPr lang="en-US" altLang="ko-KR" sz="2000" dirty="0" err="1"/>
              <a:t>U+0041</a:t>
            </a:r>
            <a:r>
              <a:rPr lang="ko-KR" altLang="en-US" sz="2000" dirty="0"/>
              <a:t>로 표현한다</a:t>
            </a:r>
            <a:r>
              <a:rPr lang="en-US" altLang="ko-KR" sz="2000" dirty="0"/>
              <a:t>(\</a:t>
            </a:r>
            <a:r>
              <a:rPr lang="en-US" altLang="ko-KR" sz="2000" dirty="0" err="1"/>
              <a:t>u0041</a:t>
            </a:r>
            <a:r>
              <a:rPr lang="ko-KR" altLang="en-US" sz="2000" dirty="0"/>
              <a:t>로 표기하기도 함</a:t>
            </a:r>
            <a:r>
              <a:rPr lang="en-US" altLang="ko-KR" sz="2000" dirty="0"/>
              <a:t>). </a:t>
            </a:r>
            <a:r>
              <a:rPr lang="ko-KR" altLang="en-US" sz="2000" dirty="0"/>
              <a:t>유니코드는 공식적으로 </a:t>
            </a:r>
            <a:r>
              <a:rPr lang="en-US" altLang="ko-KR" sz="2000" dirty="0"/>
              <a:t>31</a:t>
            </a:r>
            <a:r>
              <a:rPr lang="ko-KR" altLang="en-US" sz="2000" dirty="0"/>
              <a:t>비트 문자 집합이지만 현재까지는 </a:t>
            </a:r>
            <a:r>
              <a:rPr lang="en-US" altLang="ko-KR" sz="2000" dirty="0"/>
              <a:t>21</a:t>
            </a:r>
            <a:r>
              <a:rPr lang="ko-KR" altLang="en-US" sz="2000" dirty="0"/>
              <a:t>비트 이내로 모두 표현이 가능하다</a:t>
            </a:r>
            <a:r>
              <a:rPr lang="en-US" altLang="ko-KR" sz="2000" dirty="0"/>
              <a:t>. </a:t>
            </a:r>
            <a:r>
              <a:rPr lang="ko-KR" altLang="en-US" sz="2000" dirty="0"/>
              <a:t>유니코드는 논리적으로 평면</a:t>
            </a:r>
            <a:r>
              <a:rPr lang="en-US" altLang="ko-KR" sz="2000" dirty="0"/>
              <a:t>(plane)</a:t>
            </a:r>
            <a:r>
              <a:rPr lang="ko-KR" altLang="en-US" sz="2000" dirty="0"/>
              <a:t>이라는 개념을 이용하여 구획을 나누며</a:t>
            </a:r>
            <a:r>
              <a:rPr lang="en-US" altLang="ko-KR" sz="2000" dirty="0"/>
              <a:t>, </a:t>
            </a:r>
            <a:r>
              <a:rPr lang="ko-KR" altLang="en-US" sz="2000" dirty="0"/>
              <a:t>평면 개수는 </a:t>
            </a:r>
            <a:r>
              <a:rPr lang="en-US" altLang="ko-KR" sz="2000" dirty="0"/>
              <a:t>0</a:t>
            </a:r>
            <a:r>
              <a:rPr lang="ko-KR" altLang="en-US" sz="2000" dirty="0"/>
              <a:t>번 평면인 기본 다국어 평면</a:t>
            </a:r>
            <a:r>
              <a:rPr lang="en-US" altLang="ko-KR" sz="2000" dirty="0"/>
              <a:t>(BMP; Basic Multilingual Plane)</a:t>
            </a:r>
            <a:r>
              <a:rPr lang="ko-KR" altLang="en-US" sz="2000" dirty="0"/>
              <a:t>에서 </a:t>
            </a:r>
            <a:r>
              <a:rPr lang="en-US" altLang="ko-KR" sz="2000" dirty="0"/>
              <a:t>16</a:t>
            </a:r>
            <a:r>
              <a:rPr lang="ko-KR" altLang="en-US" sz="2000" dirty="0"/>
              <a:t>번 평면까지 모두 </a:t>
            </a:r>
            <a:r>
              <a:rPr lang="en-US" altLang="ko-KR" sz="2000" dirty="0"/>
              <a:t>17</a:t>
            </a:r>
            <a:r>
              <a:rPr lang="ko-KR" altLang="en-US" sz="2000" dirty="0"/>
              <a:t>개이다</a:t>
            </a:r>
            <a:r>
              <a:rPr lang="en-US" altLang="ko-KR" sz="2000" dirty="0"/>
              <a:t>. </a:t>
            </a:r>
            <a:r>
              <a:rPr lang="ko-KR" altLang="en-US" sz="2000" dirty="0"/>
              <a:t>대부분의 문자는 </a:t>
            </a:r>
            <a:r>
              <a:rPr lang="en-US" altLang="ko-KR" sz="2000" dirty="0" err="1"/>
              <a:t>U+0000~U+FFFF</a:t>
            </a:r>
            <a:r>
              <a:rPr lang="en-US" altLang="ko-KR" sz="2000" dirty="0"/>
              <a:t> </a:t>
            </a:r>
            <a:r>
              <a:rPr lang="ko-KR" altLang="en-US" sz="2000" dirty="0"/>
              <a:t>범위에 있는 기본 다국어 평면에 속하며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일부 한자는 보조 다국어 평면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SMP</a:t>
            </a:r>
            <a:r>
              <a:rPr lang="en-US" altLang="ko-KR" sz="2000" dirty="0"/>
              <a:t>, Supplementary Multilingual Plane)</a:t>
            </a:r>
            <a:r>
              <a:rPr lang="ko-KR" altLang="en-US" sz="2000" dirty="0"/>
              <a:t>인 </a:t>
            </a:r>
            <a:r>
              <a:rPr lang="en-US" altLang="ko-KR" sz="2000" dirty="0" err="1"/>
              <a:t>U+10000~U+1FFFF</a:t>
            </a:r>
            <a:r>
              <a:rPr lang="en-US" altLang="ko-KR" sz="2000" dirty="0"/>
              <a:t> </a:t>
            </a:r>
            <a:r>
              <a:rPr lang="ko-KR" altLang="en-US" sz="2000" dirty="0"/>
              <a:t>범위에 속한다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중 한글은 </a:t>
            </a:r>
            <a:r>
              <a:rPr lang="en-US" altLang="ko-KR" sz="2000" dirty="0" err="1"/>
              <a:t>U+1100~U+11FF</a:t>
            </a:r>
            <a:r>
              <a:rPr lang="en-US" altLang="ko-KR" sz="2000" dirty="0"/>
              <a:t> </a:t>
            </a:r>
            <a:r>
              <a:rPr lang="ko-KR" altLang="en-US" sz="2000" dirty="0"/>
              <a:t>사이에 한글 자모 영역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U+AC00~U+D7AF</a:t>
            </a:r>
            <a:r>
              <a:rPr lang="en-US" altLang="ko-KR" sz="2000" dirty="0"/>
              <a:t> </a:t>
            </a:r>
            <a:r>
              <a:rPr lang="ko-KR" altLang="en-US" sz="2000" dirty="0"/>
              <a:t>사이의 한글 소리 마디 영역에 포함된다</a:t>
            </a:r>
            <a:r>
              <a:rPr lang="en-US" altLang="ko-KR" sz="2000" dirty="0"/>
              <a:t>.</a:t>
            </a:r>
          </a:p>
          <a:p>
            <a:r>
              <a:rPr lang="ko-KR" altLang="en-US" sz="2000" b="1" dirty="0"/>
              <a:t>유니코드의 </a:t>
            </a:r>
            <a:r>
              <a:rPr lang="ko-KR" altLang="en-US" sz="2000" b="1" dirty="0" err="1"/>
              <a:t>인코딩</a:t>
            </a:r>
            <a:r>
              <a:rPr lang="ko-KR" altLang="en-US" sz="2000" b="1" dirty="0"/>
              <a:t> 방식</a:t>
            </a:r>
          </a:p>
          <a:p>
            <a:r>
              <a:rPr lang="ko-KR" altLang="en-US" sz="2000" dirty="0"/>
              <a:t>유니코드의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방식으로는 코드 포인트를 </a:t>
            </a:r>
            <a:r>
              <a:rPr lang="ko-KR" altLang="en-US" sz="2000" dirty="0" err="1"/>
              <a:t>코드화한</a:t>
            </a:r>
            <a:r>
              <a:rPr lang="ko-KR" altLang="en-US" sz="2000" dirty="0"/>
              <a:t> </a:t>
            </a:r>
            <a:r>
              <a:rPr lang="en-US" altLang="ko-KR" sz="2000" dirty="0"/>
              <a:t>UCS-2</a:t>
            </a:r>
            <a:r>
              <a:rPr lang="ko-KR" altLang="en-US" sz="2000" dirty="0"/>
              <a:t>와 </a:t>
            </a:r>
            <a:r>
              <a:rPr lang="en-US" altLang="ko-KR" sz="2000" dirty="0"/>
              <a:t>UCS-4, </a:t>
            </a:r>
            <a:r>
              <a:rPr lang="ko-KR" altLang="en-US" sz="2000" dirty="0"/>
              <a:t>변환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형식</a:t>
            </a:r>
            <a:r>
              <a:rPr lang="en-US" altLang="ko-KR" sz="2000" dirty="0"/>
              <a:t>(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, UCS Transformation Format)</a:t>
            </a:r>
            <a:r>
              <a:rPr lang="ko-KR" altLang="en-US" sz="2000" dirty="0"/>
              <a:t>인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-7,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-8,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-16,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-32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등이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 중 </a:t>
            </a:r>
            <a:r>
              <a:rPr lang="en-US" altLang="ko-KR" sz="2000" dirty="0"/>
              <a:t>ASCII</a:t>
            </a:r>
            <a:r>
              <a:rPr lang="ko-KR" altLang="en-US" sz="2000" dirty="0"/>
              <a:t>와 호환이 가능하면서 유니코드를 표현할 수 있는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-8 </a:t>
            </a:r>
            <a:r>
              <a:rPr lang="ko-KR" altLang="en-US" sz="2000" dirty="0" err="1"/>
              <a:t>인코딩이</a:t>
            </a:r>
            <a:r>
              <a:rPr lang="ko-KR" altLang="en-US" sz="2000" dirty="0"/>
              <a:t> 가장 많이 사용된다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-8</a:t>
            </a:r>
            <a:r>
              <a:rPr lang="ko-KR" altLang="en-US" sz="2000" dirty="0"/>
              <a:t>은 코드 포인트 범위에 따라 다음 표에서 보는 바와 같이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방식이 다르다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 표는 코드 포인트 범위에 따른 </a:t>
            </a:r>
            <a:r>
              <a:rPr lang="en-US" altLang="ko-KR" sz="2000" dirty="0" err="1"/>
              <a:t>UTF</a:t>
            </a:r>
            <a:r>
              <a:rPr lang="en-US" altLang="ko-KR" sz="2000" dirty="0"/>
              <a:t>-8 </a:t>
            </a:r>
            <a:r>
              <a:rPr lang="ko-KR" altLang="en-US" sz="2000" dirty="0" err="1"/>
              <a:t>인코딩</a:t>
            </a:r>
            <a:r>
              <a:rPr lang="ko-KR" altLang="en-US" sz="2000" dirty="0"/>
              <a:t> 방식을 보여준다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1907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b="1" dirty="0"/>
              <a:t>객체</a:t>
            </a:r>
            <a:r>
              <a:rPr lang="en-US" altLang="ko-KR" sz="3000" b="1" dirty="0"/>
              <a:t>(object</a:t>
            </a:r>
            <a:r>
              <a:rPr lang="en-US" altLang="ko-KR" sz="3000" b="1" dirty="0" smtClean="0"/>
              <a:t>)</a:t>
            </a:r>
            <a:r>
              <a:rPr lang="ko-KR" altLang="en-US" sz="3000" dirty="0" smtClean="0"/>
              <a:t>란 하나의 변수에 여러 속성을 저장할 수 있도록 해주는 데이터 타입이다</a:t>
            </a:r>
            <a:r>
              <a:rPr lang="en-US" altLang="ko-KR" sz="3000" dirty="0" smtClean="0"/>
              <a:t>.</a:t>
            </a:r>
          </a:p>
          <a:p>
            <a:r>
              <a:rPr lang="en-US" altLang="ko-KR" sz="3000" dirty="0" smtClean="0"/>
              <a:t>key/value</a:t>
            </a:r>
            <a:r>
              <a:rPr lang="ko-KR" altLang="en-US" sz="3000" dirty="0"/>
              <a:t>가</a:t>
            </a:r>
            <a:r>
              <a:rPr lang="en-US" altLang="ko-KR" sz="3000" dirty="0" smtClean="0"/>
              <a:t> </a:t>
            </a:r>
            <a:r>
              <a:rPr lang="ko-KR" altLang="en-US" sz="3000" dirty="0" smtClean="0"/>
              <a:t>한 쌍으로 저장되는 구조이며 그 중 </a:t>
            </a:r>
            <a:r>
              <a:rPr lang="en-US" altLang="ko-KR" sz="3000" dirty="0" smtClean="0"/>
              <a:t>value</a:t>
            </a:r>
            <a:r>
              <a:rPr lang="ko-KR" altLang="en-US" sz="3000" dirty="0" smtClean="0"/>
              <a:t>가 함수로 정의된 것은 객체가 가지는 동작</a:t>
            </a:r>
            <a:r>
              <a:rPr lang="en-US" altLang="ko-KR" sz="3000" dirty="0" smtClean="0"/>
              <a:t>. </a:t>
            </a:r>
            <a:r>
              <a:rPr lang="ko-KR" altLang="en-US" sz="3000" dirty="0" smtClean="0"/>
              <a:t>즉 </a:t>
            </a:r>
            <a:r>
              <a:rPr lang="ko-KR" altLang="en-US" sz="3000" dirty="0" err="1" smtClean="0"/>
              <a:t>메소드라</a:t>
            </a:r>
            <a:r>
              <a:rPr lang="ko-KR" altLang="en-US" sz="3000" dirty="0" smtClean="0"/>
              <a:t> 칭한다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  <a:p>
            <a:r>
              <a:rPr lang="en-US" altLang="ko-KR" sz="3000" dirty="0" smtClean="0"/>
              <a:t>JavaScript</a:t>
            </a:r>
            <a:r>
              <a:rPr lang="ko-KR" altLang="en-US" sz="3000" dirty="0" smtClean="0"/>
              <a:t>는 객체 기반의 스크립트 언어로서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거의 모든 것이 객체로 이루어져 있다</a:t>
            </a:r>
            <a:r>
              <a:rPr lang="en-US" altLang="ko-KR" sz="3000" dirty="0" smtClean="0"/>
              <a:t>.</a:t>
            </a:r>
            <a:endParaRPr lang="en-US" altLang="ko-KR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03" y="4916845"/>
            <a:ext cx="10418306" cy="34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2892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test_stringMethod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33" y="2502244"/>
            <a:ext cx="4568008" cy="36571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990271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객체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 smtClean="0"/>
              <a:t>prompt</a:t>
            </a:r>
            <a:r>
              <a:rPr lang="ko-KR" altLang="en-US" sz="3000" dirty="0" smtClean="0"/>
              <a:t>로 주민등록번호를 </a:t>
            </a:r>
            <a:r>
              <a:rPr lang="ko-KR" altLang="en-US" sz="3000" dirty="0"/>
              <a:t>입력 받아 생년월일과 </a:t>
            </a:r>
            <a:r>
              <a:rPr lang="ko-KR" altLang="en-US" sz="3000" dirty="0" smtClean="0"/>
              <a:t>성별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나이를 </a:t>
            </a:r>
            <a:r>
              <a:rPr lang="ko-KR" altLang="en-US" sz="3000" dirty="0"/>
              <a:t>출력하는 프로그램을 작성하시오</a:t>
            </a:r>
            <a:r>
              <a:rPr lang="en-US" altLang="ko-KR" sz="3000" dirty="0" smtClean="0"/>
              <a:t>.</a:t>
            </a:r>
          </a:p>
          <a:p>
            <a:pPr lvl="1"/>
            <a:r>
              <a:rPr lang="ko-KR" altLang="en-US" sz="2400" dirty="0" smtClean="0"/>
              <a:t>예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주민등록번호를 </a:t>
            </a:r>
            <a:r>
              <a:rPr lang="en-US" altLang="ko-KR" sz="2400" dirty="0" smtClean="0"/>
              <a:t>110326-4432618</a:t>
            </a:r>
            <a:r>
              <a:rPr lang="ko-KR" altLang="en-US" sz="2400" dirty="0" smtClean="0"/>
              <a:t>로 입력 받은 경우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생일 </a:t>
            </a:r>
            <a:r>
              <a:rPr lang="en-US" altLang="ko-KR" sz="2400" dirty="0"/>
              <a:t>: 2011</a:t>
            </a:r>
            <a:r>
              <a:rPr lang="ko-KR" altLang="en-US" sz="2400" dirty="0"/>
              <a:t>년 </a:t>
            </a:r>
            <a:r>
              <a:rPr lang="en-US" altLang="ko-KR" sz="2400" dirty="0"/>
              <a:t>3</a:t>
            </a:r>
            <a:r>
              <a:rPr lang="ko-KR" altLang="en-US" sz="2400" dirty="0"/>
              <a:t>월 </a:t>
            </a:r>
            <a:r>
              <a:rPr lang="en-US" altLang="ko-KR" sz="2400" dirty="0"/>
              <a:t>26</a:t>
            </a:r>
            <a:r>
              <a:rPr lang="ko-KR" altLang="en-US" sz="2400" dirty="0"/>
              <a:t>일</a:t>
            </a:r>
            <a:endParaRPr lang="en-US" altLang="ko-KR" sz="2400" dirty="0"/>
          </a:p>
          <a:p>
            <a:pPr lvl="1"/>
            <a:r>
              <a:rPr lang="ko-KR" altLang="en-US" sz="2400" dirty="0"/>
              <a:t>성별 </a:t>
            </a:r>
            <a:r>
              <a:rPr lang="en-US" altLang="ko-KR" sz="2400" dirty="0"/>
              <a:t>: </a:t>
            </a:r>
            <a:r>
              <a:rPr lang="ko-KR" altLang="en-US" sz="2400" dirty="0"/>
              <a:t>여자  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나이 </a:t>
            </a:r>
            <a:r>
              <a:rPr lang="en-US" altLang="ko-KR" sz="2400" dirty="0" smtClean="0"/>
              <a:t>: 12</a:t>
            </a:r>
            <a:endParaRPr lang="en-US" altLang="ko-KR" dirty="0"/>
          </a:p>
          <a:p>
            <a:pPr marL="445550" lvl="1" indent="-445550">
              <a:buClr>
                <a:schemeClr val="folHlink"/>
              </a:buClr>
            </a:pPr>
            <a:endParaRPr lang="en-US" altLang="ko-KR" sz="3000" dirty="0" smtClean="0">
              <a:cs typeface="+mn-cs"/>
            </a:endParaRPr>
          </a:p>
          <a:p>
            <a:pPr marL="445550" lvl="1" indent="-445550">
              <a:buClr>
                <a:schemeClr val="folHlink"/>
              </a:buClr>
            </a:pPr>
            <a:r>
              <a:rPr lang="ko-KR" altLang="en-US" sz="3000" dirty="0" smtClean="0">
                <a:cs typeface="+mn-cs"/>
              </a:rPr>
              <a:t>주민등록번호를 </a:t>
            </a:r>
            <a:r>
              <a:rPr lang="ko-KR" altLang="en-US" sz="3000" dirty="0">
                <a:cs typeface="+mn-cs"/>
              </a:rPr>
              <a:t>입력 받아 주민등록번호의 유효성을 검사하는 프로그램을 작성하시오</a:t>
            </a:r>
            <a:r>
              <a:rPr lang="en-US" altLang="ko-KR" sz="3000" dirty="0">
                <a:cs typeface="+mn-cs"/>
              </a:rPr>
              <a:t>.(ABCDEF-GHIJKLM)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A*2 + B*3 + ... + H*9 + I*2 + ... + L*5 </a:t>
            </a:r>
            <a:r>
              <a:rPr lang="ko-KR" altLang="en-US" sz="2400" dirty="0"/>
              <a:t>의 총합을 구한다</a:t>
            </a:r>
            <a:r>
              <a:rPr lang="en-US" altLang="ko-KR" sz="2400" dirty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번의 합을 </a:t>
            </a:r>
            <a:r>
              <a:rPr lang="en-US" altLang="ko-KR" sz="2400" dirty="0"/>
              <a:t>11</a:t>
            </a:r>
            <a:r>
              <a:rPr lang="ko-KR" altLang="en-US" sz="2400" dirty="0"/>
              <a:t>로 나눈 나머지를 구한다</a:t>
            </a:r>
            <a:r>
              <a:rPr lang="en-US" altLang="ko-KR" sz="2400" dirty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11</a:t>
            </a:r>
            <a:r>
              <a:rPr lang="ko-KR" altLang="en-US" sz="2400" dirty="0"/>
              <a:t>에서 </a:t>
            </a:r>
            <a:r>
              <a:rPr lang="en-US" altLang="ko-KR" sz="2400" dirty="0"/>
              <a:t>2</a:t>
            </a:r>
            <a:r>
              <a:rPr lang="ko-KR" altLang="en-US" sz="2400" dirty="0"/>
              <a:t>번의 결과를 뺀다</a:t>
            </a:r>
            <a:r>
              <a:rPr lang="en-US" altLang="ko-KR" sz="2400" dirty="0"/>
              <a:t>.</a:t>
            </a:r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3</a:t>
            </a:r>
            <a:r>
              <a:rPr lang="ko-KR" altLang="en-US" sz="2400" dirty="0"/>
              <a:t>번의 결과가 </a:t>
            </a:r>
            <a:r>
              <a:rPr lang="en-US" altLang="ko-KR" sz="2400" dirty="0"/>
              <a:t>0~9</a:t>
            </a:r>
            <a:r>
              <a:rPr lang="ko-KR" altLang="en-US" sz="2400" dirty="0"/>
              <a:t>이면 값 그대로</a:t>
            </a:r>
            <a:r>
              <a:rPr lang="en-US" altLang="ko-KR" sz="2400" dirty="0"/>
              <a:t>, 10</a:t>
            </a:r>
            <a:r>
              <a:rPr lang="ko-KR" altLang="en-US" sz="2400" dirty="0"/>
              <a:t>이면 </a:t>
            </a:r>
            <a:r>
              <a:rPr lang="en-US" altLang="ko-KR" sz="2400" dirty="0"/>
              <a:t>0, 11</a:t>
            </a:r>
            <a:r>
              <a:rPr lang="ko-KR" altLang="en-US" sz="2400" dirty="0"/>
              <a:t>이면 </a:t>
            </a:r>
            <a:r>
              <a:rPr lang="en-US" altLang="ko-KR" sz="2400" dirty="0"/>
              <a:t>1</a:t>
            </a:r>
            <a:r>
              <a:rPr lang="ko-KR" altLang="en-US" sz="2400" dirty="0"/>
              <a:t>로 변환</a:t>
            </a:r>
            <a:endParaRPr lang="en-US" altLang="ko-KR" sz="2400" dirty="0"/>
          </a:p>
          <a:p>
            <a:pPr marL="1188134" lvl="1" indent="-594068">
              <a:buClr>
                <a:srgbClr val="7030A0"/>
              </a:buClr>
              <a:buFont typeface="+mj-lt"/>
              <a:buAutoNum type="arabicPeriod"/>
            </a:pPr>
            <a:r>
              <a:rPr lang="en-US" altLang="ko-KR" sz="2400" dirty="0"/>
              <a:t>4</a:t>
            </a:r>
            <a:r>
              <a:rPr lang="ko-KR" altLang="en-US" sz="2400" dirty="0"/>
              <a:t>번의 결과와 </a:t>
            </a:r>
            <a:r>
              <a:rPr lang="en-US" altLang="ko-KR" sz="2400" dirty="0"/>
              <a:t>M</a:t>
            </a:r>
            <a:r>
              <a:rPr lang="ko-KR" altLang="en-US" sz="2400" dirty="0"/>
              <a:t>자리의 값이 같으면 맞는 번호이다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01873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  <a:r>
              <a:rPr lang="ko-KR" altLang="en-US" dirty="0"/>
              <a:t> 객체 속성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22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68656"/>
              </p:ext>
            </p:extLst>
          </p:nvPr>
        </p:nvGraphicFramePr>
        <p:xfrm>
          <a:off x="858670" y="1874552"/>
          <a:ext cx="10351509" cy="4862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6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5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오일러의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상수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2.718)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PI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파이 상수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3.14)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1.414)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SQRT1_2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½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제곱근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0.707)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279588628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LN2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:2)(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0.693)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81961706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LN10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자연 로그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22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밑수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:10)(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약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2.302)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4249994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Math.LOG2E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로그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250345412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Math.LOG10E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</a:t>
                      </a:r>
                      <a:r>
                        <a:rPr lang="ko-KR" altLang="en-US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로그 </a:t>
                      </a:r>
                      <a:r>
                        <a:rPr lang="en-US" altLang="ko-KR" sz="22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24323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0052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23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18556"/>
              </p:ext>
            </p:extLst>
          </p:nvPr>
        </p:nvGraphicFramePr>
        <p:xfrm>
          <a:off x="858670" y="1874552"/>
          <a:ext cx="10351509" cy="648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메소드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lang="ko-KR" altLang="en-US" sz="2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abs(x)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절대값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ceil(x), floor(x)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실수를 정수로 올림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내림 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cos(x), sin(x), tan(x)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삼각함수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279588628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exp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81961706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log(x)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로그함수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42499943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max(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최대값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250345412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x,y,z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,…,n)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최소값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24323391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pow(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x,y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지수함수 </a:t>
                      </a:r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r>
                        <a:rPr lang="en-US" altLang="ko-KR" sz="2200" baseline="30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</a:t>
                      </a:r>
                      <a:endParaRPr lang="ko-KR" altLang="en-US" sz="2200" baseline="30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1625683132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random()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</a:t>
                      </a:r>
                      <a:r>
                        <a:rPr lang="en-US" altLang="ko-KR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1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사이의 </a:t>
                      </a:r>
                      <a:r>
                        <a:rPr lang="ko-KR" altLang="en-US" sz="2200" baseline="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난수</a:t>
                      </a:r>
                      <a:r>
                        <a:rPr lang="ko-KR" altLang="en-US" sz="22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값 </a:t>
                      </a:r>
                      <a:r>
                        <a:rPr lang="ko-KR" altLang="en-US" sz="2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반환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4050059140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round(x)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반올림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3269940408"/>
                  </a:ext>
                </a:extLst>
              </a:tr>
              <a:tr h="540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sqrt</a:t>
                      </a:r>
                      <a:r>
                        <a:rPr lang="en-US" altLang="ko-KR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(x)</a:t>
                      </a:r>
                      <a:endParaRPr lang="ko-KR" altLang="en-US" sz="2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18809" marR="118809" marT="59404" marB="59404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제곱근</a:t>
                      </a:r>
                    </a:p>
                  </a:txBody>
                  <a:tcPr marL="118809" marR="118809" marT="59404" marB="59404" anchor="ctr"/>
                </a:tc>
                <a:extLst>
                  <a:ext uri="{0D108BD9-81ED-4DB2-BD59-A6C34878D82A}">
                    <a16:rowId xmlns:a16="http://schemas.microsoft.com/office/drawing/2014/main" val="2073501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96135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범위의 </a:t>
            </a:r>
            <a:r>
              <a:rPr lang="ko-KR" altLang="en-US" dirty="0" smtClean="0"/>
              <a:t>랜덤 값 생성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000" dirty="0"/>
              <a:t>0.0 &lt;= </a:t>
            </a:r>
            <a:r>
              <a:rPr lang="en-US" altLang="ko-KR" sz="3000" dirty="0" err="1"/>
              <a:t>Math.random</a:t>
            </a:r>
            <a:r>
              <a:rPr lang="en-US" altLang="ko-KR" sz="3000" dirty="0"/>
              <a:t>() &lt; 1.0</a:t>
            </a:r>
          </a:p>
          <a:p>
            <a:r>
              <a:rPr lang="en-US" altLang="ko-KR" sz="3000" dirty="0" err="1" smtClean="0"/>
              <a:t>Math.floor</a:t>
            </a:r>
            <a:r>
              <a:rPr lang="en-US" altLang="ko-KR" sz="3000" dirty="0" smtClean="0"/>
              <a:t>(</a:t>
            </a:r>
            <a:r>
              <a:rPr lang="en-US" altLang="ko-KR" sz="3000" dirty="0" err="1" smtClean="0"/>
              <a:t>Math.random</a:t>
            </a:r>
            <a:r>
              <a:rPr lang="en-US" altLang="ko-KR" sz="3000" dirty="0"/>
              <a:t>() * (</a:t>
            </a:r>
            <a:r>
              <a:rPr lang="ko-KR" altLang="en-US" sz="3000" dirty="0" smtClean="0"/>
              <a:t>최대값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최소값</a:t>
            </a:r>
            <a:r>
              <a:rPr lang="en-US" altLang="ko-KR" sz="3000" dirty="0"/>
              <a:t>+1</a:t>
            </a:r>
            <a:r>
              <a:rPr lang="en-US" altLang="ko-KR" sz="3000" dirty="0" smtClean="0"/>
              <a:t>)+</a:t>
            </a:r>
            <a:r>
              <a:rPr lang="ko-KR" altLang="en-US" sz="3000" dirty="0"/>
              <a:t>최소값</a:t>
            </a:r>
            <a:r>
              <a:rPr lang="en-US" altLang="ko-KR" sz="3000" dirty="0"/>
              <a:t>);</a:t>
            </a:r>
          </a:p>
          <a:p>
            <a:r>
              <a:rPr lang="en-US" altLang="ko-KR" sz="3000" dirty="0" err="1"/>
              <a:t>Math.round</a:t>
            </a:r>
            <a:r>
              <a:rPr lang="en-US" altLang="ko-KR" sz="3000" dirty="0"/>
              <a:t>(</a:t>
            </a:r>
            <a:r>
              <a:rPr lang="en-US" altLang="ko-KR" sz="3000" dirty="0" err="1"/>
              <a:t>Math.random</a:t>
            </a:r>
            <a:r>
              <a:rPr lang="en-US" altLang="ko-KR" sz="3000" dirty="0"/>
              <a:t>() * (</a:t>
            </a:r>
            <a:r>
              <a:rPr lang="ko-KR" altLang="en-US" sz="3000" dirty="0" smtClean="0"/>
              <a:t>최대값</a:t>
            </a:r>
            <a:r>
              <a:rPr lang="en-US" altLang="ko-KR" sz="3000" dirty="0" smtClean="0"/>
              <a:t>-</a:t>
            </a:r>
            <a:r>
              <a:rPr lang="ko-KR" altLang="en-US" sz="3000" dirty="0" smtClean="0"/>
              <a:t>최소값</a:t>
            </a:r>
            <a:r>
              <a:rPr lang="en-US" altLang="ko-KR" sz="3000" dirty="0" smtClean="0"/>
              <a:t>)+</a:t>
            </a:r>
            <a:r>
              <a:rPr lang="ko-KR" altLang="en-US" sz="3000" dirty="0" smtClean="0"/>
              <a:t>최소값</a:t>
            </a:r>
            <a:r>
              <a:rPr lang="en-US" altLang="ko-KR" sz="3000" dirty="0"/>
              <a:t>);</a:t>
            </a:r>
          </a:p>
          <a:p>
            <a:endParaRPr lang="en-US" altLang="ko-KR" sz="3000" dirty="0" smtClean="0"/>
          </a:p>
          <a:p>
            <a:r>
              <a:rPr lang="ko-KR" altLang="en-US" sz="3000" dirty="0" smtClean="0"/>
              <a:t>예</a:t>
            </a:r>
            <a:r>
              <a:rPr lang="en-US" altLang="ko-KR" sz="3000" dirty="0"/>
              <a:t>) 1</a:t>
            </a:r>
            <a:r>
              <a:rPr lang="ko-KR" altLang="en-US" sz="3000" dirty="0"/>
              <a:t>부터 </a:t>
            </a:r>
            <a:r>
              <a:rPr lang="en-US" altLang="ko-KR" sz="3000" dirty="0"/>
              <a:t>10</a:t>
            </a:r>
            <a:r>
              <a:rPr lang="ko-KR" altLang="en-US" sz="3000" dirty="0"/>
              <a:t>까지의 </a:t>
            </a:r>
            <a:r>
              <a:rPr lang="ko-KR" altLang="en-US" sz="3000" dirty="0" smtClean="0"/>
              <a:t>랜덤 수 </a:t>
            </a:r>
            <a:r>
              <a:rPr lang="ko-KR" altLang="en-US" sz="3000" dirty="0"/>
              <a:t>만들기</a:t>
            </a:r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pPr lvl="1"/>
            <a:r>
              <a:rPr lang="en-US" altLang="ko-KR" sz="2400" dirty="0" err="1" smtClean="0"/>
              <a:t>Math.random</a:t>
            </a:r>
            <a:r>
              <a:rPr lang="en-US" altLang="ko-KR" sz="2400" dirty="0"/>
              <a:t>() *10 </a:t>
            </a:r>
            <a:r>
              <a:rPr lang="en-US" altLang="ko-KR" sz="2400" dirty="0"/>
              <a:t>	</a:t>
            </a:r>
            <a:r>
              <a:rPr lang="en-US" altLang="ko-KR" sz="2400" dirty="0" smtClean="0"/>
              <a:t>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400" dirty="0" smtClean="0"/>
              <a:t> 0</a:t>
            </a:r>
            <a:r>
              <a:rPr lang="en-US" altLang="ko-KR" sz="2400" dirty="0"/>
              <a:t>~ 9</a:t>
            </a:r>
          </a:p>
          <a:p>
            <a:pPr lvl="1"/>
            <a:r>
              <a:rPr lang="en-US" altLang="ko-KR" sz="2400" dirty="0" err="1"/>
              <a:t>Math.random</a:t>
            </a:r>
            <a:r>
              <a:rPr lang="en-US" altLang="ko-KR" sz="2400" dirty="0"/>
              <a:t>() *</a:t>
            </a:r>
            <a:r>
              <a:rPr lang="en-US" altLang="ko-KR" sz="2400" dirty="0" smtClean="0"/>
              <a:t>10+1	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2400" dirty="0" smtClean="0"/>
              <a:t>1</a:t>
            </a:r>
            <a:r>
              <a:rPr lang="en-US" altLang="ko-KR" sz="2400" dirty="0"/>
              <a:t>~ 10 </a:t>
            </a:r>
          </a:p>
          <a:p>
            <a:pPr lvl="1"/>
            <a:r>
              <a:rPr lang="en-US" altLang="ko-KR" sz="2400" dirty="0" err="1"/>
              <a:t>Math.random</a:t>
            </a:r>
            <a:r>
              <a:rPr lang="en-US" altLang="ko-KR" sz="2400" dirty="0"/>
              <a:t>() *20 + </a:t>
            </a:r>
            <a:r>
              <a:rPr lang="en-US" altLang="ko-KR" sz="2400" dirty="0" smtClean="0"/>
              <a:t>11	</a:t>
            </a:r>
            <a:r>
              <a:rPr lang="en-US" altLang="ko-KR" sz="2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2400" dirty="0" smtClean="0"/>
              <a:t>11 </a:t>
            </a:r>
            <a:r>
              <a:rPr lang="en-US" altLang="ko-KR" sz="2400" dirty="0"/>
              <a:t>~30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B8132-3E69-42D4-86FC-16113E9DD667}" type="slidenum">
              <a:rPr lang="ko-KR" altLang="en-US" smtClean="0"/>
              <a:pPr/>
              <a:t>24</a:t>
            </a:fld>
            <a:endParaRPr lang="en-US" altLang="ko-KR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742403" y="4569594"/>
            <a:ext cx="10371773" cy="1172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400" b="1" i="1" dirty="0" err="1">
                <a:solidFill>
                  <a:srgbClr val="0000FF"/>
                </a:solidFill>
                <a:latin typeface="+mj-lt"/>
                <a:ea typeface="나눔고딕코딩" panose="020D0009000000000000" pitchFamily="49" charset="-127"/>
              </a:rPr>
              <a:t>var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ranNum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 = 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Math.floor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Math.random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() * (10 – 1 + 1) + 1);</a:t>
            </a:r>
          </a:p>
          <a:p>
            <a:pPr>
              <a:lnSpc>
                <a:spcPct val="100000"/>
              </a:lnSpc>
            </a:pP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document.write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(</a:t>
            </a:r>
            <a:r>
              <a:rPr lang="en-US" altLang="ko-KR" sz="2400" b="1" dirty="0" err="1">
                <a:latin typeface="+mj-lt"/>
                <a:ea typeface="나눔고딕코딩" panose="020D0009000000000000" pitchFamily="49" charset="-127"/>
              </a:rPr>
              <a:t>ranNum</a:t>
            </a:r>
            <a:r>
              <a:rPr lang="en-US" altLang="ko-KR" sz="2400" b="1" dirty="0">
                <a:latin typeface="+mj-lt"/>
                <a:ea typeface="나눔고딕코딩" panose="020D0009000000000000" pitchFamily="49" charset="-12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1243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&lt;h1&gt;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Number Guess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 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p&gt;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1</a:t>
            </a:r>
            <a:r>
              <a:rPr lang="ko-KR" altLang="en-US" sz="2400" b="1" dirty="0">
                <a:latin typeface="+mn-lt"/>
                <a:ea typeface="나눔고딕코딩" panose="020D0009000000000000" pitchFamily="49" charset="-127"/>
              </a:rPr>
              <a:t>부터 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100 </a:t>
            </a:r>
            <a:r>
              <a:rPr lang="ko-KR" altLang="en-US" sz="2400" b="1" dirty="0" smtClean="0">
                <a:latin typeface="+mn-lt"/>
                <a:ea typeface="나눔고딕코딩" panose="020D0009000000000000" pitchFamily="49" charset="-127"/>
              </a:rPr>
              <a:t>사이 숫자 입력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&lt;/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&lt;input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"number"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"text"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&lt;button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type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"button"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onclick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"test</a:t>
            </a:r>
            <a:r>
              <a:rPr lang="en-US" altLang="ko-KR" sz="2400" b="1" dirty="0" smtClean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()"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&gt;</a:t>
            </a:r>
            <a:r>
              <a:rPr lang="ko-KR" altLang="en-US" sz="2400" b="1" dirty="0" smtClean="0">
                <a:latin typeface="+mn-lt"/>
                <a:ea typeface="나눔고딕코딩" panose="020D0009000000000000" pitchFamily="49" charset="-127"/>
              </a:rPr>
              <a:t>추측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&lt;/button&gt;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 smtClean="0">
                <a:latin typeface="+mn-lt"/>
                <a:ea typeface="나눔고딕코딩" panose="020D0009000000000000" pitchFamily="49" charset="-127"/>
              </a:rPr>
              <a:t>  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&lt;p</a:t>
            </a:r>
            <a:r>
              <a:rPr lang="en-US" altLang="ko-KR" sz="2400" b="1" dirty="0">
                <a:latin typeface="+mn-lt"/>
                <a:ea typeface="나눔고딕코딩" panose="020D0009000000000000" pitchFamily="49" charset="-127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+mn-lt"/>
                <a:ea typeface="나눔고딕코딩" panose="020D0009000000000000" pitchFamily="49" charset="-127"/>
              </a:rPr>
              <a:t>id</a:t>
            </a:r>
            <a:r>
              <a:rPr lang="en-US" altLang="ko-KR" sz="2400" b="1" dirty="0" smtClean="0">
                <a:latin typeface="+mn-lt"/>
                <a:ea typeface="나눔고딕코딩" panose="020D0009000000000000" pitchFamily="49" charset="-127"/>
              </a:rPr>
              <a:t>=</a:t>
            </a:r>
            <a:r>
              <a:rPr lang="en-US" altLang="ko-KR" sz="2400" b="1" dirty="0" smtClean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“</a:t>
            </a:r>
            <a:r>
              <a:rPr lang="en-US" altLang="ko-KR" sz="2400" b="1" dirty="0" smtClean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hint</a:t>
            </a:r>
            <a:r>
              <a:rPr lang="en-US" altLang="ko-KR" sz="2400" b="1" dirty="0" smtClean="0">
                <a:solidFill>
                  <a:srgbClr val="6600FF"/>
                </a:solidFill>
                <a:latin typeface="+mn-lt"/>
                <a:ea typeface="나눔고딕코딩" panose="020D0009000000000000" pitchFamily="49" charset="-127"/>
              </a:rPr>
              <a:t>"</a:t>
            </a:r>
            <a:r>
              <a:rPr lang="en-US" altLang="ko-KR" sz="2400" b="1" dirty="0" smtClean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&gt;&lt;/</a:t>
            </a:r>
            <a:r>
              <a:rPr lang="en-US" altLang="ko-KR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>
                <a:solidFill>
                  <a:srgbClr val="0000FF"/>
                </a:solidFill>
                <a:latin typeface="+mn-lt"/>
                <a:ea typeface="나눔고딕코딩" panose="020D0009000000000000" pitchFamily="49" charset="-127"/>
              </a:rPr>
              <a:t> </a:t>
            </a:r>
            <a:endParaRPr lang="en-US" altLang="ko-KR" sz="2400" b="1" dirty="0">
              <a:solidFill>
                <a:srgbClr val="0000FF"/>
              </a:solidFill>
              <a:latin typeface="+mn-lt"/>
              <a:ea typeface="나눔고딕코딩" panose="020D0009000000000000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25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52" y="4675007"/>
            <a:ext cx="4639575" cy="2715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25501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객체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2057400"/>
            <a:ext cx="11262614" cy="6127186"/>
          </a:xfrm>
        </p:spPr>
        <p:txBody>
          <a:bodyPr/>
          <a:lstStyle/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가위 </a:t>
            </a:r>
            <a:r>
              <a:rPr lang="ko-KR" altLang="en-US" sz="3000" dirty="0"/>
              <a:t>바위 보 게임을 할 수 있는 프로그램을 작성하시오</a:t>
            </a:r>
            <a:r>
              <a:rPr lang="en-US" altLang="ko-KR" sz="3000" dirty="0"/>
              <a:t>. </a:t>
            </a:r>
            <a:endParaRPr lang="en-US" altLang="ko-KR" sz="3000" dirty="0" smtClean="0"/>
          </a:p>
          <a:p>
            <a:pPr marL="519809" lvl="1" indent="0">
              <a:buNone/>
            </a:pPr>
            <a:r>
              <a:rPr lang="en-US" altLang="ko-KR" sz="2800" dirty="0"/>
              <a:t>(</a:t>
            </a:r>
            <a:r>
              <a:rPr lang="ko-KR" altLang="en-US" sz="2800" dirty="0"/>
              <a:t>컴퓨터는 랜덤</a:t>
            </a:r>
            <a:r>
              <a:rPr lang="en-US" altLang="ko-KR" sz="2800" dirty="0"/>
              <a:t>, </a:t>
            </a:r>
            <a:r>
              <a:rPr lang="ko-KR" altLang="en-US" sz="2800" dirty="0"/>
              <a:t>사용자는 </a:t>
            </a:r>
            <a:r>
              <a:rPr lang="en-US" altLang="ko-KR" sz="2800" dirty="0"/>
              <a:t>prompt</a:t>
            </a:r>
            <a:r>
              <a:rPr lang="ko-KR" altLang="en-US" sz="2800" dirty="0"/>
              <a:t>로 입력 받아서 처리</a:t>
            </a:r>
            <a:r>
              <a:rPr lang="en-US" altLang="ko-KR" sz="2800" dirty="0"/>
              <a:t>)</a:t>
            </a:r>
          </a:p>
          <a:p>
            <a:pPr marL="519809" lvl="1" indent="0">
              <a:buNone/>
            </a:pPr>
            <a:endParaRPr lang="en-US" altLang="ko-KR" sz="2480" dirty="0" smtClean="0"/>
          </a:p>
          <a:p>
            <a:pPr marL="594068" indent="-594068">
              <a:buFont typeface="+mj-lt"/>
              <a:buAutoNum type="arabicPeriod"/>
            </a:pPr>
            <a:r>
              <a:rPr lang="ko-KR" altLang="en-US" sz="3000" dirty="0" smtClean="0"/>
              <a:t>로또 번호를 생성하는 프로그램을 작성하시오</a:t>
            </a:r>
            <a:r>
              <a:rPr lang="en-US" altLang="ko-KR" sz="3000" dirty="0" smtClean="0"/>
              <a:t>.</a:t>
            </a:r>
          </a:p>
          <a:p>
            <a:pPr marL="0" indent="0">
              <a:buNone/>
            </a:pPr>
            <a:r>
              <a:rPr lang="en-US" altLang="ko-KR" sz="3000" dirty="0" smtClean="0"/>
              <a:t>    (</a:t>
            </a:r>
            <a:r>
              <a:rPr lang="en-US" altLang="ko-KR" sz="3000" dirty="0"/>
              <a:t>1</a:t>
            </a:r>
            <a:r>
              <a:rPr lang="ko-KR" altLang="en-US" sz="3000" dirty="0"/>
              <a:t>번 </a:t>
            </a:r>
            <a:r>
              <a:rPr lang="en-US" altLang="ko-KR" sz="3000" dirty="0"/>
              <a:t>~ 45</a:t>
            </a:r>
            <a:r>
              <a:rPr lang="ko-KR" altLang="en-US" sz="3000" dirty="0"/>
              <a:t>번 중 </a:t>
            </a:r>
            <a:r>
              <a:rPr lang="en-US" altLang="ko-KR" sz="3000" dirty="0"/>
              <a:t>6</a:t>
            </a:r>
            <a:r>
              <a:rPr lang="ko-KR" altLang="en-US" sz="3000" dirty="0"/>
              <a:t>개의 번호를 추첨</a:t>
            </a:r>
            <a:r>
              <a:rPr lang="en-US" altLang="ko-KR" sz="3000" dirty="0"/>
              <a:t>) </a:t>
            </a:r>
            <a:endParaRPr lang="ko-KR" altLang="en-US" sz="3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86091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000" dirty="0" smtClean="0"/>
              <a:t>내장 객체 </a:t>
            </a:r>
            <a:r>
              <a:rPr lang="en-US" altLang="ko-KR" sz="3000" dirty="0" smtClean="0"/>
              <a:t>(built-in Object)</a:t>
            </a:r>
          </a:p>
          <a:p>
            <a:pPr lvl="1"/>
            <a:r>
              <a:rPr lang="ko-KR" altLang="en-US" sz="2400" dirty="0" smtClean="0"/>
              <a:t>생성자가 미리 작성되어 있어 바로 사용 가능하다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en-US" altLang="ko-KR" sz="2400" dirty="0" smtClean="0"/>
              <a:t>Date, Object, Array </a:t>
            </a:r>
            <a:r>
              <a:rPr lang="ko-KR" altLang="en-US" sz="2400" dirty="0" smtClean="0"/>
              <a:t>등 많은 내장 객체들이 제공된다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sz="3000" dirty="0" smtClean="0"/>
              <a:t>사용자 정의 객체</a:t>
            </a:r>
            <a:r>
              <a:rPr lang="en-US" altLang="ko-KR" sz="3000" dirty="0" smtClean="0"/>
              <a:t> (custom Object)</a:t>
            </a:r>
            <a:endParaRPr lang="en-US" altLang="ko-KR" sz="3000" dirty="0"/>
          </a:p>
          <a:p>
            <a:pPr lvl="1"/>
            <a:r>
              <a:rPr lang="ko-KR" altLang="en-US" sz="2400" dirty="0" smtClean="0"/>
              <a:t>사용자가 </a:t>
            </a:r>
            <a:r>
              <a:rPr lang="ko-KR" altLang="en-US" sz="2400" dirty="0" err="1"/>
              <a:t>생성자를</a:t>
            </a:r>
            <a:r>
              <a:rPr lang="ko-KR" altLang="en-US" sz="2400" dirty="0"/>
              <a:t> 정의한다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0375324"/>
      </p:ext>
    </p:extLst>
  </p:cSld>
  <p:clrMapOvr>
    <a:masterClrMapping/>
  </p:clrMapOvr>
  <p:transition spd="med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객체의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리터럴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가장 간단하고 쉽고 빠른 방법이며</a:t>
            </a:r>
            <a:r>
              <a:rPr lang="en-US" altLang="ko-KR"/>
              <a:t>, {</a:t>
            </a:r>
            <a:r>
              <a:rPr lang="ko-KR" altLang="en-US"/>
              <a:t>이름 </a:t>
            </a:r>
            <a:r>
              <a:rPr lang="en-US" altLang="ko-KR"/>
              <a:t>: </a:t>
            </a:r>
            <a:r>
              <a:rPr lang="ko-KR" altLang="en-US"/>
              <a:t>값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…} </a:t>
            </a:r>
            <a:r>
              <a:rPr lang="ko-KR" altLang="en-US"/>
              <a:t>형태로 정의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new </a:t>
            </a:r>
            <a:r>
              <a:rPr lang="ko-KR" altLang="en-US"/>
              <a:t>연산자 사용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새로운 객체를 만들어 속성을 정의하지만 리터럴 방식을 더 권장함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사용자가 직접 생성자 함수 정의 후 객체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생성자 함수는 대문자로 정의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Object.create()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기존</a:t>
            </a:r>
            <a:r>
              <a:rPr lang="en-US" altLang="ko-KR"/>
              <a:t> </a:t>
            </a:r>
            <a:r>
              <a:rPr lang="ko-KR" altLang="en-US"/>
              <a:t>객체를 상속받아 확장하는데 사용하는 메소드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지정된 </a:t>
            </a:r>
            <a:r>
              <a:rPr lang="en-US" altLang="ko-KR"/>
              <a:t>prototype(</a:t>
            </a:r>
            <a:r>
              <a:rPr lang="ko-KR" altLang="en-US"/>
              <a:t>원형</a:t>
            </a:r>
            <a:r>
              <a:rPr lang="en-US" altLang="ko-KR"/>
              <a:t>)</a:t>
            </a:r>
            <a:r>
              <a:rPr lang="ko-KR" altLang="en-US"/>
              <a:t> 객체 및 속성을 갖는 새 객체를 만든다</a:t>
            </a:r>
            <a:r>
              <a:rPr lang="en-US" altLang="ko-KR"/>
              <a:t>.</a:t>
            </a:r>
            <a:endParaRPr lang="en-US" altLang="ko-KR"/>
          </a:p>
          <a:p>
            <a:pPr>
              <a:buNone/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63249" y="6364262"/>
            <a:ext cx="5288781" cy="2074606"/>
          </a:xfrm>
          <a:prstGeom prst="rect">
            <a:avLst/>
          </a:prstGeom>
          <a:noFill/>
          <a:ln w="9525">
            <a:noFill/>
            <a:miter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65018" y="1771650"/>
            <a:ext cx="10523913" cy="674030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r>
              <a:rPr lang="en-US" altLang="ko-KR" sz="2400" dirty="0" err="1" smtClean="0">
                <a:latin typeface="+mj-lt"/>
              </a:rPr>
              <a:t>const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err="1" smtClean="0">
                <a:latin typeface="+mj-lt"/>
              </a:rPr>
              <a:t>myCar</a:t>
            </a:r>
            <a:r>
              <a:rPr lang="en-US" altLang="ko-KR" sz="2400" dirty="0" smtClean="0">
                <a:latin typeface="+mj-lt"/>
              </a:rPr>
              <a:t> = {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model :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＂</a:t>
            </a:r>
            <a:r>
              <a:rPr lang="en-US" altLang="ko-KR" sz="2400" dirty="0" err="1" smtClean="0">
                <a:latin typeface="+mj-lt"/>
              </a:rPr>
              <a:t>bmw</a:t>
            </a:r>
            <a:r>
              <a:rPr lang="en-US" altLang="ko-KR" sz="2400" dirty="0" smtClean="0"/>
              <a:t>＂</a:t>
            </a:r>
            <a:r>
              <a:rPr lang="en-US" altLang="ko-KR" sz="2400" dirty="0" smtClean="0">
                <a:latin typeface="+mj-lt"/>
              </a:rPr>
              <a:t>,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  color : ＂white＂,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  speed : 100,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brake : function() {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    </a:t>
            </a:r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0;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},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  </a:t>
            </a:r>
            <a:r>
              <a:rPr lang="en-US" altLang="ko-KR" sz="2400" dirty="0" err="1" smtClean="0">
                <a:latin typeface="+mj-lt"/>
              </a:rPr>
              <a:t>accel</a:t>
            </a:r>
            <a:r>
              <a:rPr lang="en-US" altLang="ko-KR" sz="2400" dirty="0" smtClean="0">
                <a:latin typeface="+mj-lt"/>
              </a:rPr>
              <a:t> : function() {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    </a:t>
            </a:r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150;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}</a:t>
            </a:r>
          </a:p>
          <a:p>
            <a:endParaRPr lang="en-US" altLang="ko-KR" sz="2400" dirty="0" smtClean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//</a:t>
            </a:r>
            <a:r>
              <a:rPr lang="en-US" altLang="ko-KR" sz="2400" dirty="0" err="1" smtClean="0">
                <a:latin typeface="+mj-lt"/>
              </a:rPr>
              <a:t>ES6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err="1" smtClean="0">
                <a:latin typeface="+mj-lt"/>
              </a:rPr>
              <a:t>축약방식</a:t>
            </a:r>
            <a:r>
              <a:rPr lang="en-US" altLang="ko-KR" sz="2400" dirty="0" smtClean="0">
                <a:latin typeface="+mj-lt"/>
              </a:rPr>
              <a:t>(function </a:t>
            </a:r>
            <a:r>
              <a:rPr lang="ko-KR" altLang="en-US" sz="2400" dirty="0" smtClean="0">
                <a:latin typeface="+mj-lt"/>
              </a:rPr>
              <a:t>키워드 생략</a:t>
            </a:r>
            <a:r>
              <a:rPr lang="en-US" altLang="ko-KR" sz="2400" dirty="0" smtClean="0">
                <a:latin typeface="+mj-lt"/>
              </a:rPr>
              <a:t>)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    brake() { </a:t>
            </a:r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0; },  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  </a:t>
            </a:r>
            <a:r>
              <a:rPr lang="en-US" altLang="ko-KR" sz="2400" dirty="0" err="1" smtClean="0">
                <a:latin typeface="+mj-lt"/>
              </a:rPr>
              <a:t>accel</a:t>
            </a:r>
            <a:r>
              <a:rPr lang="en-US" altLang="ko-KR" sz="2400" dirty="0" smtClean="0">
                <a:latin typeface="+mj-lt"/>
              </a:rPr>
              <a:t>() { </a:t>
            </a:r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150; }</a:t>
            </a:r>
          </a:p>
          <a:p>
            <a:r>
              <a:rPr lang="en-US" altLang="ko-KR" sz="2400" dirty="0" smtClean="0">
                <a:latin typeface="+mj-lt"/>
              </a:rPr>
              <a:t>};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sp>
        <p:nvSpPr>
          <p:cNvPr id="7" name="직사각형 6"/>
          <p:cNvSpPr/>
          <p:nvPr/>
        </p:nvSpPr>
        <p:spPr bwMode="auto">
          <a:xfrm>
            <a:off x="1086890" y="2224192"/>
            <a:ext cx="4133503" cy="3102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err="1" smtClean="0">
                <a:latin typeface="+mj-lt"/>
              </a:rPr>
              <a:t>const</a:t>
            </a:r>
            <a:r>
              <a:rPr lang="en-US" altLang="ko-KR" sz="2400" dirty="0" smtClean="0">
                <a:latin typeface="+mj-lt"/>
              </a:rPr>
              <a:t> instance</a:t>
            </a:r>
            <a:r>
              <a:rPr lang="ko-KR" altLang="en-US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= {</a:t>
            </a:r>
          </a:p>
          <a:p>
            <a:r>
              <a:rPr lang="ko-KR" altLang="en-US" sz="2400" dirty="0">
                <a:latin typeface="+mj-lt"/>
              </a:rPr>
              <a:t>  </a:t>
            </a:r>
            <a:r>
              <a:rPr lang="en-US" altLang="ko-KR" sz="2400" dirty="0" err="1" smtClean="0">
                <a:latin typeface="+mj-lt"/>
              </a:rPr>
              <a:t>property1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: </a:t>
            </a:r>
            <a:r>
              <a:rPr lang="ko-KR" altLang="en-US" sz="2400" dirty="0">
                <a:latin typeface="+mj-lt"/>
              </a:rPr>
              <a:t>초기값</a:t>
            </a:r>
            <a:r>
              <a:rPr lang="en-US" altLang="ko-KR" sz="2400" dirty="0">
                <a:latin typeface="+mj-lt"/>
              </a:rPr>
              <a:t>,</a:t>
            </a:r>
          </a:p>
          <a:p>
            <a:r>
              <a:rPr lang="ko-KR" altLang="en-US" sz="2400" dirty="0">
                <a:latin typeface="+mj-lt"/>
              </a:rPr>
              <a:t>  </a:t>
            </a:r>
            <a:r>
              <a:rPr lang="en-US" altLang="ko-KR" sz="2400" dirty="0" err="1" smtClean="0">
                <a:latin typeface="+mj-lt"/>
              </a:rPr>
              <a:t>property2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: </a:t>
            </a:r>
            <a:r>
              <a:rPr lang="ko-KR" altLang="en-US" sz="2400" dirty="0">
                <a:latin typeface="+mj-lt"/>
              </a:rPr>
              <a:t>초기값</a:t>
            </a:r>
            <a:r>
              <a:rPr lang="en-US" altLang="ko-KR" sz="2400" dirty="0">
                <a:latin typeface="+mj-lt"/>
              </a:rPr>
              <a:t>,</a:t>
            </a:r>
          </a:p>
          <a:p>
            <a:r>
              <a:rPr lang="ko-KR" altLang="en-US" sz="2400" dirty="0">
                <a:latin typeface="+mj-lt"/>
              </a:rPr>
              <a:t>  </a:t>
            </a:r>
            <a:r>
              <a:rPr lang="en-US" altLang="ko-KR" sz="2400" dirty="0" err="1" smtClean="0">
                <a:latin typeface="+mj-lt"/>
              </a:rPr>
              <a:t>method1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: function() {</a:t>
            </a:r>
            <a:endParaRPr lang="ko-KR" altLang="en-US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  },</a:t>
            </a:r>
            <a:endParaRPr lang="en-US" altLang="ko-KR" sz="2400" dirty="0">
              <a:latin typeface="+mj-lt"/>
            </a:endParaRPr>
          </a:p>
          <a:p>
            <a:r>
              <a:rPr lang="ko-KR" altLang="en-US" sz="2400" dirty="0">
                <a:latin typeface="+mj-lt"/>
              </a:rPr>
              <a:t>  </a:t>
            </a:r>
            <a:r>
              <a:rPr lang="en-US" altLang="ko-KR" sz="2400" dirty="0" err="1" smtClean="0">
                <a:latin typeface="+mj-lt"/>
              </a:rPr>
              <a:t>method2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: function() {</a:t>
            </a:r>
          </a:p>
          <a:p>
            <a:r>
              <a:rPr lang="en-US" altLang="ko-KR" sz="2400" dirty="0">
                <a:latin typeface="+mj-lt"/>
              </a:rPr>
              <a:t>  }</a:t>
            </a:r>
          </a:p>
          <a:p>
            <a:r>
              <a:rPr lang="en-US" altLang="ko-KR" sz="2400" dirty="0" smtClean="0">
                <a:latin typeface="+mj-lt"/>
              </a:rPr>
              <a:t>}</a:t>
            </a:r>
            <a:endParaRPr lang="en-US" altLang="ko-KR" sz="2400" dirty="0">
              <a:latin typeface="+mj-lt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56941" y="561043"/>
            <a:ext cx="9701398" cy="990071"/>
          </a:xfrm>
        </p:spPr>
        <p:txBody>
          <a:bodyPr/>
          <a:lstStyle/>
          <a:p>
            <a:r>
              <a:rPr lang="ko-KR" altLang="en-US" dirty="0" err="1" smtClean="0"/>
              <a:t>리터럴을</a:t>
            </a:r>
            <a:r>
              <a:rPr lang="ko-KR" altLang="en-US" dirty="0" smtClean="0"/>
              <a:t> 이용한 객체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3080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737361"/>
            <a:ext cx="11355185" cy="6740307"/>
          </a:xfrm>
          <a:prstGeom prst="rect">
            <a:avLst/>
          </a:prstGeom>
        </p:spPr>
        <p:txBody>
          <a:bodyPr wrap="square" numCol="2" anchor="ctr">
            <a:spAutoFit/>
          </a:bodyPr>
          <a:lstStyle/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 smtClean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function </a:t>
            </a:r>
            <a:r>
              <a:rPr lang="en-US" altLang="ko-KR" sz="2400" b="1" dirty="0" err="1" smtClean="0">
                <a:latin typeface="+mj-lt"/>
              </a:rPr>
              <a:t>MyCar</a:t>
            </a:r>
            <a:r>
              <a:rPr lang="en-US" altLang="ko-KR" sz="2400" dirty="0" smtClean="0">
                <a:latin typeface="+mj-lt"/>
              </a:rPr>
              <a:t>(model, color, speed) {</a:t>
            </a:r>
          </a:p>
          <a:p>
            <a:pPr lvl="1"/>
            <a:r>
              <a:rPr lang="en-US" altLang="ko-KR" sz="2400" dirty="0" err="1" smtClean="0">
                <a:latin typeface="+mj-lt"/>
              </a:rPr>
              <a:t>this.model</a:t>
            </a:r>
            <a:r>
              <a:rPr lang="en-US" altLang="ko-KR" sz="2400" dirty="0" smtClean="0">
                <a:latin typeface="+mj-lt"/>
              </a:rPr>
              <a:t> = model;</a:t>
            </a:r>
          </a:p>
          <a:p>
            <a:pPr lvl="1"/>
            <a:r>
              <a:rPr lang="en-US" altLang="ko-KR" sz="2400" dirty="0" err="1" smtClean="0">
                <a:latin typeface="+mj-lt"/>
              </a:rPr>
              <a:t>this.color</a:t>
            </a:r>
            <a:r>
              <a:rPr lang="en-US" altLang="ko-KR" sz="2400" dirty="0" smtClean="0">
                <a:latin typeface="+mj-lt"/>
              </a:rPr>
              <a:t> = color;</a:t>
            </a:r>
          </a:p>
          <a:p>
            <a:pPr lvl="1"/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speed;</a:t>
            </a:r>
          </a:p>
          <a:p>
            <a:pPr lvl="1"/>
            <a:r>
              <a:rPr lang="en-US" altLang="ko-KR" sz="2400" dirty="0" err="1" smtClean="0">
                <a:latin typeface="+mj-lt"/>
              </a:rPr>
              <a:t>this.brake</a:t>
            </a:r>
            <a:r>
              <a:rPr lang="en-US" altLang="ko-KR" sz="2400" dirty="0" smtClean="0">
                <a:latin typeface="+mj-lt"/>
              </a:rPr>
              <a:t> = function() {</a:t>
            </a:r>
          </a:p>
          <a:p>
            <a:pPr lvl="1"/>
            <a:r>
              <a:rPr lang="en-US" altLang="ko-KR" sz="2400" dirty="0" smtClean="0">
                <a:latin typeface="+mj-lt"/>
              </a:rPr>
              <a:t>	</a:t>
            </a:r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0;</a:t>
            </a:r>
          </a:p>
          <a:p>
            <a:pPr lvl="1"/>
            <a:r>
              <a:rPr lang="en-US" altLang="ko-KR" sz="2400" dirty="0" smtClean="0">
                <a:latin typeface="+mj-lt"/>
              </a:rPr>
              <a:t>}</a:t>
            </a:r>
          </a:p>
          <a:p>
            <a:pPr lvl="1"/>
            <a:r>
              <a:rPr lang="en-US" altLang="ko-KR" sz="2400" dirty="0" err="1" smtClean="0">
                <a:latin typeface="+mj-lt"/>
              </a:rPr>
              <a:t>this.accel</a:t>
            </a:r>
            <a:r>
              <a:rPr lang="en-US" altLang="ko-KR" sz="2400" dirty="0" smtClean="0">
                <a:latin typeface="+mj-lt"/>
              </a:rPr>
              <a:t> = function() {</a:t>
            </a:r>
          </a:p>
          <a:p>
            <a:pPr lvl="1"/>
            <a:r>
              <a:rPr lang="en-US" altLang="ko-KR" sz="2400" dirty="0" smtClean="0">
                <a:latin typeface="+mj-lt"/>
              </a:rPr>
              <a:t>	</a:t>
            </a:r>
            <a:r>
              <a:rPr lang="en-US" altLang="ko-KR" sz="2400" dirty="0" err="1" smtClean="0">
                <a:latin typeface="+mj-lt"/>
              </a:rPr>
              <a:t>this.speed</a:t>
            </a:r>
            <a:r>
              <a:rPr lang="en-US" altLang="ko-KR" sz="2400" dirty="0" smtClean="0">
                <a:latin typeface="+mj-lt"/>
              </a:rPr>
              <a:t> = 150;</a:t>
            </a:r>
          </a:p>
          <a:p>
            <a:pPr lvl="1"/>
            <a:r>
              <a:rPr lang="en-US" altLang="ko-KR" sz="2400" dirty="0" smtClean="0">
                <a:latin typeface="+mj-lt"/>
              </a:rPr>
              <a:t>}</a:t>
            </a:r>
          </a:p>
          <a:p>
            <a:r>
              <a:rPr lang="en-US" altLang="ko-KR" sz="2400" dirty="0" smtClean="0">
                <a:latin typeface="+mj-lt"/>
              </a:rPr>
              <a:t>}</a:t>
            </a:r>
          </a:p>
          <a:p>
            <a:r>
              <a:rPr lang="en-US" altLang="ko-KR" sz="2400" dirty="0" err="1" smtClean="0">
                <a:latin typeface="+mj-lt"/>
              </a:rPr>
              <a:t>const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err="1" smtClean="0">
                <a:latin typeface="+mj-lt"/>
              </a:rPr>
              <a:t>myCar</a:t>
            </a:r>
            <a:r>
              <a:rPr lang="en-US" altLang="ko-KR" sz="2400" dirty="0" smtClean="0">
                <a:latin typeface="+mj-lt"/>
              </a:rPr>
              <a:t> = </a:t>
            </a:r>
            <a:r>
              <a:rPr lang="en-US" altLang="ko-KR" sz="2400" b="1" dirty="0" smtClean="0">
                <a:latin typeface="+mj-lt"/>
              </a:rPr>
              <a:t>new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b="1" dirty="0" err="1" smtClean="0">
                <a:latin typeface="+mj-lt"/>
              </a:rPr>
              <a:t>MyCar</a:t>
            </a:r>
            <a:r>
              <a:rPr lang="en-US" altLang="ko-KR" sz="2400" dirty="0" smtClean="0">
                <a:latin typeface="+mj-lt"/>
              </a:rPr>
              <a:t>(“BMW",</a:t>
            </a:r>
          </a:p>
          <a:p>
            <a:r>
              <a:rPr lang="en-US" altLang="ko-KR" sz="2400" dirty="0" smtClean="0">
                <a:latin typeface="+mj-lt"/>
              </a:rPr>
              <a:t>"gray", 100);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생성자를</a:t>
            </a:r>
            <a:r>
              <a:rPr lang="ko-KR" altLang="en-US" dirty="0"/>
              <a:t> 이용한 객체 생성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 bwMode="auto">
          <a:xfrm>
            <a:off x="737937" y="1849891"/>
            <a:ext cx="4688001" cy="45985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2400" dirty="0" smtClean="0">
                <a:latin typeface="+mj-lt"/>
              </a:rPr>
              <a:t>	   </a:t>
            </a:r>
            <a:r>
              <a:rPr lang="en-US" altLang="ko-KR" sz="2000" b="1" dirty="0" smtClean="0">
                <a:solidFill>
                  <a:srgbClr val="009E00"/>
                </a:solidFill>
                <a:latin typeface="+mj-lt"/>
              </a:rPr>
              <a:t>//</a:t>
            </a:r>
            <a:r>
              <a:rPr lang="ko-KR" altLang="en-US" sz="2000" b="1" dirty="0" err="1" smtClean="0">
                <a:solidFill>
                  <a:srgbClr val="009E00"/>
                </a:solidFill>
                <a:latin typeface="+mj-lt"/>
              </a:rPr>
              <a:t>생성자</a:t>
            </a:r>
            <a:r>
              <a:rPr lang="ko-KR" altLang="en-US" sz="2000" b="1" dirty="0" smtClean="0">
                <a:solidFill>
                  <a:srgbClr val="009E00"/>
                </a:solidFill>
                <a:latin typeface="+mj-lt"/>
              </a:rPr>
              <a:t> 함수는 대문자로</a:t>
            </a:r>
            <a:endParaRPr lang="en-US" altLang="ko-KR" sz="2400" b="1" dirty="0">
              <a:solidFill>
                <a:srgbClr val="009E00"/>
              </a:solidFill>
              <a:latin typeface="+mj-lt"/>
            </a:endParaRPr>
          </a:p>
          <a:p>
            <a:r>
              <a:rPr lang="en-US" altLang="ko-KR" sz="2400" dirty="0" smtClean="0">
                <a:latin typeface="+mj-lt"/>
              </a:rPr>
              <a:t>function </a:t>
            </a:r>
            <a:r>
              <a:rPr lang="ko-KR" altLang="en-US" sz="2400" b="1" dirty="0" smtClean="0">
                <a:solidFill>
                  <a:srgbClr val="FF0000"/>
                </a:solidFill>
                <a:latin typeface="+mj-lt"/>
              </a:rPr>
              <a:t>클래스 이름</a:t>
            </a:r>
            <a:r>
              <a:rPr lang="en-US" altLang="ko-KR" sz="2400" dirty="0">
                <a:latin typeface="+mj-lt"/>
              </a:rPr>
              <a:t>() </a:t>
            </a:r>
            <a:r>
              <a:rPr lang="en-US" altLang="ko-KR" sz="2400" dirty="0" smtClean="0">
                <a:latin typeface="+mj-lt"/>
              </a:rPr>
              <a:t>{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err="1" smtClean="0">
                <a:latin typeface="+mj-lt"/>
              </a:rPr>
              <a:t>this.property1</a:t>
            </a:r>
            <a:r>
              <a:rPr lang="en-US" altLang="ko-KR" sz="2400" dirty="0" smtClean="0">
                <a:latin typeface="+mj-lt"/>
              </a:rPr>
              <a:t> = </a:t>
            </a:r>
            <a:r>
              <a:rPr lang="ko-KR" altLang="en-US" sz="2400" dirty="0" smtClean="0">
                <a:latin typeface="+mj-lt"/>
              </a:rPr>
              <a:t>초기값</a:t>
            </a:r>
            <a:r>
              <a:rPr lang="en-US" altLang="ko-KR" sz="2400" dirty="0" smtClean="0">
                <a:latin typeface="+mj-lt"/>
              </a:rPr>
              <a:t>;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err="1" smtClean="0">
                <a:latin typeface="+mj-lt"/>
              </a:rPr>
              <a:t>this.property2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= </a:t>
            </a:r>
            <a:r>
              <a:rPr lang="ko-KR" altLang="en-US" sz="2400" dirty="0" smtClean="0">
                <a:latin typeface="+mj-lt"/>
              </a:rPr>
              <a:t>초기값</a:t>
            </a:r>
            <a:r>
              <a:rPr lang="en-US" altLang="ko-KR" sz="2400" dirty="0" smtClean="0">
                <a:latin typeface="+mj-lt"/>
              </a:rPr>
              <a:t>;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err="1" smtClean="0">
                <a:latin typeface="+mj-lt"/>
              </a:rPr>
              <a:t>this.method1</a:t>
            </a:r>
            <a:r>
              <a:rPr lang="en-US" altLang="ko-KR" sz="2400" dirty="0" smtClean="0">
                <a:latin typeface="+mj-lt"/>
              </a:rPr>
              <a:t> = function() {</a:t>
            </a:r>
          </a:p>
          <a:p>
            <a:r>
              <a:rPr lang="en-US" altLang="ko-KR" sz="2400" dirty="0" smtClean="0">
                <a:latin typeface="+mj-lt"/>
              </a:rPr>
              <a:t> </a:t>
            </a:r>
            <a:r>
              <a:rPr lang="ko-KR" altLang="en-US" sz="2400" dirty="0" smtClean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}</a:t>
            </a: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 err="1" smtClean="0">
                <a:latin typeface="+mj-lt"/>
              </a:rPr>
              <a:t>this.method2</a:t>
            </a:r>
            <a:r>
              <a:rPr lang="en-US" altLang="ko-KR" sz="2400" dirty="0" smtClean="0">
                <a:latin typeface="+mj-lt"/>
              </a:rPr>
              <a:t> </a:t>
            </a:r>
            <a:r>
              <a:rPr lang="en-US" altLang="ko-KR" sz="2400" dirty="0">
                <a:latin typeface="+mj-lt"/>
              </a:rPr>
              <a:t>= function</a:t>
            </a:r>
            <a:r>
              <a:rPr lang="en-US" altLang="ko-KR" sz="2400" dirty="0" smtClean="0">
                <a:latin typeface="+mj-lt"/>
              </a:rPr>
              <a:t>() {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>
                <a:latin typeface="+mj-lt"/>
              </a:rPr>
              <a:t> </a:t>
            </a:r>
            <a:r>
              <a:rPr lang="en-US" altLang="ko-KR" sz="2400" dirty="0" smtClean="0">
                <a:latin typeface="+mj-lt"/>
              </a:rPr>
              <a:t> }</a:t>
            </a:r>
            <a:endParaRPr lang="en-US" altLang="ko-KR" sz="2400" dirty="0">
              <a:latin typeface="+mj-lt"/>
            </a:endParaRPr>
          </a:p>
          <a:p>
            <a:r>
              <a:rPr lang="en-US" altLang="ko-KR" sz="2400" dirty="0">
                <a:latin typeface="+mj-lt"/>
              </a:rPr>
              <a:t>}</a:t>
            </a:r>
          </a:p>
          <a:p>
            <a:r>
              <a:rPr lang="en-US" altLang="ko-KR" sz="2400" dirty="0" err="1" smtClean="0">
                <a:latin typeface="+mj-lt"/>
              </a:rPr>
              <a:t>const</a:t>
            </a:r>
            <a:r>
              <a:rPr lang="en-US" altLang="ko-KR" sz="2400" dirty="0" smtClean="0">
                <a:latin typeface="+mj-lt"/>
              </a:rPr>
              <a:t> instance</a:t>
            </a:r>
            <a:r>
              <a:rPr lang="ko-KR" altLang="en-US" sz="2400" dirty="0" smtClean="0">
                <a:latin typeface="+mj-lt"/>
              </a:rPr>
              <a:t> </a:t>
            </a:r>
            <a:endParaRPr lang="en-US" altLang="ko-KR" sz="2400" dirty="0" smtClean="0">
              <a:latin typeface="+mj-lt"/>
            </a:endParaRPr>
          </a:p>
          <a:p>
            <a:r>
              <a:rPr lang="en-US" altLang="ko-KR" sz="2400" dirty="0">
                <a:latin typeface="+mj-lt"/>
              </a:rPr>
              <a:t>	</a:t>
            </a:r>
            <a:r>
              <a:rPr lang="en-US" altLang="ko-KR" sz="2400" dirty="0" smtClean="0">
                <a:latin typeface="+mj-lt"/>
              </a:rPr>
              <a:t>= </a:t>
            </a:r>
            <a:r>
              <a:rPr lang="en-US" altLang="ko-KR" sz="2400" dirty="0">
                <a:latin typeface="+mj-lt"/>
              </a:rPr>
              <a:t>new </a:t>
            </a:r>
            <a:r>
              <a:rPr lang="ko-KR" altLang="en-US" sz="2400" dirty="0" smtClean="0">
                <a:latin typeface="+mj-lt"/>
              </a:rPr>
              <a:t>클래스 이름</a:t>
            </a:r>
            <a:r>
              <a:rPr lang="en-US" altLang="ko-KR" sz="2400" dirty="0">
                <a:latin typeface="+mj-lt"/>
              </a:rPr>
              <a:t>();</a:t>
            </a: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27431" y="6619549"/>
            <a:ext cx="5288781" cy="2074606"/>
            <a:chOff x="3645388" y="9077980"/>
            <a:chExt cx="5288781" cy="2074606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645388" y="9077980"/>
              <a:ext cx="5288781" cy="20746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" name="직사각형 3"/>
            <p:cNvSpPr/>
            <p:nvPr/>
          </p:nvSpPr>
          <p:spPr bwMode="auto">
            <a:xfrm>
              <a:off x="4169348" y="9376757"/>
              <a:ext cx="1256590" cy="399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MyCar</a:t>
              </a:r>
              <a:r>
                <a:rPr kumimoji="0" lang="en-US" altLang="ko-KR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</a:t>
              </a:r>
              <a:r>
                <a:rPr kumimoji="0" lang="ko-KR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함수</a:t>
              </a: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150697" y="9210502"/>
              <a:ext cx="809586" cy="2826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MyCar</a:t>
              </a:r>
              <a:endParaRPr kumimoji="0" lang="ko-KR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55390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객체에 속성과 </a:t>
            </a:r>
            <a:r>
              <a:rPr lang="ko-KR" altLang="en-US" dirty="0" err="1"/>
              <a:t>메소드</a:t>
            </a:r>
            <a:r>
              <a:rPr lang="ko-KR" altLang="en-US" dirty="0"/>
              <a:t>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21194"/>
            <a:ext cx="11262614" cy="6451962"/>
          </a:xfrm>
        </p:spPr>
        <p:txBody>
          <a:bodyPr/>
          <a:lstStyle/>
          <a:p>
            <a:r>
              <a:rPr lang="ko-KR" altLang="en-US" dirty="0"/>
              <a:t>기존에 존재하고 있던 객체에도 속성을 추가할 수 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생성자</a:t>
            </a:r>
            <a:r>
              <a:rPr lang="ko-KR" altLang="en-US" dirty="0"/>
              <a:t> 함수는 변경할 필요가 없다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7</a:t>
            </a:fld>
            <a:endParaRPr lang="en-US" altLang="ko-KR"/>
          </a:p>
        </p:txBody>
      </p:sp>
      <p:grpSp>
        <p:nvGrpSpPr>
          <p:cNvPr id="6" name="그룹 5"/>
          <p:cNvGrpSpPr/>
          <p:nvPr/>
        </p:nvGrpSpPr>
        <p:grpSpPr>
          <a:xfrm>
            <a:off x="6553200" y="2948940"/>
            <a:ext cx="4903864" cy="4671060"/>
            <a:chOff x="6409592" y="5350998"/>
            <a:chExt cx="4483198" cy="2777490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6409592" y="5350998"/>
              <a:ext cx="4483198" cy="277749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74154" y="5501493"/>
              <a:ext cx="4133850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96983" y="2948940"/>
            <a:ext cx="6256217" cy="5452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numCol="1" anchor="ctr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</a:pPr>
            <a:r>
              <a:rPr lang="en-US" altLang="ko-KR" sz="2400" dirty="0">
                <a:latin typeface="+mn-lt"/>
              </a:rPr>
              <a:t>function </a:t>
            </a:r>
            <a:r>
              <a:rPr lang="en-US" altLang="ko-KR" sz="2400" b="1" dirty="0">
                <a:latin typeface="+mn-lt"/>
              </a:rPr>
              <a:t>Person</a:t>
            </a:r>
            <a:r>
              <a:rPr lang="en-US" altLang="ko-KR" sz="2400" dirty="0">
                <a:latin typeface="+mn-lt"/>
              </a:rPr>
              <a:t>(first, last, age, </a:t>
            </a:r>
            <a:r>
              <a:rPr lang="en-US" altLang="ko-KR" sz="2400" dirty="0" err="1">
                <a:latin typeface="+mn-lt"/>
              </a:rPr>
              <a:t>eyecolor</a:t>
            </a:r>
            <a:r>
              <a:rPr lang="en-US" altLang="ko-KR" sz="2400" dirty="0">
                <a:latin typeface="+mn-lt"/>
              </a:rPr>
              <a:t>) {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dirty="0">
                <a:latin typeface="+mn-lt"/>
              </a:rPr>
              <a:t>  </a:t>
            </a:r>
            <a:r>
              <a:rPr lang="en-US" altLang="ko-KR" sz="2400" dirty="0" err="1">
                <a:latin typeface="+mn-lt"/>
              </a:rPr>
              <a:t>this.firstName</a:t>
            </a:r>
            <a:r>
              <a:rPr lang="en-US" altLang="ko-KR" sz="2400" dirty="0">
                <a:latin typeface="+mn-lt"/>
              </a:rPr>
              <a:t> = first;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dirty="0">
                <a:latin typeface="+mn-lt"/>
              </a:rPr>
              <a:t>  </a:t>
            </a:r>
            <a:r>
              <a:rPr lang="en-US" altLang="ko-KR" sz="2400" dirty="0" err="1">
                <a:latin typeface="+mn-lt"/>
              </a:rPr>
              <a:t>this.lastName</a:t>
            </a:r>
            <a:r>
              <a:rPr lang="en-US" altLang="ko-KR" sz="2400" dirty="0">
                <a:latin typeface="+mn-lt"/>
              </a:rPr>
              <a:t> = last</a:t>
            </a:r>
            <a:r>
              <a:rPr lang="en-US" altLang="ko-KR" sz="2400" dirty="0" smtClean="0">
                <a:latin typeface="+mn-lt"/>
              </a:rPr>
              <a:t>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dirty="0">
                <a:latin typeface="+mn-lt"/>
              </a:rPr>
              <a:t> </a:t>
            </a:r>
            <a:r>
              <a:rPr lang="en-US" altLang="ko-KR" sz="2400" dirty="0" smtClean="0">
                <a:latin typeface="+mn-lt"/>
              </a:rPr>
              <a:t> …</a:t>
            </a:r>
            <a:r>
              <a:rPr lang="en-US" altLang="ko-KR" sz="2400" dirty="0">
                <a:latin typeface="+mn-lt"/>
              </a:rPr>
              <a:t>  </a:t>
            </a:r>
            <a:endParaRPr lang="en-US" altLang="ko-KR" sz="2400" dirty="0" smtClean="0">
              <a:latin typeface="+mn-lt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2400" dirty="0" smtClean="0">
                <a:latin typeface="+mn-lt"/>
              </a:rPr>
              <a:t>}</a:t>
            </a:r>
            <a:r>
              <a:rPr lang="en-US" altLang="ko-KR" sz="2400" dirty="0">
                <a:latin typeface="+mn-lt"/>
              </a:rPr>
              <a:t/>
            </a:r>
            <a:br>
              <a:rPr lang="en-US" altLang="ko-KR" sz="2400" dirty="0">
                <a:latin typeface="+mn-lt"/>
              </a:rPr>
            </a:br>
            <a:r>
              <a:rPr lang="en-US" altLang="ko-KR" sz="2400" b="1" dirty="0" smtClean="0">
                <a:latin typeface="+mn-lt"/>
              </a:rPr>
              <a:t>Person.prototype.name</a:t>
            </a:r>
            <a:r>
              <a:rPr lang="en-US" altLang="ko-KR" sz="2400" dirty="0">
                <a:latin typeface="+mn-lt"/>
              </a:rPr>
              <a:t> = function() {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dirty="0">
                <a:latin typeface="+mn-lt"/>
              </a:rPr>
              <a:t>  return </a:t>
            </a:r>
            <a:r>
              <a:rPr lang="en-US" altLang="ko-KR" sz="2400" dirty="0" err="1">
                <a:latin typeface="+mn-lt"/>
              </a:rPr>
              <a:t>this.firstName</a:t>
            </a:r>
            <a:r>
              <a:rPr lang="en-US" altLang="ko-KR" sz="2400" dirty="0">
                <a:latin typeface="+mn-lt"/>
              </a:rPr>
              <a:t> + </a:t>
            </a:r>
            <a:r>
              <a:rPr lang="en-US" altLang="ko-KR" sz="2400" dirty="0" smtClean="0">
                <a:latin typeface="+mn-lt"/>
              </a:rPr>
              <a:t>“ "</a:t>
            </a:r>
            <a:r>
              <a:rPr lang="en-US" altLang="ko-KR" sz="2400" dirty="0">
                <a:latin typeface="+mn-lt"/>
              </a:rPr>
              <a:t> </a:t>
            </a:r>
            <a:endParaRPr lang="en-US" altLang="ko-KR" sz="2400" dirty="0" smtClean="0">
              <a:latin typeface="+mn-lt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2400" dirty="0">
                <a:latin typeface="+mn-lt"/>
              </a:rPr>
              <a:t>	</a:t>
            </a:r>
            <a:r>
              <a:rPr lang="en-US" altLang="ko-KR" sz="2400" dirty="0" smtClean="0">
                <a:latin typeface="+mn-lt"/>
              </a:rPr>
              <a:t>			+</a:t>
            </a:r>
            <a:r>
              <a:rPr lang="en-US" altLang="ko-KR" sz="2400" dirty="0">
                <a:latin typeface="+mn-lt"/>
              </a:rPr>
              <a:t> </a:t>
            </a:r>
            <a:r>
              <a:rPr lang="en-US" altLang="ko-KR" sz="2400" dirty="0" err="1" smtClean="0">
                <a:latin typeface="+mn-lt"/>
              </a:rPr>
              <a:t>this.lastName</a:t>
            </a:r>
            <a:r>
              <a:rPr lang="en-US" altLang="ko-KR" sz="2400" dirty="0">
                <a:latin typeface="+mn-lt"/>
              </a:rPr>
              <a:t>;</a:t>
            </a:r>
            <a:br>
              <a:rPr lang="en-US" altLang="ko-KR" sz="2400" dirty="0">
                <a:latin typeface="+mn-lt"/>
              </a:rPr>
            </a:br>
            <a:r>
              <a:rPr lang="en-US" altLang="ko-KR" sz="2400" dirty="0" smtClean="0">
                <a:latin typeface="+mn-lt"/>
              </a:rPr>
              <a:t>};</a:t>
            </a:r>
          </a:p>
          <a:p>
            <a:pPr latinLnBrk="1">
              <a:lnSpc>
                <a:spcPct val="100000"/>
              </a:lnSpc>
            </a:pPr>
            <a:endParaRPr lang="en-US" altLang="ko-KR" sz="2400" dirty="0">
              <a:latin typeface="+mn-lt"/>
            </a:endParaRPr>
          </a:p>
          <a:p>
            <a:pPr latinLnBrk="1">
              <a:lnSpc>
                <a:spcPct val="100000"/>
              </a:lnSpc>
            </a:pPr>
            <a:r>
              <a:rPr lang="en-US" altLang="ko-KR" sz="2400" dirty="0" smtClean="0">
                <a:latin typeface="+mn-lt"/>
              </a:rPr>
              <a:t>let </a:t>
            </a:r>
            <a:r>
              <a:rPr lang="en-US" altLang="ko-KR" sz="2400" dirty="0" err="1" smtClean="0">
                <a:latin typeface="+mn-lt"/>
              </a:rPr>
              <a:t>joon</a:t>
            </a:r>
            <a:r>
              <a:rPr lang="en-US" altLang="ko-KR" sz="2400" dirty="0" smtClean="0">
                <a:latin typeface="+mn-lt"/>
              </a:rPr>
              <a:t> = </a:t>
            </a:r>
            <a:r>
              <a:rPr lang="en-US" altLang="ko-KR" sz="2400" b="1" dirty="0" smtClean="0">
                <a:latin typeface="+mn-lt"/>
              </a:rPr>
              <a:t>new Person</a:t>
            </a:r>
            <a:r>
              <a:rPr lang="en-US" altLang="ko-KR" sz="2400" dirty="0" smtClean="0">
                <a:latin typeface="+mn-lt"/>
              </a:rPr>
              <a:t>(“lee”,”</a:t>
            </a:r>
            <a:r>
              <a:rPr lang="en-US" altLang="ko-KR" sz="2400" dirty="0" err="1" smtClean="0">
                <a:latin typeface="+mn-lt"/>
              </a:rPr>
              <a:t>joon</a:t>
            </a:r>
            <a:r>
              <a:rPr lang="en-US" altLang="ko-KR" sz="2400" dirty="0" smtClean="0">
                <a:latin typeface="+mn-lt"/>
              </a:rPr>
              <a:t>”, …);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dirty="0" smtClean="0">
                <a:latin typeface="+mn-lt"/>
              </a:rPr>
              <a:t>let </a:t>
            </a:r>
            <a:r>
              <a:rPr lang="en-US" altLang="ko-KR" sz="2400" dirty="0" err="1" smtClean="0">
                <a:latin typeface="+mn-lt"/>
              </a:rPr>
              <a:t>jisoo</a:t>
            </a:r>
            <a:r>
              <a:rPr lang="en-US" altLang="ko-KR" sz="2400" dirty="0" smtClean="0">
                <a:latin typeface="+mn-lt"/>
              </a:rPr>
              <a:t> = </a:t>
            </a:r>
            <a:r>
              <a:rPr lang="en-US" altLang="ko-KR" sz="2400" b="1" dirty="0" smtClean="0">
                <a:latin typeface="+mn-lt"/>
              </a:rPr>
              <a:t>new Person</a:t>
            </a:r>
            <a:r>
              <a:rPr lang="en-US" altLang="ko-KR" sz="2400" dirty="0" smtClean="0">
                <a:latin typeface="+mn-lt"/>
              </a:rPr>
              <a:t>(“</a:t>
            </a:r>
            <a:r>
              <a:rPr lang="en-US" altLang="ko-KR" sz="2400" dirty="0" err="1" smtClean="0">
                <a:latin typeface="+mn-lt"/>
              </a:rPr>
              <a:t>ji</a:t>
            </a:r>
            <a:r>
              <a:rPr lang="en-US" altLang="ko-KR" sz="2400" dirty="0" smtClean="0">
                <a:latin typeface="+mn-lt"/>
              </a:rPr>
              <a:t>”,”</a:t>
            </a:r>
            <a:r>
              <a:rPr lang="en-US" altLang="ko-KR" sz="2400" dirty="0" err="1" smtClean="0">
                <a:latin typeface="+mn-lt"/>
              </a:rPr>
              <a:t>soo</a:t>
            </a:r>
            <a:r>
              <a:rPr lang="en-US" altLang="ko-KR" sz="2400" dirty="0" smtClean="0">
                <a:latin typeface="+mn-lt"/>
              </a:rPr>
              <a:t>”,…);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dirty="0" err="1" smtClean="0">
                <a:latin typeface="+mn-lt"/>
              </a:rPr>
              <a:t>document.write</a:t>
            </a:r>
            <a:r>
              <a:rPr lang="en-US" altLang="ko-KR" sz="2400" dirty="0" smtClean="0">
                <a:latin typeface="+mn-lt"/>
              </a:rPr>
              <a:t>(joon.name() + “ , ”</a:t>
            </a:r>
          </a:p>
          <a:p>
            <a:pPr latinLnBrk="1">
              <a:lnSpc>
                <a:spcPct val="100000"/>
              </a:lnSpc>
            </a:pPr>
            <a:r>
              <a:rPr lang="en-US" altLang="ko-KR" sz="2400" dirty="0">
                <a:latin typeface="+mn-lt"/>
              </a:rPr>
              <a:t>	</a:t>
            </a:r>
            <a:r>
              <a:rPr lang="en-US" altLang="ko-KR" sz="2400" dirty="0" smtClean="0">
                <a:latin typeface="+mn-lt"/>
              </a:rPr>
              <a:t>				+ jisoo.name());</a:t>
            </a:r>
            <a:endParaRPr lang="en-US" altLang="ko-KR" sz="2400" b="1" dirty="0">
              <a:latin typeface="+mn-lt"/>
              <a:ea typeface="나눔고딕코딩" panose="020D0009000000000000" pitchFamily="49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553200" y="7620000"/>
            <a:ext cx="4903864" cy="781050"/>
            <a:chOff x="6553200" y="7734300"/>
            <a:chExt cx="4903864" cy="781050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6553200" y="7734300"/>
              <a:ext cx="4903864" cy="7810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2944" y="7896996"/>
              <a:ext cx="4524375" cy="469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0589927"/>
      </p:ext>
    </p:extLst>
  </p:cSld>
  <p:clrMapOvr>
    <a:masterClrMapping/>
  </p:clrMapOvr>
  <p:transition spd="med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객체 표시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속성 표시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배열로 변환 </a:t>
            </a:r>
            <a:r>
              <a:rPr lang="en-US" altLang="ko-KR"/>
              <a:t>– Object.values()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문자열로 변환 </a:t>
            </a:r>
            <a:r>
              <a:rPr lang="en-US" altLang="ko-KR"/>
              <a:t>– JSON.stringify()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0CEC61B-8E5B-428C-BF4B-91CC7F06BD3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6" name="내용 개체 틀 2"/>
          <p:cNvSpPr txBox="1"/>
          <p:nvPr/>
        </p:nvSpPr>
        <p:spPr>
          <a:xfrm>
            <a:off x="593251" y="2355742"/>
            <a:ext cx="10670077" cy="976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  <a:defRPr/>
            </a:pPr>
            <a:r>
              <a:rPr lang="en-US" altLang="ko-KR" sz="2400" b="1">
                <a:latin typeface="+mj-lt"/>
                <a:ea typeface="나눔고딕코딩"/>
              </a:rPr>
              <a:t>myCar.model;</a:t>
            </a:r>
            <a:endParaRPr lang="en-US" altLang="ko-KR" sz="2400" b="1">
              <a:latin typeface="+mj-lt"/>
              <a:ea typeface="나눔고딕코딩"/>
            </a:endParaRPr>
          </a:p>
          <a:p>
            <a:pPr latinLnBrk="1">
              <a:lnSpc>
                <a:spcPct val="100000"/>
              </a:lnSpc>
              <a:defRPr/>
            </a:pPr>
            <a:r>
              <a:rPr lang="en-US" altLang="ko-KR" sz="2400" b="1">
                <a:latin typeface="+mj-lt"/>
                <a:ea typeface="나눔고딕코딩"/>
              </a:rPr>
              <a:t>myCar[“model”];</a:t>
            </a:r>
            <a:endParaRPr lang="ko-KR" altLang="en-US" sz="2400" b="1">
              <a:latin typeface="+mj-lt"/>
              <a:ea typeface="나눔고딕코딩"/>
            </a:endParaRPr>
          </a:p>
        </p:txBody>
      </p:sp>
      <p:sp>
        <p:nvSpPr>
          <p:cNvPr id="7" name="내용 개체 틀 2"/>
          <p:cNvSpPr txBox="1"/>
          <p:nvPr/>
        </p:nvSpPr>
        <p:spPr>
          <a:xfrm>
            <a:off x="593251" y="4150962"/>
            <a:ext cx="10670077" cy="1428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  <a:defRPr/>
            </a:pPr>
            <a:r>
              <a:rPr lang="en-US" altLang="ko-KR" sz="2400" b="1">
                <a:latin typeface="+mj-lt"/>
                <a:ea typeface="나눔고딕코딩"/>
              </a:rPr>
              <a:t>var person = {name : “</a:t>
            </a:r>
            <a:r>
              <a:rPr lang="ko-KR" altLang="en-US" sz="2400" b="1">
                <a:latin typeface="+mj-lt"/>
                <a:ea typeface="나눔고딕코딩"/>
              </a:rPr>
              <a:t>홍길동</a:t>
            </a:r>
            <a:r>
              <a:rPr lang="en-US" altLang="ko-KR" sz="2400" b="1">
                <a:latin typeface="+mj-lt"/>
                <a:ea typeface="나눔고딕코딩"/>
              </a:rPr>
              <a:t>”, age : 30, city : “</a:t>
            </a:r>
            <a:r>
              <a:rPr lang="ko-KR" altLang="en-US" sz="2400" b="1">
                <a:latin typeface="+mj-lt"/>
                <a:ea typeface="나눔고딕코딩"/>
              </a:rPr>
              <a:t>대전</a:t>
            </a:r>
            <a:r>
              <a:rPr lang="en-US" altLang="ko-KR" sz="2400" b="1">
                <a:latin typeface="+mj-lt"/>
                <a:ea typeface="나눔고딕코딩"/>
              </a:rPr>
              <a:t>“};</a:t>
            </a:r>
            <a:endParaRPr lang="en-US" altLang="ko-KR" sz="2400" b="1">
              <a:latin typeface="+mj-lt"/>
              <a:ea typeface="나눔고딕코딩"/>
            </a:endParaRPr>
          </a:p>
          <a:p>
            <a:pPr latinLnBrk="1">
              <a:lnSpc>
                <a:spcPct val="100000"/>
              </a:lnSpc>
              <a:defRPr/>
            </a:pPr>
            <a:r>
              <a:rPr lang="en-US" altLang="ko-KR" sz="2400" b="1">
                <a:latin typeface="+mj-lt"/>
                <a:ea typeface="나눔고딕코딩"/>
              </a:rPr>
              <a:t>var myArray = Object.values(person);</a:t>
            </a:r>
            <a:endParaRPr lang="en-US" altLang="ko-KR" sz="2400" b="1">
              <a:latin typeface="+mj-lt"/>
              <a:ea typeface="나눔고딕코딩"/>
            </a:endParaRPr>
          </a:p>
          <a:p>
            <a:pPr latinLnBrk="1">
              <a:lnSpc>
                <a:spcPct val="100000"/>
              </a:lnSpc>
              <a:defRPr/>
            </a:pPr>
            <a:r>
              <a:rPr lang="en-US" altLang="ko-KR" sz="2400" b="1">
                <a:solidFill>
                  <a:srgbClr val="ff0000"/>
                </a:solidFill>
                <a:latin typeface="+mj-lt"/>
                <a:ea typeface="나눔고딕코딩"/>
              </a:rPr>
              <a:t>// myArray</a:t>
            </a:r>
            <a:r>
              <a:rPr lang="ko-KR" altLang="en-US" sz="2400" b="1">
                <a:solidFill>
                  <a:srgbClr val="ff0000"/>
                </a:solidFill>
                <a:latin typeface="+mj-lt"/>
                <a:ea typeface="나눔고딕코딩"/>
              </a:rPr>
              <a:t>는 </a:t>
            </a:r>
            <a:r>
              <a:rPr lang="en-US" altLang="ko-KR" sz="2400" b="1">
                <a:solidFill>
                  <a:srgbClr val="ff0000"/>
                </a:solidFill>
                <a:latin typeface="+mj-lt"/>
                <a:ea typeface="나눔고딕코딩"/>
              </a:rPr>
              <a:t>[“</a:t>
            </a:r>
            <a:r>
              <a:rPr lang="ko-KR" altLang="en-US" sz="2400" b="1">
                <a:solidFill>
                  <a:srgbClr val="ff0000"/>
                </a:solidFill>
                <a:latin typeface="+mj-lt"/>
                <a:ea typeface="나눔고딕코딩"/>
              </a:rPr>
              <a:t>홍길동</a:t>
            </a:r>
            <a:r>
              <a:rPr lang="en-US" altLang="ko-KR" sz="2400" b="1">
                <a:solidFill>
                  <a:srgbClr val="ff0000"/>
                </a:solidFill>
                <a:latin typeface="+mj-lt"/>
                <a:ea typeface="나눔고딕코딩"/>
              </a:rPr>
              <a:t>”, 30, “</a:t>
            </a:r>
            <a:r>
              <a:rPr lang="ko-KR" altLang="en-US" sz="2400" b="1">
                <a:solidFill>
                  <a:srgbClr val="ff0000"/>
                </a:solidFill>
                <a:latin typeface="+mj-lt"/>
                <a:ea typeface="나눔고딕코딩"/>
              </a:rPr>
              <a:t>대전</a:t>
            </a:r>
            <a:r>
              <a:rPr lang="en-US" altLang="ko-KR" sz="2400" b="1">
                <a:solidFill>
                  <a:srgbClr val="ff0000"/>
                </a:solidFill>
                <a:latin typeface="+mj-lt"/>
                <a:ea typeface="나눔고딕코딩"/>
              </a:rPr>
              <a:t>”] </a:t>
            </a:r>
            <a:r>
              <a:rPr lang="ko-KR" altLang="en-US" sz="2400" b="1">
                <a:solidFill>
                  <a:srgbClr val="ff0000"/>
                </a:solidFill>
                <a:latin typeface="+mj-lt"/>
                <a:ea typeface="나눔고딕코딩"/>
              </a:rPr>
              <a:t>이란 배열이 됨</a:t>
            </a:r>
            <a:endParaRPr lang="ko-KR" altLang="en-US" sz="2400" b="1">
              <a:solidFill>
                <a:srgbClr val="ff0000"/>
              </a:solidFill>
              <a:latin typeface="+mj-lt"/>
              <a:ea typeface="나눔고딕코딩"/>
            </a:endParaRPr>
          </a:p>
        </p:txBody>
      </p:sp>
      <p:sp>
        <p:nvSpPr>
          <p:cNvPr id="8" name="내용 개체 틀 2"/>
          <p:cNvSpPr txBox="1"/>
          <p:nvPr/>
        </p:nvSpPr>
        <p:spPr>
          <a:xfrm>
            <a:off x="593251" y="6451358"/>
            <a:ext cx="10670077" cy="1733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18809" tIns="59404" rIns="118809" bIns="59404" anchor="ctr" anchorCtr="0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/>
              <a:buChar char="·"/>
              <a:defRPr kumimoji="1" sz="2000">
                <a:latin typeface="Century Schoolbook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>
                <a:latin typeface="Century Schoolbook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600">
                <a:latin typeface="Century Schoolbook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/>
              <a:buChar char="·"/>
              <a:defRPr kumimoji="1" sz="1400">
                <a:latin typeface="Century Schoolbook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/>
              <a:buChar char="·"/>
              <a:defRPr kumimoji="1" sz="1400">
                <a:latin typeface="+mn-lt"/>
              </a:defRPr>
            </a:lvl9pPr>
          </a:lstStyle>
          <a:p>
            <a:pPr latinLnBrk="1">
              <a:lnSpc>
                <a:spcPct val="100000"/>
              </a:lnSpc>
              <a:defRPr/>
            </a:pPr>
            <a:r>
              <a:rPr lang="en-US" altLang="ko-KR" sz="2400" b="1">
                <a:latin typeface="+mj-lt"/>
                <a:ea typeface="나눔고딕코딩"/>
              </a:rPr>
              <a:t>var person = {name : “John”, age : 50, city : “New York“};</a:t>
            </a:r>
            <a:endParaRPr lang="en-US" altLang="ko-KR" sz="2400" b="1">
              <a:latin typeface="+mj-lt"/>
              <a:ea typeface="나눔고딕코딩"/>
            </a:endParaRPr>
          </a:p>
          <a:p>
            <a:pPr latinLnBrk="1">
              <a:lnSpc>
                <a:spcPct val="100000"/>
              </a:lnSpc>
              <a:defRPr/>
            </a:pPr>
            <a:r>
              <a:rPr lang="en-US" altLang="ko-KR" sz="2400" b="1">
                <a:latin typeface="+mj-lt"/>
                <a:ea typeface="나눔고딕코딩"/>
              </a:rPr>
              <a:t>var myString = JSON.stringify(person);</a:t>
            </a:r>
            <a:endParaRPr lang="en-US" altLang="ko-KR" sz="2400" b="1">
              <a:latin typeface="+mj-lt"/>
              <a:ea typeface="나눔고딕코딩"/>
            </a:endParaRPr>
          </a:p>
          <a:p>
            <a:pPr latinLnBrk="1">
              <a:lnSpc>
                <a:spcPct val="100000"/>
              </a:lnSpc>
              <a:defRPr/>
            </a:pPr>
            <a:r>
              <a:rPr lang="en-US" altLang="ko-KR" sz="2400" b="1">
                <a:solidFill>
                  <a:srgbClr val="ff0000"/>
                </a:solidFill>
                <a:latin typeface="+mj-lt"/>
                <a:ea typeface="나눔고딕코딩"/>
              </a:rPr>
              <a:t>// myString</a:t>
            </a:r>
            <a:r>
              <a:rPr lang="ko-KR" altLang="en-US" sz="2400" b="1">
                <a:solidFill>
                  <a:srgbClr val="ff0000"/>
                </a:solidFill>
                <a:latin typeface="+mj-lt"/>
                <a:ea typeface="나눔고딕코딩"/>
              </a:rPr>
              <a:t>은 </a:t>
            </a:r>
            <a:r>
              <a:rPr lang="en-US" altLang="ko-KR" sz="2400" b="1">
                <a:solidFill>
                  <a:srgbClr val="ff0000"/>
                </a:solidFill>
                <a:latin typeface="+mj-lt"/>
                <a:ea typeface="나눔고딕코딩"/>
              </a:rPr>
              <a:t>[“name” : “John”, “age” : 50, “city” : “New York”] </a:t>
            </a:r>
            <a:r>
              <a:rPr lang="ko-KR" altLang="en-US" sz="2400" b="1">
                <a:solidFill>
                  <a:srgbClr val="ff0000"/>
                </a:solidFill>
                <a:latin typeface="+mj-lt"/>
                <a:ea typeface="나눔고딕코딩"/>
              </a:rPr>
              <a:t>으로 생성 됨</a:t>
            </a:r>
            <a:endParaRPr lang="ko-KR" altLang="en-US" sz="2400" b="1">
              <a:solidFill>
                <a:srgbClr val="ff0000"/>
              </a:solidFill>
              <a:latin typeface="+mj-lt"/>
              <a:ea typeface="나눔고딕코딩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 스크립트 내장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825612"/>
            <a:ext cx="11262614" cy="6451962"/>
          </a:xfrm>
        </p:spPr>
        <p:txBody>
          <a:bodyPr/>
          <a:lstStyle/>
          <a:p>
            <a:pPr lvl="0"/>
            <a:r>
              <a:rPr lang="en-US" altLang="ko-KR" sz="3000" dirty="0" smtClean="0"/>
              <a:t>Object </a:t>
            </a:r>
            <a:r>
              <a:rPr lang="ko-KR" altLang="en-US" sz="3000" dirty="0" smtClean="0"/>
              <a:t>객체</a:t>
            </a:r>
            <a:r>
              <a:rPr lang="en-US" altLang="ko-KR" sz="3000" dirty="0"/>
              <a:t>	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 Object()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{}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가능</a:t>
            </a:r>
            <a:endParaRPr lang="en-US" altLang="ko-KR" sz="2800" dirty="0" smtClean="0"/>
          </a:p>
          <a:p>
            <a:pPr lvl="0"/>
            <a:r>
              <a:rPr lang="en-US" altLang="ko-KR" sz="3000" dirty="0" smtClean="0"/>
              <a:t>Array </a:t>
            </a:r>
            <a:r>
              <a:rPr lang="ko-KR" altLang="en-US" sz="3000" dirty="0" smtClean="0"/>
              <a:t>객체 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</a:t>
            </a:r>
            <a:r>
              <a:rPr lang="ko-KR" altLang="en-US" sz="2800" dirty="0">
                <a:solidFill>
                  <a:srgbClr val="0000FF"/>
                </a:solidFill>
              </a:rPr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Array()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[]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가능</a:t>
            </a:r>
            <a:endParaRPr lang="en-US" altLang="ko-KR" sz="2800" dirty="0" smtClean="0"/>
          </a:p>
          <a:p>
            <a:pPr lvl="0"/>
            <a:r>
              <a:rPr lang="en-US" altLang="ko-KR" sz="3000" dirty="0" smtClean="0"/>
              <a:t>Date </a:t>
            </a:r>
            <a:r>
              <a:rPr lang="ko-KR" altLang="en-US" sz="3000" dirty="0"/>
              <a:t>객체 </a:t>
            </a:r>
            <a:endParaRPr lang="en-US" altLang="ko-KR" sz="3000" dirty="0" smtClean="0"/>
          </a:p>
          <a:p>
            <a:pPr lvl="0"/>
            <a:r>
              <a:rPr lang="en-US" altLang="ko-KR" sz="3000" dirty="0" smtClean="0"/>
              <a:t>Number </a:t>
            </a:r>
            <a:r>
              <a:rPr lang="ko-KR" altLang="en-US" sz="3000" dirty="0" smtClean="0"/>
              <a:t>객체</a:t>
            </a:r>
            <a:endParaRPr lang="en-US" altLang="ko-KR" sz="3000" dirty="0" smtClean="0"/>
          </a:p>
          <a:p>
            <a:pPr lvl="0"/>
            <a:r>
              <a:rPr lang="en-US" altLang="ko-KR" sz="3000" dirty="0" smtClean="0"/>
              <a:t>String </a:t>
            </a:r>
            <a:r>
              <a:rPr lang="ko-KR" altLang="en-US" sz="3000" dirty="0" smtClean="0"/>
              <a:t>객체</a:t>
            </a:r>
            <a:r>
              <a:rPr lang="en-US" altLang="ko-KR" sz="3000" dirty="0"/>
              <a:t>	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 String()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“”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가능</a:t>
            </a:r>
            <a:endParaRPr lang="en-US" altLang="ko-KR" sz="3000" dirty="0" smtClean="0"/>
          </a:p>
          <a:p>
            <a:pPr lvl="0"/>
            <a:r>
              <a:rPr lang="en-US" altLang="ko-KR" sz="3000" dirty="0" smtClean="0"/>
              <a:t>Boolean </a:t>
            </a:r>
            <a:r>
              <a:rPr lang="ko-KR" altLang="en-US" sz="3000" dirty="0" smtClean="0"/>
              <a:t>객체 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 Boolean()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true</a:t>
            </a:r>
            <a:r>
              <a:rPr lang="en-US" altLang="ko-KR" sz="2800" dirty="0" smtClean="0"/>
              <a:t>,</a:t>
            </a:r>
            <a:r>
              <a:rPr lang="ko-KR" altLang="en-US" sz="2800" dirty="0" smtClean="0"/>
              <a:t> </a:t>
            </a:r>
            <a:r>
              <a:rPr lang="en-US" altLang="ko-KR" sz="2800" dirty="0" smtClean="0">
                <a:solidFill>
                  <a:srgbClr val="0000FF"/>
                </a:solidFill>
              </a:rPr>
              <a:t>false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 가능</a:t>
            </a:r>
            <a:endParaRPr lang="ko-KR" altLang="en-US" sz="3000" dirty="0"/>
          </a:p>
          <a:p>
            <a:pPr lvl="0"/>
            <a:r>
              <a:rPr lang="en-US" altLang="ko-KR" sz="3000" dirty="0" smtClean="0"/>
              <a:t>Function </a:t>
            </a:r>
            <a:r>
              <a:rPr lang="ko-KR" altLang="en-US" sz="3000" dirty="0" smtClean="0"/>
              <a:t>객체 </a:t>
            </a:r>
            <a:r>
              <a:rPr lang="en-US" altLang="ko-KR" sz="2800" dirty="0" smtClean="0"/>
              <a:t>– </a:t>
            </a:r>
            <a:r>
              <a:rPr lang="en-US" altLang="ko-KR" sz="2800" dirty="0" smtClean="0">
                <a:solidFill>
                  <a:srgbClr val="0000FF"/>
                </a:solidFill>
              </a:rPr>
              <a:t>new Function()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대신 </a:t>
            </a:r>
            <a:r>
              <a:rPr lang="en-US" altLang="ko-KR" sz="2800" dirty="0" smtClean="0">
                <a:solidFill>
                  <a:srgbClr val="0000FF"/>
                </a:solidFill>
              </a:rPr>
              <a:t>function(){}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사용가능</a:t>
            </a:r>
            <a:endParaRPr lang="en-US" altLang="ko-KR" sz="3000" dirty="0" smtClean="0"/>
          </a:p>
          <a:p>
            <a:pPr lvl="0"/>
            <a:r>
              <a:rPr lang="en-US" altLang="ko-KR" sz="3000" dirty="0" smtClean="0"/>
              <a:t>Math </a:t>
            </a:r>
            <a:r>
              <a:rPr lang="ko-KR" altLang="en-US" sz="3000" dirty="0" smtClean="0"/>
              <a:t>객체 </a:t>
            </a:r>
            <a:r>
              <a:rPr lang="en-US" altLang="ko-KR" sz="2800" dirty="0" smtClean="0"/>
              <a:t>- pow(), floor() round() ceil(), max(), min()</a:t>
            </a:r>
            <a:r>
              <a:rPr lang="en-US" altLang="ko-KR" sz="3000" dirty="0" smtClean="0"/>
              <a:t>…</a:t>
            </a:r>
          </a:p>
          <a:p>
            <a:pPr lvl="0"/>
            <a:r>
              <a:rPr lang="en-US" altLang="ko-KR" sz="3000" dirty="0" smtClean="0"/>
              <a:t>…</a:t>
            </a:r>
          </a:p>
          <a:p>
            <a:pPr lvl="1"/>
            <a:r>
              <a:rPr lang="en-US" altLang="ko-KR" sz="2480" dirty="0"/>
              <a:t>n</a:t>
            </a:r>
            <a:r>
              <a:rPr lang="en-US" altLang="ko-KR" sz="2480" dirty="0" smtClean="0"/>
              <a:t>ew</a:t>
            </a:r>
            <a:r>
              <a:rPr lang="ko-KR" altLang="en-US" sz="2480" dirty="0" smtClean="0"/>
              <a:t>키워드를 사용해서 생성 </a:t>
            </a:r>
            <a:r>
              <a:rPr lang="en-US" altLang="ko-KR" sz="2480" dirty="0" smtClean="0"/>
              <a:t>(</a:t>
            </a:r>
            <a:r>
              <a:rPr lang="ko-KR" altLang="en-US" sz="2480" dirty="0" smtClean="0"/>
              <a:t>예</a:t>
            </a:r>
            <a:r>
              <a:rPr lang="en-US" altLang="ko-KR" sz="2480" dirty="0" smtClean="0"/>
              <a:t>. </a:t>
            </a:r>
            <a:r>
              <a:rPr lang="en-US" altLang="ko-KR" sz="2480" dirty="0" err="1" smtClean="0"/>
              <a:t>var</a:t>
            </a:r>
            <a:r>
              <a:rPr lang="en-US" altLang="ko-KR" sz="2480" dirty="0" smtClean="0"/>
              <a:t> date = new Date();)</a:t>
            </a:r>
          </a:p>
          <a:p>
            <a:pPr lvl="1"/>
            <a:r>
              <a:rPr lang="en-US" altLang="ko-KR" sz="2480" dirty="0" smtClean="0"/>
              <a:t>Math</a:t>
            </a:r>
            <a:r>
              <a:rPr lang="ko-KR" altLang="en-US" sz="2480" dirty="0" smtClean="0"/>
              <a:t>는 전역 객체이기 때문에 </a:t>
            </a:r>
            <a:r>
              <a:rPr lang="en-US" altLang="ko-KR" sz="2480" dirty="0" smtClean="0"/>
              <a:t>new </a:t>
            </a:r>
            <a:r>
              <a:rPr lang="ko-KR" altLang="en-US" sz="2480" dirty="0" smtClean="0"/>
              <a:t>키워드를 사용하지 않음</a:t>
            </a:r>
            <a:endParaRPr lang="en-US" altLang="ko-KR" sz="248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73597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1895</ep:Words>
  <ep:PresentationFormat>사용자 지정</ep:PresentationFormat>
  <ep:Paragraphs>423</ep:Paragraphs>
  <ep:Slides>26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1_Crayons</vt:lpstr>
      <vt:lpstr>String 객체의 메소드</vt:lpstr>
      <vt:lpstr>유니코드란</vt:lpstr>
      <vt:lpstr>예제</vt:lpstr>
      <vt:lpstr>객체의 생성</vt:lpstr>
      <vt:lpstr>Math 객체 속성</vt:lpstr>
      <vt:lpstr>Math 객체 메소드</vt:lpstr>
      <vt:lpstr>원하는 범위의 랜덤 값 생성</vt:lpstr>
      <vt:lpstr>객체 표시 방법</vt:lpstr>
      <vt:lpstr>Math 객체 문제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2007-06-29T06:43:39.000</dcterms:created>
  <dc:creator>chocojhkim@live.com</dc:creator>
  <cp:lastModifiedBy>PC-15</cp:lastModifiedBy>
  <dcterms:modified xsi:type="dcterms:W3CDTF">2023-02-09T08:40:16.533</dcterms:modified>
  <cp:revision>1286</cp:revision>
  <dc:title>HTML</dc:title>
  <cp:version>1000.0000.01</cp:version>
</cp:coreProperties>
</file>