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5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069"/>
    <p:restoredTop sz="84699" autoAdjust="0"/>
  </p:normalViewPr>
  <p:slideViewPr>
    <p:cSldViewPr snapToGrid="0">
      <p:cViewPr varScale="1">
        <p:scale>
          <a:sx n="100" d="100"/>
          <a:sy n="100" d="100"/>
        </p:scale>
        <p:origin x="-1572" y="-156"/>
      </p:cViewPr>
      <p:guideLst>
        <p:guide orient="horz" pos="280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presProps" Target="presProps.xml"  /><Relationship Id="rId67" Type="http://schemas.openxmlformats.org/officeDocument/2006/relationships/viewProps" Target="viewProps.xml"  /><Relationship Id="rId68" Type="http://schemas.openxmlformats.org/officeDocument/2006/relationships/theme" Target="theme/theme1.xml"  /><Relationship Id="rId69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스크립트 위치를 </a:t>
            </a:r>
            <a:r>
              <a:rPr lang="en-US" altLang="ko-KR"/>
              <a:t>head</a:t>
            </a:r>
            <a:r>
              <a:rPr lang="ko-KR" altLang="en-US"/>
              <a:t>에 놓으면 </a:t>
            </a:r>
            <a:r>
              <a:rPr lang="en-US" altLang="ko-KR"/>
              <a:t>window</a:t>
            </a:r>
            <a:r>
              <a:rPr lang="ko-KR" altLang="en-US"/>
              <a:t> 넣어야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&lt;span style="display: none;"&gt;숨겨진 텍스트</a:t>
            </a:r>
            <a:endParaRPr lang="en-US" altLang="ko-KR"/>
          </a:p>
          <a:p>
            <a:pPr>
              <a:defRPr/>
            </a:pPr>
            <a:r>
              <a:rPr lang="ko-KR" altLang="en-US"/>
              <a:t>문서를 준비시키고 나서 스크립트를 실행할 수 있도록 만들어 줌 </a:t>
            </a:r>
            <a:r>
              <a:rPr lang="en-US" altLang="ko-KR"/>
              <a:t>window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783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2636129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gif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JavaScript </a:t>
            </a:r>
            <a:r>
              <a:rPr lang="ko-KR" altLang="en-US" dirty="0" smtClean="0">
                <a:latin typeface="+mj-lt"/>
              </a:rPr>
              <a:t>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자바스크립트의 위치</a:t>
            </a:r>
            <a:r>
              <a:rPr lang="en-US" altLang="ko-KR"/>
              <a:t>(2/3)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164906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외부 자바스크립트 </a:t>
            </a:r>
            <a:r>
              <a:rPr lang="en-US" altLang="ko-KR"/>
              <a:t>- &lt;head&gt;,&lt;body&gt; </a:t>
            </a:r>
            <a:r>
              <a:rPr lang="ko-KR" altLang="en-US"/>
              <a:t>양쪽 배치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</a:t>
            </a:r>
            <a:r>
              <a:rPr lang="ko-KR" altLang="en-US"/>
              <a:t>과의 코드 분리로 유지보수에 용이하며 가독성이 높아짐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캐시된 </a:t>
            </a:r>
            <a:r>
              <a:rPr lang="en-US" altLang="ko-KR"/>
              <a:t>JavaScript</a:t>
            </a:r>
            <a:r>
              <a:rPr lang="ko-KR" altLang="en-US"/>
              <a:t>파일로 인해 페이지 로드 속도가 빨라짐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764792" y="4121343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&lt;html&gt;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Arial"/>
                <a:cs typeface="+mj-cs"/>
              </a:rPr>
              <a:t>“commonScript.js"</a:t>
            </a: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&lt;body&gt;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</a:rPr>
              <a:t>	&lt;script</a:t>
            </a:r>
            <a:r>
              <a:rPr lang="en-US" altLang="ko-KR" sz="2200" b="1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Arial"/>
              </a:rPr>
              <a:t>"myScript.js"</a:t>
            </a:r>
            <a:r>
              <a:rPr lang="en-US" altLang="ko-KR" sz="2200" b="1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>
              <a:solidFill>
                <a:srgbClr val="0000ff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200" b="1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  <a:endParaRPr lang="en-US" altLang="ko-KR" sz="2200" b="1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자바스크립트의 위치</a:t>
            </a:r>
            <a:r>
              <a:rPr lang="en-US" altLang="ko-KR"/>
              <a:t>(3/3)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인라인 자바스크립트</a:t>
            </a:r>
            <a:endParaRPr lang="ko-KR" altLang="en-US" b="1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601" y="2582468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"alert(‘Hi!! 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!&lt;/button&gt;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56234" y="5690592"/>
            <a:ext cx="6860976" cy="1532930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실제로 이렇게 활용</a:t>
            </a:r>
            <a:r>
              <a:rPr lang="en-US" altLang="ko-KR"/>
              <a:t>x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변수</a:t>
            </a:r>
            <a:r>
              <a:rPr lang="en-US" altLang="ko-KR" b="1" dirty="0"/>
              <a:t>(variable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는 데이터를 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있는 공간으로 값이 변경될 수 있으며 </a:t>
            </a:r>
            <a:r>
              <a:rPr lang="ko-KR" altLang="en-US" b="1" dirty="0" smtClean="0"/>
              <a:t>변수 키워드</a:t>
            </a:r>
            <a:r>
              <a:rPr lang="ko-KR" altLang="en-US" dirty="0" smtClean="0"/>
              <a:t>를 사용해서 선언한다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변수의 선언</a:t>
            </a:r>
            <a:r>
              <a:rPr lang="en-US" altLang="ko-KR" dirty="0" smtClean="0"/>
              <a:t>(declare) : </a:t>
            </a:r>
            <a:r>
              <a:rPr lang="ko-KR" altLang="en-US" dirty="0" smtClean="0"/>
              <a:t>자바스크립트는 변수 키워드를 사용해서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변수를 선언한다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	 - </a:t>
            </a:r>
            <a:r>
              <a:rPr lang="ko-KR" altLang="en-US" dirty="0" smtClean="0"/>
              <a:t>선언되지 않은 변수에 접근 시 오류가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변수의 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식별 가능한 </a:t>
            </a:r>
            <a:r>
              <a:rPr lang="ko-KR" altLang="en-US" dirty="0" err="1" smtClean="0"/>
              <a:t>식별자</a:t>
            </a:r>
            <a:r>
              <a:rPr lang="en-US" altLang="ko-KR" dirty="0"/>
              <a:t>(identifier)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초기화</a:t>
            </a:r>
            <a:r>
              <a:rPr lang="en-US" altLang="ko-KR" dirty="0" smtClean="0"/>
              <a:t>(initialize) : </a:t>
            </a:r>
            <a:r>
              <a:rPr lang="ko-KR" altLang="en-US" dirty="0" smtClean="0"/>
              <a:t>사용 전 초기 값을 저장한다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데이터를 저장하기 위해 할당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4928" y="5915979"/>
            <a:ext cx="6245423" cy="21012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</a:t>
            </a:r>
            <a:r>
              <a:rPr lang="en-US" altLang="ko-KR" b="1" dirty="0"/>
              <a:t> </a:t>
            </a:r>
            <a:r>
              <a:rPr lang="ko-KR" altLang="en-US" b="1" dirty="0" smtClean="0"/>
              <a:t>키워드</a:t>
            </a:r>
            <a:r>
              <a:rPr lang="en-US" altLang="ko-KR" b="1" dirty="0" smtClean="0"/>
              <a:t>(variable keyword)</a:t>
            </a:r>
            <a:r>
              <a:rPr lang="ko-KR" altLang="en-US" dirty="0" smtClean="0"/>
              <a:t>를 사용해서 변수를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let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재선언은</a:t>
            </a:r>
            <a:r>
              <a:rPr lang="ko-KR" altLang="en-US" dirty="0" smtClean="0"/>
              <a:t>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재할당만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범위에서 유효한 상수 선언 키워드로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불가하다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23" y="4676989"/>
            <a:ext cx="5400516" cy="3240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3206" y="4713359"/>
            <a:ext cx="3203940" cy="3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0893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변수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r>
              <a:rPr lang="ko-KR" altLang="en-US" sz="3000" dirty="0" smtClean="0"/>
              <a:t>꼭 지켜야 하는 룰</a:t>
            </a:r>
            <a:endParaRPr lang="en-US" altLang="ko-KR" sz="3000" dirty="0" smtClean="0"/>
          </a:p>
          <a:p>
            <a:pPr lvl="1"/>
            <a:r>
              <a:rPr lang="ko-KR" altLang="en-US" sz="2400" dirty="0" err="1" smtClean="0"/>
              <a:t>식별자는</a:t>
            </a:r>
            <a:r>
              <a:rPr lang="ko-KR" altLang="en-US" sz="2400" dirty="0" smtClean="0"/>
              <a:t> 영문자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언더스코어</a:t>
            </a:r>
            <a:r>
              <a:rPr lang="en-US" altLang="ko-KR" sz="2400" dirty="0"/>
              <a:t>(_), </a:t>
            </a:r>
            <a:r>
              <a:rPr lang="ko-KR" altLang="en-US" sz="2400" dirty="0"/>
              <a:t>달러</a:t>
            </a:r>
            <a:r>
              <a:rPr lang="en-US" altLang="ko-KR" sz="2400" dirty="0" smtClean="0"/>
              <a:t>($)</a:t>
            </a:r>
            <a:r>
              <a:rPr lang="ko-KR" altLang="en-US" sz="2400" dirty="0" smtClean="0"/>
              <a:t>로 시작해야 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첫 자는 숫자로 </a:t>
            </a:r>
            <a:r>
              <a:rPr lang="ko-KR" altLang="en-US" sz="2400" dirty="0"/>
              <a:t>시작할 수 </a:t>
            </a:r>
            <a:r>
              <a:rPr lang="ko-KR" altLang="en-US" sz="2400" dirty="0" smtClean="0"/>
              <a:t>없으며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두번째 글자부터 가능하다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대소문자를 구별하므로 </a:t>
            </a:r>
            <a:r>
              <a:rPr lang="en-US" altLang="ko-KR" sz="2400" dirty="0" smtClean="0"/>
              <a:t>'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다른 </a:t>
            </a:r>
            <a:r>
              <a:rPr lang="ko-KR" altLang="en-US" sz="2400" dirty="0" err="1" smtClean="0"/>
              <a:t>식별자다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예약어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자바스크립트에서 이미 사용중인 단어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 사용할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break, default, final, for, new, null, try, this </a:t>
            </a:r>
            <a:r>
              <a:rPr lang="ko-KR" altLang="en-US" sz="2400" dirty="0" smtClean="0"/>
              <a:t>등등</a:t>
            </a:r>
            <a:endParaRPr lang="en-US" altLang="ko-KR" sz="2400" dirty="0" smtClean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 smtClean="0"/>
              <a:t>지키면 좋은 룰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의미 없는 이름으로 변수 명 사용하지 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 smtClean="0"/>
              <a:t>	- let a; 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480" dirty="0" smtClean="0"/>
              <a:t>어떠한 값이 저장되었는지 찾기 어렵고 활용도가 떨어짐</a:t>
            </a:r>
            <a:endParaRPr lang="en-US" altLang="ko-KR" sz="2480" dirty="0" smtClean="0"/>
          </a:p>
          <a:p>
            <a:pPr lvl="1"/>
            <a:r>
              <a:rPr lang="ko-KR" altLang="en-US" sz="2480" dirty="0"/>
              <a:t>추상적인 이름 사용하지 </a:t>
            </a:r>
            <a:r>
              <a:rPr lang="ko-KR" altLang="en-US" sz="2480" dirty="0" smtClean="0"/>
              <a:t>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let name; //</a:t>
            </a:r>
            <a:r>
              <a:rPr lang="ko-KR" altLang="en-US" sz="2480" dirty="0" smtClean="0"/>
              <a:t>조금 더 구체적인 이름으로 표기하도록 권장</a:t>
            </a:r>
            <a:endParaRPr lang="en-US" altLang="ko-KR" sz="2480" dirty="0"/>
          </a:p>
          <a:p>
            <a:pPr lvl="1"/>
            <a:r>
              <a:rPr lang="ko-KR" altLang="en-US" sz="2480" dirty="0" smtClean="0"/>
              <a:t>카멜표기법으로 표기하기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</a:t>
            </a:r>
            <a:r>
              <a:rPr lang="ko-KR" altLang="en-US" sz="2480" dirty="0" smtClean="0"/>
              <a:t>띄어쓰기를 대신하여 각 단어의 첫 문자를 대문자로 표기</a:t>
            </a:r>
            <a:endParaRPr lang="en-US" altLang="ko-KR" sz="2480" dirty="0" smtClean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1162" dirty="0" smtClean="0"/>
          </a:p>
          <a:p>
            <a:pPr lvl="1"/>
            <a:endParaRPr lang="en-US" altLang="ko-KR" sz="248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/>
              <a:t>&lt;script&gt;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day = new Date(); //</a:t>
            </a:r>
            <a:r>
              <a:rPr lang="ko-KR" altLang="en-US" sz="2400" dirty="0" smtClean="0"/>
              <a:t>기본형식의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(day </a:t>
            </a:r>
            <a:r>
              <a:rPr lang="en-US" altLang="ko-KR" sz="2400" dirty="0" smtClean="0"/>
              <a:t>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  <a:endParaRPr lang="en-US" altLang="ko-KR" sz="2400" dirty="0" smtClean="0"/>
          </a:p>
          <a:p>
            <a:pPr>
              <a:buNone/>
            </a:pPr>
            <a:endParaRPr lang="ko-KR" altLang="en-US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now = </a:t>
            </a:r>
            <a:r>
              <a:rPr lang="en-US" altLang="ko-KR" sz="2400" dirty="0" err="1" smtClean="0"/>
              <a:t>day.toLocaleString</a:t>
            </a:r>
            <a:r>
              <a:rPr lang="en-US" altLang="ko-KR" sz="2400" dirty="0" smtClean="0"/>
              <a:t>(); //</a:t>
            </a:r>
            <a:r>
              <a:rPr lang="ko-KR" altLang="en-US" sz="2400" dirty="0" smtClean="0"/>
              <a:t>현지버전으로 날짜와 시간을 반환한다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document.write</a:t>
            </a:r>
            <a:r>
              <a:rPr lang="en-US" altLang="ko-KR" sz="2400" dirty="0" smtClean="0"/>
              <a:t>(now + "&lt;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&gt;");</a:t>
            </a:r>
          </a:p>
          <a:p>
            <a:pPr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 smtClean="0"/>
              <a:t>script</a:t>
            </a:r>
            <a:r>
              <a:rPr lang="en-US" altLang="ko-KR" sz="2400" dirty="0" smtClean="0"/>
              <a:t>&gt;                      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&lt;body&gt;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	&lt;</a:t>
            </a:r>
            <a:r>
              <a:rPr lang="en-US" altLang="ko-KR" sz="2400" dirty="0" smtClean="0"/>
              <a:t>h1&gt;Hello~&lt;/h1&gt;</a:t>
            </a:r>
          </a:p>
          <a:p>
            <a:pPr>
              <a:buNone/>
            </a:pPr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br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r>
              <a:rPr lang="en-US" altLang="ko-KR" sz="2400" dirty="0" smtClean="0"/>
              <a:t>&lt;/body</a:t>
            </a:r>
            <a:r>
              <a:rPr lang="en-US" altLang="ko-KR" sz="2400" dirty="0" smtClean="0"/>
              <a:t>&gt;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7611" y="4904509"/>
            <a:ext cx="6994566" cy="2458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smtClean="0"/>
              <a:t>body&gt;</a:t>
            </a:r>
          </a:p>
          <a:p>
            <a:pPr>
              <a:buNone/>
            </a:pPr>
            <a:r>
              <a:rPr lang="en-US" altLang="ko-KR" sz="2000" dirty="0" smtClean="0"/>
              <a:t> &lt;h1&gt;Hello~&lt;/h1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&lt;input  type=“button”  value=“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” 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                 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=“porc1()”&gt;;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&lt;script&gt;</a:t>
            </a:r>
          </a:p>
          <a:p>
            <a:pPr>
              <a:buNone/>
            </a:pPr>
            <a:r>
              <a:rPr lang="en-US" altLang="ko-KR" sz="2000" dirty="0" smtClean="0"/>
              <a:t>function proc1(){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day = new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Date(); //</a:t>
            </a:r>
            <a:r>
              <a:rPr lang="ko-KR" altLang="en-US" sz="2000" b="1" dirty="0" smtClean="0"/>
              <a:t>기본형식의 날짜와 시간을 반환한다</a:t>
            </a:r>
            <a:r>
              <a:rPr lang="en-US" altLang="ko-KR" sz="2000" b="1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(day </a:t>
            </a:r>
            <a:r>
              <a:rPr lang="en-US" altLang="ko-KR" sz="2000" dirty="0" smtClean="0"/>
              <a:t>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	now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day.toLocaleString</a:t>
            </a:r>
            <a:r>
              <a:rPr lang="en-US" altLang="ko-KR" sz="2000" dirty="0" smtClean="0"/>
              <a:t>(); //</a:t>
            </a:r>
            <a:r>
              <a:rPr lang="ko-KR" altLang="en-US" sz="2000" dirty="0" smtClean="0"/>
              <a:t>현지버전으로 날짜와 시간을 반환한다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 smtClean="0"/>
              <a:t>(now </a:t>
            </a:r>
            <a:r>
              <a:rPr lang="en-US" altLang="ko-KR" sz="2000" dirty="0" smtClean="0"/>
              <a:t>+ "&lt;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&gt;");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document.body.style.fontSize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= "2.0em";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&lt;/script&gt;</a:t>
            </a:r>
          </a:p>
          <a:p>
            <a:pPr>
              <a:buNone/>
            </a:pPr>
            <a:r>
              <a:rPr lang="en-US" altLang="ko-KR" sz="2000" dirty="0" smtClean="0"/>
              <a:t>&lt;/body&gt;</a:t>
            </a:r>
            <a:endParaRPr lang="en-US" altLang="ko-KR" sz="2000" dirty="0" smtClean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8291" y="1629154"/>
            <a:ext cx="4001983" cy="1125922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6080" y="3278004"/>
            <a:ext cx="6403602" cy="1151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innerHTML/innerText</a:t>
            </a:r>
            <a:endParaRPr lang="ko-KR" altLang="en-US">
              <a:solidFill>
                <a:srgbClr val="0000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&lt;h1&gt;Hello~&lt;/h1&gt;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&lt;div id=</a:t>
            </a:r>
            <a:r>
              <a:rPr lang="en-US" altLang="ko-KR" i="1"/>
              <a:t>"result1"&gt;&lt;/div&gt;</a:t>
            </a:r>
            <a:endParaRPr lang="en-US" altLang="ko-KR" i="1"/>
          </a:p>
          <a:p>
            <a:pPr lvl="0">
              <a:defRPr/>
            </a:pPr>
            <a:endParaRPr lang="en-US" altLang="ko-KR" i="1"/>
          </a:p>
          <a:p>
            <a:pPr lvl="0">
              <a:defRPr/>
            </a:pPr>
            <a:r>
              <a:rPr lang="en-US" altLang="ko-KR" i="1"/>
              <a:t>Id=result1</a:t>
            </a:r>
            <a:r>
              <a:rPr lang="ko-KR" altLang="en-US" i="1"/>
              <a:t>인 </a:t>
            </a:r>
            <a:r>
              <a:rPr lang="en-US" altLang="ko-KR" i="1"/>
              <a:t>div</a:t>
            </a:r>
            <a:r>
              <a:rPr lang="ko-KR" altLang="en-US" i="1"/>
              <a:t>요소에  날짜</a:t>
            </a:r>
            <a:r>
              <a:rPr lang="en-US" altLang="ko-KR" i="1"/>
              <a:t> </a:t>
            </a:r>
            <a:r>
              <a:rPr lang="ko-KR" altLang="en-US" i="1"/>
              <a:t>출력</a:t>
            </a:r>
            <a:endParaRPr lang="ko-KR" altLang="en-US" i="1"/>
          </a:p>
          <a:p>
            <a:pPr lvl="0">
              <a:defRPr/>
            </a:pPr>
            <a:endParaRPr lang="en-US" altLang="ko-KR" i="1"/>
          </a:p>
          <a:p>
            <a:pPr lvl="0">
              <a:defRPr/>
            </a:pPr>
            <a:r>
              <a:rPr lang="ko-KR" altLang="en-US" i="1"/>
              <a:t>스크립트의 위치에 따라 </a:t>
            </a:r>
            <a:r>
              <a:rPr lang="en-US" altLang="ko-KR" i="1"/>
              <a:t>window.onload= function(){ }</a:t>
            </a:r>
            <a:endParaRPr lang="en-US" altLang="ko-KR" i="1"/>
          </a:p>
          <a:p>
            <a:pPr>
              <a:buNone/>
              <a:defRPr/>
            </a:pPr>
            <a:r>
              <a:rPr lang="ko-KR" altLang="en-US" i="1"/>
              <a:t>    이 필요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59541" y="5664530"/>
            <a:ext cx="7852002" cy="2172941"/>
          </a:xfrm>
          <a:prstGeom prst="rect">
            <a:avLst/>
          </a:prstGeom>
          <a:noFill/>
          <a:ln w="9525">
            <a:noFill/>
            <a:miter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310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함수 안에서 선언된 </a:t>
            </a:r>
            <a:r>
              <a:rPr lang="ko-KR" altLang="en-US" dirty="0" smtClean="0"/>
              <a:t>변수는 함수 </a:t>
            </a:r>
            <a:r>
              <a:rPr lang="ko-KR" altLang="en-US" dirty="0"/>
              <a:t>안에서만 사용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때문에 다른 </a:t>
            </a:r>
            <a:r>
              <a:rPr lang="ko-KR" altLang="en-US" dirty="0"/>
              <a:t>함수에서도 똑같은 이름으로 선언이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지역 변수는 </a:t>
            </a:r>
            <a:r>
              <a:rPr lang="ko-KR" altLang="en-US" dirty="0"/>
              <a:t>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1" y="3785783"/>
            <a:ext cx="10670077" cy="377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96375" y="6742750"/>
            <a:ext cx="9861964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외부에서는 </a:t>
            </a:r>
            <a:r>
              <a:rPr lang="en-US" altLang="ko-KR" sz="2400" b="1" dirty="0"/>
              <a:t>sum</a:t>
            </a:r>
            <a:r>
              <a:rPr lang="ko-KR" altLang="en-US" sz="2400" b="1" dirty="0"/>
              <a:t>을 사용할 수 없다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" y="1732624"/>
            <a:ext cx="10541479" cy="6462470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sub (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a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,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a -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sub(10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(“sub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=”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 //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오류발생</a:t>
            </a:r>
            <a:endParaRPr lang="en-US" altLang="ko-KR" sz="2400" b="1" dirty="0" smtClean="0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</a:rPr>
              <a:t> sub (</a:t>
            </a:r>
            <a:r>
              <a:rPr lang="en-US" altLang="ko-KR" sz="2400" b="1" dirty="0">
                <a:latin typeface="Arial"/>
              </a:rPr>
              <a:t>a</a:t>
            </a:r>
            <a:r>
              <a:rPr lang="en-US" altLang="ko-KR" sz="2400" b="1" dirty="0" smtClean="0">
                <a:latin typeface="Arial"/>
              </a:rPr>
              <a:t>, b</a:t>
            </a:r>
            <a:r>
              <a:rPr lang="en-US" altLang="ko-KR" sz="2400" b="1" dirty="0">
                <a:latin typeface="Arial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return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a </a:t>
            </a:r>
            <a:r>
              <a:rPr lang="en-US" altLang="ko-KR" sz="2400" b="1" dirty="0">
                <a:latin typeface="Arial"/>
              </a:rPr>
              <a:t>-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 smtClean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</a:t>
            </a:r>
            <a:r>
              <a:rPr lang="en-US" altLang="ko-KR" sz="2400" b="1" dirty="0" smtClean="0">
                <a:latin typeface="Arial"/>
              </a:rPr>
              <a:t>=” </a:t>
            </a:r>
            <a:r>
              <a:rPr lang="en-US" altLang="ko-KR" sz="2400" b="1" dirty="0">
                <a:latin typeface="Arial"/>
              </a:rPr>
              <a:t>+ sub(10, 4</a:t>
            </a:r>
            <a:r>
              <a:rPr lang="en-US" altLang="ko-KR" sz="2400" b="1" dirty="0" smtClean="0">
                <a:latin typeface="Arial"/>
              </a:rPr>
              <a:t>));</a:t>
            </a:r>
            <a:endParaRPr lang="en-US" altLang="ko-KR" sz="2400" b="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}</a:t>
            </a:r>
            <a:endParaRPr lang="en-US" altLang="ko-KR" sz="24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16168" y="2678489"/>
            <a:ext cx="3242171" cy="178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함수 </a:t>
            </a:r>
            <a:r>
              <a:rPr lang="ko-KR" altLang="en-US" sz="2400" b="1" dirty="0"/>
              <a:t>범위 내 유효한 지역 </a:t>
            </a:r>
            <a:r>
              <a:rPr lang="ko-KR" altLang="en-US" sz="2400" b="1" dirty="0" smtClean="0"/>
              <a:t>변수는 외부에서 </a:t>
            </a:r>
            <a:r>
              <a:rPr lang="ko-KR" altLang="en-US" sz="2400" b="1" dirty="0"/>
              <a:t>사용이 불가하여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오류를 </a:t>
            </a:r>
            <a:r>
              <a:rPr lang="ko-KR" altLang="en-US" sz="2400" b="1" dirty="0"/>
              <a:t>발생시킨다</a:t>
            </a:r>
            <a:r>
              <a:rPr lang="en-US" altLang="ko-KR" sz="2400" b="1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16168" y="5770310"/>
            <a:ext cx="3242171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/>
              <a:t>반환 값을 이용하자</a:t>
            </a:r>
            <a:r>
              <a:rPr lang="en-US" altLang="ko-KR" sz="2400" b="1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6941" y="5175849"/>
            <a:ext cx="9877836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페이지를 </a:t>
            </a:r>
            <a:r>
              <a:rPr lang="ko-KR" altLang="en-US" dirty="0" smtClean="0"/>
              <a:t>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중 동작을 프로그래밍하는 언어</a:t>
            </a:r>
            <a:endParaRPr lang="ko-KR" altLang="en-US" dirty="0"/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58977"/>
            <a:ext cx="11884422" cy="29531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smtClean="0"/>
              <a:t>전역 변수를 </a:t>
            </a:r>
            <a:r>
              <a:rPr lang="ko-KR" altLang="en-US" sz="3000" dirty="0"/>
              <a:t>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88921"/>
            <a:ext cx="10670077" cy="388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latin typeface="Arial"/>
              </a:rPr>
              <a:t>0;</a:t>
            </a: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sub (a, b){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   res </a:t>
            </a:r>
            <a:r>
              <a:rPr lang="en-US" altLang="ko-KR" sz="2400" b="1" dirty="0">
                <a:latin typeface="Arial"/>
              </a:rPr>
              <a:t>= a - b;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</a:t>
            </a:r>
            <a:endParaRPr lang="en-US" altLang="ko-KR" sz="2400" b="1" dirty="0" smtClean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sub(10, 4);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(“sub=” 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389"/>
            <a:ext cx="11262614" cy="6624727"/>
          </a:xfrm>
        </p:spPr>
        <p:txBody>
          <a:bodyPr/>
          <a:lstStyle/>
          <a:p>
            <a:pPr lvl="0"/>
            <a:r>
              <a:rPr lang="ko-KR" altLang="en-US" sz="3000" dirty="0"/>
              <a:t>선언되지 않은 변수에 </a:t>
            </a:r>
            <a:r>
              <a:rPr lang="ko-KR" altLang="en-US" sz="3000" dirty="0" smtClean="0"/>
              <a:t>값 대입 시 자동으로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전역 변수가 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0"/>
            <a:r>
              <a:rPr lang="ko-KR" altLang="en-US" sz="3000" dirty="0" smtClean="0"/>
              <a:t>다음 예시 문장의 </a:t>
            </a:r>
            <a:r>
              <a:rPr lang="en-US" altLang="ko-KR" sz="3000" dirty="0" smtClean="0"/>
              <a:t>username </a:t>
            </a:r>
            <a:r>
              <a:rPr lang="ko-KR" altLang="en-US" sz="3000" dirty="0" smtClean="0"/>
              <a:t>변수도 </a:t>
            </a:r>
            <a:r>
              <a:rPr lang="ko-KR" altLang="en-US" sz="3000" dirty="0"/>
              <a:t>함수 </a:t>
            </a:r>
            <a:r>
              <a:rPr lang="ko-KR" altLang="en-US" sz="3000" dirty="0" smtClean="0"/>
              <a:t>안에 존재하지만 전역 변수로 선언한 것과 </a:t>
            </a:r>
            <a:r>
              <a:rPr lang="ko-KR" altLang="en-US" sz="3000" dirty="0"/>
              <a:t>마찬가지이다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선언되지 않은 변수는 예상치 못한 결과를 가져오며 엄격모드에서는 에러를 발생시키므로 사용을 지양한다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68484"/>
            <a:ext cx="10670077" cy="364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2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cs typeface="+mj-cs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add(a,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cs typeface="+mj-cs"/>
              </a:rPr>
              <a:t>userName</a:t>
            </a:r>
            <a:r>
              <a:rPr lang="en-US" altLang="ko-KR" sz="2400" b="1" dirty="0">
                <a:latin typeface="Arial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cs typeface="+mj-cs"/>
              </a:rPr>
              <a:t>쵸파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en-US" altLang="ko-KR" sz="2400" b="1" dirty="0">
                <a:latin typeface="Arial"/>
                <a:cs typeface="+mj-cs"/>
              </a:rPr>
              <a:t>; 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sum </a:t>
            </a:r>
            <a:r>
              <a:rPr lang="en-US" altLang="ko-KR" sz="2400" b="1" dirty="0">
                <a:latin typeface="Arial"/>
                <a:cs typeface="+mj-cs"/>
              </a:rPr>
              <a:t>= a + b</a:t>
            </a:r>
            <a:r>
              <a:rPr lang="en-US" altLang="ko-KR" sz="2400" b="1" dirty="0" smtClean="0"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>
                <a:latin typeface="Arial"/>
                <a:cs typeface="+mj-cs"/>
              </a:rPr>
              <a:t>sub(</a:t>
            </a:r>
            <a:r>
              <a:rPr lang="en-US" altLang="ko-KR" sz="2400" b="1" dirty="0" err="1">
                <a:latin typeface="Arial"/>
                <a:cs typeface="+mj-cs"/>
              </a:rPr>
              <a:t>a,b</a:t>
            </a:r>
            <a:r>
              <a:rPr lang="en-US" altLang="ko-KR" sz="2400" b="1" dirty="0">
                <a:latin typeface="Arial"/>
                <a:cs typeface="+mj-c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9E00"/>
                </a:solidFill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Arial"/>
                <a:cs typeface="+mj-cs"/>
              </a:rPr>
              <a:t>userName</a:t>
            </a:r>
            <a:r>
              <a:rPr lang="en-US" altLang="ko-KR" sz="2400" b="1" dirty="0">
                <a:solidFill>
                  <a:schemeClr val="tx1"/>
                </a:solidFill>
                <a:latin typeface="Arial"/>
                <a:cs typeface="+mj-cs"/>
              </a:rPr>
              <a:t> 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400" b="1" dirty="0" err="1" smtClean="0">
                <a:solidFill>
                  <a:srgbClr val="CC9900"/>
                </a:solidFill>
                <a:latin typeface="Arial"/>
              </a:rPr>
              <a:t>나초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   sum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=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a -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Arial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cs typeface="+mj-cs"/>
              </a:rPr>
              <a:t> = function()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add(4,5);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("add="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   sub(10</a:t>
            </a:r>
            <a:r>
              <a:rPr lang="en-US" altLang="ko-KR" sz="2400" b="1" dirty="0">
                <a:latin typeface="Arial"/>
                <a:cs typeface="+mj-cs"/>
              </a:rPr>
              <a:t>, 4</a:t>
            </a:r>
            <a:r>
              <a:rPr lang="en-US" altLang="ko-KR" sz="2400" b="1" dirty="0" smtClean="0">
                <a:latin typeface="Arial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("sub="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원시 타입</a:t>
            </a:r>
            <a:r>
              <a:rPr lang="en-US" altLang="ko-KR" dirty="0" smtClean="0"/>
              <a:t>(primitive type)</a:t>
            </a:r>
          </a:p>
          <a:p>
            <a:pPr lvl="1"/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en-US" altLang="ko-KR" dirty="0"/>
              <a:t>number)  - </a:t>
            </a:r>
            <a:r>
              <a:rPr lang="ko-KR" altLang="en-US" dirty="0"/>
              <a:t>정수나 실수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 – </a:t>
            </a:r>
            <a:r>
              <a:rPr lang="ko-KR" altLang="en-US" dirty="0"/>
              <a:t>문자가 연결된 것</a:t>
            </a:r>
            <a:r>
              <a:rPr lang="en-US" altLang="ko-KR" dirty="0"/>
              <a:t>, </a:t>
            </a:r>
            <a:r>
              <a:rPr lang="en-US" altLang="ko-KR" dirty="0" smtClean="0"/>
              <a:t>＂＂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</a:t>
            </a:r>
            <a:r>
              <a:rPr lang="en-US" altLang="ko-KR" dirty="0"/>
              <a:t>‘’</a:t>
            </a:r>
            <a:r>
              <a:rPr lang="ko-KR" altLang="en-US" dirty="0"/>
              <a:t>로 표현</a:t>
            </a:r>
          </a:p>
          <a:p>
            <a:pPr lvl="1"/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/>
              <a:t>Boolean)</a:t>
            </a:r>
            <a:r>
              <a:rPr lang="ko-KR" altLang="en-US" dirty="0"/>
              <a:t> </a:t>
            </a:r>
            <a:r>
              <a:rPr lang="en-US" altLang="ko-KR" dirty="0"/>
              <a:t>–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</a:p>
          <a:p>
            <a:pPr lvl="1"/>
            <a:r>
              <a:rPr lang="en-US" altLang="ko-KR" dirty="0"/>
              <a:t>Undefined – </a:t>
            </a:r>
            <a:r>
              <a:rPr lang="ko-KR" altLang="en-US" dirty="0"/>
              <a:t>값이 정해지지 않은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– </a:t>
            </a:r>
            <a:r>
              <a:rPr lang="ko-KR" altLang="en-US" dirty="0" smtClean="0"/>
              <a:t>값이 비어있는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심볼</a:t>
            </a:r>
            <a:r>
              <a:rPr lang="en-US" altLang="ko-KR" dirty="0" smtClean="0"/>
              <a:t>(Symbol) </a:t>
            </a:r>
            <a:r>
              <a:rPr lang="en-US" altLang="ko-KR" dirty="0" smtClean="0"/>
              <a:t>– es6</a:t>
            </a:r>
            <a:r>
              <a:rPr lang="ko-KR" altLang="en-US" dirty="0" smtClean="0"/>
              <a:t>에 포함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유일성이 </a:t>
            </a:r>
            <a:r>
              <a:rPr lang="ko-KR" altLang="en-US" dirty="0" smtClean="0"/>
              <a:t>보장된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충돌 위험이 없는 객체의 유일한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키를 만들기 위해 </a:t>
            </a:r>
            <a:r>
              <a:rPr lang="ko-KR" altLang="en-US" dirty="0" smtClean="0"/>
              <a:t>사용된다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r>
              <a:rPr lang="ko-KR" altLang="en-US" dirty="0" smtClean="0"/>
              <a:t>객체 타입</a:t>
            </a:r>
            <a:r>
              <a:rPr lang="en-US" altLang="ko-KR" dirty="0" smtClean="0"/>
              <a:t>(object type)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(object) – </a:t>
            </a:r>
            <a:r>
              <a:rPr lang="ko-KR" altLang="en-US" dirty="0" smtClean="0"/>
              <a:t>데이터의 타입이 함수 또는 배열 등의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6580" y="1828162"/>
            <a:ext cx="5257241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산술 연산자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r>
              <a:rPr lang="en-US" altLang="ko-KR" sz="2000" dirty="0" smtClean="0"/>
              <a:t>X=5</a:t>
            </a:r>
            <a:r>
              <a:rPr lang="ko-KR" altLang="en-US" sz="2000" dirty="0"/>
              <a:t>**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(5,2)</a:t>
            </a:r>
            <a:r>
              <a:rPr lang="ko-KR" altLang="en-US" sz="2000" dirty="0"/>
              <a:t>와 동일</a:t>
            </a:r>
          </a:p>
          <a:p>
            <a:pPr lvl="0"/>
            <a:endParaRPr lang="en-US" altLang="ko-KR" sz="3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56941" y="2594344"/>
          <a:ext cx="4416324" cy="34073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++x,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--x,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지수화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5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xmlns="" val="12101708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15810" y="1828162"/>
            <a:ext cx="5257241" cy="6451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대입 연산자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000" kern="0" dirty="0"/>
              <a:t>변수에 값을 </a:t>
            </a:r>
            <a:r>
              <a:rPr lang="ko-KR" altLang="en-US" sz="2000" kern="0" dirty="0" smtClean="0"/>
              <a:t>할당한다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 smtClean="0"/>
              <a:t>'=</a:t>
            </a:r>
            <a:r>
              <a:rPr lang="en-US" altLang="ko-KR" sz="2000" kern="0" dirty="0"/>
              <a:t>'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/>
              <a:t>는 오른쪽 값을 왼쪽 변수에 저장한다는 </a:t>
            </a:r>
            <a:r>
              <a:rPr lang="ko-KR" altLang="en-US" sz="2000" kern="0" dirty="0" smtClean="0"/>
              <a:t>의미이다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/>
              <a:t>'</a:t>
            </a:r>
            <a:r>
              <a:rPr lang="ko-KR" altLang="en-US" sz="2000" kern="0" dirty="0"/>
              <a:t>같다</a:t>
            </a:r>
            <a:r>
              <a:rPr lang="en-US" altLang="ko-KR" sz="2000" kern="0" dirty="0"/>
              <a:t>'</a:t>
            </a:r>
            <a:r>
              <a:rPr lang="ko-KR" altLang="en-US" sz="2000" kern="0" dirty="0"/>
              <a:t>의 의미는 </a:t>
            </a:r>
            <a:r>
              <a:rPr lang="en-US" altLang="ko-KR" sz="2000" kern="0" dirty="0" smtClean="0"/>
              <a:t>'==</a:t>
            </a:r>
            <a:r>
              <a:rPr lang="en-US" altLang="ko-KR" sz="2000" kern="0" dirty="0"/>
              <a:t>'</a:t>
            </a:r>
            <a:r>
              <a:rPr lang="ko-KR" altLang="en-US" sz="2000" kern="0" dirty="0" smtClean="0"/>
              <a:t>를 </a:t>
            </a:r>
            <a:r>
              <a:rPr lang="ko-KR" altLang="en-US" sz="2000" kern="0" dirty="0"/>
              <a:t>사용</a:t>
            </a:r>
            <a:endParaRPr lang="en-US" altLang="ko-KR" sz="2000" kern="0" dirty="0"/>
          </a:p>
          <a:p>
            <a:pPr marL="0" indent="0" eaLnBrk="1" hangingPunct="1">
              <a:buNone/>
            </a:pPr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1000" kern="0" dirty="0" smtClean="0"/>
          </a:p>
          <a:p>
            <a:pPr eaLnBrk="1" hangingPunct="1"/>
            <a:r>
              <a:rPr lang="ko-KR" altLang="en-US" sz="3000" kern="0" dirty="0" smtClean="0"/>
              <a:t>복합 대입 연산자</a:t>
            </a:r>
            <a:endParaRPr lang="en-US" altLang="ko-KR" sz="3000" kern="0" dirty="0" smtClean="0"/>
          </a:p>
          <a:p>
            <a:pPr marL="0" indent="0" eaLnBrk="1" hangingPunct="1">
              <a:buNone/>
            </a:pPr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36794" y="5724889"/>
          <a:ext cx="4431033" cy="24492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36795" y="3889791"/>
          <a:ext cx="4431033" cy="816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(1/8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4562417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문자열에서의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연결 연산자</a:t>
            </a:r>
            <a:r>
              <a:rPr lang="en-US" altLang="ko-KR" sz="3000" dirty="0" smtClean="0"/>
              <a:t>)</a:t>
            </a:r>
          </a:p>
          <a:p>
            <a:pPr lvl="1"/>
            <a:r>
              <a:rPr lang="ko-KR" altLang="en-US" sz="2400" dirty="0" smtClean="0"/>
              <a:t>문자열을 </a:t>
            </a:r>
            <a:r>
              <a:rPr lang="ko-KR" altLang="en-US" sz="2400" dirty="0"/>
              <a:t>결합하는 용도로도 사용된다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연산자가 문자열에서 사용되면 문자열 결합의 의미가 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sz="3000" dirty="0"/>
              <a:t>숫자와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문자열을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연산자로 </a:t>
            </a:r>
            <a:r>
              <a:rPr lang="ko-KR" altLang="en-US" sz="3000" dirty="0"/>
              <a:t>합하면 숫자를 </a:t>
            </a:r>
            <a:r>
              <a:rPr lang="ko-KR" altLang="en-US" sz="3000" dirty="0" smtClean="0"/>
              <a:t>문자열로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변환하여</a:t>
            </a:r>
            <a:r>
              <a:rPr lang="en-US" altLang="ko-KR" sz="3000" dirty="0"/>
              <a:t>, </a:t>
            </a:r>
            <a:r>
              <a:rPr lang="ko-KR" altLang="en-US" sz="3000" dirty="0"/>
              <a:t>결합된 문자열을 반환한다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44769" y="3443683"/>
            <a:ext cx="9967035" cy="1319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956941" y="6388952"/>
            <a:ext cx="9967036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(2/8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468360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757532"/>
            <a:ext cx="11264119" cy="6451961"/>
          </a:xfrm>
        </p:spPr>
        <p:txBody>
          <a:bodyPr/>
          <a:lstStyle/>
          <a:p>
            <a:pPr lvl="0"/>
            <a:r>
              <a:rPr lang="ko-KR" altLang="en-US" sz="300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375272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606153" y="5331378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(3/8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5369056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457160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str1 = 16 + 4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 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</a:rPr>
              <a:t>   </a:t>
            </a:r>
            <a:r>
              <a:rPr lang="en-US" altLang="ko-KR" sz="22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str2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"Hello“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+ 16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4;</a:t>
            </a:r>
            <a:endParaRPr lang="en-US" altLang="ko-KR" sz="22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(str1);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 smtClean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n-US" altLang="ko-KR" sz="2200" b="1" dirty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);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(str2);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5119584" y="3901569"/>
            <a:ext cx="5593908" cy="9658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덧셈 연산자는 왼쪽에서 오른쪽으로 결합한다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 형에 숫자 형을 결합하면 문자 형으로 취급한다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5119584" y="2990459"/>
            <a:ext cx="545910" cy="4367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5419" y="2814267"/>
            <a:ext cx="2124222" cy="7301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20Hello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Hello164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(4/8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659674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855455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문장에서 값들을 비교하는 용도로 사용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13510" y="2678062"/>
          <a:ext cx="10404950" cy="516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0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3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===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같고 유형도 같으면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691234009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!==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다르거나 유형이 다르면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78032273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(5/8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1568960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연산자는 </a:t>
            </a:r>
            <a:r>
              <a:rPr lang="ko-KR" altLang="en-US" dirty="0"/>
              <a:t>다음과 같이 </a:t>
            </a:r>
            <a:r>
              <a:rPr lang="ko-KR" altLang="en-US" dirty="0" err="1"/>
              <a:t>조건문에서</a:t>
            </a:r>
            <a:r>
              <a:rPr lang="ko-KR" altLang="en-US" dirty="0"/>
              <a:t> 많이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다음의 결과를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4833651"/>
            <a:ext cx="10310240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&gt;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&lt;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==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!=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512114"/>
            <a:ext cx="10283542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(6/8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162145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논리 연산자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여러 </a:t>
            </a:r>
            <a:r>
              <a:rPr lang="ko-KR" altLang="en-US" sz="2400" dirty="0"/>
              <a:t>개의 조건을 조합하여 참인지 거짓인지를 따질 때 사용</a:t>
            </a:r>
          </a:p>
          <a:p>
            <a:pPr lvl="1"/>
            <a:r>
              <a:rPr lang="ko-KR" altLang="en-US" sz="2400" dirty="0"/>
              <a:t>예를 들어 </a:t>
            </a:r>
            <a:r>
              <a:rPr lang="en-US" altLang="ko-KR" sz="2400" dirty="0"/>
              <a:t>"</a:t>
            </a:r>
            <a:r>
              <a:rPr lang="ko-KR" altLang="en-US" sz="2400" dirty="0"/>
              <a:t>비가 오지 않고 휴일이면 테니스를 친다</a:t>
            </a:r>
            <a:r>
              <a:rPr lang="en-US" altLang="ko-KR" sz="2400" dirty="0"/>
              <a:t>."</a:t>
            </a:r>
            <a:r>
              <a:rPr lang="ko-KR" altLang="en-US" sz="2400" dirty="0"/>
              <a:t>라는 문장에는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"</a:t>
            </a:r>
            <a:r>
              <a:rPr lang="ko-KR" altLang="en-US" sz="2400" dirty="0"/>
              <a:t>비가 오지 않는다</a:t>
            </a:r>
            <a:r>
              <a:rPr lang="en-US" altLang="ko-KR" sz="2400" dirty="0"/>
              <a:t>＂</a:t>
            </a:r>
            <a:r>
              <a:rPr lang="ko-KR" altLang="en-US" sz="2400" dirty="0"/>
              <a:t>라는 조건과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휴일이다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조건이 동시에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만족이 </a:t>
            </a:r>
            <a:r>
              <a:rPr lang="ko-KR" altLang="en-US" sz="2400" dirty="0"/>
              <a:t>되면 테니스를 친다는 의미가 포함되어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7798" y="4341130"/>
          <a:ext cx="10454184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1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8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(7/8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9716076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err="1"/>
              <a:t>넷스케이프의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브랜든 </a:t>
            </a:r>
            <a:r>
              <a:rPr lang="ko-KR" altLang="en-US" sz="2400" dirty="0" err="1"/>
              <a:t>아이크</a:t>
            </a:r>
            <a:r>
              <a:rPr lang="en-US" altLang="ko-KR" sz="2400" dirty="0"/>
              <a:t>(Brendan </a:t>
            </a:r>
            <a:r>
              <a:rPr lang="en-US" altLang="ko-KR" sz="2400" dirty="0" err="1"/>
              <a:t>Eich</a:t>
            </a:r>
            <a:r>
              <a:rPr lang="en-US" altLang="ko-KR" sz="2400" dirty="0"/>
              <a:t>)</a:t>
            </a:r>
            <a:r>
              <a:rPr lang="ko-KR" altLang="en-US" sz="2400" dirty="0"/>
              <a:t>가 개발</a:t>
            </a:r>
          </a:p>
          <a:p>
            <a:pPr lvl="0"/>
            <a:r>
              <a:rPr lang="ko-KR" altLang="en-US" sz="2400" dirty="0"/>
              <a:t>처음에는 라이브스크립트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LiveScript</a:t>
            </a:r>
            <a:r>
              <a:rPr lang="en-US" altLang="ko-KR" sz="2400" dirty="0" smtClean="0"/>
              <a:t>)- sun</a:t>
            </a:r>
            <a:r>
              <a:rPr lang="ko-KR" altLang="en-US" sz="2400" dirty="0" smtClean="0"/>
              <a:t>의 자바가 유행 </a:t>
            </a:r>
            <a:r>
              <a:rPr lang="en-US" altLang="ko-KR" sz="2400" dirty="0" smtClean="0"/>
              <a:t> –java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script </a:t>
            </a:r>
            <a:endParaRPr lang="en-US" altLang="ko-KR" sz="2400" dirty="0"/>
          </a:p>
          <a:p>
            <a:pPr lvl="0"/>
            <a:r>
              <a:rPr lang="ko-KR" altLang="en-US" sz="2400" dirty="0" smtClean="0"/>
              <a:t>자바스크립트가 잘 되자</a:t>
            </a:r>
            <a:r>
              <a:rPr lang="en-US" altLang="ko-KR" sz="2400" dirty="0" smtClean="0"/>
              <a:t>, MS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Jscript</a:t>
            </a:r>
            <a:r>
              <a:rPr lang="ko-KR" altLang="en-US" sz="2400" dirty="0" smtClean="0"/>
              <a:t>라는 언어를 개발해 </a:t>
            </a:r>
            <a:r>
              <a:rPr lang="en-US" altLang="ko-KR" sz="2400" dirty="0" smtClean="0"/>
              <a:t>IE</a:t>
            </a:r>
            <a:r>
              <a:rPr lang="ko-KR" altLang="en-US" sz="2400" dirty="0" smtClean="0"/>
              <a:t>에 탑재하였는데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두 스크립트가 너무 제각각이라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표준이 필요하게 되었다</a:t>
            </a:r>
            <a:r>
              <a:rPr lang="en-US" altLang="ko-KR" sz="2400" dirty="0" smtClean="0"/>
              <a:t>.</a:t>
            </a:r>
          </a:p>
          <a:p>
            <a:pPr lvl="0">
              <a:buNone/>
            </a:pPr>
            <a:r>
              <a:rPr lang="en-US" altLang="ko-KR" sz="2400" dirty="0" smtClean="0"/>
              <a:t> </a:t>
            </a:r>
          </a:p>
          <a:p>
            <a:pPr lvl="0"/>
            <a:r>
              <a:rPr lang="ko-KR" altLang="en-US" sz="2400" dirty="0" smtClean="0"/>
              <a:t>표준을 위해 자바스크립트를 </a:t>
            </a:r>
            <a:r>
              <a:rPr lang="en-US" altLang="ko-KR" sz="2400" b="1" dirty="0" err="1" smtClean="0"/>
              <a:t>ECMA</a:t>
            </a:r>
            <a:r>
              <a:rPr lang="en-US" altLang="ko-KR" sz="2400" b="1" dirty="0" smtClean="0"/>
              <a:t>(</a:t>
            </a:r>
            <a:r>
              <a:rPr lang="en-US" altLang="ko-KR" sz="2400" b="1" i="1" dirty="0" smtClean="0"/>
              <a:t>European Computer Manufacturers Association)</a:t>
            </a:r>
            <a:r>
              <a:rPr lang="ko-KR" altLang="en-US" sz="2400" i="1" dirty="0" smtClean="0"/>
              <a:t> </a:t>
            </a:r>
            <a:r>
              <a:rPr lang="ko-KR" altLang="en-US" sz="2400" dirty="0" smtClean="0"/>
              <a:t>라는 정보와 통신시스템의 비영리 표준 기구에 제출하였고</a:t>
            </a:r>
            <a:r>
              <a:rPr lang="ko-KR" altLang="en-US" sz="2400" i="1" dirty="0" smtClean="0"/>
              <a:t> 표준에 대한 작업을 </a:t>
            </a:r>
            <a:r>
              <a:rPr lang="en-US" altLang="ko-KR" sz="2400" i="1" dirty="0" smtClean="0"/>
              <a:t>ECMA-262</a:t>
            </a:r>
            <a:r>
              <a:rPr lang="ko-KR" altLang="en-US" sz="2400" i="1" dirty="0" smtClean="0"/>
              <a:t>란 이름으로 </a:t>
            </a:r>
            <a:r>
              <a:rPr lang="en-US" altLang="ko-KR" sz="2400" i="1" dirty="0" smtClean="0"/>
              <a:t>1996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11</a:t>
            </a:r>
            <a:r>
              <a:rPr lang="ko-KR" altLang="en-US" sz="2400" i="1" dirty="0" smtClean="0"/>
              <a:t>월에 시작해 </a:t>
            </a:r>
            <a:r>
              <a:rPr lang="en-US" altLang="ko-KR" sz="2400" i="1" dirty="0" smtClean="0"/>
              <a:t>1997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6</a:t>
            </a:r>
            <a:r>
              <a:rPr lang="ko-KR" altLang="en-US" sz="2400" i="1" dirty="0" smtClean="0"/>
              <a:t>월에 채택되었다</a:t>
            </a:r>
            <a:r>
              <a:rPr lang="en-US" altLang="ko-KR" sz="2400" i="1" dirty="0" smtClean="0"/>
              <a:t>.</a:t>
            </a:r>
            <a:endParaRPr lang="ko-KR" altLang="en-US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오리지널 자바스크립트 </a:t>
            </a:r>
            <a:r>
              <a:rPr lang="en-US" altLang="ko-KR" sz="2400" dirty="0" err="1" smtClean="0"/>
              <a:t>ES1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ES2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ES3</a:t>
            </a:r>
            <a:r>
              <a:rPr lang="en-US" altLang="ko-KR" sz="2400" dirty="0" smtClean="0"/>
              <a:t> (1997 – 1999)</a:t>
            </a:r>
          </a:p>
          <a:p>
            <a:r>
              <a:rPr lang="ko-KR" altLang="en-US" sz="2400" dirty="0" smtClean="0"/>
              <a:t>첫번째 주요 개정판 </a:t>
            </a:r>
            <a:r>
              <a:rPr lang="en-US" altLang="ko-KR" sz="2400" dirty="0" err="1" smtClean="0"/>
              <a:t>ES5</a:t>
            </a:r>
            <a:r>
              <a:rPr lang="en-US" altLang="ko-KR" sz="2400" dirty="0" smtClean="0"/>
              <a:t>(2009)</a:t>
            </a:r>
          </a:p>
          <a:p>
            <a:r>
              <a:rPr lang="ko-KR" altLang="en-US" sz="2400" dirty="0" smtClean="0"/>
              <a:t>두번째 개정판 </a:t>
            </a:r>
            <a:r>
              <a:rPr lang="en-US" altLang="ko-KR" sz="2400" dirty="0" err="1" smtClean="0"/>
              <a:t>ES6</a:t>
            </a:r>
            <a:r>
              <a:rPr lang="en-US" altLang="ko-KR" sz="2400" dirty="0" smtClean="0"/>
              <a:t>(2015)</a:t>
            </a:r>
          </a:p>
          <a:p>
            <a:r>
              <a:rPr lang="en-US" altLang="ko-KR" sz="2400" dirty="0" smtClean="0"/>
              <a:t>2016</a:t>
            </a:r>
            <a:r>
              <a:rPr lang="ko-KR" altLang="en-US" sz="2400" dirty="0" smtClean="0"/>
              <a:t>년부터 새 버전의 이름은 연도별로 지정된다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64787" y="5067749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조건 연산자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&gt; y </a:t>
            </a:r>
            <a:r>
              <a:rPr lang="ko-KR" altLang="en-US" dirty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&gt; y </a:t>
            </a:r>
            <a:r>
              <a:rPr lang="ko-KR" altLang="en-US" dirty="0"/>
              <a:t>가 거짓이면 </a:t>
            </a:r>
            <a:r>
              <a:rPr lang="en-US" altLang="ko-KR" dirty="0"/>
              <a:t>y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55510" y="2572719"/>
            <a:ext cx="9790510" cy="6654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0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</a:t>
            </a:r>
            <a:r>
              <a:rPr lang="en-US" altLang="ko-KR" sz="30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(8/8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906075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연산자 우선순위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2959531993"/>
              </p:ext>
            </p:extLst>
          </p:nvPr>
        </p:nvGraphicFramePr>
        <p:xfrm>
          <a:off x="336278" y="1860701"/>
          <a:ext cx="11334538" cy="5910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9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8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new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사용자에게 입력을 요청하는 대화 상자 소환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사용자가 입력한 값을 반환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663963"/>
            <a:ext cx="9516612" cy="1846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result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대화상자에 표시할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(required)”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						      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기본 입력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(optional)”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59" y="5995592"/>
            <a:ext cx="5602776" cy="175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041284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410" y="1959081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input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</a:rPr>
              <a:t>첫번째 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입력 값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정수로 입력하세요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두번째 입력 값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 입력하세요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5582682"/>
            <a:ext cx="11262614" cy="2656496"/>
          </a:xfrm>
        </p:spPr>
        <p:txBody>
          <a:bodyPr/>
          <a:lstStyle/>
          <a:p>
            <a:pPr lvl="0"/>
            <a:r>
              <a:rPr lang="en-US" altLang="ko-KR" dirty="0" smtClean="0"/>
              <a:t>Prompt() </a:t>
            </a:r>
            <a:r>
              <a:rPr lang="ko-KR" altLang="en-US" dirty="0" smtClean="0"/>
              <a:t>를 이용한 덧셈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받는 값의 타입은 </a:t>
            </a:r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덧셈 연산을 진행할 때 </a:t>
            </a:r>
            <a:r>
              <a:rPr lang="en-US" altLang="ko-KR" dirty="0" smtClean="0"/>
              <a:t>string -&gt; number </a:t>
            </a:r>
            <a:r>
              <a:rPr lang="ko-KR" altLang="en-US" dirty="0" smtClean="0"/>
              <a:t>타입으로 변환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 smtClean="0"/>
              <a:t>요소 접근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가진 요소를 반환한다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존재하지 않는 요소일 경우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다른 요소 접근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getElementsByClassName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querySelectorAll</a:t>
            </a:r>
            <a:r>
              <a:rPr lang="en-US" altLang="ko-KR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586472"/>
            <a:ext cx="9516612" cy="12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document.getElementById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CC9900"/>
                </a:solidFill>
                <a:latin typeface="Arial"/>
                <a:cs typeface="+mj-cs"/>
              </a:rPr>
              <a:t>elementId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85410" y="1959081"/>
            <a:ext cx="11149259" cy="555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function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.value;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		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.value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result;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result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 +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“sum”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.value = result;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	}</a:t>
            </a:r>
            <a:endParaRPr lang="en-US" altLang="ko-KR" sz="2338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script</a:t>
            </a: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&lt;body&gt;</a:t>
            </a:r>
            <a:endParaRPr lang="en-US" altLang="ko-KR" sz="2338" dirty="0">
              <a:solidFill>
                <a:srgbClr val="0000FF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첫번째 입력 값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두번째 </a:t>
            </a:r>
            <a:r>
              <a:rPr lang="ko-KR" altLang="en-US" sz="2338" dirty="0">
                <a:solidFill>
                  <a:srgbClr val="000000"/>
                </a:solidFill>
                <a:latin typeface="Arial"/>
              </a:rPr>
              <a:t>입력 값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: &lt;input id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합계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id=“sum”&gt;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&lt;input type=“button” value=“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계산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onclick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();”&gt;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&lt;/body&gt;</a:t>
            </a:r>
            <a:endParaRPr lang="en-US" altLang="ko-KR" sz="2338" dirty="0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if/else : </a:t>
            </a:r>
            <a:r>
              <a:rPr lang="ko-KR" altLang="en-US" kern="0" dirty="0" smtClean="0"/>
              <a:t>조건식 결과</a:t>
            </a:r>
            <a:r>
              <a:rPr lang="ko-KR" altLang="en-US" sz="3200" dirty="0" smtClean="0"/>
              <a:t>에 따라 </a:t>
            </a:r>
            <a:r>
              <a:rPr lang="ko-KR" altLang="en-US" sz="3200" dirty="0"/>
              <a:t>실행할 </a:t>
            </a:r>
            <a:r>
              <a:rPr lang="ko-KR" altLang="en-US" sz="3200" dirty="0" smtClean="0"/>
              <a:t>문장을 결정한다</a:t>
            </a:r>
            <a:r>
              <a:rPr lang="en-US" altLang="ko-KR" sz="3200" dirty="0" smtClean="0"/>
              <a:t>.</a:t>
            </a:r>
            <a:endParaRPr lang="en-US" altLang="ko-KR" kern="0" dirty="0" smtClean="0"/>
          </a:p>
          <a:p>
            <a:pPr lvl="1" eaLnBrk="1" hangingPunct="1"/>
            <a:r>
              <a:rPr lang="ko-KR" altLang="en-US" kern="0" dirty="0" smtClean="0"/>
              <a:t>조건식이 </a:t>
            </a:r>
            <a:r>
              <a:rPr lang="en-US" altLang="ko-KR" kern="0" dirty="0" smtClean="0"/>
              <a:t>true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if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동일한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else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2295540"/>
              </p:ext>
            </p:extLst>
          </p:nvPr>
        </p:nvGraphicFramePr>
        <p:xfrm>
          <a:off x="956940" y="5371286"/>
          <a:ext cx="7040184" cy="287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3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42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이 </a:t>
                      </a:r>
                      <a:r>
                        <a:rPr lang="ko-KR" altLang="en-US" sz="2400" dirty="0" smtClean="0">
                          <a:latin typeface="Arial"/>
                          <a:ea typeface="+mn-ea"/>
                          <a:cs typeface="+mj-cs"/>
                        </a:rPr>
                        <a:t>실행되고 그렇지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않으면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6939" y="3565524"/>
            <a:ext cx="7040185" cy="156966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2400" b="1" i="1" dirty="0">
                <a:solidFill>
                  <a:srgbClr val="000099"/>
                </a:solidFill>
              </a:rPr>
              <a:t>if</a:t>
            </a:r>
            <a:r>
              <a:rPr lang="en-US" altLang="ko-KR" sz="2400" dirty="0"/>
              <a:t> (</a:t>
            </a:r>
            <a:r>
              <a:rPr lang="ko-KR" altLang="en-US" sz="2400" dirty="0"/>
              <a:t>조건식</a:t>
            </a:r>
            <a:r>
              <a:rPr lang="en-US" altLang="ko-KR" sz="2400" dirty="0"/>
              <a:t>) {</a:t>
            </a:r>
          </a:p>
          <a:p>
            <a:pPr latinLnBrk="1"/>
            <a:r>
              <a:rPr lang="en-US" altLang="ko-KR" sz="2400" dirty="0"/>
              <a:t>    </a:t>
            </a:r>
            <a:r>
              <a:rPr lang="ko-KR" altLang="en-US" sz="2400" dirty="0"/>
              <a:t>문장 </a:t>
            </a:r>
            <a:r>
              <a:rPr lang="en-US" altLang="ko-KR" sz="2400" dirty="0"/>
              <a:t>1;</a:t>
            </a:r>
          </a:p>
          <a:p>
            <a:pPr latinLnBrk="1"/>
            <a:r>
              <a:rPr lang="en-US" altLang="ko-KR" sz="2400" dirty="0"/>
              <a:t>}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조건이 참 일 때만 문장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실행된다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91" y="3565524"/>
            <a:ext cx="2981486" cy="4673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/>
              <a:t>e</a:t>
            </a:r>
            <a:r>
              <a:rPr lang="en-US" altLang="ko-KR" kern="0" dirty="0" smtClean="0"/>
              <a:t>lse if : </a:t>
            </a:r>
            <a:r>
              <a:rPr lang="ko-KR" altLang="en-US" kern="0" dirty="0" smtClean="0"/>
              <a:t>연속적인 조건</a:t>
            </a:r>
            <a:r>
              <a:rPr lang="ko-KR" altLang="en-US" kern="0" dirty="0"/>
              <a:t>을</a:t>
            </a:r>
            <a:r>
              <a:rPr lang="ko-KR" altLang="en-US" kern="0" dirty="0" smtClean="0"/>
              <a:t> 지정한다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첫번째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새로운 조건을 지정한다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956941" y="2991173"/>
            <a:ext cx="10186340" cy="509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time =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getHours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 greeting;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8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ko-KR" altLang="en-US" sz="2338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cs typeface="+mj-cs"/>
              </a:rPr>
              <a:t>day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9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이후이면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5440486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3651" y="3200242"/>
            <a:ext cx="5465803" cy="1777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918600" y="3885217"/>
            <a:ext cx="5435192" cy="17582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514892" y="4570871"/>
            <a:ext cx="5461800" cy="1757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577296" y="5662826"/>
            <a:ext cx="3930555" cy="2062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6355" y="31729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7296" y="56450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3948" y="45370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8071" y="38435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If</a:t>
            </a:r>
            <a:r>
              <a:rPr lang="ko-KR" altLang="en-US" dirty="0" smtClean="0"/>
              <a:t>문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509548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switch : </a:t>
            </a:r>
            <a:r>
              <a:rPr lang="ko-KR" altLang="en-US" sz="3000" dirty="0" smtClean="0"/>
              <a:t>조건에 </a:t>
            </a:r>
            <a:r>
              <a:rPr lang="ko-KR" altLang="en-US" sz="3000" dirty="0"/>
              <a:t>따라 </a:t>
            </a:r>
            <a:r>
              <a:rPr lang="ko-KR" altLang="en-US" sz="3000" dirty="0" smtClean="0"/>
              <a:t>프로그램을 </a:t>
            </a:r>
            <a:r>
              <a:rPr lang="ko-KR" altLang="en-US" sz="3000" dirty="0" err="1"/>
              <a:t>분기시키기</a:t>
            </a:r>
            <a:r>
              <a:rPr lang="ko-KR" altLang="en-US" sz="3000" dirty="0"/>
              <a:t> 위해 사용된다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err="1" smtClean="0"/>
              <a:t>제어식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값에 따라 </a:t>
            </a:r>
            <a:r>
              <a:rPr lang="ko-KR" altLang="en-US" sz="3000" dirty="0" smtClean="0"/>
              <a:t>실행할 </a:t>
            </a:r>
            <a:r>
              <a:rPr lang="ko-KR" altLang="en-US" sz="3000" dirty="0"/>
              <a:t>문장을 결정하게 </a:t>
            </a:r>
            <a:r>
              <a:rPr lang="ko-KR" altLang="en-US" sz="3000" dirty="0" smtClean="0"/>
              <a:t>되므로 연속적인 </a:t>
            </a:r>
            <a:r>
              <a:rPr lang="en-US" altLang="ko-KR" sz="3000" dirty="0"/>
              <a:t>if</a:t>
            </a:r>
            <a:r>
              <a:rPr lang="ko-KR" altLang="en-US" sz="3000" dirty="0"/>
              <a:t>문보다 </a:t>
            </a:r>
            <a:r>
              <a:rPr lang="en-US" altLang="ko-KR" sz="3000" dirty="0"/>
              <a:t>switch</a:t>
            </a:r>
            <a:r>
              <a:rPr lang="ko-KR" altLang="en-US" sz="3000" dirty="0"/>
              <a:t>문을 사용하는 것이 좋다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2982106"/>
              </p:ext>
            </p:extLst>
          </p:nvPr>
        </p:nvGraphicFramePr>
        <p:xfrm>
          <a:off x="537626" y="3599604"/>
          <a:ext cx="10674967" cy="45849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4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84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c1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c2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454773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90000"/>
              </a:lnSpc>
            </a:pPr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컴파일 </a:t>
            </a:r>
            <a:r>
              <a:rPr lang="ko-KR" altLang="en-US" dirty="0"/>
              <a:t>과정을 거치지 않고 바로 실행시킬 수 있는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동적 타이핑</a:t>
            </a:r>
            <a:r>
              <a:rPr lang="en-US" altLang="ko-KR" dirty="0"/>
              <a:t>(dynamic typing</a:t>
            </a:r>
            <a:r>
              <a:rPr lang="en-US" altLang="ko-KR" dirty="0" smtClean="0"/>
              <a:t>)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변수의 </a:t>
            </a:r>
            <a:r>
              <a:rPr lang="ko-KR" altLang="en-US" dirty="0" smtClean="0"/>
              <a:t>자료 형을 </a:t>
            </a:r>
            <a:r>
              <a:rPr lang="ko-KR" altLang="en-US" dirty="0"/>
              <a:t>선언하지 않고도 변수를 사용할 수 있는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구조적 프로그래밍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C</a:t>
            </a:r>
            <a:r>
              <a:rPr lang="ko-KR" altLang="en-US" dirty="0"/>
              <a:t>언어의 구조적 </a:t>
            </a:r>
            <a:r>
              <a:rPr lang="ko-KR" altLang="en-US" dirty="0" smtClean="0"/>
              <a:t>프로그래밍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즉 </a:t>
            </a:r>
            <a:r>
              <a:rPr lang="en-US" altLang="ko-KR" dirty="0"/>
              <a:t>if else, while, for</a:t>
            </a:r>
            <a:r>
              <a:rPr lang="ko-KR" altLang="en-US" dirty="0"/>
              <a:t>등의 제어 구조를 완벽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객체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객체 기반 언어로서 내장 객체를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자바스크립트의 객체는 연관 배열</a:t>
            </a:r>
            <a:r>
              <a:rPr lang="en-US" altLang="ko-KR" dirty="0" smtClean="0"/>
              <a:t>(associative arrays)</a:t>
            </a:r>
          </a:p>
          <a:p>
            <a:pPr marL="594067" lvl="1" indent="0">
              <a:lnSpc>
                <a:spcPct val="90000"/>
              </a:lnSpc>
              <a:buNone/>
            </a:pPr>
            <a:endParaRPr lang="en-US" altLang="ko-KR" dirty="0" smtClean="0"/>
          </a:p>
          <a:p>
            <a:pPr lvl="0">
              <a:lnSpc>
                <a:spcPct val="90000"/>
              </a:lnSpc>
            </a:pPr>
            <a:r>
              <a:rPr lang="ko-KR" altLang="en-US" dirty="0" smtClean="0"/>
              <a:t>함수형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함수는 일급 객체</a:t>
            </a:r>
            <a:r>
              <a:rPr lang="en-US" altLang="ko-KR" dirty="0"/>
              <a:t>(first-class object).</a:t>
            </a:r>
          </a:p>
          <a:p>
            <a:pPr lvl="0">
              <a:lnSpc>
                <a:spcPct val="90000"/>
              </a:lnSpc>
            </a:pPr>
            <a:endParaRPr lang="en-US" altLang="ko-KR" sz="2200" dirty="0" smtClean="0"/>
          </a:p>
          <a:p>
            <a:pPr lvl="0">
              <a:lnSpc>
                <a:spcPct val="9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상속을 위해 클래스 개념 대신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8" name="내용 개체 틀 2"/>
          <p:cNvSpPr txBox="1"/>
          <p:nvPr/>
        </p:nvSpPr>
        <p:spPr>
          <a:xfrm>
            <a:off x="956941" y="1875295"/>
            <a:ext cx="10186340" cy="6013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text;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cs typeface="+mj-cs"/>
              </a:rPr>
              <a:t>switch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new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getDay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()) {</a:t>
            </a:r>
            <a:endParaRPr lang="ko-KR" altLang="en-US" sz="2338" b="1" dirty="0" smtClean="0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	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“Today is Saturday"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break;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“Today is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Sunday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break;</a:t>
            </a:r>
            <a:endParaRPr lang="en-US" altLang="ko-KR" sz="2338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default: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“Looking forward to the Weekend"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54417862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점수를 입력받아 학점을 출력하시오</a:t>
            </a:r>
            <a:r>
              <a:rPr lang="en-US" altLang="ko-KR"/>
              <a:t>.(switch</a:t>
            </a:r>
            <a:r>
              <a:rPr lang="ko-KR" altLang="en-US"/>
              <a:t>문을 이용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90 ~ 100</a:t>
            </a:r>
            <a:r>
              <a:rPr lang="ko-KR" altLang="en-US"/>
              <a:t>이면 </a:t>
            </a:r>
            <a:r>
              <a:rPr lang="en-US" altLang="ko-KR"/>
              <a:t>‘A’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80 ~ 89</a:t>
            </a:r>
            <a:r>
              <a:rPr lang="ko-KR" altLang="en-US"/>
              <a:t>이면 </a:t>
            </a:r>
            <a:r>
              <a:rPr lang="en-US" altLang="ko-KR"/>
              <a:t>‘B’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70 ~ 79</a:t>
            </a:r>
            <a:r>
              <a:rPr lang="ko-KR" altLang="en-US"/>
              <a:t>이면 </a:t>
            </a:r>
            <a:r>
              <a:rPr lang="en-US" altLang="ko-KR"/>
              <a:t>‘C’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60 ~ 69</a:t>
            </a:r>
            <a:r>
              <a:rPr lang="ko-KR" altLang="en-US"/>
              <a:t>이면 </a:t>
            </a:r>
            <a:r>
              <a:rPr lang="en-US" altLang="ko-KR"/>
              <a:t>‘D’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0 ~ 59</a:t>
            </a:r>
            <a:r>
              <a:rPr lang="ko-KR" altLang="en-US"/>
              <a:t>이면 </a:t>
            </a:r>
            <a:r>
              <a:rPr lang="en-US" altLang="ko-KR"/>
              <a:t>‘F’</a:t>
            </a:r>
          </a:p>
          <a:p>
            <a:pPr lvl="1"/>
            <a:r>
              <a:rPr lang="ko-KR" altLang="en-US"/>
              <a:t>출력은 </a:t>
            </a:r>
            <a:r>
              <a:rPr lang="en-US" altLang="ko-KR"/>
              <a:t>document.write()</a:t>
            </a:r>
            <a:r>
              <a:rPr lang="ko-KR" altLang="en-US"/>
              <a:t>를 이용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36409" y="3472617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36409" y="5164281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816994" y="390606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/>
              <a:t>지정된 조건이 참일</a:t>
            </a:r>
            <a:r>
              <a:rPr lang="en-US" altLang="ko-KR" dirty="0"/>
              <a:t> </a:t>
            </a:r>
            <a:r>
              <a:rPr lang="ko-KR" altLang="en-US" dirty="0"/>
              <a:t>때 반복 실행한다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05555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text +=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“&lt;</a:t>
            </a:r>
            <a:r>
              <a:rPr lang="en-US" altLang="ko-KR" sz="2200" b="1" dirty="0" err="1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&gt;The number is”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innerHTML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28" y="3226242"/>
            <a:ext cx="255270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do </a:t>
            </a:r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조건을 확인하기 </a:t>
            </a:r>
            <a:r>
              <a:rPr lang="ko-KR" altLang="en-US" dirty="0"/>
              <a:t>전 </a:t>
            </a:r>
            <a:r>
              <a:rPr lang="en-US" altLang="ko-KR" dirty="0"/>
              <a:t>1</a:t>
            </a:r>
            <a:r>
              <a:rPr lang="ko-KR" altLang="en-US" dirty="0"/>
              <a:t>회 실행 후 지정된 조건이 참일 때 반복 실행한다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955004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solidFill>
                  <a:srgbClr val="000099"/>
                </a:solidFill>
                <a:latin typeface="Arial"/>
              </a:rPr>
              <a:t>do</a:t>
            </a:r>
            <a:r>
              <a:rPr lang="en-US" altLang="ko-KR" sz="2200" b="1" dirty="0" smtClean="0">
                <a:latin typeface="Arial"/>
              </a:rPr>
              <a:t> {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text </a:t>
            </a:r>
            <a:r>
              <a:rPr lang="en-US" altLang="ko-KR" sz="2200" b="1" dirty="0" smtClean="0">
                <a:latin typeface="Arial"/>
              </a:rPr>
              <a:t>+= </a:t>
            </a:r>
            <a:r>
              <a:rPr lang="en-US" altLang="ko-KR" sz="2200" b="1" dirty="0" err="1" smtClean="0">
                <a:latin typeface="Arial"/>
              </a:rPr>
              <a:t>i</a:t>
            </a:r>
            <a:r>
              <a:rPr lang="en-US" altLang="ko-KR" sz="2200" b="1" dirty="0" smtClean="0">
                <a:latin typeface="Arial"/>
              </a:rPr>
              <a:t>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</a:t>
            </a:r>
            <a:r>
              <a:rPr lang="en-US" altLang="ko-KR" sz="2200" b="1" dirty="0" err="1">
                <a:latin typeface="Arial"/>
              </a:rPr>
              <a:t>i</a:t>
            </a:r>
            <a:r>
              <a:rPr lang="en-US" altLang="ko-KR" sz="2200" b="1" dirty="0">
                <a:latin typeface="Arial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</a:t>
            </a:r>
            <a:r>
              <a:rPr lang="en-US" altLang="ko-KR" sz="2200" b="1" dirty="0" smtClean="0">
                <a:latin typeface="Arial"/>
              </a:rPr>
              <a:t>}</a:t>
            </a:r>
            <a:endParaRPr lang="en-US" altLang="ko-KR" sz="2200" b="1" dirty="0" smtClean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while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5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8" y="3612578"/>
            <a:ext cx="333375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9015750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for : </a:t>
            </a:r>
            <a:r>
              <a:rPr lang="ko-KR" altLang="en-US" dirty="0" smtClean="0"/>
              <a:t>조건식이 참인 동안 코드 블록을 </a:t>
            </a:r>
            <a:r>
              <a:rPr lang="ko-KR" altLang="en-US" dirty="0"/>
              <a:t>반복 실행한다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52051"/>
            <a:ext cx="10604310" cy="4573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		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text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	  for (let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=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0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&lt;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5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++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)</a:t>
            </a:r>
            <a:r>
              <a:rPr lang="en-US" altLang="ko-KR" sz="2400" b="1" dirty="0" smtClean="0">
                <a:latin typeface="Arial"/>
              </a:rPr>
              <a:t> {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  text </a:t>
            </a:r>
            <a:r>
              <a:rPr lang="en-US" altLang="ko-KR" sz="2400" b="1" dirty="0" smtClean="0">
                <a:latin typeface="Arial"/>
              </a:rPr>
              <a:t>+=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“The number is ” </a:t>
            </a:r>
            <a:r>
              <a:rPr lang="en-US" altLang="ko-KR" sz="2400" b="1" dirty="0">
                <a:latin typeface="Arial"/>
              </a:rPr>
              <a:t>+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 +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	  }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  <a:cs typeface="+mj-cs"/>
              </a:rPr>
              <a:t>	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document.getElementById</a:t>
            </a:r>
            <a:r>
              <a:rPr lang="en-US" altLang="ko-KR" sz="2400" b="1" dirty="0" smtClean="0">
                <a:latin typeface="Arial"/>
                <a:cs typeface="+mj-cs"/>
              </a:rPr>
              <a:t>(“result”).</a:t>
            </a:r>
            <a:r>
              <a:rPr lang="en-US" altLang="ko-KR" sz="2400" b="1" dirty="0" err="1" smtClean="0">
                <a:latin typeface="Arial"/>
                <a:cs typeface="+mj-cs"/>
              </a:rPr>
              <a:t>inneHTML</a:t>
            </a:r>
            <a:r>
              <a:rPr lang="ko-KR" altLang="en-US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833" y="3234580"/>
            <a:ext cx="23050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2425646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nested </a:t>
            </a:r>
            <a:r>
              <a:rPr lang="en-US" altLang="ko-KR" dirty="0" smtClean="0"/>
              <a:t>loop (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2495569"/>
            <a:ext cx="11046359" cy="587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table, td {border:1px solid black;}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j++) 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6" y="3474174"/>
            <a:ext cx="3102929" cy="396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4705030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for / in : </a:t>
            </a:r>
            <a:r>
              <a:rPr lang="ko-KR" altLang="en-US" dirty="0" smtClean="0"/>
              <a:t>해당 객체의 모든 열거 가능한 속성을 순회한다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객체의 열거할 수 있는 속성 이름을 지정 변수에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받은 변수를 이용해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속성에 순차적으로 접근</a:t>
            </a:r>
            <a:endParaRPr lang="en-US" altLang="ko-KR" dirty="0" smtClean="0"/>
          </a:p>
          <a:p>
            <a:pPr marL="594067" lvl="1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3766430"/>
            <a:ext cx="11046359" cy="331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 = { make: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400" b="1" dirty="0">
                <a:latin typeface="Arial"/>
              </a:rPr>
              <a:t>, model: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X5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>
                <a:latin typeface="Arial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txt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for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x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in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	txt +=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[x]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 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(txt);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99" y="5082970"/>
            <a:ext cx="3841405" cy="1751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0738840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break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반복문을</a:t>
            </a:r>
            <a:r>
              <a:rPr lang="ko-KR" altLang="en-US" dirty="0"/>
              <a:t> 벗어나기 위해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문장 실행 시 해당 영역을 빠져나온다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4064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9" y="4023847"/>
            <a:ext cx="3946754" cy="186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현재 실행하고 있는 반복 </a:t>
            </a:r>
            <a:r>
              <a:rPr lang="ko-KR" altLang="en-US" dirty="0" smtClean="0"/>
              <a:t>과정 중 지정된 조건에 대해서 </a:t>
            </a:r>
            <a:r>
              <a:rPr lang="ko-KR" altLang="en-US" dirty="0"/>
              <a:t>생략하고 다음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이어 진행한다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7" y="3208075"/>
            <a:ext cx="11086406" cy="382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04" y="3521627"/>
            <a:ext cx="3885335" cy="3201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웹 페이지에 기능을 더하여 동적인 화면을 구성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변경 및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콘텐츠의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이용한 요소 스타일 변경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이벤트에 대한 스크립트 실행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사용자 입력 값에 대한 검증 작업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기술을 이용한 웹 서버와의 통신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합을 구하는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200</a:t>
            </a:r>
            <a:r>
              <a:rPr lang="ko-KR" altLang="en-US" sz="3000" dirty="0"/>
              <a:t>까지의 짝수의 합을 구하는 프로그램을 작성하시오</a:t>
            </a:r>
            <a:r>
              <a:rPr lang="en-US" altLang="ko-KR" sz="3000" dirty="0"/>
              <a:t>.(continue</a:t>
            </a:r>
            <a:r>
              <a:rPr lang="ko-KR" altLang="en-US" sz="3000" dirty="0"/>
              <a:t>를 이용</a:t>
            </a:r>
            <a:r>
              <a:rPr lang="en-US" altLang="ko-KR" sz="3000" dirty="0"/>
              <a:t>)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사용자가 입력한 값을 계속 더하고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</a:t>
            </a:r>
            <a:r>
              <a:rPr lang="en-US" altLang="ko-KR" sz="3000" dirty="0"/>
              <a:t>0</a:t>
            </a:r>
            <a:r>
              <a:rPr lang="ko-KR" altLang="en-US" sz="3000" dirty="0"/>
              <a:t>을 입력하면 그때까지 누적된 값을 출력하는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다중 </a:t>
            </a:r>
            <a:r>
              <a:rPr lang="en-US" altLang="ko-KR" sz="3000" dirty="0"/>
              <a:t>for</a:t>
            </a:r>
            <a:r>
              <a:rPr lang="ko-KR" altLang="en-US" sz="3000" dirty="0"/>
              <a:t>문을 이용해서 </a:t>
            </a:r>
            <a:r>
              <a:rPr lang="en-US" altLang="ko-KR" sz="3000" dirty="0"/>
              <a:t>1~ 10 </a:t>
            </a:r>
            <a:r>
              <a:rPr lang="ko-KR" altLang="en-US" sz="3000" dirty="0"/>
              <a:t>까지 중  </a:t>
            </a:r>
            <a:r>
              <a:rPr lang="en-US" altLang="ko-KR" sz="3000" dirty="0"/>
              <a:t> </a:t>
            </a:r>
          </a:p>
          <a:p>
            <a:pPr marL="0" indent="0">
              <a:buNone/>
            </a:pPr>
            <a:r>
              <a:rPr lang="en-US" altLang="ko-KR" sz="3000" dirty="0"/>
              <a:t>      </a:t>
            </a:r>
            <a:r>
              <a:rPr lang="en-US" altLang="ko-KR" sz="3000" dirty="0" err="1"/>
              <a:t>i</a:t>
            </a:r>
            <a:r>
              <a:rPr lang="ko-KR" altLang="en-US" sz="3000" dirty="0"/>
              <a:t>와 </a:t>
            </a:r>
            <a:r>
              <a:rPr lang="en-US" altLang="ko-KR" sz="3000" dirty="0"/>
              <a:t>k</a:t>
            </a:r>
            <a:r>
              <a:rPr lang="ko-KR" altLang="en-US" sz="3000" dirty="0"/>
              <a:t>의 더한 합이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배수일 때만 </a:t>
            </a:r>
            <a:r>
              <a:rPr lang="ko-KR" altLang="en-US" sz="3000" dirty="0"/>
              <a:t>출력 </a:t>
            </a:r>
            <a:r>
              <a:rPr lang="en-US" altLang="ko-KR" sz="3000" dirty="0"/>
              <a:t>continue</a:t>
            </a:r>
            <a:r>
              <a:rPr lang="ko-KR" altLang="en-US" sz="3000" dirty="0"/>
              <a:t>를 이용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1~100 </a:t>
            </a:r>
            <a:r>
              <a:rPr lang="ko-KR" altLang="en-US" sz="3000" dirty="0"/>
              <a:t>까지 중 </a:t>
            </a:r>
            <a:r>
              <a:rPr lang="en-US" altLang="ko-KR" sz="3000" dirty="0"/>
              <a:t>2</a:t>
            </a:r>
            <a:r>
              <a:rPr lang="ko-KR" altLang="en-US" sz="3000" dirty="0"/>
              <a:t>의 배수이면서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배수인 것만 </a:t>
            </a:r>
            <a:r>
              <a:rPr lang="ko-KR" altLang="en-US" sz="3000" dirty="0"/>
              <a:t>출력 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 </a:t>
            </a:r>
            <a:r>
              <a:rPr lang="ko-KR" altLang="en-US" sz="3000" dirty="0"/>
              <a:t>두 수를 입력</a:t>
            </a:r>
            <a:r>
              <a:rPr lang="en-US" altLang="ko-KR" sz="3000" dirty="0"/>
              <a:t>(prompt) </a:t>
            </a:r>
            <a:r>
              <a:rPr lang="ko-KR" altLang="en-US" sz="3000" dirty="0"/>
              <a:t>두수의 합이 </a:t>
            </a:r>
            <a:r>
              <a:rPr lang="en-US" altLang="ko-KR" sz="3000" dirty="0"/>
              <a:t>100</a:t>
            </a:r>
            <a:r>
              <a:rPr lang="ko-KR" altLang="en-US" sz="3000" dirty="0"/>
              <a:t>이상일이때만 출력 </a:t>
            </a:r>
            <a:r>
              <a:rPr lang="en-US" altLang="ko-KR" sz="3000" dirty="0" smtClean="0"/>
              <a:t>(continue</a:t>
            </a:r>
            <a:r>
              <a:rPr lang="ko-KR" altLang="en-US" sz="3000" dirty="0"/>
              <a:t>를 이용 </a:t>
            </a:r>
            <a:r>
              <a:rPr lang="en-US" altLang="ko-KR" sz="3000" dirty="0"/>
              <a:t>, </a:t>
            </a:r>
            <a:r>
              <a:rPr lang="ko-KR" altLang="en-US" sz="3000" dirty="0"/>
              <a:t>두수 모두 </a:t>
            </a:r>
            <a:r>
              <a:rPr lang="en-US" altLang="ko-KR" sz="3000" dirty="0"/>
              <a:t>0 </a:t>
            </a:r>
            <a:r>
              <a:rPr lang="ko-KR" altLang="en-US" sz="3000" dirty="0"/>
              <a:t>이 입력되면 </a:t>
            </a:r>
            <a:r>
              <a:rPr lang="ko-KR" altLang="en-US" sz="3000" dirty="0" smtClean="0"/>
              <a:t>종료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배열은 하나 이상의 값을 가질 수 있는 특수 변수이다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배열을 구성하는 각각의 값을 배열 요소</a:t>
            </a:r>
            <a:r>
              <a:rPr lang="en-US" altLang="ko-KR" sz="3000" dirty="0" smtClean="0"/>
              <a:t>(element)</a:t>
            </a:r>
            <a:r>
              <a:rPr lang="ko-KR" altLang="en-US" sz="3000" dirty="0" smtClean="0"/>
              <a:t>라고 한다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배열의 위치를 가리키는 숫자를 인덱스</a:t>
            </a:r>
            <a:r>
              <a:rPr lang="en-US" altLang="ko-KR" sz="3000" dirty="0" smtClean="0"/>
              <a:t>(index)</a:t>
            </a:r>
            <a:r>
              <a:rPr lang="ko-KR" altLang="en-US" sz="3000" dirty="0" smtClean="0"/>
              <a:t>라고 하며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인덱스를 </a:t>
            </a:r>
            <a:r>
              <a:rPr lang="ko-KR" altLang="en-US" sz="3000" dirty="0"/>
              <a:t>참조하여 값에 접근할 수 있다</a:t>
            </a:r>
            <a:r>
              <a:rPr lang="en-US" altLang="ko-KR" sz="3000" dirty="0" smtClean="0"/>
              <a:t>. </a:t>
            </a:r>
          </a:p>
          <a:p>
            <a:pPr lvl="0"/>
            <a:r>
              <a:rPr lang="ko-KR" altLang="en-US" sz="3000" dirty="0" smtClean="0"/>
              <a:t>같은 배열 안의 요소 타입이 서로 다를 수 있는 특징이 있다</a:t>
            </a:r>
            <a:r>
              <a:rPr lang="en-US" altLang="ko-KR" sz="3000" dirty="0" smtClean="0"/>
              <a:t>.</a:t>
            </a:r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4" y="5081437"/>
            <a:ext cx="5059523" cy="2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1130991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/>
              <a:t>배열 생성 </a:t>
            </a:r>
            <a:r>
              <a:rPr lang="ko-KR" altLang="en-US" sz="3000" dirty="0" smtClean="0"/>
              <a:t>방법</a:t>
            </a:r>
            <a:endParaRPr lang="en-US" altLang="ko-KR" sz="3000" dirty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/>
              <a:t>    1) </a:t>
            </a:r>
            <a:r>
              <a:rPr lang="ko-KR" altLang="en-US" sz="2800" dirty="0" err="1"/>
              <a:t>리터럴로</a:t>
            </a:r>
            <a:r>
              <a:rPr lang="ko-KR" altLang="en-US" sz="2800" dirty="0"/>
              <a:t> 배열 생성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/>
              <a:t>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fruits = </a:t>
            </a:r>
            <a:r>
              <a:rPr lang="en-US" altLang="ko-KR" dirty="0" smtClean="0"/>
              <a:t>[];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sz="2600" dirty="0" smtClean="0">
                <a:latin typeface="Arial"/>
              </a:rPr>
              <a:t>	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 smtClean="0">
                <a:solidFill>
                  <a:schemeClr val="bg2">
                    <a:lumMod val="75000"/>
                  </a:schemeClr>
                </a:solidFill>
                <a:latin typeface="Arial"/>
              </a:rPr>
              <a:t>“Apple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"Banana"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"Orange"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fruits = new Array(</a:t>
            </a:r>
            <a:r>
              <a:rPr lang="en-US" altLang="ko-KR" dirty="0"/>
              <a:t>"</a:t>
            </a:r>
            <a:r>
              <a:rPr lang="en-US" altLang="ko-KR" dirty="0" err="1"/>
              <a:t>apple","banana","orange</a:t>
            </a:r>
            <a:r>
              <a:rPr lang="en-US" altLang="ko-KR" dirty="0"/>
              <a:t>"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*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 실행 속도 면에서 더 나은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권장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2600" b="1" dirty="0">
                <a:latin typeface="Arial"/>
              </a:rPr>
              <a:t>	</a:t>
            </a:r>
            <a:endParaRPr lang="en-US" altLang="ko-KR" sz="2600" b="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9618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2"/>
            <a:ext cx="10670077" cy="5508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fruits =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[]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(fruits[x]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97112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함수란 호출을 통해 실행되어 </a:t>
            </a:r>
            <a:r>
              <a:rPr lang="ko-KR" altLang="en-US" dirty="0"/>
              <a:t>특정한 작업을 </a:t>
            </a:r>
            <a:r>
              <a:rPr lang="ko-KR" altLang="en-US" dirty="0" smtClean="0"/>
              <a:t>수행하고 그 </a:t>
            </a:r>
            <a:r>
              <a:rPr lang="ko-KR" altLang="en-US" dirty="0"/>
              <a:t>결과를 </a:t>
            </a:r>
            <a:r>
              <a:rPr lang="ko-KR" altLang="en-US" dirty="0" smtClean="0"/>
              <a:t>반환하는 코드 블록이다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함수 명을 지정할 때 변수와 동일한 규칙을 사용한다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괄호에 쉼표로 구분된 매개변수 이름이 포함될 수 있으며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이는 함수 호출 시 인수를 통해 전달되는 값을 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70" y="4664852"/>
            <a:ext cx="5773940" cy="3701244"/>
          </a:xfrm>
          <a:prstGeom prst="rect">
            <a:avLst/>
          </a:prstGeom>
          <a:ln>
            <a:noFill/>
          </a:ln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898240"/>
            <a:ext cx="11264119" cy="657951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 smtClean="0"/>
              <a:t>파라미터는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2417366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4060610"/>
            <a:ext cx="11086406" cy="11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719347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362590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918604"/>
            <a:ext cx="11264119" cy="6140516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 smtClean="0"/>
              <a:t>함수에 전달할 값을 담은 변수 또는 상수</a:t>
            </a:r>
            <a:endParaRPr lang="ko-KR" altLang="en-US" sz="3000" dirty="0"/>
          </a:p>
          <a:p>
            <a:pPr lvl="0"/>
            <a:r>
              <a:rPr lang="ko-KR" altLang="en-US" sz="3000" dirty="0"/>
              <a:t>인수는 데이터 타입이 </a:t>
            </a:r>
            <a:r>
              <a:rPr lang="ko-KR" altLang="en-US" sz="3000" dirty="0" smtClean="0"/>
              <a:t>없으며 </a:t>
            </a:r>
            <a:r>
              <a:rPr lang="ko-KR" altLang="en-US" sz="3000" dirty="0"/>
              <a:t>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 smtClean="0"/>
              <a:t>함수 호출 시 인수로 전달된 값을 함수 내부에서 사용할 수 있도록 선언된 변수</a:t>
            </a:r>
            <a:endParaRPr lang="en-US" altLang="ko-KR" sz="3000" dirty="0" smtClean="0"/>
          </a:p>
          <a:p>
            <a:r>
              <a:rPr lang="ko-KR" altLang="en-US" sz="3000" dirty="0"/>
              <a:t>실 인수는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</a:t>
            </a:r>
            <a:r>
              <a:rPr lang="ko-KR" altLang="en-US" sz="3000" dirty="0" smtClean="0"/>
              <a:t>가 인수는 </a:t>
            </a:r>
            <a:r>
              <a:rPr lang="en-US" altLang="ko-KR" sz="3000" dirty="0" smtClean="0"/>
              <a:t>undefined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된다</a:t>
            </a:r>
            <a:r>
              <a:rPr lang="en-US" altLang="ko-KR" sz="3000" dirty="0"/>
              <a:t>.</a:t>
            </a:r>
          </a:p>
          <a:p>
            <a:pPr marL="0" lvl="0" indent="0">
              <a:buNone/>
            </a:pPr>
            <a:endParaRPr lang="ko-KR" altLang="en-US" sz="3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44678" y="2755350"/>
            <a:ext cx="1073794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35092" y="2755350"/>
            <a:ext cx="1294519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18236" y="2559851"/>
            <a:ext cx="10820105" cy="1996647"/>
            <a:chOff x="518236" y="2296384"/>
            <a:chExt cx="10820105" cy="1996647"/>
          </a:xfrm>
        </p:grpSpPr>
        <p:sp>
          <p:nvSpPr>
            <p:cNvPr id="4" name="내용 개체 틀 2"/>
            <p:cNvSpPr txBox="1"/>
            <p:nvPr/>
          </p:nvSpPr>
          <p:spPr>
            <a:xfrm>
              <a:off x="518236" y="2296384"/>
              <a:ext cx="10820105" cy="199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t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338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1;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2;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 err="1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 smtClean="0">
                  <a:latin typeface="Arial"/>
                  <a:ea typeface="+mn-ea"/>
                  <a:cs typeface="+mj-cs"/>
                </a:rPr>
                <a:t>arg1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arg2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040" y="2386017"/>
              <a:ext cx="1945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매개변수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</a:t>
              </a:r>
              <a:r>
                <a:rPr lang="ko-KR" altLang="en-US" dirty="0" smtClean="0">
                  <a:latin typeface="Arial"/>
                  <a:ea typeface="+mn-ea"/>
                  <a:cs typeface="+mj-cs"/>
                </a:rPr>
                <a:t>가인수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4103" y="3812847"/>
              <a:ext cx="15910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인수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 </a:t>
              </a:r>
              <a:r>
                <a:rPr lang="ko-KR" altLang="en-US" dirty="0" err="1" smtClean="0">
                  <a:latin typeface="Arial"/>
                  <a:ea typeface="+mn-ea"/>
                  <a:cs typeface="+mj-cs"/>
                </a:rPr>
                <a:t>실인수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호출과 인수</a:t>
            </a:r>
            <a:r>
              <a:rPr lang="en-US" altLang="ko-KR" sz="5500" kern="0" dirty="0" smtClean="0">
                <a:latin typeface="+mj-lt"/>
              </a:rPr>
              <a:t>, </a:t>
            </a:r>
            <a:r>
              <a:rPr lang="ko-KR" altLang="en-US" sz="5500" kern="0" dirty="0" smtClean="0">
                <a:latin typeface="+mj-lt"/>
              </a:rPr>
              <a:t>매개변수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760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/>
              <a:t>return </a:t>
            </a:r>
            <a:r>
              <a:rPr lang="ko-KR" altLang="en-US" sz="3000" dirty="0"/>
              <a:t>문장을 사용하여 </a:t>
            </a:r>
            <a:r>
              <a:rPr lang="ko-KR" altLang="en-US" sz="3000" dirty="0" smtClean="0"/>
              <a:t>실행 결과를 외부로 반환할 수 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반환 값을 변수에 저장하지 않고 바로 </a:t>
            </a:r>
            <a:r>
              <a:rPr lang="ko-KR" altLang="en-US" sz="3000" dirty="0"/>
              <a:t>수식에 사용해도 된다</a:t>
            </a:r>
            <a:r>
              <a:rPr lang="en-US" altLang="ko-KR" sz="3000" dirty="0"/>
              <a:t>.</a:t>
            </a:r>
          </a:p>
          <a:p>
            <a:pPr lvl="1"/>
            <a:r>
              <a:rPr lang="en-US" altLang="ko-KR" sz="2400" dirty="0" err="1"/>
              <a:t>window.onload</a:t>
            </a:r>
            <a:r>
              <a:rPr lang="en-US" altLang="ko-KR" sz="2400" dirty="0"/>
              <a:t> = function</a:t>
            </a:r>
            <a:r>
              <a:rPr lang="en-US" altLang="ko-KR" sz="2400" dirty="0" smtClean="0"/>
              <a:t>(){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 </a:t>
            </a:r>
            <a:r>
              <a:rPr lang="en-US" altLang="ko-KR" sz="2480" dirty="0" smtClean="0"/>
              <a:t> </a:t>
            </a:r>
            <a:r>
              <a:rPr lang="en-US" altLang="ko-KR" sz="2400" dirty="0" err="1" smtClean="0">
                <a:latin typeface="Arial"/>
              </a:rPr>
              <a:t>document.getElementById</a:t>
            </a:r>
            <a:r>
              <a:rPr lang="en-US" altLang="ko-KR" sz="2400" dirty="0" smtClean="0">
                <a:latin typeface="Arial"/>
              </a:rPr>
              <a:t>(</a:t>
            </a:r>
            <a:r>
              <a:rPr lang="en-US" altLang="ko-KR" sz="2400" dirty="0" smtClean="0">
                <a:solidFill>
                  <a:srgbClr val="CC9900"/>
                </a:solidFill>
                <a:latin typeface="Arial"/>
              </a:rPr>
              <a:t>"result"</a:t>
            </a:r>
            <a:r>
              <a:rPr lang="en-US" altLang="ko-KR" sz="2400" dirty="0" smtClean="0">
                <a:latin typeface="Arial"/>
              </a:rPr>
              <a:t>).</a:t>
            </a:r>
            <a:r>
              <a:rPr lang="en-US" altLang="ko-KR" sz="2400" dirty="0" err="1" smtClean="0">
                <a:latin typeface="Arial"/>
              </a:rPr>
              <a:t>innerHTML</a:t>
            </a:r>
            <a:r>
              <a:rPr lang="en-US" altLang="ko-KR" sz="2400" dirty="0" smtClean="0">
                <a:latin typeface="Arial"/>
              </a:rPr>
              <a:t> = add(2,5);</a:t>
            </a:r>
          </a:p>
          <a:p>
            <a:pPr marL="594067" lvl="1" indent="0">
              <a:buNone/>
            </a:pP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 smtClean="0">
                <a:latin typeface="Arial"/>
              </a:rPr>
              <a:t>   }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반환 값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8" y="2607389"/>
            <a:ext cx="5893063" cy="36168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2" y="1870640"/>
            <a:ext cx="10151390" cy="62659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두번째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ko-KR" altLang="en-US" sz="2400" dirty="0" smtClean="0"/>
              <a:t>      결과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="sum"&gt;&lt;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input type="</a:t>
            </a:r>
            <a:r>
              <a:rPr lang="en-US" altLang="ko-KR" sz="2400" dirty="0" smtClean="0"/>
              <a:t>button“ 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="calc</a:t>
            </a:r>
            <a:r>
              <a:rPr lang="en-US" altLang="ko-KR" sz="2400" dirty="0" smtClean="0"/>
              <a:t>(+)" </a:t>
            </a:r>
            <a:r>
              <a:rPr lang="en-US" altLang="ko-KR" sz="2400" dirty="0"/>
              <a:t>value</a:t>
            </a:r>
            <a:r>
              <a:rPr lang="en-US" altLang="ko-KR" sz="2400" dirty="0" smtClean="0"/>
              <a:t>=“+"&gt;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="calc(-)" value=“-"&gt;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="calc(*)" value=“*"&gt;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="calc(/)" value=“/"&gt;&lt;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    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409" y="1887604"/>
            <a:ext cx="9989329" cy="627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calc(a){</a:t>
            </a:r>
          </a:p>
          <a:p>
            <a:pPr marL="0" indent="0">
              <a:buNone/>
            </a:pPr>
            <a:r>
              <a:rPr lang="en-US" altLang="ko-KR" sz="2400" dirty="0" smtClean="0"/>
              <a:t>   1. </a:t>
            </a:r>
            <a:r>
              <a:rPr lang="ko-KR" altLang="en-US" sz="2400" dirty="0" smtClean="0"/>
              <a:t>입력 받은 값을 가져온다</a:t>
            </a:r>
            <a:r>
              <a:rPr lang="en-US" altLang="ko-KR" sz="2400" dirty="0" smtClean="0"/>
              <a:t>. (value </a:t>
            </a:r>
            <a:r>
              <a:rPr lang="ko-KR" altLang="en-US" sz="2400" dirty="0" smtClean="0"/>
              <a:t>속성 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 2. a</a:t>
            </a:r>
            <a:r>
              <a:rPr lang="ko-KR" altLang="en-US" sz="2400" dirty="0" smtClean="0"/>
              <a:t>의 값을 비교하여 각 계산을 수행하는 함수를 호출한다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3. </a:t>
            </a:r>
            <a:r>
              <a:rPr lang="ko-KR" altLang="en-US" sz="2400" dirty="0" smtClean="0"/>
              <a:t>리턴 받은 결과 값을 출력한다</a:t>
            </a:r>
            <a:r>
              <a:rPr lang="en-US" altLang="ko-KR" sz="2400" dirty="0" smtClean="0"/>
              <a:t>. (</a:t>
            </a:r>
            <a:r>
              <a:rPr lang="en-US" altLang="ko-KR" sz="2400" dirty="0" err="1" smtClean="0"/>
              <a:t>innerHTML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f_add</a:t>
            </a:r>
            <a:r>
              <a:rPr lang="en-US" altLang="ko-KR" sz="2400" dirty="0" smtClean="0"/>
              <a:t>() { </a:t>
            </a:r>
          </a:p>
          <a:p>
            <a:pPr marL="0" indent="0">
              <a:buNone/>
            </a:pPr>
            <a:r>
              <a:rPr lang="en-US" altLang="ko-KR" sz="2400" dirty="0" smtClean="0"/>
              <a:t>    return </a:t>
            </a:r>
            <a:r>
              <a:rPr lang="en-US" altLang="ko-KR" sz="2400" dirty="0"/>
              <a:t>…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f_sub</a:t>
            </a:r>
            <a:r>
              <a:rPr lang="en-US" altLang="ko-KR" sz="2400" dirty="0" smtClean="0"/>
              <a:t>() {</a:t>
            </a:r>
          </a:p>
          <a:p>
            <a:pPr marL="0" indent="0">
              <a:buNone/>
            </a:pPr>
            <a:r>
              <a:rPr lang="en-US" altLang="ko-KR" sz="2400" dirty="0" smtClean="0"/>
              <a:t>    return …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…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&lt;/script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59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본래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Node.js </a:t>
            </a:r>
            <a:r>
              <a:rPr lang="en-US" altLang="ko-KR" dirty="0"/>
              <a:t>: </a:t>
            </a:r>
            <a:r>
              <a:rPr lang="ko-KR" altLang="en-US" dirty="0" smtClean="0"/>
              <a:t>웹 서버와 </a:t>
            </a:r>
            <a:r>
              <a:rPr lang="ko-KR" altLang="en-US" dirty="0"/>
              <a:t>같은 애플리케이션을 작성하기 위해 설계된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: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객체 표기법</a:t>
            </a:r>
            <a:r>
              <a:rPr lang="en-US" altLang="ko-KR" dirty="0"/>
              <a:t>(</a:t>
            </a:r>
            <a:r>
              <a:rPr lang="en-US" altLang="ko-KR" dirty="0" smtClean="0"/>
              <a:t>JavaScript </a:t>
            </a:r>
            <a:r>
              <a:rPr lang="en-US" altLang="ko-KR" dirty="0"/>
              <a:t>Object Notation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표현식을 활용한 간단한 데이터 형식 포맷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특정 언어에 종속되지 않는 독립적인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XML</a:t>
            </a:r>
            <a:r>
              <a:rPr lang="ko-KR" altLang="en-US" dirty="0"/>
              <a:t>을 </a:t>
            </a:r>
            <a:r>
              <a:rPr lang="ko-KR" altLang="en-US" dirty="0" smtClean="0"/>
              <a:t>대체</a:t>
            </a:r>
            <a:r>
              <a:rPr lang="en-US" altLang="ko-KR" dirty="0"/>
              <a:t>	</a:t>
            </a:r>
            <a:r>
              <a:rPr lang="ko-KR" altLang="en-US" dirty="0" smtClean="0"/>
              <a:t>하는 경량의 데이터 교환 형식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585209" y="3383554"/>
            <a:ext cx="1793347" cy="896674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732803" y="4490525"/>
            <a:ext cx="1872317" cy="936159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928290" y="7148843"/>
            <a:ext cx="1285543" cy="75100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948456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무명 함수 또는 익명 함수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anonymous function)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표현식 함수를 변수에 저장하는 형태로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변수 이름으로 호출한다</a:t>
            </a:r>
            <a:r>
              <a:rPr lang="en-US" altLang="ko-KR" sz="2400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1"/>
            <a:r>
              <a:rPr lang="ko-KR" altLang="en-US" sz="2400" dirty="0" smtClean="0"/>
              <a:t>함수를 한번만 바로 </a:t>
            </a:r>
            <a:r>
              <a:rPr lang="ko-KR" altLang="en-US" sz="2400" dirty="0"/>
              <a:t>사용할 때 </a:t>
            </a:r>
            <a:r>
              <a:rPr lang="ko-KR" altLang="en-US" sz="2400" dirty="0" smtClean="0"/>
              <a:t>익명의 자체 호출 함수를 사용한다</a:t>
            </a:r>
            <a:r>
              <a:rPr lang="en-US" altLang="ko-KR" sz="2400" dirty="0"/>
              <a:t>.</a:t>
            </a:r>
          </a:p>
          <a:p>
            <a:pPr lvl="0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05839" y="6357552"/>
            <a:ext cx="5705201" cy="1719806"/>
            <a:chOff x="4454039" y="7702658"/>
            <a:chExt cx="5705201" cy="1719806"/>
          </a:xfrm>
        </p:grpSpPr>
        <p:sp>
          <p:nvSpPr>
            <p:cNvPr id="5" name="내용 개체 틀 2"/>
            <p:cNvSpPr txBox="1"/>
            <p:nvPr/>
          </p:nvSpPr>
          <p:spPr>
            <a:xfrm>
              <a:off x="5099549" y="7702658"/>
              <a:ext cx="5059691" cy="1719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익명 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cs typeface="+mj-cs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자체 호출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)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 함수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(</a:t>
              </a:r>
              <a:r>
                <a:rPr lang="en-US" altLang="ko-KR" sz="2400" b="1" dirty="0" err="1" smtClean="0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   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})(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454039" y="8302251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무명 함수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02547" y="3274740"/>
            <a:ext cx="9808494" cy="2160159"/>
            <a:chOff x="350747" y="7702657"/>
            <a:chExt cx="9808494" cy="2160159"/>
          </a:xfrm>
        </p:grpSpPr>
        <p:sp>
          <p:nvSpPr>
            <p:cNvPr id="12" name="내용 개체 틀 2"/>
            <p:cNvSpPr txBox="1"/>
            <p:nvPr/>
          </p:nvSpPr>
          <p:spPr>
            <a:xfrm>
              <a:off x="350747" y="7702657"/>
              <a:ext cx="4333589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선언식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기명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    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."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3" name="내용 개체 틀 2"/>
            <p:cNvSpPr txBox="1"/>
            <p:nvPr/>
          </p:nvSpPr>
          <p:spPr>
            <a:xfrm>
              <a:off x="5099549" y="7702657"/>
              <a:ext cx="5059692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표현식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익명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>
                <a:solidFill>
                  <a:srgbClr val="0000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let </a:t>
              </a:r>
              <a:r>
                <a:rPr lang="en-US" altLang="ko-KR" sz="2400" b="1" dirty="0" err="1" smtClean="0">
                  <a:latin typeface="Arial"/>
                </a:rPr>
                <a:t>showDialog</a:t>
              </a:r>
              <a:r>
                <a:rPr lang="en-US" altLang="ko-KR" sz="2400" b="1" dirty="0" smtClean="0">
                  <a:latin typeface="Arial"/>
                </a:rPr>
                <a:t> = 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function</a:t>
              </a:r>
              <a:r>
                <a:rPr lang="en-US" altLang="ko-KR" sz="2400" b="1" dirty="0" smtClean="0">
                  <a:latin typeface="Arial"/>
                </a:rPr>
                <a:t> (</a:t>
              </a:r>
              <a:r>
                <a:rPr lang="en-US" altLang="ko-KR" sz="2400" b="1" dirty="0" err="1" smtClean="0">
                  <a:latin typeface="Arial"/>
                </a:rPr>
                <a:t>str</a:t>
              </a:r>
              <a:r>
                <a:rPr lang="en-US" altLang="ko-KR" sz="2400" b="1" dirty="0" smtClean="0">
                  <a:latin typeface="Arial"/>
                </a:rPr>
                <a:t>) </a:t>
              </a:r>
              <a:r>
                <a:rPr lang="en-US" altLang="ko-KR" sz="2400" b="1" dirty="0">
                  <a:latin typeface="Arial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    alert(</a:t>
              </a:r>
              <a:r>
                <a:rPr lang="en-US" altLang="ko-KR" sz="2400" b="1" dirty="0" err="1">
                  <a:latin typeface="Arial"/>
                </a:rPr>
                <a:t>str</a:t>
              </a:r>
              <a:r>
                <a:rPr lang="en-US" altLang="ko-KR" sz="2400" b="1" dirty="0">
                  <a:latin typeface="Arial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</a:rPr>
                <a:t>showDialog</a:t>
              </a:r>
              <a:r>
                <a:rPr lang="en-US" altLang="ko-KR" sz="2400" b="1" dirty="0">
                  <a:latin typeface="Arial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."</a:t>
              </a:r>
              <a:r>
                <a:rPr lang="en-US" altLang="ko-KR" sz="2400" b="1" dirty="0">
                  <a:latin typeface="Arial"/>
                </a:rPr>
                <a:t>);</a:t>
              </a: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491466" y="8522426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경고 상자를 띄우는 함수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사용자에게 정보를 전달할 때 사용된다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alert()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956941" y="3146379"/>
            <a:ext cx="9516612" cy="27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&lt;button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="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&gt;Try it&lt;/button&gt;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i="1" dirty="0" smtClean="0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alert(“Hello! I am an alert box!”);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}</a:t>
            </a:r>
            <a:endParaRPr lang="en-US" altLang="ko-KR" sz="2338" b="1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36" y="5572664"/>
            <a:ext cx="7532192" cy="1540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],[</a:t>
            </a:r>
            <a:r>
              <a:rPr lang="ko-KR" altLang="en-US" sz="3000" dirty="0" smtClean="0"/>
              <a:t>취소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대화 상자를 띄우는 함수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취소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confirm()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56940" y="3405168"/>
            <a:ext cx="10274651" cy="4410359"/>
            <a:chOff x="956940" y="3784734"/>
            <a:chExt cx="10274651" cy="4410359"/>
          </a:xfrm>
        </p:grpSpPr>
        <p:sp>
          <p:nvSpPr>
            <p:cNvPr id="6" name="내용 개체 틀 2"/>
            <p:cNvSpPr txBox="1"/>
            <p:nvPr/>
          </p:nvSpPr>
          <p:spPr>
            <a:xfrm>
              <a:off x="956940" y="3784734"/>
              <a:ext cx="10274651" cy="4410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>
                  <a:solidFill>
                    <a:schemeClr val="tx1"/>
                  </a:solidFill>
                  <a:latin typeface="Century Schoolbook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600">
                  <a:solidFill>
                    <a:schemeClr val="tx1"/>
                  </a:solidFill>
                  <a:latin typeface="Century Schoolbook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Century Schoolbook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165019" indent="0" latinLnBrk="0">
                <a:spcBef>
                  <a:spcPct val="0"/>
                </a:spcBef>
                <a:buNone/>
                <a:tabLst>
                  <a:tab pos="540067" algn="l"/>
                  <a:tab pos="540067" algn="l"/>
                </a:tabLst>
              </a:pPr>
              <a:endPara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881" y="4149760"/>
              <a:ext cx="9834767" cy="368030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777" y="4787631"/>
            <a:ext cx="1879023" cy="5279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00" y="6497042"/>
            <a:ext cx="6678162" cy="1582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50636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구문 및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구문</a:t>
            </a:r>
            <a:r>
              <a:rPr lang="en-US" altLang="ko-KR" dirty="0" smtClean="0"/>
              <a:t>(syntax) : </a:t>
            </a:r>
            <a:r>
              <a:rPr lang="ko-KR" altLang="en-US" dirty="0" smtClean="0"/>
              <a:t>프로그램이 구성되는 규칙의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고정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문자는 쌍 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홑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대소문자를 구분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dirty="0" smtClean="0"/>
              <a:t>// </a:t>
            </a:r>
            <a:r>
              <a:rPr lang="en-US" altLang="ko-KR" dirty="0"/>
              <a:t>- </a:t>
            </a:r>
            <a:r>
              <a:rPr lang="ko-KR" altLang="en-US" dirty="0" smtClean="0"/>
              <a:t>단일 문장 </a:t>
            </a:r>
            <a:r>
              <a:rPr lang="ko-KR" altLang="en-US" dirty="0"/>
              <a:t>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sz="1200" dirty="0" smtClean="0"/>
          </a:p>
          <a:p>
            <a:pPr lvl="0"/>
            <a:r>
              <a:rPr lang="en-US" altLang="ko-KR" dirty="0" smtClean="0"/>
              <a:t>/*  </a:t>
            </a:r>
            <a:r>
              <a:rPr lang="en-US" altLang="ko-KR" dirty="0"/>
              <a:t>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93250" y="5064369"/>
            <a:ext cx="10670077" cy="81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991642"/>
            <a:ext cx="10670077" cy="140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/>
              <a:t>출력 속성 및 메소드</a:t>
            </a:r>
            <a:endParaRPr lang="ko-KR" altLang="en-US" sz="3000"/>
          </a:p>
          <a:p>
            <a:pPr lvl="1">
              <a:defRPr/>
            </a:pPr>
            <a:r>
              <a:rPr lang="en-US" altLang="ko-KR"/>
              <a:t>innerHTML – </a:t>
            </a:r>
            <a:r>
              <a:rPr lang="ko-KR" altLang="en-US"/>
              <a:t>출력</a:t>
            </a:r>
            <a:r>
              <a:rPr lang="en-US" altLang="ko-KR"/>
              <a:t> </a:t>
            </a:r>
            <a:r>
              <a:rPr lang="ko-KR" altLang="en-US"/>
              <a:t>내용속에 </a:t>
            </a:r>
            <a:r>
              <a:rPr lang="en-US" altLang="ko-KR"/>
              <a:t>html</a:t>
            </a:r>
            <a:r>
              <a:rPr lang="ko-KR" altLang="en-US"/>
              <a:t>태그가 포함</a:t>
            </a:r>
            <a:r>
              <a:rPr lang="en-US" altLang="ko-KR"/>
              <a:t>,  html</a:t>
            </a:r>
            <a:r>
              <a:rPr lang="ko-KR" altLang="en-US"/>
              <a:t>태그실행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innerText -  </a:t>
            </a:r>
            <a:r>
              <a:rPr lang="ko-KR" altLang="en-US"/>
              <a:t>일반 텍스트문자로 출력</a:t>
            </a:r>
            <a:r>
              <a:rPr lang="en-US" altLang="ko-KR"/>
              <a:t>, html</a:t>
            </a:r>
            <a:r>
              <a:rPr lang="ko-KR" altLang="en-US"/>
              <a:t>태그도</a:t>
            </a:r>
            <a:r>
              <a:rPr lang="en-US" altLang="ko-KR"/>
              <a:t> </a:t>
            </a:r>
            <a:r>
              <a:rPr lang="ko-KR" altLang="en-US"/>
              <a:t>문자로</a:t>
            </a:r>
            <a:r>
              <a:rPr lang="en-US" altLang="ko-KR"/>
              <a:t> </a:t>
            </a:r>
            <a:r>
              <a:rPr lang="ko-KR" altLang="en-US"/>
              <a:t>출력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document.write() – </a:t>
            </a:r>
            <a:r>
              <a:rPr lang="ko-KR" altLang="en-US"/>
              <a:t>로딩 시 웹 페이지에 데이터 출력</a:t>
            </a:r>
            <a:r>
              <a:rPr lang="en-US" altLang="ko-KR"/>
              <a:t>. </a:t>
            </a:r>
            <a:r>
              <a:rPr lang="ko-KR" altLang="en-US"/>
              <a:t>테스트 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window.alert() – </a:t>
            </a:r>
            <a:r>
              <a:rPr lang="ko-KR" altLang="en-US"/>
              <a:t>별도의 대화상자를 띄워 데이터 출력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console.log() – </a:t>
            </a:r>
            <a:r>
              <a:rPr lang="ko-KR" altLang="en-US"/>
              <a:t>브라우저 콘솔을 통해 데이터 출력</a:t>
            </a:r>
            <a:r>
              <a:rPr lang="en-US" altLang="ko-KR"/>
              <a:t>.</a:t>
            </a:r>
            <a:r>
              <a:rPr lang="ko-KR" altLang="en-US"/>
              <a:t> 디버깅 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sz="3000"/>
              <a:t>&lt;script&gt; : </a:t>
            </a:r>
            <a:r>
              <a:rPr lang="ko-KR" altLang="en-US" sz="3000"/>
              <a:t>사용자 측 스크립트를 포함하는데 사용되는 태그</a:t>
            </a:r>
            <a:endParaRPr lang="ko-KR" altLang="en-US" sz="3000"/>
          </a:p>
          <a:p>
            <a:pPr lvl="1">
              <a:defRPr/>
            </a:pPr>
            <a:r>
              <a:rPr lang="en-US" altLang="ko-KR"/>
              <a:t>src </a:t>
            </a:r>
            <a:r>
              <a:rPr lang="ko-KR" altLang="en-US"/>
              <a:t>속성을 통해 외부 스크립트 파일을 포함시켜 사용한다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일반적으로는 스타일 조작</a:t>
            </a:r>
            <a:r>
              <a:rPr lang="en-US" altLang="ko-KR"/>
              <a:t>, </a:t>
            </a:r>
            <a:r>
              <a:rPr lang="ko-KR" altLang="en-US"/>
              <a:t>입력 양식의</a:t>
            </a:r>
            <a:r>
              <a:rPr lang="en-US" altLang="ko-KR"/>
              <a:t> </a:t>
            </a:r>
            <a:r>
              <a:rPr lang="ko-KR" altLang="en-US"/>
              <a:t>유효성 검사 등 콘텐츠의 동적인 변경을 위해 사용된다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자바스크립트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내부 </a:t>
            </a:r>
            <a:r>
              <a:rPr lang="ko-KR" altLang="en-US" b="1" dirty="0" smtClean="0"/>
              <a:t>자바스크립트 </a:t>
            </a:r>
            <a:r>
              <a:rPr lang="en-US" altLang="ko-KR" dirty="0" smtClean="0"/>
              <a:t>- &lt;head&gt;, &lt;body&gt; </a:t>
            </a:r>
            <a:r>
              <a:rPr lang="ko-KR" altLang="en-US" dirty="0" smtClean="0"/>
              <a:t>양쪽 배치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037538" y="264584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863953" y="2645846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3709</ep:Words>
  <ep:PresentationFormat>사용자 지정</ep:PresentationFormat>
  <ep:Paragraphs>994</ep:Paragraphs>
  <ep:Slides>62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ep:HeadingPairs>
  <ep:TitlesOfParts>
    <vt:vector size="63" baseType="lpstr">
      <vt:lpstr>1_Crayons</vt:lpstr>
      <vt:lpstr>슬라이드 1</vt:lpstr>
      <vt:lpstr>자바스크립트 소개</vt:lpstr>
      <vt:lpstr>자바스크립트 역사</vt:lpstr>
      <vt:lpstr>자바스크립트 특징</vt:lpstr>
      <vt:lpstr>자바스크립트의 용도</vt:lpstr>
      <vt:lpstr>자바스크립트의 미래</vt:lpstr>
      <vt:lpstr>자바스크립트 구문 및 주석</vt:lpstr>
      <vt:lpstr>자바스크립트 출력</vt:lpstr>
      <vt:lpstr>자바스크립트의 위치(1/3)</vt:lpstr>
      <vt:lpstr>자바스크립트의 위치(2/3)</vt:lpstr>
      <vt:lpstr>자바스크립트의 위치(3/3)</vt:lpstr>
      <vt:lpstr>변수와 변수 키워드</vt:lpstr>
      <vt:lpstr>변수와 변수 키워드</vt:lpstr>
      <vt:lpstr>변수 명명 규칙</vt:lpstr>
      <vt:lpstr>document.write(1)</vt:lpstr>
      <vt:lpstr>document.write(2)</vt:lpstr>
      <vt:lpstr>innerHTML/innerText</vt:lpstr>
      <vt:lpstr>지역 변수</vt:lpstr>
      <vt:lpstr>지역 변수</vt:lpstr>
      <vt:lpstr>전역 변수</vt:lpstr>
      <vt:lpstr>전역 변수</vt:lpstr>
      <vt:lpstr>자바스크립트 자료형</vt:lpstr>
      <vt:lpstr>연산자(1/8)</vt:lpstr>
      <vt:lpstr>연산자(2/8)</vt:lpstr>
      <vt:lpstr>연산자(3/8)</vt:lpstr>
      <vt:lpstr>연산자(4/8)</vt:lpstr>
      <vt:lpstr>연산자(5/8)</vt:lpstr>
      <vt:lpstr>연산자(6/8)</vt:lpstr>
      <vt:lpstr>연산자(7/8)</vt:lpstr>
      <vt:lpstr>연산자(8/8)</vt:lpstr>
      <vt:lpstr>연산자 우선순위</vt:lpstr>
      <vt:lpstr>prompt()</vt:lpstr>
      <vt:lpstr>prompt() 덧셈 예제</vt:lpstr>
      <vt:lpstr>getElementById()</vt:lpstr>
      <vt:lpstr>getElementById() 덧셈 예제</vt:lpstr>
      <vt:lpstr>조건문(1/4)</vt:lpstr>
      <vt:lpstr>조건문(2/4)</vt:lpstr>
      <vt:lpstr>If문 문제</vt:lpstr>
      <vt:lpstr>조건문(3/4)</vt:lpstr>
      <vt:lpstr>조건문(4/4)</vt:lpstr>
      <vt:lpstr>switch문 문제</vt:lpstr>
      <vt:lpstr>조건문 문제</vt:lpstr>
      <vt:lpstr>반복문(1/5)</vt:lpstr>
      <vt:lpstr>반복문(2/5)</vt:lpstr>
      <vt:lpstr>반복문(3/5)</vt:lpstr>
      <vt:lpstr>반복문(4/5)</vt:lpstr>
      <vt:lpstr>반복문(5/5)</vt:lpstr>
      <vt:lpstr>break 문장</vt:lpstr>
      <vt:lpstr>continue 문장</vt:lpstr>
      <vt:lpstr>문제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alert()</vt:lpstr>
      <vt:lpstr>confirm()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2023-02-07T08:40:11.984</dcterms:modified>
  <cp:revision>1505</cp:revision>
  <dc:title>HTML</dc:title>
  <cp:version>1000.0000.01</cp:version>
</cp:coreProperties>
</file>