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8" r:id="rId2"/>
    <p:sldId id="300" r:id="rId3"/>
    <p:sldId id="304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3333FF"/>
    <a:srgbClr val="CC9900"/>
    <a:srgbClr val="008000"/>
    <a:srgbClr val="339933"/>
    <a:srgbClr val="0000FF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6" autoAdjust="0"/>
  </p:normalViewPr>
  <p:slideViewPr>
    <p:cSldViewPr snapToGrid="0">
      <p:cViewPr varScale="1">
        <p:scale>
          <a:sx n="68" d="100"/>
          <a:sy n="68" d="100"/>
        </p:scale>
        <p:origin x="-46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ko-KR"/>
              <a:t>논리회로/Chap2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41D5EF27-BC70-41AC-A23E-A58DBF7189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1" smtClean="0"/>
            </a:lvl1pPr>
          </a:lstStyle>
          <a:p>
            <a:pPr>
              <a:defRPr/>
            </a:pPr>
            <a:r>
              <a:rPr lang="en-US" altLang="ko-KR"/>
              <a:t>논리회로/Chap2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1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1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1" smtClean="0"/>
            </a:lvl1pPr>
          </a:lstStyle>
          <a:p>
            <a:pPr>
              <a:defRPr/>
            </a:pPr>
            <a:fld id="{34BB9A7A-A8EB-4A41-9DEE-32C96E793D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528CA457-51EA-4D0E-823C-4CB756E9FDA6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34473885-9C02-4FE3-BA73-973D71E7DA50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24D85583-73B0-402B-9B36-A728D8D693D9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CDE4A5C5-7BD3-4170-8752-B43AB1069BA9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BF88589F-74A8-4534-8072-BF54EA6E4681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E0363DA6-5B72-4DEF-9180-00A458F3E587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C3B5E2EE-28CC-4197-A583-FFD6A9F12782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DB6E66F3-EDD5-460B-8692-5C8F5B5B4297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DF3CF3FC-688E-4807-A600-1955D45454A0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0CE006F5-086C-4BF9-BBDC-E564994AF3F3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F5011B9F-58C8-4400-BAE8-93F1E377AD7E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Ch2_</a:t>
            </a:r>
            <a:fld id="{73234EF4-849E-472E-A69D-BBABD0A15823}" type="slidenum">
              <a:rPr lang="en-US" altLang="ko-KR"/>
              <a:pPr>
                <a:defRPr/>
              </a:pPr>
              <a:t>‹#›</a:t>
            </a:fld>
            <a:endParaRPr lang="en-US" altLang="ko-KR" sz="120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Ch2_</a:t>
            </a:r>
            <a:fld id="{C8EFB21D-AFCF-48B8-9D3A-F11283418EDF}" type="slidenum">
              <a:rPr lang="en-US" altLang="ko-KR"/>
              <a:pPr>
                <a:defRPr/>
              </a:pPr>
              <a:t>‹#›</a:t>
            </a:fld>
            <a:endParaRPr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Ch2_</a:t>
            </a:r>
            <a:fld id="{1416A20A-A5D5-4270-B337-FACF07D97D60}" type="slidenum">
              <a:rPr lang="en-US" altLang="ko-KR"/>
              <a:pPr/>
              <a:t>1</a:t>
            </a:fld>
            <a:endParaRPr lang="en-US" altLang="ko-KR" sz="1200">
              <a:latin typeface="굴림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5461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Definitions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358900"/>
            <a:ext cx="6970712" cy="4684713"/>
          </a:xfrm>
        </p:spPr>
        <p:txBody>
          <a:bodyPr/>
          <a:lstStyle/>
          <a:p>
            <a:pPr latinLnBrk="0">
              <a:spcBef>
                <a:spcPct val="50000"/>
              </a:spcBef>
              <a:buNone/>
            </a:pPr>
            <a:endParaRPr kumimoji="0" lang="en-US" altLang="ko-KR" sz="1800" i="1" dirty="0" smtClean="0">
              <a:latin typeface="Verdana" pitchFamily="34" charset="0"/>
            </a:endParaRPr>
          </a:p>
          <a:p>
            <a:pPr lvl="1" latinLnBrk="0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sz="1600" i="1" dirty="0" smtClean="0">
                <a:solidFill>
                  <a:schemeClr val="accent2"/>
                </a:solidFill>
                <a:latin typeface="Verdana" pitchFamily="34" charset="0"/>
              </a:rPr>
              <a:t>literal</a:t>
            </a:r>
            <a:r>
              <a:rPr kumimoji="0" lang="en-US" altLang="ko-KR" sz="1600" i="1" dirty="0" smtClean="0">
                <a:latin typeface="Verdana" pitchFamily="34" charset="0"/>
              </a:rPr>
              <a:t>(</a:t>
            </a:r>
            <a:r>
              <a:rPr kumimoji="0" lang="ko-KR" altLang="en-US" sz="1600" i="1" dirty="0" err="1" smtClean="0">
                <a:latin typeface="Verdana" pitchFamily="34" charset="0"/>
              </a:rPr>
              <a:t>리터럴</a:t>
            </a:r>
            <a:r>
              <a:rPr kumimoji="0" lang="en-US" altLang="ko-KR" sz="1600" i="1" dirty="0" smtClean="0">
                <a:latin typeface="Verdana" pitchFamily="34" charset="0"/>
              </a:rPr>
              <a:t>, </a:t>
            </a:r>
            <a:r>
              <a:rPr kumimoji="0" lang="ko-KR" altLang="en-US" sz="1600" i="1" dirty="0" smtClean="0">
                <a:latin typeface="Verdana" pitchFamily="34" charset="0"/>
              </a:rPr>
              <a:t>문자</a:t>
            </a:r>
            <a:r>
              <a:rPr kumimoji="0" lang="en-US" altLang="ko-KR" sz="1600" i="1" dirty="0" smtClean="0">
                <a:latin typeface="Verdana" pitchFamily="34" charset="0"/>
              </a:rPr>
              <a:t>):</a:t>
            </a:r>
            <a:r>
              <a:rPr kumimoji="0" lang="en-US" altLang="ko-KR" sz="1600" dirty="0" smtClean="0">
                <a:latin typeface="Verdana" pitchFamily="34" charset="0"/>
              </a:rPr>
              <a:t> </a:t>
            </a:r>
            <a:endParaRPr kumimoji="0" lang="en-US" altLang="ko-KR" sz="1600" dirty="0" smtClean="0">
              <a:latin typeface="Verdana" pitchFamily="34" charset="0"/>
            </a:endParaRP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smtClean="0">
                <a:latin typeface="Verdana" pitchFamily="34" charset="0"/>
              </a:rPr>
              <a:t>a </a:t>
            </a:r>
            <a:r>
              <a:rPr kumimoji="0" lang="en-US" altLang="ko-KR" sz="1400" dirty="0" smtClean="0">
                <a:solidFill>
                  <a:srgbClr val="CC0000"/>
                </a:solidFill>
                <a:latin typeface="Verdana" pitchFamily="34" charset="0"/>
              </a:rPr>
              <a:t>variable</a:t>
            </a:r>
            <a:r>
              <a:rPr kumimoji="0" lang="en-US" altLang="ko-KR" sz="1400" dirty="0" smtClean="0">
                <a:latin typeface="Verdana" pitchFamily="34" charset="0"/>
              </a:rPr>
              <a:t> or </a:t>
            </a:r>
            <a:r>
              <a:rPr kumimoji="0" lang="en-US" altLang="ko-KR" sz="1400" i="1" dirty="0" smtClean="0">
                <a:solidFill>
                  <a:srgbClr val="FF0000"/>
                </a:solidFill>
                <a:latin typeface="Verdana" pitchFamily="34" charset="0"/>
              </a:rPr>
              <a:t>its complement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smtClean="0">
                <a:latin typeface="Verdana" pitchFamily="34" charset="0"/>
              </a:rPr>
              <a:t># of literals determines the complexity of an expression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err="1" smtClean="0">
                <a:latin typeface="Verdana" pitchFamily="34" charset="0"/>
              </a:rPr>
              <a:t>ab</a:t>
            </a:r>
            <a:r>
              <a:rPr kumimoji="0" lang="en-US" altLang="ko-KR" sz="1400" dirty="0" smtClean="0">
                <a:latin typeface="Verdana" pitchFamily="34" charset="0"/>
              </a:rPr>
              <a:t>' + </a:t>
            </a:r>
            <a:r>
              <a:rPr kumimoji="0" lang="en-US" altLang="ko-KR" sz="1400" dirty="0" err="1" smtClean="0">
                <a:latin typeface="Verdana" pitchFamily="34" charset="0"/>
              </a:rPr>
              <a:t>bc'd</a:t>
            </a:r>
            <a:r>
              <a:rPr kumimoji="0" lang="en-US" altLang="ko-KR" sz="1400" dirty="0" smtClean="0">
                <a:latin typeface="Verdana" pitchFamily="34" charset="0"/>
              </a:rPr>
              <a:t> + </a:t>
            </a:r>
            <a:r>
              <a:rPr kumimoji="0" lang="en-US" altLang="ko-KR" sz="1400" dirty="0" err="1" smtClean="0">
                <a:latin typeface="Verdana" pitchFamily="34" charset="0"/>
              </a:rPr>
              <a:t>a'd</a:t>
            </a:r>
            <a:r>
              <a:rPr kumimoji="0" lang="en-US" altLang="ko-KR" sz="1400" dirty="0" smtClean="0">
                <a:latin typeface="Verdana" pitchFamily="34" charset="0"/>
              </a:rPr>
              <a:t> +e' :  8 </a:t>
            </a:r>
            <a:r>
              <a:rPr kumimoji="0" lang="en-US" altLang="ko-KR" sz="1400" dirty="0" smtClean="0">
                <a:latin typeface="Verdana" pitchFamily="34" charset="0"/>
              </a:rPr>
              <a:t>literals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endParaRPr kumimoji="0" lang="en-US" altLang="ko-KR" sz="1400" dirty="0" smtClean="0">
              <a:latin typeface="Verdana" pitchFamily="34" charset="0"/>
            </a:endParaRPr>
          </a:p>
          <a:p>
            <a:pPr lvl="1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600" i="1" dirty="0" smtClean="0">
                <a:solidFill>
                  <a:schemeClr val="accent2"/>
                </a:solidFill>
                <a:latin typeface="Verdana" pitchFamily="34" charset="0"/>
              </a:rPr>
              <a:t>product term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smtClean="0">
                <a:latin typeface="Verdana" pitchFamily="34" charset="0"/>
              </a:rPr>
              <a:t>one or more literals connected by </a:t>
            </a:r>
            <a:r>
              <a:rPr kumimoji="0" lang="en-US" altLang="ko-KR" sz="1400" dirty="0" smtClean="0">
                <a:latin typeface="Verdana" pitchFamily="34" charset="0"/>
              </a:rPr>
              <a:t>AND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endParaRPr kumimoji="0" lang="en-US" altLang="ko-KR" sz="1400" dirty="0" smtClean="0">
              <a:latin typeface="Verdana" pitchFamily="34" charset="0"/>
            </a:endParaRPr>
          </a:p>
          <a:p>
            <a:pPr lvl="1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600" i="1" dirty="0" smtClean="0">
                <a:latin typeface="Verdana" pitchFamily="34" charset="0"/>
              </a:rPr>
              <a:t>standard product term or </a:t>
            </a:r>
            <a:r>
              <a:rPr kumimoji="0" lang="en-US" altLang="ko-KR" sz="1600" i="1" u="sng" dirty="0" err="1" smtClean="0">
                <a:solidFill>
                  <a:schemeClr val="accent2"/>
                </a:solidFill>
                <a:latin typeface="Verdana" pitchFamily="34" charset="0"/>
              </a:rPr>
              <a:t>minterm</a:t>
            </a:r>
            <a:endParaRPr kumimoji="0" lang="en-US" altLang="ko-KR" sz="1600" dirty="0" smtClean="0">
              <a:latin typeface="Verdana" pitchFamily="34" charset="0"/>
            </a:endParaRP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smtClean="0">
                <a:latin typeface="Verdana" pitchFamily="34" charset="0"/>
              </a:rPr>
              <a:t>a product term that includes all the variables, either complemented or not</a:t>
            </a:r>
          </a:p>
          <a:p>
            <a:pPr lvl="2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dirty="0" smtClean="0">
                <a:latin typeface="Verdana" pitchFamily="34" charset="0"/>
              </a:rPr>
              <a:t>for 4 variables, w, x, y, and z </a:t>
            </a:r>
          </a:p>
          <a:p>
            <a:pPr lvl="3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dirty="0" err="1" smtClean="0">
                <a:latin typeface="Verdana" pitchFamily="34" charset="0"/>
              </a:rPr>
              <a:t>w'xyz</a:t>
            </a:r>
            <a:r>
              <a:rPr kumimoji="0" lang="en-US" altLang="ko-KR" dirty="0" smtClean="0">
                <a:latin typeface="Verdana" pitchFamily="34" charset="0"/>
              </a:rPr>
              <a:t> , </a:t>
            </a:r>
            <a:r>
              <a:rPr kumimoji="0" lang="en-US" altLang="ko-KR" dirty="0" err="1" smtClean="0">
                <a:latin typeface="Verdana" pitchFamily="34" charset="0"/>
              </a:rPr>
              <a:t>wxyz</a:t>
            </a:r>
            <a:r>
              <a:rPr kumimoji="0" lang="en-US" altLang="ko-KR" dirty="0" smtClean="0">
                <a:latin typeface="Verdana" pitchFamily="34" charset="0"/>
              </a:rPr>
              <a:t>:  </a:t>
            </a:r>
            <a:r>
              <a:rPr kumimoji="0" lang="en-US" altLang="ko-KR" dirty="0" err="1" smtClean="0">
                <a:latin typeface="Verdana" pitchFamily="34" charset="0"/>
              </a:rPr>
              <a:t>minterm</a:t>
            </a:r>
            <a:endParaRPr kumimoji="0" lang="en-US" altLang="ko-KR" dirty="0" smtClean="0">
              <a:latin typeface="Verdana" pitchFamily="34" charset="0"/>
            </a:endParaRPr>
          </a:p>
          <a:p>
            <a:pPr lvl="3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dirty="0" err="1" smtClean="0">
                <a:latin typeface="Verdana" pitchFamily="34" charset="0"/>
              </a:rPr>
              <a:t>wy'z</a:t>
            </a:r>
            <a:r>
              <a:rPr kumimoji="0" lang="en-US" altLang="ko-KR" dirty="0" smtClean="0">
                <a:latin typeface="Verdana" pitchFamily="34" charset="0"/>
              </a:rPr>
              <a:t> : not </a:t>
            </a:r>
            <a:r>
              <a:rPr kumimoji="0" lang="en-US" altLang="ko-KR" dirty="0" err="1" smtClean="0">
                <a:latin typeface="Verdana" pitchFamily="34" charset="0"/>
              </a:rPr>
              <a:t>minterm</a:t>
            </a:r>
            <a:r>
              <a:rPr kumimoji="0" lang="en-US" altLang="ko-KR" dirty="0" smtClean="0">
                <a:latin typeface="Verdana" pitchFamily="34" charset="0"/>
              </a:rPr>
              <a:t>, but product term</a:t>
            </a:r>
            <a:endParaRPr kumimoji="0" lang="en-US" altLang="ko-KR" sz="1000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Ch2_</a:t>
            </a:r>
            <a:fld id="{843D61EC-3358-43D1-918A-21D3A2E74321}" type="slidenum">
              <a:rPr lang="en-US" altLang="ko-KR"/>
              <a:pPr/>
              <a:t>2</a:t>
            </a:fld>
            <a:endParaRPr lang="en-US" altLang="ko-KR" sz="1200">
              <a:latin typeface="굴림" pitchFamily="50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796925"/>
            <a:ext cx="7251700" cy="5181600"/>
          </a:xfrm>
        </p:spPr>
        <p:txBody>
          <a:bodyPr/>
          <a:lstStyle/>
          <a:p>
            <a:pPr lvl="1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600" i="1" smtClean="0">
                <a:latin typeface="Verdana" pitchFamily="34" charset="0"/>
              </a:rPr>
              <a:t>sum of products(</a:t>
            </a:r>
            <a:r>
              <a:rPr kumimoji="0" lang="en-US" altLang="ko-KR" sz="1600" i="1" smtClean="0">
                <a:solidFill>
                  <a:schemeClr val="accent2"/>
                </a:solidFill>
                <a:latin typeface="Verdana" pitchFamily="34" charset="0"/>
              </a:rPr>
              <a:t>SOP</a:t>
            </a:r>
            <a:r>
              <a:rPr kumimoji="0" lang="en-US" altLang="ko-KR" sz="1600" i="1" smtClean="0">
                <a:latin typeface="Verdana" pitchFamily="34" charset="0"/>
              </a:rPr>
              <a:t>)</a:t>
            </a:r>
            <a:endParaRPr kumimoji="0" lang="en-US" altLang="ko-KR" sz="1600" smtClean="0">
              <a:latin typeface="Verdana" pitchFamily="34" charset="0"/>
            </a:endParaRPr>
          </a:p>
          <a:p>
            <a:pPr lvl="2" algn="just"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one or more product terms connected by OR</a:t>
            </a:r>
          </a:p>
          <a:p>
            <a:pPr lvl="2" algn="just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ex)</a:t>
            </a:r>
            <a:r>
              <a:rPr kumimoji="0" lang="en-US" altLang="ko-KR" sz="1400" smtClean="0">
                <a:latin typeface="Verdana" pitchFamily="34" charset="0"/>
              </a:rPr>
              <a:t> </a:t>
            </a:r>
          </a:p>
          <a:p>
            <a:pPr lvl="3" algn="just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w'xyz' + wx'y'z' + wx'yz + wxyz       	(4 product terms)</a:t>
            </a:r>
          </a:p>
          <a:p>
            <a:pPr lvl="3" algn="just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x + w'y + wxy'z                        	(3 product terms)</a:t>
            </a:r>
          </a:p>
          <a:p>
            <a:pPr lvl="3" algn="just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 x' + y + z                             	(3 product terms)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i="1" smtClean="0">
                <a:latin typeface="Verdana" pitchFamily="34" charset="0"/>
              </a:rPr>
              <a:t>canonical sum or </a:t>
            </a:r>
            <a:r>
              <a:rPr lang="en-US" altLang="ko-KR" sz="1600" i="1" smtClean="0">
                <a:solidFill>
                  <a:schemeClr val="accent2"/>
                </a:solidFill>
                <a:latin typeface="Verdana" pitchFamily="34" charset="0"/>
              </a:rPr>
              <a:t>canonical SOP</a:t>
            </a:r>
            <a:endParaRPr lang="en-US" altLang="ko-KR" sz="1600" smtClean="0">
              <a:solidFill>
                <a:schemeClr val="accent2"/>
              </a:solidFill>
              <a:latin typeface="Verdana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400" smtClean="0">
                <a:latin typeface="Verdana" pitchFamily="34" charset="0"/>
              </a:rPr>
              <a:t>sum of minterms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400" smtClean="0">
              <a:latin typeface="Verdana" pitchFamily="34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ex)</a:t>
            </a:r>
            <a:r>
              <a:rPr kumimoji="0" lang="en-US" altLang="ko-KR" sz="1400" smtClean="0">
                <a:latin typeface="Verdana" pitchFamily="34" charset="0"/>
              </a:rPr>
              <a:t> </a:t>
            </a:r>
            <a:r>
              <a:rPr kumimoji="0" lang="en-US" altLang="ko-KR" sz="1200" smtClean="0">
                <a:latin typeface="Verdana" pitchFamily="34" charset="0"/>
              </a:rPr>
              <a:t>for a 4 variables, w, x, y, and z </a:t>
            </a:r>
          </a:p>
          <a:p>
            <a:pPr lvl="3" eaLnBrk="1" hangingPunct="1">
              <a:lnSpc>
                <a:spcPct val="110000"/>
              </a:lnSpc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w'xyz' + wx'y'z' + wx'yz + wxyz        	- canonical SOP</a:t>
            </a:r>
          </a:p>
          <a:p>
            <a:pPr lvl="3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x + w'y + wxy'z</a:t>
            </a:r>
          </a:p>
          <a:p>
            <a:pPr lvl="3" latinLnBrk="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200" smtClean="0">
                <a:latin typeface="Verdana" pitchFamily="34" charset="0"/>
              </a:rPr>
              <a:t>x' + y + z</a:t>
            </a:r>
          </a:p>
          <a:p>
            <a:pPr lvl="1" eaLnBrk="1" hangingPunct="1">
              <a:lnSpc>
                <a:spcPct val="150000"/>
              </a:lnSpc>
            </a:pPr>
            <a:r>
              <a:rPr kumimoji="0" lang="en-US" altLang="ko-KR" sz="1600" i="1" smtClean="0">
                <a:latin typeface="Verdana" pitchFamily="34" charset="0"/>
              </a:rPr>
              <a:t>minimum sum of products</a:t>
            </a:r>
            <a:endParaRPr kumimoji="0" lang="en-US" altLang="ko-KR" sz="1600" smtClean="0">
              <a:latin typeface="Verdana" pitchFamily="34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kumimoji="0" lang="en-US" altLang="ko-KR" sz="1400" smtClean="0">
                <a:latin typeface="Verdana" pitchFamily="34" charset="0"/>
              </a:rPr>
              <a:t>one of those SOP expressions for a function that has </a:t>
            </a:r>
            <a:r>
              <a:rPr kumimoji="0" lang="en-US" altLang="ko-KR" sz="1400" smtClean="0">
                <a:solidFill>
                  <a:srgbClr val="FF3300"/>
                </a:solidFill>
                <a:latin typeface="Verdana" pitchFamily="34" charset="0"/>
              </a:rPr>
              <a:t>the min # of product terms</a:t>
            </a:r>
          </a:p>
          <a:p>
            <a:pPr lvl="2" eaLnBrk="1" hangingPunct="1">
              <a:lnSpc>
                <a:spcPct val="150000"/>
              </a:lnSpc>
            </a:pPr>
            <a:r>
              <a:rPr kumimoji="0" lang="en-US" altLang="ko-KR" sz="1400" smtClean="0">
                <a:latin typeface="Verdana" pitchFamily="34" charset="0"/>
              </a:rPr>
              <a:t>If more than one, minimum is </a:t>
            </a:r>
            <a:r>
              <a:rPr kumimoji="0" lang="en-US" altLang="ko-KR" sz="1400" smtClean="0">
                <a:solidFill>
                  <a:srgbClr val="FF3300"/>
                </a:solidFill>
                <a:latin typeface="Verdana" pitchFamily="34" charset="0"/>
              </a:rPr>
              <a:t>the one with min # of literals</a:t>
            </a:r>
            <a:r>
              <a:rPr kumimoji="0" lang="en-US" altLang="ko-KR" sz="1400" smtClean="0">
                <a:latin typeface="Verdana" pitchFamily="34" charset="0"/>
              </a:rPr>
              <a:t> (can have more than one)</a:t>
            </a:r>
            <a:endParaRPr kumimoji="0" lang="en-US" altLang="ko-KR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ko-KR"/>
              <a:t>Ch2_</a:t>
            </a:r>
            <a:fld id="{47003649-0F5E-4FAD-9347-77AA6C9310BC}" type="slidenum">
              <a:rPr lang="en-US" altLang="ko-KR"/>
              <a:pPr/>
              <a:t>3</a:t>
            </a:fld>
            <a:endParaRPr lang="en-US" altLang="ko-KR" sz="1200">
              <a:latin typeface="굴림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873125"/>
            <a:ext cx="7772400" cy="5181600"/>
          </a:xfrm>
        </p:spPr>
        <p:txBody>
          <a:bodyPr/>
          <a:lstStyle/>
          <a:p>
            <a:pPr lvl="1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600" i="1" smtClean="0">
                <a:solidFill>
                  <a:schemeClr val="accent2"/>
                </a:solidFill>
                <a:latin typeface="Verdana" pitchFamily="34" charset="0"/>
              </a:rPr>
              <a:t>sum term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one or more literals connected by OR</a:t>
            </a:r>
          </a:p>
          <a:p>
            <a:pPr lvl="2" algn="just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a+b'+c , b'</a:t>
            </a:r>
            <a:r>
              <a:rPr kumimoji="0" lang="en-US" altLang="ko-KR" sz="1200" smtClean="0">
                <a:latin typeface="Verdana" pitchFamily="34" charset="0"/>
              </a:rPr>
              <a:t> 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endParaRPr kumimoji="0" lang="en-US" altLang="ko-KR" sz="1400" smtClean="0">
              <a:latin typeface="Verdana" pitchFamily="34" charset="0"/>
            </a:endParaRPr>
          </a:p>
          <a:p>
            <a:pPr lvl="1" algn="just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600" i="1" smtClean="0">
                <a:latin typeface="Verdana" pitchFamily="34" charset="0"/>
              </a:rPr>
              <a:t>standard sum term or </a:t>
            </a:r>
            <a:r>
              <a:rPr kumimoji="0" lang="en-US" altLang="ko-KR" sz="1600" i="1" u="sng" smtClean="0">
                <a:solidFill>
                  <a:schemeClr val="accent2"/>
                </a:solidFill>
                <a:latin typeface="Verdana" pitchFamily="34" charset="0"/>
              </a:rPr>
              <a:t>maxterm</a:t>
            </a:r>
            <a:endParaRPr kumimoji="0" lang="en-US" altLang="ko-KR" sz="1600" smtClean="0">
              <a:latin typeface="Verdana" pitchFamily="34" charset="0"/>
            </a:endParaRP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a sum term that includes all the variables, either complemented or not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for a 4 variables, w, x, y, and z 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400" smtClean="0">
                <a:latin typeface="Verdana" pitchFamily="34" charset="0"/>
              </a:rPr>
              <a:t>	    w'+x+y+z’,  w+x+y+z  : maxterms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0" lang="en-US" altLang="ko-KR" sz="1400" smtClean="0">
                <a:latin typeface="Verdana" pitchFamily="34" charset="0"/>
              </a:rPr>
              <a:t>	    x+y'+z : not maxterm but sum term</a:t>
            </a:r>
          </a:p>
          <a:p>
            <a:pPr lvl="1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600" i="1" smtClean="0">
                <a:latin typeface="Verdana" pitchFamily="34" charset="0"/>
              </a:rPr>
              <a:t>product of sum (</a:t>
            </a:r>
            <a:r>
              <a:rPr kumimoji="0" lang="en-US" altLang="ko-KR" sz="1600" i="1" smtClean="0">
                <a:solidFill>
                  <a:schemeClr val="accent2"/>
                </a:solidFill>
                <a:latin typeface="Verdana" pitchFamily="34" charset="0"/>
              </a:rPr>
              <a:t>POS</a:t>
            </a:r>
            <a:r>
              <a:rPr kumimoji="0" lang="en-US" altLang="ko-KR" sz="1600" i="1" smtClean="0">
                <a:latin typeface="Verdana" pitchFamily="34" charset="0"/>
              </a:rPr>
              <a:t>)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one or more sum terms connected by AND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ex)</a:t>
            </a:r>
          </a:p>
          <a:p>
            <a:pPr lvl="3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200" smtClean="0">
                <a:latin typeface="Verdana" pitchFamily="34" charset="0"/>
              </a:rPr>
              <a:t>(w+x)(w+y)			2 sum terms</a:t>
            </a:r>
          </a:p>
          <a:p>
            <a:pPr lvl="3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200" smtClean="0">
                <a:latin typeface="Verdana" pitchFamily="34" charset="0"/>
              </a:rPr>
              <a:t>w(z+y)			2 sum terms</a:t>
            </a:r>
          </a:p>
          <a:p>
            <a:pPr lvl="3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200" smtClean="0">
                <a:latin typeface="Verdana" pitchFamily="34" charset="0"/>
              </a:rPr>
              <a:t>w				1 sum 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Verdana" pitchFamily="34" charset="0"/>
              </a:rPr>
              <a:t>canonical product or </a:t>
            </a:r>
            <a:r>
              <a:rPr lang="en-US" altLang="ko-KR" sz="1600" smtClean="0">
                <a:solidFill>
                  <a:schemeClr val="accent2"/>
                </a:solidFill>
                <a:latin typeface="Verdana" pitchFamily="34" charset="0"/>
              </a:rPr>
              <a:t>canonical POS</a:t>
            </a:r>
          </a:p>
          <a:p>
            <a:pPr lvl="2" latinLnBrk="0">
              <a:lnSpc>
                <a:spcPct val="80000"/>
              </a:lnSpc>
              <a:spcBef>
                <a:spcPct val="50000"/>
              </a:spcBef>
            </a:pPr>
            <a:r>
              <a:rPr kumimoji="0" lang="en-US" altLang="ko-KR" sz="1400" smtClean="0">
                <a:latin typeface="Verdana" pitchFamily="34" charset="0"/>
              </a:rPr>
              <a:t>product of maxterms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157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Definitions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스위칭 대수및 논리회로</dc:title>
  <dc:creator>Deneb</dc:creator>
  <cp:lastModifiedBy>Jeong</cp:lastModifiedBy>
  <cp:revision>196</cp:revision>
  <cp:lastPrinted>2002-10-05T11:39:52Z</cp:lastPrinted>
  <dcterms:created xsi:type="dcterms:W3CDTF">2002-02-18T05:40:35Z</dcterms:created>
  <dcterms:modified xsi:type="dcterms:W3CDTF">2016-03-24T00:47:44Z</dcterms:modified>
</cp:coreProperties>
</file>