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335" r:id="rId2"/>
    <p:sldId id="331" r:id="rId3"/>
    <p:sldId id="336" r:id="rId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B2D59FF-617B-460A-98B4-1980A4C00522}">
          <p14:sldIdLst/>
        </p14:section>
        <p14:section name="1. 프로젝트 개요" id="{61D4F55B-DC9A-4EF4-B302-B5241F010643}">
          <p14:sldIdLst/>
        </p14:section>
        <p14:section name="2. 팀원 소개" id="{52827712-0F34-469F-957A-8AB3409906F6}">
          <p14:sldIdLst/>
        </p14:section>
        <p14:section name="3. 개발환경/과정" id="{EEDA5EEC-2441-4C2B-8777-F3A6031100DC}">
          <p14:sldIdLst/>
        </p14:section>
        <p14:section name="4. 기능 구현" id="{95CDEE3A-317E-484A-848C-FBD09BEFBFAE}">
          <p14:sldIdLst>
            <p14:sldId id="335"/>
            <p14:sldId id="331"/>
            <p14:sldId id="336"/>
          </p14:sldIdLst>
        </p14:section>
        <p14:section name="5. 마치며" id="{1832EAF8-8729-4475-BACD-8405DE654D9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3039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9"/>
    <a:srgbClr val="00B9ED"/>
    <a:srgbClr val="005596"/>
    <a:srgbClr val="7F7F7F"/>
    <a:srgbClr val="009FD7"/>
    <a:srgbClr val="FF9933"/>
    <a:srgbClr val="00A9DF"/>
    <a:srgbClr val="00AEE3"/>
    <a:srgbClr val="008CC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1" autoAdjust="0"/>
    <p:restoredTop sz="96192" autoAdjust="0"/>
  </p:normalViewPr>
  <p:slideViewPr>
    <p:cSldViewPr snapToGrid="0" showGuides="1">
      <p:cViewPr>
        <p:scale>
          <a:sx n="83" d="100"/>
          <a:sy n="83" d="100"/>
        </p:scale>
        <p:origin x="-1210" y="-72"/>
      </p:cViewPr>
      <p:guideLst>
        <p:guide orient="horz" pos="3039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159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C6A7B-BFF9-4697-916F-85116C26F34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B5C76-3749-4706-92F7-ACA759C0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3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81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38" userDrawn="1">
          <p15:clr>
            <a:srgbClr val="FBAE40"/>
          </p15:clr>
        </p15:guide>
        <p15:guide id="2" pos="6497" userDrawn="1">
          <p15:clr>
            <a:srgbClr val="FBAE40"/>
          </p15:clr>
        </p15:guide>
        <p15:guide id="3" orient="horz" pos="680" userDrawn="1">
          <p15:clr>
            <a:srgbClr val="FBAE40"/>
          </p15:clr>
        </p15:guide>
        <p15:guide id="4" orient="horz" pos="4309" userDrawn="1">
          <p15:clr>
            <a:srgbClr val="FBAE40"/>
          </p15:clr>
        </p15:guide>
        <p15:guide id="5" pos="328" userDrawn="1">
          <p15:clr>
            <a:srgbClr val="FBAE40"/>
          </p15:clr>
        </p15:guide>
        <p15:guide id="6" pos="6407" userDrawn="1">
          <p15:clr>
            <a:srgbClr val="FBAE40"/>
          </p15:clr>
        </p15:guide>
        <p15:guide id="7" pos="3367" userDrawn="1">
          <p15:clr>
            <a:srgbClr val="FBAE40"/>
          </p15:clr>
        </p15:guide>
        <p15:guide id="8" orient="horz" pos="44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C1C15DE-F569-44F0-AEDA-75AA16E07339}"/>
              </a:ext>
            </a:extLst>
          </p:cNvPr>
          <p:cNvGrpSpPr/>
          <p:nvPr userDrawn="1"/>
        </p:nvGrpSpPr>
        <p:grpSpPr>
          <a:xfrm>
            <a:off x="0" y="0"/>
            <a:ext cx="10692144" cy="97580"/>
            <a:chOff x="0" y="55308"/>
            <a:chExt cx="10692144" cy="97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9ABB824-DC0A-4BAF-8171-E09CE453A048}"/>
                </a:ext>
              </a:extLst>
            </p:cNvPr>
            <p:cNvSpPr/>
            <p:nvPr/>
          </p:nvSpPr>
          <p:spPr>
            <a:xfrm>
              <a:off x="0" y="58056"/>
              <a:ext cx="10692144" cy="94832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96F8C5C-56D7-4732-95E8-83B825B0986E}"/>
                </a:ext>
              </a:extLst>
            </p:cNvPr>
            <p:cNvSpPr/>
            <p:nvPr/>
          </p:nvSpPr>
          <p:spPr>
            <a:xfrm>
              <a:off x="525058" y="58056"/>
              <a:ext cx="2856317" cy="94832"/>
            </a:xfrm>
            <a:prstGeom prst="rect">
              <a:avLst/>
            </a:prstGeom>
            <a:solidFill>
              <a:srgbClr val="00B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A5ECDC16-62FE-45A9-AAF6-67C08E1D603D}"/>
                </a:ext>
              </a:extLst>
            </p:cNvPr>
            <p:cNvSpPr/>
            <p:nvPr/>
          </p:nvSpPr>
          <p:spPr>
            <a:xfrm>
              <a:off x="378629" y="55308"/>
              <a:ext cx="492184" cy="97580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472F49F-A78A-4FA4-A5CF-9538B348835A}"/>
              </a:ext>
            </a:extLst>
          </p:cNvPr>
          <p:cNvSpPr/>
          <p:nvPr userDrawn="1"/>
        </p:nvSpPr>
        <p:spPr>
          <a:xfrm>
            <a:off x="-331" y="7299299"/>
            <a:ext cx="7502674" cy="9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xmlns="" id="{418AD472-59A9-4987-93BE-E58AE740C5DC}"/>
              </a:ext>
            </a:extLst>
          </p:cNvPr>
          <p:cNvSpPr txBox="1">
            <a:spLocks/>
          </p:cNvSpPr>
          <p:nvPr userDrawn="1"/>
        </p:nvSpPr>
        <p:spPr>
          <a:xfrm>
            <a:off x="7324999" y="7261999"/>
            <a:ext cx="264897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kern="1200" dirty="0">
                <a:gradFill>
                  <a:gsLst>
                    <a:gs pos="0">
                      <a:srgbClr val="414042"/>
                    </a:gs>
                    <a:gs pos="100000">
                      <a:srgbClr val="393939"/>
                    </a:gs>
                  </a:gsLst>
                  <a:lin ang="5400000" scaled="0"/>
                </a:gradFill>
                <a:latin typeface="Rix모던고딕 EB" pitchFamily="18" charset="-127"/>
                <a:ea typeface="Rix모던고딕 EB" pitchFamily="18" charset="-127"/>
                <a:cs typeface="+mj-cs"/>
              </a:defRPr>
            </a:lvl1pPr>
          </a:lstStyle>
          <a:p>
            <a:pPr algn="r"/>
            <a:r>
              <a:rPr lang="ko-KR" altLang="en-US" sz="1000" spc="0" dirty="0" err="1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홈펫케어</a:t>
            </a:r>
            <a:r>
              <a:rPr lang="en-US" altLang="ko-KR" sz="1000" spc="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(Home Pet</a:t>
            </a:r>
            <a:r>
              <a:rPr lang="en-US" altLang="ko-KR" sz="1000" spc="0" baseline="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Care) </a:t>
            </a:r>
            <a:r>
              <a:rPr lang="ko-KR" altLang="en-US" sz="1000" spc="0" baseline="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프로젝트</a:t>
            </a:r>
            <a:endParaRPr lang="ko-KR" altLang="en-US" sz="1000" spc="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1A4BF75-E763-4EFD-B2F8-9A264D5F39A3}"/>
              </a:ext>
            </a:extLst>
          </p:cNvPr>
          <p:cNvSpPr/>
          <p:nvPr userDrawn="1"/>
        </p:nvSpPr>
        <p:spPr>
          <a:xfrm>
            <a:off x="10371107" y="7299299"/>
            <a:ext cx="320706" cy="9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xmlns="" id="{F7D4915D-BCD2-4B71-9FF2-6EB8613BC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1713" y="7261998"/>
            <a:ext cx="512762" cy="153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1" hangingPunct="1">
              <a:spcBef>
                <a:spcPct val="0"/>
              </a:spcBef>
              <a:buNone/>
              <a:defRPr lang="ko-KR" altLang="en-US" sz="1000" kern="1200" spc="-6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j-cs"/>
              </a:defRPr>
            </a:lvl1pPr>
          </a:lstStyle>
          <a:p>
            <a:fld id="{BFEC7941-9C8B-490F-A5B6-E0FD109C18B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8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38">
          <p15:clr>
            <a:srgbClr val="FBAE40"/>
          </p15:clr>
        </p15:guide>
        <p15:guide id="2" pos="6497">
          <p15:clr>
            <a:srgbClr val="FBAE40"/>
          </p15:clr>
        </p15:guide>
        <p15:guide id="3" orient="horz" pos="680">
          <p15:clr>
            <a:srgbClr val="FBAE40"/>
          </p15:clr>
        </p15:guide>
        <p15:guide id="4" orient="horz" pos="4309">
          <p15:clr>
            <a:srgbClr val="FBAE40"/>
          </p15:clr>
        </p15:guide>
        <p15:guide id="5" pos="328">
          <p15:clr>
            <a:srgbClr val="FBAE40"/>
          </p15:clr>
        </p15:guide>
        <p15:guide id="6" pos="6407">
          <p15:clr>
            <a:srgbClr val="FBAE40"/>
          </p15:clr>
        </p15:guide>
        <p15:guide id="7" pos="3367">
          <p15:clr>
            <a:srgbClr val="FBAE40"/>
          </p15:clr>
        </p15:guide>
        <p15:guide id="8" orient="horz" pos="44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3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10691813" cy="7559675"/>
            <a:chOff x="0" y="0"/>
            <a:chExt cx="10691813" cy="755967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0691813" cy="755967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16" name="직사각형 15"/>
            <p:cNvSpPr/>
            <p:nvPr/>
          </p:nvSpPr>
          <p:spPr>
            <a:xfrm>
              <a:off x="0" y="0"/>
              <a:ext cx="10691813" cy="7559675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70F2B4-516D-4A29-902A-3145728FBAB7}"/>
              </a:ext>
            </a:extLst>
          </p:cNvPr>
          <p:cNvSpPr txBox="1"/>
          <p:nvPr/>
        </p:nvSpPr>
        <p:spPr>
          <a:xfrm>
            <a:off x="6839985" y="3270387"/>
            <a:ext cx="27596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600"/>
              </a:spcAft>
              <a:buClr>
                <a:prstClr val="white">
                  <a:lumMod val="50000"/>
                </a:prstClr>
              </a:buClr>
              <a:defRPr/>
            </a:pPr>
            <a:r>
              <a:rPr lang="ko-KR" altLang="en-US" sz="3600" spc="-5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sz="3600" spc="-5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600" spc="-5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</a:t>
            </a:r>
            <a:endParaRPr lang="ko-KR" altLang="en-US" sz="3600" spc="-5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442FC3-87A5-4E61-A613-2F36D6D08B99}"/>
              </a:ext>
            </a:extLst>
          </p:cNvPr>
          <p:cNvSpPr txBox="1"/>
          <p:nvPr/>
        </p:nvSpPr>
        <p:spPr>
          <a:xfrm>
            <a:off x="7967656" y="2146514"/>
            <a:ext cx="7040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600"/>
              </a:spcAft>
              <a:buClr>
                <a:prstClr val="white">
                  <a:lumMod val="50000"/>
                </a:prstClr>
              </a:buClr>
              <a:defRPr/>
            </a:pPr>
            <a:r>
              <a:rPr lang="en-US" altLang="ko-KR" sz="120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1F4E7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Chapter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A0F544-5BBE-4449-A79C-BC7A3EDA07C3}"/>
              </a:ext>
            </a:extLst>
          </p:cNvPr>
          <p:cNvSpPr txBox="1"/>
          <p:nvPr/>
        </p:nvSpPr>
        <p:spPr>
          <a:xfrm>
            <a:off x="8682000" y="1889153"/>
            <a:ext cx="110767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600"/>
              </a:spcAft>
              <a:buClr>
                <a:prstClr val="white">
                  <a:lumMod val="50000"/>
                </a:prstClr>
              </a:buClr>
              <a:defRPr/>
            </a:pPr>
            <a:r>
              <a:rPr lang="en-US" altLang="ko-KR" sz="960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1F4E79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Ⅳ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BE1A050-D09B-4C98-97A5-0E85B9D1987B}"/>
              </a:ext>
            </a:extLst>
          </p:cNvPr>
          <p:cNvSpPr/>
          <p:nvPr/>
        </p:nvSpPr>
        <p:spPr>
          <a:xfrm>
            <a:off x="6524140" y="1093315"/>
            <a:ext cx="3391318" cy="1101246"/>
          </a:xfrm>
          <a:custGeom>
            <a:avLst/>
            <a:gdLst>
              <a:gd name="connsiteX0" fmla="*/ 0 w 3391318"/>
              <a:gd name="connsiteY0" fmla="*/ 0 h 1946244"/>
              <a:gd name="connsiteX1" fmla="*/ 3391318 w 3391318"/>
              <a:gd name="connsiteY1" fmla="*/ 0 h 1946244"/>
              <a:gd name="connsiteX2" fmla="*/ 3391318 w 3391318"/>
              <a:gd name="connsiteY2" fmla="*/ 1946244 h 1946244"/>
              <a:gd name="connsiteX3" fmla="*/ 0 w 3391318"/>
              <a:gd name="connsiteY3" fmla="*/ 1946244 h 1946244"/>
              <a:gd name="connsiteX4" fmla="*/ 0 w 3391318"/>
              <a:gd name="connsiteY4" fmla="*/ 0 h 1946244"/>
              <a:gd name="connsiteX0" fmla="*/ 0 w 3391318"/>
              <a:gd name="connsiteY0" fmla="*/ 1946244 h 2037684"/>
              <a:gd name="connsiteX1" fmla="*/ 0 w 3391318"/>
              <a:gd name="connsiteY1" fmla="*/ 0 h 2037684"/>
              <a:gd name="connsiteX2" fmla="*/ 3391318 w 3391318"/>
              <a:gd name="connsiteY2" fmla="*/ 0 h 2037684"/>
              <a:gd name="connsiteX3" fmla="*/ 3391318 w 3391318"/>
              <a:gd name="connsiteY3" fmla="*/ 1946244 h 2037684"/>
              <a:gd name="connsiteX4" fmla="*/ 91440 w 3391318"/>
              <a:gd name="connsiteY4" fmla="*/ 2037684 h 2037684"/>
              <a:gd name="connsiteX0" fmla="*/ 0 w 3391318"/>
              <a:gd name="connsiteY0" fmla="*/ 1946244 h 1946244"/>
              <a:gd name="connsiteX1" fmla="*/ 0 w 3391318"/>
              <a:gd name="connsiteY1" fmla="*/ 0 h 1946244"/>
              <a:gd name="connsiteX2" fmla="*/ 3391318 w 3391318"/>
              <a:gd name="connsiteY2" fmla="*/ 0 h 1946244"/>
              <a:gd name="connsiteX3" fmla="*/ 3391318 w 3391318"/>
              <a:gd name="connsiteY3" fmla="*/ 1946244 h 194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1318" h="1946244">
                <a:moveTo>
                  <a:pt x="0" y="1946244"/>
                </a:moveTo>
                <a:lnTo>
                  <a:pt x="0" y="0"/>
                </a:lnTo>
                <a:lnTo>
                  <a:pt x="3391318" y="0"/>
                </a:lnTo>
                <a:lnTo>
                  <a:pt x="3391318" y="1946244"/>
                </a:lnTo>
              </a:path>
            </a:pathLst>
          </a:custGeom>
          <a:noFill/>
          <a:ln w="19050">
            <a:solidFill>
              <a:srgbClr val="00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19">
            <a:extLst>
              <a:ext uri="{FF2B5EF4-FFF2-40B4-BE49-F238E27FC236}">
                <a16:creationId xmlns:a16="http://schemas.microsoft.com/office/drawing/2014/main" xmlns="" id="{EBE55E91-7B93-4C7A-81D9-CD7FB195A6D8}"/>
              </a:ext>
            </a:extLst>
          </p:cNvPr>
          <p:cNvSpPr/>
          <p:nvPr/>
        </p:nvSpPr>
        <p:spPr>
          <a:xfrm flipV="1">
            <a:off x="6524140" y="3836830"/>
            <a:ext cx="3391318" cy="3003708"/>
          </a:xfrm>
          <a:custGeom>
            <a:avLst/>
            <a:gdLst>
              <a:gd name="connsiteX0" fmla="*/ 0 w 3391318"/>
              <a:gd name="connsiteY0" fmla="*/ 0 h 1946244"/>
              <a:gd name="connsiteX1" fmla="*/ 3391318 w 3391318"/>
              <a:gd name="connsiteY1" fmla="*/ 0 h 1946244"/>
              <a:gd name="connsiteX2" fmla="*/ 3391318 w 3391318"/>
              <a:gd name="connsiteY2" fmla="*/ 1946244 h 1946244"/>
              <a:gd name="connsiteX3" fmla="*/ 0 w 3391318"/>
              <a:gd name="connsiteY3" fmla="*/ 1946244 h 1946244"/>
              <a:gd name="connsiteX4" fmla="*/ 0 w 3391318"/>
              <a:gd name="connsiteY4" fmla="*/ 0 h 1946244"/>
              <a:gd name="connsiteX0" fmla="*/ 0 w 3391318"/>
              <a:gd name="connsiteY0" fmla="*/ 1946244 h 2037684"/>
              <a:gd name="connsiteX1" fmla="*/ 0 w 3391318"/>
              <a:gd name="connsiteY1" fmla="*/ 0 h 2037684"/>
              <a:gd name="connsiteX2" fmla="*/ 3391318 w 3391318"/>
              <a:gd name="connsiteY2" fmla="*/ 0 h 2037684"/>
              <a:gd name="connsiteX3" fmla="*/ 3391318 w 3391318"/>
              <a:gd name="connsiteY3" fmla="*/ 1946244 h 2037684"/>
              <a:gd name="connsiteX4" fmla="*/ 91440 w 3391318"/>
              <a:gd name="connsiteY4" fmla="*/ 2037684 h 2037684"/>
              <a:gd name="connsiteX0" fmla="*/ 0 w 3391318"/>
              <a:gd name="connsiteY0" fmla="*/ 1946244 h 1946244"/>
              <a:gd name="connsiteX1" fmla="*/ 0 w 3391318"/>
              <a:gd name="connsiteY1" fmla="*/ 0 h 1946244"/>
              <a:gd name="connsiteX2" fmla="*/ 3391318 w 3391318"/>
              <a:gd name="connsiteY2" fmla="*/ 0 h 1946244"/>
              <a:gd name="connsiteX3" fmla="*/ 3391318 w 3391318"/>
              <a:gd name="connsiteY3" fmla="*/ 1946244 h 194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1318" h="1946244">
                <a:moveTo>
                  <a:pt x="0" y="1946244"/>
                </a:moveTo>
                <a:lnTo>
                  <a:pt x="0" y="0"/>
                </a:lnTo>
                <a:lnTo>
                  <a:pt x="3391318" y="0"/>
                </a:lnTo>
                <a:lnTo>
                  <a:pt x="3391318" y="1946244"/>
                </a:lnTo>
              </a:path>
            </a:pathLst>
          </a:cu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xmlns="" id="{AF396BAC-B375-4E56-A787-A5B4A6B4A66D}"/>
              </a:ext>
            </a:extLst>
          </p:cNvPr>
          <p:cNvSpPr txBox="1">
            <a:spLocks/>
          </p:cNvSpPr>
          <p:nvPr/>
        </p:nvSpPr>
        <p:spPr>
          <a:xfrm>
            <a:off x="6867779" y="6170039"/>
            <a:ext cx="2951163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kern="1200" dirty="0">
                <a:gradFill>
                  <a:gsLst>
                    <a:gs pos="0">
                      <a:srgbClr val="414042"/>
                    </a:gs>
                    <a:gs pos="100000">
                      <a:srgbClr val="393939"/>
                    </a:gs>
                  </a:gsLst>
                  <a:lin ang="5400000" scaled="0"/>
                </a:gradFill>
                <a:latin typeface="Rix모던고딕 EB" pitchFamily="18" charset="-127"/>
                <a:ea typeface="Rix모던고딕 EB" pitchFamily="18" charset="-127"/>
                <a:cs typeface="+mj-cs"/>
              </a:defRPr>
            </a:lvl1pPr>
          </a:lstStyle>
          <a:p>
            <a:pPr algn="r"/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홈펫케어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(Home Pet Care)</a:t>
            </a:r>
          </a:p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42670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xmlns="" id="{B348D64C-A5AB-43ED-955B-642B70F20F7A}"/>
              </a:ext>
            </a:extLst>
          </p:cNvPr>
          <p:cNvGrpSpPr/>
          <p:nvPr/>
        </p:nvGrpSpPr>
        <p:grpSpPr>
          <a:xfrm>
            <a:off x="0" y="4084298"/>
            <a:ext cx="10692000" cy="3495675"/>
            <a:chOff x="-14806712" y="4064000"/>
            <a:chExt cx="10692000" cy="3495675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xmlns="" id="{6DC5BF7F-A0F0-4965-BDF4-F79A9A55B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4806711" y="4064000"/>
              <a:ext cx="10691813" cy="3495675"/>
            </a:xfrm>
            <a:prstGeom prst="rect">
              <a:avLst/>
            </a:prstGeom>
          </p:spPr>
        </p:pic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xmlns="" id="{D8FD8B60-894F-4D1C-B114-E0AF4FE6FE30}"/>
                </a:ext>
              </a:extLst>
            </p:cNvPr>
            <p:cNvSpPr/>
            <p:nvPr/>
          </p:nvSpPr>
          <p:spPr>
            <a:xfrm>
              <a:off x="-14806712" y="4101972"/>
              <a:ext cx="10692000" cy="345770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alpha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8"/>
          <a:stretch/>
        </p:blipFill>
        <p:spPr>
          <a:xfrm>
            <a:off x="6240239" y="1252728"/>
            <a:ext cx="4339111" cy="4090297"/>
          </a:xfrm>
          <a:prstGeom prst="rect">
            <a:avLst/>
          </a:prstGeom>
        </p:spPr>
      </p:pic>
      <p:sp>
        <p:nvSpPr>
          <p:cNvPr id="33" name="제목 5">
            <a:extLst>
              <a:ext uri="{FF2B5EF4-FFF2-40B4-BE49-F238E27FC236}">
                <a16:creationId xmlns:a16="http://schemas.microsoft.com/office/drawing/2014/main" xmlns="" id="{9D70F999-503A-4B42-B455-F335E7DC9DFF}"/>
              </a:ext>
            </a:extLst>
          </p:cNvPr>
          <p:cNvSpPr txBox="1">
            <a:spLocks/>
          </p:cNvSpPr>
          <p:nvPr/>
        </p:nvSpPr>
        <p:spPr>
          <a:xfrm>
            <a:off x="539750" y="782917"/>
            <a:ext cx="1167307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kern="1200" dirty="0">
                <a:gradFill>
                  <a:gsLst>
                    <a:gs pos="0">
                      <a:srgbClr val="414042"/>
                    </a:gs>
                    <a:gs pos="100000">
                      <a:srgbClr val="393939"/>
                    </a:gs>
                  </a:gsLst>
                  <a:lin ang="5400000" scaled="0"/>
                </a:gradFill>
                <a:latin typeface="Rix모던고딕 EB" pitchFamily="18" charset="-127"/>
                <a:ea typeface="Rix모던고딕 EB" pitchFamily="18" charset="-127"/>
                <a:cs typeface="+mj-cs"/>
              </a:defRPr>
            </a:lvl1pPr>
          </a:lstStyle>
          <a:p>
            <a:r>
              <a:rPr lang="en-US" altLang="ko-KR" sz="14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1400" spc="-6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동물 </a:t>
            </a:r>
            <a:r>
              <a:rPr lang="ko-KR" altLang="en-US" sz="1400" spc="-6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안구 진단</a:t>
            </a:r>
            <a:endParaRPr lang="ko-KR" altLang="en-US" sz="14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D9BE346E-CDDB-4AD0-8148-45FA1C47615D}"/>
              </a:ext>
            </a:extLst>
          </p:cNvPr>
          <p:cNvGrpSpPr/>
          <p:nvPr/>
        </p:nvGrpSpPr>
        <p:grpSpPr>
          <a:xfrm>
            <a:off x="525059" y="96715"/>
            <a:ext cx="8846180" cy="533850"/>
            <a:chOff x="525059" y="96715"/>
            <a:chExt cx="8846180" cy="53385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BCA5031F-7204-444B-BBF2-578FC7F59F80}"/>
                </a:ext>
              </a:extLst>
            </p:cNvPr>
            <p:cNvGrpSpPr/>
            <p:nvPr/>
          </p:nvGrpSpPr>
          <p:grpSpPr>
            <a:xfrm>
              <a:off x="2290808" y="271632"/>
              <a:ext cx="7080431" cy="142608"/>
              <a:chOff x="2290808" y="108000"/>
              <a:chExt cx="7080431" cy="516689"/>
            </a:xfrm>
          </p:grpSpPr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xmlns="" id="{C0A9CE21-AB98-4C9A-8B6C-A3908E0ED698}"/>
                  </a:ext>
                </a:extLst>
              </p:cNvPr>
              <p:cNvCxnSpPr/>
              <p:nvPr/>
            </p:nvCxnSpPr>
            <p:spPr>
              <a:xfrm>
                <a:off x="2290808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xmlns="" id="{A4B8B605-E5A1-4A79-A083-AB9E4F02F190}"/>
                  </a:ext>
                </a:extLst>
              </p:cNvPr>
              <p:cNvCxnSpPr/>
              <p:nvPr/>
            </p:nvCxnSpPr>
            <p:spPr>
              <a:xfrm>
                <a:off x="4060916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xmlns="" id="{C1471B42-94D2-4F9E-8906-9EADE1AF663B}"/>
                  </a:ext>
                </a:extLst>
              </p:cNvPr>
              <p:cNvCxnSpPr/>
              <p:nvPr/>
            </p:nvCxnSpPr>
            <p:spPr>
              <a:xfrm>
                <a:off x="5831024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xmlns="" id="{2AD27815-570F-4589-89C5-7C56A12334BB}"/>
                  </a:ext>
                </a:extLst>
              </p:cNvPr>
              <p:cNvCxnSpPr/>
              <p:nvPr/>
            </p:nvCxnSpPr>
            <p:spPr>
              <a:xfrm>
                <a:off x="7601132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xmlns="" id="{6663E42B-F95D-4A7E-B47D-A15C7606CC24}"/>
                  </a:ext>
                </a:extLst>
              </p:cNvPr>
              <p:cNvCxnSpPr/>
              <p:nvPr/>
            </p:nvCxnSpPr>
            <p:spPr>
              <a:xfrm>
                <a:off x="9371239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CC73BC66-6C2B-4AB6-9C38-C6D0CF210260}"/>
                </a:ext>
              </a:extLst>
            </p:cNvPr>
            <p:cNvGrpSpPr/>
            <p:nvPr/>
          </p:nvGrpSpPr>
          <p:grpSpPr>
            <a:xfrm>
              <a:off x="848921" y="96715"/>
              <a:ext cx="1113666" cy="492443"/>
              <a:chOff x="486535" y="143434"/>
              <a:chExt cx="1113666" cy="492443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9E5B2E9A-57B3-42F0-BE0B-815188E3E3CF}"/>
                  </a:ext>
                </a:extLst>
              </p:cNvPr>
              <p:cNvSpPr txBox="1"/>
              <p:nvPr/>
            </p:nvSpPr>
            <p:spPr>
              <a:xfrm>
                <a:off x="781091" y="373140"/>
                <a:ext cx="81911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프로젝트 개요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id="{296FD7FA-43B0-495E-93DB-73EE9EA3093A}"/>
                  </a:ext>
                </a:extLst>
              </p:cNvPr>
              <p:cNvSpPr txBox="1"/>
              <p:nvPr/>
            </p:nvSpPr>
            <p:spPr>
              <a:xfrm>
                <a:off x="48653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Ⅰ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B3C9FB41-3C57-4DAB-AEF7-66ADC9CB2D91}"/>
                  </a:ext>
                </a:extLst>
              </p:cNvPr>
              <p:cNvSpPr txBox="1"/>
              <p:nvPr/>
            </p:nvSpPr>
            <p:spPr>
              <a:xfrm>
                <a:off x="78802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B4AB7A84-B292-4DE9-92C5-973890BAB7E6}"/>
                </a:ext>
              </a:extLst>
            </p:cNvPr>
            <p:cNvGrpSpPr/>
            <p:nvPr/>
          </p:nvGrpSpPr>
          <p:grpSpPr>
            <a:xfrm>
              <a:off x="2592359" y="96715"/>
              <a:ext cx="1167006" cy="492443"/>
              <a:chOff x="2688715" y="143434"/>
              <a:chExt cx="1167006" cy="492443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948F66E1-B4C8-4A94-9DD5-DA9ABA4B522A}"/>
                  </a:ext>
                </a:extLst>
              </p:cNvPr>
              <p:cNvSpPr txBox="1"/>
              <p:nvPr/>
            </p:nvSpPr>
            <p:spPr>
              <a:xfrm>
                <a:off x="3036611" y="373140"/>
                <a:ext cx="81911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팀원 소개</a:t>
                </a:r>
                <a:endPara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F59E0D9D-31D1-4EFB-9459-954B96BA41D3}"/>
                  </a:ext>
                </a:extLst>
              </p:cNvPr>
              <p:cNvSpPr txBox="1"/>
              <p:nvPr/>
            </p:nvSpPr>
            <p:spPr>
              <a:xfrm>
                <a:off x="268871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Ⅱ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7562B1A2-CBDB-487C-9C84-E0E46884DA27}"/>
                  </a:ext>
                </a:extLst>
              </p:cNvPr>
              <p:cNvSpPr txBox="1"/>
              <p:nvPr/>
            </p:nvSpPr>
            <p:spPr>
              <a:xfrm>
                <a:off x="304354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CBB1600B-E1BF-4C79-80B3-A91A91F98E19}"/>
                </a:ext>
              </a:extLst>
            </p:cNvPr>
            <p:cNvGrpSpPr/>
            <p:nvPr/>
          </p:nvGrpSpPr>
          <p:grpSpPr>
            <a:xfrm>
              <a:off x="4417788" y="96715"/>
              <a:ext cx="1334382" cy="492443"/>
              <a:chOff x="2688715" y="143434"/>
              <a:chExt cx="1334382" cy="49244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C13A8490-11EC-4FDE-A72A-09CD66F9ED14}"/>
                  </a:ext>
                </a:extLst>
              </p:cNvPr>
              <p:cNvSpPr txBox="1"/>
              <p:nvPr/>
            </p:nvSpPr>
            <p:spPr>
              <a:xfrm>
                <a:off x="3036610" y="373140"/>
                <a:ext cx="9864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개발환경</a:t>
                </a:r>
                <a:r>
                  <a:rPr lang="en-US" altLang="ko-KR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/</a:t>
                </a: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과정</a:t>
                </a:r>
                <a:endPara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611AEB0F-4B85-4F50-B4E4-0DFEF7043E88}"/>
                  </a:ext>
                </a:extLst>
              </p:cNvPr>
              <p:cNvSpPr txBox="1"/>
              <p:nvPr/>
            </p:nvSpPr>
            <p:spPr>
              <a:xfrm>
                <a:off x="268871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Ⅲ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FE252DD1-64CA-4878-808D-A602BC2AF68D}"/>
                  </a:ext>
                </a:extLst>
              </p:cNvPr>
              <p:cNvSpPr txBox="1"/>
              <p:nvPr/>
            </p:nvSpPr>
            <p:spPr>
              <a:xfrm>
                <a:off x="304354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C3C6CA7D-4F0B-496E-AE2C-8DE0B728E18D}"/>
                </a:ext>
              </a:extLst>
            </p:cNvPr>
            <p:cNvGrpSpPr/>
            <p:nvPr/>
          </p:nvGrpSpPr>
          <p:grpSpPr>
            <a:xfrm>
              <a:off x="6187896" y="96715"/>
              <a:ext cx="1056365" cy="492443"/>
              <a:chOff x="2688715" y="143434"/>
              <a:chExt cx="1056365" cy="492443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14731F2B-C95E-4025-AEDB-803013EDB0E4}"/>
                  </a:ext>
                </a:extLst>
              </p:cNvPr>
              <p:cNvSpPr txBox="1"/>
              <p:nvPr/>
            </p:nvSpPr>
            <p:spPr>
              <a:xfrm>
                <a:off x="3036611" y="373140"/>
                <a:ext cx="6296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rgbClr val="1F4E79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기능 구현</a:t>
                </a:r>
                <a:endPara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rgbClr val="1F4E7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3CCD135A-9031-446C-B00B-C751D68124FD}"/>
                  </a:ext>
                </a:extLst>
              </p:cNvPr>
              <p:cNvSpPr txBox="1"/>
              <p:nvPr/>
            </p:nvSpPr>
            <p:spPr>
              <a:xfrm>
                <a:off x="268871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rgbClr val="1F4E79"/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Ⅳ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20D50EA8-CCF5-4C76-9F1D-45EC8FB9543B}"/>
                  </a:ext>
                </a:extLst>
              </p:cNvPr>
              <p:cNvSpPr txBox="1"/>
              <p:nvPr/>
            </p:nvSpPr>
            <p:spPr>
              <a:xfrm>
                <a:off x="304354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098A733D-7A9A-4DCE-8D5B-F0C6620D57B3}"/>
                </a:ext>
              </a:extLst>
            </p:cNvPr>
            <p:cNvGrpSpPr/>
            <p:nvPr/>
          </p:nvGrpSpPr>
          <p:grpSpPr>
            <a:xfrm>
              <a:off x="7958003" y="96715"/>
              <a:ext cx="1056365" cy="492443"/>
              <a:chOff x="2688715" y="143434"/>
              <a:chExt cx="1056365" cy="492443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1B0A2877-ED68-4E0C-9858-E8E35F95DEC7}"/>
                  </a:ext>
                </a:extLst>
              </p:cNvPr>
              <p:cNvSpPr txBox="1"/>
              <p:nvPr/>
            </p:nvSpPr>
            <p:spPr>
              <a:xfrm>
                <a:off x="3036611" y="373140"/>
                <a:ext cx="6296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마치며</a:t>
                </a:r>
                <a:endPara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82EFC3D9-3141-4D47-8870-1E5582C15399}"/>
                  </a:ext>
                </a:extLst>
              </p:cNvPr>
              <p:cNvSpPr txBox="1"/>
              <p:nvPr/>
            </p:nvSpPr>
            <p:spPr>
              <a:xfrm>
                <a:off x="268871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Ⅴ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5F4C33C4-4679-4A9F-8837-5B12AE1EE738}"/>
                  </a:ext>
                </a:extLst>
              </p:cNvPr>
              <p:cNvSpPr txBox="1"/>
              <p:nvPr/>
            </p:nvSpPr>
            <p:spPr>
              <a:xfrm>
                <a:off x="304354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4155C2B8-02B9-452C-BA55-C94CE6271DDB}"/>
                </a:ext>
              </a:extLst>
            </p:cNvPr>
            <p:cNvSpPr/>
            <p:nvPr/>
          </p:nvSpPr>
          <p:spPr>
            <a:xfrm>
              <a:off x="5835383" y="584846"/>
              <a:ext cx="1765749" cy="45719"/>
            </a:xfrm>
            <a:prstGeom prst="rect">
              <a:avLst/>
            </a:prstGeom>
            <a:solidFill>
              <a:srgbClr val="00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B687D865-E4A4-4956-9941-47FE0D81703A}"/>
                </a:ext>
              </a:extLst>
            </p:cNvPr>
            <p:cNvCxnSpPr/>
            <p:nvPr/>
          </p:nvCxnSpPr>
          <p:spPr>
            <a:xfrm>
              <a:off x="525059" y="271632"/>
              <a:ext cx="0" cy="1426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498D85A-86C5-42D1-83E1-75AC623FE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C7941-9C8B-490F-A5B6-E0FD109C18BA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7E0F3926-1C2B-4D8A-BFD5-6114B843A5D2}"/>
              </a:ext>
            </a:extLst>
          </p:cNvPr>
          <p:cNvSpPr/>
          <p:nvPr/>
        </p:nvSpPr>
        <p:spPr>
          <a:xfrm>
            <a:off x="1123403" y="3576200"/>
            <a:ext cx="3428819" cy="6401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5596"/>
              </a:buClr>
              <a:tabLst>
                <a:tab pos="266700" algn="l"/>
              </a:tabLst>
              <a:defRPr/>
            </a:pPr>
            <a:r>
              <a:rPr lang="ko-KR" altLang="en-US" sz="1400" spc="-8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제공된 데이터 확인 및 사용을 위한</a:t>
            </a:r>
            <a:r>
              <a:rPr lang="en-US" altLang="ko-KR" sz="1400" spc="-8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400" spc="-8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2200" b="1" spc="-8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분석</a:t>
            </a:r>
            <a:endParaRPr lang="ko-KR" altLang="en-US" sz="2200" b="1" spc="-8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B7C38151-0719-4A76-A77B-731EAC06D592}"/>
              </a:ext>
            </a:extLst>
          </p:cNvPr>
          <p:cNvSpPr/>
          <p:nvPr/>
        </p:nvSpPr>
        <p:spPr>
          <a:xfrm>
            <a:off x="-331" y="7299299"/>
            <a:ext cx="7502674" cy="9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제목 5">
            <a:extLst>
              <a:ext uri="{FF2B5EF4-FFF2-40B4-BE49-F238E27FC236}">
                <a16:creationId xmlns:a16="http://schemas.microsoft.com/office/drawing/2014/main" xmlns="" id="{6E73D0EB-0764-4C72-B1BD-94A8AAEB459A}"/>
              </a:ext>
            </a:extLst>
          </p:cNvPr>
          <p:cNvSpPr txBox="1">
            <a:spLocks/>
          </p:cNvSpPr>
          <p:nvPr/>
        </p:nvSpPr>
        <p:spPr>
          <a:xfrm>
            <a:off x="7324999" y="7261999"/>
            <a:ext cx="264897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kern="1200" dirty="0">
                <a:gradFill>
                  <a:gsLst>
                    <a:gs pos="0">
                      <a:srgbClr val="414042"/>
                    </a:gs>
                    <a:gs pos="100000">
                      <a:srgbClr val="393939"/>
                    </a:gs>
                  </a:gsLst>
                  <a:lin ang="5400000" scaled="0"/>
                </a:gradFill>
                <a:latin typeface="Rix모던고딕 EB" pitchFamily="18" charset="-127"/>
                <a:ea typeface="Rix모던고딕 EB" pitchFamily="18" charset="-127"/>
                <a:cs typeface="+mj-cs"/>
              </a:defRPr>
            </a:lvl1pPr>
          </a:lstStyle>
          <a:p>
            <a:pPr algn="r"/>
            <a:r>
              <a:rPr lang="ko-KR" altLang="en-US" sz="1000" spc="-60" dirty="0" err="1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홈펫케어</a:t>
            </a:r>
            <a:r>
              <a:rPr lang="en-US" altLang="ko-KR" sz="1000" spc="-6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(Home Pet Care) </a:t>
            </a:r>
            <a:r>
              <a:rPr lang="ko-KR" altLang="en-US" sz="1000" spc="-6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프로젝트</a:t>
            </a:r>
            <a:endParaRPr lang="ko-KR" altLang="en-US" sz="10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5E1288BD-B172-4BF1-A940-4D5AA698C030}"/>
              </a:ext>
            </a:extLst>
          </p:cNvPr>
          <p:cNvSpPr/>
          <p:nvPr/>
        </p:nvSpPr>
        <p:spPr>
          <a:xfrm>
            <a:off x="10371107" y="7299299"/>
            <a:ext cx="320706" cy="9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9" y="1162264"/>
            <a:ext cx="4084502" cy="1876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2384" y="3166942"/>
            <a:ext cx="204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 </a:t>
            </a:r>
            <a:r>
              <a:rPr lang="ko-KR" altLang="en-US" sz="1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허브 </a:t>
            </a:r>
            <a:r>
              <a:rPr lang="ko-KR" altLang="en-US" sz="14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데이터셋</a:t>
            </a:r>
            <a:r>
              <a:rPr lang="ko-KR" altLang="en-US" sz="1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확보</a:t>
            </a:r>
            <a:endParaRPr lang="ko-KR" altLang="en-US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94312" y="4240758"/>
            <a:ext cx="19739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제공 데이터 확인</a:t>
            </a:r>
            <a:endParaRPr lang="en-US" altLang="ko-KR" sz="14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JSON </a:t>
            </a: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파일로 질병 데이터 제공</a:t>
            </a:r>
            <a:endParaRPr lang="en-US" altLang="ko-KR" sz="10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질병 </a:t>
            </a:r>
            <a:r>
              <a:rPr lang="ko-KR" altLang="en-US" sz="10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증상별</a:t>
            </a: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폴더로 구분 </a:t>
            </a:r>
            <a:endParaRPr lang="en-US" altLang="ko-KR" sz="10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증상과 무증상 파일이 같은 비율</a:t>
            </a:r>
            <a:endParaRPr lang="en-US" altLang="ko-KR" sz="10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 </a:t>
            </a:r>
            <a:r>
              <a:rPr lang="en-US" altLang="ko-KR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200</a:t>
            </a: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기가 이상의 크기</a:t>
            </a:r>
            <a:endParaRPr lang="ko-KR" altLang="en-US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290808" y="4216375"/>
            <a:ext cx="19739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라벨링</a:t>
            </a:r>
            <a:r>
              <a:rPr lang="ko-KR" altLang="en-US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분석</a:t>
            </a:r>
            <a:endParaRPr lang="en-US" altLang="ko-KR" sz="14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JSON </a:t>
            </a: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파일의 데이터 확인</a:t>
            </a:r>
            <a:endParaRPr lang="en-US" altLang="ko-KR" sz="10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질병명</a:t>
            </a: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제공</a:t>
            </a:r>
            <a:endParaRPr lang="en-US" altLang="ko-KR" sz="10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</a:t>
            </a:r>
            <a:r>
              <a:rPr lang="ko-KR" altLang="en-US" sz="10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라벨링과</a:t>
            </a: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매치 되는 이미지 파일명 존재 </a:t>
            </a:r>
            <a:endParaRPr lang="en-US" altLang="ko-KR" sz="10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라벨 박스의 크기가 </a:t>
            </a: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실제 이미지 크기를 넘는 </a:t>
            </a: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경우 존재</a:t>
            </a:r>
            <a:endParaRPr lang="ko-KR" altLang="en-US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136392" y="4240758"/>
            <a:ext cx="1973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전처</a:t>
            </a:r>
            <a:r>
              <a:rPr lang="ko-KR" altLang="en-US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</a:t>
            </a:r>
            <a:endParaRPr lang="en-US" altLang="ko-KR" sz="14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모델에서 사용 처리 가능한 이미지 크기로 </a:t>
            </a:r>
            <a:r>
              <a:rPr lang="ko-KR" altLang="en-US" sz="10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리사이즈</a:t>
            </a:r>
            <a:endParaRPr lang="en-US" altLang="ko-KR" sz="10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모델에 맞는 라벨 파일 생성</a:t>
            </a:r>
            <a:endParaRPr lang="en-US" altLang="ko-KR" sz="10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데이터를 넣고 학습 시켰을 때</a:t>
            </a: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높은 정확도를 가지는 질병 </a:t>
            </a: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</a:t>
            </a: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개를 선정</a:t>
            </a:r>
            <a:endParaRPr lang="en-US" altLang="ko-KR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질병마다 </a:t>
            </a: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개의 모델 학습</a:t>
            </a:r>
            <a:endParaRPr lang="en-US" altLang="ko-KR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xmlns="" id="{B348D64C-A5AB-43ED-955B-642B70F20F7A}"/>
              </a:ext>
            </a:extLst>
          </p:cNvPr>
          <p:cNvGrpSpPr/>
          <p:nvPr/>
        </p:nvGrpSpPr>
        <p:grpSpPr>
          <a:xfrm>
            <a:off x="0" y="4084298"/>
            <a:ext cx="10692000" cy="3495675"/>
            <a:chOff x="-14806712" y="4064000"/>
            <a:chExt cx="10692000" cy="3495675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xmlns="" id="{6DC5BF7F-A0F0-4965-BDF4-F79A9A55B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4806711" y="4064000"/>
              <a:ext cx="10691813" cy="3495675"/>
            </a:xfrm>
            <a:prstGeom prst="rect">
              <a:avLst/>
            </a:prstGeom>
          </p:spPr>
        </p:pic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xmlns="" id="{D8FD8B60-894F-4D1C-B114-E0AF4FE6FE30}"/>
                </a:ext>
              </a:extLst>
            </p:cNvPr>
            <p:cNvSpPr/>
            <p:nvPr/>
          </p:nvSpPr>
          <p:spPr>
            <a:xfrm>
              <a:off x="-14806712" y="4101972"/>
              <a:ext cx="10692000" cy="345770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alpha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제목 5">
            <a:extLst>
              <a:ext uri="{FF2B5EF4-FFF2-40B4-BE49-F238E27FC236}">
                <a16:creationId xmlns:a16="http://schemas.microsoft.com/office/drawing/2014/main" xmlns="" id="{9D70F999-503A-4B42-B455-F335E7DC9DFF}"/>
              </a:ext>
            </a:extLst>
          </p:cNvPr>
          <p:cNvSpPr txBox="1">
            <a:spLocks/>
          </p:cNvSpPr>
          <p:nvPr/>
        </p:nvSpPr>
        <p:spPr>
          <a:xfrm>
            <a:off x="539750" y="782917"/>
            <a:ext cx="1167307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kern="1200" dirty="0">
                <a:gradFill>
                  <a:gsLst>
                    <a:gs pos="0">
                      <a:srgbClr val="414042"/>
                    </a:gs>
                    <a:gs pos="100000">
                      <a:srgbClr val="393939"/>
                    </a:gs>
                  </a:gsLst>
                  <a:lin ang="5400000" scaled="0"/>
                </a:gradFill>
                <a:latin typeface="Rix모던고딕 EB" pitchFamily="18" charset="-127"/>
                <a:ea typeface="Rix모던고딕 EB" pitchFamily="18" charset="-127"/>
                <a:cs typeface="+mj-cs"/>
              </a:defRPr>
            </a:lvl1pPr>
          </a:lstStyle>
          <a:p>
            <a:r>
              <a:rPr lang="en-US" altLang="ko-KR" sz="14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1400" spc="-6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동물 </a:t>
            </a:r>
            <a:r>
              <a:rPr lang="ko-KR" altLang="en-US" sz="1400" spc="-6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안구 진단</a:t>
            </a:r>
            <a:endParaRPr lang="ko-KR" altLang="en-US" sz="14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D9BE346E-CDDB-4AD0-8148-45FA1C47615D}"/>
              </a:ext>
            </a:extLst>
          </p:cNvPr>
          <p:cNvGrpSpPr/>
          <p:nvPr/>
        </p:nvGrpSpPr>
        <p:grpSpPr>
          <a:xfrm>
            <a:off x="525059" y="96715"/>
            <a:ext cx="8846180" cy="533850"/>
            <a:chOff x="525059" y="96715"/>
            <a:chExt cx="8846180" cy="53385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BCA5031F-7204-444B-BBF2-578FC7F59F80}"/>
                </a:ext>
              </a:extLst>
            </p:cNvPr>
            <p:cNvGrpSpPr/>
            <p:nvPr/>
          </p:nvGrpSpPr>
          <p:grpSpPr>
            <a:xfrm>
              <a:off x="2290808" y="271632"/>
              <a:ext cx="7080431" cy="142608"/>
              <a:chOff x="2290808" y="108000"/>
              <a:chExt cx="7080431" cy="516689"/>
            </a:xfrm>
          </p:grpSpPr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xmlns="" id="{C0A9CE21-AB98-4C9A-8B6C-A3908E0ED698}"/>
                  </a:ext>
                </a:extLst>
              </p:cNvPr>
              <p:cNvCxnSpPr/>
              <p:nvPr/>
            </p:nvCxnSpPr>
            <p:spPr>
              <a:xfrm>
                <a:off x="2290808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xmlns="" id="{A4B8B605-E5A1-4A79-A083-AB9E4F02F190}"/>
                  </a:ext>
                </a:extLst>
              </p:cNvPr>
              <p:cNvCxnSpPr/>
              <p:nvPr/>
            </p:nvCxnSpPr>
            <p:spPr>
              <a:xfrm>
                <a:off x="4060916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xmlns="" id="{C1471B42-94D2-4F9E-8906-9EADE1AF663B}"/>
                  </a:ext>
                </a:extLst>
              </p:cNvPr>
              <p:cNvCxnSpPr/>
              <p:nvPr/>
            </p:nvCxnSpPr>
            <p:spPr>
              <a:xfrm>
                <a:off x="5831024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xmlns="" id="{2AD27815-570F-4589-89C5-7C56A12334BB}"/>
                  </a:ext>
                </a:extLst>
              </p:cNvPr>
              <p:cNvCxnSpPr/>
              <p:nvPr/>
            </p:nvCxnSpPr>
            <p:spPr>
              <a:xfrm>
                <a:off x="7601132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xmlns="" id="{6663E42B-F95D-4A7E-B47D-A15C7606CC24}"/>
                  </a:ext>
                </a:extLst>
              </p:cNvPr>
              <p:cNvCxnSpPr/>
              <p:nvPr/>
            </p:nvCxnSpPr>
            <p:spPr>
              <a:xfrm>
                <a:off x="9371239" y="108000"/>
                <a:ext cx="0" cy="5166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CC73BC66-6C2B-4AB6-9C38-C6D0CF210260}"/>
                </a:ext>
              </a:extLst>
            </p:cNvPr>
            <p:cNvGrpSpPr/>
            <p:nvPr/>
          </p:nvGrpSpPr>
          <p:grpSpPr>
            <a:xfrm>
              <a:off x="848921" y="96715"/>
              <a:ext cx="1113666" cy="492443"/>
              <a:chOff x="486535" y="143434"/>
              <a:chExt cx="1113666" cy="492443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9E5B2E9A-57B3-42F0-BE0B-815188E3E3CF}"/>
                  </a:ext>
                </a:extLst>
              </p:cNvPr>
              <p:cNvSpPr txBox="1"/>
              <p:nvPr/>
            </p:nvSpPr>
            <p:spPr>
              <a:xfrm>
                <a:off x="781091" y="373140"/>
                <a:ext cx="81911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프로젝트 개요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id="{296FD7FA-43B0-495E-93DB-73EE9EA3093A}"/>
                  </a:ext>
                </a:extLst>
              </p:cNvPr>
              <p:cNvSpPr txBox="1"/>
              <p:nvPr/>
            </p:nvSpPr>
            <p:spPr>
              <a:xfrm>
                <a:off x="48653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Ⅰ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B3C9FB41-3C57-4DAB-AEF7-66ADC9CB2D91}"/>
                  </a:ext>
                </a:extLst>
              </p:cNvPr>
              <p:cNvSpPr txBox="1"/>
              <p:nvPr/>
            </p:nvSpPr>
            <p:spPr>
              <a:xfrm>
                <a:off x="78802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B4AB7A84-B292-4DE9-92C5-973890BAB7E6}"/>
                </a:ext>
              </a:extLst>
            </p:cNvPr>
            <p:cNvGrpSpPr/>
            <p:nvPr/>
          </p:nvGrpSpPr>
          <p:grpSpPr>
            <a:xfrm>
              <a:off x="2592359" y="96715"/>
              <a:ext cx="1167006" cy="492443"/>
              <a:chOff x="2688715" y="143434"/>
              <a:chExt cx="1167006" cy="492443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948F66E1-B4C8-4A94-9DD5-DA9ABA4B522A}"/>
                  </a:ext>
                </a:extLst>
              </p:cNvPr>
              <p:cNvSpPr txBox="1"/>
              <p:nvPr/>
            </p:nvSpPr>
            <p:spPr>
              <a:xfrm>
                <a:off x="3036611" y="373140"/>
                <a:ext cx="81911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팀원 소개</a:t>
                </a:r>
                <a:endPara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F59E0D9D-31D1-4EFB-9459-954B96BA41D3}"/>
                  </a:ext>
                </a:extLst>
              </p:cNvPr>
              <p:cNvSpPr txBox="1"/>
              <p:nvPr/>
            </p:nvSpPr>
            <p:spPr>
              <a:xfrm>
                <a:off x="268871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Ⅱ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7562B1A2-CBDB-487C-9C84-E0E46884DA27}"/>
                  </a:ext>
                </a:extLst>
              </p:cNvPr>
              <p:cNvSpPr txBox="1"/>
              <p:nvPr/>
            </p:nvSpPr>
            <p:spPr>
              <a:xfrm>
                <a:off x="304354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CBB1600B-E1BF-4C79-80B3-A91A91F98E19}"/>
                </a:ext>
              </a:extLst>
            </p:cNvPr>
            <p:cNvGrpSpPr/>
            <p:nvPr/>
          </p:nvGrpSpPr>
          <p:grpSpPr>
            <a:xfrm>
              <a:off x="4417788" y="96715"/>
              <a:ext cx="1334382" cy="492443"/>
              <a:chOff x="2688715" y="143434"/>
              <a:chExt cx="1334382" cy="49244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C13A8490-11EC-4FDE-A72A-09CD66F9ED14}"/>
                  </a:ext>
                </a:extLst>
              </p:cNvPr>
              <p:cNvSpPr txBox="1"/>
              <p:nvPr/>
            </p:nvSpPr>
            <p:spPr>
              <a:xfrm>
                <a:off x="3036610" y="373140"/>
                <a:ext cx="9864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개발환경</a:t>
                </a:r>
                <a:r>
                  <a:rPr lang="en-US" altLang="ko-KR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/</a:t>
                </a: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과정</a:t>
                </a:r>
                <a:endPara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611AEB0F-4B85-4F50-B4E4-0DFEF7043E88}"/>
                  </a:ext>
                </a:extLst>
              </p:cNvPr>
              <p:cNvSpPr txBox="1"/>
              <p:nvPr/>
            </p:nvSpPr>
            <p:spPr>
              <a:xfrm>
                <a:off x="268871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Ⅲ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FE252DD1-64CA-4878-808D-A602BC2AF68D}"/>
                  </a:ext>
                </a:extLst>
              </p:cNvPr>
              <p:cNvSpPr txBox="1"/>
              <p:nvPr/>
            </p:nvSpPr>
            <p:spPr>
              <a:xfrm>
                <a:off x="304354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C3C6CA7D-4F0B-496E-AE2C-8DE0B728E18D}"/>
                </a:ext>
              </a:extLst>
            </p:cNvPr>
            <p:cNvGrpSpPr/>
            <p:nvPr/>
          </p:nvGrpSpPr>
          <p:grpSpPr>
            <a:xfrm>
              <a:off x="6187896" y="96715"/>
              <a:ext cx="1056365" cy="492443"/>
              <a:chOff x="2688715" y="143434"/>
              <a:chExt cx="1056365" cy="492443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14731F2B-C95E-4025-AEDB-803013EDB0E4}"/>
                  </a:ext>
                </a:extLst>
              </p:cNvPr>
              <p:cNvSpPr txBox="1"/>
              <p:nvPr/>
            </p:nvSpPr>
            <p:spPr>
              <a:xfrm>
                <a:off x="3036611" y="373140"/>
                <a:ext cx="6296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rgbClr val="1F4E79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기능 구현</a:t>
                </a:r>
                <a:endPara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rgbClr val="1F4E7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3CCD135A-9031-446C-B00B-C751D68124FD}"/>
                  </a:ext>
                </a:extLst>
              </p:cNvPr>
              <p:cNvSpPr txBox="1"/>
              <p:nvPr/>
            </p:nvSpPr>
            <p:spPr>
              <a:xfrm>
                <a:off x="268871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rgbClr val="1F4E79"/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Ⅳ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20D50EA8-CCF5-4C76-9F1D-45EC8FB9543B}"/>
                  </a:ext>
                </a:extLst>
              </p:cNvPr>
              <p:cNvSpPr txBox="1"/>
              <p:nvPr/>
            </p:nvSpPr>
            <p:spPr>
              <a:xfrm>
                <a:off x="304354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098A733D-7A9A-4DCE-8D5B-F0C6620D57B3}"/>
                </a:ext>
              </a:extLst>
            </p:cNvPr>
            <p:cNvGrpSpPr/>
            <p:nvPr/>
          </p:nvGrpSpPr>
          <p:grpSpPr>
            <a:xfrm>
              <a:off x="7958003" y="96715"/>
              <a:ext cx="1056365" cy="492443"/>
              <a:chOff x="2688715" y="143434"/>
              <a:chExt cx="1056365" cy="492443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1B0A2877-ED68-4E0C-9858-E8E35F95DEC7}"/>
                  </a:ext>
                </a:extLst>
              </p:cNvPr>
              <p:cNvSpPr txBox="1"/>
              <p:nvPr/>
            </p:nvSpPr>
            <p:spPr>
              <a:xfrm>
                <a:off x="3036611" y="373140"/>
                <a:ext cx="6296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ko-KR" altLang="en-US" sz="1200" spc="-50" dirty="0" smtClean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마치며</a:t>
                </a:r>
                <a:endPara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82EFC3D9-3141-4D47-8870-1E5582C15399}"/>
                  </a:ext>
                </a:extLst>
              </p:cNvPr>
              <p:cNvSpPr txBox="1"/>
              <p:nvPr/>
            </p:nvSpPr>
            <p:spPr>
              <a:xfrm>
                <a:off x="2688715" y="143434"/>
                <a:ext cx="3348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32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Ⅴ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5F4C33C4-4679-4A9F-8837-5B12AE1EE738}"/>
                  </a:ext>
                </a:extLst>
              </p:cNvPr>
              <p:cNvSpPr txBox="1"/>
              <p:nvPr/>
            </p:nvSpPr>
            <p:spPr>
              <a:xfrm>
                <a:off x="3043543" y="263050"/>
                <a:ext cx="7015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defRPr/>
                </a:pPr>
                <a:r>
                  <a:rPr lang="en-US" altLang="ko-KR" sz="700" dirty="0">
                    <a:ln>
                      <a:solidFill>
                        <a:srgbClr val="3F4057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Chapter</a:t>
                </a: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4155C2B8-02B9-452C-BA55-C94CE6271DDB}"/>
                </a:ext>
              </a:extLst>
            </p:cNvPr>
            <p:cNvSpPr/>
            <p:nvPr/>
          </p:nvSpPr>
          <p:spPr>
            <a:xfrm>
              <a:off x="5835383" y="584846"/>
              <a:ext cx="1765749" cy="45719"/>
            </a:xfrm>
            <a:prstGeom prst="rect">
              <a:avLst/>
            </a:prstGeom>
            <a:solidFill>
              <a:srgbClr val="00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B687D865-E4A4-4956-9941-47FE0D81703A}"/>
                </a:ext>
              </a:extLst>
            </p:cNvPr>
            <p:cNvCxnSpPr/>
            <p:nvPr/>
          </p:nvCxnSpPr>
          <p:spPr>
            <a:xfrm>
              <a:off x="525059" y="271632"/>
              <a:ext cx="0" cy="1426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498D85A-86C5-42D1-83E1-75AC623FE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C7941-9C8B-490F-A5B6-E0FD109C18BA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B7C38151-0719-4A76-A77B-731EAC06D592}"/>
              </a:ext>
            </a:extLst>
          </p:cNvPr>
          <p:cNvSpPr/>
          <p:nvPr/>
        </p:nvSpPr>
        <p:spPr>
          <a:xfrm>
            <a:off x="-331" y="7299299"/>
            <a:ext cx="7502674" cy="9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제목 5">
            <a:extLst>
              <a:ext uri="{FF2B5EF4-FFF2-40B4-BE49-F238E27FC236}">
                <a16:creationId xmlns:a16="http://schemas.microsoft.com/office/drawing/2014/main" xmlns="" id="{6E73D0EB-0764-4C72-B1BD-94A8AAEB459A}"/>
              </a:ext>
            </a:extLst>
          </p:cNvPr>
          <p:cNvSpPr txBox="1">
            <a:spLocks/>
          </p:cNvSpPr>
          <p:nvPr/>
        </p:nvSpPr>
        <p:spPr>
          <a:xfrm>
            <a:off x="7324999" y="7261999"/>
            <a:ext cx="264897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kern="1200" dirty="0">
                <a:gradFill>
                  <a:gsLst>
                    <a:gs pos="0">
                      <a:srgbClr val="414042"/>
                    </a:gs>
                    <a:gs pos="100000">
                      <a:srgbClr val="393939"/>
                    </a:gs>
                  </a:gsLst>
                  <a:lin ang="5400000" scaled="0"/>
                </a:gradFill>
                <a:latin typeface="Rix모던고딕 EB" pitchFamily="18" charset="-127"/>
                <a:ea typeface="Rix모던고딕 EB" pitchFamily="18" charset="-127"/>
                <a:cs typeface="+mj-cs"/>
              </a:defRPr>
            </a:lvl1pPr>
          </a:lstStyle>
          <a:p>
            <a:pPr algn="r"/>
            <a:r>
              <a:rPr lang="ko-KR" altLang="en-US" sz="1000" spc="-60" dirty="0" err="1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홈펫케어</a:t>
            </a:r>
            <a:r>
              <a:rPr lang="en-US" altLang="ko-KR" sz="1000" spc="-6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(Home Pet Care) </a:t>
            </a:r>
            <a:r>
              <a:rPr lang="ko-KR" altLang="en-US" sz="1000" spc="-60" dirty="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프로젝트</a:t>
            </a:r>
            <a:endParaRPr lang="ko-KR" altLang="en-US" sz="10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5E1288BD-B172-4BF1-A940-4D5AA698C030}"/>
              </a:ext>
            </a:extLst>
          </p:cNvPr>
          <p:cNvSpPr/>
          <p:nvPr/>
        </p:nvSpPr>
        <p:spPr>
          <a:xfrm>
            <a:off x="10371107" y="7299299"/>
            <a:ext cx="320706" cy="9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9" y="1255648"/>
            <a:ext cx="3760797" cy="24119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9" y="3678212"/>
            <a:ext cx="3442556" cy="4489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55" y="4221604"/>
            <a:ext cx="2525709" cy="22150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9357" y="6607916"/>
            <a:ext cx="567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Flask</a:t>
            </a:r>
            <a:r>
              <a:rPr lang="ko-KR" altLang="en-US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서버 구축 및 가장 높은 정확도의 모델의 탐지 결과 전송</a:t>
            </a:r>
            <a:endParaRPr lang="ko-KR" altLang="en-US" sz="14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333" y="4190883"/>
            <a:ext cx="2536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YOLO </a:t>
            </a:r>
            <a:r>
              <a:rPr lang="ko-KR" altLang="en-US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모델에 맞게 </a:t>
            </a:r>
            <a:r>
              <a:rPr lang="ko-KR" altLang="en-US" sz="1400" b="1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라벨링</a:t>
            </a:r>
            <a:r>
              <a:rPr lang="ko-KR" altLang="en-US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변환</a:t>
            </a:r>
            <a:endParaRPr lang="ko-KR" altLang="en-US" sz="14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76" y="2157984"/>
            <a:ext cx="5826253" cy="41852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232429" y="2764388"/>
            <a:ext cx="442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YOLOv8n </a:t>
            </a:r>
            <a:r>
              <a:rPr lang="ko-KR" altLang="en-US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 </a:t>
            </a:r>
            <a:r>
              <a:rPr lang="ko-KR" altLang="en-US" sz="1400" b="1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커스텀</a:t>
            </a:r>
            <a:r>
              <a:rPr lang="ko-KR" altLang="en-US" sz="14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모델 학습</a:t>
            </a:r>
            <a:endParaRPr lang="ko-KR" altLang="en-US" sz="14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95" y="4278032"/>
            <a:ext cx="3819395" cy="21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4111</TotalTime>
  <Words>186</Words>
  <Application>Microsoft Office PowerPoint</Application>
  <PresentationFormat>사용자 지정</PresentationFormat>
  <Paragraphs>64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PlanB-002</dc:creator>
  <cp:lastModifiedBy>Windows 사용자</cp:lastModifiedBy>
  <cp:revision>475</cp:revision>
  <cp:lastPrinted>2018-08-21T10:08:40Z</cp:lastPrinted>
  <dcterms:created xsi:type="dcterms:W3CDTF">2017-11-01T04:12:55Z</dcterms:created>
  <dcterms:modified xsi:type="dcterms:W3CDTF">2023-12-26T09:24:26Z</dcterms:modified>
</cp:coreProperties>
</file>