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5" r:id="rId8"/>
    <p:sldId id="261" r:id="rId9"/>
    <p:sldId id="262"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72" d="100"/>
          <a:sy n="72"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A10D9D-1661-497B-BB2C-508F42B1DB19}"/>
              </a:ext>
            </a:extLst>
          </p:cNvPr>
          <p:cNvSpPr>
            <a:spLocks noGrp="1"/>
          </p:cNvSpPr>
          <p:nvPr>
            <p:ph type="subTitle" idx="1"/>
          </p:nvPr>
        </p:nvSpPr>
        <p:spPr/>
        <p:txBody>
          <a:bodyPr/>
          <a:lstStyle/>
          <a:p>
            <a:r>
              <a:rPr lang="en-IN" dirty="0"/>
              <a:t>Data Query lANGUAGE</a:t>
            </a:r>
          </a:p>
        </p:txBody>
      </p:sp>
      <p:sp>
        <p:nvSpPr>
          <p:cNvPr id="4" name="Rectangle 3">
            <a:extLst>
              <a:ext uri="{FF2B5EF4-FFF2-40B4-BE49-F238E27FC236}">
                <a16:creationId xmlns:a16="http://schemas.microsoft.com/office/drawing/2014/main" id="{7FDFC647-34B2-4069-8464-A5C6384F9BFA}"/>
              </a:ext>
            </a:extLst>
          </p:cNvPr>
          <p:cNvSpPr/>
          <p:nvPr/>
        </p:nvSpPr>
        <p:spPr>
          <a:xfrm rot="1490576">
            <a:off x="2596247" y="1471560"/>
            <a:ext cx="4987667" cy="2646878"/>
          </a:xfrm>
          <a:prstGeom prst="rect">
            <a:avLst/>
          </a:prstGeom>
          <a:noFill/>
        </p:spPr>
        <p:txBody>
          <a:bodyPr wrap="square" lIns="91440" tIns="45720" rIns="91440" bIns="45720">
            <a:spAutoFit/>
          </a:bodyPr>
          <a:lstStyle/>
          <a:p>
            <a:pPr algn="ctr"/>
            <a:r>
              <a:rPr lang="en-US" sz="1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DQL</a:t>
            </a:r>
            <a:endPar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pic>
        <p:nvPicPr>
          <p:cNvPr id="1026" name="Picture 2" descr="Image result for question mark pics">
            <a:extLst>
              <a:ext uri="{FF2B5EF4-FFF2-40B4-BE49-F238E27FC236}">
                <a16:creationId xmlns:a16="http://schemas.microsoft.com/office/drawing/2014/main" id="{1BD0287B-5ACF-4AA5-B7D1-94E09A23E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13714">
            <a:off x="8218488" y="2080620"/>
            <a:ext cx="1762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62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AB56-C3CD-4FE9-B09C-16119FFEB7FB}"/>
              </a:ext>
            </a:extLst>
          </p:cNvPr>
          <p:cNvSpPr>
            <a:spLocks noGrp="1"/>
          </p:cNvSpPr>
          <p:nvPr>
            <p:ph type="title"/>
          </p:nvPr>
        </p:nvSpPr>
        <p:spPr/>
        <p:txBody>
          <a:bodyPr/>
          <a:lstStyle/>
          <a:p>
            <a:r>
              <a:rPr lang="en-IN" dirty="0"/>
              <a:t>Real time scenarios</a:t>
            </a:r>
          </a:p>
        </p:txBody>
      </p:sp>
      <p:pic>
        <p:nvPicPr>
          <p:cNvPr id="5" name="Content Placeholder 4">
            <a:extLst>
              <a:ext uri="{FF2B5EF4-FFF2-40B4-BE49-F238E27FC236}">
                <a16:creationId xmlns:a16="http://schemas.microsoft.com/office/drawing/2014/main" id="{5E6C0E58-0CB7-448D-B7E9-048E2B3ED6E0}"/>
              </a:ext>
            </a:extLst>
          </p:cNvPr>
          <p:cNvPicPr>
            <a:picLocks noGrp="1" noChangeAspect="1"/>
          </p:cNvPicPr>
          <p:nvPr>
            <p:ph idx="1"/>
          </p:nvPr>
        </p:nvPicPr>
        <p:blipFill>
          <a:blip r:embed="rId2"/>
          <a:stretch>
            <a:fillRect/>
          </a:stretch>
        </p:blipFill>
        <p:spPr>
          <a:xfrm>
            <a:off x="2640060" y="2227812"/>
            <a:ext cx="2895600" cy="2205037"/>
          </a:xfrm>
        </p:spPr>
      </p:pic>
      <p:pic>
        <p:nvPicPr>
          <p:cNvPr id="7" name="Picture 6">
            <a:extLst>
              <a:ext uri="{FF2B5EF4-FFF2-40B4-BE49-F238E27FC236}">
                <a16:creationId xmlns:a16="http://schemas.microsoft.com/office/drawing/2014/main" id="{3AB5BBDA-3106-4703-9D0E-6E0C6FD9F141}"/>
              </a:ext>
            </a:extLst>
          </p:cNvPr>
          <p:cNvPicPr>
            <a:picLocks noChangeAspect="1"/>
          </p:cNvPicPr>
          <p:nvPr/>
        </p:nvPicPr>
        <p:blipFill>
          <a:blip r:embed="rId3"/>
          <a:stretch>
            <a:fillRect/>
          </a:stretch>
        </p:blipFill>
        <p:spPr>
          <a:xfrm>
            <a:off x="6719887" y="2326481"/>
            <a:ext cx="2895600" cy="1581150"/>
          </a:xfrm>
          <a:prstGeom prst="rect">
            <a:avLst/>
          </a:prstGeom>
        </p:spPr>
      </p:pic>
      <p:pic>
        <p:nvPicPr>
          <p:cNvPr id="9" name="Picture 8">
            <a:extLst>
              <a:ext uri="{FF2B5EF4-FFF2-40B4-BE49-F238E27FC236}">
                <a16:creationId xmlns:a16="http://schemas.microsoft.com/office/drawing/2014/main" id="{13F3259A-FA3B-4C89-8B09-B67E0BE34DAB}"/>
              </a:ext>
            </a:extLst>
          </p:cNvPr>
          <p:cNvPicPr>
            <a:picLocks noChangeAspect="1"/>
          </p:cNvPicPr>
          <p:nvPr/>
        </p:nvPicPr>
        <p:blipFill>
          <a:blip r:embed="rId4"/>
          <a:stretch>
            <a:fillRect/>
          </a:stretch>
        </p:blipFill>
        <p:spPr>
          <a:xfrm>
            <a:off x="2838370" y="4980030"/>
            <a:ext cx="3257629" cy="1778488"/>
          </a:xfrm>
          <a:prstGeom prst="rect">
            <a:avLst/>
          </a:prstGeom>
        </p:spPr>
      </p:pic>
      <p:pic>
        <p:nvPicPr>
          <p:cNvPr id="11" name="Picture 10">
            <a:extLst>
              <a:ext uri="{FF2B5EF4-FFF2-40B4-BE49-F238E27FC236}">
                <a16:creationId xmlns:a16="http://schemas.microsoft.com/office/drawing/2014/main" id="{62877E16-52EA-4F51-A873-2A4F6CEB11E5}"/>
              </a:ext>
            </a:extLst>
          </p:cNvPr>
          <p:cNvPicPr>
            <a:picLocks noChangeAspect="1"/>
          </p:cNvPicPr>
          <p:nvPr/>
        </p:nvPicPr>
        <p:blipFill>
          <a:blip r:embed="rId5"/>
          <a:stretch>
            <a:fillRect/>
          </a:stretch>
        </p:blipFill>
        <p:spPr>
          <a:xfrm>
            <a:off x="7071360" y="4219575"/>
            <a:ext cx="3786187" cy="2538943"/>
          </a:xfrm>
          <a:prstGeom prst="rect">
            <a:avLst/>
          </a:prstGeom>
        </p:spPr>
      </p:pic>
    </p:spTree>
    <p:extLst>
      <p:ext uri="{BB962C8B-B14F-4D97-AF65-F5344CB8AC3E}">
        <p14:creationId xmlns:p14="http://schemas.microsoft.com/office/powerpoint/2010/main" val="263725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3069-F14C-4E6C-BD33-53B030C8042C}"/>
              </a:ext>
            </a:extLst>
          </p:cNvPr>
          <p:cNvSpPr>
            <a:spLocks noGrp="1"/>
          </p:cNvSpPr>
          <p:nvPr>
            <p:ph type="title"/>
          </p:nvPr>
        </p:nvSpPr>
        <p:spPr/>
        <p:txBody>
          <a:bodyPr/>
          <a:lstStyle/>
          <a:p>
            <a:r>
              <a:rPr lang="en-IN" dirty="0"/>
              <a:t>Conclusion:</a:t>
            </a:r>
          </a:p>
        </p:txBody>
      </p:sp>
      <p:pic>
        <p:nvPicPr>
          <p:cNvPr id="5" name="Content Placeholder 4">
            <a:extLst>
              <a:ext uri="{FF2B5EF4-FFF2-40B4-BE49-F238E27FC236}">
                <a16:creationId xmlns:a16="http://schemas.microsoft.com/office/drawing/2014/main" id="{B7AAA633-AD2E-45B0-9DB5-FFE14DE9D827}"/>
              </a:ext>
            </a:extLst>
          </p:cNvPr>
          <p:cNvPicPr>
            <a:picLocks noGrp="1" noChangeAspect="1"/>
          </p:cNvPicPr>
          <p:nvPr>
            <p:ph idx="1"/>
          </p:nvPr>
        </p:nvPicPr>
        <p:blipFill>
          <a:blip r:embed="rId2"/>
          <a:stretch>
            <a:fillRect/>
          </a:stretch>
        </p:blipFill>
        <p:spPr>
          <a:xfrm>
            <a:off x="1328738" y="2925763"/>
            <a:ext cx="3657599" cy="2414586"/>
          </a:xfrm>
        </p:spPr>
      </p:pic>
      <p:pic>
        <p:nvPicPr>
          <p:cNvPr id="7" name="Picture 6">
            <a:extLst>
              <a:ext uri="{FF2B5EF4-FFF2-40B4-BE49-F238E27FC236}">
                <a16:creationId xmlns:a16="http://schemas.microsoft.com/office/drawing/2014/main" id="{1F66E342-167C-4565-AA6E-C3CC2CF10021}"/>
              </a:ext>
            </a:extLst>
          </p:cNvPr>
          <p:cNvPicPr>
            <a:picLocks noChangeAspect="1"/>
          </p:cNvPicPr>
          <p:nvPr/>
        </p:nvPicPr>
        <p:blipFill>
          <a:blip r:embed="rId3"/>
          <a:stretch>
            <a:fillRect/>
          </a:stretch>
        </p:blipFill>
        <p:spPr>
          <a:xfrm>
            <a:off x="6757989" y="2925763"/>
            <a:ext cx="3158378" cy="2203450"/>
          </a:xfrm>
          <a:prstGeom prst="rect">
            <a:avLst/>
          </a:prstGeom>
        </p:spPr>
      </p:pic>
    </p:spTree>
    <p:extLst>
      <p:ext uri="{BB962C8B-B14F-4D97-AF65-F5344CB8AC3E}">
        <p14:creationId xmlns:p14="http://schemas.microsoft.com/office/powerpoint/2010/main" val="24688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B0F2-F42F-47AA-8952-0774D7800692}"/>
              </a:ext>
            </a:extLst>
          </p:cNvPr>
          <p:cNvSpPr>
            <a:spLocks noGrp="1"/>
          </p:cNvSpPr>
          <p:nvPr>
            <p:ph type="title"/>
          </p:nvPr>
        </p:nvSpPr>
        <p:spPr/>
        <p:txBody>
          <a:bodyPr/>
          <a:lstStyle/>
          <a:p>
            <a:r>
              <a:rPr lang="en-IN" dirty="0"/>
              <a:t> </a:t>
            </a:r>
            <a:r>
              <a:rPr lang="en-IN" sz="7200" dirty="0"/>
              <a:t>DEFINITION:</a:t>
            </a:r>
            <a:endParaRPr lang="en-IN" dirty="0"/>
          </a:p>
        </p:txBody>
      </p:sp>
      <p:sp>
        <p:nvSpPr>
          <p:cNvPr id="3" name="Content Placeholder 2">
            <a:extLst>
              <a:ext uri="{FF2B5EF4-FFF2-40B4-BE49-F238E27FC236}">
                <a16:creationId xmlns:a16="http://schemas.microsoft.com/office/drawing/2014/main" id="{C9411B6D-F678-4691-82F4-1F7482F2A165}"/>
              </a:ext>
            </a:extLst>
          </p:cNvPr>
          <p:cNvSpPr>
            <a:spLocks noGrp="1"/>
          </p:cNvSpPr>
          <p:nvPr>
            <p:ph idx="1"/>
          </p:nvPr>
        </p:nvSpPr>
        <p:spPr/>
        <p:txBody>
          <a:bodyPr/>
          <a:lstStyle/>
          <a:p>
            <a:r>
              <a:rPr lang="en-IN" sz="2800" b="1" dirty="0"/>
              <a:t>Database query languages</a:t>
            </a:r>
            <a:r>
              <a:rPr lang="en-IN" sz="2800" dirty="0"/>
              <a:t> allow the creation of </a:t>
            </a:r>
            <a:r>
              <a:rPr lang="en-IN" sz="2800" b="1" dirty="0"/>
              <a:t>database</a:t>
            </a:r>
            <a:r>
              <a:rPr lang="en-IN" sz="2800" dirty="0"/>
              <a:t> tables, read/write access to those tables, and many other functions.</a:t>
            </a:r>
            <a:r>
              <a:rPr lang="en-IN" dirty="0"/>
              <a:t> </a:t>
            </a:r>
          </a:p>
          <a:p>
            <a:r>
              <a:rPr lang="en-IN" dirty="0"/>
              <a:t>we use to create, manage, deliver, and archive all type of contents from text documents and spreadsheets to digital images, HTML, and XML components.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4441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8BE9-69DD-414A-9A84-2B3DCF5FA49D}"/>
              </a:ext>
            </a:extLst>
          </p:cNvPr>
          <p:cNvSpPr>
            <a:spLocks noGrp="1"/>
          </p:cNvSpPr>
          <p:nvPr>
            <p:ph type="title"/>
          </p:nvPr>
        </p:nvSpPr>
        <p:spPr/>
        <p:txBody>
          <a:bodyPr/>
          <a:lstStyle/>
          <a:p>
            <a:r>
              <a:rPr lang="en-IN" sz="7200" dirty="0"/>
              <a:t>TOPICS</a:t>
            </a:r>
          </a:p>
        </p:txBody>
      </p:sp>
      <p:sp>
        <p:nvSpPr>
          <p:cNvPr id="3" name="Content Placeholder 2">
            <a:extLst>
              <a:ext uri="{FF2B5EF4-FFF2-40B4-BE49-F238E27FC236}">
                <a16:creationId xmlns:a16="http://schemas.microsoft.com/office/drawing/2014/main" id="{66EA5BE4-E23C-4F7E-85D8-6189454192A8}"/>
              </a:ext>
            </a:extLst>
          </p:cNvPr>
          <p:cNvSpPr>
            <a:spLocks noGrp="1"/>
          </p:cNvSpPr>
          <p:nvPr>
            <p:ph idx="1"/>
          </p:nvPr>
        </p:nvSpPr>
        <p:spPr/>
        <p:txBody>
          <a:bodyPr>
            <a:normAutofit/>
          </a:bodyPr>
          <a:lstStyle/>
          <a:p>
            <a:r>
              <a:rPr lang="en-IN" sz="3200" dirty="0"/>
              <a:t>SELECT Statement</a:t>
            </a:r>
          </a:p>
          <a:p>
            <a:r>
              <a:rPr lang="en-IN" sz="3200" dirty="0"/>
              <a:t>WHERE clause</a:t>
            </a:r>
          </a:p>
          <a:p>
            <a:r>
              <a:rPr lang="en-IN" sz="3200" dirty="0"/>
              <a:t>Distinct Clause</a:t>
            </a:r>
          </a:p>
          <a:p>
            <a:r>
              <a:rPr lang="en-IN" sz="3200" dirty="0"/>
              <a:t>ORDER BY Clause</a:t>
            </a:r>
          </a:p>
        </p:txBody>
      </p:sp>
    </p:spTree>
    <p:extLst>
      <p:ext uri="{BB962C8B-B14F-4D97-AF65-F5344CB8AC3E}">
        <p14:creationId xmlns:p14="http://schemas.microsoft.com/office/powerpoint/2010/main" val="348103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04C6-A4BF-4FC6-BDEC-57EF87558EF0}"/>
              </a:ext>
            </a:extLst>
          </p:cNvPr>
          <p:cNvSpPr>
            <a:spLocks noGrp="1"/>
          </p:cNvSpPr>
          <p:nvPr>
            <p:ph type="title"/>
          </p:nvPr>
        </p:nvSpPr>
        <p:spPr/>
        <p:txBody>
          <a:bodyPr/>
          <a:lstStyle/>
          <a:p>
            <a:r>
              <a:rPr lang="en-IN" dirty="0"/>
              <a:t>SELECT , FROM :</a:t>
            </a:r>
          </a:p>
        </p:txBody>
      </p:sp>
      <p:sp>
        <p:nvSpPr>
          <p:cNvPr id="3" name="Content Placeholder 2">
            <a:extLst>
              <a:ext uri="{FF2B5EF4-FFF2-40B4-BE49-F238E27FC236}">
                <a16:creationId xmlns:a16="http://schemas.microsoft.com/office/drawing/2014/main" id="{B27D36FD-35F6-435D-8180-D334DB48F95E}"/>
              </a:ext>
            </a:extLst>
          </p:cNvPr>
          <p:cNvSpPr>
            <a:spLocks noGrp="1"/>
          </p:cNvSpPr>
          <p:nvPr>
            <p:ph idx="1"/>
          </p:nvPr>
        </p:nvSpPr>
        <p:spPr/>
        <p:txBody>
          <a:bodyPr/>
          <a:lstStyle/>
          <a:p>
            <a:r>
              <a:rPr lang="en-IN" b="1" i="1" dirty="0"/>
              <a:t>SELECT: This specifies the table columns that are </a:t>
            </a:r>
            <a:r>
              <a:rPr lang="en-IN" b="1" i="1" dirty="0" err="1"/>
              <a:t>retrived</a:t>
            </a:r>
            <a:r>
              <a:rPr lang="en-IN" b="1" i="1" dirty="0"/>
              <a:t>.  </a:t>
            </a:r>
          </a:p>
          <a:p>
            <a:r>
              <a:rPr lang="en-IN" b="1" i="1" dirty="0"/>
              <a:t>FROM clause. A from clause can have a sub query instead of a physical table or view. we will cover this in detail, don't get lost. We can also use Oracle functions or custom functions to return single value return functions.</a:t>
            </a:r>
          </a:p>
          <a:p>
            <a:pPr marL="0" indent="0">
              <a:buNone/>
            </a:pPr>
            <a:endParaRPr lang="en-IN" b="1" i="1" dirty="0"/>
          </a:p>
          <a:p>
            <a:pPr marL="0" indent="0">
              <a:buNone/>
            </a:pPr>
            <a:endParaRPr lang="en-IN" dirty="0"/>
          </a:p>
          <a:p>
            <a:endParaRPr lang="en-IN" dirty="0"/>
          </a:p>
          <a:p>
            <a:r>
              <a:rPr lang="en-IN" b="1" i="1" dirty="0"/>
              <a:t>Selecting ALL columns:</a:t>
            </a:r>
          </a:p>
        </p:txBody>
      </p:sp>
      <p:sp>
        <p:nvSpPr>
          <p:cNvPr id="6" name="Rectangle 5">
            <a:extLst>
              <a:ext uri="{FF2B5EF4-FFF2-40B4-BE49-F238E27FC236}">
                <a16:creationId xmlns:a16="http://schemas.microsoft.com/office/drawing/2014/main" id="{D8E00AEC-950C-43D2-8C7C-04C6997FC78B}"/>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a:extLst>
              <a:ext uri="{FF2B5EF4-FFF2-40B4-BE49-F238E27FC236}">
                <a16:creationId xmlns:a16="http://schemas.microsoft.com/office/drawing/2014/main" id="{C5565EEA-F356-40BE-A47D-2F2C51B4548D}"/>
              </a:ext>
            </a:extLst>
          </p:cNvPr>
          <p:cNvPicPr>
            <a:picLocks noChangeAspect="1"/>
          </p:cNvPicPr>
          <p:nvPr/>
        </p:nvPicPr>
        <p:blipFill>
          <a:blip r:embed="rId2"/>
          <a:stretch>
            <a:fillRect/>
          </a:stretch>
        </p:blipFill>
        <p:spPr>
          <a:xfrm>
            <a:off x="1414882" y="4011612"/>
            <a:ext cx="7536751" cy="1089026"/>
          </a:xfrm>
          <a:prstGeom prst="rect">
            <a:avLst/>
          </a:prstGeom>
        </p:spPr>
      </p:pic>
      <p:pic>
        <p:nvPicPr>
          <p:cNvPr id="11" name="Picture 10">
            <a:extLst>
              <a:ext uri="{FF2B5EF4-FFF2-40B4-BE49-F238E27FC236}">
                <a16:creationId xmlns:a16="http://schemas.microsoft.com/office/drawing/2014/main" id="{2493E4FA-D812-4D35-826F-ECFCC1ECAE53}"/>
              </a:ext>
            </a:extLst>
          </p:cNvPr>
          <p:cNvPicPr>
            <a:picLocks noChangeAspect="1"/>
          </p:cNvPicPr>
          <p:nvPr/>
        </p:nvPicPr>
        <p:blipFill>
          <a:blip r:embed="rId3"/>
          <a:stretch>
            <a:fillRect/>
          </a:stretch>
        </p:blipFill>
        <p:spPr>
          <a:xfrm>
            <a:off x="1552574" y="5632566"/>
            <a:ext cx="6515475" cy="1011535"/>
          </a:xfrm>
          <a:prstGeom prst="rect">
            <a:avLst/>
          </a:prstGeom>
        </p:spPr>
      </p:pic>
    </p:spTree>
    <p:extLst>
      <p:ext uri="{BB962C8B-B14F-4D97-AF65-F5344CB8AC3E}">
        <p14:creationId xmlns:p14="http://schemas.microsoft.com/office/powerpoint/2010/main" val="271484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7828-5C04-4FD8-A8D4-04323380F065}"/>
              </a:ext>
            </a:extLst>
          </p:cNvPr>
          <p:cNvSpPr>
            <a:spLocks noGrp="1"/>
          </p:cNvSpPr>
          <p:nvPr>
            <p:ph type="title"/>
          </p:nvPr>
        </p:nvSpPr>
        <p:spPr/>
        <p:txBody>
          <a:bodyPr/>
          <a:lstStyle/>
          <a:p>
            <a:r>
              <a:rPr lang="en-IN" dirty="0"/>
              <a:t>Select query real time example</a:t>
            </a:r>
          </a:p>
        </p:txBody>
      </p:sp>
      <p:pic>
        <p:nvPicPr>
          <p:cNvPr id="5" name="Content Placeholder 4">
            <a:extLst>
              <a:ext uri="{FF2B5EF4-FFF2-40B4-BE49-F238E27FC236}">
                <a16:creationId xmlns:a16="http://schemas.microsoft.com/office/drawing/2014/main" id="{8D4277AC-F3F3-4CBE-B93B-32FA65F4F9FD}"/>
              </a:ext>
            </a:extLst>
          </p:cNvPr>
          <p:cNvPicPr>
            <a:picLocks noGrp="1" noChangeAspect="1"/>
          </p:cNvPicPr>
          <p:nvPr>
            <p:ph idx="1"/>
          </p:nvPr>
        </p:nvPicPr>
        <p:blipFill>
          <a:blip r:embed="rId2"/>
          <a:stretch>
            <a:fillRect/>
          </a:stretch>
        </p:blipFill>
        <p:spPr>
          <a:xfrm>
            <a:off x="2000250" y="1680632"/>
            <a:ext cx="6700838" cy="4520143"/>
          </a:xfrm>
        </p:spPr>
      </p:pic>
    </p:spTree>
    <p:extLst>
      <p:ext uri="{BB962C8B-B14F-4D97-AF65-F5344CB8AC3E}">
        <p14:creationId xmlns:p14="http://schemas.microsoft.com/office/powerpoint/2010/main" val="342050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5AFF-872F-437B-A690-FAAB09579C08}"/>
              </a:ext>
            </a:extLst>
          </p:cNvPr>
          <p:cNvSpPr>
            <a:spLocks noGrp="1"/>
          </p:cNvSpPr>
          <p:nvPr>
            <p:ph type="title"/>
          </p:nvPr>
        </p:nvSpPr>
        <p:spPr/>
        <p:txBody>
          <a:bodyPr/>
          <a:lstStyle/>
          <a:p>
            <a:r>
              <a:rPr lang="en-IN" dirty="0"/>
              <a:t>WHERE, AS :</a:t>
            </a:r>
          </a:p>
        </p:txBody>
      </p:sp>
      <p:sp>
        <p:nvSpPr>
          <p:cNvPr id="3" name="Content Placeholder 2">
            <a:extLst>
              <a:ext uri="{FF2B5EF4-FFF2-40B4-BE49-F238E27FC236}">
                <a16:creationId xmlns:a16="http://schemas.microsoft.com/office/drawing/2014/main" id="{65E26CA7-CE27-402D-8FA4-BE2D1345DB4B}"/>
              </a:ext>
            </a:extLst>
          </p:cNvPr>
          <p:cNvSpPr>
            <a:spLocks noGrp="1"/>
          </p:cNvSpPr>
          <p:nvPr>
            <p:ph idx="1"/>
          </p:nvPr>
        </p:nvSpPr>
        <p:spPr/>
        <p:txBody>
          <a:bodyPr/>
          <a:lstStyle/>
          <a:p>
            <a:r>
              <a:rPr lang="en-IN" b="1" i="1" dirty="0"/>
              <a:t>WHERE Clause: This is to filter the results of the entire select statement. you can exclude or include certain criteria. Apart from this you also join other tables with appropriate unique column to match appropriate record/row with appropriate record/ row in other table.</a:t>
            </a:r>
          </a:p>
          <a:p>
            <a:pPr marL="0" indent="0">
              <a:buNone/>
            </a:pPr>
            <a:r>
              <a:rPr lang="en-IN" b="1" i="1" dirty="0"/>
              <a:t>Select * from emp where dept=10;</a:t>
            </a:r>
          </a:p>
          <a:p>
            <a:r>
              <a:rPr lang="en-IN" b="1" i="1" dirty="0"/>
              <a:t>AS Clause: This is used to specify a alternate column</a:t>
            </a:r>
          </a:p>
          <a:p>
            <a:pPr marL="0" indent="0">
              <a:buNone/>
            </a:pPr>
            <a:r>
              <a:rPr lang="en-IN" b="1" i="1" dirty="0"/>
              <a:t>Select dob as “Date of birth” from emp where dept=10</a:t>
            </a:r>
            <a:r>
              <a:rPr lang="en-IN" dirty="0"/>
              <a:t>;</a:t>
            </a:r>
          </a:p>
        </p:txBody>
      </p:sp>
    </p:spTree>
    <p:extLst>
      <p:ext uri="{BB962C8B-B14F-4D97-AF65-F5344CB8AC3E}">
        <p14:creationId xmlns:p14="http://schemas.microsoft.com/office/powerpoint/2010/main" val="289362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F00C-2650-4E5B-A254-D313410C9492}"/>
              </a:ext>
            </a:extLst>
          </p:cNvPr>
          <p:cNvSpPr>
            <a:spLocks noGrp="1"/>
          </p:cNvSpPr>
          <p:nvPr>
            <p:ph type="title"/>
          </p:nvPr>
        </p:nvSpPr>
        <p:spPr/>
        <p:txBody>
          <a:bodyPr/>
          <a:lstStyle/>
          <a:p>
            <a:r>
              <a:rPr lang="en-IN" dirty="0"/>
              <a:t>Where- real time example</a:t>
            </a:r>
          </a:p>
        </p:txBody>
      </p:sp>
      <p:pic>
        <p:nvPicPr>
          <p:cNvPr id="5" name="Content Placeholder 4">
            <a:extLst>
              <a:ext uri="{FF2B5EF4-FFF2-40B4-BE49-F238E27FC236}">
                <a16:creationId xmlns:a16="http://schemas.microsoft.com/office/drawing/2014/main" id="{57CEC4E8-26C1-4C0E-BA2A-47A27ABFB9EA}"/>
              </a:ext>
            </a:extLst>
          </p:cNvPr>
          <p:cNvPicPr>
            <a:picLocks noGrp="1" noChangeAspect="1"/>
          </p:cNvPicPr>
          <p:nvPr>
            <p:ph idx="1"/>
          </p:nvPr>
        </p:nvPicPr>
        <p:blipFill>
          <a:blip r:embed="rId2"/>
          <a:stretch>
            <a:fillRect/>
          </a:stretch>
        </p:blipFill>
        <p:spPr>
          <a:xfrm>
            <a:off x="2371725" y="2071688"/>
            <a:ext cx="6672263" cy="4243387"/>
          </a:xfrm>
        </p:spPr>
      </p:pic>
    </p:spTree>
    <p:extLst>
      <p:ext uri="{BB962C8B-B14F-4D97-AF65-F5344CB8AC3E}">
        <p14:creationId xmlns:p14="http://schemas.microsoft.com/office/powerpoint/2010/main" val="219599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0D15-172D-41BF-A3A1-E6931D1791D2}"/>
              </a:ext>
            </a:extLst>
          </p:cNvPr>
          <p:cNvSpPr>
            <a:spLocks noGrp="1"/>
          </p:cNvSpPr>
          <p:nvPr>
            <p:ph type="title"/>
          </p:nvPr>
        </p:nvSpPr>
        <p:spPr/>
        <p:txBody>
          <a:bodyPr/>
          <a:lstStyle/>
          <a:p>
            <a:r>
              <a:rPr lang="en-IN" dirty="0"/>
              <a:t>Operators:</a:t>
            </a:r>
          </a:p>
        </p:txBody>
      </p:sp>
      <p:pic>
        <p:nvPicPr>
          <p:cNvPr id="3076" name="Picture 4" descr="Related image">
            <a:extLst>
              <a:ext uri="{FF2B5EF4-FFF2-40B4-BE49-F238E27FC236}">
                <a16:creationId xmlns:a16="http://schemas.microsoft.com/office/drawing/2014/main" id="{E26B00B3-5AF1-4534-A411-A4D3A1B8E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6" y="2198679"/>
            <a:ext cx="7148513" cy="438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90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F10-B84D-415E-BED0-27BB23CF531A}"/>
              </a:ext>
            </a:extLst>
          </p:cNvPr>
          <p:cNvSpPr>
            <a:spLocks noGrp="1"/>
          </p:cNvSpPr>
          <p:nvPr>
            <p:ph type="title"/>
          </p:nvPr>
        </p:nvSpPr>
        <p:spPr/>
        <p:txBody>
          <a:bodyPr/>
          <a:lstStyle/>
          <a:p>
            <a:r>
              <a:rPr lang="en-IN" dirty="0"/>
              <a:t>DISTINCT,ORDER BY:</a:t>
            </a:r>
          </a:p>
        </p:txBody>
      </p:sp>
      <p:sp>
        <p:nvSpPr>
          <p:cNvPr id="3" name="Content Placeholder 2">
            <a:extLst>
              <a:ext uri="{FF2B5EF4-FFF2-40B4-BE49-F238E27FC236}">
                <a16:creationId xmlns:a16="http://schemas.microsoft.com/office/drawing/2014/main" id="{76ACC6C2-8443-41D4-BCF5-1B2C3B76B7AF}"/>
              </a:ext>
            </a:extLst>
          </p:cNvPr>
          <p:cNvSpPr>
            <a:spLocks noGrp="1"/>
          </p:cNvSpPr>
          <p:nvPr>
            <p:ph idx="1"/>
          </p:nvPr>
        </p:nvSpPr>
        <p:spPr/>
        <p:txBody>
          <a:bodyPr/>
          <a:lstStyle/>
          <a:p>
            <a:r>
              <a:rPr lang="en-IN" b="1" i="1" dirty="0">
                <a:latin typeface="+mj-lt"/>
              </a:rPr>
              <a:t>DISTINCT Clause: This is used to eliminate the duplicate rows </a:t>
            </a:r>
          </a:p>
          <a:p>
            <a:pPr marL="0" indent="0">
              <a:buNone/>
            </a:pPr>
            <a:r>
              <a:rPr lang="en-IN" b="1" i="1" dirty="0">
                <a:latin typeface="+mj-lt"/>
              </a:rPr>
              <a:t> select distinct </a:t>
            </a:r>
            <a:r>
              <a:rPr lang="en-IN" b="1" i="1" dirty="0">
                <a:solidFill>
                  <a:schemeClr val="tx1"/>
                </a:solidFill>
                <a:latin typeface="+mj-lt"/>
              </a:rPr>
              <a:t>student_code </a:t>
            </a:r>
            <a:r>
              <a:rPr lang="en-IN" b="1" i="1" dirty="0">
                <a:latin typeface="+mj-lt"/>
              </a:rPr>
              <a:t>from student_marks;</a:t>
            </a:r>
          </a:p>
          <a:p>
            <a:r>
              <a:rPr lang="en-IN" b="1" i="1" dirty="0">
                <a:latin typeface="+mj-lt"/>
              </a:rPr>
              <a:t>ORDER BY CLAUSE: A query with it’s various clauses determines the rows to be selected and the columns. The order of rows is not fixed unless an order clause is given.</a:t>
            </a:r>
          </a:p>
          <a:p>
            <a:pPr marL="0" indent="0">
              <a:buNone/>
            </a:pPr>
            <a:r>
              <a:rPr lang="en-IN" b="1" i="1" dirty="0">
                <a:latin typeface="+mj-lt"/>
              </a:rPr>
              <a:t> select student, code, student, name, dept_ code from student_master order         by student_Code desc;</a:t>
            </a:r>
          </a:p>
        </p:txBody>
      </p:sp>
    </p:spTree>
    <p:extLst>
      <p:ext uri="{BB962C8B-B14F-4D97-AF65-F5344CB8AC3E}">
        <p14:creationId xmlns:p14="http://schemas.microsoft.com/office/powerpoint/2010/main" val="355556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180</TotalTime>
  <Words>268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 3</vt:lpstr>
      <vt:lpstr>Ion Boardroom</vt:lpstr>
      <vt:lpstr>PowerPoint Presentation</vt:lpstr>
      <vt:lpstr> DEFINITION:</vt:lpstr>
      <vt:lpstr>TOPICS</vt:lpstr>
      <vt:lpstr>SELECT , FROM :</vt:lpstr>
      <vt:lpstr>Select query real time example</vt:lpstr>
      <vt:lpstr>WHERE, AS :</vt:lpstr>
      <vt:lpstr>Where- real time example</vt:lpstr>
      <vt:lpstr>Operators:</vt:lpstr>
      <vt:lpstr>DISTINCT,ORDER BY:</vt:lpstr>
      <vt:lpstr>Real time scenarios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Bhavana.p pala</dc:creator>
  <cp:lastModifiedBy>Bhavana.p pala</cp:lastModifiedBy>
  <cp:revision>10</cp:revision>
  <dcterms:created xsi:type="dcterms:W3CDTF">2019-09-12T14:46:01Z</dcterms:created>
  <dcterms:modified xsi:type="dcterms:W3CDTF">2019-09-13T02:30:53Z</dcterms:modified>
</cp:coreProperties>
</file>