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B747E2B-A00C-4E07-A067-CE5399C40386}">
  <a:tblStyle styleId="{CB747E2B-A00C-4E07-A067-CE5399C403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ecdfd75a1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ecdfd75a1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ecdfd75a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ecdfd75a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ecdfd75a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1ecdfd75a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1ecdfd75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1ecdfd75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707e35e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d707e35e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d707e35ee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d707e35ee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215a3b50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215a3b50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707e35ee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707e35ee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15a3b50f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215a3b50f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1ecdfd75a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1ecdfd75a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707e35ee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707e35ee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d707e35ee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2d707e35ee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d707e35ee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d707e35ee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d707e35ee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d707e35ee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ecdfd75a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ecdfd75a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ecdfd75a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ecdfd75a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707e35ee9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707e35ee9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d707e35ee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d707e35ee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ecdfd75a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ecdfd75a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ecdfd75a1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1ecdfd75a1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ecdfd75a1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ecdfd75a1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ecdfd75a1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ecdfd75a1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591825"/>
            <a:ext cx="8520600" cy="1180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100">
                <a:solidFill>
                  <a:srgbClr val="0B5394"/>
                </a:solidFill>
              </a:rPr>
              <a:t>Laboratory Research Project</a:t>
            </a:r>
            <a:endParaRPr sz="5100">
              <a:solidFill>
                <a:srgbClr val="0B5394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27713" y="3620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73763"/>
                </a:solidFill>
              </a:rPr>
              <a:t>An Empirical Analysis on the Effect of the Outcome Variable Binarization and Bias on Causal Discovery</a:t>
            </a:r>
            <a:endParaRPr>
              <a:solidFill>
                <a:srgbClr val="073763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071800" y="1825050"/>
            <a:ext cx="31335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rgbClr val="595959"/>
                </a:solidFill>
              </a:rPr>
              <a:t>Computer Science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595959"/>
                </a:solidFill>
              </a:rPr>
              <a:t>Kenza Chaabouni</a:t>
            </a:r>
            <a:endParaRPr sz="10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595959"/>
                </a:solidFill>
              </a:rPr>
              <a:t>Supervised by Dr. Karima Makhlouf</a:t>
            </a:r>
            <a:endParaRPr sz="1000">
              <a:solidFill>
                <a:srgbClr val="595959"/>
              </a:solidFill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175" y="2571750"/>
            <a:ext cx="777649" cy="103804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Preliminaries: PC Algorithm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50" name="Google Shape;150;p22"/>
          <p:cNvPicPr preferRelativeResize="0"/>
          <p:nvPr/>
        </p:nvPicPr>
        <p:blipFill rotWithShape="1">
          <a:blip r:embed="rId3">
            <a:alphaModFix/>
          </a:blip>
          <a:srcRect b="59298" l="0" r="72896" t="4525"/>
          <a:stretch/>
        </p:blipFill>
        <p:spPr>
          <a:xfrm>
            <a:off x="677000" y="1937075"/>
            <a:ext cx="1183925" cy="126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1" name="Google Shape;151;p22"/>
          <p:cNvCxnSpPr/>
          <p:nvPr/>
        </p:nvCxnSpPr>
        <p:spPr>
          <a:xfrm flipH="1" rot="10800000">
            <a:off x="1121700" y="2860347"/>
            <a:ext cx="176400" cy="9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22"/>
          <p:cNvCxnSpPr/>
          <p:nvPr/>
        </p:nvCxnSpPr>
        <p:spPr>
          <a:xfrm>
            <a:off x="1154771" y="2827850"/>
            <a:ext cx="104700" cy="17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22"/>
          <p:cNvCxnSpPr/>
          <p:nvPr/>
        </p:nvCxnSpPr>
        <p:spPr>
          <a:xfrm flipH="1" rot="10800000">
            <a:off x="734500" y="2516034"/>
            <a:ext cx="176400" cy="9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2"/>
          <p:cNvCxnSpPr/>
          <p:nvPr/>
        </p:nvCxnSpPr>
        <p:spPr>
          <a:xfrm>
            <a:off x="767571" y="2483538"/>
            <a:ext cx="104700" cy="17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5" name="Google Shape;155;p22"/>
          <p:cNvCxnSpPr/>
          <p:nvPr/>
        </p:nvCxnSpPr>
        <p:spPr>
          <a:xfrm flipH="1" rot="10800000">
            <a:off x="983925" y="2333822"/>
            <a:ext cx="215700" cy="6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6" name="Google Shape;156;p22"/>
          <p:cNvCxnSpPr/>
          <p:nvPr/>
        </p:nvCxnSpPr>
        <p:spPr>
          <a:xfrm flipH="1">
            <a:off x="1049425" y="2254575"/>
            <a:ext cx="35400" cy="24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2"/>
          <p:cNvCxnSpPr/>
          <p:nvPr/>
        </p:nvCxnSpPr>
        <p:spPr>
          <a:xfrm flipH="1" rot="10800000">
            <a:off x="2019700" y="2554863"/>
            <a:ext cx="5910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15293" l="0" r="73299" t="50020"/>
          <a:stretch/>
        </p:blipFill>
        <p:spPr>
          <a:xfrm>
            <a:off x="2890700" y="1956538"/>
            <a:ext cx="1166300" cy="121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2"/>
          <p:cNvCxnSpPr/>
          <p:nvPr/>
        </p:nvCxnSpPr>
        <p:spPr>
          <a:xfrm flipH="1" rot="10800000">
            <a:off x="4156475" y="2566625"/>
            <a:ext cx="5910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60" name="Google Shape;160;p22"/>
          <p:cNvPicPr preferRelativeResize="0"/>
          <p:nvPr/>
        </p:nvPicPr>
        <p:blipFill rotWithShape="1">
          <a:blip r:embed="rId3">
            <a:alphaModFix/>
          </a:blip>
          <a:srcRect b="16551" l="36389" r="36351" t="51525"/>
          <a:stretch/>
        </p:blipFill>
        <p:spPr>
          <a:xfrm>
            <a:off x="5027100" y="2005037"/>
            <a:ext cx="1190625" cy="112007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2"/>
          <p:cNvSpPr txBox="1"/>
          <p:nvPr/>
        </p:nvSpPr>
        <p:spPr>
          <a:xfrm>
            <a:off x="182663" y="3206400"/>
            <a:ext cx="2172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0000"/>
                </a:solidFill>
              </a:rPr>
              <a:t>Conditional independence test </a:t>
            </a:r>
            <a:r>
              <a:rPr lang="fr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2" name="Google Shape;16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63" name="Google Shape;16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Preliminaries: PC Algorithm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69" name="Google Shape;169;p23"/>
          <p:cNvPicPr preferRelativeResize="0"/>
          <p:nvPr/>
        </p:nvPicPr>
        <p:blipFill rotWithShape="1">
          <a:blip r:embed="rId3">
            <a:alphaModFix/>
          </a:blip>
          <a:srcRect b="59298" l="0" r="72896" t="4525"/>
          <a:stretch/>
        </p:blipFill>
        <p:spPr>
          <a:xfrm>
            <a:off x="677000" y="1937075"/>
            <a:ext cx="1183925" cy="126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0" name="Google Shape;170;p23"/>
          <p:cNvCxnSpPr/>
          <p:nvPr/>
        </p:nvCxnSpPr>
        <p:spPr>
          <a:xfrm flipH="1" rot="10800000">
            <a:off x="1121700" y="2860347"/>
            <a:ext cx="176400" cy="9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23"/>
          <p:cNvCxnSpPr/>
          <p:nvPr/>
        </p:nvCxnSpPr>
        <p:spPr>
          <a:xfrm>
            <a:off x="1154771" y="2827850"/>
            <a:ext cx="104700" cy="17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23"/>
          <p:cNvCxnSpPr/>
          <p:nvPr/>
        </p:nvCxnSpPr>
        <p:spPr>
          <a:xfrm flipH="1" rot="10800000">
            <a:off x="734500" y="2516034"/>
            <a:ext cx="176400" cy="9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23"/>
          <p:cNvCxnSpPr/>
          <p:nvPr/>
        </p:nvCxnSpPr>
        <p:spPr>
          <a:xfrm>
            <a:off x="767571" y="2483538"/>
            <a:ext cx="104700" cy="17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3"/>
          <p:cNvCxnSpPr/>
          <p:nvPr/>
        </p:nvCxnSpPr>
        <p:spPr>
          <a:xfrm flipH="1" rot="10800000">
            <a:off x="983925" y="2333822"/>
            <a:ext cx="215700" cy="6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23"/>
          <p:cNvCxnSpPr/>
          <p:nvPr/>
        </p:nvCxnSpPr>
        <p:spPr>
          <a:xfrm flipH="1">
            <a:off x="1049425" y="2254575"/>
            <a:ext cx="35400" cy="24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23"/>
          <p:cNvCxnSpPr/>
          <p:nvPr/>
        </p:nvCxnSpPr>
        <p:spPr>
          <a:xfrm flipH="1" rot="10800000">
            <a:off x="2019700" y="2554863"/>
            <a:ext cx="5910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 b="15293" l="0" r="73299" t="50020"/>
          <a:stretch/>
        </p:blipFill>
        <p:spPr>
          <a:xfrm>
            <a:off x="2890700" y="1956538"/>
            <a:ext cx="1166300" cy="1217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3"/>
          <p:cNvCxnSpPr/>
          <p:nvPr/>
        </p:nvCxnSpPr>
        <p:spPr>
          <a:xfrm flipH="1" rot="10800000">
            <a:off x="4156475" y="2566625"/>
            <a:ext cx="5910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 b="16551" l="36389" r="36351" t="51525"/>
          <a:stretch/>
        </p:blipFill>
        <p:spPr>
          <a:xfrm>
            <a:off x="5027100" y="2005037"/>
            <a:ext cx="1190625" cy="11200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3"/>
          <p:cNvCxnSpPr/>
          <p:nvPr/>
        </p:nvCxnSpPr>
        <p:spPr>
          <a:xfrm flipH="1" rot="10800000">
            <a:off x="6497350" y="2559988"/>
            <a:ext cx="5910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1" name="Google Shape;181;p23"/>
          <p:cNvPicPr preferRelativeResize="0"/>
          <p:nvPr/>
        </p:nvPicPr>
        <p:blipFill rotWithShape="1">
          <a:blip r:embed="rId3">
            <a:alphaModFix/>
          </a:blip>
          <a:srcRect b="17556" l="73751" r="0" t="51777"/>
          <a:stretch/>
        </p:blipFill>
        <p:spPr>
          <a:xfrm>
            <a:off x="7523025" y="2033763"/>
            <a:ext cx="1146526" cy="1075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182663" y="3206400"/>
            <a:ext cx="2172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0000"/>
                </a:solidFill>
              </a:rPr>
              <a:t>Conditional </a:t>
            </a:r>
            <a:r>
              <a:rPr lang="fr" sz="1100">
                <a:solidFill>
                  <a:srgbClr val="FF0000"/>
                </a:solidFill>
              </a:rPr>
              <a:t>independence test</a:t>
            </a:r>
            <a:r>
              <a:rPr lang="fr" sz="1100">
                <a:solidFill>
                  <a:srgbClr val="FF0000"/>
                </a:solidFill>
              </a:rPr>
              <a:t> </a:t>
            </a:r>
            <a:r>
              <a:rPr lang="fr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3" name="Google Shape;18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84" name="Google Shape;18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Experimental setting</a:t>
            </a:r>
            <a:endParaRPr>
              <a:solidFill>
                <a:srgbClr val="0B5394"/>
              </a:solidFill>
            </a:endParaRPr>
          </a:p>
        </p:txBody>
      </p:sp>
      <p:graphicFrame>
        <p:nvGraphicFramePr>
          <p:cNvPr id="190" name="Google Shape;190;p2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{CB747E2B-A00C-4E07-A067-CE5399C40386}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/>
                        <a:t>Dataset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/>
                        <a:t>Size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/>
                        <a:t>A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/>
                        <a:t>Dimension</a:t>
                      </a:r>
                      <a:endParaRPr b="1"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fr"/>
                        <a:t>Y</a:t>
                      </a:r>
                      <a:endParaRPr b="1" i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Synthetic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1000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Adult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49531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gender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income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Fragrances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539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gender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price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91" name="Google Shape;19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92" name="Google Shape;192;p24"/>
          <p:cNvSpPr txBox="1"/>
          <p:nvPr/>
        </p:nvSpPr>
        <p:spPr>
          <a:xfrm>
            <a:off x="2706750" y="3812950"/>
            <a:ext cx="37305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Metadata of the datasets used in the experiments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93" name="Google Shape;19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5"/>
          <p:cNvSpPr txBox="1"/>
          <p:nvPr>
            <p:ph type="title"/>
          </p:nvPr>
        </p:nvSpPr>
        <p:spPr>
          <a:xfrm>
            <a:off x="311700" y="445025"/>
            <a:ext cx="8520600" cy="8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The effect of the outcome variable binarization on Causal Discovery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199" name="Google Shape;199;p25"/>
          <p:cNvSpPr txBox="1"/>
          <p:nvPr>
            <p:ph idx="1" type="body"/>
          </p:nvPr>
        </p:nvSpPr>
        <p:spPr>
          <a:xfrm>
            <a:off x="311700" y="1993500"/>
            <a:ext cx="8520600" cy="23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Construct a baseline causal graph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Binarize the outcome variable Y using a range of thresholds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Examine the causal graphs obtained at each threshold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Quantify the relationship between the sensitive attribute A and the outcome Y using Statistical disparity:</a:t>
            </a:r>
            <a:endParaRPr>
              <a:solidFill>
                <a:schemeClr val="dk1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fr">
                <a:solidFill>
                  <a:schemeClr val="dk1"/>
                </a:solidFill>
              </a:rPr>
              <a:t>SD = P(Y=1|A=1) - P(Y=1|A=0)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0" name="Google Shape;20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01" name="Google Shape;2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Synthetic data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07" name="Google Shape;20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7138" y="919150"/>
            <a:ext cx="1609725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09" name="Google Shape;209;p26"/>
          <p:cNvSpPr txBox="1"/>
          <p:nvPr/>
        </p:nvSpPr>
        <p:spPr>
          <a:xfrm>
            <a:off x="2763725" y="4439300"/>
            <a:ext cx="4153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dk1"/>
                </a:solidFill>
              </a:rPr>
              <a:t>Ground Truth Causal Graph for biased synthetic data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210" name="Google Shape;21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Real-world data: The Adult dataset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16" name="Google Shape;21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2175" y="1060350"/>
            <a:ext cx="3191000" cy="330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18" name="Google Shape;218;p27"/>
          <p:cNvSpPr txBox="1"/>
          <p:nvPr/>
        </p:nvSpPr>
        <p:spPr>
          <a:xfrm>
            <a:off x="2663975" y="4404200"/>
            <a:ext cx="343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Baseline Causal Graph for Adult dataset</a:t>
            </a:r>
            <a:endParaRPr/>
          </a:p>
        </p:txBody>
      </p:sp>
      <p:pic>
        <p:nvPicPr>
          <p:cNvPr id="219" name="Google Shape;21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Real-world data: The Adult dataset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25" name="Google Shape;22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26" name="Google Shape;226;p28"/>
          <p:cNvSpPr txBox="1"/>
          <p:nvPr/>
        </p:nvSpPr>
        <p:spPr>
          <a:xfrm>
            <a:off x="1516325" y="4404200"/>
            <a:ext cx="573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Statistical Disparity when varying the Threshold for the Adult Dataset</a:t>
            </a:r>
            <a:endParaRPr/>
          </a:p>
        </p:txBody>
      </p:sp>
      <p:pic>
        <p:nvPicPr>
          <p:cNvPr id="227" name="Google Shape;22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4863" y="1170125"/>
            <a:ext cx="5177416" cy="308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0B5394"/>
                </a:solidFill>
              </a:rPr>
              <a:t>Real-world data: The Fragrances dataset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34" name="Google Shape;23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97125" y="1263699"/>
            <a:ext cx="3152500" cy="301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36" name="Google Shape;236;p29"/>
          <p:cNvSpPr txBox="1"/>
          <p:nvPr/>
        </p:nvSpPr>
        <p:spPr>
          <a:xfrm>
            <a:off x="2599000" y="4523200"/>
            <a:ext cx="3926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Baseline Causal Graph for Fragrances dataset</a:t>
            </a:r>
            <a:endParaRPr/>
          </a:p>
        </p:txBody>
      </p:sp>
      <p:pic>
        <p:nvPicPr>
          <p:cNvPr id="237" name="Google Shape;237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0B5394"/>
                </a:solidFill>
              </a:rPr>
              <a:t>Real-world data: The Fragrances dataset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43" name="Google Shape;2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44" name="Google Shape;24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6971" y="1366838"/>
            <a:ext cx="4716349" cy="2807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0"/>
          <p:cNvSpPr txBox="1"/>
          <p:nvPr/>
        </p:nvSpPr>
        <p:spPr>
          <a:xfrm>
            <a:off x="1455150" y="4388850"/>
            <a:ext cx="623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Statistical Disparity when varying the Threshold for the Fragrances Dataset</a:t>
            </a:r>
            <a:endParaRPr/>
          </a:p>
        </p:txBody>
      </p:sp>
      <p:pic>
        <p:nvPicPr>
          <p:cNvPr id="246" name="Google Shape;24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0B5394"/>
                </a:solidFill>
              </a:rPr>
              <a:t>The effect of bias on Causal Discovery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52" name="Google Shape;252;p31"/>
          <p:cNvSpPr txBox="1"/>
          <p:nvPr>
            <p:ph idx="1" type="body"/>
          </p:nvPr>
        </p:nvSpPr>
        <p:spPr>
          <a:xfrm>
            <a:off x="311700" y="2387500"/>
            <a:ext cx="8520600" cy="8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Generate controlled synthetic data using with different bias levels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fr">
                <a:solidFill>
                  <a:schemeClr val="dk1"/>
                </a:solidFill>
              </a:rPr>
              <a:t>Amplify bias in the Fragrances dataset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54" name="Google Shape;2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Summary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747300" y="1206200"/>
            <a:ext cx="7649400" cy="31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fr">
                <a:solidFill>
                  <a:schemeClr val="dk1"/>
                </a:solidFill>
              </a:rPr>
              <a:t>Our study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fr">
                <a:solidFill>
                  <a:schemeClr val="dk1"/>
                </a:solidFill>
              </a:rPr>
              <a:t>Preliminaries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fr">
                <a:solidFill>
                  <a:schemeClr val="dk1"/>
                </a:solidFill>
              </a:rPr>
              <a:t>Causal structures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fr">
                <a:solidFill>
                  <a:schemeClr val="dk1"/>
                </a:solidFill>
              </a:rPr>
              <a:t>PC Algorithm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fr">
                <a:solidFill>
                  <a:schemeClr val="dk1"/>
                </a:solidFill>
              </a:rPr>
              <a:t>Experimental setting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fr">
                <a:solidFill>
                  <a:schemeClr val="dk1"/>
                </a:solidFill>
              </a:rPr>
              <a:t>The effect of the outcome variable binarization on Causal Discovery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fr">
                <a:solidFill>
                  <a:schemeClr val="dk1"/>
                </a:solidFill>
              </a:rPr>
              <a:t>Synthetic data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fr">
                <a:solidFill>
                  <a:schemeClr val="dk1"/>
                </a:solidFill>
              </a:rPr>
              <a:t>Real-world data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fr">
                <a:solidFill>
                  <a:schemeClr val="dk1"/>
                </a:solidFill>
              </a:rPr>
              <a:t>The Adult dataset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romanLcPeriod"/>
            </a:pPr>
            <a:r>
              <a:rPr lang="fr">
                <a:solidFill>
                  <a:schemeClr val="dk1"/>
                </a:solidFill>
              </a:rPr>
              <a:t>The Fragrances dataset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fr">
                <a:solidFill>
                  <a:schemeClr val="dk1"/>
                </a:solidFill>
              </a:rPr>
              <a:t>The effect of bias on Causal Discovery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fr">
                <a:solidFill>
                  <a:schemeClr val="dk1"/>
                </a:solidFill>
              </a:rPr>
              <a:t>Varying bias in the synthetic data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lphaLcPeriod"/>
            </a:pPr>
            <a:r>
              <a:rPr lang="fr">
                <a:solidFill>
                  <a:schemeClr val="dk1"/>
                </a:solidFill>
              </a:rPr>
              <a:t>Amplifying bias in the Fragrances dataset</a:t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fr">
                <a:solidFill>
                  <a:schemeClr val="dk1"/>
                </a:solidFill>
              </a:rPr>
              <a:t>Conclusion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Varying bias in the synthetic data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60" name="Google Shape;26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150" y="1151263"/>
            <a:ext cx="1609725" cy="330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2877450" y="4590000"/>
            <a:ext cx="338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200"/>
              <a:t>Ground Truth Causal Graph for synthetic data</a:t>
            </a:r>
            <a:endParaRPr sz="1200"/>
          </a:p>
        </p:txBody>
      </p:sp>
      <p:pic>
        <p:nvPicPr>
          <p:cNvPr id="263" name="Google Shape;26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fr">
                <a:solidFill>
                  <a:srgbClr val="0B5394"/>
                </a:solidFill>
              </a:rPr>
              <a:t>Varying bias in the synthetic data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69" name="Google Shape;2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0869" y="1244600"/>
            <a:ext cx="6162268" cy="30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71" name="Google Shape;271;p33"/>
          <p:cNvSpPr txBox="1"/>
          <p:nvPr/>
        </p:nvSpPr>
        <p:spPr>
          <a:xfrm>
            <a:off x="1704275" y="4568875"/>
            <a:ext cx="60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Statistical disparity when varying the bias level for the synthetic datasets</a:t>
            </a:r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Amplifying bias in the Fragrances dataset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278" name="Google Shape;27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900" y="1152475"/>
            <a:ext cx="6900188" cy="3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280" name="Google Shape;280;p34"/>
          <p:cNvSpPr txBox="1"/>
          <p:nvPr/>
        </p:nvSpPr>
        <p:spPr>
          <a:xfrm>
            <a:off x="1704275" y="4568875"/>
            <a:ext cx="609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Statistical disparity when varying the bias level for the Fragrances dataset</a:t>
            </a:r>
            <a:endParaRPr/>
          </a:p>
        </p:txBody>
      </p:sp>
      <p:pic>
        <p:nvPicPr>
          <p:cNvPr id="281" name="Google Shape;28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Conclusion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287" name="Google Shape;28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Our findings highlight that: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T</a:t>
            </a:r>
            <a:r>
              <a:rPr lang="fr">
                <a:solidFill>
                  <a:schemeClr val="dk1"/>
                </a:solidFill>
              </a:rPr>
              <a:t>he binarization of the outcome variable impacts the causal graph structure significantly, particularly the direct edge between the sensitive attribute A and the outcome Y.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In simpler dataset, with less causal structures surrounding the sensitive attribute and the outcome, statistical disparity aligns more closely with the appearance of direct causal edges.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fr">
                <a:solidFill>
                  <a:schemeClr val="dk1"/>
                </a:solidFill>
              </a:rPr>
              <a:t>H</a:t>
            </a:r>
            <a:r>
              <a:rPr lang="fr">
                <a:solidFill>
                  <a:schemeClr val="dk1"/>
                </a:solidFill>
              </a:rPr>
              <a:t>igher bias amplifies statistical disparity and the likelihood of discovering a direct causal edges between the sensitive attribute and the outcome. But with extreme biases, causal structures get distorted.</a:t>
            </a:r>
            <a:endParaRPr/>
          </a:p>
        </p:txBody>
      </p:sp>
      <p:sp>
        <p:nvSpPr>
          <p:cNvPr id="288" name="Google Shape;28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289" name="Google Shape;28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Our Study</a:t>
            </a:r>
            <a:endParaRPr>
              <a:solidFill>
                <a:srgbClr val="0B5394"/>
              </a:solidFill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839900"/>
            <a:ext cx="8520600" cy="18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</a:rPr>
              <a:t>The key contributions of this laboratory research project to </a:t>
            </a:r>
            <a:r>
              <a:rPr i="1" lang="fr">
                <a:solidFill>
                  <a:srgbClr val="000000"/>
                </a:solidFill>
              </a:rPr>
              <a:t>Causal Discovery on Biased Data</a:t>
            </a:r>
            <a:r>
              <a:rPr lang="fr">
                <a:solidFill>
                  <a:srgbClr val="000000"/>
                </a:solidFill>
              </a:rPr>
              <a:t>: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An </a:t>
            </a:r>
            <a:r>
              <a:rPr lang="fr">
                <a:solidFill>
                  <a:srgbClr val="000000"/>
                </a:solidFill>
              </a:rPr>
              <a:t>empirical</a:t>
            </a:r>
            <a:r>
              <a:rPr lang="fr">
                <a:solidFill>
                  <a:srgbClr val="000000"/>
                </a:solidFill>
              </a:rPr>
              <a:t> analysis of the outcome variable binarization on causal discovery</a:t>
            </a:r>
            <a:endParaRPr>
              <a:solidFill>
                <a:srgbClr val="000000"/>
              </a:solidFill>
            </a:endParaRPr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fr">
                <a:solidFill>
                  <a:srgbClr val="000000"/>
                </a:solidFill>
              </a:rPr>
              <a:t>An empirical analysis of the effect of bias on causal discovery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Preliminaries: Causal Structures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66727" t="0"/>
          <a:stretch/>
        </p:blipFill>
        <p:spPr>
          <a:xfrm>
            <a:off x="464150" y="1857375"/>
            <a:ext cx="270645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1228375" y="4173725"/>
            <a:ext cx="9597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Collider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Preliminaries: Causal Structures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0" l="0" r="31525" t="0"/>
          <a:stretch/>
        </p:blipFill>
        <p:spPr>
          <a:xfrm>
            <a:off x="464150" y="1857375"/>
            <a:ext cx="5569925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1228375" y="4173725"/>
            <a:ext cx="9597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Collider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4000050" y="4173725"/>
            <a:ext cx="11439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Mediator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2" name="Google Shape;9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Preliminaries: Causal Structures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150" y="1857375"/>
            <a:ext cx="8134350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1228375" y="4173725"/>
            <a:ext cx="9597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Collider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4000050" y="4173725"/>
            <a:ext cx="11439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Mediator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6840150" y="4173725"/>
            <a:ext cx="1420200" cy="4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Confounder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Preliminaries: PC Algorithm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59298" l="0" r="72896" t="4525"/>
          <a:stretch/>
        </p:blipFill>
        <p:spPr>
          <a:xfrm>
            <a:off x="677000" y="1937075"/>
            <a:ext cx="1183925" cy="12693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Preliminaries: PC Algorithm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18" name="Google Shape;118;p20"/>
          <p:cNvPicPr preferRelativeResize="0"/>
          <p:nvPr/>
        </p:nvPicPr>
        <p:blipFill rotWithShape="1">
          <a:blip r:embed="rId3">
            <a:alphaModFix/>
          </a:blip>
          <a:srcRect b="59298" l="0" r="72896" t="4525"/>
          <a:stretch/>
        </p:blipFill>
        <p:spPr>
          <a:xfrm>
            <a:off x="677000" y="1937075"/>
            <a:ext cx="1183925" cy="126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20"/>
          <p:cNvCxnSpPr/>
          <p:nvPr/>
        </p:nvCxnSpPr>
        <p:spPr>
          <a:xfrm flipH="1" rot="10800000">
            <a:off x="1121700" y="2860347"/>
            <a:ext cx="176400" cy="9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20"/>
          <p:cNvCxnSpPr/>
          <p:nvPr/>
        </p:nvCxnSpPr>
        <p:spPr>
          <a:xfrm>
            <a:off x="1154771" y="2827850"/>
            <a:ext cx="104700" cy="17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20"/>
          <p:cNvCxnSpPr/>
          <p:nvPr/>
        </p:nvCxnSpPr>
        <p:spPr>
          <a:xfrm flipH="1" rot="10800000">
            <a:off x="734500" y="2516034"/>
            <a:ext cx="176400" cy="9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20"/>
          <p:cNvCxnSpPr/>
          <p:nvPr/>
        </p:nvCxnSpPr>
        <p:spPr>
          <a:xfrm>
            <a:off x="767571" y="2483538"/>
            <a:ext cx="104700" cy="17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" name="Google Shape;123;p20"/>
          <p:cNvCxnSpPr/>
          <p:nvPr/>
        </p:nvCxnSpPr>
        <p:spPr>
          <a:xfrm flipH="1" rot="10800000">
            <a:off x="983925" y="2333822"/>
            <a:ext cx="215700" cy="6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20"/>
          <p:cNvCxnSpPr/>
          <p:nvPr/>
        </p:nvCxnSpPr>
        <p:spPr>
          <a:xfrm flipH="1">
            <a:off x="1049425" y="2254575"/>
            <a:ext cx="35400" cy="24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20"/>
          <p:cNvSpPr txBox="1"/>
          <p:nvPr/>
        </p:nvSpPr>
        <p:spPr>
          <a:xfrm>
            <a:off x="182663" y="3206400"/>
            <a:ext cx="2172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0000"/>
                </a:solidFill>
              </a:rPr>
              <a:t>Conditional independence test </a:t>
            </a:r>
            <a:r>
              <a:rPr lang="fr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B5394"/>
                </a:solidFill>
              </a:rPr>
              <a:t>Preliminaries: PC Algorithm</a:t>
            </a:r>
            <a:endParaRPr>
              <a:solidFill>
                <a:srgbClr val="0B5394"/>
              </a:solidFill>
            </a:endParaRPr>
          </a:p>
        </p:txBody>
      </p:sp>
      <p:pic>
        <p:nvPicPr>
          <p:cNvPr id="133" name="Google Shape;133;p21"/>
          <p:cNvPicPr preferRelativeResize="0"/>
          <p:nvPr/>
        </p:nvPicPr>
        <p:blipFill rotWithShape="1">
          <a:blip r:embed="rId3">
            <a:alphaModFix/>
          </a:blip>
          <a:srcRect b="59298" l="0" r="72896" t="4525"/>
          <a:stretch/>
        </p:blipFill>
        <p:spPr>
          <a:xfrm>
            <a:off x="677000" y="1937075"/>
            <a:ext cx="1183925" cy="12693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1"/>
          <p:cNvCxnSpPr/>
          <p:nvPr/>
        </p:nvCxnSpPr>
        <p:spPr>
          <a:xfrm flipH="1" rot="10800000">
            <a:off x="1121700" y="2860347"/>
            <a:ext cx="176400" cy="9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" name="Google Shape;135;p21"/>
          <p:cNvCxnSpPr/>
          <p:nvPr/>
        </p:nvCxnSpPr>
        <p:spPr>
          <a:xfrm>
            <a:off x="1154771" y="2827850"/>
            <a:ext cx="104700" cy="17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" name="Google Shape;136;p21"/>
          <p:cNvCxnSpPr/>
          <p:nvPr/>
        </p:nvCxnSpPr>
        <p:spPr>
          <a:xfrm flipH="1" rot="10800000">
            <a:off x="734500" y="2516034"/>
            <a:ext cx="176400" cy="98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21"/>
          <p:cNvCxnSpPr/>
          <p:nvPr/>
        </p:nvCxnSpPr>
        <p:spPr>
          <a:xfrm>
            <a:off x="767571" y="2483538"/>
            <a:ext cx="104700" cy="176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8" name="Google Shape;138;p21"/>
          <p:cNvCxnSpPr/>
          <p:nvPr/>
        </p:nvCxnSpPr>
        <p:spPr>
          <a:xfrm flipH="1" rot="10800000">
            <a:off x="983925" y="2333822"/>
            <a:ext cx="215700" cy="65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9" name="Google Shape;139;p21"/>
          <p:cNvCxnSpPr/>
          <p:nvPr/>
        </p:nvCxnSpPr>
        <p:spPr>
          <a:xfrm flipH="1">
            <a:off x="1049425" y="2254575"/>
            <a:ext cx="35400" cy="2469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0" name="Google Shape;140;p21"/>
          <p:cNvCxnSpPr/>
          <p:nvPr/>
        </p:nvCxnSpPr>
        <p:spPr>
          <a:xfrm flipH="1" rot="10800000">
            <a:off x="2019700" y="2554863"/>
            <a:ext cx="591000" cy="10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41" name="Google Shape;141;p21"/>
          <p:cNvPicPr preferRelativeResize="0"/>
          <p:nvPr/>
        </p:nvPicPr>
        <p:blipFill rotWithShape="1">
          <a:blip r:embed="rId3">
            <a:alphaModFix/>
          </a:blip>
          <a:srcRect b="15293" l="0" r="73299" t="50020"/>
          <a:stretch/>
        </p:blipFill>
        <p:spPr>
          <a:xfrm>
            <a:off x="2890700" y="1956538"/>
            <a:ext cx="1166300" cy="121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182663" y="3206400"/>
            <a:ext cx="21726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100">
                <a:solidFill>
                  <a:srgbClr val="FF0000"/>
                </a:solidFill>
              </a:rPr>
              <a:t>Conditional independence test </a:t>
            </a:r>
            <a:r>
              <a:rPr lang="fr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5300" y="0"/>
            <a:ext cx="548701" cy="732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