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B748DF-E494-4050-A70F-DA03B3BA37B5}">
  <a:tblStyle styleId="{D7B748DF-E494-4050-A70F-DA03B3BA37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9511491-6074-4F7B-917E-94BF25359D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d22e39c9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d22e39c9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d2908078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d2908078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d2908078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d2908078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d2908078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d2908078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d2908078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d2908078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d2908078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d2908078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d2908078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d2908078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d2908078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d2908078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d22e39c9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d22e39c9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d22e39c9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d22e39c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d2908078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d2908078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22e39c9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22e39c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d2908078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d2908078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2908078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2908078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d2908078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d2908078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2908078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2908078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2908078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2908078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d22e39c9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d22e39c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5925" y="747975"/>
            <a:ext cx="8520600" cy="12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BDB"/>
                </a:solidFill>
              </a:rPr>
              <a:t>Pink Tax in Fragrances?</a:t>
            </a:r>
            <a:endParaRPr>
              <a:solidFill>
                <a:srgbClr val="009BD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375" y="3237825"/>
            <a:ext cx="84855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Investigating Gender-Based Pricing Differences in Fragrances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079925" y="2232750"/>
            <a:ext cx="3133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Marketing Department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Kenza Chaabouni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Supervised by Dr. Kamel Jedidi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850" y="3744775"/>
            <a:ext cx="2367124" cy="9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06088"/>
                </a:solidFill>
              </a:rPr>
              <a:t>Regression Analysis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1800500" y="8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{A9511491-6074-4F7B-917E-94BF25359D27}</a:tableStyleId>
              </a:tblPr>
              <a:tblGrid>
                <a:gridCol w="1520000"/>
                <a:gridCol w="1414800"/>
              </a:tblGrid>
              <a:tr h="52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fr" sz="1000"/>
                        <a:t>List price per ml (SAR)</a:t>
                      </a:r>
                      <a:endParaRPr b="1" sz="1000"/>
                    </a:p>
                  </a:txBody>
                  <a:tcPr marT="85725" marB="85725" marR="85725" marL="85725" anchor="ctr"/>
                </a:tc>
              </a:tr>
              <a:tr h="50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𝛃.Women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.59***</a:t>
                      </a:r>
                      <a:br>
                        <a:rPr lang="fr" sz="1000">
                          <a:solidFill>
                            <a:srgbClr val="FF0000"/>
                          </a:solidFill>
                        </a:rPr>
                      </a:b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(.23)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/>
                </a:tc>
              </a:tr>
              <a:tr h="252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Brand FE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3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Seller FE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2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Volume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0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Concentration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Base notes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8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Middle notes</a:t>
                      </a:r>
                      <a:endParaRPr sz="1000"/>
                    </a:p>
                  </a:txBody>
                  <a:tcPr marT="85725" marB="85725" marR="85725" marL="85725" anchor="ctr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Observations</a:t>
                      </a:r>
                      <a:endParaRPr sz="1000"/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Adj. R squared</a:t>
                      </a:r>
                      <a:endParaRPr sz="1000"/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.70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1780650" y="4574425"/>
            <a:ext cx="55827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Notes: The first row reports the coefficient, and the second row reports the standard error.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∗p &lt; 0.1; ∗∗p &lt; 0.05; ∗∗∗p &lt; 0.01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06088"/>
                </a:solidFill>
              </a:rPr>
              <a:t>Regression Analysis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1800500" y="8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{A9511491-6074-4F7B-917E-94BF25359D27}</a:tableStyleId>
              </a:tblPr>
              <a:tblGrid>
                <a:gridCol w="1520000"/>
                <a:gridCol w="1414800"/>
                <a:gridCol w="1243475"/>
              </a:tblGrid>
              <a:tr h="52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fr" sz="1000"/>
                        <a:t>List price per ml (SAR)</a:t>
                      </a:r>
                      <a:endParaRPr b="1"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fr" sz="1000"/>
                        <a:t>Discount per ml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(SAR)</a:t>
                      </a:r>
                      <a:endParaRPr b="1" sz="1000"/>
                    </a:p>
                  </a:txBody>
                  <a:tcPr marT="85725" marB="85725" marR="85725" marL="85725" anchor="ctr"/>
                </a:tc>
              </a:tr>
              <a:tr h="50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𝛃.Women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.59***</a:t>
                      </a:r>
                      <a:br>
                        <a:rPr lang="fr" sz="1000">
                          <a:solidFill>
                            <a:srgbClr val="FF0000"/>
                          </a:solidFill>
                        </a:rPr>
                      </a:b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(.23)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.54**</a:t>
                      </a:r>
                      <a:br>
                        <a:rPr lang="fr" sz="1000">
                          <a:solidFill>
                            <a:srgbClr val="FF0000"/>
                          </a:solidFill>
                        </a:rPr>
                      </a:br>
                      <a:r>
                        <a:rPr lang="fr" sz="1000">
                          <a:solidFill>
                            <a:schemeClr val="dk1"/>
                          </a:solidFill>
                        </a:rPr>
                        <a:t>(.22)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Brand FE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Seller FE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Volume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Concentration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Base notes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Middle notes</a:t>
                      </a:r>
                      <a:endParaRPr sz="1000"/>
                    </a:p>
                  </a:txBody>
                  <a:tcPr marT="85725" marB="85725" marR="85725" marL="85725" anchor="ctr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Observations</a:t>
                      </a:r>
                      <a:endParaRPr sz="1000"/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Adj. R squared</a:t>
                      </a:r>
                      <a:endParaRPr sz="1000"/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.70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.44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1780650" y="4574425"/>
            <a:ext cx="55827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Notes: The first row reports the </a:t>
            </a:r>
            <a:r>
              <a:rPr lang="fr" sz="900">
                <a:solidFill>
                  <a:schemeClr val="dk1"/>
                </a:solidFill>
              </a:rPr>
              <a:t>coefficient</a:t>
            </a:r>
            <a:r>
              <a:rPr lang="fr" sz="900">
                <a:solidFill>
                  <a:schemeClr val="dk1"/>
                </a:solidFill>
              </a:rPr>
              <a:t>, and the second row reports the standard error.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∗p &lt; 0.1; ∗∗p &lt; 0.05; ∗∗∗p &lt; 0.01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06088"/>
                </a:solidFill>
              </a:rPr>
              <a:t>Regression Analysis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1" name="Google Shape;141;p24"/>
          <p:cNvGraphicFramePr/>
          <p:nvPr/>
        </p:nvGraphicFramePr>
        <p:xfrm>
          <a:off x="1800500" y="83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{A9511491-6074-4F7B-917E-94BF25359D27}</a:tableStyleId>
              </a:tblPr>
              <a:tblGrid>
                <a:gridCol w="1520000"/>
                <a:gridCol w="1414800"/>
                <a:gridCol w="1243475"/>
                <a:gridCol w="1364725"/>
              </a:tblGrid>
              <a:tr h="52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fr" sz="1000"/>
                        <a:t>List price per ml (SAR)</a:t>
                      </a:r>
                      <a:endParaRPr b="1"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fr" sz="1000"/>
                        <a:t>Discount per ml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(SAR)</a:t>
                      </a:r>
                      <a:endParaRPr b="1"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b="1" lang="fr" sz="1000"/>
                        <a:t>Net price per ml </a:t>
                      </a:r>
                      <a:r>
                        <a:rPr b="1" lang="fr" sz="1000">
                          <a:solidFill>
                            <a:schemeClr val="dk1"/>
                          </a:solidFill>
                        </a:rPr>
                        <a:t>(SAR)</a:t>
                      </a:r>
                      <a:endParaRPr b="1" sz="1000"/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𝛃.Women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.59***</a:t>
                      </a:r>
                      <a:br>
                        <a:rPr lang="fr" sz="1000">
                          <a:solidFill>
                            <a:srgbClr val="FF0000"/>
                          </a:solidFill>
                        </a:rPr>
                      </a:b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" sz="1000">
                          <a:solidFill>
                            <a:schemeClr val="dk1"/>
                          </a:solidFill>
                        </a:rPr>
                        <a:t>(.23)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.54**</a:t>
                      </a:r>
                      <a:br>
                        <a:rPr lang="fr" sz="1000">
                          <a:solidFill>
                            <a:srgbClr val="FF0000"/>
                          </a:solidFill>
                        </a:rPr>
                      </a:br>
                      <a:r>
                        <a:rPr lang="fr" sz="1000">
                          <a:solidFill>
                            <a:schemeClr val="dk1"/>
                          </a:solidFill>
                        </a:rPr>
                        <a:t>(.22)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.05</a:t>
                      </a:r>
                      <a:br>
                        <a:rPr lang="fr" sz="1000">
                          <a:solidFill>
                            <a:schemeClr val="dk1"/>
                          </a:solidFill>
                        </a:rPr>
                      </a:br>
                      <a:r>
                        <a:rPr lang="fr" sz="1000">
                          <a:solidFill>
                            <a:schemeClr val="dk1"/>
                          </a:solidFill>
                        </a:rPr>
                        <a:t>(.10)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Brand FE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7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Seller FE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Volume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Concentration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Base notes</a:t>
                      </a:r>
                      <a:endParaRPr sz="1000"/>
                    </a:p>
                  </a:txBody>
                  <a:tcPr marT="85725" marB="85725" marR="85725" marL="8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Middle notes</a:t>
                      </a:r>
                      <a:endParaRPr sz="1000"/>
                    </a:p>
                  </a:txBody>
                  <a:tcPr marT="85725" marB="85725" marR="85725" marL="85725" anchor="ctr"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Observations</a:t>
                      </a:r>
                      <a:endParaRPr sz="1000"/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549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/>
                        <a:t>Adj. R squared</a:t>
                      </a:r>
                      <a:endParaRPr sz="1000"/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.70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.44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fr" sz="1000">
                          <a:solidFill>
                            <a:schemeClr val="dk1"/>
                          </a:solidFill>
                        </a:rPr>
                        <a:t>.71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85725" marB="85725" marR="85725" marL="857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780650" y="4574425"/>
            <a:ext cx="55827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Notes: The first row reports the </a:t>
            </a:r>
            <a:r>
              <a:rPr lang="fr" sz="900">
                <a:solidFill>
                  <a:schemeClr val="dk1"/>
                </a:solidFill>
              </a:rPr>
              <a:t>coefficient</a:t>
            </a:r>
            <a:r>
              <a:rPr lang="fr" sz="900">
                <a:solidFill>
                  <a:schemeClr val="dk1"/>
                </a:solidFill>
              </a:rPr>
              <a:t>, and the second row reports the standard error.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</a:rPr>
              <a:t>∗p &lt; 0.1; ∗∗p &lt; 0.05; ∗∗∗p &lt; 0.01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Conclusion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967525"/>
            <a:ext cx="85206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Our analysis reveals a pink tax effect on brand list prices, though it does not persist after store discounts. Specifically: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Women's average list price per ml is 0.59 SAR higher than men's.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Women receive an average discount of 0.54 SAR more per ml compared to men.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price difference vanishes on the net price paid.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Limitations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786475" y="2144700"/>
            <a:ext cx="79323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Temporal and Spatial Variability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Aggregated Data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2217900" y="2309150"/>
            <a:ext cx="47082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06088"/>
                </a:solidFill>
              </a:rPr>
              <a:t>Thank You for Your Attention!</a:t>
            </a:r>
            <a:endParaRPr>
              <a:solidFill>
                <a:srgbClr val="0060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fr" sz="2022">
                <a:solidFill>
                  <a:srgbClr val="006088"/>
                </a:solidFill>
              </a:rPr>
              <a:t>Do you have any questions?</a:t>
            </a:r>
            <a:endParaRPr sz="2022">
              <a:solidFill>
                <a:srgbClr val="00608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743400" y="2285400"/>
            <a:ext cx="165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Appendix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Motivation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75" name="Google Shape;175;p29"/>
          <p:cNvSpPr txBox="1"/>
          <p:nvPr>
            <p:ph idx="12" type="sldNum"/>
          </p:nvPr>
        </p:nvSpPr>
        <p:spPr>
          <a:xfrm>
            <a:off x="8480033" y="4640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375" y="1017725"/>
            <a:ext cx="4260300" cy="31653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/>
        </p:nvSpPr>
        <p:spPr>
          <a:xfrm>
            <a:off x="2292925" y="4342900"/>
            <a:ext cx="42672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Proportion of perfumes that are more expensive in their women's version than in their men's version in France in 2019.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</a:rPr>
              <a:t>idealo. (March 7, 2019). In Statista. Retrieved July 19, 2024, from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</a:rPr>
              <a:t>https://www.statista.com/statistics/1182913/share-fragrances-higher-prices-women-men-versions-france/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Descriptive Analysis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00" y="952575"/>
            <a:ext cx="2832425" cy="30488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534413" y="4001425"/>
            <a:ext cx="4213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Proportion of Perfumes with Higher Prices for Women vs. Men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4212650" y="319400"/>
            <a:ext cx="389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On average, the list price for women for fragrances is 27.7 % higher than men's perfumes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4">
            <a:alphaModFix/>
          </a:blip>
          <a:srcRect b="0" l="0" r="7415" t="0"/>
          <a:stretch/>
        </p:blipFill>
        <p:spPr>
          <a:xfrm>
            <a:off x="4987125" y="1768475"/>
            <a:ext cx="2767400" cy="26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5142950" y="4411925"/>
            <a:ext cx="32133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Distribution of Perfume Prices by Gender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Regression Analysis : gender-based price </a:t>
            </a:r>
            <a:r>
              <a:rPr lang="fr">
                <a:solidFill>
                  <a:srgbClr val="006088"/>
                </a:solidFill>
              </a:rPr>
              <a:t>difference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083075"/>
            <a:ext cx="57340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9BDB"/>
                </a:solidFill>
              </a:rPr>
              <a:t>Overview</a:t>
            </a:r>
            <a:endParaRPr>
              <a:solidFill>
                <a:srgbClr val="009BDB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277075" y="1428900"/>
            <a:ext cx="3714600" cy="22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Study 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Regression analysis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Conclusion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"/>
              <a:t>Limitations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18350" y="445025"/>
            <a:ext cx="86139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Women are charged 13.5 % more per milliliter than men for identical fragrances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40100" y="1665025"/>
            <a:ext cx="39999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Exploratory analysis of</a:t>
            </a:r>
            <a:r>
              <a:rPr lang="fr"/>
              <a:t> the prices of 50 fragrances in both men's and women's versions across five European countries.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The study compared the average price per milliliter for identical fragrances.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18350" y="445025"/>
            <a:ext cx="86139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Women are charged 13.5 % more per milliliter than men for identical fragrances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74769" t="0"/>
          <a:stretch/>
        </p:blipFill>
        <p:spPr>
          <a:xfrm>
            <a:off x="4753950" y="1761575"/>
            <a:ext cx="1076650" cy="19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757400" y="3822400"/>
            <a:ext cx="4260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Difference in pricing in perfumes across european countries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</a:rPr>
              <a:t>idealo. (March 7, 2019). In Statista. Retrieved July 19, 2024, from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</a:rPr>
              <a:t>https://www.statista.com/statistics/1182913/share-fragrances-higher-prices-women-men-versions-france/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40100" y="1665025"/>
            <a:ext cx="39999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Exploratory analysis of the prices of 50 fragrances in both men's and women's versions across five European countries.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The study compared the average price per milliliter for identical fragrances.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18350" y="445025"/>
            <a:ext cx="86139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Women are charged 13.5 % more per milliliter than men for identical fragrances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50" y="1761575"/>
            <a:ext cx="4267200" cy="1998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757400" y="3822400"/>
            <a:ext cx="4260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</a:rPr>
              <a:t>Difference in pricing in perfumes across european countries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</a:rPr>
              <a:t>idealo. (March 7, 2019). In Statista. Retrieved July 19, 2024, from </a:t>
            </a:r>
            <a:endParaRPr sz="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600">
                <a:solidFill>
                  <a:schemeClr val="dk2"/>
                </a:solidFill>
              </a:rPr>
              <a:t>https://www.statista.com/statistics/1182913/share-fragrances-higher-prices-women-men-versions-france/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40100" y="1665025"/>
            <a:ext cx="3999900" cy="29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Exploratory analysis of the prices of 50 fragrances in both men's and women's versions across five European countries.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The study compared the average price per milliliter for identical fragrances.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The pink tax phenomenon is prevalent in many product categories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824000"/>
            <a:ext cx="85206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2000"/>
              <a:t>Retail goods </a:t>
            </a:r>
            <a:r>
              <a:rPr lang="fr" sz="1600"/>
              <a:t>(NYC Department of Consumer Affairs 2015)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2000"/>
              <a:t>Personal care products </a:t>
            </a:r>
            <a:r>
              <a:rPr lang="fr" sz="1600"/>
              <a:t>(Moshary et al. 2023, Gonzalez Guittar et al. 2022)​​</a:t>
            </a:r>
            <a:endParaRPr sz="1600"/>
          </a:p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2000"/>
              <a:t>Real estate </a:t>
            </a:r>
            <a:r>
              <a:rPr lang="fr" sz="1600"/>
              <a:t>(Goldsmith-Pinkham and Shue 2023) </a:t>
            </a:r>
            <a:endParaRPr sz="1600"/>
          </a:p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fr" sz="2000"/>
              <a:t>Automotive vehicles </a:t>
            </a:r>
            <a:r>
              <a:rPr lang="fr" sz="1600"/>
              <a:t>(Ayres 1991, Ayres and Siegelman 1995)</a:t>
            </a:r>
            <a:endParaRPr sz="1600"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Our study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Objective: </a:t>
            </a:r>
            <a:r>
              <a:rPr lang="fr"/>
              <a:t>Systematically study the pink tax phenomenon in the fragrance category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We control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brand fixed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seller fixed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base and middle notes effects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volume effect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concentration effect (EDT vs. EDP)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We use a </a:t>
            </a:r>
            <a:r>
              <a:rPr lang="fr"/>
              <a:t>publicly</a:t>
            </a:r>
            <a:r>
              <a:rPr lang="fr"/>
              <a:t> available dataset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549 observations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25 brands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more than 7 sellers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Our findings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2022900"/>
            <a:ext cx="85206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We find a pink tax effect on the brand list price but not on the net price </a:t>
            </a:r>
            <a:r>
              <a:rPr lang="fr"/>
              <a:t>paid</a:t>
            </a:r>
            <a:r>
              <a:rPr lang="fr"/>
              <a:t> after store discount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average list price per ml for women is higher than men’s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The average discount per ml for women is higher than men’s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6088"/>
                </a:solidFill>
              </a:rPr>
              <a:t>Data (one observation)</a:t>
            </a:r>
            <a:endParaRPr>
              <a:solidFill>
                <a:srgbClr val="006088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r>
              <a:rPr lang="fr"/>
              <a:t>/15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572888" y="158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{D7B748DF-E494-4050-A70F-DA03B3BA37B5}</a:tableStyleId>
              </a:tblPr>
              <a:tblGrid>
                <a:gridCol w="512150"/>
                <a:gridCol w="512150"/>
                <a:gridCol w="512150"/>
                <a:gridCol w="512150"/>
                <a:gridCol w="571425"/>
                <a:gridCol w="439575"/>
                <a:gridCol w="747400"/>
                <a:gridCol w="608675"/>
                <a:gridCol w="388875"/>
                <a:gridCol w="686975"/>
                <a:gridCol w="382850"/>
                <a:gridCol w="563850"/>
                <a:gridCol w="540275"/>
                <a:gridCol w="405925"/>
                <a:gridCol w="856225"/>
              </a:tblGrid>
              <a:tr h="219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Base notes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Middle notes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 hMerge="1"/>
                <a:tc hMerge="1"/>
              </a:tr>
              <a:tr h="479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P</a:t>
                      </a:r>
                      <a:r>
                        <a:rPr b="1" lang="fr" sz="750"/>
                        <a:t>rice per ml (SAR)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D</a:t>
                      </a:r>
                      <a:r>
                        <a:rPr b="1" lang="fr" sz="750"/>
                        <a:t>iscount per ml </a:t>
                      </a:r>
                      <a:r>
                        <a:rPr b="1" lang="fr" sz="750">
                          <a:solidFill>
                            <a:schemeClr val="dk1"/>
                          </a:solidFill>
                        </a:rPr>
                        <a:t>(SAR)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Net price per ml </a:t>
                      </a:r>
                      <a:r>
                        <a:rPr b="1" lang="fr" sz="750">
                          <a:solidFill>
                            <a:schemeClr val="dk1"/>
                          </a:solidFill>
                        </a:rPr>
                        <a:t>(SAR)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B</a:t>
                      </a:r>
                      <a:r>
                        <a:rPr b="1" lang="fr" sz="750"/>
                        <a:t>rand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Perfume n</a:t>
                      </a:r>
                      <a:r>
                        <a:rPr b="1" lang="fr" sz="750"/>
                        <a:t>ame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Volume</a:t>
                      </a:r>
                      <a:endParaRPr b="1" sz="7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(ml)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C</a:t>
                      </a:r>
                      <a:r>
                        <a:rPr b="1" lang="fr" sz="750"/>
                        <a:t>oncentration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D</a:t>
                      </a:r>
                      <a:r>
                        <a:rPr b="1" lang="fr" sz="750"/>
                        <a:t>epartment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S</a:t>
                      </a:r>
                      <a:r>
                        <a:rPr b="1" lang="fr" sz="750"/>
                        <a:t>eller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Patchouli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…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Wood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Jasmine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…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/>
                        <a:t>Orange</a:t>
                      </a:r>
                      <a:endParaRPr b="1"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724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3.95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1.5045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2.4455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Paco Rabanne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1 Million Lucky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100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EDT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Men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N</a:t>
                      </a:r>
                      <a:r>
                        <a:rPr lang="fr" sz="750"/>
                        <a:t>oon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21"/>
          <p:cNvSpPr txBox="1"/>
          <p:nvPr/>
        </p:nvSpPr>
        <p:spPr>
          <a:xfrm>
            <a:off x="3160825" y="4568025"/>
            <a:ext cx="3064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2"/>
                </a:solidFill>
              </a:rPr>
              <a:t>source: https://www.kaggle.com/datasets/monirahabdulaziz/noon-perfume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