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  <p:sldMasterId id="2147483698" r:id="rId2"/>
  </p:sldMasterIdLst>
  <p:notesMasterIdLst>
    <p:notesMasterId r:id="rId17"/>
  </p:notesMasterIdLst>
  <p:handoutMasterIdLst>
    <p:handoutMasterId r:id="rId18"/>
  </p:handoutMasterIdLst>
  <p:sldIdLst>
    <p:sldId id="294" r:id="rId3"/>
    <p:sldId id="296" r:id="rId4"/>
    <p:sldId id="297" r:id="rId5"/>
    <p:sldId id="299" r:id="rId6"/>
    <p:sldId id="301" r:id="rId7"/>
    <p:sldId id="302" r:id="rId8"/>
    <p:sldId id="303" r:id="rId9"/>
    <p:sldId id="304" r:id="rId10"/>
    <p:sldId id="305" r:id="rId11"/>
    <p:sldId id="309" r:id="rId12"/>
    <p:sldId id="306" r:id="rId13"/>
    <p:sldId id="307" r:id="rId14"/>
    <p:sldId id="308" r:id="rId15"/>
    <p:sldId id="29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na Geer" initials="AG" lastIdx="2" clrIdx="0">
    <p:extLst>
      <p:ext uri="{19B8F6BF-5375-455C-9EA6-DF929625EA0E}">
        <p15:presenceInfo xmlns:p15="http://schemas.microsoft.com/office/powerpoint/2012/main" userId="6a95e8043ddd19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72" autoAdjust="0"/>
  </p:normalViewPr>
  <p:slideViewPr>
    <p:cSldViewPr snapToGrid="0" snapToObjects="1" showGuides="1">
      <p:cViewPr varScale="1">
        <p:scale>
          <a:sx n="134" d="100"/>
          <a:sy n="134" d="100"/>
        </p:scale>
        <p:origin x="1680" y="69"/>
      </p:cViewPr>
      <p:guideLst>
        <p:guide orient="horz" pos="2148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6T21:59:44.143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6T22:01:38.004" idx="2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6T22:01:38.004" idx="2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6T22:01:38.004" idx="2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6T22:01:38.004" idx="2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6T22:01:38.004" idx="2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6T22:01:38.004" idx="2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6T22:01:38.004" idx="2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79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4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88" y="1886465"/>
            <a:ext cx="4789624" cy="198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pic>
        <p:nvPicPr>
          <p:cNvPr id="2" name="Picture 1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82" y="1277169"/>
            <a:ext cx="4089436" cy="16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pic>
        <p:nvPicPr>
          <p:cNvPr id="5" name="Picture 4" descr="ITMO_logo2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3"/>
            <a:ext cx="3601115" cy="7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1236509"/>
            <a:ext cx="2713244" cy="2192491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31" y="763789"/>
            <a:ext cx="2971338" cy="12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" name="Picture 2" descr="слоган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439283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791396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55121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Picture 6" descr="ITMO_logo3_RU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30254" cy="7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5">
            <a:extLst>
              <a:ext uri="{FF2B5EF4-FFF2-40B4-BE49-F238E27FC236}">
                <a16:creationId xmlns:a16="http://schemas.microsoft.com/office/drawing/2014/main" id="{6EA3857D-3079-4079-B69B-5D7793FED980}"/>
              </a:ext>
            </a:extLst>
          </p:cNvPr>
          <p:cNvSpPr txBox="1">
            <a:spLocks/>
          </p:cNvSpPr>
          <p:nvPr/>
        </p:nvSpPr>
        <p:spPr bwMode="auto">
          <a:xfrm>
            <a:off x="0" y="652145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ru-RU" alt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Санкт-Петербург, </a:t>
            </a:r>
            <a:r>
              <a:rPr lang="en-US" alt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  <a:r>
              <a:rPr lang="ru-RU" alt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altLang="ru-RU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Title 4">
            <a:extLst>
              <a:ext uri="{FF2B5EF4-FFF2-40B4-BE49-F238E27FC236}">
                <a16:creationId xmlns:a16="http://schemas.microsoft.com/office/drawing/2014/main" id="{FF17638D-B1BC-4859-BBE8-B5C278FC5245}"/>
              </a:ext>
            </a:extLst>
          </p:cNvPr>
          <p:cNvSpPr txBox="1">
            <a:spLocks/>
          </p:cNvSpPr>
          <p:nvPr/>
        </p:nvSpPr>
        <p:spPr bwMode="auto">
          <a:xfrm>
            <a:off x="384175" y="2187439"/>
            <a:ext cx="8229600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en-US" alt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Infrastructure-as-a-Service (IaaS)</a:t>
            </a:r>
            <a:endParaRPr lang="ru-RU" alt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4" name="Text Placeholder 6">
            <a:extLst>
              <a:ext uri="{FF2B5EF4-FFF2-40B4-BE49-F238E27FC236}">
                <a16:creationId xmlns:a16="http://schemas.microsoft.com/office/drawing/2014/main" id="{D521A574-96DB-402B-9958-A5912DA385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1825" y="4752975"/>
            <a:ext cx="7734300" cy="898525"/>
          </a:xfrm>
        </p:spPr>
        <p:txBody>
          <a:bodyPr/>
          <a:lstStyle/>
          <a:p>
            <a:pPr eaLnBrk="1" hangingPunct="1"/>
            <a:br>
              <a:rPr lang="ru-RU" altLang="ru-RU" dirty="0"/>
            </a:br>
            <a:endParaRPr lang="en-US" altLang="ru-RU" dirty="0"/>
          </a:p>
        </p:txBody>
      </p:sp>
      <p:pic>
        <p:nvPicPr>
          <p:cNvPr id="15365" name="Picture 4" descr="C:\Users\Anna\Desktop\slogans02.png">
            <a:extLst>
              <a:ext uri="{FF2B5EF4-FFF2-40B4-BE49-F238E27FC236}">
                <a16:creationId xmlns:a16="http://schemas.microsoft.com/office/drawing/2014/main" id="{CBAC3EB1-CF21-41FC-82D7-E1700E640BD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5651500"/>
            <a:ext cx="232886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FA717FF4-E832-41DF-9025-7854243B5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20875"/>
            <a:ext cx="914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nl-NL" altLang="ru-RU" b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7" name="Text Placeholder 6">
            <a:extLst>
              <a:ext uri="{FF2B5EF4-FFF2-40B4-BE49-F238E27FC236}">
                <a16:creationId xmlns:a16="http://schemas.microsoft.com/office/drawing/2014/main" id="{CF33259A-B346-4058-8E97-CA7D5F9B3AD5}"/>
              </a:ext>
            </a:extLst>
          </p:cNvPr>
          <p:cNvSpPr>
            <a:spLocks/>
          </p:cNvSpPr>
          <p:nvPr/>
        </p:nvSpPr>
        <p:spPr bwMode="auto">
          <a:xfrm>
            <a:off x="851774" y="4788036"/>
            <a:ext cx="7948612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ru-RU" altLang="ru-RU" sz="1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Cтуденты</a:t>
            </a:r>
            <a:r>
              <a:rPr lang="ru-RU" altLang="ru-RU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группы P3419:</a:t>
            </a:r>
          </a:p>
          <a:p>
            <a:pPr algn="r">
              <a:buNone/>
            </a:pPr>
            <a:r>
              <a:rPr lang="ru-RU" altLang="ru-RU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Чудаков М. И.</a:t>
            </a:r>
          </a:p>
          <a:p>
            <a:pPr algn="r">
              <a:buNone/>
            </a:pPr>
            <a:r>
              <a:rPr lang="ru-RU" altLang="ru-RU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Егоров А. Д.</a:t>
            </a:r>
            <a:br>
              <a:rPr lang="ru-RU" altLang="ru-RU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ru-RU" b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09E46-1520-4E91-AA73-FFF445251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Факультет программной инженерии и компьютерной техники</a:t>
            </a:r>
            <a:endParaRPr kumimoji="0" lang="ru-RU" altLang="ru-RU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Кафедра информатики и прикладной математики 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Направление подготовки 09.03.04 Программная инженерия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DEBBA4-D225-44EE-9615-80B0573B6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Факультет программной инженерии и компьютерной техники</a:t>
            </a:r>
            <a:endParaRPr kumimoji="0" lang="ru-RU" altLang="ru-RU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Кафедра информатики и прикладной математики 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Направление подготовки 09.03.04 Программная инженерия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67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A27E7C3-FC9C-4841-8421-9559FD64CB8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84474374"/>
              </p:ext>
            </p:extLst>
          </p:nvPr>
        </p:nvGraphicFramePr>
        <p:xfrm>
          <a:off x="1759712" y="2283270"/>
          <a:ext cx="5378214" cy="39068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9934">
                  <a:extLst>
                    <a:ext uri="{9D8B030D-6E8A-4147-A177-3AD203B41FA5}">
                      <a16:colId xmlns:a16="http://schemas.microsoft.com/office/drawing/2014/main" val="2240036910"/>
                    </a:ext>
                  </a:extLst>
                </a:gridCol>
                <a:gridCol w="965811">
                  <a:extLst>
                    <a:ext uri="{9D8B030D-6E8A-4147-A177-3AD203B41FA5}">
                      <a16:colId xmlns:a16="http://schemas.microsoft.com/office/drawing/2014/main" val="1997785307"/>
                    </a:ext>
                  </a:extLst>
                </a:gridCol>
                <a:gridCol w="1434580">
                  <a:extLst>
                    <a:ext uri="{9D8B030D-6E8A-4147-A177-3AD203B41FA5}">
                      <a16:colId xmlns:a16="http://schemas.microsoft.com/office/drawing/2014/main" val="3048970205"/>
                    </a:ext>
                  </a:extLst>
                </a:gridCol>
                <a:gridCol w="1301696">
                  <a:extLst>
                    <a:ext uri="{9D8B030D-6E8A-4147-A177-3AD203B41FA5}">
                      <a16:colId xmlns:a16="http://schemas.microsoft.com/office/drawing/2014/main" val="1353367528"/>
                    </a:ext>
                  </a:extLst>
                </a:gridCol>
                <a:gridCol w="1146193">
                  <a:extLst>
                    <a:ext uri="{9D8B030D-6E8A-4147-A177-3AD203B41FA5}">
                      <a16:colId xmlns:a16="http://schemas.microsoft.com/office/drawing/2014/main" val="2461263229"/>
                    </a:ext>
                  </a:extLst>
                </a:gridCol>
              </a:tblGrid>
              <a:tr h="34001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0" marR="610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Потребитель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70" marR="610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Оказываемая услуга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70" marR="610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Зона ответственности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70" marR="610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Возможность изменений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70" marR="61070" marT="0" marB="0" anchor="ctr"/>
                </a:tc>
                <a:extLst>
                  <a:ext uri="{0D108BD9-81ED-4DB2-BD59-A6C34878D82A}">
                    <a16:rowId xmlns:a16="http://schemas.microsoft.com/office/drawing/2014/main" val="459016100"/>
                  </a:ext>
                </a:extLst>
              </a:tr>
              <a:tr h="126279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IaaS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0" marR="6107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000" dirty="0">
                          <a:effectLst/>
                        </a:rPr>
                        <a:t>ИТ-отдел, разработчики приложений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0" marR="6107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000" dirty="0">
                          <a:effectLst/>
                        </a:rPr>
                        <a:t>Виртуальные сервера, облачное хранилище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0" marR="6107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000" dirty="0">
                          <a:effectLst/>
                        </a:rPr>
                        <a:t>Доступность виртуальных серверов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0" marR="610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br>
                        <a:rPr lang="ru-RU" sz="110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Минимальные ограничения по поддержи-ваемым ОС и приложениям</a:t>
                      </a:r>
                      <a:endParaRPr lang="ru-RU" sz="1000">
                        <a:effectLst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0" marR="61070" marT="0" marB="0" anchor="ctr"/>
                </a:tc>
                <a:extLst>
                  <a:ext uri="{0D108BD9-81ED-4DB2-BD59-A6C34878D82A}">
                    <a16:rowId xmlns:a16="http://schemas.microsoft.com/office/drawing/2014/main" val="1384584178"/>
                  </a:ext>
                </a:extLst>
              </a:tr>
              <a:tr h="126279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PaaS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0" marR="6107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000">
                          <a:effectLst/>
                        </a:rPr>
                        <a:t>Разработчики приложений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0" marR="6107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000" dirty="0">
                          <a:effectLst/>
                        </a:rPr>
                        <a:t>Платформа для запуска приложения, облачное хранилище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0" marR="6107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000" dirty="0">
                          <a:effectLst/>
                        </a:rPr>
                        <a:t>Доступность и производительность платформы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0" marR="610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 dirty="0">
                          <a:effectLst/>
                        </a:rPr>
                        <a:t>Минимальные ограничения по поддержи-</a:t>
                      </a:r>
                      <a:r>
                        <a:rPr lang="ru-RU" sz="1100" dirty="0" err="1">
                          <a:effectLst/>
                        </a:rPr>
                        <a:t>ваемым</a:t>
                      </a:r>
                      <a:r>
                        <a:rPr lang="ru-RU" sz="1100" dirty="0">
                          <a:effectLst/>
                        </a:rPr>
                        <a:t> ОС и приложениям</a:t>
                      </a:r>
                      <a:endParaRPr lang="ru-RU" sz="1000" dirty="0">
                        <a:effectLst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0" marR="61070" marT="0" marB="0" anchor="ctr"/>
                </a:tc>
                <a:extLst>
                  <a:ext uri="{0D108BD9-81ED-4DB2-BD59-A6C34878D82A}">
                    <a16:rowId xmlns:a16="http://schemas.microsoft.com/office/drawing/2014/main" val="1440838344"/>
                  </a:ext>
                </a:extLst>
              </a:tr>
              <a:tr h="91424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SaaS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0" marR="6107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000">
                          <a:effectLst/>
                        </a:rPr>
                        <a:t>Конечный пользователь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0" marR="6107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000">
                          <a:effectLst/>
                        </a:rPr>
                        <a:t>Приложение под ключ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0" marR="6107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000">
                          <a:effectLst/>
                        </a:rPr>
                        <a:t>Доступность и работоспособность приложения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0" marR="610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 dirty="0">
                          <a:effectLst/>
                        </a:rPr>
                        <a:t>Минимальные индивидуальные настройки</a:t>
                      </a:r>
                      <a:endParaRPr lang="ru-RU" sz="1000" dirty="0">
                        <a:effectLst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0" marR="61070" marT="0" marB="0" anchor="ctr"/>
                </a:tc>
                <a:extLst>
                  <a:ext uri="{0D108BD9-81ED-4DB2-BD59-A6C34878D82A}">
                    <a16:rowId xmlns:a16="http://schemas.microsoft.com/office/drawing/2014/main" val="1255768275"/>
                  </a:ext>
                </a:extLst>
              </a:tr>
            </a:tbl>
          </a:graphicData>
        </a:graphic>
      </p:graphicFrame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58D0D45-48C7-4236-A6EC-7DBEBEB8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Отличия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IaaS</a:t>
            </a:r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SaaS </a:t>
            </a:r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PaaS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909626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349A1D1-684F-491B-875D-1CCBE86E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08045"/>
            <a:ext cx="8229600" cy="827311"/>
          </a:xfrm>
        </p:spPr>
        <p:txBody>
          <a:bodyPr>
            <a:normAutofit/>
          </a:bodyPr>
          <a:lstStyle/>
          <a:p>
            <a:pPr algn="ctr"/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стоит использовать </a:t>
            </a:r>
            <a:r>
              <a:rPr lang="en-US" sz="2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Iaas</a:t>
            </a:r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DC7454-E78A-431E-80B1-D103180207B5}"/>
              </a:ext>
            </a:extLst>
          </p:cNvPr>
          <p:cNvSpPr txBox="1"/>
          <p:nvPr/>
        </p:nvSpPr>
        <p:spPr>
          <a:xfrm>
            <a:off x="457199" y="2173357"/>
            <a:ext cx="79049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Потребность компании в ИТ-ресурсах не одинакова в разные моменты времени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Компания — это стартап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Организация быстро растет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Существует потребность в снижении операционных издержек, в том числе на оборудование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При запуске нового экспериментального направления бизнеса, которое нужно протестировать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2085732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349A1D1-684F-491B-875D-1CCBE86E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08045"/>
            <a:ext cx="8229600" cy="827311"/>
          </a:xfrm>
        </p:spPr>
        <p:txBody>
          <a:bodyPr>
            <a:normAutofit/>
          </a:bodyPr>
          <a:lstStyle/>
          <a:p>
            <a:pPr algn="ctr"/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не стоит использовать </a:t>
            </a:r>
            <a:r>
              <a:rPr lang="en-US" sz="2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Iaas</a:t>
            </a:r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DC7454-E78A-431E-80B1-D103180207B5}"/>
              </a:ext>
            </a:extLst>
          </p:cNvPr>
          <p:cNvSpPr txBox="1"/>
          <p:nvPr/>
        </p:nvSpPr>
        <p:spPr>
          <a:xfrm>
            <a:off x="457199" y="2372139"/>
            <a:ext cx="79049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Если компания является игроком регулируемой отрасли, правила которой не разрешают хранение данных на серверах, не принадлежащих компании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IaaS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не подойти тем компаниям, которым требуется высочайший уровень производительности — его проще достигнуть с помощью использования выделенных инфраструктурных ресурсов</a:t>
            </a:r>
          </a:p>
        </p:txBody>
      </p:sp>
    </p:spTree>
    <p:extLst>
      <p:ext uri="{BB962C8B-B14F-4D97-AF65-F5344CB8AC3E}">
        <p14:creationId xmlns:p14="http://schemas.microsoft.com/office/powerpoint/2010/main" val="1387932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349A1D1-684F-491B-875D-1CCBE86E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08045"/>
            <a:ext cx="8229600" cy="827311"/>
          </a:xfrm>
        </p:spPr>
        <p:txBody>
          <a:bodyPr>
            <a:normAutofit/>
          </a:bodyPr>
          <a:lstStyle/>
          <a:p>
            <a:pPr algn="ctr"/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Риски использования </a:t>
            </a:r>
            <a:r>
              <a:rPr lang="en-US" sz="2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Iaas</a:t>
            </a:r>
            <a:endParaRPr lang="ru-RU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DC7454-E78A-431E-80B1-D103180207B5}"/>
              </a:ext>
            </a:extLst>
          </p:cNvPr>
          <p:cNvSpPr txBox="1"/>
          <p:nvPr/>
        </p:nvSpPr>
        <p:spPr>
          <a:xfrm>
            <a:off x="619537" y="2107634"/>
            <a:ext cx="79049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Риски проекта миграции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Ошибочная оценка ожидаемого качества функционирования сервиса в облаке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Риск нарушения непрерывности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Риск нарушения SLA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Снижение качества при недобросовестности провайдера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Опасность утечки информации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Риск потери данных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Опасность прекращения деятельности провайдера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354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81">
            <a:extLst>
              <a:ext uri="{FF2B5EF4-FFF2-40B4-BE49-F238E27FC236}">
                <a16:creationId xmlns:a16="http://schemas.microsoft.com/office/drawing/2014/main" id="{D0355D3F-B5BE-4F40-988D-F7895DBDB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625"/>
            <a:ext cx="120131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 принятия решений руководством.</a:t>
            </a:r>
            <a:endParaRPr kumimoji="0" lang="ru-RU" altLang="ru-RU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Rectangle 90">
            <a:extLst>
              <a:ext uri="{FF2B5EF4-FFF2-40B4-BE49-F238E27FC236}">
                <a16:creationId xmlns:a16="http://schemas.microsoft.com/office/drawing/2014/main" id="{279B0E2B-06FD-4B4D-A7FE-B6FEE7EF5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199"/>
            <a:ext cx="12013191" cy="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741404" y="949373"/>
            <a:ext cx="7834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C38C0F0-2A39-49C1-B379-A5B764703B3A}"/>
              </a:ext>
            </a:extLst>
          </p:cNvPr>
          <p:cNvSpPr/>
          <p:nvPr/>
        </p:nvSpPr>
        <p:spPr>
          <a:xfrm>
            <a:off x="893135" y="1596011"/>
            <a:ext cx="76824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https://ru.bmstu.wiki/IaaS_(Infrastructure-as-a-Service)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https://www.it-grad.ru/ebooks/iaas4business.pdf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1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782735" y="974648"/>
            <a:ext cx="3148508" cy="668105"/>
          </a:xfrm>
        </p:spPr>
        <p:txBody>
          <a:bodyPr>
            <a:noAutofit/>
          </a:bodyPr>
          <a:lstStyle/>
          <a:p>
            <a:pPr algn="ctr"/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endParaRPr lang="ru-RU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3561B4-4F5F-4B41-B327-36C98BDF952B}"/>
              </a:ext>
            </a:extLst>
          </p:cNvPr>
          <p:cNvSpPr txBox="1"/>
          <p:nvPr/>
        </p:nvSpPr>
        <p:spPr>
          <a:xfrm>
            <a:off x="1095153" y="2020185"/>
            <a:ext cx="755389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IaaS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работы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IaaS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IaaS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IaaS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IaaS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Отличия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IaaS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SaaS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PaaS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стоит использовать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IaaS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не стоит использовать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IaaS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Риски использования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IaaS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186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AB39E3E-4459-4042-8769-D1A09D37704F}"/>
              </a:ext>
            </a:extLst>
          </p:cNvPr>
          <p:cNvSpPr/>
          <p:nvPr/>
        </p:nvSpPr>
        <p:spPr>
          <a:xfrm>
            <a:off x="1898870" y="1227755"/>
            <a:ext cx="55734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pic>
        <p:nvPicPr>
          <p:cNvPr id="7" name="Рисунок 6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C3CE9E33-6534-4719-B41E-620F06EC4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61" y="2536838"/>
            <a:ext cx="4017946" cy="237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5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349A1D1-684F-491B-875D-1CCBE86E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IaaS</a:t>
            </a:r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765C6-30CD-4BDE-B29E-CA721F1C144C}"/>
              </a:ext>
            </a:extLst>
          </p:cNvPr>
          <p:cNvSpPr txBox="1"/>
          <p:nvPr/>
        </p:nvSpPr>
        <p:spPr>
          <a:xfrm>
            <a:off x="762000" y="2305878"/>
            <a:ext cx="7620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(Infrastructure-as-a-Service) –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инфраструктура как услуга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Предоставляется как возможность использования облачной инфраструктуры для самостоятельного управления ресурсами обработки, хранения, сетями и другими фундаментальными вычислительными ресурсами</a:t>
            </a:r>
          </a:p>
        </p:txBody>
      </p:sp>
    </p:spTree>
    <p:extLst>
      <p:ext uri="{BB962C8B-B14F-4D97-AF65-F5344CB8AC3E}">
        <p14:creationId xmlns:p14="http://schemas.microsoft.com/office/powerpoint/2010/main" val="62184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349A1D1-684F-491B-875D-1CCBE86E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работы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IaaS</a:t>
            </a:r>
            <a:endParaRPr lang="ru-RU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E4C30F-EBCE-4656-BB20-4FD247D0151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70645"/>
            <a:ext cx="8435009" cy="15167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1AE3BB-743D-44ED-B34A-C471F051748C}"/>
              </a:ext>
            </a:extLst>
          </p:cNvPr>
          <p:cNvSpPr txBox="1"/>
          <p:nvPr/>
        </p:nvSpPr>
        <p:spPr>
          <a:xfrm>
            <a:off x="755374" y="4572000"/>
            <a:ext cx="7931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Основными задачами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IaaS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-провайдера являются установка и обеспечение работоспособности оборудования и базового инфраструктурного программного обеспечения. </a:t>
            </a:r>
          </a:p>
        </p:txBody>
      </p:sp>
    </p:spTree>
    <p:extLst>
      <p:ext uri="{BB962C8B-B14F-4D97-AF65-F5344CB8AC3E}">
        <p14:creationId xmlns:p14="http://schemas.microsoft.com/office/powerpoint/2010/main" val="63261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349A1D1-684F-491B-875D-1CCBE86E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050979"/>
            <a:ext cx="8229600" cy="827311"/>
          </a:xfrm>
        </p:spPr>
        <p:txBody>
          <a:bodyPr>
            <a:normAutofit/>
          </a:bodyPr>
          <a:lstStyle/>
          <a:p>
            <a:pPr algn="ctr"/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IaaS</a:t>
            </a:r>
            <a:endParaRPr lang="ru-RU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B2DEF2-B7E1-4107-A311-78CC0AD7778E}"/>
              </a:ext>
            </a:extLst>
          </p:cNvPr>
          <p:cNvSpPr txBox="1"/>
          <p:nvPr/>
        </p:nvSpPr>
        <p:spPr>
          <a:xfrm>
            <a:off x="708990" y="2093844"/>
            <a:ext cx="772601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Ресурсы распространяются в качестве услуги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Существует возможность динамического расширения (и сокращения) объёмов потребляемых ресурсов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Реализованы гибкие модели оплаты (например, оплата только за фактически потребленные ресурсы — модель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Как правило, с одним физическим «железным» ресурсом работают несколько пользователей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0076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349A1D1-684F-491B-875D-1CCBE86E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050979"/>
            <a:ext cx="8229600" cy="827311"/>
          </a:xfrm>
        </p:spPr>
        <p:txBody>
          <a:bodyPr>
            <a:normAutofit/>
          </a:bodyPr>
          <a:lstStyle/>
          <a:p>
            <a:pPr algn="ctr"/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IaaS</a:t>
            </a:r>
            <a:endParaRPr lang="ru-RU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01D578-7324-4D62-AB46-37F2F3CC8056}"/>
              </a:ext>
            </a:extLst>
          </p:cNvPr>
          <p:cNvSpPr txBox="1"/>
          <p:nvPr/>
        </p:nvSpPr>
        <p:spPr>
          <a:xfrm>
            <a:off x="457199" y="2623931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Унифицированная система управления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Сервисы по запросу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Взаимная совместимость</a:t>
            </a:r>
          </a:p>
        </p:txBody>
      </p:sp>
    </p:spTree>
    <p:extLst>
      <p:ext uri="{BB962C8B-B14F-4D97-AF65-F5344CB8AC3E}">
        <p14:creationId xmlns:p14="http://schemas.microsoft.com/office/powerpoint/2010/main" val="1900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349A1D1-684F-491B-875D-1CCBE86E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08045"/>
            <a:ext cx="8229600" cy="827311"/>
          </a:xfrm>
        </p:spPr>
        <p:txBody>
          <a:bodyPr>
            <a:normAutofit/>
          </a:bodyPr>
          <a:lstStyle/>
          <a:p>
            <a:pPr algn="ctr"/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IaaS</a:t>
            </a:r>
            <a:endParaRPr lang="ru-RU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01D578-7324-4D62-AB46-37F2F3CC8056}"/>
              </a:ext>
            </a:extLst>
          </p:cNvPr>
          <p:cNvSpPr txBox="1"/>
          <p:nvPr/>
        </p:nvSpPr>
        <p:spPr>
          <a:xfrm>
            <a:off x="457199" y="2504662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Частное облако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Публичное облако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Общественное облако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Гибридное облако</a:t>
            </a:r>
          </a:p>
        </p:txBody>
      </p:sp>
    </p:spTree>
    <p:extLst>
      <p:ext uri="{BB962C8B-B14F-4D97-AF65-F5344CB8AC3E}">
        <p14:creationId xmlns:p14="http://schemas.microsoft.com/office/powerpoint/2010/main" val="262064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349A1D1-684F-491B-875D-1CCBE86E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08045"/>
            <a:ext cx="8229600" cy="827311"/>
          </a:xfrm>
        </p:spPr>
        <p:txBody>
          <a:bodyPr>
            <a:normAutofit/>
          </a:bodyPr>
          <a:lstStyle/>
          <a:p>
            <a:pPr algn="ctr"/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Отличия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IaaS</a:t>
            </a:r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SaaS </a:t>
            </a:r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PaaS</a:t>
            </a:r>
            <a:endParaRPr lang="ru-RU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8E3D56-7FB7-4834-90E7-D4492F17C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166" y="1935356"/>
            <a:ext cx="7620000" cy="4619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9EFB8B-FBA5-4AB0-B20C-49AD9EE9D5F4}"/>
              </a:ext>
            </a:extLst>
          </p:cNvPr>
          <p:cNvSpPr txBox="1"/>
          <p:nvPr/>
        </p:nvSpPr>
        <p:spPr>
          <a:xfrm>
            <a:off x="1769166" y="2554048"/>
            <a:ext cx="24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Готовое </a:t>
            </a:r>
          </a:p>
          <a:p>
            <a:pPr algn="ctr"/>
            <a:r>
              <a:rPr lang="ru-RU" dirty="0"/>
              <a:t>приложение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5B90-7C3C-46C2-AE55-18F444043011}"/>
              </a:ext>
            </a:extLst>
          </p:cNvPr>
          <p:cNvSpPr txBox="1"/>
          <p:nvPr/>
        </p:nvSpPr>
        <p:spPr>
          <a:xfrm>
            <a:off x="815010" y="3427525"/>
            <a:ext cx="2305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Среда выполнения для кода приложения и другие облачные службы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180D99-D4E0-4DA3-B31F-D6C9196D9D80}"/>
              </a:ext>
            </a:extLst>
          </p:cNvPr>
          <p:cNvSpPr txBox="1"/>
          <p:nvPr/>
        </p:nvSpPr>
        <p:spPr>
          <a:xfrm>
            <a:off x="490332" y="4922645"/>
            <a:ext cx="1603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Виртуальный сервер и облачное хранилище</a:t>
            </a:r>
          </a:p>
        </p:txBody>
      </p:sp>
    </p:spTree>
    <p:extLst>
      <p:ext uri="{BB962C8B-B14F-4D97-AF65-F5344CB8AC3E}">
        <p14:creationId xmlns:p14="http://schemas.microsoft.com/office/powerpoint/2010/main" val="278009981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7617</TotalTime>
  <Words>257</Words>
  <Application>Microsoft Office PowerPoint</Application>
  <PresentationFormat>Экран (4:3)</PresentationFormat>
  <Paragraphs>109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Verdana</vt:lpstr>
      <vt:lpstr>Cover</vt:lpstr>
      <vt:lpstr>1_Cover</vt:lpstr>
      <vt:lpstr>Презентация PowerPoint</vt:lpstr>
      <vt:lpstr>Содержание</vt:lpstr>
      <vt:lpstr>Презентация PowerPoint</vt:lpstr>
      <vt:lpstr>Что такое IaaS?</vt:lpstr>
      <vt:lpstr>Принцип работы IaaS</vt:lpstr>
      <vt:lpstr>Характеристики IaaS</vt:lpstr>
      <vt:lpstr>Преимущества IaaS</vt:lpstr>
      <vt:lpstr>Модели IaaS</vt:lpstr>
      <vt:lpstr>Отличия IaaS от SaaS и PaaS</vt:lpstr>
      <vt:lpstr>Отличия IaaS от SaaS и PaaS</vt:lpstr>
      <vt:lpstr>Когда стоит использовать Iaas?</vt:lpstr>
      <vt:lpstr>Когда не стоит использовать Iaas?</vt:lpstr>
      <vt:lpstr>Риски использования Iaas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egrf</cp:lastModifiedBy>
  <cp:revision>253</cp:revision>
  <dcterms:created xsi:type="dcterms:W3CDTF">2014-06-27T12:30:22Z</dcterms:created>
  <dcterms:modified xsi:type="dcterms:W3CDTF">2019-12-10T23:28:12Z</dcterms:modified>
</cp:coreProperties>
</file>