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4" r:id="rId5"/>
    <p:sldId id="275" r:id="rId6"/>
    <p:sldId id="262" r:id="rId7"/>
    <p:sldId id="257" r:id="rId8"/>
    <p:sldId id="266" r:id="rId9"/>
    <p:sldId id="268" r:id="rId10"/>
    <p:sldId id="269" r:id="rId11"/>
    <p:sldId id="276" r:id="rId12"/>
    <p:sldId id="27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FC772-2F29-4EB2-8A68-79D57649F993}" type="doc">
      <dgm:prSet loTypeId="urn:diagrams.loki3.com/VaryingWidthList" loCatId="list" qsTypeId="urn:microsoft.com/office/officeart/2005/8/quickstyle/simple1" qsCatId="simple" csTypeId="urn:microsoft.com/office/officeart/2005/8/colors/accent1_2" csCatId="accent1" phldr="1"/>
      <dgm:spPr/>
    </dgm:pt>
    <dgm:pt modelId="{D9B80C08-AA59-418E-BFD9-90DCA3E9E43F}">
      <dgm:prSet phldrT="[Text]"/>
      <dgm:spPr/>
      <dgm:t>
        <a:bodyPr/>
        <a:lstStyle/>
        <a:p>
          <a:pPr algn="ctr"/>
          <a:r>
            <a:rPr lang="en-IN" dirty="0"/>
            <a:t>Rows = 119390</a:t>
          </a:r>
        </a:p>
      </dgm:t>
    </dgm:pt>
    <dgm:pt modelId="{F9B85D00-2DE8-499F-A162-463F22C6C57A}" type="parTrans" cxnId="{0D87A18A-E755-48CD-B0F4-2CBCCA54F8C3}">
      <dgm:prSet/>
      <dgm:spPr/>
      <dgm:t>
        <a:bodyPr/>
        <a:lstStyle/>
        <a:p>
          <a:pPr algn="ctr"/>
          <a:endParaRPr lang="en-IN"/>
        </a:p>
      </dgm:t>
    </dgm:pt>
    <dgm:pt modelId="{FC31F43E-B467-4B1D-AD57-E2CD4C6CF8B3}" type="sibTrans" cxnId="{0D87A18A-E755-48CD-B0F4-2CBCCA54F8C3}">
      <dgm:prSet/>
      <dgm:spPr/>
      <dgm:t>
        <a:bodyPr/>
        <a:lstStyle/>
        <a:p>
          <a:pPr algn="ctr"/>
          <a:endParaRPr lang="en-IN"/>
        </a:p>
      </dgm:t>
    </dgm:pt>
    <dgm:pt modelId="{91861380-6E75-4A6E-8C53-EACB3536005E}">
      <dgm:prSet phldrT="[Text]"/>
      <dgm:spPr/>
      <dgm:t>
        <a:bodyPr/>
        <a:lstStyle/>
        <a:p>
          <a:pPr algn="ctr"/>
          <a:r>
            <a:rPr lang="en-IN" dirty="0"/>
            <a:t>Attributes =32</a:t>
          </a:r>
        </a:p>
      </dgm:t>
    </dgm:pt>
    <dgm:pt modelId="{BAED14D8-DDAD-46A8-81D3-96044D05C547}" type="parTrans" cxnId="{308318C0-7B7D-4634-825A-9B0E9CA1544B}">
      <dgm:prSet/>
      <dgm:spPr/>
      <dgm:t>
        <a:bodyPr/>
        <a:lstStyle/>
        <a:p>
          <a:pPr algn="ctr"/>
          <a:endParaRPr lang="en-IN"/>
        </a:p>
      </dgm:t>
    </dgm:pt>
    <dgm:pt modelId="{063724B5-E5B0-47C9-A7B4-430D1A702CEA}" type="sibTrans" cxnId="{308318C0-7B7D-4634-825A-9B0E9CA1544B}">
      <dgm:prSet/>
      <dgm:spPr/>
      <dgm:t>
        <a:bodyPr/>
        <a:lstStyle/>
        <a:p>
          <a:pPr algn="ctr"/>
          <a:endParaRPr lang="en-IN"/>
        </a:p>
      </dgm:t>
    </dgm:pt>
    <dgm:pt modelId="{13FF8C04-9E38-4AC0-B1E2-0FFB9814B851}">
      <dgm:prSet phldrT="[Text]"/>
      <dgm:spPr/>
      <dgm:t>
        <a:bodyPr/>
        <a:lstStyle/>
        <a:p>
          <a:pPr algn="ctr"/>
          <a:r>
            <a:rPr lang="en-IN" dirty="0"/>
            <a:t>Independent variables = 31</a:t>
          </a:r>
        </a:p>
      </dgm:t>
    </dgm:pt>
    <dgm:pt modelId="{F1C90636-8507-451E-AFE9-45B0D30336AF}" type="parTrans" cxnId="{5B44A46F-6572-4257-9EB4-F5F4176CDDF8}">
      <dgm:prSet/>
      <dgm:spPr/>
      <dgm:t>
        <a:bodyPr/>
        <a:lstStyle/>
        <a:p>
          <a:pPr algn="ctr"/>
          <a:endParaRPr lang="en-IN"/>
        </a:p>
      </dgm:t>
    </dgm:pt>
    <dgm:pt modelId="{7D1FECB1-4971-43C4-8C39-FB3F0042E41E}" type="sibTrans" cxnId="{5B44A46F-6572-4257-9EB4-F5F4176CDDF8}">
      <dgm:prSet/>
      <dgm:spPr/>
      <dgm:t>
        <a:bodyPr/>
        <a:lstStyle/>
        <a:p>
          <a:pPr algn="ctr"/>
          <a:endParaRPr lang="en-IN"/>
        </a:p>
      </dgm:t>
    </dgm:pt>
    <dgm:pt modelId="{6C3F9457-3D3D-4666-8CE7-F9C0925322D1}" type="pres">
      <dgm:prSet presAssocID="{2D9FC772-2F29-4EB2-8A68-79D57649F993}" presName="Name0" presStyleCnt="0">
        <dgm:presLayoutVars>
          <dgm:resizeHandles/>
        </dgm:presLayoutVars>
      </dgm:prSet>
      <dgm:spPr/>
    </dgm:pt>
    <dgm:pt modelId="{3C82A5B0-268B-4508-84D5-888B2B1BE670}" type="pres">
      <dgm:prSet presAssocID="{D9B80C08-AA59-418E-BFD9-90DCA3E9E43F}" presName="text" presStyleLbl="node1" presStyleIdx="0" presStyleCnt="3" custScaleX="176403" custLinFactNeighborX="0">
        <dgm:presLayoutVars>
          <dgm:bulletEnabled val="1"/>
        </dgm:presLayoutVars>
      </dgm:prSet>
      <dgm:spPr/>
    </dgm:pt>
    <dgm:pt modelId="{386D23B4-F9C5-4827-BD31-1C526D9A926D}" type="pres">
      <dgm:prSet presAssocID="{FC31F43E-B467-4B1D-AD57-E2CD4C6CF8B3}" presName="space" presStyleCnt="0"/>
      <dgm:spPr/>
    </dgm:pt>
    <dgm:pt modelId="{63F28BCD-38E1-4F80-A63F-D722416E73DF}" type="pres">
      <dgm:prSet presAssocID="{91861380-6E75-4A6E-8C53-EACB3536005E}" presName="text" presStyleLbl="node1" presStyleIdx="1" presStyleCnt="3" custScaleX="184848">
        <dgm:presLayoutVars>
          <dgm:bulletEnabled val="1"/>
        </dgm:presLayoutVars>
      </dgm:prSet>
      <dgm:spPr/>
    </dgm:pt>
    <dgm:pt modelId="{8A3D5BB2-BF29-474A-AB62-329950F23E03}" type="pres">
      <dgm:prSet presAssocID="{063724B5-E5B0-47C9-A7B4-430D1A702CEA}" presName="space" presStyleCnt="0"/>
      <dgm:spPr/>
    </dgm:pt>
    <dgm:pt modelId="{9D4D71A1-C67D-47D9-AB55-D5AABA02E23C}" type="pres">
      <dgm:prSet presAssocID="{13FF8C04-9E38-4AC0-B1E2-0FFB9814B851}" presName="text" presStyleLbl="node1" presStyleIdx="2" presStyleCnt="3">
        <dgm:presLayoutVars>
          <dgm:bulletEnabled val="1"/>
        </dgm:presLayoutVars>
      </dgm:prSet>
      <dgm:spPr/>
    </dgm:pt>
  </dgm:ptLst>
  <dgm:cxnLst>
    <dgm:cxn modelId="{C43FE818-40B2-4AC0-B17B-94C933842B7D}" type="presOf" srcId="{91861380-6E75-4A6E-8C53-EACB3536005E}" destId="{63F28BCD-38E1-4F80-A63F-D722416E73DF}" srcOrd="0" destOrd="0" presId="urn:diagrams.loki3.com/VaryingWidthList"/>
    <dgm:cxn modelId="{69E36E3E-0425-42A7-800C-91AB72C87E5B}" type="presOf" srcId="{D9B80C08-AA59-418E-BFD9-90DCA3E9E43F}" destId="{3C82A5B0-268B-4508-84D5-888B2B1BE670}" srcOrd="0" destOrd="0" presId="urn:diagrams.loki3.com/VaryingWidthList"/>
    <dgm:cxn modelId="{2715C05F-ACBB-4776-945E-BD8377FCBD7F}" type="presOf" srcId="{13FF8C04-9E38-4AC0-B1E2-0FFB9814B851}" destId="{9D4D71A1-C67D-47D9-AB55-D5AABA02E23C}" srcOrd="0" destOrd="0" presId="urn:diagrams.loki3.com/VaryingWidthList"/>
    <dgm:cxn modelId="{5B44A46F-6572-4257-9EB4-F5F4176CDDF8}" srcId="{2D9FC772-2F29-4EB2-8A68-79D57649F993}" destId="{13FF8C04-9E38-4AC0-B1E2-0FFB9814B851}" srcOrd="2" destOrd="0" parTransId="{F1C90636-8507-451E-AFE9-45B0D30336AF}" sibTransId="{7D1FECB1-4971-43C4-8C39-FB3F0042E41E}"/>
    <dgm:cxn modelId="{0D87A18A-E755-48CD-B0F4-2CBCCA54F8C3}" srcId="{2D9FC772-2F29-4EB2-8A68-79D57649F993}" destId="{D9B80C08-AA59-418E-BFD9-90DCA3E9E43F}" srcOrd="0" destOrd="0" parTransId="{F9B85D00-2DE8-499F-A162-463F22C6C57A}" sibTransId="{FC31F43E-B467-4B1D-AD57-E2CD4C6CF8B3}"/>
    <dgm:cxn modelId="{308318C0-7B7D-4634-825A-9B0E9CA1544B}" srcId="{2D9FC772-2F29-4EB2-8A68-79D57649F993}" destId="{91861380-6E75-4A6E-8C53-EACB3536005E}" srcOrd="1" destOrd="0" parTransId="{BAED14D8-DDAD-46A8-81D3-96044D05C547}" sibTransId="{063724B5-E5B0-47C9-A7B4-430D1A702CEA}"/>
    <dgm:cxn modelId="{E8A53FD0-A4D1-4F36-9A45-8F76F8D20FCA}" type="presOf" srcId="{2D9FC772-2F29-4EB2-8A68-79D57649F993}" destId="{6C3F9457-3D3D-4666-8CE7-F9C0925322D1}" srcOrd="0" destOrd="0" presId="urn:diagrams.loki3.com/VaryingWidthList"/>
    <dgm:cxn modelId="{005F0B79-EF59-4EBE-9F64-8DBF035CAA8C}" type="presParOf" srcId="{6C3F9457-3D3D-4666-8CE7-F9C0925322D1}" destId="{3C82A5B0-268B-4508-84D5-888B2B1BE670}" srcOrd="0" destOrd="0" presId="urn:diagrams.loki3.com/VaryingWidthList"/>
    <dgm:cxn modelId="{BF3871CB-01B2-490D-82A0-D9C2705AE6ED}" type="presParOf" srcId="{6C3F9457-3D3D-4666-8CE7-F9C0925322D1}" destId="{386D23B4-F9C5-4827-BD31-1C526D9A926D}" srcOrd="1" destOrd="0" presId="urn:diagrams.loki3.com/VaryingWidthList"/>
    <dgm:cxn modelId="{1577FAF0-5713-4FCE-9772-7B97F043D482}" type="presParOf" srcId="{6C3F9457-3D3D-4666-8CE7-F9C0925322D1}" destId="{63F28BCD-38E1-4F80-A63F-D722416E73DF}" srcOrd="2" destOrd="0" presId="urn:diagrams.loki3.com/VaryingWidthList"/>
    <dgm:cxn modelId="{926C731D-7B48-4A08-BE70-045A822CC552}" type="presParOf" srcId="{6C3F9457-3D3D-4666-8CE7-F9C0925322D1}" destId="{8A3D5BB2-BF29-474A-AB62-329950F23E03}" srcOrd="3" destOrd="0" presId="urn:diagrams.loki3.com/VaryingWidthList"/>
    <dgm:cxn modelId="{5B62138D-840F-409F-8899-E58A56288EBE}" type="presParOf" srcId="{6C3F9457-3D3D-4666-8CE7-F9C0925322D1}" destId="{9D4D71A1-C67D-47D9-AB55-D5AABA02E23C}"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8CA1E4-1FB2-4E33-B29D-4DA4BE435963}" type="doc">
      <dgm:prSet loTypeId="urn:microsoft.com/office/officeart/2005/8/layout/arrow6" loCatId="process" qsTypeId="urn:microsoft.com/office/officeart/2005/8/quickstyle/simple1" qsCatId="simple" csTypeId="urn:microsoft.com/office/officeart/2005/8/colors/accent1_2" csCatId="accent1" phldr="1"/>
      <dgm:spPr/>
    </dgm:pt>
    <dgm:pt modelId="{89029532-EF97-4110-87BF-07F9631B7ABC}">
      <dgm:prSet phldrT="[Text]" custT="1"/>
      <dgm:spPr/>
      <dgm:t>
        <a:bodyPr/>
        <a:lstStyle/>
        <a:p>
          <a:r>
            <a:rPr lang="en-IN" sz="3200" dirty="0"/>
            <a:t>Training Set</a:t>
          </a:r>
        </a:p>
        <a:p>
          <a:r>
            <a:rPr lang="en-IN" sz="3200" dirty="0"/>
            <a:t>60%</a:t>
          </a:r>
        </a:p>
        <a:p>
          <a:endParaRPr lang="en-IN" sz="3200" dirty="0"/>
        </a:p>
      </dgm:t>
    </dgm:pt>
    <dgm:pt modelId="{0689D211-91D5-497D-892A-BC99196C2E5C}" type="parTrans" cxnId="{25181BC0-0227-43D4-A82F-2E2427FB598D}">
      <dgm:prSet/>
      <dgm:spPr/>
      <dgm:t>
        <a:bodyPr/>
        <a:lstStyle/>
        <a:p>
          <a:endParaRPr lang="en-IN"/>
        </a:p>
      </dgm:t>
    </dgm:pt>
    <dgm:pt modelId="{0E263485-5D35-4255-B419-33C60828B7AC}" type="sibTrans" cxnId="{25181BC0-0227-43D4-A82F-2E2427FB598D}">
      <dgm:prSet/>
      <dgm:spPr/>
      <dgm:t>
        <a:bodyPr/>
        <a:lstStyle/>
        <a:p>
          <a:endParaRPr lang="en-IN"/>
        </a:p>
      </dgm:t>
    </dgm:pt>
    <dgm:pt modelId="{908E8BD0-F142-436E-8987-4F4AF4BFE679}">
      <dgm:prSet phldrT="[Text]" custT="1"/>
      <dgm:spPr/>
      <dgm:t>
        <a:bodyPr/>
        <a:lstStyle/>
        <a:p>
          <a:r>
            <a:rPr lang="en-IN" sz="3200" dirty="0"/>
            <a:t>Testing Set</a:t>
          </a:r>
        </a:p>
        <a:p>
          <a:r>
            <a:rPr lang="en-IN" sz="3200" dirty="0"/>
            <a:t>40%</a:t>
          </a:r>
        </a:p>
        <a:p>
          <a:endParaRPr lang="en-IN" sz="3200" dirty="0"/>
        </a:p>
      </dgm:t>
    </dgm:pt>
    <dgm:pt modelId="{D7124E03-6147-4674-91FC-AE72ECF40347}" type="parTrans" cxnId="{CD0ED60D-0AF1-430B-B27F-A5D6E3EB0360}">
      <dgm:prSet/>
      <dgm:spPr/>
      <dgm:t>
        <a:bodyPr/>
        <a:lstStyle/>
        <a:p>
          <a:endParaRPr lang="en-IN"/>
        </a:p>
      </dgm:t>
    </dgm:pt>
    <dgm:pt modelId="{FAFD3DBD-0E63-4EF0-B5F0-56A06992DBC1}" type="sibTrans" cxnId="{CD0ED60D-0AF1-430B-B27F-A5D6E3EB0360}">
      <dgm:prSet/>
      <dgm:spPr/>
      <dgm:t>
        <a:bodyPr/>
        <a:lstStyle/>
        <a:p>
          <a:endParaRPr lang="en-IN"/>
        </a:p>
      </dgm:t>
    </dgm:pt>
    <dgm:pt modelId="{8139BFDE-D786-434D-BD0E-D828153F8EF7}">
      <dgm:prSet phldrT="[Text]"/>
      <dgm:spPr/>
    </dgm:pt>
    <dgm:pt modelId="{CB6A9282-A66A-4D8E-B1CD-8980AE5F759D}" type="parTrans" cxnId="{ACCC8470-A4D1-4A7D-A2B0-B6F4059E282F}">
      <dgm:prSet/>
      <dgm:spPr/>
      <dgm:t>
        <a:bodyPr/>
        <a:lstStyle/>
        <a:p>
          <a:endParaRPr lang="en-IN"/>
        </a:p>
      </dgm:t>
    </dgm:pt>
    <dgm:pt modelId="{2523D3EF-3397-4027-9ED5-54974DA7BEFB}" type="sibTrans" cxnId="{ACCC8470-A4D1-4A7D-A2B0-B6F4059E282F}">
      <dgm:prSet/>
      <dgm:spPr/>
      <dgm:t>
        <a:bodyPr/>
        <a:lstStyle/>
        <a:p>
          <a:endParaRPr lang="en-IN"/>
        </a:p>
      </dgm:t>
    </dgm:pt>
    <dgm:pt modelId="{C39492B6-2096-4570-8A77-E6B4A5FDB5B0}" type="pres">
      <dgm:prSet presAssocID="{EA8CA1E4-1FB2-4E33-B29D-4DA4BE435963}" presName="compositeShape" presStyleCnt="0">
        <dgm:presLayoutVars>
          <dgm:chMax val="2"/>
          <dgm:dir/>
          <dgm:resizeHandles val="exact"/>
        </dgm:presLayoutVars>
      </dgm:prSet>
      <dgm:spPr/>
    </dgm:pt>
    <dgm:pt modelId="{DA29C377-2C54-4FEB-B5D2-6729BDE69587}" type="pres">
      <dgm:prSet presAssocID="{EA8CA1E4-1FB2-4E33-B29D-4DA4BE435963}" presName="ribbon" presStyleLbl="node1" presStyleIdx="0" presStyleCnt="1"/>
      <dgm:spPr/>
    </dgm:pt>
    <dgm:pt modelId="{091DF5AE-AC96-4A3C-BAE7-7717D5A070A4}" type="pres">
      <dgm:prSet presAssocID="{EA8CA1E4-1FB2-4E33-B29D-4DA4BE435963}" presName="leftArrowText" presStyleLbl="node1" presStyleIdx="0" presStyleCnt="1" custLinFactNeighborX="5039" custLinFactNeighborY="12119">
        <dgm:presLayoutVars>
          <dgm:chMax val="0"/>
          <dgm:bulletEnabled val="1"/>
        </dgm:presLayoutVars>
      </dgm:prSet>
      <dgm:spPr/>
    </dgm:pt>
    <dgm:pt modelId="{FD69951C-0283-47C5-82BF-22EDA7FE7FBA}" type="pres">
      <dgm:prSet presAssocID="{EA8CA1E4-1FB2-4E33-B29D-4DA4BE435963}" presName="rightArrowText" presStyleLbl="node1" presStyleIdx="0" presStyleCnt="1" custLinFactNeighborX="2741" custLinFactNeighborY="22420">
        <dgm:presLayoutVars>
          <dgm:chMax val="0"/>
          <dgm:bulletEnabled val="1"/>
        </dgm:presLayoutVars>
      </dgm:prSet>
      <dgm:spPr/>
    </dgm:pt>
  </dgm:ptLst>
  <dgm:cxnLst>
    <dgm:cxn modelId="{DFAEF800-52AB-4AF2-B5A4-764DE58FE556}" type="presOf" srcId="{908E8BD0-F142-436E-8987-4F4AF4BFE679}" destId="{FD69951C-0283-47C5-82BF-22EDA7FE7FBA}" srcOrd="0" destOrd="0" presId="urn:microsoft.com/office/officeart/2005/8/layout/arrow6"/>
    <dgm:cxn modelId="{CD0ED60D-0AF1-430B-B27F-A5D6E3EB0360}" srcId="{EA8CA1E4-1FB2-4E33-B29D-4DA4BE435963}" destId="{908E8BD0-F142-436E-8987-4F4AF4BFE679}" srcOrd="1" destOrd="0" parTransId="{D7124E03-6147-4674-91FC-AE72ECF40347}" sibTransId="{FAFD3DBD-0E63-4EF0-B5F0-56A06992DBC1}"/>
    <dgm:cxn modelId="{ACCC8470-A4D1-4A7D-A2B0-B6F4059E282F}" srcId="{EA8CA1E4-1FB2-4E33-B29D-4DA4BE435963}" destId="{8139BFDE-D786-434D-BD0E-D828153F8EF7}" srcOrd="2" destOrd="0" parTransId="{CB6A9282-A66A-4D8E-B1CD-8980AE5F759D}" sibTransId="{2523D3EF-3397-4027-9ED5-54974DA7BEFB}"/>
    <dgm:cxn modelId="{25181BC0-0227-43D4-A82F-2E2427FB598D}" srcId="{EA8CA1E4-1FB2-4E33-B29D-4DA4BE435963}" destId="{89029532-EF97-4110-87BF-07F9631B7ABC}" srcOrd="0" destOrd="0" parTransId="{0689D211-91D5-497D-892A-BC99196C2E5C}" sibTransId="{0E263485-5D35-4255-B419-33C60828B7AC}"/>
    <dgm:cxn modelId="{FA0895C2-54F4-44A3-8090-927815714643}" type="presOf" srcId="{EA8CA1E4-1FB2-4E33-B29D-4DA4BE435963}" destId="{C39492B6-2096-4570-8A77-E6B4A5FDB5B0}" srcOrd="0" destOrd="0" presId="urn:microsoft.com/office/officeart/2005/8/layout/arrow6"/>
    <dgm:cxn modelId="{CB9315D3-0055-405B-BC93-5919D6C6B46F}" type="presOf" srcId="{89029532-EF97-4110-87BF-07F9631B7ABC}" destId="{091DF5AE-AC96-4A3C-BAE7-7717D5A070A4}" srcOrd="0" destOrd="0" presId="urn:microsoft.com/office/officeart/2005/8/layout/arrow6"/>
    <dgm:cxn modelId="{700BB91E-6267-4655-9561-129CB9A85C36}" type="presParOf" srcId="{C39492B6-2096-4570-8A77-E6B4A5FDB5B0}" destId="{DA29C377-2C54-4FEB-B5D2-6729BDE69587}" srcOrd="0" destOrd="0" presId="urn:microsoft.com/office/officeart/2005/8/layout/arrow6"/>
    <dgm:cxn modelId="{B36DE243-A39B-49D3-B41E-F1B86FB2C150}" type="presParOf" srcId="{C39492B6-2096-4570-8A77-E6B4A5FDB5B0}" destId="{091DF5AE-AC96-4A3C-BAE7-7717D5A070A4}" srcOrd="1" destOrd="0" presId="urn:microsoft.com/office/officeart/2005/8/layout/arrow6"/>
    <dgm:cxn modelId="{CB9C2403-02FF-47B5-9195-0F763B970366}" type="presParOf" srcId="{C39492B6-2096-4570-8A77-E6B4A5FDB5B0}" destId="{FD69951C-0283-47C5-82BF-22EDA7FE7FBA}"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2A5B0-268B-4508-84D5-888B2B1BE670}">
      <dsp:nvSpPr>
        <dsp:cNvPr id="0" name=""/>
        <dsp:cNvSpPr/>
      </dsp:nvSpPr>
      <dsp:spPr>
        <a:xfrm>
          <a:off x="6" y="1488"/>
          <a:ext cx="4842262" cy="98255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1466850">
            <a:lnSpc>
              <a:spcPct val="90000"/>
            </a:lnSpc>
            <a:spcBef>
              <a:spcPct val="0"/>
            </a:spcBef>
            <a:spcAft>
              <a:spcPct val="35000"/>
            </a:spcAft>
            <a:buNone/>
          </a:pPr>
          <a:r>
            <a:rPr lang="en-IN" sz="3300" kern="1200" dirty="0"/>
            <a:t>Rows = 119390</a:t>
          </a:r>
        </a:p>
      </dsp:txBody>
      <dsp:txXfrm>
        <a:off x="6" y="1488"/>
        <a:ext cx="4842262" cy="982556"/>
      </dsp:txXfrm>
    </dsp:sp>
    <dsp:sp modelId="{63F28BCD-38E1-4F80-A63F-D722416E73DF}">
      <dsp:nvSpPr>
        <dsp:cNvPr id="0" name=""/>
        <dsp:cNvSpPr/>
      </dsp:nvSpPr>
      <dsp:spPr>
        <a:xfrm>
          <a:off x="8871" y="1033173"/>
          <a:ext cx="4824532" cy="98255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1466850">
            <a:lnSpc>
              <a:spcPct val="90000"/>
            </a:lnSpc>
            <a:spcBef>
              <a:spcPct val="0"/>
            </a:spcBef>
            <a:spcAft>
              <a:spcPct val="35000"/>
            </a:spcAft>
            <a:buNone/>
          </a:pPr>
          <a:r>
            <a:rPr lang="en-IN" sz="3300" kern="1200" dirty="0"/>
            <a:t>Attributes =32</a:t>
          </a:r>
        </a:p>
      </dsp:txBody>
      <dsp:txXfrm>
        <a:off x="8871" y="1033173"/>
        <a:ext cx="4824532" cy="982556"/>
      </dsp:txXfrm>
    </dsp:sp>
    <dsp:sp modelId="{9D4D71A1-C67D-47D9-AB55-D5AABA02E23C}">
      <dsp:nvSpPr>
        <dsp:cNvPr id="0" name=""/>
        <dsp:cNvSpPr/>
      </dsp:nvSpPr>
      <dsp:spPr>
        <a:xfrm>
          <a:off x="0" y="2064858"/>
          <a:ext cx="4842276" cy="98255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1466850">
            <a:lnSpc>
              <a:spcPct val="90000"/>
            </a:lnSpc>
            <a:spcBef>
              <a:spcPct val="0"/>
            </a:spcBef>
            <a:spcAft>
              <a:spcPct val="35000"/>
            </a:spcAft>
            <a:buNone/>
          </a:pPr>
          <a:r>
            <a:rPr lang="en-IN" sz="3300" kern="1200" dirty="0"/>
            <a:t>Independent variables = 31</a:t>
          </a:r>
        </a:p>
      </dsp:txBody>
      <dsp:txXfrm>
        <a:off x="0" y="2064858"/>
        <a:ext cx="4842276" cy="9825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9C377-2C54-4FEB-B5D2-6729BDE69587}">
      <dsp:nvSpPr>
        <dsp:cNvPr id="0" name=""/>
        <dsp:cNvSpPr/>
      </dsp:nvSpPr>
      <dsp:spPr>
        <a:xfrm>
          <a:off x="0" y="458087"/>
          <a:ext cx="7474999" cy="2989999"/>
        </a:xfrm>
        <a:prstGeom prst="leftRightRibb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DF5AE-AC96-4A3C-BAE7-7717D5A070A4}">
      <dsp:nvSpPr>
        <dsp:cNvPr id="0" name=""/>
        <dsp:cNvSpPr/>
      </dsp:nvSpPr>
      <dsp:spPr>
        <a:xfrm>
          <a:off x="1021299" y="1158893"/>
          <a:ext cx="2466749" cy="1465099"/>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3792" rIns="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Training Set</a:t>
          </a:r>
        </a:p>
        <a:p>
          <a:pPr marL="0" lvl="0" indent="0" algn="ctr" defTabSz="1422400">
            <a:lnSpc>
              <a:spcPct val="90000"/>
            </a:lnSpc>
            <a:spcBef>
              <a:spcPct val="0"/>
            </a:spcBef>
            <a:spcAft>
              <a:spcPct val="35000"/>
            </a:spcAft>
            <a:buNone/>
          </a:pPr>
          <a:r>
            <a:rPr lang="en-IN" sz="3200" kern="1200" dirty="0"/>
            <a:t>60%</a:t>
          </a:r>
        </a:p>
        <a:p>
          <a:pPr marL="0" lvl="0" indent="0" algn="ctr" defTabSz="1422400">
            <a:lnSpc>
              <a:spcPct val="90000"/>
            </a:lnSpc>
            <a:spcBef>
              <a:spcPct val="0"/>
            </a:spcBef>
            <a:spcAft>
              <a:spcPct val="35000"/>
            </a:spcAft>
            <a:buNone/>
          </a:pPr>
          <a:endParaRPr lang="en-IN" sz="3200" kern="1200" dirty="0"/>
        </a:p>
      </dsp:txBody>
      <dsp:txXfrm>
        <a:off x="1021299" y="1158893"/>
        <a:ext cx="2466749" cy="1465099"/>
      </dsp:txXfrm>
    </dsp:sp>
    <dsp:sp modelId="{FD69951C-0283-47C5-82BF-22EDA7FE7FBA}">
      <dsp:nvSpPr>
        <dsp:cNvPr id="0" name=""/>
        <dsp:cNvSpPr/>
      </dsp:nvSpPr>
      <dsp:spPr>
        <a:xfrm>
          <a:off x="3817406" y="1788212"/>
          <a:ext cx="2915249" cy="1465099"/>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3792" rIns="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Testing Set</a:t>
          </a:r>
        </a:p>
        <a:p>
          <a:pPr marL="0" lvl="0" indent="0" algn="ctr" defTabSz="1422400">
            <a:lnSpc>
              <a:spcPct val="90000"/>
            </a:lnSpc>
            <a:spcBef>
              <a:spcPct val="0"/>
            </a:spcBef>
            <a:spcAft>
              <a:spcPct val="35000"/>
            </a:spcAft>
            <a:buNone/>
          </a:pPr>
          <a:r>
            <a:rPr lang="en-IN" sz="3200" kern="1200" dirty="0"/>
            <a:t>40%</a:t>
          </a:r>
        </a:p>
        <a:p>
          <a:pPr marL="0" lvl="0" indent="0" algn="ctr" defTabSz="1422400">
            <a:lnSpc>
              <a:spcPct val="90000"/>
            </a:lnSpc>
            <a:spcBef>
              <a:spcPct val="0"/>
            </a:spcBef>
            <a:spcAft>
              <a:spcPct val="35000"/>
            </a:spcAft>
            <a:buNone/>
          </a:pPr>
          <a:endParaRPr lang="en-IN" sz="3200" kern="1200" dirty="0"/>
        </a:p>
      </dsp:txBody>
      <dsp:txXfrm>
        <a:off x="3817406" y="1788212"/>
        <a:ext cx="2915249" cy="1465099"/>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10/8/2022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10/8/2022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10/8/2022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6ECE-983E-2EA7-CB8F-BA4D13010F16}"/>
              </a:ext>
            </a:extLst>
          </p:cNvPr>
          <p:cNvSpPr>
            <a:spLocks noGrp="1"/>
          </p:cNvSpPr>
          <p:nvPr>
            <p:ph type="ctrTitle"/>
          </p:nvPr>
        </p:nvSpPr>
        <p:spPr/>
        <p:txBody>
          <a:bodyPr>
            <a:normAutofit/>
          </a:bodyPr>
          <a:lstStyle/>
          <a:p>
            <a:pPr algn="ctr"/>
            <a:r>
              <a:rPr lang="en-US" sz="5400" b="1" dirty="0">
                <a:solidFill>
                  <a:schemeClr val="tx1"/>
                </a:solidFill>
                <a:latin typeface="Times New Roman" panose="02020603050405020304" pitchFamily="18" charset="0"/>
                <a:cs typeface="Times New Roman" panose="02020603050405020304" pitchFamily="18" charset="0"/>
              </a:rPr>
              <a:t>HOTEL RESERVATION &amp; CANCELLATION </a:t>
            </a:r>
            <a:r>
              <a:rPr lang="en-US" sz="4800" b="1" dirty="0">
                <a:solidFill>
                  <a:schemeClr val="tx1"/>
                </a:solidFill>
                <a:latin typeface="Times New Roman" panose="02020603050405020304" pitchFamily="18" charset="0"/>
                <a:cs typeface="Times New Roman" panose="02020603050405020304" pitchFamily="18" charset="0"/>
              </a:rPr>
              <a:t>PREDICTION</a:t>
            </a:r>
            <a:endParaRPr lang="en-US" sz="4800" dirty="0">
              <a:solidFill>
                <a:schemeClr val="tx1"/>
              </a:solidFill>
            </a:endParaRPr>
          </a:p>
        </p:txBody>
      </p:sp>
      <p:sp>
        <p:nvSpPr>
          <p:cNvPr id="3" name="Subtitle 2">
            <a:extLst>
              <a:ext uri="{FF2B5EF4-FFF2-40B4-BE49-F238E27FC236}">
                <a16:creationId xmlns:a16="http://schemas.microsoft.com/office/drawing/2014/main" id="{EF7A56CA-EE67-D4CC-D56C-EE37F886A758}"/>
              </a:ext>
            </a:extLst>
          </p:cNvPr>
          <p:cNvSpPr>
            <a:spLocks noGrp="1"/>
          </p:cNvSpPr>
          <p:nvPr>
            <p:ph type="subTitle" idx="1"/>
          </p:nvPr>
        </p:nvSpPr>
        <p:spPr>
          <a:xfrm>
            <a:off x="1097280" y="4470369"/>
            <a:ext cx="10058400" cy="1143000"/>
          </a:xfrm>
        </p:spPr>
        <p:txBody>
          <a:bodyPr/>
          <a:lstStyle/>
          <a:p>
            <a:pPr algn="r"/>
            <a:r>
              <a:rPr lang="en-US" dirty="0">
                <a:solidFill>
                  <a:schemeClr val="tx1"/>
                </a:solidFill>
                <a:latin typeface="Times New Roman" panose="02020603050405020304" pitchFamily="18" charset="0"/>
                <a:cs typeface="Times New Roman" panose="02020603050405020304" pitchFamily="18" charset="0"/>
              </a:rPr>
              <a:t>Siva DATHA CHITIKELA – 119CS0024</a:t>
            </a:r>
          </a:p>
        </p:txBody>
      </p:sp>
    </p:spTree>
    <p:extLst>
      <p:ext uri="{BB962C8B-B14F-4D97-AF65-F5344CB8AC3E}">
        <p14:creationId xmlns:p14="http://schemas.microsoft.com/office/powerpoint/2010/main" val="2852079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072D-857B-DB6C-0E96-5A78A8230A5F}"/>
              </a:ext>
            </a:extLst>
          </p:cNvPr>
          <p:cNvSpPr>
            <a:spLocks noGrp="1"/>
          </p:cNvSpPr>
          <p:nvPr>
            <p:ph type="title"/>
          </p:nvPr>
        </p:nvSpPr>
        <p:spPr>
          <a:xfrm>
            <a:off x="1097280" y="123764"/>
            <a:ext cx="10058400" cy="1450757"/>
          </a:xfrm>
        </p:spPr>
        <p:txBody>
          <a:bodyPr/>
          <a:lstStyle/>
          <a:p>
            <a:r>
              <a:rPr lang="en-US" b="1" dirty="0">
                <a:solidFill>
                  <a:schemeClr val="tx1"/>
                </a:solidFill>
                <a:latin typeface="Times New Roman" panose="02020603050405020304" pitchFamily="18" charset="0"/>
                <a:cs typeface="Times New Roman" panose="02020603050405020304" pitchFamily="18" charset="0"/>
              </a:rPr>
              <a:t>CONFUSION MATRIX</a:t>
            </a:r>
            <a:endParaRPr lang="en-US" dirty="0">
              <a:solidFill>
                <a:schemeClr val="tx1"/>
              </a:solidFill>
            </a:endParaRPr>
          </a:p>
        </p:txBody>
      </p:sp>
      <p:pic>
        <p:nvPicPr>
          <p:cNvPr id="17" name="Content Placeholder 16">
            <a:extLst>
              <a:ext uri="{FF2B5EF4-FFF2-40B4-BE49-F238E27FC236}">
                <a16:creationId xmlns:a16="http://schemas.microsoft.com/office/drawing/2014/main" id="{428F9F32-A893-0BC7-DECB-8DCE0E66F67D}"/>
              </a:ext>
            </a:extLst>
          </p:cNvPr>
          <p:cNvPicPr>
            <a:picLocks noGrp="1" noChangeAspect="1"/>
          </p:cNvPicPr>
          <p:nvPr>
            <p:ph idx="1"/>
          </p:nvPr>
        </p:nvPicPr>
        <p:blipFill>
          <a:blip r:embed="rId2"/>
          <a:stretch>
            <a:fillRect/>
          </a:stretch>
        </p:blipFill>
        <p:spPr>
          <a:xfrm>
            <a:off x="122515" y="1947770"/>
            <a:ext cx="2792186" cy="2068072"/>
          </a:xfrm>
        </p:spPr>
      </p:pic>
      <p:pic>
        <p:nvPicPr>
          <p:cNvPr id="19" name="Picture 18">
            <a:extLst>
              <a:ext uri="{FF2B5EF4-FFF2-40B4-BE49-F238E27FC236}">
                <a16:creationId xmlns:a16="http://schemas.microsoft.com/office/drawing/2014/main" id="{2E419F58-42D6-6B28-675D-8398FA7747BD}"/>
              </a:ext>
            </a:extLst>
          </p:cNvPr>
          <p:cNvPicPr>
            <a:picLocks noChangeAspect="1"/>
          </p:cNvPicPr>
          <p:nvPr/>
        </p:nvPicPr>
        <p:blipFill>
          <a:blip r:embed="rId3"/>
          <a:stretch>
            <a:fillRect/>
          </a:stretch>
        </p:blipFill>
        <p:spPr>
          <a:xfrm>
            <a:off x="2986158" y="1823392"/>
            <a:ext cx="2792186" cy="2220511"/>
          </a:xfrm>
          <a:prstGeom prst="rect">
            <a:avLst/>
          </a:prstGeom>
        </p:spPr>
      </p:pic>
      <p:pic>
        <p:nvPicPr>
          <p:cNvPr id="21" name="Picture 20">
            <a:extLst>
              <a:ext uri="{FF2B5EF4-FFF2-40B4-BE49-F238E27FC236}">
                <a16:creationId xmlns:a16="http://schemas.microsoft.com/office/drawing/2014/main" id="{EA03A527-1DBA-8752-03AA-C8BC86558F31}"/>
              </a:ext>
            </a:extLst>
          </p:cNvPr>
          <p:cNvPicPr>
            <a:picLocks noChangeAspect="1"/>
          </p:cNvPicPr>
          <p:nvPr/>
        </p:nvPicPr>
        <p:blipFill>
          <a:blip r:embed="rId4"/>
          <a:stretch>
            <a:fillRect/>
          </a:stretch>
        </p:blipFill>
        <p:spPr>
          <a:xfrm>
            <a:off x="5921259" y="1841400"/>
            <a:ext cx="2853190" cy="2219818"/>
          </a:xfrm>
          <a:prstGeom prst="rect">
            <a:avLst/>
          </a:prstGeom>
        </p:spPr>
      </p:pic>
      <p:pic>
        <p:nvPicPr>
          <p:cNvPr id="3" name="Picture 2">
            <a:extLst>
              <a:ext uri="{FF2B5EF4-FFF2-40B4-BE49-F238E27FC236}">
                <a16:creationId xmlns:a16="http://schemas.microsoft.com/office/drawing/2014/main" id="{B393D5E8-9E82-3008-7688-FBBB28B0815E}"/>
              </a:ext>
            </a:extLst>
          </p:cNvPr>
          <p:cNvPicPr>
            <a:picLocks noChangeAspect="1"/>
          </p:cNvPicPr>
          <p:nvPr/>
        </p:nvPicPr>
        <p:blipFill>
          <a:blip r:embed="rId5"/>
          <a:stretch>
            <a:fillRect/>
          </a:stretch>
        </p:blipFill>
        <p:spPr>
          <a:xfrm>
            <a:off x="9060279" y="1898642"/>
            <a:ext cx="2873831" cy="2178254"/>
          </a:xfrm>
          <a:prstGeom prst="rect">
            <a:avLst/>
          </a:prstGeom>
        </p:spPr>
      </p:pic>
      <p:pic>
        <p:nvPicPr>
          <p:cNvPr id="4" name="Picture 3">
            <a:extLst>
              <a:ext uri="{FF2B5EF4-FFF2-40B4-BE49-F238E27FC236}">
                <a16:creationId xmlns:a16="http://schemas.microsoft.com/office/drawing/2014/main" id="{4C583A53-2438-A997-93DD-EC638E633910}"/>
              </a:ext>
            </a:extLst>
          </p:cNvPr>
          <p:cNvPicPr>
            <a:picLocks noChangeAspect="1"/>
          </p:cNvPicPr>
          <p:nvPr/>
        </p:nvPicPr>
        <p:blipFill>
          <a:blip r:embed="rId6"/>
          <a:stretch>
            <a:fillRect/>
          </a:stretch>
        </p:blipFill>
        <p:spPr>
          <a:xfrm>
            <a:off x="1346796" y="4097679"/>
            <a:ext cx="2637215" cy="2068072"/>
          </a:xfrm>
          <a:prstGeom prst="rect">
            <a:avLst/>
          </a:prstGeom>
        </p:spPr>
      </p:pic>
      <p:pic>
        <p:nvPicPr>
          <p:cNvPr id="5" name="Picture 4">
            <a:extLst>
              <a:ext uri="{FF2B5EF4-FFF2-40B4-BE49-F238E27FC236}">
                <a16:creationId xmlns:a16="http://schemas.microsoft.com/office/drawing/2014/main" id="{3367CE60-7231-0A3E-7851-E50682C4B4C0}"/>
              </a:ext>
            </a:extLst>
          </p:cNvPr>
          <p:cNvPicPr>
            <a:picLocks noChangeAspect="1"/>
          </p:cNvPicPr>
          <p:nvPr/>
        </p:nvPicPr>
        <p:blipFill>
          <a:blip r:embed="rId7"/>
          <a:stretch>
            <a:fillRect/>
          </a:stretch>
        </p:blipFill>
        <p:spPr>
          <a:xfrm>
            <a:off x="4169024" y="4097679"/>
            <a:ext cx="2718372" cy="2068072"/>
          </a:xfrm>
          <a:prstGeom prst="rect">
            <a:avLst/>
          </a:prstGeom>
        </p:spPr>
      </p:pic>
      <p:pic>
        <p:nvPicPr>
          <p:cNvPr id="6" name="Picture 5">
            <a:extLst>
              <a:ext uri="{FF2B5EF4-FFF2-40B4-BE49-F238E27FC236}">
                <a16:creationId xmlns:a16="http://schemas.microsoft.com/office/drawing/2014/main" id="{E67A79E6-6D56-41E1-803C-80B88FF28C03}"/>
              </a:ext>
            </a:extLst>
          </p:cNvPr>
          <p:cNvPicPr>
            <a:picLocks noChangeAspect="1"/>
          </p:cNvPicPr>
          <p:nvPr/>
        </p:nvPicPr>
        <p:blipFill>
          <a:blip r:embed="rId8"/>
          <a:stretch>
            <a:fillRect/>
          </a:stretch>
        </p:blipFill>
        <p:spPr>
          <a:xfrm>
            <a:off x="7072409" y="4097679"/>
            <a:ext cx="2718373" cy="2127672"/>
          </a:xfrm>
          <a:prstGeom prst="rect">
            <a:avLst/>
          </a:prstGeom>
        </p:spPr>
      </p:pic>
    </p:spTree>
    <p:extLst>
      <p:ext uri="{BB962C8B-B14F-4D97-AF65-F5344CB8AC3E}">
        <p14:creationId xmlns:p14="http://schemas.microsoft.com/office/powerpoint/2010/main" val="238928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E4CE-1535-67F9-EC76-BB8C8AA74D56}"/>
              </a:ext>
            </a:extLst>
          </p:cNvPr>
          <p:cNvSpPr>
            <a:spLocks noGrp="1"/>
          </p:cNvSpPr>
          <p:nvPr>
            <p:ph type="title"/>
          </p:nvPr>
        </p:nvSpPr>
        <p:spPr>
          <a:xfrm>
            <a:off x="241177" y="408373"/>
            <a:ext cx="10058400" cy="760816"/>
          </a:xfrm>
        </p:spPr>
        <p:txBody>
          <a:bodyPr/>
          <a:lstStyle/>
          <a:p>
            <a:r>
              <a:rPr lang="en-US" b="1" dirty="0">
                <a:solidFill>
                  <a:schemeClr val="tx1"/>
                </a:solidFill>
                <a:latin typeface="Times New Roman" panose="02020603050405020304" pitchFamily="18" charset="0"/>
                <a:cs typeface="Times New Roman" panose="02020603050405020304" pitchFamily="18" charset="0"/>
              </a:rPr>
              <a:t>ACCURACY</a:t>
            </a:r>
            <a:endParaRPr lang="en-IN" dirty="0"/>
          </a:p>
        </p:txBody>
      </p:sp>
      <p:graphicFrame>
        <p:nvGraphicFramePr>
          <p:cNvPr id="8" name="Table 8">
            <a:extLst>
              <a:ext uri="{FF2B5EF4-FFF2-40B4-BE49-F238E27FC236}">
                <a16:creationId xmlns:a16="http://schemas.microsoft.com/office/drawing/2014/main" id="{71240694-FCC8-598B-8E44-1D0A13478E8C}"/>
              </a:ext>
            </a:extLst>
          </p:cNvPr>
          <p:cNvGraphicFramePr>
            <a:graphicFrameLocks noGrp="1"/>
          </p:cNvGraphicFramePr>
          <p:nvPr>
            <p:ph idx="1"/>
            <p:extLst>
              <p:ext uri="{D42A27DB-BD31-4B8C-83A1-F6EECF244321}">
                <p14:modId xmlns:p14="http://schemas.microsoft.com/office/powerpoint/2010/main" val="269982492"/>
              </p:ext>
            </p:extLst>
          </p:nvPr>
        </p:nvGraphicFramePr>
        <p:xfrm>
          <a:off x="241177" y="1367161"/>
          <a:ext cx="11709646" cy="4846320"/>
        </p:xfrm>
        <a:graphic>
          <a:graphicData uri="http://schemas.openxmlformats.org/drawingml/2006/table">
            <a:tbl>
              <a:tblPr firstRow="1" bandRow="1">
                <a:tableStyleId>{616DA210-FB5B-4158-B5E0-FEB733F419BA}</a:tableStyleId>
              </a:tblPr>
              <a:tblGrid>
                <a:gridCol w="6258757">
                  <a:extLst>
                    <a:ext uri="{9D8B030D-6E8A-4147-A177-3AD203B41FA5}">
                      <a16:colId xmlns:a16="http://schemas.microsoft.com/office/drawing/2014/main" val="3114358807"/>
                    </a:ext>
                  </a:extLst>
                </a:gridCol>
                <a:gridCol w="2685594">
                  <a:extLst>
                    <a:ext uri="{9D8B030D-6E8A-4147-A177-3AD203B41FA5}">
                      <a16:colId xmlns:a16="http://schemas.microsoft.com/office/drawing/2014/main" val="3110165089"/>
                    </a:ext>
                  </a:extLst>
                </a:gridCol>
                <a:gridCol w="2765295">
                  <a:extLst>
                    <a:ext uri="{9D8B030D-6E8A-4147-A177-3AD203B41FA5}">
                      <a16:colId xmlns:a16="http://schemas.microsoft.com/office/drawing/2014/main" val="449318337"/>
                    </a:ext>
                  </a:extLst>
                </a:gridCol>
              </a:tblGrid>
              <a:tr h="329066">
                <a:tc>
                  <a:txBody>
                    <a:bodyPr/>
                    <a:lstStyle/>
                    <a:p>
                      <a:pPr algn="ctr"/>
                      <a:r>
                        <a:rPr lang="en-IN" dirty="0"/>
                        <a:t>Classifier</a:t>
                      </a:r>
                    </a:p>
                  </a:txBody>
                  <a:tcPr/>
                </a:tc>
                <a:tc>
                  <a:txBody>
                    <a:bodyPr/>
                    <a:lstStyle/>
                    <a:p>
                      <a:pPr algn="ctr"/>
                      <a:r>
                        <a:rPr lang="en-IN" dirty="0"/>
                        <a:t>Training Accuracy</a:t>
                      </a:r>
                    </a:p>
                  </a:txBody>
                  <a:tcPr/>
                </a:tc>
                <a:tc>
                  <a:txBody>
                    <a:bodyPr/>
                    <a:lstStyle/>
                    <a:p>
                      <a:pPr algn="ctr"/>
                      <a:r>
                        <a:rPr lang="en-IN" dirty="0"/>
                        <a:t>Testing Accuracy</a:t>
                      </a:r>
                    </a:p>
                  </a:txBody>
                  <a:tcPr/>
                </a:tc>
                <a:extLst>
                  <a:ext uri="{0D108BD9-81ED-4DB2-BD59-A6C34878D82A}">
                    <a16:rowId xmlns:a16="http://schemas.microsoft.com/office/drawing/2014/main" val="3978458672"/>
                  </a:ext>
                </a:extLst>
              </a:tr>
              <a:tr h="370840">
                <a:tc>
                  <a:txBody>
                    <a:bodyPr/>
                    <a:lstStyle/>
                    <a:p>
                      <a:r>
                        <a:rPr lang="en-US" b="1" i="0" dirty="0">
                          <a:effectLst/>
                          <a:latin typeface="Courier New" panose="02070309020205020404" pitchFamily="49" charset="0"/>
                        </a:rPr>
                        <a:t>Logistic Regression</a:t>
                      </a:r>
                      <a:r>
                        <a:rPr lang="en-US" b="1" dirty="0">
                          <a:latin typeface="Courier New" panose="02070309020205020404" pitchFamily="49" charset="0"/>
                        </a:rPr>
                        <a:t> –</a:t>
                      </a:r>
                    </a:p>
                    <a:p>
                      <a:r>
                        <a:rPr lang="en-IN" b="0" dirty="0" err="1">
                          <a:solidFill>
                            <a:srgbClr val="000000"/>
                          </a:solidFill>
                          <a:effectLst/>
                          <a:latin typeface="Courier New" panose="02070309020205020404" pitchFamily="49" charset="0"/>
                        </a:rPr>
                        <a:t>LogisticRegression</a:t>
                      </a:r>
                      <a:r>
                        <a:rPr lang="en-IN" b="0" dirty="0">
                          <a:solidFill>
                            <a:srgbClr val="000000"/>
                          </a:solidFill>
                          <a:effectLst/>
                          <a:latin typeface="Courier New" panose="02070309020205020404" pitchFamily="49" charset="0"/>
                        </a:rPr>
                        <a:t>(solver=</a:t>
                      </a:r>
                      <a:r>
                        <a:rPr lang="en-IN" b="0" dirty="0">
                          <a:solidFill>
                            <a:srgbClr val="A31515"/>
                          </a:solidFill>
                          <a:effectLst/>
                          <a:latin typeface="Courier New" panose="02070309020205020404" pitchFamily="49" charset="0"/>
                        </a:rPr>
                        <a:t>"newton-cg“)</a:t>
                      </a:r>
                      <a:endParaRPr lang="en-IN" b="0" dirty="0">
                        <a:solidFill>
                          <a:srgbClr val="000000"/>
                        </a:solidFill>
                        <a:effectLst/>
                        <a:latin typeface="Courier New" panose="02070309020205020404" pitchFamily="49" charset="0"/>
                      </a:endParaRPr>
                    </a:p>
                  </a:txBody>
                  <a:tcPr/>
                </a:tc>
                <a:tc>
                  <a:txBody>
                    <a:bodyPr/>
                    <a:lstStyle/>
                    <a:p>
                      <a:pPr algn="ctr"/>
                      <a:endParaRPr lang="en-US" b="0" i="0" dirty="0">
                        <a:effectLst/>
                        <a:latin typeface="Courier New" panose="02070309020205020404" pitchFamily="49" charset="0"/>
                      </a:endParaRPr>
                    </a:p>
                    <a:p>
                      <a:pPr algn="ctr"/>
                      <a:r>
                        <a:rPr lang="en-US" b="0" i="0" dirty="0">
                          <a:effectLst/>
                          <a:latin typeface="Courier New" panose="02070309020205020404" pitchFamily="49" charset="0"/>
                        </a:rPr>
                        <a:t>0.9880593598596117</a:t>
                      </a:r>
                      <a:endParaRPr lang="en-IN" dirty="0"/>
                    </a:p>
                  </a:txBody>
                  <a:tcPr/>
                </a:tc>
                <a:tc>
                  <a:txBody>
                    <a:bodyPr/>
                    <a:lstStyle/>
                    <a:p>
                      <a:pPr algn="ctr"/>
                      <a:endParaRPr lang="en-US" b="0" i="0" dirty="0">
                        <a:effectLst/>
                        <a:latin typeface="Courier New" panose="02070309020205020404" pitchFamily="49" charset="0"/>
                      </a:endParaRPr>
                    </a:p>
                    <a:p>
                      <a:pPr algn="ctr"/>
                      <a:r>
                        <a:rPr lang="en-US" b="0" i="0" dirty="0">
                          <a:effectLst/>
                          <a:latin typeface="Courier New" panose="02070309020205020404" pitchFamily="49" charset="0"/>
                        </a:rPr>
                        <a:t>0.9887842980172241</a:t>
                      </a:r>
                      <a:endParaRPr lang="en-IN" dirty="0"/>
                    </a:p>
                  </a:txBody>
                  <a:tcPr/>
                </a:tc>
                <a:extLst>
                  <a:ext uri="{0D108BD9-81ED-4DB2-BD59-A6C34878D82A}">
                    <a16:rowId xmlns:a16="http://schemas.microsoft.com/office/drawing/2014/main" val="2921146012"/>
                  </a:ext>
                </a:extLst>
              </a:tr>
              <a:tr h="370840">
                <a:tc>
                  <a:txBody>
                    <a:bodyPr/>
                    <a:lstStyle/>
                    <a:p>
                      <a:r>
                        <a:rPr lang="en-US" b="1" i="0" dirty="0">
                          <a:effectLst/>
                          <a:latin typeface="Courier New" panose="02070309020205020404" pitchFamily="49" charset="0"/>
                        </a:rPr>
                        <a:t>Gaussian NB</a:t>
                      </a:r>
                      <a:r>
                        <a:rPr lang="en-US" b="0" i="0" dirty="0">
                          <a:effectLst/>
                          <a:latin typeface="Courier New" panose="02070309020205020404" pitchFamily="49" charset="0"/>
                        </a:rPr>
                        <a:t> </a:t>
                      </a:r>
                      <a:r>
                        <a:rPr lang="en-US" b="1" i="0" dirty="0">
                          <a:effectLst/>
                          <a:latin typeface="Courier New" panose="02070309020205020404" pitchFamily="49" charset="0"/>
                        </a:rPr>
                        <a:t>–</a:t>
                      </a:r>
                    </a:p>
                    <a:p>
                      <a:r>
                        <a:rPr lang="en-IN" b="0" dirty="0" err="1">
                          <a:solidFill>
                            <a:srgbClr val="000000"/>
                          </a:solidFill>
                          <a:effectLst/>
                          <a:latin typeface="Courier New" panose="02070309020205020404" pitchFamily="49" charset="0"/>
                        </a:rPr>
                        <a:t>GaussianNB</a:t>
                      </a:r>
                      <a:r>
                        <a:rPr lang="en-IN" b="0" dirty="0">
                          <a:solidFill>
                            <a:srgbClr val="000000"/>
                          </a:solidFill>
                          <a:effectLst/>
                          <a:latin typeface="Courier New" panose="02070309020205020404" pitchFamily="49" charset="0"/>
                        </a:rPr>
                        <a:t>()</a:t>
                      </a:r>
                    </a:p>
                  </a:txBody>
                  <a:tcPr/>
                </a:tc>
                <a:tc>
                  <a:txBody>
                    <a:bodyPr/>
                    <a:lstStyle/>
                    <a:p>
                      <a:pPr algn="ctr"/>
                      <a:endParaRPr lang="en-US" b="0" i="0" dirty="0">
                        <a:effectLst/>
                        <a:latin typeface="Courier New" panose="02070309020205020404" pitchFamily="49" charset="0"/>
                      </a:endParaRPr>
                    </a:p>
                    <a:p>
                      <a:pPr algn="ctr"/>
                      <a:r>
                        <a:rPr lang="en-US" b="0" i="0" dirty="0">
                          <a:effectLst/>
                          <a:latin typeface="Courier New" panose="02070309020205020404" pitchFamily="49" charset="0"/>
                        </a:rPr>
                        <a:t>0.959466676839736</a:t>
                      </a:r>
                      <a:endParaRPr lang="en-IN" dirty="0"/>
                    </a:p>
                  </a:txBody>
                  <a:tcPr/>
                </a:tc>
                <a:tc>
                  <a:txBody>
                    <a:bodyPr/>
                    <a:lstStyle/>
                    <a:p>
                      <a:pPr algn="ctr"/>
                      <a:endParaRPr lang="en-IN" dirty="0"/>
                    </a:p>
                    <a:p>
                      <a:pPr algn="ctr"/>
                      <a:r>
                        <a:rPr lang="en-US" b="0" i="0" dirty="0">
                          <a:effectLst/>
                          <a:latin typeface="Courier New" panose="02070309020205020404" pitchFamily="49" charset="0"/>
                        </a:rPr>
                        <a:t>0.9600583674286859</a:t>
                      </a:r>
                      <a:endParaRPr lang="en-IN" dirty="0"/>
                    </a:p>
                  </a:txBody>
                  <a:tcPr/>
                </a:tc>
                <a:extLst>
                  <a:ext uri="{0D108BD9-81ED-4DB2-BD59-A6C34878D82A}">
                    <a16:rowId xmlns:a16="http://schemas.microsoft.com/office/drawing/2014/main" val="3108557674"/>
                  </a:ext>
                </a:extLst>
              </a:tr>
              <a:tr h="370840">
                <a:tc>
                  <a:txBody>
                    <a:bodyPr/>
                    <a:lstStyle/>
                    <a:p>
                      <a:r>
                        <a:rPr lang="en-US" b="1" i="0" dirty="0" err="1">
                          <a:effectLst/>
                          <a:latin typeface="Courier New" panose="02070309020205020404" pitchFamily="49" charset="0"/>
                        </a:rPr>
                        <a:t>KNeighbors</a:t>
                      </a:r>
                      <a:r>
                        <a:rPr lang="en-US" b="1" i="0" dirty="0">
                          <a:effectLst/>
                          <a:latin typeface="Courier New" panose="02070309020205020404" pitchFamily="49" charset="0"/>
                        </a:rPr>
                        <a:t> Classifier –</a:t>
                      </a:r>
                    </a:p>
                    <a:p>
                      <a:r>
                        <a:rPr lang="en-IN" b="0" dirty="0" err="1">
                          <a:solidFill>
                            <a:srgbClr val="000000"/>
                          </a:solidFill>
                          <a:effectLst/>
                          <a:latin typeface="Courier New" panose="02070309020205020404" pitchFamily="49" charset="0"/>
                        </a:rPr>
                        <a:t>KNeighborsClassifier</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7</a:t>
                      </a:r>
                      <a:r>
                        <a:rPr lang="en-IN" b="0" dirty="0">
                          <a:solidFill>
                            <a:srgbClr val="000000"/>
                          </a:solidFill>
                          <a:effectLst/>
                          <a:latin typeface="Courier New" panose="02070309020205020404" pitchFamily="49" charset="0"/>
                        </a:rPr>
                        <a:t>)</a:t>
                      </a:r>
                      <a:endParaRPr lang="en-US" b="1" dirty="0">
                        <a:latin typeface="Courier New" panose="02070309020205020404" pitchFamily="49" charset="0"/>
                      </a:endParaRPr>
                    </a:p>
                  </a:txBody>
                  <a:tcPr/>
                </a:tc>
                <a:tc>
                  <a:txBody>
                    <a:bodyPr/>
                    <a:lstStyle/>
                    <a:p>
                      <a:pPr algn="ctr"/>
                      <a:endParaRPr lang="en-IN" dirty="0"/>
                    </a:p>
                    <a:p>
                      <a:pPr algn="ctr"/>
                      <a:r>
                        <a:rPr lang="en-US" b="0" i="0" dirty="0">
                          <a:effectLst/>
                          <a:latin typeface="Courier New" panose="02070309020205020404" pitchFamily="49" charset="0"/>
                        </a:rPr>
                        <a:t>0.8734025102048601</a:t>
                      </a:r>
                      <a:endParaRPr lang="en-IN" dirty="0"/>
                    </a:p>
                  </a:txBody>
                  <a:tcPr/>
                </a:tc>
                <a:tc>
                  <a:txBody>
                    <a:bodyPr/>
                    <a:lstStyle/>
                    <a:p>
                      <a:pPr algn="ctr"/>
                      <a:endParaRPr lang="en-IN" dirty="0"/>
                    </a:p>
                    <a:p>
                      <a:pPr algn="ctr"/>
                      <a:r>
                        <a:rPr lang="en-US" b="0" i="0" dirty="0">
                          <a:effectLst/>
                          <a:latin typeface="Courier New" panose="02070309020205020404" pitchFamily="49" charset="0"/>
                        </a:rPr>
                        <a:t>0.8295613859403165</a:t>
                      </a:r>
                      <a:endParaRPr lang="en-IN" dirty="0"/>
                    </a:p>
                  </a:txBody>
                  <a:tcPr/>
                </a:tc>
                <a:extLst>
                  <a:ext uri="{0D108BD9-81ED-4DB2-BD59-A6C34878D82A}">
                    <a16:rowId xmlns:a16="http://schemas.microsoft.com/office/drawing/2014/main" val="2281032125"/>
                  </a:ext>
                </a:extLst>
              </a:tr>
              <a:tr h="370840">
                <a:tc>
                  <a:txBody>
                    <a:bodyPr/>
                    <a:lstStyle/>
                    <a:p>
                      <a:r>
                        <a:rPr lang="en-US" b="1" i="0" dirty="0">
                          <a:effectLst/>
                          <a:latin typeface="Courier New" panose="02070309020205020404" pitchFamily="49" charset="0"/>
                        </a:rPr>
                        <a:t>Decision Tree Classifier –</a:t>
                      </a:r>
                    </a:p>
                    <a:p>
                      <a:r>
                        <a:rPr lang="en-IN" b="0" dirty="0" err="1">
                          <a:solidFill>
                            <a:srgbClr val="000000"/>
                          </a:solidFill>
                          <a:effectLst/>
                          <a:latin typeface="Courier New" panose="02070309020205020404" pitchFamily="49" charset="0"/>
                        </a:rPr>
                        <a:t>DecisionTreeClassifier</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random_state</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0</a:t>
                      </a:r>
                      <a:r>
                        <a:rPr lang="en-IN" b="0" dirty="0">
                          <a:solidFill>
                            <a:srgbClr val="000000"/>
                          </a:solidFill>
                          <a:effectLst/>
                          <a:latin typeface="Courier New" panose="02070309020205020404" pitchFamily="49" charset="0"/>
                        </a:rPr>
                        <a:t>),</a:t>
                      </a:r>
                      <a:endParaRPr lang="en-US" dirty="0">
                        <a:latin typeface="Courier New" panose="02070309020205020404" pitchFamily="49" charset="0"/>
                      </a:endParaRPr>
                    </a:p>
                  </a:txBody>
                  <a:tcPr/>
                </a:tc>
                <a:tc>
                  <a:txBody>
                    <a:bodyPr/>
                    <a:lstStyle/>
                    <a:p>
                      <a:pPr algn="ctr"/>
                      <a:endParaRPr lang="en-IN" dirty="0"/>
                    </a:p>
                    <a:p>
                      <a:pPr algn="ctr"/>
                      <a:r>
                        <a:rPr lang="en-US" b="0" i="0" dirty="0">
                          <a:effectLst/>
                          <a:latin typeface="Courier New" panose="02070309020205020404" pitchFamily="49" charset="0"/>
                        </a:rPr>
                        <a:t>1.0</a:t>
                      </a:r>
                      <a:endParaRPr lang="en-IN" dirty="0"/>
                    </a:p>
                  </a:txBody>
                  <a:tcPr/>
                </a:tc>
                <a:tc>
                  <a:txBody>
                    <a:bodyPr/>
                    <a:lstStyle/>
                    <a:p>
                      <a:pPr algn="ctr"/>
                      <a:endParaRPr lang="en-IN" dirty="0"/>
                    </a:p>
                    <a:p>
                      <a:pPr algn="ctr"/>
                      <a:r>
                        <a:rPr lang="en-US" b="0" i="0" dirty="0">
                          <a:effectLst/>
                          <a:latin typeface="Courier New" panose="02070309020205020404" pitchFamily="49" charset="0"/>
                        </a:rPr>
                        <a:t>1.0</a:t>
                      </a:r>
                      <a:endParaRPr lang="en-IN" dirty="0"/>
                    </a:p>
                  </a:txBody>
                  <a:tcPr/>
                </a:tc>
                <a:extLst>
                  <a:ext uri="{0D108BD9-81ED-4DB2-BD59-A6C34878D82A}">
                    <a16:rowId xmlns:a16="http://schemas.microsoft.com/office/drawing/2014/main" val="4286804364"/>
                  </a:ext>
                </a:extLst>
              </a:tr>
              <a:tr h="498973">
                <a:tc>
                  <a:txBody>
                    <a:bodyPr/>
                    <a:lstStyle/>
                    <a:p>
                      <a:r>
                        <a:rPr lang="en-US" b="1" i="0" dirty="0">
                          <a:effectLst/>
                          <a:latin typeface="Courier New" panose="02070309020205020404" pitchFamily="49" charset="0"/>
                        </a:rPr>
                        <a:t>Random Forest Classifier – </a:t>
                      </a:r>
                      <a:endParaRPr lang="en-IN" b="0" dirty="0">
                        <a:solidFill>
                          <a:srgbClr val="000000"/>
                        </a:solidFill>
                        <a:effectLst/>
                        <a:latin typeface="Courier New" panose="02070309020205020404" pitchFamily="49" charset="0"/>
                      </a:endParaRPr>
                    </a:p>
                    <a:p>
                      <a:r>
                        <a:rPr lang="en-IN" b="0" dirty="0" err="1">
                          <a:solidFill>
                            <a:srgbClr val="000000"/>
                          </a:solidFill>
                          <a:effectLst/>
                          <a:latin typeface="Courier New" panose="02070309020205020404" pitchFamily="49" charset="0"/>
                        </a:rPr>
                        <a:t>RandomForestClassifier</a:t>
                      </a:r>
                      <a:r>
                        <a:rPr lang="en-IN" b="0" dirty="0">
                          <a:solidFill>
                            <a:srgbClr val="000000"/>
                          </a:solidFill>
                          <a:effectLst/>
                          <a:latin typeface="Courier New" panose="02070309020205020404" pitchFamily="49" charset="0"/>
                        </a:rPr>
                        <a:t>()</a:t>
                      </a:r>
                      <a:endParaRPr lang="en-IN" dirty="0"/>
                    </a:p>
                  </a:txBody>
                  <a:tcPr/>
                </a:tc>
                <a:tc>
                  <a:txBody>
                    <a:bodyPr/>
                    <a:lstStyle/>
                    <a:p>
                      <a:pPr algn="ctr"/>
                      <a:endParaRPr lang="en-US" b="0" i="0" dirty="0">
                        <a:effectLst/>
                        <a:latin typeface="Courier New" panose="02070309020205020404" pitchFamily="49" charset="0"/>
                      </a:endParaRPr>
                    </a:p>
                    <a:p>
                      <a:pPr algn="ctr"/>
                      <a:r>
                        <a:rPr lang="en-US" b="0" i="0" dirty="0">
                          <a:effectLst/>
                          <a:latin typeface="Courier New" panose="02070309020205020404" pitchFamily="49" charset="0"/>
                        </a:rPr>
                        <a:t>1.0</a:t>
                      </a:r>
                      <a:endParaRPr lang="en-IN" dirty="0"/>
                    </a:p>
                  </a:txBody>
                  <a:tcPr/>
                </a:tc>
                <a:tc>
                  <a:txBody>
                    <a:bodyPr/>
                    <a:lstStyle/>
                    <a:p>
                      <a:pPr algn="ctr"/>
                      <a:endParaRPr lang="en-IN" dirty="0"/>
                    </a:p>
                    <a:p>
                      <a:pPr algn="ctr"/>
                      <a:r>
                        <a:rPr lang="en-US" b="0" i="0" dirty="0">
                          <a:effectLst/>
                          <a:latin typeface="Courier New" panose="02070309020205020404" pitchFamily="49" charset="0"/>
                        </a:rPr>
                        <a:t>1.0</a:t>
                      </a:r>
                      <a:endParaRPr lang="en-IN" dirty="0"/>
                    </a:p>
                  </a:txBody>
                  <a:tcPr/>
                </a:tc>
                <a:extLst>
                  <a:ext uri="{0D108BD9-81ED-4DB2-BD59-A6C34878D82A}">
                    <a16:rowId xmlns:a16="http://schemas.microsoft.com/office/drawing/2014/main" val="316708821"/>
                  </a:ext>
                </a:extLst>
              </a:tr>
              <a:tr h="370840">
                <a:tc>
                  <a:txBody>
                    <a:bodyPr/>
                    <a:lstStyle/>
                    <a:p>
                      <a:r>
                        <a:rPr lang="en-US" b="1" i="0" dirty="0">
                          <a:effectLst/>
                          <a:latin typeface="Courier New" panose="02070309020205020404" pitchFamily="49" charset="0"/>
                        </a:rPr>
                        <a:t>AdaBoost Classifier</a:t>
                      </a:r>
                      <a:r>
                        <a:rPr lang="en-US" dirty="0">
                          <a:latin typeface="Courier New" panose="02070309020205020404" pitchFamily="49" charset="0"/>
                        </a:rPr>
                        <a:t> </a:t>
                      </a:r>
                      <a:r>
                        <a:rPr lang="en-US" b="1" dirty="0">
                          <a:latin typeface="Courier New" panose="02070309020205020404" pitchFamily="49" charset="0"/>
                        </a:rPr>
                        <a:t>–</a:t>
                      </a:r>
                    </a:p>
                    <a:p>
                      <a:r>
                        <a:rPr lang="en-IN" b="0" dirty="0" err="1">
                          <a:solidFill>
                            <a:srgbClr val="000000"/>
                          </a:solidFill>
                          <a:effectLst/>
                          <a:latin typeface="Courier New" panose="02070309020205020404" pitchFamily="49" charset="0"/>
                        </a:rPr>
                        <a:t>AdaBoostClassifier</a:t>
                      </a:r>
                      <a:r>
                        <a:rPr lang="en-IN" b="0" dirty="0">
                          <a:solidFill>
                            <a:srgbClr val="000000"/>
                          </a:solidFill>
                          <a:effectLst/>
                          <a:latin typeface="Courier New" panose="02070309020205020404" pitchFamily="49" charset="0"/>
                        </a:rPr>
                        <a:t>()</a:t>
                      </a:r>
                      <a:endParaRPr lang="en-IN" dirty="0"/>
                    </a:p>
                  </a:txBody>
                  <a:tcPr/>
                </a:tc>
                <a:tc>
                  <a:txBody>
                    <a:bodyPr/>
                    <a:lstStyle/>
                    <a:p>
                      <a:pPr algn="ctr"/>
                      <a:endParaRPr lang="en-IN" dirty="0"/>
                    </a:p>
                    <a:p>
                      <a:pPr algn="ctr"/>
                      <a:r>
                        <a:rPr lang="en-US" b="0" i="0" dirty="0">
                          <a:effectLst/>
                          <a:latin typeface="Courier New" panose="02070309020205020404" pitchFamily="49" charset="0"/>
                        </a:rPr>
                        <a:t>1.0</a:t>
                      </a:r>
                      <a:endParaRPr lang="en-IN" dirty="0"/>
                    </a:p>
                  </a:txBody>
                  <a:tcPr/>
                </a:tc>
                <a:tc>
                  <a:txBody>
                    <a:bodyPr/>
                    <a:lstStyle/>
                    <a:p>
                      <a:pPr algn="ctr"/>
                      <a:endParaRPr lang="en-IN" dirty="0"/>
                    </a:p>
                    <a:p>
                      <a:pPr algn="ctr"/>
                      <a:r>
                        <a:rPr lang="en-US" b="0" i="0" dirty="0">
                          <a:effectLst/>
                          <a:latin typeface="Courier New" panose="02070309020205020404" pitchFamily="49" charset="0"/>
                        </a:rPr>
                        <a:t>1.0</a:t>
                      </a:r>
                      <a:endParaRPr lang="en-IN" dirty="0"/>
                    </a:p>
                  </a:txBody>
                  <a:tcPr/>
                </a:tc>
                <a:extLst>
                  <a:ext uri="{0D108BD9-81ED-4DB2-BD59-A6C34878D82A}">
                    <a16:rowId xmlns:a16="http://schemas.microsoft.com/office/drawing/2014/main" val="2880156672"/>
                  </a:ext>
                </a:extLst>
              </a:tr>
              <a:tr h="370840">
                <a:tc>
                  <a:txBody>
                    <a:bodyPr/>
                    <a:lstStyle/>
                    <a:p>
                      <a:r>
                        <a:rPr lang="en-US" b="1" i="0" dirty="0">
                          <a:effectLst/>
                          <a:latin typeface="Courier New" panose="02070309020205020404" pitchFamily="49" charset="0"/>
                        </a:rPr>
                        <a:t>Gradient Boosting Classifier –</a:t>
                      </a:r>
                    </a:p>
                    <a:p>
                      <a:r>
                        <a:rPr lang="en-IN" b="0" dirty="0" err="1">
                          <a:solidFill>
                            <a:srgbClr val="000000"/>
                          </a:solidFill>
                          <a:effectLst/>
                          <a:latin typeface="Courier New" panose="02070309020205020404" pitchFamily="49" charset="0"/>
                        </a:rPr>
                        <a:t>GradientBoostingClassifier</a:t>
                      </a:r>
                      <a:r>
                        <a:rPr lang="en-IN" b="0" dirty="0">
                          <a:solidFill>
                            <a:srgbClr val="000000"/>
                          </a:solidFill>
                          <a:effectLst/>
                          <a:latin typeface="Courier New" panose="02070309020205020404" pitchFamily="49" charset="0"/>
                        </a:rPr>
                        <a:t>()</a:t>
                      </a:r>
                    </a:p>
                  </a:txBody>
                  <a:tcPr/>
                </a:tc>
                <a:tc>
                  <a:txBody>
                    <a:bodyPr/>
                    <a:lstStyle/>
                    <a:p>
                      <a:pPr algn="ctr"/>
                      <a:endParaRPr lang="en-IN" dirty="0"/>
                    </a:p>
                    <a:p>
                      <a:pPr algn="ctr"/>
                      <a:r>
                        <a:rPr lang="en-US" b="0" i="0" dirty="0">
                          <a:effectLst/>
                          <a:latin typeface="Courier New" panose="02070309020205020404" pitchFamily="49" charset="0"/>
                        </a:rPr>
                        <a:t>1.0</a:t>
                      </a:r>
                      <a:endParaRPr lang="en-IN" dirty="0"/>
                    </a:p>
                  </a:txBody>
                  <a:tcPr/>
                </a:tc>
                <a:tc>
                  <a:txBody>
                    <a:bodyPr/>
                    <a:lstStyle/>
                    <a:p>
                      <a:pPr algn="ctr"/>
                      <a:endParaRPr lang="en-IN" dirty="0"/>
                    </a:p>
                    <a:p>
                      <a:pPr algn="ctr"/>
                      <a:r>
                        <a:rPr lang="en-US" b="0" i="0" dirty="0">
                          <a:effectLst/>
                          <a:latin typeface="Courier New" panose="02070309020205020404" pitchFamily="49" charset="0"/>
                        </a:rPr>
                        <a:t>1.0</a:t>
                      </a:r>
                      <a:endParaRPr lang="en-IN" dirty="0"/>
                    </a:p>
                  </a:txBody>
                  <a:tcPr/>
                </a:tc>
                <a:extLst>
                  <a:ext uri="{0D108BD9-81ED-4DB2-BD59-A6C34878D82A}">
                    <a16:rowId xmlns:a16="http://schemas.microsoft.com/office/drawing/2014/main" val="3956692711"/>
                  </a:ext>
                </a:extLst>
              </a:tr>
            </a:tbl>
          </a:graphicData>
        </a:graphic>
      </p:graphicFrame>
    </p:spTree>
    <p:extLst>
      <p:ext uri="{BB962C8B-B14F-4D97-AF65-F5344CB8AC3E}">
        <p14:creationId xmlns:p14="http://schemas.microsoft.com/office/powerpoint/2010/main" val="34815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E9DC-1E09-6FA9-D21C-5411EF489652}"/>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endParaRPr>
          </a:p>
        </p:txBody>
      </p:sp>
      <p:sp>
        <p:nvSpPr>
          <p:cNvPr id="3" name="Content Placeholder 2">
            <a:extLst>
              <a:ext uri="{FF2B5EF4-FFF2-40B4-BE49-F238E27FC236}">
                <a16:creationId xmlns:a16="http://schemas.microsoft.com/office/drawing/2014/main" id="{5D6F0362-66D3-8C8A-FF86-A33E8C84B375}"/>
              </a:ext>
            </a:extLst>
          </p:cNvPr>
          <p:cNvSpPr>
            <a:spLocks noGrp="1"/>
          </p:cNvSpPr>
          <p:nvPr>
            <p:ph idx="1"/>
          </p:nvPr>
        </p:nvSpPr>
        <p:spPr/>
        <p:txBody>
          <a:bodyPr/>
          <a:lstStyle/>
          <a:p>
            <a:pPr algn="just" fontAlgn="t">
              <a:spcBef>
                <a:spcPts val="0"/>
              </a:spcBef>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 highest accuracy in this problem is obtained using the </a:t>
            </a:r>
            <a:r>
              <a:rPr lang="en-US" sz="2000" i="0" u="none" strike="noStrike" kern="1200" dirty="0">
                <a:solidFill>
                  <a:schemeClr val="tx1"/>
                </a:solidFill>
                <a:effectLst/>
                <a:latin typeface="Times New Roman" panose="02020603050405020304" pitchFamily="18" charset="0"/>
                <a:cs typeface="Times New Roman" panose="02020603050405020304" pitchFamily="18" charset="0"/>
              </a:rPr>
              <a:t>Decision Tree Classifier, </a:t>
            </a:r>
          </a:p>
          <a:p>
            <a:pPr marL="0" indent="0" algn="just" fontAlgn="t">
              <a:spcBef>
                <a:spcPts val="0"/>
              </a:spcBef>
              <a:buClrTx/>
              <a:buNone/>
            </a:pPr>
            <a:r>
              <a:rPr lang="en-US" sz="2000" i="0" u="none" strike="noStrike" kern="1200" dirty="0">
                <a:solidFill>
                  <a:schemeClr val="tx1"/>
                </a:solidFill>
                <a:effectLst/>
                <a:latin typeface="Times New Roman" panose="02020603050405020304" pitchFamily="18" charset="0"/>
                <a:cs typeface="Times New Roman" panose="02020603050405020304" pitchFamily="18" charset="0"/>
              </a:rPr>
              <a:t>Ada Boost Classifier</a:t>
            </a:r>
            <a:r>
              <a:rPr lang="en-US" dirty="0">
                <a:solidFill>
                  <a:schemeClr val="tx1"/>
                </a:solidFill>
                <a:latin typeface="Times New Roman" panose="02020603050405020304" pitchFamily="18" charset="0"/>
                <a:cs typeface="Times New Roman" panose="02020603050405020304" pitchFamily="18" charset="0"/>
              </a:rPr>
              <a:t>, and </a:t>
            </a:r>
            <a:r>
              <a:rPr lang="en-US" sz="2000" i="0" u="none" strike="noStrike" kern="1200" dirty="0">
                <a:solidFill>
                  <a:schemeClr val="tx1"/>
                </a:solidFill>
                <a:effectLst/>
                <a:latin typeface="Times New Roman" panose="02020603050405020304" pitchFamily="18" charset="0"/>
                <a:cs typeface="Times New Roman" panose="02020603050405020304" pitchFamily="18" charset="0"/>
              </a:rPr>
              <a:t>Gradient Boosting Classifier.</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Highest accuracy = 100%</a:t>
            </a:r>
          </a:p>
          <a:p>
            <a:endParaRPr lang="en-US" dirty="0"/>
          </a:p>
        </p:txBody>
      </p:sp>
    </p:spTree>
    <p:extLst>
      <p:ext uri="{BB962C8B-B14F-4D97-AF65-F5344CB8AC3E}">
        <p14:creationId xmlns:p14="http://schemas.microsoft.com/office/powerpoint/2010/main" val="2313272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2ADD-B2DF-877B-619D-0B33F8094E80}"/>
              </a:ext>
            </a:extLst>
          </p:cNvPr>
          <p:cNvSpPr>
            <a:spLocks noGrp="1"/>
          </p:cNvSpPr>
          <p:nvPr>
            <p:ph type="title"/>
          </p:nvPr>
        </p:nvSpPr>
        <p:spPr>
          <a:xfrm>
            <a:off x="1208116" y="2434058"/>
            <a:ext cx="10058400" cy="1450757"/>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THANK YOU </a:t>
            </a:r>
            <a:endParaRPr lang="en-US" dirty="0">
              <a:solidFill>
                <a:schemeClr val="tx1"/>
              </a:solidFill>
            </a:endParaRPr>
          </a:p>
        </p:txBody>
      </p:sp>
    </p:spTree>
    <p:extLst>
      <p:ext uri="{BB962C8B-B14F-4D97-AF65-F5344CB8AC3E}">
        <p14:creationId xmlns:p14="http://schemas.microsoft.com/office/powerpoint/2010/main" val="419720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171A-1D7E-48B5-279B-58EF5C350AEC}"/>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PROBLEM STATEMENT </a:t>
            </a:r>
            <a:endParaRPr lang="en-US" dirty="0">
              <a:solidFill>
                <a:schemeClr val="tx1"/>
              </a:solidFill>
            </a:endParaRPr>
          </a:p>
        </p:txBody>
      </p:sp>
      <p:sp>
        <p:nvSpPr>
          <p:cNvPr id="3" name="Content Placeholder 2">
            <a:extLst>
              <a:ext uri="{FF2B5EF4-FFF2-40B4-BE49-F238E27FC236}">
                <a16:creationId xmlns:a16="http://schemas.microsoft.com/office/drawing/2014/main" id="{087B026F-DD04-F6F5-3F25-071AE8C55331}"/>
              </a:ext>
            </a:extLst>
          </p:cNvPr>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Given a dataset containing data of reservations made by customers in different hotels. Build a machine learning model to predict whether the customer cancels his/her hotel reservation or not. </a:t>
            </a:r>
          </a:p>
          <a:p>
            <a:endParaRPr lang="en-US" dirty="0">
              <a:solidFill>
                <a:schemeClr val="tx1"/>
              </a:solidFill>
            </a:endParaRPr>
          </a:p>
        </p:txBody>
      </p:sp>
    </p:spTree>
    <p:extLst>
      <p:ext uri="{BB962C8B-B14F-4D97-AF65-F5344CB8AC3E}">
        <p14:creationId xmlns:p14="http://schemas.microsoft.com/office/powerpoint/2010/main" val="2812449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CFDA-7135-7958-668F-07EBF002CBEC}"/>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GIVEN DATA SET </a:t>
            </a:r>
          </a:p>
        </p:txBody>
      </p:sp>
      <p:graphicFrame>
        <p:nvGraphicFramePr>
          <p:cNvPr id="6" name="Diagram 5">
            <a:extLst>
              <a:ext uri="{FF2B5EF4-FFF2-40B4-BE49-F238E27FC236}">
                <a16:creationId xmlns:a16="http://schemas.microsoft.com/office/drawing/2014/main" id="{000DBE41-A0B9-EC5A-1705-92F5BF0FE041}"/>
              </a:ext>
            </a:extLst>
          </p:cNvPr>
          <p:cNvGraphicFramePr/>
          <p:nvPr>
            <p:extLst>
              <p:ext uri="{D42A27DB-BD31-4B8C-83A1-F6EECF244321}">
                <p14:modId xmlns:p14="http://schemas.microsoft.com/office/powerpoint/2010/main" val="3381409119"/>
              </p:ext>
            </p:extLst>
          </p:nvPr>
        </p:nvGraphicFramePr>
        <p:xfrm>
          <a:off x="3559946" y="2071737"/>
          <a:ext cx="4842276" cy="3048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606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16D77-647A-0AE0-7AEB-0BCDF3AFBB47}"/>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CORRELATION MATRIX</a:t>
            </a:r>
            <a:endParaRPr lang="en-US" b="1" dirty="0">
              <a:solidFill>
                <a:schemeClr val="tx1"/>
              </a:solidFill>
            </a:endParaRPr>
          </a:p>
        </p:txBody>
      </p:sp>
      <p:pic>
        <p:nvPicPr>
          <p:cNvPr id="5" name="Content Placeholder 4">
            <a:extLst>
              <a:ext uri="{FF2B5EF4-FFF2-40B4-BE49-F238E27FC236}">
                <a16:creationId xmlns:a16="http://schemas.microsoft.com/office/drawing/2014/main" id="{21BB3C47-011C-98C2-4594-6F899124BA31}"/>
              </a:ext>
            </a:extLst>
          </p:cNvPr>
          <p:cNvPicPr>
            <a:picLocks noGrp="1" noChangeAspect="1"/>
          </p:cNvPicPr>
          <p:nvPr>
            <p:ph idx="1"/>
          </p:nvPr>
        </p:nvPicPr>
        <p:blipFill>
          <a:blip r:embed="rId2"/>
          <a:stretch>
            <a:fillRect/>
          </a:stretch>
        </p:blipFill>
        <p:spPr>
          <a:xfrm>
            <a:off x="1842655" y="1846263"/>
            <a:ext cx="8528651" cy="4263592"/>
          </a:xfrm>
        </p:spPr>
      </p:pic>
    </p:spTree>
    <p:extLst>
      <p:ext uri="{BB962C8B-B14F-4D97-AF65-F5344CB8AC3E}">
        <p14:creationId xmlns:p14="http://schemas.microsoft.com/office/powerpoint/2010/main" val="36113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3775-2575-BC45-8965-6E8269C89782}"/>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DATA PREPROCESSING</a:t>
            </a:r>
            <a:endParaRPr lang="en-US" dirty="0">
              <a:solidFill>
                <a:schemeClr val="tx1"/>
              </a:solidFill>
            </a:endParaRPr>
          </a:p>
        </p:txBody>
      </p:sp>
      <p:sp>
        <p:nvSpPr>
          <p:cNvPr id="3" name="Content Placeholder 2">
            <a:extLst>
              <a:ext uri="{FF2B5EF4-FFF2-40B4-BE49-F238E27FC236}">
                <a16:creationId xmlns:a16="http://schemas.microsoft.com/office/drawing/2014/main" id="{9A6CF186-05A1-AFA9-39E9-55F68CCFFC59}"/>
              </a:ext>
            </a:extLst>
          </p:cNvPr>
          <p:cNvSpPr>
            <a:spLocks noGrp="1"/>
          </p:cNvSpPr>
          <p:nvPr>
            <p:ph sz="half" idx="1"/>
          </p:nvPr>
        </p:nvSpPr>
        <p:spPr>
          <a:xfrm>
            <a:off x="1421743" y="3406877"/>
            <a:ext cx="4937760" cy="1340534"/>
          </a:xfrm>
        </p:spPr>
        <p:txBody>
          <a:bodyPr/>
          <a:lstStyle/>
          <a:p>
            <a:pPr algn="just"/>
            <a:r>
              <a:rPr lang="en-US" b="0" i="0" dirty="0">
                <a:solidFill>
                  <a:schemeClr val="tx1"/>
                </a:solidFill>
                <a:effectLst/>
                <a:latin typeface="Merriweather" panose="00000500000000000000" pitchFamily="2" charset="0"/>
              </a:rPr>
              <a:t>Data cleaning is the process of fixing or removing incorrect, corrupted, incorrectly formatted, duplicate, or incomplete data within a dataset. </a:t>
            </a:r>
            <a:endParaRPr lang="en-US" dirty="0">
              <a:solidFill>
                <a:schemeClr val="tx1"/>
              </a:solidFill>
            </a:endParaRPr>
          </a:p>
          <a:p>
            <a:endParaRPr lang="en-US" dirty="0">
              <a:solidFill>
                <a:schemeClr val="tx1"/>
              </a:solidFill>
            </a:endParaRPr>
          </a:p>
        </p:txBody>
      </p:sp>
      <p:sp>
        <p:nvSpPr>
          <p:cNvPr id="7" name="Content Placeholder 3">
            <a:extLst>
              <a:ext uri="{FF2B5EF4-FFF2-40B4-BE49-F238E27FC236}">
                <a16:creationId xmlns:a16="http://schemas.microsoft.com/office/drawing/2014/main" id="{710FE7E3-0B1B-8C39-C8A7-D6EB7A2C2939}"/>
              </a:ext>
            </a:extLst>
          </p:cNvPr>
          <p:cNvSpPr txBox="1">
            <a:spLocks/>
          </p:cNvSpPr>
          <p:nvPr/>
        </p:nvSpPr>
        <p:spPr>
          <a:xfrm>
            <a:off x="8739894" y="2258689"/>
            <a:ext cx="493776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a:p>
        </p:txBody>
      </p:sp>
      <p:pic>
        <p:nvPicPr>
          <p:cNvPr id="1026" name="Picture 2" descr="A Data Cleaning Journey. Whether you are a data engineer or a… | by Eliud  Nduati | Analytics Vidhya | Medium">
            <a:extLst>
              <a:ext uri="{FF2B5EF4-FFF2-40B4-BE49-F238E27FC236}">
                <a16:creationId xmlns:a16="http://schemas.microsoft.com/office/drawing/2014/main" id="{E6A02D87-1160-BC1E-9212-E7AD18E0E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28" y="2368686"/>
            <a:ext cx="4135452" cy="27519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BF3914-2544-367D-39D8-B172B9A3ECA2}"/>
              </a:ext>
            </a:extLst>
          </p:cNvPr>
          <p:cNvSpPr txBox="1"/>
          <p:nvPr/>
        </p:nvSpPr>
        <p:spPr>
          <a:xfrm>
            <a:off x="1020931" y="2192783"/>
            <a:ext cx="4051995" cy="707886"/>
          </a:xfrm>
          <a:prstGeom prst="rect">
            <a:avLst/>
          </a:prstGeom>
          <a:noFill/>
        </p:spPr>
        <p:txBody>
          <a:bodyPr wrap="square" rtlCol="0">
            <a:spAutoFit/>
          </a:bodyPr>
          <a:lstStyle/>
          <a:p>
            <a:r>
              <a:rPr lang="en-IN" sz="4000" dirty="0"/>
              <a:t>Data Cleaning:</a:t>
            </a:r>
          </a:p>
        </p:txBody>
      </p:sp>
    </p:spTree>
    <p:extLst>
      <p:ext uri="{BB962C8B-B14F-4D97-AF65-F5344CB8AC3E}">
        <p14:creationId xmlns:p14="http://schemas.microsoft.com/office/powerpoint/2010/main" val="3747556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7AF8-7677-27A2-402A-D27D2B78C608}"/>
              </a:ext>
            </a:extLst>
          </p:cNvPr>
          <p:cNvSpPr>
            <a:spLocks noGrp="1"/>
          </p:cNvSpPr>
          <p:nvPr>
            <p:ph type="title"/>
          </p:nvPr>
        </p:nvSpPr>
        <p:spPr/>
        <p:txBody>
          <a:bodyPr>
            <a:normAutofit/>
          </a:bodyPr>
          <a:lstStyle/>
          <a:p>
            <a:r>
              <a:rPr lang="en-US" sz="4400" b="1" dirty="0">
                <a:solidFill>
                  <a:schemeClr val="tx1"/>
                </a:solidFill>
                <a:latin typeface="Times New Roman" panose="02020603050405020304" pitchFamily="18" charset="0"/>
                <a:cs typeface="Times New Roman" panose="02020603050405020304" pitchFamily="18" charset="0"/>
              </a:rPr>
              <a:t>REPLACING NULL/MISSING VALUES </a:t>
            </a:r>
            <a:endParaRPr lang="en-US" sz="4400" dirty="0">
              <a:solidFill>
                <a:schemeClr val="tx1"/>
              </a:solidFill>
            </a:endParaRPr>
          </a:p>
        </p:txBody>
      </p:sp>
      <p:sp>
        <p:nvSpPr>
          <p:cNvPr id="3" name="Content Placeholder 2">
            <a:extLst>
              <a:ext uri="{FF2B5EF4-FFF2-40B4-BE49-F238E27FC236}">
                <a16:creationId xmlns:a16="http://schemas.microsoft.com/office/drawing/2014/main" id="{2D58F747-40F0-E2BA-538A-9314C33D4237}"/>
              </a:ext>
            </a:extLst>
          </p:cNvPr>
          <p:cNvSpPr>
            <a:spLocks noGrp="1"/>
          </p:cNvSpPr>
          <p:nvPr>
            <p:ph idx="1"/>
          </p:nvPr>
        </p:nvSpPr>
        <p:spPr>
          <a:xfrm>
            <a:off x="1097280" y="2050026"/>
            <a:ext cx="10949718" cy="3819068"/>
          </a:xfrm>
        </p:spPr>
        <p:txBody>
          <a:bodyPr>
            <a:normAutofit lnSpcReduction="10000"/>
          </a:bodyPr>
          <a:lstStyle/>
          <a:p>
            <a:pPr>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Replacing numerical missing values with Mean/Median</a:t>
            </a:r>
          </a:p>
          <a:p>
            <a:pPr marL="201168" lvl="1" indent="0">
              <a:buClr>
                <a:schemeClr val="tx1"/>
              </a:buClr>
              <a:buNone/>
            </a:pPr>
            <a:r>
              <a:rPr lang="en-IN" sz="2400" b="0" dirty="0">
                <a:solidFill>
                  <a:srgbClr val="000000"/>
                </a:solidFill>
                <a:effectLst/>
                <a:latin typeface="Courier New" panose="02070309020205020404" pitchFamily="49" charset="0"/>
              </a:rPr>
              <a:t>X=</a:t>
            </a:r>
            <a:r>
              <a:rPr lang="en-IN" sz="2400" b="0" dirty="0" err="1">
                <a:solidFill>
                  <a:srgbClr val="000000"/>
                </a:solidFill>
                <a:effectLst/>
                <a:latin typeface="Courier New" panose="02070309020205020404" pitchFamily="49" charset="0"/>
              </a:rPr>
              <a:t>dataframe</a:t>
            </a:r>
            <a:r>
              <a:rPr lang="en-IN" sz="2400" b="0" dirty="0">
                <a:solidFill>
                  <a:srgbClr val="000000"/>
                </a:solidFill>
                <a:effectLst/>
                <a:latin typeface="Courier New" panose="02070309020205020404" pitchFamily="49" charset="0"/>
              </a:rPr>
              <a:t>[</a:t>
            </a:r>
            <a:r>
              <a:rPr lang="en-IN" sz="2400" b="0" dirty="0">
                <a:solidFill>
                  <a:srgbClr val="A31515"/>
                </a:solidFill>
                <a:effectLst/>
                <a:latin typeface="Courier New" panose="02070309020205020404" pitchFamily="49" charset="0"/>
              </a:rPr>
              <a:t>‘column</a:t>
            </a:r>
            <a:r>
              <a:rPr lang="en-IN" sz="2400" dirty="0">
                <a:solidFill>
                  <a:srgbClr val="A31515"/>
                </a:solidFill>
                <a:latin typeface="Courier New" panose="02070309020205020404" pitchFamily="49" charset="0"/>
              </a:rPr>
              <a:t>’</a:t>
            </a:r>
            <a:r>
              <a:rPr lang="en-IN" sz="2400" b="0" dirty="0">
                <a:solidFill>
                  <a:srgbClr val="000000"/>
                </a:solidFill>
                <a:effectLst/>
                <a:latin typeface="Courier New" panose="02070309020205020404" pitchFamily="49" charset="0"/>
              </a:rPr>
              <a:t>].mean()</a:t>
            </a:r>
          </a:p>
          <a:p>
            <a:pPr marL="201168" lvl="1" indent="0">
              <a:buClr>
                <a:schemeClr val="tx1"/>
              </a:buClr>
              <a:buNone/>
            </a:pPr>
            <a:r>
              <a:rPr lang="en-US" sz="2400" b="0" dirty="0" err="1">
                <a:solidFill>
                  <a:srgbClr val="000000"/>
                </a:solidFill>
                <a:effectLst/>
                <a:latin typeface="Courier New" panose="02070309020205020404" pitchFamily="49" charset="0"/>
              </a:rPr>
              <a:t>dataframe</a:t>
            </a:r>
            <a:r>
              <a:rPr lang="en-US" sz="2400" b="0" dirty="0">
                <a:solidFill>
                  <a:srgbClr val="000000"/>
                </a:solidFill>
                <a:effectLst/>
                <a:latin typeface="Courier New" panose="02070309020205020404" pitchFamily="49" charset="0"/>
              </a:rPr>
              <a:t>[</a:t>
            </a:r>
            <a:r>
              <a:rPr lang="en-US" sz="2400" b="0" dirty="0">
                <a:solidFill>
                  <a:srgbClr val="A31515"/>
                </a:solidFill>
                <a:effectLst/>
                <a:latin typeface="Courier New" panose="02070309020205020404" pitchFamily="49" charset="0"/>
              </a:rPr>
              <a:t>‘column’</a:t>
            </a:r>
            <a:r>
              <a:rPr lang="en-US" sz="2400" b="0" dirty="0">
                <a:solidFill>
                  <a:srgbClr val="000000"/>
                </a:solidFill>
                <a:effectLst/>
                <a:latin typeface="Courier New" panose="02070309020205020404" pitchFamily="49" charset="0"/>
              </a:rPr>
              <a:t>] = da[</a:t>
            </a:r>
            <a:r>
              <a:rPr lang="en-US" sz="2400" b="0" dirty="0">
                <a:solidFill>
                  <a:srgbClr val="A31515"/>
                </a:solidFill>
                <a:effectLst/>
                <a:latin typeface="Courier New" panose="02070309020205020404" pitchFamily="49" charset="0"/>
              </a:rPr>
              <a:t>‘column’</a:t>
            </a:r>
            <a:r>
              <a:rPr lang="en-US" sz="2400" b="0" dirty="0">
                <a:solidFill>
                  <a:srgbClr val="000000"/>
                </a:solidFill>
                <a:effectLst/>
                <a:latin typeface="Courier New" panose="02070309020205020404" pitchFamily="49" charset="0"/>
              </a:rPr>
              <a:t>].replace(</a:t>
            </a:r>
            <a:r>
              <a:rPr lang="en-US" sz="2400" b="0" dirty="0" err="1">
                <a:solidFill>
                  <a:srgbClr val="000000"/>
                </a:solidFill>
                <a:effectLst/>
                <a:latin typeface="Courier New" panose="02070309020205020404" pitchFamily="49" charset="0"/>
              </a:rPr>
              <a:t>np.nan,X</a:t>
            </a:r>
            <a:r>
              <a:rPr lang="en-US" sz="2400" b="0" dirty="0">
                <a:solidFill>
                  <a:srgbClr val="000000"/>
                </a:solidFill>
                <a:effectLst/>
                <a:latin typeface="Courier New" panose="02070309020205020404" pitchFamily="49" charset="0"/>
              </a:rPr>
              <a:t>)</a:t>
            </a:r>
          </a:p>
          <a:p>
            <a:pPr marL="201168" lvl="1" indent="0">
              <a:buClr>
                <a:schemeClr val="tx1"/>
              </a:buClr>
              <a:buNone/>
            </a:pPr>
            <a:r>
              <a:rPr lang="en-US" sz="2400" dirty="0">
                <a:solidFill>
                  <a:schemeClr val="tx1"/>
                </a:solidFill>
                <a:latin typeface="Times New Roman" panose="02020603050405020304" pitchFamily="18" charset="0"/>
                <a:cs typeface="Times New Roman" panose="02020603050405020304" pitchFamily="18" charset="0"/>
              </a:rPr>
              <a:t>Or</a:t>
            </a:r>
          </a:p>
          <a:p>
            <a:pPr marL="201168" lvl="1" indent="0">
              <a:buClr>
                <a:schemeClr val="tx1"/>
              </a:buClr>
              <a:buNone/>
            </a:pPr>
            <a:r>
              <a:rPr lang="en-IN" sz="2400" b="0" dirty="0">
                <a:solidFill>
                  <a:srgbClr val="000000"/>
                </a:solidFill>
                <a:effectLst/>
                <a:latin typeface="Courier New" panose="02070309020205020404" pitchFamily="49" charset="0"/>
              </a:rPr>
              <a:t>X=</a:t>
            </a:r>
            <a:r>
              <a:rPr lang="en-IN" sz="2400" b="0" dirty="0" err="1">
                <a:solidFill>
                  <a:srgbClr val="000000"/>
                </a:solidFill>
                <a:effectLst/>
                <a:latin typeface="Courier New" panose="02070309020205020404" pitchFamily="49" charset="0"/>
              </a:rPr>
              <a:t>dataframe</a:t>
            </a:r>
            <a:r>
              <a:rPr lang="en-IN" sz="2400" b="0" dirty="0">
                <a:solidFill>
                  <a:srgbClr val="000000"/>
                </a:solidFill>
                <a:effectLst/>
                <a:latin typeface="Courier New" panose="02070309020205020404" pitchFamily="49" charset="0"/>
              </a:rPr>
              <a:t>[</a:t>
            </a:r>
            <a:r>
              <a:rPr lang="en-IN" sz="2400" b="0" dirty="0">
                <a:solidFill>
                  <a:srgbClr val="A31515"/>
                </a:solidFill>
                <a:effectLst/>
                <a:latin typeface="Courier New" panose="02070309020205020404" pitchFamily="49" charset="0"/>
              </a:rPr>
              <a:t>‘column</a:t>
            </a:r>
            <a:r>
              <a:rPr lang="en-IN" sz="2400" dirty="0">
                <a:solidFill>
                  <a:srgbClr val="A31515"/>
                </a:solidFill>
                <a:latin typeface="Courier New" panose="02070309020205020404" pitchFamily="49" charset="0"/>
              </a:rPr>
              <a:t>’</a:t>
            </a:r>
            <a:r>
              <a:rPr lang="en-IN" sz="2400" b="0" dirty="0">
                <a:solidFill>
                  <a:srgbClr val="000000"/>
                </a:solidFill>
                <a:effectLst/>
                <a:latin typeface="Courier New" panose="02070309020205020404" pitchFamily="49" charset="0"/>
              </a:rPr>
              <a:t>].median()</a:t>
            </a:r>
          </a:p>
          <a:p>
            <a:pPr marL="201168" lvl="1" indent="0">
              <a:buClr>
                <a:schemeClr val="tx1"/>
              </a:buClr>
              <a:buNone/>
            </a:pPr>
            <a:r>
              <a:rPr lang="en-US" sz="2400" b="0" dirty="0" err="1">
                <a:solidFill>
                  <a:srgbClr val="000000"/>
                </a:solidFill>
                <a:effectLst/>
                <a:latin typeface="Courier New" panose="02070309020205020404" pitchFamily="49" charset="0"/>
              </a:rPr>
              <a:t>dataframe</a:t>
            </a:r>
            <a:r>
              <a:rPr lang="en-US" sz="2400" b="0" dirty="0">
                <a:solidFill>
                  <a:srgbClr val="000000"/>
                </a:solidFill>
                <a:effectLst/>
                <a:latin typeface="Courier New" panose="02070309020205020404" pitchFamily="49" charset="0"/>
              </a:rPr>
              <a:t>[</a:t>
            </a:r>
            <a:r>
              <a:rPr lang="en-US" sz="2400" b="0" dirty="0">
                <a:solidFill>
                  <a:srgbClr val="A31515"/>
                </a:solidFill>
                <a:effectLst/>
                <a:latin typeface="Courier New" panose="02070309020205020404" pitchFamily="49" charset="0"/>
              </a:rPr>
              <a:t>‘column’</a:t>
            </a:r>
            <a:r>
              <a:rPr lang="en-US" sz="2400" b="0" dirty="0">
                <a:solidFill>
                  <a:srgbClr val="000000"/>
                </a:solidFill>
                <a:effectLst/>
                <a:latin typeface="Courier New" panose="02070309020205020404" pitchFamily="49" charset="0"/>
              </a:rPr>
              <a:t>] = da[</a:t>
            </a:r>
            <a:r>
              <a:rPr lang="en-US" sz="2400" b="0" dirty="0">
                <a:solidFill>
                  <a:srgbClr val="A31515"/>
                </a:solidFill>
                <a:effectLst/>
                <a:latin typeface="Courier New" panose="02070309020205020404" pitchFamily="49" charset="0"/>
              </a:rPr>
              <a:t>‘column’</a:t>
            </a:r>
            <a:r>
              <a:rPr lang="en-US" sz="2400" b="0" dirty="0">
                <a:solidFill>
                  <a:srgbClr val="000000"/>
                </a:solidFill>
                <a:effectLst/>
                <a:latin typeface="Courier New" panose="02070309020205020404" pitchFamily="49" charset="0"/>
              </a:rPr>
              <a:t>].replace(</a:t>
            </a:r>
            <a:r>
              <a:rPr lang="en-US" sz="2400" b="0" dirty="0" err="1">
                <a:solidFill>
                  <a:srgbClr val="000000"/>
                </a:solidFill>
                <a:effectLst/>
                <a:latin typeface="Courier New" panose="02070309020205020404" pitchFamily="49" charset="0"/>
              </a:rPr>
              <a:t>np.nan,X</a:t>
            </a:r>
            <a:r>
              <a:rPr lang="en-US" sz="2400" b="0" dirty="0">
                <a:solidFill>
                  <a:srgbClr val="000000"/>
                </a:solidFill>
                <a:effectLst/>
                <a:latin typeface="Courier New" panose="02070309020205020404" pitchFamily="49"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Replacing categorical missing values with Mode</a:t>
            </a:r>
          </a:p>
          <a:p>
            <a:r>
              <a:rPr lang="en-IN" b="0" dirty="0">
                <a:solidFill>
                  <a:srgbClr val="000000"/>
                </a:solidFill>
                <a:effectLst/>
                <a:latin typeface="Courier New" panose="02070309020205020404" pitchFamily="49" charset="0"/>
              </a:rPr>
              <a:t>mode= </a:t>
            </a:r>
            <a:r>
              <a:rPr lang="en-IN" sz="2000" b="0" dirty="0" err="1">
                <a:solidFill>
                  <a:srgbClr val="000000"/>
                </a:solidFill>
                <a:effectLst/>
                <a:latin typeface="Courier New" panose="02070309020205020404" pitchFamily="49" charset="0"/>
              </a:rPr>
              <a:t>dataframe</a:t>
            </a:r>
            <a:r>
              <a:rPr lang="en-IN" sz="2000" b="0" dirty="0">
                <a:solidFill>
                  <a:srgbClr val="000000"/>
                </a:solidFill>
                <a:effectLst/>
                <a:latin typeface="Courier New" panose="02070309020205020404" pitchFamily="49" charset="0"/>
              </a:rPr>
              <a:t>[</a:t>
            </a:r>
            <a:r>
              <a:rPr lang="en-IN" sz="2000" b="0" dirty="0">
                <a:solidFill>
                  <a:srgbClr val="A31515"/>
                </a:solidFill>
                <a:effectLst/>
                <a:latin typeface="Courier New" panose="02070309020205020404" pitchFamily="49" charset="0"/>
              </a:rPr>
              <a:t>‘column</a:t>
            </a:r>
            <a:r>
              <a:rPr lang="en-IN" sz="2000" dirty="0">
                <a:solidFill>
                  <a:srgbClr val="A31515"/>
                </a:solidFill>
                <a:latin typeface="Courier New" panose="02070309020205020404" pitchFamily="49" charset="0"/>
              </a:rPr>
              <a:t>’</a:t>
            </a:r>
            <a:r>
              <a:rPr lang="en-IN" sz="2000" b="0" dirty="0">
                <a:solidFill>
                  <a:srgbClr val="000000"/>
                </a:solidFill>
                <a:effectLst/>
                <a:latin typeface="Courier New" panose="02070309020205020404" pitchFamily="49" charset="0"/>
              </a:rPr>
              <a:t>]</a:t>
            </a:r>
            <a:r>
              <a:rPr lang="en-IN" b="0" dirty="0">
                <a:solidFill>
                  <a:srgbClr val="000000"/>
                </a:solidFill>
                <a:effectLst/>
                <a:latin typeface="Courier New" panose="02070309020205020404" pitchFamily="49" charset="0"/>
              </a:rPr>
              <a:t>.mode()</a:t>
            </a:r>
          </a:p>
          <a:p>
            <a:r>
              <a:rPr lang="en-US" sz="2000" b="0" dirty="0" err="1">
                <a:solidFill>
                  <a:srgbClr val="000000"/>
                </a:solidFill>
                <a:effectLst/>
                <a:latin typeface="Courier New" panose="02070309020205020404" pitchFamily="49" charset="0"/>
              </a:rPr>
              <a:t>dataframe</a:t>
            </a:r>
            <a:r>
              <a:rPr lang="en-US" sz="2000" b="0" dirty="0">
                <a:solidFill>
                  <a:srgbClr val="000000"/>
                </a:solidFill>
                <a:effectLst/>
                <a:latin typeface="Courier New" panose="02070309020205020404" pitchFamily="49" charset="0"/>
              </a:rPr>
              <a:t>[</a:t>
            </a:r>
            <a:r>
              <a:rPr lang="en-US" sz="2000" b="0" dirty="0">
                <a:solidFill>
                  <a:srgbClr val="A31515"/>
                </a:solidFill>
                <a:effectLst/>
                <a:latin typeface="Courier New" panose="02070309020205020404" pitchFamily="49" charset="0"/>
              </a:rPr>
              <a:t>‘column’</a:t>
            </a:r>
            <a:r>
              <a:rPr lang="en-US" sz="2000" b="0" dirty="0">
                <a:solidFill>
                  <a:srgbClr val="000000"/>
                </a:solidFill>
                <a:effectLst/>
                <a:latin typeface="Courier New" panose="02070309020205020404" pitchFamily="49" charset="0"/>
              </a:rPr>
              <a:t>] </a:t>
            </a:r>
            <a:r>
              <a:rPr lang="en-IN" b="0" dirty="0">
                <a:solidFill>
                  <a:srgbClr val="000000"/>
                </a:solidFill>
                <a:effectLst/>
                <a:latin typeface="Courier New" panose="02070309020205020404" pitchFamily="49" charset="0"/>
              </a:rPr>
              <a:t> = </a:t>
            </a:r>
            <a:r>
              <a:rPr lang="en-US" sz="2000" b="0" dirty="0" err="1">
                <a:solidFill>
                  <a:srgbClr val="000000"/>
                </a:solidFill>
                <a:effectLst/>
                <a:latin typeface="Courier New" panose="02070309020205020404" pitchFamily="49" charset="0"/>
              </a:rPr>
              <a:t>dataframe</a:t>
            </a:r>
            <a:r>
              <a:rPr lang="en-US" sz="2000" b="0" dirty="0">
                <a:solidFill>
                  <a:srgbClr val="000000"/>
                </a:solidFill>
                <a:effectLst/>
                <a:latin typeface="Courier New" panose="02070309020205020404" pitchFamily="49" charset="0"/>
              </a:rPr>
              <a:t>[</a:t>
            </a:r>
            <a:r>
              <a:rPr lang="en-US" sz="2000" b="0" dirty="0">
                <a:solidFill>
                  <a:srgbClr val="A31515"/>
                </a:solidFill>
                <a:effectLst/>
                <a:latin typeface="Courier New" panose="02070309020205020404" pitchFamily="49" charset="0"/>
              </a:rPr>
              <a:t>‘column’</a:t>
            </a:r>
            <a:r>
              <a:rPr lang="en-US" sz="2000" b="0" dirty="0">
                <a:solidFill>
                  <a:srgbClr val="000000"/>
                </a:solidFill>
                <a:effectLst/>
                <a:latin typeface="Courier New" panose="02070309020205020404" pitchFamily="49" charset="0"/>
              </a:rPr>
              <a:t>] </a:t>
            </a:r>
            <a:r>
              <a:rPr lang="en-IN" b="0" dirty="0">
                <a:solidFill>
                  <a:srgbClr val="000000"/>
                </a:solidFill>
                <a:effectLst/>
                <a:latin typeface="Courier New" panose="02070309020205020404" pitchFamily="49" charset="0"/>
              </a:rPr>
              <a:t>replace(</a:t>
            </a:r>
            <a:r>
              <a:rPr lang="en-IN" b="0" dirty="0" err="1">
                <a:solidFill>
                  <a:srgbClr val="000000"/>
                </a:solidFill>
                <a:effectLst/>
                <a:latin typeface="Courier New" panose="02070309020205020404" pitchFamily="49" charset="0"/>
              </a:rPr>
              <a:t>np.nan,mode</a:t>
            </a:r>
            <a:r>
              <a:rPr lang="en-IN" b="0" dirty="0">
                <a:solidFill>
                  <a:srgbClr val="000000"/>
                </a:solidFill>
                <a:effectLst/>
                <a:latin typeface="Courier New" panose="02070309020205020404" pitchFamily="49" charset="0"/>
              </a:rPr>
              <a:t>)</a:t>
            </a:r>
          </a:p>
          <a:p>
            <a:endParaRPr lang="en-US" dirty="0">
              <a:solidFill>
                <a:schemeClr val="tx1"/>
              </a:solidFill>
            </a:endParaRPr>
          </a:p>
        </p:txBody>
      </p:sp>
    </p:spTree>
    <p:extLst>
      <p:ext uri="{BB962C8B-B14F-4D97-AF65-F5344CB8AC3E}">
        <p14:creationId xmlns:p14="http://schemas.microsoft.com/office/powerpoint/2010/main" val="331636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BBFD4-2DA5-DAAF-E2B0-627DB4F830AC}"/>
              </a:ext>
            </a:extLst>
          </p:cNvPr>
          <p:cNvSpPr>
            <a:spLocks noGrp="1"/>
          </p:cNvSpPr>
          <p:nvPr>
            <p:ph type="title"/>
          </p:nvPr>
        </p:nvSpPr>
        <p:spPr>
          <a:xfrm>
            <a:off x="1036320" y="394977"/>
            <a:ext cx="10058400" cy="1450757"/>
          </a:xfrm>
        </p:spPr>
        <p:txBody>
          <a:bodyPr/>
          <a:lstStyle/>
          <a:p>
            <a:r>
              <a:rPr lang="en-US" b="1" dirty="0">
                <a:solidFill>
                  <a:schemeClr val="tx1"/>
                </a:solidFill>
                <a:latin typeface="Times New Roman" panose="02020603050405020304" pitchFamily="18" charset="0"/>
                <a:cs typeface="Times New Roman" panose="02020603050405020304" pitchFamily="18" charset="0"/>
              </a:rPr>
              <a:t>REMOVING DUPLICATE VALUES </a:t>
            </a:r>
            <a:endParaRPr lang="en-US" dirty="0">
              <a:solidFill>
                <a:schemeClr val="tx1"/>
              </a:solidFill>
            </a:endParaRPr>
          </a:p>
        </p:txBody>
      </p:sp>
      <p:sp>
        <p:nvSpPr>
          <p:cNvPr id="3" name="Content Placeholder 2">
            <a:extLst>
              <a:ext uri="{FF2B5EF4-FFF2-40B4-BE49-F238E27FC236}">
                <a16:creationId xmlns:a16="http://schemas.microsoft.com/office/drawing/2014/main" id="{A0116630-C18F-F0E2-DC2A-7B761313CC1A}"/>
              </a:ext>
            </a:extLst>
          </p:cNvPr>
          <p:cNvSpPr>
            <a:spLocks noGrp="1"/>
          </p:cNvSpPr>
          <p:nvPr>
            <p:ph idx="1"/>
          </p:nvPr>
        </p:nvSpPr>
        <p:spPr>
          <a:xfrm>
            <a:off x="1097280" y="1991032"/>
            <a:ext cx="10058400" cy="3878062"/>
          </a:xfrm>
        </p:spPr>
        <p:txBody>
          <a:bodyPr/>
          <a:lstStyle/>
          <a:p>
            <a:pPr algn="just">
              <a:buClr>
                <a:schemeClr val="tx1"/>
              </a:buClr>
              <a:buFont typeface="Wingdings" panose="05000000000000000000" pitchFamily="2" charset="2"/>
              <a:buChar char="Ø"/>
            </a:pPr>
            <a:r>
              <a:rPr lang="en-IN" sz="2400" b="0" dirty="0">
                <a:solidFill>
                  <a:srgbClr val="000000"/>
                </a:solidFill>
                <a:effectLst/>
                <a:latin typeface="Courier New" panose="02070309020205020404" pitchFamily="49" charset="0"/>
              </a:rPr>
              <a:t>duplicate = </a:t>
            </a:r>
            <a:r>
              <a:rPr lang="en-IN" sz="2400" b="0" dirty="0" err="1">
                <a:solidFill>
                  <a:srgbClr val="000000"/>
                </a:solidFill>
                <a:effectLst/>
                <a:latin typeface="Courier New" panose="02070309020205020404" pitchFamily="49" charset="0"/>
              </a:rPr>
              <a:t>dataframe.duplicated</a:t>
            </a:r>
            <a:r>
              <a:rPr lang="en-IN" sz="2400" b="0" dirty="0">
                <a:solidFill>
                  <a:srgbClr val="000000"/>
                </a:solidFill>
                <a:effectLst/>
                <a:latin typeface="Courier New" panose="02070309020205020404" pitchFamily="49" charset="0"/>
              </a:rPr>
              <a:t>()</a:t>
            </a:r>
          </a:p>
          <a:p>
            <a:pPr algn="just">
              <a:buClr>
                <a:schemeClr val="tx1"/>
              </a:buClr>
              <a:buFont typeface="Wingdings" panose="05000000000000000000" pitchFamily="2" charset="2"/>
              <a:buChar char="Ø"/>
            </a:pPr>
            <a:r>
              <a:rPr lang="en-IN" sz="2400" b="0" dirty="0" err="1">
                <a:solidFill>
                  <a:srgbClr val="000000"/>
                </a:solidFill>
                <a:effectLst/>
                <a:latin typeface="Courier New" panose="02070309020205020404" pitchFamily="49" charset="0"/>
              </a:rPr>
              <a:t>dataframe.drop_duplicates</a:t>
            </a:r>
            <a:r>
              <a:rPr lang="en-IN" sz="2400" b="0" dirty="0">
                <a:solidFill>
                  <a:srgbClr val="000000"/>
                </a:solidFill>
                <a:effectLst/>
                <a:latin typeface="Courier New" panose="02070309020205020404" pitchFamily="49" charset="0"/>
              </a:rPr>
              <a:t>()</a:t>
            </a:r>
            <a:endParaRPr lang="en-US" sz="2800" dirty="0">
              <a:solidFill>
                <a:schemeClr val="tx1"/>
              </a:solidFill>
              <a:latin typeface="Times New Roman" panose="02020603050405020304" pitchFamily="18" charset="0"/>
              <a:cs typeface="Times New Roman" panose="02020603050405020304" pitchFamily="18" charset="0"/>
            </a:endParaRPr>
          </a:p>
          <a:p>
            <a:pPr algn="just">
              <a:buClr>
                <a:schemeClr val="tx1"/>
              </a:buCl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Number of Rows in the data set = </a:t>
            </a:r>
            <a:r>
              <a:rPr lang="en-IN" sz="2400" i="0" dirty="0">
                <a:solidFill>
                  <a:srgbClr val="212121"/>
                </a:solidFill>
                <a:effectLst/>
                <a:latin typeface="Times New Roman" panose="02020603050405020304" pitchFamily="18" charset="0"/>
                <a:cs typeface="Times New Roman" panose="02020603050405020304" pitchFamily="18" charset="0"/>
              </a:rPr>
              <a:t>119390</a:t>
            </a:r>
            <a:endParaRPr lang="en-US" sz="2800" dirty="0">
              <a:solidFill>
                <a:schemeClr val="tx1"/>
              </a:solidFill>
              <a:latin typeface="Times New Roman" panose="02020603050405020304" pitchFamily="18" charset="0"/>
              <a:cs typeface="Times New Roman" panose="02020603050405020304" pitchFamily="18" charset="0"/>
            </a:endParaRPr>
          </a:p>
          <a:p>
            <a:pPr algn="just">
              <a:buClr>
                <a:schemeClr val="tx1"/>
              </a:buCl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Number of duplicate values in the data set = 32013 </a:t>
            </a:r>
          </a:p>
          <a:p>
            <a:pPr algn="just">
              <a:buClr>
                <a:schemeClr val="tx1"/>
              </a:buCl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Number of rows in the dataset after removing duplicates = 87377 </a:t>
            </a:r>
          </a:p>
          <a:p>
            <a:endParaRPr lang="en-US" dirty="0">
              <a:solidFill>
                <a:schemeClr val="tx1"/>
              </a:solidFill>
            </a:endParaRPr>
          </a:p>
        </p:txBody>
      </p:sp>
    </p:spTree>
    <p:extLst>
      <p:ext uri="{BB962C8B-B14F-4D97-AF65-F5344CB8AC3E}">
        <p14:creationId xmlns:p14="http://schemas.microsoft.com/office/powerpoint/2010/main" val="1020687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58B4D-FE1A-4366-F4E4-E8DCE7F1269D}"/>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ENCODING CATEGORIAL DATA</a:t>
            </a:r>
            <a:endParaRPr lang="en-US" dirty="0">
              <a:solidFill>
                <a:schemeClr val="tx1"/>
              </a:solidFill>
            </a:endParaRPr>
          </a:p>
        </p:txBody>
      </p:sp>
      <p:sp>
        <p:nvSpPr>
          <p:cNvPr id="3" name="Content Placeholder 2">
            <a:extLst>
              <a:ext uri="{FF2B5EF4-FFF2-40B4-BE49-F238E27FC236}">
                <a16:creationId xmlns:a16="http://schemas.microsoft.com/office/drawing/2014/main" id="{8FF59A57-B42B-779B-74B3-280F1C5015EA}"/>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Encoding – In order to provide the models with the data with converted categorical values and to help them make better predictions, categorical data must first be converted into integer format, this process is known as encoding.</a:t>
            </a:r>
          </a:p>
          <a:p>
            <a:r>
              <a:rPr lang="en-US" dirty="0">
                <a:solidFill>
                  <a:schemeClr val="tx1"/>
                </a:solidFill>
                <a:latin typeface="Times New Roman" panose="02020603050405020304" pitchFamily="18" charset="0"/>
                <a:cs typeface="Times New Roman" panose="02020603050405020304" pitchFamily="18" charset="0"/>
              </a:rPr>
              <a:t>Label encoding technique is one approach which is used to encode categorical values. </a:t>
            </a:r>
          </a:p>
          <a:p>
            <a:r>
              <a:rPr lang="en-US" dirty="0">
                <a:solidFill>
                  <a:schemeClr val="tx1"/>
                </a:solidFill>
                <a:latin typeface="Times New Roman" panose="02020603050405020304" pitchFamily="18" charset="0"/>
                <a:cs typeface="Times New Roman" panose="02020603050405020304" pitchFamily="18" charset="0"/>
              </a:rPr>
              <a:t>In this method column's values are converted into numbers. </a:t>
            </a:r>
          </a:p>
          <a:p>
            <a:r>
              <a:rPr lang="en-US" dirty="0">
                <a:solidFill>
                  <a:schemeClr val="tx1"/>
                </a:solidFill>
                <a:latin typeface="Times New Roman" panose="02020603050405020304" pitchFamily="18" charset="0"/>
                <a:cs typeface="Times New Roman" panose="02020603050405020304" pitchFamily="18" charset="0"/>
              </a:rPr>
              <a:t>i.e., </a:t>
            </a:r>
          </a:p>
          <a:p>
            <a:r>
              <a:rPr lang="en-IN" b="0" dirty="0">
                <a:solidFill>
                  <a:srgbClr val="000000"/>
                </a:solidFill>
                <a:effectLst/>
                <a:latin typeface="Courier New" panose="02070309020205020404" pitchFamily="49" charset="0"/>
              </a:rPr>
              <a:t>l = </a:t>
            </a:r>
            <a:r>
              <a:rPr lang="en-IN" b="0" dirty="0" err="1">
                <a:solidFill>
                  <a:srgbClr val="000000"/>
                </a:solidFill>
                <a:effectLst/>
                <a:latin typeface="Courier New" panose="02070309020205020404" pitchFamily="49" charset="0"/>
              </a:rPr>
              <a:t>LabelEncoder</a:t>
            </a:r>
            <a:r>
              <a:rPr lang="en-IN" b="0" dirty="0">
                <a:solidFill>
                  <a:srgbClr val="000000"/>
                </a:solidFill>
                <a:effectLst/>
                <a:latin typeface="Courier New" panose="02070309020205020404" pitchFamily="49" charset="0"/>
              </a:rPr>
              <a:t>()</a:t>
            </a:r>
          </a:p>
          <a:p>
            <a:r>
              <a:rPr lang="en-IN" b="0" dirty="0" err="1">
                <a:solidFill>
                  <a:srgbClr val="000000"/>
                </a:solidFill>
                <a:effectLst/>
                <a:latin typeface="Courier New" panose="02070309020205020404" pitchFamily="49" charset="0"/>
              </a:rPr>
              <a:t>dataframe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‘column’</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l.fit_transform</a:t>
            </a:r>
            <a:r>
              <a:rPr lang="en-IN" b="0" dirty="0">
                <a:solidFill>
                  <a:srgbClr val="000000"/>
                </a:solidFill>
                <a:effectLst/>
                <a:latin typeface="Courier New" panose="02070309020205020404" pitchFamily="49" charset="0"/>
              </a:rPr>
              <a:t>(da[</a:t>
            </a:r>
            <a:r>
              <a:rPr lang="en-IN" b="0" dirty="0">
                <a:solidFill>
                  <a:srgbClr val="A31515"/>
                </a:solidFill>
                <a:effectLst/>
                <a:latin typeface="Courier New" panose="02070309020205020404" pitchFamily="49" charset="0"/>
              </a:rPr>
              <a:t>‘column</a:t>
            </a:r>
            <a:r>
              <a:rPr lang="en-IN" b="0" dirty="0">
                <a:solidFill>
                  <a:srgbClr val="000000"/>
                </a:solidFill>
                <a:effectLst/>
                <a:latin typeface="Courier New" panose="02070309020205020404" pitchFamily="49" charset="0"/>
              </a:rPr>
              <a:t>])</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70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2F24-7018-1BA5-B3CC-C0AE0C3D6FF9}"/>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TRAINING THE MODEL</a:t>
            </a:r>
            <a:endParaRPr lang="en-US" dirty="0">
              <a:solidFill>
                <a:schemeClr val="tx1"/>
              </a:solidFill>
            </a:endParaRPr>
          </a:p>
        </p:txBody>
      </p:sp>
      <p:graphicFrame>
        <p:nvGraphicFramePr>
          <p:cNvPr id="6" name="Diagram 5">
            <a:extLst>
              <a:ext uri="{FF2B5EF4-FFF2-40B4-BE49-F238E27FC236}">
                <a16:creationId xmlns:a16="http://schemas.microsoft.com/office/drawing/2014/main" id="{485CAD5E-393F-1D62-FD5B-2189FBB9B2CE}"/>
              </a:ext>
            </a:extLst>
          </p:cNvPr>
          <p:cNvGraphicFramePr/>
          <p:nvPr>
            <p:extLst>
              <p:ext uri="{D42A27DB-BD31-4B8C-83A1-F6EECF244321}">
                <p14:modId xmlns:p14="http://schemas.microsoft.com/office/powerpoint/2010/main" val="2130188281"/>
              </p:ext>
            </p:extLst>
          </p:nvPr>
        </p:nvGraphicFramePr>
        <p:xfrm>
          <a:off x="2201661" y="2130640"/>
          <a:ext cx="7474999" cy="3906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95141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150</TotalTime>
  <Words>434</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Calibri Light</vt:lpstr>
      <vt:lpstr>Courier New</vt:lpstr>
      <vt:lpstr>Merriweather</vt:lpstr>
      <vt:lpstr>Times New Roman</vt:lpstr>
      <vt:lpstr>Wingdings</vt:lpstr>
      <vt:lpstr>Retrospect</vt:lpstr>
      <vt:lpstr>HOTEL RESERVATION &amp; CANCELLATION PREDICTION</vt:lpstr>
      <vt:lpstr>PROBLEM STATEMENT </vt:lpstr>
      <vt:lpstr>GIVEN DATA SET </vt:lpstr>
      <vt:lpstr>CORRELATION MATRIX</vt:lpstr>
      <vt:lpstr>DATA PREPROCESSING</vt:lpstr>
      <vt:lpstr>REPLACING NULL/MISSING VALUES </vt:lpstr>
      <vt:lpstr>REMOVING DUPLICATE VALUES </vt:lpstr>
      <vt:lpstr>ENCODING CATEGORIAL DATA</vt:lpstr>
      <vt:lpstr>TRAINING THE MODEL</vt:lpstr>
      <vt:lpstr>CONFUSION MATRIX</vt:lpstr>
      <vt:lpstr>ACCURACY</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&amp; CANCELLATION PREDICTION</dc:title>
  <dc:creator>Rutvika Latha Bammidi</dc:creator>
  <cp:lastModifiedBy>swetha reddy thondamanadu</cp:lastModifiedBy>
  <cp:revision>4</cp:revision>
  <dcterms:created xsi:type="dcterms:W3CDTF">2022-10-06T19:09:00Z</dcterms:created>
  <dcterms:modified xsi:type="dcterms:W3CDTF">2022-10-08T10:53:21Z</dcterms:modified>
</cp:coreProperties>
</file>