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11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B06932-46E6-4F4B-9CB7-207E0FDAA141}" v="2" dt="2024-05-11T02:06:23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982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8481" y="2885441"/>
            <a:ext cx="9320323" cy="1975562"/>
          </a:xfrm>
        </p:spPr>
        <p:txBody>
          <a:bodyPr anchor="b">
            <a:noAutofit/>
          </a:bodyPr>
          <a:lstStyle>
            <a:lvl1pPr algn="r">
              <a:defRPr sz="648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8481" y="4861000"/>
            <a:ext cx="9320323" cy="131627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90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731520"/>
            <a:ext cx="10316002" cy="40843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337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39367" y="4358640"/>
            <a:ext cx="8669429" cy="457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6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71633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2318386"/>
            <a:ext cx="10316002" cy="3114552"/>
          </a:xfrm>
        </p:spPr>
        <p:txBody>
          <a:bodyPr anchor="b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848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0735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731520"/>
            <a:ext cx="10305844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627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008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61208" y="731520"/>
            <a:ext cx="1565692" cy="630174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2" y="731520"/>
            <a:ext cx="8472180" cy="63017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4070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173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53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3241041"/>
            <a:ext cx="10316002" cy="2191897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03248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697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592707"/>
            <a:ext cx="5020842" cy="46569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7964" y="2592707"/>
            <a:ext cx="5020841" cy="4656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6889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894" y="2593180"/>
            <a:ext cx="502274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894" y="3284695"/>
            <a:ext cx="5022748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06059" y="2593180"/>
            <a:ext cx="5022742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06062" y="3284695"/>
            <a:ext cx="5022740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53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1124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9352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1798325"/>
            <a:ext cx="4625434" cy="153415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2554" y="617910"/>
            <a:ext cx="5416249" cy="66317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1" y="3332483"/>
            <a:ext cx="4625434" cy="3101339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476" indent="0">
              <a:buNone/>
              <a:defRPr sz="1680"/>
            </a:lvl2pPr>
            <a:lvl3pPr marL="1096951" indent="0">
              <a:buNone/>
              <a:defRPr sz="1440"/>
            </a:lvl3pPr>
            <a:lvl4pPr marL="1645427" indent="0">
              <a:buNone/>
              <a:defRPr sz="1200"/>
            </a:lvl4pPr>
            <a:lvl5pPr marL="2193901" indent="0">
              <a:buNone/>
              <a:defRPr sz="1200"/>
            </a:lvl5pPr>
            <a:lvl6pPr marL="2742377" indent="0">
              <a:buNone/>
              <a:defRPr sz="1200"/>
            </a:lvl6pPr>
            <a:lvl7pPr marL="3290852" indent="0">
              <a:buNone/>
              <a:defRPr sz="1200"/>
            </a:lvl7pPr>
            <a:lvl8pPr marL="3839328" indent="0">
              <a:buNone/>
              <a:defRPr sz="1200"/>
            </a:lvl8pPr>
            <a:lvl9pPr marL="438780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5626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5760720"/>
            <a:ext cx="10316000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801" y="731520"/>
            <a:ext cx="10316002" cy="4614862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2" y="6440806"/>
            <a:ext cx="10316000" cy="808829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39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2592707"/>
            <a:ext cx="10316002" cy="4656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6160" y="7249635"/>
            <a:ext cx="109432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1" y="7249635"/>
            <a:ext cx="755713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08796" y="7249635"/>
            <a:ext cx="82000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9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39EC7A-525E-81A4-1C69-2169BDAA601A}"/>
              </a:ext>
            </a:extLst>
          </p:cNvPr>
          <p:cNvSpPr txBox="1"/>
          <p:nvPr/>
        </p:nvSpPr>
        <p:spPr>
          <a:xfrm rot="192308" flipH="1">
            <a:off x="-124178" y="2048174"/>
            <a:ext cx="12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gg</a:t>
            </a:r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7BB59-D111-5529-210A-8444F6063FBC}"/>
              </a:ext>
            </a:extLst>
          </p:cNvPr>
          <p:cNvSpPr txBox="1"/>
          <p:nvPr/>
        </p:nvSpPr>
        <p:spPr>
          <a:xfrm>
            <a:off x="711201" y="812800"/>
            <a:ext cx="97987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>
                <a:latin typeface="+mj-lt"/>
              </a:rPr>
              <a:t>MEDICAL IMAGE CLASSIFICATION</a:t>
            </a:r>
            <a:endParaRPr lang="en-IN" sz="880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6D1FF2-6DFE-713D-D8C0-71D86DFF79F2}"/>
              </a:ext>
            </a:extLst>
          </p:cNvPr>
          <p:cNvSpPr txBox="1"/>
          <p:nvPr/>
        </p:nvSpPr>
        <p:spPr>
          <a:xfrm>
            <a:off x="5576711" y="4114800"/>
            <a:ext cx="64572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TEAM :- 4AM</a:t>
            </a:r>
          </a:p>
          <a:p>
            <a:r>
              <a:rPr lang="en-US" sz="3600"/>
              <a:t>HARSHIT SHARMA</a:t>
            </a:r>
          </a:p>
          <a:p>
            <a:r>
              <a:rPr lang="en-US" sz="3600"/>
              <a:t>PIYUSH PRATAP SINGH</a:t>
            </a:r>
          </a:p>
          <a:p>
            <a:r>
              <a:rPr lang="en-US" sz="3600"/>
              <a:t>VANSH TOMAR</a:t>
            </a:r>
            <a:endParaRPr lang="en-IN" sz="3600"/>
          </a:p>
        </p:txBody>
      </p:sp>
    </p:spTree>
    <p:extLst>
      <p:ext uri="{BB962C8B-B14F-4D97-AF65-F5344CB8AC3E}">
        <p14:creationId xmlns:p14="http://schemas.microsoft.com/office/powerpoint/2010/main" val="428480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91440" y="-1220093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034" y="2559487"/>
            <a:ext cx="4930973" cy="3110627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97601" y="643467"/>
            <a:ext cx="7599600" cy="4031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kern="0" spc="-35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Introduction to Image Processing with Machine Learning</a:t>
            </a:r>
            <a:endParaRPr lang="en-US" sz="6036"/>
          </a:p>
        </p:txBody>
      </p:sp>
      <p:sp>
        <p:nvSpPr>
          <p:cNvPr id="7" name="Text 2"/>
          <p:cNvSpPr/>
          <p:nvPr/>
        </p:nvSpPr>
        <p:spPr>
          <a:xfrm>
            <a:off x="6319599" y="5007888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Discover the power of marrying image processing techniques with the latest advancements in machine learning. Explore how these innovative approaches enable enhanced image analysis, classification, and transformation for a wide range of applications.</a:t>
            </a:r>
            <a:endParaRPr lang="en-US" sz="17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2118122"/>
            <a:ext cx="741164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35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Fundamentals of Digital Images</a:t>
            </a:r>
            <a:endParaRPr lang="en-US" sz="4374"/>
          </a:p>
        </p:txBody>
      </p:sp>
      <p:sp>
        <p:nvSpPr>
          <p:cNvPr id="5" name="Shape 2"/>
          <p:cNvSpPr/>
          <p:nvPr/>
        </p:nvSpPr>
        <p:spPr>
          <a:xfrm>
            <a:off x="2348389" y="343042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505670" y="3472101"/>
            <a:ext cx="18526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624"/>
          </a:p>
        </p:txBody>
      </p:sp>
      <p:sp>
        <p:nvSpPr>
          <p:cNvPr id="7" name="Text 4"/>
          <p:cNvSpPr/>
          <p:nvPr/>
        </p:nvSpPr>
        <p:spPr>
          <a:xfrm>
            <a:off x="3070503" y="3506748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35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Pixels and Resolution</a:t>
            </a:r>
            <a:endParaRPr lang="en-US" sz="2187"/>
          </a:p>
        </p:txBody>
      </p:sp>
      <p:sp>
        <p:nvSpPr>
          <p:cNvPr id="8" name="Text 5"/>
          <p:cNvSpPr/>
          <p:nvPr/>
        </p:nvSpPr>
        <p:spPr>
          <a:xfrm>
            <a:off x="3070503" y="4334351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Understand the building blocks of digital images and how pixel density and resolution impact image quality.</a:t>
            </a:r>
            <a:endParaRPr lang="en-US" sz="1750"/>
          </a:p>
        </p:txBody>
      </p:sp>
      <p:sp>
        <p:nvSpPr>
          <p:cNvPr id="9" name="Shape 6"/>
          <p:cNvSpPr/>
          <p:nvPr/>
        </p:nvSpPr>
        <p:spPr>
          <a:xfrm>
            <a:off x="5733574" y="343042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890855" y="3472101"/>
            <a:ext cx="18526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624"/>
          </a:p>
        </p:txBody>
      </p:sp>
      <p:sp>
        <p:nvSpPr>
          <p:cNvPr id="11" name="Text 8"/>
          <p:cNvSpPr/>
          <p:nvPr/>
        </p:nvSpPr>
        <p:spPr>
          <a:xfrm>
            <a:off x="6455688" y="3506748"/>
            <a:ext cx="2440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35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Color Spaces</a:t>
            </a:r>
            <a:endParaRPr lang="en-US" sz="2187"/>
          </a:p>
        </p:txBody>
      </p:sp>
      <p:sp>
        <p:nvSpPr>
          <p:cNvPr id="12" name="Text 9"/>
          <p:cNvSpPr/>
          <p:nvPr/>
        </p:nvSpPr>
        <p:spPr>
          <a:xfrm>
            <a:off x="6455688" y="3987165"/>
            <a:ext cx="24409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Explore the different color models, such as RGB and HSV, and their role in digital image representation.</a:t>
            </a:r>
            <a:endParaRPr lang="en-US" sz="1750"/>
          </a:p>
        </p:txBody>
      </p:sp>
      <p:sp>
        <p:nvSpPr>
          <p:cNvPr id="13" name="Shape 10"/>
          <p:cNvSpPr/>
          <p:nvPr/>
        </p:nvSpPr>
        <p:spPr>
          <a:xfrm>
            <a:off x="9118759" y="343042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276040" y="3472101"/>
            <a:ext cx="18526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624"/>
          </a:p>
        </p:txBody>
      </p:sp>
      <p:sp>
        <p:nvSpPr>
          <p:cNvPr id="15" name="Text 12"/>
          <p:cNvSpPr/>
          <p:nvPr/>
        </p:nvSpPr>
        <p:spPr>
          <a:xfrm>
            <a:off x="9840873" y="3506748"/>
            <a:ext cx="2440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35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Image Formats</a:t>
            </a:r>
            <a:endParaRPr lang="en-US" sz="2187"/>
          </a:p>
        </p:txBody>
      </p:sp>
      <p:sp>
        <p:nvSpPr>
          <p:cNvPr id="16" name="Text 13"/>
          <p:cNvSpPr/>
          <p:nvPr/>
        </p:nvSpPr>
        <p:spPr>
          <a:xfrm>
            <a:off x="9840873" y="3987165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Learn about common image file formats, their characteristics, and when to use each one for optimal performance.</a:t>
            </a:r>
            <a:endParaRPr lang="en-US" sz="17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2220873"/>
            <a:ext cx="777382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35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Image Preprocessing Techniques</a:t>
            </a:r>
            <a:endParaRPr lang="en-US" sz="4374"/>
          </a:p>
        </p:txBody>
      </p:sp>
      <p:sp>
        <p:nvSpPr>
          <p:cNvPr id="5" name="Text 2"/>
          <p:cNvSpPr/>
          <p:nvPr/>
        </p:nvSpPr>
        <p:spPr>
          <a:xfrm>
            <a:off x="2348389" y="34706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35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Noise Reduction</a:t>
            </a:r>
            <a:endParaRPr lang="en-US" sz="2187"/>
          </a:p>
        </p:txBody>
      </p:sp>
      <p:sp>
        <p:nvSpPr>
          <p:cNvPr id="6" name="Text 3"/>
          <p:cNvSpPr/>
          <p:nvPr/>
        </p:nvSpPr>
        <p:spPr>
          <a:xfrm>
            <a:off x="2348389" y="4040029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Apply filters to remove unwanted noise and artifacts, improving image quality for further analysis.</a:t>
            </a:r>
            <a:endParaRPr lang="en-US" sz="1750"/>
          </a:p>
        </p:txBody>
      </p:sp>
      <p:sp>
        <p:nvSpPr>
          <p:cNvPr id="7" name="Text 4"/>
          <p:cNvSpPr/>
          <p:nvPr/>
        </p:nvSpPr>
        <p:spPr>
          <a:xfrm>
            <a:off x="5847398" y="34706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35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Contrast Enhancement</a:t>
            </a:r>
            <a:endParaRPr lang="en-US" sz="2187"/>
          </a:p>
        </p:txBody>
      </p:sp>
      <p:sp>
        <p:nvSpPr>
          <p:cNvPr id="8" name="Text 5"/>
          <p:cNvSpPr/>
          <p:nvPr/>
        </p:nvSpPr>
        <p:spPr>
          <a:xfrm>
            <a:off x="5847398" y="4040029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Utilize histogram equalization and other techniques to enhance the contrast and visibility of important image features.</a:t>
            </a:r>
            <a:endParaRPr lang="en-US" sz="1750"/>
          </a:p>
        </p:txBody>
      </p:sp>
      <p:sp>
        <p:nvSpPr>
          <p:cNvPr id="9" name="Text 6"/>
          <p:cNvSpPr/>
          <p:nvPr/>
        </p:nvSpPr>
        <p:spPr>
          <a:xfrm>
            <a:off x="9346406" y="3470672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35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Geometric Transformations</a:t>
            </a:r>
            <a:endParaRPr lang="en-US" sz="2187"/>
          </a:p>
        </p:txBody>
      </p:sp>
      <p:sp>
        <p:nvSpPr>
          <p:cNvPr id="10" name="Text 7"/>
          <p:cNvSpPr/>
          <p:nvPr/>
        </p:nvSpPr>
        <p:spPr>
          <a:xfrm>
            <a:off x="9346406" y="4387215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Perform operations like resizing, rotation, and cropping to prepare images for consistent processing and analysis.</a:t>
            </a:r>
            <a:endParaRPr lang="en-US" sz="17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176576"/>
            <a:ext cx="905851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35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Feature Extraction and Representation</a:t>
            </a:r>
            <a:endParaRPr lang="en-US" sz="4374"/>
          </a:p>
        </p:txBody>
      </p:sp>
      <p:sp>
        <p:nvSpPr>
          <p:cNvPr id="5" name="Shape 2"/>
          <p:cNvSpPr/>
          <p:nvPr/>
        </p:nvSpPr>
        <p:spPr>
          <a:xfrm>
            <a:off x="2348389" y="4506397"/>
            <a:ext cx="9933503" cy="44410"/>
          </a:xfrm>
          <a:prstGeom prst="roundRect">
            <a:avLst>
              <a:gd name="adj" fmla="val 225151"/>
            </a:avLst>
          </a:prstGeom>
          <a:solidFill>
            <a:srgbClr val="D6BADD"/>
          </a:solidFill>
          <a:ln/>
        </p:spPr>
      </p:sp>
      <p:sp>
        <p:nvSpPr>
          <p:cNvPr id="6" name="Shape 3"/>
          <p:cNvSpPr/>
          <p:nvPr/>
        </p:nvSpPr>
        <p:spPr>
          <a:xfrm>
            <a:off x="4753987" y="3728799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D6BADD"/>
          </a:solidFill>
          <a:ln/>
        </p:spPr>
      </p:sp>
      <p:sp>
        <p:nvSpPr>
          <p:cNvPr id="7" name="Shape 4"/>
          <p:cNvSpPr/>
          <p:nvPr/>
        </p:nvSpPr>
        <p:spPr>
          <a:xfrm>
            <a:off x="4526280" y="425648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683562" y="4298156"/>
            <a:ext cx="18526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624"/>
          </a:p>
        </p:txBody>
      </p:sp>
      <p:sp>
        <p:nvSpPr>
          <p:cNvPr id="9" name="Text 6"/>
          <p:cNvSpPr/>
          <p:nvPr/>
        </p:nvSpPr>
        <p:spPr>
          <a:xfrm>
            <a:off x="3387447" y="23152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35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Low-Level Features</a:t>
            </a:r>
            <a:endParaRPr lang="en-US" sz="2187"/>
          </a:p>
        </p:txBody>
      </p:sp>
      <p:sp>
        <p:nvSpPr>
          <p:cNvPr id="10" name="Text 7"/>
          <p:cNvSpPr/>
          <p:nvPr/>
        </p:nvSpPr>
        <p:spPr>
          <a:xfrm>
            <a:off x="2570559" y="2795707"/>
            <a:ext cx="441126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Identify and extract basic visual features like edges, corners, and textures from images.</a:t>
            </a:r>
            <a:endParaRPr lang="en-US" sz="1750"/>
          </a:p>
        </p:txBody>
      </p:sp>
      <p:sp>
        <p:nvSpPr>
          <p:cNvPr id="11" name="Shape 8"/>
          <p:cNvSpPr/>
          <p:nvPr/>
        </p:nvSpPr>
        <p:spPr>
          <a:xfrm>
            <a:off x="7292876" y="4506397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D6BADD"/>
          </a:solidFill>
          <a:ln/>
        </p:spPr>
      </p:sp>
      <p:sp>
        <p:nvSpPr>
          <p:cNvPr id="12" name="Shape 9"/>
          <p:cNvSpPr/>
          <p:nvPr/>
        </p:nvSpPr>
        <p:spPr>
          <a:xfrm>
            <a:off x="7065169" y="425648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22450" y="4298156"/>
            <a:ext cx="18526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624"/>
          </a:p>
        </p:txBody>
      </p:sp>
      <p:sp>
        <p:nvSpPr>
          <p:cNvPr id="14" name="Text 11"/>
          <p:cNvSpPr/>
          <p:nvPr/>
        </p:nvSpPr>
        <p:spPr>
          <a:xfrm>
            <a:off x="5926336" y="550628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35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Mid-Level Features</a:t>
            </a:r>
            <a:endParaRPr lang="en-US" sz="2187"/>
          </a:p>
        </p:txBody>
      </p:sp>
      <p:sp>
        <p:nvSpPr>
          <p:cNvPr id="15" name="Text 12"/>
          <p:cNvSpPr/>
          <p:nvPr/>
        </p:nvSpPr>
        <p:spPr>
          <a:xfrm>
            <a:off x="5109448" y="5986701"/>
            <a:ext cx="441126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Discover more complex patterns and shapes through techniques like segmentation and region analysis.</a:t>
            </a:r>
            <a:endParaRPr lang="en-US" sz="1750"/>
          </a:p>
        </p:txBody>
      </p:sp>
      <p:sp>
        <p:nvSpPr>
          <p:cNvPr id="16" name="Shape 13"/>
          <p:cNvSpPr/>
          <p:nvPr/>
        </p:nvSpPr>
        <p:spPr>
          <a:xfrm>
            <a:off x="9831765" y="3728799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D6BADD"/>
          </a:solidFill>
          <a:ln/>
        </p:spPr>
      </p:sp>
      <p:sp>
        <p:nvSpPr>
          <p:cNvPr id="17" name="Shape 14"/>
          <p:cNvSpPr/>
          <p:nvPr/>
        </p:nvSpPr>
        <p:spPr>
          <a:xfrm>
            <a:off x="9604058" y="425648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9761339" y="4298156"/>
            <a:ext cx="18526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624"/>
          </a:p>
        </p:txBody>
      </p:sp>
      <p:sp>
        <p:nvSpPr>
          <p:cNvPr id="19" name="Text 16"/>
          <p:cNvSpPr/>
          <p:nvPr/>
        </p:nvSpPr>
        <p:spPr>
          <a:xfrm>
            <a:off x="8465225" y="23152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35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High-Level Features</a:t>
            </a:r>
            <a:endParaRPr lang="en-US" sz="2187"/>
          </a:p>
        </p:txBody>
      </p:sp>
      <p:sp>
        <p:nvSpPr>
          <p:cNvPr id="20" name="Text 17"/>
          <p:cNvSpPr/>
          <p:nvPr/>
        </p:nvSpPr>
        <p:spPr>
          <a:xfrm>
            <a:off x="7648337" y="2795707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Apply advanced feature engineering to capture semantic and contextual information in images.</a:t>
            </a:r>
            <a:endParaRPr lang="en-US" sz="17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080968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35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Machine Learning Algorithms for Image Classification</a:t>
            </a:r>
            <a:endParaRPr lang="en-US" sz="4374"/>
          </a:p>
        </p:txBody>
      </p:sp>
      <p:sp>
        <p:nvSpPr>
          <p:cNvPr id="5" name="Shape 2"/>
          <p:cNvSpPr/>
          <p:nvPr/>
        </p:nvSpPr>
        <p:spPr>
          <a:xfrm>
            <a:off x="2348389" y="2914055"/>
            <a:ext cx="4855726" cy="2006203"/>
          </a:xfrm>
          <a:prstGeom prst="roundRect">
            <a:avLst>
              <a:gd name="adj" fmla="val 4984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578179" y="31438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35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Supervised Learning</a:t>
            </a:r>
            <a:endParaRPr lang="en-US" sz="2187"/>
          </a:p>
        </p:txBody>
      </p:sp>
      <p:sp>
        <p:nvSpPr>
          <p:cNvPr id="7" name="Text 4"/>
          <p:cNvSpPr/>
          <p:nvPr/>
        </p:nvSpPr>
        <p:spPr>
          <a:xfrm>
            <a:off x="2578179" y="3624263"/>
            <a:ext cx="439614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Train models like Support Vector Machines and Decision Trees to classify images into predefined categories.</a:t>
            </a:r>
            <a:endParaRPr lang="en-US" sz="1750"/>
          </a:p>
        </p:txBody>
      </p:sp>
      <p:sp>
        <p:nvSpPr>
          <p:cNvPr id="8" name="Shape 5"/>
          <p:cNvSpPr/>
          <p:nvPr/>
        </p:nvSpPr>
        <p:spPr>
          <a:xfrm>
            <a:off x="7426285" y="2914055"/>
            <a:ext cx="4855726" cy="2006203"/>
          </a:xfrm>
          <a:prstGeom prst="roundRect">
            <a:avLst>
              <a:gd name="adj" fmla="val 4984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6076" y="31438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35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Unsupervised Learning</a:t>
            </a:r>
            <a:endParaRPr lang="en-US" sz="2187"/>
          </a:p>
        </p:txBody>
      </p:sp>
      <p:sp>
        <p:nvSpPr>
          <p:cNvPr id="10" name="Text 7"/>
          <p:cNvSpPr/>
          <p:nvPr/>
        </p:nvSpPr>
        <p:spPr>
          <a:xfrm>
            <a:off x="7656076" y="3624263"/>
            <a:ext cx="43961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Leverage clustering algorithms to discover hidden patterns and groups within image datasets.</a:t>
            </a:r>
            <a:endParaRPr lang="en-US" sz="1750"/>
          </a:p>
        </p:txBody>
      </p:sp>
      <p:sp>
        <p:nvSpPr>
          <p:cNvPr id="11" name="Shape 8"/>
          <p:cNvSpPr/>
          <p:nvPr/>
        </p:nvSpPr>
        <p:spPr>
          <a:xfrm>
            <a:off x="2348389" y="5142428"/>
            <a:ext cx="4855726" cy="2006203"/>
          </a:xfrm>
          <a:prstGeom prst="roundRect">
            <a:avLst>
              <a:gd name="adj" fmla="val 4984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578179" y="537221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35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Transfer Learning</a:t>
            </a:r>
            <a:endParaRPr lang="en-US" sz="2187"/>
          </a:p>
        </p:txBody>
      </p:sp>
      <p:sp>
        <p:nvSpPr>
          <p:cNvPr id="13" name="Text 10"/>
          <p:cNvSpPr/>
          <p:nvPr/>
        </p:nvSpPr>
        <p:spPr>
          <a:xfrm>
            <a:off x="2578179" y="5852636"/>
            <a:ext cx="439614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Adapt pre-trained models to new image classification tasks, accelerating the learning process.</a:t>
            </a:r>
            <a:endParaRPr lang="en-US" sz="1750"/>
          </a:p>
        </p:txBody>
      </p:sp>
      <p:sp>
        <p:nvSpPr>
          <p:cNvPr id="14" name="Shape 11"/>
          <p:cNvSpPr/>
          <p:nvPr/>
        </p:nvSpPr>
        <p:spPr>
          <a:xfrm>
            <a:off x="7426285" y="5142428"/>
            <a:ext cx="4855726" cy="2006203"/>
          </a:xfrm>
          <a:prstGeom prst="roundRect">
            <a:avLst>
              <a:gd name="adj" fmla="val 4984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56076" y="537221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35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Ensemble Methods</a:t>
            </a:r>
            <a:endParaRPr lang="en-US" sz="2187"/>
          </a:p>
        </p:txBody>
      </p:sp>
      <p:sp>
        <p:nvSpPr>
          <p:cNvPr id="16" name="Text 13"/>
          <p:cNvSpPr/>
          <p:nvPr/>
        </p:nvSpPr>
        <p:spPr>
          <a:xfrm>
            <a:off x="7656076" y="5852636"/>
            <a:ext cx="43961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Combine multiple models to improve classification accuracy and robustness.</a:t>
            </a:r>
            <a:endParaRPr lang="en-US" sz="17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503045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35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Deep Learning Architectures for Image Analysis</a:t>
            </a:r>
            <a:endParaRPr lang="en-US" sz="4374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3336131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348389" y="4113728"/>
            <a:ext cx="22333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35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Convolutional</a:t>
            </a:r>
            <a:endParaRPr lang="en-US" sz="2187"/>
          </a:p>
        </p:txBody>
      </p:sp>
      <p:sp>
        <p:nvSpPr>
          <p:cNvPr id="7" name="Text 3"/>
          <p:cNvSpPr/>
          <p:nvPr/>
        </p:nvSpPr>
        <p:spPr>
          <a:xfrm>
            <a:off x="2348389" y="4594146"/>
            <a:ext cx="22333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Leverage the spatial structure of images through convolutional neural networks.</a:t>
            </a:r>
            <a:endParaRPr lang="en-US" sz="175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019" y="3336131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915019" y="4113728"/>
            <a:ext cx="22334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35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Recurrent</a:t>
            </a:r>
            <a:endParaRPr lang="en-US" sz="2187"/>
          </a:p>
        </p:txBody>
      </p:sp>
      <p:sp>
        <p:nvSpPr>
          <p:cNvPr id="10" name="Text 5"/>
          <p:cNvSpPr/>
          <p:nvPr/>
        </p:nvSpPr>
        <p:spPr>
          <a:xfrm>
            <a:off x="4915019" y="4594146"/>
            <a:ext cx="223349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Capture temporal dependencies in dynamic image sequences using recurrent neural networks.</a:t>
            </a:r>
            <a:endParaRPr lang="en-US" sz="175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3336131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4113728"/>
            <a:ext cx="22333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35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Autoencoder</a:t>
            </a:r>
            <a:endParaRPr lang="en-US" sz="2187"/>
          </a:p>
        </p:txBody>
      </p:sp>
      <p:sp>
        <p:nvSpPr>
          <p:cNvPr id="13" name="Text 7"/>
          <p:cNvSpPr/>
          <p:nvPr/>
        </p:nvSpPr>
        <p:spPr>
          <a:xfrm>
            <a:off x="7481768" y="4594146"/>
            <a:ext cx="223337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Train unsupervised models to learn compact representations and perform image reconstruction.</a:t>
            </a:r>
            <a:endParaRPr lang="en-US" sz="175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8399" y="3336131"/>
            <a:ext cx="555427" cy="55542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048399" y="4113728"/>
            <a:ext cx="223349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35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Generative Adversarial</a:t>
            </a:r>
            <a:endParaRPr lang="en-US" sz="2187"/>
          </a:p>
        </p:txBody>
      </p:sp>
      <p:sp>
        <p:nvSpPr>
          <p:cNvPr id="16" name="Text 9"/>
          <p:cNvSpPr/>
          <p:nvPr/>
        </p:nvSpPr>
        <p:spPr>
          <a:xfrm>
            <a:off x="10048399" y="4941332"/>
            <a:ext cx="223349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Generate realistic synthetic images using adversarial training techniques.</a:t>
            </a:r>
            <a:endParaRPr lang="en-US" sz="17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525191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35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Applications of Image Processing in Various Domains</a:t>
            </a:r>
            <a:endParaRPr lang="en-US" sz="4374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3358277"/>
            <a:ext cx="3311128" cy="88868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570559" y="458021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35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Medical Imaging</a:t>
            </a:r>
            <a:endParaRPr lang="en-US" sz="2187"/>
          </a:p>
        </p:txBody>
      </p:sp>
      <p:sp>
        <p:nvSpPr>
          <p:cNvPr id="7" name="Text 3"/>
          <p:cNvSpPr/>
          <p:nvPr/>
        </p:nvSpPr>
        <p:spPr>
          <a:xfrm>
            <a:off x="2570559" y="5060633"/>
            <a:ext cx="286678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Assist in the analysis of medical scans, such as X-rays and MRI, for disease detection and diagnosis.</a:t>
            </a:r>
            <a:endParaRPr lang="en-US" sz="175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9517" y="3358277"/>
            <a:ext cx="3311128" cy="88868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881687" y="458021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35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Autonomous Vehicles</a:t>
            </a:r>
            <a:endParaRPr lang="en-US" sz="2187"/>
          </a:p>
        </p:txBody>
      </p:sp>
      <p:sp>
        <p:nvSpPr>
          <p:cNvPr id="10" name="Text 5"/>
          <p:cNvSpPr/>
          <p:nvPr/>
        </p:nvSpPr>
        <p:spPr>
          <a:xfrm>
            <a:off x="5881687" y="5060633"/>
            <a:ext cx="286678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Enable self-driving cars to perceive their surroundings and make informed decisions based on visual input.</a:t>
            </a:r>
            <a:endParaRPr lang="en-US" sz="175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0645" y="3358277"/>
            <a:ext cx="3311247" cy="88868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192816" y="458021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35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Satellite Imagery</a:t>
            </a:r>
            <a:endParaRPr lang="en-US" sz="2187"/>
          </a:p>
        </p:txBody>
      </p:sp>
      <p:sp>
        <p:nvSpPr>
          <p:cNvPr id="13" name="Text 7"/>
          <p:cNvSpPr/>
          <p:nvPr/>
        </p:nvSpPr>
        <p:spPr>
          <a:xfrm>
            <a:off x="9192816" y="5060633"/>
            <a:ext cx="286690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Extract valuable insights from satellite and aerial imagery for applications like urban planning and environmental monitoring.</a:t>
            </a:r>
            <a:endParaRPr lang="en-US" sz="17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672465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35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Challenges and Future Directions in Image Processing with ML</a:t>
            </a:r>
            <a:endParaRPr lang="en-US" sz="4374"/>
          </a:p>
        </p:txBody>
      </p:sp>
      <p:sp>
        <p:nvSpPr>
          <p:cNvPr id="5" name="Shape 2"/>
          <p:cNvSpPr/>
          <p:nvPr/>
        </p:nvSpPr>
        <p:spPr>
          <a:xfrm>
            <a:off x="2348389" y="2505551"/>
            <a:ext cx="9933503" cy="5051465"/>
          </a:xfrm>
          <a:prstGeom prst="roundRect">
            <a:avLst>
              <a:gd name="adj" fmla="val 197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356009" y="2513171"/>
            <a:ext cx="9918263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2578298" y="2654022"/>
            <a:ext cx="45109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Real-Time Performance</a:t>
            </a:r>
            <a:endParaRPr lang="en-US" sz="1750"/>
          </a:p>
        </p:txBody>
      </p:sp>
      <p:sp>
        <p:nvSpPr>
          <p:cNvPr id="8" name="Text 5"/>
          <p:cNvSpPr/>
          <p:nvPr/>
        </p:nvSpPr>
        <p:spPr>
          <a:xfrm>
            <a:off x="7541181" y="2654022"/>
            <a:ext cx="45109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Developing efficient algorithms to enable real-time processing of images for time-critical applications.</a:t>
            </a:r>
            <a:endParaRPr lang="en-US" sz="1750"/>
          </a:p>
        </p:txBody>
      </p:sp>
      <p:sp>
        <p:nvSpPr>
          <p:cNvPr id="9" name="Shape 6"/>
          <p:cNvSpPr/>
          <p:nvPr/>
        </p:nvSpPr>
        <p:spPr>
          <a:xfrm>
            <a:off x="2356009" y="3505676"/>
            <a:ext cx="9918263" cy="134790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578298" y="3646527"/>
            <a:ext cx="45109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Interpretability</a:t>
            </a:r>
            <a:endParaRPr lang="en-US" sz="1750"/>
          </a:p>
        </p:txBody>
      </p:sp>
      <p:sp>
        <p:nvSpPr>
          <p:cNvPr id="11" name="Text 8"/>
          <p:cNvSpPr/>
          <p:nvPr/>
        </p:nvSpPr>
        <p:spPr>
          <a:xfrm>
            <a:off x="7541181" y="3646527"/>
            <a:ext cx="45109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Improving the transparency and explainability of machine learning models for better understanding and trust.</a:t>
            </a:r>
            <a:endParaRPr lang="en-US" sz="1750"/>
          </a:p>
        </p:txBody>
      </p:sp>
      <p:sp>
        <p:nvSpPr>
          <p:cNvPr id="12" name="Shape 9"/>
          <p:cNvSpPr/>
          <p:nvPr/>
        </p:nvSpPr>
        <p:spPr>
          <a:xfrm>
            <a:off x="2356009" y="4853583"/>
            <a:ext cx="9918263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2578298" y="4994434"/>
            <a:ext cx="45109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Generalization</a:t>
            </a:r>
            <a:endParaRPr lang="en-US" sz="1750"/>
          </a:p>
        </p:txBody>
      </p:sp>
      <p:sp>
        <p:nvSpPr>
          <p:cNvPr id="14" name="Text 11"/>
          <p:cNvSpPr/>
          <p:nvPr/>
        </p:nvSpPr>
        <p:spPr>
          <a:xfrm>
            <a:off x="7541181" y="4994434"/>
            <a:ext cx="45109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Addressing the challenge of building models that can effectively generalize to diverse image datasets and domains.</a:t>
            </a:r>
            <a:endParaRPr lang="en-US" sz="1750"/>
          </a:p>
        </p:txBody>
      </p:sp>
      <p:sp>
        <p:nvSpPr>
          <p:cNvPr id="15" name="Shape 12"/>
          <p:cNvSpPr/>
          <p:nvPr/>
        </p:nvSpPr>
        <p:spPr>
          <a:xfrm>
            <a:off x="2356009" y="6201489"/>
            <a:ext cx="9918263" cy="134790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3"/>
          <p:cNvSpPr/>
          <p:nvPr/>
        </p:nvSpPr>
        <p:spPr>
          <a:xfrm>
            <a:off x="2578298" y="6342340"/>
            <a:ext cx="45109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Scarcity</a:t>
            </a:r>
            <a:endParaRPr lang="en-US" sz="1750"/>
          </a:p>
        </p:txBody>
      </p:sp>
      <p:sp>
        <p:nvSpPr>
          <p:cNvPr id="17" name="Text 14"/>
          <p:cNvSpPr/>
          <p:nvPr/>
        </p:nvSpPr>
        <p:spPr>
          <a:xfrm>
            <a:off x="7541181" y="6342340"/>
            <a:ext cx="45109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Exploring techniques to train robust models with limited annotated data, such as transfer learning and data augmentation.</a:t>
            </a:r>
            <a:endParaRPr lang="en-US" sz="17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520</Words>
  <Application>Microsoft Office PowerPoint</Application>
  <PresentationFormat>Custom</PresentationFormat>
  <Paragraphs>77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adonis-web</vt:lpstr>
      <vt:lpstr>Arial</vt:lpstr>
      <vt:lpstr>Source Sans Pro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VANSH TOMAR</cp:lastModifiedBy>
  <cp:revision>1</cp:revision>
  <dcterms:created xsi:type="dcterms:W3CDTF">2024-05-06T09:11:56Z</dcterms:created>
  <dcterms:modified xsi:type="dcterms:W3CDTF">2024-05-11T02:06:23Z</dcterms:modified>
</cp:coreProperties>
</file>